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5" r:id="rId7"/>
    <p:sldId id="261" r:id="rId8"/>
    <p:sldId id="262" r:id="rId9"/>
    <p:sldId id="266"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34"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5B2799A-3A3F-4AC9-8174-8CA8A1E338FF}" type="datetimeFigureOut">
              <a:rPr lang="en-US" smtClean="0"/>
              <a:t>2/1/2013</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1F03C60-6991-4998-9257-21EDA33E90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F03C60-6991-4998-9257-21EDA33E9046}" type="slidenum">
              <a:rPr lang="en-US" smtClean="0"/>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F03C60-6991-4998-9257-21EDA33E9046}" type="slidenum">
              <a:rPr lang="en-US" smtClean="0"/>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2799A-3A3F-4AC9-8174-8CA8A1E338FF}" type="datetimeFigureOut">
              <a:rPr lang="en-US" smtClean="0"/>
              <a:t>2/1/2013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5B2799A-3A3F-4AC9-8174-8CA8A1E338FF}" type="datetimeFigureOut">
              <a:rPr lang="en-US" smtClean="0"/>
              <a:t>2/1/2013</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71F03C60-6991-4998-9257-21EDA33E90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5B2799A-3A3F-4AC9-8174-8CA8A1E338FF}" type="datetimeFigureOut">
              <a:rPr lang="en-US" smtClean="0"/>
              <a:t>2/1/2013</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71F03C60-6991-4998-9257-21EDA33E90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5B2799A-3A3F-4AC9-8174-8CA8A1E338FF}" type="datetimeFigureOut">
              <a:rPr lang="en-US" smtClean="0"/>
              <a:t>2/1/2013</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1F03C60-6991-4998-9257-21EDA33E90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499" y="3557828"/>
            <a:ext cx="6858000" cy="990600"/>
          </a:xfrm>
        </p:spPr>
        <p:txBody>
          <a:bodyPr>
            <a:normAutofit fontScale="90000"/>
          </a:bodyPr>
          <a:lstStyle/>
          <a:p>
            <a:r>
              <a:rPr lang="en-US" dirty="0" smtClean="0"/>
              <a:t>Chuck Berger</a:t>
            </a:r>
            <a:br>
              <a:rPr lang="en-US" dirty="0" smtClean="0"/>
            </a:br>
            <a:r>
              <a:rPr lang="en-US" dirty="0" smtClean="0"/>
              <a:t>Crossfire’s Building Advanced Websites Class Project</a:t>
            </a:r>
            <a:endParaRPr lang="en-US" dirty="0"/>
          </a:p>
        </p:txBody>
      </p:sp>
      <p:pic>
        <p:nvPicPr>
          <p:cNvPr id="1027" name="Picture 3" descr="C:\Users\cb\AppData\Local\Microsoft\Windows\Temporary Internet Files\Content.IE5\P1D4HFUT\MC9002822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9933" y="4648200"/>
            <a:ext cx="821131" cy="9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7111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10400" cy="46482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smtClean="0"/>
              <a:t/>
            </a:r>
            <a:br>
              <a:rPr lang="en-US" dirty="0" smtClean="0"/>
            </a:br>
            <a:r>
              <a:rPr lang="en-US" dirty="0"/>
              <a:t/>
            </a:r>
            <a:br>
              <a:rPr lang="en-US" dirty="0"/>
            </a:br>
            <a:r>
              <a:rPr lang="en-US" b="1" dirty="0" smtClean="0"/>
              <a:t>THANK </a:t>
            </a:r>
            <a:r>
              <a:rPr lang="en-US" b="1" dirty="0" smtClean="0"/>
              <a:t>YOU ALL!</a:t>
            </a:r>
            <a:r>
              <a:rPr lang="en-US" b="1" dirty="0"/>
              <a:t/>
            </a:r>
            <a:br>
              <a:rPr lang="en-US" b="1" dirty="0"/>
            </a:br>
            <a:r>
              <a:rPr lang="en-US" b="1" dirty="0" smtClean="0"/>
              <a:t> &amp; </a:t>
            </a:r>
            <a:br>
              <a:rPr lang="en-US" b="1" dirty="0" smtClean="0"/>
            </a:br>
            <a:r>
              <a:rPr lang="en-US" b="1" dirty="0" smtClean="0"/>
              <a:t>Thanks to Crossfire staff </a:t>
            </a:r>
            <a:br>
              <a:rPr lang="en-US" b="1" dirty="0" smtClean="0"/>
            </a:br>
            <a:r>
              <a:rPr lang="en-US" b="1" dirty="0" smtClean="0"/>
              <a:t>for offering this opportunity</a:t>
            </a:r>
            <a:r>
              <a:rPr lang="en-US" b="1" dirty="0" smtClean="0"/>
              <a:t>!</a:t>
            </a:r>
            <a:br>
              <a:rPr lang="en-US" b="1" dirty="0" smtClean="0"/>
            </a:br>
            <a:r>
              <a:rPr lang="en-US" b="1" dirty="0"/>
              <a:t/>
            </a:r>
            <a:br>
              <a:rPr lang="en-US" b="1" dirty="0"/>
            </a:br>
            <a:r>
              <a:rPr lang="en-US" b="1" dirty="0" smtClean="0"/>
              <a:t/>
            </a:r>
            <a:br>
              <a:rPr lang="en-US" b="1" dirty="0" smtClean="0"/>
            </a:br>
            <a:r>
              <a:rPr lang="en-US" b="1" dirty="0" smtClean="0"/>
              <a:t>&amp; one more thing…</a:t>
            </a:r>
            <a:r>
              <a:rPr lang="en-US" b="1" dirty="0"/>
              <a:t/>
            </a:r>
            <a:br>
              <a:rPr lang="en-US" b="1" dirty="0"/>
            </a:br>
            <a:r>
              <a:rPr lang="en-US" b="1" dirty="0" smtClean="0"/>
              <a:t/>
            </a:r>
            <a:br>
              <a:rPr lang="en-US" b="1" dirty="0" smtClean="0"/>
            </a:br>
            <a:endParaRPr lang="en-US" b="1" dirty="0"/>
          </a:p>
        </p:txBody>
      </p:sp>
    </p:spTree>
    <p:extLst>
      <p:ext uri="{BB962C8B-B14F-4D97-AF65-F5344CB8AC3E}">
        <p14:creationId xmlns:p14="http://schemas.microsoft.com/office/powerpoint/2010/main" val="199039242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GO RAY AND GO RAVENS!</a:t>
            </a:r>
            <a:endParaRPr lang="en-US" b="1" dirty="0">
              <a:latin typeface="Calibri" pitchFamily="34" charset="0"/>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475" y="2224314"/>
            <a:ext cx="22860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224314"/>
            <a:ext cx="25241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352800"/>
            <a:ext cx="18954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2190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965245" cy="1202485"/>
          </a:xfrm>
        </p:spPr>
        <p:txBody>
          <a:bodyPr/>
          <a:lstStyle/>
          <a:p>
            <a:r>
              <a:rPr lang="en-US" dirty="0" smtClean="0"/>
              <a:t>Overview</a:t>
            </a:r>
            <a:endParaRPr lang="en-US" dirty="0"/>
          </a:p>
        </p:txBody>
      </p:sp>
      <p:sp>
        <p:nvSpPr>
          <p:cNvPr id="3" name="Content Placeholder 2"/>
          <p:cNvSpPr>
            <a:spLocks noGrp="1"/>
          </p:cNvSpPr>
          <p:nvPr>
            <p:ph idx="1"/>
          </p:nvPr>
        </p:nvSpPr>
        <p:spPr>
          <a:xfrm>
            <a:off x="838200" y="1371600"/>
            <a:ext cx="7391400" cy="4648200"/>
          </a:xfrm>
        </p:spPr>
        <p:txBody>
          <a:bodyPr>
            <a:normAutofit fontScale="92500" lnSpcReduction="10000"/>
          </a:bodyPr>
          <a:lstStyle/>
          <a:p>
            <a:pPr marL="0" indent="0">
              <a:buNone/>
            </a:pPr>
            <a:r>
              <a:rPr lang="en-US" sz="2400" dirty="0" smtClean="0"/>
              <a:t>With the course not being what was expected (learning about </a:t>
            </a:r>
            <a:r>
              <a:rPr lang="en-US" sz="2400" i="1" dirty="0" smtClean="0"/>
              <a:t>tools</a:t>
            </a:r>
            <a:r>
              <a:rPr lang="en-US" sz="2400" dirty="0" smtClean="0"/>
              <a:t> to create websites), and instead focusing on building websites from the ground up including of all of the syntax nuts and bolts behind doing so, I found myself behind the 8 ball in the first few weeks.  Without the mentality or experience of a programmer, I saw value and returned week after week despite falling further and further behind and becoming more intimidated.</a:t>
            </a:r>
          </a:p>
          <a:p>
            <a:pPr marL="0" indent="0">
              <a:buNone/>
            </a:pPr>
            <a:r>
              <a:rPr lang="en-US" sz="2400" dirty="0" smtClean="0"/>
              <a:t>However, against odds, I was determined to somehow present a project, regardless of missing elements and paling by comparison to my gifted and talented classmates who were probably more aware of what they were signing up for.  After 17 weeks of 2 hour travel each way, I had to product </a:t>
            </a:r>
            <a:r>
              <a:rPr lang="en-US" sz="2400" i="1" dirty="0" smtClean="0"/>
              <a:t>something</a:t>
            </a:r>
            <a:r>
              <a:rPr lang="en-US" sz="2400" dirty="0" smtClean="0"/>
              <a:t>!</a:t>
            </a:r>
            <a:endParaRPr lang="en-US" sz="2400" dirty="0"/>
          </a:p>
        </p:txBody>
      </p:sp>
    </p:spTree>
    <p:extLst>
      <p:ext uri="{BB962C8B-B14F-4D97-AF65-F5344CB8AC3E}">
        <p14:creationId xmlns:p14="http://schemas.microsoft.com/office/powerpoint/2010/main" val="11623856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Where to Begin??</a:t>
            </a:r>
            <a:endParaRPr lang="en-US" dirty="0"/>
          </a:p>
        </p:txBody>
      </p:sp>
      <p:sp>
        <p:nvSpPr>
          <p:cNvPr id="3" name="Content Placeholder 2"/>
          <p:cNvSpPr>
            <a:spLocks noGrp="1"/>
          </p:cNvSpPr>
          <p:nvPr>
            <p:ph idx="1"/>
          </p:nvPr>
        </p:nvSpPr>
        <p:spPr>
          <a:xfrm>
            <a:off x="990600" y="1752600"/>
            <a:ext cx="7010400" cy="4038600"/>
          </a:xfrm>
        </p:spPr>
        <p:txBody>
          <a:bodyPr>
            <a:normAutofit fontScale="85000" lnSpcReduction="10000"/>
          </a:bodyPr>
          <a:lstStyle/>
          <a:p>
            <a:pPr marL="457200" indent="-457200">
              <a:buFont typeface="+mj-lt"/>
              <a:buAutoNum type="arabicPeriod"/>
            </a:pPr>
            <a:r>
              <a:rPr lang="en-US" sz="2400" dirty="0" smtClean="0"/>
              <a:t>With the prior stated permission of the teachers when discussing the project contest rules, I decided that I would create a trumpet shop (not that I don’t like guitars) being a trumpet player since 3</a:t>
            </a:r>
            <a:r>
              <a:rPr lang="en-US" sz="2400" baseline="30000" dirty="0" smtClean="0"/>
              <a:t>rd</a:t>
            </a:r>
            <a:r>
              <a:rPr lang="en-US" sz="2400" dirty="0" smtClean="0"/>
              <a:t> grade and miss playing as an adult (only about once per year now).</a:t>
            </a:r>
          </a:p>
          <a:p>
            <a:pPr marL="457200" indent="-457200">
              <a:buFont typeface="+mj-lt"/>
              <a:buAutoNum type="arabicPeriod"/>
            </a:pPr>
            <a:r>
              <a:rPr lang="en-US" sz="2400" dirty="0" smtClean="0"/>
              <a:t>Lost on how to begin, with class files and the VM becoming more of a mess each week, I decided to go on a searching safari for a “template” for a home page with some CSS where I would be comfortable with the basic layout and feel. Eventually, I found one.  I started with it and then changed almost every aspect of it’s appearance and then added more pages until I nearly forgot I started with a template instead of from scratch.</a:t>
            </a:r>
          </a:p>
        </p:txBody>
      </p:sp>
    </p:spTree>
    <p:extLst>
      <p:ext uri="{BB962C8B-B14F-4D97-AF65-F5344CB8AC3E}">
        <p14:creationId xmlns:p14="http://schemas.microsoft.com/office/powerpoint/2010/main" val="30085571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965245" cy="1202485"/>
          </a:xfrm>
        </p:spPr>
        <p:txBody>
          <a:bodyPr/>
          <a:lstStyle/>
          <a:p>
            <a:r>
              <a:rPr lang="en-US" dirty="0" smtClean="0"/>
              <a:t>What I Did cont’d</a:t>
            </a:r>
            <a:endParaRPr lang="en-US" dirty="0"/>
          </a:p>
        </p:txBody>
      </p:sp>
      <p:sp>
        <p:nvSpPr>
          <p:cNvPr id="3" name="Content Placeholder 2"/>
          <p:cNvSpPr>
            <a:spLocks noGrp="1"/>
          </p:cNvSpPr>
          <p:nvPr>
            <p:ph idx="1"/>
          </p:nvPr>
        </p:nvSpPr>
        <p:spPr>
          <a:xfrm>
            <a:off x="762000" y="1447800"/>
            <a:ext cx="7696200" cy="4724400"/>
          </a:xfrm>
        </p:spPr>
        <p:txBody>
          <a:bodyPr>
            <a:noAutofit/>
          </a:bodyPr>
          <a:lstStyle/>
          <a:p>
            <a:pPr marL="0" indent="0">
              <a:spcBef>
                <a:spcPts val="0"/>
              </a:spcBef>
              <a:buNone/>
            </a:pPr>
            <a:r>
              <a:rPr lang="en-US" sz="1800" dirty="0" smtClean="0"/>
              <a:t>The changes to the “template” included:</a:t>
            </a:r>
          </a:p>
          <a:p>
            <a:pPr>
              <a:spcBef>
                <a:spcPts val="0"/>
              </a:spcBef>
              <a:buFont typeface="Arial" pitchFamily="34" charset="0"/>
              <a:buChar char="•"/>
            </a:pPr>
            <a:r>
              <a:rPr lang="en-US" sz="1800" dirty="0" smtClean="0"/>
              <a:t>HTML 5 declaration</a:t>
            </a:r>
          </a:p>
          <a:p>
            <a:pPr>
              <a:spcBef>
                <a:spcPts val="0"/>
              </a:spcBef>
              <a:buFont typeface="Arial" pitchFamily="34" charset="0"/>
              <a:buChar char="•"/>
            </a:pPr>
            <a:r>
              <a:rPr lang="en-US" sz="1800" dirty="0" smtClean="0"/>
              <a:t>Endless  iterations of CSS files manipulation to accomplish my desired “look and feel”</a:t>
            </a:r>
          </a:p>
          <a:p>
            <a:pPr>
              <a:spcBef>
                <a:spcPts val="0"/>
              </a:spcBef>
              <a:buFont typeface="Arial" pitchFamily="34" charset="0"/>
              <a:buChar char="•"/>
            </a:pPr>
            <a:r>
              <a:rPr lang="en-US" sz="1800" dirty="0" smtClean="0"/>
              <a:t>Background(s) (including positioning, image repeat, margins, etc.)</a:t>
            </a:r>
          </a:p>
          <a:p>
            <a:pPr>
              <a:spcBef>
                <a:spcPts val="0"/>
              </a:spcBef>
              <a:buFont typeface="Arial" pitchFamily="34" charset="0"/>
              <a:buChar char="•"/>
            </a:pPr>
            <a:r>
              <a:rPr lang="en-US" sz="1800" dirty="0" smtClean="0"/>
              <a:t>Images</a:t>
            </a:r>
          </a:p>
          <a:p>
            <a:pPr>
              <a:spcBef>
                <a:spcPts val="0"/>
              </a:spcBef>
              <a:buFont typeface="Arial" pitchFamily="34" charset="0"/>
              <a:buChar char="•"/>
            </a:pPr>
            <a:r>
              <a:rPr lang="en-US" sz="1800" dirty="0" err="1" smtClean="0"/>
              <a:t>Nav</a:t>
            </a:r>
            <a:r>
              <a:rPr lang="en-US" sz="1800" dirty="0" smtClean="0"/>
              <a:t> Bar appearance, style and links</a:t>
            </a:r>
          </a:p>
          <a:p>
            <a:pPr>
              <a:spcBef>
                <a:spcPts val="0"/>
              </a:spcBef>
              <a:buFont typeface="Arial" pitchFamily="34" charset="0"/>
              <a:buChar char="•"/>
            </a:pPr>
            <a:r>
              <a:rPr lang="en-US" sz="1800" dirty="0" smtClean="0"/>
              <a:t>Other links</a:t>
            </a:r>
          </a:p>
          <a:p>
            <a:pPr>
              <a:spcBef>
                <a:spcPts val="0"/>
              </a:spcBef>
              <a:buFont typeface="Arial" pitchFamily="34" charset="0"/>
              <a:buChar char="•"/>
            </a:pPr>
            <a:r>
              <a:rPr lang="en-US" sz="1800" dirty="0" smtClean="0"/>
              <a:t>Fonts (sizes, colors)</a:t>
            </a:r>
          </a:p>
          <a:p>
            <a:pPr>
              <a:spcBef>
                <a:spcPts val="0"/>
              </a:spcBef>
              <a:buFont typeface="Arial" pitchFamily="34" charset="0"/>
              <a:buChar char="•"/>
            </a:pPr>
            <a:r>
              <a:rPr lang="en-US" sz="1800" dirty="0" smtClean="0"/>
              <a:t>Black vertical band to help appearance of background and right margin</a:t>
            </a:r>
          </a:p>
          <a:p>
            <a:pPr>
              <a:spcBef>
                <a:spcPts val="0"/>
              </a:spcBef>
              <a:buFont typeface="Arial" pitchFamily="34" charset="0"/>
              <a:buChar char="•"/>
            </a:pPr>
            <a:r>
              <a:rPr lang="en-US" sz="1800" dirty="0" smtClean="0"/>
              <a:t>Email contact link to interphase with email client</a:t>
            </a:r>
          </a:p>
          <a:p>
            <a:pPr>
              <a:spcBef>
                <a:spcPts val="0"/>
              </a:spcBef>
              <a:buFont typeface="Arial" pitchFamily="34" charset="0"/>
              <a:buChar char="•"/>
            </a:pPr>
            <a:r>
              <a:rPr lang="en-US" sz="1800" dirty="0" smtClean="0"/>
              <a:t>Footnote</a:t>
            </a:r>
          </a:p>
          <a:p>
            <a:pPr>
              <a:spcBef>
                <a:spcPts val="0"/>
              </a:spcBef>
              <a:buFont typeface="Arial" pitchFamily="34" charset="0"/>
              <a:buChar char="•"/>
            </a:pPr>
            <a:r>
              <a:rPr lang="en-US" sz="1800" dirty="0" smtClean="0"/>
              <a:t>News area</a:t>
            </a:r>
            <a:endParaRPr lang="en-US" sz="1800" dirty="0"/>
          </a:p>
          <a:p>
            <a:pPr>
              <a:spcBef>
                <a:spcPts val="0"/>
              </a:spcBef>
              <a:buFont typeface="Arial" pitchFamily="34" charset="0"/>
              <a:buChar char="•"/>
            </a:pPr>
            <a:r>
              <a:rPr lang="en-US" sz="1800" dirty="0" smtClean="0"/>
              <a:t>Embedded Audio and Video tested and tweaked for Firefox and Chrome (IE was a bear). Make it user friendly and not annoying</a:t>
            </a:r>
          </a:p>
          <a:p>
            <a:pPr>
              <a:spcBef>
                <a:spcPts val="0"/>
              </a:spcBef>
              <a:buFont typeface="Arial" pitchFamily="34" charset="0"/>
              <a:buChar char="•"/>
            </a:pPr>
            <a:r>
              <a:rPr lang="en-US" sz="1800" dirty="0" err="1" smtClean="0"/>
              <a:t>Wordpress</a:t>
            </a:r>
            <a:r>
              <a:rPr lang="en-US" sz="1800" dirty="0" smtClean="0"/>
              <a:t> Blog page</a:t>
            </a:r>
            <a:endParaRPr lang="en-US" sz="1800" dirty="0"/>
          </a:p>
        </p:txBody>
      </p:sp>
    </p:spTree>
    <p:extLst>
      <p:ext uri="{BB962C8B-B14F-4D97-AF65-F5344CB8AC3E}">
        <p14:creationId xmlns:p14="http://schemas.microsoft.com/office/powerpoint/2010/main" val="892239160"/>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Did cont’d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During the initial process, decisions had to be made to move along and minimize frustration.  This included:</a:t>
            </a:r>
          </a:p>
          <a:p>
            <a:pPr marL="514350" indent="-514350">
              <a:buFont typeface="+mj-lt"/>
              <a:buAutoNum type="arabicPeriod"/>
            </a:pPr>
            <a:r>
              <a:rPr lang="en-US" dirty="0" smtClean="0"/>
              <a:t>Moving the building of the project OUTSIDE of the VM as the environment had begun to move extremely slowly and would not render things properly in Chromium OR Eclipse.</a:t>
            </a:r>
            <a:endParaRPr lang="en-US" dirty="0"/>
          </a:p>
          <a:p>
            <a:pPr marL="514350" indent="-514350">
              <a:buFont typeface="+mj-lt"/>
              <a:buAutoNum type="arabicPeriod"/>
            </a:pPr>
            <a:r>
              <a:rPr lang="en-US" dirty="0" smtClean="0"/>
              <a:t>At this late stage, concern myself with what I could do and not focus on what I couldn’t or haven’t grasped.</a:t>
            </a:r>
          </a:p>
        </p:txBody>
      </p:sp>
    </p:spTree>
    <p:extLst>
      <p:ext uri="{BB962C8B-B14F-4D97-AF65-F5344CB8AC3E}">
        <p14:creationId xmlns:p14="http://schemas.microsoft.com/office/powerpoint/2010/main" val="382245067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 y="685800"/>
            <a:ext cx="908070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0567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a:bodyPr>
          <a:lstStyle/>
          <a:p>
            <a:r>
              <a:rPr lang="en-US" dirty="0" smtClean="0"/>
              <a:t>Challenges </a:t>
            </a:r>
            <a:r>
              <a:rPr lang="en-US" sz="2000" dirty="0" smtClean="0"/>
              <a:t>(other than the obvious one of being me)</a:t>
            </a:r>
            <a:endParaRPr lang="en-US" sz="2000" dirty="0"/>
          </a:p>
        </p:txBody>
      </p:sp>
      <p:sp>
        <p:nvSpPr>
          <p:cNvPr id="3" name="Content Placeholder 2"/>
          <p:cNvSpPr>
            <a:spLocks noGrp="1"/>
          </p:cNvSpPr>
          <p:nvPr>
            <p:ph idx="1"/>
          </p:nvPr>
        </p:nvSpPr>
        <p:spPr>
          <a:xfrm>
            <a:off x="838200" y="1143000"/>
            <a:ext cx="7543800" cy="5257799"/>
          </a:xfrm>
        </p:spPr>
        <p:txBody>
          <a:bodyPr>
            <a:noAutofit/>
          </a:bodyPr>
          <a:lstStyle/>
          <a:p>
            <a:pPr marL="0" indent="0">
              <a:spcAft>
                <a:spcPts val="200"/>
              </a:spcAft>
              <a:buNone/>
            </a:pPr>
            <a:r>
              <a:rPr lang="en-US" sz="1500" dirty="0" smtClean="0">
                <a:latin typeface="Verdana" pitchFamily="34" charset="0"/>
                <a:ea typeface="Verdana" pitchFamily="34" charset="0"/>
                <a:cs typeface="Verdana" pitchFamily="34" charset="0"/>
              </a:rPr>
              <a:t>The template I found may not have been the best technical foundation as it didn’t contain many things that I morphed and changed (pictures, background, audio, etc.).  But it had some structure and appearance that I did like so I pressed on.</a:t>
            </a: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Setting the background  </a:t>
            </a:r>
            <a:r>
              <a:rPr lang="en-US" sz="1500" dirty="0" smtClean="0">
                <a:latin typeface="Verdana" pitchFamily="34" charset="0"/>
                <a:ea typeface="Verdana" pitchFamily="34" charset="0"/>
                <a:cs typeface="Verdana" pitchFamily="34" charset="0"/>
              </a:rPr>
              <a:t>image repeating and looking “balanced”.  This was very different than Homer’s bats which can be unbalanced without looking bad.  Incorporating this setting the foreground with my logo (valves picture)  was even more challenging.</a:t>
            </a: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Margins and Padding - </a:t>
            </a:r>
            <a:r>
              <a:rPr lang="en-US" sz="1500" dirty="0" smtClean="0">
                <a:latin typeface="Verdana" pitchFamily="34" charset="0"/>
                <a:ea typeface="Verdana" pitchFamily="34" charset="0"/>
                <a:cs typeface="Verdana" pitchFamily="34" charset="0"/>
              </a:rPr>
              <a:t>Never really understood them until I had to play with them!  I went through countless iterations before rendering what I wanted which included adding a black vertical strip I created so the background would render what I wanted by being covered by the black strip</a:t>
            </a:r>
            <a:r>
              <a:rPr lang="en-US" sz="1500" dirty="0">
                <a:latin typeface="Verdana" pitchFamily="34" charset="0"/>
                <a:ea typeface="Verdana" pitchFamily="34" charset="0"/>
                <a:cs typeface="Verdana" pitchFamily="34" charset="0"/>
              </a:rPr>
              <a:t>. </a:t>
            </a:r>
            <a:endParaRPr lang="en-US" sz="1500" dirty="0" smtClean="0">
              <a:latin typeface="Verdana" pitchFamily="34" charset="0"/>
              <a:ea typeface="Verdana" pitchFamily="34" charset="0"/>
              <a:cs typeface="Verdana" pitchFamily="34" charset="0"/>
            </a:endParaRP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The Cube -  </a:t>
            </a:r>
            <a:r>
              <a:rPr lang="en-US" sz="1500" dirty="0">
                <a:latin typeface="Verdana" pitchFamily="34" charset="0"/>
                <a:ea typeface="Verdana" pitchFamily="34" charset="0"/>
                <a:cs typeface="Verdana" pitchFamily="34" charset="0"/>
              </a:rPr>
              <a:t>OY THE CUBE!  I never got Homer’s working but I was determined to get something working on my project.  Found some online instructions about a 3D rotating cube.  Spent hours trying to figure out how to get it the way I wanted through many iterations that wouldn’t render right.  My 3 pictures (flames, valves, and silver) on the 6 sided cube would end up on top of each other or same pic next to each other.  I wanted each pic to be opposite it’s twin.  I also wanted the pictures to retain some transparency too as it looks cooler that way. </a:t>
            </a: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10399640"/>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965245" cy="1202485"/>
          </a:xfrm>
        </p:spPr>
        <p:txBody>
          <a:bodyPr/>
          <a:lstStyle/>
          <a:p>
            <a:r>
              <a:rPr lang="en-US" dirty="0" smtClean="0"/>
              <a:t>Challenges, cont’d</a:t>
            </a:r>
            <a:endParaRPr lang="en-US" dirty="0"/>
          </a:p>
        </p:txBody>
      </p:sp>
      <p:sp>
        <p:nvSpPr>
          <p:cNvPr id="3" name="Content Placeholder 2"/>
          <p:cNvSpPr>
            <a:spLocks noGrp="1"/>
          </p:cNvSpPr>
          <p:nvPr>
            <p:ph idx="1"/>
          </p:nvPr>
        </p:nvSpPr>
        <p:spPr>
          <a:xfrm>
            <a:off x="838200" y="1143000"/>
            <a:ext cx="7391400" cy="5105400"/>
          </a:xfrm>
        </p:spPr>
        <p:txBody>
          <a:bodyPr>
            <a:normAutofit fontScale="25000" lnSpcReduction="20000"/>
          </a:bodyPr>
          <a:lstStyle/>
          <a:p>
            <a:pPr>
              <a:lnSpc>
                <a:spcPct val="120000"/>
              </a:lnSpc>
              <a:buFont typeface="Wingdings" pitchFamily="2" charset="2"/>
              <a:buChar char="§"/>
            </a:pPr>
            <a:r>
              <a:rPr lang="en-US" sz="6800" b="1" dirty="0" smtClean="0"/>
              <a:t>Embedded Audio (and Video) </a:t>
            </a:r>
            <a:r>
              <a:rPr lang="en-US" sz="6800" dirty="0" smtClean="0"/>
              <a:t>– originally I did it in an older method than HTML5.  It didn’t work well in all browsers and didn’t behave predictably.  Finally, when I changed it to an HTML5 method, worked great in both browsers and I gave the users the option to play it manually or not, rather than have it auto-play on loading.  I really liked the difference!  It also included play\pause, mute in Firefox, and in Chrome volume control</a:t>
            </a:r>
            <a:r>
              <a:rPr lang="en-US" sz="6800" dirty="0"/>
              <a:t>! </a:t>
            </a:r>
            <a:endParaRPr lang="en-US" sz="6800" dirty="0" smtClean="0"/>
          </a:p>
          <a:p>
            <a:pPr>
              <a:lnSpc>
                <a:spcPct val="120000"/>
              </a:lnSpc>
              <a:buFont typeface="Wingdings" pitchFamily="2" charset="2"/>
              <a:buChar char="§"/>
            </a:pPr>
            <a:r>
              <a:rPr lang="en-US" sz="6800" b="1" dirty="0" err="1" smtClean="0"/>
              <a:t>GitHub</a:t>
            </a:r>
            <a:r>
              <a:rPr lang="en-US" sz="6800" b="1" dirty="0" smtClean="0"/>
              <a:t> </a:t>
            </a:r>
            <a:r>
              <a:rPr lang="en-US" sz="6800" dirty="0" smtClean="0"/>
              <a:t> - Oh no.  </a:t>
            </a:r>
            <a:r>
              <a:rPr lang="en-US" sz="6800" dirty="0"/>
              <a:t>But </a:t>
            </a:r>
            <a:r>
              <a:rPr lang="en-US" sz="6800" dirty="0" smtClean="0"/>
              <a:t>wait!  </a:t>
            </a:r>
            <a:r>
              <a:rPr lang="en-US" sz="6800" dirty="0"/>
              <a:t>I discovered and installed </a:t>
            </a:r>
            <a:r>
              <a:rPr lang="en-US" sz="6800" dirty="0" err="1"/>
              <a:t>Github</a:t>
            </a:r>
            <a:r>
              <a:rPr lang="en-US" sz="6800" dirty="0"/>
              <a:t> for Windows.  What a pleasure and easy to use!  </a:t>
            </a:r>
            <a:r>
              <a:rPr lang="en-US" sz="6800" dirty="0" smtClean="0"/>
              <a:t>Almost auto-magical  synchronizing. Everything </a:t>
            </a:r>
            <a:r>
              <a:rPr lang="en-US" sz="6800" dirty="0"/>
              <a:t>verified on the Gighub.com.  Great</a:t>
            </a:r>
            <a:r>
              <a:rPr lang="en-US" sz="6800" dirty="0" smtClean="0"/>
              <a:t>!   </a:t>
            </a:r>
          </a:p>
          <a:p>
            <a:pPr>
              <a:lnSpc>
                <a:spcPct val="120000"/>
              </a:lnSpc>
              <a:buFont typeface="Wingdings" pitchFamily="2" charset="2"/>
              <a:buChar char="§"/>
            </a:pPr>
            <a:r>
              <a:rPr lang="en-US" sz="6800" b="1" dirty="0" smtClean="0"/>
              <a:t>PHP – </a:t>
            </a:r>
            <a:r>
              <a:rPr lang="en-US" sz="6800" dirty="0" smtClean="0"/>
              <a:t>I tried so many things.  XAMPP, WAMP, Cloud based </a:t>
            </a:r>
            <a:r>
              <a:rPr lang="en-US" sz="6800" dirty="0" err="1" smtClean="0"/>
              <a:t>Xeround</a:t>
            </a:r>
            <a:r>
              <a:rPr lang="en-US" sz="6800" dirty="0" smtClean="0"/>
              <a:t> to get my </a:t>
            </a:r>
            <a:r>
              <a:rPr lang="en-US" sz="6800" dirty="0" err="1" smtClean="0"/>
              <a:t>PHPMyAdmin</a:t>
            </a:r>
            <a:r>
              <a:rPr lang="en-US" sz="6800" dirty="0" smtClean="0"/>
              <a:t> database connected.  No matter what I did I couldn’t establish a connection with PHP files from a browser to my </a:t>
            </a:r>
            <a:r>
              <a:rPr lang="en-US" sz="6800" i="1" dirty="0" err="1" smtClean="0"/>
              <a:t>trumpetshop</a:t>
            </a:r>
            <a:r>
              <a:rPr lang="en-US" sz="6800" dirty="0" smtClean="0"/>
              <a:t> database which I setup no problem both locally and in </a:t>
            </a:r>
            <a:r>
              <a:rPr lang="en-US" sz="6800" dirty="0" err="1" smtClean="0"/>
              <a:t>Xeround</a:t>
            </a:r>
            <a:r>
              <a:rPr lang="en-US" sz="6800" dirty="0" smtClean="0"/>
              <a:t>.</a:t>
            </a:r>
          </a:p>
          <a:p>
            <a:pPr>
              <a:lnSpc>
                <a:spcPct val="120000"/>
              </a:lnSpc>
              <a:buFont typeface="Wingdings" pitchFamily="2" charset="2"/>
              <a:buChar char="§"/>
            </a:pPr>
            <a:r>
              <a:rPr lang="en-US" sz="6800" b="1" dirty="0" smtClean="0"/>
              <a:t>Mobile and Mobile App – </a:t>
            </a:r>
            <a:r>
              <a:rPr lang="en-US" sz="6800" dirty="0" smtClean="0"/>
              <a:t>just too much information to absorb so quickly. Had no idea how to begin to make the PC centric site a mobile site. However, I would have made a simple mobile site that contained the audio, the products page and all of the different “contact us” methods to reach the store.  The app would have contained all of that plus directions to the store and weekly notifications of all store specials and new arrivals.</a:t>
            </a:r>
          </a:p>
          <a:p>
            <a:pPr>
              <a:lnSpc>
                <a:spcPct val="120000"/>
              </a:lnSpc>
            </a:pPr>
            <a:endParaRPr lang="en-US" dirty="0"/>
          </a:p>
          <a:p>
            <a:pPr>
              <a:lnSpc>
                <a:spcPct val="120000"/>
              </a:lnSpc>
            </a:pPr>
            <a:endParaRPr lang="en-US" dirty="0"/>
          </a:p>
          <a:p>
            <a:endParaRPr lang="en-US" dirty="0"/>
          </a:p>
        </p:txBody>
      </p:sp>
    </p:spTree>
    <p:extLst>
      <p:ext uri="{BB962C8B-B14F-4D97-AF65-F5344CB8AC3E}">
        <p14:creationId xmlns:p14="http://schemas.microsoft.com/office/powerpoint/2010/main" val="293361439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965245" cy="1202485"/>
          </a:xfrm>
        </p:spPr>
        <p:txBody>
          <a:bodyPr/>
          <a:lstStyle/>
          <a:p>
            <a:r>
              <a:rPr lang="en-US" dirty="0" smtClean="0"/>
              <a:t>My Site Pages</a:t>
            </a:r>
            <a:endParaRPr lang="en-US" dirty="0"/>
          </a:p>
        </p:txBody>
      </p:sp>
      <p:sp>
        <p:nvSpPr>
          <p:cNvPr id="3" name="Content Placeholder 2"/>
          <p:cNvSpPr>
            <a:spLocks noGrp="1"/>
          </p:cNvSpPr>
          <p:nvPr>
            <p:ph idx="1"/>
          </p:nvPr>
        </p:nvSpPr>
        <p:spPr>
          <a:xfrm>
            <a:off x="914400" y="1447800"/>
            <a:ext cx="7467600" cy="4678363"/>
          </a:xfrm>
        </p:spPr>
        <p:txBody>
          <a:bodyPr>
            <a:normAutofit fontScale="92500" lnSpcReduction="20000"/>
          </a:bodyPr>
          <a:lstStyle/>
          <a:p>
            <a:pPr>
              <a:buFont typeface="Wingdings" pitchFamily="2" charset="2"/>
              <a:buChar char="§"/>
            </a:pPr>
            <a:r>
              <a:rPr lang="en-US" sz="2400" dirty="0" smtClean="0">
                <a:latin typeface="Verdana" pitchFamily="34" charset="0"/>
                <a:ea typeface="Verdana" pitchFamily="34" charset="0"/>
                <a:cs typeface="Verdana" pitchFamily="34" charset="0"/>
              </a:rPr>
              <a:t>index.html – trumpet boutique home page</a:t>
            </a:r>
          </a:p>
          <a:p>
            <a:pPr>
              <a:buFont typeface="Wingdings" pitchFamily="2" charset="2"/>
              <a:buChar char="§"/>
            </a:pPr>
            <a:r>
              <a:rPr lang="en-US" sz="2400" dirty="0" smtClean="0">
                <a:latin typeface="Verdana" pitchFamily="34" charset="0"/>
                <a:ea typeface="Verdana" pitchFamily="34" charset="0"/>
                <a:cs typeface="Verdana" pitchFamily="34" charset="0"/>
              </a:rPr>
              <a:t>products.html – examples of products</a:t>
            </a:r>
          </a:p>
          <a:p>
            <a:pPr>
              <a:buFont typeface="Wingdings" pitchFamily="2" charset="2"/>
              <a:buChar char="§"/>
            </a:pPr>
            <a:r>
              <a:rPr lang="en-US" sz="2400" dirty="0" smtClean="0">
                <a:latin typeface="Verdana" pitchFamily="34" charset="0"/>
                <a:ea typeface="Verdana" pitchFamily="34" charset="0"/>
                <a:cs typeface="Verdana" pitchFamily="34" charset="0"/>
              </a:rPr>
              <a:t>mycube.html – a page demo of the rotating cube images</a:t>
            </a:r>
          </a:p>
          <a:p>
            <a:pPr>
              <a:buFont typeface="Wingdings" pitchFamily="2" charset="2"/>
              <a:buChar char="§"/>
            </a:pPr>
            <a:r>
              <a:rPr lang="en-US" sz="2400" dirty="0" smtClean="0">
                <a:latin typeface="Verdana" pitchFamily="34" charset="0"/>
                <a:ea typeface="Verdana" pitchFamily="34" charset="0"/>
                <a:cs typeface="Verdana" pitchFamily="34" charset="0"/>
              </a:rPr>
              <a:t>video.html – a separate page housing embedded video</a:t>
            </a:r>
          </a:p>
          <a:p>
            <a:pPr>
              <a:buFont typeface="Wingdings" pitchFamily="2" charset="2"/>
              <a:buChar char="§"/>
            </a:pPr>
            <a:r>
              <a:rPr lang="en-US" sz="2400" dirty="0" smtClean="0">
                <a:latin typeface="Verdana" pitchFamily="34" charset="0"/>
                <a:ea typeface="Verdana" pitchFamily="34" charset="0"/>
                <a:cs typeface="Verdana" pitchFamily="34" charset="0"/>
              </a:rPr>
              <a:t>cberger19.wordpress.com – live trumpet boutique store blog</a:t>
            </a:r>
          </a:p>
          <a:p>
            <a:pPr>
              <a:buFont typeface="Wingdings" pitchFamily="2" charset="2"/>
              <a:buChar char="§"/>
            </a:pPr>
            <a:r>
              <a:rPr lang="en-US" dirty="0" smtClean="0">
                <a:latin typeface="Verdana" pitchFamily="34" charset="0"/>
                <a:ea typeface="Verdana" pitchFamily="34" charset="0"/>
                <a:cs typeface="Verdana" pitchFamily="34" charset="0"/>
              </a:rPr>
              <a:t>For what would have been </a:t>
            </a:r>
            <a:r>
              <a:rPr lang="en-US" dirty="0" err="1" smtClean="0">
                <a:latin typeface="Verdana" pitchFamily="34" charset="0"/>
                <a:ea typeface="Verdana" pitchFamily="34" charset="0"/>
                <a:cs typeface="Verdana" pitchFamily="34" charset="0"/>
              </a:rPr>
              <a:t>php</a:t>
            </a:r>
            <a:r>
              <a:rPr lang="en-US" dirty="0" smtClean="0">
                <a:latin typeface="Verdana" pitchFamily="34" charset="0"/>
                <a:ea typeface="Verdana" pitchFamily="34" charset="0"/>
                <a:cs typeface="Verdana" pitchFamily="34" charset="0"/>
              </a:rPr>
              <a:t> pages connecting to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database, I will show my xeround.com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database table and a simple </a:t>
            </a:r>
            <a:r>
              <a:rPr lang="en-US" dirty="0" err="1" smtClean="0">
                <a:latin typeface="Verdana" pitchFamily="34" charset="0"/>
                <a:ea typeface="Verdana" pitchFamily="34" charset="0"/>
                <a:cs typeface="Verdana" pitchFamily="34" charset="0"/>
              </a:rPr>
              <a:t>mysql</a:t>
            </a:r>
            <a:r>
              <a:rPr lang="en-US" dirty="0" smtClean="0">
                <a:latin typeface="Verdana" pitchFamily="34" charset="0"/>
                <a:ea typeface="Verdana" pitchFamily="34" charset="0"/>
                <a:cs typeface="Verdana" pitchFamily="34" charset="0"/>
              </a:rPr>
              <a:t> query inside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on </a:t>
            </a:r>
            <a:r>
              <a:rPr lang="en-US" dirty="0" err="1" smtClean="0">
                <a:latin typeface="Verdana" pitchFamily="34" charset="0"/>
                <a:ea typeface="Verdana" pitchFamily="34" charset="0"/>
                <a:cs typeface="Verdana" pitchFamily="34" charset="0"/>
              </a:rPr>
              <a:t>xeround</a:t>
            </a:r>
            <a:r>
              <a:rPr lang="en-US" dirty="0" smtClean="0">
                <a:latin typeface="Verdana" pitchFamily="34" charset="0"/>
                <a:ea typeface="Verdana" pitchFamily="34" charset="0"/>
                <a:cs typeface="Verdana" pitchFamily="34" charset="0"/>
              </a:rPr>
              <a:t>.</a:t>
            </a:r>
            <a:endParaRPr lang="en-US" sz="2400" dirty="0" smtClean="0">
              <a:latin typeface="Verdana" pitchFamily="34" charset="0"/>
              <a:ea typeface="Verdana" pitchFamily="34" charset="0"/>
              <a:cs typeface="Verdana" pitchFamily="34" charset="0"/>
            </a:endParaRPr>
          </a:p>
          <a:p>
            <a:endParaRPr lang="en-US" sz="2400" dirty="0">
              <a:latin typeface="Verdana" pitchFamily="34" charset="0"/>
              <a:ea typeface="Verdana" pitchFamily="34" charset="0"/>
              <a:cs typeface="Verdana" pitchFamily="34" charset="0"/>
            </a:endParaRPr>
          </a:p>
          <a:p>
            <a:pPr marL="0" indent="0">
              <a:buNone/>
            </a:pPr>
            <a:r>
              <a:rPr lang="en-US" sz="2400" dirty="0" smtClean="0">
                <a:latin typeface="Verdana" pitchFamily="34" charset="0"/>
                <a:ea typeface="Verdana" pitchFamily="34" charset="0"/>
                <a:cs typeface="Verdana" pitchFamily="34" charset="0"/>
              </a:rPr>
              <a:t>There are 3 different CSS files used for the 5 pages</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6348298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518</TotalTime>
  <Words>1095</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Chuck Berger Crossfire’s Building Advanced Websites Class Project</vt:lpstr>
      <vt:lpstr>Overview</vt:lpstr>
      <vt:lpstr>But Where to Begin??</vt:lpstr>
      <vt:lpstr>What I Did cont’d</vt:lpstr>
      <vt:lpstr>What I Did cont’d</vt:lpstr>
      <vt:lpstr>PowerPoint Presentation</vt:lpstr>
      <vt:lpstr>Challenges (other than the obvious one of being me)</vt:lpstr>
      <vt:lpstr>Challenges, cont’d</vt:lpstr>
      <vt:lpstr>My Site Pages</vt:lpstr>
      <vt:lpstr>  THANK YOU ALL!  &amp;  Thanks to Crossfire staff  for offering this opportunity!   &amp; one more thing…  </vt:lpstr>
      <vt:lpstr>GO RAY AND GO RAVENS!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Chuck Berger Crossfire’s Building Advanced Websites Class Project</dc:title>
  <dc:creator>cb</dc:creator>
  <cp:lastModifiedBy>cb</cp:lastModifiedBy>
  <cp:revision>60</cp:revision>
  <dcterms:created xsi:type="dcterms:W3CDTF">2013-01-22T13:57:14Z</dcterms:created>
  <dcterms:modified xsi:type="dcterms:W3CDTF">2013-02-01T16:09:50Z</dcterms:modified>
</cp:coreProperties>
</file>