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62" r:id="rId3"/>
    <p:sldId id="263" r:id="rId4"/>
    <p:sldId id="264" r:id="rId5"/>
    <p:sldId id="265" r:id="rId6"/>
    <p:sldId id="267" r:id="rId7"/>
    <p:sldId id="266" r:id="rId8"/>
    <p:sldId id="269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>
        <p:scale>
          <a:sx n="100" d="100"/>
          <a:sy n="100" d="100"/>
        </p:scale>
        <p:origin x="3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6BDC5-8549-41BC-B4C0-930A54C87B3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031BA-8FA9-4935-948D-8142841D0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359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9605-943D-D79C-EA1B-D1FBA6B46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7E0F7-A66B-1167-F8C3-7D5CB65F7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27467-702B-FE6E-E0E5-48DC8BA8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1A9-3250-4626-8486-089D53FA48DD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BD29-1265-0D2B-3099-7084DE54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DTn : Case Study Presentation 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B83E6-B163-C56F-E26D-F74D6899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73F0-BE63-4062-8DCD-069D8C889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65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5B2C-B2EE-6FAA-FBE3-7ADA528C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4CB5A-CE09-A473-413F-9B8CD7103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ED16F-3CA9-3537-AC0E-F18C10B7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7DCF-3D68-417C-B0E2-B3B4A3883730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6DFE7-4D85-D342-531B-9EEBAF8B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DTn : Case Study Presentation 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4C0D-906E-9442-A19E-41DF6C4A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73F0-BE63-4062-8DCD-069D8C889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43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F781C-818C-0DB8-15E6-644317901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53F09-3231-F5F0-B5BE-D8A93D312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04876-8C07-B681-9DD9-18622A84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2646-F4F0-4C23-B4AB-245BF9224B28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EDF31-2A16-29FA-490D-2C5949FB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DTn : Case Study Presentation 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11C4D-92E9-E808-2EA8-C7017C0C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73F0-BE63-4062-8DCD-069D8C889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46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0DA3-EBD7-4940-0749-A629B2B5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930F-DAB7-74C0-EF0F-536EAD67D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0C924-E9EC-89A0-CB3D-439EBA1E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37A1-3466-4565-BDE9-F40D8E4BD7AA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FE74-F819-B7A1-7916-49AA4B03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DTn : Case Study Presentation 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C6395-A9AB-3649-460F-61F7EABD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73F0-BE63-4062-8DCD-069D8C889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72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202B-B685-9958-C8B3-FFD876BD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9B243-F6C6-A883-ABA8-C1747E28C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4A0F-EFB3-F78F-D307-9970E6E9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C0E0-3B05-4403-A47B-F5C5B9D2DC25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0228F-2EB9-7A87-A3DB-DD488FF2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DTn : Case Study Presentation 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32695-F60D-C0DF-CA4F-5B0303AB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73F0-BE63-4062-8DCD-069D8C889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18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C628-AE3A-3D0D-7C3F-FE553A52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9330-CC4A-533F-2107-C0DE91982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4D91E-BAC9-2491-C591-03AEFDC79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3E96B-EC43-71D5-E391-14852FD2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9525-1B7A-4979-80D8-CE9B4DDAB10A}" type="datetime1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0345F-AF18-83BE-DF02-D113B941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DTn : Case Study Presentation 1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4CE95-D1CE-1DFD-5B8D-4DAD5C90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73F0-BE63-4062-8DCD-069D8C889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30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B8FC-AEB3-588E-441C-3392BA65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B07B-DEBB-3B3B-5519-4E5A8C5D9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BAD60-6CCA-36DB-4270-3231B9BDB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CF2B1-06ED-1507-0D22-F7F1BEB42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A2056-D56C-251E-50B6-97D957836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3B1CE-28D5-FA7F-9E72-5C7561A5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A617-1965-4CEA-9F7D-12D13171083A}" type="datetime1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1657F-46D2-8F5B-D2C1-47542D8D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DTn : Case Study Presentation 1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C3289-5B5E-EC15-7498-403BB240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73F0-BE63-4062-8DCD-069D8C889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16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F296-BCAE-70B2-E297-7ECA1000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EBDBB-A19E-EAFB-F866-5E2CEC6B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2800-9AC1-4E8F-A226-DE5250A481D8}" type="datetime1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7F089-8D86-CBBF-DAF8-B8B6C776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DTn : Case Study Presentation 1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802DE-CCB3-EEDC-2C3D-17681B6C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73F0-BE63-4062-8DCD-069D8C889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1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98346-C624-F2FA-0CA1-75B8D42A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4354-8CAE-4DF2-A336-55D83E5DF5F1}" type="datetime1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681A9-C82D-DDCA-E5ED-69C78E4D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DTn : Case Study Presentation 1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D1240-8B56-DE2D-7C61-79BEB6F2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73F0-BE63-4062-8DCD-069D8C889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5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01A2-79DA-68D9-1D80-BF4B8A37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3CFA3-5478-D418-D2C9-FAF278A6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E5274-0069-3F1A-7A73-593BDECCF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180E2-D387-9E20-D9C0-8A20959E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1FB9-6B85-4E04-9EB1-DA823E784060}" type="datetime1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A285C-7C02-5366-2A05-DBAD11D0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DTn : Case Study Presentation 1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E68EB-CBA0-5120-4ECA-FC23C31D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73F0-BE63-4062-8DCD-069D8C889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50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9DAF-A9EB-EF47-F194-39B73945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A2057-75A2-F706-41E9-FA5B5A789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23214-9F2C-1AB4-BE7C-F4BB22B9E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7A3B3-001C-039E-19F8-9E2822AA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6FF7-4FC4-416C-8ED3-E5F78676BB80}" type="datetime1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10038-AE80-8CC1-4149-84BDA8ED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DTn : Case Study Presentation 1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5CF7E-BD23-3473-169D-989C4492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73F0-BE63-4062-8DCD-069D8C889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46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025C9-5C12-5FE3-9269-D983E0D4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57C47-DF2E-7A01-C146-D2BBA406A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CD6E3-2C5F-049D-C248-C2575880F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A29D3-28D7-42CA-8888-F6202C8B1A86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6AF6-B689-0613-58EA-999352821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DTn : Case Study Presentation 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5680B-2825-4DAC-DB45-0D4BBFC8C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673F0-BE63-4062-8DCD-069D8C889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08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C873-0B42-515D-983B-1FCF0FB0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315" y="166255"/>
            <a:ext cx="10676576" cy="1524433"/>
          </a:xfrm>
          <a:solidFill>
            <a:srgbClr val="A5002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Bookman Old Style" panose="02050604050505020204" pitchFamily="18" charset="0"/>
              </a:rPr>
              <a:t>Smart water meter data analysed to solve water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31966-CB7A-BA24-B087-CB5FB981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86" y="1825624"/>
            <a:ext cx="11721604" cy="4530725"/>
          </a:xfrm>
          <a:ln>
            <a:solidFill>
              <a:srgbClr val="A50021"/>
            </a:solidFill>
          </a:ln>
          <a:effectLst/>
        </p:spPr>
        <p:txBody>
          <a:bodyPr>
            <a:normAutofit/>
          </a:bodyPr>
          <a:lstStyle/>
          <a:p>
            <a:pPr marL="1120775" indent="0" algn="l" fontAlgn="base">
              <a:buNone/>
            </a:pPr>
            <a:r>
              <a:rPr lang="en-US" dirty="0">
                <a:latin typeface="Arimo"/>
              </a:rPr>
              <a:t>P</a:t>
            </a:r>
            <a:r>
              <a:rPr lang="en-IN" dirty="0" err="1">
                <a:latin typeface="Arimo"/>
              </a:rPr>
              <a:t>roject</a:t>
            </a:r>
            <a:r>
              <a:rPr lang="en-IN" dirty="0">
                <a:latin typeface="Arimo"/>
              </a:rPr>
              <a:t> No: 1</a:t>
            </a:r>
          </a:p>
          <a:p>
            <a:pPr marL="1120775" indent="0" algn="l" fontAlgn="base">
              <a:buNone/>
            </a:pPr>
            <a:r>
              <a:rPr lang="en-IN" b="0" i="0" dirty="0">
                <a:effectLst/>
                <a:latin typeface="Arimo"/>
              </a:rPr>
              <a:t>Members of the Team:</a:t>
            </a:r>
          </a:p>
          <a:p>
            <a:pPr marL="1120775" indent="0" algn="l" fontAlgn="base">
              <a:buNone/>
            </a:pPr>
            <a:endParaRPr lang="en-IN" b="0" i="0" dirty="0">
              <a:effectLst/>
              <a:latin typeface="Arimo"/>
            </a:endParaRPr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6E4BAD81-710E-C57E-CD50-7DC90569E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255"/>
            <a:ext cx="1335315" cy="152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F9021B-46BB-F3C3-3F23-5FDE6615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CA8A-96BA-4698-B249-B01250F458DB}" type="datetime1">
              <a:rPr lang="en-IN" sz="1600" smtClean="0">
                <a:solidFill>
                  <a:srgbClr val="FF0066"/>
                </a:solidFill>
              </a:rPr>
              <a:t>09-11-2022</a:t>
            </a:fld>
            <a:endParaRPr lang="en-IN" dirty="0">
              <a:solidFill>
                <a:srgbClr val="FF0066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93782F-D2D8-28CD-D866-7CA4BAC2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68C-6818-4789-A357-2F7846FE4F2E}" type="slidenum">
              <a:rPr lang="en-IN" sz="1600" b="1">
                <a:solidFill>
                  <a:srgbClr val="FF0066"/>
                </a:solidFill>
              </a:rPr>
              <a:t>1</a:t>
            </a:fld>
            <a:endParaRPr lang="en-IN" sz="1600" b="1" dirty="0">
              <a:solidFill>
                <a:srgbClr val="FF0066"/>
              </a:solidFill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943161D-75F1-492A-C29B-35C8C2B0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15114" cy="365125"/>
          </a:xfrm>
        </p:spPr>
        <p:txBody>
          <a:bodyPr/>
          <a:lstStyle/>
          <a:p>
            <a:r>
              <a:rPr lang="en-US" sz="1600" b="1">
                <a:solidFill>
                  <a:srgbClr val="FF0066"/>
                </a:solidFill>
              </a:rPr>
              <a:t>DTn : Case Study Presentation 1</a:t>
            </a:r>
            <a:endParaRPr lang="en-IN" sz="1600" b="1" dirty="0">
              <a:solidFill>
                <a:srgbClr val="FF0066"/>
              </a:solidFill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F8028C8E-E436-0A8C-4BA4-7F16B357D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95693"/>
              </p:ext>
            </p:extLst>
          </p:nvPr>
        </p:nvGraphicFramePr>
        <p:xfrm>
          <a:off x="2974108" y="2964102"/>
          <a:ext cx="8178802" cy="23240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9401">
                  <a:extLst>
                    <a:ext uri="{9D8B030D-6E8A-4147-A177-3AD203B41FA5}">
                      <a16:colId xmlns:a16="http://schemas.microsoft.com/office/drawing/2014/main" val="371064240"/>
                    </a:ext>
                  </a:extLst>
                </a:gridCol>
                <a:gridCol w="4089401">
                  <a:extLst>
                    <a:ext uri="{9D8B030D-6E8A-4147-A177-3AD203B41FA5}">
                      <a16:colId xmlns:a16="http://schemas.microsoft.com/office/drawing/2014/main" val="2333663150"/>
                    </a:ext>
                  </a:extLst>
                </a:gridCol>
              </a:tblGrid>
              <a:tr h="416698">
                <a:tc>
                  <a:txBody>
                    <a:bodyPr/>
                    <a:lstStyle/>
                    <a:p>
                      <a:r>
                        <a:rPr lang="en-US" sz="2400" dirty="0"/>
                        <a:t>Reg 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292339"/>
                  </a:ext>
                </a:extLst>
              </a:tr>
              <a:tr h="416698">
                <a:tc>
                  <a:txBody>
                    <a:bodyPr/>
                    <a:lstStyle/>
                    <a:p>
                      <a:r>
                        <a:rPr lang="en-IN" sz="2400" dirty="0"/>
                        <a:t>CB.EN.U4CSE21302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Abinesh.T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988075"/>
                  </a:ext>
                </a:extLst>
              </a:tr>
              <a:tr h="495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CB.EN.U4CSE21353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Sanjanaa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Maturi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509427"/>
                  </a:ext>
                </a:extLst>
              </a:tr>
              <a:tr h="416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CB.EN.U4CSE21354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Sathish.J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82199"/>
                  </a:ext>
                </a:extLst>
              </a:tr>
              <a:tr h="416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CB.EN.U4CSE21357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Shreeya Asawa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78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511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6E4BAD81-710E-C57E-CD50-7DC90569E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255"/>
            <a:ext cx="1335315" cy="152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F9021B-46BB-F3C3-3F23-5FDE6615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4AFB3C-4592-4764-ADC5-40D0802A853E}" type="datetime1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09-11-2022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93782F-D2D8-28CD-D866-7CA4BAC2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8B68C-6818-4789-A357-2F7846FE4F2E}" type="slidenum">
              <a:rPr kumimoji="0" lang="en-IN" sz="16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943161D-75F1-492A-C29B-35C8C2B0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15114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DTn : Case Study Presentation 1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Thank you Images - Free Download on Freepik">
            <a:extLst>
              <a:ext uri="{FF2B5EF4-FFF2-40B4-BE49-F238E27FC236}">
                <a16:creationId xmlns:a16="http://schemas.microsoft.com/office/drawing/2014/main" id="{AFFFB748-68B8-09A6-1678-64F00253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61" y="1482438"/>
            <a:ext cx="6155748" cy="307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25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C873-0B42-515D-983B-1FCF0FB0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315" y="166255"/>
            <a:ext cx="10676576" cy="1524433"/>
          </a:xfrm>
          <a:solidFill>
            <a:srgbClr val="A5002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Objective of the Project</a:t>
            </a:r>
            <a:endParaRPr lang="en-IN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31966-CB7A-BA24-B087-CB5FB981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86" y="1825624"/>
            <a:ext cx="11721604" cy="4530725"/>
          </a:xfrm>
          <a:ln>
            <a:solidFill>
              <a:srgbClr val="A50021"/>
            </a:solidFill>
          </a:ln>
          <a:effectLst/>
        </p:spPr>
        <p:txBody>
          <a:bodyPr>
            <a:normAutofit/>
          </a:bodyPr>
          <a:lstStyle/>
          <a:p>
            <a:endParaRPr lang="en-US" sz="2800" dirty="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Monitor the flow, distribution, and consumption of water.</a:t>
            </a:r>
            <a:endParaRPr lang="en-US" sz="2800" dirty="0"/>
          </a:p>
          <a:p>
            <a:r>
              <a:rPr lang="en-US" sz="2800" dirty="0">
                <a:ea typeface="+mn-lt"/>
                <a:cs typeface="+mn-lt"/>
              </a:rPr>
              <a:t>Improve access to clean and safe water.</a:t>
            </a:r>
            <a:endParaRPr lang="en-US" dirty="0"/>
          </a:p>
          <a:p>
            <a:r>
              <a:rPr lang="en-US" sz="2800" dirty="0">
                <a:ea typeface="+mn-lt"/>
                <a:cs typeface="+mn-lt"/>
              </a:rPr>
              <a:t>Enable real-time or frequent access to water consumption information and billing.</a:t>
            </a:r>
            <a:endParaRPr lang="en-US" dirty="0"/>
          </a:p>
          <a:p>
            <a:r>
              <a:rPr lang="en-US" sz="2800" dirty="0">
                <a:ea typeface="+mn-lt"/>
                <a:cs typeface="+mn-lt"/>
              </a:rPr>
              <a:t>Reduce manual water meter reading.</a:t>
            </a:r>
            <a:endParaRPr lang="en-US" dirty="0"/>
          </a:p>
          <a:p>
            <a:r>
              <a:rPr lang="en-US" sz="2800" dirty="0">
                <a:ea typeface="+mn-lt"/>
                <a:cs typeface="+mn-lt"/>
              </a:rPr>
              <a:t>Improve leak and fraud detection.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</a:t>
            </a:r>
            <a:r>
              <a:rPr lang="en-US" sz="2800" dirty="0">
                <a:ea typeface="+mn-lt"/>
                <a:cs typeface="+mn-lt"/>
              </a:rPr>
              <a:t>ncreases data collection accuracy.</a:t>
            </a:r>
            <a:endParaRPr lang="en-US" dirty="0"/>
          </a:p>
          <a:p>
            <a:r>
              <a:rPr lang="en-US" sz="2800" dirty="0"/>
              <a:t>To conserve water.</a:t>
            </a:r>
          </a:p>
          <a:p>
            <a:pPr marL="636588" indent="-457200" fontAlgn="base"/>
            <a:endParaRPr lang="en-IN" b="0" i="0" dirty="0">
              <a:effectLst/>
              <a:latin typeface="Arimo"/>
            </a:endParaRPr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6E4BAD81-710E-C57E-CD50-7DC90569E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255"/>
            <a:ext cx="1335315" cy="152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F9021B-46BB-F3C3-3F23-5FDE6615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D4BFCC-EF5E-4DD0-B3E5-9084AF1628DF}" type="datetime1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09-11-2022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93782F-D2D8-28CD-D866-7CA4BAC2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8B68C-6818-4789-A357-2F7846FE4F2E}" type="slidenum">
              <a:rPr kumimoji="0" lang="en-IN" sz="16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943161D-75F1-492A-C29B-35C8C2B0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15114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DTn : Case Study Presentation 1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14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C873-0B42-515D-983B-1FCF0FB0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315" y="166255"/>
            <a:ext cx="10676576" cy="1524433"/>
          </a:xfrm>
          <a:solidFill>
            <a:srgbClr val="A5002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Modules of the Project</a:t>
            </a:r>
            <a:endParaRPr lang="en-IN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31966-CB7A-BA24-B087-CB5FB981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86" y="1825624"/>
            <a:ext cx="11721604" cy="4530725"/>
          </a:xfrm>
          <a:ln>
            <a:solidFill>
              <a:srgbClr val="A50021"/>
            </a:solidFill>
          </a:ln>
          <a:effectLst/>
        </p:spPr>
        <p:txBody>
          <a:bodyPr>
            <a:normAutofit fontScale="55000" lnSpcReduction="20000"/>
          </a:bodyPr>
          <a:lstStyle/>
          <a:p>
            <a:pPr marL="179388" indent="0" fontAlgn="base">
              <a:buNone/>
            </a:pPr>
            <a:r>
              <a:rPr lang="en-US" b="1" i="0" dirty="0">
                <a:effectLst/>
                <a:latin typeface="Arimo"/>
              </a:rPr>
              <a:t>Module-1:</a:t>
            </a:r>
            <a:br>
              <a:rPr lang="en-US" b="0" i="0" dirty="0">
                <a:effectLst/>
                <a:latin typeface="Arimo"/>
              </a:rPr>
            </a:br>
            <a:r>
              <a:rPr lang="en-US" b="0" i="0" dirty="0">
                <a:effectLst/>
                <a:latin typeface="Arimo"/>
              </a:rPr>
              <a:t>	</a:t>
            </a:r>
            <a:r>
              <a:rPr lang="en-US" b="1" i="0" dirty="0">
                <a:effectLst/>
                <a:latin typeface="Arimo"/>
              </a:rPr>
              <a:t>Register:</a:t>
            </a:r>
            <a:br>
              <a:rPr lang="en-US" b="0" i="0" dirty="0">
                <a:effectLst/>
                <a:latin typeface="Arimo"/>
              </a:rPr>
            </a:br>
            <a:r>
              <a:rPr lang="en-US" b="0" i="0" dirty="0">
                <a:effectLst/>
                <a:latin typeface="Arimo"/>
              </a:rPr>
              <a:t>		To ask to the user to enter the details including the serial number the serial number </a:t>
            </a:r>
            <a:r>
              <a:rPr lang="en-US" dirty="0">
                <a:latin typeface="Arimo"/>
              </a:rPr>
              <a:t>of the smart water meter.</a:t>
            </a:r>
          </a:p>
          <a:p>
            <a:pPr marL="179388" indent="0" fontAlgn="base">
              <a:buNone/>
            </a:pPr>
            <a:r>
              <a:rPr lang="en-US" b="1" dirty="0">
                <a:latin typeface="Arimo"/>
              </a:rPr>
              <a:t>Module-2:</a:t>
            </a:r>
          </a:p>
          <a:p>
            <a:pPr marL="179388" indent="0" fontAlgn="base">
              <a:buNone/>
            </a:pPr>
            <a:r>
              <a:rPr lang="en-US" b="0" i="0" dirty="0">
                <a:effectLst/>
                <a:latin typeface="Arimo"/>
              </a:rPr>
              <a:t>	</a:t>
            </a:r>
            <a:r>
              <a:rPr lang="en-US" b="1" i="0" dirty="0">
                <a:effectLst/>
                <a:latin typeface="Arimo"/>
              </a:rPr>
              <a:t>Login:</a:t>
            </a:r>
            <a:br>
              <a:rPr lang="en-US" b="0" i="0" dirty="0">
                <a:effectLst/>
                <a:latin typeface="Arimo"/>
              </a:rPr>
            </a:br>
            <a:r>
              <a:rPr lang="en-US" b="0" i="0" dirty="0">
                <a:effectLst/>
                <a:latin typeface="Arimo"/>
              </a:rPr>
              <a:t>		</a:t>
            </a:r>
            <a:r>
              <a:rPr lang="en-US" dirty="0">
                <a:latin typeface="Arimo"/>
              </a:rPr>
              <a:t>User logging into the website using the given credentials .</a:t>
            </a:r>
          </a:p>
          <a:p>
            <a:pPr marL="179388" indent="0" fontAlgn="base">
              <a:buNone/>
            </a:pPr>
            <a:r>
              <a:rPr lang="en-US" b="1" i="0" dirty="0">
                <a:effectLst/>
                <a:latin typeface="Arimo"/>
              </a:rPr>
              <a:t>Module -3:</a:t>
            </a:r>
          </a:p>
          <a:p>
            <a:pPr marL="179388" indent="0" fontAlgn="base">
              <a:buNone/>
            </a:pPr>
            <a:r>
              <a:rPr lang="en-US" b="0" i="0" dirty="0">
                <a:effectLst/>
                <a:latin typeface="Arimo"/>
              </a:rPr>
              <a:t>	</a:t>
            </a:r>
            <a:r>
              <a:rPr lang="en-US" b="1" i="0" dirty="0">
                <a:effectLst/>
                <a:latin typeface="Arimo"/>
              </a:rPr>
              <a:t>Getting  data:</a:t>
            </a:r>
          </a:p>
          <a:p>
            <a:pPr marL="179388" indent="0" fontAlgn="base">
              <a:buNone/>
            </a:pPr>
            <a:r>
              <a:rPr lang="en-US" b="0" i="0" dirty="0">
                <a:effectLst/>
                <a:latin typeface="Arimo"/>
              </a:rPr>
              <a:t>		getting the smart water meter data from th</a:t>
            </a:r>
            <a:r>
              <a:rPr lang="en-US" dirty="0">
                <a:latin typeface="Arimo"/>
              </a:rPr>
              <a:t>e each meter.</a:t>
            </a:r>
          </a:p>
          <a:p>
            <a:pPr marL="179388" indent="0" fontAlgn="base">
              <a:buNone/>
            </a:pPr>
            <a:r>
              <a:rPr lang="en-US" b="1" i="0" dirty="0">
                <a:effectLst/>
                <a:latin typeface="Arimo"/>
              </a:rPr>
              <a:t>Module-4:</a:t>
            </a:r>
            <a:br>
              <a:rPr lang="en-US" b="0" i="0" dirty="0">
                <a:effectLst/>
                <a:latin typeface="Arimo"/>
              </a:rPr>
            </a:br>
            <a:r>
              <a:rPr lang="en-US" b="0" i="0" dirty="0">
                <a:effectLst/>
                <a:latin typeface="Arimo"/>
              </a:rPr>
              <a:t>	</a:t>
            </a:r>
            <a:r>
              <a:rPr lang="en-US" b="1" i="0" dirty="0">
                <a:effectLst/>
                <a:latin typeface="Arimo"/>
              </a:rPr>
              <a:t>Analyzing the data:</a:t>
            </a:r>
          </a:p>
          <a:p>
            <a:pPr marL="179388" indent="0" fontAlgn="base">
              <a:buNone/>
            </a:pPr>
            <a:r>
              <a:rPr lang="en-US" dirty="0">
                <a:latin typeface="Arimo"/>
              </a:rPr>
              <a:t>		Data are fetched from the meter and the data is analyzed based on the residence and the industry and from which the data can be visualized as graph </a:t>
            </a:r>
          </a:p>
          <a:p>
            <a:pPr marL="179388" indent="0" fontAlgn="base">
              <a:buNone/>
            </a:pPr>
            <a:r>
              <a:rPr lang="en-US" b="1" i="0" dirty="0">
                <a:effectLst/>
                <a:latin typeface="Arimo"/>
              </a:rPr>
              <a:t>Module-5:</a:t>
            </a:r>
            <a:br>
              <a:rPr lang="en-US" b="1" i="0" dirty="0">
                <a:effectLst/>
                <a:latin typeface="Arimo"/>
              </a:rPr>
            </a:br>
            <a:r>
              <a:rPr lang="en-US" b="1" i="0" dirty="0">
                <a:effectLst/>
                <a:latin typeface="Arimo"/>
              </a:rPr>
              <a:t>	Billing:</a:t>
            </a:r>
            <a:br>
              <a:rPr lang="en-US" b="0" i="0" dirty="0">
                <a:effectLst/>
                <a:latin typeface="Arimo"/>
              </a:rPr>
            </a:br>
            <a:r>
              <a:rPr lang="en-US" b="0" i="0" dirty="0">
                <a:effectLst/>
                <a:latin typeface="Arimo"/>
              </a:rPr>
              <a:t>		based </a:t>
            </a:r>
            <a:r>
              <a:rPr lang="en-US" dirty="0">
                <a:latin typeface="Arimo"/>
              </a:rPr>
              <a:t>on the consumption the price each consumer will billed  each month.</a:t>
            </a:r>
          </a:p>
          <a:p>
            <a:pPr marL="179388" indent="0" fontAlgn="base">
              <a:buNone/>
            </a:pPr>
            <a:r>
              <a:rPr lang="en-US" b="1" dirty="0">
                <a:latin typeface="Arimo"/>
              </a:rPr>
              <a:t>Module-6:</a:t>
            </a:r>
            <a:br>
              <a:rPr lang="en-US" b="1" dirty="0">
                <a:latin typeface="Arimo"/>
              </a:rPr>
            </a:br>
            <a:r>
              <a:rPr lang="en-US" b="1" dirty="0">
                <a:latin typeface="Arimo"/>
              </a:rPr>
              <a:t>	Report:</a:t>
            </a:r>
            <a:br>
              <a:rPr lang="en-US" dirty="0">
                <a:latin typeface="Arimo"/>
              </a:rPr>
            </a:br>
            <a:r>
              <a:rPr lang="en-US" dirty="0">
                <a:latin typeface="Arimo"/>
              </a:rPr>
              <a:t>		Based on  the analysis of each user data a report can be sent to the user each month so that water conservation can be done.</a:t>
            </a:r>
            <a:endParaRPr lang="en-US" b="0" i="0" dirty="0">
              <a:effectLst/>
              <a:latin typeface="Arimo"/>
            </a:endParaRPr>
          </a:p>
          <a:p>
            <a:pPr marL="179388" indent="0" fontAlgn="base">
              <a:buNone/>
            </a:pPr>
            <a:endParaRPr lang="en-US" b="0" i="0" dirty="0">
              <a:effectLst/>
              <a:latin typeface="Arimo"/>
            </a:endParaRPr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6E4BAD81-710E-C57E-CD50-7DC90569E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255"/>
            <a:ext cx="1335315" cy="152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F9021B-46BB-F3C3-3F23-5FDE6615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4AFB3C-4592-4764-ADC5-40D0802A853E}" type="datetime1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09-11-2022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93782F-D2D8-28CD-D866-7CA4BAC2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8B68C-6818-4789-A357-2F7846FE4F2E}" type="slidenum">
              <a:rPr kumimoji="0" lang="en-IN" sz="16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943161D-75F1-492A-C29B-35C8C2B0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15114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DTn : Case Study Presentation 1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39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C873-0B42-515D-983B-1FCF0FB0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314" y="166257"/>
            <a:ext cx="10020073" cy="1257733"/>
          </a:xfrm>
          <a:solidFill>
            <a:srgbClr val="A5002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Implementation</a:t>
            </a:r>
            <a:endParaRPr lang="en-IN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918C04-C8CF-E49A-0179-02EEBF3DA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1" y="1616437"/>
            <a:ext cx="5436321" cy="517163"/>
          </a:xfr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Front End UI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31966-CB7A-BA24-B087-CB5FB981B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9461" y="2235561"/>
            <a:ext cx="5436321" cy="3928342"/>
          </a:xfrm>
          <a:ln>
            <a:solidFill>
              <a:srgbClr val="A50021"/>
            </a:solidFill>
          </a:ln>
          <a:effectLst/>
        </p:spPr>
        <p:txBody>
          <a:bodyPr>
            <a:normAutofit/>
          </a:bodyPr>
          <a:lstStyle/>
          <a:p>
            <a:pPr marL="636588" indent="-457200" fontAlgn="base"/>
            <a:r>
              <a:rPr lang="en-US" b="0" i="0" dirty="0">
                <a:effectLst/>
                <a:latin typeface="Arimo"/>
              </a:rPr>
              <a:t>HTML</a:t>
            </a:r>
          </a:p>
          <a:p>
            <a:pPr marL="636588" indent="-457200" fontAlgn="base"/>
            <a:r>
              <a:rPr lang="en-US" dirty="0">
                <a:latin typeface="Arimo"/>
              </a:rPr>
              <a:t>CSS</a:t>
            </a:r>
          </a:p>
          <a:p>
            <a:pPr marL="636588" indent="-457200" fontAlgn="base"/>
            <a:r>
              <a:rPr lang="en-US" b="0" i="0" dirty="0" err="1">
                <a:effectLst/>
                <a:latin typeface="Arimo"/>
              </a:rPr>
              <a:t>J</a:t>
            </a:r>
            <a:r>
              <a:rPr lang="en-US" dirty="0" err="1">
                <a:latin typeface="Arimo"/>
              </a:rPr>
              <a:t>avascript</a:t>
            </a:r>
            <a:endParaRPr lang="en-US" dirty="0">
              <a:latin typeface="Arimo"/>
            </a:endParaRPr>
          </a:p>
          <a:p>
            <a:pPr marL="636588" indent="-457200" fontAlgn="base"/>
            <a:r>
              <a:rPr lang="en-US" b="0" i="0" dirty="0">
                <a:effectLst/>
                <a:latin typeface="Arimo"/>
              </a:rPr>
              <a:t>Bootstrap</a:t>
            </a:r>
          </a:p>
          <a:p>
            <a:pPr marL="636588" indent="-457200" fontAlgn="base"/>
            <a:r>
              <a:rPr lang="en-US" dirty="0" err="1">
                <a:latin typeface="Arimo"/>
              </a:rPr>
              <a:t>Jquery</a:t>
            </a:r>
            <a:endParaRPr lang="en-US" dirty="0">
              <a:latin typeface="Arimo"/>
            </a:endParaRPr>
          </a:p>
          <a:p>
            <a:pPr marL="636588" indent="-457200" fontAlgn="base"/>
            <a:r>
              <a:rPr lang="en-US" b="0" i="0" dirty="0">
                <a:effectLst/>
                <a:latin typeface="Arimo"/>
              </a:rPr>
              <a:t>React</a:t>
            </a:r>
          </a:p>
          <a:p>
            <a:pPr marL="636588" indent="-457200" fontAlgn="base"/>
            <a:r>
              <a:rPr lang="en-US" dirty="0">
                <a:latin typeface="Arimo"/>
              </a:rPr>
              <a:t>XML</a:t>
            </a:r>
            <a:endParaRPr lang="en-IN" b="0" i="0" dirty="0">
              <a:effectLst/>
              <a:latin typeface="Arimo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F262B3-6861-B9B5-9980-1BEDD0741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19067" y="1616437"/>
            <a:ext cx="5436321" cy="517163"/>
          </a:xfr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Back End DB Design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049EDC1-85F4-E7F2-2E98-D35D2CFF4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19067" y="2235561"/>
            <a:ext cx="5436321" cy="3954102"/>
          </a:xfrm>
          <a:ln>
            <a:solidFill>
              <a:srgbClr val="A50021"/>
            </a:solidFill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636588" indent="-457200" fontAlgn="base"/>
            <a:r>
              <a:rPr lang="en-US" dirty="0">
                <a:latin typeface="Arimo"/>
              </a:rPr>
              <a:t>Python</a:t>
            </a:r>
          </a:p>
          <a:p>
            <a:pPr marL="636588" indent="-457200" fontAlgn="base"/>
            <a:r>
              <a:rPr lang="en-US" dirty="0">
                <a:latin typeface="Arimo"/>
              </a:rPr>
              <a:t>Node.js</a:t>
            </a:r>
          </a:p>
          <a:p>
            <a:pPr marL="636588" indent="-457200" fontAlgn="base"/>
            <a:r>
              <a:rPr lang="en-US" dirty="0">
                <a:latin typeface="Arimo"/>
              </a:rPr>
              <a:t>MongoDB</a:t>
            </a:r>
            <a:endParaRPr lang="en-IN" dirty="0">
              <a:latin typeface="Arimo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F9021B-46BB-F3C3-3F23-5FDE6615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06C8B3-2146-462B-BF9A-35E7D5263648}" type="datetime1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09-11-2022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943161D-75F1-492A-C29B-35C8C2B0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DTn : Case Study Presentation 1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93782F-D2D8-28CD-D866-7CA4BAC2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8B68C-6818-4789-A357-2F7846FE4F2E}" type="slidenum">
              <a:rPr kumimoji="0" lang="en-IN" sz="16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6E4BAD81-710E-C57E-CD50-7DC90569E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6256"/>
            <a:ext cx="1335314" cy="125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3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C873-0B42-515D-983B-1FCF0FB0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315" y="166255"/>
            <a:ext cx="10676576" cy="1524433"/>
          </a:xfrm>
          <a:solidFill>
            <a:srgbClr val="A5002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Entities Identified and its attributes</a:t>
            </a:r>
            <a:endParaRPr lang="en-IN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31966-CB7A-BA24-B087-CB5FB981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86" y="1825624"/>
            <a:ext cx="11721604" cy="4530725"/>
          </a:xfrm>
          <a:ln>
            <a:solidFill>
              <a:srgbClr val="A50021"/>
            </a:solidFill>
          </a:ln>
          <a:effectLst/>
        </p:spPr>
        <p:txBody>
          <a:bodyPr>
            <a:normAutofit fontScale="47500" lnSpcReduction="20000"/>
          </a:bodyPr>
          <a:lstStyle/>
          <a:p>
            <a:pPr marL="179388" indent="0" fontAlgn="base">
              <a:buNone/>
            </a:pPr>
            <a:endParaRPr lang="en-IN" dirty="0">
              <a:latin typeface="Arimo"/>
            </a:endParaRPr>
          </a:p>
          <a:p>
            <a:pPr marL="636588" indent="-457200" fontAlgn="base">
              <a:buFont typeface="Wingdings" panose="05000000000000000000" pitchFamily="2" charset="2"/>
              <a:buChar char="Ø"/>
            </a:pPr>
            <a:r>
              <a:rPr lang="en-IN" b="1" dirty="0" err="1">
                <a:latin typeface="Arimo"/>
              </a:rPr>
              <a:t>Product_buyer_details</a:t>
            </a:r>
            <a:r>
              <a:rPr lang="en-IN" b="1" dirty="0">
                <a:latin typeface="Arimo"/>
              </a:rPr>
              <a:t> – (                              </a:t>
            </a:r>
          </a:p>
          <a:p>
            <a:pPr marL="636588" indent="-457200" fontAlgn="base"/>
            <a:r>
              <a:rPr lang="en-IN" dirty="0" err="1">
                <a:latin typeface="Arimo"/>
              </a:rPr>
              <a:t>C_name</a:t>
            </a:r>
            <a:endParaRPr lang="en-IN" dirty="0">
              <a:latin typeface="Arimo"/>
            </a:endParaRPr>
          </a:p>
          <a:p>
            <a:pPr marL="636588" indent="-457200" fontAlgn="base"/>
            <a:r>
              <a:rPr lang="en-IN" dirty="0">
                <a:latin typeface="Arimo"/>
              </a:rPr>
              <a:t>Address</a:t>
            </a:r>
          </a:p>
          <a:p>
            <a:pPr marL="636588" indent="-457200" fontAlgn="base"/>
            <a:r>
              <a:rPr lang="en-IN" dirty="0" err="1">
                <a:latin typeface="Arimo"/>
              </a:rPr>
              <a:t>Phone_no</a:t>
            </a:r>
            <a:endParaRPr lang="en-IN" dirty="0">
              <a:latin typeface="Arimo"/>
            </a:endParaRPr>
          </a:p>
          <a:p>
            <a:pPr marL="636588" indent="-457200" fontAlgn="base"/>
            <a:r>
              <a:rPr lang="en-IN" dirty="0" err="1">
                <a:latin typeface="Arimo"/>
              </a:rPr>
              <a:t>Registration_id</a:t>
            </a:r>
            <a:endParaRPr lang="en-IN" dirty="0">
              <a:latin typeface="Arimo"/>
            </a:endParaRPr>
          </a:p>
          <a:p>
            <a:pPr marL="636588" indent="-457200" fontAlgn="base"/>
            <a:r>
              <a:rPr lang="en-IN" dirty="0" err="1">
                <a:latin typeface="Arimo"/>
              </a:rPr>
              <a:t>Product_id</a:t>
            </a:r>
            <a:endParaRPr lang="en-IN" dirty="0">
              <a:latin typeface="Arimo"/>
            </a:endParaRPr>
          </a:p>
          <a:p>
            <a:pPr marL="636588" indent="-457200" fontAlgn="base"/>
            <a:r>
              <a:rPr lang="en-IN" dirty="0" err="1">
                <a:latin typeface="Arimo"/>
              </a:rPr>
              <a:t>Serial_no</a:t>
            </a:r>
            <a:endParaRPr lang="en-IN" dirty="0">
              <a:latin typeface="Arimo"/>
            </a:endParaRPr>
          </a:p>
          <a:p>
            <a:pPr marL="636588" indent="-457200" fontAlgn="base"/>
            <a:r>
              <a:rPr lang="en-IN" dirty="0" err="1">
                <a:latin typeface="Arimo"/>
              </a:rPr>
              <a:t>Zone_id</a:t>
            </a:r>
            <a:r>
              <a:rPr lang="en-IN" dirty="0">
                <a:latin typeface="Arimo"/>
              </a:rPr>
              <a:t> </a:t>
            </a:r>
            <a:r>
              <a:rPr lang="en-IN" b="1" dirty="0">
                <a:latin typeface="Arimo"/>
              </a:rPr>
              <a:t>)</a:t>
            </a:r>
          </a:p>
          <a:p>
            <a:pPr marL="179388" indent="0" fontAlgn="base">
              <a:buNone/>
            </a:pPr>
            <a:endParaRPr lang="en-IN" dirty="0">
              <a:latin typeface="Arimo"/>
            </a:endParaRPr>
          </a:p>
          <a:p>
            <a:pPr marL="636588" indent="-457200" fontAlgn="base">
              <a:buFont typeface="Wingdings" panose="05000000000000000000" pitchFamily="2" charset="2"/>
              <a:buChar char="Ø"/>
            </a:pPr>
            <a:r>
              <a:rPr lang="en-IN" b="1" dirty="0" err="1">
                <a:latin typeface="Arimo"/>
              </a:rPr>
              <a:t>Product_details</a:t>
            </a:r>
            <a:r>
              <a:rPr lang="en-IN" b="1" dirty="0">
                <a:latin typeface="Arimo"/>
              </a:rPr>
              <a:t> – (</a:t>
            </a:r>
            <a:endParaRPr lang="en-IN" dirty="0">
              <a:latin typeface="Arimo"/>
            </a:endParaRPr>
          </a:p>
          <a:p>
            <a:pPr marL="636588" indent="-457200" fontAlgn="base"/>
            <a:r>
              <a:rPr lang="en-IN" dirty="0" err="1">
                <a:latin typeface="Arimo"/>
              </a:rPr>
              <a:t>Product_id</a:t>
            </a:r>
            <a:endParaRPr lang="en-IN" dirty="0">
              <a:latin typeface="Arimo"/>
            </a:endParaRPr>
          </a:p>
          <a:p>
            <a:pPr marL="636588" indent="-457200" fontAlgn="base"/>
            <a:r>
              <a:rPr lang="en-IN" dirty="0" err="1">
                <a:latin typeface="Arimo"/>
              </a:rPr>
              <a:t>Product_name</a:t>
            </a:r>
            <a:endParaRPr lang="en-IN" dirty="0">
              <a:latin typeface="Arimo"/>
            </a:endParaRPr>
          </a:p>
          <a:p>
            <a:pPr marL="636588" indent="-457200" fontAlgn="base"/>
            <a:r>
              <a:rPr lang="en-IN" dirty="0">
                <a:latin typeface="Arimo"/>
              </a:rPr>
              <a:t>Price</a:t>
            </a:r>
          </a:p>
          <a:p>
            <a:pPr marL="636588" indent="-457200" fontAlgn="base"/>
            <a:r>
              <a:rPr lang="en-IN" dirty="0" err="1">
                <a:latin typeface="Arimo"/>
              </a:rPr>
              <a:t>Serial_no</a:t>
            </a:r>
            <a:endParaRPr lang="en-IN" dirty="0">
              <a:latin typeface="Arimo"/>
            </a:endParaRPr>
          </a:p>
          <a:p>
            <a:pPr marL="636588" indent="-457200" fontAlgn="base"/>
            <a:r>
              <a:rPr lang="en-IN" dirty="0" err="1">
                <a:latin typeface="Arimo"/>
              </a:rPr>
              <a:t>Type_id</a:t>
            </a:r>
            <a:r>
              <a:rPr lang="en-IN" dirty="0">
                <a:latin typeface="Arimo"/>
              </a:rPr>
              <a:t> </a:t>
            </a:r>
            <a:r>
              <a:rPr lang="en-IN" b="1" dirty="0">
                <a:latin typeface="Arimo"/>
              </a:rPr>
              <a:t>)</a:t>
            </a:r>
          </a:p>
          <a:p>
            <a:pPr marL="179388" indent="0" fontAlgn="base">
              <a:buNone/>
            </a:pPr>
            <a:r>
              <a:rPr lang="en-IN" dirty="0">
                <a:latin typeface="Arimo"/>
              </a:rPr>
              <a:t>                      </a:t>
            </a:r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6E4BAD81-710E-C57E-CD50-7DC90569E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255"/>
            <a:ext cx="1335315" cy="152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F9021B-46BB-F3C3-3F23-5FDE6615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4AFB3C-4592-4764-ADC5-40D0802A853E}" type="datetime1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09-11-2022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93782F-D2D8-28CD-D866-7CA4BAC2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8B68C-6818-4789-A357-2F7846FE4F2E}" type="slidenum">
              <a:rPr kumimoji="0" lang="en-IN" sz="16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943161D-75F1-492A-C29B-35C8C2B0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15114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DTn : Case Study Presentation 1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CCBF37-ECF5-6F07-36B5-C13A49A85863}"/>
              </a:ext>
            </a:extLst>
          </p:cNvPr>
          <p:cNvSpPr txBox="1">
            <a:spLocks/>
          </p:cNvSpPr>
          <p:nvPr/>
        </p:nvSpPr>
        <p:spPr>
          <a:xfrm>
            <a:off x="3675248" y="1825622"/>
            <a:ext cx="4041734" cy="4530725"/>
          </a:xfrm>
          <a:prstGeom prst="rect">
            <a:avLst/>
          </a:prstGeom>
          <a:ln>
            <a:solidFill>
              <a:srgbClr val="A50021"/>
            </a:solidFill>
          </a:ln>
          <a:effectLst/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285750" fontAlgn="base">
              <a:buFont typeface="Wingdings" panose="05000000000000000000" pitchFamily="2" charset="2"/>
              <a:buChar char="Ø"/>
            </a:pPr>
            <a:endParaRPr lang="en-IN" b="1" dirty="0">
              <a:latin typeface="Arimo"/>
            </a:endParaRPr>
          </a:p>
          <a:p>
            <a:pPr marL="465138" indent="-285750" fontAlgn="base">
              <a:buFont typeface="Wingdings" panose="05000000000000000000" pitchFamily="2" charset="2"/>
              <a:buChar char="Ø"/>
            </a:pPr>
            <a:r>
              <a:rPr lang="en-IN" b="1" dirty="0">
                <a:latin typeface="Arimo"/>
              </a:rPr>
              <a:t> Login – (</a:t>
            </a:r>
          </a:p>
          <a:p>
            <a:pPr marL="465138" indent="-285750" fontAlgn="base"/>
            <a:r>
              <a:rPr lang="en-IN" dirty="0">
                <a:latin typeface="Arimo"/>
              </a:rPr>
              <a:t>Username</a:t>
            </a:r>
          </a:p>
          <a:p>
            <a:pPr marL="465138" indent="-285750" fontAlgn="base"/>
            <a:r>
              <a:rPr lang="en-IN" dirty="0">
                <a:latin typeface="Arimo"/>
              </a:rPr>
              <a:t>Password</a:t>
            </a:r>
          </a:p>
          <a:p>
            <a:pPr marL="465138" indent="-285750" fontAlgn="base"/>
            <a:r>
              <a:rPr lang="en-IN" dirty="0" err="1">
                <a:latin typeface="Arimo"/>
              </a:rPr>
              <a:t>Registration_id</a:t>
            </a:r>
            <a:r>
              <a:rPr lang="en-IN" dirty="0">
                <a:latin typeface="Arimo"/>
              </a:rPr>
              <a:t> </a:t>
            </a:r>
            <a:r>
              <a:rPr lang="en-IN" b="1" dirty="0">
                <a:latin typeface="Arimo"/>
              </a:rPr>
              <a:t>)</a:t>
            </a:r>
          </a:p>
          <a:p>
            <a:pPr marL="179388" indent="0" fontAlgn="base">
              <a:buFont typeface="Arial" panose="020B0604020202020204" pitchFamily="34" charset="0"/>
              <a:buNone/>
            </a:pPr>
            <a:r>
              <a:rPr lang="en-IN" dirty="0">
                <a:latin typeface="Arimo"/>
              </a:rPr>
              <a:t>   </a:t>
            </a:r>
          </a:p>
          <a:p>
            <a:pPr marL="465138" indent="-285750" fontAlgn="base">
              <a:buFont typeface="Wingdings" panose="05000000000000000000" pitchFamily="2" charset="2"/>
              <a:buChar char="Ø"/>
            </a:pPr>
            <a:r>
              <a:rPr lang="en-IN" b="1" dirty="0">
                <a:latin typeface="Arimo"/>
              </a:rPr>
              <a:t>Registration</a:t>
            </a:r>
            <a:r>
              <a:rPr lang="en-IN" dirty="0">
                <a:latin typeface="Arimo"/>
              </a:rPr>
              <a:t> </a:t>
            </a:r>
            <a:r>
              <a:rPr lang="en-IN" b="1" dirty="0">
                <a:latin typeface="Arimo"/>
              </a:rPr>
              <a:t>– (</a:t>
            </a:r>
          </a:p>
          <a:p>
            <a:pPr marL="465138" indent="-285750" fontAlgn="base"/>
            <a:r>
              <a:rPr lang="en-IN" dirty="0">
                <a:latin typeface="Arimo"/>
              </a:rPr>
              <a:t>Username</a:t>
            </a:r>
          </a:p>
          <a:p>
            <a:pPr marL="465138" indent="-285750" fontAlgn="base"/>
            <a:r>
              <a:rPr lang="en-IN" dirty="0">
                <a:latin typeface="Arimo"/>
              </a:rPr>
              <a:t>Password</a:t>
            </a:r>
          </a:p>
          <a:p>
            <a:pPr marL="465138" indent="-285750" fontAlgn="base"/>
            <a:r>
              <a:rPr lang="en-IN" dirty="0">
                <a:latin typeface="Arimo"/>
              </a:rPr>
              <a:t>Zone</a:t>
            </a:r>
          </a:p>
          <a:p>
            <a:pPr marL="465138" indent="-285750" fontAlgn="base"/>
            <a:r>
              <a:rPr lang="en-IN" dirty="0">
                <a:latin typeface="Arimo"/>
              </a:rPr>
              <a:t>Name </a:t>
            </a:r>
          </a:p>
          <a:p>
            <a:pPr marL="465138" indent="-285750" fontAlgn="base"/>
            <a:r>
              <a:rPr lang="en-IN" dirty="0" err="1">
                <a:latin typeface="Arimo"/>
              </a:rPr>
              <a:t>Phone_no</a:t>
            </a:r>
            <a:r>
              <a:rPr lang="en-IN" dirty="0">
                <a:latin typeface="Arimo"/>
              </a:rPr>
              <a:t> </a:t>
            </a:r>
            <a:r>
              <a:rPr lang="en-IN" b="1" dirty="0">
                <a:latin typeface="Arimo"/>
              </a:rPr>
              <a:t>)</a:t>
            </a:r>
          </a:p>
          <a:p>
            <a:pPr marL="179388" indent="0" fontAlgn="base">
              <a:buFont typeface="Arial" panose="020B0604020202020204" pitchFamily="34" charset="0"/>
              <a:buNone/>
            </a:pPr>
            <a:endParaRPr lang="en-IN" dirty="0">
              <a:latin typeface="Arimo"/>
            </a:endParaRPr>
          </a:p>
          <a:p>
            <a:pPr marL="465138" indent="-285750" fontAlgn="base">
              <a:buFont typeface="Wingdings" panose="05000000000000000000" pitchFamily="2" charset="2"/>
              <a:buChar char="Ø"/>
            </a:pPr>
            <a:r>
              <a:rPr lang="en-IN" b="1" dirty="0">
                <a:latin typeface="Arimo"/>
              </a:rPr>
              <a:t>Zones – (</a:t>
            </a:r>
          </a:p>
          <a:p>
            <a:pPr marL="465138" indent="-285750" fontAlgn="base"/>
            <a:r>
              <a:rPr lang="en-IN" dirty="0" err="1">
                <a:latin typeface="Arimo"/>
              </a:rPr>
              <a:t>Zone_id</a:t>
            </a:r>
            <a:endParaRPr lang="en-IN" dirty="0">
              <a:latin typeface="Arimo"/>
            </a:endParaRPr>
          </a:p>
          <a:p>
            <a:pPr marL="465138" indent="-285750" fontAlgn="base"/>
            <a:r>
              <a:rPr lang="en-IN" dirty="0">
                <a:latin typeface="Arimo"/>
              </a:rPr>
              <a:t>Zone </a:t>
            </a:r>
            <a:r>
              <a:rPr lang="en-IN" b="1" dirty="0">
                <a:latin typeface="Arimo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4C4DCC4-9DE7-C96A-931F-D87D135E83B1}"/>
              </a:ext>
            </a:extLst>
          </p:cNvPr>
          <p:cNvSpPr txBox="1">
            <a:spLocks/>
          </p:cNvSpPr>
          <p:nvPr/>
        </p:nvSpPr>
        <p:spPr>
          <a:xfrm>
            <a:off x="7716982" y="1825622"/>
            <a:ext cx="4294909" cy="4530725"/>
          </a:xfrm>
          <a:prstGeom prst="rect">
            <a:avLst/>
          </a:prstGeom>
          <a:ln>
            <a:solidFill>
              <a:srgbClr val="A50021"/>
            </a:solidFill>
          </a:ln>
          <a:effectLst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285750" fontAlgn="base">
              <a:buFont typeface="Wingdings" panose="05000000000000000000" pitchFamily="2" charset="2"/>
              <a:buChar char="Ø"/>
            </a:pPr>
            <a:endParaRPr lang="en-IN" sz="1400" b="1" dirty="0">
              <a:latin typeface="Arimo"/>
            </a:endParaRPr>
          </a:p>
          <a:p>
            <a:pPr marL="465138" indent="-285750" fontAlgn="base">
              <a:buFont typeface="Wingdings" panose="05000000000000000000" pitchFamily="2" charset="2"/>
              <a:buChar char="Ø"/>
            </a:pPr>
            <a:r>
              <a:rPr lang="en-IN" sz="1400" b="1" dirty="0" err="1">
                <a:latin typeface="Arimo"/>
              </a:rPr>
              <a:t>Project_data</a:t>
            </a:r>
            <a:r>
              <a:rPr lang="en-IN" sz="1400" b="1" dirty="0">
                <a:latin typeface="Arimo"/>
              </a:rPr>
              <a:t> –(</a:t>
            </a:r>
          </a:p>
          <a:p>
            <a:pPr marL="465138" indent="-285750" fontAlgn="base"/>
            <a:r>
              <a:rPr lang="en-IN" sz="1400" dirty="0" err="1">
                <a:latin typeface="Arimo"/>
              </a:rPr>
              <a:t>Registration_id</a:t>
            </a:r>
            <a:endParaRPr lang="en-IN" sz="1400" dirty="0">
              <a:latin typeface="Arimo"/>
            </a:endParaRPr>
          </a:p>
          <a:p>
            <a:pPr marL="465138" indent="-285750" fontAlgn="base"/>
            <a:r>
              <a:rPr lang="en-IN" sz="1400" dirty="0" err="1">
                <a:latin typeface="Arimo"/>
              </a:rPr>
              <a:t>Serial_no</a:t>
            </a:r>
            <a:endParaRPr lang="en-IN" sz="1400" dirty="0">
              <a:latin typeface="Arimo"/>
            </a:endParaRPr>
          </a:p>
          <a:p>
            <a:pPr marL="465138" indent="-285750" fontAlgn="base"/>
            <a:r>
              <a:rPr lang="en-IN" sz="1400" dirty="0">
                <a:latin typeface="Arimo"/>
              </a:rPr>
              <a:t>Date</a:t>
            </a:r>
          </a:p>
          <a:p>
            <a:pPr marL="465138" indent="-285750" fontAlgn="base"/>
            <a:r>
              <a:rPr lang="en-IN" sz="1400" dirty="0">
                <a:latin typeface="Arimo"/>
              </a:rPr>
              <a:t>Consumption</a:t>
            </a:r>
          </a:p>
          <a:p>
            <a:pPr marL="465138" indent="-285750" fontAlgn="base"/>
            <a:r>
              <a:rPr lang="en-IN" sz="1400" dirty="0" err="1">
                <a:latin typeface="Arimo"/>
              </a:rPr>
              <a:t>Type_id</a:t>
            </a:r>
            <a:endParaRPr lang="en-IN" sz="1400" dirty="0">
              <a:latin typeface="Arimo"/>
            </a:endParaRPr>
          </a:p>
          <a:p>
            <a:pPr marL="465138" indent="-285750" fontAlgn="base"/>
            <a:r>
              <a:rPr lang="en-IN" sz="1400" dirty="0" err="1">
                <a:latin typeface="Arimo"/>
              </a:rPr>
              <a:t>Charge_per_month</a:t>
            </a:r>
            <a:endParaRPr lang="en-IN" sz="1400" dirty="0">
              <a:latin typeface="Arimo"/>
            </a:endParaRPr>
          </a:p>
          <a:p>
            <a:pPr marL="465138" indent="-285750" fontAlgn="base"/>
            <a:r>
              <a:rPr lang="en-IN" sz="1400" dirty="0">
                <a:latin typeface="Arimo"/>
              </a:rPr>
              <a:t>Price</a:t>
            </a:r>
            <a:r>
              <a:rPr lang="en-IN" sz="1400" b="1" dirty="0">
                <a:latin typeface="Arimo"/>
              </a:rPr>
              <a:t> )</a:t>
            </a:r>
          </a:p>
          <a:p>
            <a:pPr marL="465138" indent="-285750" fontAlgn="base"/>
            <a:endParaRPr lang="en-IN" sz="1400" dirty="0">
              <a:latin typeface="Arimo"/>
            </a:endParaRPr>
          </a:p>
          <a:p>
            <a:pPr marL="465138" indent="-285750" fontAlgn="base"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mo"/>
              </a:rPr>
              <a:t>Type- (</a:t>
            </a:r>
          </a:p>
          <a:p>
            <a:pPr marL="465138" indent="-285750" fontAlgn="base"/>
            <a:r>
              <a:rPr lang="en-IN" sz="1400" dirty="0" err="1">
                <a:latin typeface="Arimo"/>
              </a:rPr>
              <a:t>Type_id</a:t>
            </a:r>
            <a:endParaRPr lang="en-IN" sz="1400" dirty="0">
              <a:latin typeface="Arimo"/>
            </a:endParaRPr>
          </a:p>
          <a:p>
            <a:pPr marL="465138" indent="-285750" fontAlgn="base"/>
            <a:r>
              <a:rPr lang="en-IN" sz="1400" dirty="0">
                <a:latin typeface="Arimo"/>
              </a:rPr>
              <a:t>Type</a:t>
            </a:r>
          </a:p>
          <a:p>
            <a:pPr marL="465138" indent="-285750" fontAlgn="base"/>
            <a:r>
              <a:rPr lang="en-IN" sz="1400" dirty="0">
                <a:latin typeface="Arimo"/>
              </a:rPr>
              <a:t>Price</a:t>
            </a:r>
            <a:r>
              <a:rPr lang="en-IN" sz="1400" b="1" dirty="0">
                <a:latin typeface="Arimo"/>
              </a:rPr>
              <a:t> )</a:t>
            </a:r>
          </a:p>
          <a:p>
            <a:pPr marL="179388" indent="0" fontAlgn="base">
              <a:buFont typeface="Arial" panose="020B0604020202020204" pitchFamily="34" charset="0"/>
              <a:buNone/>
            </a:pPr>
            <a:r>
              <a:rPr lang="en-IN" sz="1400" dirty="0">
                <a:latin typeface="Arimo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94825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C873-0B42-515D-983B-1FCF0FB0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315" y="166255"/>
            <a:ext cx="10676576" cy="1524433"/>
          </a:xfrm>
          <a:solidFill>
            <a:srgbClr val="A5002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ER Diagram</a:t>
            </a:r>
            <a:endParaRPr lang="en-IN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6E4BAD81-710E-C57E-CD50-7DC90569E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255"/>
            <a:ext cx="1335315" cy="152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F9021B-46BB-F3C3-3F23-5FDE6615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4AFB3C-4592-4764-ADC5-40D0802A853E}" type="datetime1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09-11-2022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93782F-D2D8-28CD-D866-7CA4BAC2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8B68C-6818-4789-A357-2F7846FE4F2E}" type="slidenum">
              <a:rPr kumimoji="0" lang="en-IN" sz="16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943161D-75F1-492A-C29B-35C8C2B0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15114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DTn : Case Study Presentation 1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16319F9-D145-4E94-9E1F-E170B3189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15" y="1841500"/>
            <a:ext cx="10676576" cy="4351338"/>
          </a:xfrm>
        </p:spPr>
      </p:pic>
    </p:spTree>
    <p:extLst>
      <p:ext uri="{BB962C8B-B14F-4D97-AF65-F5344CB8AC3E}">
        <p14:creationId xmlns:p14="http://schemas.microsoft.com/office/powerpoint/2010/main" val="22954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C873-0B42-515D-983B-1FCF0FB0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315" y="166255"/>
            <a:ext cx="10676576" cy="1524433"/>
          </a:xfrm>
          <a:solidFill>
            <a:srgbClr val="A5002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Schema</a:t>
            </a:r>
            <a:endParaRPr lang="en-IN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EAE9FB-407D-74D2-A496-6249DFA3C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15" y="1825625"/>
            <a:ext cx="10676575" cy="4530725"/>
          </a:xfrm>
          <a:ln>
            <a:solidFill>
              <a:srgbClr val="A50021"/>
            </a:solidFill>
          </a:ln>
          <a:effectLst/>
        </p:spPr>
      </p:pic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6E4BAD81-710E-C57E-CD50-7DC90569E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255"/>
            <a:ext cx="1335315" cy="152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F9021B-46BB-F3C3-3F23-5FDE6615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4AFB3C-4592-4764-ADC5-40D0802A853E}" type="datetime1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09-11-2022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93782F-D2D8-28CD-D866-7CA4BAC2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8B68C-6818-4789-A357-2F7846FE4F2E}" type="slidenum">
              <a:rPr kumimoji="0" lang="en-IN" sz="16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943161D-75F1-492A-C29B-35C8C2B0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15114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DTn : Case Study Presentation 1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06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C873-0B42-515D-983B-1FCF0FB0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315" y="166255"/>
            <a:ext cx="10676576" cy="1524433"/>
          </a:xfrm>
          <a:solidFill>
            <a:srgbClr val="A5002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Bookman Old Style" panose="02050604050505020204" pitchFamily="18" charset="0"/>
              </a:rPr>
              <a:t>UI DESIGN: PAGE 1</a:t>
            </a:r>
            <a:endParaRPr lang="en-IN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6E4BAD81-710E-C57E-CD50-7DC90569E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255"/>
            <a:ext cx="1335315" cy="152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F9021B-46BB-F3C3-3F23-5FDE6615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4AFB3C-4592-4764-ADC5-40D0802A853E}" type="datetime1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09-11-2022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93782F-D2D8-28CD-D866-7CA4BAC2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8B68C-6818-4789-A357-2F7846FE4F2E}" type="slidenum">
              <a:rPr kumimoji="0" lang="en-IN" sz="16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943161D-75F1-492A-C29B-35C8C2B0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15114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DTn : Case Study Presentation 1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3FB77A09-98E0-CCEC-71B4-09F636648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1847850"/>
            <a:ext cx="8305800" cy="4351338"/>
          </a:xfrm>
          <a:ln>
            <a:solidFill>
              <a:srgbClr val="A5002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4707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C873-0B42-515D-983B-1FCF0FB0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315" y="166255"/>
            <a:ext cx="10676576" cy="1524433"/>
          </a:xfrm>
          <a:solidFill>
            <a:srgbClr val="A5002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Bookman Old Style" panose="02050604050505020204" pitchFamily="18" charset="0"/>
              </a:rPr>
              <a:t>UI DESIGN: PAGE 1</a:t>
            </a:r>
            <a:endParaRPr lang="en-IN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6E4BAD81-710E-C57E-CD50-7DC90569E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255"/>
            <a:ext cx="1335315" cy="152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F9021B-46BB-F3C3-3F23-5FDE6615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4AFB3C-4592-4764-ADC5-40D0802A853E}" type="datetime1">
              <a:rPr kumimoji="0" lang="en-I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09-11-2022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93782F-D2D8-28CD-D866-7CA4BAC2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8B68C-6818-4789-A357-2F7846FE4F2E}" type="slidenum">
              <a:rPr kumimoji="0" lang="en-IN" sz="16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943161D-75F1-492A-C29B-35C8C2B0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815114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DTn : Case Study Presentation 1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5E69479-FFA3-F682-05F1-E9F23676E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976" y="1793875"/>
            <a:ext cx="8072047" cy="4351338"/>
          </a:xfrm>
        </p:spPr>
      </p:pic>
    </p:spTree>
    <p:extLst>
      <p:ext uri="{BB962C8B-B14F-4D97-AF65-F5344CB8AC3E}">
        <p14:creationId xmlns:p14="http://schemas.microsoft.com/office/powerpoint/2010/main" val="93652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504</Words>
  <Application>Microsoft Office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Arimo</vt:lpstr>
      <vt:lpstr>Bookman Old Style</vt:lpstr>
      <vt:lpstr>Calibri</vt:lpstr>
      <vt:lpstr>Calibri Light</vt:lpstr>
      <vt:lpstr>Wingdings</vt:lpstr>
      <vt:lpstr>Office Theme</vt:lpstr>
      <vt:lpstr>Smart water meter data analysed to solve water issues</vt:lpstr>
      <vt:lpstr>Objective of the Project</vt:lpstr>
      <vt:lpstr>Modules of the Project</vt:lpstr>
      <vt:lpstr>Implementation</vt:lpstr>
      <vt:lpstr>Entities Identified and its attributes</vt:lpstr>
      <vt:lpstr>ER Diagram</vt:lpstr>
      <vt:lpstr>Schema</vt:lpstr>
      <vt:lpstr>UI DESIGN: PAGE 1</vt:lpstr>
      <vt:lpstr>UI DESIGN: PAGE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19CSE202   Database management systems</dc:title>
  <dc:creator>Uma J - [CSE]</dc:creator>
  <cp:lastModifiedBy>Abinesh T - [CB.EN.U4CSE21302]</cp:lastModifiedBy>
  <cp:revision>31</cp:revision>
  <dcterms:created xsi:type="dcterms:W3CDTF">2022-09-18T18:09:04Z</dcterms:created>
  <dcterms:modified xsi:type="dcterms:W3CDTF">2022-11-09T11:12:09Z</dcterms:modified>
</cp:coreProperties>
</file>