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3"/>
  </p:notesMasterIdLst>
  <p:handoutMasterIdLst>
    <p:handoutMasterId r:id="rId14"/>
  </p:handoutMasterIdLst>
  <p:sldIdLst>
    <p:sldId id="256" r:id="rId2"/>
    <p:sldId id="257" r:id="rId3"/>
    <p:sldId id="848" r:id="rId4"/>
    <p:sldId id="847" r:id="rId5"/>
    <p:sldId id="850" r:id="rId6"/>
    <p:sldId id="849" r:id="rId7"/>
    <p:sldId id="851" r:id="rId8"/>
    <p:sldId id="852" r:id="rId9"/>
    <p:sldId id="853" r:id="rId10"/>
    <p:sldId id="854" r:id="rId11"/>
    <p:sldId id="271" r:id="rId12"/>
  </p:sldIdLst>
  <p:sldSz cx="14630400" cy="8229600"/>
  <p:notesSz cx="6858000" cy="9144000"/>
  <p:defaultTextStyle>
    <a:defPPr>
      <a:defRPr lang="en-US"/>
    </a:defPPr>
    <a:lvl1pPr marL="0" algn="l" defTabSz="1463040" rtl="0" eaLnBrk="1" latinLnBrk="0" hangingPunct="1">
      <a:defRPr sz="2880" kern="1200">
        <a:solidFill>
          <a:schemeClr val="tx1"/>
        </a:solidFill>
        <a:latin typeface="+mn-lt"/>
        <a:ea typeface="+mn-ea"/>
        <a:cs typeface="+mn-cs"/>
      </a:defRPr>
    </a:lvl1pPr>
    <a:lvl2pPr marL="731520" algn="l" defTabSz="1463040" rtl="0" eaLnBrk="1" latinLnBrk="0" hangingPunct="1">
      <a:defRPr sz="2880" kern="1200">
        <a:solidFill>
          <a:schemeClr val="tx1"/>
        </a:solidFill>
        <a:latin typeface="+mn-lt"/>
        <a:ea typeface="+mn-ea"/>
        <a:cs typeface="+mn-cs"/>
      </a:defRPr>
    </a:lvl2pPr>
    <a:lvl3pPr marL="1463040" algn="l" defTabSz="1463040" rtl="0" eaLnBrk="1" latinLnBrk="0" hangingPunct="1">
      <a:defRPr sz="2880" kern="1200">
        <a:solidFill>
          <a:schemeClr val="tx1"/>
        </a:solidFill>
        <a:latin typeface="+mn-lt"/>
        <a:ea typeface="+mn-ea"/>
        <a:cs typeface="+mn-cs"/>
      </a:defRPr>
    </a:lvl3pPr>
    <a:lvl4pPr marL="2194560" algn="l" defTabSz="1463040" rtl="0" eaLnBrk="1" latinLnBrk="0" hangingPunct="1">
      <a:defRPr sz="2880" kern="1200">
        <a:solidFill>
          <a:schemeClr val="tx1"/>
        </a:solidFill>
        <a:latin typeface="+mn-lt"/>
        <a:ea typeface="+mn-ea"/>
        <a:cs typeface="+mn-cs"/>
      </a:defRPr>
    </a:lvl4pPr>
    <a:lvl5pPr marL="2926080" algn="l" defTabSz="1463040" rtl="0" eaLnBrk="1" latinLnBrk="0" hangingPunct="1">
      <a:defRPr sz="2880" kern="1200">
        <a:solidFill>
          <a:schemeClr val="tx1"/>
        </a:solidFill>
        <a:latin typeface="+mn-lt"/>
        <a:ea typeface="+mn-ea"/>
        <a:cs typeface="+mn-cs"/>
      </a:defRPr>
    </a:lvl5pPr>
    <a:lvl6pPr marL="3657600" algn="l" defTabSz="1463040" rtl="0" eaLnBrk="1" latinLnBrk="0" hangingPunct="1">
      <a:defRPr sz="2880" kern="1200">
        <a:solidFill>
          <a:schemeClr val="tx1"/>
        </a:solidFill>
        <a:latin typeface="+mn-lt"/>
        <a:ea typeface="+mn-ea"/>
        <a:cs typeface="+mn-cs"/>
      </a:defRPr>
    </a:lvl6pPr>
    <a:lvl7pPr marL="4389120" algn="l" defTabSz="1463040" rtl="0" eaLnBrk="1" latinLnBrk="0" hangingPunct="1">
      <a:defRPr sz="2880" kern="1200">
        <a:solidFill>
          <a:schemeClr val="tx1"/>
        </a:solidFill>
        <a:latin typeface="+mn-lt"/>
        <a:ea typeface="+mn-ea"/>
        <a:cs typeface="+mn-cs"/>
      </a:defRPr>
    </a:lvl7pPr>
    <a:lvl8pPr marL="5120640" algn="l" defTabSz="1463040" rtl="0" eaLnBrk="1" latinLnBrk="0" hangingPunct="1">
      <a:defRPr sz="2880" kern="1200">
        <a:solidFill>
          <a:schemeClr val="tx1"/>
        </a:solidFill>
        <a:latin typeface="+mn-lt"/>
        <a:ea typeface="+mn-ea"/>
        <a:cs typeface="+mn-cs"/>
      </a:defRPr>
    </a:lvl8pPr>
    <a:lvl9pPr marL="5852160" algn="l" defTabSz="1463040" rtl="0" eaLnBrk="1" latinLnBrk="0" hangingPunct="1">
      <a:defRPr sz="288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03" userDrawn="1">
          <p15:clr>
            <a:srgbClr val="A4A3A4"/>
          </p15:clr>
        </p15:guide>
        <p15:guide id="2" orient="horz" pos="1296" userDrawn="1">
          <p15:clr>
            <a:srgbClr val="A4A3A4"/>
          </p15:clr>
        </p15:guide>
        <p15:guide id="3" orient="horz" pos="4522" userDrawn="1">
          <p15:clr>
            <a:srgbClr val="A4A3A4"/>
          </p15:clr>
        </p15:guide>
        <p15:guide id="4" orient="horz" pos="4896" userDrawn="1">
          <p15:clr>
            <a:srgbClr val="A4A3A4"/>
          </p15:clr>
        </p15:guide>
        <p15:guide id="5" pos="7488" userDrawn="1">
          <p15:clr>
            <a:srgbClr val="A4A3A4"/>
          </p15:clr>
        </p15:guide>
        <p15:guide id="6" pos="432" userDrawn="1">
          <p15:clr>
            <a:srgbClr val="A4A3A4"/>
          </p15:clr>
        </p15:guide>
        <p15:guide id="7" pos="3024" userDrawn="1">
          <p15:clr>
            <a:srgbClr val="A4A3A4"/>
          </p15:clr>
        </p15:guide>
        <p15:guide id="8" pos="3312" userDrawn="1">
          <p15:clr>
            <a:srgbClr val="A4A3A4"/>
          </p15:clr>
        </p15:guide>
        <p15:guide id="9" pos="4464" userDrawn="1">
          <p15:clr>
            <a:srgbClr val="A4A3A4"/>
          </p15:clr>
        </p15:guide>
        <p15:guide id="10" pos="4608" userDrawn="1">
          <p15:clr>
            <a:srgbClr val="A4A3A4"/>
          </p15:clr>
        </p15:guide>
        <p15:guide id="11" pos="4752" userDrawn="1">
          <p15:clr>
            <a:srgbClr val="A4A3A4"/>
          </p15:clr>
        </p15:guide>
        <p15:guide id="12" pos="5904" userDrawn="1">
          <p15:clr>
            <a:srgbClr val="A4A3A4"/>
          </p15:clr>
        </p15:guide>
        <p15:guide id="13" pos="6192" userDrawn="1">
          <p15:clr>
            <a:srgbClr val="A4A3A4"/>
          </p15:clr>
        </p15:guide>
        <p15:guide id="14" pos="8784"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agaraju Gundala" initials="NG" lastIdx="1" clrIdx="0">
    <p:extLst>
      <p:ext uri="{19B8F6BF-5375-455C-9EA6-DF929625EA0E}">
        <p15:presenceInfo xmlns:p15="http://schemas.microsoft.com/office/powerpoint/2012/main" userId="6145b7a9fb8b39e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9BFFF"/>
    <a:srgbClr val="DBC9FF"/>
    <a:srgbClr val="BABABA"/>
    <a:srgbClr val="9966FF"/>
    <a:srgbClr val="DCDCDC"/>
    <a:srgbClr val="D9EFFF"/>
    <a:srgbClr val="FFE7E7"/>
    <a:srgbClr val="FFA7A7"/>
    <a:srgbClr val="EFE7FF"/>
    <a:srgbClr val="FFE5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5BD5076-5073-49C7-9E08-65982F3C9860}">
  <a:tblStyle styleId="{45BD5076-5073-49C7-9E08-65982F3C9860}" styleName="DXC Table">
    <a:wholeTbl>
      <a:tcTxStyle>
        <a:fontRef idx="minor"/>
        <a:srgbClr val="000000"/>
      </a:tcTxStyle>
      <a:tcStyle>
        <a:tcBdr>
          <a:left>
            <a:ln>
              <a:noFill/>
            </a:ln>
          </a:left>
          <a:right>
            <a:ln>
              <a:noFill/>
            </a:ln>
          </a:right>
          <a:top>
            <a:ln w="6350">
              <a:solidFill>
                <a:srgbClr val="000000"/>
              </a:solidFill>
            </a:ln>
          </a:top>
          <a:bottom>
            <a:ln w="6350">
              <a:solidFill>
                <a:srgbClr val="000000"/>
              </a:solidFill>
            </a:ln>
          </a:bottom>
          <a:insideH>
            <a:ln w="6350">
              <a:solidFill>
                <a:srgbClr val="000000"/>
              </a:solidFill>
            </a:ln>
          </a:insideH>
          <a:insideV>
            <a:ln>
              <a:noFill/>
            </a:ln>
          </a:insideV>
        </a:tcBdr>
        <a:fill>
          <a:noFill/>
        </a:fill>
      </a:tcStyle>
    </a:wholeTbl>
    <a:lastCol>
      <a:tcTxStyle b="on">
        <a:fontRef idx="major"/>
        <a:srgbClr val="000000"/>
      </a:tcTxStyle>
      <a:tcStyle>
        <a:tcBdr/>
      </a:tcStyle>
    </a:lastCol>
    <a:firstCol>
      <a:tcTxStyle b="on">
        <a:fontRef idx="major"/>
        <a:srgbClr val="000000"/>
      </a:tcTxStyle>
      <a:tcStyle>
        <a:tcBdr/>
      </a:tcStyle>
    </a:firstCol>
    <a:lastRow>
      <a:tcTxStyle b="on">
        <a:fontRef idx="major"/>
        <a:srgbClr val="000000"/>
      </a:tcTxStyle>
      <a:tcStyle>
        <a:tcBdr>
          <a:top>
            <a:ln w="19050">
              <a:solidFill>
                <a:srgbClr val="000000"/>
              </a:solidFill>
            </a:ln>
          </a:top>
          <a:bottom>
            <a:ln>
              <a:noFill/>
            </a:ln>
          </a:bottom>
        </a:tcBdr>
        <a:fill>
          <a:noFill/>
        </a:fill>
      </a:tcStyle>
    </a:lastRow>
    <a:firstRow>
      <a:tcTxStyle b="on">
        <a:fontRef idx="major"/>
        <a:srgbClr val="000000"/>
      </a:tcTxStyle>
      <a:tcStyle>
        <a:tcBdr>
          <a:top>
            <a:ln>
              <a:noFill/>
            </a:ln>
          </a:top>
          <a:bottom>
            <a:ln w="19050">
              <a:solidFill>
                <a:srgbClr val="000000"/>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18" autoAdjust="0"/>
    <p:restoredTop sz="99644" autoAdjust="0"/>
  </p:normalViewPr>
  <p:slideViewPr>
    <p:cSldViewPr snapToObjects="1" showGuides="1">
      <p:cViewPr varScale="1">
        <p:scale>
          <a:sx n="71" d="100"/>
          <a:sy n="71" d="100"/>
        </p:scale>
        <p:origin x="408" y="67"/>
      </p:cViewPr>
      <p:guideLst>
        <p:guide orient="horz" pos="403"/>
        <p:guide orient="horz" pos="1296"/>
        <p:guide orient="horz" pos="4522"/>
        <p:guide orient="horz" pos="4896"/>
        <p:guide pos="7488"/>
        <p:guide pos="432"/>
        <p:guide pos="3024"/>
        <p:guide pos="3312"/>
        <p:guide pos="4464"/>
        <p:guide pos="4608"/>
        <p:guide pos="4752"/>
        <p:guide pos="5904"/>
        <p:guide pos="6192"/>
        <p:guide pos="8784"/>
      </p:guideLst>
    </p:cSldViewPr>
  </p:slideViewPr>
  <p:notesTextViewPr>
    <p:cViewPr>
      <p:scale>
        <a:sx n="1" d="1"/>
        <a:sy n="1" d="1"/>
      </p:scale>
      <p:origin x="0" y="0"/>
    </p:cViewPr>
  </p:notesTextViewPr>
  <p:sorterViewPr>
    <p:cViewPr>
      <p:scale>
        <a:sx n="66" d="100"/>
        <a:sy n="66" d="100"/>
      </p:scale>
      <p:origin x="0" y="0"/>
    </p:cViewPr>
  </p:sorterViewPr>
  <p:notesViewPr>
    <p:cSldViewPr snapToObjects="1" showGuides="1">
      <p:cViewPr varScale="1">
        <p:scale>
          <a:sx n="107" d="100"/>
          <a:sy n="107" d="100"/>
        </p:scale>
        <p:origin x="-5200" y="-10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Arial"/>
              <a:cs typeface="Arial"/>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53EA277-358B-E94E-961E-33D0503F6849}" type="datetimeFigureOut">
              <a:rPr lang="en-US" smtClean="0">
                <a:latin typeface="Arial"/>
                <a:cs typeface="Arial"/>
              </a:rPr>
              <a:t>8/2/2023</a:t>
            </a:fld>
            <a:endParaRPr lang="en-US" dirty="0">
              <a:latin typeface="Arial"/>
              <a:cs typeface="Arial"/>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latin typeface="Arial"/>
              <a:cs typeface="Arial"/>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0AC7428-30A9-FD43-A0D8-DB91B17088EC}" type="slidenum">
              <a:rPr lang="en-US" smtClean="0">
                <a:latin typeface="Arial"/>
                <a:cs typeface="Arial"/>
              </a:rPr>
              <a:t>‹#›</a:t>
            </a:fld>
            <a:endParaRPr lang="en-US" dirty="0">
              <a:latin typeface="Arial"/>
              <a:cs typeface="Arial"/>
            </a:endParaRPr>
          </a:p>
        </p:txBody>
      </p:sp>
    </p:spTree>
    <p:extLst>
      <p:ext uri="{BB962C8B-B14F-4D97-AF65-F5344CB8AC3E}">
        <p14:creationId xmlns:p14="http://schemas.microsoft.com/office/powerpoint/2010/main" val="13476491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a:cs typeface="Arial"/>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a:cs typeface="Arial"/>
              </a:defRPr>
            </a:lvl1pPr>
          </a:lstStyle>
          <a:p>
            <a:fld id="{73B26A0F-F4D6-9B4F-A87B-D8948CDE3BB4}" type="datetimeFigureOut">
              <a:rPr lang="en-US" smtClean="0"/>
              <a:pPr/>
              <a:t>8/2/2023</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381000" y="4343400"/>
            <a:ext cx="6096000" cy="4114800"/>
          </a:xfrm>
          <a:prstGeom prst="rect">
            <a:avLst/>
          </a:prstGeom>
        </p:spPr>
        <p:txBody>
          <a:bodyPr vert="horz" lIns="0" tIns="0" rIns="0" bIns="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a:cs typeface="Arial"/>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a:cs typeface="Arial"/>
              </a:defRPr>
            </a:lvl1pPr>
          </a:lstStyle>
          <a:p>
            <a:fld id="{7DE2E8FF-3D0C-9D4D-B4D1-3089215958A5}" type="slidenum">
              <a:rPr lang="en-US" smtClean="0"/>
              <a:pPr/>
              <a:t>‹#›</a:t>
            </a:fld>
            <a:endParaRPr lang="en-US" dirty="0"/>
          </a:p>
        </p:txBody>
      </p:sp>
    </p:spTree>
    <p:extLst>
      <p:ext uri="{BB962C8B-B14F-4D97-AF65-F5344CB8AC3E}">
        <p14:creationId xmlns:p14="http://schemas.microsoft.com/office/powerpoint/2010/main" val="3274134959"/>
      </p:ext>
    </p:extLst>
  </p:cSld>
  <p:clrMap bg1="lt1" tx1="dk1" bg2="lt2" tx2="dk2" accent1="accent1" accent2="accent2" accent3="accent3" accent4="accent4" accent5="accent5" accent6="accent6" hlink="hlink" folHlink="folHlink"/>
  <p:hf hdr="0" ftr="0" dt="0"/>
  <p:notesStyle>
    <a:lvl1pPr marL="0" algn="l" defTabSz="731520" rtl="0" eaLnBrk="1" latinLnBrk="0" hangingPunct="1">
      <a:defRPr sz="1920" kern="1200">
        <a:solidFill>
          <a:schemeClr val="tx1"/>
        </a:solidFill>
        <a:latin typeface="Arial"/>
        <a:ea typeface="+mn-ea"/>
        <a:cs typeface="Arial"/>
      </a:defRPr>
    </a:lvl1pPr>
    <a:lvl2pPr marL="731520" algn="l" defTabSz="731520" rtl="0" eaLnBrk="1" latinLnBrk="0" hangingPunct="1">
      <a:defRPr sz="1920" kern="1200">
        <a:solidFill>
          <a:schemeClr val="tx1"/>
        </a:solidFill>
        <a:latin typeface="Arial"/>
        <a:ea typeface="+mn-ea"/>
        <a:cs typeface="+mn-cs"/>
      </a:defRPr>
    </a:lvl2pPr>
    <a:lvl3pPr marL="1463040" algn="l" defTabSz="731520" rtl="0" eaLnBrk="1" latinLnBrk="0" hangingPunct="1">
      <a:defRPr sz="1920" kern="1200">
        <a:solidFill>
          <a:schemeClr val="tx1"/>
        </a:solidFill>
        <a:latin typeface="Arial"/>
        <a:ea typeface="+mn-ea"/>
        <a:cs typeface="+mn-cs"/>
      </a:defRPr>
    </a:lvl3pPr>
    <a:lvl4pPr marL="2194560" algn="l" defTabSz="731520" rtl="0" eaLnBrk="1" latinLnBrk="0" hangingPunct="1">
      <a:defRPr sz="1920" kern="1200">
        <a:solidFill>
          <a:schemeClr val="tx1"/>
        </a:solidFill>
        <a:latin typeface="Arial"/>
        <a:ea typeface="+mn-ea"/>
        <a:cs typeface="+mn-cs"/>
      </a:defRPr>
    </a:lvl4pPr>
    <a:lvl5pPr marL="2926080" algn="l" defTabSz="731520" rtl="0" eaLnBrk="1" latinLnBrk="0" hangingPunct="1">
      <a:defRPr sz="1920" kern="1200">
        <a:solidFill>
          <a:schemeClr val="tx1"/>
        </a:solidFill>
        <a:latin typeface="Arial"/>
        <a:ea typeface="+mn-ea"/>
        <a:cs typeface="+mn-cs"/>
      </a:defRPr>
    </a:lvl5pPr>
    <a:lvl6pPr marL="3657600" algn="l" defTabSz="731520" rtl="0" eaLnBrk="1" latinLnBrk="0" hangingPunct="1">
      <a:defRPr sz="1920" kern="1200">
        <a:solidFill>
          <a:schemeClr val="tx1"/>
        </a:solidFill>
        <a:latin typeface="+mn-lt"/>
        <a:ea typeface="+mn-ea"/>
        <a:cs typeface="+mn-cs"/>
      </a:defRPr>
    </a:lvl6pPr>
    <a:lvl7pPr marL="4389120" algn="l" defTabSz="731520" rtl="0" eaLnBrk="1" latinLnBrk="0" hangingPunct="1">
      <a:defRPr sz="1920" kern="1200">
        <a:solidFill>
          <a:schemeClr val="tx1"/>
        </a:solidFill>
        <a:latin typeface="+mn-lt"/>
        <a:ea typeface="+mn-ea"/>
        <a:cs typeface="+mn-cs"/>
      </a:defRPr>
    </a:lvl7pPr>
    <a:lvl8pPr marL="5120640" algn="l" defTabSz="731520" rtl="0" eaLnBrk="1" latinLnBrk="0" hangingPunct="1">
      <a:defRPr sz="1920" kern="1200">
        <a:solidFill>
          <a:schemeClr val="tx1"/>
        </a:solidFill>
        <a:latin typeface="+mn-lt"/>
        <a:ea typeface="+mn-ea"/>
        <a:cs typeface="+mn-cs"/>
      </a:defRPr>
    </a:lvl8pPr>
    <a:lvl9pPr marL="5852160" algn="l" defTabSz="731520" rtl="0" eaLnBrk="1" latinLnBrk="0" hangingPunct="1">
      <a:defRPr sz="192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1026" name="Picture 2" descr="Data Science Internship | Machine Learning Intership Program">
            <a:extLst>
              <a:ext uri="{FF2B5EF4-FFF2-40B4-BE49-F238E27FC236}">
                <a16:creationId xmlns:a16="http://schemas.microsoft.com/office/drawing/2014/main" id="{A8F1F680-78C6-69F2-9C04-1816AB01F895}"/>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106" y="799"/>
            <a:ext cx="14608954" cy="8217775"/>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Group 9"/>
          <p:cNvGrpSpPr/>
          <p:nvPr userDrawn="1"/>
        </p:nvGrpSpPr>
        <p:grpSpPr>
          <a:xfrm>
            <a:off x="-91440" y="-91440"/>
            <a:ext cx="14813280" cy="8412480"/>
            <a:chOff x="-91440" y="-91440"/>
            <a:chExt cx="14813280" cy="8412480"/>
          </a:xfrm>
        </p:grpSpPr>
        <p:cxnSp>
          <p:nvCxnSpPr>
            <p:cNvPr id="13" name="Straight Connector 12"/>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9" name="Text Box 115"/>
          <p:cNvSpPr txBox="1">
            <a:spLocks noChangeArrowheads="1"/>
          </p:cNvSpPr>
          <p:nvPr userDrawn="1"/>
        </p:nvSpPr>
        <p:spPr bwMode="auto">
          <a:xfrm>
            <a:off x="11887200" y="640080"/>
            <a:ext cx="2057400" cy="274320"/>
          </a:xfrm>
          <a:prstGeom prst="rect">
            <a:avLst/>
          </a:prstGeom>
          <a:noFill/>
          <a:ln w="9525">
            <a:noFill/>
            <a:miter lim="800000"/>
            <a:headEnd/>
            <a:tailEnd/>
          </a:ln>
          <a:effectLst/>
        </p:spPr>
        <p:txBody>
          <a:bodyPr wrap="none" lIns="0" tIns="0" rIns="0" bIns="0" anchor="t" anchorCtr="0">
            <a:noAutofit/>
          </a:bodyPr>
          <a:lstStyle/>
          <a:p>
            <a:pPr algn="r" defTabSz="820738">
              <a:spcBef>
                <a:spcPts val="0"/>
              </a:spcBef>
            </a:pPr>
            <a:fld id="{03C7D0F0-10D5-4191-B6F4-99306F468FEF}" type="datetime4">
              <a:rPr lang="en-US" sz="1400" b="0" smtClean="0">
                <a:solidFill>
                  <a:schemeClr val="tx1"/>
                </a:solidFill>
              </a:rPr>
              <a:pPr algn="r" defTabSz="820738">
                <a:spcBef>
                  <a:spcPts val="0"/>
                </a:spcBef>
              </a:pPr>
              <a:t>August 2, 2023</a:t>
            </a:fld>
            <a:endParaRPr lang="en-US" sz="1400" b="0" dirty="0">
              <a:solidFill>
                <a:schemeClr val="tx1"/>
              </a:solidFill>
            </a:endParaRPr>
          </a:p>
        </p:txBody>
      </p:sp>
      <p:sp>
        <p:nvSpPr>
          <p:cNvPr id="6" name="Flowchart: Stored Data 5">
            <a:extLst>
              <a:ext uri="{FF2B5EF4-FFF2-40B4-BE49-F238E27FC236}">
                <a16:creationId xmlns:a16="http://schemas.microsoft.com/office/drawing/2014/main" id="{82D80EB0-EA6E-6548-6865-C9D08FE5403E}"/>
              </a:ext>
            </a:extLst>
          </p:cNvPr>
          <p:cNvSpPr/>
          <p:nvPr userDrawn="1"/>
        </p:nvSpPr>
        <p:spPr>
          <a:xfrm>
            <a:off x="8597" y="-673"/>
            <a:ext cx="8990727" cy="8219248"/>
          </a:xfrm>
          <a:prstGeom prst="flowChartOnlineStorage">
            <a:avLst/>
          </a:prstGeom>
          <a:solidFill>
            <a:srgbClr val="0070C0">
              <a:alpha val="65000"/>
            </a:srgbClr>
          </a:solidFill>
          <a:ln>
            <a:noFill/>
          </a:ln>
        </p:spPr>
        <p:style>
          <a:lnRef idx="0">
            <a:schemeClr val="accent1"/>
          </a:lnRef>
          <a:fillRef idx="1">
            <a:schemeClr val="accent1"/>
          </a:fillRef>
          <a:effectRef idx="0">
            <a:schemeClr val="accent1"/>
          </a:effectRef>
          <a:fontRef idx="minor">
            <a:schemeClr val="lt1"/>
          </a:fontRef>
        </p:style>
        <p:txBody>
          <a:bodyPr rtlCol="0" anchor="ctr"/>
          <a:lstStyle/>
          <a:p>
            <a:pPr algn="ctr"/>
            <a:endParaRPr lang="en-ZA" dirty="0"/>
          </a:p>
        </p:txBody>
      </p:sp>
      <p:sp>
        <p:nvSpPr>
          <p:cNvPr id="7" name="Rectangle 6">
            <a:extLst>
              <a:ext uri="{FF2B5EF4-FFF2-40B4-BE49-F238E27FC236}">
                <a16:creationId xmlns:a16="http://schemas.microsoft.com/office/drawing/2014/main" id="{267D0215-E234-7415-068E-FE78E2DF6197}"/>
              </a:ext>
            </a:extLst>
          </p:cNvPr>
          <p:cNvSpPr/>
          <p:nvPr userDrawn="1"/>
        </p:nvSpPr>
        <p:spPr>
          <a:xfrm>
            <a:off x="9341" y="-681"/>
            <a:ext cx="4501709" cy="8230273"/>
          </a:xfrm>
          <a:prstGeom prst="rect">
            <a:avLst/>
          </a:prstGeom>
          <a:solidFill>
            <a:schemeClr val="accent1">
              <a:alpha val="65000"/>
            </a:schemeClr>
          </a:solidFill>
          <a:ln>
            <a:noFill/>
          </a:ln>
        </p:spPr>
        <p:style>
          <a:lnRef idx="0">
            <a:schemeClr val="accent1"/>
          </a:lnRef>
          <a:fillRef idx="1">
            <a:schemeClr val="accent1"/>
          </a:fillRef>
          <a:effectRef idx="0">
            <a:schemeClr val="accent1"/>
          </a:effectRef>
          <a:fontRef idx="minor">
            <a:schemeClr val="lt1"/>
          </a:fontRef>
        </p:style>
        <p:txBody>
          <a:bodyPr rtlCol="0" anchor="ctr"/>
          <a:lstStyle/>
          <a:p>
            <a:pPr algn="ctr"/>
            <a:endParaRPr lang="en-ZA" dirty="0"/>
          </a:p>
        </p:txBody>
      </p:sp>
      <p:sp>
        <p:nvSpPr>
          <p:cNvPr id="3" name="Footer Placeholder 4">
            <a:extLst>
              <a:ext uri="{FF2B5EF4-FFF2-40B4-BE49-F238E27FC236}">
                <a16:creationId xmlns:a16="http://schemas.microsoft.com/office/drawing/2014/main" id="{501780D9-F529-5305-976F-FCCD58FE8295}"/>
              </a:ext>
            </a:extLst>
          </p:cNvPr>
          <p:cNvSpPr txBox="1">
            <a:spLocks/>
          </p:cNvSpPr>
          <p:nvPr userDrawn="1"/>
        </p:nvSpPr>
        <p:spPr>
          <a:xfrm>
            <a:off x="4878288" y="7580439"/>
            <a:ext cx="50292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b="1" dirty="0">
                <a:solidFill>
                  <a:schemeClr val="bg1"/>
                </a:solidFill>
              </a:rPr>
              <a:t>r3spAI Academy</a:t>
            </a:r>
          </a:p>
        </p:txBody>
      </p:sp>
    </p:spTree>
    <p:extLst>
      <p:ext uri="{BB962C8B-B14F-4D97-AF65-F5344CB8AC3E}">
        <p14:creationId xmlns:p14="http://schemas.microsoft.com/office/powerpoint/2010/main" val="32154964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dirty="0"/>
              <a:t>Click to edit Master title style</a:t>
            </a:r>
          </a:p>
        </p:txBody>
      </p:sp>
      <p:sp>
        <p:nvSpPr>
          <p:cNvPr id="3" name="Content Placeholder 2"/>
          <p:cNvSpPr>
            <a:spLocks noGrp="1"/>
          </p:cNvSpPr>
          <p:nvPr>
            <p:ph idx="1"/>
          </p:nvPr>
        </p:nvSpPr>
        <p:spPr>
          <a:xfrm>
            <a:off x="685800" y="2057399"/>
            <a:ext cx="13258800" cy="5121276"/>
          </a:xfrm>
        </p:spPr>
        <p:txBody>
          <a:bodyPr numCol="2" spcCol="457200">
            <a:normAutofit/>
          </a:bodyPr>
          <a:lstStyle>
            <a:lvl1pPr marL="457200" indent="-457200">
              <a:spcBef>
                <a:spcPts val="900"/>
              </a:spcBef>
              <a:buFont typeface="+mj-lt"/>
              <a:buAutoNum type="arabicPeriod"/>
              <a:tabLst>
                <a:tab pos="6337300" algn="r"/>
              </a:tabLst>
              <a:defRPr sz="2000"/>
            </a:lvl1pPr>
            <a:lvl2pPr marL="685800" indent="-228600">
              <a:spcBef>
                <a:spcPts val="600"/>
              </a:spcBef>
              <a:buFont typeface="Arial" pitchFamily="34" charset="0"/>
              <a:buChar char="–"/>
              <a:tabLst>
                <a:tab pos="6337300" algn="r"/>
              </a:tabLst>
              <a:defRPr sz="2000"/>
            </a:lvl2pPr>
            <a:lvl3pPr marL="914400" indent="-228600">
              <a:spcBef>
                <a:spcPts val="600"/>
              </a:spcBef>
              <a:buFont typeface="Arial" pitchFamily="34" charset="0"/>
              <a:buChar char="–"/>
              <a:tabLst>
                <a:tab pos="6337300" algn="r"/>
              </a:tabLst>
              <a:defRPr sz="2000"/>
            </a:lvl3pPr>
            <a:lvl4pPr marL="1143000" indent="-228600">
              <a:spcBef>
                <a:spcPts val="600"/>
              </a:spcBef>
              <a:buFont typeface="Arial" pitchFamily="34" charset="0"/>
              <a:buChar char="–"/>
              <a:tabLst>
                <a:tab pos="6337300" algn="r"/>
              </a:tabLst>
              <a:defRPr sz="2000"/>
            </a:lvl4pPr>
            <a:lvl5pPr marL="1371600" indent="-228600">
              <a:spcBef>
                <a:spcPts val="600"/>
              </a:spcBef>
              <a:buFont typeface="Arial" pitchFamily="34" charset="0"/>
              <a:buChar char="–"/>
              <a:tabLst>
                <a:tab pos="6337300" algn="r"/>
              </a:tabLst>
              <a:defRPr sz="2000"/>
            </a:lvl5pPr>
            <a:lvl6pPr marL="1600200" indent="-228600">
              <a:spcBef>
                <a:spcPts val="600"/>
              </a:spcBef>
              <a:buFont typeface="Arial" pitchFamily="34" charset="0"/>
              <a:buChar char="–"/>
              <a:tabLst>
                <a:tab pos="6337300" algn="r"/>
              </a:tabLst>
              <a:defRPr sz="2000" baseline="0"/>
            </a:lvl6pPr>
            <a:lvl7pPr marL="1828800" indent="-228600">
              <a:spcBef>
                <a:spcPts val="600"/>
              </a:spcBef>
              <a:buFont typeface="Arial" pitchFamily="34" charset="0"/>
              <a:buChar char="–"/>
              <a:tabLst>
                <a:tab pos="6337300" algn="r"/>
              </a:tabLst>
              <a:defRPr sz="2000" baseline="0"/>
            </a:lvl7pPr>
            <a:lvl8pPr marL="2057400" indent="-228600">
              <a:spcBef>
                <a:spcPts val="600"/>
              </a:spcBef>
              <a:buFont typeface="Arial" pitchFamily="34" charset="0"/>
              <a:buChar char="–"/>
              <a:tabLst>
                <a:tab pos="6337300" algn="r"/>
              </a:tabLst>
              <a:defRPr sz="2000" baseline="0"/>
            </a:lvl8pPr>
            <a:lvl9pPr marL="2286000" indent="-228600">
              <a:spcBef>
                <a:spcPts val="600"/>
              </a:spcBef>
              <a:buFont typeface="Arial" pitchFamily="34" charset="0"/>
              <a:buChar char="–"/>
              <a:tabLst>
                <a:tab pos="6337300" algn="r"/>
              </a:tabLst>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82854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4pPr marL="457200" indent="-228600">
              <a:buFont typeface="Arial" pitchFamily="34" charset="0"/>
              <a:buChar char="–"/>
              <a:defRPr/>
            </a:lvl4pPr>
            <a:lvl5pPr marL="685800" indent="-228600">
              <a:buFont typeface="Arial" pitchFamily="34" charset="0"/>
              <a:buChar char="–"/>
              <a:defRPr/>
            </a:lvl5pPr>
            <a:lvl6pPr marL="914400" indent="-228600">
              <a:buFont typeface="Arial" pitchFamily="34" charset="0"/>
              <a:buChar char="–"/>
              <a:defRPr baseline="0"/>
            </a:lvl6pPr>
            <a:lvl7pPr marL="1143000" indent="-228600">
              <a:buFont typeface="Arial" pitchFamily="34" charset="0"/>
              <a:buChar char="–"/>
              <a:defRPr baseline="0"/>
            </a:lvl7pPr>
            <a:lvl8pPr marL="1371600" indent="-228600">
              <a:buFont typeface="Arial" pitchFamily="34" charset="0"/>
              <a:buChar char="–"/>
              <a:defRPr baseline="0"/>
            </a:lvl8pPr>
            <a:lvl9pPr marL="1600200" indent="-228600">
              <a:buFont typeface="Arial" pitchFamily="34" charset="0"/>
              <a:buChar cha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49626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6_Title Slide 04">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a:extLst>
              <a:ext uri="{28A0092B-C50C-407E-A947-70E740481C1C}">
                <a14:useLocalDpi xmlns:a14="http://schemas.microsoft.com/office/drawing/2010/main" val="0"/>
              </a:ext>
            </a:extLst>
          </a:blip>
          <a:srcRect r="27821"/>
          <a:stretch/>
        </p:blipFill>
        <p:spPr>
          <a:xfrm>
            <a:off x="4812041" y="10344"/>
            <a:ext cx="10546844" cy="8219256"/>
          </a:xfrm>
          <a:prstGeom prst="rect">
            <a:avLst/>
          </a:prstGeom>
        </p:spPr>
      </p:pic>
      <p:grpSp>
        <p:nvGrpSpPr>
          <p:cNvPr id="12" name="Group 11"/>
          <p:cNvGrpSpPr/>
          <p:nvPr userDrawn="1"/>
        </p:nvGrpSpPr>
        <p:grpSpPr>
          <a:xfrm>
            <a:off x="-91440" y="-91440"/>
            <a:ext cx="14813280" cy="8412480"/>
            <a:chOff x="-91440" y="-91440"/>
            <a:chExt cx="14813280" cy="8412480"/>
          </a:xfrm>
        </p:grpSpPr>
        <p:cxnSp>
          <p:nvCxnSpPr>
            <p:cNvPr id="13" name="Straight Connector 12"/>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6" name="Straight Connector 45"/>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21" name="Text Box 115"/>
          <p:cNvSpPr txBox="1">
            <a:spLocks noChangeArrowheads="1"/>
          </p:cNvSpPr>
          <p:nvPr userDrawn="1"/>
        </p:nvSpPr>
        <p:spPr bwMode="auto">
          <a:xfrm>
            <a:off x="11887200" y="7580439"/>
            <a:ext cx="2057400" cy="274320"/>
          </a:xfrm>
          <a:prstGeom prst="rect">
            <a:avLst/>
          </a:prstGeom>
          <a:noFill/>
          <a:ln w="9525">
            <a:noFill/>
            <a:miter lim="800000"/>
            <a:headEnd/>
            <a:tailEnd/>
          </a:ln>
          <a:effectLst/>
        </p:spPr>
        <p:txBody>
          <a:bodyPr wrap="none" lIns="0" tIns="0" rIns="0" bIns="18288" anchor="ctr" anchorCtr="0">
            <a:noAutofit/>
          </a:bodyPr>
          <a:lstStyle/>
          <a:p>
            <a:pPr algn="r" defTabSz="820738">
              <a:spcBef>
                <a:spcPts val="0"/>
              </a:spcBef>
            </a:pPr>
            <a:fld id="{03C7D0F0-10D5-4191-B6F4-99306F468FEF}" type="datetime4">
              <a:rPr lang="en-US" sz="1400" b="0" smtClean="0">
                <a:solidFill>
                  <a:schemeClr val="tx1"/>
                </a:solidFill>
              </a:rPr>
              <a:pPr algn="r" defTabSz="820738">
                <a:spcBef>
                  <a:spcPts val="0"/>
                </a:spcBef>
              </a:pPr>
              <a:t>August 2, 2023</a:t>
            </a:fld>
            <a:endParaRPr lang="en-US" sz="1400" b="0" dirty="0">
              <a:solidFill>
                <a:schemeClr val="tx1"/>
              </a:solidFill>
            </a:endParaRPr>
          </a:p>
        </p:txBody>
      </p:sp>
      <p:sp>
        <p:nvSpPr>
          <p:cNvPr id="5" name="Flowchart: Stored Data 4">
            <a:extLst>
              <a:ext uri="{FF2B5EF4-FFF2-40B4-BE49-F238E27FC236}">
                <a16:creationId xmlns:a16="http://schemas.microsoft.com/office/drawing/2014/main" id="{38E56F91-59E2-A247-DBAF-EA9A2C804733}"/>
              </a:ext>
            </a:extLst>
          </p:cNvPr>
          <p:cNvSpPr/>
          <p:nvPr userDrawn="1"/>
        </p:nvSpPr>
        <p:spPr>
          <a:xfrm>
            <a:off x="8597" y="-673"/>
            <a:ext cx="8990727" cy="8219248"/>
          </a:xfrm>
          <a:prstGeom prst="flowChartOnlineStorage">
            <a:avLst/>
          </a:prstGeom>
          <a:solidFill>
            <a:srgbClr val="0070C0">
              <a:alpha val="65000"/>
            </a:srgbClr>
          </a:solidFill>
          <a:ln>
            <a:noFill/>
          </a:ln>
        </p:spPr>
        <p:style>
          <a:lnRef idx="0">
            <a:schemeClr val="accent1"/>
          </a:lnRef>
          <a:fillRef idx="1">
            <a:schemeClr val="accent1"/>
          </a:fillRef>
          <a:effectRef idx="0">
            <a:schemeClr val="accent1"/>
          </a:effectRef>
          <a:fontRef idx="minor">
            <a:schemeClr val="lt1"/>
          </a:fontRef>
        </p:style>
        <p:txBody>
          <a:bodyPr rtlCol="0" anchor="ctr"/>
          <a:lstStyle/>
          <a:p>
            <a:pPr algn="ctr"/>
            <a:endParaRPr lang="en-ZA" dirty="0"/>
          </a:p>
        </p:txBody>
      </p:sp>
      <p:sp>
        <p:nvSpPr>
          <p:cNvPr id="6" name="Rectangle 5">
            <a:extLst>
              <a:ext uri="{FF2B5EF4-FFF2-40B4-BE49-F238E27FC236}">
                <a16:creationId xmlns:a16="http://schemas.microsoft.com/office/drawing/2014/main" id="{B6639BF3-16DD-DB1A-A1D6-86E08D0B3A2E}"/>
              </a:ext>
            </a:extLst>
          </p:cNvPr>
          <p:cNvSpPr/>
          <p:nvPr userDrawn="1"/>
        </p:nvSpPr>
        <p:spPr>
          <a:xfrm>
            <a:off x="9341" y="-681"/>
            <a:ext cx="4802700" cy="8230273"/>
          </a:xfrm>
          <a:prstGeom prst="rect">
            <a:avLst/>
          </a:prstGeom>
          <a:solidFill>
            <a:schemeClr val="accent1">
              <a:alpha val="65000"/>
            </a:schemeClr>
          </a:solidFill>
          <a:ln>
            <a:noFill/>
          </a:ln>
        </p:spPr>
        <p:style>
          <a:lnRef idx="0">
            <a:schemeClr val="accent1"/>
          </a:lnRef>
          <a:fillRef idx="1">
            <a:schemeClr val="accent1"/>
          </a:fillRef>
          <a:effectRef idx="0">
            <a:schemeClr val="accent1"/>
          </a:effectRef>
          <a:fontRef idx="minor">
            <a:schemeClr val="lt1"/>
          </a:fontRef>
        </p:style>
        <p:txBody>
          <a:bodyPr rtlCol="0" anchor="ctr"/>
          <a:lstStyle/>
          <a:p>
            <a:pPr algn="ctr"/>
            <a:endParaRPr lang="en-ZA" dirty="0"/>
          </a:p>
        </p:txBody>
      </p:sp>
      <p:sp>
        <p:nvSpPr>
          <p:cNvPr id="2" name="Footer Placeholder 4">
            <a:extLst>
              <a:ext uri="{FF2B5EF4-FFF2-40B4-BE49-F238E27FC236}">
                <a16:creationId xmlns:a16="http://schemas.microsoft.com/office/drawing/2014/main" id="{F16CD1EE-B0A8-0484-D867-7802DA091506}"/>
              </a:ext>
            </a:extLst>
          </p:cNvPr>
          <p:cNvSpPr txBox="1">
            <a:spLocks/>
          </p:cNvSpPr>
          <p:nvPr userDrawn="1"/>
        </p:nvSpPr>
        <p:spPr>
          <a:xfrm>
            <a:off x="4878288" y="7580439"/>
            <a:ext cx="50292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b="1" dirty="0">
                <a:solidFill>
                  <a:schemeClr val="bg1"/>
                </a:solidFill>
              </a:rPr>
              <a:t>r3spAI Academy</a:t>
            </a:r>
          </a:p>
        </p:txBody>
      </p:sp>
    </p:spTree>
    <p:extLst>
      <p:ext uri="{BB962C8B-B14F-4D97-AF65-F5344CB8AC3E}">
        <p14:creationId xmlns:p14="http://schemas.microsoft.com/office/powerpoint/2010/main" val="41600336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sp>
        <p:nvSpPr>
          <p:cNvPr id="4" name="Rectangle 3"/>
          <p:cNvSpPr/>
          <p:nvPr userDrawn="1"/>
        </p:nvSpPr>
        <p:spPr>
          <a:xfrm>
            <a:off x="618463" y="7580439"/>
            <a:ext cx="13537505" cy="274320"/>
          </a:xfrm>
          <a:prstGeom prst="rect">
            <a:avLst/>
          </a:prstGeom>
          <a:solidFill>
            <a:srgbClr val="0070C0"/>
          </a:solidFill>
          <a:ln>
            <a:noFill/>
          </a:ln>
        </p:spPr>
        <p:style>
          <a:lnRef idx="0">
            <a:schemeClr val="accent1"/>
          </a:lnRef>
          <a:fillRef idx="1">
            <a:schemeClr val="accent1"/>
          </a:fillRef>
          <a:effectRef idx="0">
            <a:schemeClr val="accent1"/>
          </a:effectRef>
          <a:fontRef idx="minor">
            <a:schemeClr val="lt1"/>
          </a:fontRef>
        </p:style>
        <p:txBody>
          <a:bodyPr rtlCol="0" anchor="ctr"/>
          <a:lstStyle/>
          <a:p>
            <a:pPr algn="ctr"/>
            <a:endParaRPr lang="en-IN" dirty="0"/>
          </a:p>
        </p:txBody>
      </p:sp>
      <p:grpSp>
        <p:nvGrpSpPr>
          <p:cNvPr id="18" name="Group 17"/>
          <p:cNvGrpSpPr/>
          <p:nvPr/>
        </p:nvGrpSpPr>
        <p:grpSpPr>
          <a:xfrm>
            <a:off x="-91440" y="-91440"/>
            <a:ext cx="14813280" cy="8412480"/>
            <a:chOff x="-91440" y="-91440"/>
            <a:chExt cx="14813280" cy="8412480"/>
          </a:xfrm>
        </p:grpSpPr>
        <p:cxnSp>
          <p:nvCxnSpPr>
            <p:cNvPr id="12" name="Straight Connector 11"/>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5800" y="639763"/>
            <a:ext cx="13258800" cy="1417636"/>
          </a:xfrm>
          <a:prstGeom prst="rect">
            <a:avLst/>
          </a:prstGeom>
        </p:spPr>
        <p:txBody>
          <a:bodyPr vert="horz" lIns="0" tIns="0" rIns="0" bIns="0" rtlCol="0" anchor="t" anchorCtr="0">
            <a:normAutofit/>
          </a:bodyPr>
          <a:lstStyle/>
          <a:p>
            <a:r>
              <a:rPr lang="en-US" dirty="0"/>
              <a:t>Click to edit Master title style</a:t>
            </a:r>
          </a:p>
        </p:txBody>
      </p:sp>
      <p:sp>
        <p:nvSpPr>
          <p:cNvPr id="3" name="Text Placeholder 2"/>
          <p:cNvSpPr>
            <a:spLocks noGrp="1"/>
          </p:cNvSpPr>
          <p:nvPr>
            <p:ph type="body" idx="1"/>
          </p:nvPr>
        </p:nvSpPr>
        <p:spPr>
          <a:xfrm>
            <a:off x="685800" y="2057399"/>
            <a:ext cx="11201400" cy="5121275"/>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0" name="Text Box 115"/>
          <p:cNvSpPr txBox="1">
            <a:spLocks noChangeArrowheads="1"/>
          </p:cNvSpPr>
          <p:nvPr/>
        </p:nvSpPr>
        <p:spPr bwMode="auto">
          <a:xfrm>
            <a:off x="11893550" y="7580437"/>
            <a:ext cx="1639570" cy="274320"/>
          </a:xfrm>
          <a:prstGeom prst="rect">
            <a:avLst/>
          </a:prstGeom>
          <a:noFill/>
          <a:ln w="9525">
            <a:noFill/>
            <a:miter lim="800000"/>
            <a:headEnd/>
            <a:tailEnd/>
          </a:ln>
          <a:effectLst/>
        </p:spPr>
        <p:txBody>
          <a:bodyPr wrap="none" lIns="0" tIns="0" rIns="0" bIns="0" anchor="ctr" anchorCtr="0">
            <a:noAutofit/>
          </a:bodyPr>
          <a:lstStyle/>
          <a:p>
            <a:pPr algn="r" defTabSz="820738">
              <a:spcBef>
                <a:spcPts val="0"/>
              </a:spcBef>
            </a:pPr>
            <a:fld id="{03C7D0F0-10D5-4191-B6F4-99306F468FEF}" type="datetime4">
              <a:rPr lang="en-US" sz="1100" b="0" smtClean="0">
                <a:solidFill>
                  <a:schemeClr val="bg1"/>
                </a:solidFill>
              </a:rPr>
              <a:pPr algn="r" defTabSz="820738">
                <a:spcBef>
                  <a:spcPts val="0"/>
                </a:spcBef>
              </a:pPr>
              <a:t>August 2, 2023</a:t>
            </a:fld>
            <a:endParaRPr lang="en-US" sz="1100" b="0" dirty="0">
              <a:solidFill>
                <a:schemeClr val="bg1"/>
              </a:solidFill>
            </a:endParaRPr>
          </a:p>
        </p:txBody>
      </p:sp>
      <p:sp>
        <p:nvSpPr>
          <p:cNvPr id="61" name="Text Box 115"/>
          <p:cNvSpPr txBox="1">
            <a:spLocks noChangeArrowheads="1"/>
          </p:cNvSpPr>
          <p:nvPr/>
        </p:nvSpPr>
        <p:spPr bwMode="auto">
          <a:xfrm>
            <a:off x="13533120" y="7580439"/>
            <a:ext cx="411480" cy="274320"/>
          </a:xfrm>
          <a:prstGeom prst="rect">
            <a:avLst/>
          </a:prstGeom>
          <a:noFill/>
          <a:ln w="9525">
            <a:noFill/>
            <a:miter lim="800000"/>
            <a:headEnd/>
            <a:tailEnd/>
          </a:ln>
          <a:effectLst/>
        </p:spPr>
        <p:txBody>
          <a:bodyPr wrap="square" lIns="0" tIns="0" rIns="0" bIns="0" anchor="ctr" anchorCtr="0">
            <a:noAutofit/>
          </a:bodyPr>
          <a:lstStyle/>
          <a:p>
            <a:pPr algn="r" defTabSz="820738">
              <a:spcBef>
                <a:spcPts val="0"/>
              </a:spcBef>
            </a:pPr>
            <a:fld id="{18E29826-F105-4F77-B977-03F4A4723A21}" type="slidenum">
              <a:rPr lang="en-US" sz="1100" b="1" smtClean="0">
                <a:solidFill>
                  <a:schemeClr val="bg1"/>
                </a:solidFill>
              </a:rPr>
              <a:pPr algn="r" defTabSz="820738">
                <a:spcBef>
                  <a:spcPts val="0"/>
                </a:spcBef>
              </a:pPr>
              <a:t>‹#›</a:t>
            </a:fld>
            <a:endParaRPr lang="en-US" sz="1100" b="1" dirty="0">
              <a:solidFill>
                <a:schemeClr val="bg1"/>
              </a:solidFill>
            </a:endParaRPr>
          </a:p>
        </p:txBody>
      </p:sp>
      <p:sp>
        <p:nvSpPr>
          <p:cNvPr id="62" name="Footer Placeholder 4"/>
          <p:cNvSpPr txBox="1">
            <a:spLocks/>
          </p:cNvSpPr>
          <p:nvPr/>
        </p:nvSpPr>
        <p:spPr>
          <a:xfrm>
            <a:off x="4938936" y="7580439"/>
            <a:ext cx="50292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b="1" dirty="0">
                <a:solidFill>
                  <a:schemeClr val="bg1"/>
                </a:solidFill>
              </a:rPr>
              <a:t>r3spAI Academy</a:t>
            </a:r>
          </a:p>
        </p:txBody>
      </p:sp>
    </p:spTree>
    <p:extLst>
      <p:ext uri="{BB962C8B-B14F-4D97-AF65-F5344CB8AC3E}">
        <p14:creationId xmlns:p14="http://schemas.microsoft.com/office/powerpoint/2010/main" val="112899065"/>
      </p:ext>
    </p:extLst>
  </p:cSld>
  <p:clrMap bg1="lt1" tx1="dk1" bg2="lt2" tx2="dk2" accent1="accent1" accent2="accent2" accent3="accent3" accent4="accent4" accent5="accent5" accent6="accent6" hlink="hlink" folHlink="folHlink"/>
  <p:sldLayoutIdLst>
    <p:sldLayoutId id="2147483649" r:id="rId1"/>
    <p:sldLayoutId id="2147483659" r:id="rId2"/>
    <p:sldLayoutId id="2147483650" r:id="rId3"/>
    <p:sldLayoutId id="2147483681" r:id="rId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1463040" rtl="0" eaLnBrk="1" latinLnBrk="0" hangingPunct="1">
        <a:lnSpc>
          <a:spcPct val="85000"/>
        </a:lnSpc>
        <a:spcBef>
          <a:spcPct val="0"/>
        </a:spcBef>
        <a:buNone/>
        <a:defRPr sz="4000" b="1" kern="1200">
          <a:solidFill>
            <a:schemeClr val="tx1"/>
          </a:solidFill>
          <a:latin typeface="+mj-lt"/>
          <a:ea typeface="+mj-ea"/>
          <a:cs typeface="+mj-cs"/>
        </a:defRPr>
      </a:lvl1pPr>
    </p:titleStyle>
    <p:bodyStyle>
      <a:lvl1pPr marL="0" indent="0" algn="l" defTabSz="1463040" rtl="0" eaLnBrk="1" latinLnBrk="0" hangingPunct="1">
        <a:spcBef>
          <a:spcPts val="1200"/>
        </a:spcBef>
        <a:buFontTx/>
        <a:buNone/>
        <a:defRPr sz="2000" b="1" kern="1200">
          <a:solidFill>
            <a:schemeClr val="tx2"/>
          </a:solidFill>
          <a:latin typeface="+mn-lt"/>
          <a:ea typeface="+mn-ea"/>
          <a:cs typeface="+mn-cs"/>
        </a:defRPr>
      </a:lvl1pPr>
      <a:lvl2pPr marL="0" indent="0" algn="l" defTabSz="1463040" rtl="0" eaLnBrk="1" latinLnBrk="0" hangingPunct="1">
        <a:spcBef>
          <a:spcPts val="1200"/>
        </a:spcBef>
        <a:buFontTx/>
        <a:buNone/>
        <a:defRPr sz="2000" kern="1200">
          <a:solidFill>
            <a:schemeClr val="tx1"/>
          </a:solidFill>
          <a:latin typeface="+mn-lt"/>
          <a:ea typeface="+mn-ea"/>
          <a:cs typeface="+mn-cs"/>
        </a:defRPr>
      </a:lvl2pPr>
      <a:lvl3pPr marL="228600" indent="-228600" algn="l" defTabSz="1463040" rtl="0" eaLnBrk="1" latinLnBrk="0" hangingPunct="1">
        <a:spcBef>
          <a:spcPts val="1200"/>
        </a:spcBef>
        <a:buClr>
          <a:srgbClr val="0070C0"/>
        </a:buClr>
        <a:buFont typeface="Arial" pitchFamily="34" charset="0"/>
        <a:buChar char="•"/>
        <a:tabLst/>
        <a:defRPr sz="2000" kern="1200">
          <a:solidFill>
            <a:schemeClr val="tx1"/>
          </a:solidFill>
          <a:latin typeface="+mn-lt"/>
          <a:ea typeface="+mn-ea"/>
          <a:cs typeface="+mn-cs"/>
        </a:defRPr>
      </a:lvl3pPr>
      <a:lvl4pPr marL="457200" indent="-228600" algn="l" defTabSz="1463040" rtl="0" eaLnBrk="1" latinLnBrk="0" hangingPunct="1">
        <a:spcBef>
          <a:spcPts val="600"/>
        </a:spcBef>
        <a:buClr>
          <a:srgbClr val="0070C0"/>
        </a:buClr>
        <a:buFont typeface="Arial" pitchFamily="34" charset="0"/>
        <a:buChar char="–"/>
        <a:tabLst/>
        <a:defRPr sz="2000" kern="1200">
          <a:solidFill>
            <a:schemeClr val="tx1"/>
          </a:solidFill>
          <a:latin typeface="+mn-lt"/>
          <a:ea typeface="+mn-ea"/>
          <a:cs typeface="+mn-cs"/>
        </a:defRPr>
      </a:lvl4pPr>
      <a:lvl5pPr marL="685800" indent="-228600" algn="l" defTabSz="1463040" rtl="0" eaLnBrk="1" latinLnBrk="0" hangingPunct="1">
        <a:spcBef>
          <a:spcPts val="600"/>
        </a:spcBef>
        <a:buClr>
          <a:srgbClr val="0070C0"/>
        </a:buClr>
        <a:buFont typeface="Arial" pitchFamily="34" charset="0"/>
        <a:buChar char="–"/>
        <a:tabLst/>
        <a:defRPr sz="2000" kern="1200">
          <a:solidFill>
            <a:schemeClr val="tx1"/>
          </a:solidFill>
          <a:latin typeface="+mn-lt"/>
          <a:ea typeface="+mn-ea"/>
          <a:cs typeface="+mn-cs"/>
        </a:defRPr>
      </a:lvl5pPr>
      <a:lvl6pPr marL="914400" indent="-228600" algn="l" defTabSz="1463040" rtl="0" eaLnBrk="1" latinLnBrk="0" hangingPunct="1">
        <a:spcBef>
          <a:spcPts val="600"/>
        </a:spcBef>
        <a:buFont typeface="Arial" pitchFamily="34" charset="0"/>
        <a:buChar char="–"/>
        <a:defRPr sz="2000" kern="1200">
          <a:solidFill>
            <a:schemeClr val="tx1"/>
          </a:solidFill>
          <a:latin typeface="+mn-lt"/>
          <a:ea typeface="+mn-ea"/>
          <a:cs typeface="+mn-cs"/>
        </a:defRPr>
      </a:lvl6pPr>
      <a:lvl7pPr marL="11430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7pPr>
      <a:lvl8pPr marL="1371600" indent="-228600" algn="l" defTabSz="1463040" rtl="0" eaLnBrk="1" latinLnBrk="0" hangingPunct="1">
        <a:spcBef>
          <a:spcPts val="600"/>
        </a:spcBef>
        <a:buFont typeface="Arial" pitchFamily="34" charset="0"/>
        <a:buChar char="–"/>
        <a:defRPr sz="2000" kern="1200" baseline="0">
          <a:solidFill>
            <a:schemeClr val="tx1"/>
          </a:solidFill>
          <a:latin typeface="+mn-lt"/>
          <a:ea typeface="+mn-ea"/>
          <a:cs typeface="+mn-cs"/>
        </a:defRPr>
      </a:lvl8pPr>
      <a:lvl9pPr marL="1600200" indent="-228600" algn="l" defTabSz="1463040" rtl="0" eaLnBrk="1" latinLnBrk="0" hangingPunct="1">
        <a:spcBef>
          <a:spcPts val="600"/>
        </a:spcBef>
        <a:buFont typeface="Arial" pitchFamily="34" charset="0"/>
        <a:buChar char="–"/>
        <a:tabLst/>
        <a:defRPr sz="2000" kern="1200" baseline="0">
          <a:solidFill>
            <a:schemeClr val="tx1"/>
          </a:solidFill>
          <a:latin typeface="+mn-lt"/>
          <a:ea typeface="+mn-ea"/>
          <a:cs typeface="+mn-cs"/>
        </a:defRPr>
      </a:lvl9pPr>
    </p:bodyStyle>
    <p:otherStyle>
      <a:defPPr>
        <a:defRPr lang="en-US"/>
      </a:defPPr>
      <a:lvl1pPr marL="0" algn="l" defTabSz="1463040" rtl="0" eaLnBrk="1" latinLnBrk="0" hangingPunct="1">
        <a:defRPr sz="1800" kern="1200">
          <a:solidFill>
            <a:schemeClr val="tx1"/>
          </a:solidFill>
          <a:latin typeface="+mn-lt"/>
          <a:ea typeface="+mn-ea"/>
          <a:cs typeface="+mn-cs"/>
        </a:defRPr>
      </a:lvl1pPr>
      <a:lvl2pPr marL="731520" algn="l" defTabSz="1463040" rtl="0" eaLnBrk="1" latinLnBrk="0" hangingPunct="1">
        <a:defRPr sz="1800" kern="1200">
          <a:solidFill>
            <a:schemeClr val="tx1"/>
          </a:solidFill>
          <a:latin typeface="+mn-lt"/>
          <a:ea typeface="+mn-ea"/>
          <a:cs typeface="+mn-cs"/>
        </a:defRPr>
      </a:lvl2pPr>
      <a:lvl3pPr marL="1463040" algn="l" defTabSz="1463040" rtl="0" eaLnBrk="1" latinLnBrk="0" hangingPunct="1">
        <a:defRPr sz="1800" kern="1200">
          <a:solidFill>
            <a:schemeClr val="tx1"/>
          </a:solidFill>
          <a:latin typeface="+mn-lt"/>
          <a:ea typeface="+mn-ea"/>
          <a:cs typeface="+mn-cs"/>
        </a:defRPr>
      </a:lvl3pPr>
      <a:lvl4pPr marL="2194560" algn="l" defTabSz="1463040" rtl="0" eaLnBrk="1" latinLnBrk="0" hangingPunct="1">
        <a:defRPr sz="1800" kern="1200">
          <a:solidFill>
            <a:schemeClr val="tx1"/>
          </a:solidFill>
          <a:latin typeface="+mn-lt"/>
          <a:ea typeface="+mn-ea"/>
          <a:cs typeface="+mn-cs"/>
        </a:defRPr>
      </a:lvl4pPr>
      <a:lvl5pPr marL="2926080" algn="l" defTabSz="1463040" rtl="0" eaLnBrk="1" latinLnBrk="0" hangingPunct="1">
        <a:defRPr sz="1800" kern="1200">
          <a:solidFill>
            <a:schemeClr val="tx1"/>
          </a:solidFill>
          <a:latin typeface="+mn-lt"/>
          <a:ea typeface="+mn-ea"/>
          <a:cs typeface="+mn-cs"/>
        </a:defRPr>
      </a:lvl5pPr>
      <a:lvl6pPr marL="3657600" algn="l" defTabSz="1463040" rtl="0" eaLnBrk="1" latinLnBrk="0" hangingPunct="1">
        <a:defRPr sz="1800" kern="1200">
          <a:solidFill>
            <a:schemeClr val="tx1"/>
          </a:solidFill>
          <a:latin typeface="+mn-lt"/>
          <a:ea typeface="+mn-ea"/>
          <a:cs typeface="+mn-cs"/>
        </a:defRPr>
      </a:lvl6pPr>
      <a:lvl7pPr marL="4389120" algn="l" defTabSz="1463040" rtl="0" eaLnBrk="1" latinLnBrk="0" hangingPunct="1">
        <a:defRPr sz="1800" kern="1200">
          <a:solidFill>
            <a:schemeClr val="tx1"/>
          </a:solidFill>
          <a:latin typeface="+mn-lt"/>
          <a:ea typeface="+mn-ea"/>
          <a:cs typeface="+mn-cs"/>
        </a:defRPr>
      </a:lvl7pPr>
      <a:lvl8pPr marL="5120640" algn="l" defTabSz="1463040" rtl="0" eaLnBrk="1" latinLnBrk="0" hangingPunct="1">
        <a:defRPr sz="1800" kern="1200">
          <a:solidFill>
            <a:schemeClr val="tx1"/>
          </a:solidFill>
          <a:latin typeface="+mn-lt"/>
          <a:ea typeface="+mn-ea"/>
          <a:cs typeface="+mn-cs"/>
        </a:defRPr>
      </a:lvl8pPr>
      <a:lvl9pPr marL="5852160" algn="l" defTabSz="146304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3" userDrawn="1">
          <p15:clr>
            <a:srgbClr val="F26B43"/>
          </p15:clr>
        </p15:guide>
        <p15:guide id="2" pos="4608" userDrawn="1">
          <p15:clr>
            <a:srgbClr val="F26B43"/>
          </p15:clr>
        </p15:guide>
        <p15:guide id="3" pos="432" userDrawn="1">
          <p15:clr>
            <a:srgbClr val="F26B43"/>
          </p15:clr>
        </p15:guide>
        <p15:guide id="4" pos="3024" userDrawn="1">
          <p15:clr>
            <a:srgbClr val="F26B43"/>
          </p15:clr>
        </p15:guide>
        <p15:guide id="5" pos="3312" userDrawn="1">
          <p15:clr>
            <a:srgbClr val="F26B43"/>
          </p15:clr>
        </p15:guide>
        <p15:guide id="6" pos="4464" userDrawn="1">
          <p15:clr>
            <a:srgbClr val="F26B43"/>
          </p15:clr>
        </p15:guide>
        <p15:guide id="7" pos="4752" userDrawn="1">
          <p15:clr>
            <a:srgbClr val="F26B43"/>
          </p15:clr>
        </p15:guide>
        <p15:guide id="8" pos="5904" userDrawn="1">
          <p15:clr>
            <a:srgbClr val="F26B43"/>
          </p15:clr>
        </p15:guide>
        <p15:guide id="9" pos="6192" userDrawn="1">
          <p15:clr>
            <a:srgbClr val="F26B43"/>
          </p15:clr>
        </p15:guide>
        <p15:guide id="10" pos="7488" userDrawn="1">
          <p15:clr>
            <a:srgbClr val="F26B43"/>
          </p15:clr>
        </p15:guide>
        <p15:guide id="11" pos="8784" userDrawn="1">
          <p15:clr>
            <a:srgbClr val="F26B43"/>
          </p15:clr>
        </p15:guide>
        <p15:guide id="12" orient="horz" pos="1296" userDrawn="1">
          <p15:clr>
            <a:srgbClr val="F26B43"/>
          </p15:clr>
        </p15:guide>
        <p15:guide id="13" orient="horz" pos="4522" userDrawn="1">
          <p15:clr>
            <a:srgbClr val="F26B43"/>
          </p15:clr>
        </p15:guide>
        <p15:guide id="14" orient="horz" pos="4896"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ACFDD98-AF5D-56C5-6B57-1F83E2E696A1}"/>
              </a:ext>
            </a:extLst>
          </p:cNvPr>
          <p:cNvPicPr>
            <a:picLocks noChangeAspect="1"/>
          </p:cNvPicPr>
          <p:nvPr/>
        </p:nvPicPr>
        <p:blipFill>
          <a:blip r:embed="rId2"/>
          <a:stretch>
            <a:fillRect/>
          </a:stretch>
        </p:blipFill>
        <p:spPr>
          <a:xfrm>
            <a:off x="240046" y="6601627"/>
            <a:ext cx="4566025" cy="1115204"/>
          </a:xfrm>
          <a:prstGeom prst="rect">
            <a:avLst/>
          </a:prstGeom>
        </p:spPr>
      </p:pic>
    </p:spTree>
    <p:extLst>
      <p:ext uri="{BB962C8B-B14F-4D97-AF65-F5344CB8AC3E}">
        <p14:creationId xmlns:p14="http://schemas.microsoft.com/office/powerpoint/2010/main" val="15338509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2D6527B7-BE1F-4CA9-8E30-46AB3994C9D7}"/>
              </a:ext>
            </a:extLst>
          </p:cNvPr>
          <p:cNvSpPr txBox="1">
            <a:spLocks/>
          </p:cNvSpPr>
          <p:nvPr/>
        </p:nvSpPr>
        <p:spPr>
          <a:xfrm>
            <a:off x="685800" y="370384"/>
            <a:ext cx="13110120" cy="1152128"/>
          </a:xfrm>
          <a:prstGeom prst="rect">
            <a:avLst/>
          </a:prstGeom>
        </p:spPr>
        <p:txBody>
          <a:bodyPr vert="horz" lIns="0" tIns="0" rIns="0" bIns="0" rtlCol="0" anchor="t" anchorCtr="0">
            <a:normAutofit/>
          </a:bodyPr>
          <a:lstStyle>
            <a:lvl1pPr algn="l" defTabSz="1463040" rtl="0" eaLnBrk="1" latinLnBrk="0" hangingPunct="1">
              <a:lnSpc>
                <a:spcPct val="85000"/>
              </a:lnSpc>
              <a:spcBef>
                <a:spcPct val="0"/>
              </a:spcBef>
              <a:buNone/>
              <a:defRPr sz="4000" b="1" kern="1200">
                <a:solidFill>
                  <a:schemeClr val="tx1"/>
                </a:solidFill>
                <a:latin typeface="+mj-lt"/>
                <a:ea typeface="+mj-ea"/>
                <a:cs typeface="+mj-cs"/>
              </a:defRPr>
            </a:lvl1pPr>
          </a:lstStyle>
          <a:p>
            <a:r>
              <a:rPr lang="en-IN" dirty="0"/>
              <a:t>Conclusion and Future Work</a:t>
            </a:r>
            <a:endParaRPr lang="en-US" dirty="0"/>
          </a:p>
        </p:txBody>
      </p:sp>
      <p:pic>
        <p:nvPicPr>
          <p:cNvPr id="2" name="Picture 1">
            <a:extLst>
              <a:ext uri="{FF2B5EF4-FFF2-40B4-BE49-F238E27FC236}">
                <a16:creationId xmlns:a16="http://schemas.microsoft.com/office/drawing/2014/main" id="{C098A705-717A-6BBE-8091-DF7093558D68}"/>
              </a:ext>
            </a:extLst>
          </p:cNvPr>
          <p:cNvPicPr>
            <a:picLocks noChangeAspect="1"/>
          </p:cNvPicPr>
          <p:nvPr/>
        </p:nvPicPr>
        <p:blipFill>
          <a:blip r:embed="rId2"/>
          <a:stretch>
            <a:fillRect/>
          </a:stretch>
        </p:blipFill>
        <p:spPr>
          <a:xfrm>
            <a:off x="11705340" y="32646"/>
            <a:ext cx="3386724" cy="827172"/>
          </a:xfrm>
          <a:prstGeom prst="rect">
            <a:avLst/>
          </a:prstGeom>
        </p:spPr>
      </p:pic>
      <p:pic>
        <p:nvPicPr>
          <p:cNvPr id="7" name="Picture 6">
            <a:extLst>
              <a:ext uri="{FF2B5EF4-FFF2-40B4-BE49-F238E27FC236}">
                <a16:creationId xmlns:a16="http://schemas.microsoft.com/office/drawing/2014/main" id="{024C15FD-BEC0-30CB-0609-6CA63E74D6F3}"/>
              </a:ext>
            </a:extLst>
          </p:cNvPr>
          <p:cNvPicPr>
            <a:picLocks noChangeAspect="1"/>
          </p:cNvPicPr>
          <p:nvPr/>
        </p:nvPicPr>
        <p:blipFill>
          <a:blip r:embed="rId3"/>
          <a:stretch>
            <a:fillRect/>
          </a:stretch>
        </p:blipFill>
        <p:spPr>
          <a:xfrm>
            <a:off x="1492982" y="2298573"/>
            <a:ext cx="2999238" cy="3200406"/>
          </a:xfrm>
          <a:prstGeom prst="rect">
            <a:avLst/>
          </a:prstGeom>
        </p:spPr>
      </p:pic>
      <p:pic>
        <p:nvPicPr>
          <p:cNvPr id="9" name="Picture 8">
            <a:extLst>
              <a:ext uri="{FF2B5EF4-FFF2-40B4-BE49-F238E27FC236}">
                <a16:creationId xmlns:a16="http://schemas.microsoft.com/office/drawing/2014/main" id="{E36059AA-BE59-B460-0D0F-2F04FCF41B08}"/>
              </a:ext>
            </a:extLst>
          </p:cNvPr>
          <p:cNvPicPr>
            <a:picLocks noChangeAspect="1"/>
          </p:cNvPicPr>
          <p:nvPr/>
        </p:nvPicPr>
        <p:blipFill>
          <a:blip r:embed="rId4"/>
          <a:stretch>
            <a:fillRect/>
          </a:stretch>
        </p:blipFill>
        <p:spPr>
          <a:xfrm>
            <a:off x="8638563" y="2298573"/>
            <a:ext cx="2999238" cy="3200406"/>
          </a:xfrm>
          <a:prstGeom prst="rect">
            <a:avLst/>
          </a:prstGeom>
        </p:spPr>
      </p:pic>
      <p:sp>
        <p:nvSpPr>
          <p:cNvPr id="10" name="TextBox 9">
            <a:extLst>
              <a:ext uri="{FF2B5EF4-FFF2-40B4-BE49-F238E27FC236}">
                <a16:creationId xmlns:a16="http://schemas.microsoft.com/office/drawing/2014/main" id="{0E698927-0EA6-497D-AEA4-391493750B81}"/>
              </a:ext>
            </a:extLst>
          </p:cNvPr>
          <p:cNvSpPr txBox="1"/>
          <p:nvPr/>
        </p:nvSpPr>
        <p:spPr>
          <a:xfrm>
            <a:off x="834480" y="1306488"/>
            <a:ext cx="13110120" cy="769441"/>
          </a:xfrm>
          <a:prstGeom prst="rect">
            <a:avLst/>
          </a:prstGeom>
          <a:noFill/>
        </p:spPr>
        <p:txBody>
          <a:bodyPr wrap="square" rtlCol="0">
            <a:spAutoFit/>
          </a:bodyPr>
          <a:lstStyle/>
          <a:p>
            <a:pPr marL="342900" indent="-342900">
              <a:buFont typeface="Wingdings" panose="05000000000000000000" pitchFamily="2" charset="2"/>
              <a:buChar char="§"/>
            </a:pPr>
            <a:r>
              <a:rPr lang="en-IN" sz="2200" dirty="0">
                <a:latin typeface="Calibri" panose="020F0502020204030204" pitchFamily="34" charset="0"/>
                <a:ea typeface="Calibri" panose="020F0502020204030204" pitchFamily="34" charset="0"/>
                <a:cs typeface="Calibri" panose="020F0502020204030204" pitchFamily="34" charset="0"/>
              </a:rPr>
              <a:t>I conclude that the model has produced good results so that it may help insurance companies in working in a most efficient manner through analysing the data.</a:t>
            </a:r>
          </a:p>
        </p:txBody>
      </p:sp>
      <p:sp>
        <p:nvSpPr>
          <p:cNvPr id="12" name="TextBox 11">
            <a:extLst>
              <a:ext uri="{FF2B5EF4-FFF2-40B4-BE49-F238E27FC236}">
                <a16:creationId xmlns:a16="http://schemas.microsoft.com/office/drawing/2014/main" id="{4AB1AE3B-5B99-8727-4E0E-EE5EDBDB3B8B}"/>
              </a:ext>
            </a:extLst>
          </p:cNvPr>
          <p:cNvSpPr txBox="1"/>
          <p:nvPr/>
        </p:nvSpPr>
        <p:spPr>
          <a:xfrm>
            <a:off x="834480" y="5626968"/>
            <a:ext cx="13110120" cy="1446550"/>
          </a:xfrm>
          <a:prstGeom prst="rect">
            <a:avLst/>
          </a:prstGeom>
          <a:noFill/>
        </p:spPr>
        <p:txBody>
          <a:bodyPr wrap="square" rtlCol="0">
            <a:spAutoFit/>
          </a:bodyPr>
          <a:lstStyle/>
          <a:p>
            <a:pPr marL="342900" indent="-342900">
              <a:buFont typeface="Wingdings" panose="05000000000000000000" pitchFamily="2" charset="2"/>
              <a:buChar char="§"/>
            </a:pPr>
            <a:r>
              <a:rPr lang="en-US" sz="2200" dirty="0">
                <a:latin typeface="Calibri" panose="020F0502020204030204" pitchFamily="34" charset="0"/>
                <a:ea typeface="Calibri" panose="020F0502020204030204" pitchFamily="34" charset="0"/>
                <a:cs typeface="Calibri" panose="020F0502020204030204" pitchFamily="34" charset="0"/>
              </a:rPr>
              <a:t>Enhance model accuracy by integrating real-time data streams and dynamic risk assessment, while ensuring interpretability through explainable AI for transparent insights. </a:t>
            </a:r>
          </a:p>
          <a:p>
            <a:pPr marL="342900" indent="-342900">
              <a:buFont typeface="Wingdings" panose="05000000000000000000" pitchFamily="2" charset="2"/>
              <a:buChar char="§"/>
            </a:pPr>
            <a:r>
              <a:rPr lang="en-US" sz="2200" dirty="0">
                <a:latin typeface="Calibri" panose="020F0502020204030204" pitchFamily="34" charset="0"/>
                <a:ea typeface="Calibri" panose="020F0502020204030204" pitchFamily="34" charset="0"/>
                <a:cs typeface="Calibri" panose="020F0502020204030204" pitchFamily="34" charset="0"/>
              </a:rPr>
              <a:t>Frequent retraining and examination will be necessary to maintain reliability when external factors influencing the target variable change in the future.</a:t>
            </a:r>
            <a:endParaRPr lang="en-IN" sz="22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846836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idx="4294967295"/>
          </p:nvPr>
        </p:nvSpPr>
        <p:spPr>
          <a:xfrm>
            <a:off x="280719" y="1666528"/>
            <a:ext cx="6629401" cy="908720"/>
          </a:xfrm>
        </p:spPr>
        <p:txBody>
          <a:bodyPr>
            <a:normAutofit/>
          </a:bodyPr>
          <a:lstStyle/>
          <a:p>
            <a:r>
              <a:rPr lang="en-IN" sz="6000" dirty="0">
                <a:solidFill>
                  <a:schemeClr val="bg1"/>
                </a:solidFill>
              </a:rPr>
              <a:t>Thank You</a:t>
            </a:r>
          </a:p>
        </p:txBody>
      </p:sp>
      <p:sp>
        <p:nvSpPr>
          <p:cNvPr id="4" name="Subtitle 2">
            <a:extLst>
              <a:ext uri="{FF2B5EF4-FFF2-40B4-BE49-F238E27FC236}">
                <a16:creationId xmlns:a16="http://schemas.microsoft.com/office/drawing/2014/main" id="{1147D4B3-A0E0-42D2-8E75-446524E43B35}"/>
              </a:ext>
            </a:extLst>
          </p:cNvPr>
          <p:cNvSpPr txBox="1">
            <a:spLocks/>
          </p:cNvSpPr>
          <p:nvPr/>
        </p:nvSpPr>
        <p:spPr bwMode="auto">
          <a:xfrm>
            <a:off x="258416" y="3250704"/>
            <a:ext cx="4525353" cy="2304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marL="342900" indent="-342900" algn="l" rtl="0" eaLnBrk="0" fontAlgn="base" hangingPunct="0">
              <a:spcBef>
                <a:spcPct val="20000"/>
              </a:spcBef>
              <a:spcAft>
                <a:spcPct val="0"/>
              </a:spcAft>
              <a:buFont typeface="Arial" pitchFamily="34" charset="0"/>
              <a:buChar char="•"/>
              <a:defRPr sz="24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itchFamily="34" charset="0"/>
              <a:buChar char="–"/>
              <a:defRPr sz="20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itchFamily="34" charset="0"/>
              <a:buChar char="•"/>
              <a:defRPr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itchFamily="34" charset="0"/>
              <a:buChar char="–"/>
              <a:defRPr sz="16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itchFamily="34"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defRPr/>
            </a:pPr>
            <a:r>
              <a:rPr lang="en-US" sz="1800" b="1" dirty="0">
                <a:solidFill>
                  <a:schemeClr val="bg1"/>
                </a:solidFill>
                <a:latin typeface="Arial"/>
              </a:rPr>
              <a:t>VANKA D S N S D M NARASIMHA RAJA</a:t>
            </a:r>
          </a:p>
          <a:p>
            <a:pPr marL="0" indent="0">
              <a:buFont typeface="Arial" pitchFamily="34" charset="0"/>
              <a:buNone/>
              <a:defRPr/>
            </a:pPr>
            <a:r>
              <a:rPr lang="en-US" sz="1800" b="1" dirty="0">
                <a:solidFill>
                  <a:schemeClr val="bg1"/>
                </a:solidFill>
              </a:rPr>
              <a:t>21B91A6161</a:t>
            </a:r>
          </a:p>
          <a:p>
            <a:pPr marL="0" indent="0">
              <a:buFont typeface="Arial" pitchFamily="34" charset="0"/>
              <a:buNone/>
              <a:defRPr/>
            </a:pPr>
            <a:r>
              <a:rPr lang="en-US" sz="1800" b="1" dirty="0">
                <a:solidFill>
                  <a:schemeClr val="bg1"/>
                </a:solidFill>
              </a:rPr>
              <a:t>SRKR Engineering College</a:t>
            </a:r>
          </a:p>
          <a:p>
            <a:pPr marL="0" indent="0">
              <a:buFont typeface="Arial" pitchFamily="34" charset="0"/>
              <a:buNone/>
              <a:defRPr/>
            </a:pPr>
            <a:r>
              <a:rPr lang="en-US" sz="1800" b="1" dirty="0">
                <a:solidFill>
                  <a:schemeClr val="bg1"/>
                </a:solidFill>
              </a:rPr>
              <a:t>Mobile: +91 86396 65144</a:t>
            </a:r>
          </a:p>
          <a:p>
            <a:pPr marL="0" indent="0">
              <a:buFont typeface="Arial" pitchFamily="34" charset="0"/>
              <a:buNone/>
              <a:defRPr/>
            </a:pPr>
            <a:r>
              <a:rPr lang="en-US" sz="1800" b="1" dirty="0">
                <a:solidFill>
                  <a:schemeClr val="bg1"/>
                </a:solidFill>
              </a:rPr>
              <a:t>Email: 21B91A6161@srkrec.ac.in</a:t>
            </a:r>
          </a:p>
          <a:p>
            <a:pPr marL="0" indent="0">
              <a:buFont typeface="Arial" pitchFamily="34" charset="0"/>
              <a:buNone/>
              <a:defRPr/>
            </a:pPr>
            <a:r>
              <a:rPr lang="en-US" sz="1800" b="1" dirty="0">
                <a:solidFill>
                  <a:schemeClr val="bg1"/>
                </a:solidFill>
              </a:rPr>
              <a:t>Bhimavaram - India</a:t>
            </a:r>
            <a:endParaRPr lang="en-US" sz="1200" dirty="0"/>
          </a:p>
          <a:p>
            <a:pPr marL="0" indent="0">
              <a:buFont typeface="Arial" pitchFamily="34" charset="0"/>
              <a:buNone/>
              <a:defRPr/>
            </a:pPr>
            <a:endParaRPr lang="en-US" sz="2000" dirty="0"/>
          </a:p>
        </p:txBody>
      </p:sp>
      <p:sp>
        <p:nvSpPr>
          <p:cNvPr id="5" name="Title 1">
            <a:extLst>
              <a:ext uri="{FF2B5EF4-FFF2-40B4-BE49-F238E27FC236}">
                <a16:creationId xmlns:a16="http://schemas.microsoft.com/office/drawing/2014/main" id="{93A6C313-A097-4FE7-BDB6-EECD63386709}"/>
              </a:ext>
            </a:extLst>
          </p:cNvPr>
          <p:cNvSpPr txBox="1">
            <a:spLocks/>
          </p:cNvSpPr>
          <p:nvPr/>
        </p:nvSpPr>
        <p:spPr>
          <a:xfrm>
            <a:off x="9907488" y="1184996"/>
            <a:ext cx="4536504" cy="1417636"/>
          </a:xfrm>
          <a:prstGeom prst="rect">
            <a:avLst/>
          </a:prstGeom>
        </p:spPr>
        <p:txBody>
          <a:bodyPr vert="horz" lIns="0" tIns="0" rIns="0" bIns="0" rtlCol="0" anchor="b" anchorCtr="0">
            <a:normAutofit/>
          </a:bodyPr>
          <a:lstStyle>
            <a:lvl1pPr algn="l" defTabSz="1463040" rtl="0" eaLnBrk="1" latinLnBrk="0" hangingPunct="1">
              <a:lnSpc>
                <a:spcPct val="85000"/>
              </a:lnSpc>
              <a:spcBef>
                <a:spcPct val="0"/>
              </a:spcBef>
              <a:buNone/>
              <a:defRPr sz="6000" b="1" kern="1200">
                <a:solidFill>
                  <a:schemeClr val="bg1"/>
                </a:solidFill>
                <a:latin typeface="+mj-lt"/>
                <a:ea typeface="+mj-ea"/>
                <a:cs typeface="+mj-cs"/>
              </a:defRPr>
            </a:lvl1pPr>
          </a:lstStyle>
          <a:p>
            <a:pPr algn="ctr"/>
            <a:r>
              <a:rPr lang="en-US" dirty="0"/>
              <a:t>Q &amp; A</a:t>
            </a:r>
          </a:p>
        </p:txBody>
      </p:sp>
      <p:pic>
        <p:nvPicPr>
          <p:cNvPr id="2" name="Picture 1">
            <a:extLst>
              <a:ext uri="{FF2B5EF4-FFF2-40B4-BE49-F238E27FC236}">
                <a16:creationId xmlns:a16="http://schemas.microsoft.com/office/drawing/2014/main" id="{71B5C9A7-97A3-C175-D493-5718FD6D7981}"/>
              </a:ext>
            </a:extLst>
          </p:cNvPr>
          <p:cNvPicPr>
            <a:picLocks noChangeAspect="1"/>
          </p:cNvPicPr>
          <p:nvPr/>
        </p:nvPicPr>
        <p:blipFill>
          <a:blip r:embed="rId2"/>
          <a:stretch>
            <a:fillRect/>
          </a:stretch>
        </p:blipFill>
        <p:spPr>
          <a:xfrm>
            <a:off x="240046" y="6601627"/>
            <a:ext cx="4566025" cy="1115204"/>
          </a:xfrm>
          <a:prstGeom prst="rect">
            <a:avLst/>
          </a:prstGeom>
        </p:spPr>
      </p:pic>
    </p:spTree>
    <p:extLst>
      <p:ext uri="{BB962C8B-B14F-4D97-AF65-F5344CB8AC3E}">
        <p14:creationId xmlns:p14="http://schemas.microsoft.com/office/powerpoint/2010/main" val="16437110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1378496"/>
            <a:ext cx="13182128" cy="5904656"/>
          </a:xfrm>
        </p:spPr>
        <p:txBody>
          <a:bodyPr/>
          <a:lstStyle/>
          <a:p>
            <a:pPr>
              <a:lnSpc>
                <a:spcPct val="200000"/>
              </a:lnSpc>
            </a:pPr>
            <a:r>
              <a:rPr lang="en-US" altLang="en-US" dirty="0"/>
              <a:t>Problem Statement</a:t>
            </a:r>
            <a:r>
              <a:rPr lang="en-US" dirty="0">
                <a:latin typeface="+mj-lt"/>
              </a:rPr>
              <a:t>	03                    </a:t>
            </a:r>
          </a:p>
          <a:p>
            <a:pPr>
              <a:lnSpc>
                <a:spcPct val="200000"/>
              </a:lnSpc>
            </a:pPr>
            <a:r>
              <a:rPr lang="en-US" kern="0" dirty="0">
                <a:solidFill>
                  <a:srgbClr val="000000"/>
                </a:solidFill>
                <a:cs typeface="Arial Bold" pitchFamily="34" charset="0"/>
              </a:rPr>
              <a:t>Data Mining - 01</a:t>
            </a:r>
            <a:r>
              <a:rPr lang="en-US" dirty="0">
                <a:latin typeface="+mj-lt"/>
              </a:rPr>
              <a:t>       	04 </a:t>
            </a:r>
          </a:p>
          <a:p>
            <a:pPr>
              <a:lnSpc>
                <a:spcPct val="200000"/>
              </a:lnSpc>
            </a:pPr>
            <a:r>
              <a:rPr lang="en-US" kern="0" dirty="0">
                <a:solidFill>
                  <a:srgbClr val="000000"/>
                </a:solidFill>
                <a:cs typeface="Arial Bold" pitchFamily="34" charset="0"/>
              </a:rPr>
              <a:t>Data Mining - 02 </a:t>
            </a:r>
            <a:r>
              <a:rPr lang="en-US" dirty="0">
                <a:latin typeface="+mj-lt"/>
              </a:rPr>
              <a:t>	 05</a:t>
            </a:r>
          </a:p>
          <a:p>
            <a:pPr>
              <a:lnSpc>
                <a:spcPct val="200000"/>
              </a:lnSpc>
            </a:pPr>
            <a:r>
              <a:rPr lang="en-US" altLang="en-US" dirty="0"/>
              <a:t>Exploratory Data Analysis (EDA)	</a:t>
            </a:r>
            <a:r>
              <a:rPr lang="en-US" dirty="0">
                <a:latin typeface="+mj-lt"/>
              </a:rPr>
              <a:t>06</a:t>
            </a:r>
          </a:p>
          <a:p>
            <a:pPr>
              <a:lnSpc>
                <a:spcPct val="200000"/>
              </a:lnSpc>
            </a:pPr>
            <a:r>
              <a:rPr lang="en-US" altLang="en-US" dirty="0"/>
              <a:t>Data Visualization 	07</a:t>
            </a:r>
            <a:endParaRPr lang="en-US" dirty="0">
              <a:latin typeface="+mj-lt"/>
            </a:endParaRPr>
          </a:p>
          <a:p>
            <a:pPr>
              <a:lnSpc>
                <a:spcPct val="200000"/>
              </a:lnSpc>
            </a:pPr>
            <a:r>
              <a:rPr lang="en-US" altLang="en-US" dirty="0"/>
              <a:t>Algorithms Used 	08</a:t>
            </a:r>
          </a:p>
          <a:p>
            <a:pPr>
              <a:lnSpc>
                <a:spcPct val="200000"/>
              </a:lnSpc>
            </a:pPr>
            <a:r>
              <a:rPr lang="en-US" altLang="en-US" dirty="0"/>
              <a:t>Analysis of Results	09</a:t>
            </a:r>
          </a:p>
          <a:p>
            <a:pPr>
              <a:lnSpc>
                <a:spcPct val="200000"/>
              </a:lnSpc>
            </a:pPr>
            <a:r>
              <a:rPr lang="en-US" altLang="en-US" dirty="0"/>
              <a:t>Conclusion &amp; Future Work	10</a:t>
            </a:r>
          </a:p>
          <a:p>
            <a:pPr marL="0" indent="0">
              <a:lnSpc>
                <a:spcPct val="200000"/>
              </a:lnSpc>
              <a:buNone/>
            </a:pPr>
            <a:r>
              <a:rPr lang="en-US" altLang="en-US" dirty="0"/>
              <a:t> 	</a:t>
            </a:r>
            <a:endParaRPr lang="en-US" dirty="0">
              <a:latin typeface="+mj-lt"/>
            </a:endParaRPr>
          </a:p>
        </p:txBody>
      </p:sp>
      <p:sp>
        <p:nvSpPr>
          <p:cNvPr id="5" name="Title 1">
            <a:extLst>
              <a:ext uri="{FF2B5EF4-FFF2-40B4-BE49-F238E27FC236}">
                <a16:creationId xmlns:a16="http://schemas.microsoft.com/office/drawing/2014/main" id="{5ABDE789-4EA0-4761-B61B-2C843A2EB1B0}"/>
              </a:ext>
            </a:extLst>
          </p:cNvPr>
          <p:cNvSpPr txBox="1">
            <a:spLocks/>
          </p:cNvSpPr>
          <p:nvPr/>
        </p:nvSpPr>
        <p:spPr>
          <a:xfrm>
            <a:off x="685800" y="370384"/>
            <a:ext cx="13258800" cy="1417636"/>
          </a:xfrm>
          <a:prstGeom prst="rect">
            <a:avLst/>
          </a:prstGeom>
        </p:spPr>
        <p:txBody>
          <a:bodyPr vert="horz" lIns="0" tIns="0" rIns="0" bIns="0" rtlCol="0" anchor="t" anchorCtr="0">
            <a:normAutofit/>
          </a:bodyPr>
          <a:lstStyle>
            <a:lvl1pPr algn="l" defTabSz="1463040" rtl="0" eaLnBrk="1" latinLnBrk="0" hangingPunct="1">
              <a:lnSpc>
                <a:spcPct val="85000"/>
              </a:lnSpc>
              <a:spcBef>
                <a:spcPct val="0"/>
              </a:spcBef>
              <a:buNone/>
              <a:defRPr sz="4000" b="1" kern="1200">
                <a:solidFill>
                  <a:schemeClr val="tx1"/>
                </a:solidFill>
                <a:latin typeface="+mj-lt"/>
                <a:ea typeface="+mj-ea"/>
                <a:cs typeface="+mj-cs"/>
              </a:defRPr>
            </a:lvl1pPr>
          </a:lstStyle>
          <a:p>
            <a:r>
              <a:rPr lang="en-US" dirty="0"/>
              <a:t>Agenda</a:t>
            </a:r>
          </a:p>
        </p:txBody>
      </p:sp>
      <p:pic>
        <p:nvPicPr>
          <p:cNvPr id="4" name="Picture 3">
            <a:extLst>
              <a:ext uri="{FF2B5EF4-FFF2-40B4-BE49-F238E27FC236}">
                <a16:creationId xmlns:a16="http://schemas.microsoft.com/office/drawing/2014/main" id="{2D2C0548-0BB3-6575-4564-5A4FD92091C2}"/>
              </a:ext>
            </a:extLst>
          </p:cNvPr>
          <p:cNvPicPr>
            <a:picLocks noChangeAspect="1"/>
          </p:cNvPicPr>
          <p:nvPr/>
        </p:nvPicPr>
        <p:blipFill>
          <a:blip r:embed="rId2"/>
          <a:stretch>
            <a:fillRect/>
          </a:stretch>
        </p:blipFill>
        <p:spPr>
          <a:xfrm>
            <a:off x="11705340" y="32646"/>
            <a:ext cx="3386724" cy="827172"/>
          </a:xfrm>
          <a:prstGeom prst="rect">
            <a:avLst/>
          </a:prstGeom>
        </p:spPr>
      </p:pic>
    </p:spTree>
    <p:extLst>
      <p:ext uri="{BB962C8B-B14F-4D97-AF65-F5344CB8AC3E}">
        <p14:creationId xmlns:p14="http://schemas.microsoft.com/office/powerpoint/2010/main" val="10171426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2D6527B7-BE1F-4CA9-8E30-46AB3994C9D7}"/>
              </a:ext>
            </a:extLst>
          </p:cNvPr>
          <p:cNvSpPr txBox="1">
            <a:spLocks/>
          </p:cNvSpPr>
          <p:nvPr/>
        </p:nvSpPr>
        <p:spPr>
          <a:xfrm>
            <a:off x="685800" y="370384"/>
            <a:ext cx="11019540" cy="827172"/>
          </a:xfrm>
          <a:prstGeom prst="rect">
            <a:avLst/>
          </a:prstGeom>
        </p:spPr>
        <p:txBody>
          <a:bodyPr vert="horz" lIns="0" tIns="0" rIns="0" bIns="0" rtlCol="0" anchor="t" anchorCtr="0">
            <a:normAutofit/>
          </a:bodyPr>
          <a:lstStyle>
            <a:lvl1pPr algn="l" defTabSz="1463040" rtl="0" eaLnBrk="1" latinLnBrk="0" hangingPunct="1">
              <a:lnSpc>
                <a:spcPct val="85000"/>
              </a:lnSpc>
              <a:spcBef>
                <a:spcPct val="0"/>
              </a:spcBef>
              <a:buNone/>
              <a:defRPr sz="4000" b="1" kern="1200">
                <a:solidFill>
                  <a:schemeClr val="tx1"/>
                </a:solidFill>
                <a:latin typeface="+mj-lt"/>
                <a:ea typeface="+mj-ea"/>
                <a:cs typeface="+mj-cs"/>
              </a:defRPr>
            </a:lvl1pPr>
          </a:lstStyle>
          <a:p>
            <a:r>
              <a:rPr lang="en-IN" dirty="0"/>
              <a:t>Problem Statement</a:t>
            </a:r>
            <a:endParaRPr lang="en-US" dirty="0"/>
          </a:p>
        </p:txBody>
      </p:sp>
      <p:pic>
        <p:nvPicPr>
          <p:cNvPr id="2" name="Picture 1">
            <a:extLst>
              <a:ext uri="{FF2B5EF4-FFF2-40B4-BE49-F238E27FC236}">
                <a16:creationId xmlns:a16="http://schemas.microsoft.com/office/drawing/2014/main" id="{E3E2BC2E-4046-B892-B50F-D555B1FDA6AC}"/>
              </a:ext>
            </a:extLst>
          </p:cNvPr>
          <p:cNvPicPr>
            <a:picLocks noChangeAspect="1"/>
          </p:cNvPicPr>
          <p:nvPr/>
        </p:nvPicPr>
        <p:blipFill>
          <a:blip r:embed="rId2"/>
          <a:stretch>
            <a:fillRect/>
          </a:stretch>
        </p:blipFill>
        <p:spPr>
          <a:xfrm>
            <a:off x="11705340" y="32646"/>
            <a:ext cx="3386724" cy="827172"/>
          </a:xfrm>
          <a:prstGeom prst="rect">
            <a:avLst/>
          </a:prstGeom>
        </p:spPr>
      </p:pic>
      <p:sp>
        <p:nvSpPr>
          <p:cNvPr id="5" name="TextBox 4">
            <a:extLst>
              <a:ext uri="{FF2B5EF4-FFF2-40B4-BE49-F238E27FC236}">
                <a16:creationId xmlns:a16="http://schemas.microsoft.com/office/drawing/2014/main" id="{67E3AF80-3C9C-F0DE-2564-CB19350D2DCE}"/>
              </a:ext>
            </a:extLst>
          </p:cNvPr>
          <p:cNvSpPr txBox="1"/>
          <p:nvPr/>
        </p:nvSpPr>
        <p:spPr>
          <a:xfrm>
            <a:off x="685800" y="1535294"/>
            <a:ext cx="13326145" cy="3816429"/>
          </a:xfrm>
          <a:prstGeom prst="rect">
            <a:avLst/>
          </a:prstGeom>
          <a:noFill/>
        </p:spPr>
        <p:txBody>
          <a:bodyPr wrap="square" rtlCol="0">
            <a:spAutoFit/>
          </a:bodyPr>
          <a:lstStyle/>
          <a:p>
            <a:pPr marL="342900" indent="-342900">
              <a:buFont typeface="Wingdings" panose="05000000000000000000" pitchFamily="2" charset="2"/>
              <a:buChar char="§"/>
            </a:pPr>
            <a:endParaRPr lang="en-US" sz="2200" b="0" i="0" dirty="0">
              <a:effectLst/>
              <a:latin typeface="Calibri" panose="020F0502020204030204" pitchFamily="34" charset="0"/>
              <a:ea typeface="Calibri" panose="020F0502020204030204" pitchFamily="34" charset="0"/>
              <a:cs typeface="Calibri" panose="020F0502020204030204" pitchFamily="34" charset="0"/>
            </a:endParaRPr>
          </a:p>
          <a:p>
            <a:pPr marL="342900" indent="-342900">
              <a:buFont typeface="Wingdings" panose="05000000000000000000" pitchFamily="2" charset="2"/>
              <a:buChar char="§"/>
            </a:pPr>
            <a:r>
              <a:rPr lang="en-US" sz="2200" b="0" i="0" dirty="0">
                <a:effectLst/>
                <a:latin typeface="Calibri" panose="020F0502020204030204" pitchFamily="34" charset="0"/>
                <a:ea typeface="Calibri" panose="020F0502020204030204" pitchFamily="34" charset="0"/>
                <a:cs typeface="Calibri" panose="020F0502020204030204" pitchFamily="34" charset="0"/>
              </a:rPr>
              <a:t>The data content comprises socio-economic information and insured vehicle details.</a:t>
            </a:r>
          </a:p>
          <a:p>
            <a:endParaRPr lang="en-US" sz="2200" b="0" i="0" dirty="0">
              <a:effectLst/>
              <a:latin typeface="Calibri" panose="020F0502020204030204" pitchFamily="34" charset="0"/>
              <a:ea typeface="Calibri" panose="020F0502020204030204" pitchFamily="34" charset="0"/>
              <a:cs typeface="Calibri" panose="020F0502020204030204" pitchFamily="34" charset="0"/>
            </a:endParaRPr>
          </a:p>
          <a:p>
            <a:pPr marL="342900" indent="-342900">
              <a:buFont typeface="Wingdings" panose="05000000000000000000" pitchFamily="2" charset="2"/>
              <a:buChar char="§"/>
            </a:pPr>
            <a:r>
              <a:rPr lang="en-US" sz="2200" dirty="0">
                <a:latin typeface="Calibri" panose="020F0502020204030204" pitchFamily="34" charset="0"/>
                <a:ea typeface="Calibri" panose="020F0502020204030204" pitchFamily="34" charset="0"/>
                <a:cs typeface="Calibri" panose="020F0502020204030204" pitchFamily="34" charset="0"/>
              </a:rPr>
              <a:t>To analyze and develop machine learning models using the provided vehicle insurance data set to predict customer responses, aiming to enhance response rate and optimize marketing efforts for the insurance company.</a:t>
            </a:r>
          </a:p>
          <a:p>
            <a:endParaRPr lang="en-US" sz="2200" dirty="0">
              <a:solidFill>
                <a:srgbClr val="3C4043"/>
              </a:solidFill>
              <a:latin typeface="Inter"/>
            </a:endParaRPr>
          </a:p>
          <a:p>
            <a:pPr marL="342900" indent="-342900">
              <a:buFont typeface="Wingdings" panose="05000000000000000000" pitchFamily="2" charset="2"/>
              <a:buChar char="§"/>
            </a:pPr>
            <a:r>
              <a:rPr lang="en-US" sz="2200" b="0" i="0" dirty="0">
                <a:solidFill>
                  <a:srgbClr val="3C4043"/>
                </a:solidFill>
                <a:effectLst/>
                <a:latin typeface="Calibri" panose="020F0502020204030204" pitchFamily="34" charset="0"/>
                <a:ea typeface="Calibri" panose="020F0502020204030204" pitchFamily="34" charset="0"/>
                <a:cs typeface="Calibri" panose="020F0502020204030204" pitchFamily="34" charset="0"/>
              </a:rPr>
              <a:t>Dataset contains both categorical and numerical variables. The customer lifetime value based on historical data has also been provided which is essential in understanding the customer purchase behavior.</a:t>
            </a:r>
            <a:endParaRPr lang="en-US" sz="2200" dirty="0">
              <a:solidFill>
                <a:srgbClr val="3C4043"/>
              </a:solidFill>
              <a:latin typeface="Calibri" panose="020F0502020204030204" pitchFamily="34" charset="0"/>
              <a:ea typeface="Calibri" panose="020F0502020204030204" pitchFamily="34" charset="0"/>
              <a:cs typeface="Calibri" panose="020F0502020204030204" pitchFamily="34" charset="0"/>
            </a:endParaRPr>
          </a:p>
          <a:p>
            <a:pPr marL="342900" indent="-342900">
              <a:buFont typeface="Wingdings" panose="05000000000000000000" pitchFamily="2" charset="2"/>
              <a:buChar char="§"/>
            </a:pPr>
            <a:endParaRPr lang="en-US" sz="2200" dirty="0">
              <a:solidFill>
                <a:srgbClr val="3C4043"/>
              </a:solidFill>
              <a:latin typeface="Inter"/>
            </a:endParaRPr>
          </a:p>
          <a:p>
            <a:pPr marL="342900" indent="-342900">
              <a:buFont typeface="Wingdings" panose="05000000000000000000" pitchFamily="2" charset="2"/>
              <a:buChar char="§"/>
            </a:pPr>
            <a:r>
              <a:rPr lang="en-US" sz="2200" b="1" dirty="0">
                <a:solidFill>
                  <a:srgbClr val="3C4043"/>
                </a:solidFill>
                <a:latin typeface="Inter"/>
              </a:rPr>
              <a:t>Reference: </a:t>
            </a:r>
            <a:r>
              <a:rPr lang="en-US" sz="2200" dirty="0">
                <a:solidFill>
                  <a:srgbClr val="3C4043"/>
                </a:solidFill>
                <a:latin typeface="Inter"/>
              </a:rPr>
              <a:t>https://www.kaggle.com/datasets/ranja7/vehicle-insurance-customer-data</a:t>
            </a:r>
          </a:p>
        </p:txBody>
      </p:sp>
    </p:spTree>
    <p:extLst>
      <p:ext uri="{BB962C8B-B14F-4D97-AF65-F5344CB8AC3E}">
        <p14:creationId xmlns:p14="http://schemas.microsoft.com/office/powerpoint/2010/main" val="17262317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2D6527B7-BE1F-4CA9-8E30-46AB3994C9D7}"/>
              </a:ext>
            </a:extLst>
          </p:cNvPr>
          <p:cNvSpPr txBox="1">
            <a:spLocks/>
          </p:cNvSpPr>
          <p:nvPr/>
        </p:nvSpPr>
        <p:spPr>
          <a:xfrm>
            <a:off x="685800" y="370384"/>
            <a:ext cx="13258800" cy="1417636"/>
          </a:xfrm>
          <a:prstGeom prst="rect">
            <a:avLst/>
          </a:prstGeom>
        </p:spPr>
        <p:txBody>
          <a:bodyPr vert="horz" lIns="0" tIns="0" rIns="0" bIns="0" rtlCol="0" anchor="t" anchorCtr="0">
            <a:normAutofit/>
          </a:bodyPr>
          <a:lstStyle>
            <a:lvl1pPr algn="l" defTabSz="1463040" rtl="0" eaLnBrk="1" latinLnBrk="0" hangingPunct="1">
              <a:lnSpc>
                <a:spcPct val="85000"/>
              </a:lnSpc>
              <a:spcBef>
                <a:spcPct val="0"/>
              </a:spcBef>
              <a:buNone/>
              <a:defRPr sz="4000" b="1" kern="1200">
                <a:solidFill>
                  <a:schemeClr val="tx1"/>
                </a:solidFill>
                <a:latin typeface="+mj-lt"/>
                <a:ea typeface="+mj-ea"/>
                <a:cs typeface="+mj-cs"/>
              </a:defRPr>
            </a:lvl1pPr>
          </a:lstStyle>
          <a:p>
            <a:r>
              <a:rPr lang="en-IN" dirty="0"/>
              <a:t>Data Mining - 01</a:t>
            </a:r>
            <a:endParaRPr lang="en-US" dirty="0"/>
          </a:p>
        </p:txBody>
      </p:sp>
      <p:pic>
        <p:nvPicPr>
          <p:cNvPr id="2" name="Picture 1">
            <a:extLst>
              <a:ext uri="{FF2B5EF4-FFF2-40B4-BE49-F238E27FC236}">
                <a16:creationId xmlns:a16="http://schemas.microsoft.com/office/drawing/2014/main" id="{A8AA4977-93B3-369B-57EB-E5D7D0F53776}"/>
              </a:ext>
            </a:extLst>
          </p:cNvPr>
          <p:cNvPicPr>
            <a:picLocks noChangeAspect="1"/>
          </p:cNvPicPr>
          <p:nvPr/>
        </p:nvPicPr>
        <p:blipFill>
          <a:blip r:embed="rId2"/>
          <a:stretch>
            <a:fillRect/>
          </a:stretch>
        </p:blipFill>
        <p:spPr>
          <a:xfrm>
            <a:off x="11705340" y="32646"/>
            <a:ext cx="3386724" cy="827172"/>
          </a:xfrm>
          <a:prstGeom prst="rect">
            <a:avLst/>
          </a:prstGeom>
        </p:spPr>
      </p:pic>
      <p:sp>
        <p:nvSpPr>
          <p:cNvPr id="4" name="TextBox 3">
            <a:extLst>
              <a:ext uri="{FF2B5EF4-FFF2-40B4-BE49-F238E27FC236}">
                <a16:creationId xmlns:a16="http://schemas.microsoft.com/office/drawing/2014/main" id="{98529FD3-87E0-3CCD-EA1F-8B61844F9BD4}"/>
              </a:ext>
            </a:extLst>
          </p:cNvPr>
          <p:cNvSpPr txBox="1"/>
          <p:nvPr/>
        </p:nvSpPr>
        <p:spPr>
          <a:xfrm>
            <a:off x="685800" y="1788020"/>
            <a:ext cx="13258800" cy="6432530"/>
          </a:xfrm>
          <a:prstGeom prst="rect">
            <a:avLst/>
          </a:prstGeom>
          <a:noFill/>
        </p:spPr>
        <p:txBody>
          <a:bodyPr wrap="square" rtlCol="0">
            <a:spAutoFit/>
          </a:bodyPr>
          <a:lstStyle/>
          <a:p>
            <a:pPr marL="342900" indent="-342900">
              <a:buFont typeface="Wingdings" panose="05000000000000000000" pitchFamily="2" charset="2"/>
              <a:buChar char="§"/>
            </a:pPr>
            <a:r>
              <a:rPr lang="en-US" sz="2200" dirty="0">
                <a:latin typeface="Calibri" panose="020F0502020204030204" pitchFamily="34" charset="0"/>
                <a:ea typeface="Calibri" panose="020F0502020204030204" pitchFamily="34" charset="0"/>
                <a:cs typeface="Calibri" panose="020F0502020204030204" pitchFamily="34" charset="0"/>
              </a:rPr>
              <a:t>The data set consists of various data types such as :</a:t>
            </a:r>
          </a:p>
          <a:p>
            <a:endParaRPr lang="en-US" sz="2200" dirty="0">
              <a:latin typeface="Calibri" panose="020F0502020204030204" pitchFamily="34" charset="0"/>
              <a:ea typeface="Calibri" panose="020F0502020204030204" pitchFamily="34" charset="0"/>
              <a:cs typeface="Calibri" panose="020F0502020204030204" pitchFamily="34" charset="0"/>
            </a:endParaRPr>
          </a:p>
          <a:p>
            <a:pPr marL="2114550" lvl="8" indent="-514350">
              <a:buFont typeface="+mj-lt"/>
              <a:buAutoNum type="romanUcPeriod"/>
            </a:pPr>
            <a:r>
              <a:rPr lang="en-US" sz="2200" dirty="0">
                <a:latin typeface="Calibri" panose="020F0502020204030204" pitchFamily="34" charset="0"/>
                <a:ea typeface="Calibri" panose="020F0502020204030204" pitchFamily="34" charset="0"/>
                <a:cs typeface="Calibri" panose="020F0502020204030204" pitchFamily="34" charset="0"/>
              </a:rPr>
              <a:t>Float                    -      02  </a:t>
            </a:r>
          </a:p>
          <a:p>
            <a:pPr marL="2114550" lvl="8" indent="-514350">
              <a:buFont typeface="+mj-lt"/>
              <a:buAutoNum type="romanUcPeriod"/>
            </a:pPr>
            <a:r>
              <a:rPr lang="en-US" sz="2200" dirty="0">
                <a:latin typeface="Calibri" panose="020F0502020204030204" pitchFamily="34" charset="0"/>
                <a:ea typeface="Calibri" panose="020F0502020204030204" pitchFamily="34" charset="0"/>
                <a:cs typeface="Calibri" panose="020F0502020204030204" pitchFamily="34" charset="0"/>
              </a:rPr>
              <a:t>Object                 -      16</a:t>
            </a:r>
          </a:p>
          <a:p>
            <a:pPr marL="2114550" lvl="8" indent="-514350">
              <a:buFont typeface="+mj-lt"/>
              <a:buAutoNum type="romanUcPeriod"/>
            </a:pPr>
            <a:r>
              <a:rPr lang="en-US" sz="2200" dirty="0">
                <a:latin typeface="Calibri" panose="020F0502020204030204" pitchFamily="34" charset="0"/>
                <a:ea typeface="Calibri" panose="020F0502020204030204" pitchFamily="34" charset="0"/>
                <a:cs typeface="Calibri" panose="020F0502020204030204" pitchFamily="34" charset="0"/>
              </a:rPr>
              <a:t>Int                        -      06</a:t>
            </a:r>
          </a:p>
          <a:p>
            <a:pPr marL="342900" indent="-342900">
              <a:buFont typeface="Wingdings" panose="05000000000000000000" pitchFamily="2" charset="2"/>
              <a:buChar char="§"/>
            </a:pPr>
            <a:endParaRPr lang="en-IN" sz="2200" dirty="0">
              <a:latin typeface="Calibri" panose="020F0502020204030204" pitchFamily="34" charset="0"/>
              <a:ea typeface="Calibri" panose="020F0502020204030204" pitchFamily="34" charset="0"/>
              <a:cs typeface="Calibri" panose="020F0502020204030204" pitchFamily="34" charset="0"/>
            </a:endParaRPr>
          </a:p>
          <a:p>
            <a:pPr marL="342900" indent="-342900">
              <a:buFont typeface="Wingdings" panose="05000000000000000000" pitchFamily="2" charset="2"/>
              <a:buChar char="§"/>
            </a:pPr>
            <a:r>
              <a:rPr lang="en-IN" sz="2200" dirty="0">
                <a:latin typeface="Calibri" panose="020F0502020204030204" pitchFamily="34" charset="0"/>
                <a:ea typeface="Calibri" panose="020F0502020204030204" pitchFamily="34" charset="0"/>
                <a:cs typeface="Calibri" panose="020F0502020204030204" pitchFamily="34" charset="0"/>
              </a:rPr>
              <a:t>The shape of the dataset is 9134,24 (rows, columns).</a:t>
            </a:r>
          </a:p>
          <a:p>
            <a:pPr marL="342900" indent="-342900">
              <a:buFont typeface="Wingdings" panose="05000000000000000000" pitchFamily="2" charset="2"/>
              <a:buChar char="§"/>
            </a:pPr>
            <a:endParaRPr lang="en-IN" sz="2200" dirty="0">
              <a:latin typeface="Calibri" panose="020F0502020204030204" pitchFamily="34" charset="0"/>
              <a:ea typeface="Calibri" panose="020F0502020204030204" pitchFamily="34" charset="0"/>
              <a:cs typeface="Calibri" panose="020F0502020204030204" pitchFamily="34" charset="0"/>
            </a:endParaRPr>
          </a:p>
          <a:p>
            <a:pPr marL="342900" indent="-342900">
              <a:buFont typeface="Wingdings" panose="05000000000000000000" pitchFamily="2" charset="2"/>
              <a:buChar char="§"/>
            </a:pPr>
            <a:r>
              <a:rPr lang="en-IN" sz="2200" dirty="0">
                <a:latin typeface="Calibri" panose="020F0502020204030204" pitchFamily="34" charset="0"/>
                <a:ea typeface="Calibri" panose="020F0502020204030204" pitchFamily="34" charset="0"/>
                <a:cs typeface="Calibri" panose="020F0502020204030204" pitchFamily="34" charset="0"/>
              </a:rPr>
              <a:t>The dataset neither consists of missing values nor null values where t</a:t>
            </a:r>
            <a:r>
              <a:rPr lang="en-IN" sz="2200" b="0" dirty="0">
                <a:latin typeface="Calibri" panose="020F0502020204030204" pitchFamily="34" charset="0"/>
                <a:ea typeface="Calibri" panose="020F0502020204030204" pitchFamily="34" charset="0"/>
                <a:cs typeface="Calibri" panose="020F0502020204030204" pitchFamily="34" charset="0"/>
              </a:rPr>
              <a:t>he </a:t>
            </a:r>
            <a:r>
              <a:rPr lang="en-IN" sz="2200" dirty="0">
                <a:latin typeface="Calibri" panose="020F0502020204030204" pitchFamily="34" charset="0"/>
                <a:ea typeface="Calibri" panose="020F0502020204030204" pitchFamily="34" charset="0"/>
                <a:cs typeface="Calibri" panose="020F0502020204030204" pitchFamily="34" charset="0"/>
              </a:rPr>
              <a:t>duplicate</a:t>
            </a:r>
            <a:r>
              <a:rPr lang="en-IN" sz="2200" b="0" dirty="0">
                <a:latin typeface="Calibri" panose="020F0502020204030204" pitchFamily="34" charset="0"/>
                <a:ea typeface="Calibri" panose="020F0502020204030204" pitchFamily="34" charset="0"/>
                <a:cs typeface="Calibri" panose="020F0502020204030204" pitchFamily="34" charset="0"/>
              </a:rPr>
              <a:t> values can be identified by using the duplicate</a:t>
            </a:r>
            <a:r>
              <a:rPr lang="en-US" sz="2200" b="0" dirty="0">
                <a:latin typeface="Calibri" panose="020F0502020204030204" pitchFamily="34" charset="0"/>
                <a:ea typeface="Calibri" panose="020F0502020204030204" pitchFamily="34" charset="0"/>
                <a:cs typeface="Calibri" panose="020F0502020204030204" pitchFamily="34" charset="0"/>
              </a:rPr>
              <a:t>() function and </a:t>
            </a:r>
            <a:r>
              <a:rPr lang="en-IN" sz="2200" dirty="0">
                <a:latin typeface="Calibri" panose="020F0502020204030204" pitchFamily="34" charset="0"/>
                <a:ea typeface="Calibri" panose="020F0502020204030204" pitchFamily="34" charset="0"/>
                <a:cs typeface="Calibri" panose="020F0502020204030204" pitchFamily="34" charset="0"/>
              </a:rPr>
              <a:t>t</a:t>
            </a:r>
            <a:r>
              <a:rPr lang="en-IN" sz="2200" b="0" dirty="0">
                <a:latin typeface="Calibri" panose="020F0502020204030204" pitchFamily="34" charset="0"/>
                <a:ea typeface="Calibri" panose="020F0502020204030204" pitchFamily="34" charset="0"/>
                <a:cs typeface="Calibri" panose="020F0502020204030204" pitchFamily="34" charset="0"/>
              </a:rPr>
              <a:t>he null values can be identified using </a:t>
            </a:r>
            <a:r>
              <a:rPr lang="en-IN" sz="2200" b="0" dirty="0" err="1">
                <a:latin typeface="Calibri" panose="020F0502020204030204" pitchFamily="34" charset="0"/>
                <a:ea typeface="Calibri" panose="020F0502020204030204" pitchFamily="34" charset="0"/>
                <a:cs typeface="Calibri" panose="020F0502020204030204" pitchFamily="34" charset="0"/>
              </a:rPr>
              <a:t>isnull</a:t>
            </a:r>
            <a:r>
              <a:rPr lang="en-US" sz="2200" b="0" dirty="0">
                <a:latin typeface="Calibri" panose="020F0502020204030204" pitchFamily="34" charset="0"/>
                <a:ea typeface="Calibri" panose="020F0502020204030204" pitchFamily="34" charset="0"/>
                <a:cs typeface="Calibri" panose="020F0502020204030204" pitchFamily="34" charset="0"/>
              </a:rPr>
              <a:t>().sum() function.</a:t>
            </a:r>
          </a:p>
          <a:p>
            <a:pPr marL="342900" indent="-342900">
              <a:buFont typeface="Wingdings" panose="05000000000000000000" pitchFamily="2" charset="2"/>
              <a:buChar char="§"/>
            </a:pPr>
            <a:endParaRPr lang="en-US" sz="2400" dirty="0">
              <a:latin typeface="Inter"/>
            </a:endParaRPr>
          </a:p>
          <a:p>
            <a:pPr marL="342900" indent="-342900">
              <a:buFont typeface="Wingdings" panose="05000000000000000000" pitchFamily="2" charset="2"/>
              <a:buChar char="§"/>
            </a:pPr>
            <a:r>
              <a:rPr lang="en-US" sz="2200" b="0" dirty="0">
                <a:latin typeface="Calibri" panose="020F0502020204030204" pitchFamily="34" charset="0"/>
                <a:ea typeface="Calibri" panose="020F0502020204030204" pitchFamily="34" charset="0"/>
                <a:cs typeface="Calibri" panose="020F0502020204030204" pitchFamily="34" charset="0"/>
              </a:rPr>
              <a:t>The target variable in the dataset is ‘Response’.</a:t>
            </a:r>
          </a:p>
          <a:p>
            <a:pPr marL="342900" indent="-342900">
              <a:buFont typeface="Wingdings" panose="05000000000000000000" pitchFamily="2" charset="2"/>
              <a:buChar char="§"/>
            </a:pPr>
            <a:endParaRPr lang="en-US" sz="2400" dirty="0">
              <a:latin typeface="Inter"/>
            </a:endParaRPr>
          </a:p>
          <a:p>
            <a:pPr marL="342900" indent="-342900">
              <a:buFont typeface="Wingdings" panose="05000000000000000000" pitchFamily="2" charset="2"/>
              <a:buChar char="§"/>
            </a:pPr>
            <a:r>
              <a:rPr lang="en-US" sz="2400" dirty="0">
                <a:latin typeface="Inter"/>
                <a:ea typeface="Calibri" panose="020F0502020204030204" pitchFamily="34" charset="0"/>
                <a:cs typeface="Calibri" panose="020F0502020204030204" pitchFamily="34" charset="0"/>
              </a:rPr>
              <a:t>The </a:t>
            </a:r>
            <a:r>
              <a:rPr lang="en-IN" sz="2200" dirty="0">
                <a:latin typeface="Calibri" panose="020F0502020204030204" pitchFamily="34" charset="0"/>
                <a:ea typeface="Calibri" panose="020F0502020204030204" pitchFamily="34" charset="0"/>
                <a:cs typeface="Calibri" panose="020F0502020204030204" pitchFamily="34" charset="0"/>
              </a:rPr>
              <a:t>r</a:t>
            </a:r>
            <a:r>
              <a:rPr lang="en-IN" sz="2200" b="0" dirty="0">
                <a:latin typeface="Calibri" panose="020F0502020204030204" pitchFamily="34" charset="0"/>
                <a:ea typeface="Calibri" panose="020F0502020204030204" pitchFamily="34" charset="0"/>
                <a:cs typeface="Calibri" panose="020F0502020204030204" pitchFamily="34" charset="0"/>
              </a:rPr>
              <a:t>atio between the majority class to the minority class of the target variable is 5.98:1 i.e. &lt; 10. Hence, the dataset is a balanced one.</a:t>
            </a:r>
          </a:p>
          <a:p>
            <a:pPr marL="342900" indent="-342900">
              <a:buFont typeface="Wingdings" panose="05000000000000000000" pitchFamily="2" charset="2"/>
              <a:buChar char="§"/>
            </a:pPr>
            <a:endParaRPr lang="en-US" sz="2400" b="0" dirty="0">
              <a:latin typeface="Inter"/>
            </a:endParaRPr>
          </a:p>
          <a:p>
            <a:pPr marL="342900" indent="-342900">
              <a:buFont typeface="Wingdings" panose="05000000000000000000" pitchFamily="2" charset="2"/>
              <a:buChar char="§"/>
            </a:pPr>
            <a:endParaRPr lang="en-US" sz="2400" b="0" dirty="0">
              <a:latin typeface="Inter"/>
            </a:endParaRPr>
          </a:p>
          <a:p>
            <a:pPr marL="342900" indent="-342900">
              <a:buFont typeface="Wingdings" panose="05000000000000000000" pitchFamily="2" charset="2"/>
              <a:buChar char="§"/>
            </a:pPr>
            <a:endParaRPr lang="en-IN" sz="22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777056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2D6527B7-BE1F-4CA9-8E30-46AB3994C9D7}"/>
              </a:ext>
            </a:extLst>
          </p:cNvPr>
          <p:cNvSpPr txBox="1">
            <a:spLocks/>
          </p:cNvSpPr>
          <p:nvPr/>
        </p:nvSpPr>
        <p:spPr>
          <a:xfrm>
            <a:off x="685800" y="370384"/>
            <a:ext cx="13258800" cy="1417636"/>
          </a:xfrm>
          <a:prstGeom prst="rect">
            <a:avLst/>
          </a:prstGeom>
        </p:spPr>
        <p:txBody>
          <a:bodyPr vert="horz" lIns="0" tIns="0" rIns="0" bIns="0" rtlCol="0" anchor="t" anchorCtr="0">
            <a:normAutofit/>
          </a:bodyPr>
          <a:lstStyle>
            <a:lvl1pPr algn="l" defTabSz="1463040" rtl="0" eaLnBrk="1" latinLnBrk="0" hangingPunct="1">
              <a:lnSpc>
                <a:spcPct val="85000"/>
              </a:lnSpc>
              <a:spcBef>
                <a:spcPct val="0"/>
              </a:spcBef>
              <a:buNone/>
              <a:defRPr sz="4000" b="1" kern="1200">
                <a:solidFill>
                  <a:schemeClr val="tx1"/>
                </a:solidFill>
                <a:latin typeface="+mj-lt"/>
                <a:ea typeface="+mj-ea"/>
                <a:cs typeface="+mj-cs"/>
              </a:defRPr>
            </a:lvl1pPr>
          </a:lstStyle>
          <a:p>
            <a:r>
              <a:rPr lang="en-IN" dirty="0"/>
              <a:t>Data Mining - 02</a:t>
            </a:r>
            <a:endParaRPr lang="en-US" dirty="0"/>
          </a:p>
        </p:txBody>
      </p:sp>
      <p:pic>
        <p:nvPicPr>
          <p:cNvPr id="2" name="Picture 1">
            <a:extLst>
              <a:ext uri="{FF2B5EF4-FFF2-40B4-BE49-F238E27FC236}">
                <a16:creationId xmlns:a16="http://schemas.microsoft.com/office/drawing/2014/main" id="{949B9019-7E18-F76F-816D-F0B224540631}"/>
              </a:ext>
            </a:extLst>
          </p:cNvPr>
          <p:cNvPicPr>
            <a:picLocks noChangeAspect="1"/>
          </p:cNvPicPr>
          <p:nvPr/>
        </p:nvPicPr>
        <p:blipFill>
          <a:blip r:embed="rId2"/>
          <a:stretch>
            <a:fillRect/>
          </a:stretch>
        </p:blipFill>
        <p:spPr>
          <a:xfrm>
            <a:off x="11705340" y="32646"/>
            <a:ext cx="3386724" cy="827172"/>
          </a:xfrm>
          <a:prstGeom prst="rect">
            <a:avLst/>
          </a:prstGeom>
        </p:spPr>
      </p:pic>
      <p:sp>
        <p:nvSpPr>
          <p:cNvPr id="3" name="TextBox 2">
            <a:extLst>
              <a:ext uri="{FF2B5EF4-FFF2-40B4-BE49-F238E27FC236}">
                <a16:creationId xmlns:a16="http://schemas.microsoft.com/office/drawing/2014/main" id="{47D6189E-48B9-2FC0-C654-3F121CC41FC9}"/>
              </a:ext>
            </a:extLst>
          </p:cNvPr>
          <p:cNvSpPr txBox="1"/>
          <p:nvPr/>
        </p:nvSpPr>
        <p:spPr>
          <a:xfrm>
            <a:off x="685800" y="1954560"/>
            <a:ext cx="13038112" cy="4247317"/>
          </a:xfrm>
          <a:prstGeom prst="rect">
            <a:avLst/>
          </a:prstGeom>
          <a:noFill/>
        </p:spPr>
        <p:txBody>
          <a:bodyPr wrap="square" rtlCol="0">
            <a:spAutoFit/>
          </a:bodyPr>
          <a:lstStyle/>
          <a:p>
            <a:pPr marL="342900" indent="-342900">
              <a:buFont typeface="Wingdings" panose="05000000000000000000" pitchFamily="2" charset="2"/>
              <a:buChar char="§"/>
            </a:pPr>
            <a:r>
              <a:rPr lang="en-US" sz="2200" dirty="0">
                <a:latin typeface="Calibri" panose="020F0502020204030204" pitchFamily="34" charset="0"/>
                <a:ea typeface="Calibri" panose="020F0502020204030204" pitchFamily="34" charset="0"/>
                <a:cs typeface="Calibri" panose="020F0502020204030204" pitchFamily="34" charset="0"/>
              </a:rPr>
              <a:t>In the dataset neither column ‘Customer’ nor ‘Effective To Date’ effect the target variable. So to improve the efficiency and accuracy of the model both columns are dropped using the del method.</a:t>
            </a:r>
          </a:p>
          <a:p>
            <a:pPr marL="342900" indent="-342900">
              <a:buFont typeface="Wingdings" panose="05000000000000000000" pitchFamily="2" charset="2"/>
              <a:buChar char="§"/>
            </a:pPr>
            <a:endParaRPr lang="en-US" sz="2200" dirty="0">
              <a:latin typeface="Calibri" panose="020F0502020204030204" pitchFamily="34" charset="0"/>
              <a:ea typeface="Calibri" panose="020F0502020204030204" pitchFamily="34" charset="0"/>
              <a:cs typeface="Calibri" panose="020F0502020204030204" pitchFamily="34" charset="0"/>
            </a:endParaRPr>
          </a:p>
          <a:p>
            <a:pPr marL="342900" indent="-342900">
              <a:buFont typeface="Wingdings" panose="05000000000000000000" pitchFamily="2" charset="2"/>
              <a:buChar char="§"/>
            </a:pPr>
            <a:r>
              <a:rPr lang="en-US" sz="2200" dirty="0">
                <a:latin typeface="Calibri" panose="020F0502020204030204" pitchFamily="34" charset="0"/>
                <a:ea typeface="Calibri" panose="020F0502020204030204" pitchFamily="34" charset="0"/>
                <a:cs typeface="Calibri" panose="020F0502020204030204" pitchFamily="34" charset="0"/>
              </a:rPr>
              <a:t>By using label encoder, convert the categorical variables of object datatype into int datatype </a:t>
            </a:r>
            <a:r>
              <a:rPr lang="en-US" sz="2200" b="0" i="0" dirty="0">
                <a:effectLst/>
                <a:latin typeface="Calibri" panose="020F0502020204030204" pitchFamily="34" charset="0"/>
                <a:ea typeface="Calibri" panose="020F0502020204030204" pitchFamily="34" charset="0"/>
                <a:cs typeface="Calibri" panose="020F0502020204030204" pitchFamily="34" charset="0"/>
              </a:rPr>
              <a:t>so that they can be fitted by machine learning models which only take numerical data.</a:t>
            </a:r>
          </a:p>
          <a:p>
            <a:endParaRPr lang="en-US" sz="2200" dirty="0">
              <a:latin typeface="Calibri" panose="020F0502020204030204" pitchFamily="34" charset="0"/>
              <a:ea typeface="Calibri" panose="020F0502020204030204" pitchFamily="34" charset="0"/>
              <a:cs typeface="Calibri" panose="020F0502020204030204" pitchFamily="34" charset="0"/>
            </a:endParaRPr>
          </a:p>
          <a:p>
            <a:pPr marL="342900" indent="-342900">
              <a:buFont typeface="Wingdings" panose="05000000000000000000" pitchFamily="2" charset="2"/>
              <a:buChar char="§"/>
            </a:pPr>
            <a:r>
              <a:rPr lang="en-US" sz="2200" b="0" dirty="0">
                <a:latin typeface="Calibri" panose="020F0502020204030204" pitchFamily="34" charset="0"/>
                <a:ea typeface="Calibri" panose="020F0502020204030204" pitchFamily="34" charset="0"/>
                <a:cs typeface="Calibri" panose="020F0502020204030204" pitchFamily="34" charset="0"/>
              </a:rPr>
              <a:t>The variables contain a different set of values without a range limit. Hence we scale the features into a specific range.</a:t>
            </a:r>
          </a:p>
          <a:p>
            <a:pPr marL="285750" indent="-285750">
              <a:buFont typeface="Wingdings" panose="05000000000000000000" pitchFamily="2" charset="2"/>
              <a:buChar char="Ø"/>
            </a:pPr>
            <a:endParaRPr lang="en-US" sz="2400" b="0" dirty="0">
              <a:latin typeface="Inter"/>
            </a:endParaRPr>
          </a:p>
          <a:p>
            <a:pPr marL="342900" indent="-342900">
              <a:buFont typeface="Wingdings" panose="05000000000000000000" pitchFamily="2" charset="2"/>
              <a:buChar char="§"/>
            </a:pPr>
            <a:r>
              <a:rPr lang="en-US" sz="2200" b="0" i="0" dirty="0">
                <a:effectLst/>
                <a:latin typeface="Calibri" panose="020F0502020204030204" pitchFamily="34" charset="0"/>
                <a:ea typeface="Calibri" panose="020F0502020204030204" pitchFamily="34" charset="0"/>
                <a:cs typeface="Calibri" panose="020F0502020204030204" pitchFamily="34" charset="0"/>
              </a:rPr>
              <a:t>Now, use a scaling technique called </a:t>
            </a:r>
            <a:r>
              <a:rPr lang="en-US" sz="2200" b="0" i="0" dirty="0" err="1">
                <a:effectLst/>
                <a:latin typeface="Calibri" panose="020F0502020204030204" pitchFamily="34" charset="0"/>
                <a:ea typeface="Calibri" panose="020F0502020204030204" pitchFamily="34" charset="0"/>
                <a:cs typeface="Calibri" panose="020F0502020204030204" pitchFamily="34" charset="0"/>
              </a:rPr>
              <a:t>MinMaxScaler</a:t>
            </a:r>
            <a:r>
              <a:rPr lang="en-US" sz="2200" b="0" i="0" dirty="0">
                <a:effectLst/>
                <a:latin typeface="Calibri" panose="020F0502020204030204" pitchFamily="34" charset="0"/>
                <a:ea typeface="Calibri" panose="020F0502020204030204" pitchFamily="34" charset="0"/>
                <a:cs typeface="Calibri" panose="020F0502020204030204" pitchFamily="34" charset="0"/>
              </a:rPr>
              <a:t> to scale the values to a specific range of 0-1.</a:t>
            </a:r>
          </a:p>
          <a:p>
            <a:pPr marL="342900" indent="-342900">
              <a:buFont typeface="Wingdings" panose="05000000000000000000" pitchFamily="2" charset="2"/>
              <a:buChar char="§"/>
            </a:pPr>
            <a:endParaRPr lang="en-US" sz="2200" dirty="0">
              <a:latin typeface="Calibri" panose="020F0502020204030204" pitchFamily="34" charset="0"/>
              <a:ea typeface="Calibri" panose="020F0502020204030204" pitchFamily="34" charset="0"/>
              <a:cs typeface="Calibri" panose="020F0502020204030204" pitchFamily="34" charset="0"/>
            </a:endParaRPr>
          </a:p>
          <a:p>
            <a:pPr marL="342900" indent="-342900">
              <a:buFont typeface="Wingdings" panose="05000000000000000000" pitchFamily="2" charset="2"/>
              <a:buChar char="§"/>
            </a:pPr>
            <a:endParaRPr lang="en-US" sz="22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53460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2D6527B7-BE1F-4CA9-8E30-46AB3994C9D7}"/>
              </a:ext>
            </a:extLst>
          </p:cNvPr>
          <p:cNvSpPr txBox="1">
            <a:spLocks/>
          </p:cNvSpPr>
          <p:nvPr/>
        </p:nvSpPr>
        <p:spPr>
          <a:xfrm>
            <a:off x="685800" y="370384"/>
            <a:ext cx="13258800" cy="1417636"/>
          </a:xfrm>
          <a:prstGeom prst="rect">
            <a:avLst/>
          </a:prstGeom>
        </p:spPr>
        <p:txBody>
          <a:bodyPr vert="horz" lIns="0" tIns="0" rIns="0" bIns="0" rtlCol="0" anchor="t" anchorCtr="0">
            <a:normAutofit/>
          </a:bodyPr>
          <a:lstStyle>
            <a:lvl1pPr algn="l" defTabSz="1463040" rtl="0" eaLnBrk="1" latinLnBrk="0" hangingPunct="1">
              <a:lnSpc>
                <a:spcPct val="85000"/>
              </a:lnSpc>
              <a:spcBef>
                <a:spcPct val="0"/>
              </a:spcBef>
              <a:buNone/>
              <a:defRPr sz="4000" b="1" kern="1200">
                <a:solidFill>
                  <a:schemeClr val="tx1"/>
                </a:solidFill>
                <a:latin typeface="+mj-lt"/>
                <a:ea typeface="+mj-ea"/>
                <a:cs typeface="+mj-cs"/>
              </a:defRPr>
            </a:lvl1pPr>
          </a:lstStyle>
          <a:p>
            <a:r>
              <a:rPr lang="en-IN" dirty="0"/>
              <a:t>Exploratory Data Analysis (EDA)</a:t>
            </a:r>
            <a:endParaRPr lang="en-US" dirty="0"/>
          </a:p>
        </p:txBody>
      </p:sp>
      <p:pic>
        <p:nvPicPr>
          <p:cNvPr id="2" name="Picture 1">
            <a:extLst>
              <a:ext uri="{FF2B5EF4-FFF2-40B4-BE49-F238E27FC236}">
                <a16:creationId xmlns:a16="http://schemas.microsoft.com/office/drawing/2014/main" id="{386D0F8C-A73B-68DE-3B0A-BB676B1E2F79}"/>
              </a:ext>
            </a:extLst>
          </p:cNvPr>
          <p:cNvPicPr>
            <a:picLocks noChangeAspect="1"/>
          </p:cNvPicPr>
          <p:nvPr/>
        </p:nvPicPr>
        <p:blipFill>
          <a:blip r:embed="rId2"/>
          <a:stretch>
            <a:fillRect/>
          </a:stretch>
        </p:blipFill>
        <p:spPr>
          <a:xfrm>
            <a:off x="11705340" y="32646"/>
            <a:ext cx="3386724" cy="827172"/>
          </a:xfrm>
          <a:prstGeom prst="rect">
            <a:avLst/>
          </a:prstGeom>
        </p:spPr>
      </p:pic>
      <p:sp>
        <p:nvSpPr>
          <p:cNvPr id="3" name="TextBox 2">
            <a:extLst>
              <a:ext uri="{FF2B5EF4-FFF2-40B4-BE49-F238E27FC236}">
                <a16:creationId xmlns:a16="http://schemas.microsoft.com/office/drawing/2014/main" id="{C61FA0C4-801C-6E09-ECED-66D989999E1C}"/>
              </a:ext>
            </a:extLst>
          </p:cNvPr>
          <p:cNvSpPr txBox="1"/>
          <p:nvPr/>
        </p:nvSpPr>
        <p:spPr>
          <a:xfrm>
            <a:off x="834480" y="1788020"/>
            <a:ext cx="12961440" cy="4555093"/>
          </a:xfrm>
          <a:prstGeom prst="rect">
            <a:avLst/>
          </a:prstGeom>
          <a:noFill/>
        </p:spPr>
        <p:txBody>
          <a:bodyPr wrap="square" rtlCol="0">
            <a:spAutoFit/>
          </a:bodyPr>
          <a:lstStyle/>
          <a:p>
            <a:pPr marL="342900" indent="-342900">
              <a:buFont typeface="Wingdings" panose="05000000000000000000" pitchFamily="2" charset="2"/>
              <a:buChar char="§"/>
            </a:pPr>
            <a:r>
              <a:rPr lang="en-IN" sz="2200" b="0" dirty="0">
                <a:latin typeface="Calibri" panose="020F0502020204030204" pitchFamily="34" charset="0"/>
                <a:ea typeface="Calibri" panose="020F0502020204030204" pitchFamily="34" charset="0"/>
                <a:cs typeface="Calibri" panose="020F0502020204030204" pitchFamily="34" charset="0"/>
              </a:rPr>
              <a:t>Identify the dependent and independent variables.</a:t>
            </a:r>
          </a:p>
          <a:p>
            <a:pPr marL="342900" indent="-342900">
              <a:buFont typeface="Wingdings" panose="05000000000000000000" pitchFamily="2" charset="2"/>
              <a:buChar char="§"/>
            </a:pPr>
            <a:endParaRPr lang="en-IN" sz="2200" dirty="0">
              <a:latin typeface="Calibri" panose="020F0502020204030204" pitchFamily="34" charset="0"/>
              <a:ea typeface="Calibri" panose="020F0502020204030204" pitchFamily="34" charset="0"/>
              <a:cs typeface="Calibri" panose="020F0502020204030204" pitchFamily="34" charset="0"/>
            </a:endParaRPr>
          </a:p>
          <a:p>
            <a:pPr marL="342900" indent="-342900">
              <a:buFont typeface="Wingdings" panose="05000000000000000000" pitchFamily="2" charset="2"/>
              <a:buChar char="§"/>
            </a:pPr>
            <a:r>
              <a:rPr lang="en-IN" sz="2200" b="0" dirty="0">
                <a:latin typeface="Calibri" panose="020F0502020204030204" pitchFamily="34" charset="0"/>
                <a:ea typeface="Calibri" panose="020F0502020204030204" pitchFamily="34" charset="0"/>
                <a:cs typeface="Calibri" panose="020F0502020204030204" pitchFamily="34" charset="0"/>
              </a:rPr>
              <a:t>The data is divided into X and Y, where X contains the data of independent variables and Y contains the data of dependent/target </a:t>
            </a:r>
            <a:r>
              <a:rPr lang="en-IN" sz="2200" dirty="0">
                <a:latin typeface="Calibri" panose="020F0502020204030204" pitchFamily="34" charset="0"/>
                <a:ea typeface="Calibri" panose="020F0502020204030204" pitchFamily="34" charset="0"/>
                <a:cs typeface="Calibri" panose="020F0502020204030204" pitchFamily="34" charset="0"/>
              </a:rPr>
              <a:t>v</a:t>
            </a:r>
            <a:r>
              <a:rPr lang="en-IN" sz="2200" b="0" dirty="0">
                <a:latin typeface="Calibri" panose="020F0502020204030204" pitchFamily="34" charset="0"/>
                <a:ea typeface="Calibri" panose="020F0502020204030204" pitchFamily="34" charset="0"/>
                <a:cs typeface="Calibri" panose="020F0502020204030204" pitchFamily="34" charset="0"/>
              </a:rPr>
              <a:t>ariable.</a:t>
            </a:r>
          </a:p>
          <a:p>
            <a:pPr marL="342900" indent="-342900">
              <a:buFont typeface="Wingdings" panose="05000000000000000000" pitchFamily="2" charset="2"/>
              <a:buChar char="§"/>
            </a:pPr>
            <a:endParaRPr lang="en-IN" sz="2200" dirty="0">
              <a:latin typeface="Calibri" panose="020F0502020204030204" pitchFamily="34" charset="0"/>
              <a:ea typeface="Calibri" panose="020F0502020204030204" pitchFamily="34" charset="0"/>
              <a:cs typeface="Calibri" panose="020F0502020204030204" pitchFamily="34" charset="0"/>
            </a:endParaRPr>
          </a:p>
          <a:p>
            <a:pPr marL="342900" indent="-342900">
              <a:buFont typeface="Wingdings" panose="05000000000000000000" pitchFamily="2" charset="2"/>
              <a:buChar char="§"/>
            </a:pPr>
            <a:r>
              <a:rPr lang="en-IN" sz="2200" b="0" dirty="0">
                <a:latin typeface="Calibri" panose="020F0502020204030204" pitchFamily="34" charset="0"/>
                <a:ea typeface="Calibri" panose="020F0502020204030204" pitchFamily="34" charset="0"/>
                <a:cs typeface="Calibri" panose="020F0502020204030204" pitchFamily="34" charset="0"/>
              </a:rPr>
              <a:t>The data is split into train and test data using </a:t>
            </a:r>
            <a:r>
              <a:rPr lang="en-IN" sz="2200" b="0" dirty="0" err="1">
                <a:latin typeface="Calibri" panose="020F0502020204030204" pitchFamily="34" charset="0"/>
                <a:ea typeface="Calibri" panose="020F0502020204030204" pitchFamily="34" charset="0"/>
                <a:cs typeface="Calibri" panose="020F0502020204030204" pitchFamily="34" charset="0"/>
              </a:rPr>
              <a:t>train_test_split</a:t>
            </a:r>
            <a:r>
              <a:rPr lang="en-IN" sz="2200" b="0" dirty="0">
                <a:latin typeface="Calibri" panose="020F0502020204030204" pitchFamily="34" charset="0"/>
                <a:ea typeface="Calibri" panose="020F0502020204030204" pitchFamily="34" charset="0"/>
                <a:cs typeface="Calibri" panose="020F0502020204030204" pitchFamily="34" charset="0"/>
              </a:rPr>
              <a:t> of the </a:t>
            </a:r>
            <a:r>
              <a:rPr lang="en-IN" sz="2200" b="0" dirty="0" err="1">
                <a:latin typeface="Calibri" panose="020F0502020204030204" pitchFamily="34" charset="0"/>
                <a:ea typeface="Calibri" panose="020F0502020204030204" pitchFamily="34" charset="0"/>
                <a:cs typeface="Calibri" panose="020F0502020204030204" pitchFamily="34" charset="0"/>
              </a:rPr>
              <a:t>model_selection</a:t>
            </a:r>
            <a:r>
              <a:rPr lang="en-IN" sz="2200" b="0" dirty="0">
                <a:latin typeface="Calibri" panose="020F0502020204030204" pitchFamily="34" charset="0"/>
                <a:ea typeface="Calibri" panose="020F0502020204030204" pitchFamily="34" charset="0"/>
                <a:cs typeface="Calibri" panose="020F0502020204030204" pitchFamily="34" charset="0"/>
              </a:rPr>
              <a:t> library from </a:t>
            </a:r>
            <a:r>
              <a:rPr lang="en-IN" sz="2200" b="0" dirty="0" err="1">
                <a:latin typeface="Calibri" panose="020F0502020204030204" pitchFamily="34" charset="0"/>
                <a:ea typeface="Calibri" panose="020F0502020204030204" pitchFamily="34" charset="0"/>
                <a:cs typeface="Calibri" panose="020F0502020204030204" pitchFamily="34" charset="0"/>
              </a:rPr>
              <a:t>sklearn</a:t>
            </a:r>
            <a:r>
              <a:rPr lang="en-IN" sz="2200" b="0" dirty="0">
                <a:latin typeface="Calibri" panose="020F0502020204030204" pitchFamily="34" charset="0"/>
                <a:ea typeface="Calibri" panose="020F0502020204030204" pitchFamily="34" charset="0"/>
                <a:cs typeface="Calibri" panose="020F0502020204030204" pitchFamily="34" charset="0"/>
              </a:rPr>
              <a:t> package.</a:t>
            </a:r>
          </a:p>
          <a:p>
            <a:pPr marL="342900" indent="-342900">
              <a:buFont typeface="Wingdings" panose="05000000000000000000" pitchFamily="2" charset="2"/>
              <a:buChar char="§"/>
            </a:pPr>
            <a:endParaRPr lang="en-IN" sz="2200" dirty="0">
              <a:latin typeface="Calibri" panose="020F0502020204030204" pitchFamily="34" charset="0"/>
              <a:ea typeface="Calibri" panose="020F0502020204030204" pitchFamily="34" charset="0"/>
              <a:cs typeface="Calibri" panose="020F0502020204030204" pitchFamily="34" charset="0"/>
            </a:endParaRPr>
          </a:p>
          <a:p>
            <a:pPr marL="342900" indent="-342900">
              <a:buFont typeface="Wingdings" panose="05000000000000000000" pitchFamily="2" charset="2"/>
              <a:buChar char="§"/>
            </a:pPr>
            <a:r>
              <a:rPr lang="en-IN" sz="2200" b="0" dirty="0">
                <a:latin typeface="Calibri" panose="020F0502020204030204" pitchFamily="34" charset="0"/>
                <a:ea typeface="Calibri" panose="020F0502020204030204" pitchFamily="34" charset="0"/>
                <a:cs typeface="Calibri" panose="020F0502020204030204" pitchFamily="34" charset="0"/>
              </a:rPr>
              <a:t>The </a:t>
            </a:r>
            <a:r>
              <a:rPr lang="en-IN" sz="2200" b="0" dirty="0" err="1">
                <a:latin typeface="Calibri" panose="020F0502020204030204" pitchFamily="34" charset="0"/>
                <a:ea typeface="Calibri" panose="020F0502020204030204" pitchFamily="34" charset="0"/>
                <a:cs typeface="Calibri" panose="020F0502020204030204" pitchFamily="34" charset="0"/>
              </a:rPr>
              <a:t>train_test_split</a:t>
            </a:r>
            <a:r>
              <a:rPr lang="en-IN" sz="2200" b="0" dirty="0">
                <a:latin typeface="Calibri" panose="020F0502020204030204" pitchFamily="34" charset="0"/>
                <a:ea typeface="Calibri" panose="020F0502020204030204" pitchFamily="34" charset="0"/>
                <a:cs typeface="Calibri" panose="020F0502020204030204" pitchFamily="34" charset="0"/>
              </a:rPr>
              <a:t> takes the parameters x, y ,</a:t>
            </a:r>
            <a:r>
              <a:rPr lang="en-IN" sz="2200" b="0" dirty="0" err="1">
                <a:latin typeface="Calibri" panose="020F0502020204030204" pitchFamily="34" charset="0"/>
                <a:ea typeface="Calibri" panose="020F0502020204030204" pitchFamily="34" charset="0"/>
                <a:cs typeface="Calibri" panose="020F0502020204030204" pitchFamily="34" charset="0"/>
              </a:rPr>
              <a:t>test_size</a:t>
            </a:r>
            <a:r>
              <a:rPr lang="en-IN" sz="2200" b="0" dirty="0">
                <a:latin typeface="Calibri" panose="020F0502020204030204" pitchFamily="34" charset="0"/>
                <a:ea typeface="Calibri" panose="020F0502020204030204" pitchFamily="34" charset="0"/>
                <a:cs typeface="Calibri" panose="020F0502020204030204" pitchFamily="34" charset="0"/>
              </a:rPr>
              <a:t> , </a:t>
            </a:r>
            <a:r>
              <a:rPr lang="en-IN" sz="2200" b="0" dirty="0" err="1">
                <a:latin typeface="Calibri" panose="020F0502020204030204" pitchFamily="34" charset="0"/>
                <a:ea typeface="Calibri" panose="020F0502020204030204" pitchFamily="34" charset="0"/>
                <a:cs typeface="Calibri" panose="020F0502020204030204" pitchFamily="34" charset="0"/>
              </a:rPr>
              <a:t>random_state</a:t>
            </a:r>
            <a:r>
              <a:rPr lang="en-IN" sz="2200" b="0" dirty="0">
                <a:latin typeface="Calibri" panose="020F0502020204030204" pitchFamily="34" charset="0"/>
                <a:ea typeface="Calibri" panose="020F0502020204030204" pitchFamily="34" charset="0"/>
                <a:cs typeface="Calibri" panose="020F0502020204030204" pitchFamily="34" charset="0"/>
              </a:rPr>
              <a:t>. </a:t>
            </a:r>
            <a:r>
              <a:rPr lang="en-IN" sz="2200" b="0" dirty="0" err="1">
                <a:latin typeface="Calibri" panose="020F0502020204030204" pitchFamily="34" charset="0"/>
                <a:ea typeface="Calibri" panose="020F0502020204030204" pitchFamily="34" charset="0"/>
                <a:cs typeface="Calibri" panose="020F0502020204030204" pitchFamily="34" charset="0"/>
              </a:rPr>
              <a:t>Random_state</a:t>
            </a:r>
            <a:r>
              <a:rPr lang="en-IN" sz="2200" b="0" dirty="0">
                <a:latin typeface="Calibri" panose="020F0502020204030204" pitchFamily="34" charset="0"/>
                <a:ea typeface="Calibri" panose="020F0502020204030204" pitchFamily="34" charset="0"/>
                <a:cs typeface="Calibri" panose="020F0502020204030204" pitchFamily="34" charset="0"/>
              </a:rPr>
              <a:t> is used to fix the train and test data.</a:t>
            </a:r>
          </a:p>
          <a:p>
            <a:pPr marL="342900" indent="-342900">
              <a:buFont typeface="Wingdings" panose="05000000000000000000" pitchFamily="2" charset="2"/>
              <a:buChar char="§"/>
            </a:pPr>
            <a:endParaRPr lang="en-IN" sz="2200" b="0" dirty="0">
              <a:latin typeface="Calibri" panose="020F0502020204030204" pitchFamily="34" charset="0"/>
              <a:ea typeface="Calibri" panose="020F0502020204030204" pitchFamily="34" charset="0"/>
              <a:cs typeface="Calibri" panose="020F0502020204030204" pitchFamily="34" charset="0"/>
            </a:endParaRPr>
          </a:p>
          <a:p>
            <a:pPr marL="342900" indent="-342900">
              <a:buFont typeface="Wingdings" panose="05000000000000000000" pitchFamily="2" charset="2"/>
              <a:buChar char="§"/>
            </a:pPr>
            <a:r>
              <a:rPr lang="en-IN" sz="2200" dirty="0">
                <a:latin typeface="Calibri" panose="020F0502020204030204" pitchFamily="34" charset="0"/>
                <a:ea typeface="Calibri" panose="020F0502020204030204" pitchFamily="34" charset="0"/>
                <a:cs typeface="Calibri" panose="020F0502020204030204" pitchFamily="34" charset="0"/>
              </a:rPr>
              <a:t>After dividing the dataset into train and test, train data is used to train the model, and test data is used to test the accuracy of the model.</a:t>
            </a:r>
          </a:p>
        </p:txBody>
      </p:sp>
    </p:spTree>
    <p:extLst>
      <p:ext uri="{BB962C8B-B14F-4D97-AF65-F5344CB8AC3E}">
        <p14:creationId xmlns:p14="http://schemas.microsoft.com/office/powerpoint/2010/main" val="1669963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2D6527B7-BE1F-4CA9-8E30-46AB3994C9D7}"/>
              </a:ext>
            </a:extLst>
          </p:cNvPr>
          <p:cNvSpPr txBox="1">
            <a:spLocks/>
          </p:cNvSpPr>
          <p:nvPr/>
        </p:nvSpPr>
        <p:spPr>
          <a:xfrm>
            <a:off x="685800" y="370384"/>
            <a:ext cx="13258800" cy="1417636"/>
          </a:xfrm>
          <a:prstGeom prst="rect">
            <a:avLst/>
          </a:prstGeom>
        </p:spPr>
        <p:txBody>
          <a:bodyPr vert="horz" lIns="0" tIns="0" rIns="0" bIns="0" rtlCol="0" anchor="t" anchorCtr="0">
            <a:normAutofit/>
          </a:bodyPr>
          <a:lstStyle>
            <a:lvl1pPr algn="l" defTabSz="1463040" rtl="0" eaLnBrk="1" latinLnBrk="0" hangingPunct="1">
              <a:lnSpc>
                <a:spcPct val="85000"/>
              </a:lnSpc>
              <a:spcBef>
                <a:spcPct val="0"/>
              </a:spcBef>
              <a:buNone/>
              <a:defRPr sz="4000" b="1" kern="1200">
                <a:solidFill>
                  <a:schemeClr val="tx1"/>
                </a:solidFill>
                <a:latin typeface="+mj-lt"/>
                <a:ea typeface="+mj-ea"/>
                <a:cs typeface="+mj-cs"/>
              </a:defRPr>
            </a:lvl1pPr>
          </a:lstStyle>
          <a:p>
            <a:r>
              <a:rPr lang="en-IN" dirty="0"/>
              <a:t>Data Visualization </a:t>
            </a:r>
            <a:endParaRPr lang="en-US" dirty="0"/>
          </a:p>
        </p:txBody>
      </p:sp>
      <p:pic>
        <p:nvPicPr>
          <p:cNvPr id="2" name="Picture 1">
            <a:extLst>
              <a:ext uri="{FF2B5EF4-FFF2-40B4-BE49-F238E27FC236}">
                <a16:creationId xmlns:a16="http://schemas.microsoft.com/office/drawing/2014/main" id="{FC66A3B2-5477-FEA4-35B3-266AFD2EA393}"/>
              </a:ext>
            </a:extLst>
          </p:cNvPr>
          <p:cNvPicPr>
            <a:picLocks noChangeAspect="1"/>
          </p:cNvPicPr>
          <p:nvPr/>
        </p:nvPicPr>
        <p:blipFill>
          <a:blip r:embed="rId2"/>
          <a:stretch>
            <a:fillRect/>
          </a:stretch>
        </p:blipFill>
        <p:spPr>
          <a:xfrm>
            <a:off x="11705340" y="32646"/>
            <a:ext cx="3386724" cy="827172"/>
          </a:xfrm>
          <a:prstGeom prst="rect">
            <a:avLst/>
          </a:prstGeom>
        </p:spPr>
      </p:pic>
      <p:pic>
        <p:nvPicPr>
          <p:cNvPr id="8" name="Picture 7">
            <a:extLst>
              <a:ext uri="{FF2B5EF4-FFF2-40B4-BE49-F238E27FC236}">
                <a16:creationId xmlns:a16="http://schemas.microsoft.com/office/drawing/2014/main" id="{DF08C783-0332-F2A2-DA31-6F8BE67FFC77}"/>
              </a:ext>
            </a:extLst>
          </p:cNvPr>
          <p:cNvPicPr>
            <a:picLocks noChangeAspect="1"/>
          </p:cNvPicPr>
          <p:nvPr/>
        </p:nvPicPr>
        <p:blipFill>
          <a:blip r:embed="rId3"/>
          <a:stretch>
            <a:fillRect/>
          </a:stretch>
        </p:blipFill>
        <p:spPr>
          <a:xfrm>
            <a:off x="582836" y="1725378"/>
            <a:ext cx="9393317" cy="5806150"/>
          </a:xfrm>
          <a:prstGeom prst="rect">
            <a:avLst/>
          </a:prstGeom>
        </p:spPr>
      </p:pic>
      <p:pic>
        <p:nvPicPr>
          <p:cNvPr id="10" name="Picture 9">
            <a:extLst>
              <a:ext uri="{FF2B5EF4-FFF2-40B4-BE49-F238E27FC236}">
                <a16:creationId xmlns:a16="http://schemas.microsoft.com/office/drawing/2014/main" id="{30A617F8-391F-D39C-53E3-6B99F02EE680}"/>
              </a:ext>
            </a:extLst>
          </p:cNvPr>
          <p:cNvPicPr>
            <a:picLocks noChangeAspect="1"/>
          </p:cNvPicPr>
          <p:nvPr/>
        </p:nvPicPr>
        <p:blipFill>
          <a:blip r:embed="rId4"/>
          <a:stretch>
            <a:fillRect/>
          </a:stretch>
        </p:blipFill>
        <p:spPr>
          <a:xfrm>
            <a:off x="12219292" y="3205598"/>
            <a:ext cx="1947676" cy="877826"/>
          </a:xfrm>
          <a:prstGeom prst="rect">
            <a:avLst/>
          </a:prstGeom>
        </p:spPr>
      </p:pic>
      <p:pic>
        <p:nvPicPr>
          <p:cNvPr id="12" name="Picture 11">
            <a:extLst>
              <a:ext uri="{FF2B5EF4-FFF2-40B4-BE49-F238E27FC236}">
                <a16:creationId xmlns:a16="http://schemas.microsoft.com/office/drawing/2014/main" id="{9A166CA0-1F2B-C0C4-1E45-A8DC98326AC4}"/>
              </a:ext>
            </a:extLst>
          </p:cNvPr>
          <p:cNvPicPr>
            <a:picLocks noChangeAspect="1"/>
          </p:cNvPicPr>
          <p:nvPr/>
        </p:nvPicPr>
        <p:blipFill>
          <a:blip r:embed="rId5"/>
          <a:stretch>
            <a:fillRect/>
          </a:stretch>
        </p:blipFill>
        <p:spPr>
          <a:xfrm>
            <a:off x="10057673" y="3300468"/>
            <a:ext cx="1783084" cy="877826"/>
          </a:xfrm>
          <a:prstGeom prst="rect">
            <a:avLst/>
          </a:prstGeom>
        </p:spPr>
      </p:pic>
      <p:pic>
        <p:nvPicPr>
          <p:cNvPr id="14" name="Picture 13">
            <a:extLst>
              <a:ext uri="{FF2B5EF4-FFF2-40B4-BE49-F238E27FC236}">
                <a16:creationId xmlns:a16="http://schemas.microsoft.com/office/drawing/2014/main" id="{7E695F6F-89F1-ABE6-7B2A-6FD5063029BE}"/>
              </a:ext>
            </a:extLst>
          </p:cNvPr>
          <p:cNvPicPr>
            <a:picLocks noChangeAspect="1"/>
          </p:cNvPicPr>
          <p:nvPr/>
        </p:nvPicPr>
        <p:blipFill>
          <a:blip r:embed="rId6"/>
          <a:stretch>
            <a:fillRect/>
          </a:stretch>
        </p:blipFill>
        <p:spPr>
          <a:xfrm>
            <a:off x="12304479" y="4505438"/>
            <a:ext cx="1828804" cy="877826"/>
          </a:xfrm>
          <a:prstGeom prst="rect">
            <a:avLst/>
          </a:prstGeom>
        </p:spPr>
      </p:pic>
      <p:pic>
        <p:nvPicPr>
          <p:cNvPr id="16" name="Picture 15">
            <a:extLst>
              <a:ext uri="{FF2B5EF4-FFF2-40B4-BE49-F238E27FC236}">
                <a16:creationId xmlns:a16="http://schemas.microsoft.com/office/drawing/2014/main" id="{69CC3274-1FD7-6A51-F023-DC6C2B5CBF7E}"/>
              </a:ext>
            </a:extLst>
          </p:cNvPr>
          <p:cNvPicPr>
            <a:picLocks noChangeAspect="1"/>
          </p:cNvPicPr>
          <p:nvPr/>
        </p:nvPicPr>
        <p:blipFill>
          <a:blip r:embed="rId7"/>
          <a:stretch>
            <a:fillRect/>
          </a:stretch>
        </p:blipFill>
        <p:spPr>
          <a:xfrm>
            <a:off x="10193919" y="4505438"/>
            <a:ext cx="1847092" cy="877826"/>
          </a:xfrm>
          <a:prstGeom prst="rect">
            <a:avLst/>
          </a:prstGeom>
        </p:spPr>
      </p:pic>
      <p:pic>
        <p:nvPicPr>
          <p:cNvPr id="18" name="Picture 17">
            <a:extLst>
              <a:ext uri="{FF2B5EF4-FFF2-40B4-BE49-F238E27FC236}">
                <a16:creationId xmlns:a16="http://schemas.microsoft.com/office/drawing/2014/main" id="{DED59B59-4A17-FDE5-9DE2-6DE9E5E550CF}"/>
              </a:ext>
            </a:extLst>
          </p:cNvPr>
          <p:cNvPicPr>
            <a:picLocks noChangeAspect="1"/>
          </p:cNvPicPr>
          <p:nvPr/>
        </p:nvPicPr>
        <p:blipFill>
          <a:blip r:embed="rId8"/>
          <a:stretch>
            <a:fillRect/>
          </a:stretch>
        </p:blipFill>
        <p:spPr>
          <a:xfrm>
            <a:off x="12075879" y="5554960"/>
            <a:ext cx="2286005" cy="1371603"/>
          </a:xfrm>
          <a:prstGeom prst="rect">
            <a:avLst/>
          </a:prstGeom>
        </p:spPr>
      </p:pic>
      <p:pic>
        <p:nvPicPr>
          <p:cNvPr id="20" name="Picture 19">
            <a:extLst>
              <a:ext uri="{FF2B5EF4-FFF2-40B4-BE49-F238E27FC236}">
                <a16:creationId xmlns:a16="http://schemas.microsoft.com/office/drawing/2014/main" id="{BE75D936-2F7A-09CE-701E-912B9F3603C6}"/>
              </a:ext>
            </a:extLst>
          </p:cNvPr>
          <p:cNvPicPr>
            <a:picLocks noChangeAspect="1"/>
          </p:cNvPicPr>
          <p:nvPr/>
        </p:nvPicPr>
        <p:blipFill>
          <a:blip r:embed="rId9"/>
          <a:stretch>
            <a:fillRect/>
          </a:stretch>
        </p:blipFill>
        <p:spPr>
          <a:xfrm>
            <a:off x="10043043" y="5698976"/>
            <a:ext cx="2167132" cy="1371603"/>
          </a:xfrm>
          <a:prstGeom prst="rect">
            <a:avLst/>
          </a:prstGeom>
        </p:spPr>
      </p:pic>
      <p:pic>
        <p:nvPicPr>
          <p:cNvPr id="24" name="Picture 23">
            <a:extLst>
              <a:ext uri="{FF2B5EF4-FFF2-40B4-BE49-F238E27FC236}">
                <a16:creationId xmlns:a16="http://schemas.microsoft.com/office/drawing/2014/main" id="{535EEDFB-3D4A-9209-3DD7-C065B13D3506}"/>
              </a:ext>
            </a:extLst>
          </p:cNvPr>
          <p:cNvPicPr>
            <a:picLocks noChangeAspect="1"/>
          </p:cNvPicPr>
          <p:nvPr/>
        </p:nvPicPr>
        <p:blipFill>
          <a:blip r:embed="rId10"/>
          <a:stretch>
            <a:fillRect/>
          </a:stretch>
        </p:blipFill>
        <p:spPr>
          <a:xfrm>
            <a:off x="10458152" y="1527358"/>
            <a:ext cx="2952328" cy="1562103"/>
          </a:xfrm>
          <a:prstGeom prst="rect">
            <a:avLst/>
          </a:prstGeom>
        </p:spPr>
      </p:pic>
      <p:sp>
        <p:nvSpPr>
          <p:cNvPr id="25" name="TextBox 24">
            <a:extLst>
              <a:ext uri="{FF2B5EF4-FFF2-40B4-BE49-F238E27FC236}">
                <a16:creationId xmlns:a16="http://schemas.microsoft.com/office/drawing/2014/main" id="{7820F46B-5E52-8446-90A3-8EA819AA2165}"/>
              </a:ext>
            </a:extLst>
          </p:cNvPr>
          <p:cNvSpPr txBox="1"/>
          <p:nvPr/>
        </p:nvSpPr>
        <p:spPr>
          <a:xfrm>
            <a:off x="652200" y="1124082"/>
            <a:ext cx="10373816" cy="769441"/>
          </a:xfrm>
          <a:prstGeom prst="rect">
            <a:avLst/>
          </a:prstGeom>
          <a:noFill/>
        </p:spPr>
        <p:txBody>
          <a:bodyPr wrap="square" rtlCol="0">
            <a:spAutoFit/>
          </a:bodyPr>
          <a:lstStyle/>
          <a:p>
            <a:pPr marL="342900" indent="-342900">
              <a:buFont typeface="Wingdings" panose="05000000000000000000" pitchFamily="2" charset="2"/>
              <a:buChar char="§"/>
            </a:pPr>
            <a:r>
              <a:rPr lang="en-IN" sz="2200" b="0" dirty="0">
                <a:latin typeface="Calibri" panose="020F0502020204030204" pitchFamily="34" charset="0"/>
                <a:ea typeface="Calibri" panose="020F0502020204030204" pitchFamily="34" charset="0"/>
                <a:cs typeface="Calibri" panose="020F0502020204030204" pitchFamily="34" charset="0"/>
              </a:rPr>
              <a:t>The data visualization is done using </a:t>
            </a:r>
            <a:r>
              <a:rPr lang="en-IN" sz="2200" dirty="0">
                <a:latin typeface="Calibri" panose="020F0502020204030204" pitchFamily="34" charset="0"/>
                <a:ea typeface="Calibri" panose="020F0502020204030204" pitchFamily="34" charset="0"/>
                <a:cs typeface="Calibri" panose="020F0502020204030204" pitchFamily="34" charset="0"/>
              </a:rPr>
              <a:t>matplotlib </a:t>
            </a:r>
            <a:r>
              <a:rPr lang="en-IN" sz="2200" b="0" dirty="0">
                <a:latin typeface="Calibri" panose="020F0502020204030204" pitchFamily="34" charset="0"/>
                <a:ea typeface="Calibri" panose="020F0502020204030204" pitchFamily="34" charset="0"/>
                <a:cs typeface="Calibri" panose="020F0502020204030204" pitchFamily="34" charset="0"/>
              </a:rPr>
              <a:t>and </a:t>
            </a:r>
            <a:r>
              <a:rPr lang="en-IN" sz="2200" dirty="0">
                <a:latin typeface="Calibri" panose="020F0502020204030204" pitchFamily="34" charset="0"/>
                <a:ea typeface="Calibri" panose="020F0502020204030204" pitchFamily="34" charset="0"/>
                <a:cs typeface="Calibri" panose="020F0502020204030204" pitchFamily="34" charset="0"/>
              </a:rPr>
              <a:t>seaborn</a:t>
            </a:r>
            <a:r>
              <a:rPr lang="en-IN" sz="2200" b="0" dirty="0">
                <a:latin typeface="Calibri" panose="020F0502020204030204" pitchFamily="34" charset="0"/>
                <a:ea typeface="Calibri" panose="020F0502020204030204" pitchFamily="34" charset="0"/>
                <a:cs typeface="Calibri" panose="020F0502020204030204" pitchFamily="34" charset="0"/>
              </a:rPr>
              <a:t> libraries of Python.</a:t>
            </a:r>
          </a:p>
          <a:p>
            <a:endParaRPr lang="en-IN" sz="22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92545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2D6527B7-BE1F-4CA9-8E30-46AB3994C9D7}"/>
              </a:ext>
            </a:extLst>
          </p:cNvPr>
          <p:cNvSpPr txBox="1">
            <a:spLocks/>
          </p:cNvSpPr>
          <p:nvPr/>
        </p:nvSpPr>
        <p:spPr>
          <a:xfrm>
            <a:off x="685800" y="370384"/>
            <a:ext cx="13258800" cy="1417636"/>
          </a:xfrm>
          <a:prstGeom prst="rect">
            <a:avLst/>
          </a:prstGeom>
        </p:spPr>
        <p:txBody>
          <a:bodyPr vert="horz" lIns="0" tIns="0" rIns="0" bIns="0" rtlCol="0" anchor="t" anchorCtr="0">
            <a:normAutofit/>
          </a:bodyPr>
          <a:lstStyle>
            <a:lvl1pPr algn="l" defTabSz="1463040" rtl="0" eaLnBrk="1" latinLnBrk="0" hangingPunct="1">
              <a:lnSpc>
                <a:spcPct val="85000"/>
              </a:lnSpc>
              <a:spcBef>
                <a:spcPct val="0"/>
              </a:spcBef>
              <a:buNone/>
              <a:defRPr sz="4000" b="1" kern="1200">
                <a:solidFill>
                  <a:schemeClr val="tx1"/>
                </a:solidFill>
                <a:latin typeface="+mj-lt"/>
                <a:ea typeface="+mj-ea"/>
                <a:cs typeface="+mj-cs"/>
              </a:defRPr>
            </a:lvl1pPr>
          </a:lstStyle>
          <a:p>
            <a:r>
              <a:rPr lang="en-IN" dirty="0"/>
              <a:t>Algorithms Used</a:t>
            </a:r>
            <a:endParaRPr lang="en-US" dirty="0"/>
          </a:p>
        </p:txBody>
      </p:sp>
      <p:pic>
        <p:nvPicPr>
          <p:cNvPr id="2" name="Picture 1">
            <a:extLst>
              <a:ext uri="{FF2B5EF4-FFF2-40B4-BE49-F238E27FC236}">
                <a16:creationId xmlns:a16="http://schemas.microsoft.com/office/drawing/2014/main" id="{10EB3873-8BB7-80A4-AF7F-A2D4C90160EE}"/>
              </a:ext>
            </a:extLst>
          </p:cNvPr>
          <p:cNvPicPr>
            <a:picLocks noChangeAspect="1"/>
          </p:cNvPicPr>
          <p:nvPr/>
        </p:nvPicPr>
        <p:blipFill>
          <a:blip r:embed="rId2"/>
          <a:stretch>
            <a:fillRect/>
          </a:stretch>
        </p:blipFill>
        <p:spPr>
          <a:xfrm>
            <a:off x="11705340" y="32646"/>
            <a:ext cx="3386724" cy="827172"/>
          </a:xfrm>
          <a:prstGeom prst="rect">
            <a:avLst/>
          </a:prstGeom>
        </p:spPr>
      </p:pic>
      <p:sp>
        <p:nvSpPr>
          <p:cNvPr id="3" name="TextBox 2">
            <a:extLst>
              <a:ext uri="{FF2B5EF4-FFF2-40B4-BE49-F238E27FC236}">
                <a16:creationId xmlns:a16="http://schemas.microsoft.com/office/drawing/2014/main" id="{5EAA8E1B-C030-4CA0-4D64-0A789667D00E}"/>
              </a:ext>
            </a:extLst>
          </p:cNvPr>
          <p:cNvSpPr txBox="1"/>
          <p:nvPr/>
        </p:nvSpPr>
        <p:spPr>
          <a:xfrm>
            <a:off x="697356" y="1666528"/>
            <a:ext cx="12966104" cy="5847755"/>
          </a:xfrm>
          <a:prstGeom prst="rect">
            <a:avLst/>
          </a:prstGeom>
          <a:noFill/>
        </p:spPr>
        <p:txBody>
          <a:bodyPr wrap="square" rtlCol="0">
            <a:spAutoFit/>
          </a:bodyPr>
          <a:lstStyle/>
          <a:p>
            <a:pPr marL="342900" indent="-342900">
              <a:buFont typeface="Wingdings" panose="05000000000000000000" pitchFamily="2" charset="2"/>
              <a:buChar char="§"/>
            </a:pPr>
            <a:r>
              <a:rPr lang="en-IN" sz="2200" dirty="0">
                <a:latin typeface="Calibri" panose="020F0502020204030204" pitchFamily="34" charset="0"/>
                <a:ea typeface="Calibri" panose="020F0502020204030204" pitchFamily="34" charset="0"/>
                <a:cs typeface="Calibri" panose="020F0502020204030204" pitchFamily="34" charset="0"/>
              </a:rPr>
              <a:t>The dataset contains the class labels. So it is supervised machine learning.</a:t>
            </a:r>
          </a:p>
          <a:p>
            <a:pPr marL="342900" indent="-342900">
              <a:buFont typeface="Wingdings" panose="05000000000000000000" pitchFamily="2" charset="2"/>
              <a:buChar char="§"/>
            </a:pPr>
            <a:endParaRPr lang="en-IN" sz="2200" dirty="0">
              <a:latin typeface="Calibri" panose="020F0502020204030204" pitchFamily="34" charset="0"/>
              <a:ea typeface="Calibri" panose="020F0502020204030204" pitchFamily="34" charset="0"/>
              <a:cs typeface="Calibri" panose="020F0502020204030204" pitchFamily="34" charset="0"/>
            </a:endParaRPr>
          </a:p>
          <a:p>
            <a:pPr marL="342900" indent="-342900">
              <a:buFont typeface="Wingdings" panose="05000000000000000000" pitchFamily="2" charset="2"/>
              <a:buChar char="§"/>
            </a:pPr>
            <a:r>
              <a:rPr lang="en-IN" sz="2200" dirty="0">
                <a:latin typeface="Calibri" panose="020F0502020204030204" pitchFamily="34" charset="0"/>
                <a:ea typeface="Calibri" panose="020F0502020204030204" pitchFamily="34" charset="0"/>
                <a:cs typeface="Calibri" panose="020F0502020204030204" pitchFamily="34" charset="0"/>
              </a:rPr>
              <a:t>The target variable is categorical so we use a classification algorithm.</a:t>
            </a:r>
          </a:p>
          <a:p>
            <a:pPr marL="342900" indent="-342900">
              <a:buFont typeface="Wingdings" panose="05000000000000000000" pitchFamily="2" charset="2"/>
              <a:buChar char="§"/>
            </a:pPr>
            <a:endParaRPr lang="en-IN" sz="2200" b="0" dirty="0">
              <a:latin typeface="Calibri" panose="020F0502020204030204" pitchFamily="34" charset="0"/>
              <a:ea typeface="Calibri" panose="020F0502020204030204" pitchFamily="34" charset="0"/>
              <a:cs typeface="Calibri" panose="020F0502020204030204" pitchFamily="34" charset="0"/>
            </a:endParaRPr>
          </a:p>
          <a:p>
            <a:pPr marL="342900" indent="-342900">
              <a:buFont typeface="Wingdings" panose="05000000000000000000" pitchFamily="2" charset="2"/>
              <a:buChar char="§"/>
            </a:pPr>
            <a:r>
              <a:rPr lang="en-IN" sz="2200" b="0" dirty="0">
                <a:latin typeface="Calibri" panose="020F0502020204030204" pitchFamily="34" charset="0"/>
                <a:ea typeface="Calibri" panose="020F0502020204030204" pitchFamily="34" charset="0"/>
                <a:cs typeface="Calibri" panose="020F0502020204030204" pitchFamily="34" charset="0"/>
              </a:rPr>
              <a:t>There are many classification algorithms. The algorithms used are:</a:t>
            </a:r>
          </a:p>
          <a:p>
            <a:pPr marL="342900" indent="-342900">
              <a:buFont typeface="Wingdings" panose="05000000000000000000" pitchFamily="2" charset="2"/>
              <a:buChar char="§"/>
            </a:pPr>
            <a:endParaRPr lang="en-US" sz="2200" dirty="0">
              <a:latin typeface="Calibri" panose="020F0502020204030204" pitchFamily="34" charset="0"/>
              <a:ea typeface="Calibri" panose="020F0502020204030204" pitchFamily="34" charset="0"/>
              <a:cs typeface="Calibri" panose="020F0502020204030204" pitchFamily="34" charset="0"/>
            </a:endParaRPr>
          </a:p>
          <a:p>
            <a:pPr marL="1943100" lvl="8" indent="-342900">
              <a:buFont typeface="Arial" panose="020B0604020202020204" pitchFamily="34" charset="0"/>
              <a:buChar char="•"/>
            </a:pPr>
            <a:r>
              <a:rPr lang="en-US" sz="2200" dirty="0">
                <a:latin typeface="Calibri" panose="020F0502020204030204" pitchFamily="34" charset="0"/>
                <a:ea typeface="Calibri" panose="020F0502020204030204" pitchFamily="34" charset="0"/>
                <a:cs typeface="Calibri" panose="020F0502020204030204" pitchFamily="34" charset="0"/>
              </a:rPr>
              <a:t>Logistic Regression</a:t>
            </a:r>
          </a:p>
          <a:p>
            <a:pPr marL="1943100" lvl="8" indent="-342900">
              <a:buFont typeface="Arial" panose="020B0604020202020204" pitchFamily="34" charset="0"/>
              <a:buChar char="•"/>
            </a:pPr>
            <a:r>
              <a:rPr lang="en-US" sz="2200" dirty="0">
                <a:latin typeface="Calibri" panose="020F0502020204030204" pitchFamily="34" charset="0"/>
                <a:ea typeface="Calibri" panose="020F0502020204030204" pitchFamily="34" charset="0"/>
                <a:cs typeface="Calibri" panose="020F0502020204030204" pitchFamily="34" charset="0"/>
              </a:rPr>
              <a:t>Decision Tree Classifier</a:t>
            </a:r>
          </a:p>
          <a:p>
            <a:pPr marL="1943100" lvl="8" indent="-342900">
              <a:buFont typeface="Arial" panose="020B0604020202020204" pitchFamily="34" charset="0"/>
              <a:buChar char="•"/>
            </a:pPr>
            <a:r>
              <a:rPr lang="en-US" sz="2200" dirty="0">
                <a:latin typeface="Calibri" panose="020F0502020204030204" pitchFamily="34" charset="0"/>
                <a:ea typeface="Calibri" panose="020F0502020204030204" pitchFamily="34" charset="0"/>
                <a:cs typeface="Calibri" panose="020F0502020204030204" pitchFamily="34" charset="0"/>
              </a:rPr>
              <a:t>Random Forest</a:t>
            </a:r>
          </a:p>
          <a:p>
            <a:pPr marL="1943100" lvl="8" indent="-342900">
              <a:buFont typeface="Arial" panose="020B0604020202020204" pitchFamily="34" charset="0"/>
              <a:buChar char="•"/>
            </a:pPr>
            <a:r>
              <a:rPr lang="en-US" sz="2200" dirty="0">
                <a:latin typeface="Calibri" panose="020F0502020204030204" pitchFamily="34" charset="0"/>
                <a:ea typeface="Calibri" panose="020F0502020204030204" pitchFamily="34" charset="0"/>
                <a:cs typeface="Calibri" panose="020F0502020204030204" pitchFamily="34" charset="0"/>
              </a:rPr>
              <a:t>Extra Trees Classifier</a:t>
            </a:r>
          </a:p>
          <a:p>
            <a:pPr marL="1943100" lvl="8" indent="-342900">
              <a:buFont typeface="Arial" panose="020B0604020202020204" pitchFamily="34" charset="0"/>
              <a:buChar char="•"/>
            </a:pPr>
            <a:r>
              <a:rPr lang="en-US" sz="2200" dirty="0" err="1">
                <a:latin typeface="Calibri" panose="020F0502020204030204" pitchFamily="34" charset="0"/>
                <a:ea typeface="Calibri" panose="020F0502020204030204" pitchFamily="34" charset="0"/>
                <a:cs typeface="Calibri" panose="020F0502020204030204" pitchFamily="34" charset="0"/>
              </a:rPr>
              <a:t>Kneighbors</a:t>
            </a:r>
            <a:r>
              <a:rPr lang="en-US" sz="2200" dirty="0">
                <a:latin typeface="Calibri" panose="020F0502020204030204" pitchFamily="34" charset="0"/>
                <a:ea typeface="Calibri" panose="020F0502020204030204" pitchFamily="34" charset="0"/>
                <a:cs typeface="Calibri" panose="020F0502020204030204" pitchFamily="34" charset="0"/>
              </a:rPr>
              <a:t> Classifier</a:t>
            </a:r>
          </a:p>
          <a:p>
            <a:pPr marL="1943100" lvl="8" indent="-342900">
              <a:buFont typeface="Arial" panose="020B0604020202020204" pitchFamily="34" charset="0"/>
              <a:buChar char="•"/>
            </a:pPr>
            <a:r>
              <a:rPr lang="en-US" sz="2200" dirty="0">
                <a:latin typeface="Calibri" panose="020F0502020204030204" pitchFamily="34" charset="0"/>
                <a:ea typeface="Calibri" panose="020F0502020204030204" pitchFamily="34" charset="0"/>
                <a:cs typeface="Calibri" panose="020F0502020204030204" pitchFamily="34" charset="0"/>
              </a:rPr>
              <a:t>Naïve Bayes Classifier-Gaussian NB</a:t>
            </a:r>
          </a:p>
          <a:p>
            <a:pPr marL="1943100" lvl="8" indent="-342900">
              <a:buFont typeface="Arial" panose="020B0604020202020204" pitchFamily="34" charset="0"/>
              <a:buChar char="•"/>
            </a:pPr>
            <a:r>
              <a:rPr lang="en-US" sz="2200" dirty="0">
                <a:latin typeface="Calibri" panose="020F0502020204030204" pitchFamily="34" charset="0"/>
                <a:ea typeface="Calibri" panose="020F0502020204030204" pitchFamily="34" charset="0"/>
                <a:cs typeface="Calibri" panose="020F0502020204030204" pitchFamily="34" charset="0"/>
              </a:rPr>
              <a:t>Support Vector Machine</a:t>
            </a:r>
          </a:p>
          <a:p>
            <a:endParaRPr lang="en-IN" sz="2200" b="0" dirty="0">
              <a:latin typeface="Calibri" panose="020F0502020204030204" pitchFamily="34" charset="0"/>
              <a:ea typeface="Calibri" panose="020F0502020204030204" pitchFamily="34" charset="0"/>
              <a:cs typeface="Calibri" panose="020F0502020204030204" pitchFamily="34" charset="0"/>
            </a:endParaRPr>
          </a:p>
          <a:p>
            <a:pPr marL="342900" indent="-342900">
              <a:buFont typeface="Wingdings" panose="05000000000000000000" pitchFamily="2" charset="2"/>
              <a:buChar char="§"/>
            </a:pPr>
            <a:r>
              <a:rPr lang="en-US" sz="2200" dirty="0">
                <a:latin typeface="Calibri" panose="020F0502020204030204" pitchFamily="34" charset="0"/>
                <a:ea typeface="Calibri" panose="020F0502020204030204" pitchFamily="34" charset="0"/>
                <a:cs typeface="Calibri" panose="020F0502020204030204" pitchFamily="34" charset="0"/>
              </a:rPr>
              <a:t>Among 7 algorithms, in the KNN algorithm there is a need to find the highest accuracy k value.</a:t>
            </a:r>
          </a:p>
          <a:p>
            <a:pPr marL="342900" indent="-342900">
              <a:buFont typeface="Wingdings" panose="05000000000000000000" pitchFamily="2" charset="2"/>
              <a:buChar char="§"/>
            </a:pPr>
            <a:endParaRPr lang="en-US" sz="2200" dirty="0">
              <a:latin typeface="Calibri" panose="020F0502020204030204" pitchFamily="34" charset="0"/>
              <a:ea typeface="Calibri" panose="020F0502020204030204" pitchFamily="34" charset="0"/>
              <a:cs typeface="Calibri" panose="020F0502020204030204" pitchFamily="34" charset="0"/>
            </a:endParaRPr>
          </a:p>
          <a:p>
            <a:pPr marL="342900" indent="-342900">
              <a:buFont typeface="Wingdings" panose="05000000000000000000" pitchFamily="2" charset="2"/>
              <a:buChar char="§"/>
            </a:pPr>
            <a:r>
              <a:rPr lang="en-US" sz="2200" dirty="0">
                <a:latin typeface="Calibri" panose="020F0502020204030204" pitchFamily="34" charset="0"/>
                <a:ea typeface="Calibri" panose="020F0502020204030204" pitchFamily="34" charset="0"/>
                <a:cs typeface="Calibri" panose="020F0502020204030204" pitchFamily="34" charset="0"/>
              </a:rPr>
              <a:t>And also there are 4 types of models  in SVM Algorithm</a:t>
            </a:r>
            <a:r>
              <a:rPr lang="en-IN" sz="2200" dirty="0">
                <a:latin typeface="Calibri" panose="020F0502020204030204" pitchFamily="34" charset="0"/>
                <a:ea typeface="Calibri" panose="020F0502020204030204" pitchFamily="34" charset="0"/>
                <a:cs typeface="Calibri" panose="020F0502020204030204" pitchFamily="34" charset="0"/>
              </a:rPr>
              <a:t> and we have to choose the best kernel.</a:t>
            </a:r>
            <a:endParaRPr lang="en-US" sz="22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56264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2D6527B7-BE1F-4CA9-8E30-46AB3994C9D7}"/>
              </a:ext>
            </a:extLst>
          </p:cNvPr>
          <p:cNvSpPr txBox="1">
            <a:spLocks/>
          </p:cNvSpPr>
          <p:nvPr/>
        </p:nvSpPr>
        <p:spPr>
          <a:xfrm>
            <a:off x="685800" y="370384"/>
            <a:ext cx="13258800" cy="1417636"/>
          </a:xfrm>
          <a:prstGeom prst="rect">
            <a:avLst/>
          </a:prstGeom>
        </p:spPr>
        <p:txBody>
          <a:bodyPr vert="horz" lIns="0" tIns="0" rIns="0" bIns="0" rtlCol="0" anchor="t" anchorCtr="0">
            <a:normAutofit/>
          </a:bodyPr>
          <a:lstStyle>
            <a:lvl1pPr algn="l" defTabSz="1463040" rtl="0" eaLnBrk="1" latinLnBrk="0" hangingPunct="1">
              <a:lnSpc>
                <a:spcPct val="85000"/>
              </a:lnSpc>
              <a:spcBef>
                <a:spcPct val="0"/>
              </a:spcBef>
              <a:buNone/>
              <a:defRPr sz="4000" b="1" kern="1200">
                <a:solidFill>
                  <a:schemeClr val="tx1"/>
                </a:solidFill>
                <a:latin typeface="+mj-lt"/>
                <a:ea typeface="+mj-ea"/>
                <a:cs typeface="+mj-cs"/>
              </a:defRPr>
            </a:lvl1pPr>
          </a:lstStyle>
          <a:p>
            <a:r>
              <a:rPr lang="en-IN" dirty="0"/>
              <a:t>Analysis of Results</a:t>
            </a:r>
            <a:endParaRPr lang="en-US" dirty="0"/>
          </a:p>
        </p:txBody>
      </p:sp>
      <p:pic>
        <p:nvPicPr>
          <p:cNvPr id="2" name="Picture 1">
            <a:extLst>
              <a:ext uri="{FF2B5EF4-FFF2-40B4-BE49-F238E27FC236}">
                <a16:creationId xmlns:a16="http://schemas.microsoft.com/office/drawing/2014/main" id="{1277DE14-B189-13B7-3689-BA1AC6594E6D}"/>
              </a:ext>
            </a:extLst>
          </p:cNvPr>
          <p:cNvPicPr>
            <a:picLocks noChangeAspect="1"/>
          </p:cNvPicPr>
          <p:nvPr/>
        </p:nvPicPr>
        <p:blipFill>
          <a:blip r:embed="rId2"/>
          <a:stretch>
            <a:fillRect/>
          </a:stretch>
        </p:blipFill>
        <p:spPr>
          <a:xfrm>
            <a:off x="11705340" y="32646"/>
            <a:ext cx="3386724" cy="827172"/>
          </a:xfrm>
          <a:prstGeom prst="rect">
            <a:avLst/>
          </a:prstGeom>
        </p:spPr>
      </p:pic>
      <p:sp>
        <p:nvSpPr>
          <p:cNvPr id="3" name="TextBox 2">
            <a:extLst>
              <a:ext uri="{FF2B5EF4-FFF2-40B4-BE49-F238E27FC236}">
                <a16:creationId xmlns:a16="http://schemas.microsoft.com/office/drawing/2014/main" id="{316FE509-592B-DC7F-FB5C-8BA5EE427F2B}"/>
              </a:ext>
            </a:extLst>
          </p:cNvPr>
          <p:cNvSpPr txBox="1"/>
          <p:nvPr/>
        </p:nvSpPr>
        <p:spPr>
          <a:xfrm>
            <a:off x="853928" y="1079202"/>
            <a:ext cx="13110120" cy="3139321"/>
          </a:xfrm>
          <a:prstGeom prst="rect">
            <a:avLst/>
          </a:prstGeom>
          <a:noFill/>
        </p:spPr>
        <p:txBody>
          <a:bodyPr wrap="square" rtlCol="0">
            <a:spAutoFit/>
          </a:bodyPr>
          <a:lstStyle/>
          <a:p>
            <a:pPr marL="342900" indent="-342900">
              <a:buFont typeface="Wingdings" panose="05000000000000000000" pitchFamily="2" charset="2"/>
              <a:buChar char="§"/>
            </a:pPr>
            <a:r>
              <a:rPr lang="en-IN" sz="2200" b="0" dirty="0">
                <a:latin typeface="Calibri" panose="020F0502020204030204" pitchFamily="34" charset="0"/>
                <a:ea typeface="Calibri" panose="020F0502020204030204" pitchFamily="34" charset="0"/>
                <a:cs typeface="Calibri" panose="020F0502020204030204" pitchFamily="34" charset="0"/>
              </a:rPr>
              <a:t>These models are compared based on the Confusion matrix and Classification Report.</a:t>
            </a:r>
            <a:endParaRPr lang="en-IN" sz="2200" dirty="0">
              <a:latin typeface="Calibri" panose="020F0502020204030204" pitchFamily="34" charset="0"/>
              <a:ea typeface="Calibri" panose="020F0502020204030204" pitchFamily="34" charset="0"/>
              <a:cs typeface="Calibri" panose="020F0502020204030204" pitchFamily="34" charset="0"/>
            </a:endParaRPr>
          </a:p>
          <a:p>
            <a:pPr marL="342900" indent="-342900">
              <a:buFont typeface="Wingdings" panose="05000000000000000000" pitchFamily="2" charset="2"/>
              <a:buChar char="§"/>
            </a:pPr>
            <a:endParaRPr lang="en-IN" sz="2200" b="0" dirty="0">
              <a:latin typeface="Calibri" panose="020F0502020204030204" pitchFamily="34" charset="0"/>
              <a:ea typeface="Calibri" panose="020F0502020204030204" pitchFamily="34" charset="0"/>
              <a:cs typeface="Calibri" panose="020F0502020204030204" pitchFamily="34" charset="0"/>
            </a:endParaRPr>
          </a:p>
          <a:p>
            <a:pPr marL="342900" indent="-342900">
              <a:buFont typeface="Wingdings" panose="05000000000000000000" pitchFamily="2" charset="2"/>
              <a:buChar char="§"/>
            </a:pPr>
            <a:r>
              <a:rPr lang="en-IN" sz="2200" b="0" dirty="0">
                <a:latin typeface="Calibri" panose="020F0502020204030204" pitchFamily="34" charset="0"/>
                <a:ea typeface="Calibri" panose="020F0502020204030204" pitchFamily="34" charset="0"/>
                <a:cs typeface="Calibri" panose="020F0502020204030204" pitchFamily="34" charset="0"/>
              </a:rPr>
              <a:t>The confusion matrix of the model should have a high true positive rate and a low false positive rate.</a:t>
            </a:r>
          </a:p>
          <a:p>
            <a:pPr marL="342900" indent="-342900">
              <a:buFont typeface="Wingdings" panose="05000000000000000000" pitchFamily="2" charset="2"/>
              <a:buChar char="§"/>
            </a:pPr>
            <a:endParaRPr lang="en-IN" sz="2200" dirty="0">
              <a:latin typeface="Calibri" panose="020F0502020204030204" pitchFamily="34" charset="0"/>
              <a:ea typeface="Calibri" panose="020F0502020204030204" pitchFamily="34" charset="0"/>
              <a:cs typeface="Calibri" panose="020F0502020204030204" pitchFamily="34" charset="0"/>
            </a:endParaRPr>
          </a:p>
          <a:p>
            <a:pPr marL="342900" indent="-342900">
              <a:buFont typeface="Wingdings" panose="05000000000000000000" pitchFamily="2" charset="2"/>
              <a:buChar char="§"/>
            </a:pPr>
            <a:r>
              <a:rPr lang="en-IN" sz="2200" b="0" dirty="0">
                <a:latin typeface="Calibri" panose="020F0502020204030204" pitchFamily="34" charset="0"/>
                <a:ea typeface="Calibri" panose="020F0502020204030204" pitchFamily="34" charset="0"/>
                <a:cs typeface="Calibri" panose="020F0502020204030204" pitchFamily="34" charset="0"/>
              </a:rPr>
              <a:t>The classification Report contains Accuracy, Precision, F1_score, and Recall.</a:t>
            </a:r>
          </a:p>
          <a:p>
            <a:pPr marL="342900" indent="-342900">
              <a:buFont typeface="Wingdings" panose="05000000000000000000" pitchFamily="2" charset="2"/>
              <a:buChar char="§"/>
            </a:pPr>
            <a:endParaRPr lang="en-IN" sz="2200" dirty="0">
              <a:latin typeface="Calibri" panose="020F0502020204030204" pitchFamily="34" charset="0"/>
              <a:ea typeface="Calibri" panose="020F0502020204030204" pitchFamily="34" charset="0"/>
              <a:cs typeface="Calibri" panose="020F0502020204030204" pitchFamily="34" charset="0"/>
            </a:endParaRPr>
          </a:p>
          <a:p>
            <a:pPr marL="342900" indent="-342900">
              <a:buFont typeface="Wingdings" panose="05000000000000000000" pitchFamily="2" charset="2"/>
              <a:buChar char="§"/>
            </a:pPr>
            <a:r>
              <a:rPr lang="en-US" sz="2200" dirty="0">
                <a:latin typeface="Calibri" panose="020F0502020204030204" pitchFamily="34" charset="0"/>
                <a:ea typeface="Calibri" panose="020F0502020204030204" pitchFamily="34" charset="0"/>
                <a:cs typeface="Calibri" panose="020F0502020204030204" pitchFamily="34" charset="0"/>
              </a:rPr>
              <a:t>For KNN Algorithm k=2 and for SVM, SVM - Gaussian gives the best accuracy.</a:t>
            </a:r>
          </a:p>
          <a:p>
            <a:endParaRPr lang="en-IN" sz="2200" b="0" dirty="0">
              <a:latin typeface="Calibri" panose="020F0502020204030204" pitchFamily="34" charset="0"/>
              <a:ea typeface="Calibri" panose="020F0502020204030204" pitchFamily="34" charset="0"/>
              <a:cs typeface="Calibri" panose="020F0502020204030204" pitchFamily="34" charset="0"/>
            </a:endParaRPr>
          </a:p>
          <a:p>
            <a:pPr marL="342900" indent="-342900">
              <a:buFont typeface="Wingdings" panose="05000000000000000000" pitchFamily="2" charset="2"/>
              <a:buChar char="§"/>
            </a:pPr>
            <a:endParaRPr lang="en-IN" sz="2200" dirty="0">
              <a:latin typeface="Calibri" panose="020F0502020204030204" pitchFamily="34" charset="0"/>
              <a:ea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9B478E7B-094E-4EFC-4ECB-E2505EB78FD1}"/>
              </a:ext>
            </a:extLst>
          </p:cNvPr>
          <p:cNvPicPr>
            <a:picLocks noChangeAspect="1"/>
          </p:cNvPicPr>
          <p:nvPr/>
        </p:nvPicPr>
        <p:blipFill>
          <a:blip r:embed="rId3"/>
          <a:stretch>
            <a:fillRect/>
          </a:stretch>
        </p:blipFill>
        <p:spPr>
          <a:xfrm>
            <a:off x="1698576" y="3682752"/>
            <a:ext cx="11305256" cy="2194750"/>
          </a:xfrm>
          <a:prstGeom prst="rect">
            <a:avLst/>
          </a:prstGeom>
        </p:spPr>
      </p:pic>
      <p:sp>
        <p:nvSpPr>
          <p:cNvPr id="7" name="TextBox 6">
            <a:extLst>
              <a:ext uri="{FF2B5EF4-FFF2-40B4-BE49-F238E27FC236}">
                <a16:creationId xmlns:a16="http://schemas.microsoft.com/office/drawing/2014/main" id="{E6B16589-E24F-4A6C-416A-1132277DD162}"/>
              </a:ext>
            </a:extLst>
          </p:cNvPr>
          <p:cNvSpPr txBox="1"/>
          <p:nvPr/>
        </p:nvSpPr>
        <p:spPr>
          <a:xfrm>
            <a:off x="875326" y="6113254"/>
            <a:ext cx="13110119" cy="1107996"/>
          </a:xfrm>
          <a:prstGeom prst="rect">
            <a:avLst/>
          </a:prstGeom>
          <a:noFill/>
        </p:spPr>
        <p:txBody>
          <a:bodyPr wrap="square" rtlCol="0">
            <a:spAutoFit/>
          </a:bodyPr>
          <a:lstStyle/>
          <a:p>
            <a:pPr marL="342900" indent="-342900">
              <a:buFont typeface="Wingdings" panose="05000000000000000000" pitchFamily="2" charset="2"/>
              <a:buChar char="§"/>
            </a:pPr>
            <a:r>
              <a:rPr lang="en-US" sz="2200" dirty="0">
                <a:latin typeface="Calibri" panose="020F0502020204030204" pitchFamily="34" charset="0"/>
                <a:ea typeface="Calibri" panose="020F0502020204030204" pitchFamily="34" charset="0"/>
                <a:cs typeface="Calibri" panose="020F0502020204030204" pitchFamily="34" charset="0"/>
              </a:rPr>
              <a:t>After evaluating various algorithms, we have found that the Extra tress classifier achieves the highest accuracy with 99.6%.</a:t>
            </a:r>
          </a:p>
          <a:p>
            <a:pPr marL="342900" indent="-342900">
              <a:buFont typeface="Wingdings" panose="05000000000000000000" pitchFamily="2" charset="2"/>
              <a:buChar char="§"/>
            </a:pPr>
            <a:endParaRPr lang="en-IN" sz="22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878198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dxc_powerpoint_16x9_template">
  <a:themeElements>
    <a:clrScheme name="DXC">
      <a:dk1>
        <a:srgbClr val="000000"/>
      </a:dk1>
      <a:lt1>
        <a:srgbClr val="FFFFFF"/>
      </a:lt1>
      <a:dk2>
        <a:srgbClr val="000000"/>
      </a:dk2>
      <a:lt2>
        <a:srgbClr val="FFFFFF"/>
      </a:lt2>
      <a:accent1>
        <a:srgbClr val="000000"/>
      </a:accent1>
      <a:accent2>
        <a:srgbClr val="666666"/>
      </a:accent2>
      <a:accent3>
        <a:srgbClr val="FFED00"/>
      </a:accent3>
      <a:accent4>
        <a:srgbClr val="64FF00"/>
      </a:accent4>
      <a:accent5>
        <a:srgbClr val="00C9FF"/>
      </a:accent5>
      <a:accent6>
        <a:srgbClr val="D9D9D9"/>
      </a:accent6>
      <a:hlink>
        <a:srgbClr val="000000"/>
      </a:hlink>
      <a:folHlink>
        <a:srgbClr val="666666"/>
      </a:folHlink>
    </a:clrScheme>
    <a:fontScheme name="DXC">
      <a:majorFont>
        <a:latin typeface="Arial"/>
        <a:ea typeface=""/>
        <a:cs typeface=""/>
      </a:majorFont>
      <a:minorFont>
        <a:latin typeface="Arial"/>
        <a:ea typeface=""/>
        <a:cs typeface=""/>
      </a:minorFont>
    </a:fontScheme>
    <a:fmtScheme name="DXC">
      <a:fillStyleLst>
        <a:solidFill>
          <a:schemeClr val="phClr"/>
        </a:solidFill>
        <a:solidFill>
          <a:schemeClr val="phClr"/>
        </a:solidFill>
        <a:solidFill>
          <a:schemeClr val="phClr"/>
        </a:solidFill>
      </a:fillStyleLst>
      <a:lnStyleLst>
        <a:ln w="6350" cap="sq" cmpd="sng" algn="ctr">
          <a:solidFill>
            <a:schemeClr val="phClr"/>
          </a:solidFill>
          <a:prstDash val="solid"/>
        </a:ln>
        <a:ln w="6350" cap="sq" cmpd="sng" algn="ctr">
          <a:solidFill>
            <a:schemeClr val="phClr"/>
          </a:solidFill>
          <a:prstDash val="solid"/>
        </a:ln>
        <a:ln w="6350" cap="sq"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style>
        <a:lnRef idx="0">
          <a:schemeClr val="accent1"/>
        </a:lnRef>
        <a:fillRef idx="1">
          <a:schemeClr val="accent1"/>
        </a:fillRef>
        <a:effectRef idx="0">
          <a:schemeClr val="accent1"/>
        </a:effectRef>
        <a:fontRef idx="minor">
          <a:schemeClr val="lt1"/>
        </a:fontRef>
      </a:style>
    </a:spDef>
    <a:lnDef>
      <a:spPr>
        <a:ln w="6350" cap="sq"/>
      </a:spPr>
      <a:bodyPr/>
      <a:lstStyle/>
      <a:style>
        <a:lnRef idx="1">
          <a:schemeClr val="accent1"/>
        </a:lnRef>
        <a:fillRef idx="0">
          <a:schemeClr val="accent1"/>
        </a:fillRef>
        <a:effectRef idx="0">
          <a:schemeClr val="accent1"/>
        </a:effectRef>
        <a:fontRef idx="minor">
          <a:schemeClr val="lt1"/>
        </a:fontRef>
      </a:style>
    </a:lnDef>
  </a:objectDefaults>
  <a:extraClrSchemeLst/>
  <a:extLst>
    <a:ext uri="{05A4C25C-085E-4340-85A3-A5531E510DB2}">
      <thm15:themeFamily xmlns:thm15="http://schemas.microsoft.com/office/thememl/2012/main" name="dxc_int_powerpoint_16x9_template" id="{0A550C65-A83E-C24C-B08F-DB19D25C59F5}" vid="{B712A4A5-3F4E-3D44-AEDC-22156EEF3D1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dxc_powerpoint_16x9_template</Template>
  <TotalTime>17805</TotalTime>
  <Words>814</Words>
  <Application>Microsoft Office PowerPoint</Application>
  <PresentationFormat>Custom</PresentationFormat>
  <Paragraphs>93</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Inter</vt:lpstr>
      <vt:lpstr>Wingdings</vt:lpstr>
      <vt:lpstr>dxc_powerpoint_16x9_template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is Arial Bold 60pt  on up to three lines</dc:title>
  <dc:creator>Windows User</dc:creator>
  <cp:lastModifiedBy>vnarasimharaja@outlook.com</cp:lastModifiedBy>
  <cp:revision>1124</cp:revision>
  <dcterms:created xsi:type="dcterms:W3CDTF">2018-11-22T06:53:55Z</dcterms:created>
  <dcterms:modified xsi:type="dcterms:W3CDTF">2023-08-02T16:40:32Z</dcterms:modified>
</cp:coreProperties>
</file>