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9"/>
  </p:notesMasterIdLst>
  <p:sldIdLst>
    <p:sldId id="256" r:id="rId2"/>
    <p:sldId id="292" r:id="rId3"/>
    <p:sldId id="304" r:id="rId4"/>
    <p:sldId id="307" r:id="rId5"/>
    <p:sldId id="308" r:id="rId6"/>
    <p:sldId id="293" r:id="rId7"/>
    <p:sldId id="274" r:id="rId8"/>
    <p:sldId id="294" r:id="rId9"/>
    <p:sldId id="295" r:id="rId10"/>
    <p:sldId id="296" r:id="rId11"/>
    <p:sldId id="303" r:id="rId12"/>
    <p:sldId id="275" r:id="rId13"/>
    <p:sldId id="276" r:id="rId14"/>
    <p:sldId id="277" r:id="rId15"/>
    <p:sldId id="278" r:id="rId16"/>
    <p:sldId id="279" r:id="rId17"/>
    <p:sldId id="311" r:id="rId18"/>
    <p:sldId id="297" r:id="rId19"/>
    <p:sldId id="298" r:id="rId20"/>
    <p:sldId id="299" r:id="rId21"/>
    <p:sldId id="300" r:id="rId22"/>
    <p:sldId id="301" r:id="rId23"/>
    <p:sldId id="302" r:id="rId24"/>
    <p:sldId id="310" r:id="rId25"/>
    <p:sldId id="288" r:id="rId26"/>
    <p:sldId id="290" r:id="rId27"/>
    <p:sldId id="291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17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F866-CF8A-448A-9F08-2C60D69FF118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ED196-2ECC-4C6E-B054-58EEA436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7AD50D-C950-4FD8-BD78-E7CE9BC89A2C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 smtClean="0"/>
          </a:p>
        </p:txBody>
      </p:sp>
      <p:sp>
        <p:nvSpPr>
          <p:cNvPr id="563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738" y="868363"/>
            <a:ext cx="6172200" cy="3471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61930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7D9EC6-8DC1-458C-8819-FC2A77C529FE}" type="slidenum">
              <a:rPr lang="en-GB" altLang="en-US" sz="1200"/>
              <a:pPr/>
              <a:t>17</a:t>
            </a:fld>
            <a:endParaRPr lang="en-GB" altLang="en-US" sz="12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 smtClean="0"/>
          </a:p>
        </p:txBody>
      </p:sp>
      <p:sp>
        <p:nvSpPr>
          <p:cNvPr id="573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738" y="868363"/>
            <a:ext cx="6172200" cy="3471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5922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http://www.tickitplus.org/en/information/the-tickit-plus-scheme.html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ED196-2ECC-4C6E-B054-58EEA43652B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88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2DDC0A-D9E3-43CE-9FB7-80B53C4A7E1A}" type="slidenum">
              <a:rPr lang="en-GB" altLang="en-US" sz="1200"/>
              <a:pPr/>
              <a:t>25</a:t>
            </a:fld>
            <a:endParaRPr lang="en-GB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712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5B7E0E-AF8D-470C-89CB-DF25E232C8DB}" type="slidenum">
              <a:rPr lang="en-GB" altLang="en-US" sz="1200"/>
              <a:pPr/>
              <a:t>27</a:t>
            </a:fld>
            <a:endParaRPr lang="en-GB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1525" y="709613"/>
            <a:ext cx="5253038" cy="29559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81438"/>
            <a:ext cx="5727700" cy="540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16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D2FF8-D522-48CC-9ECD-5CFB870B8AFB}" type="slidenum">
              <a:rPr lang="en-GB" altLang="en-US" sz="1200"/>
              <a:pPr/>
              <a:t>4</a:t>
            </a:fld>
            <a:endParaRPr lang="en-GB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085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A74F84-32DE-4E30-A617-C5AE6C6B73A0}" type="slidenum">
              <a:rPr lang="en-GB" altLang="en-US" sz="1200"/>
              <a:pPr/>
              <a:t>5</a:t>
            </a:fld>
            <a:endParaRPr lang="en-GB" alt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 smtClean="0"/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738" y="868363"/>
            <a:ext cx="6172200" cy="3471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4874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7F5C4A-CB0E-4A2C-B9AF-3385240B562E}" type="slidenum">
              <a:rPr lang="en-GB" altLang="en-US" sz="1200"/>
              <a:pPr/>
              <a:t>7</a:t>
            </a:fld>
            <a:endParaRPr lang="en-GB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640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00BECD-A613-494B-B4BA-FF38B971E639}" type="slidenum">
              <a:rPr lang="en-GB" altLang="en-US" sz="1200"/>
              <a:pPr/>
              <a:t>12</a:t>
            </a:fld>
            <a:endParaRPr lang="en-GB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107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464151-1740-44FC-AC98-D09D880C5372}" type="slidenum">
              <a:rPr lang="en-GB" altLang="en-US" sz="1200"/>
              <a:pPr/>
              <a:t>13</a:t>
            </a:fld>
            <a:endParaRPr lang="en-GB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354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EBC19F-DE5A-4AE4-BA40-990A42A2DD38}" type="slidenum">
              <a:rPr lang="en-GB" altLang="en-US" sz="1200"/>
              <a:pPr/>
              <a:t>14</a:t>
            </a:fld>
            <a:endParaRPr lang="en-GB" altLang="en-US" sz="12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 smtClean="0"/>
          </a:p>
        </p:txBody>
      </p:sp>
      <p:sp>
        <p:nvSpPr>
          <p:cNvPr id="634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738" y="868363"/>
            <a:ext cx="6172200" cy="3471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1639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E59055-364C-4146-B43F-B0C2ECDEC29D}" type="slidenum">
              <a:rPr lang="en-GB" altLang="en-US" sz="1200"/>
              <a:pPr/>
              <a:t>15</a:t>
            </a:fld>
            <a:endParaRPr lang="en-GB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443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F27CA1-4B2E-4C63-9632-3775A981E7CB}" type="slidenum">
              <a:rPr lang="en-GB" altLang="en-US" sz="1200"/>
              <a:pPr/>
              <a:t>16</a:t>
            </a:fld>
            <a:endParaRPr lang="en-GB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043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8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43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1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22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97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3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8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1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B78B-B73D-4EA2-8B64-1B00B8080000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E38C-0449-4E64-ADAA-D4856B271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1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>
                <a:solidFill>
                  <a:prstClr val="black"/>
                </a:solidFill>
              </a:rPr>
              <a:t>COMP6204 Software Project Management and Secure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23" y="3873521"/>
            <a:ext cx="5562525" cy="18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of registering to ISO 9000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Most </a:t>
            </a:r>
            <a:r>
              <a:rPr lang="en-GB" sz="3600" dirty="0"/>
              <a:t>credible implementations of ISO9000 involve external </a:t>
            </a:r>
            <a:r>
              <a:rPr lang="en-GB" sz="3600" dirty="0" smtClean="0"/>
              <a:t>certification</a:t>
            </a:r>
          </a:p>
          <a:p>
            <a:pPr lvl="1"/>
            <a:r>
              <a:rPr lang="en-GB" sz="3200" dirty="0" smtClean="0"/>
              <a:t>(It’s possible to do a “Self-certification”)</a:t>
            </a:r>
          </a:p>
          <a:p>
            <a:r>
              <a:rPr lang="en-GB" sz="3600" dirty="0" smtClean="0"/>
              <a:t>Number of locations </a:t>
            </a:r>
          </a:p>
          <a:p>
            <a:pPr lvl="1"/>
            <a:r>
              <a:rPr lang="en-GB" sz="3200" dirty="0" smtClean="0"/>
              <a:t>More locations – more cost</a:t>
            </a:r>
          </a:p>
          <a:p>
            <a:r>
              <a:rPr lang="en-GB" sz="3600" dirty="0" smtClean="0"/>
              <a:t>Size of facility in terms of employment </a:t>
            </a:r>
          </a:p>
          <a:p>
            <a:pPr lvl="1"/>
            <a:r>
              <a:rPr lang="en-GB" sz="3200" dirty="0" smtClean="0"/>
              <a:t>More employees – more money to achieve ISO 9000.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62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10569"/>
            <a:ext cx="9753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4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mtClean="0"/>
              <a:t>ISO 9001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840A54-B135-44DE-8CAF-AD6E913E2AD1}" type="slidenum">
              <a:rPr lang="en-GB" altLang="en-US" sz="1000">
                <a:solidFill>
                  <a:srgbClr val="9B9A98"/>
                </a:solidFill>
              </a:rPr>
              <a:pPr/>
              <a:t>12</a:t>
            </a:fld>
            <a:endParaRPr lang="en-GB" altLang="en-US" sz="1000">
              <a:solidFill>
                <a:srgbClr val="9B9A98"/>
              </a:solidFill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8288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2286000" y="1905000"/>
          <a:ext cx="7696200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4" imgW="5605272" imgH="2795016" progId="Word.Document.8">
                  <p:embed/>
                </p:oleObj>
              </mc:Choice>
              <mc:Fallback>
                <p:oleObj name="Document" r:id="rId4" imgW="5605272" imgH="2795016" progId="Word.Document.8">
                  <p:embed/>
                  <p:pic>
                    <p:nvPicPr>
                      <p:cNvPr id="256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1923"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7696200" cy="435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667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863" y="644472"/>
            <a:ext cx="7772400" cy="1143000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dirty="0" smtClean="0"/>
              <a:t>ISO 9000 certification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6593" y="2024009"/>
            <a:ext cx="9093557" cy="3859266"/>
          </a:xfrm>
        </p:spPr>
        <p:txBody>
          <a:bodyPr vert="horz" lIns="90840" tIns="44623" rIns="90840" bIns="44623" rtlCol="0">
            <a:normAutofit/>
          </a:bodyPr>
          <a:lstStyle/>
          <a:p>
            <a:pPr eaLnBrk="1" hangingPunct="1"/>
            <a:r>
              <a:rPr lang="en-GB" altLang="en-US" dirty="0" smtClean="0"/>
              <a:t>Quality standards and procedures should be documented in an organisational quality manual.</a:t>
            </a:r>
          </a:p>
          <a:p>
            <a:pPr eaLnBrk="1" hangingPunct="1"/>
            <a:r>
              <a:rPr lang="en-GB" altLang="en-US" dirty="0" smtClean="0"/>
              <a:t>An external body may certify that an organisation’s quality manual conforms to ISO 9000 standards.</a:t>
            </a:r>
          </a:p>
          <a:p>
            <a:pPr eaLnBrk="1" hangingPunct="1"/>
            <a:r>
              <a:rPr lang="en-GB" altLang="en-US" dirty="0" smtClean="0"/>
              <a:t>Some customers require suppliers to be ISO 9000 certified although the need for flexibility here is increasingly recognised.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46BF12-1563-42DB-B23B-FCE8D5B9ADA6}" type="slidenum">
              <a:rPr lang="en-GB" altLang="en-US" sz="1000">
                <a:solidFill>
                  <a:srgbClr val="9B9A98"/>
                </a:solidFill>
              </a:rPr>
              <a:pPr/>
              <a:t>13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63526"/>
            <a:ext cx="8475663" cy="1108075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mtClean="0"/>
              <a:t>ISO 9000 and quality management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EE5FDF-23FB-4BD4-B1D8-7C920283B2F2}" type="slidenum">
              <a:rPr lang="en-GB" altLang="en-US" sz="1000">
                <a:solidFill>
                  <a:srgbClr val="9B9A98"/>
                </a:solidFill>
              </a:rPr>
              <a:pPr/>
              <a:t>14</a:t>
            </a:fld>
            <a:endParaRPr lang="en-GB" altLang="en-US" sz="1000">
              <a:solidFill>
                <a:srgbClr val="9B9A98"/>
              </a:solidFill>
            </a:endParaRP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19812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1"/>
            <a:ext cx="71628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48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497" y="188913"/>
            <a:ext cx="9025116" cy="1143000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dirty="0" smtClean="0"/>
              <a:t>Quality planning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2207" y="1412876"/>
            <a:ext cx="9440506" cy="4683125"/>
          </a:xfrm>
        </p:spPr>
        <p:txBody>
          <a:bodyPr vert="horz" lIns="90840" tIns="44623" rIns="90840" bIns="44623" rtlCol="0">
            <a:noAutofit/>
          </a:bodyPr>
          <a:lstStyle/>
          <a:p>
            <a:pPr eaLnBrk="1" hangingPunct="1"/>
            <a:r>
              <a:rPr lang="en-GB" altLang="en-US" sz="3600" dirty="0" smtClean="0"/>
              <a:t>A quality plan sets out the desired product qualities and how these are assessed and defines the most significant quality attributes.</a:t>
            </a:r>
          </a:p>
          <a:p>
            <a:pPr eaLnBrk="1" hangingPunct="1"/>
            <a:r>
              <a:rPr lang="en-GB" altLang="en-US" sz="3600" dirty="0" smtClean="0"/>
              <a:t>The quality plan should define the quality assessment process.</a:t>
            </a:r>
          </a:p>
          <a:p>
            <a:pPr eaLnBrk="1" hangingPunct="1"/>
            <a:r>
              <a:rPr lang="en-GB" altLang="en-US" sz="3600" dirty="0" smtClean="0"/>
              <a:t>It should set out which organisational standards should be applied and, where necessary, define new standards to be used.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21601A-156E-47DC-905F-3B0D5684F813}" type="slidenum">
              <a:rPr lang="en-GB" altLang="en-US" sz="1000">
                <a:solidFill>
                  <a:srgbClr val="9B9A98"/>
                </a:solidFill>
              </a:rPr>
              <a:pPr/>
              <a:t>15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5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Quality plans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37691" y="1341438"/>
            <a:ext cx="10140592" cy="4754562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3600" dirty="0" smtClean="0"/>
              <a:t>Quality plan structure</a:t>
            </a:r>
          </a:p>
          <a:p>
            <a:pPr lvl="1" eaLnBrk="1" hangingPunct="1"/>
            <a:r>
              <a:rPr lang="en-GB" altLang="en-US" sz="3200" dirty="0" smtClean="0"/>
              <a:t>Software System introduction;</a:t>
            </a:r>
          </a:p>
          <a:p>
            <a:pPr lvl="1"/>
            <a:r>
              <a:rPr lang="en-GB" altLang="en-US" sz="3200" dirty="0"/>
              <a:t>Quality </a:t>
            </a:r>
            <a:r>
              <a:rPr lang="en-GB" altLang="en-US" sz="3200" dirty="0" smtClean="0"/>
              <a:t>Assurance goals</a:t>
            </a:r>
            <a:r>
              <a:rPr lang="en-GB" altLang="en-US" sz="3200" dirty="0"/>
              <a:t>;</a:t>
            </a:r>
          </a:p>
          <a:p>
            <a:pPr lvl="1" eaLnBrk="1" hangingPunct="1"/>
            <a:r>
              <a:rPr lang="en-GB" altLang="en-US" sz="3200" dirty="0" smtClean="0"/>
              <a:t>Software development process descriptions;</a:t>
            </a:r>
          </a:p>
          <a:p>
            <a:pPr lvl="1" eaLnBrk="1" hangingPunct="1"/>
            <a:r>
              <a:rPr lang="en-GB" altLang="en-US" sz="3200" dirty="0" smtClean="0"/>
              <a:t>Key performance indicators</a:t>
            </a:r>
          </a:p>
          <a:p>
            <a:pPr lvl="1" eaLnBrk="1" hangingPunct="1"/>
            <a:r>
              <a:rPr lang="en-GB" altLang="en-US" sz="3200" dirty="0" smtClean="0"/>
              <a:t>Quality Controls</a:t>
            </a:r>
          </a:p>
          <a:p>
            <a:pPr lvl="1" eaLnBrk="1" hangingPunct="1"/>
            <a:r>
              <a:rPr lang="en-GB" altLang="en-US" sz="3200" dirty="0" smtClean="0"/>
              <a:t>Risks and risk management.</a:t>
            </a:r>
          </a:p>
          <a:p>
            <a:pPr eaLnBrk="1" hangingPunct="1"/>
            <a:r>
              <a:rPr lang="en-GB" altLang="en-US" sz="3600" dirty="0" smtClean="0"/>
              <a:t>Quality plans should be short, succinct documents</a:t>
            </a:r>
          </a:p>
          <a:p>
            <a:pPr lvl="1" eaLnBrk="1" hangingPunct="1"/>
            <a:r>
              <a:rPr lang="en-GB" altLang="en-US" sz="3200" dirty="0" smtClean="0"/>
              <a:t>If they are too long, no-one will read them.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9BD878-A5C7-4D99-A993-AB2547C4CAD7}" type="slidenum">
              <a:rPr lang="en-GB" altLang="en-US" sz="1000">
                <a:solidFill>
                  <a:srgbClr val="9B9A98"/>
                </a:solidFill>
              </a:rPr>
              <a:pPr/>
              <a:t>16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mtClean="0"/>
              <a:t>Product and process standards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D62A03-9CDC-4994-96EB-684F233EF61C}" type="slidenum">
              <a:rPr lang="en-GB" altLang="en-US" sz="1000">
                <a:solidFill>
                  <a:srgbClr val="9B9A98"/>
                </a:solidFill>
              </a:rPr>
              <a:pPr/>
              <a:t>17</a:t>
            </a:fld>
            <a:endParaRPr lang="en-GB" altLang="en-US" sz="1000">
              <a:solidFill>
                <a:srgbClr val="9B9A98"/>
              </a:solidFill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050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438400" y="2133600"/>
          <a:ext cx="75438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5486400" imgH="2054352" progId="Word.Document.8">
                  <p:embed/>
                </p:oleObj>
              </mc:Choice>
              <mc:Fallback>
                <p:oleObj name="Document" r:id="rId4" imgW="5486400" imgH="2054352" progId="Word.Document.8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273" r="13914"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7543800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6041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TickIT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IT and Software Industry specific</a:t>
            </a:r>
          </a:p>
          <a:p>
            <a:r>
              <a:rPr lang="en-GB" sz="3600" dirty="0" smtClean="0"/>
              <a:t>Roots in government activity (by DTI and MoD) to promote use of IT standards, such as BS5750</a:t>
            </a:r>
          </a:p>
          <a:p>
            <a:r>
              <a:rPr lang="en-GB" sz="3600" dirty="0" smtClean="0"/>
              <a:t>Also considers behaviour and management of auditors in IT industry</a:t>
            </a:r>
          </a:p>
          <a:p>
            <a:r>
              <a:rPr lang="en-GB" sz="3600" dirty="0" err="1" smtClean="0"/>
              <a:t>TickIt</a:t>
            </a:r>
            <a:r>
              <a:rPr lang="en-GB" sz="3600" dirty="0" smtClean="0"/>
              <a:t> certification requires conformance to ISO9000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97" y="275422"/>
            <a:ext cx="2431227" cy="17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TickIT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Supported by the UK and Swedish software industries</a:t>
            </a:r>
          </a:p>
          <a:p>
            <a:r>
              <a:rPr lang="en-GB" dirty="0" smtClean="0"/>
              <a:t>ISO 9001 certificate endorsed with </a:t>
            </a:r>
            <a:r>
              <a:rPr lang="en-GB" dirty="0" err="1" smtClean="0"/>
              <a:t>TickIT</a:t>
            </a:r>
            <a:r>
              <a:rPr lang="en-GB" dirty="0" smtClean="0"/>
              <a:t> logo proves that the management system is compliant with best practice for software quality management</a:t>
            </a:r>
            <a:endParaRPr lang="en-GB" dirty="0"/>
          </a:p>
          <a:p>
            <a:r>
              <a:rPr lang="en-GB" dirty="0" smtClean="0"/>
              <a:t>Covers the assessment and certification of an organization’s software and quality management system to ISO 9001</a:t>
            </a:r>
          </a:p>
          <a:p>
            <a:r>
              <a:rPr lang="en-GB" dirty="0" smtClean="0"/>
              <a:t>Same as ISO 9001 but needs specially qualified auditors on how to interpret ISO 9001 in the software context</a:t>
            </a:r>
          </a:p>
          <a:p>
            <a:r>
              <a:rPr lang="en-GB" dirty="0" smtClean="0"/>
              <a:t>Applicable to software developers, software maintainers and provides of software services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698" y="148815"/>
            <a:ext cx="2431227" cy="17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latin typeface="+mn-lt"/>
              </a:rPr>
              <a:t>Importance of standards</a:t>
            </a:r>
            <a:endParaRPr lang="en-GB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487"/>
            <a:ext cx="10515600" cy="393247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Avoid repetitions of past mistakes</a:t>
            </a:r>
          </a:p>
          <a:p>
            <a:r>
              <a:rPr lang="en-GB" sz="4000" dirty="0" smtClean="0"/>
              <a:t>Framework for quality assurance processes</a:t>
            </a:r>
          </a:p>
          <a:p>
            <a:r>
              <a:rPr lang="en-GB" sz="4000" dirty="0" smtClean="0"/>
              <a:t>Provide continuity (and compatibility)</a:t>
            </a:r>
          </a:p>
          <a:p>
            <a:r>
              <a:rPr lang="en-GB" sz="4000" dirty="0" smtClean="0"/>
              <a:t>Also useful when trading internationally</a:t>
            </a:r>
          </a:p>
          <a:p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580" y="64428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of </a:t>
            </a:r>
            <a:r>
              <a:rPr lang="en-GB" dirty="0" err="1" smtClean="0"/>
              <a:t>TickIT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Improve market confidence in third party quality management system certification through accredited software bodies for the software sector</a:t>
            </a:r>
          </a:p>
          <a:p>
            <a:r>
              <a:rPr lang="en-GB" sz="3600" dirty="0" smtClean="0"/>
              <a:t>Improve professional practice among quality management system auditors in the software sector</a:t>
            </a:r>
          </a:p>
          <a:p>
            <a:r>
              <a:rPr lang="en-GB" sz="3600" dirty="0" smtClean="0"/>
              <a:t>Also publishes the </a:t>
            </a:r>
            <a:r>
              <a:rPr lang="en-GB" sz="3600" dirty="0" err="1" smtClean="0"/>
              <a:t>TickIT</a:t>
            </a:r>
            <a:r>
              <a:rPr lang="en-GB" sz="3600" dirty="0" smtClean="0"/>
              <a:t> guide for all stakeholders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44" y="67444"/>
            <a:ext cx="2431227" cy="17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</a:t>
            </a:r>
            <a:r>
              <a:rPr lang="en-GB" dirty="0" err="1" smtClean="0"/>
              <a:t>TickIT</a:t>
            </a:r>
            <a:r>
              <a:rPr lang="en-GB" dirty="0" smtClean="0"/>
              <a:t> is relevant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656"/>
            <a:ext cx="10515600" cy="472830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Software product or service development</a:t>
            </a:r>
          </a:p>
          <a:p>
            <a:r>
              <a:rPr lang="en-GB" dirty="0" smtClean="0"/>
              <a:t>Internal software development</a:t>
            </a:r>
          </a:p>
          <a:p>
            <a:r>
              <a:rPr lang="en-GB" dirty="0" smtClean="0"/>
              <a:t>Software replication</a:t>
            </a:r>
          </a:p>
          <a:p>
            <a:r>
              <a:rPr lang="en-GB" dirty="0" smtClean="0"/>
              <a:t>Software related services</a:t>
            </a:r>
          </a:p>
          <a:p>
            <a:r>
              <a:rPr lang="en-GB" dirty="0" smtClean="0"/>
              <a:t>Facilities management</a:t>
            </a:r>
          </a:p>
          <a:p>
            <a:r>
              <a:rPr lang="en-GB" dirty="0" smtClean="0"/>
              <a:t>Computer operations services</a:t>
            </a:r>
          </a:p>
          <a:p>
            <a:r>
              <a:rPr lang="en-GB" dirty="0" smtClean="0"/>
              <a:t>Systems integrated services</a:t>
            </a:r>
          </a:p>
          <a:p>
            <a:r>
              <a:rPr lang="en-GB" dirty="0" smtClean="0"/>
              <a:t>Peripheral services</a:t>
            </a:r>
          </a:p>
          <a:p>
            <a:r>
              <a:rPr lang="en-GB" dirty="0" smtClean="0"/>
              <a:t>Software archiving and storage</a:t>
            </a:r>
          </a:p>
          <a:p>
            <a:r>
              <a:rPr lang="en-GB" dirty="0" smtClean="0"/>
              <a:t>Subcontracting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97" y="275422"/>
            <a:ext cx="2431227" cy="17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TickIT</a:t>
            </a:r>
            <a:r>
              <a:rPr lang="en-GB" dirty="0" smtClean="0"/>
              <a:t> is no 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TickIt</a:t>
            </a:r>
            <a:r>
              <a:rPr lang="en-GB" sz="3600" dirty="0" smtClean="0"/>
              <a:t> is finished</a:t>
            </a:r>
          </a:p>
          <a:p>
            <a:pPr lvl="1"/>
            <a:r>
              <a:rPr lang="en-GB" sz="3200" dirty="0" smtClean="0"/>
              <a:t>Existing certifications will expire…</a:t>
            </a:r>
          </a:p>
          <a:p>
            <a:r>
              <a:rPr lang="en-GB" sz="3600" dirty="0" smtClean="0"/>
              <a:t>Now there’s </a:t>
            </a:r>
            <a:r>
              <a:rPr lang="en-GB" sz="3600" dirty="0" err="1" smtClean="0"/>
              <a:t>TickITplus</a:t>
            </a:r>
            <a:r>
              <a:rPr lang="en-GB" sz="3600" dirty="0" smtClean="0"/>
              <a:t> !</a:t>
            </a:r>
          </a:p>
          <a:p>
            <a:pPr lvl="1"/>
            <a:r>
              <a:rPr lang="en-GB" sz="3200" dirty="0" smtClean="0"/>
              <a:t>adds </a:t>
            </a:r>
            <a:r>
              <a:rPr lang="en-GB" sz="3200" dirty="0"/>
              <a:t>a </a:t>
            </a:r>
            <a:r>
              <a:rPr lang="en-GB" sz="3200" b="1" dirty="0"/>
              <a:t>Capability Dimension</a:t>
            </a:r>
            <a:r>
              <a:rPr lang="en-GB" sz="3200" dirty="0"/>
              <a:t> to the existing </a:t>
            </a:r>
            <a:r>
              <a:rPr lang="en-GB" sz="3200" dirty="0" err="1"/>
              <a:t>TickIT</a:t>
            </a:r>
            <a:r>
              <a:rPr lang="en-GB" sz="3200" dirty="0"/>
              <a:t> </a:t>
            </a:r>
            <a:r>
              <a:rPr lang="en-GB" sz="3200" dirty="0" smtClean="0"/>
              <a:t>scheme</a:t>
            </a:r>
          </a:p>
          <a:p>
            <a:pPr lvl="1"/>
            <a:r>
              <a:rPr lang="en-GB" sz="3200" dirty="0"/>
              <a:t>The </a:t>
            </a:r>
            <a:r>
              <a:rPr lang="en-GB" sz="3200" b="1" dirty="0"/>
              <a:t>Capability Dimension</a:t>
            </a:r>
            <a:r>
              <a:rPr lang="en-GB" sz="3200" dirty="0"/>
              <a:t> is based on ISO/IEC 15504: an IT Process Assessment standard, (to which Capability Maturity Mode is referenced</a:t>
            </a:r>
            <a:r>
              <a:rPr lang="en-GB" sz="3200" dirty="0" smtClean="0"/>
              <a:t>)</a:t>
            </a:r>
          </a:p>
          <a:p>
            <a:pPr lvl="1"/>
            <a:r>
              <a:rPr lang="en-GB" sz="3200" dirty="0" smtClean="0"/>
              <a:t>See link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77" y="346868"/>
            <a:ext cx="4555648" cy="18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What did we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ISO</a:t>
            </a:r>
          </a:p>
          <a:p>
            <a:r>
              <a:rPr lang="en-GB" dirty="0"/>
              <a:t>Importance of standards</a:t>
            </a:r>
          </a:p>
          <a:p>
            <a:r>
              <a:rPr lang="en-GB" dirty="0"/>
              <a:t>What is ISO 9000</a:t>
            </a:r>
          </a:p>
          <a:p>
            <a:r>
              <a:rPr lang="en-GB" dirty="0"/>
              <a:t>ISO implementation</a:t>
            </a:r>
          </a:p>
          <a:p>
            <a:r>
              <a:rPr lang="en-GB" dirty="0"/>
              <a:t>Parts of ISO 9000</a:t>
            </a:r>
          </a:p>
          <a:p>
            <a:r>
              <a:rPr lang="en-GB" dirty="0"/>
              <a:t>Cost of implementing ISO 9000</a:t>
            </a:r>
          </a:p>
          <a:p>
            <a:r>
              <a:rPr lang="en-GB" dirty="0"/>
              <a:t>Cost of registering to ISO 9000</a:t>
            </a:r>
          </a:p>
          <a:p>
            <a:r>
              <a:rPr lang="en-GB" dirty="0" err="1"/>
              <a:t>TickIT</a:t>
            </a:r>
            <a:endParaRPr lang="en-GB" dirty="0"/>
          </a:p>
          <a:p>
            <a:r>
              <a:rPr lang="en-GB" dirty="0"/>
              <a:t>Objectives of </a:t>
            </a:r>
            <a:r>
              <a:rPr lang="en-GB" dirty="0" err="1"/>
              <a:t>TickIT</a:t>
            </a:r>
            <a:endParaRPr lang="en-GB" dirty="0"/>
          </a:p>
          <a:p>
            <a:r>
              <a:rPr lang="en-GB" dirty="0"/>
              <a:t>Where </a:t>
            </a:r>
            <a:r>
              <a:rPr lang="en-GB" dirty="0" err="1"/>
              <a:t>TickIT</a:t>
            </a:r>
            <a:r>
              <a:rPr lang="en-GB" dirty="0"/>
              <a:t> is relevant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9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International Quality </a:t>
            </a:r>
            <a:br>
              <a:rPr lang="en-GB" dirty="0" smtClean="0"/>
            </a:br>
            <a:r>
              <a:rPr lang="en-GB" dirty="0" smtClean="0"/>
              <a:t>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series of standards ISO/IEC 25000,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also </a:t>
            </a:r>
            <a:r>
              <a:rPr lang="en-GB" dirty="0"/>
              <a:t>known as </a:t>
            </a:r>
            <a:r>
              <a:rPr lang="en-GB" dirty="0" err="1"/>
              <a:t>SQuaRE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System and Software Quality </a:t>
            </a:r>
            <a:r>
              <a:rPr lang="en-GB" dirty="0" smtClean="0"/>
              <a:t>Requirements</a:t>
            </a:r>
            <a:br>
              <a:rPr lang="en-GB" dirty="0" smtClean="0"/>
            </a:br>
            <a:r>
              <a:rPr lang="en-GB" dirty="0" smtClean="0"/>
              <a:t>has </a:t>
            </a:r>
            <a:r>
              <a:rPr lang="en-GB" dirty="0"/>
              <a:t>the goal of creating a framework for the evaluation of software product quality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23" y="144605"/>
            <a:ext cx="3799743" cy="28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3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noProof="1" smtClean="0"/>
              <a:t>Summary</a:t>
            </a:r>
            <a:endParaRPr lang="en-GB" altLang="en-US" smtClean="0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Software </a:t>
            </a:r>
            <a:r>
              <a:rPr lang="en-GB" altLang="en-US" dirty="0"/>
              <a:t>standards are an encapsulation of best practice</a:t>
            </a:r>
            <a:r>
              <a:rPr lang="en-GB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Each project requires a software quality plan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Reviews are the most widely used approach for assessing software quality.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477A2-3C4A-46C7-8829-B310A4E43B40}" type="slidenum">
              <a:rPr lang="en-GB" altLang="en-US" sz="1000">
                <a:solidFill>
                  <a:srgbClr val="9B9A98"/>
                </a:solidFill>
              </a:rPr>
              <a:pPr/>
              <a:t>25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Questions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You have been asked to oversee the quality issues for the new POS systems, </a:t>
            </a:r>
          </a:p>
          <a:p>
            <a:pPr lvl="1" eaLnBrk="1" hangingPunct="1"/>
            <a:r>
              <a:rPr lang="en-GB" altLang="en-US" dirty="0" smtClean="0"/>
              <a:t>what software quality process are you to put in place and why?</a:t>
            </a:r>
          </a:p>
          <a:p>
            <a:pPr lvl="1" eaLnBrk="1" hangingPunct="1"/>
            <a:r>
              <a:rPr lang="en-GB" altLang="en-US" dirty="0" smtClean="0"/>
              <a:t>What role will standards plan in this process?</a:t>
            </a:r>
          </a:p>
          <a:p>
            <a:r>
              <a:rPr lang="en-GB" dirty="0" smtClean="0"/>
              <a:t>Describe </a:t>
            </a:r>
            <a:r>
              <a:rPr lang="en-GB" dirty="0"/>
              <a:t>the purpose and the principal features of ISO standards which are relevant to software development projects. 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eaLnBrk="1" hangingPunct="1"/>
            <a:endParaRPr lang="en-GB" altLang="en-US" dirty="0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BAECD0-4F98-4F5F-862B-142D373ADB86}" type="slidenum">
              <a:rPr lang="en-GB" altLang="en-US" sz="1000">
                <a:solidFill>
                  <a:srgbClr val="9B9A98"/>
                </a:solidFill>
              </a:rPr>
              <a:pPr/>
              <a:t>26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Directive Reading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Read Chapter 27. Quality management. 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	of </a:t>
            </a:r>
            <a:r>
              <a:rPr lang="en-GB" altLang="en-US" i="1" dirty="0" smtClean="0"/>
              <a:t>Software Engineering</a:t>
            </a:r>
            <a:r>
              <a:rPr lang="en-GB" altLang="en-US" dirty="0" smtClean="0"/>
              <a:t> (8th Edition), By Ian </a:t>
            </a:r>
            <a:r>
              <a:rPr lang="en-GB" altLang="en-US" dirty="0" err="1" smtClean="0"/>
              <a:t>Sommerville</a:t>
            </a:r>
            <a:r>
              <a:rPr lang="en-GB" altLang="en-US" dirty="0" smtClean="0"/>
              <a:t>, Addison Wesley, 2007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>
              <a:buNone/>
            </a:pPr>
            <a:r>
              <a:rPr lang="en-GB" dirty="0"/>
              <a:t>Software quality </a:t>
            </a:r>
            <a:r>
              <a:rPr lang="en-GB" dirty="0">
                <a:hlinkClick r:id="rId3"/>
              </a:rPr>
              <a:t>https://en.wikipedia.org/wiki/Software_quality</a:t>
            </a:r>
            <a:r>
              <a:rPr lang="en-GB" dirty="0"/>
              <a:t> </a:t>
            </a: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 smtClean="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3FC8D8-8FD7-433B-9A3A-A925FF0C649F}" type="slidenum">
              <a:rPr lang="en-GB" altLang="en-US" sz="1000">
                <a:solidFill>
                  <a:srgbClr val="9B9A98"/>
                </a:solidFill>
              </a:rPr>
              <a:pPr/>
              <a:t>27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89061" y="260350"/>
            <a:ext cx="8891552" cy="1143000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dirty="0" smtClean="0"/>
              <a:t>Importance of standards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1017141" y="1628776"/>
            <a:ext cx="10438543" cy="4467225"/>
          </a:xfrm>
        </p:spPr>
        <p:txBody>
          <a:bodyPr vert="horz" lIns="90840" tIns="44623" rIns="90840" bIns="44623" rtlCol="0">
            <a:noAutofit/>
          </a:bodyPr>
          <a:lstStyle/>
          <a:p>
            <a:pPr eaLnBrk="1" hangingPunct="1"/>
            <a:r>
              <a:rPr lang="en-GB" altLang="en-US" sz="3600" dirty="0" smtClean="0"/>
              <a:t>Encapsulation of best practice- avoids </a:t>
            </a:r>
            <a:br>
              <a:rPr lang="en-GB" altLang="en-US" sz="3600" dirty="0" smtClean="0"/>
            </a:br>
            <a:r>
              <a:rPr lang="en-GB" altLang="en-US" sz="3600" dirty="0" smtClean="0"/>
              <a:t>repetition of past mistakes.</a:t>
            </a:r>
          </a:p>
          <a:p>
            <a:pPr eaLnBrk="1" hangingPunct="1"/>
            <a:r>
              <a:rPr lang="en-GB" altLang="en-US" sz="3600" dirty="0" smtClean="0"/>
              <a:t>They are a framework for quality assurance processes - they involve checking compliance to standards.</a:t>
            </a:r>
          </a:p>
          <a:p>
            <a:pPr eaLnBrk="1" hangingPunct="1"/>
            <a:r>
              <a:rPr lang="en-GB" altLang="en-US" sz="3600" dirty="0" smtClean="0"/>
              <a:t>They provide continuity - new staff can understand the organisation by understanding the standards that are used.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F2BA64-BD40-495E-A30D-50C39891EF80}" type="slidenum">
              <a:rPr lang="en-GB" altLang="en-US" sz="1000">
                <a:solidFill>
                  <a:srgbClr val="9B9A98"/>
                </a:solidFill>
              </a:rPr>
              <a:pPr/>
              <a:t>3</a:t>
            </a:fld>
            <a:endParaRPr lang="en-GB" altLang="en-US" sz="1000">
              <a:solidFill>
                <a:srgbClr val="9B9A9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430" y="390589"/>
            <a:ext cx="285317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79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mtClean="0"/>
              <a:t>Problems with standards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840" tIns="44623" rIns="90840" bIns="44623" rtlCol="0">
            <a:noAutofit/>
          </a:bodyPr>
          <a:lstStyle/>
          <a:p>
            <a:pPr eaLnBrk="1" hangingPunct="1"/>
            <a:r>
              <a:rPr lang="en-GB" altLang="en-US" sz="4000" dirty="0" smtClean="0"/>
              <a:t>They may not be seen as relevant and up-to-date by software engineers.</a:t>
            </a:r>
          </a:p>
          <a:p>
            <a:pPr eaLnBrk="1" hangingPunct="1"/>
            <a:r>
              <a:rPr lang="en-GB" altLang="en-US" sz="4000" dirty="0" smtClean="0"/>
              <a:t>They often involve too much bureaucratic form filling.</a:t>
            </a:r>
          </a:p>
          <a:p>
            <a:pPr eaLnBrk="1" hangingPunct="1"/>
            <a:r>
              <a:rPr lang="en-GB" altLang="en-US" sz="4000" dirty="0" smtClean="0"/>
              <a:t>If they are unsupported by software tools, tedious manual work is often involved to maintain the documentation associated with the standards.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BF93E4-9D3E-4CAF-AC66-87B89A60A2F4}" type="slidenum">
              <a:rPr lang="en-GB" altLang="en-US" sz="1000">
                <a:solidFill>
                  <a:srgbClr val="9B9A98"/>
                </a:solidFill>
              </a:rPr>
              <a:pPr/>
              <a:t>4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036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mtClean="0"/>
              <a:t>Standards development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924675" y="1600201"/>
            <a:ext cx="10335802" cy="4525963"/>
          </a:xfrm>
        </p:spPr>
        <p:txBody>
          <a:bodyPr vert="horz" lIns="90840" tIns="44623" rIns="90840" bIns="44623" rtlCol="0">
            <a:normAutofit lnSpcReduction="10000"/>
          </a:bodyPr>
          <a:lstStyle/>
          <a:p>
            <a:pPr eaLnBrk="1" hangingPunct="1"/>
            <a:r>
              <a:rPr lang="en-GB" altLang="en-US" sz="3200" dirty="0"/>
              <a:t>Involve practitioners in development. </a:t>
            </a:r>
            <a:endParaRPr lang="en-GB" altLang="en-US" sz="3200" dirty="0" smtClean="0"/>
          </a:p>
          <a:p>
            <a:pPr lvl="1"/>
            <a:r>
              <a:rPr lang="en-GB" altLang="en-US" sz="2800" dirty="0" smtClean="0"/>
              <a:t>Software Engineers </a:t>
            </a:r>
            <a:r>
              <a:rPr lang="en-GB" altLang="en-US" sz="2800" dirty="0"/>
              <a:t>should understand the rationale  underlying a standard.</a:t>
            </a:r>
          </a:p>
          <a:p>
            <a:pPr eaLnBrk="1" hangingPunct="1"/>
            <a:r>
              <a:rPr lang="en-GB" altLang="en-US" sz="3200" dirty="0"/>
              <a:t>Review standards and their usage regularly. </a:t>
            </a:r>
          </a:p>
          <a:p>
            <a:pPr lvl="1"/>
            <a:r>
              <a:rPr lang="en-GB" altLang="en-US" sz="2800" dirty="0" smtClean="0"/>
              <a:t>Standards </a:t>
            </a:r>
            <a:r>
              <a:rPr lang="en-GB" altLang="en-US" sz="2800" dirty="0"/>
              <a:t>can quickly become outdated and this reduces their credibility amongst practitioners.</a:t>
            </a:r>
          </a:p>
          <a:p>
            <a:pPr eaLnBrk="1" hangingPunct="1"/>
            <a:r>
              <a:rPr lang="en-GB" altLang="en-US" sz="3200" dirty="0"/>
              <a:t>Detailed standards should have associated tool </a:t>
            </a:r>
            <a:br>
              <a:rPr lang="en-GB" altLang="en-US" sz="3200" dirty="0"/>
            </a:br>
            <a:r>
              <a:rPr lang="en-GB" altLang="en-US" sz="3200" dirty="0"/>
              <a:t>support. </a:t>
            </a:r>
            <a:endParaRPr lang="en-GB" altLang="en-US" sz="3200" dirty="0" smtClean="0"/>
          </a:p>
          <a:p>
            <a:pPr lvl="1"/>
            <a:r>
              <a:rPr lang="en-GB" altLang="en-US" sz="2800" dirty="0" smtClean="0"/>
              <a:t>Excessive </a:t>
            </a:r>
            <a:r>
              <a:rPr lang="en-GB" altLang="en-US" sz="2800" dirty="0"/>
              <a:t>clerical work is the most </a:t>
            </a:r>
            <a:r>
              <a:rPr lang="en-GB" altLang="en-US" sz="2800" dirty="0" smtClean="0"/>
              <a:t>significant </a:t>
            </a:r>
            <a:r>
              <a:rPr lang="en-GB" altLang="en-US" sz="2800" dirty="0"/>
              <a:t>complaint against standards.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542D6-4FA2-4A3D-95A4-68835135B7BC}" type="slidenum">
              <a:rPr lang="en-GB" altLang="en-US" sz="1000">
                <a:solidFill>
                  <a:srgbClr val="9B9A98"/>
                </a:solidFill>
              </a:rPr>
              <a:pPr/>
              <a:t>5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608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ISO?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ISO – International Standard Organization</a:t>
            </a:r>
          </a:p>
          <a:p>
            <a:r>
              <a:rPr lang="en-GB" dirty="0"/>
              <a:t>An organisation set up to write </a:t>
            </a:r>
            <a:r>
              <a:rPr lang="en-GB" dirty="0" smtClean="0"/>
              <a:t>standards</a:t>
            </a:r>
          </a:p>
          <a:p>
            <a:r>
              <a:rPr lang="en-GB" dirty="0" smtClean="0"/>
              <a:t>Develops voluntary technical standards adding value to all types of businesses</a:t>
            </a:r>
          </a:p>
          <a:p>
            <a:r>
              <a:rPr lang="en-GB" dirty="0" smtClean="0"/>
              <a:t>Contributes to the dissemination of technology and good business practice</a:t>
            </a:r>
          </a:p>
          <a:p>
            <a:r>
              <a:rPr lang="en-GB" dirty="0" smtClean="0"/>
              <a:t>Supports the development, manufacturing and supply of more safer, efficient and cleaner products and services </a:t>
            </a:r>
          </a:p>
          <a:p>
            <a:r>
              <a:rPr lang="en-GB" dirty="0" smtClean="0"/>
              <a:t>Safeguards the users and the customers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04" y="165252"/>
            <a:ext cx="3974001" cy="24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3851" y="333375"/>
            <a:ext cx="9013737" cy="1143000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dirty="0" smtClean="0"/>
              <a:t>ISO 9000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93851" y="1700214"/>
            <a:ext cx="10284431" cy="4395787"/>
          </a:xfrm>
        </p:spPr>
        <p:txBody>
          <a:bodyPr vert="horz" lIns="90840" tIns="44623" rIns="90840" bIns="44623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An international set of standards for quality management.</a:t>
            </a:r>
          </a:p>
          <a:p>
            <a:pPr lvl="1"/>
            <a:r>
              <a:rPr lang="en-GB" dirty="0"/>
              <a:t>Basis for establishing effective and efficient Quality Management Systems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Applicable to a range of organisations</a:t>
            </a:r>
          </a:p>
          <a:p>
            <a:pPr lvl="1"/>
            <a:r>
              <a:rPr lang="en-GB" dirty="0"/>
              <a:t>Standard in which to conduct business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ISO 9001 applicable to organisations which design, develop and maintain products.</a:t>
            </a:r>
          </a:p>
          <a:p>
            <a:pPr lvl="1"/>
            <a:r>
              <a:rPr lang="en-GB" dirty="0"/>
              <a:t>Set of rules which should be followed in order to meet the needs and the wants of the customer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ISO 9001 is a generic model of the quality process that must be instantiated for each organisation using the standard.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 Management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EEAA6C-1E1F-4408-B2D8-6269280A07B4}" type="slidenum">
              <a:rPr lang="en-GB" altLang="en-US" sz="1000">
                <a:solidFill>
                  <a:srgbClr val="9B9A98"/>
                </a:solidFill>
              </a:rPr>
              <a:pPr/>
              <a:t>7</a:t>
            </a:fld>
            <a:endParaRPr lang="en-GB" altLang="en-US" sz="1000">
              <a:solidFill>
                <a:srgbClr val="9B9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4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Helps an organization to follow guidelines to improve relationships with the customer and the relationship within the business</a:t>
            </a:r>
          </a:p>
          <a:p>
            <a:r>
              <a:rPr lang="en-GB" sz="3600" dirty="0" smtClean="0"/>
              <a:t>ISO 9000 is generic so it can be applied virtually anywhere</a:t>
            </a:r>
          </a:p>
          <a:p>
            <a:pPr lvl="1"/>
            <a:r>
              <a:rPr lang="en-GB" sz="3200" dirty="0" smtClean="0"/>
              <a:t>Must think of the long term and short term transition period of the company</a:t>
            </a:r>
          </a:p>
          <a:p>
            <a:r>
              <a:rPr lang="en-GB" sz="3600" dirty="0" smtClean="0"/>
              <a:t>Depends on why companies choose ISO 9000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002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332656"/>
            <a:ext cx="8496300" cy="6492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Parts of ISO 9000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0" y="981944"/>
            <a:ext cx="8640638" cy="539938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ISO9000 isn’t a single standard, it’s a whole family</a:t>
            </a:r>
          </a:p>
          <a:p>
            <a:r>
              <a:rPr lang="en-GB" dirty="0" smtClean="0"/>
              <a:t>Most relevant here include:</a:t>
            </a:r>
          </a:p>
          <a:p>
            <a:pPr lvl="1"/>
            <a:r>
              <a:rPr lang="en-GB" sz="2200" dirty="0"/>
              <a:t>ISO 9000 – Quality Management and Quality Assurance Standards, guidelines for selection and use</a:t>
            </a:r>
          </a:p>
          <a:p>
            <a:pPr lvl="1"/>
            <a:r>
              <a:rPr lang="en-GB" sz="2200" dirty="0"/>
              <a:t>ISO 9001 – Quality Systems, model for quality assurance in design/development, production, installation and servicing</a:t>
            </a:r>
          </a:p>
          <a:p>
            <a:pPr lvl="1"/>
            <a:r>
              <a:rPr lang="en-GB" sz="2200" dirty="0"/>
              <a:t>(ISO 9002 – Quality Systems, model for quality assurance in production and installation)</a:t>
            </a:r>
          </a:p>
          <a:p>
            <a:pPr lvl="1"/>
            <a:r>
              <a:rPr lang="en-GB" sz="2200" dirty="0"/>
              <a:t>(ISO 9003 – Quality Systems, model for quality assurance in final inspection and testing)</a:t>
            </a:r>
          </a:p>
          <a:p>
            <a:pPr lvl="1"/>
            <a:r>
              <a:rPr lang="en-GB" sz="2200" dirty="0"/>
              <a:t>ISO 9004 – Quality Management and Quality System elements,  </a:t>
            </a:r>
            <a:r>
              <a:rPr lang="en-GB" sz="2200" dirty="0" smtClean="0"/>
              <a:t>guidelines</a:t>
            </a:r>
          </a:p>
          <a:p>
            <a:pPr lvl="1"/>
            <a:r>
              <a:rPr lang="en-GB" sz="2000" dirty="0"/>
              <a:t>ISO 9011: guidance on audits of quality management systems</a:t>
            </a:r>
          </a:p>
          <a:p>
            <a:r>
              <a:rPr lang="en-GB" sz="2200" dirty="0" smtClean="0"/>
              <a:t>But </a:t>
            </a:r>
            <a:r>
              <a:rPr lang="en-GB" sz="2200" dirty="0"/>
              <a:t>beware these standards are subject to revision (and combination)</a:t>
            </a:r>
          </a:p>
          <a:p>
            <a:pPr lvl="1"/>
            <a:r>
              <a:rPr lang="en-GB" sz="2200" dirty="0"/>
              <a:t>ISO9001, 9002, and 9003 have been combined into ISO9001:2008</a:t>
            </a:r>
          </a:p>
        </p:txBody>
      </p:sp>
    </p:spTree>
    <p:extLst>
      <p:ext uri="{BB962C8B-B14F-4D97-AF65-F5344CB8AC3E}">
        <p14:creationId xmlns:p14="http://schemas.microsoft.com/office/powerpoint/2010/main" val="1251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e0c8526-4d55-4037-9e7e-c274729f29d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1078</Words>
  <Application>Microsoft Office PowerPoint</Application>
  <PresentationFormat>Widescreen</PresentationFormat>
  <Paragraphs>181</Paragraphs>
  <Slides>27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Document</vt:lpstr>
      <vt:lpstr>COMP6204 Software Project Management and Secure Development</vt:lpstr>
      <vt:lpstr>Importance of standards</vt:lpstr>
      <vt:lpstr>Importance of standards</vt:lpstr>
      <vt:lpstr>Problems with standards</vt:lpstr>
      <vt:lpstr>Standards development</vt:lpstr>
      <vt:lpstr>What is ISO?</vt:lpstr>
      <vt:lpstr>ISO 9000</vt:lpstr>
      <vt:lpstr>ISO implementation</vt:lpstr>
      <vt:lpstr>Parts of ISO 9000</vt:lpstr>
      <vt:lpstr>Cost of registering to ISO 9000</vt:lpstr>
      <vt:lpstr>PowerPoint Presentation</vt:lpstr>
      <vt:lpstr>ISO 9001</vt:lpstr>
      <vt:lpstr>ISO 9000 certification</vt:lpstr>
      <vt:lpstr>ISO 9000 and quality management</vt:lpstr>
      <vt:lpstr>Quality planning</vt:lpstr>
      <vt:lpstr>Quality plans</vt:lpstr>
      <vt:lpstr>Product and process standards</vt:lpstr>
      <vt:lpstr>TickIT</vt:lpstr>
      <vt:lpstr>TickIT</vt:lpstr>
      <vt:lpstr>Objectives of TickIT</vt:lpstr>
      <vt:lpstr>Where TickIT is relevant</vt:lpstr>
      <vt:lpstr>TickIT is no more</vt:lpstr>
      <vt:lpstr>Summary: What did we cover</vt:lpstr>
      <vt:lpstr>International Quality  Standards</vt:lpstr>
      <vt:lpstr>Summary</vt:lpstr>
      <vt:lpstr>Questions</vt:lpstr>
      <vt:lpstr>Directive Reading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COMP6204 Software Project Management and Development</dc:title>
  <dc:creator>Gary Wills</dc:creator>
  <cp:lastModifiedBy>Gary Wills</cp:lastModifiedBy>
  <cp:revision>43</cp:revision>
  <dcterms:created xsi:type="dcterms:W3CDTF">2017-08-28T15:28:24Z</dcterms:created>
  <dcterms:modified xsi:type="dcterms:W3CDTF">2019-04-20T09:03:20Z</dcterms:modified>
</cp:coreProperties>
</file>