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7" r:id="rId1"/>
  </p:sldMasterIdLst>
  <p:notesMasterIdLst>
    <p:notesMasterId r:id="rId43"/>
  </p:notesMasterIdLst>
  <p:sldIdLst>
    <p:sldId id="256" r:id="rId2"/>
    <p:sldId id="257" r:id="rId3"/>
    <p:sldId id="258" r:id="rId4"/>
    <p:sldId id="259" r:id="rId5"/>
    <p:sldId id="260" r:id="rId6"/>
    <p:sldId id="261" r:id="rId7"/>
    <p:sldId id="263" r:id="rId8"/>
    <p:sldId id="269" r:id="rId9"/>
    <p:sldId id="264" r:id="rId10"/>
    <p:sldId id="265" r:id="rId11"/>
    <p:sldId id="266" r:id="rId12"/>
    <p:sldId id="267" r:id="rId13"/>
    <p:sldId id="300" r:id="rId14"/>
    <p:sldId id="296" r:id="rId15"/>
    <p:sldId id="295" r:id="rId16"/>
    <p:sldId id="297" r:id="rId17"/>
    <p:sldId id="298" r:id="rId18"/>
    <p:sldId id="302" r:id="rId19"/>
    <p:sldId id="303" r:id="rId20"/>
    <p:sldId id="299" r:id="rId21"/>
    <p:sldId id="301" r:id="rId22"/>
    <p:sldId id="270" r:id="rId23"/>
    <p:sldId id="271" r:id="rId24"/>
    <p:sldId id="293" r:id="rId25"/>
    <p:sldId id="272" r:id="rId26"/>
    <p:sldId id="273" r:id="rId27"/>
    <p:sldId id="274" r:id="rId28"/>
    <p:sldId id="275" r:id="rId29"/>
    <p:sldId id="276" r:id="rId30"/>
    <p:sldId id="285" r:id="rId31"/>
    <p:sldId id="286" r:id="rId32"/>
    <p:sldId id="287" r:id="rId33"/>
    <p:sldId id="277" r:id="rId34"/>
    <p:sldId id="288" r:id="rId35"/>
    <p:sldId id="289" r:id="rId36"/>
    <p:sldId id="290" r:id="rId37"/>
    <p:sldId id="291" r:id="rId38"/>
    <p:sldId id="292" r:id="rId39"/>
    <p:sldId id="284" r:id="rId40"/>
    <p:sldId id="294" r:id="rId41"/>
    <p:sldId id="28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95" autoAdjust="0"/>
    <p:restoredTop sz="76024" autoAdjust="0"/>
  </p:normalViewPr>
  <p:slideViewPr>
    <p:cSldViewPr snapToGrid="0">
      <p:cViewPr varScale="1">
        <p:scale>
          <a:sx n="87" d="100"/>
          <a:sy n="87" d="100"/>
        </p:scale>
        <p:origin x="1266" y="96"/>
      </p:cViewPr>
      <p:guideLst/>
    </p:cSldViewPr>
  </p:slideViewPr>
  <p:notesTextViewPr>
    <p:cViewPr>
      <p:scale>
        <a:sx n="1" d="1"/>
        <a:sy n="1" d="1"/>
      </p:scale>
      <p:origin x="0" y="0"/>
    </p:cViewPr>
  </p:notesTextViewPr>
  <p:sorterViewPr>
    <p:cViewPr>
      <p:scale>
        <a:sx n="100" d="100"/>
        <a:sy n="100" d="100"/>
      </p:scale>
      <p:origin x="0" y="-139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81F866-CF8A-448A-9F08-2C60D69FF118}" type="datetimeFigureOut">
              <a:rPr lang="en-GB" smtClean="0"/>
              <a:t>30/10/2019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BED196-2ECC-4C6E-B054-58EEA43652B0}" type="slidenum">
              <a:rPr lang="en-GB" smtClean="0"/>
              <a:t>‹#›</a:t>
            </a:fld>
            <a:endParaRPr lang="en-GB"/>
          </a:p>
        </p:txBody>
      </p:sp>
    </p:spTree>
    <p:extLst>
      <p:ext uri="{BB962C8B-B14F-4D97-AF65-F5344CB8AC3E}">
        <p14:creationId xmlns:p14="http://schemas.microsoft.com/office/powerpoint/2010/main" val="2364073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www.plays-in-business.com/cmmi-for-services-cmmi-svc/#Process_Maturity" TargetMode="External"/><Relationship Id="rId13" Type="http://schemas.openxmlformats.org/officeDocument/2006/relationships/hyperlink" Target="http://www.plays-in-business.com/maturity-and-capability-what-is-it/" TargetMode="External"/><Relationship Id="rId3" Type="http://schemas.openxmlformats.org/officeDocument/2006/relationships/hyperlink" Target="http://www.plays-in-business.com/cmmi-for-development-cmmi-dev/" TargetMode="External"/><Relationship Id="rId7" Type="http://schemas.openxmlformats.org/officeDocument/2006/relationships/hyperlink" Target="http://www.plays-in-business.com/cmmi-for-services-cmmi-svc/#Process_Areas_of_CMMI-SVC" TargetMode="External"/><Relationship Id="rId12" Type="http://schemas.openxmlformats.org/officeDocument/2006/relationships/hyperlink" Target="http://www.plays-in-business.com/cmmi-capability-maturity-model-integration/"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www.plays-in-business.com/cmmi-for-services-cmmi-svc/#CMMI_for_Services" TargetMode="External"/><Relationship Id="rId11" Type="http://schemas.openxmlformats.org/officeDocument/2006/relationships/hyperlink" Target="http://www.plays-in-business.com/cmmi-for-services-cmmi-svc/#Further_Readings" TargetMode="External"/><Relationship Id="rId5" Type="http://schemas.openxmlformats.org/officeDocument/2006/relationships/hyperlink" Target="http://www.plays-in-business.com/cmmi-for-services-cmmi-svc/" TargetMode="External"/><Relationship Id="rId15" Type="http://schemas.openxmlformats.org/officeDocument/2006/relationships/hyperlink" Target="http://www.plays-in-business.com/cobit-control-objectives-for-information-and-related-technology/" TargetMode="External"/><Relationship Id="rId10" Type="http://schemas.openxmlformats.org/officeDocument/2006/relationships/hyperlink" Target="http://www.plays-in-business.com/cmmi-for-services-cmmi-svc/#Synergies_with_CMMI-DEV" TargetMode="External"/><Relationship Id="rId4" Type="http://schemas.openxmlformats.org/officeDocument/2006/relationships/hyperlink" Target="http://www.plays-in-business.com/cmmi-model-constellation/" TargetMode="External"/><Relationship Id="rId9" Type="http://schemas.openxmlformats.org/officeDocument/2006/relationships/hyperlink" Target="http://www.plays-in-business.com/cmmi-for-services-cmmi-svc/#Value_of_CMMI-SVC" TargetMode="External"/><Relationship Id="rId14" Type="http://schemas.openxmlformats.org/officeDocument/2006/relationships/hyperlink" Target="http://www.plays-in-business.com/process-improvement/"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mtClean="0"/>
              <a:t>https://insights.sei.cmu.edu/sei_blog/2019/03/towards-a-new-model-of-acquisition-product-line-architectures-for-the-dod.html </a:t>
            </a:r>
            <a:endParaRPr lang="en-GB"/>
          </a:p>
        </p:txBody>
      </p:sp>
      <p:sp>
        <p:nvSpPr>
          <p:cNvPr id="4" name="Slide Number Placeholder 3"/>
          <p:cNvSpPr>
            <a:spLocks noGrp="1"/>
          </p:cNvSpPr>
          <p:nvPr>
            <p:ph type="sldNum" sz="quarter" idx="10"/>
          </p:nvPr>
        </p:nvSpPr>
        <p:spPr/>
        <p:txBody>
          <a:bodyPr/>
          <a:lstStyle/>
          <a:p>
            <a:fld id="{9FBED196-2ECC-4C6E-B054-58EEA43652B0}" type="slidenum">
              <a:rPr lang="en-GB" smtClean="0"/>
              <a:t>1</a:t>
            </a:fld>
            <a:endParaRPr lang="en-GB"/>
          </a:p>
        </p:txBody>
      </p:sp>
    </p:spTree>
    <p:extLst>
      <p:ext uri="{BB962C8B-B14F-4D97-AF65-F5344CB8AC3E}">
        <p14:creationId xmlns:p14="http://schemas.microsoft.com/office/powerpoint/2010/main" val="1325765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where there is a potential revenue generating or cost saving opportunity there will probably be other interested parties willing to continue to maintain the software.</a:t>
            </a:r>
          </a:p>
          <a:p>
            <a:endParaRPr lang="en-GB" dirty="0"/>
          </a:p>
        </p:txBody>
      </p:sp>
      <p:sp>
        <p:nvSpPr>
          <p:cNvPr id="4" name="Slide Number Placeholder 3"/>
          <p:cNvSpPr>
            <a:spLocks noGrp="1"/>
          </p:cNvSpPr>
          <p:nvPr>
            <p:ph type="sldNum" sz="quarter" idx="10"/>
          </p:nvPr>
        </p:nvSpPr>
        <p:spPr/>
        <p:txBody>
          <a:bodyPr/>
          <a:lstStyle/>
          <a:p>
            <a:fld id="{9FBED196-2ECC-4C6E-B054-58EEA43652B0}" type="slidenum">
              <a:rPr lang="en-GB" smtClean="0"/>
              <a:t>36</a:t>
            </a:fld>
            <a:endParaRPr lang="en-GB"/>
          </a:p>
        </p:txBody>
      </p:sp>
    </p:spTree>
    <p:extLst>
      <p:ext uri="{BB962C8B-B14F-4D97-AF65-F5344CB8AC3E}">
        <p14:creationId xmlns:p14="http://schemas.microsoft.com/office/powerpoint/2010/main" val="3076614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Once you have convinced the project community that your code is of appropriate quality, you may be granted full committer rights yourself.</a:t>
            </a:r>
          </a:p>
          <a:p>
            <a:endParaRPr lang="en-GB" dirty="0"/>
          </a:p>
        </p:txBody>
      </p:sp>
      <p:sp>
        <p:nvSpPr>
          <p:cNvPr id="4" name="Slide Number Placeholder 3"/>
          <p:cNvSpPr>
            <a:spLocks noGrp="1"/>
          </p:cNvSpPr>
          <p:nvPr>
            <p:ph type="sldNum" sz="quarter" idx="10"/>
          </p:nvPr>
        </p:nvSpPr>
        <p:spPr/>
        <p:txBody>
          <a:bodyPr/>
          <a:lstStyle/>
          <a:p>
            <a:fld id="{9FBED196-2ECC-4C6E-B054-58EEA43652B0}" type="slidenum">
              <a:rPr lang="en-GB" smtClean="0"/>
              <a:t>37</a:t>
            </a:fld>
            <a:endParaRPr lang="en-GB"/>
          </a:p>
        </p:txBody>
      </p:sp>
    </p:spTree>
    <p:extLst>
      <p:ext uri="{BB962C8B-B14F-4D97-AF65-F5344CB8AC3E}">
        <p14:creationId xmlns:p14="http://schemas.microsoft.com/office/powerpoint/2010/main" val="1336240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However, in some markets the difference in price between a closed source solution and an open source solution can be significant.</a:t>
            </a:r>
          </a:p>
          <a:p>
            <a:endParaRPr lang="en-GB" dirty="0"/>
          </a:p>
        </p:txBody>
      </p:sp>
      <p:sp>
        <p:nvSpPr>
          <p:cNvPr id="4" name="Slide Number Placeholder 3"/>
          <p:cNvSpPr>
            <a:spLocks noGrp="1"/>
          </p:cNvSpPr>
          <p:nvPr>
            <p:ph type="sldNum" sz="quarter" idx="10"/>
          </p:nvPr>
        </p:nvSpPr>
        <p:spPr/>
        <p:txBody>
          <a:bodyPr/>
          <a:lstStyle/>
          <a:p>
            <a:fld id="{9FBED196-2ECC-4C6E-B054-58EEA43652B0}" type="slidenum">
              <a:rPr lang="en-GB" smtClean="0"/>
              <a:t>38</a:t>
            </a:fld>
            <a:endParaRPr lang="en-GB"/>
          </a:p>
        </p:txBody>
      </p:sp>
    </p:spTree>
    <p:extLst>
      <p:ext uri="{BB962C8B-B14F-4D97-AF65-F5344CB8AC3E}">
        <p14:creationId xmlns:p14="http://schemas.microsoft.com/office/powerpoint/2010/main" val="1321938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FBED196-2ECC-4C6E-B054-58EEA43652B0}" type="slidenum">
              <a:rPr lang="en-GB" smtClean="0"/>
              <a:t>41</a:t>
            </a:fld>
            <a:endParaRPr lang="en-GB"/>
          </a:p>
        </p:txBody>
      </p:sp>
    </p:spTree>
    <p:extLst>
      <p:ext uri="{BB962C8B-B14F-4D97-AF65-F5344CB8AC3E}">
        <p14:creationId xmlns:p14="http://schemas.microsoft.com/office/powerpoint/2010/main" val="2637644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In the public domain, from </a:t>
            </a:r>
            <a:r>
              <a:rPr lang="en-GB" dirty="0" err="1" smtClean="0"/>
              <a:t>wikipedia</a:t>
            </a:r>
            <a:endParaRPr lang="en-GB" dirty="0"/>
          </a:p>
        </p:txBody>
      </p:sp>
      <p:sp>
        <p:nvSpPr>
          <p:cNvPr id="4" name="Slide Number Placeholder 3"/>
          <p:cNvSpPr>
            <a:spLocks noGrp="1"/>
          </p:cNvSpPr>
          <p:nvPr>
            <p:ph type="sldNum" sz="quarter" idx="10"/>
          </p:nvPr>
        </p:nvSpPr>
        <p:spPr/>
        <p:txBody>
          <a:bodyPr/>
          <a:lstStyle/>
          <a:p>
            <a:fld id="{F2168668-8205-48DC-97C8-6D0A7A2D73D9}" type="slidenum">
              <a:rPr lang="en-GB" smtClean="0"/>
              <a:pPr/>
              <a:t>6</a:t>
            </a:fld>
            <a:endParaRPr lang="en-GB"/>
          </a:p>
        </p:txBody>
      </p:sp>
    </p:spTree>
    <p:extLst>
      <p:ext uri="{BB962C8B-B14F-4D97-AF65-F5344CB8AC3E}">
        <p14:creationId xmlns:p14="http://schemas.microsoft.com/office/powerpoint/2010/main" val="734728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http://www.plays-in-business.com/cmmi-for-services-cmmi-svc/</a:t>
            </a:r>
          </a:p>
          <a:p>
            <a:r>
              <a:rPr lang="en-GB" dirty="0" smtClean="0"/>
              <a:t>CMMI for Services</a:t>
            </a:r>
          </a:p>
          <a:p>
            <a:r>
              <a:rPr lang="en-GB" sz="1200" b="0" i="0" u="none" strike="noStrike" kern="1200" dirty="0" smtClean="0">
                <a:solidFill>
                  <a:schemeClr val="tx1"/>
                </a:solidFill>
                <a:effectLst/>
                <a:latin typeface="+mn-lt"/>
                <a:ea typeface="+mn-ea"/>
                <a:cs typeface="+mn-cs"/>
                <a:hlinkClick r:id="rId3"/>
              </a:rPr>
              <a:t>Previous</a:t>
            </a:r>
            <a:r>
              <a:rPr lang="en-GB" sz="1200" b="0" i="0" kern="1200" dirty="0" smtClean="0">
                <a:solidFill>
                  <a:schemeClr val="tx1"/>
                </a:solidFill>
                <a:effectLst/>
                <a:latin typeface="+mn-lt"/>
                <a:ea typeface="+mn-ea"/>
                <a:cs typeface="+mn-cs"/>
              </a:rPr>
              <a:t> </a:t>
            </a:r>
            <a:r>
              <a:rPr lang="en-GB" sz="1200" b="0" i="0" u="none" strike="noStrike" kern="1200" dirty="0" smtClean="0">
                <a:solidFill>
                  <a:schemeClr val="tx1"/>
                </a:solidFill>
                <a:effectLst/>
                <a:latin typeface="+mn-lt"/>
                <a:ea typeface="+mn-ea"/>
                <a:cs typeface="+mn-cs"/>
                <a:hlinkClick r:id="rId4"/>
              </a:rPr>
              <a:t>Next</a:t>
            </a:r>
            <a:endParaRPr lang="en-GB" sz="1200" b="0" i="0" kern="1200" dirty="0" smtClean="0">
              <a:solidFill>
                <a:schemeClr val="tx1"/>
              </a:solidFill>
              <a:effectLst/>
              <a:latin typeface="+mn-lt"/>
              <a:ea typeface="+mn-ea"/>
              <a:cs typeface="+mn-cs"/>
            </a:endParaRPr>
          </a:p>
          <a:p>
            <a:r>
              <a:rPr lang="en-GB" sz="1200" b="0" kern="1200" dirty="0" smtClean="0">
                <a:solidFill>
                  <a:schemeClr val="tx1"/>
                </a:solidFill>
                <a:effectLst/>
                <a:latin typeface="+mn-lt"/>
                <a:ea typeface="+mn-ea"/>
                <a:cs typeface="+mn-cs"/>
              </a:rPr>
              <a:t>CMMI for Services — CMMI-SVC</a:t>
            </a:r>
          </a:p>
          <a:p>
            <a:r>
              <a:rPr lang="en-GB" sz="1200" b="1" kern="1200" dirty="0" smtClean="0">
                <a:solidFill>
                  <a:schemeClr val="tx1"/>
                </a:solidFill>
                <a:effectLst/>
                <a:latin typeface="+mn-lt"/>
                <a:ea typeface="+mn-ea"/>
                <a:cs typeface="+mn-cs"/>
              </a:rPr>
              <a:t>Content </a:t>
            </a:r>
            <a:r>
              <a:rPr lang="en-GB" sz="1200" b="0" kern="1200" dirty="0" smtClean="0">
                <a:solidFill>
                  <a:schemeClr val="tx1"/>
                </a:solidFill>
                <a:effectLst/>
                <a:latin typeface="+mn-lt"/>
                <a:ea typeface="+mn-ea"/>
                <a:cs typeface="+mn-cs"/>
              </a:rPr>
              <a:t>[</a:t>
            </a:r>
            <a:r>
              <a:rPr lang="en-GB" sz="1200" b="0" u="none" strike="noStrike" kern="1200" dirty="0" smtClean="0">
                <a:solidFill>
                  <a:schemeClr val="tx1"/>
                </a:solidFill>
                <a:effectLst/>
                <a:latin typeface="+mn-lt"/>
                <a:ea typeface="+mn-ea"/>
                <a:cs typeface="+mn-cs"/>
                <a:hlinkClick r:id="rId5"/>
              </a:rPr>
              <a:t>hide</a:t>
            </a:r>
            <a:r>
              <a:rPr lang="en-GB" sz="1200" b="0" kern="1200" dirty="0" smtClean="0">
                <a:solidFill>
                  <a:schemeClr val="tx1"/>
                </a:solidFill>
                <a:effectLst/>
                <a:latin typeface="+mn-lt"/>
                <a:ea typeface="+mn-ea"/>
                <a:cs typeface="+mn-cs"/>
              </a:rPr>
              <a:t>]</a:t>
            </a:r>
            <a:endParaRPr lang="en-GB" sz="1200" b="1" kern="1200" dirty="0" smtClean="0">
              <a:solidFill>
                <a:schemeClr val="tx1"/>
              </a:solidFill>
              <a:effectLst/>
              <a:latin typeface="+mn-lt"/>
              <a:ea typeface="+mn-ea"/>
              <a:cs typeface="+mn-cs"/>
            </a:endParaRPr>
          </a:p>
          <a:p>
            <a:r>
              <a:rPr lang="en-GB" sz="1200" u="none" strike="noStrike" kern="1200" dirty="0" smtClean="0">
                <a:solidFill>
                  <a:schemeClr val="tx1"/>
                </a:solidFill>
                <a:effectLst/>
                <a:latin typeface="+mn-lt"/>
                <a:ea typeface="+mn-ea"/>
                <a:cs typeface="+mn-cs"/>
                <a:hlinkClick r:id="rId6"/>
              </a:rPr>
              <a:t>1 CMMI for Services</a:t>
            </a:r>
            <a:endParaRPr lang="en-GB" sz="1200" kern="1200" dirty="0" smtClean="0">
              <a:solidFill>
                <a:schemeClr val="tx1"/>
              </a:solidFill>
              <a:effectLst/>
              <a:latin typeface="+mn-lt"/>
              <a:ea typeface="+mn-ea"/>
              <a:cs typeface="+mn-cs"/>
            </a:endParaRPr>
          </a:p>
          <a:p>
            <a:r>
              <a:rPr lang="en-GB" sz="1200" u="none" strike="noStrike" kern="1200" dirty="0" smtClean="0">
                <a:solidFill>
                  <a:schemeClr val="tx1"/>
                </a:solidFill>
                <a:effectLst/>
                <a:latin typeface="+mn-lt"/>
                <a:ea typeface="+mn-ea"/>
                <a:cs typeface="+mn-cs"/>
                <a:hlinkClick r:id="rId7"/>
              </a:rPr>
              <a:t>2 Process Areas of CMMI-SVC</a:t>
            </a:r>
            <a:endParaRPr lang="en-GB" sz="1200" kern="1200" dirty="0" smtClean="0">
              <a:solidFill>
                <a:schemeClr val="tx1"/>
              </a:solidFill>
              <a:effectLst/>
              <a:latin typeface="+mn-lt"/>
              <a:ea typeface="+mn-ea"/>
              <a:cs typeface="+mn-cs"/>
            </a:endParaRPr>
          </a:p>
          <a:p>
            <a:r>
              <a:rPr lang="en-GB" sz="1200" u="none" strike="noStrike" kern="1200" dirty="0" smtClean="0">
                <a:solidFill>
                  <a:schemeClr val="tx1"/>
                </a:solidFill>
                <a:effectLst/>
                <a:latin typeface="+mn-lt"/>
                <a:ea typeface="+mn-ea"/>
                <a:cs typeface="+mn-cs"/>
                <a:hlinkClick r:id="rId8"/>
              </a:rPr>
              <a:t>3 Process Maturity</a:t>
            </a:r>
            <a:endParaRPr lang="en-GB" sz="1200" kern="1200" dirty="0" smtClean="0">
              <a:solidFill>
                <a:schemeClr val="tx1"/>
              </a:solidFill>
              <a:effectLst/>
              <a:latin typeface="+mn-lt"/>
              <a:ea typeface="+mn-ea"/>
              <a:cs typeface="+mn-cs"/>
            </a:endParaRPr>
          </a:p>
          <a:p>
            <a:r>
              <a:rPr lang="en-GB" sz="1200" u="none" strike="noStrike" kern="1200" dirty="0" smtClean="0">
                <a:solidFill>
                  <a:schemeClr val="tx1"/>
                </a:solidFill>
                <a:effectLst/>
                <a:latin typeface="+mn-lt"/>
                <a:ea typeface="+mn-ea"/>
                <a:cs typeface="+mn-cs"/>
                <a:hlinkClick r:id="rId9"/>
              </a:rPr>
              <a:t>4 Value of CMMI-SVC</a:t>
            </a:r>
            <a:endParaRPr lang="en-GB" sz="1200" kern="1200" dirty="0" smtClean="0">
              <a:solidFill>
                <a:schemeClr val="tx1"/>
              </a:solidFill>
              <a:effectLst/>
              <a:latin typeface="+mn-lt"/>
              <a:ea typeface="+mn-ea"/>
              <a:cs typeface="+mn-cs"/>
            </a:endParaRPr>
          </a:p>
          <a:p>
            <a:r>
              <a:rPr lang="en-GB" sz="1200" u="none" strike="noStrike" kern="1200" dirty="0" smtClean="0">
                <a:solidFill>
                  <a:schemeClr val="tx1"/>
                </a:solidFill>
                <a:effectLst/>
                <a:latin typeface="+mn-lt"/>
                <a:ea typeface="+mn-ea"/>
                <a:cs typeface="+mn-cs"/>
                <a:hlinkClick r:id="rId10"/>
              </a:rPr>
              <a:t>5 Synergies with CMMI-DEV</a:t>
            </a:r>
            <a:endParaRPr lang="en-GB" sz="1200" kern="1200" dirty="0" smtClean="0">
              <a:solidFill>
                <a:schemeClr val="tx1"/>
              </a:solidFill>
              <a:effectLst/>
              <a:latin typeface="+mn-lt"/>
              <a:ea typeface="+mn-ea"/>
              <a:cs typeface="+mn-cs"/>
            </a:endParaRPr>
          </a:p>
          <a:p>
            <a:r>
              <a:rPr lang="en-GB" sz="1200" u="none" strike="noStrike" kern="1200" dirty="0" smtClean="0">
                <a:solidFill>
                  <a:schemeClr val="tx1"/>
                </a:solidFill>
                <a:effectLst/>
                <a:latin typeface="+mn-lt"/>
                <a:ea typeface="+mn-ea"/>
                <a:cs typeface="+mn-cs"/>
                <a:hlinkClick r:id="rId11"/>
              </a:rPr>
              <a:t>6 Further Readings</a:t>
            </a:r>
            <a:endParaRPr lang="en-GB" sz="1200" kern="1200" dirty="0" smtClean="0">
              <a:solidFill>
                <a:schemeClr val="tx1"/>
              </a:solidFill>
              <a:effectLst/>
              <a:latin typeface="+mn-lt"/>
              <a:ea typeface="+mn-ea"/>
              <a:cs typeface="+mn-cs"/>
            </a:endParaRPr>
          </a:p>
          <a:p>
            <a:r>
              <a:rPr lang="en-GB" sz="1200" b="1" kern="1200" dirty="0" smtClean="0">
                <a:solidFill>
                  <a:schemeClr val="tx1"/>
                </a:solidFill>
                <a:effectLst/>
                <a:latin typeface="+mn-lt"/>
                <a:ea typeface="+mn-ea"/>
                <a:cs typeface="+mn-cs"/>
              </a:rPr>
              <a:t>Main Takeaways</a:t>
            </a:r>
          </a:p>
          <a:p>
            <a:r>
              <a:rPr lang="en-GB" sz="1200" u="none" strike="noStrike" kern="1200" dirty="0" smtClean="0">
                <a:solidFill>
                  <a:schemeClr val="tx1"/>
                </a:solidFill>
                <a:effectLst/>
                <a:latin typeface="+mn-lt"/>
                <a:ea typeface="+mn-ea"/>
                <a:cs typeface="+mn-cs"/>
                <a:hlinkClick r:id="rId12"/>
              </a:rPr>
              <a:t>CMMI</a:t>
            </a:r>
            <a:r>
              <a:rPr lang="en-GB" sz="1200" kern="1200" dirty="0" smtClean="0">
                <a:solidFill>
                  <a:schemeClr val="tx1"/>
                </a:solidFill>
                <a:effectLst/>
                <a:latin typeface="+mn-lt"/>
                <a:ea typeface="+mn-ea"/>
                <a:cs typeface="+mn-cs"/>
              </a:rPr>
              <a:t> for Services (CMMI-SVC) is part of the </a:t>
            </a:r>
            <a:r>
              <a:rPr lang="en-GB" sz="1200" u="none" strike="noStrike" kern="1200" dirty="0" smtClean="0">
                <a:solidFill>
                  <a:schemeClr val="tx1"/>
                </a:solidFill>
                <a:effectLst/>
                <a:latin typeface="+mn-lt"/>
                <a:ea typeface="+mn-ea"/>
                <a:cs typeface="+mn-cs"/>
                <a:hlinkClick r:id="rId12"/>
              </a:rPr>
              <a:t>CMMI product family</a:t>
            </a:r>
            <a:r>
              <a:rPr lang="en-GB" sz="1200" kern="1200" dirty="0" smtClean="0">
                <a:solidFill>
                  <a:schemeClr val="tx1"/>
                </a:solidFill>
                <a:effectLst/>
                <a:latin typeface="+mn-lt"/>
                <a:ea typeface="+mn-ea"/>
                <a:cs typeface="+mn-cs"/>
              </a:rPr>
              <a:t> of </a:t>
            </a:r>
            <a:r>
              <a:rPr lang="en-GB" sz="1200" u="none" strike="noStrike" kern="1200" dirty="0" smtClean="0">
                <a:solidFill>
                  <a:schemeClr val="tx1"/>
                </a:solidFill>
                <a:effectLst/>
                <a:latin typeface="+mn-lt"/>
                <a:ea typeface="+mn-ea"/>
                <a:cs typeface="+mn-cs"/>
                <a:hlinkClick r:id="rId13"/>
              </a:rPr>
              <a:t>process maturity models</a:t>
            </a:r>
            <a:r>
              <a:rPr lang="en-GB" sz="1200" kern="1200" dirty="0" smtClean="0">
                <a:solidFill>
                  <a:schemeClr val="tx1"/>
                </a:solidFill>
                <a:effectLst/>
                <a:latin typeface="+mn-lt"/>
                <a:ea typeface="+mn-ea"/>
                <a:cs typeface="+mn-cs"/>
              </a:rPr>
              <a:t>. It is a framework to guide organisations in improving their IT service delivery processes and to characterize the </a:t>
            </a:r>
            <a:r>
              <a:rPr lang="en-GB" sz="1200" u="none" strike="noStrike" kern="1200" dirty="0" smtClean="0">
                <a:solidFill>
                  <a:schemeClr val="tx1"/>
                </a:solidFill>
                <a:effectLst/>
                <a:latin typeface="+mn-lt"/>
                <a:ea typeface="+mn-ea"/>
                <a:cs typeface="+mn-cs"/>
                <a:hlinkClick r:id="rId13"/>
              </a:rPr>
              <a:t>maturity</a:t>
            </a:r>
            <a:r>
              <a:rPr lang="en-GB" sz="1200" kern="1200" dirty="0" smtClean="0">
                <a:solidFill>
                  <a:schemeClr val="tx1"/>
                </a:solidFill>
                <a:effectLst/>
                <a:latin typeface="+mn-lt"/>
                <a:ea typeface="+mn-ea"/>
                <a:cs typeface="+mn-cs"/>
              </a:rPr>
              <a:t> of their IT operations. CMMI-SVC is an industry neutral model that can apply to any service industry.</a:t>
            </a:r>
          </a:p>
          <a:p>
            <a:r>
              <a:rPr lang="en-GB" sz="1200" b="0" kern="1200" dirty="0" smtClean="0">
                <a:solidFill>
                  <a:schemeClr val="tx1"/>
                </a:solidFill>
                <a:effectLst/>
                <a:latin typeface="+mn-lt"/>
                <a:ea typeface="+mn-ea"/>
                <a:cs typeface="+mn-cs"/>
              </a:rPr>
              <a:t>CMMI for Services</a:t>
            </a:r>
          </a:p>
          <a:p>
            <a:r>
              <a:rPr lang="en-GB" sz="1200" kern="1200" dirty="0" smtClean="0">
                <a:solidFill>
                  <a:schemeClr val="tx1"/>
                </a:solidFill>
                <a:effectLst/>
                <a:latin typeface="+mn-lt"/>
                <a:ea typeface="+mn-ea"/>
                <a:cs typeface="+mn-cs"/>
              </a:rPr>
              <a:t>CMMI for Services (CMMI-SVC) is part of the CMMI product family of </a:t>
            </a:r>
            <a:r>
              <a:rPr lang="en-GB" sz="1200" u="none" strike="noStrike" kern="1200" dirty="0" smtClean="0">
                <a:solidFill>
                  <a:schemeClr val="tx1"/>
                </a:solidFill>
                <a:effectLst/>
                <a:latin typeface="+mn-lt"/>
                <a:ea typeface="+mn-ea"/>
                <a:cs typeface="+mn-cs"/>
                <a:hlinkClick r:id="rId13"/>
              </a:rPr>
              <a:t>process maturity</a:t>
            </a:r>
            <a:r>
              <a:rPr lang="en-GB" sz="1200" kern="1200" dirty="0" smtClean="0">
                <a:solidFill>
                  <a:schemeClr val="tx1"/>
                </a:solidFill>
                <a:effectLst/>
                <a:latin typeface="+mn-lt"/>
                <a:ea typeface="+mn-ea"/>
                <a:cs typeface="+mn-cs"/>
              </a:rPr>
              <a:t> models. It is a framework to guide organisations in improving their IT service delivery processes and to characterize the maturity of their IT operations. CMMI-SVC is an industry neutral model that can apply to any service industry.</a:t>
            </a:r>
          </a:p>
          <a:p>
            <a:r>
              <a:rPr lang="en-GB" sz="1200" kern="1200" dirty="0" smtClean="0">
                <a:solidFill>
                  <a:schemeClr val="tx1"/>
                </a:solidFill>
                <a:effectLst/>
                <a:latin typeface="+mn-lt"/>
                <a:ea typeface="+mn-ea"/>
                <a:cs typeface="+mn-cs"/>
              </a:rPr>
              <a:t>CMMI-SVC sets up proven practices into a structure that helps an organisation to assess its organisational maturity and process area </a:t>
            </a:r>
            <a:r>
              <a:rPr lang="en-GB" sz="1200" u="none" strike="noStrike" kern="1200" dirty="0" smtClean="0">
                <a:solidFill>
                  <a:schemeClr val="tx1"/>
                </a:solidFill>
                <a:effectLst/>
                <a:latin typeface="+mn-lt"/>
                <a:ea typeface="+mn-ea"/>
                <a:cs typeface="+mn-cs"/>
                <a:hlinkClick r:id="rId13"/>
              </a:rPr>
              <a:t>capability</a:t>
            </a:r>
            <a:r>
              <a:rPr lang="en-GB" sz="1200" kern="1200" dirty="0" smtClean="0">
                <a:solidFill>
                  <a:schemeClr val="tx1"/>
                </a:solidFill>
                <a:effectLst/>
                <a:latin typeface="+mn-lt"/>
                <a:ea typeface="+mn-ea"/>
                <a:cs typeface="+mn-cs"/>
              </a:rPr>
              <a:t>, establish priorities for improvement, and guide the </a:t>
            </a:r>
            <a:r>
              <a:rPr lang="en-GB" sz="1200" u="none" strike="noStrike" kern="1200" dirty="0" smtClean="0">
                <a:solidFill>
                  <a:schemeClr val="tx1"/>
                </a:solidFill>
                <a:effectLst/>
                <a:latin typeface="+mn-lt"/>
                <a:ea typeface="+mn-ea"/>
                <a:cs typeface="+mn-cs"/>
                <a:hlinkClick r:id="rId14"/>
              </a:rPr>
              <a:t>process </a:t>
            </a:r>
            <a:r>
              <a:rPr lang="en-GB" sz="1200" u="none" strike="noStrike" kern="1200" dirty="0" err="1" smtClean="0">
                <a:solidFill>
                  <a:schemeClr val="tx1"/>
                </a:solidFill>
                <a:effectLst/>
                <a:latin typeface="+mn-lt"/>
                <a:ea typeface="+mn-ea"/>
                <a:cs typeface="+mn-cs"/>
                <a:hlinkClick r:id="rId14"/>
              </a:rPr>
              <a:t>improvement</a:t>
            </a:r>
            <a:r>
              <a:rPr lang="en-GB" sz="1200" kern="1200" dirty="0" err="1" smtClean="0">
                <a:solidFill>
                  <a:schemeClr val="tx1"/>
                </a:solidFill>
                <a:effectLst/>
                <a:latin typeface="+mn-lt"/>
                <a:ea typeface="+mn-ea"/>
                <a:cs typeface="+mn-cs"/>
              </a:rPr>
              <a:t>initiative</a:t>
            </a:r>
            <a:r>
              <a:rPr lang="en-GB" sz="1200" kern="1200" dirty="0" smtClean="0">
                <a:solidFill>
                  <a:schemeClr val="tx1"/>
                </a:solidFill>
                <a:effectLst/>
                <a:latin typeface="+mn-lt"/>
                <a:ea typeface="+mn-ea"/>
                <a:cs typeface="+mn-cs"/>
              </a:rPr>
              <a:t>.</a:t>
            </a:r>
          </a:p>
          <a:p>
            <a:r>
              <a:rPr lang="en-GB" sz="1200" kern="1200" dirty="0" smtClean="0">
                <a:solidFill>
                  <a:schemeClr val="tx1"/>
                </a:solidFill>
                <a:effectLst/>
                <a:latin typeface="+mn-lt"/>
                <a:ea typeface="+mn-ea"/>
                <a:cs typeface="+mn-cs"/>
              </a:rPr>
              <a:t>It is a compendium of proven practices which enables service-focused organisations to effectively</a:t>
            </a:r>
          </a:p>
          <a:p>
            <a:r>
              <a:rPr lang="en-GB" sz="1200" kern="1200" dirty="0" smtClean="0">
                <a:solidFill>
                  <a:schemeClr val="tx1"/>
                </a:solidFill>
                <a:effectLst/>
                <a:latin typeface="+mn-lt"/>
                <a:ea typeface="+mn-ea"/>
                <a:cs typeface="+mn-cs"/>
              </a:rPr>
              <a:t>…decide what services they should be providing, define standard services, and let people know about them</a:t>
            </a:r>
          </a:p>
          <a:p>
            <a:r>
              <a:rPr lang="en-GB" sz="1200" kern="1200" dirty="0" smtClean="0">
                <a:solidFill>
                  <a:schemeClr val="tx1"/>
                </a:solidFill>
                <a:effectLst/>
                <a:latin typeface="+mn-lt"/>
                <a:ea typeface="+mn-ea"/>
                <a:cs typeface="+mn-cs"/>
              </a:rPr>
              <a:t>…make sure they have everything they need to deliver a service, including people, processes, consumables, and equipment</a:t>
            </a:r>
          </a:p>
          <a:p>
            <a:r>
              <a:rPr lang="en-GB" sz="1200" kern="1200" dirty="0" smtClean="0">
                <a:solidFill>
                  <a:schemeClr val="tx1"/>
                </a:solidFill>
                <a:effectLst/>
                <a:latin typeface="+mn-lt"/>
                <a:ea typeface="+mn-ea"/>
                <a:cs typeface="+mn-cs"/>
              </a:rPr>
              <a:t>…make sure they have the resources needed to deliver services and that services are available when needed— at an appropriate cost</a:t>
            </a:r>
          </a:p>
          <a:p>
            <a:r>
              <a:rPr lang="en-GB" sz="1200" kern="1200" dirty="0" smtClean="0">
                <a:solidFill>
                  <a:schemeClr val="tx1"/>
                </a:solidFill>
                <a:effectLst/>
                <a:latin typeface="+mn-lt"/>
                <a:ea typeface="+mn-ea"/>
                <a:cs typeface="+mn-cs"/>
              </a:rPr>
              <a:t>…get new systems in place, change existing systems, retire obsolete systems, all while making sure nothing goes terribly wrong with the service</a:t>
            </a:r>
          </a:p>
          <a:p>
            <a:r>
              <a:rPr lang="en-GB" sz="1200" kern="1200" dirty="0" smtClean="0">
                <a:solidFill>
                  <a:schemeClr val="tx1"/>
                </a:solidFill>
                <a:effectLst/>
                <a:latin typeface="+mn-lt"/>
                <a:ea typeface="+mn-ea"/>
                <a:cs typeface="+mn-cs"/>
              </a:rPr>
              <a:t>…set up agreements, take care of service requests, and operate service systems</a:t>
            </a:r>
          </a:p>
          <a:p>
            <a:r>
              <a:rPr lang="en-GB" sz="1200" kern="1200" dirty="0" smtClean="0">
                <a:solidFill>
                  <a:schemeClr val="tx1"/>
                </a:solidFill>
                <a:effectLst/>
                <a:latin typeface="+mn-lt"/>
                <a:ea typeface="+mn-ea"/>
                <a:cs typeface="+mn-cs"/>
              </a:rPr>
              <a:t>…handle what goes wrong— and prevent it from going wrong in the first place if possible</a:t>
            </a:r>
          </a:p>
          <a:p>
            <a:r>
              <a:rPr lang="en-GB" sz="1200" kern="1200" dirty="0" smtClean="0">
                <a:solidFill>
                  <a:schemeClr val="tx1"/>
                </a:solidFill>
                <a:effectLst/>
                <a:latin typeface="+mn-lt"/>
                <a:ea typeface="+mn-ea"/>
                <a:cs typeface="+mn-cs"/>
              </a:rPr>
              <a:t>…ensure they are ready to recover from potential disasters and get back to delivering services if the disaster occurs</a:t>
            </a:r>
          </a:p>
          <a:p>
            <a:r>
              <a:rPr lang="en-GB" sz="1200" kern="1200" dirty="0" smtClean="0">
                <a:solidFill>
                  <a:schemeClr val="tx1"/>
                </a:solidFill>
                <a:effectLst/>
                <a:latin typeface="+mn-lt"/>
                <a:ea typeface="+mn-ea"/>
                <a:cs typeface="+mn-cs"/>
              </a:rPr>
              <a:t>Going by the </a:t>
            </a:r>
            <a:r>
              <a:rPr lang="en-GB" sz="1200" u="none" strike="noStrike" kern="1200" dirty="0" smtClean="0">
                <a:solidFill>
                  <a:schemeClr val="tx1"/>
                </a:solidFill>
                <a:effectLst/>
                <a:latin typeface="+mn-lt"/>
                <a:ea typeface="+mn-ea"/>
                <a:cs typeface="+mn-cs"/>
                <a:hlinkClick r:id="rId12"/>
              </a:rPr>
              <a:t>CMMI model</a:t>
            </a:r>
            <a:r>
              <a:rPr lang="en-GB" sz="1200" kern="1200" dirty="0" smtClean="0">
                <a:solidFill>
                  <a:schemeClr val="tx1"/>
                </a:solidFill>
                <a:effectLst/>
                <a:latin typeface="+mn-lt"/>
                <a:ea typeface="+mn-ea"/>
                <a:cs typeface="+mn-cs"/>
              </a:rPr>
              <a:t> definition: </a:t>
            </a:r>
            <a:r>
              <a:rPr lang="en-GB" sz="1200" i="1" kern="1200" dirty="0" smtClean="0">
                <a:solidFill>
                  <a:schemeClr val="tx1"/>
                </a:solidFill>
                <a:effectLst/>
                <a:latin typeface="+mn-lt"/>
                <a:ea typeface="+mn-ea"/>
                <a:cs typeface="+mn-cs"/>
              </a:rPr>
              <a:t>"Services are useful intangible and non-storable results delivered through a service system."</a:t>
            </a:r>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CMMI-SVC has synergies with models &amp; standards like </a:t>
            </a:r>
            <a:r>
              <a:rPr lang="en-GB" sz="1200" u="none" strike="noStrike" kern="1200" dirty="0" smtClean="0">
                <a:solidFill>
                  <a:schemeClr val="tx1"/>
                </a:solidFill>
                <a:effectLst/>
                <a:latin typeface="+mn-lt"/>
                <a:ea typeface="+mn-ea"/>
                <a:cs typeface="+mn-cs"/>
                <a:hlinkClick r:id="rId3"/>
              </a:rPr>
              <a:t>CMMI-DEV</a:t>
            </a:r>
            <a:r>
              <a:rPr lang="en-GB" sz="1200" kern="1200" dirty="0" smtClean="0">
                <a:solidFill>
                  <a:schemeClr val="tx1"/>
                </a:solidFill>
                <a:effectLst/>
                <a:latin typeface="+mn-lt"/>
                <a:ea typeface="+mn-ea"/>
                <a:cs typeface="+mn-cs"/>
              </a:rPr>
              <a:t>, ITIL, ISO/IEC 20000, </a:t>
            </a:r>
            <a:r>
              <a:rPr lang="en-GB" sz="1200" u="none" strike="noStrike" kern="1200" dirty="0" err="1" smtClean="0">
                <a:solidFill>
                  <a:schemeClr val="tx1"/>
                </a:solidFill>
                <a:effectLst/>
                <a:latin typeface="+mn-lt"/>
                <a:ea typeface="+mn-ea"/>
                <a:cs typeface="+mn-cs"/>
                <a:hlinkClick r:id="rId15"/>
              </a:rPr>
              <a:t>CobiT</a:t>
            </a:r>
            <a:r>
              <a:rPr lang="en-GB" sz="1200" kern="1200" dirty="0" smtClean="0">
                <a:solidFill>
                  <a:schemeClr val="tx1"/>
                </a:solidFill>
                <a:effectLst/>
                <a:latin typeface="+mn-lt"/>
                <a:ea typeface="+mn-ea"/>
                <a:cs typeface="+mn-cs"/>
              </a:rPr>
              <a:t> and IT Service Continuity Management.</a:t>
            </a:r>
          </a:p>
          <a:p>
            <a:r>
              <a:rPr lang="en-GB" sz="1200" kern="1200" dirty="0" smtClean="0">
                <a:solidFill>
                  <a:schemeClr val="tx1"/>
                </a:solidFill>
                <a:effectLst/>
                <a:latin typeface="+mn-lt"/>
                <a:ea typeface="+mn-ea"/>
                <a:cs typeface="+mn-cs"/>
              </a:rPr>
              <a:t> </a:t>
            </a:r>
          </a:p>
          <a:p>
            <a:r>
              <a:rPr lang="en-GB" sz="1200" b="0" kern="1200" dirty="0" smtClean="0">
                <a:solidFill>
                  <a:schemeClr val="tx1"/>
                </a:solidFill>
                <a:effectLst/>
                <a:latin typeface="+mn-lt"/>
                <a:ea typeface="+mn-ea"/>
                <a:cs typeface="+mn-cs"/>
              </a:rPr>
              <a:t>Process Areas of CMMI-SVC</a:t>
            </a:r>
          </a:p>
          <a:p>
            <a:r>
              <a:rPr lang="en-GB" sz="1200" b="1" kern="1200" dirty="0" smtClean="0">
                <a:solidFill>
                  <a:schemeClr val="tx1"/>
                </a:solidFill>
                <a:effectLst/>
                <a:latin typeface="+mn-lt"/>
                <a:ea typeface="+mn-ea"/>
                <a:cs typeface="+mn-cs"/>
              </a:rPr>
              <a:t>Capacity and Availability Management</a:t>
            </a:r>
            <a:r>
              <a:rPr lang="en-GB" sz="1200" kern="1200" dirty="0" smtClean="0">
                <a:solidFill>
                  <a:schemeClr val="tx1"/>
                </a:solidFill>
                <a:effectLst/>
                <a:latin typeface="+mn-lt"/>
                <a:ea typeface="+mn-ea"/>
                <a:cs typeface="+mn-cs"/>
              </a:rPr>
              <a:t>: Ensure effective service system performance and ensure that resources are provided and used effectively to support service requirements.</a:t>
            </a:r>
          </a:p>
          <a:p>
            <a:r>
              <a:rPr lang="en-GB" sz="1200" b="1" kern="1200" dirty="0" smtClean="0">
                <a:solidFill>
                  <a:schemeClr val="tx1"/>
                </a:solidFill>
                <a:effectLst/>
                <a:latin typeface="+mn-lt"/>
                <a:ea typeface="+mn-ea"/>
                <a:cs typeface="+mn-cs"/>
              </a:rPr>
              <a:t>Configuration Management</a:t>
            </a:r>
            <a:r>
              <a:rPr lang="en-GB" sz="1200" kern="1200" dirty="0" smtClean="0">
                <a:solidFill>
                  <a:schemeClr val="tx1"/>
                </a:solidFill>
                <a:effectLst/>
                <a:latin typeface="+mn-lt"/>
                <a:ea typeface="+mn-ea"/>
                <a:cs typeface="+mn-cs"/>
              </a:rPr>
              <a:t>: Establish and maintain the integrity of work products using configuration identification (labelling), configuration control (known modifications and permission to modify), configuration status accounting (final status of work products), and configuration audits (checks to verify changes).</a:t>
            </a:r>
          </a:p>
          <a:p>
            <a:r>
              <a:rPr lang="en-GB" sz="1200" b="1" kern="1200" dirty="0" smtClean="0">
                <a:solidFill>
                  <a:schemeClr val="tx1"/>
                </a:solidFill>
                <a:effectLst/>
                <a:latin typeface="+mn-lt"/>
                <a:ea typeface="+mn-ea"/>
                <a:cs typeface="+mn-cs"/>
              </a:rPr>
              <a:t>Decision Analysis and Resolution:</a:t>
            </a:r>
            <a:r>
              <a:rPr lang="en-GB" sz="1200" kern="1200" dirty="0" smtClean="0">
                <a:solidFill>
                  <a:schemeClr val="tx1"/>
                </a:solidFill>
                <a:effectLst/>
                <a:latin typeface="+mn-lt"/>
                <a:ea typeface="+mn-ea"/>
                <a:cs typeface="+mn-cs"/>
              </a:rPr>
              <a:t> Systematically select from alternative options using criteria, prioritization and an evaluation method.</a:t>
            </a:r>
          </a:p>
          <a:p>
            <a:r>
              <a:rPr lang="en-GB" sz="1200" b="1" kern="1200" dirty="0" smtClean="0">
                <a:solidFill>
                  <a:schemeClr val="tx1"/>
                </a:solidFill>
                <a:effectLst/>
                <a:latin typeface="+mn-lt"/>
                <a:ea typeface="+mn-ea"/>
                <a:cs typeface="+mn-cs"/>
              </a:rPr>
              <a:t>Incident Resolution and Prevention</a:t>
            </a:r>
            <a:r>
              <a:rPr lang="en-GB" sz="1200" kern="1200" dirty="0" smtClean="0">
                <a:solidFill>
                  <a:schemeClr val="tx1"/>
                </a:solidFill>
                <a:effectLst/>
                <a:latin typeface="+mn-lt"/>
                <a:ea typeface="+mn-ea"/>
                <a:cs typeface="+mn-cs"/>
              </a:rPr>
              <a:t>: Ensure timely and effective resolution of service incidents and prevention of service incidents as appropriate.</a:t>
            </a:r>
          </a:p>
          <a:p>
            <a:r>
              <a:rPr lang="en-GB" sz="1200" b="1" kern="1200" dirty="0" smtClean="0">
                <a:solidFill>
                  <a:schemeClr val="tx1"/>
                </a:solidFill>
                <a:effectLst/>
                <a:latin typeface="+mn-lt"/>
                <a:ea typeface="+mn-ea"/>
                <a:cs typeface="+mn-cs"/>
              </a:rPr>
              <a:t>Integrated Project Management:</a:t>
            </a:r>
            <a:r>
              <a:rPr lang="en-GB" sz="1200" kern="1200" dirty="0" smtClean="0">
                <a:solidFill>
                  <a:schemeClr val="tx1"/>
                </a:solidFill>
                <a:effectLst/>
                <a:latin typeface="+mn-lt"/>
                <a:ea typeface="+mn-ea"/>
                <a:cs typeface="+mn-cs"/>
              </a:rPr>
              <a:t> Perform work planning using company defined best practices and tailoring guidelines. Use organisational historical data for estimation. Identify dependencies and stakeholders for coordination, and comprehend this information into a master schedule or overall work plan.</a:t>
            </a:r>
            <a:br>
              <a:rPr lang="en-GB" sz="1200" kern="1200" dirty="0" smtClean="0">
                <a:solidFill>
                  <a:schemeClr val="tx1"/>
                </a:solidFill>
                <a:effectLst/>
                <a:latin typeface="+mn-lt"/>
                <a:ea typeface="+mn-ea"/>
                <a:cs typeface="+mn-cs"/>
              </a:rPr>
            </a:br>
            <a:r>
              <a:rPr lang="en-GB" sz="1200" kern="1200" dirty="0" smtClean="0">
                <a:solidFill>
                  <a:schemeClr val="tx1"/>
                </a:solidFill>
                <a:effectLst/>
                <a:latin typeface="+mn-lt"/>
                <a:ea typeface="+mn-ea"/>
                <a:cs typeface="+mn-cs"/>
              </a:rPr>
              <a:t>As work progresses, coordinate all key stakeholders. Use thresholds to trigger corrective action (such as schedule and effort deviation metrics).</a:t>
            </a:r>
          </a:p>
          <a:p>
            <a:r>
              <a:rPr lang="en-GB" sz="1200" b="1" kern="1200" dirty="0" smtClean="0">
                <a:solidFill>
                  <a:schemeClr val="tx1"/>
                </a:solidFill>
                <a:effectLst/>
                <a:latin typeface="+mn-lt"/>
                <a:ea typeface="+mn-ea"/>
                <a:cs typeface="+mn-cs"/>
              </a:rPr>
              <a:t>Measurement and Analysis</a:t>
            </a:r>
            <a:r>
              <a:rPr lang="en-GB" sz="1200" kern="1200" dirty="0" smtClean="0">
                <a:solidFill>
                  <a:schemeClr val="tx1"/>
                </a:solidFill>
                <a:effectLst/>
                <a:latin typeface="+mn-lt"/>
                <a:ea typeface="+mn-ea"/>
                <a:cs typeface="+mn-cs"/>
              </a:rPr>
              <a:t>: Develop and sustain a measurement capability that is used to support management information needs.</a:t>
            </a:r>
          </a:p>
          <a:p>
            <a:r>
              <a:rPr lang="en-GB" sz="1200" b="1" kern="1200" dirty="0" smtClean="0">
                <a:solidFill>
                  <a:schemeClr val="tx1"/>
                </a:solidFill>
                <a:effectLst/>
                <a:latin typeface="+mn-lt"/>
                <a:ea typeface="+mn-ea"/>
                <a:cs typeface="+mn-cs"/>
              </a:rPr>
              <a:t>Organisational Process Definition:</a:t>
            </a:r>
            <a:r>
              <a:rPr lang="en-GB" sz="1200" kern="1200" dirty="0" smtClean="0">
                <a:solidFill>
                  <a:schemeClr val="tx1"/>
                </a:solidFill>
                <a:effectLst/>
                <a:latin typeface="+mn-lt"/>
                <a:ea typeface="+mn-ea"/>
                <a:cs typeface="+mn-cs"/>
              </a:rPr>
              <a:t> Organize best practices and historical data into a useful and usable library.</a:t>
            </a:r>
          </a:p>
          <a:p>
            <a:r>
              <a:rPr lang="en-GB" sz="1200" b="1" kern="1200" dirty="0" smtClean="0">
                <a:solidFill>
                  <a:schemeClr val="tx1"/>
                </a:solidFill>
                <a:effectLst/>
                <a:latin typeface="+mn-lt"/>
                <a:ea typeface="+mn-ea"/>
                <a:cs typeface="+mn-cs"/>
              </a:rPr>
              <a:t>Organisational Process Focus:</a:t>
            </a:r>
            <a:r>
              <a:rPr lang="en-GB" sz="1200" kern="1200" dirty="0" smtClean="0">
                <a:solidFill>
                  <a:schemeClr val="tx1"/>
                </a:solidFill>
                <a:effectLst/>
                <a:latin typeface="+mn-lt"/>
                <a:ea typeface="+mn-ea"/>
                <a:cs typeface="+mn-cs"/>
              </a:rPr>
              <a:t> Coordinate improvements. Take what is learned at the team level and organize and deploy this information across the organisation. The result is that all teams improve faster from the positive and negative lessons of others.</a:t>
            </a:r>
          </a:p>
          <a:p>
            <a:r>
              <a:rPr lang="en-GB" sz="1200" b="1" kern="1200" dirty="0" smtClean="0">
                <a:solidFill>
                  <a:schemeClr val="tx1"/>
                </a:solidFill>
                <a:effectLst/>
                <a:latin typeface="+mn-lt"/>
                <a:ea typeface="+mn-ea"/>
                <a:cs typeface="+mn-cs"/>
              </a:rPr>
              <a:t>Organisational Training:</a:t>
            </a:r>
            <a:r>
              <a:rPr lang="en-GB" sz="1200" kern="1200" dirty="0" smtClean="0">
                <a:solidFill>
                  <a:schemeClr val="tx1"/>
                </a:solidFill>
                <a:effectLst/>
                <a:latin typeface="+mn-lt"/>
                <a:ea typeface="+mn-ea"/>
                <a:cs typeface="+mn-cs"/>
              </a:rPr>
              <a:t> Assess, prioritize and deploy training across the organisation, including domain-specific, technology and process skills needed to reduce errors and improve team efficiency.</a:t>
            </a:r>
          </a:p>
          <a:p>
            <a:r>
              <a:rPr lang="en-GB" sz="1200" b="1" kern="1200" dirty="0" smtClean="0">
                <a:solidFill>
                  <a:schemeClr val="tx1"/>
                </a:solidFill>
                <a:effectLst/>
                <a:latin typeface="+mn-lt"/>
                <a:ea typeface="+mn-ea"/>
                <a:cs typeface="+mn-cs"/>
              </a:rPr>
              <a:t>Process and Product Quality Assurance</a:t>
            </a:r>
            <a:r>
              <a:rPr lang="en-GB" sz="1200" kern="1200" dirty="0" smtClean="0">
                <a:solidFill>
                  <a:schemeClr val="tx1"/>
                </a:solidFill>
                <a:effectLst/>
                <a:latin typeface="+mn-lt"/>
                <a:ea typeface="+mn-ea"/>
                <a:cs typeface="+mn-cs"/>
              </a:rPr>
              <a:t>: Provide staff and management with objective insight into processes and associated work products.</a:t>
            </a:r>
          </a:p>
          <a:p>
            <a:r>
              <a:rPr lang="en-GB" sz="1200" b="1" kern="1200" dirty="0" smtClean="0">
                <a:solidFill>
                  <a:schemeClr val="tx1"/>
                </a:solidFill>
                <a:effectLst/>
                <a:latin typeface="+mn-lt"/>
                <a:ea typeface="+mn-ea"/>
                <a:cs typeface="+mn-cs"/>
              </a:rPr>
              <a:t>Requirements Management</a:t>
            </a:r>
            <a:r>
              <a:rPr lang="en-GB" sz="1200" kern="1200" dirty="0" smtClean="0">
                <a:solidFill>
                  <a:schemeClr val="tx1"/>
                </a:solidFill>
                <a:effectLst/>
                <a:latin typeface="+mn-lt"/>
                <a:ea typeface="+mn-ea"/>
                <a:cs typeface="+mn-cs"/>
              </a:rPr>
              <a:t>: a) Define the services of the group, b) trace defined services to team activities, c) verify that resources, service definition and actual work done match.</a:t>
            </a:r>
          </a:p>
          <a:p>
            <a:r>
              <a:rPr lang="en-GB" sz="1200" b="1" kern="1200" dirty="0" smtClean="0">
                <a:solidFill>
                  <a:schemeClr val="tx1"/>
                </a:solidFill>
                <a:effectLst/>
                <a:latin typeface="+mn-lt"/>
                <a:ea typeface="+mn-ea"/>
                <a:cs typeface="+mn-cs"/>
              </a:rPr>
              <a:t>Risk Management:</a:t>
            </a:r>
            <a:r>
              <a:rPr lang="en-GB" sz="1200" kern="1200" dirty="0" smtClean="0">
                <a:solidFill>
                  <a:schemeClr val="tx1"/>
                </a:solidFill>
                <a:effectLst/>
                <a:latin typeface="+mn-lt"/>
                <a:ea typeface="+mn-ea"/>
                <a:cs typeface="+mn-cs"/>
              </a:rPr>
              <a:t> Assess and prioritize all types of risks in a project and develop mitigation actions for the highest priority ones. Start by considering a predefined list of common risks and use a method for setting priorities.</a:t>
            </a:r>
          </a:p>
          <a:p>
            <a:r>
              <a:rPr lang="en-GB" sz="1200" b="1" kern="1200" dirty="0" smtClean="0">
                <a:solidFill>
                  <a:schemeClr val="tx1"/>
                </a:solidFill>
                <a:effectLst/>
                <a:latin typeface="+mn-lt"/>
                <a:ea typeface="+mn-ea"/>
                <a:cs typeface="+mn-cs"/>
              </a:rPr>
              <a:t>Service Continuity</a:t>
            </a:r>
            <a:r>
              <a:rPr lang="en-GB" sz="1200" kern="1200" dirty="0" smtClean="0">
                <a:solidFill>
                  <a:schemeClr val="tx1"/>
                </a:solidFill>
                <a:effectLst/>
                <a:latin typeface="+mn-lt"/>
                <a:ea typeface="+mn-ea"/>
                <a:cs typeface="+mn-cs"/>
              </a:rPr>
              <a:t>: Establish and maintain plans to ensure continuity of services during and following any significant disruption of normal operations.</a:t>
            </a:r>
          </a:p>
          <a:p>
            <a:r>
              <a:rPr lang="en-GB" sz="1200" b="1" kern="1200" dirty="0" smtClean="0">
                <a:solidFill>
                  <a:schemeClr val="tx1"/>
                </a:solidFill>
                <a:effectLst/>
                <a:latin typeface="+mn-lt"/>
                <a:ea typeface="+mn-ea"/>
                <a:cs typeface="+mn-cs"/>
              </a:rPr>
              <a:t>Service Delivery</a:t>
            </a:r>
            <a:r>
              <a:rPr lang="en-GB" sz="1200" kern="1200" dirty="0" smtClean="0">
                <a:solidFill>
                  <a:schemeClr val="tx1"/>
                </a:solidFill>
                <a:effectLst/>
                <a:latin typeface="+mn-lt"/>
                <a:ea typeface="+mn-ea"/>
                <a:cs typeface="+mn-cs"/>
              </a:rPr>
              <a:t>: Deliver services in accordance with service agreements. Prepare, execute and improve.</a:t>
            </a:r>
          </a:p>
          <a:p>
            <a:r>
              <a:rPr lang="en-GB" sz="1200" b="1" kern="1200" dirty="0" smtClean="0">
                <a:solidFill>
                  <a:schemeClr val="tx1"/>
                </a:solidFill>
                <a:effectLst/>
                <a:latin typeface="+mn-lt"/>
                <a:ea typeface="+mn-ea"/>
                <a:cs typeface="+mn-cs"/>
              </a:rPr>
              <a:t>Service System Development</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Analyze</a:t>
            </a:r>
            <a:r>
              <a:rPr lang="en-GB" sz="1200" kern="1200" dirty="0" smtClean="0">
                <a:solidFill>
                  <a:schemeClr val="tx1"/>
                </a:solidFill>
                <a:effectLst/>
                <a:latin typeface="+mn-lt"/>
                <a:ea typeface="+mn-ea"/>
                <a:cs typeface="+mn-cs"/>
              </a:rPr>
              <a:t>, design, develop, integrate, verify, and validate service systems, including service system components, to satisfy existing or anticipated service agreements. [This is an optional Process Area.]</a:t>
            </a:r>
          </a:p>
          <a:p>
            <a:r>
              <a:rPr lang="en-GB" sz="1200" b="1" kern="1200" dirty="0" smtClean="0">
                <a:solidFill>
                  <a:schemeClr val="tx1"/>
                </a:solidFill>
                <a:effectLst/>
                <a:latin typeface="+mn-lt"/>
                <a:ea typeface="+mn-ea"/>
                <a:cs typeface="+mn-cs"/>
              </a:rPr>
              <a:t>Service System Transition:</a:t>
            </a:r>
            <a:r>
              <a:rPr lang="en-GB" sz="1200" kern="1200" dirty="0" smtClean="0">
                <a:solidFill>
                  <a:schemeClr val="tx1"/>
                </a:solidFill>
                <a:effectLst/>
                <a:latin typeface="+mn-lt"/>
                <a:ea typeface="+mn-ea"/>
                <a:cs typeface="+mn-cs"/>
              </a:rPr>
              <a:t> Deploy new or significantly changed service system components while managing their effect on ongoing service delivery.</a:t>
            </a:r>
          </a:p>
          <a:p>
            <a:r>
              <a:rPr lang="en-GB" sz="1200" b="1" kern="1200" dirty="0" smtClean="0">
                <a:solidFill>
                  <a:schemeClr val="tx1"/>
                </a:solidFill>
                <a:effectLst/>
                <a:latin typeface="+mn-lt"/>
                <a:ea typeface="+mn-ea"/>
                <a:cs typeface="+mn-cs"/>
              </a:rPr>
              <a:t>Strategic Service Management</a:t>
            </a:r>
            <a:r>
              <a:rPr lang="en-GB" sz="1200" kern="1200" dirty="0" smtClean="0">
                <a:solidFill>
                  <a:schemeClr val="tx1"/>
                </a:solidFill>
                <a:effectLst/>
                <a:latin typeface="+mn-lt"/>
                <a:ea typeface="+mn-ea"/>
                <a:cs typeface="+mn-cs"/>
              </a:rPr>
              <a:t>: Establish and maintain standard services in concert with strategic needs and plans.</a:t>
            </a:r>
            <a:br>
              <a:rPr lang="en-GB" sz="1200" kern="1200" dirty="0" smtClean="0">
                <a:solidFill>
                  <a:schemeClr val="tx1"/>
                </a:solidFill>
                <a:effectLst/>
                <a:latin typeface="+mn-lt"/>
                <a:ea typeface="+mn-ea"/>
                <a:cs typeface="+mn-cs"/>
              </a:rPr>
            </a:br>
            <a:r>
              <a:rPr lang="en-GB" sz="1200" kern="1200" dirty="0" smtClean="0">
                <a:solidFill>
                  <a:schemeClr val="tx1"/>
                </a:solidFill>
                <a:effectLst/>
                <a:latin typeface="+mn-lt"/>
                <a:ea typeface="+mn-ea"/>
                <a:cs typeface="+mn-cs"/>
              </a:rPr>
              <a:t>The remaining Level 3 Process Areas are summarized below.</a:t>
            </a:r>
          </a:p>
          <a:p>
            <a:r>
              <a:rPr lang="en-GB" sz="1200" b="1" kern="1200" dirty="0" smtClean="0">
                <a:solidFill>
                  <a:schemeClr val="tx1"/>
                </a:solidFill>
                <a:effectLst/>
                <a:latin typeface="+mn-lt"/>
                <a:ea typeface="+mn-ea"/>
                <a:cs typeface="+mn-cs"/>
              </a:rPr>
              <a:t>Supplier Agreement Management</a:t>
            </a:r>
            <a:r>
              <a:rPr lang="en-GB" sz="1200" kern="1200" dirty="0" smtClean="0">
                <a:solidFill>
                  <a:schemeClr val="tx1"/>
                </a:solidFill>
                <a:effectLst/>
                <a:latin typeface="+mn-lt"/>
                <a:ea typeface="+mn-ea"/>
                <a:cs typeface="+mn-cs"/>
              </a:rPr>
              <a:t>: Manage the acquisition of products and services from suppliers. This Process Area can be declared Not Applicable (after discussion with the appraiser) if there are no custom, risky, or integrated suppliers.</a:t>
            </a:r>
          </a:p>
          <a:p>
            <a:r>
              <a:rPr lang="en-GB" sz="1200" kern="1200" dirty="0" smtClean="0">
                <a:solidFill>
                  <a:schemeClr val="tx1"/>
                </a:solidFill>
                <a:effectLst/>
                <a:latin typeface="+mn-lt"/>
                <a:ea typeface="+mn-ea"/>
                <a:cs typeface="+mn-cs"/>
              </a:rPr>
              <a:t>The service-specific Process Areas are summarized below.</a:t>
            </a:r>
          </a:p>
          <a:p>
            <a:r>
              <a:rPr lang="en-GB" sz="1200" b="1" kern="1200" dirty="0" smtClean="0">
                <a:solidFill>
                  <a:schemeClr val="tx1"/>
                </a:solidFill>
                <a:effectLst/>
                <a:latin typeface="+mn-lt"/>
                <a:ea typeface="+mn-ea"/>
                <a:cs typeface="+mn-cs"/>
              </a:rPr>
              <a:t>Work Monitoring and Control</a:t>
            </a:r>
            <a:r>
              <a:rPr lang="en-GB" sz="1200" kern="1200" dirty="0" smtClean="0">
                <a:solidFill>
                  <a:schemeClr val="tx1"/>
                </a:solidFill>
                <a:effectLst/>
                <a:latin typeface="+mn-lt"/>
                <a:ea typeface="+mn-ea"/>
                <a:cs typeface="+mn-cs"/>
              </a:rPr>
              <a:t>: Understand the group’s progress so that appropriate corrective actions can be taken when performance deviates significantly from the plan.</a:t>
            </a:r>
          </a:p>
          <a:p>
            <a:r>
              <a:rPr lang="en-GB" sz="1200" b="1" kern="1200" dirty="0" smtClean="0">
                <a:solidFill>
                  <a:schemeClr val="tx1"/>
                </a:solidFill>
                <a:effectLst/>
                <a:latin typeface="+mn-lt"/>
                <a:ea typeface="+mn-ea"/>
                <a:cs typeface="+mn-cs"/>
              </a:rPr>
              <a:t>Work Planning</a:t>
            </a:r>
            <a:r>
              <a:rPr lang="en-GB" sz="1200" kern="1200" dirty="0" smtClean="0">
                <a:solidFill>
                  <a:schemeClr val="tx1"/>
                </a:solidFill>
                <a:effectLst/>
                <a:latin typeface="+mn-lt"/>
                <a:ea typeface="+mn-ea"/>
                <a:cs typeface="+mn-cs"/>
              </a:rPr>
              <a:t>: Establish and maintain plans (major tasks, estimates, risks and resources) for service work.</a:t>
            </a:r>
          </a:p>
          <a:p>
            <a:endParaRPr lang="en-GB" dirty="0"/>
          </a:p>
        </p:txBody>
      </p:sp>
      <p:sp>
        <p:nvSpPr>
          <p:cNvPr id="4" name="Slide Number Placeholder 3"/>
          <p:cNvSpPr>
            <a:spLocks noGrp="1"/>
          </p:cNvSpPr>
          <p:nvPr>
            <p:ph type="sldNum" sz="quarter" idx="10"/>
          </p:nvPr>
        </p:nvSpPr>
        <p:spPr/>
        <p:txBody>
          <a:bodyPr/>
          <a:lstStyle/>
          <a:p>
            <a:fld id="{9FBED196-2ECC-4C6E-B054-58EEA43652B0}" type="slidenum">
              <a:rPr lang="en-GB" smtClean="0"/>
              <a:t>8</a:t>
            </a:fld>
            <a:endParaRPr lang="en-GB"/>
          </a:p>
        </p:txBody>
      </p:sp>
    </p:spTree>
    <p:extLst>
      <p:ext uri="{BB962C8B-B14F-4D97-AF65-F5344CB8AC3E}">
        <p14:creationId xmlns:p14="http://schemas.microsoft.com/office/powerpoint/2010/main" val="4147237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https://en.wikipedia.org/wiki/Capability_Immaturity_Model</a:t>
            </a:r>
          </a:p>
          <a:p>
            <a:endParaRPr lang="en-GB" dirty="0"/>
          </a:p>
        </p:txBody>
      </p:sp>
      <p:sp>
        <p:nvSpPr>
          <p:cNvPr id="4" name="Slide Number Placeholder 3"/>
          <p:cNvSpPr>
            <a:spLocks noGrp="1"/>
          </p:cNvSpPr>
          <p:nvPr>
            <p:ph type="sldNum" sz="quarter" idx="10"/>
          </p:nvPr>
        </p:nvSpPr>
        <p:spPr/>
        <p:txBody>
          <a:bodyPr/>
          <a:lstStyle/>
          <a:p>
            <a:fld id="{9FBED196-2ECC-4C6E-B054-58EEA43652B0}" type="slidenum">
              <a:rPr lang="en-GB" smtClean="0"/>
              <a:t>14</a:t>
            </a:fld>
            <a:endParaRPr lang="en-GB"/>
          </a:p>
        </p:txBody>
      </p:sp>
    </p:spTree>
    <p:extLst>
      <p:ext uri="{BB962C8B-B14F-4D97-AF65-F5344CB8AC3E}">
        <p14:creationId xmlns:p14="http://schemas.microsoft.com/office/powerpoint/2010/main" val="4026180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FBED196-2ECC-4C6E-B054-58EEA43652B0}" type="slidenum">
              <a:rPr lang="en-GB" smtClean="0"/>
              <a:t>15</a:t>
            </a:fld>
            <a:endParaRPr lang="en-GB"/>
          </a:p>
        </p:txBody>
      </p:sp>
    </p:spTree>
    <p:extLst>
      <p:ext uri="{BB962C8B-B14F-4D97-AF65-F5344CB8AC3E}">
        <p14:creationId xmlns:p14="http://schemas.microsoft.com/office/powerpoint/2010/main" val="45270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Version 1.0 of the </a:t>
            </a:r>
            <a:r>
              <a:rPr lang="en-GB" sz="1200" b="0" i="0" kern="1200" dirty="0" err="1" smtClean="0">
                <a:solidFill>
                  <a:schemeClr val="tx1"/>
                </a:solidFill>
                <a:effectLst/>
                <a:latin typeface="+mn-lt"/>
                <a:ea typeface="+mn-ea"/>
                <a:cs typeface="+mn-cs"/>
              </a:rPr>
              <a:t>CMMC</a:t>
            </a:r>
            <a:r>
              <a:rPr lang="en-GB" sz="1200" b="0" i="0" kern="1200" dirty="0" smtClean="0">
                <a:solidFill>
                  <a:schemeClr val="tx1"/>
                </a:solidFill>
                <a:effectLst/>
                <a:latin typeface="+mn-lt"/>
                <a:ea typeface="+mn-ea"/>
                <a:cs typeface="+mn-cs"/>
              </a:rPr>
              <a:t> framework will be available in January 2020 to support training requirements. In June 2020, industry should begin to see the </a:t>
            </a:r>
            <a:r>
              <a:rPr lang="en-GB" sz="1200" b="0" i="0" kern="1200" dirty="0" err="1" smtClean="0">
                <a:solidFill>
                  <a:schemeClr val="tx1"/>
                </a:solidFill>
                <a:effectLst/>
                <a:latin typeface="+mn-lt"/>
                <a:ea typeface="+mn-ea"/>
                <a:cs typeface="+mn-cs"/>
              </a:rPr>
              <a:t>CMMC</a:t>
            </a:r>
            <a:r>
              <a:rPr lang="en-GB" sz="1200" b="0" i="0" kern="1200" dirty="0" smtClean="0">
                <a:solidFill>
                  <a:schemeClr val="tx1"/>
                </a:solidFill>
                <a:effectLst/>
                <a:latin typeface="+mn-lt"/>
                <a:ea typeface="+mn-ea"/>
                <a:cs typeface="+mn-cs"/>
              </a:rPr>
              <a:t> requirements as part of Requests for Information.</a:t>
            </a:r>
          </a:p>
          <a:p>
            <a:r>
              <a:rPr lang="en-GB" sz="1200" b="0" i="0" kern="1200" dirty="0" smtClean="0">
                <a:solidFill>
                  <a:schemeClr val="tx1"/>
                </a:solidFill>
                <a:effectLst/>
                <a:latin typeface="+mn-lt"/>
                <a:ea typeface="+mn-ea"/>
                <a:cs typeface="+mn-cs"/>
              </a:rPr>
              <a:t>Unlike </a:t>
            </a:r>
            <a:r>
              <a:rPr lang="en-GB" sz="1200" b="0" i="0" kern="1200" dirty="0" err="1" smtClean="0">
                <a:solidFill>
                  <a:schemeClr val="tx1"/>
                </a:solidFill>
                <a:effectLst/>
                <a:latin typeface="+mn-lt"/>
                <a:ea typeface="+mn-ea"/>
                <a:cs typeface="+mn-cs"/>
              </a:rPr>
              <a:t>NIST</a:t>
            </a:r>
            <a:r>
              <a:rPr lang="en-GB" sz="1200" b="0" i="0" kern="1200" dirty="0" smtClean="0">
                <a:solidFill>
                  <a:schemeClr val="tx1"/>
                </a:solidFill>
                <a:effectLst/>
                <a:latin typeface="+mn-lt"/>
                <a:ea typeface="+mn-ea"/>
                <a:cs typeface="+mn-cs"/>
              </a:rPr>
              <a:t> </a:t>
            </a:r>
            <a:r>
              <a:rPr lang="en-GB" sz="1200" b="0" i="0" kern="1200" dirty="0" err="1" smtClean="0">
                <a:solidFill>
                  <a:schemeClr val="tx1"/>
                </a:solidFill>
                <a:effectLst/>
                <a:latin typeface="+mn-lt"/>
                <a:ea typeface="+mn-ea"/>
                <a:cs typeface="+mn-cs"/>
              </a:rPr>
              <a:t>SP</a:t>
            </a:r>
            <a:r>
              <a:rPr lang="en-GB" sz="1200" b="0" i="0" kern="1200" dirty="0" smtClean="0">
                <a:solidFill>
                  <a:schemeClr val="tx1"/>
                </a:solidFill>
                <a:effectLst/>
                <a:latin typeface="+mn-lt"/>
                <a:ea typeface="+mn-ea"/>
                <a:cs typeface="+mn-cs"/>
              </a:rPr>
              <a:t> 800-171, </a:t>
            </a:r>
            <a:r>
              <a:rPr lang="en-GB" sz="1200" b="0" i="0" kern="1200" dirty="0" err="1" smtClean="0">
                <a:solidFill>
                  <a:schemeClr val="tx1"/>
                </a:solidFill>
                <a:effectLst/>
                <a:latin typeface="+mn-lt"/>
                <a:ea typeface="+mn-ea"/>
                <a:cs typeface="+mn-cs"/>
              </a:rPr>
              <a:t>CMMC</a:t>
            </a:r>
            <a:r>
              <a:rPr lang="en-GB" sz="1200" b="0" i="0" kern="1200" dirty="0" smtClean="0">
                <a:solidFill>
                  <a:schemeClr val="tx1"/>
                </a:solidFill>
                <a:effectLst/>
                <a:latin typeface="+mn-lt"/>
                <a:ea typeface="+mn-ea"/>
                <a:cs typeface="+mn-cs"/>
              </a:rPr>
              <a:t> will implement multiple levels of cybersecurity. In addition to assessing the maturity of a company’s implementation of cybersecurity controls, the </a:t>
            </a:r>
            <a:r>
              <a:rPr lang="en-GB" sz="1200" b="0" i="0" kern="1200" dirty="0" err="1" smtClean="0">
                <a:solidFill>
                  <a:schemeClr val="tx1"/>
                </a:solidFill>
                <a:effectLst/>
                <a:latin typeface="+mn-lt"/>
                <a:ea typeface="+mn-ea"/>
                <a:cs typeface="+mn-cs"/>
              </a:rPr>
              <a:t>CMMC</a:t>
            </a:r>
            <a:r>
              <a:rPr lang="en-GB" sz="1200" b="0" i="0" kern="1200" smtClean="0">
                <a:solidFill>
                  <a:schemeClr val="tx1"/>
                </a:solidFill>
                <a:effectLst/>
                <a:latin typeface="+mn-lt"/>
                <a:ea typeface="+mn-ea"/>
                <a:cs typeface="+mn-cs"/>
              </a:rPr>
              <a:t> will also assess the company’s maturity/institutionalization of cybersecurity practices and processes.</a:t>
            </a:r>
            <a:endParaRPr lang="en-GB" dirty="0"/>
          </a:p>
        </p:txBody>
      </p:sp>
      <p:sp>
        <p:nvSpPr>
          <p:cNvPr id="4" name="Slide Number Placeholder 3"/>
          <p:cNvSpPr>
            <a:spLocks noGrp="1"/>
          </p:cNvSpPr>
          <p:nvPr>
            <p:ph type="sldNum" sz="quarter" idx="10"/>
          </p:nvPr>
        </p:nvSpPr>
        <p:spPr/>
        <p:txBody>
          <a:bodyPr/>
          <a:lstStyle/>
          <a:p>
            <a:fld id="{9FBED196-2ECC-4C6E-B054-58EEA43652B0}" type="slidenum">
              <a:rPr lang="en-GB" smtClean="0"/>
              <a:t>18</a:t>
            </a:fld>
            <a:endParaRPr lang="en-GB"/>
          </a:p>
        </p:txBody>
      </p:sp>
    </p:spTree>
    <p:extLst>
      <p:ext uri="{BB962C8B-B14F-4D97-AF65-F5344CB8AC3E}">
        <p14:creationId xmlns:p14="http://schemas.microsoft.com/office/powerpoint/2010/main" val="3035557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mtClean="0"/>
              <a:t>https://www.acq.osd.mil/cmmc/docs/cmmc-draft-model-30aug19.pdf</a:t>
            </a:r>
            <a:endParaRPr lang="en-GB"/>
          </a:p>
        </p:txBody>
      </p:sp>
      <p:sp>
        <p:nvSpPr>
          <p:cNvPr id="4" name="Slide Number Placeholder 3"/>
          <p:cNvSpPr>
            <a:spLocks noGrp="1"/>
          </p:cNvSpPr>
          <p:nvPr>
            <p:ph type="sldNum" sz="quarter" idx="10"/>
          </p:nvPr>
        </p:nvSpPr>
        <p:spPr/>
        <p:txBody>
          <a:bodyPr/>
          <a:lstStyle/>
          <a:p>
            <a:fld id="{9FBED196-2ECC-4C6E-B054-58EEA43652B0}" type="slidenum">
              <a:rPr lang="en-GB" smtClean="0"/>
              <a:t>19</a:t>
            </a:fld>
            <a:endParaRPr lang="en-GB"/>
          </a:p>
        </p:txBody>
      </p:sp>
    </p:spTree>
    <p:extLst>
      <p:ext uri="{BB962C8B-B14F-4D97-AF65-F5344CB8AC3E}">
        <p14:creationId xmlns:p14="http://schemas.microsoft.com/office/powerpoint/2010/main" val="2448227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Closed source applications can only be customized or adapted within the scope provided by the original vendor but never outside its boundaries.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Even if you cannot program yourself, if you would like something added or customized you can generally pay an appropriately skilled software developer to do it for you. The introduction of competition into the market for customisations, as observed in the bug-fixing section above, forces suppliers to offer high quality at a competitive price.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9FBED196-2ECC-4C6E-B054-58EEA43652B0}" type="slidenum">
              <a:rPr lang="en-GB" smtClean="0"/>
              <a:t>34</a:t>
            </a:fld>
            <a:endParaRPr lang="en-GB"/>
          </a:p>
        </p:txBody>
      </p:sp>
    </p:spTree>
    <p:extLst>
      <p:ext uri="{BB962C8B-B14F-4D97-AF65-F5344CB8AC3E}">
        <p14:creationId xmlns:p14="http://schemas.microsoft.com/office/powerpoint/2010/main" val="2342462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Even when non-standard formats are used in open-source code, it is always possible to document them from the source code. On the contrary, closed formats used by proprietary software need to be reverse-engineered, a burdensome and expensive process that may need to be repeated if the format is subsequently changed.</a:t>
            </a:r>
          </a:p>
          <a:p>
            <a:endParaRPr lang="en-GB" dirty="0"/>
          </a:p>
        </p:txBody>
      </p:sp>
      <p:sp>
        <p:nvSpPr>
          <p:cNvPr id="4" name="Slide Number Placeholder 3"/>
          <p:cNvSpPr>
            <a:spLocks noGrp="1"/>
          </p:cNvSpPr>
          <p:nvPr>
            <p:ph type="sldNum" sz="quarter" idx="10"/>
          </p:nvPr>
        </p:nvSpPr>
        <p:spPr/>
        <p:txBody>
          <a:bodyPr/>
          <a:lstStyle/>
          <a:p>
            <a:fld id="{9FBED196-2ECC-4C6E-B054-58EEA43652B0}" type="slidenum">
              <a:rPr lang="en-GB" smtClean="0"/>
              <a:t>35</a:t>
            </a:fld>
            <a:endParaRPr lang="en-GB"/>
          </a:p>
        </p:txBody>
      </p:sp>
    </p:spTree>
    <p:extLst>
      <p:ext uri="{BB962C8B-B14F-4D97-AF65-F5344CB8AC3E}">
        <p14:creationId xmlns:p14="http://schemas.microsoft.com/office/powerpoint/2010/main" val="2010059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7CD6B78B-B73D-4EA2-8B64-1B00B8080000}" type="datetimeFigureOut">
              <a:rPr lang="en-GB" smtClean="0"/>
              <a:t>30/10/2019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39E38C-0449-4E64-ADAA-D4856B2718D9}" type="slidenum">
              <a:rPr lang="en-GB" smtClean="0"/>
              <a:t>‹#›</a:t>
            </a:fld>
            <a:endParaRPr lang="en-GB"/>
          </a:p>
        </p:txBody>
      </p:sp>
    </p:spTree>
    <p:extLst>
      <p:ext uri="{BB962C8B-B14F-4D97-AF65-F5344CB8AC3E}">
        <p14:creationId xmlns:p14="http://schemas.microsoft.com/office/powerpoint/2010/main" val="777487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CD6B78B-B73D-4EA2-8B64-1B00B8080000}" type="datetimeFigureOut">
              <a:rPr lang="en-GB" smtClean="0"/>
              <a:t>30/10/2019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39E38C-0449-4E64-ADAA-D4856B2718D9}" type="slidenum">
              <a:rPr lang="en-GB" smtClean="0"/>
              <a:t>‹#›</a:t>
            </a:fld>
            <a:endParaRPr lang="en-GB"/>
          </a:p>
        </p:txBody>
      </p:sp>
    </p:spTree>
    <p:extLst>
      <p:ext uri="{BB962C8B-B14F-4D97-AF65-F5344CB8AC3E}">
        <p14:creationId xmlns:p14="http://schemas.microsoft.com/office/powerpoint/2010/main" val="987169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CD6B78B-B73D-4EA2-8B64-1B00B8080000}" type="datetimeFigureOut">
              <a:rPr lang="en-GB" smtClean="0"/>
              <a:t>30/10/2019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39E38C-0449-4E64-ADAA-D4856B2718D9}" type="slidenum">
              <a:rPr lang="en-GB" smtClean="0"/>
              <a:t>‹#›</a:t>
            </a:fld>
            <a:endParaRPr lang="en-GB"/>
          </a:p>
        </p:txBody>
      </p:sp>
    </p:spTree>
    <p:extLst>
      <p:ext uri="{BB962C8B-B14F-4D97-AF65-F5344CB8AC3E}">
        <p14:creationId xmlns:p14="http://schemas.microsoft.com/office/powerpoint/2010/main" val="2831881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CD6B78B-B73D-4EA2-8B64-1B00B8080000}" type="datetimeFigureOut">
              <a:rPr lang="en-GB" smtClean="0"/>
              <a:t>30/10/2019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39E38C-0449-4E64-ADAA-D4856B2718D9}" type="slidenum">
              <a:rPr lang="en-GB" smtClean="0"/>
              <a:t>‹#›</a:t>
            </a:fld>
            <a:endParaRPr lang="en-GB"/>
          </a:p>
        </p:txBody>
      </p:sp>
    </p:spTree>
    <p:extLst>
      <p:ext uri="{BB962C8B-B14F-4D97-AF65-F5344CB8AC3E}">
        <p14:creationId xmlns:p14="http://schemas.microsoft.com/office/powerpoint/2010/main" val="991433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CD6B78B-B73D-4EA2-8B64-1B00B8080000}" type="datetimeFigureOut">
              <a:rPr lang="en-GB" smtClean="0"/>
              <a:t>30/10/2019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39E38C-0449-4E64-ADAA-D4856B2718D9}" type="slidenum">
              <a:rPr lang="en-GB" smtClean="0"/>
              <a:t>‹#›</a:t>
            </a:fld>
            <a:endParaRPr lang="en-GB"/>
          </a:p>
        </p:txBody>
      </p:sp>
    </p:spTree>
    <p:extLst>
      <p:ext uri="{BB962C8B-B14F-4D97-AF65-F5344CB8AC3E}">
        <p14:creationId xmlns:p14="http://schemas.microsoft.com/office/powerpoint/2010/main" val="1950135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CD6B78B-B73D-4EA2-8B64-1B00B8080000}" type="datetimeFigureOut">
              <a:rPr lang="en-GB" smtClean="0"/>
              <a:t>30/10/2019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439E38C-0449-4E64-ADAA-D4856B2718D9}" type="slidenum">
              <a:rPr lang="en-GB" smtClean="0"/>
              <a:t>‹#›</a:t>
            </a:fld>
            <a:endParaRPr lang="en-GB"/>
          </a:p>
        </p:txBody>
      </p:sp>
    </p:spTree>
    <p:extLst>
      <p:ext uri="{BB962C8B-B14F-4D97-AF65-F5344CB8AC3E}">
        <p14:creationId xmlns:p14="http://schemas.microsoft.com/office/powerpoint/2010/main" val="2861227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CD6B78B-B73D-4EA2-8B64-1B00B8080000}" type="datetimeFigureOut">
              <a:rPr lang="en-GB" smtClean="0"/>
              <a:t>30/10/2019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439E38C-0449-4E64-ADAA-D4856B2718D9}" type="slidenum">
              <a:rPr lang="en-GB" smtClean="0"/>
              <a:t>‹#›</a:t>
            </a:fld>
            <a:endParaRPr lang="en-GB"/>
          </a:p>
        </p:txBody>
      </p:sp>
    </p:spTree>
    <p:extLst>
      <p:ext uri="{BB962C8B-B14F-4D97-AF65-F5344CB8AC3E}">
        <p14:creationId xmlns:p14="http://schemas.microsoft.com/office/powerpoint/2010/main" val="1417970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CD6B78B-B73D-4EA2-8B64-1B00B8080000}" type="datetimeFigureOut">
              <a:rPr lang="en-GB" smtClean="0"/>
              <a:t>30/10/2019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439E38C-0449-4E64-ADAA-D4856B2718D9}" type="slidenum">
              <a:rPr lang="en-GB" smtClean="0"/>
              <a:t>‹#›</a:t>
            </a:fld>
            <a:endParaRPr lang="en-GB"/>
          </a:p>
        </p:txBody>
      </p:sp>
    </p:spTree>
    <p:extLst>
      <p:ext uri="{BB962C8B-B14F-4D97-AF65-F5344CB8AC3E}">
        <p14:creationId xmlns:p14="http://schemas.microsoft.com/office/powerpoint/2010/main" val="583038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D6B78B-B73D-4EA2-8B64-1B00B8080000}" type="datetimeFigureOut">
              <a:rPr lang="en-GB" smtClean="0"/>
              <a:t>30/10/2019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439E38C-0449-4E64-ADAA-D4856B2718D9}" type="slidenum">
              <a:rPr lang="en-GB" smtClean="0"/>
              <a:t>‹#›</a:t>
            </a:fld>
            <a:endParaRPr lang="en-GB"/>
          </a:p>
        </p:txBody>
      </p:sp>
    </p:spTree>
    <p:extLst>
      <p:ext uri="{BB962C8B-B14F-4D97-AF65-F5344CB8AC3E}">
        <p14:creationId xmlns:p14="http://schemas.microsoft.com/office/powerpoint/2010/main" val="851366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CD6B78B-B73D-4EA2-8B64-1B00B8080000}" type="datetimeFigureOut">
              <a:rPr lang="en-GB" smtClean="0"/>
              <a:t>30/10/2019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439E38C-0449-4E64-ADAA-D4856B2718D9}" type="slidenum">
              <a:rPr lang="en-GB" smtClean="0"/>
              <a:t>‹#›</a:t>
            </a:fld>
            <a:endParaRPr lang="en-GB"/>
          </a:p>
        </p:txBody>
      </p:sp>
    </p:spTree>
    <p:extLst>
      <p:ext uri="{BB962C8B-B14F-4D97-AF65-F5344CB8AC3E}">
        <p14:creationId xmlns:p14="http://schemas.microsoft.com/office/powerpoint/2010/main" val="1133388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CD6B78B-B73D-4EA2-8B64-1B00B8080000}" type="datetimeFigureOut">
              <a:rPr lang="en-GB" smtClean="0"/>
              <a:t>30/10/2019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439E38C-0449-4E64-ADAA-D4856B2718D9}" type="slidenum">
              <a:rPr lang="en-GB" smtClean="0"/>
              <a:t>‹#›</a:t>
            </a:fld>
            <a:endParaRPr lang="en-GB"/>
          </a:p>
        </p:txBody>
      </p:sp>
    </p:spTree>
    <p:extLst>
      <p:ext uri="{BB962C8B-B14F-4D97-AF65-F5344CB8AC3E}">
        <p14:creationId xmlns:p14="http://schemas.microsoft.com/office/powerpoint/2010/main" val="2467149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D6B78B-B73D-4EA2-8B64-1B00B8080000}" type="datetimeFigureOut">
              <a:rPr lang="en-GB" smtClean="0"/>
              <a:t>30/10/2019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39E38C-0449-4E64-ADAA-D4856B2718D9}" type="slidenum">
              <a:rPr lang="en-GB" smtClean="0"/>
              <a:t>‹#›</a:t>
            </a:fld>
            <a:endParaRPr lang="en-GB"/>
          </a:p>
        </p:txBody>
      </p:sp>
    </p:spTree>
    <p:extLst>
      <p:ext uri="{BB962C8B-B14F-4D97-AF65-F5344CB8AC3E}">
        <p14:creationId xmlns:p14="http://schemas.microsoft.com/office/powerpoint/2010/main" val="3312134779"/>
      </p:ext>
    </p:extLst>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mubeenbth.wordpress.com/2012/08/25/software-process-improvement-and-capability-determination-spice-isoiec-15504/"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4400">
                <a:solidFill>
                  <a:prstClr val="black"/>
                </a:solidFill>
              </a:rPr>
              <a:t>COMP6204 Software Project Management and Secure Development</a:t>
            </a:r>
            <a:endParaRPr lang="en-GB" dirty="0"/>
          </a:p>
        </p:txBody>
      </p:sp>
      <p:sp>
        <p:nvSpPr>
          <p:cNvPr id="3" name="Subtitle 2"/>
          <p:cNvSpPr>
            <a:spLocks noGrp="1"/>
          </p:cNvSpPr>
          <p:nvPr>
            <p:ph type="subTitle" idx="1"/>
          </p:nvPr>
        </p:nvSpPr>
        <p:spPr/>
        <p:txBody>
          <a:bodyPr>
            <a:normAutofit fontScale="92500" lnSpcReduction="20000"/>
          </a:bodyPr>
          <a:lstStyle/>
          <a:p>
            <a:endParaRPr lang="en-GB" sz="6600" dirty="0" smtClean="0"/>
          </a:p>
          <a:p>
            <a:r>
              <a:rPr lang="en-GB" sz="6600" dirty="0" smtClean="0"/>
              <a:t>Capability Maturity Model</a:t>
            </a:r>
            <a:endParaRPr lang="en-GB" sz="6600" dirty="0"/>
          </a:p>
        </p:txBody>
      </p:sp>
    </p:spTree>
    <p:extLst>
      <p:ext uri="{BB962C8B-B14F-4D97-AF65-F5344CB8AC3E}">
        <p14:creationId xmlns:p14="http://schemas.microsoft.com/office/powerpoint/2010/main" val="3035591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Process improvement in general</a:t>
            </a:r>
            <a:endParaRPr lang="en-GB" dirty="0"/>
          </a:p>
        </p:txBody>
      </p:sp>
      <p:sp>
        <p:nvSpPr>
          <p:cNvPr id="3" name="Content Placeholder 2"/>
          <p:cNvSpPr>
            <a:spLocks noGrp="1"/>
          </p:cNvSpPr>
          <p:nvPr>
            <p:ph idx="1"/>
          </p:nvPr>
        </p:nvSpPr>
        <p:spPr/>
        <p:txBody>
          <a:bodyPr>
            <a:noAutofit/>
          </a:bodyPr>
          <a:lstStyle/>
          <a:p>
            <a:r>
              <a:rPr lang="en-GB" sz="3600" dirty="0" smtClean="0"/>
              <a:t>It’s a cycle</a:t>
            </a:r>
          </a:p>
          <a:p>
            <a:pPr lvl="1"/>
            <a:r>
              <a:rPr lang="en-GB" sz="3200" dirty="0" smtClean="0"/>
              <a:t>Measure, change, evaluate</a:t>
            </a:r>
          </a:p>
          <a:p>
            <a:r>
              <a:rPr lang="en-GB" sz="3600" dirty="0" smtClean="0"/>
              <a:t>But it’s not quite that simple</a:t>
            </a:r>
          </a:p>
          <a:p>
            <a:pPr lvl="1"/>
            <a:r>
              <a:rPr lang="en-GB" sz="3200" dirty="0" smtClean="0"/>
              <a:t>Before you start you have to decide what you want to improve…</a:t>
            </a:r>
          </a:p>
          <a:p>
            <a:pPr lvl="1"/>
            <a:r>
              <a:rPr lang="en-GB" sz="3200" dirty="0" smtClean="0"/>
              <a:t>You can’t just “measure”, you have to decide what to measure</a:t>
            </a:r>
          </a:p>
          <a:p>
            <a:pPr lvl="1"/>
            <a:r>
              <a:rPr lang="en-GB" sz="3200" dirty="0" smtClean="0"/>
              <a:t>Your changes may be constrained by requirements imposed by your clients</a:t>
            </a:r>
            <a:endParaRPr lang="en-GB" sz="3200" dirty="0"/>
          </a:p>
        </p:txBody>
      </p:sp>
      <p:pic>
        <p:nvPicPr>
          <p:cNvPr id="4" name="Picture 3"/>
          <p:cNvPicPr>
            <a:picLocks noChangeAspect="1"/>
          </p:cNvPicPr>
          <p:nvPr/>
        </p:nvPicPr>
        <p:blipFill>
          <a:blip r:embed="rId2"/>
          <a:stretch>
            <a:fillRect/>
          </a:stretch>
        </p:blipFill>
        <p:spPr>
          <a:xfrm>
            <a:off x="8790091" y="651510"/>
            <a:ext cx="2563709" cy="2548890"/>
          </a:xfrm>
          <a:prstGeom prst="rect">
            <a:avLst/>
          </a:prstGeom>
        </p:spPr>
      </p:pic>
    </p:spTree>
    <p:extLst>
      <p:ext uri="{BB962C8B-B14F-4D97-AF65-F5344CB8AC3E}">
        <p14:creationId xmlns:p14="http://schemas.microsoft.com/office/powerpoint/2010/main" val="4016195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Product quality</a:t>
            </a:r>
            <a:endParaRPr lang="en-GB" dirty="0"/>
          </a:p>
        </p:txBody>
      </p:sp>
      <p:sp>
        <p:nvSpPr>
          <p:cNvPr id="3" name="Content Placeholder 2"/>
          <p:cNvSpPr>
            <a:spLocks noGrp="1"/>
          </p:cNvSpPr>
          <p:nvPr>
            <p:ph idx="1"/>
          </p:nvPr>
        </p:nvSpPr>
        <p:spPr/>
        <p:txBody>
          <a:bodyPr/>
          <a:lstStyle/>
          <a:p>
            <a:r>
              <a:rPr lang="en-GB" sz="3600" dirty="0" smtClean="0"/>
              <a:t>Depends on</a:t>
            </a:r>
          </a:p>
          <a:p>
            <a:pPr lvl="1"/>
            <a:r>
              <a:rPr lang="en-GB" sz="3200" dirty="0" smtClean="0"/>
              <a:t>People quality</a:t>
            </a:r>
          </a:p>
          <a:p>
            <a:pPr lvl="1"/>
            <a:r>
              <a:rPr lang="en-GB" sz="3200" dirty="0" smtClean="0"/>
              <a:t>Process quality</a:t>
            </a:r>
          </a:p>
          <a:p>
            <a:pPr lvl="1"/>
            <a:r>
              <a:rPr lang="en-GB" sz="3200" dirty="0" smtClean="0"/>
              <a:t>Development technology</a:t>
            </a:r>
          </a:p>
          <a:p>
            <a:pPr lvl="1"/>
            <a:r>
              <a:rPr lang="en-GB" sz="3200" dirty="0" smtClean="0"/>
              <a:t>Cost, time, schedule</a:t>
            </a:r>
          </a:p>
          <a:p>
            <a:r>
              <a:rPr lang="en-GB" sz="3600" dirty="0" smtClean="0"/>
              <a:t>Importance and influence of these depends on size and nature of development</a:t>
            </a:r>
          </a:p>
          <a:p>
            <a:pPr>
              <a:buNone/>
            </a:pPr>
            <a:endParaRPr lang="en-GB" dirty="0" smtClean="0"/>
          </a:p>
          <a:p>
            <a:endParaRPr lang="en-GB" dirty="0"/>
          </a:p>
        </p:txBody>
      </p:sp>
    </p:spTree>
    <p:extLst>
      <p:ext uri="{BB962C8B-B14F-4D97-AF65-F5344CB8AC3E}">
        <p14:creationId xmlns:p14="http://schemas.microsoft.com/office/powerpoint/2010/main" val="4048579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Postscript on product quality</a:t>
            </a:r>
            <a:endParaRPr lang="en-GB" dirty="0"/>
          </a:p>
        </p:txBody>
      </p:sp>
      <p:sp>
        <p:nvSpPr>
          <p:cNvPr id="3" name="Content Placeholder 2"/>
          <p:cNvSpPr>
            <a:spLocks noGrp="1"/>
          </p:cNvSpPr>
          <p:nvPr>
            <p:ph idx="1"/>
          </p:nvPr>
        </p:nvSpPr>
        <p:spPr/>
        <p:txBody>
          <a:bodyPr>
            <a:noAutofit/>
          </a:bodyPr>
          <a:lstStyle/>
          <a:p>
            <a:r>
              <a:rPr lang="en-GB" sz="3600" dirty="0" smtClean="0"/>
              <a:t>Software development is an activity which isn’t usually carried out in isolation</a:t>
            </a:r>
          </a:p>
          <a:p>
            <a:r>
              <a:rPr lang="en-GB" sz="3600" dirty="0" smtClean="0"/>
              <a:t>It is generally associated with commercial activity where profit matters</a:t>
            </a:r>
          </a:p>
          <a:p>
            <a:r>
              <a:rPr lang="en-GB" sz="3600" dirty="0" smtClean="0"/>
              <a:t>Hence, time and cost matter</a:t>
            </a:r>
          </a:p>
          <a:p>
            <a:r>
              <a:rPr lang="en-GB" sz="3600" dirty="0" smtClean="0"/>
              <a:t>Quality and other standards may have to be compromised to get a product delivered at an acceptable time or cost</a:t>
            </a:r>
          </a:p>
        </p:txBody>
      </p:sp>
    </p:spTree>
    <p:extLst>
      <p:ext uri="{BB962C8B-B14F-4D97-AF65-F5344CB8AC3E}">
        <p14:creationId xmlns:p14="http://schemas.microsoft.com/office/powerpoint/2010/main" val="440150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Capability Immaturity Model</a:t>
            </a:r>
            <a:endParaRPr lang="en-GB" dirty="0"/>
          </a:p>
        </p:txBody>
      </p:sp>
      <p:pic>
        <p:nvPicPr>
          <p:cNvPr id="4" name="Content Placeholder 3"/>
          <p:cNvPicPr>
            <a:picLocks noGrp="1" noChangeAspect="1"/>
          </p:cNvPicPr>
          <p:nvPr>
            <p:ph idx="1"/>
          </p:nvPr>
        </p:nvPicPr>
        <p:blipFill>
          <a:blip r:embed="rId2"/>
          <a:stretch>
            <a:fillRect/>
          </a:stretch>
        </p:blipFill>
        <p:spPr>
          <a:xfrm>
            <a:off x="548640" y="1551159"/>
            <a:ext cx="10805160" cy="5035204"/>
          </a:xfrm>
          <a:prstGeom prst="rect">
            <a:avLst/>
          </a:prstGeom>
        </p:spPr>
      </p:pic>
    </p:spTree>
    <p:extLst>
      <p:ext uri="{BB962C8B-B14F-4D97-AF65-F5344CB8AC3E}">
        <p14:creationId xmlns:p14="http://schemas.microsoft.com/office/powerpoint/2010/main" val="1666043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8656" y="770562"/>
            <a:ext cx="8876444" cy="1174126"/>
          </a:xfrm>
        </p:spPr>
        <p:txBody>
          <a:bodyPr>
            <a:normAutofit fontScale="90000"/>
          </a:bodyPr>
          <a:lstStyle/>
          <a:p>
            <a:r>
              <a:rPr lang="en-GB" dirty="0" smtClean="0"/>
              <a:t>Levels of the capability immaturity model</a:t>
            </a:r>
            <a:endParaRPr lang="en-GB" dirty="0"/>
          </a:p>
        </p:txBody>
      </p:sp>
      <p:sp>
        <p:nvSpPr>
          <p:cNvPr id="3" name="Content Placeholder 2"/>
          <p:cNvSpPr>
            <a:spLocks noGrp="1"/>
          </p:cNvSpPr>
          <p:nvPr>
            <p:ph idx="1"/>
          </p:nvPr>
        </p:nvSpPr>
        <p:spPr>
          <a:xfrm>
            <a:off x="1294544" y="1767155"/>
            <a:ext cx="9030556" cy="4276459"/>
          </a:xfrm>
        </p:spPr>
        <p:txBody>
          <a:bodyPr>
            <a:normAutofit fontScale="85000" lnSpcReduction="10000"/>
          </a:bodyPr>
          <a:lstStyle/>
          <a:p>
            <a:pPr marL="457200" indent="-457200">
              <a:buNone/>
            </a:pPr>
            <a:r>
              <a:rPr lang="en-GB" dirty="0" smtClean="0"/>
              <a:t>It should be recognised that we can actually not take this process seriously.</a:t>
            </a:r>
          </a:p>
          <a:p>
            <a:pPr marL="457200" indent="-457200">
              <a:buNone/>
            </a:pPr>
            <a:r>
              <a:rPr lang="en-GB" dirty="0" smtClean="0"/>
              <a:t>0: Negligent</a:t>
            </a:r>
          </a:p>
          <a:p>
            <a:pPr marL="457200" indent="-457200">
              <a:buNone/>
            </a:pPr>
            <a:r>
              <a:rPr lang="en-GB" dirty="0" smtClean="0"/>
              <a:t> – Failure to allow successful processes to proceed</a:t>
            </a:r>
          </a:p>
          <a:p>
            <a:pPr marL="457200" indent="-457200">
              <a:buNone/>
            </a:pPr>
            <a:r>
              <a:rPr lang="en-GB" dirty="0"/>
              <a:t>–</a:t>
            </a:r>
            <a:r>
              <a:rPr lang="en-GB" dirty="0" smtClean="0"/>
              <a:t> Lot </a:t>
            </a:r>
            <a:r>
              <a:rPr lang="en-GB" dirty="0"/>
              <a:t>of good activity and </a:t>
            </a:r>
            <a:r>
              <a:rPr lang="en-GB" dirty="0" smtClean="0"/>
              <a:t>showmanship, but the organisation is just paying   pays </a:t>
            </a:r>
            <a:r>
              <a:rPr lang="en-GB" dirty="0"/>
              <a:t>lip </a:t>
            </a:r>
            <a:r>
              <a:rPr lang="en-GB" dirty="0" smtClean="0"/>
              <a:t>service to </a:t>
            </a:r>
            <a:r>
              <a:rPr lang="en-GB" dirty="0"/>
              <a:t>implementing engineering </a:t>
            </a:r>
            <a:r>
              <a:rPr lang="en-GB" dirty="0" smtClean="0"/>
              <a:t>processes.</a:t>
            </a:r>
            <a:br>
              <a:rPr lang="en-GB" dirty="0" smtClean="0"/>
            </a:br>
            <a:r>
              <a:rPr lang="en-GB" dirty="0" smtClean="0"/>
              <a:t>No real effort in carrying out the task properly. Whereas </a:t>
            </a:r>
            <a:r>
              <a:rPr lang="en-GB" dirty="0"/>
              <a:t>CMM level 1 assumes eventual success in producing </a:t>
            </a:r>
            <a:r>
              <a:rPr lang="en-GB" dirty="0" smtClean="0"/>
              <a:t>work.</a:t>
            </a:r>
          </a:p>
          <a:p>
            <a:pPr marL="457200" indent="-457200">
              <a:buNone/>
            </a:pPr>
            <a:endParaRPr lang="en-GB" sz="1800" dirty="0" smtClean="0"/>
          </a:p>
          <a:p>
            <a:pPr marL="457200" indent="-457200">
              <a:buNone/>
            </a:pPr>
            <a:endParaRPr lang="en-GB" sz="1800" dirty="0"/>
          </a:p>
          <a:p>
            <a:pPr marL="457200" indent="-457200">
              <a:buNone/>
            </a:pPr>
            <a:endParaRPr lang="en-GB" sz="1800" dirty="0" smtClean="0"/>
          </a:p>
          <a:p>
            <a:pPr marL="457200" indent="-457200">
              <a:buNone/>
            </a:pPr>
            <a:r>
              <a:rPr lang="en-GB" sz="1800" dirty="0" smtClean="0"/>
              <a:t>(An </a:t>
            </a:r>
            <a:r>
              <a:rPr lang="en-GB" sz="1800" dirty="0"/>
              <a:t>aside from T. </a:t>
            </a:r>
            <a:r>
              <a:rPr lang="en-GB" sz="1800" dirty="0" err="1"/>
              <a:t>Schorsch</a:t>
            </a:r>
            <a:r>
              <a:rPr lang="en-GB" sz="1800" dirty="0"/>
              <a:t>. “The Capability </a:t>
            </a:r>
            <a:r>
              <a:rPr lang="en-GB" sz="1800" dirty="0" err="1"/>
              <a:t>im</a:t>
            </a:r>
            <a:r>
              <a:rPr lang="en-GB" sz="1800" dirty="0"/>
              <a:t>-Maturity Model” 1996 https://</a:t>
            </a:r>
            <a:r>
              <a:rPr lang="en-GB" sz="1800" dirty="0" smtClean="0"/>
              <a:t>en.wikipedia.org/wiki/Capability_Immaturity_Model)</a:t>
            </a:r>
            <a:endParaRPr lang="en-GB" sz="1800" dirty="0"/>
          </a:p>
        </p:txBody>
      </p:sp>
    </p:spTree>
    <p:extLst>
      <p:ext uri="{BB962C8B-B14F-4D97-AF65-F5344CB8AC3E}">
        <p14:creationId xmlns:p14="http://schemas.microsoft.com/office/powerpoint/2010/main" val="3087098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immaturity model</a:t>
            </a:r>
          </a:p>
        </p:txBody>
      </p:sp>
      <p:sp>
        <p:nvSpPr>
          <p:cNvPr id="3" name="Content Placeholder 2"/>
          <p:cNvSpPr>
            <a:spLocks noGrp="1"/>
          </p:cNvSpPr>
          <p:nvPr>
            <p:ph idx="1"/>
          </p:nvPr>
        </p:nvSpPr>
        <p:spPr/>
        <p:txBody>
          <a:bodyPr>
            <a:normAutofit/>
          </a:bodyPr>
          <a:lstStyle/>
          <a:p>
            <a:r>
              <a:rPr lang="en-GB" dirty="0" smtClean="0"/>
              <a:t>1: Obstructive</a:t>
            </a:r>
          </a:p>
          <a:p>
            <a:pPr lvl="1"/>
            <a:r>
              <a:rPr lang="en-GB" dirty="0" smtClean="0"/>
              <a:t>Counterproductive </a:t>
            </a:r>
            <a:r>
              <a:rPr lang="en-GB" dirty="0"/>
              <a:t>processes </a:t>
            </a:r>
            <a:r>
              <a:rPr lang="en-GB" dirty="0" smtClean="0"/>
              <a:t>imposed</a:t>
            </a:r>
          </a:p>
          <a:p>
            <a:pPr lvl="1"/>
            <a:r>
              <a:rPr lang="en-GB" dirty="0" smtClean="0"/>
              <a:t>Processes over goals: </a:t>
            </a:r>
            <a:r>
              <a:rPr lang="en-GB" dirty="0"/>
              <a:t>however inappropriate and ineffective, </a:t>
            </a:r>
            <a:r>
              <a:rPr lang="en-GB" dirty="0" smtClean="0"/>
              <a:t>procedures are </a:t>
            </a:r>
            <a:r>
              <a:rPr lang="en-GB" dirty="0"/>
              <a:t>implemented with rigor and tend to obstruct work. </a:t>
            </a:r>
            <a:r>
              <a:rPr lang="en-GB" dirty="0" smtClean="0"/>
              <a:t/>
            </a:r>
            <a:br>
              <a:rPr lang="en-GB" dirty="0" smtClean="0"/>
            </a:br>
            <a:r>
              <a:rPr lang="en-GB" dirty="0" smtClean="0"/>
              <a:t> </a:t>
            </a:r>
            <a:r>
              <a:rPr lang="en-GB" dirty="0"/>
              <a:t>Any actual creation of viable product is incidental. </a:t>
            </a:r>
            <a:r>
              <a:rPr lang="en-GB" dirty="0" smtClean="0"/>
              <a:t/>
            </a:r>
            <a:br>
              <a:rPr lang="en-GB" dirty="0" smtClean="0"/>
            </a:br>
            <a:r>
              <a:rPr lang="en-GB" dirty="0" smtClean="0"/>
              <a:t>The </a:t>
            </a:r>
            <a:r>
              <a:rPr lang="en-GB" dirty="0"/>
              <a:t>quality of any product is not assessed, </a:t>
            </a:r>
            <a:r>
              <a:rPr lang="en-GB" dirty="0" smtClean="0"/>
              <a:t>in the belief that proper process leads to </a:t>
            </a:r>
            <a:r>
              <a:rPr lang="en-GB" dirty="0"/>
              <a:t>high quality </a:t>
            </a:r>
            <a:r>
              <a:rPr lang="en-GB" dirty="0" smtClean="0"/>
              <a:t>products. </a:t>
            </a:r>
          </a:p>
          <a:p>
            <a:pPr lvl="1"/>
            <a:r>
              <a:rPr lang="en-GB" dirty="0" smtClean="0"/>
              <a:t>Process but lacking </a:t>
            </a:r>
            <a:r>
              <a:rPr lang="en-GB" dirty="0"/>
              <a:t>the will to measure the effectiveness of the procedures they rarely succeed at their basic task of creating work. </a:t>
            </a:r>
            <a:endParaRPr lang="en-GB" dirty="0" smtClean="0"/>
          </a:p>
          <a:p>
            <a:pPr lvl="1"/>
            <a:r>
              <a:rPr lang="en-GB" dirty="0" smtClean="0"/>
              <a:t>Government </a:t>
            </a:r>
            <a:r>
              <a:rPr lang="en-GB" dirty="0"/>
              <a:t>contracting models </a:t>
            </a:r>
            <a:r>
              <a:rPr lang="en-GB" dirty="0" smtClean="0"/>
              <a:t>some times reward organisations for the number </a:t>
            </a:r>
            <a:r>
              <a:rPr lang="en-GB" dirty="0"/>
              <a:t>of hours spent </a:t>
            </a:r>
            <a:r>
              <a:rPr lang="en-GB" dirty="0" smtClean="0"/>
              <a:t>on non-value-added </a:t>
            </a:r>
            <a:r>
              <a:rPr lang="en-GB" dirty="0"/>
              <a:t>activities related </a:t>
            </a:r>
            <a:r>
              <a:rPr lang="en-GB" dirty="0" smtClean="0"/>
              <a:t>compliance, rather than the quality of the product. </a:t>
            </a:r>
            <a:endParaRPr lang="en-GB" dirty="0"/>
          </a:p>
          <a:p>
            <a:endParaRPr lang="en-GB" dirty="0"/>
          </a:p>
        </p:txBody>
      </p:sp>
    </p:spTree>
    <p:extLst>
      <p:ext uri="{BB962C8B-B14F-4D97-AF65-F5344CB8AC3E}">
        <p14:creationId xmlns:p14="http://schemas.microsoft.com/office/powerpoint/2010/main" val="2283846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immaturity model</a:t>
            </a:r>
          </a:p>
        </p:txBody>
      </p:sp>
      <p:sp>
        <p:nvSpPr>
          <p:cNvPr id="3" name="Content Placeholder 2"/>
          <p:cNvSpPr>
            <a:spLocks noGrp="1"/>
          </p:cNvSpPr>
          <p:nvPr>
            <p:ph idx="1"/>
          </p:nvPr>
        </p:nvSpPr>
        <p:spPr>
          <a:xfrm>
            <a:off x="838200" y="1440180"/>
            <a:ext cx="10515600" cy="4736783"/>
          </a:xfrm>
        </p:spPr>
        <p:txBody>
          <a:bodyPr>
            <a:normAutofit/>
          </a:bodyPr>
          <a:lstStyle/>
          <a:p>
            <a:r>
              <a:rPr lang="en-GB" dirty="0" smtClean="0"/>
              <a:t>2</a:t>
            </a:r>
            <a:r>
              <a:rPr lang="en-GB" dirty="0"/>
              <a:t>: Contemptuous </a:t>
            </a:r>
            <a:r>
              <a:rPr lang="en-GB" dirty="0" smtClean="0"/>
              <a:t>–</a:t>
            </a:r>
          </a:p>
          <a:p>
            <a:pPr lvl="1"/>
            <a:r>
              <a:rPr lang="en-GB" dirty="0" smtClean="0"/>
              <a:t>Disregard </a:t>
            </a:r>
            <a:r>
              <a:rPr lang="en-GB" dirty="0"/>
              <a:t>for good Software Engineering</a:t>
            </a:r>
          </a:p>
          <a:p>
            <a:pPr lvl="1"/>
            <a:r>
              <a:rPr lang="en-GB" dirty="0" smtClean="0"/>
              <a:t>Measurements </a:t>
            </a:r>
            <a:r>
              <a:rPr lang="en-GB" dirty="0"/>
              <a:t>are fudged to make the organization look good. </a:t>
            </a:r>
          </a:p>
          <a:p>
            <a:pPr lvl="1"/>
            <a:r>
              <a:rPr lang="en-GB" dirty="0" smtClean="0"/>
              <a:t>Measures of activity (bugs fixed, lines of code written, hours worked) replace measures of productivity (% functions completed, test success rates). </a:t>
            </a:r>
          </a:p>
          <a:p>
            <a:pPr lvl="1"/>
            <a:r>
              <a:rPr lang="en-GB" dirty="0" smtClean="0"/>
              <a:t>Volatility </a:t>
            </a:r>
            <a:r>
              <a:rPr lang="en-GB" dirty="0"/>
              <a:t>in specifications and schedules is recast as evidence of organizational “agility</a:t>
            </a:r>
            <a:r>
              <a:rPr lang="en-GB" dirty="0" smtClean="0"/>
              <a:t>.”</a:t>
            </a:r>
          </a:p>
          <a:p>
            <a:pPr lvl="1"/>
            <a:r>
              <a:rPr lang="en-GB" dirty="0" smtClean="0"/>
              <a:t>Certifications on “best processes” are presented as evidence that the organization is performing optimally; poor results are blamed on factors outside the organization's control. </a:t>
            </a:r>
          </a:p>
          <a:p>
            <a:pPr lvl="1"/>
            <a:r>
              <a:rPr lang="en-GB" dirty="0" smtClean="0"/>
              <a:t>The organization becomes committed to ineffective processes, leading to a feedback cycle of increasing disorganization.</a:t>
            </a:r>
          </a:p>
          <a:p>
            <a:endParaRPr lang="en-GB" dirty="0"/>
          </a:p>
          <a:p>
            <a:endParaRPr lang="en-GB" dirty="0"/>
          </a:p>
        </p:txBody>
      </p:sp>
    </p:spTree>
    <p:extLst>
      <p:ext uri="{BB962C8B-B14F-4D97-AF65-F5344CB8AC3E}">
        <p14:creationId xmlns:p14="http://schemas.microsoft.com/office/powerpoint/2010/main" val="674154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immaturity model</a:t>
            </a:r>
          </a:p>
        </p:txBody>
      </p:sp>
      <p:sp>
        <p:nvSpPr>
          <p:cNvPr id="3" name="Content Placeholder 2"/>
          <p:cNvSpPr>
            <a:spLocks noGrp="1"/>
          </p:cNvSpPr>
          <p:nvPr>
            <p:ph idx="1"/>
          </p:nvPr>
        </p:nvSpPr>
        <p:spPr/>
        <p:txBody>
          <a:bodyPr>
            <a:normAutofit/>
          </a:bodyPr>
          <a:lstStyle/>
          <a:p>
            <a:r>
              <a:rPr lang="en-GB" dirty="0" smtClean="0"/>
              <a:t>3</a:t>
            </a:r>
            <a:r>
              <a:rPr lang="en-GB" dirty="0"/>
              <a:t> : </a:t>
            </a:r>
            <a:r>
              <a:rPr lang="en-GB" dirty="0" smtClean="0"/>
              <a:t>Undermining organizations </a:t>
            </a:r>
          </a:p>
          <a:p>
            <a:pPr lvl="1"/>
            <a:r>
              <a:rPr lang="en-GB" dirty="0" smtClean="0"/>
              <a:t>They routinely work to downplay and sabotage the efforts of rival organizations, especially those successfully implementing processes common to CMM level 2 and higher. </a:t>
            </a:r>
          </a:p>
          <a:p>
            <a:pPr lvl="1"/>
            <a:r>
              <a:rPr lang="en-GB" dirty="0" smtClean="0"/>
              <a:t>This behaviour may involve competing for scarce resources, drawing those resources from more effective departments or organizations.</a:t>
            </a:r>
          </a:p>
          <a:p>
            <a:pPr marL="0" indent="0">
              <a:buNone/>
            </a:pPr>
            <a:endParaRPr lang="en-GB" dirty="0"/>
          </a:p>
        </p:txBody>
      </p:sp>
    </p:spTree>
    <p:extLst>
      <p:ext uri="{BB962C8B-B14F-4D97-AF65-F5344CB8AC3E}">
        <p14:creationId xmlns:p14="http://schemas.microsoft.com/office/powerpoint/2010/main" val="406889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Cybersecurity Maturity Model Certification (</a:t>
            </a:r>
            <a:r>
              <a:rPr lang="en-GB" dirty="0" err="1"/>
              <a:t>CMMC</a:t>
            </a:r>
            <a:r>
              <a:rPr lang="en-GB" dirty="0"/>
              <a:t>).</a:t>
            </a:r>
          </a:p>
        </p:txBody>
      </p:sp>
      <p:sp>
        <p:nvSpPr>
          <p:cNvPr id="3" name="Content Placeholder 2"/>
          <p:cNvSpPr>
            <a:spLocks noGrp="1"/>
          </p:cNvSpPr>
          <p:nvPr>
            <p:ph idx="1"/>
          </p:nvPr>
        </p:nvSpPr>
        <p:spPr/>
        <p:txBody>
          <a:bodyPr>
            <a:normAutofit/>
          </a:bodyPr>
          <a:lstStyle/>
          <a:p>
            <a:r>
              <a:rPr lang="en-GB" dirty="0" smtClean="0"/>
              <a:t>Combines </a:t>
            </a:r>
            <a:r>
              <a:rPr lang="en-GB" dirty="0"/>
              <a:t>various cybersecurity standards and best practices and map these controls and processes across several maturity levels </a:t>
            </a:r>
            <a:endParaRPr lang="en-GB" dirty="0" smtClean="0"/>
          </a:p>
          <a:p>
            <a:pPr lvl="1"/>
            <a:r>
              <a:rPr lang="en-GB" dirty="0" smtClean="0"/>
              <a:t>that </a:t>
            </a:r>
            <a:r>
              <a:rPr lang="en-GB" dirty="0"/>
              <a:t>range from basic cyber hygiene to advanced. </a:t>
            </a:r>
            <a:endParaRPr lang="en-GB" dirty="0" smtClean="0"/>
          </a:p>
          <a:p>
            <a:pPr lvl="1"/>
            <a:r>
              <a:rPr lang="en-GB" dirty="0" smtClean="0"/>
              <a:t>For </a:t>
            </a:r>
            <a:r>
              <a:rPr lang="en-GB" dirty="0"/>
              <a:t>a given </a:t>
            </a:r>
            <a:r>
              <a:rPr lang="en-GB" dirty="0" err="1"/>
              <a:t>CMMC</a:t>
            </a:r>
            <a:r>
              <a:rPr lang="en-GB" dirty="0"/>
              <a:t> level, the associated controls and processes, when implemented, will reduce risk against a specific set of cyber threats.</a:t>
            </a:r>
          </a:p>
          <a:p>
            <a:pPr lvl="1"/>
            <a:r>
              <a:rPr lang="en-GB" dirty="0" smtClean="0"/>
              <a:t>The </a:t>
            </a:r>
            <a:r>
              <a:rPr lang="en-GB" dirty="0"/>
              <a:t>goal is for </a:t>
            </a:r>
            <a:r>
              <a:rPr lang="en-GB" dirty="0" err="1"/>
              <a:t>CMMC</a:t>
            </a:r>
            <a:r>
              <a:rPr lang="en-GB" dirty="0"/>
              <a:t> to be cost-effective and affordable for small businesses to implement at the lower </a:t>
            </a:r>
            <a:r>
              <a:rPr lang="en-GB" dirty="0" err="1"/>
              <a:t>CMMC</a:t>
            </a:r>
            <a:r>
              <a:rPr lang="en-GB" dirty="0"/>
              <a:t> levels.</a:t>
            </a:r>
          </a:p>
          <a:p>
            <a:r>
              <a:rPr lang="en-GB" dirty="0"/>
              <a:t>The intent is for certified independent 3rd party organizations to conduct audits and inform risk.</a:t>
            </a:r>
          </a:p>
        </p:txBody>
      </p:sp>
    </p:spTree>
    <p:extLst>
      <p:ext uri="{BB962C8B-B14F-4D97-AF65-F5344CB8AC3E}">
        <p14:creationId xmlns:p14="http://schemas.microsoft.com/office/powerpoint/2010/main" val="128773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792576" y="605928"/>
            <a:ext cx="9409043" cy="6023871"/>
          </a:xfrm>
          <a:prstGeom prst="rect">
            <a:avLst/>
          </a:prstGeom>
        </p:spPr>
      </p:pic>
    </p:spTree>
    <p:extLst>
      <p:ext uri="{BB962C8B-B14F-4D97-AF65-F5344CB8AC3E}">
        <p14:creationId xmlns:p14="http://schemas.microsoft.com/office/powerpoint/2010/main" val="1957207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Moving on…</a:t>
            </a:r>
            <a:endParaRPr lang="en-GB" dirty="0"/>
          </a:p>
        </p:txBody>
      </p:sp>
      <p:sp>
        <p:nvSpPr>
          <p:cNvPr id="3" name="Content Placeholder 2"/>
          <p:cNvSpPr>
            <a:spLocks noGrp="1"/>
          </p:cNvSpPr>
          <p:nvPr>
            <p:ph idx="1"/>
          </p:nvPr>
        </p:nvSpPr>
        <p:spPr/>
        <p:txBody>
          <a:bodyPr>
            <a:noAutofit/>
          </a:bodyPr>
          <a:lstStyle/>
          <a:p>
            <a:r>
              <a:rPr lang="en-GB" sz="3200" dirty="0" smtClean="0"/>
              <a:t>On the whole, the consensus is that…</a:t>
            </a:r>
          </a:p>
          <a:p>
            <a:r>
              <a:rPr lang="en-GB" sz="3200" dirty="0" smtClean="0"/>
              <a:t>Trying to use or having a good software development process is a desirable if you want to produce good software</a:t>
            </a:r>
          </a:p>
          <a:p>
            <a:endParaRPr lang="en-GB" sz="3200" dirty="0" smtClean="0"/>
          </a:p>
          <a:p>
            <a:r>
              <a:rPr lang="en-GB" sz="3200" dirty="0" smtClean="0"/>
              <a:t>Next problem:</a:t>
            </a:r>
          </a:p>
          <a:p>
            <a:pPr lvl="1"/>
            <a:r>
              <a:rPr lang="en-GB" sz="2800" dirty="0" smtClean="0"/>
              <a:t>What is a good process, and how do you decide if you have one?</a:t>
            </a:r>
          </a:p>
          <a:p>
            <a:pPr lvl="1"/>
            <a:r>
              <a:rPr lang="en-GB" sz="2800" dirty="0" smtClean="0"/>
              <a:t>One way is to compare yourself with some recognised benchmarks</a:t>
            </a:r>
            <a:endParaRPr lang="en-GB" sz="2800" dirty="0"/>
          </a:p>
        </p:txBody>
      </p:sp>
    </p:spTree>
    <p:extLst>
      <p:ext uri="{BB962C8B-B14F-4D97-AF65-F5344CB8AC3E}">
        <p14:creationId xmlns:p14="http://schemas.microsoft.com/office/powerpoint/2010/main" val="3853665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Other Models</a:t>
            </a:r>
            <a:endParaRPr lang="en-GB"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1342797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General Approach</a:t>
            </a:r>
            <a:endParaRPr lang="en-GB" dirty="0"/>
          </a:p>
        </p:txBody>
      </p:sp>
      <p:pic>
        <p:nvPicPr>
          <p:cNvPr id="7" name="Content Placeholder 6"/>
          <p:cNvPicPr>
            <a:picLocks noGrp="1" noChangeAspect="1"/>
          </p:cNvPicPr>
          <p:nvPr>
            <p:ph idx="1"/>
          </p:nvPr>
        </p:nvPicPr>
        <p:blipFill>
          <a:blip r:embed="rId2"/>
          <a:stretch>
            <a:fillRect/>
          </a:stretch>
        </p:blipFill>
        <p:spPr>
          <a:xfrm>
            <a:off x="2331720" y="1441030"/>
            <a:ext cx="7086600" cy="4819929"/>
          </a:xfrm>
          <a:prstGeom prst="rect">
            <a:avLst/>
          </a:prstGeom>
        </p:spPr>
      </p:pic>
    </p:spTree>
    <p:extLst>
      <p:ext uri="{BB962C8B-B14F-4D97-AF65-F5344CB8AC3E}">
        <p14:creationId xmlns:p14="http://schemas.microsoft.com/office/powerpoint/2010/main" val="2259975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SPICE</a:t>
            </a:r>
            <a:endParaRPr lang="en-GB" dirty="0"/>
          </a:p>
        </p:txBody>
      </p:sp>
      <p:sp>
        <p:nvSpPr>
          <p:cNvPr id="3" name="Content Placeholder 2"/>
          <p:cNvSpPr>
            <a:spLocks noGrp="1"/>
          </p:cNvSpPr>
          <p:nvPr>
            <p:ph idx="1"/>
          </p:nvPr>
        </p:nvSpPr>
        <p:spPr/>
        <p:txBody>
          <a:bodyPr>
            <a:normAutofit/>
          </a:bodyPr>
          <a:lstStyle/>
          <a:p>
            <a:r>
              <a:rPr lang="en-GB" sz="3600" dirty="0"/>
              <a:t>Software Process Improvement </a:t>
            </a:r>
            <a:r>
              <a:rPr lang="en-GB" sz="3600" dirty="0" smtClean="0"/>
              <a:t>and</a:t>
            </a:r>
          </a:p>
          <a:p>
            <a:r>
              <a:rPr lang="en-GB" sz="3600" dirty="0" smtClean="0"/>
              <a:t> </a:t>
            </a:r>
            <a:r>
              <a:rPr lang="en-GB" sz="3600" dirty="0"/>
              <a:t>Capability Determination (SPICE</a:t>
            </a:r>
            <a:r>
              <a:rPr lang="en-GB" sz="3600" dirty="0" smtClean="0"/>
              <a:t>)</a:t>
            </a:r>
          </a:p>
          <a:p>
            <a:pPr lvl="1"/>
            <a:r>
              <a:rPr lang="en-GB" sz="3200" dirty="0"/>
              <a:t> set of technical standards documents for the </a:t>
            </a:r>
            <a:r>
              <a:rPr lang="en-GB" sz="3200" dirty="0" smtClean="0"/>
              <a:t>software </a:t>
            </a:r>
            <a:r>
              <a:rPr lang="en-GB" sz="3200" dirty="0"/>
              <a:t>development process </a:t>
            </a:r>
            <a:endParaRPr lang="en-GB" sz="3200" dirty="0" smtClean="0"/>
          </a:p>
          <a:p>
            <a:pPr lvl="1"/>
            <a:r>
              <a:rPr lang="en-GB" sz="3200" dirty="0" smtClean="0"/>
              <a:t> </a:t>
            </a:r>
            <a:r>
              <a:rPr lang="en-GB" sz="3200" dirty="0"/>
              <a:t>related business management functions.</a:t>
            </a:r>
            <a:endParaRPr lang="en-GB" sz="3200" dirty="0" smtClean="0"/>
          </a:p>
          <a:p>
            <a:r>
              <a:rPr lang="en-GB" sz="3600" dirty="0"/>
              <a:t>ISO/IEC 15504 contains a reference model. </a:t>
            </a:r>
            <a:endParaRPr lang="en-GB" sz="3600" dirty="0" smtClean="0"/>
          </a:p>
          <a:p>
            <a:pPr lvl="1"/>
            <a:r>
              <a:rPr lang="en-GB" sz="3200" dirty="0" smtClean="0"/>
              <a:t>The </a:t>
            </a:r>
            <a:r>
              <a:rPr lang="en-GB" sz="3200" dirty="0"/>
              <a:t>reference model defines a process dimension and a capability dimension.</a:t>
            </a:r>
          </a:p>
        </p:txBody>
      </p:sp>
      <p:pic>
        <p:nvPicPr>
          <p:cNvPr id="4" name="Picture 3"/>
          <p:cNvPicPr>
            <a:picLocks noChangeAspect="1"/>
          </p:cNvPicPr>
          <p:nvPr/>
        </p:nvPicPr>
        <p:blipFill>
          <a:blip r:embed="rId2"/>
          <a:stretch>
            <a:fillRect/>
          </a:stretch>
        </p:blipFill>
        <p:spPr>
          <a:xfrm>
            <a:off x="8616315" y="365125"/>
            <a:ext cx="2228850" cy="2047875"/>
          </a:xfrm>
          <a:prstGeom prst="rect">
            <a:avLst/>
          </a:prstGeom>
        </p:spPr>
      </p:pic>
    </p:spTree>
    <p:extLst>
      <p:ext uri="{BB962C8B-B14F-4D97-AF65-F5344CB8AC3E}">
        <p14:creationId xmlns:p14="http://schemas.microsoft.com/office/powerpoint/2010/main" val="701486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SPICE Process</a:t>
            </a:r>
            <a:endParaRPr lang="en-GB" dirty="0"/>
          </a:p>
        </p:txBody>
      </p:sp>
      <p:sp>
        <p:nvSpPr>
          <p:cNvPr id="3" name="Content Placeholder 2"/>
          <p:cNvSpPr>
            <a:spLocks noGrp="1"/>
          </p:cNvSpPr>
          <p:nvPr>
            <p:ph idx="1"/>
          </p:nvPr>
        </p:nvSpPr>
        <p:spPr/>
        <p:txBody>
          <a:bodyPr>
            <a:normAutofit/>
          </a:bodyPr>
          <a:lstStyle/>
          <a:p>
            <a:r>
              <a:rPr lang="en-GB" dirty="0" smtClean="0"/>
              <a:t>The</a:t>
            </a:r>
            <a:r>
              <a:rPr lang="en-GB" dirty="0"/>
              <a:t> </a:t>
            </a:r>
            <a:r>
              <a:rPr lang="en-GB" i="1" dirty="0"/>
              <a:t>process dimension</a:t>
            </a:r>
            <a:r>
              <a:rPr lang="en-GB" dirty="0"/>
              <a:t> defines processes divided into the five process categories of:</a:t>
            </a:r>
          </a:p>
          <a:p>
            <a:pPr marL="914400" lvl="1" indent="-457200">
              <a:buFont typeface="+mj-lt"/>
              <a:buAutoNum type="arabicPeriod"/>
            </a:pPr>
            <a:r>
              <a:rPr lang="en-GB" dirty="0"/>
              <a:t>customer-supplier</a:t>
            </a:r>
          </a:p>
          <a:p>
            <a:pPr marL="914400" lvl="1" indent="-457200">
              <a:buFont typeface="+mj-lt"/>
              <a:buAutoNum type="arabicPeriod"/>
            </a:pPr>
            <a:r>
              <a:rPr lang="en-GB" dirty="0"/>
              <a:t>engineering</a:t>
            </a:r>
          </a:p>
          <a:p>
            <a:pPr marL="914400" lvl="1" indent="-457200">
              <a:buFont typeface="+mj-lt"/>
              <a:buAutoNum type="arabicPeriod"/>
            </a:pPr>
            <a:r>
              <a:rPr lang="en-GB" dirty="0"/>
              <a:t>supporting</a:t>
            </a:r>
          </a:p>
          <a:p>
            <a:pPr marL="914400" lvl="1" indent="-457200">
              <a:buFont typeface="+mj-lt"/>
              <a:buAutoNum type="arabicPeriod"/>
            </a:pPr>
            <a:r>
              <a:rPr lang="en-GB" dirty="0"/>
              <a:t>management</a:t>
            </a:r>
          </a:p>
          <a:p>
            <a:pPr marL="914400" lvl="1" indent="-457200">
              <a:buFont typeface="+mj-lt"/>
              <a:buAutoNum type="arabicPeriod"/>
            </a:pPr>
            <a:r>
              <a:rPr lang="en-GB" dirty="0"/>
              <a:t>organization</a:t>
            </a:r>
          </a:p>
          <a:p>
            <a:r>
              <a:rPr lang="en-GB" dirty="0"/>
              <a:t>With new parts being published, the process categories will expand</a:t>
            </a:r>
            <a:r>
              <a:rPr lang="en-GB" dirty="0" smtClean="0"/>
              <a:t>,.</a:t>
            </a:r>
            <a:endParaRPr lang="en-GB" dirty="0"/>
          </a:p>
          <a:p>
            <a:endParaRPr lang="en-GB" dirty="0"/>
          </a:p>
        </p:txBody>
      </p:sp>
    </p:spTree>
    <p:extLst>
      <p:ext uri="{BB962C8B-B14F-4D97-AF65-F5344CB8AC3E}">
        <p14:creationId xmlns:p14="http://schemas.microsoft.com/office/powerpoint/2010/main" val="2568740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332234" y="365125"/>
            <a:ext cx="8440716" cy="5840674"/>
          </a:xfrm>
          <a:prstGeom prst="rect">
            <a:avLst/>
          </a:prstGeom>
        </p:spPr>
      </p:pic>
      <p:sp>
        <p:nvSpPr>
          <p:cNvPr id="5" name="Rectangle 4"/>
          <p:cNvSpPr/>
          <p:nvPr/>
        </p:nvSpPr>
        <p:spPr>
          <a:xfrm>
            <a:off x="462337" y="6111227"/>
            <a:ext cx="11578975" cy="646331"/>
          </a:xfrm>
          <a:prstGeom prst="rect">
            <a:avLst/>
          </a:prstGeom>
        </p:spPr>
        <p:txBody>
          <a:bodyPr wrap="square">
            <a:spAutoFit/>
          </a:bodyPr>
          <a:lstStyle/>
          <a:p>
            <a:r>
              <a:rPr lang="en-GB" dirty="0">
                <a:hlinkClick r:id="rId3"/>
              </a:rPr>
              <a:t>https://mubeenbth.wordpress.com/2012/08/25/software-process-improvement-and-capability-determination-spice-isoiec-15504</a:t>
            </a:r>
            <a:r>
              <a:rPr lang="en-GB" dirty="0" smtClean="0">
                <a:hlinkClick r:id="rId3"/>
              </a:rPr>
              <a:t>/</a:t>
            </a:r>
            <a:r>
              <a:rPr lang="en-GB" dirty="0" smtClean="0"/>
              <a:t> </a:t>
            </a:r>
            <a:endParaRPr lang="en-GB" dirty="0"/>
          </a:p>
        </p:txBody>
      </p:sp>
    </p:spTree>
    <p:extLst>
      <p:ext uri="{BB962C8B-B14F-4D97-AF65-F5344CB8AC3E}">
        <p14:creationId xmlns:p14="http://schemas.microsoft.com/office/powerpoint/2010/main" val="35946013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SPICE Capability</a:t>
            </a:r>
            <a:endParaRPr lang="en-GB" dirty="0"/>
          </a:p>
        </p:txBody>
      </p:sp>
      <p:sp>
        <p:nvSpPr>
          <p:cNvPr id="3" name="Content Placeholder 2"/>
          <p:cNvSpPr>
            <a:spLocks noGrp="1"/>
          </p:cNvSpPr>
          <p:nvPr>
            <p:ph sz="half" idx="1"/>
          </p:nvPr>
        </p:nvSpPr>
        <p:spPr/>
        <p:txBody>
          <a:bodyPr>
            <a:normAutofit/>
          </a:bodyPr>
          <a:lstStyle/>
          <a:p>
            <a:pPr marL="0" indent="0">
              <a:buNone/>
            </a:pPr>
            <a:r>
              <a:rPr lang="en-GB" sz="3200" dirty="0" smtClean="0"/>
              <a:t>Level</a:t>
            </a:r>
            <a:r>
              <a:rPr lang="en-GB" sz="3200" dirty="0"/>
              <a:t>	Name</a:t>
            </a:r>
          </a:p>
          <a:p>
            <a:pPr marL="0" indent="0">
              <a:buNone/>
            </a:pPr>
            <a:r>
              <a:rPr lang="en-GB" sz="3200" dirty="0"/>
              <a:t>5	Optimizing </a:t>
            </a:r>
            <a:r>
              <a:rPr lang="en-GB" sz="3200" dirty="0" smtClean="0"/>
              <a:t>process</a:t>
            </a:r>
          </a:p>
          <a:p>
            <a:pPr marL="457200" lvl="1" indent="0">
              <a:buNone/>
            </a:pPr>
            <a:r>
              <a:rPr lang="en-GB" sz="2800" dirty="0"/>
              <a:t>5.1 Process innovation</a:t>
            </a:r>
          </a:p>
          <a:p>
            <a:pPr marL="457200" lvl="1" indent="0">
              <a:buNone/>
            </a:pPr>
            <a:r>
              <a:rPr lang="en-GB" sz="2800" dirty="0"/>
              <a:t>5.2 Process optimization</a:t>
            </a:r>
          </a:p>
          <a:p>
            <a:pPr marL="0" indent="0">
              <a:buNone/>
            </a:pPr>
            <a:r>
              <a:rPr lang="en-GB" sz="3200" dirty="0"/>
              <a:t>4	Predictable </a:t>
            </a:r>
            <a:r>
              <a:rPr lang="en-GB" sz="3200" dirty="0" smtClean="0"/>
              <a:t>process</a:t>
            </a:r>
          </a:p>
          <a:p>
            <a:pPr marL="457200" lvl="1" indent="0">
              <a:buNone/>
            </a:pPr>
            <a:r>
              <a:rPr lang="en-GB" sz="2800" dirty="0"/>
              <a:t>4.1 Process measurement</a:t>
            </a:r>
          </a:p>
          <a:p>
            <a:pPr marL="457200" lvl="1" indent="0">
              <a:buNone/>
            </a:pPr>
            <a:r>
              <a:rPr lang="en-GB" sz="2800" dirty="0"/>
              <a:t>4.2 Process control</a:t>
            </a:r>
            <a:endParaRPr lang="en-GB" dirty="0"/>
          </a:p>
          <a:p>
            <a:pPr marL="0" indent="0">
              <a:buNone/>
            </a:pPr>
            <a:endParaRPr lang="en-GB" dirty="0"/>
          </a:p>
        </p:txBody>
      </p:sp>
      <p:sp>
        <p:nvSpPr>
          <p:cNvPr id="4" name="Content Placeholder 3"/>
          <p:cNvSpPr>
            <a:spLocks noGrp="1"/>
          </p:cNvSpPr>
          <p:nvPr>
            <p:ph sz="half" idx="2"/>
          </p:nvPr>
        </p:nvSpPr>
        <p:spPr/>
        <p:txBody>
          <a:bodyPr>
            <a:normAutofit/>
          </a:bodyPr>
          <a:lstStyle/>
          <a:p>
            <a:pPr marL="0" indent="0">
              <a:buNone/>
            </a:pPr>
            <a:r>
              <a:rPr lang="en-GB" dirty="0" smtClean="0"/>
              <a:t>3 Established </a:t>
            </a:r>
            <a:r>
              <a:rPr lang="en-GB" dirty="0"/>
              <a:t>process</a:t>
            </a:r>
          </a:p>
          <a:p>
            <a:pPr marL="457200" lvl="1" indent="0">
              <a:buNone/>
            </a:pPr>
            <a:r>
              <a:rPr lang="en-GB" dirty="0"/>
              <a:t>3.1 Process definition</a:t>
            </a:r>
          </a:p>
          <a:p>
            <a:pPr marL="457200" lvl="1" indent="0">
              <a:buNone/>
            </a:pPr>
            <a:r>
              <a:rPr lang="en-GB" dirty="0"/>
              <a:t>3.2 Process deployment</a:t>
            </a:r>
          </a:p>
          <a:p>
            <a:pPr marL="0" indent="0">
              <a:buNone/>
            </a:pPr>
            <a:r>
              <a:rPr lang="en-GB" dirty="0"/>
              <a:t>2	Managed process</a:t>
            </a:r>
          </a:p>
          <a:p>
            <a:pPr marL="457200" lvl="1" indent="0">
              <a:buNone/>
            </a:pPr>
            <a:r>
              <a:rPr lang="en-GB" dirty="0"/>
              <a:t>2.1 Performance management</a:t>
            </a:r>
          </a:p>
          <a:p>
            <a:pPr marL="457200" lvl="1" indent="0">
              <a:buNone/>
            </a:pPr>
            <a:r>
              <a:rPr lang="en-GB" dirty="0"/>
              <a:t>2.2 Work product management</a:t>
            </a:r>
          </a:p>
          <a:p>
            <a:pPr marL="0" indent="0">
              <a:buNone/>
            </a:pPr>
            <a:r>
              <a:rPr lang="en-GB" dirty="0"/>
              <a:t>1	Performed process</a:t>
            </a:r>
          </a:p>
          <a:p>
            <a:pPr marL="457200" lvl="1" indent="0">
              <a:buNone/>
            </a:pPr>
            <a:r>
              <a:rPr lang="en-GB" dirty="0"/>
              <a:t>1.1 Process performance</a:t>
            </a:r>
          </a:p>
          <a:p>
            <a:pPr marL="0" indent="0">
              <a:buNone/>
            </a:pPr>
            <a:r>
              <a:rPr lang="en-GB" dirty="0"/>
              <a:t>0	Incomplete process</a:t>
            </a:r>
          </a:p>
          <a:p>
            <a:endParaRPr lang="en-GB" dirty="0"/>
          </a:p>
        </p:txBody>
      </p:sp>
    </p:spTree>
    <p:extLst>
      <p:ext uri="{BB962C8B-B14F-4D97-AF65-F5344CB8AC3E}">
        <p14:creationId xmlns:p14="http://schemas.microsoft.com/office/powerpoint/2010/main" val="30955745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SPICE Capability</a:t>
            </a:r>
          </a:p>
        </p:txBody>
      </p:sp>
      <p:sp>
        <p:nvSpPr>
          <p:cNvPr id="3" name="Content Placeholder 2"/>
          <p:cNvSpPr>
            <a:spLocks noGrp="1"/>
          </p:cNvSpPr>
          <p:nvPr>
            <p:ph idx="1"/>
          </p:nvPr>
        </p:nvSpPr>
        <p:spPr/>
        <p:txBody>
          <a:bodyPr>
            <a:normAutofit lnSpcReduction="10000"/>
          </a:bodyPr>
          <a:lstStyle/>
          <a:p>
            <a:r>
              <a:rPr lang="en-GB" dirty="0"/>
              <a:t>Each process attribute consists of one or more generic practices, which are further elaborated into practice indicators to aid assessment performance.</a:t>
            </a:r>
          </a:p>
          <a:p>
            <a:r>
              <a:rPr lang="en-GB" dirty="0"/>
              <a:t>Each process attribute is assessed on a four-point (N-P-L-F) rating scale:</a:t>
            </a:r>
          </a:p>
          <a:p>
            <a:pPr lvl="1"/>
            <a:r>
              <a:rPr lang="en-GB" dirty="0"/>
              <a:t>Not achieved (0 - 15%)</a:t>
            </a:r>
          </a:p>
          <a:p>
            <a:pPr lvl="1"/>
            <a:r>
              <a:rPr lang="en-GB" dirty="0"/>
              <a:t>Partially achieved (&gt;15% - 50%)</a:t>
            </a:r>
          </a:p>
          <a:p>
            <a:pPr lvl="1"/>
            <a:r>
              <a:rPr lang="en-GB" dirty="0"/>
              <a:t>Largely achieved (&gt;50%- 85%)</a:t>
            </a:r>
          </a:p>
          <a:p>
            <a:pPr lvl="1"/>
            <a:r>
              <a:rPr lang="en-GB" dirty="0"/>
              <a:t>Fully achieved (&gt;85% - 100%).</a:t>
            </a:r>
          </a:p>
          <a:p>
            <a:r>
              <a:rPr lang="en-GB" dirty="0"/>
              <a:t>The rating is based upon evidence collected against the practice indicators, which demonstrate </a:t>
            </a:r>
            <a:r>
              <a:rPr lang="en-GB" dirty="0" smtClean="0"/>
              <a:t>fulfilment </a:t>
            </a:r>
            <a:r>
              <a:rPr lang="en-GB" dirty="0"/>
              <a:t>of the process attribute.</a:t>
            </a:r>
          </a:p>
          <a:p>
            <a:endParaRPr lang="en-GB" dirty="0"/>
          </a:p>
        </p:txBody>
      </p:sp>
    </p:spTree>
    <p:extLst>
      <p:ext uri="{BB962C8B-B14F-4D97-AF65-F5344CB8AC3E}">
        <p14:creationId xmlns:p14="http://schemas.microsoft.com/office/powerpoint/2010/main" val="695328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Assessment process</a:t>
            </a:r>
          </a:p>
        </p:txBody>
      </p:sp>
      <p:sp>
        <p:nvSpPr>
          <p:cNvPr id="3" name="Content Placeholder 2"/>
          <p:cNvSpPr>
            <a:spLocks noGrp="1"/>
          </p:cNvSpPr>
          <p:nvPr>
            <p:ph idx="1"/>
          </p:nvPr>
        </p:nvSpPr>
        <p:spPr/>
        <p:txBody>
          <a:bodyPr>
            <a:normAutofit/>
          </a:bodyPr>
          <a:lstStyle/>
          <a:p>
            <a:r>
              <a:rPr lang="en-GB" dirty="0"/>
              <a:t>The assessment process can be generalized as the following steps:</a:t>
            </a:r>
          </a:p>
          <a:p>
            <a:pPr lvl="1"/>
            <a:r>
              <a:rPr lang="en-GB" dirty="0" smtClean="0"/>
              <a:t>initiate </a:t>
            </a:r>
            <a:r>
              <a:rPr lang="en-GB" dirty="0"/>
              <a:t>an assessment (assessment sponsor)</a:t>
            </a:r>
          </a:p>
          <a:p>
            <a:pPr lvl="1"/>
            <a:r>
              <a:rPr lang="en-GB" dirty="0"/>
              <a:t>select assessor and assessment team</a:t>
            </a:r>
          </a:p>
          <a:p>
            <a:pPr lvl="1"/>
            <a:r>
              <a:rPr lang="en-GB" dirty="0"/>
              <a:t>plan the assessment, including processes and organizational unit to be assessed (lead assessor and assessment team)</a:t>
            </a:r>
          </a:p>
          <a:p>
            <a:pPr lvl="1"/>
            <a:r>
              <a:rPr lang="en-GB" dirty="0"/>
              <a:t>pre-assessment briefing</a:t>
            </a:r>
          </a:p>
          <a:p>
            <a:pPr lvl="1"/>
            <a:r>
              <a:rPr lang="en-GB" dirty="0"/>
              <a:t>data collection</a:t>
            </a:r>
          </a:p>
          <a:p>
            <a:pPr lvl="1"/>
            <a:r>
              <a:rPr lang="en-GB" dirty="0"/>
              <a:t>data validation</a:t>
            </a:r>
          </a:p>
          <a:p>
            <a:pPr lvl="1"/>
            <a:r>
              <a:rPr lang="en-GB" dirty="0"/>
              <a:t>process rating</a:t>
            </a:r>
          </a:p>
          <a:p>
            <a:pPr lvl="1"/>
            <a:r>
              <a:rPr lang="en-GB" dirty="0"/>
              <a:t>reporting the assessment result</a:t>
            </a:r>
          </a:p>
        </p:txBody>
      </p:sp>
    </p:spTree>
    <p:extLst>
      <p:ext uri="{BB962C8B-B14F-4D97-AF65-F5344CB8AC3E}">
        <p14:creationId xmlns:p14="http://schemas.microsoft.com/office/powerpoint/2010/main" val="10535758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Process improvement</a:t>
            </a:r>
          </a:p>
        </p:txBody>
      </p:sp>
      <p:sp>
        <p:nvSpPr>
          <p:cNvPr id="3" name="Content Placeholder 2"/>
          <p:cNvSpPr>
            <a:spLocks noGrp="1"/>
          </p:cNvSpPr>
          <p:nvPr>
            <p:ph idx="1"/>
          </p:nvPr>
        </p:nvSpPr>
        <p:spPr/>
        <p:txBody>
          <a:bodyPr>
            <a:normAutofit/>
          </a:bodyPr>
          <a:lstStyle/>
          <a:p>
            <a:r>
              <a:rPr lang="en-GB" sz="3200" dirty="0" smtClean="0"/>
              <a:t>Process </a:t>
            </a:r>
            <a:r>
              <a:rPr lang="en-GB" sz="3200" dirty="0"/>
              <a:t>improvement is always difficult, </a:t>
            </a:r>
            <a:endParaRPr lang="en-GB" sz="3200" dirty="0" smtClean="0"/>
          </a:p>
          <a:p>
            <a:pPr lvl="1"/>
            <a:r>
              <a:rPr lang="en-GB" sz="2800" dirty="0" smtClean="0"/>
              <a:t>initiatives </a:t>
            </a:r>
            <a:r>
              <a:rPr lang="en-GB" sz="2800" dirty="0"/>
              <a:t>often fail, </a:t>
            </a:r>
            <a:endParaRPr lang="en-GB" sz="2800" dirty="0" smtClean="0"/>
          </a:p>
          <a:p>
            <a:pPr lvl="1"/>
            <a:r>
              <a:rPr lang="en-GB" sz="2800" dirty="0" smtClean="0"/>
              <a:t> </a:t>
            </a:r>
            <a:r>
              <a:rPr lang="en-GB" sz="2800" dirty="0"/>
              <a:t>it is important to understand the initial baseline level (process capability level), and to assess the situation after an improvement project. </a:t>
            </a:r>
            <a:endParaRPr lang="en-GB" sz="2800" dirty="0" smtClean="0"/>
          </a:p>
          <a:p>
            <a:pPr lvl="1"/>
            <a:r>
              <a:rPr lang="en-GB" sz="2800" dirty="0" smtClean="0"/>
              <a:t>Process </a:t>
            </a:r>
            <a:r>
              <a:rPr lang="en-GB" sz="2800" dirty="0"/>
              <a:t>improvement is the subject of part 4 of ISO/IEC 15504. </a:t>
            </a:r>
            <a:endParaRPr lang="en-GB" sz="2800" dirty="0" smtClean="0"/>
          </a:p>
          <a:p>
            <a:pPr lvl="2"/>
            <a:r>
              <a:rPr lang="en-GB" sz="2400" dirty="0" smtClean="0"/>
              <a:t>It </a:t>
            </a:r>
            <a:r>
              <a:rPr lang="en-GB" sz="2400" dirty="0"/>
              <a:t>specifies requirements for improvement programmes and provides guidance on planning and executing improvements, including a description of an eight step improvement programme. </a:t>
            </a:r>
          </a:p>
        </p:txBody>
      </p:sp>
    </p:spTree>
    <p:extLst>
      <p:ext uri="{BB962C8B-B14F-4D97-AF65-F5344CB8AC3E}">
        <p14:creationId xmlns:p14="http://schemas.microsoft.com/office/powerpoint/2010/main" val="38120744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Maturity</a:t>
            </a:r>
            <a:endParaRPr lang="en-GB" dirty="0"/>
          </a:p>
        </p:txBody>
      </p:sp>
      <p:sp>
        <p:nvSpPr>
          <p:cNvPr id="3" name="Content Placeholder 2"/>
          <p:cNvSpPr>
            <a:spLocks noGrp="1"/>
          </p:cNvSpPr>
          <p:nvPr>
            <p:ph idx="1"/>
          </p:nvPr>
        </p:nvSpPr>
        <p:spPr/>
        <p:txBody>
          <a:bodyPr>
            <a:normAutofit/>
          </a:bodyPr>
          <a:lstStyle/>
          <a:p>
            <a:r>
              <a:rPr lang="en-GB" sz="3600" dirty="0" smtClean="0"/>
              <a:t>You may use software written by people other than those  in your organisation.</a:t>
            </a:r>
          </a:p>
          <a:p>
            <a:pPr lvl="1"/>
            <a:r>
              <a:rPr lang="en-GB" sz="3200" dirty="0" smtClean="0"/>
              <a:t>It may even be open source.</a:t>
            </a:r>
          </a:p>
          <a:p>
            <a:r>
              <a:rPr lang="en-GB" sz="3600" dirty="0" smtClean="0"/>
              <a:t>Not only do you need to check it will meet your requirements</a:t>
            </a:r>
          </a:p>
          <a:p>
            <a:pPr lvl="1"/>
            <a:r>
              <a:rPr lang="en-GB" sz="3200" dirty="0" smtClean="0"/>
              <a:t>But will the vendor be around in 5 years</a:t>
            </a:r>
          </a:p>
          <a:p>
            <a:pPr lvl="1"/>
            <a:r>
              <a:rPr lang="en-GB" sz="3200" dirty="0" smtClean="0"/>
              <a:t>If so will the software still be maintained</a:t>
            </a:r>
          </a:p>
          <a:p>
            <a:pPr lvl="1"/>
            <a:r>
              <a:rPr lang="en-GB" sz="3200" dirty="0" smtClean="0"/>
              <a:t>What happens if they go bust.</a:t>
            </a:r>
          </a:p>
          <a:p>
            <a:pPr lvl="1"/>
            <a:endParaRPr lang="en-GB" sz="3200" dirty="0"/>
          </a:p>
        </p:txBody>
      </p:sp>
    </p:spTree>
    <p:extLst>
      <p:ext uri="{BB962C8B-B14F-4D97-AF65-F5344CB8AC3E}">
        <p14:creationId xmlns:p14="http://schemas.microsoft.com/office/powerpoint/2010/main" val="1092771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6189" y="1447800"/>
            <a:ext cx="9045111" cy="649288"/>
          </a:xfrm>
        </p:spPr>
        <p:txBody>
          <a:bodyPr>
            <a:normAutofit fontScale="90000"/>
          </a:bodyPr>
          <a:lstStyle/>
          <a:p>
            <a:r>
              <a:rPr lang="en-GB" dirty="0" smtClean="0"/>
              <a:t>Evaluation of S/W Development processes</a:t>
            </a:r>
            <a:endParaRPr lang="en-GB" dirty="0"/>
          </a:p>
        </p:txBody>
      </p:sp>
      <p:sp>
        <p:nvSpPr>
          <p:cNvPr id="3" name="Content Placeholder 2"/>
          <p:cNvSpPr>
            <a:spLocks noGrp="1"/>
          </p:cNvSpPr>
          <p:nvPr>
            <p:ph idx="1"/>
          </p:nvPr>
        </p:nvSpPr>
        <p:spPr>
          <a:xfrm>
            <a:off x="1356189" y="2362200"/>
            <a:ext cx="8987961" cy="3452813"/>
          </a:xfrm>
        </p:spPr>
        <p:txBody>
          <a:bodyPr>
            <a:normAutofit/>
          </a:bodyPr>
          <a:lstStyle/>
          <a:p>
            <a:r>
              <a:rPr lang="en-GB" sz="3200" dirty="0" smtClean="0"/>
              <a:t>We’ll look at just one proposed model: CMM</a:t>
            </a:r>
          </a:p>
          <a:p>
            <a:pPr lvl="1"/>
            <a:r>
              <a:rPr lang="en-GB" sz="2800" dirty="0" smtClean="0"/>
              <a:t>you may have encountered before</a:t>
            </a:r>
          </a:p>
          <a:p>
            <a:pPr lvl="1"/>
            <a:endParaRPr lang="en-GB" sz="2800" dirty="0" smtClean="0"/>
          </a:p>
          <a:p>
            <a:r>
              <a:rPr lang="en-GB" sz="3200" dirty="0" smtClean="0"/>
              <a:t>There are others; SPICE for example</a:t>
            </a:r>
          </a:p>
          <a:p>
            <a:pPr lvl="1"/>
            <a:r>
              <a:rPr lang="en-GB" sz="2800" dirty="0" smtClean="0"/>
              <a:t>The general principals are mostly similar</a:t>
            </a:r>
          </a:p>
          <a:p>
            <a:pPr lvl="1"/>
            <a:r>
              <a:rPr lang="en-GB" sz="2800" dirty="0" smtClean="0"/>
              <a:t>You should read about some of these other models</a:t>
            </a:r>
            <a:endParaRPr lang="en-GB" sz="2800" dirty="0"/>
          </a:p>
        </p:txBody>
      </p:sp>
    </p:spTree>
    <p:extLst>
      <p:ext uri="{BB962C8B-B14F-4D97-AF65-F5344CB8AC3E}">
        <p14:creationId xmlns:p14="http://schemas.microsoft.com/office/powerpoint/2010/main" val="17701906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maturity</a:t>
            </a:r>
            <a:endParaRPr lang="en-GB" dirty="0"/>
          </a:p>
        </p:txBody>
      </p:sp>
      <p:sp>
        <p:nvSpPr>
          <p:cNvPr id="3" name="Content Placeholder 2"/>
          <p:cNvSpPr>
            <a:spLocks noGrp="1"/>
          </p:cNvSpPr>
          <p:nvPr>
            <p:ph idx="1"/>
          </p:nvPr>
        </p:nvSpPr>
        <p:spPr>
          <a:xfrm>
            <a:off x="838200" y="1397285"/>
            <a:ext cx="10515600" cy="4779678"/>
          </a:xfrm>
        </p:spPr>
        <p:txBody>
          <a:bodyPr>
            <a:noAutofit/>
          </a:bodyPr>
          <a:lstStyle/>
          <a:p>
            <a:r>
              <a:rPr lang="en-GB" sz="3200" dirty="0" smtClean="0"/>
              <a:t>The Open Preservation Foundation have a software maturity model</a:t>
            </a:r>
          </a:p>
          <a:p>
            <a:pPr lvl="1"/>
            <a:r>
              <a:rPr lang="en-GB" sz="2800" dirty="0"/>
              <a:t> aimed to create a model that supports engineers while they’re developing software and users in assessing solutions against defined criteria</a:t>
            </a:r>
            <a:r>
              <a:rPr lang="en-GB" sz="2800" dirty="0" smtClean="0"/>
              <a:t>.</a:t>
            </a:r>
          </a:p>
          <a:p>
            <a:pPr lvl="1"/>
            <a:r>
              <a:rPr lang="en-GB" sz="2800" dirty="0" smtClean="0"/>
              <a:t>Take into account ISO/IEC </a:t>
            </a:r>
            <a:r>
              <a:rPr lang="en-GB" sz="2800" dirty="0"/>
              <a:t>25000 - </a:t>
            </a:r>
            <a:r>
              <a:rPr lang="en-GB" sz="2800" i="1" dirty="0"/>
              <a:t>System and Software Quality Requirements and Evaluation (</a:t>
            </a:r>
            <a:r>
              <a:rPr lang="en-GB" sz="2800" i="1" dirty="0" err="1"/>
              <a:t>SQuaRE</a:t>
            </a:r>
            <a:r>
              <a:rPr lang="en-GB" sz="2800" i="1" dirty="0"/>
              <a:t>) </a:t>
            </a:r>
            <a:r>
              <a:rPr lang="en-GB" sz="2800" dirty="0"/>
              <a:t>series of standards</a:t>
            </a:r>
            <a:r>
              <a:rPr lang="en-GB" sz="2800" b="1" dirty="0"/>
              <a:t> </a:t>
            </a:r>
            <a:endParaRPr lang="en-GB" sz="2800" b="1" dirty="0" smtClean="0"/>
          </a:p>
          <a:p>
            <a:r>
              <a:rPr lang="en-GB" sz="3200" dirty="0" smtClean="0"/>
              <a:t>The Strategy</a:t>
            </a:r>
            <a:r>
              <a:rPr lang="en-GB" sz="3200" dirty="0"/>
              <a:t> for software sustainability </a:t>
            </a:r>
            <a:endParaRPr lang="en-GB" sz="3200" dirty="0" smtClean="0"/>
          </a:p>
          <a:p>
            <a:pPr lvl="1"/>
            <a:r>
              <a:rPr lang="en-GB" sz="2800" dirty="0" smtClean="0"/>
              <a:t> </a:t>
            </a:r>
            <a:r>
              <a:rPr lang="en-GB" sz="2800" dirty="0"/>
              <a:t>supporting long-lasting communities of practice in adopting and maintaining mature products, </a:t>
            </a:r>
            <a:endParaRPr lang="en-GB" sz="2800" dirty="0" smtClean="0"/>
          </a:p>
          <a:p>
            <a:pPr lvl="1"/>
            <a:r>
              <a:rPr lang="en-GB" sz="2800" dirty="0" smtClean="0"/>
              <a:t> </a:t>
            </a:r>
            <a:r>
              <a:rPr lang="en-GB" sz="2800" dirty="0"/>
              <a:t>is based on five complementary approaches.</a:t>
            </a:r>
          </a:p>
        </p:txBody>
      </p:sp>
    </p:spTree>
    <p:extLst>
      <p:ext uri="{BB962C8B-B14F-4D97-AF65-F5344CB8AC3E}">
        <p14:creationId xmlns:p14="http://schemas.microsoft.com/office/powerpoint/2010/main" val="4380492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maturity</a:t>
            </a:r>
            <a:endParaRPr lang="en-GB" dirty="0"/>
          </a:p>
        </p:txBody>
      </p:sp>
      <p:sp>
        <p:nvSpPr>
          <p:cNvPr id="3" name="Content Placeholder 2"/>
          <p:cNvSpPr>
            <a:spLocks noGrp="1"/>
          </p:cNvSpPr>
          <p:nvPr>
            <p:ph idx="1"/>
          </p:nvPr>
        </p:nvSpPr>
        <p:spPr>
          <a:xfrm>
            <a:off x="838200" y="1397285"/>
            <a:ext cx="10515600" cy="4779678"/>
          </a:xfrm>
        </p:spPr>
        <p:txBody>
          <a:bodyPr>
            <a:noAutofit/>
          </a:bodyPr>
          <a:lstStyle/>
          <a:p>
            <a:r>
              <a:rPr lang="en-GB" sz="3200" dirty="0" smtClean="0"/>
              <a:t>Quality: Ensuring </a:t>
            </a:r>
            <a:r>
              <a:rPr lang="en-GB" sz="3200" dirty="0"/>
              <a:t>that software products conform to standards-driven quality assurance.</a:t>
            </a:r>
          </a:p>
          <a:p>
            <a:pPr lvl="1"/>
            <a:r>
              <a:rPr lang="en-GB" sz="2800" dirty="0"/>
              <a:t>Quality ensures the development of software inline with the business needs of memory institutions and includes the definition of maturity standards and community review processes.</a:t>
            </a:r>
          </a:p>
          <a:p>
            <a:r>
              <a:rPr lang="en-GB" sz="3200" dirty="0" smtClean="0"/>
              <a:t>Visibility : Providing </a:t>
            </a:r>
            <a:r>
              <a:rPr lang="en-GB" sz="3200" dirty="0"/>
              <a:t>integrated outreach to multiple audiences to maximise discoverability.</a:t>
            </a:r>
          </a:p>
          <a:p>
            <a:pPr lvl="1"/>
            <a:r>
              <a:rPr lang="en-GB" sz="2800" dirty="0"/>
              <a:t>Visibility ensures the provision of appropriate information for different audiences to support discovery and take-up of software products. This approach includes offline and online media</a:t>
            </a:r>
            <a:r>
              <a:rPr lang="en-GB" sz="2800" dirty="0" smtClean="0"/>
              <a:t>.</a:t>
            </a:r>
            <a:endParaRPr lang="en-GB" sz="2800" dirty="0"/>
          </a:p>
        </p:txBody>
      </p:sp>
    </p:spTree>
    <p:extLst>
      <p:ext uri="{BB962C8B-B14F-4D97-AF65-F5344CB8AC3E}">
        <p14:creationId xmlns:p14="http://schemas.microsoft.com/office/powerpoint/2010/main" val="10486165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maturity</a:t>
            </a:r>
            <a:endParaRPr lang="en-GB" dirty="0"/>
          </a:p>
        </p:txBody>
      </p:sp>
      <p:sp>
        <p:nvSpPr>
          <p:cNvPr id="3" name="Content Placeholder 2"/>
          <p:cNvSpPr>
            <a:spLocks noGrp="1"/>
          </p:cNvSpPr>
          <p:nvPr>
            <p:ph idx="1"/>
          </p:nvPr>
        </p:nvSpPr>
        <p:spPr>
          <a:xfrm>
            <a:off x="838200" y="1397285"/>
            <a:ext cx="10515600" cy="4779678"/>
          </a:xfrm>
        </p:spPr>
        <p:txBody>
          <a:bodyPr>
            <a:noAutofit/>
          </a:bodyPr>
          <a:lstStyle/>
          <a:p>
            <a:r>
              <a:rPr lang="en-GB" sz="3200" dirty="0" smtClean="0"/>
              <a:t>Training: </a:t>
            </a:r>
            <a:r>
              <a:rPr lang="en-GB" sz="2800" dirty="0" smtClean="0"/>
              <a:t>Enabling </a:t>
            </a:r>
            <a:r>
              <a:rPr lang="en-GB" sz="2800" dirty="0"/>
              <a:t>skills development to further institutional adoption and capacity building.</a:t>
            </a:r>
          </a:p>
          <a:p>
            <a:pPr lvl="1"/>
            <a:r>
              <a:rPr lang="en-GB" sz="2800" dirty="0"/>
              <a:t>Training supports the development of staff skills </a:t>
            </a:r>
            <a:r>
              <a:rPr lang="en-GB" sz="2800" dirty="0" smtClean="0"/>
              <a:t>through </a:t>
            </a:r>
            <a:r>
              <a:rPr lang="en-GB" sz="2800" dirty="0"/>
              <a:t>a variety of media in building an understanding of software products. </a:t>
            </a:r>
            <a:endParaRPr lang="en-GB" sz="2800" dirty="0" smtClean="0"/>
          </a:p>
          <a:p>
            <a:pPr lvl="1"/>
            <a:r>
              <a:rPr lang="en-GB" sz="2800" dirty="0" smtClean="0"/>
              <a:t>This </a:t>
            </a:r>
            <a:r>
              <a:rPr lang="en-GB" sz="2800" dirty="0"/>
              <a:t>approach includes face-to-face workshops, practical demonstrations, introductory presentations, and online demonstrators.</a:t>
            </a:r>
          </a:p>
          <a:p>
            <a:r>
              <a:rPr lang="en-GB" sz="3200" dirty="0" smtClean="0"/>
              <a:t>Open licensing: Using </a:t>
            </a:r>
            <a:r>
              <a:rPr lang="en-GB" sz="3200" dirty="0"/>
              <a:t>open licences to encourage the adoption and reuse of source code and software.</a:t>
            </a:r>
          </a:p>
          <a:p>
            <a:r>
              <a:rPr lang="en-GB" sz="3200" dirty="0" smtClean="0"/>
              <a:t>Community integration: Integrating </a:t>
            </a:r>
            <a:r>
              <a:rPr lang="en-GB" sz="3200" dirty="0"/>
              <a:t>project outputs into commercial and non-commercial products and services</a:t>
            </a:r>
            <a:r>
              <a:rPr lang="en-GB" sz="3200" dirty="0" smtClean="0"/>
              <a:t>.</a:t>
            </a:r>
            <a:endParaRPr lang="en-GB" sz="3200" dirty="0"/>
          </a:p>
        </p:txBody>
      </p:sp>
    </p:spTree>
    <p:extLst>
      <p:ext uri="{BB962C8B-B14F-4D97-AF65-F5344CB8AC3E}">
        <p14:creationId xmlns:p14="http://schemas.microsoft.com/office/powerpoint/2010/main" val="18643084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Open Source Code</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Open Source Software allows you to exam the code as well as the application</a:t>
            </a:r>
          </a:p>
          <a:p>
            <a:r>
              <a:rPr lang="en-GB" dirty="0" smtClean="0"/>
              <a:t>Bug-Fixing: All </a:t>
            </a:r>
            <a:r>
              <a:rPr lang="en-GB" dirty="0"/>
              <a:t>software releases contain bugs. </a:t>
            </a:r>
          </a:p>
          <a:p>
            <a:pPr lvl="1"/>
            <a:r>
              <a:rPr lang="en-GB" dirty="0" smtClean="0"/>
              <a:t>Any </a:t>
            </a:r>
            <a:r>
              <a:rPr lang="en-GB" dirty="0"/>
              <a:t>development team has </a:t>
            </a:r>
            <a:r>
              <a:rPr lang="en-GB" dirty="0" smtClean="0"/>
              <a:t>a limited </a:t>
            </a:r>
            <a:r>
              <a:rPr lang="en-GB" dirty="0"/>
              <a:t>time in which to test a piece of software before it is released.</a:t>
            </a:r>
          </a:p>
          <a:p>
            <a:pPr lvl="1"/>
            <a:r>
              <a:rPr lang="en-GB" dirty="0" smtClean="0"/>
              <a:t>In proprietary </a:t>
            </a:r>
            <a:r>
              <a:rPr lang="en-GB" dirty="0"/>
              <a:t>software, the only people who can fix it are the original developers, as only they have access to the source code. </a:t>
            </a:r>
            <a:endParaRPr lang="en-GB" dirty="0" smtClean="0"/>
          </a:p>
          <a:p>
            <a:pPr lvl="1"/>
            <a:r>
              <a:rPr lang="en-GB" dirty="0" smtClean="0"/>
              <a:t>In open </a:t>
            </a:r>
            <a:r>
              <a:rPr lang="en-GB" dirty="0"/>
              <a:t>source software </a:t>
            </a:r>
            <a:r>
              <a:rPr lang="en-GB" dirty="0" smtClean="0"/>
              <a:t>a </a:t>
            </a:r>
            <a:r>
              <a:rPr lang="en-GB" dirty="0"/>
              <a:t>large number of users can access and change the code, bugs tend to be more visible and more rapidly corrected. </a:t>
            </a:r>
            <a:endParaRPr lang="en-GB" dirty="0" smtClean="0"/>
          </a:p>
          <a:p>
            <a:pPr lvl="1"/>
            <a:r>
              <a:rPr lang="en-GB" dirty="0" smtClean="0"/>
              <a:t>A slogans </a:t>
            </a:r>
            <a:r>
              <a:rPr lang="en-GB" dirty="0"/>
              <a:t>of the open source movement is that given enough eyeballs, all bugs are shallow [Eric Raymond, </a:t>
            </a:r>
            <a:r>
              <a:rPr lang="en-GB" i="1" dirty="0"/>
              <a:t>The Cathedral and the Bazaar</a:t>
            </a:r>
            <a:r>
              <a:rPr lang="en-GB" dirty="0"/>
              <a:t>].</a:t>
            </a:r>
          </a:p>
          <a:p>
            <a:pPr lvl="1"/>
            <a:r>
              <a:rPr lang="en-GB" dirty="0" smtClean="0"/>
              <a:t>If you may not have </a:t>
            </a:r>
            <a:r>
              <a:rPr lang="en-GB" dirty="0"/>
              <a:t>the necessary skills in-house it is possible to subcontract </a:t>
            </a:r>
            <a:r>
              <a:rPr lang="en-GB" dirty="0" err="1" smtClean="0"/>
              <a:t>toany</a:t>
            </a:r>
            <a:r>
              <a:rPr lang="en-GB" dirty="0" smtClean="0"/>
              <a:t> </a:t>
            </a:r>
            <a:r>
              <a:rPr lang="en-GB" dirty="0"/>
              <a:t>third party since everyone has access to the source code</a:t>
            </a:r>
            <a:r>
              <a:rPr lang="en-GB" dirty="0" smtClean="0"/>
              <a:t>.</a:t>
            </a:r>
            <a:endParaRPr lang="en-GB" dirty="0"/>
          </a:p>
        </p:txBody>
      </p:sp>
    </p:spTree>
    <p:extLst>
      <p:ext uri="{BB962C8B-B14F-4D97-AF65-F5344CB8AC3E}">
        <p14:creationId xmlns:p14="http://schemas.microsoft.com/office/powerpoint/2010/main" val="18470959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Open Source Code</a:t>
            </a:r>
            <a:endParaRPr lang="en-GB" dirty="0"/>
          </a:p>
        </p:txBody>
      </p:sp>
      <p:sp>
        <p:nvSpPr>
          <p:cNvPr id="3" name="Content Placeholder 2"/>
          <p:cNvSpPr>
            <a:spLocks noGrp="1"/>
          </p:cNvSpPr>
          <p:nvPr>
            <p:ph idx="1"/>
          </p:nvPr>
        </p:nvSpPr>
        <p:spPr/>
        <p:txBody>
          <a:bodyPr>
            <a:normAutofit/>
          </a:bodyPr>
          <a:lstStyle/>
          <a:p>
            <a:r>
              <a:rPr lang="en-GB" dirty="0"/>
              <a:t>Customization</a:t>
            </a:r>
          </a:p>
          <a:p>
            <a:pPr lvl="1"/>
            <a:r>
              <a:rPr lang="en-GB" dirty="0" smtClean="0"/>
              <a:t>Open </a:t>
            </a:r>
            <a:r>
              <a:rPr lang="en-GB" dirty="0"/>
              <a:t>source applications may be customized by anyone with the requisite skill. </a:t>
            </a:r>
            <a:endParaRPr lang="en-GB" dirty="0" smtClean="0"/>
          </a:p>
          <a:p>
            <a:pPr lvl="1"/>
            <a:r>
              <a:rPr lang="en-GB" dirty="0" smtClean="0"/>
              <a:t>Thus</a:t>
            </a:r>
            <a:r>
              <a:rPr lang="en-GB" dirty="0"/>
              <a:t>, open source software can be readily adapted to meet specific user needs. </a:t>
            </a:r>
          </a:p>
          <a:p>
            <a:pPr lvl="1"/>
            <a:r>
              <a:rPr lang="en-GB" dirty="0" smtClean="0"/>
              <a:t>customize </a:t>
            </a:r>
            <a:r>
              <a:rPr lang="en-GB" dirty="0"/>
              <a:t>source code may enable improvements to the best practice provided by default installations, therefore improving efficiency and possibly providing a competitive </a:t>
            </a:r>
            <a:r>
              <a:rPr lang="en-GB" dirty="0" smtClean="0"/>
              <a:t>advantage (check licences).</a:t>
            </a:r>
            <a:endParaRPr lang="en-GB" dirty="0"/>
          </a:p>
          <a:p>
            <a:pPr lvl="1"/>
            <a:r>
              <a:rPr lang="en-GB" dirty="0" smtClean="0"/>
              <a:t>When modifying </a:t>
            </a:r>
            <a:r>
              <a:rPr lang="en-GB" dirty="0"/>
              <a:t>open source code it is good practice to </a:t>
            </a:r>
            <a:r>
              <a:rPr lang="en-GB" dirty="0" smtClean="0"/>
              <a:t>contributed </a:t>
            </a:r>
            <a:r>
              <a:rPr lang="en-GB" dirty="0"/>
              <a:t>back </a:t>
            </a:r>
            <a:r>
              <a:rPr lang="en-GB" dirty="0" smtClean="0"/>
              <a:t>to </a:t>
            </a:r>
            <a:r>
              <a:rPr lang="en-GB" dirty="0"/>
              <a:t>the main project. Failure to do this can result in unnecessary complexities when upgrading to newer versions of the software.</a:t>
            </a:r>
          </a:p>
        </p:txBody>
      </p:sp>
    </p:spTree>
    <p:extLst>
      <p:ext uri="{BB962C8B-B14F-4D97-AF65-F5344CB8AC3E}">
        <p14:creationId xmlns:p14="http://schemas.microsoft.com/office/powerpoint/2010/main" val="1098780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Open Source Code</a:t>
            </a:r>
            <a:endParaRPr lang="en-GB" dirty="0"/>
          </a:p>
        </p:txBody>
      </p:sp>
      <p:sp>
        <p:nvSpPr>
          <p:cNvPr id="3" name="Content Placeholder 2"/>
          <p:cNvSpPr>
            <a:spLocks noGrp="1"/>
          </p:cNvSpPr>
          <p:nvPr>
            <p:ph idx="1"/>
          </p:nvPr>
        </p:nvSpPr>
        <p:spPr/>
        <p:txBody>
          <a:bodyPr>
            <a:normAutofit/>
          </a:bodyPr>
          <a:lstStyle/>
          <a:p>
            <a:r>
              <a:rPr lang="en-GB" dirty="0"/>
              <a:t>Avoiding Lock-In</a:t>
            </a:r>
          </a:p>
          <a:p>
            <a:pPr lvl="1"/>
            <a:r>
              <a:rPr lang="en-GB" dirty="0" smtClean="0"/>
              <a:t>‘</a:t>
            </a:r>
            <a:r>
              <a:rPr lang="en-GB" dirty="0"/>
              <a:t>locked-in’ </a:t>
            </a:r>
            <a:r>
              <a:rPr lang="en-GB" dirty="0" smtClean="0"/>
              <a:t>is when </a:t>
            </a:r>
            <a:r>
              <a:rPr lang="en-GB" dirty="0"/>
              <a:t>the costs of switching to alternatives are prohibitively high.</a:t>
            </a:r>
          </a:p>
          <a:p>
            <a:pPr lvl="1"/>
            <a:r>
              <a:rPr lang="en-GB" dirty="0" smtClean="0"/>
              <a:t>Another way is to ensure that products are not </a:t>
            </a:r>
            <a:r>
              <a:rPr lang="en-GB" dirty="0"/>
              <a:t>readily compatible with potential rivals. </a:t>
            </a:r>
            <a:r>
              <a:rPr lang="en-GB" dirty="0" smtClean="0"/>
              <a:t>Allowing vendors to increase </a:t>
            </a:r>
            <a:r>
              <a:rPr lang="en-GB" dirty="0"/>
              <a:t>the </a:t>
            </a:r>
            <a:r>
              <a:rPr lang="en-GB" dirty="0" smtClean="0"/>
              <a:t>cost </a:t>
            </a:r>
            <a:r>
              <a:rPr lang="en-GB" dirty="0"/>
              <a:t>of product upgrades or support without too great a risk of losing existing customers.</a:t>
            </a:r>
          </a:p>
          <a:p>
            <a:pPr lvl="1"/>
            <a:r>
              <a:rPr lang="en-GB" dirty="0" smtClean="0"/>
              <a:t>Open </a:t>
            </a:r>
            <a:r>
              <a:rPr lang="en-GB" dirty="0"/>
              <a:t>source software tends to use open standard formats </a:t>
            </a:r>
            <a:r>
              <a:rPr lang="en-GB" dirty="0" smtClean="0"/>
              <a:t>reducing locked-in </a:t>
            </a:r>
            <a:r>
              <a:rPr lang="en-GB" dirty="0"/>
              <a:t>by a vendor. </a:t>
            </a:r>
            <a:endParaRPr lang="en-GB" dirty="0" smtClean="0"/>
          </a:p>
          <a:p>
            <a:pPr lvl="1"/>
            <a:r>
              <a:rPr lang="en-GB" dirty="0" smtClean="0"/>
              <a:t>Open  source </a:t>
            </a:r>
            <a:r>
              <a:rPr lang="en-GB" dirty="0"/>
              <a:t>software does </a:t>
            </a:r>
            <a:r>
              <a:rPr lang="en-GB" dirty="0" smtClean="0"/>
              <a:t>have switching </a:t>
            </a:r>
            <a:r>
              <a:rPr lang="en-GB" dirty="0"/>
              <a:t>costs of its own. </a:t>
            </a:r>
            <a:endParaRPr lang="en-GB" dirty="0" smtClean="0"/>
          </a:p>
          <a:p>
            <a:pPr lvl="2"/>
            <a:r>
              <a:rPr lang="en-GB" dirty="0" smtClean="0"/>
              <a:t> </a:t>
            </a:r>
            <a:r>
              <a:rPr lang="en-GB" dirty="0"/>
              <a:t>administrative and re-training costs </a:t>
            </a:r>
            <a:endParaRPr lang="en-GB" dirty="0" smtClean="0"/>
          </a:p>
          <a:p>
            <a:pPr lvl="2"/>
            <a:r>
              <a:rPr lang="en-GB" dirty="0" smtClean="0"/>
              <a:t>proprietary </a:t>
            </a:r>
            <a:r>
              <a:rPr lang="en-GB" dirty="0"/>
              <a:t>software may use open standards, too, </a:t>
            </a:r>
            <a:endParaRPr lang="en-GB" dirty="0" smtClean="0"/>
          </a:p>
          <a:p>
            <a:pPr lvl="2"/>
            <a:r>
              <a:rPr lang="en-GB" dirty="0" smtClean="0"/>
              <a:t>use </a:t>
            </a:r>
            <a:r>
              <a:rPr lang="en-GB" dirty="0"/>
              <a:t>of open standards </a:t>
            </a:r>
            <a:r>
              <a:rPr lang="en-GB" dirty="0" smtClean="0"/>
              <a:t>ensures </a:t>
            </a:r>
            <a:r>
              <a:rPr lang="en-GB" dirty="0"/>
              <a:t>future access to </a:t>
            </a:r>
            <a:r>
              <a:rPr lang="en-GB" dirty="0" smtClean="0"/>
              <a:t>data.</a:t>
            </a:r>
            <a:endParaRPr lang="en-GB" dirty="0"/>
          </a:p>
        </p:txBody>
      </p:sp>
    </p:spTree>
    <p:extLst>
      <p:ext uri="{BB962C8B-B14F-4D97-AF65-F5344CB8AC3E}">
        <p14:creationId xmlns:p14="http://schemas.microsoft.com/office/powerpoint/2010/main" val="9320637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Open Source Code</a:t>
            </a:r>
            <a:endParaRPr lang="en-GB" dirty="0"/>
          </a:p>
        </p:txBody>
      </p:sp>
      <p:sp>
        <p:nvSpPr>
          <p:cNvPr id="3" name="Content Placeholder 2"/>
          <p:cNvSpPr>
            <a:spLocks noGrp="1"/>
          </p:cNvSpPr>
          <p:nvPr>
            <p:ph idx="1"/>
          </p:nvPr>
        </p:nvSpPr>
        <p:spPr/>
        <p:txBody>
          <a:bodyPr>
            <a:normAutofit/>
          </a:bodyPr>
          <a:lstStyle/>
          <a:p>
            <a:r>
              <a:rPr lang="en-GB" dirty="0"/>
              <a:t>Mitigation Of Vendor Collapse Or Product Discontinuation</a:t>
            </a:r>
          </a:p>
          <a:p>
            <a:pPr lvl="1"/>
            <a:r>
              <a:rPr lang="en-GB" dirty="0" smtClean="0"/>
              <a:t>vendors </a:t>
            </a:r>
            <a:r>
              <a:rPr lang="en-GB" dirty="0"/>
              <a:t>go bust or get bought up from time to </a:t>
            </a:r>
            <a:r>
              <a:rPr lang="en-GB" dirty="0" smtClean="0"/>
              <a:t>time, with no guarantee </a:t>
            </a:r>
            <a:r>
              <a:rPr lang="en-GB" dirty="0"/>
              <a:t>that their software products will continue to be available, supported, or updated. </a:t>
            </a:r>
            <a:endParaRPr lang="en-GB" dirty="0" smtClean="0"/>
          </a:p>
          <a:p>
            <a:pPr lvl="1"/>
            <a:r>
              <a:rPr lang="en-GB" dirty="0" smtClean="0"/>
              <a:t>Hence you need to switch, which can be difficult and expensive (undertaken at a time of crisis) </a:t>
            </a:r>
          </a:p>
          <a:p>
            <a:pPr lvl="1"/>
            <a:r>
              <a:rPr lang="en-GB" dirty="0" smtClean="0"/>
              <a:t>Note companies only continue to support older version of software for a limited time (windows 8.1)</a:t>
            </a:r>
          </a:p>
          <a:p>
            <a:pPr lvl="1"/>
            <a:r>
              <a:rPr lang="en-GB" dirty="0" smtClean="0"/>
              <a:t>open </a:t>
            </a:r>
            <a:r>
              <a:rPr lang="en-GB" dirty="0"/>
              <a:t>source software, this danger is greatly reduced. </a:t>
            </a:r>
            <a:endParaRPr lang="en-GB" dirty="0" smtClean="0"/>
          </a:p>
          <a:p>
            <a:pPr lvl="1"/>
            <a:r>
              <a:rPr lang="en-GB" dirty="0" smtClean="0"/>
              <a:t>Any one can now continue developing, actually often it is a new team (War hammer)</a:t>
            </a:r>
          </a:p>
          <a:p>
            <a:pPr lvl="1"/>
            <a:r>
              <a:rPr lang="en-GB" dirty="0" smtClean="0"/>
              <a:t>Successful </a:t>
            </a:r>
            <a:r>
              <a:rPr lang="en-GB" dirty="0"/>
              <a:t>open source projects gather user communities around them, </a:t>
            </a:r>
          </a:p>
        </p:txBody>
      </p:sp>
    </p:spTree>
    <p:extLst>
      <p:ext uri="{BB962C8B-B14F-4D97-AF65-F5344CB8AC3E}">
        <p14:creationId xmlns:p14="http://schemas.microsoft.com/office/powerpoint/2010/main" val="5996655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Open Source Code</a:t>
            </a:r>
            <a:endParaRPr lang="en-GB" dirty="0"/>
          </a:p>
        </p:txBody>
      </p:sp>
      <p:sp>
        <p:nvSpPr>
          <p:cNvPr id="3" name="Content Placeholder 2"/>
          <p:cNvSpPr>
            <a:spLocks noGrp="1"/>
          </p:cNvSpPr>
          <p:nvPr>
            <p:ph idx="1"/>
          </p:nvPr>
        </p:nvSpPr>
        <p:spPr/>
        <p:txBody>
          <a:bodyPr>
            <a:normAutofit/>
          </a:bodyPr>
          <a:lstStyle/>
          <a:p>
            <a:r>
              <a:rPr lang="en-GB" dirty="0"/>
              <a:t>Learning From Examples</a:t>
            </a:r>
          </a:p>
          <a:p>
            <a:pPr lvl="1"/>
            <a:r>
              <a:rPr lang="en-GB" dirty="0" smtClean="0"/>
              <a:t>Open </a:t>
            </a:r>
            <a:r>
              <a:rPr lang="en-GB" dirty="0"/>
              <a:t>source code provides an excellent resource from which to learn, </a:t>
            </a:r>
            <a:endParaRPr lang="en-GB" dirty="0" smtClean="0"/>
          </a:p>
          <a:p>
            <a:pPr lvl="1"/>
            <a:r>
              <a:rPr lang="en-GB" dirty="0" smtClean="0"/>
              <a:t>open </a:t>
            </a:r>
            <a:r>
              <a:rPr lang="en-GB" dirty="0"/>
              <a:t>source projects provide a practical environment in which to test your skills. </a:t>
            </a:r>
            <a:endParaRPr lang="en-GB" dirty="0" smtClean="0"/>
          </a:p>
          <a:p>
            <a:pPr lvl="1"/>
            <a:r>
              <a:rPr lang="en-GB" dirty="0" smtClean="0"/>
              <a:t>If </a:t>
            </a:r>
            <a:r>
              <a:rPr lang="en-GB" dirty="0"/>
              <a:t>you choose to submit code to an open source project, it will generally be checked and commented on by experienced programmers. </a:t>
            </a:r>
          </a:p>
          <a:p>
            <a:r>
              <a:rPr lang="en-GB" dirty="0"/>
              <a:t>Being Part Of A Community</a:t>
            </a:r>
          </a:p>
          <a:p>
            <a:pPr lvl="1"/>
            <a:r>
              <a:rPr lang="en-GB" dirty="0" smtClean="0"/>
              <a:t>Programmers</a:t>
            </a:r>
            <a:r>
              <a:rPr lang="en-GB" dirty="0"/>
              <a:t>, in particular, can benefit from belonging to an open source community. </a:t>
            </a:r>
            <a:endParaRPr lang="en-GB" dirty="0" smtClean="0"/>
          </a:p>
          <a:p>
            <a:pPr lvl="1"/>
            <a:r>
              <a:rPr lang="en-GB" dirty="0" smtClean="0"/>
              <a:t>It </a:t>
            </a:r>
            <a:r>
              <a:rPr lang="en-GB" dirty="0"/>
              <a:t>can help them to establish reputation and respect, and gain valuable experience.</a:t>
            </a:r>
          </a:p>
        </p:txBody>
      </p:sp>
    </p:spTree>
    <p:extLst>
      <p:ext uri="{BB962C8B-B14F-4D97-AF65-F5344CB8AC3E}">
        <p14:creationId xmlns:p14="http://schemas.microsoft.com/office/powerpoint/2010/main" val="12667371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Open Source Code</a:t>
            </a:r>
          </a:p>
        </p:txBody>
      </p:sp>
      <p:sp>
        <p:nvSpPr>
          <p:cNvPr id="3" name="Content Placeholder 2"/>
          <p:cNvSpPr>
            <a:spLocks noGrp="1"/>
          </p:cNvSpPr>
          <p:nvPr>
            <p:ph idx="1"/>
          </p:nvPr>
        </p:nvSpPr>
        <p:spPr/>
        <p:txBody>
          <a:bodyPr>
            <a:normAutofit/>
          </a:bodyPr>
          <a:lstStyle/>
          <a:p>
            <a:r>
              <a:rPr lang="en-GB" dirty="0"/>
              <a:t>Cost</a:t>
            </a:r>
          </a:p>
          <a:p>
            <a:pPr lvl="1"/>
            <a:r>
              <a:rPr lang="en-GB" dirty="0"/>
              <a:t>Many open source programs can be obtained at no cost or at a very low cost. </a:t>
            </a:r>
          </a:p>
          <a:p>
            <a:pPr lvl="1"/>
            <a:r>
              <a:rPr lang="en-GB" dirty="0" smtClean="0"/>
              <a:t>However</a:t>
            </a:r>
            <a:r>
              <a:rPr lang="en-GB" dirty="0"/>
              <a:t>, other costs may arise: training, consulting, maintenance, etc. </a:t>
            </a:r>
            <a:endParaRPr lang="en-GB" dirty="0" smtClean="0"/>
          </a:p>
          <a:p>
            <a:pPr lvl="1"/>
            <a:r>
              <a:rPr lang="en-GB" dirty="0" smtClean="0"/>
              <a:t>As </a:t>
            </a:r>
            <a:r>
              <a:rPr lang="en-GB" dirty="0"/>
              <a:t>a result, the total cost of ownership may not differ greatly between a closed source solution and an open source alternative for institutions. </a:t>
            </a:r>
            <a:endParaRPr lang="en-GB" dirty="0" smtClean="0"/>
          </a:p>
        </p:txBody>
      </p:sp>
    </p:spTree>
    <p:extLst>
      <p:ext uri="{BB962C8B-B14F-4D97-AF65-F5344CB8AC3E}">
        <p14:creationId xmlns:p14="http://schemas.microsoft.com/office/powerpoint/2010/main" val="35470958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Software Sustainability Maturity Model</a:t>
            </a:r>
          </a:p>
        </p:txBody>
      </p:sp>
      <p:sp>
        <p:nvSpPr>
          <p:cNvPr id="3" name="Content Placeholder 2"/>
          <p:cNvSpPr>
            <a:spLocks noGrp="1"/>
          </p:cNvSpPr>
          <p:nvPr>
            <p:ph idx="1"/>
          </p:nvPr>
        </p:nvSpPr>
        <p:spPr/>
        <p:txBody>
          <a:bodyPr/>
          <a:lstStyle/>
          <a:p>
            <a:r>
              <a:rPr lang="en-GB" dirty="0"/>
              <a:t>OSS Watch provides </a:t>
            </a:r>
            <a:r>
              <a:rPr lang="en-GB" dirty="0" smtClean="0"/>
              <a:t>advice </a:t>
            </a:r>
            <a:r>
              <a:rPr lang="en-GB" dirty="0"/>
              <a:t>and guidance on the use, development, and licensing of free software, open source software, and open source hardware</a:t>
            </a:r>
            <a:r>
              <a:rPr lang="en-GB" dirty="0" smtClean="0"/>
              <a:t>.</a:t>
            </a:r>
          </a:p>
          <a:p>
            <a:pPr lvl="1"/>
            <a:r>
              <a:rPr lang="en-GB" dirty="0"/>
              <a:t>http://oss-watch.ac.uk/resources/ssmm</a:t>
            </a:r>
            <a:endParaRPr lang="en-GB" dirty="0" smtClean="0"/>
          </a:p>
          <a:p>
            <a:r>
              <a:rPr lang="en-GB" dirty="0" smtClean="0"/>
              <a:t>The software Sustainability Institute</a:t>
            </a:r>
          </a:p>
          <a:p>
            <a:pPr lvl="1"/>
            <a:r>
              <a:rPr lang="en-GB" dirty="0" smtClean="0"/>
              <a:t>their </a:t>
            </a:r>
            <a:r>
              <a:rPr lang="en-GB" dirty="0"/>
              <a:t>mission is to cultivate better, more sustainable, research software to enable world-class </a:t>
            </a:r>
            <a:r>
              <a:rPr lang="en-GB" dirty="0" smtClean="0"/>
              <a:t>research</a:t>
            </a:r>
          </a:p>
          <a:p>
            <a:pPr lvl="1"/>
            <a:r>
              <a:rPr lang="en-GB" dirty="0" smtClean="0"/>
              <a:t>However has a lot of advise on Building and maintaining open source software.</a:t>
            </a:r>
            <a:endParaRPr lang="en-GB" dirty="0"/>
          </a:p>
        </p:txBody>
      </p:sp>
    </p:spTree>
    <p:extLst>
      <p:ext uri="{BB962C8B-B14F-4D97-AF65-F5344CB8AC3E}">
        <p14:creationId xmlns:p14="http://schemas.microsoft.com/office/powerpoint/2010/main" val="113588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CMM</a:t>
            </a:r>
            <a:endParaRPr lang="en-GB" dirty="0"/>
          </a:p>
        </p:txBody>
      </p:sp>
      <p:sp>
        <p:nvSpPr>
          <p:cNvPr id="3" name="Content Placeholder 2"/>
          <p:cNvSpPr>
            <a:spLocks noGrp="1"/>
          </p:cNvSpPr>
          <p:nvPr>
            <p:ph idx="1"/>
          </p:nvPr>
        </p:nvSpPr>
        <p:spPr/>
        <p:txBody>
          <a:bodyPr/>
          <a:lstStyle/>
          <a:p>
            <a:r>
              <a:rPr lang="en-GB" dirty="0" smtClean="0"/>
              <a:t>The Capability Maturity Model</a:t>
            </a:r>
          </a:p>
          <a:p>
            <a:r>
              <a:rPr lang="en-GB" dirty="0" smtClean="0"/>
              <a:t>Developed by Software Engineering Institute of Carnegie Melon University, Pittsburgh, USA. (SEI)</a:t>
            </a:r>
          </a:p>
          <a:p>
            <a:r>
              <a:rPr lang="en-GB" dirty="0" smtClean="0"/>
              <a:t>Outlines a series of stages in the development of a software developer</a:t>
            </a:r>
          </a:p>
          <a:p>
            <a:r>
              <a:rPr lang="en-GB" dirty="0" smtClean="0"/>
              <a:t>The idea is an organisation progresses through stages as it grows and </a:t>
            </a:r>
            <a:r>
              <a:rPr lang="en-GB" i="1" dirty="0" smtClean="0"/>
              <a:t>matures</a:t>
            </a:r>
          </a:p>
          <a:p>
            <a:pPr lvl="1"/>
            <a:endParaRPr lang="en-GB" dirty="0"/>
          </a:p>
        </p:txBody>
      </p:sp>
    </p:spTree>
    <p:extLst>
      <p:ext uri="{BB962C8B-B14F-4D97-AF65-F5344CB8AC3E}">
        <p14:creationId xmlns:p14="http://schemas.microsoft.com/office/powerpoint/2010/main" val="29965762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Content Placeholder 2"/>
          <p:cNvSpPr>
            <a:spLocks noGrp="1"/>
          </p:cNvSpPr>
          <p:nvPr>
            <p:ph idx="1"/>
          </p:nvPr>
        </p:nvSpPr>
        <p:spPr/>
        <p:txBody>
          <a:bodyPr/>
          <a:lstStyle/>
          <a:p>
            <a:r>
              <a:rPr lang="en-GB" dirty="0" smtClean="0"/>
              <a:t>Model are used to aid your in grading our processes, and identifying where you need to improve.</a:t>
            </a:r>
          </a:p>
          <a:p>
            <a:pPr lvl="1"/>
            <a:r>
              <a:rPr lang="en-GB" dirty="0"/>
              <a:t>CMMI can be used to guide process improvement across a </a:t>
            </a:r>
            <a:r>
              <a:rPr lang="en-GB" dirty="0" smtClean="0"/>
              <a:t>project.</a:t>
            </a:r>
          </a:p>
          <a:p>
            <a:pPr lvl="1"/>
            <a:r>
              <a:rPr lang="en-GB" dirty="0" smtClean="0"/>
              <a:t>SPICE </a:t>
            </a:r>
            <a:r>
              <a:rPr lang="en-GB" dirty="0"/>
              <a:t>is a set of technical standards </a:t>
            </a:r>
            <a:r>
              <a:rPr lang="en-GB" dirty="0" smtClean="0"/>
              <a:t>for software </a:t>
            </a:r>
            <a:r>
              <a:rPr lang="en-GB" dirty="0"/>
              <a:t>development process and related business management functions. </a:t>
            </a:r>
            <a:endParaRPr lang="en-GB" dirty="0" smtClean="0"/>
          </a:p>
          <a:p>
            <a:pPr lvl="1"/>
            <a:r>
              <a:rPr lang="en-GB" dirty="0" smtClean="0"/>
              <a:t>SSMM helps rate software that you may want to reuse form </a:t>
            </a:r>
            <a:r>
              <a:rPr lang="en-GB" smtClean="0"/>
              <a:t>else where (open source)</a:t>
            </a:r>
            <a:endParaRPr lang="en-GB" dirty="0"/>
          </a:p>
        </p:txBody>
      </p:sp>
    </p:spTree>
    <p:extLst>
      <p:ext uri="{BB962C8B-B14F-4D97-AF65-F5344CB8AC3E}">
        <p14:creationId xmlns:p14="http://schemas.microsoft.com/office/powerpoint/2010/main" val="17190875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Questions</a:t>
            </a:r>
            <a:endParaRPr lang="en-GB" dirty="0"/>
          </a:p>
        </p:txBody>
      </p:sp>
      <p:sp>
        <p:nvSpPr>
          <p:cNvPr id="3" name="Content Placeholder 2"/>
          <p:cNvSpPr>
            <a:spLocks noGrp="1"/>
          </p:cNvSpPr>
          <p:nvPr>
            <p:ph idx="1"/>
          </p:nvPr>
        </p:nvSpPr>
        <p:spPr/>
        <p:txBody>
          <a:bodyPr/>
          <a:lstStyle/>
          <a:p>
            <a:r>
              <a:rPr lang="en-GB" sz="3600" dirty="0" smtClean="0"/>
              <a:t>What is the purpose of a capability Model and how is it used in software engineering projects.</a:t>
            </a:r>
          </a:p>
          <a:p>
            <a:r>
              <a:rPr lang="en-GB" sz="3600" dirty="0" smtClean="0"/>
              <a:t>List </a:t>
            </a:r>
            <a:r>
              <a:rPr lang="en-GB" sz="3600" dirty="0"/>
              <a:t>and describe each of the stages of the Capability Maturity Model (CMM) of the software development </a:t>
            </a:r>
            <a:r>
              <a:rPr lang="en-GB" sz="3600" dirty="0" smtClean="0"/>
              <a:t>process</a:t>
            </a:r>
          </a:p>
          <a:p>
            <a:r>
              <a:rPr lang="en-GB" sz="3600" dirty="0" smtClean="0"/>
              <a:t>What is the Software maturity module</a:t>
            </a:r>
          </a:p>
          <a:p>
            <a:pPr lvl="1"/>
            <a:r>
              <a:rPr lang="en-GB" sz="3200" dirty="0" smtClean="0"/>
              <a:t>How can it be used to assess COTS products or Open Source Code</a:t>
            </a:r>
          </a:p>
          <a:p>
            <a:endParaRPr lang="en-GB" dirty="0"/>
          </a:p>
        </p:txBody>
      </p:sp>
    </p:spTree>
    <p:extLst>
      <p:ext uri="{BB962C8B-B14F-4D97-AF65-F5344CB8AC3E}">
        <p14:creationId xmlns:p14="http://schemas.microsoft.com/office/powerpoint/2010/main" val="249658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CMM continued</a:t>
            </a:r>
            <a:endParaRPr lang="en-GB" dirty="0"/>
          </a:p>
        </p:txBody>
      </p:sp>
      <p:sp>
        <p:nvSpPr>
          <p:cNvPr id="3" name="Content Placeholder 2"/>
          <p:cNvSpPr>
            <a:spLocks noGrp="1"/>
          </p:cNvSpPr>
          <p:nvPr>
            <p:ph idx="1"/>
          </p:nvPr>
        </p:nvSpPr>
        <p:spPr/>
        <p:txBody>
          <a:bodyPr/>
          <a:lstStyle/>
          <a:p>
            <a:r>
              <a:rPr lang="en-GB" dirty="0" smtClean="0"/>
              <a:t>An organisation is imagined to start out building software informally, without much in the way of control or process</a:t>
            </a:r>
          </a:p>
          <a:p>
            <a:r>
              <a:rPr lang="en-GB" dirty="0" smtClean="0"/>
              <a:t>It then progresses to having some kind of understanding of its process – usually first applied at the project level and then more widely</a:t>
            </a:r>
          </a:p>
          <a:p>
            <a:r>
              <a:rPr lang="en-GB" dirty="0" smtClean="0"/>
              <a:t>Next measurement and control is introduced</a:t>
            </a:r>
          </a:p>
          <a:p>
            <a:r>
              <a:rPr lang="en-GB" dirty="0" smtClean="0"/>
              <a:t>Finally measures and controls are applied with specific goals and there’s a focus on process improvement</a:t>
            </a:r>
          </a:p>
          <a:p>
            <a:r>
              <a:rPr lang="en-GB" dirty="0" smtClean="0"/>
              <a:t>(In reality, few developers really reach the topmost level) </a:t>
            </a:r>
            <a:endParaRPr lang="en-GB" dirty="0"/>
          </a:p>
        </p:txBody>
      </p:sp>
    </p:spTree>
    <p:extLst>
      <p:ext uri="{BB962C8B-B14F-4D97-AF65-F5344CB8AC3E}">
        <p14:creationId xmlns:p14="http://schemas.microsoft.com/office/powerpoint/2010/main" val="3413578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3"/>
          <a:stretch>
            <a:fillRect/>
          </a:stretch>
        </p:blipFill>
        <p:spPr>
          <a:xfrm>
            <a:off x="355700" y="369869"/>
            <a:ext cx="11038046" cy="5909835"/>
          </a:xfrm>
          <a:prstGeom prst="rect">
            <a:avLst/>
          </a:prstGeom>
        </p:spPr>
      </p:pic>
    </p:spTree>
    <p:extLst>
      <p:ext uri="{BB962C8B-B14F-4D97-AF65-F5344CB8AC3E}">
        <p14:creationId xmlns:p14="http://schemas.microsoft.com/office/powerpoint/2010/main" val="2366702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CMMI</a:t>
            </a:r>
            <a:endParaRPr lang="en-GB" dirty="0"/>
          </a:p>
        </p:txBody>
      </p:sp>
      <p:sp>
        <p:nvSpPr>
          <p:cNvPr id="3" name="Content Placeholder 2"/>
          <p:cNvSpPr>
            <a:spLocks noGrp="1"/>
          </p:cNvSpPr>
          <p:nvPr>
            <p:ph idx="1"/>
          </p:nvPr>
        </p:nvSpPr>
        <p:spPr/>
        <p:txBody>
          <a:bodyPr/>
          <a:lstStyle/>
          <a:p>
            <a:r>
              <a:rPr lang="en-GB" dirty="0" smtClean="0"/>
              <a:t>More recently, CMM has been enlarged, refined and redefined as CMMI</a:t>
            </a:r>
          </a:p>
          <a:p>
            <a:pPr lvl="1"/>
            <a:r>
              <a:rPr lang="en-GB" dirty="0" smtClean="0"/>
              <a:t>I is for integration</a:t>
            </a:r>
          </a:p>
          <a:p>
            <a:r>
              <a:rPr lang="en-GB" dirty="0" smtClean="0"/>
              <a:t>24 process areas relevant to software development</a:t>
            </a:r>
          </a:p>
          <a:p>
            <a:r>
              <a:rPr lang="en-GB" dirty="0" smtClean="0"/>
              <a:t>Each is allocated to one of four groups</a:t>
            </a:r>
          </a:p>
          <a:p>
            <a:r>
              <a:rPr lang="en-GB" dirty="0" smtClean="0"/>
              <a:t>Also includes notion of Goals </a:t>
            </a:r>
          </a:p>
          <a:p>
            <a:pPr lvl="1"/>
            <a:r>
              <a:rPr lang="en-GB" dirty="0" smtClean="0"/>
              <a:t>Descriptions of desirable state</a:t>
            </a:r>
          </a:p>
          <a:p>
            <a:r>
              <a:rPr lang="en-GB" dirty="0" smtClean="0"/>
              <a:t>And practices which describe the way to achieve a goal</a:t>
            </a:r>
            <a:endParaRPr lang="en-GB" dirty="0"/>
          </a:p>
        </p:txBody>
      </p:sp>
    </p:spTree>
    <p:extLst>
      <p:ext uri="{BB962C8B-B14F-4D97-AF65-F5344CB8AC3E}">
        <p14:creationId xmlns:p14="http://schemas.microsoft.com/office/powerpoint/2010/main" val="4032194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1777429" y="606174"/>
            <a:ext cx="9925992" cy="6009879"/>
          </a:xfrm>
          <a:prstGeom prst="rect">
            <a:avLst/>
          </a:prstGeom>
        </p:spPr>
      </p:pic>
    </p:spTree>
    <p:extLst>
      <p:ext uri="{BB962C8B-B14F-4D97-AF65-F5344CB8AC3E}">
        <p14:creationId xmlns:p14="http://schemas.microsoft.com/office/powerpoint/2010/main" val="3501269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CMMI</a:t>
            </a:r>
            <a:endParaRPr lang="en-GB" dirty="0"/>
          </a:p>
        </p:txBody>
      </p:sp>
      <p:sp>
        <p:nvSpPr>
          <p:cNvPr id="3" name="Content Placeholder 2"/>
          <p:cNvSpPr>
            <a:spLocks noGrp="1"/>
          </p:cNvSpPr>
          <p:nvPr>
            <p:ph idx="1"/>
          </p:nvPr>
        </p:nvSpPr>
        <p:spPr/>
        <p:txBody>
          <a:bodyPr>
            <a:normAutofit/>
          </a:bodyPr>
          <a:lstStyle/>
          <a:p>
            <a:r>
              <a:rPr lang="en-GB" sz="3200" dirty="0" smtClean="0"/>
              <a:t>Has a “staged” model which uses the recognised stages</a:t>
            </a:r>
          </a:p>
          <a:p>
            <a:r>
              <a:rPr lang="en-GB" sz="3200" dirty="0" smtClean="0"/>
              <a:t>Also recognises that process areas and groups can be at different levels in a “continuous” model</a:t>
            </a:r>
          </a:p>
          <a:p>
            <a:pPr lvl="1"/>
            <a:r>
              <a:rPr lang="en-GB" sz="2800" dirty="0" smtClean="0"/>
              <a:t>Instead of associating developer’s process with a single stage, the process has a “profile” giving values for each process or process group</a:t>
            </a:r>
          </a:p>
          <a:p>
            <a:pPr lvl="1"/>
            <a:r>
              <a:rPr lang="en-GB" sz="2800" dirty="0" smtClean="0"/>
              <a:t>Allows an organisation to pick which processes to improve according to their priorities</a:t>
            </a:r>
          </a:p>
        </p:txBody>
      </p:sp>
    </p:spTree>
    <p:extLst>
      <p:ext uri="{BB962C8B-B14F-4D97-AF65-F5344CB8AC3E}">
        <p14:creationId xmlns:p14="http://schemas.microsoft.com/office/powerpoint/2010/main" val="3966041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2265</TotalTime>
  <Words>2418</Words>
  <Application>Microsoft Office PowerPoint</Application>
  <PresentationFormat>Widescreen</PresentationFormat>
  <Paragraphs>312</Paragraphs>
  <Slides>41</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COMP6204 Software Project Management and Secure Development</vt:lpstr>
      <vt:lpstr>Moving on…</vt:lpstr>
      <vt:lpstr>Evaluation of S/W Development processes</vt:lpstr>
      <vt:lpstr>CMM</vt:lpstr>
      <vt:lpstr>CMM continued</vt:lpstr>
      <vt:lpstr>PowerPoint Presentation</vt:lpstr>
      <vt:lpstr>CMMI</vt:lpstr>
      <vt:lpstr>PowerPoint Presentation</vt:lpstr>
      <vt:lpstr>CMMI</vt:lpstr>
      <vt:lpstr>Process improvement in general</vt:lpstr>
      <vt:lpstr>Product quality</vt:lpstr>
      <vt:lpstr>Postscript on product quality</vt:lpstr>
      <vt:lpstr>Capability Immaturity Model</vt:lpstr>
      <vt:lpstr>Levels of the capability immaturity model</vt:lpstr>
      <vt:lpstr>immaturity model</vt:lpstr>
      <vt:lpstr>immaturity model</vt:lpstr>
      <vt:lpstr>immaturity model</vt:lpstr>
      <vt:lpstr>Cybersecurity Maturity Model Certification (CMMC).</vt:lpstr>
      <vt:lpstr>PowerPoint Presentation</vt:lpstr>
      <vt:lpstr>Other Models</vt:lpstr>
      <vt:lpstr>General Approach</vt:lpstr>
      <vt:lpstr>SPICE</vt:lpstr>
      <vt:lpstr>SPICE Process</vt:lpstr>
      <vt:lpstr>PowerPoint Presentation</vt:lpstr>
      <vt:lpstr>SPICE Capability</vt:lpstr>
      <vt:lpstr>SPICE Capability</vt:lpstr>
      <vt:lpstr>Assessment process</vt:lpstr>
      <vt:lpstr>Process improvement</vt:lpstr>
      <vt:lpstr>Software  Maturity</vt:lpstr>
      <vt:lpstr>Software maturity</vt:lpstr>
      <vt:lpstr>Software maturity</vt:lpstr>
      <vt:lpstr>Software maturity</vt:lpstr>
      <vt:lpstr>Open Source Code</vt:lpstr>
      <vt:lpstr>Open Source Code</vt:lpstr>
      <vt:lpstr>Open Source Code</vt:lpstr>
      <vt:lpstr>Open Source Code</vt:lpstr>
      <vt:lpstr>Open Source Code</vt:lpstr>
      <vt:lpstr>Open Source Code</vt:lpstr>
      <vt:lpstr>Software Sustainability Maturity Model</vt:lpstr>
      <vt:lpstr>Summary</vt:lpstr>
      <vt:lpstr>Questions</vt:lpstr>
    </vt:vector>
  </TitlesOfParts>
  <Company>University of Southampton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COMP6204 Software Project Management and Development</dc:title>
  <dc:creator>Gary Wills</dc:creator>
  <cp:lastModifiedBy>Gary Wills</cp:lastModifiedBy>
  <cp:revision>54</cp:revision>
  <dcterms:created xsi:type="dcterms:W3CDTF">2017-08-28T15:28:24Z</dcterms:created>
  <dcterms:modified xsi:type="dcterms:W3CDTF">2019-10-30T07:48:37Z</dcterms:modified>
</cp:coreProperties>
</file>