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4747200" cy="38404800"/>
  <p:notesSz cx="31954788" cy="4191952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34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91252F"/>
    <a:srgbClr val="BCBCBC"/>
    <a:srgbClr val="C674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A943C5-01B9-4FA5-8BB7-BC185EF0C586}">
  <a:tblStyle styleId="{5AA943C5-01B9-4FA5-8BB7-BC185EF0C58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9" autoAdjust="0"/>
    <p:restoredTop sz="94632"/>
  </p:normalViewPr>
  <p:slideViewPr>
    <p:cSldViewPr snapToGrid="0" snapToObjects="1">
      <p:cViewPr>
        <p:scale>
          <a:sx n="33" d="100"/>
          <a:sy n="33" d="100"/>
        </p:scale>
        <p:origin x="70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8866188" y="3143250"/>
            <a:ext cx="14224000" cy="157210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3195475" y="19911750"/>
            <a:ext cx="25563800" cy="18863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/>
            </a:lvl1pPr>
            <a:lvl2pPr marL="0" marR="0" indent="0" algn="l" rtl="0">
              <a:spcBef>
                <a:spcPts val="0"/>
              </a:spcBef>
              <a:defRPr sz="11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1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1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1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1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1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1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100" b="0" i="0" u="none" strike="noStrike" cap="none" baseline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2165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1pPr>
    <a:lvl2pPr marL="468261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2pPr>
    <a:lvl3pPr marL="936522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3pPr>
    <a:lvl4pPr marL="1404782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4pPr>
    <a:lvl5pPr marL="1873043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5pPr>
    <a:lvl6pPr marL="2341304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6pPr>
    <a:lvl7pPr marL="2809564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7pPr>
    <a:lvl8pPr marL="3277825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8pPr>
    <a:lvl9pPr marL="3746085" algn="l" defTabSz="936522" rtl="0" eaLnBrk="1" latinLnBrk="0" hangingPunct="1">
      <a:defRPr sz="12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5475" y="19911750"/>
            <a:ext cx="25563800" cy="18863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8866188" y="3143250"/>
            <a:ext cx="14224000" cy="157210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363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4343400" y="6285338"/>
            <a:ext cx="26060398" cy="133707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679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2015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2015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2015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2015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17679" marR="0" indent="0" algn="ctr" rtl="0">
              <a:spcBef>
                <a:spcPts val="0"/>
              </a:spcBef>
              <a:spcAft>
                <a:spcPts val="0"/>
              </a:spcAft>
              <a:defRPr sz="2015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35360" marR="0" indent="0" algn="ctr" rtl="0">
              <a:spcBef>
                <a:spcPts val="0"/>
              </a:spcBef>
              <a:spcAft>
                <a:spcPts val="0"/>
              </a:spcAft>
              <a:defRPr sz="2015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53038" marR="0" indent="0" algn="ctr" rtl="0">
              <a:spcBef>
                <a:spcPts val="0"/>
              </a:spcBef>
              <a:spcAft>
                <a:spcPts val="0"/>
              </a:spcAft>
              <a:defRPr sz="2015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70719" marR="0" indent="0" algn="ctr" rtl="0">
              <a:spcBef>
                <a:spcPts val="0"/>
              </a:spcBef>
              <a:spcAft>
                <a:spcPts val="0"/>
              </a:spcAft>
              <a:defRPr sz="20154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4343400" y="20171627"/>
            <a:ext cx="26060398" cy="92727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71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17679" marR="0" indent="0" algn="ctr" rtl="0">
              <a:lnSpc>
                <a:spcPct val="100000"/>
              </a:lnSpc>
              <a:spcBef>
                <a:spcPts val="45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65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035360" marR="0" indent="0" algn="ctr" rtl="0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553038" marR="0" indent="0" algn="ctr" rtl="0">
              <a:lnSpc>
                <a:spcPct val="10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12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70719" marR="0" indent="0" algn="ctr" rtl="0">
              <a:lnSpc>
                <a:spcPct val="10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12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88398" marR="0" indent="0" algn="ctr" rtl="0">
              <a:lnSpc>
                <a:spcPct val="90000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12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106079" marR="0" indent="0" algn="ctr" rtl="0">
              <a:lnSpc>
                <a:spcPct val="90000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12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23758" marR="0" indent="0" algn="ctr" rtl="0">
              <a:lnSpc>
                <a:spcPct val="90000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12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41436" marR="0" indent="0" algn="ctr" rtl="0">
              <a:lnSpc>
                <a:spcPct val="90000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12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736183" y="1536779"/>
            <a:ext cx="31274834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1767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35360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53038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7071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4701283" y="5995367"/>
            <a:ext cx="25344633" cy="31274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9217" indent="300182" algn="l" rtl="0">
              <a:spcBef>
                <a:spcPts val="294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7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02666" indent="300181" algn="l" rtl="0">
              <a:spcBef>
                <a:spcPts val="2559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27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234317" indent="330739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0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328403" indent="113241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426085" indent="100660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4723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6491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8259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00277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393873" y="2559670"/>
            <a:ext cx="11205735" cy="8962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623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2"/>
          </p:nvPr>
        </p:nvSpPr>
        <p:spPr>
          <a:xfrm>
            <a:off x="14772271" y="5529148"/>
            <a:ext cx="17589886" cy="27292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23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1767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17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03536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71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55303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65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7071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65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8839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65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10607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65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2375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65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4143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65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393873" y="11521768"/>
            <a:ext cx="11205735" cy="21344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812"/>
            </a:lvl1pPr>
            <a:lvl2pPr marL="517679" indent="0" rtl="0">
              <a:spcBef>
                <a:spcPts val="0"/>
              </a:spcBef>
              <a:buFont typeface="Arial"/>
              <a:buNone/>
              <a:defRPr sz="1585"/>
            </a:lvl2pPr>
            <a:lvl3pPr marL="1035360" indent="0" rtl="0">
              <a:spcBef>
                <a:spcPts val="0"/>
              </a:spcBef>
              <a:buFont typeface="Arial"/>
              <a:buNone/>
              <a:defRPr sz="1358"/>
            </a:lvl3pPr>
            <a:lvl4pPr marL="1553038" indent="0" rtl="0">
              <a:spcBef>
                <a:spcPts val="0"/>
              </a:spcBef>
              <a:buFont typeface="Arial"/>
              <a:buNone/>
              <a:defRPr sz="1132"/>
            </a:lvl4pPr>
            <a:lvl5pPr marL="2070719" indent="0" rtl="0">
              <a:spcBef>
                <a:spcPts val="0"/>
              </a:spcBef>
              <a:buFont typeface="Arial"/>
              <a:buNone/>
              <a:defRPr sz="1132"/>
            </a:lvl5pPr>
            <a:lvl6pPr marL="2588398" indent="0" rtl="0">
              <a:spcBef>
                <a:spcPts val="0"/>
              </a:spcBef>
              <a:buFont typeface="Arial"/>
              <a:buNone/>
              <a:defRPr sz="1132"/>
            </a:lvl6pPr>
            <a:lvl7pPr marL="3106079" indent="0" rtl="0">
              <a:spcBef>
                <a:spcPts val="0"/>
              </a:spcBef>
              <a:buFont typeface="Arial"/>
              <a:buNone/>
              <a:defRPr sz="1132"/>
            </a:lvl7pPr>
            <a:lvl8pPr marL="3623758" indent="0" rtl="0">
              <a:spcBef>
                <a:spcPts val="0"/>
              </a:spcBef>
              <a:buFont typeface="Arial"/>
              <a:buNone/>
              <a:defRPr sz="1132"/>
            </a:lvl8pPr>
            <a:lvl9pPr marL="4141436" indent="0" rtl="0">
              <a:spcBef>
                <a:spcPts val="0"/>
              </a:spcBef>
              <a:buFont typeface="Arial"/>
              <a:buNone/>
              <a:defRPr sz="113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393873" y="2559670"/>
            <a:ext cx="11205735" cy="8962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623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4772271" y="5529148"/>
            <a:ext cx="17589886" cy="27292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623"/>
            </a:lvl1pPr>
            <a:lvl2pPr rtl="0">
              <a:spcBef>
                <a:spcPts val="0"/>
              </a:spcBef>
              <a:defRPr sz="3170"/>
            </a:lvl2pPr>
            <a:lvl3pPr rtl="0">
              <a:spcBef>
                <a:spcPts val="0"/>
              </a:spcBef>
              <a:defRPr sz="2718"/>
            </a:lvl3pPr>
            <a:lvl4pPr rtl="0">
              <a:spcBef>
                <a:spcPts val="0"/>
              </a:spcBef>
              <a:defRPr sz="2265"/>
            </a:lvl4pPr>
            <a:lvl5pPr rtl="0">
              <a:spcBef>
                <a:spcPts val="0"/>
              </a:spcBef>
              <a:defRPr sz="2265"/>
            </a:lvl5pPr>
            <a:lvl6pPr rtl="0">
              <a:spcBef>
                <a:spcPts val="0"/>
              </a:spcBef>
              <a:defRPr sz="2265"/>
            </a:lvl6pPr>
            <a:lvl7pPr rtl="0">
              <a:spcBef>
                <a:spcPts val="0"/>
              </a:spcBef>
              <a:defRPr sz="2265"/>
            </a:lvl7pPr>
            <a:lvl8pPr rtl="0">
              <a:spcBef>
                <a:spcPts val="0"/>
              </a:spcBef>
              <a:defRPr sz="2265"/>
            </a:lvl8pPr>
            <a:lvl9pPr rtl="0">
              <a:spcBef>
                <a:spcPts val="0"/>
              </a:spcBef>
              <a:defRPr sz="2265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2393873" y="11521768"/>
            <a:ext cx="11205735" cy="21344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812"/>
            </a:lvl1pPr>
            <a:lvl2pPr marL="517679" indent="0" rtl="0">
              <a:spcBef>
                <a:spcPts val="0"/>
              </a:spcBef>
              <a:buFont typeface="Arial"/>
              <a:buNone/>
              <a:defRPr sz="1585"/>
            </a:lvl2pPr>
            <a:lvl3pPr marL="1035360" indent="0" rtl="0">
              <a:spcBef>
                <a:spcPts val="0"/>
              </a:spcBef>
              <a:buFont typeface="Arial"/>
              <a:buNone/>
              <a:defRPr sz="1358"/>
            </a:lvl3pPr>
            <a:lvl4pPr marL="1553038" indent="0" rtl="0">
              <a:spcBef>
                <a:spcPts val="0"/>
              </a:spcBef>
              <a:buFont typeface="Arial"/>
              <a:buNone/>
              <a:defRPr sz="1132"/>
            </a:lvl4pPr>
            <a:lvl5pPr marL="2070719" indent="0" rtl="0">
              <a:spcBef>
                <a:spcPts val="0"/>
              </a:spcBef>
              <a:buFont typeface="Arial"/>
              <a:buNone/>
              <a:defRPr sz="1132"/>
            </a:lvl5pPr>
            <a:lvl6pPr marL="2588398" indent="0" rtl="0">
              <a:spcBef>
                <a:spcPts val="0"/>
              </a:spcBef>
              <a:buFont typeface="Arial"/>
              <a:buNone/>
              <a:defRPr sz="1132"/>
            </a:lvl6pPr>
            <a:lvl7pPr marL="3106079" indent="0" rtl="0">
              <a:spcBef>
                <a:spcPts val="0"/>
              </a:spcBef>
              <a:buFont typeface="Arial"/>
              <a:buNone/>
              <a:defRPr sz="1132"/>
            </a:lvl7pPr>
            <a:lvl8pPr marL="3623758" indent="0" rtl="0">
              <a:spcBef>
                <a:spcPts val="0"/>
              </a:spcBef>
              <a:buFont typeface="Arial"/>
              <a:buNone/>
              <a:defRPr sz="1132"/>
            </a:lvl8pPr>
            <a:lvl9pPr marL="4141436" indent="0" rtl="0">
              <a:spcBef>
                <a:spcPts val="0"/>
              </a:spcBef>
              <a:buFont typeface="Arial"/>
              <a:buNone/>
              <a:defRPr sz="113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736183" y="1536779"/>
            <a:ext cx="31274834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1767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35360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53038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7071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393873" y="2044159"/>
            <a:ext cx="29968282" cy="7423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1767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35360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53038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7071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393875" y="9414186"/>
            <a:ext cx="14698701" cy="4613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718" b="1"/>
            </a:lvl1pPr>
            <a:lvl2pPr marL="517679" indent="0" rtl="0">
              <a:spcBef>
                <a:spcPts val="0"/>
              </a:spcBef>
              <a:buFont typeface="Arial"/>
              <a:buNone/>
              <a:defRPr sz="2265" b="1"/>
            </a:lvl2pPr>
            <a:lvl3pPr marL="1035360" indent="0" rtl="0">
              <a:spcBef>
                <a:spcPts val="0"/>
              </a:spcBef>
              <a:buFont typeface="Arial"/>
              <a:buNone/>
              <a:defRPr sz="2038" b="1"/>
            </a:lvl3pPr>
            <a:lvl4pPr marL="1553038" indent="0" rtl="0">
              <a:spcBef>
                <a:spcPts val="0"/>
              </a:spcBef>
              <a:buFont typeface="Arial"/>
              <a:buNone/>
              <a:defRPr sz="1812" b="1"/>
            </a:lvl4pPr>
            <a:lvl5pPr marL="2070719" indent="0" rtl="0">
              <a:spcBef>
                <a:spcPts val="0"/>
              </a:spcBef>
              <a:buFont typeface="Arial"/>
              <a:buNone/>
              <a:defRPr sz="1812" b="1"/>
            </a:lvl5pPr>
            <a:lvl6pPr marL="2588398" indent="0" rtl="0">
              <a:spcBef>
                <a:spcPts val="0"/>
              </a:spcBef>
              <a:buFont typeface="Arial"/>
              <a:buNone/>
              <a:defRPr sz="1812" b="1"/>
            </a:lvl6pPr>
            <a:lvl7pPr marL="3106079" indent="0" rtl="0">
              <a:spcBef>
                <a:spcPts val="0"/>
              </a:spcBef>
              <a:buFont typeface="Arial"/>
              <a:buNone/>
              <a:defRPr sz="1812" b="1"/>
            </a:lvl7pPr>
            <a:lvl8pPr marL="3623758" indent="0" rtl="0">
              <a:spcBef>
                <a:spcPts val="0"/>
              </a:spcBef>
              <a:buFont typeface="Arial"/>
              <a:buNone/>
              <a:defRPr sz="1812" b="1"/>
            </a:lvl8pPr>
            <a:lvl9pPr marL="4141436" indent="0" rtl="0">
              <a:spcBef>
                <a:spcPts val="0"/>
              </a:spcBef>
              <a:buFont typeface="Arial"/>
              <a:buNone/>
              <a:defRPr sz="1812" b="1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2393875" y="14027772"/>
            <a:ext cx="14698701" cy="20635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9217" indent="300182" algn="l" rtl="0">
              <a:spcBef>
                <a:spcPts val="294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7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02666" indent="300181" algn="l" rtl="0">
              <a:spcBef>
                <a:spcPts val="2559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27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234317" indent="330739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0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328403" indent="113241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426085" indent="100660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4723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6491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8259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00277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17591360" y="9414186"/>
            <a:ext cx="14770797" cy="4613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 sz="2718" b="1"/>
            </a:lvl1pPr>
            <a:lvl2pPr marL="517679" indent="0" rtl="0">
              <a:spcBef>
                <a:spcPts val="0"/>
              </a:spcBef>
              <a:buFont typeface="Arial"/>
              <a:buNone/>
              <a:defRPr sz="2265" b="1"/>
            </a:lvl2pPr>
            <a:lvl3pPr marL="1035360" indent="0" rtl="0">
              <a:spcBef>
                <a:spcPts val="0"/>
              </a:spcBef>
              <a:buFont typeface="Arial"/>
              <a:buNone/>
              <a:defRPr sz="2038" b="1"/>
            </a:lvl3pPr>
            <a:lvl4pPr marL="1553038" indent="0" rtl="0">
              <a:spcBef>
                <a:spcPts val="0"/>
              </a:spcBef>
              <a:buFont typeface="Arial"/>
              <a:buNone/>
              <a:defRPr sz="1812" b="1"/>
            </a:lvl4pPr>
            <a:lvl5pPr marL="2070719" indent="0" rtl="0">
              <a:spcBef>
                <a:spcPts val="0"/>
              </a:spcBef>
              <a:buFont typeface="Arial"/>
              <a:buNone/>
              <a:defRPr sz="1812" b="1"/>
            </a:lvl5pPr>
            <a:lvl6pPr marL="2588398" indent="0" rtl="0">
              <a:spcBef>
                <a:spcPts val="0"/>
              </a:spcBef>
              <a:buFont typeface="Arial"/>
              <a:buNone/>
              <a:defRPr sz="1812" b="1"/>
            </a:lvl6pPr>
            <a:lvl7pPr marL="3106079" indent="0" rtl="0">
              <a:spcBef>
                <a:spcPts val="0"/>
              </a:spcBef>
              <a:buFont typeface="Arial"/>
              <a:buNone/>
              <a:defRPr sz="1812" b="1"/>
            </a:lvl7pPr>
            <a:lvl8pPr marL="3623758" indent="0" rtl="0">
              <a:spcBef>
                <a:spcPts val="0"/>
              </a:spcBef>
              <a:buFont typeface="Arial"/>
              <a:buNone/>
              <a:defRPr sz="1812" b="1"/>
            </a:lvl8pPr>
            <a:lvl9pPr marL="4141436" indent="0" rtl="0">
              <a:spcBef>
                <a:spcPts val="0"/>
              </a:spcBef>
              <a:buFont typeface="Arial"/>
              <a:buNone/>
              <a:defRPr sz="1812" b="1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17591360" y="14027772"/>
            <a:ext cx="14770797" cy="20635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9217" indent="300182" algn="l" rtl="0">
              <a:spcBef>
                <a:spcPts val="294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7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02666" indent="300181" algn="l" rtl="0">
              <a:spcBef>
                <a:spcPts val="2559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27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234317" indent="330739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0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328403" indent="113241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426085" indent="100660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4723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6491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8259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00277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736183" y="1536779"/>
            <a:ext cx="31274834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1767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35360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53038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7071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36186" y="8960470"/>
            <a:ext cx="15566791" cy="25344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9217" indent="300182" algn="l" rtl="0">
              <a:spcBef>
                <a:spcPts val="294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7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02666" indent="300181" algn="l" rtl="0">
              <a:spcBef>
                <a:spcPts val="2559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27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234317" indent="330739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0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328403" indent="113241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426085" indent="100660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4723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6491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8259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00277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17444226" y="8960470"/>
            <a:ext cx="15566791" cy="25344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9217" indent="300182" algn="l" rtl="0">
              <a:spcBef>
                <a:spcPts val="294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7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02666" indent="300181" algn="l" rtl="0">
              <a:spcBef>
                <a:spcPts val="2559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27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234317" indent="330739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0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328403" indent="113241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426085" indent="100660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4723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6491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8259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00277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370335" y="9575182"/>
            <a:ext cx="29969754" cy="15974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793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370335" y="25700775"/>
            <a:ext cx="29969754" cy="8401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2718"/>
            </a:lvl1pPr>
            <a:lvl2pPr marL="517679" indent="0" rtl="0">
              <a:spcBef>
                <a:spcPts val="0"/>
              </a:spcBef>
              <a:buFont typeface="Arial"/>
              <a:buNone/>
              <a:defRPr sz="2265"/>
            </a:lvl2pPr>
            <a:lvl3pPr marL="1035360" indent="0" rtl="0">
              <a:spcBef>
                <a:spcPts val="0"/>
              </a:spcBef>
              <a:buFont typeface="Arial"/>
              <a:buNone/>
              <a:defRPr sz="2038"/>
            </a:lvl3pPr>
            <a:lvl4pPr marL="1553038" indent="0" rtl="0">
              <a:spcBef>
                <a:spcPts val="0"/>
              </a:spcBef>
              <a:buFont typeface="Arial"/>
              <a:buNone/>
              <a:defRPr sz="1812"/>
            </a:lvl4pPr>
            <a:lvl5pPr marL="2070719" indent="0" rtl="0">
              <a:spcBef>
                <a:spcPts val="0"/>
              </a:spcBef>
              <a:buFont typeface="Arial"/>
              <a:buNone/>
              <a:defRPr sz="1812"/>
            </a:lvl5pPr>
            <a:lvl6pPr marL="2588398" indent="0" rtl="0">
              <a:spcBef>
                <a:spcPts val="0"/>
              </a:spcBef>
              <a:buFont typeface="Arial"/>
              <a:buNone/>
              <a:defRPr sz="1812"/>
            </a:lvl6pPr>
            <a:lvl7pPr marL="3106079" indent="0" rtl="0">
              <a:spcBef>
                <a:spcPts val="0"/>
              </a:spcBef>
              <a:buFont typeface="Arial"/>
              <a:buNone/>
              <a:defRPr sz="1812"/>
            </a:lvl7pPr>
            <a:lvl8pPr marL="3623758" indent="0" rtl="0">
              <a:spcBef>
                <a:spcPts val="0"/>
              </a:spcBef>
              <a:buFont typeface="Arial"/>
              <a:buNone/>
              <a:defRPr sz="1812"/>
            </a:lvl8pPr>
            <a:lvl9pPr marL="4141436" indent="0" rtl="0">
              <a:spcBef>
                <a:spcPts val="0"/>
              </a:spcBef>
              <a:buFont typeface="Arial"/>
              <a:buNone/>
              <a:defRPr sz="181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36183" y="1536779"/>
            <a:ext cx="31274834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1767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35360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53038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70719" algn="ctr" rtl="0">
              <a:spcBef>
                <a:spcPts val="0"/>
              </a:spcBef>
              <a:spcAft>
                <a:spcPts val="0"/>
              </a:spcAft>
              <a:defRPr sz="2015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736183" y="8960470"/>
            <a:ext cx="31274834" cy="25344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69217" indent="300182" algn="l" rtl="0">
              <a:spcBef>
                <a:spcPts val="294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7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02666" indent="300181" algn="l" rtl="0">
              <a:spcBef>
                <a:spcPts val="2559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279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234317" indent="330739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0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328403" indent="113241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426085" indent="100660" algn="l" rtl="0">
              <a:spcBef>
                <a:spcPts val="1835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917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84723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36491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82598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00277" indent="0" algn="l" rtl="0">
              <a:lnSpc>
                <a:spcPct val="90000"/>
              </a:lnSpc>
              <a:spcBef>
                <a:spcPts val="566"/>
              </a:spcBef>
              <a:buClr>
                <a:schemeClr val="dk1"/>
              </a:buClr>
              <a:buFont typeface="Arial"/>
              <a:buChar char="•"/>
              <a:defRPr sz="203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736183" y="1536779"/>
            <a:ext cx="31274834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17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736183" y="8960470"/>
            <a:ext cx="31274834" cy="25344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85888" marR="0" indent="265112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3005138" marR="0" indent="265111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4622800" marR="0" indent="2921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9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6472238" marR="0" indent="100012" algn="l" rtl="0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8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8324850" marR="0" indent="88900" algn="l" rtl="0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8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1736186" y="34971853"/>
            <a:ext cx="8110033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1767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03536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55303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7071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8839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10607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2375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4143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11870786" y="34971853"/>
            <a:ext cx="11005633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1767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03536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55303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7071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8839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106079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23758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4143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38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24900986" y="34971853"/>
            <a:ext cx="8110033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000000"/>
              </a:buClr>
            </a:pPr>
            <a:endParaRPr lang="en-US" sz="6454">
              <a:solidFill>
                <a:schemeClr val="dk1"/>
              </a:solidFill>
            </a:endParaRPr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585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161" y="19277040"/>
            <a:ext cx="4572638" cy="45726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8013" y="28427774"/>
            <a:ext cx="7123291" cy="712329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7852" y="28265215"/>
            <a:ext cx="8361417" cy="8361417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23641567" y="19186975"/>
            <a:ext cx="9700457" cy="4572638"/>
            <a:chOff x="12245781" y="30283821"/>
            <a:chExt cx="9700457" cy="457263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73600" y="30283821"/>
              <a:ext cx="4572638" cy="4572638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12245781" y="30452755"/>
              <a:ext cx="5595118" cy="420579"/>
              <a:chOff x="12245781" y="30452755"/>
              <a:chExt cx="5595118" cy="420579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2245781" y="30452755"/>
                <a:ext cx="4789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a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7361928" y="30473224"/>
                <a:ext cx="4789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b</a:t>
                </a:r>
              </a:p>
            </p:txBody>
          </p:sp>
        </p:grpSp>
      </p:grpSp>
      <p:sp>
        <p:nvSpPr>
          <p:cNvPr id="68" name="Shape 52"/>
          <p:cNvSpPr txBox="1"/>
          <p:nvPr/>
        </p:nvSpPr>
        <p:spPr>
          <a:xfrm>
            <a:off x="12421314" y="16051696"/>
            <a:ext cx="9901805" cy="3135279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3600" b="1" dirty="0">
                <a:latin typeface="+mn-lt"/>
              </a:rPr>
              <a:t>Most Common WGS Alignment Approaches</a:t>
            </a:r>
          </a:p>
          <a:p>
            <a:pPr marL="571500" indent="-571500">
              <a:lnSpc>
                <a:spcPct val="115000"/>
              </a:lnSpc>
              <a:buSzPct val="85000"/>
              <a:buFont typeface="Arial" charset="0"/>
              <a:buChar char="•"/>
            </a:pPr>
            <a:r>
              <a:rPr lang="en-US" sz="3600" dirty="0">
                <a:latin typeface="+mn-lt"/>
              </a:rPr>
              <a:t>First-hit (often described as “BLAST”)</a:t>
            </a:r>
          </a:p>
          <a:p>
            <a:pPr marL="571500" indent="-571500">
              <a:lnSpc>
                <a:spcPct val="115000"/>
              </a:lnSpc>
              <a:buSzPct val="85000"/>
              <a:buFont typeface="Arial" charset="0"/>
              <a:buChar char="•"/>
            </a:pPr>
            <a:r>
              <a:rPr lang="en-US" sz="3600" dirty="0">
                <a:latin typeface="+mn-lt"/>
              </a:rPr>
              <a:t>k-</a:t>
            </a:r>
            <a:r>
              <a:rPr lang="en-US" sz="3600" dirty="0" err="1">
                <a:latin typeface="+mn-lt"/>
              </a:rPr>
              <a:t>mer</a:t>
            </a:r>
            <a:r>
              <a:rPr lang="en-US" sz="3600" dirty="0">
                <a:latin typeface="+mn-lt"/>
              </a:rPr>
              <a:t> matching</a:t>
            </a:r>
          </a:p>
          <a:p>
            <a:pPr marL="571500" indent="-571500">
              <a:lnSpc>
                <a:spcPct val="115000"/>
              </a:lnSpc>
              <a:buSzPct val="85000"/>
              <a:buFont typeface="Arial" charset="0"/>
              <a:buChar char="•"/>
            </a:pPr>
            <a:r>
              <a:rPr lang="en-US" sz="3600" dirty="0">
                <a:latin typeface="+mn-lt"/>
              </a:rPr>
              <a:t>Marker-gene alignment</a:t>
            </a:r>
          </a:p>
          <a:p>
            <a:pPr>
              <a:lnSpc>
                <a:spcPct val="115000"/>
              </a:lnSpc>
            </a:pPr>
            <a:endParaRPr lang="en-US" sz="3600" dirty="0">
              <a:latin typeface="+mn-lt"/>
            </a:endParaRPr>
          </a:p>
          <a:p>
            <a:pPr>
              <a:lnSpc>
                <a:spcPct val="115000"/>
              </a:lnSpc>
            </a:pPr>
            <a:endParaRPr lang="en-US" sz="3600" dirty="0">
              <a:latin typeface="+mn-lt"/>
            </a:endParaRPr>
          </a:p>
          <a:p>
            <a:pPr>
              <a:lnSpc>
                <a:spcPct val="115000"/>
              </a:lnSpc>
            </a:pPr>
            <a:endParaRPr lang="en-US" sz="3600" dirty="0">
              <a:latin typeface="+mn-lt"/>
            </a:endParaRPr>
          </a:p>
          <a:p>
            <a:pPr>
              <a:lnSpc>
                <a:spcPct val="115000"/>
              </a:lnSpc>
            </a:pPr>
            <a:endParaRPr lang="en-US" sz="3600" dirty="0">
              <a:latin typeface="+mn-lt"/>
            </a:endParaRPr>
          </a:p>
          <a:p>
            <a:pPr>
              <a:lnSpc>
                <a:spcPct val="115000"/>
              </a:lnSpc>
            </a:pPr>
            <a:endParaRPr lang="en-US" sz="3600" dirty="0">
              <a:latin typeface="+mn-lt"/>
            </a:endParaRPr>
          </a:p>
          <a:p>
            <a:pPr>
              <a:lnSpc>
                <a:spcPct val="115000"/>
              </a:lnSpc>
            </a:pPr>
            <a:endParaRPr lang="en-US" sz="3600" dirty="0">
              <a:latin typeface="+mn-lt"/>
            </a:endParaRPr>
          </a:p>
          <a:p>
            <a:pPr>
              <a:lnSpc>
                <a:spcPct val="115000"/>
              </a:lnSpc>
            </a:pPr>
            <a:endParaRPr lang="en-US" sz="3600" dirty="0">
              <a:latin typeface="+mn-lt"/>
            </a:endParaRPr>
          </a:p>
          <a:p>
            <a:pPr>
              <a:lnSpc>
                <a:spcPct val="115000"/>
              </a:lnSpc>
            </a:pPr>
            <a:endParaRPr lang="en-US" sz="3600" dirty="0">
              <a:latin typeface="+mn-lt"/>
            </a:endParaRPr>
          </a:p>
          <a:p>
            <a:pPr>
              <a:lnSpc>
                <a:spcPct val="115000"/>
              </a:lnSpc>
              <a:buClr>
                <a:srgbClr val="222222"/>
              </a:buClr>
              <a:buSzPct val="25000"/>
            </a:pPr>
            <a:r>
              <a:rPr lang="en-US" sz="3397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457200"/>
            <a:ext cx="33832800" cy="37490400"/>
          </a:xfrm>
          <a:prstGeom prst="rect">
            <a:avLst/>
          </a:prstGeom>
          <a:noFill/>
          <a:ln w="152400" cap="sq" cmpd="thinThick">
            <a:solidFill>
              <a:srgbClr val="7A001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1065" tIns="50533" rIns="101065" bIns="505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5" dirty="0"/>
          </a:p>
        </p:txBody>
      </p:sp>
      <p:sp>
        <p:nvSpPr>
          <p:cNvPr id="48" name="Shape 48"/>
          <p:cNvSpPr txBox="1"/>
          <p:nvPr/>
        </p:nvSpPr>
        <p:spPr>
          <a:xfrm>
            <a:off x="-1864340" y="19004286"/>
            <a:ext cx="10189307" cy="1166414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076"/>
          </a:p>
        </p:txBody>
      </p:sp>
      <p:sp>
        <p:nvSpPr>
          <p:cNvPr id="54" name="Shape 54"/>
          <p:cNvSpPr txBox="1"/>
          <p:nvPr/>
        </p:nvSpPr>
        <p:spPr>
          <a:xfrm>
            <a:off x="5340096" y="989585"/>
            <a:ext cx="28228373" cy="2597943"/>
          </a:xfrm>
          <a:prstGeom prst="rect">
            <a:avLst/>
          </a:prstGeom>
          <a:noFill/>
          <a:ln w="152400" cmpd="thinThick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4901" tIns="52450" rIns="104901" bIns="52450" anchor="t" anchorCtr="0">
            <a:noAutofit/>
          </a:bodyPr>
          <a:lstStyle/>
          <a:p>
            <a:pPr lvl="1">
              <a:buClr>
                <a:srgbClr val="003399"/>
              </a:buClr>
              <a:buSzPct val="25000"/>
            </a:pPr>
            <a:r>
              <a:rPr lang="x-none" sz="5800" b="1" dirty="0">
                <a:solidFill>
                  <a:srgbClr val="7A0019"/>
                </a:solidFill>
                <a:latin typeface="+mj-lt"/>
                <a:ea typeface="Raleway"/>
                <a:cs typeface="Raleway"/>
                <a:sym typeface="Raleway"/>
              </a:rPr>
              <a:t>Accurate, Scalable Microbiome Quantitation with Shallow Shotgun Sequencing</a:t>
            </a:r>
          </a:p>
          <a:p>
            <a:r>
              <a:rPr lang="x-none" sz="4000" dirty="0"/>
              <a:t>Benjamin Hillmann</a:t>
            </a:r>
            <a:r>
              <a:rPr lang="x-none" sz="4000" baseline="30000" dirty="0"/>
              <a:t>1</a:t>
            </a:r>
            <a:r>
              <a:rPr lang="x-none" sz="4000" dirty="0"/>
              <a:t>, Gabriel A. Al-Ghalith</a:t>
            </a:r>
            <a:r>
              <a:rPr lang="x-none" sz="4000" baseline="30000" dirty="0"/>
              <a:t>2</a:t>
            </a:r>
            <a:r>
              <a:rPr lang="x-none" sz="4000" dirty="0"/>
              <a:t>, Rob Knight</a:t>
            </a:r>
            <a:r>
              <a:rPr lang="x-none" sz="4000" baseline="30000" dirty="0"/>
              <a:t>3,4,5</a:t>
            </a:r>
            <a:r>
              <a:rPr lang="x-none" sz="4000" dirty="0"/>
              <a:t>, Dan Knights</a:t>
            </a:r>
            <a:r>
              <a:rPr lang="x-none" sz="4000" baseline="30000" dirty="0"/>
              <a:t>6</a:t>
            </a:r>
            <a:endParaRPr lang="en-US" sz="4000" baseline="30000" dirty="0"/>
          </a:p>
          <a:p>
            <a:endParaRPr lang="x-none" sz="1200" dirty="0"/>
          </a:p>
          <a:p>
            <a:r>
              <a:rPr lang="x-none" sz="2000" baseline="30000" dirty="0"/>
              <a:t>1</a:t>
            </a:r>
            <a:r>
              <a:rPr lang="x-none" sz="2000" dirty="0"/>
              <a:t>Department of Computer Science and Engineering, University of Minnesota, Minneapolis, Minnesota 55455, USA</a:t>
            </a:r>
            <a:r>
              <a:rPr lang="en-US" sz="2000" dirty="0"/>
              <a:t>.</a:t>
            </a:r>
            <a:r>
              <a:rPr lang="x-none" sz="2000" dirty="0"/>
              <a:t> </a:t>
            </a:r>
            <a:r>
              <a:rPr lang="x-none" sz="2000" baseline="30000" dirty="0"/>
              <a:t>2</a:t>
            </a:r>
            <a:r>
              <a:rPr lang="x-none" sz="2000" dirty="0"/>
              <a:t>Bioinformatics and Computational Biology, University of Minnesota, Minneapolis, Minnesota 55455, USA</a:t>
            </a:r>
            <a:r>
              <a:rPr lang="en-US" sz="2000" dirty="0"/>
              <a:t>. </a:t>
            </a:r>
            <a:r>
              <a:rPr lang="x-none" sz="2000" baseline="30000" dirty="0"/>
              <a:t>3</a:t>
            </a:r>
            <a:r>
              <a:rPr lang="x-none" sz="2000" dirty="0"/>
              <a:t>Department of Computer of Science, University of California San Diego, San Diego, California, USA</a:t>
            </a:r>
            <a:r>
              <a:rPr lang="en-US" sz="2000" dirty="0"/>
              <a:t>. </a:t>
            </a:r>
            <a:r>
              <a:rPr lang="x-none" sz="2000" baseline="30000" dirty="0"/>
              <a:t>4</a:t>
            </a:r>
            <a:r>
              <a:rPr lang="x-none" sz="2000" dirty="0"/>
              <a:t>Department of Pediatrics, University of California San Diego, San Diego, California, USA</a:t>
            </a:r>
            <a:r>
              <a:rPr lang="en-US" sz="2000" dirty="0"/>
              <a:t>. </a:t>
            </a:r>
            <a:r>
              <a:rPr lang="x-none" sz="2000" baseline="30000" dirty="0"/>
              <a:t>5</a:t>
            </a:r>
            <a:r>
              <a:rPr lang="x-none" sz="2000" dirty="0"/>
              <a:t>Center for Microbiome Innovation, University of California San Diego, San Diego, California, USA</a:t>
            </a:r>
            <a:r>
              <a:rPr lang="en-US" sz="2000" dirty="0"/>
              <a:t>. </a:t>
            </a:r>
            <a:r>
              <a:rPr lang="x-none" sz="2000" baseline="30000" dirty="0"/>
              <a:t>6</a:t>
            </a:r>
            <a:r>
              <a:rPr lang="x-none" sz="2000" dirty="0"/>
              <a:t>Biotechnology Institute, University of Minnesota, Minneapolis, Minnesota 55455, USA</a:t>
            </a:r>
          </a:p>
        </p:txBody>
      </p:sp>
      <p:pic>
        <p:nvPicPr>
          <p:cNvPr id="1030" name="Picture 6" descr="MCwdmkD2D-RG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465" y="1201721"/>
            <a:ext cx="2996657" cy="234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Shape 49"/>
          <p:cNvSpPr txBox="1"/>
          <p:nvPr/>
        </p:nvSpPr>
        <p:spPr>
          <a:xfrm>
            <a:off x="711807" y="19311288"/>
            <a:ext cx="10654550" cy="7133650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 algn="ctr">
              <a:spcAft>
                <a:spcPts val="1812"/>
              </a:spcAft>
              <a:buClr>
                <a:srgbClr val="000000"/>
              </a:buClr>
              <a:buSzPct val="25000"/>
            </a:pPr>
            <a:r>
              <a:rPr lang="x-none" sz="5800" b="1" dirty="0">
                <a:solidFill>
                  <a:srgbClr val="91252F"/>
                </a:solidFill>
                <a:latin typeface="+mn-lt"/>
                <a:ea typeface="Raleway"/>
                <a:cs typeface="Raleway"/>
                <a:sym typeface="Raleway"/>
              </a:rPr>
              <a:t>Objectives</a:t>
            </a:r>
            <a:endParaRPr lang="en-US" sz="5800" b="1" dirty="0">
              <a:solidFill>
                <a:srgbClr val="91252F"/>
              </a:solidFill>
              <a:latin typeface="+mn-lt"/>
              <a:ea typeface="Raleway"/>
              <a:cs typeface="Raleway"/>
              <a:sym typeface="Raleway"/>
            </a:endParaRPr>
          </a:p>
          <a:p>
            <a:pPr marL="857250" indent="-857250">
              <a:spcAft>
                <a:spcPts val="1812"/>
              </a:spcAft>
              <a:buClr>
                <a:srgbClr val="000000"/>
              </a:buClr>
              <a:buSzPct val="85000"/>
              <a:buFont typeface="+mj-lt"/>
              <a:buAutoNum type="romanUcPeriod"/>
            </a:pPr>
            <a:r>
              <a:rPr lang="x-none" sz="3600" dirty="0">
                <a:solidFill>
                  <a:schemeClr val="dk1"/>
                </a:solidFill>
                <a:latin typeface="+mn-lt"/>
                <a:ea typeface="Raleway"/>
                <a:cs typeface="Raleway"/>
                <a:sym typeface="Raleway"/>
              </a:rPr>
              <a:t>Develop a sample-to-analysis shallow shotgun workflows for accurate species measurement at or near the cost of amplicon sequencing. Validate these methods for bacteria, archaea, fungi, and viruses.</a:t>
            </a:r>
            <a:endParaRPr lang="en-US" sz="3600" dirty="0">
              <a:solidFill>
                <a:schemeClr val="dk1"/>
              </a:solidFill>
              <a:latin typeface="+mn-lt"/>
              <a:ea typeface="Raleway"/>
              <a:cs typeface="Raleway"/>
              <a:sym typeface="Raleway"/>
            </a:endParaRPr>
          </a:p>
          <a:p>
            <a:pPr marL="857250" indent="-857250">
              <a:spcAft>
                <a:spcPts val="1812"/>
              </a:spcAft>
              <a:buClr>
                <a:srgbClr val="000000"/>
              </a:buClr>
              <a:buSzPct val="85000"/>
              <a:buFont typeface="+mj-lt"/>
              <a:buAutoNum type="romanUcPeriod"/>
            </a:pPr>
            <a:r>
              <a:rPr lang="x-none" sz="3600" dirty="0">
                <a:solidFill>
                  <a:schemeClr val="dk1"/>
                </a:solidFill>
                <a:latin typeface="+mn-lt"/>
                <a:ea typeface="Raleway"/>
                <a:cs typeface="Raleway"/>
                <a:sym typeface="Raleway"/>
              </a:rPr>
              <a:t>Develop novel methods for accurate functional characterization from shallow shotgun sequencing.</a:t>
            </a:r>
          </a:p>
          <a:p>
            <a:pPr>
              <a:spcAft>
                <a:spcPts val="1812"/>
              </a:spcAft>
              <a:buClr>
                <a:srgbClr val="000000"/>
              </a:buClr>
              <a:buSzPct val="100000"/>
            </a:pPr>
            <a:endParaRPr lang="en-US" sz="4000" dirty="0">
              <a:solidFill>
                <a:schemeClr val="dk1"/>
              </a:solidFill>
              <a:latin typeface="+mn-lt"/>
              <a:ea typeface="Raleway"/>
              <a:cs typeface="Raleway"/>
              <a:sym typeface="Raleway"/>
            </a:endParaRPr>
          </a:p>
        </p:txBody>
      </p:sp>
      <p:pic>
        <p:nvPicPr>
          <p:cNvPr id="1038" name="Picture 14" descr="https://lh6.googleusercontent.com/CKYgQCs1xR01fbd1RMywJ-p9xqpefqQbKAWgt7TD0XkH_OeWUlgT5FxbUl7VL0n7gdyl2GDU-UdIWv3sir8iJ7tK1oEbcAlrlsiz9tCVnbkBu33wmOMVG6H7FfIVXhZVrqXCixrIP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79" y="13996115"/>
            <a:ext cx="6784779" cy="452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2320925" y="5436474"/>
            <a:ext cx="21515457" cy="7977127"/>
            <a:chOff x="12320925" y="5294962"/>
            <a:chExt cx="21515457" cy="797712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20925" y="5692119"/>
              <a:ext cx="4572638" cy="457263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06194" y="5970958"/>
              <a:ext cx="3956497" cy="395649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034295" y="5650197"/>
              <a:ext cx="4572638" cy="457263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9053355" y="5294962"/>
              <a:ext cx="4572638" cy="4572638"/>
            </a:xfrm>
            <a:prstGeom prst="rect">
              <a:avLst/>
            </a:prstGeom>
          </p:spPr>
        </p:pic>
        <p:sp>
          <p:nvSpPr>
            <p:cNvPr id="55" name="Arrow: Right 54"/>
            <p:cNvSpPr/>
            <p:nvPr/>
          </p:nvSpPr>
          <p:spPr>
            <a:xfrm>
              <a:off x="16862487" y="7487377"/>
              <a:ext cx="538531" cy="825587"/>
            </a:xfrm>
            <a:prstGeom prst="rightArrow">
              <a:avLst/>
            </a:prstGeom>
            <a:ln w="1016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Shape 49"/>
            <p:cNvSpPr txBox="1"/>
            <p:nvPr/>
          </p:nvSpPr>
          <p:spPr>
            <a:xfrm>
              <a:off x="12361871" y="9825396"/>
              <a:ext cx="4531691" cy="2772092"/>
            </a:xfrm>
            <a:prstGeom prst="rect">
              <a:avLst/>
            </a:prstGeom>
            <a:noFill/>
            <a:ln>
              <a:noFill/>
            </a:ln>
          </p:spPr>
          <p:txBody>
            <a:bodyPr lIns="103513" tIns="103513" rIns="103513" bIns="103513" anchor="t" anchorCtr="0">
              <a:noAutofit/>
            </a:bodyPr>
            <a:lstStyle/>
            <a:p>
              <a:pPr algn="ctr">
                <a:spcAft>
                  <a:spcPts val="1812"/>
                </a:spcAft>
                <a:buClr>
                  <a:srgbClr val="000000"/>
                </a:buClr>
                <a:buSzPct val="25000"/>
              </a:pPr>
              <a:r>
                <a:rPr lang="en-US" sz="2800" b="1" dirty="0">
                  <a:solidFill>
                    <a:schemeClr val="tx1"/>
                  </a:solidFill>
                </a:rPr>
                <a:t>Sequencing &amp; Quality Control</a:t>
              </a:r>
              <a:endParaRPr lang="en-US" sz="2800" dirty="0">
                <a:latin typeface="+mn-lt"/>
                <a:sym typeface="Raleway"/>
              </a:endParaRPr>
            </a:p>
            <a:p>
              <a:pPr algn="ctr">
                <a:spcAft>
                  <a:spcPts val="1812"/>
                </a:spcAft>
                <a:buClr>
                  <a:srgbClr val="000000"/>
                </a:buClr>
                <a:buSzPct val="25000"/>
              </a:pPr>
              <a:r>
                <a:rPr lang="en-US" sz="2800" dirty="0">
                  <a:latin typeface="+mn-lt"/>
                  <a:ea typeface="Raleway"/>
                  <a:cs typeface="Raleway"/>
                  <a:sym typeface="Raleway"/>
                </a:rPr>
                <a:t>De-multiplexing &amp; stitching</a:t>
              </a:r>
            </a:p>
          </p:txBody>
        </p:sp>
        <p:sp>
          <p:nvSpPr>
            <p:cNvPr id="62" name="Arrow: Right 61"/>
            <p:cNvSpPr/>
            <p:nvPr/>
          </p:nvSpPr>
          <p:spPr>
            <a:xfrm>
              <a:off x="21743515" y="7487376"/>
              <a:ext cx="538531" cy="825587"/>
            </a:xfrm>
            <a:prstGeom prst="rightArrow">
              <a:avLst/>
            </a:prstGeom>
            <a:ln w="1016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Arrow: Right 62"/>
            <p:cNvSpPr/>
            <p:nvPr/>
          </p:nvSpPr>
          <p:spPr>
            <a:xfrm>
              <a:off x="28448213" y="7487377"/>
              <a:ext cx="538531" cy="825587"/>
            </a:xfrm>
            <a:prstGeom prst="rightArrow">
              <a:avLst/>
            </a:prstGeom>
            <a:ln w="101600">
              <a:solidFill>
                <a:srgbClr val="BCBCB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Shape 49"/>
            <p:cNvSpPr txBox="1"/>
            <p:nvPr/>
          </p:nvSpPr>
          <p:spPr>
            <a:xfrm>
              <a:off x="17442985" y="9856227"/>
              <a:ext cx="4643924" cy="2772092"/>
            </a:xfrm>
            <a:prstGeom prst="rect">
              <a:avLst/>
            </a:prstGeom>
            <a:noFill/>
            <a:ln>
              <a:noFill/>
            </a:ln>
          </p:spPr>
          <p:txBody>
            <a:bodyPr lIns="103513" tIns="103513" rIns="103513" bIns="103513" anchor="t" anchorCtr="0">
              <a:noAutofit/>
            </a:bodyPr>
            <a:lstStyle/>
            <a:p>
              <a:pPr algn="ctr">
                <a:spcAft>
                  <a:spcPts val="1812"/>
                </a:spcAft>
                <a:buClr>
                  <a:srgbClr val="000000"/>
                </a:buClr>
                <a:buSzPct val="25000"/>
              </a:pPr>
              <a:r>
                <a:rPr lang="en-US" sz="2800" b="1" dirty="0">
                  <a:solidFill>
                    <a:schemeClr val="tx1"/>
                  </a:solidFill>
                </a:rPr>
                <a:t>Reference Database Alignment</a:t>
              </a:r>
              <a:endParaRPr lang="en-US" sz="2800" dirty="0">
                <a:latin typeface="+mn-lt"/>
                <a:sym typeface="Raleway"/>
              </a:endParaRPr>
            </a:p>
            <a:p>
              <a:pPr algn="ctr">
                <a:spcAft>
                  <a:spcPts val="1812"/>
                </a:spcAft>
                <a:buClr>
                  <a:srgbClr val="000000"/>
                </a:buClr>
                <a:buSzPct val="25000"/>
              </a:pPr>
              <a:r>
                <a:rPr lang="en-US" sz="2800" dirty="0">
                  <a:latin typeface="+mn-lt"/>
                  <a:ea typeface="Raleway"/>
                  <a:cs typeface="Raleway"/>
                  <a:sym typeface="Raleway"/>
                </a:rPr>
                <a:t>Closed-reference alignment</a:t>
              </a:r>
            </a:p>
          </p:txBody>
        </p:sp>
        <p:sp>
          <p:nvSpPr>
            <p:cNvPr id="67" name="Shape 49"/>
            <p:cNvSpPr txBox="1"/>
            <p:nvPr/>
          </p:nvSpPr>
          <p:spPr>
            <a:xfrm>
              <a:off x="22579215" y="9878998"/>
              <a:ext cx="5828785" cy="2495752"/>
            </a:xfrm>
            <a:prstGeom prst="rect">
              <a:avLst/>
            </a:prstGeom>
            <a:noFill/>
            <a:ln>
              <a:noFill/>
            </a:ln>
          </p:spPr>
          <p:txBody>
            <a:bodyPr lIns="103513" tIns="103513" rIns="103513" bIns="103513" anchor="t" anchorCtr="0">
              <a:noAutofit/>
            </a:bodyPr>
            <a:lstStyle/>
            <a:p>
              <a:pPr algn="ctr">
                <a:spcAft>
                  <a:spcPts val="1812"/>
                </a:spcAft>
                <a:buClr>
                  <a:srgbClr val="000000"/>
                </a:buClr>
                <a:buSzPct val="25000"/>
              </a:pPr>
              <a:r>
                <a:rPr lang="en-US" sz="2800" b="1" dirty="0">
                  <a:solidFill>
                    <a:schemeClr val="tx1"/>
                  </a:solidFill>
                </a:rPr>
                <a:t>Relative Abundance Estimation</a:t>
              </a:r>
            </a:p>
            <a:p>
              <a:pPr algn="ctr">
                <a:spcAft>
                  <a:spcPts val="1812"/>
                </a:spcAft>
                <a:buClr>
                  <a:srgbClr val="000000"/>
                </a:buClr>
                <a:buSzPct val="25000"/>
              </a:pPr>
              <a:r>
                <a:rPr lang="en-US" sz="2800" dirty="0">
                  <a:solidFill>
                    <a:schemeClr val="tx1"/>
                  </a:solidFill>
                  <a:latin typeface="+mn-lt"/>
                  <a:sym typeface="Raleway"/>
                </a:rPr>
                <a:t>Confidence, last common ancestor &amp; coverage analysis for </a:t>
              </a:r>
              <a:r>
                <a:rPr lang="en-US" sz="2800" dirty="0">
                  <a:solidFill>
                    <a:schemeClr val="tx1"/>
                  </a:solidFill>
                  <a:sym typeface="Raleway"/>
                </a:rPr>
                <a:t>ambiguous </a:t>
              </a:r>
              <a:r>
                <a:rPr lang="en-US" sz="2800" dirty="0">
                  <a:solidFill>
                    <a:schemeClr val="tx1"/>
                  </a:solidFill>
                  <a:latin typeface="+mn-lt"/>
                  <a:sym typeface="Raleway"/>
                </a:rPr>
                <a:t>mapping resolution along with genome length &amp; DB normalization</a:t>
              </a:r>
              <a:endParaRPr lang="en-US" sz="2800" dirty="0">
                <a:latin typeface="+mn-lt"/>
                <a:sym typeface="Raleway"/>
              </a:endParaRPr>
            </a:p>
          </p:txBody>
        </p:sp>
        <p:sp>
          <p:nvSpPr>
            <p:cNvPr id="71" name="Shape 49"/>
            <p:cNvSpPr txBox="1"/>
            <p:nvPr/>
          </p:nvSpPr>
          <p:spPr>
            <a:xfrm>
              <a:off x="28717845" y="9825394"/>
              <a:ext cx="5118537" cy="3446695"/>
            </a:xfrm>
            <a:prstGeom prst="rect">
              <a:avLst/>
            </a:prstGeom>
            <a:noFill/>
            <a:ln>
              <a:noFill/>
            </a:ln>
          </p:spPr>
          <p:txBody>
            <a:bodyPr lIns="103513" tIns="103513" rIns="103513" bIns="103513" anchor="t" anchorCtr="0">
              <a:noAutofit/>
            </a:bodyPr>
            <a:lstStyle/>
            <a:p>
              <a:pPr algn="ctr">
                <a:spcAft>
                  <a:spcPts val="1812"/>
                </a:spcAft>
                <a:buClr>
                  <a:srgbClr val="000000"/>
                </a:buClr>
                <a:buSzPct val="25000"/>
              </a:pPr>
              <a:r>
                <a:rPr lang="en-US" sz="2800" b="1" dirty="0">
                  <a:solidFill>
                    <a:schemeClr val="tx1"/>
                  </a:solidFill>
                </a:rPr>
                <a:t>Genome-Wide Functional Prediction</a:t>
              </a:r>
              <a:endParaRPr lang="en-US" sz="2800" dirty="0">
                <a:latin typeface="+mn-lt"/>
                <a:sym typeface="Raleway"/>
              </a:endParaRPr>
            </a:p>
            <a:p>
              <a:pPr algn="ctr">
                <a:spcAft>
                  <a:spcPts val="1812"/>
                </a:spcAft>
                <a:buClr>
                  <a:srgbClr val="000000"/>
                </a:buClr>
                <a:buSzPct val="25000"/>
              </a:pPr>
              <a:r>
                <a:rPr lang="en-US" sz="2800" dirty="0">
                  <a:latin typeface="+mn-lt"/>
                  <a:ea typeface="Raleway"/>
                  <a:cs typeface="Raleway"/>
                  <a:sym typeface="Raleway"/>
                </a:rPr>
                <a:t>Relative abundance estimates predict metagenome functional capacity</a:t>
              </a:r>
            </a:p>
          </p:txBody>
        </p:sp>
      </p:grpSp>
      <p:sp>
        <p:nvSpPr>
          <p:cNvPr id="83" name="Shape 52"/>
          <p:cNvSpPr txBox="1"/>
          <p:nvPr/>
        </p:nvSpPr>
        <p:spPr>
          <a:xfrm>
            <a:off x="1355518" y="34847878"/>
            <a:ext cx="10972800" cy="1673376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1" i="1" dirty="0">
                <a:latin typeface="+mn-lt"/>
              </a:rPr>
              <a:t>Figure 2. Biological validation of SHOGUN. </a:t>
            </a:r>
            <a:r>
              <a:rPr lang="en-US" sz="1800" i="1" dirty="0">
                <a:latin typeface="+mn-lt"/>
              </a:rPr>
              <a:t>(a) Correlation with ground-truth (deep shotgun sequencing) of species profile using a pilot version of SHOGUN at different sequencing depths. b) Microbiome functional profile prediction is highly superior to tools based on marker genes</a:t>
            </a:r>
            <a:r>
              <a:rPr lang="en-US" sz="1800" i="1" baseline="30000" dirty="0">
                <a:latin typeface="+mn-lt"/>
              </a:rPr>
              <a:t>4</a:t>
            </a:r>
            <a:r>
              <a:rPr lang="en-US" sz="1800" i="1" dirty="0">
                <a:latin typeface="+mn-lt"/>
              </a:rPr>
              <a:t>.  Horizontal axes are on a log scale.</a:t>
            </a:r>
            <a:endParaRPr lang="en-US" sz="1800" b="1" i="1" dirty="0">
              <a:solidFill>
                <a:schemeClr val="dk1"/>
              </a:solidFill>
              <a:latin typeface="+mn-lt"/>
              <a:ea typeface="Arvo"/>
              <a:cs typeface="Arvo"/>
              <a:sym typeface="Arvo"/>
            </a:endParaRPr>
          </a:p>
          <a:p>
            <a:pPr>
              <a:lnSpc>
                <a:spcPct val="115000"/>
              </a:lnSpc>
              <a:buClr>
                <a:srgbClr val="000000"/>
              </a:buClr>
            </a:pPr>
            <a:endParaRPr sz="6793" dirty="0">
              <a:solidFill>
                <a:schemeClr val="dk1"/>
              </a:solidFill>
              <a:latin typeface="Garamond" panose="02020404030301010803" pitchFamily="18" charset="0"/>
              <a:ea typeface="Arvo"/>
              <a:cs typeface="Arvo"/>
              <a:sym typeface="Arvo"/>
            </a:endParaRPr>
          </a:p>
          <a:p>
            <a:pPr>
              <a:lnSpc>
                <a:spcPct val="115000"/>
              </a:lnSpc>
              <a:buClr>
                <a:srgbClr val="222222"/>
              </a:buClr>
              <a:buSzPct val="25000"/>
            </a:pPr>
            <a:r>
              <a:rPr lang="en-US" sz="3397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38133"/>
              </p:ext>
            </p:extLst>
          </p:nvPr>
        </p:nvGraphicFramePr>
        <p:xfrm>
          <a:off x="12464743" y="20607277"/>
          <a:ext cx="9745208" cy="448132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436302">
                  <a:extLst>
                    <a:ext uri="{9D8B030D-6E8A-4147-A177-3AD203B41FA5}">
                      <a16:colId xmlns:a16="http://schemas.microsoft.com/office/drawing/2014/main" val="207572945"/>
                    </a:ext>
                  </a:extLst>
                </a:gridCol>
                <a:gridCol w="2436302">
                  <a:extLst>
                    <a:ext uri="{9D8B030D-6E8A-4147-A177-3AD203B41FA5}">
                      <a16:colId xmlns:a16="http://schemas.microsoft.com/office/drawing/2014/main" val="3881887084"/>
                    </a:ext>
                  </a:extLst>
                </a:gridCol>
                <a:gridCol w="2436302">
                  <a:extLst>
                    <a:ext uri="{9D8B030D-6E8A-4147-A177-3AD203B41FA5}">
                      <a16:colId xmlns:a16="http://schemas.microsoft.com/office/drawing/2014/main" val="671725414"/>
                    </a:ext>
                  </a:extLst>
                </a:gridCol>
                <a:gridCol w="2436302">
                  <a:extLst>
                    <a:ext uri="{9D8B030D-6E8A-4147-A177-3AD203B41FA5}">
                      <a16:colId xmlns:a16="http://schemas.microsoft.com/office/drawing/2014/main" val="1859804637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Approach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Examples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Pros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Cons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593625"/>
                  </a:ext>
                </a:extLst>
              </a:tr>
              <a:tr h="1261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"First hit"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BLAST, USEARCH, Bowtie2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Fast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Low recall 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Low precision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0534644"/>
                  </a:ext>
                </a:extLst>
              </a:tr>
              <a:tr h="841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Marker-Genes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effectLst/>
                        </a:rPr>
                        <a:t>mOTU</a:t>
                      </a:r>
                      <a:r>
                        <a:rPr lang="en-US" sz="2400" kern="1200" dirty="0">
                          <a:effectLst/>
                        </a:rPr>
                        <a:t>, </a:t>
                      </a:r>
                      <a:r>
                        <a:rPr lang="en-US" sz="2400" kern="1200" dirty="0" err="1">
                          <a:effectLst/>
                        </a:rPr>
                        <a:t>MetaPhlan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Fast,</a:t>
                      </a:r>
                      <a:endParaRPr lang="en-US" sz="2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High precision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Low recall</a:t>
                      </a:r>
                      <a:endParaRPr lang="en-US" sz="2400" kern="1200" baseline="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Information Loss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946777"/>
                  </a:ext>
                </a:extLst>
              </a:tr>
              <a:tr h="7863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Exact K-</a:t>
                      </a:r>
                      <a:r>
                        <a:rPr lang="en-US" sz="2400" kern="1200" dirty="0" err="1">
                          <a:effectLst/>
                        </a:rPr>
                        <a:t>mers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KRAKEN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Fast,</a:t>
                      </a:r>
                      <a:endParaRPr lang="en-US" sz="24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High precision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Moderate recall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110791"/>
                  </a:ext>
                </a:extLst>
              </a:tr>
              <a:tr h="841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Exhaustive Alignment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Smith-Waterman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Bowtie2 “all” mode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High recall,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High precision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Slow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6981134"/>
                  </a:ext>
                </a:extLst>
              </a:tr>
            </a:tbl>
          </a:graphicData>
        </a:graphic>
      </p:graphicFrame>
      <p:sp>
        <p:nvSpPr>
          <p:cNvPr id="84" name="Shape 52"/>
          <p:cNvSpPr txBox="1"/>
          <p:nvPr/>
        </p:nvSpPr>
        <p:spPr>
          <a:xfrm>
            <a:off x="23233816" y="23708532"/>
            <a:ext cx="10392177" cy="2090035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1" i="1" dirty="0">
                <a:latin typeface="+mn-lt"/>
              </a:rPr>
              <a:t>Figure 1. Fast and precise k-</a:t>
            </a:r>
            <a:r>
              <a:rPr lang="en-US" sz="1800" b="1" i="1" dirty="0" err="1">
                <a:latin typeface="+mn-lt"/>
              </a:rPr>
              <a:t>mer</a:t>
            </a:r>
            <a:r>
              <a:rPr lang="en-US" sz="1800" b="1" i="1" dirty="0">
                <a:latin typeface="+mn-lt"/>
              </a:rPr>
              <a:t> approach of SHOGUN. </a:t>
            </a:r>
            <a:r>
              <a:rPr lang="en-US" sz="1800" i="1" dirty="0">
                <a:latin typeface="+mn-lt"/>
              </a:rPr>
              <a:t>(a) A database of uniquely identifying k-</a:t>
            </a:r>
            <a:r>
              <a:rPr lang="en-US" sz="1800" i="1" dirty="0" err="1">
                <a:latin typeface="+mn-lt"/>
              </a:rPr>
              <a:t>mers</a:t>
            </a:r>
            <a:r>
              <a:rPr lang="en-US" sz="1800" i="1" dirty="0">
                <a:latin typeface="+mn-lt"/>
              </a:rPr>
              <a:t> unique to each taxonomic clade is precomputed using a forest of k-</a:t>
            </a:r>
            <a:r>
              <a:rPr lang="en-US" sz="1800" i="1" dirty="0" err="1">
                <a:latin typeface="+mn-lt"/>
              </a:rPr>
              <a:t>mer</a:t>
            </a:r>
            <a:r>
              <a:rPr lang="en-US" sz="1800" i="1" dirty="0">
                <a:latin typeface="+mn-lt"/>
              </a:rPr>
              <a:t> binary search trees. Aligning reads against the database involves a splitting the query sequence into k-</a:t>
            </a:r>
            <a:r>
              <a:rPr lang="en-US" sz="1800" i="1" dirty="0" err="1">
                <a:latin typeface="+mn-lt"/>
              </a:rPr>
              <a:t>mers</a:t>
            </a:r>
            <a:r>
              <a:rPr lang="en-US" sz="1800" i="1" dirty="0">
                <a:latin typeface="+mn-lt"/>
              </a:rPr>
              <a:t>. Then, the k-</a:t>
            </a:r>
            <a:r>
              <a:rPr lang="en-US" sz="1800" i="1" dirty="0" err="1">
                <a:latin typeface="+mn-lt"/>
              </a:rPr>
              <a:t>mer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i="1" dirty="0" err="1">
                <a:latin typeface="+mn-lt"/>
              </a:rPr>
              <a:t>preficcs</a:t>
            </a:r>
            <a:r>
              <a:rPr lang="en-US" sz="1800" i="1" dirty="0">
                <a:latin typeface="+mn-lt"/>
              </a:rPr>
              <a:t> are mapped directly into the prefix forest, followed by traversing the suffix tree in search of its suffix. (b) If multiple k-</a:t>
            </a:r>
            <a:r>
              <a:rPr lang="en-US" sz="1800" i="1" dirty="0" err="1">
                <a:latin typeface="+mn-lt"/>
              </a:rPr>
              <a:t>mers</a:t>
            </a:r>
            <a:r>
              <a:rPr lang="en-US" sz="1800" i="1" dirty="0">
                <a:latin typeface="+mn-lt"/>
              </a:rPr>
              <a:t> match within a read, the algorithm votes using different possible methods, to determine what taxonomic assignment can confidently be made.</a:t>
            </a:r>
            <a:endParaRPr lang="en-US" sz="1800" i="1" dirty="0">
              <a:solidFill>
                <a:srgbClr val="222222"/>
              </a:solidFill>
              <a:latin typeface="+mn-lt"/>
            </a:endParaRPr>
          </a:p>
          <a:p>
            <a:pPr algn="ctr">
              <a:lnSpc>
                <a:spcPct val="115000"/>
              </a:lnSpc>
            </a:pPr>
            <a:endParaRPr lang="en-US" sz="1800" dirty="0">
              <a:solidFill>
                <a:schemeClr val="dk1"/>
              </a:solidFill>
              <a:latin typeface="+mj-lt"/>
              <a:ea typeface="Garamond" charset="0"/>
              <a:cs typeface="Garamond" charset="0"/>
              <a:sym typeface="Raleway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65"/>
          <a:stretch/>
        </p:blipFill>
        <p:spPr bwMode="auto">
          <a:xfrm>
            <a:off x="1413722" y="29829621"/>
            <a:ext cx="10972800" cy="4856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a14="http://schemas.microsoft.com/office/drawing/2010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87" name="Shape 52"/>
          <p:cNvSpPr txBox="1"/>
          <p:nvPr/>
        </p:nvSpPr>
        <p:spPr>
          <a:xfrm>
            <a:off x="14113560" y="34733238"/>
            <a:ext cx="10366231" cy="1188578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1" i="1" dirty="0"/>
              <a:t>Figure 3. Performance of SHOGUN on simulated data with 10,000 sequences. </a:t>
            </a:r>
            <a:r>
              <a:rPr lang="en-US" sz="1800" i="1" dirty="0"/>
              <a:t>Short-read (70 base-pair) data were simulated Illumina-like sequencing error to resemble single-end Illumina sequences.</a:t>
            </a:r>
            <a:endParaRPr lang="en-US" sz="2400" i="1" dirty="0">
              <a:solidFill>
                <a:srgbClr val="222222"/>
              </a:solidFill>
              <a:latin typeface="Garamond" panose="02020404030301010803" pitchFamily="18" charset="0"/>
            </a:endParaRPr>
          </a:p>
        </p:txBody>
      </p:sp>
      <p:sp>
        <p:nvSpPr>
          <p:cNvPr id="89" name="Shape 52"/>
          <p:cNvSpPr txBox="1"/>
          <p:nvPr/>
        </p:nvSpPr>
        <p:spPr>
          <a:xfrm>
            <a:off x="26588661" y="35072876"/>
            <a:ext cx="6558405" cy="1016155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1" i="1" dirty="0"/>
              <a:t>Figure 4. Rarefaction curve of SHOGUN-predicted genes observed directly via deep sequencing. </a:t>
            </a:r>
          </a:p>
        </p:txBody>
      </p:sp>
      <p:sp>
        <p:nvSpPr>
          <p:cNvPr id="90" name="Shape 52"/>
          <p:cNvSpPr txBox="1"/>
          <p:nvPr/>
        </p:nvSpPr>
        <p:spPr>
          <a:xfrm>
            <a:off x="800676" y="36968931"/>
            <a:ext cx="33310420" cy="908996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solidFill>
                  <a:schemeClr val="tx1"/>
                </a:solidFill>
                <a:latin typeface="+mj-lt"/>
                <a:ea typeface="Garamond" charset="0"/>
                <a:cs typeface="Garamond" charset="0"/>
                <a:sym typeface="Raleway"/>
              </a:rPr>
              <a:t>References: </a:t>
            </a:r>
            <a:r>
              <a:rPr lang="en-US" sz="1200" b="1" dirty="0">
                <a:solidFill>
                  <a:schemeClr val="tx1"/>
                </a:solidFill>
                <a:latin typeface="+mj-lt"/>
                <a:ea typeface="Garamond" charset="0"/>
                <a:cs typeface="Garamond" charset="0"/>
                <a:sym typeface="Raleway"/>
              </a:rPr>
              <a:t>1. </a:t>
            </a:r>
            <a:r>
              <a:rPr lang="en-US" sz="1200" dirty="0" err="1"/>
              <a:t>Langille</a:t>
            </a:r>
            <a:r>
              <a:rPr lang="en-US" sz="1200" dirty="0"/>
              <a:t>, M.G.I., </a:t>
            </a:r>
            <a:r>
              <a:rPr lang="en-US" sz="1200" dirty="0" err="1"/>
              <a:t>Zaneveld</a:t>
            </a:r>
            <a:r>
              <a:rPr lang="en-US" sz="1200" dirty="0"/>
              <a:t>, J., </a:t>
            </a:r>
            <a:r>
              <a:rPr lang="en-US" sz="1200" dirty="0" err="1"/>
              <a:t>Caporaso</a:t>
            </a:r>
            <a:r>
              <a:rPr lang="en-US" sz="1200" dirty="0"/>
              <a:t>, J.G., McDonald, D., Knights, D., Reyes, J.A., Clemente, J.C., </a:t>
            </a:r>
            <a:r>
              <a:rPr lang="en-US" sz="1200" dirty="0" err="1"/>
              <a:t>Burkepile</a:t>
            </a:r>
            <a:r>
              <a:rPr lang="en-US" sz="1200" dirty="0"/>
              <a:t>, D.E., Vega Thurber, R.L., Knight, R., et al. (2013). Predictive functional profiling of microbial communities using 16S </a:t>
            </a:r>
            <a:r>
              <a:rPr lang="en-US" sz="1200" dirty="0" err="1"/>
              <a:t>rRNA</a:t>
            </a:r>
            <a:r>
              <a:rPr lang="en-US" sz="1200" dirty="0"/>
              <a:t> marker gene sequences. Nature Biotechnology </a:t>
            </a:r>
            <a:r>
              <a:rPr lang="en-US" sz="1200" i="1" dirty="0"/>
              <a:t>31</a:t>
            </a:r>
            <a:r>
              <a:rPr lang="en-US" sz="1200" dirty="0"/>
              <a:t>, 814–821. </a:t>
            </a:r>
            <a:r>
              <a:rPr lang="en-US" sz="1200" b="1" dirty="0"/>
              <a:t>2. </a:t>
            </a:r>
            <a:r>
              <a:rPr lang="en-US" sz="1200" dirty="0"/>
              <a:t>Markowitz, V.M., Chen, I.-M.A., </a:t>
            </a:r>
            <a:r>
              <a:rPr lang="en-US" sz="1200" dirty="0" err="1"/>
              <a:t>Palaniappan</a:t>
            </a:r>
            <a:r>
              <a:rPr lang="en-US" sz="1200" dirty="0"/>
              <a:t>, K., Chu, K., Szeto, E., Pillay, M., Ratner, A., Huang, J., </a:t>
            </a:r>
            <a:r>
              <a:rPr lang="en-US" sz="1200" dirty="0" err="1"/>
              <a:t>Woyke</a:t>
            </a:r>
            <a:r>
              <a:rPr lang="en-US" sz="1200" dirty="0"/>
              <a:t>, T., </a:t>
            </a:r>
            <a:r>
              <a:rPr lang="en-US" sz="1200" dirty="0" err="1"/>
              <a:t>Huntemann</a:t>
            </a:r>
            <a:r>
              <a:rPr lang="en-US" sz="1200" dirty="0"/>
              <a:t>, M., et al. (2014). IMG 4 version of the integrated microbial genomes comparative analysis system. </a:t>
            </a:r>
            <a:r>
              <a:rPr lang="en-US" sz="1200" dirty="0" err="1"/>
              <a:t>Nucl</a:t>
            </a:r>
            <a:r>
              <a:rPr lang="en-US" sz="1200" dirty="0"/>
              <a:t>. Acids Res. </a:t>
            </a:r>
            <a:r>
              <a:rPr lang="en-US" sz="1200" i="1" dirty="0"/>
              <a:t>42</a:t>
            </a:r>
            <a:r>
              <a:rPr lang="en-US" sz="1200" dirty="0"/>
              <a:t>, </a:t>
            </a:r>
            <a:r>
              <a:rPr lang="en-US" sz="1200" i="1" dirty="0"/>
              <a:t>D560–D567. </a:t>
            </a:r>
            <a:r>
              <a:rPr lang="en-US" sz="1200" b="1" i="1" dirty="0"/>
              <a:t>3.</a:t>
            </a:r>
            <a:r>
              <a:rPr lang="en-US" sz="1200" i="1" dirty="0"/>
              <a:t> </a:t>
            </a:r>
            <a:r>
              <a:rPr lang="en-US" sz="1200" i="1" dirty="0" err="1"/>
              <a:t>Sunagawa</a:t>
            </a:r>
            <a:r>
              <a:rPr lang="en-US" sz="1200" dirty="0"/>
              <a:t>, S., Mende, D.R., Zeller, G., </a:t>
            </a:r>
            <a:r>
              <a:rPr lang="en-US" sz="1200" dirty="0" err="1"/>
              <a:t>Izquierdo</a:t>
            </a:r>
            <a:r>
              <a:rPr lang="en-US" sz="1200" dirty="0"/>
              <a:t>-Carrasco, F., Berger, S.A., </a:t>
            </a:r>
            <a:r>
              <a:rPr lang="en-US" sz="1200" dirty="0" err="1"/>
              <a:t>Kultima</a:t>
            </a:r>
            <a:r>
              <a:rPr lang="en-US" sz="1200" dirty="0"/>
              <a:t>, J.R., Coelho, L.P., </a:t>
            </a:r>
            <a:r>
              <a:rPr lang="en-US" sz="1200" dirty="0" err="1"/>
              <a:t>Arumugam</a:t>
            </a:r>
            <a:r>
              <a:rPr lang="en-US" sz="1200" dirty="0"/>
              <a:t>, M., Tap, J., Nielsen, H.B., et al. (2013). Metagenomic species profiling using universal phylogenetic marker genes. Nat Meth </a:t>
            </a:r>
            <a:r>
              <a:rPr lang="en-US" sz="1200" i="1" dirty="0"/>
              <a:t>10</a:t>
            </a:r>
            <a:r>
              <a:rPr lang="en-US" sz="1200" dirty="0"/>
              <a:t>, 1196–1199. </a:t>
            </a:r>
            <a:r>
              <a:rPr lang="en-US" sz="1200" b="1" dirty="0"/>
              <a:t>4. </a:t>
            </a:r>
            <a:r>
              <a:rPr lang="en-US" sz="1200" dirty="0"/>
              <a:t>Truong, D.T., </a:t>
            </a:r>
            <a:r>
              <a:rPr lang="en-US" sz="1200" dirty="0" err="1"/>
              <a:t>Franzosa</a:t>
            </a:r>
            <a:r>
              <a:rPr lang="en-US" sz="1200" dirty="0"/>
              <a:t>, E.A., Tickle, T.L., </a:t>
            </a:r>
            <a:r>
              <a:rPr lang="en-US" sz="1200" dirty="0" err="1"/>
              <a:t>Scholz</a:t>
            </a:r>
            <a:r>
              <a:rPr lang="en-US" sz="1200" dirty="0"/>
              <a:t>, M., </a:t>
            </a:r>
            <a:r>
              <a:rPr lang="en-US" sz="1200" dirty="0" err="1"/>
              <a:t>Weingart</a:t>
            </a:r>
            <a:r>
              <a:rPr lang="en-US" sz="1200" dirty="0"/>
              <a:t>, G., </a:t>
            </a:r>
            <a:r>
              <a:rPr lang="en-US" sz="1200" dirty="0" err="1"/>
              <a:t>Pasolli</a:t>
            </a:r>
            <a:r>
              <a:rPr lang="en-US" sz="1200" dirty="0"/>
              <a:t>, E., </a:t>
            </a:r>
            <a:r>
              <a:rPr lang="en-US" sz="1200" dirty="0" err="1"/>
              <a:t>Tett</a:t>
            </a:r>
            <a:r>
              <a:rPr lang="en-US" sz="1200" dirty="0"/>
              <a:t>, A., </a:t>
            </a:r>
            <a:r>
              <a:rPr lang="en-US" sz="1200" dirty="0" err="1"/>
              <a:t>Huttenhower</a:t>
            </a:r>
            <a:r>
              <a:rPr lang="en-US" sz="1200" dirty="0"/>
              <a:t>, C., and </a:t>
            </a:r>
            <a:r>
              <a:rPr lang="en-US" sz="1200" dirty="0" err="1"/>
              <a:t>Segata</a:t>
            </a:r>
            <a:r>
              <a:rPr lang="en-US" sz="1200" dirty="0"/>
              <a:t>, N. (2015). MetaPhlAn2 for enhanced metagenomic taxonomic profiling. Nat Meth </a:t>
            </a:r>
            <a:r>
              <a:rPr lang="en-US" sz="1200" i="1" dirty="0"/>
              <a:t>12</a:t>
            </a:r>
            <a:r>
              <a:rPr lang="en-US" sz="1200" dirty="0"/>
              <a:t>, 902–903. </a:t>
            </a:r>
            <a:r>
              <a:rPr lang="en-US" sz="1200" b="1" dirty="0"/>
              <a:t>5. </a:t>
            </a:r>
            <a:r>
              <a:rPr lang="en-US" sz="1200" dirty="0" err="1"/>
              <a:t>Turnbaugh</a:t>
            </a:r>
            <a:r>
              <a:rPr lang="en-US" sz="1200" dirty="0"/>
              <a:t>, P.J., Ley, R.E., Hamady, M., Fraser-Liggett, C., Knight, R., and Gordon, J.I. (2007). The human microbiome project: exploring the microbial part of ourselves in a changing world. Nature </a:t>
            </a:r>
            <a:r>
              <a:rPr lang="en-US" sz="1200" i="1" dirty="0"/>
              <a:t>449</a:t>
            </a:r>
            <a:r>
              <a:rPr lang="en-US" sz="1200" dirty="0"/>
              <a:t>, 804–810. </a:t>
            </a:r>
            <a:r>
              <a:rPr lang="en-US" sz="1200" b="1" dirty="0"/>
              <a:t> 6. </a:t>
            </a:r>
            <a:r>
              <a:rPr lang="en-US" sz="1200" dirty="0"/>
              <a:t>Wood, D.E., and </a:t>
            </a:r>
            <a:r>
              <a:rPr lang="en-US" sz="1200" dirty="0" err="1"/>
              <a:t>Salzberg</a:t>
            </a:r>
            <a:r>
              <a:rPr lang="en-US" sz="1200" dirty="0"/>
              <a:t>, S.L. (2014). Kraken: ultrafast metagenomic sequence classification using exact alignments. Genome Biology </a:t>
            </a:r>
            <a:r>
              <a:rPr lang="en-US" sz="1200" i="1" dirty="0"/>
              <a:t>15</a:t>
            </a:r>
            <a:r>
              <a:rPr lang="en-US" sz="1200" dirty="0"/>
              <a:t>, R46.</a:t>
            </a:r>
          </a:p>
        </p:txBody>
      </p:sp>
      <p:sp>
        <p:nvSpPr>
          <p:cNvPr id="74" name="Shape 49"/>
          <p:cNvSpPr txBox="1"/>
          <p:nvPr/>
        </p:nvSpPr>
        <p:spPr>
          <a:xfrm>
            <a:off x="21468080" y="4796112"/>
            <a:ext cx="4114800" cy="1157988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 algn="ctr">
              <a:spcAft>
                <a:spcPts val="1812"/>
              </a:spcAft>
              <a:buClr>
                <a:srgbClr val="000000"/>
              </a:buClr>
              <a:buSzPct val="25000"/>
            </a:pPr>
            <a:r>
              <a:rPr lang="en-US" sz="5800" b="1" dirty="0">
                <a:solidFill>
                  <a:srgbClr val="91252F"/>
                </a:solidFill>
                <a:latin typeface="+mn-lt"/>
                <a:ea typeface="Raleway"/>
                <a:cs typeface="Raleway"/>
                <a:sym typeface="Raleway"/>
              </a:rPr>
              <a:t>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7711" y="4796112"/>
            <a:ext cx="10365549" cy="8971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12"/>
              </a:spcAft>
              <a:buClr>
                <a:srgbClr val="000000"/>
              </a:buClr>
              <a:buSzPct val="25000"/>
            </a:pPr>
            <a:r>
              <a:rPr lang="x-none" sz="5800" b="1" dirty="0">
                <a:solidFill>
                  <a:srgbClr val="91252F"/>
                </a:solidFill>
                <a:ea typeface="Raleway"/>
                <a:cs typeface="Raleway"/>
                <a:sym typeface="Raleway"/>
              </a:rPr>
              <a:t>Motivation</a:t>
            </a:r>
          </a:p>
          <a:p>
            <a:pPr>
              <a:buClr>
                <a:srgbClr val="000000"/>
              </a:buClr>
              <a:buSzPct val="25000"/>
            </a:pPr>
            <a:r>
              <a:rPr lang="x-none" sz="3600" b="1" dirty="0"/>
              <a:t>Microbiome </a:t>
            </a:r>
            <a:r>
              <a:rPr lang="en-US" sz="3600" b="1" dirty="0"/>
              <a:t>Sequencing Approaches</a:t>
            </a:r>
          </a:p>
          <a:p>
            <a:pPr marL="571500" indent="-571500">
              <a:buClr>
                <a:srgbClr val="000000"/>
              </a:buClr>
              <a:buSzPct val="85000"/>
              <a:buFont typeface="Arial" charset="0"/>
              <a:buChar char="•"/>
            </a:pPr>
            <a:r>
              <a:rPr lang="en-US" sz="3600" dirty="0"/>
              <a:t>A</a:t>
            </a:r>
            <a:r>
              <a:rPr lang="x-none" sz="3600" dirty="0"/>
              <a:t>mplicon</a:t>
            </a:r>
            <a:r>
              <a:rPr lang="en-US" sz="3600" dirty="0"/>
              <a:t> </a:t>
            </a:r>
            <a:r>
              <a:rPr lang="x-none" sz="3600" dirty="0"/>
              <a:t>(16S)</a:t>
            </a:r>
            <a:endParaRPr lang="en-US" sz="3600" dirty="0"/>
          </a:p>
          <a:p>
            <a:pPr marL="1120140" lvl="2" indent="-571500">
              <a:buClr>
                <a:srgbClr val="000000"/>
              </a:buClr>
              <a:buSzPct val="85000"/>
              <a:buFont typeface="Arial" charset="0"/>
              <a:buChar char="•"/>
            </a:pPr>
            <a:r>
              <a:rPr lang="en-US" sz="3600" dirty="0"/>
              <a:t>C</a:t>
            </a:r>
            <a:r>
              <a:rPr lang="x-none" sz="3600" dirty="0"/>
              <a:t>annot distinguish between species due to sequence homology</a:t>
            </a:r>
            <a:endParaRPr lang="en-US" sz="3600" dirty="0"/>
          </a:p>
          <a:p>
            <a:pPr marL="1120140" lvl="2" indent="-571500">
              <a:buClr>
                <a:srgbClr val="000000"/>
              </a:buClr>
              <a:buSzPct val="85000"/>
              <a:buFont typeface="Arial" charset="0"/>
              <a:buChar char="•"/>
            </a:pPr>
            <a:r>
              <a:rPr lang="en-US" sz="3600" dirty="0"/>
              <a:t>D</a:t>
            </a:r>
            <a:r>
              <a:rPr lang="x-none" sz="3600" dirty="0"/>
              <a:t>oes not allow high-accuracy prediction of the functional repertoire</a:t>
            </a:r>
            <a:endParaRPr lang="en-US" sz="3600" dirty="0"/>
          </a:p>
          <a:p>
            <a:pPr marL="1120140" lvl="2" indent="-571500">
              <a:buClr>
                <a:srgbClr val="000000"/>
              </a:buClr>
              <a:buSzPct val="85000"/>
              <a:buFont typeface="Arial" charset="0"/>
              <a:buChar char="•"/>
            </a:pPr>
            <a:r>
              <a:rPr lang="en-US" sz="3600" dirty="0"/>
              <a:t>A</a:t>
            </a:r>
            <a:r>
              <a:rPr lang="x-none" sz="3600" dirty="0"/>
              <a:t>ffordable</a:t>
            </a:r>
            <a:endParaRPr lang="en-US" sz="3600" dirty="0"/>
          </a:p>
          <a:p>
            <a:pPr marL="571500" indent="-571500">
              <a:buClr>
                <a:srgbClr val="000000"/>
              </a:buClr>
              <a:buSzPct val="85000"/>
              <a:buFont typeface="Arial" charset="0"/>
              <a:buChar char="•"/>
            </a:pPr>
            <a:endParaRPr lang="en-US" sz="3600" dirty="0"/>
          </a:p>
          <a:p>
            <a:pPr marL="571500" indent="-571500">
              <a:buClr>
                <a:srgbClr val="000000"/>
              </a:buClr>
              <a:buSzPct val="85000"/>
              <a:buFont typeface="Arial" charset="0"/>
              <a:buChar char="•"/>
            </a:pPr>
            <a:r>
              <a:rPr lang="en-US" sz="3600" dirty="0"/>
              <a:t>W</a:t>
            </a:r>
            <a:r>
              <a:rPr lang="x-none" sz="3600" dirty="0"/>
              <a:t>hole-</a:t>
            </a:r>
            <a:r>
              <a:rPr lang="en-US" sz="3600" dirty="0"/>
              <a:t>G</a:t>
            </a:r>
            <a:r>
              <a:rPr lang="x-none" sz="3600" dirty="0"/>
              <a:t>enome </a:t>
            </a:r>
            <a:r>
              <a:rPr lang="en-US" sz="3600" dirty="0"/>
              <a:t>S</a:t>
            </a:r>
            <a:r>
              <a:rPr lang="x-none" sz="3600" dirty="0"/>
              <a:t>hotgun</a:t>
            </a:r>
            <a:r>
              <a:rPr lang="en-US" sz="3600" dirty="0"/>
              <a:t> </a:t>
            </a:r>
            <a:r>
              <a:rPr lang="x-none" sz="3600" dirty="0"/>
              <a:t>(WGS)</a:t>
            </a:r>
            <a:endParaRPr lang="en-US" sz="3600" dirty="0"/>
          </a:p>
          <a:p>
            <a:pPr marL="1115568" indent="-571500">
              <a:buClr>
                <a:srgbClr val="000000"/>
              </a:buClr>
              <a:buSzPct val="85000"/>
              <a:buFont typeface="Arial" charset="0"/>
              <a:buChar char="•"/>
            </a:pPr>
            <a:r>
              <a:rPr lang="en-US" sz="3600" dirty="0"/>
              <a:t>A</a:t>
            </a:r>
            <a:r>
              <a:rPr lang="x-none" sz="3600" dirty="0"/>
              <a:t>llows strain-level characterization</a:t>
            </a:r>
            <a:endParaRPr lang="en-US" sz="3600" dirty="0"/>
          </a:p>
          <a:p>
            <a:pPr marL="1115568" indent="-571500">
              <a:buClr>
                <a:srgbClr val="000000"/>
              </a:buClr>
              <a:buSzPct val="85000"/>
              <a:buFont typeface="Arial" charset="0"/>
              <a:buChar char="•"/>
            </a:pPr>
            <a:r>
              <a:rPr lang="en-US" sz="3600" dirty="0"/>
              <a:t>D</a:t>
            </a:r>
            <a:r>
              <a:rPr lang="x-none" sz="3600" dirty="0"/>
              <a:t>irectly measures the functional repertoire of the microbiome</a:t>
            </a:r>
            <a:endParaRPr lang="en-US" sz="3600" dirty="0"/>
          </a:p>
          <a:p>
            <a:pPr marL="1115568" indent="-571500">
              <a:buClr>
                <a:srgbClr val="000000"/>
              </a:buClr>
              <a:buSzPct val="85000"/>
              <a:buFont typeface="Arial" charset="0"/>
              <a:buChar char="•"/>
            </a:pPr>
            <a:r>
              <a:rPr lang="en-US" sz="3600" dirty="0"/>
              <a:t>~ 10x</a:t>
            </a:r>
            <a:r>
              <a:rPr lang="x-none" sz="3600" dirty="0"/>
              <a:t> more expensive than amplicon sequencing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887421" y="14354354"/>
            <a:ext cx="39997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600" b="1" dirty="0"/>
              <a:t>How do we choose between </a:t>
            </a:r>
            <a:r>
              <a:rPr lang="x-none" sz="3600" b="1" dirty="0"/>
              <a:t>affordability with amplicon methods, and accuracy with WGS</a:t>
            </a:r>
            <a:r>
              <a:rPr lang="en-US" sz="3600" b="1" dirty="0"/>
              <a:t>?</a:t>
            </a:r>
            <a:endParaRPr lang="x-none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26402405" y="27950481"/>
            <a:ext cx="7708691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600" b="1" dirty="0">
                <a:solidFill>
                  <a:schemeClr val="dk1"/>
                </a:solidFill>
                <a:ea typeface="Arvo"/>
                <a:cs typeface="Arvo"/>
                <a:sym typeface="Arvo"/>
              </a:rPr>
              <a:t>SHOGUN predicts genes not observed with deep sequencing</a:t>
            </a:r>
            <a:endParaRPr lang="en-US" sz="3600" dirty="0">
              <a:solidFill>
                <a:schemeClr val="dk1"/>
              </a:solidFill>
              <a:latin typeface="Garamond" panose="02020404030301010803" pitchFamily="18" charset="0"/>
              <a:ea typeface="Arvo"/>
              <a:cs typeface="Arvo"/>
              <a:sym typeface="Arv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68742" y="29272500"/>
            <a:ext cx="42392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SHOGUN outperforms marker-gene alignments on a simulated microbiome containing a mixture of reference strains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6009" y="27950481"/>
            <a:ext cx="109251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5000"/>
            </a:pPr>
            <a:r>
              <a:rPr lang="en-US" sz="3600" b="1" dirty="0"/>
              <a:t>SHOGUN recovers nearly the full species profile with as few as 10,000 sequences compared to </a:t>
            </a:r>
          </a:p>
          <a:p>
            <a:pPr>
              <a:buSzPct val="85000"/>
            </a:pPr>
            <a:r>
              <a:rPr lang="en-US" sz="3600" b="1" dirty="0"/>
              <a:t>&gt; 10 million sequences required by a typical tool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61" name="Shape 52"/>
          <p:cNvSpPr txBox="1"/>
          <p:nvPr/>
        </p:nvSpPr>
        <p:spPr>
          <a:xfrm>
            <a:off x="748864" y="18379333"/>
            <a:ext cx="8537203" cy="901711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latin typeface="+mn-lt"/>
              </a:rPr>
              <a:t>Figure X. TITLE. </a:t>
            </a:r>
            <a:endParaRPr lang="en-US" sz="1800" dirty="0">
              <a:solidFill>
                <a:schemeClr val="dk1"/>
              </a:solidFill>
              <a:latin typeface="+mj-lt"/>
              <a:ea typeface="Garamond" charset="0"/>
              <a:cs typeface="Garamond" charset="0"/>
              <a:sym typeface="Raleway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61157" y="15986382"/>
            <a:ext cx="9678197" cy="331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600" b="1" dirty="0"/>
              <a:t>SHOGUN Approach</a:t>
            </a:r>
          </a:p>
          <a:p>
            <a:pPr marL="571500" indent="-571500">
              <a:lnSpc>
                <a:spcPct val="115000"/>
              </a:lnSpc>
              <a:buSzPct val="85000"/>
              <a:buFont typeface="Arial" charset="0"/>
              <a:buChar char="•"/>
            </a:pPr>
            <a:r>
              <a:rPr lang="en-US" sz="3600" dirty="0"/>
              <a:t>Focus on precision and recall</a:t>
            </a:r>
          </a:p>
          <a:p>
            <a:pPr marL="571500" indent="-571500">
              <a:lnSpc>
                <a:spcPct val="115000"/>
              </a:lnSpc>
              <a:buSzPct val="85000"/>
              <a:buFont typeface="Arial" charset="0"/>
              <a:buChar char="•"/>
            </a:pPr>
            <a:r>
              <a:rPr lang="en-US" sz="3600" b="1" dirty="0"/>
              <a:t>Primary: </a:t>
            </a:r>
            <a:r>
              <a:rPr lang="en-US" sz="3600" dirty="0"/>
              <a:t>exhaustive database alignment</a:t>
            </a:r>
          </a:p>
          <a:p>
            <a:pPr marL="571500" indent="-571500">
              <a:lnSpc>
                <a:spcPct val="115000"/>
              </a:lnSpc>
              <a:buSzPct val="85000"/>
              <a:buFont typeface="Arial" charset="0"/>
              <a:buChar char="•"/>
            </a:pPr>
            <a:r>
              <a:rPr lang="en-US" sz="3600" b="1" dirty="0"/>
              <a:t>Secondary: </a:t>
            </a:r>
            <a:r>
              <a:rPr lang="en-US" sz="3600" dirty="0"/>
              <a:t>fast and precise alternative with k-</a:t>
            </a:r>
            <a:r>
              <a:rPr lang="en-US" sz="3600" dirty="0" err="1"/>
              <a:t>mer</a:t>
            </a:r>
            <a:r>
              <a:rPr lang="en-US" sz="3600" dirty="0"/>
              <a:t> matching</a:t>
            </a:r>
            <a:endParaRPr lang="en-US" sz="3600" dirty="0">
              <a:solidFill>
                <a:schemeClr val="dk1"/>
              </a:solidFill>
              <a:latin typeface="Garamond" panose="02020404030301010803" pitchFamily="18" charset="0"/>
              <a:ea typeface="Arvo"/>
              <a:cs typeface="Arvo"/>
              <a:sym typeface="Arvo"/>
            </a:endParaRPr>
          </a:p>
        </p:txBody>
      </p:sp>
      <p:sp>
        <p:nvSpPr>
          <p:cNvPr id="66" name="Shape 52"/>
          <p:cNvSpPr txBox="1"/>
          <p:nvPr/>
        </p:nvSpPr>
        <p:spPr>
          <a:xfrm>
            <a:off x="17178450" y="12952641"/>
            <a:ext cx="12537408" cy="2136402"/>
          </a:xfrm>
          <a:prstGeom prst="rect">
            <a:avLst/>
          </a:prstGeom>
          <a:noFill/>
          <a:ln w="63500" cap="rnd">
            <a:solidFill>
              <a:srgbClr val="7A0019"/>
            </a:solidFill>
          </a:ln>
        </p:spPr>
        <p:txBody>
          <a:bodyPr lIns="103513" tIns="103513" rIns="103513" bIns="103513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3600" b="1" dirty="0">
                <a:solidFill>
                  <a:schemeClr val="tx1"/>
                </a:solidFill>
                <a:latin typeface="+mn-lt"/>
                <a:ea typeface="Raleway"/>
                <a:cs typeface="Raleway"/>
                <a:sym typeface="Raleway"/>
              </a:rPr>
              <a:t>SHOGUN</a:t>
            </a:r>
          </a:p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+mj-lt"/>
                <a:ea typeface="Garamond" charset="0"/>
                <a:cs typeface="Garamond" charset="0"/>
                <a:sym typeface="Raleway"/>
              </a:rPr>
              <a:t>library for analyzing  “shallow-shotgun” sequencing reads</a:t>
            </a:r>
          </a:p>
          <a:p>
            <a:pPr marL="571500" indent="-571500" algn="just">
              <a:lnSpc>
                <a:spcPct val="115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Garamond" charset="0"/>
                <a:cs typeface="Garamond" charset="0"/>
                <a:sym typeface="Raleway"/>
              </a:rPr>
              <a:t>https://github.com/knights-lab/SHOGUN</a:t>
            </a:r>
            <a:endParaRPr lang="en-US" sz="3600" i="1" dirty="0">
              <a:latin typeface="+mn-lt"/>
            </a:endParaRPr>
          </a:p>
        </p:txBody>
      </p:sp>
      <p:sp>
        <p:nvSpPr>
          <p:cNvPr id="69" name="Shape 52"/>
          <p:cNvSpPr txBox="1"/>
          <p:nvPr/>
        </p:nvSpPr>
        <p:spPr>
          <a:xfrm>
            <a:off x="12421004" y="19873513"/>
            <a:ext cx="9788947" cy="475658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latin typeface="+mn-lt"/>
              </a:rPr>
              <a:t>Table I.  TITLE</a:t>
            </a:r>
            <a:endParaRPr lang="en-US" sz="1800" dirty="0">
              <a:solidFill>
                <a:schemeClr val="dk1"/>
              </a:solidFill>
              <a:latin typeface="+mj-lt"/>
              <a:ea typeface="Garamond" charset="0"/>
              <a:cs typeface="Garamond" charset="0"/>
              <a:sym typeface="Raleway"/>
            </a:endParaRPr>
          </a:p>
        </p:txBody>
      </p:sp>
      <p:sp>
        <p:nvSpPr>
          <p:cNvPr id="70" name="Shape 49"/>
          <p:cNvSpPr txBox="1"/>
          <p:nvPr/>
        </p:nvSpPr>
        <p:spPr>
          <a:xfrm>
            <a:off x="15258077" y="26830449"/>
            <a:ext cx="4114800" cy="1157988"/>
          </a:xfrm>
          <a:prstGeom prst="rect">
            <a:avLst/>
          </a:prstGeom>
          <a:noFill/>
          <a:ln>
            <a:noFill/>
          </a:ln>
        </p:spPr>
        <p:txBody>
          <a:bodyPr lIns="103513" tIns="103513" rIns="103513" bIns="103513" anchor="t" anchorCtr="0">
            <a:noAutofit/>
          </a:bodyPr>
          <a:lstStyle/>
          <a:p>
            <a:pPr algn="ctr">
              <a:spcAft>
                <a:spcPts val="1812"/>
              </a:spcAft>
              <a:buClr>
                <a:srgbClr val="000000"/>
              </a:buClr>
              <a:buSzPct val="25000"/>
            </a:pPr>
            <a:r>
              <a:rPr lang="en-US" sz="5800" b="1" dirty="0">
                <a:solidFill>
                  <a:srgbClr val="91252F"/>
                </a:solidFill>
                <a:latin typeface="+mn-lt"/>
                <a:ea typeface="Raleway"/>
                <a:cs typeface="Raleway"/>
                <a:sym typeface="Raleway"/>
              </a:rPr>
              <a:t>Results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413722" y="26727611"/>
            <a:ext cx="31631057" cy="0"/>
          </a:xfrm>
          <a:prstGeom prst="line">
            <a:avLst/>
          </a:prstGeom>
          <a:ln w="8255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887201" y="4796112"/>
            <a:ext cx="0" cy="21397023"/>
          </a:xfrm>
          <a:prstGeom prst="line">
            <a:avLst/>
          </a:prstGeom>
          <a:ln w="8255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995</Words>
  <Application>Microsoft Office PowerPoint</Application>
  <PresentationFormat>Custom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Arvo</vt:lpstr>
      <vt:lpstr>Garamond</vt:lpstr>
      <vt:lpstr>Raleway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Benjamin Hillmann</cp:lastModifiedBy>
  <cp:revision>80</cp:revision>
  <dcterms:modified xsi:type="dcterms:W3CDTF">2016-11-07T20:05:38Z</dcterms:modified>
</cp:coreProperties>
</file>