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60" r:id="rId3"/>
    <p:sldId id="261" r:id="rId4"/>
    <p:sldId id="273" r:id="rId5"/>
    <p:sldId id="258" r:id="rId6"/>
    <p:sldId id="272" r:id="rId7"/>
    <p:sldId id="274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FD4"/>
    <a:srgbClr val="F98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F4F84-BD7F-4812-B173-ED5517647851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04FD-7143-4009-8FDF-FE129171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read Shogun</a:t>
            </a:r>
            <a:r>
              <a:rPr lang="en-US" baseline="0" dirty="0"/>
              <a:t> by James </a:t>
            </a:r>
            <a:r>
              <a:rPr lang="en-US" baseline="0" dirty="0" err="1"/>
              <a:t>Clavelle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04FD-7143-4009-8FDF-FE1291714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up the </a:t>
            </a:r>
            <a:r>
              <a:rPr lang="en-US" dirty="0" err="1"/>
              <a:t>PyCharm</a:t>
            </a:r>
            <a:r>
              <a:rPr lang="en-US" baseline="0" dirty="0"/>
              <a:t> Profiler</a:t>
            </a:r>
          </a:p>
          <a:p>
            <a:r>
              <a:rPr lang="en-US" baseline="0" dirty="0"/>
              <a:t>Show the resulting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04FD-7143-4009-8FDF-FE1291714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A04FD-7143-4009-8FDF-FE1291714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8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3835400"/>
            <a:ext cx="12192000" cy="3022600"/>
          </a:xfrm>
          <a:prstGeom prst="rect">
            <a:avLst/>
          </a:prstGeom>
          <a:solidFill>
            <a:srgbClr val="7A001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" name="Picture 1" descr="MwdmkD2D-horiz-136_w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2" y="4851402"/>
            <a:ext cx="5607607" cy="7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1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0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04800"/>
            <a:ext cx="25908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5692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9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2225" cap="sq">
            <a:noFill/>
            <a:bevel/>
          </a:ln>
        </p:spPr>
        <p:txBody>
          <a:bodyPr/>
          <a:lstStyle>
            <a:lvl1pPr>
              <a:defRPr>
                <a:solidFill>
                  <a:srgbClr val="7A001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06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A001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3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 baseline="0">
                <a:latin typeface="Calibri" panose="020F0502020204030204" pitchFamily="34" charset="0"/>
              </a:defRPr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95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29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1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0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52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914378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892" indent="-342892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2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8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NINJA-SHOGUN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chemeClr val="bg2"/>
                </a:solidFill>
              </a:rPr>
              <a:t>Benjamin Hillmann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Knights Lab</a:t>
            </a:r>
          </a:p>
        </p:txBody>
      </p:sp>
    </p:spTree>
    <p:extLst>
      <p:ext uri="{BB962C8B-B14F-4D97-AF65-F5344CB8AC3E}">
        <p14:creationId xmlns:p14="http://schemas.microsoft.com/office/powerpoint/2010/main" val="276870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</a:t>
            </a:r>
            <a:r>
              <a:rPr lang="en-US" dirty="0" err="1">
                <a:solidFill>
                  <a:schemeClr val="bg2"/>
                </a:solidFill>
              </a:rPr>
              <a:t>allow</a:t>
            </a:r>
            <a:r>
              <a:rPr lang="en-US" dirty="0"/>
              <a:t> </a:t>
            </a:r>
            <a:r>
              <a:rPr lang="en-US" dirty="0" err="1">
                <a:solidFill>
                  <a:schemeClr val="bg2"/>
                </a:solidFill>
              </a:rPr>
              <a:t>sh</a:t>
            </a:r>
            <a:r>
              <a:rPr lang="en-US" b="1" dirty="0" err="1"/>
              <a:t>O</a:t>
            </a:r>
            <a:r>
              <a:rPr lang="en-US" dirty="0" err="1">
                <a:solidFill>
                  <a:schemeClr val="bg2"/>
                </a:solidFill>
              </a:rPr>
              <a:t>t</a:t>
            </a:r>
            <a:r>
              <a:rPr lang="en-US" b="1" dirty="0" err="1"/>
              <a:t>GUN</a:t>
            </a:r>
            <a:r>
              <a:rPr lang="en-US" dirty="0"/>
              <a:t> 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799"/>
            <a:ext cx="10363200" cy="5083629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16S amplicon sequencing has too many biases</a:t>
            </a:r>
          </a:p>
          <a:p>
            <a:pPr lvl="1"/>
            <a:r>
              <a:rPr lang="en-US" dirty="0"/>
              <a:t>Current shotgun sequencing techniques are not cost effective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Use &gt; 5% of shotgun reads for species level assignment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Direct mapping of sequences to organisms</a:t>
            </a:r>
          </a:p>
          <a:p>
            <a:pPr lvl="1"/>
            <a:r>
              <a:rPr lang="en-US" dirty="0"/>
              <a:t>Use Last Common Ancestor for ambiguous mappings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446" y="4739268"/>
            <a:ext cx="2336554" cy="21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10363200" cy="4267200"/>
          </a:xfrm>
        </p:spPr>
        <p:txBody>
          <a:bodyPr/>
          <a:lstStyle/>
          <a:p>
            <a:r>
              <a:rPr lang="en-US" dirty="0"/>
              <a:t>Human Consumption</a:t>
            </a:r>
          </a:p>
          <a:p>
            <a:pPr lvl="1"/>
            <a:r>
              <a:rPr lang="en-US" dirty="0"/>
              <a:t>QIIME format</a:t>
            </a:r>
          </a:p>
          <a:p>
            <a:pPr lvl="2"/>
            <a:r>
              <a:rPr lang="en-US" sz="1600" dirty="0"/>
              <a:t>k__Bacteria;p__Actinobacteria;c__Coriobacteriia;o__Eggerthellales;f__Eggerthellaceae;g__Gordonibacter</a:t>
            </a:r>
          </a:p>
          <a:p>
            <a:r>
              <a:rPr lang="en-US" dirty="0"/>
              <a:t>Computer representation</a:t>
            </a:r>
          </a:p>
          <a:p>
            <a:pPr lvl="1"/>
            <a:r>
              <a:rPr lang="en-US" dirty="0"/>
              <a:t>Map all ids to NCBI taxon ID</a:t>
            </a:r>
          </a:p>
          <a:p>
            <a:pPr lvl="1"/>
            <a:r>
              <a:rPr lang="en-US" dirty="0"/>
              <a:t>Represent phylogeny with </a:t>
            </a:r>
            <a:r>
              <a:rPr lang="en-US" dirty="0" err="1"/>
              <a:t>networkx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99" y="3380331"/>
            <a:ext cx="2759301" cy="3265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711835"/>
            <a:ext cx="4886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378" y="1616131"/>
            <a:ext cx="5893133" cy="4267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98150"/>
            <a:ext cx="10363200" cy="1143000"/>
          </a:xfrm>
        </p:spPr>
        <p:txBody>
          <a:bodyPr/>
          <a:lstStyle/>
          <a:p>
            <a:r>
              <a:rPr lang="en-US" dirty="0"/>
              <a:t>Taxonomic Profiling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6936061" y="3833606"/>
            <a:ext cx="501803" cy="88094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800" y="1616131"/>
            <a:ext cx="6124800" cy="44349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 flipH="1">
            <a:off x="7556813" y="2642839"/>
            <a:ext cx="483216" cy="1019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8140391" y="2196790"/>
            <a:ext cx="367989" cy="3122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8742556" y="2163337"/>
            <a:ext cx="367991" cy="111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 flipV="1">
            <a:off x="9311269" y="2196790"/>
            <a:ext cx="334536" cy="780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 flipV="1">
            <a:off x="9891132" y="2352907"/>
            <a:ext cx="323385" cy="780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10345125" y="2446486"/>
            <a:ext cx="467655" cy="338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8675371" y="4160520"/>
            <a:ext cx="457199" cy="10744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98C8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9281160" y="3669030"/>
            <a:ext cx="365760" cy="3771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98C8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9864090" y="3543300"/>
            <a:ext cx="350430" cy="457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98C8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10378440" y="3520440"/>
            <a:ext cx="411480" cy="228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98C8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Rectangle 47"/>
          <p:cNvSpPr/>
          <p:nvPr/>
        </p:nvSpPr>
        <p:spPr bwMode="auto">
          <a:xfrm>
            <a:off x="5092765" y="3669030"/>
            <a:ext cx="713675" cy="1645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45165" y="3821430"/>
            <a:ext cx="713675" cy="1645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5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73629"/>
            <a:ext cx="10363200" cy="4267200"/>
          </a:xfrm>
        </p:spPr>
        <p:txBody>
          <a:bodyPr/>
          <a:lstStyle/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Uniqueness bias</a:t>
            </a:r>
          </a:p>
          <a:p>
            <a:pPr lvl="2"/>
            <a:r>
              <a:rPr lang="en-US" dirty="0"/>
              <a:t>Variance in amount of unique k-</a:t>
            </a:r>
            <a:r>
              <a:rPr lang="en-US" dirty="0" err="1"/>
              <a:t>mers</a:t>
            </a:r>
            <a:r>
              <a:rPr lang="en-US" dirty="0"/>
              <a:t> per genome</a:t>
            </a:r>
          </a:p>
          <a:p>
            <a:pPr lvl="1"/>
            <a:r>
              <a:rPr lang="en-US" dirty="0"/>
              <a:t>Length bias</a:t>
            </a:r>
          </a:p>
          <a:p>
            <a:pPr lvl="2"/>
            <a:r>
              <a:rPr lang="en-US" dirty="0"/>
              <a:t>More reads sequenced from longer genomes</a:t>
            </a:r>
          </a:p>
          <a:p>
            <a:pPr lvl="3"/>
            <a:r>
              <a:rPr lang="en-US" dirty="0"/>
              <a:t>RPKM</a:t>
            </a:r>
          </a:p>
          <a:p>
            <a:r>
              <a:rPr lang="en-US" dirty="0"/>
              <a:t>Simulating a ‘gold’ dataset</a:t>
            </a:r>
          </a:p>
          <a:p>
            <a:pPr lvl="1"/>
            <a:r>
              <a:rPr lang="en-US" dirty="0"/>
              <a:t>Genomes not in database confound the accuracy</a:t>
            </a:r>
          </a:p>
        </p:txBody>
      </p:sp>
    </p:spTree>
    <p:extLst>
      <p:ext uri="{BB962C8B-B14F-4D97-AF65-F5344CB8AC3E}">
        <p14:creationId xmlns:p14="http://schemas.microsoft.com/office/powerpoint/2010/main" val="284671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Profiling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089" y="1379862"/>
            <a:ext cx="6293911" cy="426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5722157" cy="4131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5722157" y="1293541"/>
            <a:ext cx="6388067" cy="4616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Profiling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089" y="1379862"/>
            <a:ext cx="6293911" cy="426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5722157" cy="4131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380" y="5590671"/>
            <a:ext cx="1397620" cy="12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Depth Genes Hit versus Predicted Genes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044" y="1752600"/>
            <a:ext cx="6293911" cy="4267200"/>
          </a:xfrm>
        </p:spPr>
      </p:pic>
      <p:cxnSp>
        <p:nvCxnSpPr>
          <p:cNvPr id="4" name="Straight Connector 3"/>
          <p:cNvCxnSpPr/>
          <p:nvPr/>
        </p:nvCxnSpPr>
        <p:spPr bwMode="auto">
          <a:xfrm flipH="1">
            <a:off x="3869473" y="5564459"/>
            <a:ext cx="847493" cy="111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861932" y="5241073"/>
            <a:ext cx="769434" cy="26762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5798635" y="3546088"/>
            <a:ext cx="892097" cy="1616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6757640" y="2854712"/>
            <a:ext cx="825189" cy="5910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7750098" y="2141034"/>
            <a:ext cx="791736" cy="6133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2CFD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236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NINJA-SHOGUN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General purpose library for translating sequence accession to taxonomy</a:t>
            </a:r>
          </a:p>
          <a:p>
            <a:pPr lvl="1"/>
            <a:r>
              <a:rPr lang="en-US" dirty="0"/>
              <a:t>Precise taxonomic and functional profiling of 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Needs a faster, more memory efficient LCA tree</a:t>
            </a:r>
          </a:p>
          <a:p>
            <a:pPr lvl="2"/>
            <a:r>
              <a:rPr lang="en-US" dirty="0"/>
              <a:t>20 second load</a:t>
            </a:r>
          </a:p>
          <a:p>
            <a:pPr lvl="1"/>
            <a:r>
              <a:rPr lang="en-US" dirty="0"/>
              <a:t>Controlling for false positives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446" y="4739268"/>
            <a:ext cx="2336554" cy="21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8042"/>
      </p:ext>
    </p:extLst>
  </p:cSld>
  <p:clrMapOvr>
    <a:masterClrMapping/>
  </p:clrMapOvr>
</p:sld>
</file>

<file path=ppt/theme/theme1.xml><?xml version="1.0" encoding="utf-8"?>
<a:theme xmlns:a="http://schemas.openxmlformats.org/drawingml/2006/main" name="UMN H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MN HD" id="{5C28AD24-5D21-4309-9EF9-AB45D8813BB1}" vid="{582C3FCC-8FD2-46B3-B6EA-D688A481EC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 HD</Template>
  <TotalTime>1609</TotalTime>
  <Words>178</Words>
  <Application>Microsoft Office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UMN HD</vt:lpstr>
      <vt:lpstr>NINJA-SHOGUN  Benjamin Hillmann Knights Lab</vt:lpstr>
      <vt:lpstr>SHallow shOtGUN profiler</vt:lpstr>
      <vt:lpstr>Taxonomy Representation</vt:lpstr>
      <vt:lpstr>Taxonomic Profiling</vt:lpstr>
      <vt:lpstr>Validation</vt:lpstr>
      <vt:lpstr>Functional Profiling</vt:lpstr>
      <vt:lpstr>Functional Profiling</vt:lpstr>
      <vt:lpstr>Full Depth Genes Hit versus Predicted Genes</vt:lpstr>
      <vt:lpstr>NINJA-SHOGUN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Presentation</dc:title>
  <dc:creator>Benjamin Hillmann</dc:creator>
  <cp:lastModifiedBy>Benjamin Hillmann</cp:lastModifiedBy>
  <cp:revision>37</cp:revision>
  <dcterms:created xsi:type="dcterms:W3CDTF">2016-03-06T23:55:11Z</dcterms:created>
  <dcterms:modified xsi:type="dcterms:W3CDTF">2016-04-25T00:07:55Z</dcterms:modified>
</cp:coreProperties>
</file>