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60" r:id="rId3"/>
    <p:sldId id="257" r:id="rId4"/>
    <p:sldId id="261" r:id="rId5"/>
    <p:sldId id="262" r:id="rId6"/>
    <p:sldId id="258" r:id="rId7"/>
    <p:sldId id="268" r:id="rId8"/>
    <p:sldId id="265" r:id="rId9"/>
    <p:sldId id="259" r:id="rId10"/>
    <p:sldId id="266" r:id="rId11"/>
    <p:sldId id="267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21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F4F84-BD7F-4812-B173-ED5517647851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04FD-7143-4009-8FDF-FE129171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04FD-7143-4009-8FDF-FE1291714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ILLUMINACLIP:&lt;</a:t>
            </a:r>
            <a:r>
              <a:rPr lang="en-US" dirty="0" err="1"/>
              <a:t>fastaWithAdaptersEtc</a:t>
            </a:r>
            <a:r>
              <a:rPr lang="en-US" dirty="0"/>
              <a:t>&gt;:&lt;seed mismatches&gt;:&lt;palindrome clip threshold&gt;:&lt;simple clip threshold&gt;</a:t>
            </a:r>
          </a:p>
          <a:p>
            <a:r>
              <a:rPr lang="en-US" dirty="0"/>
              <a:t>Also need to try the UMGC adapters (mock</a:t>
            </a:r>
            <a:r>
              <a:rPr lang="en-US" baseline="0" dirty="0"/>
              <a:t> adapters?)</a:t>
            </a:r>
          </a:p>
          <a:p>
            <a:r>
              <a:rPr lang="en-US" baseline="0" dirty="0"/>
              <a:t>Is it good to run all three?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04FD-7143-4009-8FDF-FE1291714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up the </a:t>
            </a:r>
            <a:r>
              <a:rPr lang="en-US" dirty="0" err="1"/>
              <a:t>PyCharm</a:t>
            </a:r>
            <a:r>
              <a:rPr lang="en-US" baseline="0" dirty="0"/>
              <a:t> Profiler</a:t>
            </a:r>
          </a:p>
          <a:p>
            <a:r>
              <a:rPr lang="en-US" baseline="0" dirty="0"/>
              <a:t>Show the resulting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04FD-7143-4009-8FDF-FE1291714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to the internal</a:t>
            </a:r>
            <a:r>
              <a:rPr lang="en-US" baseline="0" dirty="0"/>
              <a:t> lab 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04FD-7143-4009-8FDF-FE1291714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35400"/>
            <a:ext cx="12192000" cy="3022600"/>
          </a:xfrm>
          <a:prstGeom prst="rect">
            <a:avLst/>
          </a:prstGeom>
          <a:solidFill>
            <a:srgbClr val="7A001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MwdmkD2D-horiz-136_w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2" y="4851402"/>
            <a:ext cx="5607607" cy="7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1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0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04800"/>
            <a:ext cx="25908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5692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9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2225" cap="sq">
            <a:noFill/>
            <a:bevel/>
          </a:ln>
        </p:spPr>
        <p:txBody>
          <a:bodyPr/>
          <a:lstStyle>
            <a:lvl1pPr>
              <a:defRPr>
                <a:solidFill>
                  <a:srgbClr val="7A001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0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A001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3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 baseline="0">
                <a:latin typeface="Calibri" panose="020F0502020204030204" pitchFamily="34" charset="0"/>
              </a:defRPr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9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29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1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0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52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914378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892" indent="-342892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2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8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Climbing Trees</a:t>
            </a:r>
            <a:br>
              <a:rPr lang="en-US" dirty="0"/>
            </a:br>
            <a:r>
              <a:rPr lang="en-US" sz="3200" dirty="0">
                <a:solidFill>
                  <a:schemeClr val="bg2"/>
                </a:solidFill>
              </a:rPr>
              <a:t>Benjamin Hillmann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299" y="310560"/>
            <a:ext cx="2759301" cy="32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</a:t>
            </a:r>
            <a:r>
              <a:rPr lang="en-US" dirty="0" err="1"/>
              <a:t>Microiome</a:t>
            </a:r>
            <a:r>
              <a:rPr lang="en-US" dirty="0"/>
              <a:t> Samples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378230"/>
              </p:ext>
            </p:extLst>
          </p:nvPr>
        </p:nvGraphicFramePr>
        <p:xfrm>
          <a:off x="1122046" y="2654427"/>
          <a:ext cx="9288779" cy="1587246"/>
        </p:xfrm>
        <a:graphic>
          <a:graphicData uri="http://schemas.openxmlformats.org/drawingml/2006/table">
            <a:tbl>
              <a:tblPr firstRow="1" firstCol="1" bandRow="1"/>
              <a:tblGrid>
                <a:gridCol w="1827301">
                  <a:extLst>
                    <a:ext uri="{9D8B030D-6E8A-4147-A177-3AD203B41FA5}">
                      <a16:colId xmlns:a16="http://schemas.microsoft.com/office/drawing/2014/main" val="3738134466"/>
                    </a:ext>
                  </a:extLst>
                </a:gridCol>
                <a:gridCol w="1858320">
                  <a:extLst>
                    <a:ext uri="{9D8B030D-6E8A-4147-A177-3AD203B41FA5}">
                      <a16:colId xmlns:a16="http://schemas.microsoft.com/office/drawing/2014/main" val="4008181034"/>
                    </a:ext>
                  </a:extLst>
                </a:gridCol>
                <a:gridCol w="1997200">
                  <a:extLst>
                    <a:ext uri="{9D8B030D-6E8A-4147-A177-3AD203B41FA5}">
                      <a16:colId xmlns:a16="http://schemas.microsoft.com/office/drawing/2014/main" val="3178973673"/>
                    </a:ext>
                  </a:extLst>
                </a:gridCol>
                <a:gridCol w="1761738">
                  <a:extLst>
                    <a:ext uri="{9D8B030D-6E8A-4147-A177-3AD203B41FA5}">
                      <a16:colId xmlns:a16="http://schemas.microsoft.com/office/drawing/2014/main" val="2853003514"/>
                    </a:ext>
                  </a:extLst>
                </a:gridCol>
                <a:gridCol w="1844220">
                  <a:extLst>
                    <a:ext uri="{9D8B030D-6E8A-4147-A177-3AD203B41FA5}">
                      <a16:colId xmlns:a16="http://schemas.microsoft.com/office/drawing/2014/main" val="1284494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Readmissions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2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daily (~50%)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(60d 100d 6m 1y 2y)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18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15-20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(35d 42d 60d 100d 6m 1y 2y)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7619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1752600"/>
            <a:ext cx="94964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2" indent="-3428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2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8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5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Max of 22-30 samples per patient </a:t>
            </a:r>
          </a:p>
          <a:p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32" y="4648200"/>
            <a:ext cx="1937876" cy="19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Chemotherapy and </a:t>
            </a:r>
            <a:r>
              <a:rPr lang="en-US" dirty="0" err="1"/>
              <a:t>Dysbiosis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  <a:p>
            <a:pPr lvl="1"/>
            <a:r>
              <a:rPr lang="en-US" dirty="0"/>
              <a:t>Samples will be coming in mid-April</a:t>
            </a:r>
          </a:p>
          <a:p>
            <a:pPr lvl="1"/>
            <a:r>
              <a:rPr lang="en-US" dirty="0"/>
              <a:t>If you need to contact someone who is willing to volunteer let me know!</a:t>
            </a:r>
          </a:p>
          <a:p>
            <a:pPr lvl="1"/>
            <a:r>
              <a:rPr lang="en-US" dirty="0"/>
              <a:t>Many thanks to everyone who is helping so far</a:t>
            </a:r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Do we have ink for the printer?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6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Shotgun and 16s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Locate a dataset with:</a:t>
            </a:r>
          </a:p>
          <a:p>
            <a:pPr lvl="2"/>
            <a:r>
              <a:rPr lang="en-US" dirty="0"/>
              <a:t>16s</a:t>
            </a:r>
          </a:p>
          <a:p>
            <a:pPr lvl="2"/>
            <a:r>
              <a:rPr lang="en-US" dirty="0"/>
              <a:t>Shotgun</a:t>
            </a:r>
          </a:p>
          <a:p>
            <a:pPr lvl="1"/>
            <a:r>
              <a:rPr lang="en-US" dirty="0"/>
              <a:t>On same subject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Mapping files for sample ids appeared to be mixed</a:t>
            </a:r>
          </a:p>
          <a:p>
            <a:r>
              <a:rPr lang="en-US" dirty="0"/>
              <a:t>Were we able to find 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to Knights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Create an empty </a:t>
            </a:r>
            <a:r>
              <a:rPr lang="en-US" sz="1400" dirty="0" err="1"/>
              <a:t>github</a:t>
            </a:r>
            <a:r>
              <a:rPr lang="en-US" sz="1400" dirty="0"/>
              <a:t> repo and copy the </a:t>
            </a:r>
            <a:r>
              <a:rPr lang="en-US" sz="1400" dirty="0" err="1"/>
              <a:t>github</a:t>
            </a:r>
            <a:r>
              <a:rPr lang="en-US" sz="1400" dirty="0"/>
              <a:t> https </a:t>
            </a:r>
            <a:r>
              <a:rPr lang="en-US" sz="1400" dirty="0" err="1"/>
              <a:t>url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 Remove the remote pointer for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err="1"/>
              <a:t>umn</a:t>
            </a:r>
            <a:r>
              <a:rPr lang="en-US" sz="1400" dirty="0"/>
              <a:t> (default name for remote is origin)</a:t>
            </a:r>
          </a:p>
          <a:p>
            <a:pPr marL="0" indent="0">
              <a:buNone/>
            </a:pPr>
            <a:r>
              <a:rPr lang="en-US" sz="1400" dirty="0" err="1"/>
              <a:t>git</a:t>
            </a:r>
            <a:r>
              <a:rPr lang="en-US" sz="1400" dirty="0"/>
              <a:t> remote </a:t>
            </a:r>
            <a:r>
              <a:rPr lang="en-US" sz="1400" dirty="0" err="1"/>
              <a:t>rm</a:t>
            </a:r>
            <a:r>
              <a:rPr lang="en-US" sz="1400" dirty="0"/>
              <a:t> origin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Then switch the origin to the new repo.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 Add the remote pointer for </a:t>
            </a:r>
            <a:r>
              <a:rPr lang="en-US" sz="1400" dirty="0" err="1"/>
              <a:t>github</a:t>
            </a:r>
            <a:r>
              <a:rPr lang="en-US" sz="1400" dirty="0"/>
              <a:t> (default name for remote is origin, could switch it to public)</a:t>
            </a:r>
          </a:p>
          <a:p>
            <a:pPr marL="0" indent="0">
              <a:buNone/>
            </a:pPr>
            <a:r>
              <a:rPr lang="en-US" sz="1400" dirty="0" err="1"/>
              <a:t>git</a:t>
            </a:r>
            <a:r>
              <a:rPr lang="en-US" sz="1400" dirty="0"/>
              <a:t> remote add origin &lt;insert copied </a:t>
            </a:r>
            <a:r>
              <a:rPr lang="en-US" sz="1400" dirty="0" err="1"/>
              <a:t>url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To check that the remote is pointing properly run and see if it matches the pasted.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git</a:t>
            </a:r>
            <a:r>
              <a:rPr lang="en-US" sz="1400" dirty="0"/>
              <a:t> remote -v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 Push the changes to the remote origin from your master branch and set the upstream</a:t>
            </a:r>
          </a:p>
          <a:p>
            <a:pPr marL="0" indent="0">
              <a:buNone/>
            </a:pPr>
            <a:r>
              <a:rPr lang="en-US" sz="1400" dirty="0" err="1"/>
              <a:t>git</a:t>
            </a:r>
            <a:r>
              <a:rPr lang="en-US" sz="1400" dirty="0"/>
              <a:t> push -u origin 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241" y="304800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3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MSI to </a:t>
            </a:r>
            <a:r>
              <a:rPr lang="en-US" dirty="0" err="1"/>
              <a:t>teraminx</a:t>
            </a:r>
            <a:endParaRPr lang="en-US" dirty="0"/>
          </a:p>
          <a:p>
            <a:pPr lvl="1"/>
            <a:r>
              <a:rPr lang="en-US" dirty="0" err="1"/>
              <a:t>sshfs</a:t>
            </a:r>
            <a:endParaRPr lang="en-US" dirty="0"/>
          </a:p>
          <a:p>
            <a:pPr lvl="1"/>
            <a:r>
              <a:rPr lang="en-US" dirty="0" err="1"/>
              <a:t>sftp</a:t>
            </a:r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Profiling</a:t>
            </a:r>
          </a:p>
          <a:p>
            <a:r>
              <a:rPr lang="en-US" dirty="0"/>
              <a:t>R you can share functions by sourcing URLs</a:t>
            </a:r>
          </a:p>
        </p:txBody>
      </p:sp>
    </p:spTree>
    <p:extLst>
      <p:ext uri="{BB962C8B-B14F-4D97-AF65-F5344CB8AC3E}">
        <p14:creationId xmlns:p14="http://schemas.microsoft.com/office/powerpoint/2010/main" val="228937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NINJA-Shogun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10363200" cy="4267200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Use &gt; 5% of shotgun reads for species level assignment</a:t>
            </a:r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Speeds</a:t>
            </a:r>
          </a:p>
          <a:p>
            <a:pPr lvl="1"/>
            <a:r>
              <a:rPr lang="en-US" dirty="0"/>
              <a:t>Database size</a:t>
            </a:r>
          </a:p>
          <a:p>
            <a:r>
              <a:rPr lang="en-US" dirty="0"/>
              <a:t>New Pipeline</a:t>
            </a:r>
          </a:p>
          <a:p>
            <a:pPr lvl="1"/>
            <a:r>
              <a:rPr lang="en-US" dirty="0" err="1"/>
              <a:t>bh_trimmomaticomatic</a:t>
            </a:r>
            <a:r>
              <a:rPr lang="en-US" dirty="0"/>
              <a:t> &lt;fastq_1&gt; &lt;fastq_2&gt;</a:t>
            </a:r>
          </a:p>
          <a:p>
            <a:pPr lvl="1"/>
            <a:r>
              <a:rPr lang="en-US" dirty="0"/>
              <a:t>bowtie2 &lt;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silva</a:t>
            </a:r>
            <a:r>
              <a:rPr lang="en-US" dirty="0"/>
              <a:t>, </a:t>
            </a:r>
            <a:r>
              <a:rPr lang="en-US" dirty="0" err="1"/>
              <a:t>refseq</a:t>
            </a:r>
            <a:r>
              <a:rPr lang="en-US" dirty="0"/>
              <a:t>…&gt;</a:t>
            </a:r>
          </a:p>
          <a:p>
            <a:pPr lvl="1"/>
            <a:r>
              <a:rPr lang="en-US" dirty="0"/>
              <a:t>otu_lca.py [-h] -</a:t>
            </a:r>
            <a:r>
              <a:rPr lang="en-US" dirty="0" err="1"/>
              <a:t>i</a:t>
            </a:r>
            <a:r>
              <a:rPr lang="en-US" dirty="0"/>
              <a:t> INPUT [-p PARSER] [-o OUTPUT] [-t THREADS]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2" y="4495350"/>
            <a:ext cx="2605548" cy="23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Trimo-matic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2792"/>
            <a:ext cx="10363200" cy="4267200"/>
          </a:xfrm>
        </p:spPr>
        <p:txBody>
          <a:bodyPr/>
          <a:lstStyle/>
          <a:p>
            <a:r>
              <a:rPr lang="en-US" dirty="0"/>
              <a:t>Program for trimming sequences</a:t>
            </a:r>
          </a:p>
          <a:p>
            <a:pPr lvl="1"/>
            <a:r>
              <a:rPr lang="en-US" dirty="0"/>
              <a:t>Used by the UMGC</a:t>
            </a:r>
          </a:p>
          <a:p>
            <a:r>
              <a:rPr lang="en-US" dirty="0"/>
              <a:t>Shotgun Data:</a:t>
            </a:r>
          </a:p>
          <a:p>
            <a:pPr lvl="1"/>
            <a:r>
              <a:rPr lang="en-US" dirty="0"/>
              <a:t>Clip adapters</a:t>
            </a:r>
          </a:p>
          <a:p>
            <a:pPr lvl="1"/>
            <a:r>
              <a:rPr lang="en-US" dirty="0"/>
              <a:t>Trim PE and SE sequences</a:t>
            </a:r>
          </a:p>
          <a:p>
            <a:r>
              <a:rPr lang="en-US" dirty="0"/>
              <a:t>Adapter Trimming</a:t>
            </a:r>
          </a:p>
          <a:p>
            <a:pPr lvl="1"/>
            <a:r>
              <a:rPr lang="en-US" dirty="0"/>
              <a:t>TruSeq2</a:t>
            </a:r>
          </a:p>
          <a:p>
            <a:pPr lvl="1"/>
            <a:r>
              <a:rPr lang="en-US" dirty="0"/>
              <a:t>TruSeq3</a:t>
            </a:r>
          </a:p>
          <a:p>
            <a:pPr lvl="1"/>
            <a:r>
              <a:rPr lang="en-US" dirty="0" err="1"/>
              <a:t>Nextgen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180" y="4871086"/>
            <a:ext cx="4274267" cy="18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Plain Text</a:t>
            </a:r>
          </a:p>
          <a:p>
            <a:pPr lvl="1"/>
            <a:r>
              <a:rPr lang="en-US" dirty="0" err="1"/>
              <a:t>Metaphlan</a:t>
            </a:r>
            <a:r>
              <a:rPr lang="en-US" dirty="0"/>
              <a:t>/QIIME format</a:t>
            </a:r>
          </a:p>
          <a:p>
            <a:pPr lvl="2"/>
            <a:r>
              <a:rPr lang="en-US" dirty="0"/>
              <a:t>‘k__Bacteria;p__Actinobacteria;c__Coriobacteriia;o__Eggerthellales;f__Eggerthellaceae;g__Gordonibacter’</a:t>
            </a:r>
          </a:p>
          <a:p>
            <a:r>
              <a:rPr lang="en-US" dirty="0"/>
              <a:t>Computer representation</a:t>
            </a:r>
          </a:p>
          <a:p>
            <a:pPr lvl="1"/>
            <a:r>
              <a:rPr lang="en-US" dirty="0"/>
              <a:t>Plain text</a:t>
            </a:r>
          </a:p>
          <a:p>
            <a:pPr lvl="2"/>
            <a:r>
              <a:rPr lang="en-US" dirty="0"/>
              <a:t>IBS study</a:t>
            </a:r>
          </a:p>
          <a:p>
            <a:pPr lvl="1"/>
            <a:r>
              <a:rPr lang="en-US" dirty="0" err="1"/>
              <a:t>Networkx</a:t>
            </a:r>
            <a:r>
              <a:rPr lang="en-US" dirty="0"/>
              <a:t> Digraph</a:t>
            </a:r>
          </a:p>
          <a:p>
            <a:pPr lvl="2"/>
            <a:r>
              <a:rPr lang="en-US" dirty="0"/>
              <a:t>Node operation is slow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RIBO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9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Count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from Power Law Distribution</a:t>
            </a:r>
          </a:p>
          <a:p>
            <a:pPr lvl="1"/>
            <a:r>
              <a:rPr lang="en-US" dirty="0"/>
              <a:t>Should it be NB?</a:t>
            </a:r>
          </a:p>
          <a:p>
            <a:r>
              <a:rPr lang="en-US" dirty="0"/>
              <a:t>Biases</a:t>
            </a:r>
          </a:p>
          <a:p>
            <a:pPr lvl="1"/>
            <a:r>
              <a:rPr lang="en-US" dirty="0"/>
              <a:t>Uniqueness bias</a:t>
            </a:r>
          </a:p>
          <a:p>
            <a:pPr lvl="2"/>
            <a:r>
              <a:rPr lang="en-US" dirty="0" err="1"/>
              <a:t>Utree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Length bias</a:t>
            </a:r>
          </a:p>
          <a:p>
            <a:pPr lvl="2"/>
            <a:r>
              <a:rPr lang="en-US" dirty="0"/>
              <a:t>Probability to hit a gene is more likely with longer genes</a:t>
            </a:r>
          </a:p>
          <a:p>
            <a:pPr lvl="2"/>
            <a:r>
              <a:rPr lang="en-US" dirty="0"/>
              <a:t>RPKM?</a:t>
            </a:r>
          </a:p>
        </p:txBody>
      </p:sp>
    </p:spTree>
    <p:extLst>
      <p:ext uri="{BB962C8B-B14F-4D97-AF65-F5344CB8AC3E}">
        <p14:creationId xmlns:p14="http://schemas.microsoft.com/office/powerpoint/2010/main" val="284671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NINJA-Shogun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  <a:p>
            <a:pPr lvl="1"/>
            <a:r>
              <a:rPr lang="en-US" dirty="0"/>
              <a:t>Ready for QIIME Downstream analysis</a:t>
            </a:r>
          </a:p>
          <a:p>
            <a:pPr lvl="1"/>
            <a:r>
              <a:rPr lang="en-US" dirty="0"/>
              <a:t>General purpose library for translating sequence accession to taxonomy</a:t>
            </a:r>
          </a:p>
          <a:p>
            <a:pPr lvl="2"/>
            <a:r>
              <a:rPr lang="en-US" dirty="0"/>
              <a:t>What was the format people wanted for NINJA?</a:t>
            </a:r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Needs a fast, memory efficient LCA structure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2" y="4495350"/>
            <a:ext cx="2605548" cy="23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Chemotherapy and </a:t>
            </a:r>
            <a:r>
              <a:rPr lang="en-US" dirty="0" err="1"/>
              <a:t>Dysbiosis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To identify a risk index for a BSI from a microbiome in patients undergoing chemotherapy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you sequence blood samples?</a:t>
            </a:r>
          </a:p>
          <a:p>
            <a:pPr lvl="1"/>
            <a:r>
              <a:rPr lang="en-US" dirty="0"/>
              <a:t>What is the best way to handle a biopsy?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32" y="4648200"/>
            <a:ext cx="1937876" cy="19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Sampling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06391"/>
              </p:ext>
            </p:extLst>
          </p:nvPr>
        </p:nvGraphicFramePr>
        <p:xfrm>
          <a:off x="1912620" y="1447800"/>
          <a:ext cx="8366760" cy="3414968"/>
        </p:xfrm>
        <a:graphic>
          <a:graphicData uri="http://schemas.openxmlformats.org/drawingml/2006/table">
            <a:tbl>
              <a:tblPr firstRow="1" firstCol="1" bandRow="1"/>
              <a:tblGrid>
                <a:gridCol w="1115695">
                  <a:extLst>
                    <a:ext uri="{9D8B030D-6E8A-4147-A177-3AD203B41FA5}">
                      <a16:colId xmlns:a16="http://schemas.microsoft.com/office/drawing/2014/main" val="4223330728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700268888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307452202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4229080722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5922918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6711174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503035727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3242645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Chemo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Antibiotics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Transplant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Discharge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Point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Recovery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32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Myloma (25%)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+5-10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0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Lymphoma (25%)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Break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+5-10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2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Myloma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Lymphona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AML, ALL, MDS, Benign Diseases)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Break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+14…+28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Reduced Intensity +10-14 (before discharge)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Increased Intensity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+5-10 (before discharge)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8376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2620" y="5090068"/>
            <a:ext cx="2642839" cy="88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*Start Antibiotics for Fever C. Diff.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Cephapin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(broad gram -)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Zosyin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(Anaerobes if severe)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Vencomycin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22618"/>
      </p:ext>
    </p:extLst>
  </p:cSld>
  <p:clrMapOvr>
    <a:masterClrMapping/>
  </p:clrMapOvr>
</p:sld>
</file>

<file path=ppt/theme/theme1.xml><?xml version="1.0" encoding="utf-8"?>
<a:theme xmlns:a="http://schemas.openxmlformats.org/drawingml/2006/main" name="UMN H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MN HD" id="{5C28AD24-5D21-4309-9EF9-AB45D8813BB1}" vid="{582C3FCC-8FD2-46B3-B6EA-D688A481EC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 HD</Template>
  <TotalTime>1384</TotalTime>
  <Words>643</Words>
  <Application>Microsoft Office PowerPoint</Application>
  <PresentationFormat>Widescreen</PresentationFormat>
  <Paragraphs>159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MS PGothic</vt:lpstr>
      <vt:lpstr>Arial</vt:lpstr>
      <vt:lpstr>Calibri</vt:lpstr>
      <vt:lpstr>Times New Roman</vt:lpstr>
      <vt:lpstr>UMN HD</vt:lpstr>
      <vt:lpstr>Climbing Trees Benjamin Hillmann</vt:lpstr>
      <vt:lpstr>NINJA-Shogun</vt:lpstr>
      <vt:lpstr>Trimo-matic</vt:lpstr>
      <vt:lpstr>Taxonomy Representation</vt:lpstr>
      <vt:lpstr>Results on RIBO</vt:lpstr>
      <vt:lpstr>Working with Count Data</vt:lpstr>
      <vt:lpstr>NINJA-Shogun</vt:lpstr>
      <vt:lpstr>Chemotherapy and Dysbiosis</vt:lpstr>
      <vt:lpstr>Timeline for Sampling</vt:lpstr>
      <vt:lpstr>Timeline for Microiome Samples</vt:lpstr>
      <vt:lpstr>Chemotherapy and Dysbiosis</vt:lpstr>
      <vt:lpstr>Comparing Shotgun and 16s Data</vt:lpstr>
      <vt:lpstr>Migrating to Knights Lab</vt:lpstr>
      <vt:lpstr>Random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Presentation</dc:title>
  <dc:creator>Benjamin Hillmann</dc:creator>
  <cp:lastModifiedBy>Benjamin Hillmann</cp:lastModifiedBy>
  <cp:revision>23</cp:revision>
  <dcterms:created xsi:type="dcterms:W3CDTF">2016-03-06T23:55:11Z</dcterms:created>
  <dcterms:modified xsi:type="dcterms:W3CDTF">2016-03-07T23:01:39Z</dcterms:modified>
</cp:coreProperties>
</file>