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8404800" cy="38404800"/>
  <p:notesSz cx="31954788" cy="419195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A943C5-01B9-4FA5-8BB7-BC185EF0C586}">
  <a:tblStyle styleId="{5AA943C5-01B9-4FA5-8BB7-BC185EF0C58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20" d="100"/>
          <a:sy n="20" d="100"/>
        </p:scale>
        <p:origin x="1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8116888" y="3143250"/>
            <a:ext cx="15722600" cy="157210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3195475" y="19911750"/>
            <a:ext cx="25563800" cy="1886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/>
            </a:lvl1pPr>
            <a:lvl2pPr marL="0" marR="0" indent="0" algn="l" rtl="0">
              <a:spcBef>
                <a:spcPts val="0"/>
              </a:spcBef>
              <a:defRPr sz="11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1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1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1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1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1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1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1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2165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1pPr>
    <a:lvl2pPr marL="468261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2pPr>
    <a:lvl3pPr marL="936522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3pPr>
    <a:lvl4pPr marL="1404782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4pPr>
    <a:lvl5pPr marL="1873043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5pPr>
    <a:lvl6pPr marL="2341304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6pPr>
    <a:lvl7pPr marL="2809564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7pPr>
    <a:lvl8pPr marL="3277825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8pPr>
    <a:lvl9pPr marL="3746085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5475" y="19911750"/>
            <a:ext cx="25563800" cy="1886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8116888" y="3143250"/>
            <a:ext cx="15722600" cy="157210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63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18939" y="1536778"/>
            <a:ext cx="34566922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68361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72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508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73445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918939" y="8960470"/>
            <a:ext cx="34566922" cy="25344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19720" indent="271584" algn="l" rtl="0">
              <a:spcBef>
                <a:spcPts val="266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3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078500" indent="271583" algn="l" rtl="0"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5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5653" indent="299230" algn="l" rtl="0">
              <a:spcBef>
                <a:spcPts val="196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8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30239" indent="10245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28078" indent="91070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5987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4348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1271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107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800600" y="6285338"/>
            <a:ext cx="28803598" cy="13370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6146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68361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723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5083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73445" marR="0" indent="0" algn="ctr" rtl="0">
              <a:spcBef>
                <a:spcPts val="0"/>
              </a:spcBef>
              <a:spcAft>
                <a:spcPts val="0"/>
              </a:spcAft>
              <a:defRPr sz="1823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4800600" y="20171628"/>
            <a:ext cx="28803598" cy="9272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5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68361" marR="0" indent="0" algn="ctr" rtl="0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4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36723" marR="0" indent="0" algn="ctr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405083" marR="0" indent="0" algn="ctr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73445" marR="0" indent="0" algn="ctr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341806" marR="0" indent="0" algn="ctr" rtl="0">
              <a:lnSpc>
                <a:spcPct val="90000"/>
              </a:lnSpc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810168" marR="0" indent="0" algn="ctr" rtl="0">
              <a:lnSpc>
                <a:spcPct val="90000"/>
              </a:lnSpc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78529" marR="0" indent="0" algn="ctr" rtl="0">
              <a:lnSpc>
                <a:spcPct val="90000"/>
              </a:lnSpc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746889" marR="0" indent="0" algn="ctr" rtl="0">
              <a:lnSpc>
                <a:spcPct val="90000"/>
              </a:lnSpc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3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15780834" y="13600075"/>
            <a:ext cx="32768322" cy="864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68361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72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508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73445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-1580683" y="5036403"/>
            <a:ext cx="32768322" cy="25769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19720" indent="271584" algn="l" rtl="0">
              <a:spcBef>
                <a:spcPts val="266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3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078500" indent="271583" algn="l" rtl="0"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5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5653" indent="299230" algn="l" rtl="0">
              <a:spcBef>
                <a:spcPts val="196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8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30239" indent="10245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28078" indent="91070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5987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4348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1271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107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918939" y="1536778"/>
            <a:ext cx="34566922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68361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72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508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73445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6530083" y="4349323"/>
            <a:ext cx="25344632" cy="34566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19720" indent="271584" algn="l" rtl="0">
              <a:spcBef>
                <a:spcPts val="266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3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078500" indent="271583" algn="l" rtl="0"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5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5653" indent="299230" algn="l" rtl="0">
              <a:spcBef>
                <a:spcPts val="196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8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30239" indent="10245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28078" indent="91070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5987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4348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1271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107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645860" y="2559670"/>
            <a:ext cx="12385286" cy="8962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78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16327245" y="5529147"/>
            <a:ext cx="19441453" cy="27292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7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68361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6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3672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5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40508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4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73445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4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34180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4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81016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4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7852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4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74688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49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645860" y="11521767"/>
            <a:ext cx="12385286" cy="21344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639"/>
            </a:lvl1pPr>
            <a:lvl2pPr marL="468361" indent="0" rtl="0">
              <a:spcBef>
                <a:spcPts val="0"/>
              </a:spcBef>
              <a:buFont typeface="Arial"/>
              <a:buNone/>
              <a:defRPr sz="1434"/>
            </a:lvl2pPr>
            <a:lvl3pPr marL="936723" indent="0" rtl="0">
              <a:spcBef>
                <a:spcPts val="0"/>
              </a:spcBef>
              <a:buFont typeface="Arial"/>
              <a:buNone/>
              <a:defRPr sz="1229"/>
            </a:lvl3pPr>
            <a:lvl4pPr marL="1405083" indent="0" rtl="0">
              <a:spcBef>
                <a:spcPts val="0"/>
              </a:spcBef>
              <a:buFont typeface="Arial"/>
              <a:buNone/>
              <a:defRPr sz="1024"/>
            </a:lvl4pPr>
            <a:lvl5pPr marL="1873445" indent="0" rtl="0">
              <a:spcBef>
                <a:spcPts val="0"/>
              </a:spcBef>
              <a:buFont typeface="Arial"/>
              <a:buNone/>
              <a:defRPr sz="1024"/>
            </a:lvl5pPr>
            <a:lvl6pPr marL="2341806" indent="0" rtl="0">
              <a:spcBef>
                <a:spcPts val="0"/>
              </a:spcBef>
              <a:buFont typeface="Arial"/>
              <a:buNone/>
              <a:defRPr sz="1024"/>
            </a:lvl6pPr>
            <a:lvl7pPr marL="2810168" indent="0" rtl="0">
              <a:spcBef>
                <a:spcPts val="0"/>
              </a:spcBef>
              <a:buFont typeface="Arial"/>
              <a:buNone/>
              <a:defRPr sz="1024"/>
            </a:lvl7pPr>
            <a:lvl8pPr marL="3278529" indent="0" rtl="0">
              <a:spcBef>
                <a:spcPts val="0"/>
              </a:spcBef>
              <a:buFont typeface="Arial"/>
              <a:buNone/>
              <a:defRPr sz="1024"/>
            </a:lvl8pPr>
            <a:lvl9pPr marL="3746889" indent="0" rtl="0">
              <a:spcBef>
                <a:spcPts val="0"/>
              </a:spcBef>
              <a:buFont typeface="Arial"/>
              <a:buNone/>
              <a:defRPr sz="1024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645860" y="2559670"/>
            <a:ext cx="12385286" cy="8962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78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6327245" y="5529147"/>
            <a:ext cx="19441453" cy="27292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78"/>
            </a:lvl1pPr>
            <a:lvl2pPr rtl="0">
              <a:spcBef>
                <a:spcPts val="0"/>
              </a:spcBef>
              <a:defRPr sz="2868"/>
            </a:lvl2pPr>
            <a:lvl3pPr rtl="0">
              <a:spcBef>
                <a:spcPts val="0"/>
              </a:spcBef>
              <a:defRPr sz="2459"/>
            </a:lvl3pPr>
            <a:lvl4pPr rtl="0">
              <a:spcBef>
                <a:spcPts val="0"/>
              </a:spcBef>
              <a:defRPr sz="2049"/>
            </a:lvl4pPr>
            <a:lvl5pPr rtl="0">
              <a:spcBef>
                <a:spcPts val="0"/>
              </a:spcBef>
              <a:defRPr sz="2049"/>
            </a:lvl5pPr>
            <a:lvl6pPr rtl="0">
              <a:spcBef>
                <a:spcPts val="0"/>
              </a:spcBef>
              <a:defRPr sz="2049"/>
            </a:lvl6pPr>
            <a:lvl7pPr rtl="0">
              <a:spcBef>
                <a:spcPts val="0"/>
              </a:spcBef>
              <a:defRPr sz="2049"/>
            </a:lvl7pPr>
            <a:lvl8pPr rtl="0">
              <a:spcBef>
                <a:spcPts val="0"/>
              </a:spcBef>
              <a:defRPr sz="2049"/>
            </a:lvl8pPr>
            <a:lvl9pPr rtl="0">
              <a:spcBef>
                <a:spcPts val="0"/>
              </a:spcBef>
              <a:defRPr sz="2049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2645860" y="11521767"/>
            <a:ext cx="12385286" cy="21344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639"/>
            </a:lvl1pPr>
            <a:lvl2pPr marL="468361" indent="0" rtl="0">
              <a:spcBef>
                <a:spcPts val="0"/>
              </a:spcBef>
              <a:buFont typeface="Arial"/>
              <a:buNone/>
              <a:defRPr sz="1434"/>
            </a:lvl2pPr>
            <a:lvl3pPr marL="936723" indent="0" rtl="0">
              <a:spcBef>
                <a:spcPts val="0"/>
              </a:spcBef>
              <a:buFont typeface="Arial"/>
              <a:buNone/>
              <a:defRPr sz="1229"/>
            </a:lvl3pPr>
            <a:lvl4pPr marL="1405083" indent="0" rtl="0">
              <a:spcBef>
                <a:spcPts val="0"/>
              </a:spcBef>
              <a:buFont typeface="Arial"/>
              <a:buNone/>
              <a:defRPr sz="1024"/>
            </a:lvl4pPr>
            <a:lvl5pPr marL="1873445" indent="0" rtl="0">
              <a:spcBef>
                <a:spcPts val="0"/>
              </a:spcBef>
              <a:buFont typeface="Arial"/>
              <a:buNone/>
              <a:defRPr sz="1024"/>
            </a:lvl5pPr>
            <a:lvl6pPr marL="2341806" indent="0" rtl="0">
              <a:spcBef>
                <a:spcPts val="0"/>
              </a:spcBef>
              <a:buFont typeface="Arial"/>
              <a:buNone/>
              <a:defRPr sz="1024"/>
            </a:lvl6pPr>
            <a:lvl7pPr marL="2810168" indent="0" rtl="0">
              <a:spcBef>
                <a:spcPts val="0"/>
              </a:spcBef>
              <a:buFont typeface="Arial"/>
              <a:buNone/>
              <a:defRPr sz="1024"/>
            </a:lvl7pPr>
            <a:lvl8pPr marL="3278529" indent="0" rtl="0">
              <a:spcBef>
                <a:spcPts val="0"/>
              </a:spcBef>
              <a:buFont typeface="Arial"/>
              <a:buNone/>
              <a:defRPr sz="1024"/>
            </a:lvl8pPr>
            <a:lvl9pPr marL="3746889" indent="0" rtl="0">
              <a:spcBef>
                <a:spcPts val="0"/>
              </a:spcBef>
              <a:buFont typeface="Arial"/>
              <a:buNone/>
              <a:defRPr sz="1024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918939" y="1536778"/>
            <a:ext cx="34566922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68361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72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508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73445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645860" y="2044158"/>
            <a:ext cx="33122838" cy="7423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68361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72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508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73445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645860" y="9414186"/>
            <a:ext cx="16245933" cy="4613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59" b="1"/>
            </a:lvl1pPr>
            <a:lvl2pPr marL="468361" indent="0" rtl="0">
              <a:spcBef>
                <a:spcPts val="0"/>
              </a:spcBef>
              <a:buFont typeface="Arial"/>
              <a:buNone/>
              <a:defRPr sz="2049" b="1"/>
            </a:lvl2pPr>
            <a:lvl3pPr marL="936723" indent="0" rtl="0">
              <a:spcBef>
                <a:spcPts val="0"/>
              </a:spcBef>
              <a:buFont typeface="Arial"/>
              <a:buNone/>
              <a:defRPr sz="1844" b="1"/>
            </a:lvl3pPr>
            <a:lvl4pPr marL="1405083" indent="0" rtl="0">
              <a:spcBef>
                <a:spcPts val="0"/>
              </a:spcBef>
              <a:buFont typeface="Arial"/>
              <a:buNone/>
              <a:defRPr sz="1639" b="1"/>
            </a:lvl4pPr>
            <a:lvl5pPr marL="1873445" indent="0" rtl="0">
              <a:spcBef>
                <a:spcPts val="0"/>
              </a:spcBef>
              <a:buFont typeface="Arial"/>
              <a:buNone/>
              <a:defRPr sz="1639" b="1"/>
            </a:lvl5pPr>
            <a:lvl6pPr marL="2341806" indent="0" rtl="0">
              <a:spcBef>
                <a:spcPts val="0"/>
              </a:spcBef>
              <a:buFont typeface="Arial"/>
              <a:buNone/>
              <a:defRPr sz="1639" b="1"/>
            </a:lvl6pPr>
            <a:lvl7pPr marL="2810168" indent="0" rtl="0">
              <a:spcBef>
                <a:spcPts val="0"/>
              </a:spcBef>
              <a:buFont typeface="Arial"/>
              <a:buNone/>
              <a:defRPr sz="1639" b="1"/>
            </a:lvl7pPr>
            <a:lvl8pPr marL="3278529" indent="0" rtl="0">
              <a:spcBef>
                <a:spcPts val="0"/>
              </a:spcBef>
              <a:buFont typeface="Arial"/>
              <a:buNone/>
              <a:defRPr sz="1639" b="1"/>
            </a:lvl8pPr>
            <a:lvl9pPr marL="3746889" indent="0" rtl="0">
              <a:spcBef>
                <a:spcPts val="0"/>
              </a:spcBef>
              <a:buFont typeface="Arial"/>
              <a:buNone/>
              <a:defRPr sz="1639" b="1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2645860" y="14027770"/>
            <a:ext cx="16245933" cy="206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19720" indent="271584" algn="l" rtl="0">
              <a:spcBef>
                <a:spcPts val="266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3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078500" indent="271583" algn="l" rtl="0"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5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5653" indent="299230" algn="l" rtl="0">
              <a:spcBef>
                <a:spcPts val="196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8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30239" indent="10245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28078" indent="91070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5987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4348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1271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107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19443082" y="9414186"/>
            <a:ext cx="16325618" cy="4613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59" b="1"/>
            </a:lvl1pPr>
            <a:lvl2pPr marL="468361" indent="0" rtl="0">
              <a:spcBef>
                <a:spcPts val="0"/>
              </a:spcBef>
              <a:buFont typeface="Arial"/>
              <a:buNone/>
              <a:defRPr sz="2049" b="1"/>
            </a:lvl2pPr>
            <a:lvl3pPr marL="936723" indent="0" rtl="0">
              <a:spcBef>
                <a:spcPts val="0"/>
              </a:spcBef>
              <a:buFont typeface="Arial"/>
              <a:buNone/>
              <a:defRPr sz="1844" b="1"/>
            </a:lvl3pPr>
            <a:lvl4pPr marL="1405083" indent="0" rtl="0">
              <a:spcBef>
                <a:spcPts val="0"/>
              </a:spcBef>
              <a:buFont typeface="Arial"/>
              <a:buNone/>
              <a:defRPr sz="1639" b="1"/>
            </a:lvl4pPr>
            <a:lvl5pPr marL="1873445" indent="0" rtl="0">
              <a:spcBef>
                <a:spcPts val="0"/>
              </a:spcBef>
              <a:buFont typeface="Arial"/>
              <a:buNone/>
              <a:defRPr sz="1639" b="1"/>
            </a:lvl5pPr>
            <a:lvl6pPr marL="2341806" indent="0" rtl="0">
              <a:spcBef>
                <a:spcPts val="0"/>
              </a:spcBef>
              <a:buFont typeface="Arial"/>
              <a:buNone/>
              <a:defRPr sz="1639" b="1"/>
            </a:lvl6pPr>
            <a:lvl7pPr marL="2810168" indent="0" rtl="0">
              <a:spcBef>
                <a:spcPts val="0"/>
              </a:spcBef>
              <a:buFont typeface="Arial"/>
              <a:buNone/>
              <a:defRPr sz="1639" b="1"/>
            </a:lvl7pPr>
            <a:lvl8pPr marL="3278529" indent="0" rtl="0">
              <a:spcBef>
                <a:spcPts val="0"/>
              </a:spcBef>
              <a:buFont typeface="Arial"/>
              <a:buNone/>
              <a:defRPr sz="1639" b="1"/>
            </a:lvl8pPr>
            <a:lvl9pPr marL="3746889" indent="0" rtl="0">
              <a:spcBef>
                <a:spcPts val="0"/>
              </a:spcBef>
              <a:buFont typeface="Arial"/>
              <a:buNone/>
              <a:defRPr sz="1639" b="1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19443082" y="14027770"/>
            <a:ext cx="16325618" cy="206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19720" indent="271584" algn="l" rtl="0">
              <a:spcBef>
                <a:spcPts val="266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3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078500" indent="271583" algn="l" rtl="0"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5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5653" indent="299230" algn="l" rtl="0">
              <a:spcBef>
                <a:spcPts val="196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8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30239" indent="10245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28078" indent="91070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5987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4348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1271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107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18939" y="1536778"/>
            <a:ext cx="34566922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68361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72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5083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73445" algn="ctr" rtl="0">
              <a:spcBef>
                <a:spcPts val="0"/>
              </a:spcBef>
              <a:spcAft>
                <a:spcPts val="0"/>
              </a:spcAft>
              <a:defRPr sz="1823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918941" y="8960470"/>
            <a:ext cx="17205401" cy="25344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19720" indent="271584" algn="l" rtl="0">
              <a:spcBef>
                <a:spcPts val="266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3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078500" indent="271583" algn="l" rtl="0"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5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5653" indent="299230" algn="l" rtl="0">
              <a:spcBef>
                <a:spcPts val="196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8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30239" indent="10245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28078" indent="91070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5987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4348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1271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107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9280459" y="8960470"/>
            <a:ext cx="17205401" cy="25344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19720" indent="271584" algn="l" rtl="0">
              <a:spcBef>
                <a:spcPts val="266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3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078500" indent="271583" algn="l" rtl="0"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5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5653" indent="299230" algn="l" rtl="0">
              <a:spcBef>
                <a:spcPts val="196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8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30239" indent="10245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28078" indent="91070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2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5987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4348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1271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1070" indent="0" algn="l" rtl="0">
              <a:lnSpc>
                <a:spcPct val="90000"/>
              </a:lnSpc>
              <a:spcBef>
                <a:spcPts val="512"/>
              </a:spcBef>
              <a:buClr>
                <a:schemeClr val="dk1"/>
              </a:buClr>
              <a:buFont typeface="Arial"/>
              <a:buChar char="•"/>
              <a:defRPr sz="18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19842" y="9575182"/>
            <a:ext cx="33124465" cy="15974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146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619842" y="25700775"/>
            <a:ext cx="33124465" cy="8401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2459"/>
            </a:lvl1pPr>
            <a:lvl2pPr marL="468361" indent="0" rtl="0">
              <a:spcBef>
                <a:spcPts val="0"/>
              </a:spcBef>
              <a:buFont typeface="Arial"/>
              <a:buNone/>
              <a:defRPr sz="2049"/>
            </a:lvl2pPr>
            <a:lvl3pPr marL="936723" indent="0" rtl="0">
              <a:spcBef>
                <a:spcPts val="0"/>
              </a:spcBef>
              <a:buFont typeface="Arial"/>
              <a:buNone/>
              <a:defRPr sz="1844"/>
            </a:lvl3pPr>
            <a:lvl4pPr marL="1405083" indent="0" rtl="0">
              <a:spcBef>
                <a:spcPts val="0"/>
              </a:spcBef>
              <a:buFont typeface="Arial"/>
              <a:buNone/>
              <a:defRPr sz="1639"/>
            </a:lvl4pPr>
            <a:lvl5pPr marL="1873445" indent="0" rtl="0">
              <a:spcBef>
                <a:spcPts val="0"/>
              </a:spcBef>
              <a:buFont typeface="Arial"/>
              <a:buNone/>
              <a:defRPr sz="1639"/>
            </a:lvl5pPr>
            <a:lvl6pPr marL="2341806" indent="0" rtl="0">
              <a:spcBef>
                <a:spcPts val="0"/>
              </a:spcBef>
              <a:buFont typeface="Arial"/>
              <a:buNone/>
              <a:defRPr sz="1639"/>
            </a:lvl6pPr>
            <a:lvl7pPr marL="2810168" indent="0" rtl="0">
              <a:spcBef>
                <a:spcPts val="0"/>
              </a:spcBef>
              <a:buFont typeface="Arial"/>
              <a:buNone/>
              <a:defRPr sz="1639"/>
            </a:lvl7pPr>
            <a:lvl8pPr marL="3278529" indent="0" rtl="0">
              <a:spcBef>
                <a:spcPts val="0"/>
              </a:spcBef>
              <a:buFont typeface="Arial"/>
              <a:buNone/>
              <a:defRPr sz="1639"/>
            </a:lvl8pPr>
            <a:lvl9pPr marL="3746889" indent="0" rtl="0">
              <a:spcBef>
                <a:spcPts val="0"/>
              </a:spcBef>
              <a:buFont typeface="Arial"/>
              <a:buNone/>
              <a:defRPr sz="1639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918939" y="1536778"/>
            <a:ext cx="34566922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918939" y="8960470"/>
            <a:ext cx="34566922" cy="25344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85888" marR="0" indent="2651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005138" marR="0" indent="265111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4622800" marR="0" indent="2921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6472238" marR="0" indent="100012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8324850" marR="0" indent="88900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1918941" y="34971852"/>
            <a:ext cx="8963721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68361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3672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40508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73445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34180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81016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7852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74688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3120341" y="34971852"/>
            <a:ext cx="12164121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68361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3672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40508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73445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34180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81016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7852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74688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4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27522141" y="34971852"/>
            <a:ext cx="8963721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000000"/>
              </a:buClr>
            </a:pPr>
            <a:endParaRPr lang="en-US" sz="5839" smtClean="0">
              <a:solidFill>
                <a:schemeClr val="dk1"/>
              </a:solidFill>
            </a:endParaRPr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34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nsegata/metaphlan/wiki/MetaPhlAn_Pipelines_Tutoria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hyperlink" Target="http://www.microbiomejournal.com/content/2/1/33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10000098" y="1865032"/>
            <a:ext cx="18404605" cy="3410297"/>
          </a:xfrm>
          <a:prstGeom prst="rect">
            <a:avLst/>
          </a:prstGeom>
          <a:noFill/>
          <a:ln>
            <a:noFill/>
          </a:ln>
        </p:spPr>
        <p:txBody>
          <a:bodyPr lIns="94910" tIns="47455" rIns="94910" bIns="4745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6146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Benjamin Hillmann and Knights Lab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6146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Computer Science &amp; Engineering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6146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University of Minnesota</a:t>
            </a:r>
          </a:p>
          <a:p>
            <a:pPr algn="ctr">
              <a:buClr>
                <a:schemeClr val="dk1"/>
              </a:buClr>
            </a:pPr>
            <a:endParaRPr sz="4917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29185904" y="37349473"/>
            <a:ext cx="9218897" cy="1055327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88"/>
          </a:p>
        </p:txBody>
      </p:sp>
      <p:sp>
        <p:nvSpPr>
          <p:cNvPr id="49" name="Shape 49"/>
          <p:cNvSpPr txBox="1"/>
          <p:nvPr/>
        </p:nvSpPr>
        <p:spPr>
          <a:xfrm>
            <a:off x="927382" y="5519492"/>
            <a:ext cx="17664892" cy="12722312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spcAft>
                <a:spcPts val="1639"/>
              </a:spcAft>
              <a:buClr>
                <a:srgbClr val="000000"/>
              </a:buClr>
              <a:buSzPct val="25000"/>
            </a:pPr>
            <a:r>
              <a:rPr lang="en-US" sz="7376" b="1" dirty="0">
                <a:latin typeface="Raleway"/>
                <a:ea typeface="Raleway"/>
                <a:cs typeface="Raleway"/>
                <a:sym typeface="Raleway"/>
              </a:rPr>
              <a:t>Overview</a:t>
            </a:r>
          </a:p>
          <a:p>
            <a:pPr>
              <a:spcAft>
                <a:spcPts val="1639"/>
              </a:spcAft>
              <a:buClr>
                <a:srgbClr val="000000"/>
              </a:buClr>
              <a:buSzPct val="25000"/>
            </a:pPr>
            <a:r>
              <a:rPr lang="en-US" sz="6146" dirty="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A crucial step in the metagenomics analysis pipeline is identifying the organisms present in an environmental sample. This project proposes novel,</a:t>
            </a:r>
            <a:r>
              <a:rPr lang="en-US" sz="6146" b="1" dirty="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 data-efficient methods for sequence-to-organism alignment.</a:t>
            </a:r>
          </a:p>
          <a:p>
            <a:pPr>
              <a:spcAft>
                <a:spcPts val="1639"/>
              </a:spcAft>
              <a:buClr>
                <a:schemeClr val="dk1"/>
              </a:buClr>
              <a:buSzPct val="25000"/>
            </a:pPr>
            <a:r>
              <a:rPr lang="en-US" sz="7376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</a:p>
          <a:p>
            <a:pPr marL="468361" indent="-624482">
              <a:spcAft>
                <a:spcPts val="1639"/>
              </a:spcAft>
              <a:buClr>
                <a:schemeClr val="dk1"/>
              </a:buClr>
              <a:buSzPct val="100000"/>
              <a:buFont typeface="Garamond"/>
              <a:buChar char="●"/>
            </a:pPr>
            <a:r>
              <a:rPr lang="en-US" sz="6146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Detect the optimum sequencing depth for accurate shotgun </a:t>
            </a:r>
            <a:r>
              <a:rPr lang="en-US" sz="6146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metagenomic</a:t>
            </a:r>
            <a:r>
              <a:rPr lang="en-US" sz="6146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profiles</a:t>
            </a:r>
          </a:p>
          <a:p>
            <a:pPr marL="468361" indent="-624482">
              <a:spcAft>
                <a:spcPts val="1639"/>
              </a:spcAft>
              <a:buClr>
                <a:schemeClr val="dk1"/>
              </a:buClr>
              <a:buSzPct val="100000"/>
              <a:buFont typeface="Garamond"/>
              <a:buChar char="●"/>
            </a:pPr>
            <a:r>
              <a:rPr lang="en-US" sz="6146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Compress a reference-sequence database without loss for uniquely identifying subsequences</a:t>
            </a:r>
          </a:p>
          <a:p>
            <a:pPr>
              <a:spcAft>
                <a:spcPts val="1639"/>
              </a:spcAft>
              <a:buClr>
                <a:schemeClr val="dk1"/>
              </a:buClr>
              <a:buSzPct val="25000"/>
            </a:pPr>
            <a:r>
              <a:rPr lang="en-US" sz="7376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927381" y="25495371"/>
            <a:ext cx="13376590" cy="1217897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7376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Previous Work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9759259" y="25495370"/>
            <a:ext cx="17664892" cy="4220078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7376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Future Work</a:t>
            </a:r>
          </a:p>
          <a:p>
            <a:pPr marL="468361" indent="-468361">
              <a:lnSpc>
                <a:spcPct val="115000"/>
              </a:lnSpc>
              <a:buClr>
                <a:srgbClr val="000000"/>
              </a:buClr>
              <a:buSzPct val="100000"/>
              <a:buFont typeface="Oxygen"/>
              <a:buChar char="●"/>
            </a:pPr>
            <a:r>
              <a:rPr lang="en-US" sz="4917" dirty="0">
                <a:latin typeface="Oxygen"/>
                <a:ea typeface="Oxygen"/>
                <a:cs typeface="Oxygen"/>
                <a:sym typeface="Oxygen"/>
              </a:rPr>
              <a:t>Congregating</a:t>
            </a:r>
            <a:r>
              <a:rPr lang="en-US" sz="4917" i="1" dirty="0">
                <a:latin typeface="Oxygen"/>
                <a:ea typeface="Oxygen"/>
                <a:cs typeface="Oxygen"/>
                <a:sym typeface="Oxygen"/>
              </a:rPr>
              <a:t> in </a:t>
            </a:r>
            <a:r>
              <a:rPr lang="en-US" sz="4917" i="1" dirty="0" err="1">
                <a:latin typeface="Oxygen"/>
                <a:ea typeface="Oxygen"/>
                <a:cs typeface="Oxygen"/>
                <a:sym typeface="Oxygen"/>
              </a:rPr>
              <a:t>silico</a:t>
            </a:r>
            <a:r>
              <a:rPr lang="en-US" sz="4917" dirty="0">
                <a:latin typeface="Oxygen"/>
                <a:ea typeface="Oxygen"/>
                <a:cs typeface="Oxygen"/>
                <a:sym typeface="Oxygen"/>
              </a:rPr>
              <a:t> and real communities</a:t>
            </a:r>
          </a:p>
          <a:p>
            <a:pPr marL="468361" indent="-468361">
              <a:lnSpc>
                <a:spcPct val="115000"/>
              </a:lnSpc>
              <a:buClr>
                <a:srgbClr val="000000"/>
              </a:buClr>
              <a:buSzPct val="100000"/>
              <a:buFont typeface="Oxygen"/>
              <a:buChar char="●"/>
            </a:pPr>
            <a:r>
              <a:rPr lang="en-US" sz="4917" dirty="0">
                <a:latin typeface="Oxygen"/>
                <a:ea typeface="Oxygen"/>
                <a:cs typeface="Oxygen"/>
                <a:sym typeface="Oxygen"/>
              </a:rPr>
              <a:t>Monte Carlo simulation for unique sequences</a:t>
            </a:r>
          </a:p>
          <a:p>
            <a:pPr marL="468361" indent="-468361">
              <a:lnSpc>
                <a:spcPct val="115000"/>
              </a:lnSpc>
              <a:buClr>
                <a:srgbClr val="000000"/>
              </a:buClr>
              <a:buSzPct val="100000"/>
              <a:buFont typeface="Oxygen"/>
              <a:buChar char="●"/>
            </a:pPr>
            <a:r>
              <a:rPr lang="en-US" sz="4917" dirty="0">
                <a:latin typeface="Oxygen"/>
                <a:ea typeface="Oxygen"/>
                <a:cs typeface="Oxygen"/>
                <a:sym typeface="Oxygen"/>
              </a:rPr>
              <a:t>Testing the radix </a:t>
            </a:r>
            <a:r>
              <a:rPr lang="en-US" sz="4917" dirty="0" err="1">
                <a:latin typeface="Oxygen"/>
                <a:ea typeface="Oxygen"/>
                <a:cs typeface="Oxygen"/>
                <a:sym typeface="Oxygen"/>
              </a:rPr>
              <a:t>trie</a:t>
            </a:r>
            <a:r>
              <a:rPr lang="en-US" sz="4917" dirty="0">
                <a:latin typeface="Oxygen"/>
                <a:ea typeface="Oxygen"/>
                <a:cs typeface="Oxygen"/>
                <a:sym typeface="Oxygen"/>
              </a:rPr>
              <a:t> approach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9759258" y="12786849"/>
            <a:ext cx="14596946" cy="4674174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7376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  <a:p>
            <a:pPr marL="702542" indent="-702542">
              <a:lnSpc>
                <a:spcPct val="115000"/>
              </a:lnSpc>
              <a:buFont typeface="Arial" charset="0"/>
              <a:buChar char="•"/>
            </a:pPr>
            <a:r>
              <a:rPr lang="en-US" sz="4917" dirty="0">
                <a:solidFill>
                  <a:schemeClr val="dk1"/>
                </a:solidFill>
                <a:latin typeface="Garamond" charset="0"/>
                <a:ea typeface="Garamond" charset="0"/>
                <a:cs typeface="Garamond" charset="0"/>
                <a:sym typeface="Raleway"/>
              </a:rPr>
              <a:t>Bowtie2 alignment against all of IMG</a:t>
            </a:r>
          </a:p>
          <a:p>
            <a:pPr marL="702542" indent="-702542">
              <a:lnSpc>
                <a:spcPct val="115000"/>
              </a:lnSpc>
              <a:buFont typeface="Arial" charset="0"/>
              <a:buChar char="•"/>
            </a:pPr>
            <a:r>
              <a:rPr lang="en-US" sz="4917" dirty="0">
                <a:latin typeface="Garamond" charset="0"/>
                <a:ea typeface="Garamond" charset="0"/>
                <a:cs typeface="Garamond" charset="0"/>
              </a:rPr>
              <a:t>14:40.65 </a:t>
            </a:r>
            <a:r>
              <a:rPr lang="en-US" sz="4917" dirty="0">
                <a:latin typeface="Garamond" charset="0"/>
                <a:ea typeface="Garamond" charset="0"/>
                <a:cs typeface="Garamond" charset="0"/>
              </a:rPr>
              <a:t>total for 10</a:t>
            </a:r>
            <a:r>
              <a:rPr lang="en-US" sz="4917" baseline="30000" dirty="0">
                <a:latin typeface="Garamond" charset="0"/>
                <a:ea typeface="Garamond" charset="0"/>
                <a:cs typeface="Garamond" charset="0"/>
              </a:rPr>
              <a:t>6</a:t>
            </a:r>
            <a:r>
              <a:rPr lang="en-US" sz="4917" dirty="0">
                <a:latin typeface="Garamond" charset="0"/>
                <a:ea typeface="Garamond" charset="0"/>
                <a:cs typeface="Garamond" charset="0"/>
              </a:rPr>
              <a:t> reads</a:t>
            </a:r>
          </a:p>
          <a:p>
            <a:pPr marL="702542" indent="-702542">
              <a:lnSpc>
                <a:spcPct val="115000"/>
              </a:lnSpc>
              <a:buFont typeface="Arial" charset="0"/>
              <a:buChar char="•"/>
            </a:pPr>
            <a:r>
              <a:rPr lang="en-US" sz="4917" dirty="0">
                <a:latin typeface="Garamond" charset="0"/>
                <a:ea typeface="Garamond" charset="0"/>
                <a:cs typeface="Garamond" charset="0"/>
              </a:rPr>
              <a:t>A total of 5.68% unique mappings</a:t>
            </a:r>
          </a:p>
          <a:p>
            <a:pPr marL="702542" indent="-702542">
              <a:lnSpc>
                <a:spcPct val="115000"/>
              </a:lnSpc>
              <a:buFont typeface="Arial" charset="0"/>
              <a:buChar char="•"/>
            </a:pPr>
            <a:endParaRPr lang="en-US" sz="4917" dirty="0">
              <a:solidFill>
                <a:schemeClr val="dk1"/>
              </a:solidFill>
              <a:latin typeface="Garamond" charset="0"/>
              <a:ea typeface="Garamond" charset="0"/>
              <a:cs typeface="Garamond" charset="0"/>
              <a:sym typeface="Raleway"/>
            </a:endParaRPr>
          </a:p>
          <a:p>
            <a:pPr marL="702542" lvl="2" indent="-702542">
              <a:lnSpc>
                <a:spcPct val="115000"/>
              </a:lnSpc>
              <a:buFont typeface="Arial" charset="0"/>
              <a:buChar char="•"/>
            </a:pPr>
            <a:endParaRPr lang="en-US" sz="4917" dirty="0">
              <a:solidFill>
                <a:schemeClr val="dk1"/>
              </a:solidFill>
              <a:latin typeface="Garamond" charset="0"/>
              <a:ea typeface="Garamond" charset="0"/>
              <a:cs typeface="Garamond" charset="0"/>
              <a:sym typeface="Raleway"/>
            </a:endParaRPr>
          </a:p>
          <a:p>
            <a:pPr marL="702542" lvl="2" indent="-702542">
              <a:lnSpc>
                <a:spcPct val="115000"/>
              </a:lnSpc>
              <a:buFont typeface="Arial" charset="0"/>
              <a:buChar char="•"/>
            </a:pPr>
            <a:endParaRPr lang="en-US" sz="4917" dirty="0">
              <a:solidFill>
                <a:schemeClr val="dk1"/>
              </a:solidFill>
              <a:latin typeface="Garamond" charset="0"/>
              <a:ea typeface="Garamond" charset="0"/>
              <a:cs typeface="Garamond" charset="0"/>
              <a:sym typeface="Raleway"/>
            </a:endParaRPr>
          </a:p>
          <a:p>
            <a:pPr marL="702542" indent="-702542">
              <a:lnSpc>
                <a:spcPct val="115000"/>
              </a:lnSpc>
              <a:buFont typeface="Arial" charset="0"/>
              <a:buChar char="•"/>
            </a:pPr>
            <a:endParaRPr lang="en-US" sz="4917" dirty="0">
              <a:solidFill>
                <a:schemeClr val="dk1"/>
              </a:solidFill>
              <a:latin typeface="Garamond" charset="0"/>
              <a:ea typeface="Garamond" charset="0"/>
              <a:cs typeface="Garamond" charset="0"/>
              <a:sym typeface="Raleway"/>
            </a:endParaRPr>
          </a:p>
          <a:p>
            <a:pPr>
              <a:lnSpc>
                <a:spcPct val="115000"/>
              </a:lnSpc>
            </a:pPr>
            <a:endParaRPr lang="en-US" sz="7376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</a:pPr>
            <a:endParaRPr sz="6146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15000"/>
              </a:lnSpc>
            </a:pPr>
            <a:endParaRPr sz="6146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>
              <a:lnSpc>
                <a:spcPct val="115000"/>
              </a:lnSpc>
              <a:buClr>
                <a:srgbClr val="000000"/>
              </a:buClr>
            </a:pPr>
            <a:endParaRPr sz="6146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>
              <a:lnSpc>
                <a:spcPct val="115000"/>
              </a:lnSpc>
              <a:buClr>
                <a:srgbClr val="222222"/>
              </a:buClr>
              <a:buSzPct val="25000"/>
            </a:pPr>
            <a:r>
              <a:rPr lang="en-US" sz="3073" dirty="0">
                <a:solidFill>
                  <a:srgbClr val="222222"/>
                </a:solidFill>
              </a:rPr>
              <a:t> 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9759259" y="30363020"/>
            <a:ext cx="17664892" cy="5983590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ct val="25000"/>
            </a:pPr>
            <a:r>
              <a:rPr lang="en-US" sz="6146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</a:p>
          <a:p>
            <a:pPr algn="just"/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1. Markowitz, V. M. </a:t>
            </a:r>
            <a:r>
              <a:rPr lang="en-US" sz="3688" i="1" dirty="0">
                <a:latin typeface="Garamond" charset="0"/>
                <a:ea typeface="Garamond" charset="0"/>
                <a:cs typeface="Garamond" charset="0"/>
              </a:rPr>
              <a:t>et al.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IMG 4 version of the integrated microbial genomes comparative analysis system. </a:t>
            </a:r>
            <a:r>
              <a:rPr lang="en-US" sz="3688" i="1" dirty="0" err="1">
                <a:latin typeface="Garamond" charset="0"/>
                <a:ea typeface="Garamond" charset="0"/>
                <a:cs typeface="Garamond" charset="0"/>
              </a:rPr>
              <a:t>Nucl</a:t>
            </a:r>
            <a:r>
              <a:rPr lang="en-US" sz="3688" i="1" dirty="0">
                <a:latin typeface="Garamond" charset="0"/>
                <a:ea typeface="Garamond" charset="0"/>
                <a:cs typeface="Garamond" charset="0"/>
              </a:rPr>
              <a:t>. Acids Res.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88" b="1" dirty="0">
                <a:latin typeface="Garamond" charset="0"/>
                <a:ea typeface="Garamond" charset="0"/>
                <a:cs typeface="Garamond" charset="0"/>
              </a:rPr>
              <a:t>42,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D560–D567 (2014).</a:t>
            </a:r>
          </a:p>
          <a:p>
            <a:pPr algn="just"/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2. </a:t>
            </a:r>
            <a:r>
              <a:rPr lang="en-US" sz="3688" dirty="0" err="1">
                <a:latin typeface="Garamond" charset="0"/>
                <a:ea typeface="Garamond" charset="0"/>
                <a:cs typeface="Garamond" charset="0"/>
              </a:rPr>
              <a:t>Langmead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, B. &amp; </a:t>
            </a:r>
            <a:r>
              <a:rPr lang="en-US" sz="3688" dirty="0" err="1">
                <a:latin typeface="Garamond" charset="0"/>
                <a:ea typeface="Garamond" charset="0"/>
                <a:cs typeface="Garamond" charset="0"/>
              </a:rPr>
              <a:t>Salzberg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, S. L. Fast gapped-read alignment with Bowtie 2. </a:t>
            </a:r>
            <a:r>
              <a:rPr lang="en-US" sz="3688" i="1" dirty="0">
                <a:latin typeface="Garamond" charset="0"/>
                <a:ea typeface="Garamond" charset="0"/>
                <a:cs typeface="Garamond" charset="0"/>
              </a:rPr>
              <a:t>Nat Meth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88" b="1" dirty="0">
                <a:latin typeface="Garamond" charset="0"/>
                <a:ea typeface="Garamond" charset="0"/>
                <a:cs typeface="Garamond" charset="0"/>
              </a:rPr>
              <a:t>9,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357–359 (2012).</a:t>
            </a:r>
          </a:p>
          <a:p>
            <a:pPr algn="just"/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3. </a:t>
            </a:r>
            <a:r>
              <a:rPr lang="en-US" sz="3688" dirty="0" err="1">
                <a:latin typeface="Garamond" charset="0"/>
                <a:ea typeface="Garamond" charset="0"/>
                <a:cs typeface="Garamond" charset="0"/>
              </a:rPr>
              <a:t>Segata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, N. </a:t>
            </a:r>
            <a:r>
              <a:rPr lang="en-US" sz="3688" i="1" dirty="0">
                <a:latin typeface="Garamond" charset="0"/>
                <a:ea typeface="Garamond" charset="0"/>
                <a:cs typeface="Garamond" charset="0"/>
              </a:rPr>
              <a:t>et al.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88" dirty="0" err="1">
                <a:latin typeface="Garamond" charset="0"/>
                <a:ea typeface="Garamond" charset="0"/>
                <a:cs typeface="Garamond" charset="0"/>
              </a:rPr>
              <a:t>Metagenomic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microbial community profiling using unique clade-specific marker genes. </a:t>
            </a:r>
            <a:r>
              <a:rPr lang="en-US" sz="3688" i="1" dirty="0">
                <a:latin typeface="Garamond" charset="0"/>
                <a:ea typeface="Garamond" charset="0"/>
                <a:cs typeface="Garamond" charset="0"/>
              </a:rPr>
              <a:t>Nat Meth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88" b="1" dirty="0">
                <a:latin typeface="Garamond" charset="0"/>
                <a:ea typeface="Garamond" charset="0"/>
                <a:cs typeface="Garamond" charset="0"/>
              </a:rPr>
              <a:t>9,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811–814 (2012).</a:t>
            </a:r>
          </a:p>
          <a:p>
            <a:pPr algn="just"/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4. Hong, C. </a:t>
            </a:r>
            <a:r>
              <a:rPr lang="en-US" sz="3688" i="1" dirty="0">
                <a:latin typeface="Garamond" charset="0"/>
                <a:ea typeface="Garamond" charset="0"/>
                <a:cs typeface="Garamond" charset="0"/>
              </a:rPr>
              <a:t>et al.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88" dirty="0" err="1">
                <a:latin typeface="Garamond" charset="0"/>
                <a:ea typeface="Garamond" charset="0"/>
                <a:cs typeface="Garamond" charset="0"/>
              </a:rPr>
              <a:t>PathoScope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2.0: a complete computational framework for strain identification in environmental or clinical sequencing samples. </a:t>
            </a:r>
            <a:r>
              <a:rPr lang="en-US" sz="3688" i="1" dirty="0">
                <a:latin typeface="Garamond" charset="0"/>
                <a:ea typeface="Garamond" charset="0"/>
                <a:cs typeface="Garamond" charset="0"/>
              </a:rPr>
              <a:t>Microbiome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88" b="1" dirty="0">
                <a:latin typeface="Garamond" charset="0"/>
                <a:ea typeface="Garamond" charset="0"/>
                <a:cs typeface="Garamond" charset="0"/>
              </a:rPr>
              <a:t>2,</a:t>
            </a:r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 33 (2014).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ct val="25000"/>
            </a:pPr>
            <a:endParaRPr lang="en-US" sz="6146" b="1" dirty="0">
              <a:latin typeface="Raleway"/>
              <a:ea typeface="Raleway"/>
              <a:cs typeface="Raleway"/>
              <a:sym typeface="Raleway"/>
            </a:endParaRPr>
          </a:p>
          <a:p>
            <a:pPr marL="468361" indent="-468361">
              <a:lnSpc>
                <a:spcPct val="115000"/>
              </a:lnSpc>
              <a:buClr>
                <a:srgbClr val="000000"/>
              </a:buClr>
              <a:buFont typeface="Oxygen"/>
              <a:buChar char="●"/>
            </a:pPr>
            <a:endParaRPr sz="1679" dirty="0"/>
          </a:p>
        </p:txBody>
      </p:sp>
      <p:sp>
        <p:nvSpPr>
          <p:cNvPr id="54" name="Shape 54"/>
          <p:cNvSpPr txBox="1"/>
          <p:nvPr/>
        </p:nvSpPr>
        <p:spPr>
          <a:xfrm>
            <a:off x="2" y="351265"/>
            <a:ext cx="38404801" cy="2955775"/>
          </a:xfrm>
          <a:prstGeom prst="rect">
            <a:avLst/>
          </a:prstGeom>
          <a:noFill/>
          <a:ln>
            <a:noFill/>
          </a:ln>
        </p:spPr>
        <p:txBody>
          <a:bodyPr lIns="94910" tIns="47455" rIns="94910" bIns="47455" anchor="t" anchorCtr="0">
            <a:noAutofit/>
          </a:bodyPr>
          <a:lstStyle/>
          <a:p>
            <a:pPr algn="ctr">
              <a:buClr>
                <a:srgbClr val="003399"/>
              </a:buClr>
              <a:buSzPct val="25000"/>
            </a:pPr>
            <a:r>
              <a:rPr lang="en-US" sz="9834" b="1" dirty="0">
                <a:solidFill>
                  <a:srgbClr val="91252F"/>
                </a:solidFill>
                <a:latin typeface="Raleway"/>
                <a:ea typeface="Raleway"/>
                <a:cs typeface="Raleway"/>
                <a:sym typeface="Raleway"/>
              </a:rPr>
              <a:t>Shallow-</a:t>
            </a:r>
            <a:r>
              <a:rPr lang="en-US" sz="9834" b="1" dirty="0" err="1">
                <a:solidFill>
                  <a:srgbClr val="91252F"/>
                </a:solidFill>
                <a:latin typeface="Raleway"/>
                <a:ea typeface="Raleway"/>
                <a:cs typeface="Raleway"/>
                <a:sym typeface="Raleway"/>
              </a:rPr>
              <a:t>Seq</a:t>
            </a:r>
            <a:endParaRPr lang="en-US" sz="9834" b="1" dirty="0">
              <a:solidFill>
                <a:srgbClr val="91252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0739909" y="11719536"/>
            <a:ext cx="15703594" cy="647210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844">
                <a:latin typeface="Oxygen"/>
                <a:ea typeface="Oxygen"/>
                <a:cs typeface="Oxygen"/>
                <a:sym typeface="Oxygen"/>
              </a:rPr>
              <a:t>Source: </a:t>
            </a:r>
            <a:r>
              <a:rPr lang="en-US" sz="1844" u="sng">
                <a:solidFill>
                  <a:schemeClr val="hlink"/>
                </a:solidFill>
                <a:latin typeface="Oxygen"/>
                <a:ea typeface="Oxygen"/>
                <a:cs typeface="Oxygen"/>
                <a:sym typeface="Oxygen"/>
                <a:hlinkClick r:id="rId3"/>
              </a:rPr>
              <a:t>https://bitbucket.org/nsegata/metaphlan/wiki/MetaPhlAn_Pipelines_Tutorial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0818" y="18044786"/>
            <a:ext cx="8483333" cy="565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2320" y="17957819"/>
            <a:ext cx="8483333" cy="565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04703" y="4941358"/>
            <a:ext cx="6519707" cy="662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96679" y="5495625"/>
            <a:ext cx="6003631" cy="600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7382" y="27057438"/>
            <a:ext cx="11708780" cy="10118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927382" y="37519957"/>
            <a:ext cx="15703594" cy="647210"/>
          </a:xfrm>
          <a:prstGeom prst="rect">
            <a:avLst/>
          </a:prstGeom>
          <a:noFill/>
          <a:ln>
            <a:noFill/>
          </a:ln>
        </p:spPr>
        <p:txBody>
          <a:bodyPr lIns="93655" tIns="93655" rIns="93655" bIns="9365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844">
                <a:latin typeface="Oxygen"/>
                <a:ea typeface="Oxygen"/>
                <a:cs typeface="Oxygen"/>
                <a:sym typeface="Oxygen"/>
              </a:rPr>
              <a:t>Source: </a:t>
            </a:r>
            <a:r>
              <a:rPr lang="en-US" sz="1844" u="sng">
                <a:solidFill>
                  <a:schemeClr val="hlink"/>
                </a:solidFill>
                <a:latin typeface="Oxygen"/>
                <a:ea typeface="Oxygen"/>
                <a:cs typeface="Oxygen"/>
                <a:sym typeface="Oxygen"/>
                <a:hlinkClick r:id="rId9"/>
              </a:rPr>
              <a:t>http://www.microbiomejournal.com/content/2/1/33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77876" y="351264"/>
            <a:ext cx="5174453" cy="291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11">
            <a:alphaModFix/>
          </a:blip>
          <a:srcRect t="64515"/>
          <a:stretch/>
        </p:blipFill>
        <p:spPr>
          <a:xfrm>
            <a:off x="1216932" y="3423166"/>
            <a:ext cx="7351332" cy="67640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927380" y="18241804"/>
            <a:ext cx="2343606" cy="242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1. AGTTT</a:t>
            </a:r>
            <a:endParaRPr lang="en-US" sz="3688" dirty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2. GGCTA</a:t>
            </a:r>
            <a:endParaRPr lang="en-US" sz="3688" dirty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3. GGCTT</a:t>
            </a:r>
            <a:endParaRPr lang="en-US" sz="3688" dirty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3688" dirty="0">
                <a:latin typeface="Garamond" charset="0"/>
                <a:ea typeface="Garamond" charset="0"/>
                <a:cs typeface="Garamond" charset="0"/>
              </a:rPr>
              <a:t>4. GGTAA</a:t>
            </a:r>
            <a:endParaRPr lang="en-US" sz="3688" dirty="0">
              <a:latin typeface="Garamond" charset="0"/>
              <a:ea typeface="Garamond" charset="0"/>
              <a:cs typeface="Garamon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22645" y="17516476"/>
            <a:ext cx="6713748" cy="8275232"/>
            <a:chOff x="6259546" y="2906252"/>
            <a:chExt cx="2693336" cy="3854208"/>
          </a:xfrm>
        </p:grpSpPr>
        <p:sp>
          <p:nvSpPr>
            <p:cNvPr id="22" name="Oval 21"/>
            <p:cNvSpPr/>
            <p:nvPr/>
          </p:nvSpPr>
          <p:spPr>
            <a:xfrm>
              <a:off x="7596642" y="290625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23" name="Oval 22"/>
            <p:cNvSpPr/>
            <p:nvPr/>
          </p:nvSpPr>
          <p:spPr>
            <a:xfrm>
              <a:off x="6847273" y="3974006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cxnSp>
          <p:nvCxnSpPr>
            <p:cNvPr id="24" name="Straight Connector 23"/>
            <p:cNvCxnSpPr>
              <a:stCxn id="24" idx="4"/>
              <a:endCxn id="37" idx="0"/>
            </p:cNvCxnSpPr>
            <p:nvPr/>
          </p:nvCxnSpPr>
          <p:spPr>
            <a:xfrm>
              <a:off x="7705329" y="3123626"/>
              <a:ext cx="503392" cy="87512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100034" y="3998753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26" name="Oval 25"/>
            <p:cNvSpPr/>
            <p:nvPr/>
          </p:nvSpPr>
          <p:spPr>
            <a:xfrm>
              <a:off x="6335534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27" name="Oval 26"/>
            <p:cNvSpPr/>
            <p:nvPr/>
          </p:nvSpPr>
          <p:spPr>
            <a:xfrm>
              <a:off x="7596642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28" name="Oval 27"/>
            <p:cNvSpPr/>
            <p:nvPr/>
          </p:nvSpPr>
          <p:spPr>
            <a:xfrm>
              <a:off x="8647288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29" name="Oval 28"/>
            <p:cNvSpPr/>
            <p:nvPr/>
          </p:nvSpPr>
          <p:spPr>
            <a:xfrm>
              <a:off x="7063737" y="614439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0" name="Oval 29"/>
            <p:cNvSpPr/>
            <p:nvPr/>
          </p:nvSpPr>
          <p:spPr>
            <a:xfrm>
              <a:off x="7958646" y="614439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cxnSp>
          <p:nvCxnSpPr>
            <p:cNvPr id="31" name="Straight Connector 30"/>
            <p:cNvCxnSpPr>
              <a:stCxn id="24" idx="4"/>
              <a:endCxn id="30" idx="0"/>
            </p:cNvCxnSpPr>
            <p:nvPr/>
          </p:nvCxnSpPr>
          <p:spPr>
            <a:xfrm flipH="1">
              <a:off x="6955960" y="3123626"/>
              <a:ext cx="749369" cy="8503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8" idx="0"/>
              <a:endCxn id="30" idx="4"/>
            </p:cNvCxnSpPr>
            <p:nvPr/>
          </p:nvCxnSpPr>
          <p:spPr>
            <a:xfrm flipV="1">
              <a:off x="6444221" y="4191380"/>
              <a:ext cx="511739" cy="90349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9" idx="0"/>
              <a:endCxn id="37" idx="4"/>
            </p:cNvCxnSpPr>
            <p:nvPr/>
          </p:nvCxnSpPr>
          <p:spPr>
            <a:xfrm flipV="1">
              <a:off x="7705329" y="4216127"/>
              <a:ext cx="503392" cy="87874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  <a:endCxn id="37" idx="4"/>
            </p:cNvCxnSpPr>
            <p:nvPr/>
          </p:nvCxnSpPr>
          <p:spPr>
            <a:xfrm flipH="1" flipV="1">
              <a:off x="8208721" y="4216127"/>
              <a:ext cx="547254" cy="87874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2" idx="0"/>
              <a:endCxn id="39" idx="4"/>
            </p:cNvCxnSpPr>
            <p:nvPr/>
          </p:nvCxnSpPr>
          <p:spPr>
            <a:xfrm flipH="1" flipV="1">
              <a:off x="7705329" y="5312248"/>
              <a:ext cx="362004" cy="8321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1" idx="0"/>
              <a:endCxn id="39" idx="4"/>
            </p:cNvCxnSpPr>
            <p:nvPr/>
          </p:nvCxnSpPr>
          <p:spPr>
            <a:xfrm flipV="1">
              <a:off x="7172424" y="5312248"/>
              <a:ext cx="532905" cy="8321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104690" y="3260952"/>
              <a:ext cx="388985" cy="4119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A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79060" y="3260952"/>
              <a:ext cx="503392" cy="4119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GG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61043" y="4408799"/>
              <a:ext cx="781640" cy="4119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GTTT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21284" y="4408799"/>
              <a:ext cx="503392" cy="4119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CT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48684" y="5500691"/>
              <a:ext cx="419208" cy="4119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A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99608" y="5500691"/>
              <a:ext cx="419208" cy="4119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T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76020" y="4408799"/>
              <a:ext cx="701984" cy="4119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TAA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59546" y="5333987"/>
              <a:ext cx="393814" cy="411909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1</a:t>
              </a:r>
              <a:endParaRPr lang="en-US" sz="3688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75517" y="6348551"/>
              <a:ext cx="393814" cy="411909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70426" y="6348551"/>
              <a:ext cx="393814" cy="411909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59068" y="5333987"/>
              <a:ext cx="393814" cy="411909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88" dirty="0">
                  <a:solidFill>
                    <a:schemeClr val="tx1"/>
                  </a:solidFill>
                  <a:latin typeface="Garamond" charset="0"/>
                  <a:ea typeface="Garamond" charset="0"/>
                  <a:cs typeface="Garamond" charset="0"/>
                </a:rPr>
                <a:t>4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0980234" y="17749834"/>
            <a:ext cx="6036527" cy="1412600"/>
          </a:xfrm>
          <a:prstGeom prst="rect">
            <a:avLst/>
          </a:prstGeom>
          <a:solidFill>
            <a:srgbClr val="912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70" tIns="46835" rIns="93670" bIns="468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79"/>
          </a:p>
        </p:txBody>
      </p:sp>
      <p:sp>
        <p:nvSpPr>
          <p:cNvPr id="9" name="TextBox 8"/>
          <p:cNvSpPr txBox="1"/>
          <p:nvPr/>
        </p:nvSpPr>
        <p:spPr>
          <a:xfrm>
            <a:off x="11964126" y="18072866"/>
            <a:ext cx="3914843" cy="67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88" b="1" dirty="0" err="1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Dereplicate</a:t>
            </a:r>
            <a:endParaRPr lang="en-US" sz="3688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80234" y="20338131"/>
            <a:ext cx="6036527" cy="1412600"/>
          </a:xfrm>
          <a:prstGeom prst="rect">
            <a:avLst/>
          </a:prstGeom>
          <a:solidFill>
            <a:srgbClr val="912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70" tIns="46835" rIns="93670" bIns="468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79"/>
          </a:p>
        </p:txBody>
      </p:sp>
      <p:sp>
        <p:nvSpPr>
          <p:cNvPr id="67" name="Rectangle 66"/>
          <p:cNvSpPr/>
          <p:nvPr/>
        </p:nvSpPr>
        <p:spPr>
          <a:xfrm>
            <a:off x="10974881" y="23140755"/>
            <a:ext cx="6036527" cy="1412600"/>
          </a:xfrm>
          <a:prstGeom prst="rect">
            <a:avLst/>
          </a:prstGeom>
          <a:solidFill>
            <a:srgbClr val="912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70" tIns="46835" rIns="93670" bIns="468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79"/>
          </a:p>
        </p:txBody>
      </p:sp>
      <p:sp>
        <p:nvSpPr>
          <p:cNvPr id="69" name="TextBox 68"/>
          <p:cNvSpPr txBox="1"/>
          <p:nvPr/>
        </p:nvSpPr>
        <p:spPr>
          <a:xfrm>
            <a:off x="11238561" y="23516008"/>
            <a:ext cx="5498968" cy="67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88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Last Common Ancestor</a:t>
            </a:r>
            <a:endParaRPr lang="en-US" sz="3688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041076" y="20713382"/>
            <a:ext cx="3914843" cy="67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88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Alignment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3555968" y="19374038"/>
            <a:ext cx="885062" cy="8516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70" tIns="46835" rIns="93670" bIns="468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79"/>
          </a:p>
        </p:txBody>
      </p:sp>
      <p:sp>
        <p:nvSpPr>
          <p:cNvPr id="71" name="Right Arrow 70"/>
          <p:cNvSpPr/>
          <p:nvPr/>
        </p:nvSpPr>
        <p:spPr>
          <a:xfrm rot="5400000">
            <a:off x="13479017" y="22084792"/>
            <a:ext cx="885062" cy="8516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70" tIns="46835" rIns="93670" bIns="468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79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267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Garamond</vt:lpstr>
      <vt:lpstr>Oxygen</vt:lpstr>
      <vt:lpstr>Raleway</vt:lpstr>
      <vt:lpstr>Default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Benjamin Hillmann</cp:lastModifiedBy>
  <cp:revision>9</cp:revision>
  <dcterms:modified xsi:type="dcterms:W3CDTF">2015-10-30T14:36:38Z</dcterms:modified>
</cp:coreProperties>
</file>