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5" r:id="rId4"/>
  </p:sldMasterIdLst>
  <p:notesMasterIdLst>
    <p:notesMasterId r:id="rId24"/>
  </p:notesMasterIdLst>
  <p:sldIdLst>
    <p:sldId id="356" r:id="rId5"/>
    <p:sldId id="368" r:id="rId6"/>
    <p:sldId id="357" r:id="rId7"/>
    <p:sldId id="351" r:id="rId8"/>
    <p:sldId id="257" r:id="rId9"/>
    <p:sldId id="359" r:id="rId10"/>
    <p:sldId id="285" r:id="rId11"/>
    <p:sldId id="363" r:id="rId12"/>
    <p:sldId id="284" r:id="rId13"/>
    <p:sldId id="364" r:id="rId14"/>
    <p:sldId id="358" r:id="rId15"/>
    <p:sldId id="360" r:id="rId16"/>
    <p:sldId id="366" r:id="rId17"/>
    <p:sldId id="367" r:id="rId18"/>
    <p:sldId id="365" r:id="rId19"/>
    <p:sldId id="344" r:id="rId20"/>
    <p:sldId id="361" r:id="rId21"/>
    <p:sldId id="362" r:id="rId22"/>
    <p:sldId id="35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E55FA-242C-6354-4A6D-CFDC3D31A592}" v="129" dt="2023-08-12T06:02:04.827"/>
    <p1510:client id="{DAED8820-9F7B-4F3A-9F54-980B91E538E4}" v="3281" dt="2023-08-12T06:05:53.371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34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1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ive.google.com/file/d/17pmbQ3QO06-00rchu3A6R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312" y="1493148"/>
            <a:ext cx="5667415" cy="1143001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312" y="2857499"/>
            <a:ext cx="5667415" cy="114300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Môn học: Kỹ thuật lập trình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Nhóm 1 – 22CLCA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96-695B-347E-0D17-6A90C6B7E189}"/>
              </a:ext>
            </a:extLst>
          </p:cNvPr>
          <p:cNvSpPr txBox="1"/>
          <p:nvPr/>
        </p:nvSpPr>
        <p:spPr>
          <a:xfrm>
            <a:off x="2125992" y="4000499"/>
            <a:ext cx="3386055" cy="96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</a:t>
            </a:r>
            <a:b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TRƯƠNG TOÀN THỊNH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67BD50-FDE7-87BF-9A8E-2E95BEF36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955" y="1208313"/>
            <a:ext cx="4677957" cy="42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0"/>
            <a:ext cx="5424818" cy="129275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III. Các chế độ trong game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504146-8A0E-2EA6-9CCE-83E082C2C7B3}"/>
              </a:ext>
            </a:extLst>
          </p:cNvPr>
          <p:cNvCxnSpPr>
            <a:cxnSpLocks/>
          </p:cNvCxnSpPr>
          <p:nvPr/>
        </p:nvCxnSpPr>
        <p:spPr>
          <a:xfrm>
            <a:off x="1109115" y="1763483"/>
            <a:ext cx="507708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E1A9764-4C50-61DF-1B16-94AF57076F72}"/>
              </a:ext>
            </a:extLst>
          </p:cNvPr>
          <p:cNvSpPr txBox="1"/>
          <p:nvPr/>
        </p:nvSpPr>
        <p:spPr>
          <a:xfrm>
            <a:off x="11728579" y="6382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3B509-8127-E706-3AE0-E1C727175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39" y="2197101"/>
            <a:ext cx="2578973" cy="2462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DE11DA-81A1-DF08-6F67-884351A71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027" y="2197108"/>
            <a:ext cx="2578973" cy="24628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C00C15-5CBF-A0B9-3C94-D6E619741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015" y="2197108"/>
            <a:ext cx="2500604" cy="24628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09B26E-BBB2-484A-CCBC-62D47E4FA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634" y="2197101"/>
            <a:ext cx="2499327" cy="24628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C195FC-AF44-BAA8-79E0-2ED973248772}"/>
              </a:ext>
            </a:extLst>
          </p:cNvPr>
          <p:cNvSpPr txBox="1"/>
          <p:nvPr/>
        </p:nvSpPr>
        <p:spPr>
          <a:xfrm>
            <a:off x="1162866" y="4802556"/>
            <a:ext cx="1813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Mode 1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Chơi đơn - vô tận</a:t>
            </a:r>
            <a:br>
              <a:rPr lang="en-US"/>
            </a:b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79AEB1-005A-9BB7-695D-95C673A95438}"/>
              </a:ext>
            </a:extLst>
          </p:cNvPr>
          <p:cNvSpPr txBox="1"/>
          <p:nvPr/>
        </p:nvSpPr>
        <p:spPr>
          <a:xfrm>
            <a:off x="3725928" y="4802556"/>
            <a:ext cx="2161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Mode 2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Chơi đơn – phiêu lưu</a:t>
            </a:r>
            <a:br>
              <a:rPr lang="en-US"/>
            </a:b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52638-0A3D-8713-2B6A-C08DF7D862DC}"/>
              </a:ext>
            </a:extLst>
          </p:cNvPr>
          <p:cNvSpPr txBox="1"/>
          <p:nvPr/>
        </p:nvSpPr>
        <p:spPr>
          <a:xfrm>
            <a:off x="6453388" y="4802556"/>
            <a:ext cx="2101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Mode 3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Chơi đội – phiêu lưu</a:t>
            </a:r>
            <a:br>
              <a:rPr lang="en-US"/>
            </a:b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A4E8C-CB69-8D9B-86EC-6EC894D95FE3}"/>
              </a:ext>
            </a:extLst>
          </p:cNvPr>
          <p:cNvSpPr txBox="1"/>
          <p:nvPr/>
        </p:nvSpPr>
        <p:spPr>
          <a:xfrm>
            <a:off x="9111368" y="4802556"/>
            <a:ext cx="2101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Mode 4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Đối kháng – 2 người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08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0"/>
            <a:ext cx="6059300" cy="129275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IV. Các hàm xử lý quan trọng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F5399-9EBC-BCFB-F46A-20AC84631DF1}"/>
              </a:ext>
            </a:extLst>
          </p:cNvPr>
          <p:cNvSpPr txBox="1"/>
          <p:nvPr/>
        </p:nvSpPr>
        <p:spPr>
          <a:xfrm>
            <a:off x="1097280" y="3071321"/>
            <a:ext cx="98769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chế độ 2 người chơi, khi rắn đỏ chạm vào quả xanh thì sẽ đi xuyên qua và ngược lại.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5C0F0-981F-6946-3BF7-79B8ADA1060A}"/>
              </a:ext>
            </a:extLst>
          </p:cNvPr>
          <p:cNvSpPr txBox="1"/>
          <p:nvPr/>
        </p:nvSpPr>
        <p:spPr>
          <a:xfrm>
            <a:off x="1097280" y="4394605"/>
            <a:ext cx="105823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rắn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chế độ 2 người chơi, nếu người chơi nào chạm tường hay vật cản trước sẽ bị tính là thua dù </a:t>
            </a: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có cao hơn.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mode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mode 4.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504146-8A0E-2EA6-9CCE-83E082C2C7B3}"/>
              </a:ext>
            </a:extLst>
          </p:cNvPr>
          <p:cNvCxnSpPr>
            <a:cxnSpLocks/>
          </p:cNvCxnSpPr>
          <p:nvPr/>
        </p:nvCxnSpPr>
        <p:spPr>
          <a:xfrm>
            <a:off x="1181255" y="1819469"/>
            <a:ext cx="566741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267D78-C6C0-DE87-487E-8B02759A6EBE}"/>
              </a:ext>
            </a:extLst>
          </p:cNvPr>
          <p:cNvSpPr txBox="1"/>
          <p:nvPr/>
        </p:nvSpPr>
        <p:spPr>
          <a:xfrm>
            <a:off x="1097280" y="2055813"/>
            <a:ext cx="8885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PlayGameMode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D1204-3A79-0437-769D-3F39BE2A69FE}"/>
              </a:ext>
            </a:extLst>
          </p:cNvPr>
          <p:cNvSpPr txBox="1"/>
          <p:nvPr/>
        </p:nvSpPr>
        <p:spPr>
          <a:xfrm>
            <a:off x="11728579" y="63821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6117348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0"/>
            <a:ext cx="6059300" cy="129275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IV. Các hàm xử lý quan trọng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504146-8A0E-2EA6-9CCE-83E082C2C7B3}"/>
              </a:ext>
            </a:extLst>
          </p:cNvPr>
          <p:cNvCxnSpPr>
            <a:cxnSpLocks/>
          </p:cNvCxnSpPr>
          <p:nvPr/>
        </p:nvCxnSpPr>
        <p:spPr>
          <a:xfrm>
            <a:off x="1181255" y="1819469"/>
            <a:ext cx="566741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9B3C90-8BD1-3B81-37B3-DFDC664D9023}"/>
              </a:ext>
            </a:extLst>
          </p:cNvPr>
          <p:cNvSpPr txBox="1"/>
          <p:nvPr/>
        </p:nvSpPr>
        <p:spPr>
          <a:xfrm>
            <a:off x="1097280" y="1927799"/>
            <a:ext cx="102274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Save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game: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(bao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 -&gt;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Save -&gt;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Sau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rắn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Sau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save game).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dataX.txt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1, 2, 3, 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F99E6-CB7E-0EFB-EAE5-D45CB87C008B}"/>
              </a:ext>
            </a:extLst>
          </p:cNvPr>
          <p:cNvSpPr txBox="1"/>
          <p:nvPr/>
        </p:nvSpPr>
        <p:spPr>
          <a:xfrm>
            <a:off x="11728579" y="63821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85DDAE-8496-345C-1C2C-1069E5C4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3" y="3975120"/>
            <a:ext cx="2636748" cy="2042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45A4EE-E03C-2FA5-629B-F0A662066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646" y="3975120"/>
            <a:ext cx="2636748" cy="20166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16CA73-9AFD-1B1C-14EB-29CF9D12D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259" y="3975120"/>
            <a:ext cx="2743554" cy="201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4380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0"/>
            <a:ext cx="6059300" cy="129275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IV. Các hàm xử lý quan trọng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504146-8A0E-2EA6-9CCE-83E082C2C7B3}"/>
              </a:ext>
            </a:extLst>
          </p:cNvPr>
          <p:cNvCxnSpPr>
            <a:cxnSpLocks/>
          </p:cNvCxnSpPr>
          <p:nvPr/>
        </p:nvCxnSpPr>
        <p:spPr>
          <a:xfrm>
            <a:off x="1181255" y="1819469"/>
            <a:ext cx="566741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6F99E6-CB7E-0EFB-EAE5-D45CB87C008B}"/>
              </a:ext>
            </a:extLst>
          </p:cNvPr>
          <p:cNvSpPr txBox="1"/>
          <p:nvPr/>
        </p:nvSpPr>
        <p:spPr>
          <a:xfrm>
            <a:off x="11728579" y="63821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678AE-4765-0311-79ED-A89311F44B6E}"/>
              </a:ext>
            </a:extLst>
          </p:cNvPr>
          <p:cNvSpPr txBox="1"/>
          <p:nvPr/>
        </p:nvSpPr>
        <p:spPr>
          <a:xfrm>
            <a:off x="1097280" y="2049738"/>
            <a:ext cx="103412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5. Load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Load game: Tải lại game đã được lưu trữ và cho phép người dùng tiếp tục chơi game.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 Để Load game thì người chơi chọn Load game ở menu chính, sau đó chọn mode muốn load và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nhấn enter.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 Hàm loadgame lúc này sẽ thực hiện hiển thị danh sách các người chơi của mode đã chọn. Người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chơi sẽ chọn thứ tự file (tên file).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 Sau khi có thứ tự và tên đã đặt cho file, thì hàm loadgame sẽ đối chiếu vào file dataX.txt.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 Cuối cùng, chương trình sẽ mở file có thứ tự đó để đọc.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849859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0"/>
            <a:ext cx="6059300" cy="129275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IV. Các hàm xử lý quan trọng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504146-8A0E-2EA6-9CCE-83E082C2C7B3}"/>
              </a:ext>
            </a:extLst>
          </p:cNvPr>
          <p:cNvCxnSpPr>
            <a:cxnSpLocks/>
          </p:cNvCxnSpPr>
          <p:nvPr/>
        </p:nvCxnSpPr>
        <p:spPr>
          <a:xfrm>
            <a:off x="1181255" y="1819469"/>
            <a:ext cx="566741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8776B8D-8096-36BA-74D6-A3C132062BB5}"/>
              </a:ext>
            </a:extLst>
          </p:cNvPr>
          <p:cNvSpPr txBox="1"/>
          <p:nvPr/>
        </p:nvSpPr>
        <p:spPr>
          <a:xfrm>
            <a:off x="1097280" y="2107649"/>
            <a:ext cx="8124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6. Menu/Option/Setting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Giúp hiển thị và cho phép người dùng sử dụng các chức năng của trò chơi.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Bật tắt nhạc nền, hiệu ứng âm thanh, thay đổi phím.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26A6E-97CC-CE98-8C81-360FC3422A46}"/>
              </a:ext>
            </a:extLst>
          </p:cNvPr>
          <p:cNvSpPr txBox="1"/>
          <p:nvPr/>
        </p:nvSpPr>
        <p:spPr>
          <a:xfrm>
            <a:off x="1097280" y="3134753"/>
            <a:ext cx="73244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7. Các hàm hỗ trợ khác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Pause: dừng trò chơi, mở menu option để thực hiện các chức năng.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dẫn: hướng dẫn người chơi các thao tác trong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LeaderBoard: Lưu trữ danh sách người chơi có điểm số cao.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F99E6-CB7E-0EFB-EAE5-D45CB87C008B}"/>
              </a:ext>
            </a:extLst>
          </p:cNvPr>
          <p:cNvSpPr txBox="1"/>
          <p:nvPr/>
        </p:nvSpPr>
        <p:spPr>
          <a:xfrm>
            <a:off x="11728579" y="63821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12406399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0"/>
            <a:ext cx="6059300" cy="129275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IV. Các hàm xử lý quan trọng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504146-8A0E-2EA6-9CCE-83E082C2C7B3}"/>
              </a:ext>
            </a:extLst>
          </p:cNvPr>
          <p:cNvCxnSpPr>
            <a:cxnSpLocks/>
          </p:cNvCxnSpPr>
          <p:nvPr/>
        </p:nvCxnSpPr>
        <p:spPr>
          <a:xfrm>
            <a:off x="1181255" y="1819469"/>
            <a:ext cx="566741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6F99E6-CB7E-0EFB-EAE5-D45CB87C008B}"/>
              </a:ext>
            </a:extLst>
          </p:cNvPr>
          <p:cNvSpPr txBox="1"/>
          <p:nvPr/>
        </p:nvSpPr>
        <p:spPr>
          <a:xfrm>
            <a:off x="11728579" y="63821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556DA-D52A-7195-F129-2D29F978A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55" y="2502142"/>
            <a:ext cx="2811486" cy="2425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AEBBA9-45F0-805B-D9A8-506CC1D3B44E}"/>
              </a:ext>
            </a:extLst>
          </p:cNvPr>
          <p:cNvSpPr txBox="1"/>
          <p:nvPr/>
        </p:nvSpPr>
        <p:spPr>
          <a:xfrm>
            <a:off x="1604998" y="4994564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Menu Save game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A5DD35-9199-3B01-EE86-9DBC150FF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257" y="2502142"/>
            <a:ext cx="2792334" cy="24259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FFC501-2C80-9213-7478-6DF407E85759}"/>
              </a:ext>
            </a:extLst>
          </p:cNvPr>
          <p:cNvSpPr txBox="1"/>
          <p:nvPr/>
        </p:nvSpPr>
        <p:spPr>
          <a:xfrm>
            <a:off x="5096409" y="499456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Menu Load game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6709B9-550D-DA99-D79B-C3DDECA53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370" y="2502142"/>
            <a:ext cx="2629817" cy="24259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C0C688-6181-C9D5-E3C8-F2D5905A1D6F}"/>
              </a:ext>
            </a:extLst>
          </p:cNvPr>
          <p:cNvSpPr txBox="1"/>
          <p:nvPr/>
        </p:nvSpPr>
        <p:spPr>
          <a:xfrm>
            <a:off x="8841377" y="4994564"/>
            <a:ext cx="1431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Pause game</a:t>
            </a:r>
          </a:p>
        </p:txBody>
      </p:sp>
    </p:spTree>
    <p:extLst>
      <p:ext uri="{BB962C8B-B14F-4D97-AF65-F5344CB8AC3E}">
        <p14:creationId xmlns:p14="http://schemas.microsoft.com/office/powerpoint/2010/main" val="378007625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E9F2-C620-4FC8-8F0A-A41F3E18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V. Sản phẩm và video demo.</a:t>
            </a:r>
          </a:p>
        </p:txBody>
      </p:sp>
      <p:pic>
        <p:nvPicPr>
          <p:cNvPr id="1026" name="Picture 2" descr="YouTube">
            <a:extLst>
              <a:ext uri="{FF2B5EF4-FFF2-40B4-BE49-F238E27FC236}">
                <a16:creationId xmlns:a16="http://schemas.microsoft.com/office/drawing/2014/main" id="{C16204F9-DE3A-D6EA-251E-CE2EE5503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30" y="2365525"/>
            <a:ext cx="2586038" cy="2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7AB356-2F95-9735-C6A9-2E209E221C77}"/>
              </a:ext>
            </a:extLst>
          </p:cNvPr>
          <p:cNvCxnSpPr>
            <a:cxnSpLocks/>
          </p:cNvCxnSpPr>
          <p:nvPr/>
        </p:nvCxnSpPr>
        <p:spPr>
          <a:xfrm>
            <a:off x="1171730" y="1800419"/>
            <a:ext cx="513382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17C3CF-7359-58C4-01CC-3512AFC147B2}"/>
              </a:ext>
            </a:extLst>
          </p:cNvPr>
          <p:cNvSpPr txBox="1"/>
          <p:nvPr/>
        </p:nvSpPr>
        <p:spPr>
          <a:xfrm>
            <a:off x="3988824" y="3196879"/>
            <a:ext cx="7369325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Đường</a:t>
            </a:r>
            <a:r>
              <a:rPr lang="en-US">
                <a:latin typeface="Times New Roman"/>
                <a:cs typeface="Times New Roman"/>
              </a:rPr>
              <a:t> link: </a:t>
            </a:r>
            <a:r>
              <a:rPr lang="en-US">
                <a:latin typeface="Times New Roman"/>
                <a:cs typeface="Times New Roman"/>
                <a:hlinkClick r:id="rId4"/>
              </a:rPr>
              <a:t>https://drive.google.com/file/d/17pmbQ3QO06-00rchu3A6ROM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PVXdwMhFy/view?fbclid=IwAR1hZb0MH1aVeWTe3TzXIyJtBgoyxHyptb</a:t>
            </a:r>
            <a:endParaRPr lang="en-US"/>
          </a:p>
          <a:p>
            <a:r>
              <a:rPr lang="en-US">
                <a:latin typeface="Times New Roman"/>
                <a:cs typeface="Times New Roman"/>
              </a:rPr>
              <a:t>vqOjlKKONoBCJj-052hXnZBx0 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7568-D6CD-9D26-0CA4-948176DBE4C2}"/>
              </a:ext>
            </a:extLst>
          </p:cNvPr>
          <p:cNvSpPr txBox="1"/>
          <p:nvPr/>
        </p:nvSpPr>
        <p:spPr>
          <a:xfrm>
            <a:off x="11728579" y="63821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49449374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3A0E86-8A91-11D3-1137-40EE9036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VI. Các nội dung đã hoàn thành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ACF24-637E-E33A-CBD0-7D96032DCA56}"/>
              </a:ext>
            </a:extLst>
          </p:cNvPr>
          <p:cNvSpPr txBox="1"/>
          <p:nvPr/>
        </p:nvSpPr>
        <p:spPr>
          <a:xfrm>
            <a:off x="1097280" y="2062065"/>
            <a:ext cx="824956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Hoàn thành các cơ chế của tựa game rắn săn mồi.</a:t>
            </a:r>
          </a:p>
          <a:p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Rắn di chuyển, ăn quả, tăng điểm, qua màn.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Tăng độ dài và tốc độ của rắn khi ăn được quả.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Thua game khi rắn chạm tường, chạm thân, chạm cổng.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Thắng game khi qua tất cả màn hoặc đạt nhiều điểm hơn khi chơi đối kháng.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Có xếp hạng những người chơi có điểm cao.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Có lưu trữ game, load lại game.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BCD4AA-5FE1-1C32-72C0-C86FE581EA44}"/>
              </a:ext>
            </a:extLst>
          </p:cNvPr>
          <p:cNvCxnSpPr>
            <a:cxnSpLocks/>
          </p:cNvCxnSpPr>
          <p:nvPr/>
        </p:nvCxnSpPr>
        <p:spPr>
          <a:xfrm>
            <a:off x="1199722" y="1781758"/>
            <a:ext cx="614347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65BA77-13F0-84A2-AC6E-2579680D00CD}"/>
              </a:ext>
            </a:extLst>
          </p:cNvPr>
          <p:cNvSpPr txBox="1"/>
          <p:nvPr/>
        </p:nvSpPr>
        <p:spPr>
          <a:xfrm>
            <a:off x="11728579" y="63821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66667738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3A0E86-8A91-11D3-1137-40EE9036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VI. Các nội dung đã hoàn thành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ACF24-637E-E33A-CBD0-7D96032DCA56}"/>
              </a:ext>
            </a:extLst>
          </p:cNvPr>
          <p:cNvSpPr txBox="1"/>
          <p:nvPr/>
        </p:nvSpPr>
        <p:spPr>
          <a:xfrm>
            <a:off x="1097280" y="2037144"/>
            <a:ext cx="9206366" cy="357020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>
                <a:latin typeface="Times New Roman"/>
                <a:cs typeface="Times New Roman"/>
              </a:rPr>
              <a:t>Mở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rộng</a:t>
            </a:r>
            <a:r>
              <a:rPr lang="en-US" sz="2000">
                <a:latin typeface="Times New Roman"/>
                <a:cs typeface="Times New Roman"/>
              </a:rPr>
              <a:t>:</a:t>
            </a:r>
          </a:p>
          <a:p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/>
                <a:cs typeface="Times New Roman"/>
              </a:rPr>
              <a:t>- </a:t>
            </a:r>
            <a:r>
              <a:rPr lang="en-US" sz="2000" err="1">
                <a:latin typeface="Times New Roman"/>
                <a:cs typeface="Times New Roman"/>
              </a:rPr>
              <a:t>Tạo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được</a:t>
            </a:r>
            <a:r>
              <a:rPr lang="en-US" sz="2000">
                <a:latin typeface="Times New Roman"/>
                <a:cs typeface="Times New Roman"/>
              </a:rPr>
              <a:t> font </a:t>
            </a:r>
            <a:r>
              <a:rPr lang="en-US" sz="2000" err="1">
                <a:latin typeface="Times New Roman"/>
                <a:cs typeface="Times New Roman"/>
              </a:rPr>
              <a:t>chữ</a:t>
            </a:r>
            <a:r>
              <a:rPr lang="en-US" sz="2000">
                <a:latin typeface="Times New Roman"/>
                <a:cs typeface="Times New Roman"/>
              </a:rPr>
              <a:t>, </a:t>
            </a:r>
            <a:r>
              <a:rPr lang="en-US" sz="2000" err="1">
                <a:latin typeface="Times New Roman"/>
                <a:cs typeface="Times New Roman"/>
              </a:rPr>
              <a:t>giao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diện</a:t>
            </a:r>
            <a:r>
              <a:rPr lang="en-US" sz="2000">
                <a:latin typeface="Times New Roman"/>
                <a:cs typeface="Times New Roman"/>
              </a:rPr>
              <a:t> game </a:t>
            </a:r>
            <a:r>
              <a:rPr lang="en-US" sz="2000" err="1">
                <a:latin typeface="Times New Roman"/>
                <a:cs typeface="Times New Roman"/>
              </a:rPr>
              <a:t>riêng</a:t>
            </a:r>
            <a:r>
              <a:rPr lang="en-US" sz="2000">
                <a:latin typeface="Times New Roman"/>
                <a:cs typeface="Times New Roman"/>
              </a:rPr>
              <a:t>.</a:t>
            </a:r>
          </a:p>
          <a:p>
            <a:r>
              <a:rPr lang="en-US" sz="2000">
                <a:latin typeface="Times New Roman"/>
                <a:cs typeface="Times New Roman"/>
              </a:rPr>
              <a:t>- </a:t>
            </a:r>
            <a:r>
              <a:rPr lang="en-US" sz="2000" err="1">
                <a:latin typeface="Times New Roman"/>
                <a:cs typeface="Times New Roman"/>
              </a:rPr>
              <a:t>Có</a:t>
            </a:r>
            <a:r>
              <a:rPr lang="en-US" sz="2000">
                <a:latin typeface="Times New Roman"/>
                <a:cs typeface="Times New Roman"/>
              </a:rPr>
              <a:t>  </a:t>
            </a:r>
            <a:r>
              <a:rPr lang="en-US" sz="2000" err="1">
                <a:latin typeface="Times New Roman"/>
                <a:cs typeface="Times New Roman"/>
              </a:rPr>
              <a:t>thể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thay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đổi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bàn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phím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theo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nhu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cầu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của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người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chơi</a:t>
            </a:r>
            <a:r>
              <a:rPr lang="en-US" sz="2000">
                <a:latin typeface="Times New Roman"/>
                <a:cs typeface="Times New Roman"/>
              </a:rPr>
              <a:t>.</a:t>
            </a:r>
          </a:p>
          <a:p>
            <a:r>
              <a:rPr lang="en-US" sz="2000">
                <a:latin typeface="Times New Roman"/>
                <a:cs typeface="Times New Roman"/>
              </a:rPr>
              <a:t>- </a:t>
            </a:r>
            <a:r>
              <a:rPr lang="en-US" sz="2000" err="1">
                <a:latin typeface="Times New Roman"/>
                <a:cs typeface="Times New Roman"/>
              </a:rPr>
              <a:t>Có</a:t>
            </a:r>
            <a:r>
              <a:rPr lang="en-US" sz="2000">
                <a:latin typeface="Times New Roman"/>
                <a:cs typeface="Times New Roman"/>
              </a:rPr>
              <a:t> 4 </a:t>
            </a:r>
            <a:r>
              <a:rPr lang="en-US" sz="2000" err="1">
                <a:latin typeface="Times New Roman"/>
                <a:cs typeface="Times New Roman"/>
              </a:rPr>
              <a:t>chế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độ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khác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nhau</a:t>
            </a:r>
            <a:r>
              <a:rPr lang="en-US" sz="2000">
                <a:latin typeface="Times New Roman"/>
                <a:cs typeface="Times New Roman"/>
              </a:rPr>
              <a:t>.</a:t>
            </a:r>
          </a:p>
          <a:p>
            <a:r>
              <a:rPr lang="en-US" sz="2000">
                <a:latin typeface="Times New Roman"/>
                <a:cs typeface="Times New Roman"/>
              </a:rPr>
              <a:t>- </a:t>
            </a:r>
            <a:r>
              <a:rPr lang="en-US" sz="2000" err="1">
                <a:latin typeface="Times New Roman"/>
                <a:cs typeface="Times New Roman"/>
              </a:rPr>
              <a:t>Thiết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kế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nhiều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màn</a:t>
            </a:r>
            <a:r>
              <a:rPr lang="en-US" sz="2000">
                <a:latin typeface="Times New Roman"/>
                <a:cs typeface="Times New Roman"/>
              </a:rPr>
              <a:t> </a:t>
            </a:r>
            <a:r>
              <a:rPr lang="en-US" sz="2000" err="1">
                <a:latin typeface="Times New Roman"/>
                <a:cs typeface="Times New Roman"/>
              </a:rPr>
              <a:t>chơi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>
                <a:latin typeface="Times New Roman"/>
                <a:cs typeface="Times New Roman"/>
              </a:rPr>
              <a:t>- </a:t>
            </a:r>
            <a:r>
              <a:rPr lang="en-US" sz="2000" err="1">
                <a:latin typeface="Times New Roman"/>
                <a:cs typeface="Times New Roman"/>
              </a:rPr>
              <a:t>Có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chế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độ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cho</a:t>
            </a:r>
            <a:r>
              <a:rPr lang="en-US" sz="2000">
                <a:latin typeface="Times New Roman"/>
                <a:cs typeface="Times New Roman"/>
              </a:rPr>
              <a:t> 2 </a:t>
            </a:r>
            <a:r>
              <a:rPr lang="en-US" sz="2000" err="1">
                <a:latin typeface="Times New Roman"/>
                <a:cs typeface="Times New Roman"/>
              </a:rPr>
              <a:t>người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chơi</a:t>
            </a:r>
            <a:r>
              <a:rPr lang="en-US" sz="2000">
                <a:latin typeface="Times New Roman"/>
                <a:cs typeface="Times New Roman"/>
              </a:rPr>
              <a:t>.</a:t>
            </a:r>
          </a:p>
          <a:p>
            <a:r>
              <a:rPr lang="en-US" sz="2000">
                <a:latin typeface="Times New Roman"/>
                <a:cs typeface="Times New Roman"/>
              </a:rPr>
              <a:t>- </a:t>
            </a:r>
            <a:r>
              <a:rPr lang="en-US" sz="2000" err="1">
                <a:latin typeface="Times New Roman"/>
                <a:cs typeface="Times New Roman"/>
              </a:rPr>
              <a:t>Có</a:t>
            </a:r>
            <a:r>
              <a:rPr lang="en-US" sz="2000">
                <a:latin typeface="Times New Roman"/>
                <a:cs typeface="Times New Roman"/>
              </a:rPr>
              <a:t> 4 </a:t>
            </a:r>
            <a:r>
              <a:rPr lang="en-US" sz="2000" err="1">
                <a:latin typeface="Times New Roman"/>
                <a:cs typeface="Times New Roman"/>
              </a:rPr>
              <a:t>loại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quả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khác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nhau</a:t>
            </a:r>
            <a:r>
              <a:rPr lang="en-US" sz="2000">
                <a:latin typeface="Times New Roman"/>
                <a:cs typeface="Times New Roman"/>
              </a:rPr>
              <a:t>: </a:t>
            </a:r>
            <a:r>
              <a:rPr lang="en-US" sz="2000" err="1">
                <a:latin typeface="Times New Roman"/>
                <a:cs typeface="Times New Roman"/>
              </a:rPr>
              <a:t>quả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thường</a:t>
            </a:r>
            <a:r>
              <a:rPr lang="en-US" sz="2000">
                <a:latin typeface="Times New Roman"/>
                <a:cs typeface="Times New Roman"/>
              </a:rPr>
              <a:t>, </a:t>
            </a:r>
            <a:r>
              <a:rPr lang="en-US" sz="2000" err="1">
                <a:latin typeface="Times New Roman"/>
                <a:cs typeface="Times New Roman"/>
              </a:rPr>
              <a:t>quả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đặc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biệt</a:t>
            </a:r>
            <a:r>
              <a:rPr lang="en-US" sz="2000">
                <a:latin typeface="Times New Roman"/>
                <a:cs typeface="Times New Roman"/>
              </a:rPr>
              <a:t>, </a:t>
            </a:r>
            <a:r>
              <a:rPr lang="en-US" sz="2000" err="1">
                <a:latin typeface="Times New Roman"/>
                <a:cs typeface="Times New Roman"/>
              </a:rPr>
              <a:t>quả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choáng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gây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rối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loạn</a:t>
            </a:r>
            <a:r>
              <a:rPr lang="en-US" sz="2000">
                <a:latin typeface="Times New Roman"/>
                <a:cs typeface="Times New Roman"/>
              </a:rPr>
              <a:t> di </a:t>
            </a:r>
            <a:r>
              <a:rPr lang="en-US" sz="2000" err="1">
                <a:latin typeface="Times New Roman"/>
                <a:cs typeface="Times New Roman"/>
              </a:rPr>
              <a:t>chuyển</a:t>
            </a:r>
            <a:r>
              <a:rPr lang="en-US" sz="2000">
                <a:latin typeface="Times New Roman"/>
                <a:cs typeface="Times New Roman"/>
              </a:rPr>
              <a:t>,</a:t>
            </a:r>
          </a:p>
          <a:p>
            <a:r>
              <a:rPr lang="en-US" sz="2000" err="1">
                <a:latin typeface="Times New Roman"/>
                <a:cs typeface="Times New Roman"/>
              </a:rPr>
              <a:t>quả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giảm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đốt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và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trừ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điểm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của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rắn</a:t>
            </a:r>
            <a:r>
              <a:rPr lang="en-US" sz="2000">
                <a:latin typeface="Times New Roman"/>
                <a:cs typeface="Times New Roman"/>
              </a:rPr>
              <a:t>.</a:t>
            </a:r>
          </a:p>
          <a:p>
            <a:r>
              <a:rPr lang="en-US" sz="2000">
                <a:latin typeface="Times New Roman"/>
                <a:cs typeface="Times New Roman"/>
              </a:rPr>
              <a:t>- </a:t>
            </a:r>
            <a:r>
              <a:rPr lang="en-US" sz="2000" err="1">
                <a:latin typeface="Times New Roman"/>
                <a:cs typeface="Times New Roman"/>
              </a:rPr>
              <a:t>Người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chơi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còn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có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thể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bị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thua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khi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chạm</a:t>
            </a:r>
            <a:r>
              <a:rPr lang="en-US" sz="2000">
                <a:latin typeface="Times New Roman"/>
                <a:cs typeface="Times New Roman"/>
              </a:rPr>
              <a:t> chướng </a:t>
            </a:r>
            <a:r>
              <a:rPr lang="en-US" sz="2000" err="1">
                <a:latin typeface="Times New Roman"/>
                <a:cs typeface="Times New Roman"/>
              </a:rPr>
              <a:t>ngại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vật</a:t>
            </a:r>
            <a:r>
              <a:rPr lang="en-US" sz="2000">
                <a:latin typeface="Times New Roman"/>
                <a:cs typeface="Times New Roman"/>
              </a:rPr>
              <a:t>, </a:t>
            </a:r>
            <a:r>
              <a:rPr lang="en-US" sz="2000" err="1">
                <a:latin typeface="Times New Roman"/>
                <a:cs typeface="Times New Roman"/>
              </a:rPr>
              <a:t>và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chạm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vào</a:t>
            </a:r>
            <a:r>
              <a:rPr lang="en-US" sz="2000">
                <a:latin typeface="Times New Roman"/>
                <a:cs typeface="Times New Roman"/>
              </a:rPr>
              <a:t> rắn của </a:t>
            </a:r>
            <a:r>
              <a:rPr lang="en-US" sz="2000" err="1">
                <a:latin typeface="Times New Roman"/>
                <a:cs typeface="Times New Roman"/>
              </a:rPr>
              <a:t>đối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thủ</a:t>
            </a:r>
            <a:r>
              <a:rPr lang="en-US" sz="2000">
                <a:latin typeface="Times New Roman"/>
                <a:cs typeface="Times New Roman"/>
              </a:rPr>
              <a:t>.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BCD4AA-5FE1-1C32-72C0-C86FE581EA44}"/>
              </a:ext>
            </a:extLst>
          </p:cNvPr>
          <p:cNvCxnSpPr>
            <a:cxnSpLocks/>
          </p:cNvCxnSpPr>
          <p:nvPr/>
        </p:nvCxnSpPr>
        <p:spPr>
          <a:xfrm>
            <a:off x="1199722" y="1781758"/>
            <a:ext cx="614347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65BA77-13F0-84A2-AC6E-2579680D00CD}"/>
              </a:ext>
            </a:extLst>
          </p:cNvPr>
          <p:cNvSpPr txBox="1"/>
          <p:nvPr/>
        </p:nvSpPr>
        <p:spPr>
          <a:xfrm>
            <a:off x="11728579" y="63821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55929375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928" y="945379"/>
            <a:ext cx="2337862" cy="1289304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NHÓM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382" y="2397971"/>
            <a:ext cx="5444954" cy="2062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Cảm ơn đã theo dõi và lắng nghe!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5A0DC8-E2F0-8089-4E5D-CC5A2C3B960F}"/>
              </a:ext>
            </a:extLst>
          </p:cNvPr>
          <p:cNvCxnSpPr>
            <a:cxnSpLocks/>
          </p:cNvCxnSpPr>
          <p:nvPr/>
        </p:nvCxnSpPr>
        <p:spPr>
          <a:xfrm>
            <a:off x="7793928" y="1819469"/>
            <a:ext cx="184333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65B51D-3EF3-1548-1D23-7ED3701E8C68}"/>
              </a:ext>
            </a:extLst>
          </p:cNvPr>
          <p:cNvSpPr txBox="1"/>
          <p:nvPr/>
        </p:nvSpPr>
        <p:spPr>
          <a:xfrm>
            <a:off x="11728579" y="63821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5B0E06-EF32-56CF-B07B-F91D2AAB2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62" y="1049593"/>
            <a:ext cx="5257657" cy="475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8851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312" y="1493148"/>
            <a:ext cx="5667415" cy="1143001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312" y="2857499"/>
            <a:ext cx="5667415" cy="11430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lập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– 22CLCA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96-695B-347E-0D17-6A90C6B7E189}"/>
              </a:ext>
            </a:extLst>
          </p:cNvPr>
          <p:cNvSpPr txBox="1"/>
          <p:nvPr/>
        </p:nvSpPr>
        <p:spPr>
          <a:xfrm>
            <a:off x="2125992" y="4000499"/>
            <a:ext cx="3386055" cy="96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</a:t>
            </a:r>
            <a:b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TRƯƠNG TOÀN THỊNH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67BD50-FDE7-87BF-9A8E-2E95BEF36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955" y="1208313"/>
            <a:ext cx="4677957" cy="42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2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623" y="796693"/>
            <a:ext cx="3362753" cy="1289304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Thông tin nhóm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62A414-432D-32BE-9215-99E319CE06F8}"/>
              </a:ext>
            </a:extLst>
          </p:cNvPr>
          <p:cNvCxnSpPr/>
          <p:nvPr/>
        </p:nvCxnSpPr>
        <p:spPr>
          <a:xfrm>
            <a:off x="4451947" y="1688840"/>
            <a:ext cx="31350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0671276C-523B-F0E4-CB35-511C2870A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62792"/>
              </p:ext>
            </p:extLst>
          </p:nvPr>
        </p:nvGraphicFramePr>
        <p:xfrm>
          <a:off x="2062480" y="2380515"/>
          <a:ext cx="8127999" cy="22503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3112">
                  <a:extLst>
                    <a:ext uri="{9D8B030D-6E8A-4147-A177-3AD203B41FA5}">
                      <a16:colId xmlns:a16="http://schemas.microsoft.com/office/drawing/2014/main" val="457334779"/>
                    </a:ext>
                  </a:extLst>
                </a:gridCol>
                <a:gridCol w="3795554">
                  <a:extLst>
                    <a:ext uri="{9D8B030D-6E8A-4147-A177-3AD203B41FA5}">
                      <a16:colId xmlns:a16="http://schemas.microsoft.com/office/drawing/2014/main" val="40947129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71077736"/>
                    </a:ext>
                  </a:extLst>
                </a:gridCol>
              </a:tblGrid>
              <a:tr h="406263"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2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thứ tự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625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Võ Ngọc Gia Bảo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21127016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32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Nguyên Huân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21127050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58793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Minh Thông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21127696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56534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Phú Trọng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21127708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13359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E94E67B-B71D-DB00-E199-F4EA586D0E6F}"/>
              </a:ext>
            </a:extLst>
          </p:cNvPr>
          <p:cNvSpPr txBox="1"/>
          <p:nvPr/>
        </p:nvSpPr>
        <p:spPr>
          <a:xfrm>
            <a:off x="11728579" y="6382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2295497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770" y="2051602"/>
            <a:ext cx="10058400" cy="3760891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demo.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9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ý: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2022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0A866B-B2BC-702B-0617-06ACD79B3499}"/>
              </a:ext>
            </a:extLst>
          </p:cNvPr>
          <p:cNvCxnSpPr>
            <a:cxnSpLocks/>
          </p:cNvCxnSpPr>
          <p:nvPr/>
        </p:nvCxnSpPr>
        <p:spPr>
          <a:xfrm>
            <a:off x="1097280" y="1791477"/>
            <a:ext cx="305484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7FDE612-6269-F505-029D-0E49D29C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530" y="746689"/>
            <a:ext cx="5947130" cy="5364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4169CA-6771-88EF-C7C8-C71F7199D6C2}"/>
              </a:ext>
            </a:extLst>
          </p:cNvPr>
          <p:cNvSpPr txBox="1"/>
          <p:nvPr/>
        </p:nvSpPr>
        <p:spPr>
          <a:xfrm>
            <a:off x="11728579" y="6382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378208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Kịch bản game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E8C9DD-85F0-96C7-22D1-5A5B95447941}"/>
              </a:ext>
            </a:extLst>
          </p:cNvPr>
          <p:cNvCxnSpPr>
            <a:cxnSpLocks/>
          </p:cNvCxnSpPr>
          <p:nvPr/>
        </p:nvCxnSpPr>
        <p:spPr>
          <a:xfrm>
            <a:off x="1507827" y="3638938"/>
            <a:ext cx="312948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74B2E6C-AD00-1803-6BB1-BD7B6ECA7336}"/>
              </a:ext>
            </a:extLst>
          </p:cNvPr>
          <p:cNvSpPr txBox="1"/>
          <p:nvPr/>
        </p:nvSpPr>
        <p:spPr>
          <a:xfrm>
            <a:off x="5430417" y="1063686"/>
            <a:ext cx="51411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Khi bắt đầu trò chơi, người chơi sẽ được chọn một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trong bốn chế độ của game bao gồm: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+ Chơi đơn – vô tận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+ Chơi đơn – phiêu lưu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+ Chơi đội – phiêu lưu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+ Đối kháng (2 player)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1204E-E5C6-523A-3994-3F1C7C83445F}"/>
              </a:ext>
            </a:extLst>
          </p:cNvPr>
          <p:cNvSpPr txBox="1"/>
          <p:nvPr/>
        </p:nvSpPr>
        <p:spPr>
          <a:xfrm>
            <a:off x="5430417" y="2818012"/>
            <a:ext cx="5150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Người chơi dùng các phím di chuyển để điều khiển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rắn của mình ăn quả, tránh các chướng ngại vật để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tích lũy điểm số cao nhất có thể, hoặc để qua màn.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03646-8BA4-FBE5-CBE9-44E10C2212DE}"/>
              </a:ext>
            </a:extLst>
          </p:cNvPr>
          <p:cNvSpPr txBox="1"/>
          <p:nvPr/>
        </p:nvSpPr>
        <p:spPr>
          <a:xfrm>
            <a:off x="5427211" y="3899913"/>
            <a:ext cx="5378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Nếu người chơi không may chạm phải vật thể thì sẽ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dẫn đến thua cuộc, sau đó có thể lưu lại thông tin người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chơi.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D02F2-73C7-4692-CD1C-1165204349AF}"/>
              </a:ext>
            </a:extLst>
          </p:cNvPr>
          <p:cNvSpPr txBox="1"/>
          <p:nvPr/>
        </p:nvSpPr>
        <p:spPr>
          <a:xfrm>
            <a:off x="5427211" y="4981814"/>
            <a:ext cx="5103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Tiếp tục chơi bằng cách chọn New game, hoặc trở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về menu nếu muốn thoát.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E6D1E5-563A-1F32-730B-E8224E149B66}"/>
              </a:ext>
            </a:extLst>
          </p:cNvPr>
          <p:cNvSpPr txBox="1"/>
          <p:nvPr/>
        </p:nvSpPr>
        <p:spPr>
          <a:xfrm>
            <a:off x="11728579" y="6382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E9F2-C620-4FC8-8F0A-A41F3E18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BE618F-248A-9FCB-68A6-C00377552770}"/>
              </a:ext>
            </a:extLst>
          </p:cNvPr>
          <p:cNvCxnSpPr>
            <a:cxnSpLocks/>
          </p:cNvCxnSpPr>
          <p:nvPr/>
        </p:nvCxnSpPr>
        <p:spPr>
          <a:xfrm>
            <a:off x="1097280" y="1810138"/>
            <a:ext cx="225241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16215F-13EA-1A04-AEFB-919C3E92BB9C}"/>
              </a:ext>
            </a:extLst>
          </p:cNvPr>
          <p:cNvSpPr txBox="1"/>
          <p:nvPr/>
        </p:nvSpPr>
        <p:spPr>
          <a:xfrm>
            <a:off x="11728579" y="6382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415B9-C8E2-56FA-7178-D6C192F5E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406" y="694820"/>
            <a:ext cx="7858901" cy="54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3514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II. Các yếu tố trong game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354B3A5-DFEF-9313-E57E-79E194EE8202}"/>
              </a:ext>
            </a:extLst>
          </p:cNvPr>
          <p:cNvCxnSpPr>
            <a:cxnSpLocks/>
          </p:cNvCxnSpPr>
          <p:nvPr/>
        </p:nvCxnSpPr>
        <p:spPr>
          <a:xfrm>
            <a:off x="1181255" y="1819469"/>
            <a:ext cx="483699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7A9510-6F48-6214-97AB-DBAD0749A976}"/>
              </a:ext>
            </a:extLst>
          </p:cNvPr>
          <p:cNvSpPr txBox="1"/>
          <p:nvPr/>
        </p:nvSpPr>
        <p:spPr>
          <a:xfrm>
            <a:off x="9070201" y="425802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Cổng qua màn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81ACA2-E272-E2F6-E71C-C9BD94D9A6F4}"/>
              </a:ext>
            </a:extLst>
          </p:cNvPr>
          <p:cNvSpPr txBox="1"/>
          <p:nvPr/>
        </p:nvSpPr>
        <p:spPr>
          <a:xfrm>
            <a:off x="1980098" y="425065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Rắn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19DC6-A06C-F7D9-3A22-8C8E5BDD5166}"/>
              </a:ext>
            </a:extLst>
          </p:cNvPr>
          <p:cNvSpPr txBox="1"/>
          <p:nvPr/>
        </p:nvSpPr>
        <p:spPr>
          <a:xfrm>
            <a:off x="4507589" y="425802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1870A8-19A3-CD83-F5FF-301750EFA844}"/>
              </a:ext>
            </a:extLst>
          </p:cNvPr>
          <p:cNvSpPr txBox="1"/>
          <p:nvPr/>
        </p:nvSpPr>
        <p:spPr>
          <a:xfrm>
            <a:off x="6320123" y="4256494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Chướng ngại vật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8715FF-E8D7-104F-810F-6EF6D8295A96}"/>
              </a:ext>
            </a:extLst>
          </p:cNvPr>
          <p:cNvSpPr txBox="1"/>
          <p:nvPr/>
        </p:nvSpPr>
        <p:spPr>
          <a:xfrm>
            <a:off x="1097280" y="5210175"/>
            <a:ext cx="955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Quả bao gồm: quả gây choáng, quả giảm chiều dài rắn, quả tăng tốc, quả 100 điểm, quả 500 điểm.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C47679-1CC1-D112-3488-06169029C9FF}"/>
              </a:ext>
            </a:extLst>
          </p:cNvPr>
          <p:cNvSpPr txBox="1"/>
          <p:nvPr/>
        </p:nvSpPr>
        <p:spPr>
          <a:xfrm>
            <a:off x="1097280" y="5579507"/>
            <a:ext cx="578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Chướng ngại vật gồm: tường cố định và tường di chuyển.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AA4569-BFB0-21A5-949D-7E5CC69A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05" y="2300200"/>
            <a:ext cx="2062987" cy="1837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19D98D-A361-33EC-5583-54BF505C1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841" y="2303986"/>
            <a:ext cx="1634885" cy="18337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D6AC53E-619E-410E-EDC2-4E06245FE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679" y="2300199"/>
            <a:ext cx="1778233" cy="18375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D3C2E00-7D1A-1996-0F65-4242A13F6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0123" y="2300199"/>
            <a:ext cx="1799125" cy="18337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6444BD6-3A58-0C2E-F365-71978D5B0FA1}"/>
              </a:ext>
            </a:extLst>
          </p:cNvPr>
          <p:cNvSpPr txBox="1"/>
          <p:nvPr/>
        </p:nvSpPr>
        <p:spPr>
          <a:xfrm>
            <a:off x="11728579" y="6382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II. Các yếu tố trong game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354B3A5-DFEF-9313-E57E-79E194EE8202}"/>
              </a:ext>
            </a:extLst>
          </p:cNvPr>
          <p:cNvCxnSpPr>
            <a:cxnSpLocks/>
          </p:cNvCxnSpPr>
          <p:nvPr/>
        </p:nvCxnSpPr>
        <p:spPr>
          <a:xfrm>
            <a:off x="1181255" y="1819469"/>
            <a:ext cx="483699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444BD6-3A58-0C2E-F365-71978D5B0FA1}"/>
              </a:ext>
            </a:extLst>
          </p:cNvPr>
          <p:cNvSpPr txBox="1"/>
          <p:nvPr/>
        </p:nvSpPr>
        <p:spPr>
          <a:xfrm>
            <a:off x="11728579" y="6382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38FC7-D812-8185-75FE-0194CE552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55" y="2101725"/>
            <a:ext cx="1607959" cy="1684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12FC6B-E25A-692F-62B5-83F8E1366035}"/>
              </a:ext>
            </a:extLst>
          </p:cNvPr>
          <p:cNvSpPr txBox="1"/>
          <p:nvPr/>
        </p:nvSpPr>
        <p:spPr>
          <a:xfrm>
            <a:off x="1181255" y="3872204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Rắn xanh và đỏ </a:t>
            </a:r>
            <a:b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trong chế độ 2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người chơi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A49F05-776D-D173-E179-6DA2855BA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025" y="2101725"/>
            <a:ext cx="441998" cy="510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E0A253-81D8-64E6-6BA6-4070F9783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466" y="2790989"/>
            <a:ext cx="429557" cy="4811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532C4E-0A40-5CC9-1AF1-786BB35879EB}"/>
              </a:ext>
            </a:extLst>
          </p:cNvPr>
          <p:cNvSpPr txBox="1"/>
          <p:nvPr/>
        </p:nvSpPr>
        <p:spPr>
          <a:xfrm>
            <a:off x="3947023" y="217235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Quả của rắn đỏ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57D89-A0D6-265F-21A8-4AC31FF2F1C9}"/>
              </a:ext>
            </a:extLst>
          </p:cNvPr>
          <p:cNvSpPr txBox="1"/>
          <p:nvPr/>
        </p:nvSpPr>
        <p:spPr>
          <a:xfrm>
            <a:off x="3947022" y="284687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Quả của rắn xanh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781D4C-98E2-4332-9DD4-BFED01C1DA2D}"/>
              </a:ext>
            </a:extLst>
          </p:cNvPr>
          <p:cNvSpPr txBox="1"/>
          <p:nvPr/>
        </p:nvSpPr>
        <p:spPr>
          <a:xfrm>
            <a:off x="3947022" y="4010703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Quả gây choáng, 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rối loạn di chuyển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F82DED-4BB3-7480-783F-578561A8F540}"/>
              </a:ext>
            </a:extLst>
          </p:cNvPr>
          <p:cNvSpPr txBox="1"/>
          <p:nvPr/>
        </p:nvSpPr>
        <p:spPr>
          <a:xfrm>
            <a:off x="3960020" y="4774653"/>
            <a:ext cx="1792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Quả giảm đốt, 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trừ điểm của rắn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6FB7CDA-5452-7266-B6A7-EDB2FEE3B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300" y="2172351"/>
            <a:ext cx="480102" cy="6477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ED41D6C-5BA2-ABE1-45C3-7EF4C9BB6B8A}"/>
              </a:ext>
            </a:extLst>
          </p:cNvPr>
          <p:cNvSpPr txBox="1"/>
          <p:nvPr/>
        </p:nvSpPr>
        <p:spPr>
          <a:xfrm>
            <a:off x="7418402" y="2307178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Cổng qua màn của rắn xanh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4C7768D-ED8E-7122-0D13-17469AD5E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032" y="2895110"/>
            <a:ext cx="495343" cy="62489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731508F-9AA8-84B8-84DC-AE0712D43868}"/>
              </a:ext>
            </a:extLst>
          </p:cNvPr>
          <p:cNvSpPr txBox="1"/>
          <p:nvPr/>
        </p:nvSpPr>
        <p:spPr>
          <a:xfrm>
            <a:off x="7463181" y="3022891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Cổng qua màn của rắn đỏ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F2EA359-5381-7CD6-6DC8-C8F6A5DFF5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310483" y="4047573"/>
            <a:ext cx="1800440" cy="151277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40E870E-C285-FBFD-7AE0-D077FD8C65F1}"/>
              </a:ext>
            </a:extLst>
          </p:cNvPr>
          <p:cNvSpPr txBox="1"/>
          <p:nvPr/>
        </p:nvSpPr>
        <p:spPr>
          <a:xfrm>
            <a:off x="8129389" y="4610868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Vật cản di chuyển, rắn và quả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11E7F7-17C0-04F6-8CDF-39A97BBDEF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4009" y="4056669"/>
            <a:ext cx="504889" cy="5929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90D41C-A179-70BE-9A71-6B2E87C786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7184" y="4819948"/>
            <a:ext cx="472481" cy="5105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F31C41-2AA0-C1B7-6774-5426184A22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5025" y="5473432"/>
            <a:ext cx="442554" cy="4896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D9B52E-01E7-5A2C-4E42-C25BB0CFFC7A}"/>
              </a:ext>
            </a:extLst>
          </p:cNvPr>
          <p:cNvSpPr txBox="1"/>
          <p:nvPr/>
        </p:nvSpPr>
        <p:spPr>
          <a:xfrm>
            <a:off x="3947022" y="5412555"/>
            <a:ext cx="167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Quả tăng tốc độ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của rắn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4A0596-602F-00AD-6F94-ACB228343B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7466" y="3366905"/>
            <a:ext cx="442554" cy="5268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8A0808-8C5E-1890-E8A6-A5528D5BAF2A}"/>
              </a:ext>
            </a:extLst>
          </p:cNvPr>
          <p:cNvSpPr txBox="1"/>
          <p:nvPr/>
        </p:nvSpPr>
        <p:spPr>
          <a:xfrm>
            <a:off x="3953288" y="34083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Quả đặc biệt (500 điểm)</a:t>
            </a:r>
          </a:p>
        </p:txBody>
      </p:sp>
    </p:spTree>
    <p:extLst>
      <p:ext uri="{BB962C8B-B14F-4D97-AF65-F5344CB8AC3E}">
        <p14:creationId xmlns:p14="http://schemas.microsoft.com/office/powerpoint/2010/main" val="89884775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0"/>
            <a:ext cx="5424818" cy="129275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III. Các chế độ trong 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F5399-9EBC-BCFB-F46A-20AC84631DF1}"/>
              </a:ext>
            </a:extLst>
          </p:cNvPr>
          <p:cNvSpPr txBox="1"/>
          <p:nvPr/>
        </p:nvSpPr>
        <p:spPr>
          <a:xfrm>
            <a:off x="1097280" y="2127380"/>
            <a:ext cx="8113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Chơi đơn – Vô tận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Người chơi sẽ di chuyển rắn để ăn quả và tích lũy điểm số cao nhất có thể.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5C0F0-981F-6946-3BF7-79B8ADA1060A}"/>
              </a:ext>
            </a:extLst>
          </p:cNvPr>
          <p:cNvSpPr txBox="1"/>
          <p:nvPr/>
        </p:nvSpPr>
        <p:spPr>
          <a:xfrm>
            <a:off x="1097280" y="2864498"/>
            <a:ext cx="9656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Chơi đơn – phiêu lưu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Người chơi sẽ di chuyển, tránh né các vật cản, ăn quả tích lũy điểm số để có thể qua màn.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727544-A4BF-8779-1D8D-9BD53827507C}"/>
              </a:ext>
            </a:extLst>
          </p:cNvPr>
          <p:cNvSpPr txBox="1"/>
          <p:nvPr/>
        </p:nvSpPr>
        <p:spPr>
          <a:xfrm>
            <a:off x="1097280" y="3601616"/>
            <a:ext cx="94997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Chơi đội – phiêu lưu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Gồm có 2 người chơi, cả 2 người chơi phải cùng nhau tích lũy điểm số, tránh chạm vào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vật cản và rắn của nhau để qua màn.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011C1-2756-0741-B3C9-3B01081DDE10}"/>
              </a:ext>
            </a:extLst>
          </p:cNvPr>
          <p:cNvSpPr txBox="1"/>
          <p:nvPr/>
        </p:nvSpPr>
        <p:spPr>
          <a:xfrm>
            <a:off x="1097280" y="4615733"/>
            <a:ext cx="9892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 Đối kháng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Gồm có 2 người chơi đối kháng với nhau, ai giành được nhiều điểm hơn thì sẽ chiến thắng.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504146-8A0E-2EA6-9CCE-83E082C2C7B3}"/>
              </a:ext>
            </a:extLst>
          </p:cNvPr>
          <p:cNvCxnSpPr>
            <a:cxnSpLocks/>
          </p:cNvCxnSpPr>
          <p:nvPr/>
        </p:nvCxnSpPr>
        <p:spPr>
          <a:xfrm>
            <a:off x="1181255" y="1819469"/>
            <a:ext cx="51542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E1A9764-4C50-61DF-1B16-94AF57076F72}"/>
              </a:ext>
            </a:extLst>
          </p:cNvPr>
          <p:cNvSpPr txBox="1"/>
          <p:nvPr/>
        </p:nvSpPr>
        <p:spPr>
          <a:xfrm>
            <a:off x="11728579" y="6382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arty_Win32_JB_v2" id="{38882D8F-135B-4B53-8430-4B694BF79376}" vid="{B574F3CD-D47E-461D-A68F-3273AD4105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e1e22e3-cd4d-486e-b858-2c234ae4ceaf" xsi:nil="true"/>
    <_activity xmlns="4e1e22e3-cd4d-486e-b858-2c234ae4cea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FE49361E2F644496E301D3F4C5E040" ma:contentTypeVersion="11" ma:contentTypeDescription="Create a new document." ma:contentTypeScope="" ma:versionID="30c491ac707930fe513ec3511beb18ba">
  <xsd:schema xmlns:xsd="http://www.w3.org/2001/XMLSchema" xmlns:xs="http://www.w3.org/2001/XMLSchema" xmlns:p="http://schemas.microsoft.com/office/2006/metadata/properties" xmlns:ns3="4e1e22e3-cd4d-486e-b858-2c234ae4ceaf" targetNamespace="http://schemas.microsoft.com/office/2006/metadata/properties" ma:root="true" ma:fieldsID="a5598275b3f169107a946cd7bb9a090f" ns3:_="">
    <xsd:import namespace="4e1e22e3-cd4d-486e-b858-2c234ae4ce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1e22e3-cd4d-486e-b858-2c234ae4ce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000AB2-1957-427C-B872-176ABC83E732}">
  <ds:schemaRefs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4e1e22e3-cd4d-486e-b858-2c234ae4ceaf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92BBA99-4C45-4FCF-8424-EF5A3A92A55D}">
  <ds:schemaRefs>
    <ds:schemaRef ds:uri="4e1e22e3-cd4d-486e-b858-2c234ae4cea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C74EDC3-6C87-4699-93BC-02BA54C8E0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party</Template>
  <TotalTime>20</TotalTime>
  <Words>1390</Words>
  <Application>Microsoft Office PowerPoint</Application>
  <PresentationFormat>Widescreen</PresentationFormat>
  <Paragraphs>177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</vt:lpstr>
      <vt:lpstr>RetrospectVTI</vt:lpstr>
      <vt:lpstr>BÁO CÁO ĐỒ ÁN </vt:lpstr>
      <vt:lpstr>BÁO CÁO ĐỒ ÁN </vt:lpstr>
      <vt:lpstr>Thông tin nhóm</vt:lpstr>
      <vt:lpstr>Nội dung chính</vt:lpstr>
      <vt:lpstr>I. Kịch bản game</vt:lpstr>
      <vt:lpstr>FLOWCHART</vt:lpstr>
      <vt:lpstr>II. Các yếu tố trong game</vt:lpstr>
      <vt:lpstr>II. Các yếu tố trong game</vt:lpstr>
      <vt:lpstr>III. Các chế độ trong game</vt:lpstr>
      <vt:lpstr>III. Các chế độ trong game</vt:lpstr>
      <vt:lpstr>IV. Các hàm xử lý quan trọng</vt:lpstr>
      <vt:lpstr>IV. Các hàm xử lý quan trọng</vt:lpstr>
      <vt:lpstr>IV. Các hàm xử lý quan trọng</vt:lpstr>
      <vt:lpstr>IV. Các hàm xử lý quan trọng</vt:lpstr>
      <vt:lpstr>IV. Các hàm xử lý quan trọng</vt:lpstr>
      <vt:lpstr>V. Sản phẩm và video demo.</vt:lpstr>
      <vt:lpstr>VI. Các nội dung đã hoàn thành</vt:lpstr>
      <vt:lpstr>VI. Các nội dung đã hoàn thành</vt:lpstr>
      <vt:lpstr>NHÓM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</dc:title>
  <dc:creator>NGUYỄN PHÚ TRỌNG</dc:creator>
  <cp:lastModifiedBy>Gia Bảo</cp:lastModifiedBy>
  <cp:revision>9</cp:revision>
  <dcterms:created xsi:type="dcterms:W3CDTF">2023-08-11T04:46:19Z</dcterms:created>
  <dcterms:modified xsi:type="dcterms:W3CDTF">2023-08-12T06:55:49Z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0x01010049FE49361E2F644496E301D3F4C5E040</vt:lpwstr>
  </property>
</Properties>
</file>