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63" autoAdjust="0"/>
  </p:normalViewPr>
  <p:slideViewPr>
    <p:cSldViewPr snapToGrid="0">
      <p:cViewPr varScale="1">
        <p:scale>
          <a:sx n="99" d="100"/>
          <a:sy n="99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5573-E504-4AB6-932F-E2C7ED417C4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99C41-5D9C-4219-A01D-7ED40F15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6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9C41-5D9C-4219-A01D-7ED40F151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Nêu ra các loại nhị tim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99C41-5D9C-4219-A01D-7ED40F151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89BA-7839-4497-BB99-B62625C1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1272D-8463-4D1E-8B3F-7244BF88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309D-DF19-49C6-A528-A4BB907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247D-B727-44CF-BC64-F5D9CC07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E439-0DA5-448B-842D-DB8E2BFB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6996-A6DB-4E6C-8AC5-238311B8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1D474-FB8B-4A59-9B5C-C3BEBBE2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1133-1F1E-4D1C-A020-9A68A5A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C51CA-D766-4D07-8D11-6685E2A0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A4D1-B3A5-4357-977C-0EA9D5C2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9D11C-7CFD-4324-858A-C1A52E47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31086-18F0-4AB3-A5C3-1D2502CD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5CD7-B106-4140-B7C0-5AEB6E4A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2831F-3FFF-433F-913E-8492E41B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BDAD-A504-4E2A-A9EB-2B853A2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8391-67E8-4716-B664-E6F4A6C6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81DC-3976-408F-9A40-23214B76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EB06-8E43-451C-8B7B-3646393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4D77-483F-47AE-83E0-27FC8DF7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22F2-C309-4716-998F-23BACEFE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897D-BD3D-4769-AF28-929C70C0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BA12E-C025-4972-8399-41D3C5BA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3BEA-369F-49D6-ADB8-A82E23FE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97AF-6870-4E43-91A9-195A24E7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8A391-7D88-4EAB-A7AB-93AE7FB0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7967-BF64-4DFE-9439-D740B5FD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92AF-394D-4D41-9A9A-145888C82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2239-8DD3-49EB-A0F0-5B77BD4C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94B20-0042-4433-A520-52AA6B55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12AA-CFC8-44E5-8427-5FC1A508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39ED-5015-4A02-893F-BF9282F8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5371-C830-4F6F-8094-E4A4745F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48B1B-EF2C-42C8-9D16-26EA55C1C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1DAB-222F-4E97-86FF-E2EA1104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96118-833B-4539-9638-E9C0459F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CA767-3E4E-4FBE-B031-8DB22CECF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E4448-CC20-4AE0-B92A-2A4E2187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E9D12-7385-46CB-9EDD-7EC0AA1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27113-4D91-4890-9408-D88EE976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7658-D17F-43D3-B189-16A8806C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EC6E6-70B4-4327-8B16-7DC61B59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64AFE-E978-49BF-9CB3-BA2882C3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F1705-3277-44DC-AB2E-B4199E3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0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5345E-F94B-49EB-BB8C-D7023EE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8B541-1319-42E9-B01B-CB7E87FC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2152A-FE39-4017-AA40-078F1FEB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12573-2B34-4219-80D6-0C3E6DD5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29F6-1AF6-4816-B748-36E2E49E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F97C0-5E66-4399-8C56-D49B25B9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4269-7BFB-40B3-B859-B0AABBC2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AD45-B266-43B3-BA9A-49C5E366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CD82-928C-4E03-A4DC-C8BA1E1B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3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7B21-9265-43AD-9A9A-CD87F0CC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47F97-F1E8-40D1-880F-61C54E043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A3F5A-019F-4262-BA9D-FD3287EE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C6C5-F7B2-431F-A275-7E09849E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1E6F-DDAC-4E18-96E1-B2B9AA49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38C87-DEB0-466D-B79B-A14B1E42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1922F-4704-40B4-B226-32BC486B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AF0C-8FB7-4493-A662-6622BB735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082E-BC0B-4B1E-9BB1-66AC6756F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CA17-8DE0-4264-AD03-DED29E1CA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1D55-2303-4F53-A859-FDBDA9870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DA81-839A-4323-BF2B-91716672C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C5EF-051C-4B6F-B6E5-40951D3B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2312" y="2361760"/>
            <a:ext cx="599248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BÁO CÁO ĐẦU KỲ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93166" y="1143407"/>
            <a:ext cx="1939829" cy="1141225"/>
            <a:chOff x="0" y="0"/>
            <a:chExt cx="3879658" cy="2282450"/>
          </a:xfrm>
        </p:grpSpPr>
        <p:sp>
          <p:nvSpPr>
            <p:cNvPr id="4" name="Freeform 4"/>
            <p:cNvSpPr/>
            <p:nvPr/>
          </p:nvSpPr>
          <p:spPr>
            <a:xfrm>
              <a:off x="0" y="342621"/>
              <a:ext cx="1597208" cy="1597208"/>
            </a:xfrm>
            <a:custGeom>
              <a:avLst/>
              <a:gdLst/>
              <a:ahLst/>
              <a:cxnLst/>
              <a:rect l="l" t="t" r="r" b="b"/>
              <a:pathLst>
                <a:path w="1597208" h="1597208">
                  <a:moveTo>
                    <a:pt x="0" y="0"/>
                  </a:moveTo>
                  <a:lnTo>
                    <a:pt x="1597208" y="0"/>
                  </a:lnTo>
                  <a:lnTo>
                    <a:pt x="1597208" y="1597208"/>
                  </a:lnTo>
                  <a:lnTo>
                    <a:pt x="0" y="15972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597208" y="0"/>
              <a:ext cx="2282450" cy="2282450"/>
            </a:xfrm>
            <a:custGeom>
              <a:avLst/>
              <a:gdLst/>
              <a:ahLst/>
              <a:cxnLst/>
              <a:rect l="l" t="t" r="r" b="b"/>
              <a:pathLst>
                <a:path w="2282450" h="2282450">
                  <a:moveTo>
                    <a:pt x="0" y="0"/>
                  </a:moveTo>
                  <a:lnTo>
                    <a:pt x="2282450" y="0"/>
                  </a:lnTo>
                  <a:lnTo>
                    <a:pt x="2282450" y="2282450"/>
                  </a:lnTo>
                  <a:lnTo>
                    <a:pt x="0" y="2282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110745" y="329211"/>
            <a:ext cx="9970510" cy="851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1"/>
              </a:lnSpc>
            </a:pPr>
            <a:r>
              <a:rPr lang="en-US" sz="2669" b="1" spc="-2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TRƯỜNG ĐẠI HỌC BÁCH KHOA - ĐHĐN</a:t>
            </a:r>
          </a:p>
          <a:p>
            <a:pPr algn="ctr">
              <a:lnSpc>
                <a:spcPts val="3391"/>
              </a:lnSpc>
            </a:pPr>
            <a:r>
              <a:rPr lang="en-US" sz="2669" b="1" spc="-20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KHOA ĐIỆN TỬ - VIỄN THÔNG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0208" y="3294484"/>
            <a:ext cx="9551583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vi-VN" sz="2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Đề tài:</a:t>
            </a:r>
            <a:r>
              <a:rPr lang="vi-VN" sz="28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</a:t>
            </a:r>
            <a:endParaRPr lang="en-US" sz="28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pPr algn="ctr"/>
            <a:r>
              <a:rPr lang="vi-VN" sz="2800">
                <a:latin typeface="Roboto" pitchFamily="2" charset="0"/>
                <a:ea typeface="Roboto" pitchFamily="2" charset="0"/>
                <a:cs typeface="Open Sans Bold" panose="020B0806030504020204" pitchFamily="34" charset="0"/>
              </a:rPr>
              <a:t>“Thiết kế và tích hợp AI nhúng cho thiết bị </a:t>
            </a:r>
            <a:endParaRPr lang="en-US" sz="2800">
              <a:latin typeface="Roboto" pitchFamily="2" charset="0"/>
              <a:ea typeface="Roboto" pitchFamily="2" charset="0"/>
              <a:cs typeface="Open Sans Bold" panose="020B0806030504020204" pitchFamily="34" charset="0"/>
            </a:endParaRPr>
          </a:p>
          <a:p>
            <a:pPr algn="ctr"/>
            <a:r>
              <a:rPr lang="vi-VN" sz="2800">
                <a:latin typeface="Roboto" pitchFamily="2" charset="0"/>
                <a:ea typeface="Roboto" pitchFamily="2" charset="0"/>
                <a:cs typeface="Open Sans Bold" panose="020B0806030504020204" pitchFamily="34" charset="0"/>
              </a:rPr>
              <a:t>chẩn đoán nhồi máu cơ tim từ tín hiệu ECG”</a:t>
            </a:r>
            <a:endParaRPr lang="en-US" sz="2800">
              <a:latin typeface="Roboto" pitchFamily="2" charset="0"/>
              <a:ea typeface="Roboto" pitchFamily="2" charset="0"/>
              <a:cs typeface="Open Sans Bold" panose="020B0806030504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5999" y="4836999"/>
            <a:ext cx="4754648" cy="717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87"/>
              </a:lnSpc>
            </a:pPr>
            <a:r>
              <a:rPr lang="en-US" sz="2000" b="1" spc="-1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Sinh viên: </a:t>
            </a:r>
            <a:r>
              <a:rPr lang="en-US" sz="2000" spc="-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Trần Đặng Thành</a:t>
            </a:r>
          </a:p>
          <a:p>
            <a:pPr algn="just">
              <a:lnSpc>
                <a:spcPts val="2887"/>
              </a:lnSpc>
            </a:pPr>
            <a:r>
              <a:rPr lang="en-US" sz="2000" b="1" spc="-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Giảng viên HD: </a:t>
            </a:r>
            <a:r>
              <a:rPr lang="en-US" sz="2000" spc="-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TS. Văn Phú Tuấn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54715" y="6341951"/>
            <a:ext cx="5789822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928" i="1" spc="-83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Đà Nẵng, tháng 4 năm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596900"/>
            <a:ext cx="4746250" cy="774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3"/>
              </a:lnSpc>
            </a:pPr>
            <a:r>
              <a:rPr lang="en-US" sz="4666" b="1" spc="-373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NỘI DUNG BÁO CÁO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0950" y="1512985"/>
            <a:ext cx="6217381" cy="2467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53"/>
              </a:lnSpc>
            </a:pPr>
            <a:r>
              <a:rPr lang="en-US" sz="3466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1. Tổng quan đề tài</a:t>
            </a:r>
          </a:p>
          <a:p>
            <a:pPr>
              <a:lnSpc>
                <a:spcPts val="4853"/>
              </a:lnSpc>
            </a:pPr>
            <a:r>
              <a:rPr lang="en-US" sz="3466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2. Đề xuất sơ bộ</a:t>
            </a:r>
          </a:p>
          <a:p>
            <a:pPr>
              <a:lnSpc>
                <a:spcPts val="4853"/>
              </a:lnSpc>
            </a:pPr>
            <a:r>
              <a:rPr lang="en-US" sz="3466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3. Dự kiến kết quả</a:t>
            </a:r>
          </a:p>
          <a:p>
            <a:pPr>
              <a:lnSpc>
                <a:spcPts val="4853"/>
              </a:lnSpc>
            </a:pPr>
            <a:r>
              <a:rPr lang="en-US" sz="3466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4. Phương pháp đánh giá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336795"/>
            <a:ext cx="4830917" cy="784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dist">
              <a:lnSpc>
                <a:spcPts val="6533"/>
              </a:lnSpc>
            </a:pPr>
            <a:r>
              <a:rPr lang="en-US" sz="4800" b="1" spc="-373">
                <a:solidFill>
                  <a:srgbClr val="241F1E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Canva Sans Bold"/>
              </a:rPr>
              <a:t>1. Tổng quan đề tài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9310" y="1210546"/>
            <a:ext cx="2257224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53"/>
              </a:lnSpc>
            </a:pPr>
            <a:r>
              <a:rPr lang="en-US" sz="2400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a. Tính cấp thiết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2E9ED-50E1-4725-A388-FF041A45D187}"/>
              </a:ext>
            </a:extLst>
          </p:cNvPr>
          <p:cNvSpPr txBox="1"/>
          <p:nvPr/>
        </p:nvSpPr>
        <p:spPr>
          <a:xfrm>
            <a:off x="909310" y="1771051"/>
            <a:ext cx="10393690" cy="1332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>
                <a:latin typeface="Roboto" pitchFamily="2" charset="0"/>
                <a:ea typeface="Roboto" pitchFamily="2" charset="0"/>
              </a:rPr>
              <a:t>+ </a:t>
            </a:r>
            <a:r>
              <a:rPr lang="vi-VN" sz="2000">
                <a:latin typeface="Roboto" pitchFamily="2" charset="0"/>
                <a:ea typeface="Roboto" pitchFamily="2" charset="0"/>
              </a:rPr>
              <a:t>Nhồi máu cơ tim là nguyên nhân tử vong hàng đầu.</a:t>
            </a:r>
            <a:endParaRPr lang="en-US" sz="2000">
              <a:latin typeface="Roboto" pitchFamily="2" charset="0"/>
              <a:ea typeface="Roboto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latin typeface="Roboto" pitchFamily="2" charset="0"/>
                <a:ea typeface="Roboto" pitchFamily="2" charset="0"/>
              </a:rPr>
              <a:t>+ Thiếu bác sĩ, thiết bị ở vùng sâu vùng xa.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Roboto" pitchFamily="2" charset="0"/>
                <a:ea typeface="Roboto" pitchFamily="2" charset="0"/>
              </a:rPr>
              <a:t>+ Ứng dụng AI vào thiết bị Nhúng → hỗ trợ phát hiện MI sớm, hiệu quả.</a:t>
            </a:r>
            <a:endParaRPr lang="en-US" sz="2000" b="1">
              <a:solidFill>
                <a:srgbClr val="241F1E"/>
              </a:solidFill>
              <a:latin typeface="Roboto" pitchFamily="2" charset="0"/>
              <a:ea typeface="Roboto" pitchFamily="2" charset="0"/>
              <a:cs typeface="Canva Sans Bold"/>
              <a:sym typeface="Canva Sans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9DEC26F-85AF-41EF-ACF1-AC728403D59D}"/>
              </a:ext>
            </a:extLst>
          </p:cNvPr>
          <p:cNvSpPr txBox="1"/>
          <p:nvPr/>
        </p:nvSpPr>
        <p:spPr>
          <a:xfrm>
            <a:off x="909309" y="3205820"/>
            <a:ext cx="3349423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53"/>
              </a:lnSpc>
            </a:pPr>
            <a:r>
              <a:rPr lang="en-US" sz="2400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b. Các giải pháp hiện có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A2EDC-7E75-41B4-81B6-A3800C6DECF5}"/>
              </a:ext>
            </a:extLst>
          </p:cNvPr>
          <p:cNvSpPr txBox="1"/>
          <p:nvPr/>
        </p:nvSpPr>
        <p:spPr>
          <a:xfrm>
            <a:off x="909310" y="3770136"/>
            <a:ext cx="1039369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>
                <a:latin typeface="Roboto" pitchFamily="2" charset="0"/>
                <a:ea typeface="Roboto" pitchFamily="2" charset="0"/>
              </a:rPr>
              <a:t>+ Một số thiết bị đeo tích hợp AI đã xuất hiện.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+ </a:t>
            </a:r>
            <a:r>
              <a:rPr lang="vi-VN" sz="2000">
                <a:latin typeface="Roboto" pitchFamily="2" charset="0"/>
                <a:ea typeface="Roboto" pitchFamily="2" charset="0"/>
              </a:rPr>
              <a:t>Chưa tối ưu cho phát hiện nhồi máu cơ tim (MI).</a:t>
            </a:r>
            <a:endParaRPr lang="en-US" sz="2000">
              <a:latin typeface="Roboto" pitchFamily="2" charset="0"/>
              <a:ea typeface="Roboto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+ </a:t>
            </a:r>
            <a:r>
              <a:rPr lang="en-US" sz="2000">
                <a:latin typeface="Roboto" pitchFamily="2" charset="0"/>
                <a:ea typeface="Roboto" pitchFamily="2" charset="0"/>
              </a:rPr>
              <a:t>Không hỗ trợ real-time trên thiết bị Nhúng</a:t>
            </a:r>
            <a:endParaRPr lang="en-US" sz="2000">
              <a:solidFill>
                <a:srgbClr val="241F1E"/>
              </a:solidFill>
              <a:latin typeface="Roboto" pitchFamily="2" charset="0"/>
              <a:ea typeface="Roboto" pitchFamily="2" charset="0"/>
              <a:cs typeface="Canva Sans Bold"/>
              <a:sym typeface="Canva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BE42D-CEFE-4395-A3EC-B29FAC8717C9}"/>
              </a:ext>
            </a:extLst>
          </p:cNvPr>
          <p:cNvSpPr txBox="1"/>
          <p:nvPr/>
        </p:nvSpPr>
        <p:spPr>
          <a:xfrm>
            <a:off x="790950" y="5311946"/>
            <a:ext cx="9851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Roboto" pitchFamily="2" charset="0"/>
                <a:ea typeface="Roboto" pitchFamily="2" charset="0"/>
              </a:rPr>
              <a:t>“</a:t>
            </a:r>
            <a:r>
              <a:rPr lang="vi-VN" sz="2000">
                <a:latin typeface="Roboto" pitchFamily="2" charset="0"/>
                <a:ea typeface="Roboto" pitchFamily="2" charset="0"/>
              </a:rPr>
              <a:t>Thiếu giải pháp nhẹ, tối ưu cho thiết bị nhúng, hoạt động thời gian thực và chi phí thấp.</a:t>
            </a:r>
            <a:r>
              <a:rPr lang="en-US" sz="2000">
                <a:latin typeface="Roboto" pitchFamily="2" charset="0"/>
                <a:ea typeface="Roboto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8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336795"/>
            <a:ext cx="4830917" cy="784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</a:pPr>
            <a:r>
              <a:rPr lang="en-US" sz="4800" b="1" spc="-373">
                <a:solidFill>
                  <a:srgbClr val="241F1E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Canva Sans Bold"/>
              </a:rPr>
              <a:t>2. Đề xuất sơ bộ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9310" y="1210546"/>
            <a:ext cx="2257224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53"/>
              </a:lnSpc>
            </a:pPr>
            <a:r>
              <a:rPr lang="en-US" sz="2400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a. Giải pháp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2E9ED-50E1-4725-A388-FF041A45D187}"/>
              </a:ext>
            </a:extLst>
          </p:cNvPr>
          <p:cNvSpPr txBox="1"/>
          <p:nvPr/>
        </p:nvSpPr>
        <p:spPr>
          <a:xfrm>
            <a:off x="909310" y="1771051"/>
            <a:ext cx="702396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>
                <a:latin typeface="Roboto" pitchFamily="2" charset="0"/>
                <a:ea typeface="Roboto" pitchFamily="2" charset="0"/>
              </a:rPr>
              <a:t>+ </a:t>
            </a:r>
            <a:r>
              <a:rPr lang="vi-VN" sz="2000">
                <a:latin typeface="Roboto" pitchFamily="2" charset="0"/>
                <a:ea typeface="Roboto" pitchFamily="2" charset="0"/>
              </a:rPr>
              <a:t>Mô hình 1D-CNN nhẹ, phân loại tín hiệu ECG: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Bình thường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Bất thường (do MI)</a:t>
            </a:r>
          </a:p>
          <a:p>
            <a:r>
              <a:rPr lang="en-US" sz="2000">
                <a:latin typeface="Roboto" pitchFamily="2" charset="0"/>
                <a:ea typeface="Roboto" pitchFamily="2" charset="0"/>
              </a:rPr>
              <a:t>+ </a:t>
            </a:r>
            <a:r>
              <a:rPr lang="vi-VN" sz="2000">
                <a:latin typeface="Roboto" pitchFamily="2" charset="0"/>
                <a:ea typeface="Roboto" pitchFamily="2" charset="0"/>
              </a:rPr>
              <a:t>Triển khai trên MCU hoặc hệ nhúng (Raspberry Pi, STM32,</a:t>
            </a:r>
            <a:r>
              <a:rPr lang="en-US" sz="2000">
                <a:latin typeface="Roboto" pitchFamily="2" charset="0"/>
                <a:ea typeface="Roboto" pitchFamily="2" charset="0"/>
              </a:rPr>
              <a:t>..</a:t>
            </a:r>
            <a:r>
              <a:rPr lang="vi-VN" sz="2000">
                <a:latin typeface="Roboto" pitchFamily="2" charset="0"/>
                <a:ea typeface="Roboto" pitchFamily="2" charset="0"/>
              </a:rPr>
              <a:t>).</a:t>
            </a:r>
          </a:p>
          <a:p>
            <a:r>
              <a:rPr lang="en-US" sz="2000">
                <a:latin typeface="Roboto" pitchFamily="2" charset="0"/>
                <a:ea typeface="Roboto" pitchFamily="2" charset="0"/>
              </a:rPr>
              <a:t>+ </a:t>
            </a:r>
            <a:r>
              <a:rPr lang="vi-VN" sz="2000">
                <a:latin typeface="Roboto" pitchFamily="2" charset="0"/>
                <a:ea typeface="Roboto" pitchFamily="2" charset="0"/>
              </a:rPr>
              <a:t>Sử dụng TensorFlow Lite hoặc</a:t>
            </a:r>
            <a:r>
              <a:rPr lang="en-US" sz="2000">
                <a:latin typeface="Roboto" pitchFamily="2" charset="0"/>
                <a:ea typeface="Roboto" pitchFamily="2" charset="0"/>
              </a:rPr>
              <a:t> Keras.</a:t>
            </a:r>
            <a:endParaRPr lang="vi-VN" sz="2000"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9DEC26F-85AF-41EF-ACF1-AC728403D59D}"/>
              </a:ext>
            </a:extLst>
          </p:cNvPr>
          <p:cNvSpPr txBox="1"/>
          <p:nvPr/>
        </p:nvSpPr>
        <p:spPr>
          <a:xfrm>
            <a:off x="909309" y="3331325"/>
            <a:ext cx="3349423" cy="5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53"/>
              </a:lnSpc>
            </a:pPr>
            <a:r>
              <a:rPr lang="en-US" sz="2400" b="1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b. Quy trình thiết kế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A2EDC-7E75-41B4-81B6-A3800C6DECF5}"/>
              </a:ext>
            </a:extLst>
          </p:cNvPr>
          <p:cNvSpPr txBox="1"/>
          <p:nvPr/>
        </p:nvSpPr>
        <p:spPr>
          <a:xfrm>
            <a:off x="425022" y="3872700"/>
            <a:ext cx="10393690" cy="2257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1. </a:t>
            </a:r>
            <a:r>
              <a:rPr lang="en-US" sz="2000"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Thu thập và tiền xử lý dữ liệu ECG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2. </a:t>
            </a:r>
            <a:r>
              <a:rPr lang="en-US" sz="2000"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Huấn luyện mô hình AI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solidFill>
                  <a:srgbClr val="241F1E"/>
                </a:solidFill>
                <a:latin typeface="Roboto" pitchFamily="2" charset="0"/>
                <a:ea typeface="Roboto" pitchFamily="2" charset="0"/>
                <a:cs typeface="Canva Sans Bold"/>
                <a:sym typeface="Canva Sans Bold"/>
              </a:rPr>
              <a:t>3. </a:t>
            </a:r>
            <a:r>
              <a:rPr lang="en-US" sz="2000"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Triển khai mô hình lên thiết bị Nhúng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4. </a:t>
            </a:r>
            <a:r>
              <a:rPr lang="en-US" sz="2000">
                <a:effectLst/>
                <a:latin typeface="Roboto" pitchFamily="2" charset="0"/>
                <a:ea typeface="Roboto" pitchFamily="2" charset="0"/>
                <a:cs typeface="Times New Roman" panose="02020603050405020304" pitchFamily="18" charset="0"/>
              </a:rPr>
              <a:t>Tích hợp hệ thống</a:t>
            </a:r>
          </a:p>
          <a:p>
            <a:pPr lvl="1">
              <a:lnSpc>
                <a:spcPct val="150000"/>
              </a:lnSpc>
            </a:pPr>
            <a:endParaRPr lang="en-US" sz="2000">
              <a:effectLst/>
              <a:latin typeface="Roboto" pitchFamily="2" charset="0"/>
              <a:ea typeface="Roboto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0F9A88-7F90-4C23-93AB-337A4A597481}"/>
              </a:ext>
            </a:extLst>
          </p:cNvPr>
          <p:cNvGrpSpPr/>
          <p:nvPr/>
        </p:nvGrpSpPr>
        <p:grpSpPr>
          <a:xfrm>
            <a:off x="6096000" y="3587236"/>
            <a:ext cx="5378824" cy="2093901"/>
            <a:chOff x="6176682" y="2657393"/>
            <a:chExt cx="5378824" cy="20939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8246F9A-3286-45B5-957A-978DC5C20DDC}"/>
                </a:ext>
              </a:extLst>
            </p:cNvPr>
            <p:cNvSpPr/>
            <p:nvPr/>
          </p:nvSpPr>
          <p:spPr>
            <a:xfrm>
              <a:off x="6176682" y="4114800"/>
              <a:ext cx="1290918" cy="6364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Data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C6180C-C090-4F5B-B726-B32636AC0B96}"/>
                </a:ext>
              </a:extLst>
            </p:cNvPr>
            <p:cNvSpPr/>
            <p:nvPr/>
          </p:nvSpPr>
          <p:spPr>
            <a:xfrm>
              <a:off x="8220635" y="4114800"/>
              <a:ext cx="1290918" cy="6364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Embedded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956496-4D63-45E1-970F-D535D5E33636}"/>
                </a:ext>
              </a:extLst>
            </p:cNvPr>
            <p:cNvSpPr/>
            <p:nvPr/>
          </p:nvSpPr>
          <p:spPr>
            <a:xfrm>
              <a:off x="8220635" y="2657393"/>
              <a:ext cx="1290918" cy="6364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Model AI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055F7C-84DE-446B-9A40-07FD4A42E3FF}"/>
                </a:ext>
              </a:extLst>
            </p:cNvPr>
            <p:cNvSpPr/>
            <p:nvPr/>
          </p:nvSpPr>
          <p:spPr>
            <a:xfrm>
              <a:off x="10264588" y="4062264"/>
              <a:ext cx="1290918" cy="63649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Output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E9CAB9C-B46C-4657-9B1B-6F77C32D65C5}"/>
                </a:ext>
              </a:extLst>
            </p:cNvPr>
            <p:cNvSpPr/>
            <p:nvPr/>
          </p:nvSpPr>
          <p:spPr>
            <a:xfrm>
              <a:off x="7530353" y="4312024"/>
              <a:ext cx="627529" cy="2061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F6A866C-C117-4937-9982-DD05E89F5991}"/>
                </a:ext>
              </a:extLst>
            </p:cNvPr>
            <p:cNvSpPr/>
            <p:nvPr/>
          </p:nvSpPr>
          <p:spPr>
            <a:xfrm>
              <a:off x="9564495" y="4312024"/>
              <a:ext cx="627529" cy="206188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50F7A888-6DF5-46B9-8517-17E5D9E9600A}"/>
                </a:ext>
              </a:extLst>
            </p:cNvPr>
            <p:cNvSpPr/>
            <p:nvPr/>
          </p:nvSpPr>
          <p:spPr>
            <a:xfrm rot="5400000">
              <a:off x="8525013" y="3591263"/>
              <a:ext cx="682161" cy="238592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123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336795"/>
            <a:ext cx="4830917" cy="784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</a:pPr>
            <a:r>
              <a:rPr lang="en-US" sz="4800" b="1" spc="-373">
                <a:solidFill>
                  <a:srgbClr val="241F1E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Canva Sans Bold"/>
              </a:rPr>
              <a:t>3. Dự kiến kết quả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2E9ED-50E1-4725-A388-FF041A45D187}"/>
              </a:ext>
            </a:extLst>
          </p:cNvPr>
          <p:cNvSpPr txBox="1"/>
          <p:nvPr/>
        </p:nvSpPr>
        <p:spPr>
          <a:xfrm>
            <a:off x="1330651" y="1213979"/>
            <a:ext cx="9328384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Xây dựng thành công mô hình AI có độ chính xác trên 90% trong việc phát hiện nhồi máu cơ tim từ tín hiệu ECG 1 đạo trình.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Tối ưu mô hình để có thể chạy trên thiết bị nhúng hoặc vi điều khiển.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Tích hợp hệ thống hoàn chỉnh gồm phần cứng, phần mềm và cảnh báo.</a:t>
            </a:r>
          </a:p>
        </p:txBody>
      </p:sp>
    </p:spTree>
    <p:extLst>
      <p:ext uri="{BB962C8B-B14F-4D97-AF65-F5344CB8AC3E}">
        <p14:creationId xmlns:p14="http://schemas.microsoft.com/office/powerpoint/2010/main" val="41732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336795"/>
            <a:ext cx="7546226" cy="784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</a:pPr>
            <a:r>
              <a:rPr lang="en-US" sz="4800" b="1" spc="-373">
                <a:solidFill>
                  <a:srgbClr val="241F1E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Canva Sans Bold"/>
              </a:rPr>
              <a:t>4. Phương  pháp đánh giá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2E9ED-50E1-4725-A388-FF041A45D187}"/>
              </a:ext>
            </a:extLst>
          </p:cNvPr>
          <p:cNvSpPr txBox="1"/>
          <p:nvPr/>
        </p:nvSpPr>
        <p:spPr>
          <a:xfrm>
            <a:off x="1330650" y="1213979"/>
            <a:ext cx="9722831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Đánh giá hiệu năng mô hình qua các chỉ số: Accuracy, F1-score, Precision, Recall.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So sánh độ trễ khi dự đoán giữa mô hình trên máy tính và trên thiết bị nhúng.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>
                <a:latin typeface="Roboto" pitchFamily="2" charset="0"/>
                <a:ea typeface="Roboto" pitchFamily="2" charset="0"/>
              </a:rPr>
              <a:t>Kiểm thử hệ thống với tín hiệu thực để đo độ tin cậy trong môi trường ứng dụng.</a:t>
            </a:r>
          </a:p>
        </p:txBody>
      </p:sp>
    </p:spTree>
    <p:extLst>
      <p:ext uri="{BB962C8B-B14F-4D97-AF65-F5344CB8AC3E}">
        <p14:creationId xmlns:p14="http://schemas.microsoft.com/office/powerpoint/2010/main" val="219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751" y="6079751"/>
            <a:ext cx="553199" cy="553199"/>
          </a:xfrm>
          <a:custGeom>
            <a:avLst/>
            <a:gdLst/>
            <a:ahLst/>
            <a:cxnLst/>
            <a:rect l="l" t="t" r="r" b="b"/>
            <a:pathLst>
              <a:path w="829799" h="829799">
                <a:moveTo>
                  <a:pt x="0" y="0"/>
                </a:moveTo>
                <a:lnTo>
                  <a:pt x="829798" y="0"/>
                </a:lnTo>
                <a:lnTo>
                  <a:pt x="829798" y="829798"/>
                </a:lnTo>
                <a:lnTo>
                  <a:pt x="0" y="829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4032844" y="6356350"/>
            <a:ext cx="7784457" cy="12700"/>
          </a:xfrm>
          <a:prstGeom prst="line">
            <a:avLst/>
          </a:prstGeom>
          <a:ln w="28575" cap="flat">
            <a:solidFill>
              <a:srgbClr val="0402C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909309" y="6162132"/>
            <a:ext cx="30028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35"/>
              </a:lnSpc>
            </a:pPr>
            <a:r>
              <a:rPr lang="en-US" sz="11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TRƯỜNG ĐẠI HỌC BÁCH KHOA ĐÀ NẴNG</a:t>
            </a:r>
          </a:p>
          <a:p>
            <a:pPr>
              <a:lnSpc>
                <a:spcPts val="1151"/>
              </a:lnSpc>
            </a:pPr>
            <a:r>
              <a:rPr lang="en-US" sz="111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KHOA ĐIỆN TỬ VIỄN THÔNG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950" y="336795"/>
            <a:ext cx="7546226" cy="784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33"/>
              </a:lnSpc>
            </a:pPr>
            <a:r>
              <a:rPr lang="en-US" sz="4800" b="1" spc="-373">
                <a:solidFill>
                  <a:srgbClr val="241F1E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  <a:sym typeface="Canva Sans Bold"/>
              </a:rPr>
              <a:t>5. Kế hoạch thực hiện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5BFEA1-34E5-47C2-B575-7BA5C59CD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17838"/>
              </p:ext>
            </p:extLst>
          </p:nvPr>
        </p:nvGraphicFramePr>
        <p:xfrm>
          <a:off x="786627" y="1336238"/>
          <a:ext cx="11030674" cy="44163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3513">
                  <a:extLst>
                    <a:ext uri="{9D8B030D-6E8A-4147-A177-3AD203B41FA5}">
                      <a16:colId xmlns:a16="http://schemas.microsoft.com/office/drawing/2014/main" val="242227115"/>
                    </a:ext>
                  </a:extLst>
                </a:gridCol>
                <a:gridCol w="4257515">
                  <a:extLst>
                    <a:ext uri="{9D8B030D-6E8A-4147-A177-3AD203B41FA5}">
                      <a16:colId xmlns:a16="http://schemas.microsoft.com/office/drawing/2014/main" val="3077075554"/>
                    </a:ext>
                  </a:extLst>
                </a:gridCol>
                <a:gridCol w="1817225">
                  <a:extLst>
                    <a:ext uri="{9D8B030D-6E8A-4147-A177-3AD203B41FA5}">
                      <a16:colId xmlns:a16="http://schemas.microsoft.com/office/drawing/2014/main" val="3821767346"/>
                    </a:ext>
                  </a:extLst>
                </a:gridCol>
                <a:gridCol w="2002421">
                  <a:extLst>
                    <a:ext uri="{9D8B030D-6E8A-4147-A177-3AD203B41FA5}">
                      <a16:colId xmlns:a16="http://schemas.microsoft.com/office/drawing/2014/main" val="116015141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Giai đoạn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Nội dung chính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Thời gian (ngày)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Ngày bắt đầu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620388041"/>
                  </a:ext>
                </a:extLst>
              </a:tr>
              <a:tr h="953718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1. Nghiên cứu &amp; thiết kế mô hình</a:t>
                      </a:r>
                      <a:endParaRPr lang="en-US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600">
                          <a:latin typeface="Roboto" pitchFamily="2" charset="0"/>
                          <a:ea typeface="Roboto" pitchFamily="2" charset="0"/>
                        </a:rPr>
                        <a:t>- Tìm hiểu lý thuyết ECG, nhồi máu cơ tim, AI nhúng </a:t>
                      </a:r>
                      <a:br>
                        <a:rPr lang="vi-VN" sz="1600">
                          <a:latin typeface="Roboto" pitchFamily="2" charset="0"/>
                          <a:ea typeface="Roboto" pitchFamily="2" charset="0"/>
                        </a:rPr>
                      </a:br>
                      <a:r>
                        <a:rPr lang="vi-VN" sz="1600">
                          <a:latin typeface="Roboto" pitchFamily="2" charset="0"/>
                          <a:ea typeface="Roboto" pitchFamily="2" charset="0"/>
                        </a:rPr>
                        <a:t>- Khảo sát mô hình hiện tại, thiết kế CNN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27/02/2025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528310827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2. Chuẩn bị &amp; xử lý dữ liệu</a:t>
                      </a:r>
                      <a:endParaRPr lang="en-US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Tiền xử lý &amp; chuẩn hóa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8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09/03/2025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3738864854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3. Huấn luyện &amp; tinh chỉnh mô hình</a:t>
                      </a:r>
                      <a:endParaRPr lang="en-US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Huấn luyện CNN trên PC </a:t>
                      </a:r>
                      <a:br>
                        <a:rPr lang="en-US" sz="1600">
                          <a:latin typeface="Roboto" pitchFamily="2" charset="0"/>
                          <a:ea typeface="Roboto" pitchFamily="2" charset="0"/>
                        </a:rPr>
                      </a:br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Đánh giá, fine-tune, áp dụng transfer learning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20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17/03/2025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1428019860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pPr algn="l"/>
                      <a:r>
                        <a:rPr lang="vi-VN" sz="1600" b="1">
                          <a:latin typeface="Roboto" pitchFamily="2" charset="0"/>
                          <a:ea typeface="Roboto" pitchFamily="2" charset="0"/>
                        </a:rPr>
                        <a:t>4. Tối ưu &amp; triển khai mô hình nhúng</a:t>
                      </a:r>
                      <a:endParaRPr lang="vi-VN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600">
                          <a:latin typeface="Roboto" pitchFamily="2" charset="0"/>
                          <a:ea typeface="Roboto" pitchFamily="2" charset="0"/>
                        </a:rPr>
                        <a:t>- Chuyển đổi sang TFLite, tối ưu hóa </a:t>
                      </a:r>
                      <a:br>
                        <a:rPr lang="vi-VN" sz="1600">
                          <a:latin typeface="Roboto" pitchFamily="2" charset="0"/>
                          <a:ea typeface="Roboto" pitchFamily="2" charset="0"/>
                        </a:rPr>
                      </a:br>
                      <a:r>
                        <a:rPr lang="vi-VN" sz="1600">
                          <a:latin typeface="Roboto" pitchFamily="2" charset="0"/>
                          <a:ea typeface="Roboto" pitchFamily="2" charset="0"/>
                        </a:rPr>
                        <a:t>- Thiết kế phần cứng &amp; nhúng mô hình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22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06/04/2025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392037245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5. Kiểm thử &amp; đánh giá hệ thống</a:t>
                      </a:r>
                      <a:endParaRPr lang="en-US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Thử nghiệm thực tế </a:t>
                      </a:r>
                      <a:br>
                        <a:rPr lang="en-US" sz="1600">
                          <a:latin typeface="Roboto" pitchFamily="2" charset="0"/>
                          <a:ea typeface="Roboto" pitchFamily="2" charset="0"/>
                        </a:rPr>
                      </a:br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Đánh giá hiệu năng hệ thống toàn diện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10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28/04/2025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979061531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latin typeface="Roboto" pitchFamily="2" charset="0"/>
                          <a:ea typeface="Roboto" pitchFamily="2" charset="0"/>
                        </a:rPr>
                        <a:t>6. Báo cáo &amp; chuẩn bị bảo vệ</a:t>
                      </a:r>
                      <a:endParaRPr lang="en-US" sz="160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- Viết báo cáo, hoàn thiện tài liệu, chuẩn bị slide bảo vệ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25</a:t>
                      </a:r>
                    </a:p>
                  </a:txBody>
                  <a:tcPr marL="59607" marR="59607" marT="29804" marB="298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Roboto" pitchFamily="2" charset="0"/>
                          <a:ea typeface="Roboto" pitchFamily="2" charset="0"/>
                        </a:rPr>
                        <a:t>08/05/2025</a:t>
                      </a:r>
                    </a:p>
                  </a:txBody>
                  <a:tcPr marL="59607" marR="59607" marT="29804" marB="29804" anchor="ctr"/>
                </a:tc>
                <a:extLst>
                  <a:ext uri="{0D108BD9-81ED-4DB2-BD59-A6C34878D82A}">
                    <a16:rowId xmlns:a16="http://schemas.microsoft.com/office/drawing/2014/main" val="213759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711</Words>
  <Application>Microsoft Office PowerPoint</Application>
  <PresentationFormat>Widescreen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Canva Sans Bold</vt:lpstr>
      <vt:lpstr>Open Sans Italics</vt:lpstr>
      <vt:lpstr>Arial</vt:lpstr>
      <vt:lpstr>Calibri</vt:lpstr>
      <vt:lpstr>Calibri Light</vt:lpstr>
      <vt:lpstr>Open Sans</vt:lpstr>
      <vt:lpstr>Open Sans Bold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Dang Thanh</dc:creator>
  <cp:lastModifiedBy>Tran Dang Thanh</cp:lastModifiedBy>
  <cp:revision>14</cp:revision>
  <dcterms:created xsi:type="dcterms:W3CDTF">2025-04-01T14:13:45Z</dcterms:created>
  <dcterms:modified xsi:type="dcterms:W3CDTF">2025-04-02T13:18:41Z</dcterms:modified>
</cp:coreProperties>
</file>