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7" r:id="rId4"/>
    <p:sldId id="274" r:id="rId5"/>
    <p:sldId id="270" r:id="rId6"/>
    <p:sldId id="271" r:id="rId7"/>
    <p:sldId id="272" r:id="rId8"/>
    <p:sldId id="273" r:id="rId9"/>
    <p:sldId id="289" r:id="rId10"/>
    <p:sldId id="290" r:id="rId11"/>
    <p:sldId id="275" r:id="rId12"/>
    <p:sldId id="276" r:id="rId13"/>
    <p:sldId id="277" r:id="rId14"/>
    <p:sldId id="278" r:id="rId15"/>
    <p:sldId id="282" r:id="rId16"/>
    <p:sldId id="283" r:id="rId17"/>
    <p:sldId id="279" r:id="rId18"/>
    <p:sldId id="280" r:id="rId19"/>
    <p:sldId id="281" r:id="rId20"/>
    <p:sldId id="284" r:id="rId21"/>
    <p:sldId id="285" r:id="rId22"/>
    <p:sldId id="286" r:id="rId23"/>
    <p:sldId id="287" r:id="rId24"/>
    <p:sldId id="288" r:id="rId25"/>
    <p:sldId id="26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7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Implementasi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Pakar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Diagnosis </a:t>
            </a:r>
            <a:r>
              <a:rPr lang="en-US" sz="4000" dirty="0" err="1"/>
              <a:t>Penyakit</a:t>
            </a:r>
            <a:r>
              <a:rPr lang="en-US" sz="4000" dirty="0"/>
              <a:t> </a:t>
            </a:r>
            <a:r>
              <a:rPr lang="en-US" sz="4000" dirty="0" err="1"/>
              <a:t>Hipertensi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i="1" dirty="0"/>
              <a:t>Certainty Factor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i="1" dirty="0"/>
              <a:t>Forward Chaining</a:t>
            </a:r>
            <a:r>
              <a:rPr lang="en-US" sz="4000" dirty="0"/>
              <a:t> </a:t>
            </a:r>
            <a:r>
              <a:rPr lang="en-US" sz="4000" dirty="0" err="1"/>
              <a:t>Berbasis</a:t>
            </a:r>
            <a:r>
              <a:rPr lang="en-US" sz="4000" dirty="0"/>
              <a:t> </a:t>
            </a:r>
            <a:r>
              <a:rPr lang="en-US" sz="4000" i="1" dirty="0"/>
              <a:t>Web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3124199" cy="1066800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Nabila Farapasyet</a:t>
            </a:r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1103114259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4051" y="5250104"/>
            <a:ext cx="1088761" cy="593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</a:t>
            </a:r>
            <a:endParaRPr lang="en-US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Pakar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828800"/>
            <a:ext cx="2276757" cy="2335135"/>
          </a:xfrm>
        </p:spPr>
      </p:pic>
      <p:sp>
        <p:nvSpPr>
          <p:cNvPr id="5" name="Rectangle 4"/>
          <p:cNvSpPr/>
          <p:nvPr/>
        </p:nvSpPr>
        <p:spPr>
          <a:xfrm>
            <a:off x="4265612" y="1981200"/>
            <a:ext cx="655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+mj-lt"/>
              </a:rPr>
              <a:t>Menurut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Kusumedewi</a:t>
            </a:r>
            <a:r>
              <a:rPr lang="en-US" sz="2000" dirty="0" smtClean="0">
                <a:latin typeface="+mj-lt"/>
              </a:rPr>
              <a:t> , </a:t>
            </a:r>
            <a:r>
              <a:rPr lang="en-US" sz="2000" dirty="0" err="1">
                <a:latin typeface="+mj-lt"/>
              </a:rPr>
              <a:t>Sistem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pakar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adalah</a:t>
            </a:r>
            <a:r>
              <a:rPr lang="en-US" sz="2000" dirty="0">
                <a:latin typeface="+mj-lt"/>
              </a:rPr>
              <a:t> program </a:t>
            </a:r>
            <a:r>
              <a:rPr lang="en-US" sz="2000" dirty="0" err="1">
                <a:latin typeface="+mj-lt"/>
              </a:rPr>
              <a:t>komputer</a:t>
            </a:r>
            <a:r>
              <a:rPr lang="en-US" sz="2000" dirty="0">
                <a:latin typeface="+mj-lt"/>
              </a:rPr>
              <a:t> yang </a:t>
            </a:r>
            <a:r>
              <a:rPr lang="en-US" sz="2000" dirty="0" err="1">
                <a:latin typeface="+mj-lt"/>
              </a:rPr>
              <a:t>menirukan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penalaran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seorang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pakar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keahlian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pada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suatu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wilayah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pengetahuan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tertentu</a:t>
            </a:r>
            <a:r>
              <a:rPr lang="en-US" sz="2000" dirty="0">
                <a:latin typeface="+mj-lt"/>
              </a:rPr>
              <a:t>  </a:t>
            </a:r>
            <a:r>
              <a:rPr lang="en-US" sz="2000" dirty="0" smtClean="0">
                <a:latin typeface="+mj-lt"/>
              </a:rPr>
              <a:t>yang </a:t>
            </a:r>
            <a:r>
              <a:rPr lang="en-US" sz="2000" dirty="0" err="1" smtClean="0">
                <a:latin typeface="+mj-lt"/>
              </a:rPr>
              <a:t>menggunakan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pengetahuan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fakta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dalam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memecahkan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masalah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Metode</a:t>
            </a:r>
            <a:r>
              <a:rPr lang="en-US" sz="4400" dirty="0" smtClean="0"/>
              <a:t> Forward Chaining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Kusrini</a:t>
            </a:r>
            <a:r>
              <a:rPr lang="en-US" dirty="0" smtClean="0"/>
              <a:t>, </a:t>
            </a:r>
            <a:r>
              <a:rPr lang="en-US" i="1" dirty="0" smtClean="0"/>
              <a:t>Forward </a:t>
            </a:r>
            <a:r>
              <a:rPr lang="en-US" i="1" dirty="0"/>
              <a:t>Chaining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/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yang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,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premis-premis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simpulan</a:t>
            </a:r>
            <a:r>
              <a:rPr lang="en-US" dirty="0"/>
              <a:t>/</a:t>
            </a:r>
            <a:r>
              <a:rPr lang="en-US" i="1" dirty="0"/>
              <a:t>bottom up 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Proses </a:t>
            </a:r>
            <a:r>
              <a:rPr lang="en-US" sz="4400" dirty="0"/>
              <a:t>Forward Chaining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1905000"/>
            <a:ext cx="9753600" cy="2590800"/>
          </a:xfrm>
        </p:spPr>
      </p:pic>
      <p:sp>
        <p:nvSpPr>
          <p:cNvPr id="5" name="Rectangle 4"/>
          <p:cNvSpPr/>
          <p:nvPr/>
        </p:nvSpPr>
        <p:spPr>
          <a:xfrm>
            <a:off x="5315019" y="5029200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Proses </a:t>
            </a:r>
            <a:r>
              <a:rPr lang="en-US" i="1" dirty="0" smtClean="0"/>
              <a:t>Forward </a:t>
            </a:r>
            <a:r>
              <a:rPr lang="en-US" i="1" dirty="0"/>
              <a:t>Chaining</a:t>
            </a:r>
          </a:p>
        </p:txBody>
      </p:sp>
    </p:spTree>
    <p:extLst>
      <p:ext uri="{BB962C8B-B14F-4D97-AF65-F5344CB8AC3E}">
        <p14:creationId xmlns:p14="http://schemas.microsoft.com/office/powerpoint/2010/main" val="34109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Metode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Certainty </a:t>
            </a:r>
            <a:r>
              <a:rPr lang="en-US" sz="4400" i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Factor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Menurut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Suyanto</a:t>
            </a:r>
            <a:r>
              <a:rPr lang="en-US" dirty="0" smtClean="0">
                <a:latin typeface="+mj-lt"/>
              </a:rPr>
              <a:t> , </a:t>
            </a:r>
            <a:r>
              <a:rPr lang="en-US" i="1" dirty="0">
                <a:latin typeface="+mj-lt"/>
              </a:rPr>
              <a:t>Certainty Factor </a:t>
            </a:r>
            <a:r>
              <a:rPr lang="en-US" dirty="0">
                <a:latin typeface="+mj-lt"/>
              </a:rPr>
              <a:t>(CF) </a:t>
            </a:r>
            <a:r>
              <a:rPr lang="en-US" dirty="0" err="1">
                <a:latin typeface="+mj-lt"/>
              </a:rPr>
              <a:t>merupakan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nilai</a:t>
            </a:r>
            <a:r>
              <a:rPr lang="en-US" dirty="0">
                <a:latin typeface="+mj-lt"/>
              </a:rPr>
              <a:t> parameter </a:t>
            </a:r>
            <a:r>
              <a:rPr lang="en-US" dirty="0" err="1">
                <a:latin typeface="+mj-lt"/>
              </a:rPr>
              <a:t>klinis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diberikan</a:t>
            </a:r>
            <a:r>
              <a:rPr lang="en-US" dirty="0">
                <a:latin typeface="+mj-lt"/>
              </a:rPr>
              <a:t> MYCIN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menunjukkan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besarnya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kepercayaan</a:t>
            </a:r>
            <a:r>
              <a:rPr lang="en-US" dirty="0">
                <a:latin typeface="+mj-lt"/>
              </a:rPr>
              <a:t>. </a:t>
            </a:r>
            <a:r>
              <a:rPr lang="en-US" i="1" dirty="0">
                <a:latin typeface="+mj-lt"/>
              </a:rPr>
              <a:t>Certainty Factor</a:t>
            </a:r>
            <a:r>
              <a:rPr lang="en-US" dirty="0">
                <a:latin typeface="+mj-lt"/>
              </a:rPr>
              <a:t> (CF) </a:t>
            </a:r>
            <a:r>
              <a:rPr lang="en-US" dirty="0" err="1">
                <a:latin typeface="+mj-lt"/>
              </a:rPr>
              <a:t>menujukkan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ukuran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kepastian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terhadap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suatu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fakta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atau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aturan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 smtClean="0"/>
              <a:t>Kepastian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CF = MB </a:t>
            </a:r>
            <a:r>
              <a:rPr lang="en-US" dirty="0"/>
              <a:t>– </a:t>
            </a:r>
            <a:r>
              <a:rPr lang="en-US" dirty="0" smtClean="0"/>
              <a:t>MD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engan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latin typeface="+mj-lt"/>
              </a:rPr>
              <a:t>CF : </a:t>
            </a:r>
            <a:r>
              <a:rPr lang="en-US" dirty="0" err="1">
                <a:latin typeface="+mj-lt"/>
              </a:rPr>
              <a:t>Faktor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Kepastian</a:t>
            </a:r>
            <a:r>
              <a:rPr lang="en-US" dirty="0">
                <a:latin typeface="+mj-lt"/>
              </a:rPr>
              <a:t>.</a:t>
            </a:r>
          </a:p>
          <a:p>
            <a:pPr lvl="2"/>
            <a:r>
              <a:rPr lang="en-US" dirty="0" smtClean="0">
                <a:latin typeface="+mj-lt"/>
              </a:rPr>
              <a:t>MB : </a:t>
            </a:r>
            <a:r>
              <a:rPr lang="en-US" dirty="0" err="1">
                <a:latin typeface="+mj-lt"/>
              </a:rPr>
              <a:t>ukuran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kepercayaan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terhadap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hipotesis</a:t>
            </a:r>
            <a:r>
              <a:rPr lang="en-US" dirty="0">
                <a:latin typeface="+mj-lt"/>
              </a:rPr>
              <a:t> h , </a:t>
            </a: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diberikan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evidence</a:t>
            </a:r>
            <a:r>
              <a:rPr lang="en-US" dirty="0">
                <a:latin typeface="+mj-lt"/>
              </a:rPr>
              <a:t> e ( </a:t>
            </a:r>
            <a:r>
              <a:rPr lang="en-US" dirty="0" err="1">
                <a:latin typeface="+mj-lt"/>
              </a:rPr>
              <a:t>antara</a:t>
            </a:r>
            <a:r>
              <a:rPr lang="en-US" dirty="0">
                <a:latin typeface="+mj-lt"/>
              </a:rPr>
              <a:t> 0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1 ).</a:t>
            </a:r>
          </a:p>
          <a:p>
            <a:pPr lvl="2"/>
            <a:r>
              <a:rPr lang="en-US" dirty="0" smtClean="0">
                <a:latin typeface="+mj-lt"/>
              </a:rPr>
              <a:t>MD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>
                <a:latin typeface="+mj-lt"/>
              </a:rPr>
              <a:t>ukuran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ketidakpercayaan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terhadap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evidence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h,jika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diberikan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evidence e </a:t>
            </a:r>
            <a:r>
              <a:rPr lang="en-US" dirty="0">
                <a:latin typeface="+mj-lt"/>
              </a:rPr>
              <a:t>( </a:t>
            </a:r>
            <a:r>
              <a:rPr lang="en-US" dirty="0" err="1">
                <a:latin typeface="+mj-lt"/>
              </a:rPr>
              <a:t>antara</a:t>
            </a:r>
            <a:r>
              <a:rPr lang="en-US" dirty="0">
                <a:latin typeface="+mj-lt"/>
              </a:rPr>
              <a:t> 0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1 ).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1012" y="457200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</a:rPr>
              <a:t>Metode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400" i="1" dirty="0">
                <a:solidFill>
                  <a:schemeClr val="tx1">
                    <a:lumMod val="95000"/>
                  </a:schemeClr>
                </a:solidFill>
              </a:rPr>
              <a:t>Certainty Factor (count.)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 smtClean="0">
                <a:latin typeface="+mj-lt"/>
              </a:rPr>
              <a:t>Rumus</a:t>
            </a:r>
            <a:r>
              <a:rPr lang="en-US" sz="2200" b="1" dirty="0" smtClean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untuk</a:t>
            </a:r>
            <a:r>
              <a:rPr lang="en-US" sz="2200" b="1" dirty="0">
                <a:latin typeface="+mj-lt"/>
              </a:rPr>
              <a:t> CF </a:t>
            </a:r>
            <a:r>
              <a:rPr lang="en-US" sz="2200" b="1" dirty="0" err="1">
                <a:latin typeface="+mj-lt"/>
              </a:rPr>
              <a:t>dari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 smtClean="0">
                <a:latin typeface="+mj-lt"/>
              </a:rPr>
              <a:t>aturan</a:t>
            </a:r>
            <a:endParaRPr lang="en-US" sz="22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 If E THEN H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 CF(</a:t>
            </a:r>
            <a:r>
              <a:rPr lang="en-US" sz="2200" dirty="0" err="1" smtClean="0">
                <a:latin typeface="+mj-lt"/>
              </a:rPr>
              <a:t>H,e</a:t>
            </a:r>
            <a:r>
              <a:rPr lang="en-US" sz="2200" dirty="0">
                <a:latin typeface="+mj-lt"/>
              </a:rPr>
              <a:t>) = CF(</a:t>
            </a:r>
            <a:r>
              <a:rPr lang="en-US" sz="2200" dirty="0" err="1">
                <a:latin typeface="+mj-lt"/>
              </a:rPr>
              <a:t>E,e</a:t>
            </a:r>
            <a:r>
              <a:rPr lang="en-US" sz="2200" dirty="0">
                <a:latin typeface="+mj-lt"/>
              </a:rPr>
              <a:t>) * CF(H,E) 				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	</a:t>
            </a:r>
            <a:r>
              <a:rPr lang="en-US" sz="2200" dirty="0" err="1" smtClean="0">
                <a:latin typeface="+mj-lt"/>
              </a:rPr>
              <a:t>dengan</a:t>
            </a:r>
            <a:r>
              <a:rPr lang="en-US" sz="2200" dirty="0">
                <a:latin typeface="+mj-lt"/>
              </a:rPr>
              <a:t>:</a:t>
            </a:r>
          </a:p>
          <a:p>
            <a:pPr lvl="4"/>
            <a:r>
              <a:rPr lang="en-US" sz="2200" dirty="0">
                <a:latin typeface="+mj-lt"/>
              </a:rPr>
              <a:t>CF(</a:t>
            </a:r>
            <a:r>
              <a:rPr lang="en-US" sz="2200" dirty="0" err="1">
                <a:latin typeface="+mj-lt"/>
              </a:rPr>
              <a:t>E,e</a:t>
            </a:r>
            <a:r>
              <a:rPr lang="en-US" sz="2200" dirty="0">
                <a:latin typeface="+mj-lt"/>
              </a:rPr>
              <a:t>) : </a:t>
            </a:r>
            <a:r>
              <a:rPr lang="en-US" sz="2200" i="1" dirty="0">
                <a:latin typeface="+mj-lt"/>
              </a:rPr>
              <a:t>Certainty Factor evidence</a:t>
            </a:r>
            <a:r>
              <a:rPr lang="en-US" sz="2200" dirty="0">
                <a:latin typeface="+mj-lt"/>
              </a:rPr>
              <a:t> E yang </a:t>
            </a:r>
            <a:r>
              <a:rPr lang="en-US" sz="2200" dirty="0" err="1">
                <a:latin typeface="+mj-lt"/>
              </a:rPr>
              <a:t>dipengaruhi</a:t>
            </a:r>
            <a:r>
              <a:rPr lang="en-US" sz="2200" dirty="0">
                <a:latin typeface="+mj-lt"/>
              </a:rPr>
              <a:t> </a:t>
            </a:r>
            <a:r>
              <a:rPr lang="en-US" sz="2200" i="1" dirty="0">
                <a:latin typeface="+mj-lt"/>
              </a:rPr>
              <a:t>evidence</a:t>
            </a:r>
            <a:r>
              <a:rPr lang="en-US" sz="2200" dirty="0">
                <a:latin typeface="+mj-lt"/>
              </a:rPr>
              <a:t> e</a:t>
            </a:r>
          </a:p>
          <a:p>
            <a:pPr lvl="4"/>
            <a:r>
              <a:rPr lang="en-US" sz="2200" dirty="0">
                <a:latin typeface="+mj-lt"/>
              </a:rPr>
              <a:t>CF(H,E) : </a:t>
            </a:r>
            <a:r>
              <a:rPr lang="en-US" sz="2200" i="1" dirty="0">
                <a:latin typeface="+mj-lt"/>
              </a:rPr>
              <a:t>Certainty Factor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hipotesis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dengan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asumsi</a:t>
            </a:r>
            <a:r>
              <a:rPr lang="en-US" sz="2200" dirty="0">
                <a:latin typeface="+mj-lt"/>
              </a:rPr>
              <a:t> </a:t>
            </a:r>
            <a:r>
              <a:rPr lang="en-US" sz="2200" i="1" dirty="0">
                <a:latin typeface="+mj-lt"/>
              </a:rPr>
              <a:t>evidence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diketahui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dengan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pasti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yaitu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ketika</a:t>
            </a:r>
            <a:r>
              <a:rPr lang="en-US" sz="2200" dirty="0">
                <a:latin typeface="+mj-lt"/>
              </a:rPr>
              <a:t> CF(</a:t>
            </a:r>
            <a:r>
              <a:rPr lang="en-US" sz="2200" dirty="0" err="1">
                <a:latin typeface="+mj-lt"/>
              </a:rPr>
              <a:t>E,e</a:t>
            </a:r>
            <a:r>
              <a:rPr lang="en-US" sz="2200" dirty="0">
                <a:latin typeface="+mj-lt"/>
              </a:rPr>
              <a:t>) = 1</a:t>
            </a:r>
          </a:p>
          <a:p>
            <a:pPr lvl="4"/>
            <a:r>
              <a:rPr lang="en-US" sz="2200" dirty="0">
                <a:latin typeface="+mj-lt"/>
              </a:rPr>
              <a:t>CF(</a:t>
            </a:r>
            <a:r>
              <a:rPr lang="en-US" sz="2200" dirty="0" err="1">
                <a:latin typeface="+mj-lt"/>
              </a:rPr>
              <a:t>H,e</a:t>
            </a:r>
            <a:r>
              <a:rPr lang="en-US" sz="2200" dirty="0">
                <a:latin typeface="+mj-lt"/>
              </a:rPr>
              <a:t>) : </a:t>
            </a:r>
            <a:r>
              <a:rPr lang="en-US" sz="2200" i="1" dirty="0">
                <a:latin typeface="+mj-lt"/>
              </a:rPr>
              <a:t>Certainty Factor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hipotesis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dipengaruhi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oleh</a:t>
            </a:r>
            <a:r>
              <a:rPr lang="en-US" sz="2200" dirty="0">
                <a:latin typeface="+mj-lt"/>
              </a:rPr>
              <a:t> </a:t>
            </a:r>
            <a:r>
              <a:rPr lang="en-US" sz="2200" i="1" dirty="0">
                <a:latin typeface="+mj-lt"/>
              </a:rPr>
              <a:t>evidence </a:t>
            </a:r>
            <a:r>
              <a:rPr lang="en-US" sz="2200" dirty="0" smtClean="0">
                <a:latin typeface="+mj-lt"/>
              </a:rPr>
              <a:t>e</a:t>
            </a:r>
          </a:p>
          <a:p>
            <a:pPr lvl="4"/>
            <a:endParaRPr lang="en-US" sz="2200" dirty="0">
              <a:latin typeface="+mj-lt"/>
            </a:endParaRPr>
          </a:p>
          <a:p>
            <a:pPr marL="274320" lvl="1" indent="0">
              <a:buNone/>
            </a:pPr>
            <a:r>
              <a:rPr lang="en-US" sz="2200" dirty="0" err="1">
                <a:latin typeface="+mj-lt"/>
              </a:rPr>
              <a:t>J</a:t>
            </a:r>
            <a:r>
              <a:rPr lang="en-US" sz="2200" dirty="0" err="1" smtClean="0">
                <a:latin typeface="+mj-lt"/>
              </a:rPr>
              <a:t>ika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semua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bukti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dalam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yg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diketahui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dengan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pasti</a:t>
            </a:r>
            <a:r>
              <a:rPr lang="en-US" sz="2200" dirty="0">
                <a:latin typeface="+mj-lt"/>
              </a:rPr>
              <a:t>, formula </a:t>
            </a:r>
            <a:r>
              <a:rPr lang="en-US" sz="2200" dirty="0" err="1">
                <a:latin typeface="+mj-lt"/>
              </a:rPr>
              <a:t>untuk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faktor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kepastian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hipotesis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adalah</a:t>
            </a:r>
            <a:endParaRPr lang="en-US" sz="2200" dirty="0">
              <a:latin typeface="+mj-lt"/>
            </a:endParaRPr>
          </a:p>
          <a:p>
            <a:pPr marL="274320" lvl="1" indent="0">
              <a:buNone/>
            </a:pPr>
            <a:r>
              <a:rPr lang="de-DE" sz="2200" dirty="0">
                <a:latin typeface="+mj-lt"/>
              </a:rPr>
              <a:t>CF(H,e)  =  CF(H,E), sejak CF(E,e) = 1</a:t>
            </a:r>
            <a:endParaRPr lang="en-US" sz="22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0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</a:rPr>
              <a:t>Metode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400" i="1" dirty="0">
                <a:solidFill>
                  <a:schemeClr val="tx1">
                    <a:lumMod val="95000"/>
                  </a:schemeClr>
                </a:solidFill>
              </a:rPr>
              <a:t>Certainty Factor (count.)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>
                <a:latin typeface="+mj-lt"/>
              </a:rPr>
              <a:t>Example </a:t>
            </a:r>
          </a:p>
          <a:p>
            <a:pPr marL="274320" lvl="1" indent="0">
              <a:buNone/>
            </a:pPr>
            <a:r>
              <a:rPr lang="en-US" sz="3000" dirty="0">
                <a:latin typeface="+mj-lt"/>
              </a:rPr>
              <a:t>IF  </a:t>
            </a:r>
            <a:r>
              <a:rPr lang="en-US" sz="3000" dirty="0" smtClean="0">
                <a:latin typeface="+mj-lt"/>
              </a:rPr>
              <a:t>	1</a:t>
            </a:r>
            <a:r>
              <a:rPr lang="en-US" sz="3000" dirty="0">
                <a:latin typeface="+mj-lt"/>
              </a:rPr>
              <a:t>) The stain of the organism is gram positive, and</a:t>
            </a:r>
          </a:p>
          <a:p>
            <a:pPr marL="274320" lvl="1" indent="0">
              <a:buNone/>
            </a:pPr>
            <a:r>
              <a:rPr lang="en-US" sz="3000" dirty="0">
                <a:latin typeface="+mj-lt"/>
              </a:rPr>
              <a:t>	</a:t>
            </a:r>
            <a:r>
              <a:rPr lang="en-US" sz="3000" dirty="0" smtClean="0">
                <a:latin typeface="+mj-lt"/>
              </a:rPr>
              <a:t>2</a:t>
            </a:r>
            <a:r>
              <a:rPr lang="en-US" sz="3000" dirty="0">
                <a:latin typeface="+mj-lt"/>
              </a:rPr>
              <a:t>) The morphology of the organism is coccus, and</a:t>
            </a:r>
          </a:p>
          <a:p>
            <a:pPr marL="274320" lvl="1" indent="0">
              <a:buNone/>
            </a:pPr>
            <a:r>
              <a:rPr lang="en-US" sz="3000" dirty="0">
                <a:latin typeface="+mj-lt"/>
              </a:rPr>
              <a:t>	</a:t>
            </a:r>
            <a:r>
              <a:rPr lang="en-US" sz="3000" dirty="0" smtClean="0">
                <a:latin typeface="+mj-lt"/>
              </a:rPr>
              <a:t>3</a:t>
            </a:r>
            <a:r>
              <a:rPr lang="en-US" sz="3000" dirty="0">
                <a:latin typeface="+mj-lt"/>
              </a:rPr>
              <a:t>) The growth confirmation of the organism is </a:t>
            </a:r>
            <a:r>
              <a:rPr lang="en-US" sz="3000" dirty="0" smtClean="0">
                <a:latin typeface="+mj-lt"/>
              </a:rPr>
              <a:t>chains</a:t>
            </a:r>
          </a:p>
          <a:p>
            <a:pPr marL="274320" lvl="1" indent="0">
              <a:buNone/>
            </a:pPr>
            <a:r>
              <a:rPr lang="en-US" sz="3400" dirty="0" smtClean="0">
                <a:latin typeface="+mj-lt"/>
              </a:rPr>
              <a:t>THEN </a:t>
            </a:r>
            <a:r>
              <a:rPr lang="en-US" sz="3400" dirty="0">
                <a:latin typeface="+mj-lt"/>
              </a:rPr>
              <a:t>There is suggestive evidence (0.7) that </a:t>
            </a:r>
            <a:r>
              <a:rPr lang="en-US" sz="3400" dirty="0" smtClean="0">
                <a:latin typeface="+mj-lt"/>
              </a:rPr>
              <a:t>the </a:t>
            </a:r>
            <a:r>
              <a:rPr lang="en-US" sz="3400" dirty="0">
                <a:latin typeface="+mj-lt"/>
              </a:rPr>
              <a:t>identity of the organism is </a:t>
            </a:r>
            <a:r>
              <a:rPr lang="en-US" sz="3400" dirty="0" smtClean="0">
                <a:latin typeface="+mj-lt"/>
              </a:rPr>
              <a:t>streptococcus.</a:t>
            </a:r>
          </a:p>
          <a:p>
            <a:pPr marL="274320" lvl="1" indent="0">
              <a:buNone/>
            </a:pPr>
            <a:endParaRPr lang="en-US" sz="3400" dirty="0" smtClean="0">
              <a:latin typeface="+mj-lt"/>
            </a:endParaRPr>
          </a:p>
          <a:p>
            <a:pPr marL="274320" lvl="1" indent="0">
              <a:buNone/>
            </a:pPr>
            <a:r>
              <a:rPr lang="it-IT" sz="3400" dirty="0" smtClean="0">
                <a:latin typeface="+mj-lt"/>
              </a:rPr>
              <a:t>Dimana </a:t>
            </a:r>
            <a:r>
              <a:rPr lang="it-IT" sz="3400" dirty="0">
                <a:latin typeface="+mj-lt"/>
              </a:rPr>
              <a:t>faktor kepastian hipotesis di </a:t>
            </a:r>
            <a:r>
              <a:rPr lang="it-IT" sz="3400" dirty="0" smtClean="0">
                <a:latin typeface="+mj-lt"/>
              </a:rPr>
              <a:t>atas </a:t>
            </a:r>
            <a:r>
              <a:rPr lang="it-IT" sz="3400" dirty="0">
                <a:latin typeface="+mj-lt"/>
              </a:rPr>
              <a:t>bukti </a:t>
            </a:r>
            <a:r>
              <a:rPr lang="it-IT" sz="3400" dirty="0" smtClean="0">
                <a:latin typeface="+mj-lt"/>
              </a:rPr>
              <a:t>tertentu:</a:t>
            </a:r>
          </a:p>
          <a:p>
            <a:pPr marL="274320" lvl="1" indent="0">
              <a:buNone/>
            </a:pPr>
            <a:r>
              <a:rPr lang="de-DE" sz="3400" dirty="0">
                <a:latin typeface="+mj-lt"/>
              </a:rPr>
              <a:t>CF(H, E) = CF (H, E</a:t>
            </a:r>
            <a:r>
              <a:rPr lang="de-DE" sz="3400" baseline="-25000" dirty="0">
                <a:latin typeface="+mj-lt"/>
              </a:rPr>
              <a:t>1</a:t>
            </a:r>
            <a:r>
              <a:rPr lang="en-US" sz="3400" dirty="0">
                <a:latin typeface="+mj-lt"/>
                <a:sym typeface="Symbol" panose="05050102010706020507" pitchFamily="18" charset="2"/>
              </a:rPr>
              <a:t></a:t>
            </a:r>
            <a:r>
              <a:rPr lang="de-DE" sz="3400" dirty="0">
                <a:latin typeface="+mj-lt"/>
              </a:rPr>
              <a:t>E</a:t>
            </a:r>
            <a:r>
              <a:rPr lang="de-DE" sz="3400" baseline="-25000" dirty="0">
                <a:latin typeface="+mj-lt"/>
              </a:rPr>
              <a:t>2</a:t>
            </a:r>
            <a:r>
              <a:rPr lang="en-US" sz="3400" dirty="0">
                <a:latin typeface="+mj-lt"/>
                <a:sym typeface="Symbol" panose="05050102010706020507" pitchFamily="18" charset="2"/>
              </a:rPr>
              <a:t></a:t>
            </a:r>
            <a:r>
              <a:rPr lang="de-DE" sz="3400" dirty="0">
                <a:latin typeface="+mj-lt"/>
              </a:rPr>
              <a:t>E</a:t>
            </a:r>
            <a:r>
              <a:rPr lang="de-DE" sz="3400" baseline="-25000" dirty="0">
                <a:latin typeface="+mj-lt"/>
              </a:rPr>
              <a:t>3</a:t>
            </a:r>
            <a:r>
              <a:rPr lang="de-DE" sz="3400" dirty="0">
                <a:latin typeface="+mj-lt"/>
              </a:rPr>
              <a:t>) = 0.7, disebut attenuation </a:t>
            </a:r>
            <a:r>
              <a:rPr lang="de-DE" sz="3400" dirty="0" smtClean="0">
                <a:latin typeface="+mj-lt"/>
              </a:rPr>
              <a:t>factor</a:t>
            </a:r>
          </a:p>
          <a:p>
            <a:pPr marL="274320" lvl="1" indent="0">
              <a:buNone/>
            </a:pPr>
            <a:endParaRPr lang="de-DE" sz="3400" dirty="0" smtClean="0">
              <a:latin typeface="+mj-lt"/>
            </a:endParaRPr>
          </a:p>
          <a:p>
            <a:pPr marL="274320" lvl="1" indent="0">
              <a:buNone/>
            </a:pPr>
            <a:r>
              <a:rPr lang="de-DE" sz="3400" dirty="0" smtClean="0">
                <a:latin typeface="+mj-lt"/>
              </a:rPr>
              <a:t>Attenuation factor </a:t>
            </a:r>
            <a:r>
              <a:rPr lang="en-US" sz="3400" dirty="0" err="1" smtClean="0">
                <a:latin typeface="+mj-lt"/>
              </a:rPr>
              <a:t>didasarkan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>
                <a:latin typeface="+mj-lt"/>
              </a:rPr>
              <a:t>pada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 err="1">
                <a:latin typeface="+mj-lt"/>
              </a:rPr>
              <a:t>asumsi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 err="1">
                <a:latin typeface="+mj-lt"/>
              </a:rPr>
              <a:t>bahwa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 err="1">
                <a:latin typeface="+mj-lt"/>
              </a:rPr>
              <a:t>semua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 err="1">
                <a:latin typeface="+mj-lt"/>
              </a:rPr>
              <a:t>bukti</a:t>
            </a:r>
            <a:r>
              <a:rPr lang="en-US" sz="3400" dirty="0">
                <a:latin typeface="+mj-lt"/>
              </a:rPr>
              <a:t> (</a:t>
            </a:r>
            <a:r>
              <a:rPr lang="en-US" sz="3400" dirty="0" smtClean="0">
                <a:latin typeface="+mj-lt"/>
              </a:rPr>
              <a:t>E1</a:t>
            </a:r>
            <a:r>
              <a:rPr lang="en-US" sz="3400" dirty="0">
                <a:latin typeface="+mj-lt"/>
              </a:rPr>
              <a:t>, E2 </a:t>
            </a:r>
            <a:r>
              <a:rPr lang="en-US" sz="3400" dirty="0" err="1">
                <a:latin typeface="+mj-lt"/>
              </a:rPr>
              <a:t>dan</a:t>
            </a:r>
            <a:r>
              <a:rPr lang="en-US" sz="3400" dirty="0">
                <a:latin typeface="+mj-lt"/>
              </a:rPr>
              <a:t> E3 </a:t>
            </a:r>
            <a:r>
              <a:rPr lang="en-US" sz="3400" dirty="0" smtClean="0">
                <a:latin typeface="+mj-lt"/>
              </a:rPr>
              <a:t>) </a:t>
            </a:r>
            <a:r>
              <a:rPr lang="en-US" sz="3400" dirty="0" err="1">
                <a:latin typeface="+mj-lt"/>
              </a:rPr>
              <a:t>diketahui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 err="1">
                <a:latin typeface="+mj-lt"/>
              </a:rPr>
              <a:t>dengan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 err="1">
                <a:latin typeface="+mj-lt"/>
              </a:rPr>
              <a:t>pasti</a:t>
            </a:r>
            <a:r>
              <a:rPr lang="en-US" sz="3400" dirty="0">
                <a:latin typeface="+mj-lt"/>
              </a:rPr>
              <a:t>. </a:t>
            </a:r>
            <a:r>
              <a:rPr lang="en-US" sz="3400" dirty="0" err="1">
                <a:latin typeface="+mj-lt"/>
              </a:rPr>
              <a:t>Itu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 err="1">
                <a:latin typeface="+mj-lt"/>
              </a:rPr>
              <a:t>adalah</a:t>
            </a:r>
            <a:r>
              <a:rPr lang="en-US" sz="3400" dirty="0" smtClean="0">
                <a:latin typeface="+mj-lt"/>
              </a:rPr>
              <a:t>,</a:t>
            </a:r>
          </a:p>
          <a:p>
            <a:pPr marL="274320" lvl="1" indent="0">
              <a:buNone/>
            </a:pPr>
            <a:endParaRPr lang="en-US" sz="3400" dirty="0">
              <a:latin typeface="+mj-lt"/>
            </a:endParaRPr>
          </a:p>
          <a:p>
            <a:pPr marL="274320" lvl="1" indent="0">
              <a:buNone/>
            </a:pPr>
            <a:r>
              <a:rPr lang="en-US" sz="3400" dirty="0">
                <a:latin typeface="+mj-lt"/>
              </a:rPr>
              <a:t>    CF (E1, e) = CF (E2, e) = CF (E3, e) = 1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</a:rPr>
              <a:t>Metode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400" i="1" dirty="0">
                <a:solidFill>
                  <a:schemeClr val="tx1">
                    <a:lumMod val="95000"/>
                  </a:schemeClr>
                </a:solidFill>
              </a:rPr>
              <a:t>Certainty </a:t>
            </a:r>
            <a:r>
              <a:rPr lang="en-US" sz="4400" i="1" dirty="0" smtClean="0">
                <a:solidFill>
                  <a:schemeClr val="tx1">
                    <a:lumMod val="95000"/>
                  </a:schemeClr>
                </a:solidFill>
              </a:rPr>
              <a:t>Factor (count.)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+mj-lt"/>
              </a:rPr>
              <a:t>Kombinasi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Aturan</a:t>
            </a: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66279"/>
              </p:ext>
            </p:extLst>
          </p:nvPr>
        </p:nvGraphicFramePr>
        <p:xfrm>
          <a:off x="1751012" y="2498485"/>
          <a:ext cx="4552951" cy="16324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37718"/>
                <a:gridCol w="2915233"/>
              </a:tblGrid>
              <a:tr h="457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Evidence, E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Antecedent 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Ketidakpastian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1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E</a:t>
                      </a:r>
                      <a:r>
                        <a:rPr lang="en-US" sz="1400" baseline="-25000">
                          <a:effectLst/>
                          <a:latin typeface="+mj-lt"/>
                        </a:rPr>
                        <a:t>1</a:t>
                      </a:r>
                      <a:r>
                        <a:rPr lang="en-US" sz="1400">
                          <a:effectLst/>
                          <a:latin typeface="+mj-lt"/>
                        </a:rPr>
                        <a:t> AND E</a:t>
                      </a:r>
                      <a:r>
                        <a:rPr lang="en-US" sz="1400" baseline="-25000">
                          <a:effectLst/>
                          <a:latin typeface="+mj-lt"/>
                        </a:rPr>
                        <a:t>2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min[CF(H,E</a:t>
                      </a:r>
                      <a:r>
                        <a:rPr lang="en-US" sz="1400" baseline="-25000">
                          <a:effectLst/>
                          <a:latin typeface="+mj-lt"/>
                        </a:rPr>
                        <a:t>1</a:t>
                      </a:r>
                      <a:r>
                        <a:rPr lang="en-US" sz="1400">
                          <a:effectLst/>
                          <a:latin typeface="+mj-lt"/>
                        </a:rPr>
                        <a:t>), CF(H,E</a:t>
                      </a:r>
                      <a:r>
                        <a:rPr lang="en-US" sz="1400" baseline="-25000">
                          <a:effectLst/>
                          <a:latin typeface="+mj-lt"/>
                        </a:rPr>
                        <a:t>2</a:t>
                      </a:r>
                      <a:r>
                        <a:rPr lang="en-US" sz="1400">
                          <a:effectLst/>
                          <a:latin typeface="+mj-lt"/>
                        </a:rPr>
                        <a:t>)]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1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E</a:t>
                      </a:r>
                      <a:r>
                        <a:rPr lang="en-US" sz="1400" baseline="-25000" dirty="0">
                          <a:effectLst/>
                          <a:latin typeface="+mj-lt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OR E</a:t>
                      </a:r>
                      <a:r>
                        <a:rPr lang="en-US" sz="1400" baseline="-25000" dirty="0">
                          <a:effectLst/>
                          <a:latin typeface="+mj-lt"/>
                        </a:rPr>
                        <a:t>2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max[CF(H,E</a:t>
                      </a:r>
                      <a:r>
                        <a:rPr lang="en-US" sz="1400" baseline="-25000" dirty="0">
                          <a:effectLst/>
                          <a:latin typeface="+mj-lt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), CF(H,E</a:t>
                      </a:r>
                      <a:r>
                        <a:rPr lang="en-US" sz="1400" baseline="-25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)]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1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TIDAK E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-CF(H,E)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41557" y="4320317"/>
            <a:ext cx="33297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kombinasi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MYCIN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[4]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</a:rPr>
              <a:t>Metode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400" i="1" dirty="0">
                <a:solidFill>
                  <a:schemeClr val="tx1">
                    <a:lumMod val="95000"/>
                  </a:schemeClr>
                </a:solidFill>
              </a:rPr>
              <a:t>Certainty Factor (count.)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10286998" cy="426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CF</a:t>
                </a:r>
                <a:r>
                  <a:rPr lang="en-US" sz="2000" baseline="-25000" dirty="0" smtClean="0">
                    <a:latin typeface="+mj-lt"/>
                  </a:rPr>
                  <a:t>COMBINE</a:t>
                </a:r>
                <a:r>
                  <a:rPr lang="en-US" sz="2000" dirty="0" smtClean="0">
                    <a:latin typeface="+mj-lt"/>
                  </a:rPr>
                  <a:t>(CF</a:t>
                </a:r>
                <a:r>
                  <a:rPr lang="en-US" sz="2000" baseline="-25000" dirty="0" smtClean="0">
                    <a:latin typeface="+mj-lt"/>
                  </a:rPr>
                  <a:t>1</a:t>
                </a:r>
                <a:r>
                  <a:rPr lang="en-US" sz="2000" dirty="0" smtClean="0">
                    <a:latin typeface="+mj-lt"/>
                  </a:rPr>
                  <a:t>,CF</a:t>
                </a:r>
                <a:r>
                  <a:rPr lang="en-US" sz="2000" baseline="-25000" dirty="0" smtClean="0">
                    <a:latin typeface="+mj-lt"/>
                  </a:rPr>
                  <a:t>2</a:t>
                </a:r>
                <a:r>
                  <a:rPr lang="en-US" sz="2000" dirty="0" smtClean="0">
                    <a:latin typeface="+mj-lt"/>
                  </a:rPr>
                  <a:t>)	 = CF</a:t>
                </a:r>
                <a:r>
                  <a:rPr lang="en-US" sz="2000" baseline="-25000" dirty="0" smtClean="0">
                    <a:latin typeface="+mj-lt"/>
                  </a:rPr>
                  <a:t>1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+ CF</a:t>
                </a:r>
                <a:r>
                  <a:rPr lang="en-US" sz="2000" baseline="-25000" dirty="0">
                    <a:latin typeface="+mj-lt"/>
                  </a:rPr>
                  <a:t>2</a:t>
                </a:r>
                <a:r>
                  <a:rPr lang="en-US" sz="2000" dirty="0">
                    <a:latin typeface="+mj-lt"/>
                  </a:rPr>
                  <a:t> (1 - CF</a:t>
                </a:r>
                <a:r>
                  <a:rPr lang="en-US" sz="2000" baseline="-25000" dirty="0">
                    <a:latin typeface="+mj-lt"/>
                  </a:rPr>
                  <a:t>1</a:t>
                </a:r>
                <a:r>
                  <a:rPr lang="en-US" sz="2000" dirty="0">
                    <a:latin typeface="+mj-lt"/>
                  </a:rPr>
                  <a:t>) 	</a:t>
                </a:r>
                <a:r>
                  <a:rPr lang="en-US" sz="2000" dirty="0" smtClean="0">
                    <a:latin typeface="+mj-lt"/>
                  </a:rPr>
                  <a:t>if </a:t>
                </a:r>
                <a:r>
                  <a:rPr lang="en-US" sz="2000" dirty="0">
                    <a:latin typeface="+mj-lt"/>
                  </a:rPr>
                  <a:t>both CF</a:t>
                </a:r>
                <a:r>
                  <a:rPr lang="en-US" sz="2000" baseline="-25000" dirty="0">
                    <a:latin typeface="+mj-lt"/>
                  </a:rPr>
                  <a:t>1 </a:t>
                </a:r>
                <a:r>
                  <a:rPr lang="en-US" sz="2000" dirty="0">
                    <a:latin typeface="+mj-lt"/>
                  </a:rPr>
                  <a:t>and</a:t>
                </a:r>
                <a:r>
                  <a:rPr lang="en-US" sz="2000" baseline="-25000" dirty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CF</a:t>
                </a:r>
                <a:r>
                  <a:rPr lang="en-US" sz="2000" baseline="-25000" dirty="0">
                    <a:latin typeface="+mj-lt"/>
                  </a:rPr>
                  <a:t>2 </a:t>
                </a:r>
                <a:r>
                  <a:rPr lang="en-US" sz="2000" dirty="0">
                    <a:latin typeface="+mj-lt"/>
                  </a:rPr>
                  <a:t>&gt; </a:t>
                </a:r>
                <a:r>
                  <a:rPr lang="en-US" sz="2000" dirty="0" smtClean="0">
                    <a:latin typeface="+mj-lt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CF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+mj-lt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CF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+mj-lt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1 −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min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(|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CF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+mj-lt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|,|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CF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+mj-lt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+mj-lt"/>
                          </a:rPr>
                          <m:t>|) 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+mj-lt"/>
                  </a:rPr>
                  <a:t> 	if </a:t>
                </a:r>
                <a:r>
                  <a:rPr lang="en-US" sz="2000" dirty="0">
                    <a:latin typeface="+mj-lt"/>
                  </a:rPr>
                  <a:t>one of CF</a:t>
                </a:r>
                <a:r>
                  <a:rPr lang="en-US" sz="2000" baseline="-25000" dirty="0">
                    <a:latin typeface="+mj-lt"/>
                  </a:rPr>
                  <a:t>1 </a:t>
                </a:r>
                <a:r>
                  <a:rPr lang="en-US" sz="2000" dirty="0">
                    <a:latin typeface="+mj-lt"/>
                  </a:rPr>
                  <a:t>and</a:t>
                </a:r>
                <a:r>
                  <a:rPr lang="en-US" sz="2000" baseline="-25000" dirty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CF</a:t>
                </a:r>
                <a:r>
                  <a:rPr lang="en-US" sz="2000" baseline="-25000" dirty="0">
                    <a:latin typeface="+mj-lt"/>
                  </a:rPr>
                  <a:t>2 </a:t>
                </a:r>
                <a:r>
                  <a:rPr lang="en-US" sz="2000" dirty="0">
                    <a:latin typeface="+mj-lt"/>
                  </a:rPr>
                  <a:t>&lt; 0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			= CF</a:t>
                </a:r>
                <a:r>
                  <a:rPr lang="en-US" sz="2000" baseline="-25000" dirty="0" smtClean="0">
                    <a:latin typeface="+mj-lt"/>
                  </a:rPr>
                  <a:t>1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+ CF</a:t>
                </a:r>
                <a:r>
                  <a:rPr lang="en-US" sz="2000" baseline="-25000" dirty="0">
                    <a:latin typeface="+mj-lt"/>
                  </a:rPr>
                  <a:t>2</a:t>
                </a:r>
                <a:r>
                  <a:rPr lang="en-US" sz="2000" dirty="0">
                    <a:latin typeface="+mj-lt"/>
                  </a:rPr>
                  <a:t> (1 + CF</a:t>
                </a:r>
                <a:r>
                  <a:rPr lang="en-US" sz="2000" baseline="-25000" dirty="0">
                    <a:latin typeface="+mj-lt"/>
                  </a:rPr>
                  <a:t>1</a:t>
                </a:r>
                <a:r>
                  <a:rPr lang="en-US" sz="2000" dirty="0">
                    <a:latin typeface="+mj-lt"/>
                  </a:rPr>
                  <a:t>)	</a:t>
                </a:r>
                <a:r>
                  <a:rPr lang="en-US" sz="2000" dirty="0" smtClean="0">
                    <a:latin typeface="+mj-lt"/>
                  </a:rPr>
                  <a:t>if </a:t>
                </a:r>
                <a:r>
                  <a:rPr lang="en-US" sz="2000" dirty="0">
                    <a:latin typeface="+mj-lt"/>
                  </a:rPr>
                  <a:t>both CF</a:t>
                </a:r>
                <a:r>
                  <a:rPr lang="en-US" sz="2000" baseline="-25000" dirty="0">
                    <a:latin typeface="+mj-lt"/>
                  </a:rPr>
                  <a:t>1 </a:t>
                </a:r>
                <a:r>
                  <a:rPr lang="en-US" sz="2000" dirty="0">
                    <a:latin typeface="+mj-lt"/>
                  </a:rPr>
                  <a:t>and</a:t>
                </a:r>
                <a:r>
                  <a:rPr lang="en-US" sz="2000" baseline="-25000" dirty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CF</a:t>
                </a:r>
                <a:r>
                  <a:rPr lang="en-US" sz="2000" baseline="-25000" dirty="0">
                    <a:latin typeface="+mj-lt"/>
                  </a:rPr>
                  <a:t>2 </a:t>
                </a:r>
                <a:r>
                  <a:rPr lang="en-US" sz="2000" dirty="0">
                    <a:latin typeface="+mj-lt"/>
                  </a:rPr>
                  <a:t>&lt; 0 </a:t>
                </a:r>
                <a:endParaRPr lang="en-US" sz="20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err="1" smtClean="0">
                    <a:latin typeface="+mj-lt"/>
                  </a:rPr>
                  <a:t>dimana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CF</a:t>
                </a:r>
                <a:r>
                  <a:rPr lang="en-US" sz="2000" baseline="-25000" dirty="0">
                    <a:latin typeface="+mj-lt"/>
                  </a:rPr>
                  <a:t>1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 smtClean="0">
                    <a:latin typeface="+mj-lt"/>
                  </a:rPr>
                  <a:t>adalah</a:t>
                </a:r>
                <a:r>
                  <a:rPr lang="en-US" sz="2000" dirty="0" smtClean="0">
                    <a:latin typeface="+mj-lt"/>
                  </a:rPr>
                  <a:t> CF</a:t>
                </a:r>
                <a:r>
                  <a:rPr lang="en-US" sz="2000" baseline="-25000" dirty="0" smtClean="0">
                    <a:latin typeface="+mj-lt"/>
                  </a:rPr>
                  <a:t>1</a:t>
                </a:r>
                <a:r>
                  <a:rPr lang="en-US" sz="2000" dirty="0" smtClean="0">
                    <a:latin typeface="+mj-lt"/>
                  </a:rPr>
                  <a:t>(H</a:t>
                </a:r>
                <a:r>
                  <a:rPr lang="en-US" sz="2000" dirty="0">
                    <a:latin typeface="+mj-lt"/>
                  </a:rPr>
                  <a:t>, e) and CF</a:t>
                </a:r>
                <a:r>
                  <a:rPr lang="en-US" sz="2000" baseline="-25000" dirty="0">
                    <a:latin typeface="+mj-lt"/>
                  </a:rPr>
                  <a:t>2 </a:t>
                </a:r>
                <a:r>
                  <a:rPr lang="en-US" sz="2000" dirty="0" err="1" smtClean="0">
                    <a:latin typeface="+mj-lt"/>
                  </a:rPr>
                  <a:t>adalah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CF</a:t>
                </a:r>
                <a:r>
                  <a:rPr lang="en-US" sz="2000" baseline="-25000" dirty="0">
                    <a:latin typeface="+mj-lt"/>
                  </a:rPr>
                  <a:t>2</a:t>
                </a:r>
                <a:r>
                  <a:rPr lang="en-US" sz="2000" dirty="0">
                    <a:latin typeface="+mj-lt"/>
                  </a:rPr>
                  <a:t>(H, e).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10286998" cy="4267200"/>
              </a:xfrm>
              <a:blipFill rotWithShape="0">
                <a:blip r:embed="rId2"/>
                <a:stretch>
                  <a:fillRect l="-652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1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</a:rPr>
              <a:t>Metode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400" i="1" dirty="0">
                <a:solidFill>
                  <a:schemeClr val="tx1">
                    <a:lumMod val="95000"/>
                  </a:schemeClr>
                </a:solidFill>
              </a:rPr>
              <a:t>Certainty Factor (count.)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122612" y="198913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122612" y="1989138"/>
            <a:ext cx="6248099" cy="4168775"/>
            <a:chOff x="1440" y="4274"/>
            <a:chExt cx="9839" cy="6566"/>
          </a:xfrm>
        </p:grpSpPr>
        <p:sp>
          <p:nvSpPr>
            <p:cNvPr id="6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440" y="4274"/>
              <a:ext cx="9367" cy="6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4320" y="4454"/>
              <a:ext cx="2880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Hypothesis, 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>
              <a:off x="3637" y="5086"/>
              <a:ext cx="1849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5457" y="5044"/>
              <a:ext cx="224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482" y="6458"/>
              <a:ext cx="5096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CF</a:t>
              </a:r>
              <a:r>
                <a:rPr kumimoji="0" lang="de-DE" alt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de-DE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(H, e) = CF</a:t>
              </a:r>
              <a:r>
                <a:rPr kumimoji="0" lang="de-DE" alt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de-DE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(E, e)CF</a:t>
              </a:r>
              <a:r>
                <a:rPr kumimoji="0" lang="de-DE" alt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de-DE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(H,e)</a:t>
              </a:r>
              <a:endParaRPr kumimoji="0" lang="de-DE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522" y="6444"/>
              <a:ext cx="4757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CF</a:t>
              </a:r>
              <a:r>
                <a:rPr kumimoji="0" lang="de-DE" alt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de-DE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(H, e) = CF</a:t>
              </a:r>
              <a:r>
                <a:rPr kumimoji="0" lang="de-DE" alt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de-DE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(E, e)CF</a:t>
              </a:r>
              <a:r>
                <a:rPr kumimoji="0" lang="de-DE" alt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de-DE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(H,e)</a:t>
              </a:r>
              <a:endParaRPr kumimoji="0" lang="de-DE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147" y="5394"/>
              <a:ext cx="5419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0" algn="l"/>
                </a:tabLst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Rule 1 	Rule 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3624" y="7074"/>
              <a:ext cx="13" cy="1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930" y="8684"/>
              <a:ext cx="3850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00100" algn="l"/>
                  <a:tab pos="1600200" algn="l"/>
                </a:tabLst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AND 	OR 	NOT</a:t>
              </a:r>
              <a:endPara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00100" algn="l"/>
                  <a:tab pos="1600200" algn="l"/>
                </a:tabLst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(min) 	(max) 	(-)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2587" y="7103"/>
              <a:ext cx="1037" cy="1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3638" y="7088"/>
              <a:ext cx="1078" cy="1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>
              <a:off x="8104" y="7074"/>
              <a:ext cx="13" cy="1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6410" y="8684"/>
              <a:ext cx="3850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01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00100" algn="l"/>
                  <a:tab pos="1600200" algn="l"/>
                </a:tabLst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AND 	OR 	NOT</a:t>
              </a:r>
              <a:endPara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00100" algn="l"/>
                  <a:tab pos="1600200" algn="l"/>
                </a:tabLst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(min) 	(max) 	(-)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Line 3"/>
            <p:cNvSpPr>
              <a:spLocks noChangeShapeType="1"/>
            </p:cNvSpPr>
            <p:nvPr/>
          </p:nvSpPr>
          <p:spPr bwMode="auto">
            <a:xfrm flipH="1">
              <a:off x="7067" y="7103"/>
              <a:ext cx="1037" cy="1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8118" y="7088"/>
              <a:ext cx="1078" cy="1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055812" y="5674573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Gambar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diatas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merangkum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perhitungan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faktor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kepastian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bagi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aturan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berdasarkan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bukti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pasti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menyimpulkan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hipotesis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sama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973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</a:rPr>
              <a:t>Metode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400" i="1" dirty="0">
                <a:solidFill>
                  <a:schemeClr val="tx1">
                    <a:lumMod val="95000"/>
                  </a:schemeClr>
                </a:solidFill>
              </a:rPr>
              <a:t>Certainty Factor (count.)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>
                <a:latin typeface="+mj-lt"/>
              </a:rPr>
              <a:t>Example</a:t>
            </a:r>
          </a:p>
          <a:p>
            <a:pPr marL="0" indent="0">
              <a:buNone/>
            </a:pPr>
            <a:r>
              <a:rPr lang="en-US" sz="8000" dirty="0">
                <a:latin typeface="+mj-lt"/>
              </a:rPr>
              <a:t> </a:t>
            </a:r>
            <a:r>
              <a:rPr lang="en-US" sz="8000" dirty="0" smtClean="0">
                <a:latin typeface="+mj-lt"/>
              </a:rPr>
              <a:t> 	</a:t>
            </a:r>
            <a:r>
              <a:rPr lang="en-US" sz="8000" dirty="0" err="1" smtClean="0">
                <a:latin typeface="+mj-lt"/>
              </a:rPr>
              <a:t>Dalam</a:t>
            </a:r>
            <a:r>
              <a:rPr lang="en-US" sz="8000" dirty="0" smtClean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kasus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ini</a:t>
            </a:r>
            <a:r>
              <a:rPr lang="en-US" sz="8000" dirty="0">
                <a:latin typeface="+mj-lt"/>
              </a:rPr>
              <a:t>, </a:t>
            </a:r>
            <a:r>
              <a:rPr lang="en-US" sz="8000" dirty="0" err="1">
                <a:latin typeface="+mj-lt"/>
              </a:rPr>
              <a:t>kondisi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pasien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tidak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dapat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ditentukan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smtClean="0">
                <a:latin typeface="+mj-lt"/>
              </a:rPr>
              <a:t>	</a:t>
            </a:r>
            <a:r>
              <a:rPr lang="en-US" sz="8000" dirty="0" err="1" smtClean="0">
                <a:latin typeface="+mj-lt"/>
              </a:rPr>
              <a:t>dengan</a:t>
            </a:r>
            <a:r>
              <a:rPr lang="en-US" sz="8000" dirty="0" smtClean="0">
                <a:latin typeface="+mj-lt"/>
              </a:rPr>
              <a:t>	</a:t>
            </a:r>
            <a:r>
              <a:rPr lang="en-US" sz="8000" dirty="0" err="1" smtClean="0">
                <a:latin typeface="+mj-lt"/>
              </a:rPr>
              <a:t>pasti</a:t>
            </a:r>
            <a:r>
              <a:rPr lang="en-US" sz="8000" dirty="0">
                <a:latin typeface="+mj-lt"/>
              </a:rPr>
              <a:t>. </a:t>
            </a:r>
            <a:r>
              <a:rPr lang="en-US" sz="8000" i="1" dirty="0">
                <a:latin typeface="+mj-lt"/>
              </a:rPr>
              <a:t>Certainty factor evidence</a:t>
            </a:r>
            <a:r>
              <a:rPr lang="en-US" sz="8000" dirty="0">
                <a:latin typeface="+mj-lt"/>
              </a:rPr>
              <a:t> E </a:t>
            </a:r>
            <a:r>
              <a:rPr lang="en-US" sz="8000" dirty="0" smtClean="0">
                <a:latin typeface="+mj-lt"/>
              </a:rPr>
              <a:t>yang </a:t>
            </a:r>
            <a:r>
              <a:rPr lang="en-US" sz="8000" dirty="0" err="1" smtClean="0">
                <a:latin typeface="+mj-lt"/>
              </a:rPr>
              <a:t>dipengaruhi</a:t>
            </a:r>
            <a:r>
              <a:rPr lang="en-US" sz="8000" dirty="0" smtClean="0">
                <a:latin typeface="+mj-lt"/>
              </a:rPr>
              <a:t> 	</a:t>
            </a:r>
            <a:r>
              <a:rPr lang="en-US" sz="8000" dirty="0" err="1" smtClean="0">
                <a:latin typeface="+mj-lt"/>
              </a:rPr>
              <a:t>oleh</a:t>
            </a:r>
            <a:r>
              <a:rPr lang="en-US" sz="8000" dirty="0" smtClean="0">
                <a:latin typeface="+mj-lt"/>
              </a:rPr>
              <a:t> </a:t>
            </a:r>
            <a:r>
              <a:rPr lang="en-US" sz="8000" dirty="0">
                <a:latin typeface="+mj-lt"/>
              </a:rPr>
              <a:t>partial </a:t>
            </a:r>
            <a:r>
              <a:rPr lang="en-US" sz="8000" i="1" dirty="0">
                <a:latin typeface="+mj-lt"/>
              </a:rPr>
              <a:t>evidence </a:t>
            </a:r>
            <a:r>
              <a:rPr lang="en-US" sz="8000" dirty="0">
                <a:latin typeface="+mj-lt"/>
              </a:rPr>
              <a:t>e </a:t>
            </a:r>
            <a:r>
              <a:rPr lang="en-US" sz="8000" dirty="0" err="1">
                <a:latin typeface="+mj-lt"/>
              </a:rPr>
              <a:t>ditunjukkan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 smtClean="0">
                <a:latin typeface="+mj-lt"/>
              </a:rPr>
              <a:t>dengan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 smtClean="0">
                <a:latin typeface="+mj-lt"/>
              </a:rPr>
              <a:t>nilai</a:t>
            </a:r>
            <a:r>
              <a:rPr lang="en-US" sz="8000" dirty="0" smtClean="0">
                <a:latin typeface="+mj-lt"/>
              </a:rPr>
              <a:t> </a:t>
            </a:r>
            <a:r>
              <a:rPr lang="en-US" sz="8000" dirty="0" err="1" smtClean="0">
                <a:latin typeface="+mj-lt"/>
              </a:rPr>
              <a:t>sebagai</a:t>
            </a:r>
            <a:r>
              <a:rPr lang="en-US" sz="8000" dirty="0" smtClean="0">
                <a:latin typeface="+mj-lt"/>
              </a:rPr>
              <a:t> 	</a:t>
            </a:r>
            <a:r>
              <a:rPr lang="en-US" sz="8000" dirty="0" err="1" smtClean="0">
                <a:latin typeface="+mj-lt"/>
              </a:rPr>
              <a:t>berikut</a:t>
            </a:r>
            <a:r>
              <a:rPr lang="en-US" sz="8000" dirty="0">
                <a:latin typeface="+mj-lt"/>
              </a:rPr>
              <a:t>:</a:t>
            </a:r>
          </a:p>
          <a:p>
            <a:pPr lvl="4"/>
            <a:r>
              <a:rPr lang="en-US" sz="8000" dirty="0">
                <a:latin typeface="+mj-lt"/>
              </a:rPr>
              <a:t>CF(E1,e)  : 0,5 (</a:t>
            </a:r>
            <a:r>
              <a:rPr lang="en-US" sz="8000" dirty="0" err="1">
                <a:latin typeface="+mj-lt"/>
              </a:rPr>
              <a:t>pasien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mengalami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batuk</a:t>
            </a:r>
            <a:r>
              <a:rPr lang="en-US" sz="8000" dirty="0">
                <a:latin typeface="+mj-lt"/>
              </a:rPr>
              <a:t> 50%)</a:t>
            </a:r>
          </a:p>
          <a:p>
            <a:pPr lvl="4"/>
            <a:r>
              <a:rPr lang="en-US" sz="8000" dirty="0">
                <a:latin typeface="+mj-lt"/>
              </a:rPr>
              <a:t>CF(E2,e)  : 0,8 (</a:t>
            </a:r>
            <a:r>
              <a:rPr lang="en-US" sz="8000" dirty="0" err="1">
                <a:latin typeface="+mj-lt"/>
              </a:rPr>
              <a:t>pasien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mengalami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demam</a:t>
            </a:r>
            <a:r>
              <a:rPr lang="en-US" sz="8000" dirty="0">
                <a:latin typeface="+mj-lt"/>
              </a:rPr>
              <a:t> 80%)</a:t>
            </a:r>
          </a:p>
          <a:p>
            <a:pPr lvl="4"/>
            <a:r>
              <a:rPr lang="en-US" sz="8000" dirty="0">
                <a:latin typeface="+mj-lt"/>
              </a:rPr>
              <a:t>CF(E3,e)  : 0,3 (</a:t>
            </a:r>
            <a:r>
              <a:rPr lang="en-US" sz="8000" dirty="0" err="1">
                <a:latin typeface="+mj-lt"/>
              </a:rPr>
              <a:t>pasien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mengalami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sakit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kepala</a:t>
            </a:r>
            <a:r>
              <a:rPr lang="en-US" sz="8000" dirty="0">
                <a:latin typeface="+mj-lt"/>
              </a:rPr>
              <a:t> 30%)</a:t>
            </a:r>
          </a:p>
          <a:p>
            <a:pPr lvl="4"/>
            <a:r>
              <a:rPr lang="en-US" sz="8000" dirty="0">
                <a:latin typeface="+mj-lt"/>
              </a:rPr>
              <a:t>CF(E4,e)  : 0,7 (</a:t>
            </a:r>
            <a:r>
              <a:rPr lang="en-US" sz="8000" dirty="0" err="1">
                <a:latin typeface="+mj-lt"/>
              </a:rPr>
              <a:t>pasien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mengalami</a:t>
            </a:r>
            <a:r>
              <a:rPr lang="en-US" sz="8000" dirty="0">
                <a:latin typeface="+mj-lt"/>
              </a:rPr>
              <a:t> </a:t>
            </a:r>
            <a:r>
              <a:rPr lang="en-US" sz="8000" dirty="0" err="1">
                <a:latin typeface="+mj-lt"/>
              </a:rPr>
              <a:t>bersin-bersin</a:t>
            </a:r>
            <a:r>
              <a:rPr lang="en-US" sz="8000" dirty="0">
                <a:latin typeface="+mj-lt"/>
              </a:rPr>
              <a:t> 70%)</a:t>
            </a:r>
          </a:p>
          <a:p>
            <a:pPr marL="0" indent="0">
              <a:buNone/>
            </a:pPr>
            <a:r>
              <a:rPr lang="en-US" sz="8000" dirty="0" smtClean="0">
                <a:latin typeface="+mj-lt"/>
              </a:rPr>
              <a:t>	</a:t>
            </a:r>
            <a:r>
              <a:rPr lang="en-US" sz="8000" dirty="0" err="1" smtClean="0">
                <a:latin typeface="+mj-lt"/>
              </a:rPr>
              <a:t>Sehingga</a:t>
            </a:r>
            <a:endParaRPr lang="en-US" sz="8000" dirty="0">
              <a:latin typeface="+mj-lt"/>
            </a:endParaRPr>
          </a:p>
          <a:p>
            <a:pPr marL="0" indent="0">
              <a:buNone/>
            </a:pPr>
            <a:r>
              <a:rPr lang="en-US" sz="8000" dirty="0" smtClean="0">
                <a:latin typeface="+mj-lt"/>
              </a:rPr>
              <a:t>	CF(</a:t>
            </a:r>
            <a:r>
              <a:rPr lang="en-US" sz="8000" dirty="0" err="1" smtClean="0">
                <a:latin typeface="+mj-lt"/>
              </a:rPr>
              <a:t>E,e</a:t>
            </a:r>
            <a:r>
              <a:rPr lang="en-US" sz="8000" dirty="0">
                <a:latin typeface="+mj-lt"/>
              </a:rPr>
              <a:t>) </a:t>
            </a:r>
            <a:r>
              <a:rPr lang="en-US" sz="8000" dirty="0" smtClean="0">
                <a:latin typeface="+mj-lt"/>
              </a:rPr>
              <a:t>	= </a:t>
            </a:r>
            <a:r>
              <a:rPr lang="en-US" sz="8000" dirty="0">
                <a:latin typeface="+mj-lt"/>
              </a:rPr>
              <a:t>CF(H,E1 ∩ E2 ∩ E3 ∩ E4)</a:t>
            </a:r>
          </a:p>
          <a:p>
            <a:pPr marL="0" indent="0">
              <a:buNone/>
            </a:pPr>
            <a:r>
              <a:rPr lang="en-US" sz="8000" dirty="0" smtClean="0">
                <a:latin typeface="+mj-lt"/>
              </a:rPr>
              <a:t>		 	= </a:t>
            </a:r>
            <a:r>
              <a:rPr lang="en-US" sz="8000" dirty="0">
                <a:latin typeface="+mj-lt"/>
              </a:rPr>
              <a:t>min[CF(E1,e), CF(E2,e), CF(E3,e</a:t>
            </a:r>
            <a:r>
              <a:rPr lang="en-US" sz="8000" dirty="0" smtClean="0">
                <a:latin typeface="+mj-lt"/>
              </a:rPr>
              <a:t>),CF(E4,e</a:t>
            </a:r>
            <a:r>
              <a:rPr lang="en-US" sz="8000" dirty="0">
                <a:latin typeface="+mj-lt"/>
              </a:rPr>
              <a:t>)]</a:t>
            </a:r>
          </a:p>
          <a:p>
            <a:pPr marL="0" indent="0">
              <a:buNone/>
            </a:pPr>
            <a:r>
              <a:rPr lang="en-US" sz="8000" dirty="0" smtClean="0">
                <a:latin typeface="+mj-lt"/>
              </a:rPr>
              <a:t>			= </a:t>
            </a:r>
            <a:r>
              <a:rPr lang="en-US" sz="8000" dirty="0">
                <a:latin typeface="+mj-lt"/>
              </a:rPr>
              <a:t>min[0,5, 0,8, 0,3, 0,7</a:t>
            </a:r>
            <a:r>
              <a:rPr lang="en-US" sz="8000" dirty="0" smtClean="0">
                <a:latin typeface="+mj-lt"/>
              </a:rPr>
              <a:t>] = 0,3</a:t>
            </a:r>
            <a:endParaRPr 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72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solidFill>
                  <a:schemeClr val="tx1">
                    <a:lumMod val="95000"/>
                  </a:schemeClr>
                </a:solidFill>
              </a:rPr>
              <a:t>Latar</a:t>
            </a:r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</a:schemeClr>
                </a:solidFill>
              </a:rPr>
              <a:t>Belakang</a:t>
            </a:r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852612"/>
            <a:ext cx="4584953" cy="33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752600"/>
            <a:ext cx="6715125" cy="3552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3213" y="5562600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Sumber</a:t>
            </a:r>
            <a:r>
              <a:rPr lang="en-US" sz="1200" dirty="0" smtClean="0"/>
              <a:t> : </a:t>
            </a:r>
          </a:p>
          <a:p>
            <a:r>
              <a:rPr lang="en-US" sz="1200" dirty="0"/>
              <a:t>GBD 2010 via the Institute for Health Metrics and Evaluation Chart: PRI's The World/</a:t>
            </a:r>
            <a:r>
              <a:rPr lang="en-US" sz="1200" dirty="0" err="1"/>
              <a:t>Angilee</a:t>
            </a:r>
            <a:r>
              <a:rPr lang="en-US" sz="1200" dirty="0"/>
              <a:t> </a:t>
            </a:r>
            <a:r>
              <a:rPr lang="en-US" sz="1200" dirty="0" smtClean="0"/>
              <a:t>Shah</a:t>
            </a:r>
          </a:p>
          <a:p>
            <a:endParaRPr lang="en-US" sz="1200" dirty="0" smtClean="0"/>
          </a:p>
          <a:p>
            <a:r>
              <a:rPr lang="en-US" sz="1200" dirty="0" smtClean="0"/>
              <a:t>http://www.paho.org/hipertension/?lang=en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092825" y="5377933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+mj-lt"/>
              </a:rPr>
              <a:t>Hipertensi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meningkatkan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risiko</a:t>
            </a:r>
            <a:r>
              <a:rPr lang="en-US" sz="1400" dirty="0">
                <a:latin typeface="+mj-lt"/>
              </a:rPr>
              <a:t> myocardial infarction, stroke, </a:t>
            </a:r>
            <a:r>
              <a:rPr lang="en-US" sz="1400" dirty="0" err="1">
                <a:latin typeface="+mj-lt"/>
              </a:rPr>
              <a:t>dan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gagal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ginjal</a:t>
            </a:r>
            <a:r>
              <a:rPr lang="en-US" sz="1400" dirty="0">
                <a:latin typeface="+mj-lt"/>
              </a:rPr>
              <a:t>. Hal </a:t>
            </a:r>
            <a:r>
              <a:rPr lang="en-US" sz="1400" dirty="0" err="1">
                <a:latin typeface="+mj-lt"/>
              </a:rPr>
              <a:t>ini</a:t>
            </a:r>
            <a:r>
              <a:rPr lang="en-US" sz="1400" dirty="0">
                <a:latin typeface="+mj-lt"/>
              </a:rPr>
              <a:t> juga </a:t>
            </a:r>
            <a:r>
              <a:rPr lang="en-US" sz="1400" dirty="0" err="1">
                <a:latin typeface="+mj-lt"/>
              </a:rPr>
              <a:t>dapat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menyebabkan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kebutaan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gagal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jantung</a:t>
            </a:r>
            <a:r>
              <a:rPr lang="en-US" sz="1400" dirty="0">
                <a:latin typeface="+mj-lt"/>
              </a:rPr>
              <a:t>. </a:t>
            </a:r>
            <a:r>
              <a:rPr lang="en-US" sz="1400" dirty="0" err="1">
                <a:latin typeface="+mj-lt"/>
              </a:rPr>
              <a:t>Risiko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mengembangkan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salah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satu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komplikasi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lebih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tinggi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jika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hipertensi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tidak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terkontrol</a:t>
            </a:r>
            <a:r>
              <a:rPr lang="en-US" sz="1400" dirty="0">
                <a:latin typeface="+mj-lt"/>
              </a:rPr>
              <a:t> (</a:t>
            </a:r>
            <a:r>
              <a:rPr lang="en-US" sz="1400" dirty="0" err="1">
                <a:latin typeface="+mj-lt"/>
              </a:rPr>
              <a:t>yaitu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jika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tidak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kurang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dari</a:t>
            </a:r>
            <a:r>
              <a:rPr lang="en-US" sz="1400" dirty="0">
                <a:latin typeface="+mj-lt"/>
              </a:rPr>
              <a:t> 140/90), </a:t>
            </a:r>
            <a:r>
              <a:rPr lang="en-US" sz="1400" dirty="0" err="1">
                <a:latin typeface="+mj-lt"/>
              </a:rPr>
              <a:t>dan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jika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faktor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risiko</a:t>
            </a:r>
            <a:r>
              <a:rPr lang="en-US" sz="1400" dirty="0">
                <a:latin typeface="+mj-lt"/>
              </a:rPr>
              <a:t> lain </a:t>
            </a:r>
            <a:r>
              <a:rPr lang="en-US" sz="1400" dirty="0" err="1">
                <a:latin typeface="+mj-lt"/>
              </a:rPr>
              <a:t>seperti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tembakau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obesitas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dan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diabetes.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</a:rPr>
              <a:t>Metode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400" i="1" dirty="0">
                <a:solidFill>
                  <a:schemeClr val="tx1">
                    <a:lumMod val="95000"/>
                  </a:schemeClr>
                </a:solidFill>
              </a:rPr>
              <a:t>Certainty Factor (count.)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latin typeface="+mj-lt"/>
              </a:rPr>
              <a:t>Maka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nilai</a:t>
            </a:r>
            <a:r>
              <a:rPr lang="en-US" sz="2000" dirty="0">
                <a:latin typeface="+mj-lt"/>
              </a:rPr>
              <a:t> certainty factor </a:t>
            </a:r>
            <a:r>
              <a:rPr lang="en-US" sz="2000" dirty="0" err="1">
                <a:latin typeface="+mj-lt"/>
              </a:rPr>
              <a:t>hipotesis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adalah</a:t>
            </a:r>
            <a:r>
              <a:rPr lang="en-US" sz="20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		CF(</a:t>
            </a:r>
            <a:r>
              <a:rPr lang="en-US" sz="2000" dirty="0" err="1" smtClean="0">
                <a:latin typeface="+mj-lt"/>
              </a:rPr>
              <a:t>H,e</a:t>
            </a:r>
            <a:r>
              <a:rPr lang="en-US" sz="2000" dirty="0">
                <a:latin typeface="+mj-lt"/>
              </a:rPr>
              <a:t>) </a:t>
            </a:r>
            <a:r>
              <a:rPr lang="en-US" sz="2000" dirty="0" smtClean="0">
                <a:latin typeface="+mj-lt"/>
              </a:rPr>
              <a:t>	= </a:t>
            </a:r>
            <a:r>
              <a:rPr lang="en-US" sz="2000" dirty="0">
                <a:latin typeface="+mj-lt"/>
              </a:rPr>
              <a:t>CF(</a:t>
            </a:r>
            <a:r>
              <a:rPr lang="en-US" sz="2000" dirty="0" err="1">
                <a:latin typeface="+mj-lt"/>
              </a:rPr>
              <a:t>E,e</a:t>
            </a:r>
            <a:r>
              <a:rPr lang="en-US" sz="2000" dirty="0">
                <a:latin typeface="+mj-lt"/>
              </a:rPr>
              <a:t>)* CF(H,E)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				= </a:t>
            </a:r>
            <a:r>
              <a:rPr lang="en-US" sz="2000" dirty="0">
                <a:latin typeface="+mj-lt"/>
              </a:rPr>
              <a:t>0,3 * </a:t>
            </a:r>
            <a:r>
              <a:rPr lang="en-US" sz="2000" dirty="0" smtClean="0">
                <a:latin typeface="+mj-lt"/>
              </a:rPr>
              <a:t>0,7 = </a:t>
            </a:r>
            <a:r>
              <a:rPr lang="en-US" sz="2000" dirty="0">
                <a:latin typeface="+mj-lt"/>
              </a:rPr>
              <a:t>0,21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826" y="249238"/>
            <a:ext cx="9143998" cy="10207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Flowchart </a:t>
            </a:r>
            <a:r>
              <a:rPr lang="en-US" sz="4400" i="1" dirty="0"/>
              <a:t>F</a:t>
            </a:r>
            <a:r>
              <a:rPr lang="en-US" sz="4400" i="1" dirty="0" smtClean="0"/>
              <a:t>orward </a:t>
            </a:r>
            <a:r>
              <a:rPr lang="en-US" sz="4400" i="1" dirty="0"/>
              <a:t>chaining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64" y="1556385"/>
            <a:ext cx="2964497" cy="53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Flowchart </a:t>
            </a:r>
            <a:r>
              <a:rPr lang="en-US" sz="4400" dirty="0"/>
              <a:t>Certainty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417955"/>
            <a:ext cx="3124200" cy="54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Related Work </a:t>
            </a: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tugas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akhir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memiliki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perbedaan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penelitian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terdahulu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yaitu</a:t>
            </a:r>
            <a:r>
              <a:rPr lang="en-US" dirty="0" smtClean="0">
                <a:latin typeface="+mj-lt"/>
              </a:rPr>
              <a:t>:</a:t>
            </a:r>
          </a:p>
          <a:p>
            <a:r>
              <a:rPr lang="en-US" dirty="0" err="1" smtClean="0">
                <a:latin typeface="+mj-lt"/>
              </a:rPr>
              <a:t>Menganalisis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penyakit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hipertensi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gejala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saja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tapi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gejala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khusus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sejarah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penyakit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pernah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diderita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err="1" smtClean="0">
                <a:latin typeface="+mj-lt"/>
              </a:rPr>
              <a:t>Rekomendasi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pencegahan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terhadap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penyakit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hipertensi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err="1" smtClean="0">
                <a:latin typeface="+mj-lt"/>
              </a:rPr>
              <a:t>Solusi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penjelasan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jenis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penyakit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hipertensi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diderita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err="1" smtClean="0">
                <a:latin typeface="+mj-lt"/>
              </a:rPr>
              <a:t>Terdapat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analisis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komplikasi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rekomendasi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pemeriksaan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lebih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lanjut</a:t>
            </a:r>
            <a:r>
              <a:rPr lang="en-US" dirty="0" smtClean="0"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2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solidFill>
                  <a:schemeClr val="tx1">
                    <a:lumMod val="95000"/>
                  </a:schemeClr>
                </a:solidFill>
              </a:rPr>
              <a:t>Latar</a:t>
            </a:r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95000"/>
                  </a:schemeClr>
                </a:solidFill>
              </a:rPr>
              <a:t>Belakang</a:t>
            </a:r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828800"/>
            <a:ext cx="2619375" cy="1743075"/>
          </a:xfrm>
        </p:spPr>
      </p:pic>
      <p:sp>
        <p:nvSpPr>
          <p:cNvPr id="5" name="Right Arrow 4"/>
          <p:cNvSpPr/>
          <p:nvPr/>
        </p:nvSpPr>
        <p:spPr>
          <a:xfrm>
            <a:off x="3351212" y="2281237"/>
            <a:ext cx="1019175" cy="8382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18125" y="338720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j-lt"/>
              </a:rPr>
              <a:t>Penyakit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hipertensi</a:t>
            </a:r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99" y="2062162"/>
            <a:ext cx="3581400" cy="12763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8349602" y="2324099"/>
            <a:ext cx="990600" cy="752475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96" y="2013466"/>
            <a:ext cx="2619375" cy="1743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947305" y="3756541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j-lt"/>
              </a:rPr>
              <a:t>Sistem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Pakar</a:t>
            </a:r>
            <a:r>
              <a:rPr lang="en-US" dirty="0" smtClean="0">
                <a:latin typeface="+mj-lt"/>
              </a:rPr>
              <a:t> / </a:t>
            </a:r>
          </a:p>
          <a:p>
            <a:r>
              <a:rPr lang="en-US" dirty="0" err="1" smtClean="0">
                <a:latin typeface="+mj-lt"/>
              </a:rPr>
              <a:t>Dokter</a:t>
            </a:r>
            <a:endParaRPr lang="en-US" dirty="0">
              <a:latin typeface="+mj-lt"/>
            </a:endParaRPr>
          </a:p>
        </p:txBody>
      </p:sp>
      <p:sp>
        <p:nvSpPr>
          <p:cNvPr id="14" name="Down Arrow 13"/>
          <p:cNvSpPr/>
          <p:nvPr/>
        </p:nvSpPr>
        <p:spPr>
          <a:xfrm rot="3285705">
            <a:off x="8935307" y="4127415"/>
            <a:ext cx="838200" cy="8382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52" y="4349748"/>
            <a:ext cx="2390775" cy="1905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844902" y="5013323"/>
            <a:ext cx="29645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+mj-lt"/>
              </a:rPr>
              <a:t>Pasien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mengecek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menangani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penyakit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hipertensi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tanpa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perlu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mengunjungi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dokter</a:t>
            </a:r>
            <a:r>
              <a:rPr lang="en-US" dirty="0" smtClean="0">
                <a:latin typeface="+mj-lt"/>
              </a:rPr>
              <a:t> </a:t>
            </a:r>
          </a:p>
          <a:p>
            <a:r>
              <a:rPr lang="en-US" dirty="0" err="1">
                <a:latin typeface="+mj-lt"/>
              </a:rPr>
              <a:t>d</a:t>
            </a:r>
            <a:r>
              <a:rPr lang="en-US" dirty="0" err="1" smtClean="0">
                <a:latin typeface="+mj-lt"/>
              </a:rPr>
              <a:t>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mengehemat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biaya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pengobatan</a:t>
            </a:r>
            <a:endParaRPr lang="en-US" dirty="0">
              <a:latin typeface="+mj-lt"/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5343402" y="4914818"/>
            <a:ext cx="914400" cy="6858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21" y="4321173"/>
            <a:ext cx="2333625" cy="19621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56221" y="4914818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j-lt"/>
              </a:rPr>
              <a:t>Sistem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Pakar</a:t>
            </a:r>
            <a:r>
              <a:rPr lang="en-US" dirty="0" smtClean="0">
                <a:latin typeface="+mj-lt"/>
              </a:rPr>
              <a:t> /</a:t>
            </a:r>
          </a:p>
          <a:p>
            <a:r>
              <a:rPr lang="en-US" dirty="0" smtClean="0">
                <a:latin typeface="+mj-lt"/>
              </a:rPr>
              <a:t>Expert System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85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9" grpId="0" animBg="1"/>
      <p:bldP spid="13" grpId="0"/>
      <p:bldP spid="14" grpId="0" animBg="1"/>
      <p:bldP spid="16" grpId="0"/>
      <p:bldP spid="17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Perumusan</a:t>
            </a:r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b="1" dirty="0" err="1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Masalah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+mj-lt"/>
              </a:rPr>
              <a:t>Bagaimana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merancang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pakar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menentukan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hipertensi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menggunakan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metode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Forward Chaining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Certainty Factor</a:t>
            </a:r>
            <a:r>
              <a:rPr lang="en-US" dirty="0">
                <a:latin typeface="+mj-lt"/>
              </a:rPr>
              <a:t>?</a:t>
            </a:r>
          </a:p>
          <a:p>
            <a:pPr lvl="0"/>
            <a:r>
              <a:rPr lang="en-US" dirty="0" err="1">
                <a:latin typeface="+mj-lt"/>
              </a:rPr>
              <a:t>Apakah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solusi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diberikan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pakar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sudah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berbentuk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solusi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sesuai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standar</a:t>
            </a:r>
            <a:r>
              <a:rPr lang="en-US" dirty="0">
                <a:latin typeface="+mj-lt"/>
              </a:rPr>
              <a:t> para </a:t>
            </a:r>
            <a:r>
              <a:rPr lang="en-US" dirty="0" err="1">
                <a:latin typeface="+mj-lt"/>
              </a:rPr>
              <a:t>pakar</a:t>
            </a:r>
            <a:r>
              <a:rPr lang="en-US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77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Tujuan</a:t>
            </a:r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Tujuan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tugas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akhir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adalah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memberikan</a:t>
            </a:r>
            <a:r>
              <a:rPr lang="en-US" dirty="0">
                <a:latin typeface="+mj-lt"/>
              </a:rPr>
              <a:t> diagnosis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solusi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penanganan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hipertensi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melalui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pakar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memakai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metode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Certainty Factor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Forward Chaining</a:t>
            </a:r>
            <a:r>
              <a:rPr lang="en-US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359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 err="1">
                <a:solidFill>
                  <a:schemeClr val="tx1"/>
                </a:solidFill>
                <a:latin typeface="+mj-lt"/>
              </a:rPr>
              <a:t>Hipotesis</a:t>
            </a:r>
            <a:r>
              <a:rPr lang="en-US" sz="4400" b="1" dirty="0">
                <a:solidFill>
                  <a:schemeClr val="tx1"/>
                </a:solidFill>
                <a:latin typeface="+mj-lt"/>
              </a:rPr>
              <a:t> 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melihat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kemampuan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metode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Certainty Factor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Forward Chaining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mengalanisa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hipertensi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berdasarkan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studi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literatur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menghasilkan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akurasi</a:t>
            </a:r>
            <a:r>
              <a:rPr lang="en-US" dirty="0">
                <a:latin typeface="+mj-lt"/>
              </a:rPr>
              <a:t> 97% [5]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diterima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oleh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pakar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33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 err="1">
                <a:solidFill>
                  <a:schemeClr val="tx1"/>
                </a:solidFill>
                <a:latin typeface="+mj-lt"/>
              </a:rPr>
              <a:t>Batasan</a:t>
            </a:r>
            <a:r>
              <a:rPr lang="en-US" sz="4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+mj-lt"/>
              </a:rPr>
              <a:t>Masalah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err="1">
                <a:latin typeface="+mj-lt"/>
              </a:rPr>
              <a:t>Pasien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lebih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umum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menderita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hipertensi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adalah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kategori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dewasa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yaitu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antara</a:t>
            </a:r>
            <a:r>
              <a:rPr lang="en-US" dirty="0">
                <a:latin typeface="+mj-lt"/>
              </a:rPr>
              <a:t> 18-60 </a:t>
            </a:r>
            <a:r>
              <a:rPr lang="en-US" dirty="0" err="1">
                <a:latin typeface="+mj-lt"/>
              </a:rPr>
              <a:t>tahun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>
                <a:latin typeface="+mj-lt"/>
              </a:rPr>
              <a:t>Pada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pakar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mendiagnosis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awal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hipertensi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>
                <a:latin typeface="+mj-lt"/>
              </a:rPr>
              <a:t>Data </a:t>
            </a:r>
            <a:r>
              <a:rPr lang="en-US" dirty="0" err="1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hipertensi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melalui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studi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literatur</a:t>
            </a:r>
            <a:r>
              <a:rPr lang="en-US" dirty="0">
                <a:latin typeface="+mj-lt"/>
              </a:rPr>
              <a:t> JNC (</a:t>
            </a:r>
            <a:r>
              <a:rPr lang="en-US" i="1" dirty="0">
                <a:latin typeface="+mj-lt"/>
              </a:rPr>
              <a:t>Joint National Committee on Prevention, Detection, Evaluation, and Treatment of High Blood Pressure</a:t>
            </a:r>
            <a:r>
              <a:rPr lang="en-US" dirty="0">
                <a:latin typeface="+mj-lt"/>
              </a:rPr>
              <a:t>) VII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RSUD </a:t>
            </a:r>
            <a:r>
              <a:rPr lang="en-US" dirty="0" err="1">
                <a:latin typeface="+mj-lt"/>
              </a:rPr>
              <a:t>Indramayu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merupakan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rumah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sakit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menyediakan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informasi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penderita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hipertensi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>
                <a:latin typeface="+mj-lt"/>
              </a:rPr>
              <a:t>Pengambilan</a:t>
            </a:r>
            <a:r>
              <a:rPr lang="en-US" dirty="0">
                <a:latin typeface="+mj-lt"/>
              </a:rPr>
              <a:t> data </a:t>
            </a:r>
            <a:r>
              <a:rPr lang="en-US" dirty="0" err="1">
                <a:latin typeface="+mj-lt"/>
              </a:rPr>
              <a:t>pasien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hipertensi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digunakan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dibatasi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hingga</a:t>
            </a:r>
            <a:r>
              <a:rPr lang="en-US" dirty="0">
                <a:latin typeface="+mj-lt"/>
              </a:rPr>
              <a:t> 100 </a:t>
            </a:r>
            <a:r>
              <a:rPr lang="en-US" dirty="0" err="1">
                <a:latin typeface="+mj-lt"/>
              </a:rPr>
              <a:t>pasien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4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 err="1">
                <a:solidFill>
                  <a:schemeClr val="tx1"/>
                </a:solidFill>
                <a:latin typeface="+mj-lt"/>
              </a:rPr>
              <a:t>Metodologi</a:t>
            </a:r>
            <a:r>
              <a:rPr lang="en-US" sz="4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+mj-lt"/>
              </a:rPr>
              <a:t>Penyelesaian</a:t>
            </a:r>
            <a:r>
              <a:rPr lang="en-US" sz="4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+mj-lt"/>
              </a:rPr>
              <a:t>Masalah</a:t>
            </a: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000" dirty="0" err="1">
                <a:latin typeface="+mj-lt"/>
              </a:rPr>
              <a:t>Studi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literature</a:t>
            </a:r>
            <a:endParaRPr lang="en-US" sz="2000" dirty="0">
              <a:latin typeface="+mj-lt"/>
            </a:endParaRPr>
          </a:p>
          <a:p>
            <a:pPr marL="0" lv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Bertujuan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untuk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mempelajari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memahami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teori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dasar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tentang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Sistem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Pakar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materi</a:t>
            </a:r>
            <a:r>
              <a:rPr lang="en-US" sz="2000" dirty="0">
                <a:latin typeface="+mj-lt"/>
              </a:rPr>
              <a:t> lain yang </a:t>
            </a:r>
            <a:r>
              <a:rPr lang="en-US" sz="2000" dirty="0" err="1">
                <a:latin typeface="+mj-lt"/>
              </a:rPr>
              <a:t>berhubungan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dengan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pembuatan</a:t>
            </a:r>
            <a:r>
              <a:rPr lang="en-US" sz="2000" dirty="0">
                <a:latin typeface="+mj-lt"/>
              </a:rPr>
              <a:t> program</a:t>
            </a:r>
            <a:r>
              <a:rPr lang="en-US" sz="2000" dirty="0" smtClean="0">
                <a:latin typeface="+mj-lt"/>
              </a:rPr>
              <a:t>.</a:t>
            </a:r>
          </a:p>
          <a:p>
            <a:pPr lvl="0"/>
            <a:r>
              <a:rPr lang="en-US" sz="2000" dirty="0" err="1">
                <a:latin typeface="+mj-lt"/>
              </a:rPr>
              <a:t>Pengembangan</a:t>
            </a:r>
            <a:r>
              <a:rPr lang="en-US" sz="2000" dirty="0">
                <a:latin typeface="+mj-lt"/>
              </a:rPr>
              <a:t> </a:t>
            </a:r>
            <a:r>
              <a:rPr lang="en-US" sz="2000" i="1" dirty="0" smtClean="0">
                <a:latin typeface="+mj-lt"/>
              </a:rPr>
              <a:t>Prototype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0" lv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Pengembangan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i="1" dirty="0">
                <a:latin typeface="+mj-lt"/>
              </a:rPr>
              <a:t>web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tahapan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sesuia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tahapan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pada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Sistem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Pakar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untuk</a:t>
            </a:r>
            <a:r>
              <a:rPr lang="en-US" sz="2000" dirty="0">
                <a:latin typeface="+mj-lt"/>
              </a:rPr>
              <a:t> diagnosis </a:t>
            </a:r>
            <a:r>
              <a:rPr lang="en-US" sz="2000" dirty="0" err="1">
                <a:latin typeface="+mj-lt"/>
              </a:rPr>
              <a:t>Penyakit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Hipertensi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sebagai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berikut</a:t>
            </a:r>
            <a:r>
              <a:rPr lang="en-US" sz="2000" dirty="0" smtClean="0">
                <a:latin typeface="+mj-lt"/>
              </a:rPr>
              <a:t>:</a:t>
            </a:r>
          </a:p>
          <a:p>
            <a:pPr lvl="4"/>
            <a:r>
              <a:rPr lang="en-US" sz="2000" dirty="0" err="1" smtClean="0">
                <a:latin typeface="+mj-lt"/>
              </a:rPr>
              <a:t>Identifikasi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Masalah</a:t>
            </a:r>
            <a:endParaRPr lang="en-US" sz="2000" dirty="0">
              <a:latin typeface="+mj-lt"/>
            </a:endParaRPr>
          </a:p>
          <a:p>
            <a:pPr lvl="4"/>
            <a:r>
              <a:rPr lang="en-US" sz="2000" dirty="0" err="1">
                <a:latin typeface="+mj-lt"/>
              </a:rPr>
              <a:t>Analisis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Akuisisi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Pengeahuan</a:t>
            </a:r>
            <a:endParaRPr lang="en-US" sz="2000" dirty="0">
              <a:latin typeface="+mj-lt"/>
            </a:endParaRPr>
          </a:p>
          <a:p>
            <a:pPr lvl="4"/>
            <a:r>
              <a:rPr lang="en-US" sz="2000" dirty="0" err="1">
                <a:latin typeface="+mj-lt"/>
              </a:rPr>
              <a:t>Representasi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Pengetahuan</a:t>
            </a:r>
            <a:r>
              <a:rPr lang="en-US" sz="2000" dirty="0">
                <a:latin typeface="+mj-lt"/>
              </a:rPr>
              <a:t> </a:t>
            </a:r>
          </a:p>
          <a:p>
            <a:pPr lvl="4"/>
            <a:r>
              <a:rPr lang="en-US" sz="2000" dirty="0" err="1">
                <a:latin typeface="+mj-lt"/>
              </a:rPr>
              <a:t>Verifikasi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validasi</a:t>
            </a:r>
            <a:endParaRPr lang="en-US" sz="2000" dirty="0">
              <a:latin typeface="+mj-lt"/>
            </a:endParaRP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/>
              <a:t>Metodologi</a:t>
            </a:r>
            <a:r>
              <a:rPr lang="en-US" sz="4000" b="1" dirty="0"/>
              <a:t> </a:t>
            </a:r>
            <a:r>
              <a:rPr lang="en-US" sz="4000" b="1" dirty="0" err="1"/>
              <a:t>Penyelesaian</a:t>
            </a:r>
            <a:r>
              <a:rPr lang="en-US" sz="4000" b="1" dirty="0"/>
              <a:t> </a:t>
            </a:r>
            <a:r>
              <a:rPr lang="en-US" sz="4000" b="1" dirty="0" err="1" smtClean="0"/>
              <a:t>Masalah</a:t>
            </a:r>
            <a:r>
              <a:rPr lang="en-US" sz="4000" dirty="0" smtClean="0"/>
              <a:t> (count.)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>
                <a:latin typeface="+mj-lt"/>
              </a:rPr>
              <a:t>Pengumpulan</a:t>
            </a:r>
            <a:r>
              <a:rPr lang="en-US" dirty="0">
                <a:latin typeface="+mj-lt"/>
              </a:rPr>
              <a:t> data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studi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lapangan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Mengumpulkan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data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informasi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terkait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informasi</a:t>
            </a:r>
            <a:r>
              <a:rPr lang="en-US" dirty="0" smtClean="0">
                <a:latin typeface="+mj-lt"/>
              </a:rPr>
              <a:t> 	</a:t>
            </a:r>
            <a:r>
              <a:rPr lang="en-US" dirty="0" err="1" smtClean="0">
                <a:latin typeface="+mj-lt"/>
              </a:rPr>
              <a:t>jenis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gejala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pengobatan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penyakit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hipertensi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baik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melalui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konsultasi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pakar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dokter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atau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pakar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kesehatan</a:t>
            </a:r>
            <a:r>
              <a:rPr lang="en-US" dirty="0">
                <a:latin typeface="+mj-lt"/>
              </a:rPr>
              <a:t>) </a:t>
            </a:r>
            <a:r>
              <a:rPr lang="en-US" dirty="0" err="1">
                <a:latin typeface="+mj-lt"/>
              </a:rPr>
              <a:t>maupun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sumber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literatur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lainnya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 smtClean="0">
                <a:latin typeface="+mj-lt"/>
              </a:rPr>
              <a:t>Implementasi</a:t>
            </a:r>
            <a:endParaRPr lang="en-US" dirty="0">
              <a:latin typeface="+mj-lt"/>
            </a:endParaRPr>
          </a:p>
          <a:p>
            <a:pPr marL="0" lv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Merupakan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tahap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pembangunan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web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termasuk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integtrasi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pengetahuan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yang </a:t>
            </a:r>
            <a:r>
              <a:rPr lang="en-US" dirty="0" err="1">
                <a:latin typeface="+mj-lt"/>
              </a:rPr>
              <a:t>sudah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diverifikasi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valid.</a:t>
            </a:r>
          </a:p>
          <a:p>
            <a:pPr lvl="0"/>
            <a:r>
              <a:rPr lang="en-US" dirty="0" err="1">
                <a:latin typeface="+mj-lt"/>
              </a:rPr>
              <a:t>Evaluasi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Implementasi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akhir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Akan </a:t>
            </a:r>
            <a:r>
              <a:rPr lang="en-US" dirty="0" err="1">
                <a:latin typeface="+mj-lt"/>
              </a:rPr>
              <a:t>dilakuakan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evaluasi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penyempurnaan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yang </a:t>
            </a:r>
            <a:r>
              <a:rPr lang="en-US" dirty="0" err="1">
                <a:latin typeface="+mj-lt"/>
              </a:rPr>
              <a:t>telah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dibuat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diperlukan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kemudian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diserahkan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pada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user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9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692</Words>
  <Application>Microsoft Office PowerPoint</Application>
  <PresentationFormat>Custom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Corbel</vt:lpstr>
      <vt:lpstr>Symbol</vt:lpstr>
      <vt:lpstr>Times New Roman</vt:lpstr>
      <vt:lpstr>Chalkboard 16x9</vt:lpstr>
      <vt:lpstr>Implementasi Sistem Pakar untuk Diagnosis Penyakit Hipertensi dengan Metode Certainty Factor dan Forward Chaining Berbasis Web</vt:lpstr>
      <vt:lpstr>Latar Belakang </vt:lpstr>
      <vt:lpstr>Latar Belakang </vt:lpstr>
      <vt:lpstr>Perumusan Masalah</vt:lpstr>
      <vt:lpstr>Tujuan </vt:lpstr>
      <vt:lpstr>Hipotesis </vt:lpstr>
      <vt:lpstr>Batasan Masalah</vt:lpstr>
      <vt:lpstr>Metodologi Penyelesaian Masalah </vt:lpstr>
      <vt:lpstr>Metodologi Penyelesaian Masalah (count.)</vt:lpstr>
      <vt:lpstr>Sistem Pakar</vt:lpstr>
      <vt:lpstr>Metode Forward Chaining</vt:lpstr>
      <vt:lpstr>Proses Forward Chaining</vt:lpstr>
      <vt:lpstr>Metode Certainty Factor</vt:lpstr>
      <vt:lpstr>Metode Certainty Factor (count.)</vt:lpstr>
      <vt:lpstr>Metode Certainty Factor (count.)</vt:lpstr>
      <vt:lpstr>Metode Certainty Factor (count.)</vt:lpstr>
      <vt:lpstr>Metode Certainty Factor (count.)</vt:lpstr>
      <vt:lpstr>Metode Certainty Factor (count.)</vt:lpstr>
      <vt:lpstr>Metode Certainty Factor (count.)</vt:lpstr>
      <vt:lpstr>Metode Certainty Factor (count.)</vt:lpstr>
      <vt:lpstr>Flowchart Forward chaining</vt:lpstr>
      <vt:lpstr>Flowchart Certainty Factor</vt:lpstr>
      <vt:lpstr>Related Work  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2015-12-01T20:33:33Z</dcterms:created>
  <dcterms:modified xsi:type="dcterms:W3CDTF">2015-12-02T00:00:18Z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