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59" r:id="rId3"/>
    <p:sldId id="279" r:id="rId4"/>
    <p:sldId id="369" r:id="rId6"/>
    <p:sldId id="371" r:id="rId7"/>
    <p:sldId id="353" r:id="rId8"/>
    <p:sldId id="372" r:id="rId9"/>
    <p:sldId id="354" r:id="rId10"/>
    <p:sldId id="366" r:id="rId11"/>
    <p:sldId id="273" r:id="rId12"/>
    <p:sldId id="373"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93" d="100"/>
          <a:sy n="93" d="100"/>
        </p:scale>
        <p:origin x="808" y="76"/>
      </p:cViewPr>
      <p:guideLst>
        <p:guide orient="horz" pos="219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262.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3" Type="http://schemas.openxmlformats.org/officeDocument/2006/relationships/slideLayout" Target="../slideLayouts/slideLayout7.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4" Type="http://schemas.openxmlformats.org/officeDocument/2006/relationships/notesSlide" Target="../notesSlides/notesSlide8.xml"/><Relationship Id="rId23" Type="http://schemas.openxmlformats.org/officeDocument/2006/relationships/slideLayout" Target="../slideLayouts/slideLayout7.xml"/><Relationship Id="rId22" Type="http://schemas.openxmlformats.org/officeDocument/2006/relationships/tags" Target="../tags/tag261.xml"/><Relationship Id="rId21" Type="http://schemas.openxmlformats.org/officeDocument/2006/relationships/tags" Target="../tags/tag260.xml"/><Relationship Id="rId20" Type="http://schemas.openxmlformats.org/officeDocument/2006/relationships/tags" Target="../tags/tag259.xml"/><Relationship Id="rId2" Type="http://schemas.openxmlformats.org/officeDocument/2006/relationships/tags" Target="../tags/tag241.xml"/><Relationship Id="rId19" Type="http://schemas.openxmlformats.org/officeDocument/2006/relationships/tags" Target="../tags/tag258.xml"/><Relationship Id="rId18" Type="http://schemas.openxmlformats.org/officeDocument/2006/relationships/tags" Target="../tags/tag257.xml"/><Relationship Id="rId17" Type="http://schemas.openxmlformats.org/officeDocument/2006/relationships/tags" Target="../tags/tag256.xml"/><Relationship Id="rId16" Type="http://schemas.openxmlformats.org/officeDocument/2006/relationships/tags" Target="../tags/tag255.xml"/><Relationship Id="rId15" Type="http://schemas.openxmlformats.org/officeDocument/2006/relationships/tags" Target="../tags/tag254.xml"/><Relationship Id="rId14" Type="http://schemas.openxmlformats.org/officeDocument/2006/relationships/tags" Target="../tags/tag253.xml"/><Relationship Id="rId13" Type="http://schemas.openxmlformats.org/officeDocument/2006/relationships/tags" Target="../tags/tag252.xml"/><Relationship Id="rId12" Type="http://schemas.openxmlformats.org/officeDocument/2006/relationships/tags" Target="../tags/tag251.xml"/><Relationship Id="rId11" Type="http://schemas.openxmlformats.org/officeDocument/2006/relationships/tags" Target="../tags/tag250.xml"/><Relationship Id="rId10" Type="http://schemas.openxmlformats.org/officeDocument/2006/relationships/tags" Target="../tags/tag249.xml"/><Relationship Id="rId1" Type="http://schemas.openxmlformats.org/officeDocument/2006/relationships/tags" Target="../tags/tag240.xml"/></Relationships>
</file>

<file path=ppt/slides/_rels/slide2.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5" Type="http://schemas.openxmlformats.org/officeDocument/2006/relationships/notesSlide" Target="../notesSlides/notesSlide1.xml"/><Relationship Id="rId24" Type="http://schemas.openxmlformats.org/officeDocument/2006/relationships/slideLayout" Target="../slideLayouts/slideLayout7.xml"/><Relationship Id="rId23" Type="http://schemas.openxmlformats.org/officeDocument/2006/relationships/tags" Target="../tags/tag97.xml"/><Relationship Id="rId22" Type="http://schemas.openxmlformats.org/officeDocument/2006/relationships/tags" Target="../tags/tag96.xml"/><Relationship Id="rId21" Type="http://schemas.openxmlformats.org/officeDocument/2006/relationships/tags" Target="../tags/tag95.xml"/><Relationship Id="rId20" Type="http://schemas.openxmlformats.org/officeDocument/2006/relationships/tags" Target="../tags/tag94.xml"/><Relationship Id="rId2" Type="http://schemas.openxmlformats.org/officeDocument/2006/relationships/tags" Target="../tags/tag76.xml"/><Relationship Id="rId19" Type="http://schemas.openxmlformats.org/officeDocument/2006/relationships/tags" Target="../tags/tag93.xml"/><Relationship Id="rId18" Type="http://schemas.openxmlformats.org/officeDocument/2006/relationships/tags" Target="../tags/tag92.xml"/><Relationship Id="rId17" Type="http://schemas.openxmlformats.org/officeDocument/2006/relationships/tags" Target="../tags/tag91.xml"/><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5" Type="http://schemas.openxmlformats.org/officeDocument/2006/relationships/notesSlide" Target="../notesSlides/notesSlide2.xml"/><Relationship Id="rId24" Type="http://schemas.openxmlformats.org/officeDocument/2006/relationships/slideLayout" Target="../slideLayouts/slideLayout7.xml"/><Relationship Id="rId23" Type="http://schemas.openxmlformats.org/officeDocument/2006/relationships/tags" Target="../tags/tag119.xml"/><Relationship Id="rId22" Type="http://schemas.openxmlformats.org/officeDocument/2006/relationships/image" Target="../media/image1.png"/><Relationship Id="rId21" Type="http://schemas.openxmlformats.org/officeDocument/2006/relationships/tags" Target="../tags/tag118.xml"/><Relationship Id="rId20" Type="http://schemas.openxmlformats.org/officeDocument/2006/relationships/tags" Target="../tags/tag117.xml"/><Relationship Id="rId2" Type="http://schemas.openxmlformats.org/officeDocument/2006/relationships/tags" Target="../tags/tag99.xml"/><Relationship Id="rId19" Type="http://schemas.openxmlformats.org/officeDocument/2006/relationships/tags" Target="../tags/tag116.xml"/><Relationship Id="rId18" Type="http://schemas.openxmlformats.org/officeDocument/2006/relationships/tags" Target="../tags/tag115.xml"/><Relationship Id="rId17" Type="http://schemas.openxmlformats.org/officeDocument/2006/relationships/tags" Target="../tags/tag114.xml"/><Relationship Id="rId16" Type="http://schemas.openxmlformats.org/officeDocument/2006/relationships/tags" Target="../tags/tag113.xml"/><Relationship Id="rId15" Type="http://schemas.openxmlformats.org/officeDocument/2006/relationships/tags" Target="../tags/tag112.xml"/><Relationship Id="rId14" Type="http://schemas.openxmlformats.org/officeDocument/2006/relationships/tags" Target="../tags/tag111.xml"/><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tags" Target="../tags/tag98.xml"/></Relationships>
</file>

<file path=ppt/slides/_rels/slide4.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5" Type="http://schemas.openxmlformats.org/officeDocument/2006/relationships/notesSlide" Target="../notesSlides/notesSlide3.xml"/><Relationship Id="rId24" Type="http://schemas.openxmlformats.org/officeDocument/2006/relationships/slideLayout" Target="../slideLayouts/slideLayout7.xml"/><Relationship Id="rId23" Type="http://schemas.openxmlformats.org/officeDocument/2006/relationships/tags" Target="../tags/tag141.xml"/><Relationship Id="rId22" Type="http://schemas.openxmlformats.org/officeDocument/2006/relationships/image" Target="../media/image2.png"/><Relationship Id="rId21" Type="http://schemas.openxmlformats.org/officeDocument/2006/relationships/tags" Target="../tags/tag140.xml"/><Relationship Id="rId20" Type="http://schemas.openxmlformats.org/officeDocument/2006/relationships/tags" Target="../tags/tag139.xml"/><Relationship Id="rId2" Type="http://schemas.openxmlformats.org/officeDocument/2006/relationships/tags" Target="../tags/tag121.xml"/><Relationship Id="rId19" Type="http://schemas.openxmlformats.org/officeDocument/2006/relationships/tags" Target="../tags/tag138.xml"/><Relationship Id="rId18" Type="http://schemas.openxmlformats.org/officeDocument/2006/relationships/tags" Target="../tags/tag137.xml"/><Relationship Id="rId17" Type="http://schemas.openxmlformats.org/officeDocument/2006/relationships/tags" Target="../tags/tag136.xml"/><Relationship Id="rId16" Type="http://schemas.openxmlformats.org/officeDocument/2006/relationships/tags" Target="../tags/tag135.xml"/><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tags" Target="../tags/tag120.xml"/></Relationships>
</file>

<file path=ppt/slides/_rels/slide5.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5" Type="http://schemas.openxmlformats.org/officeDocument/2006/relationships/notesSlide" Target="../notesSlides/notesSlide4.xml"/><Relationship Id="rId24" Type="http://schemas.openxmlformats.org/officeDocument/2006/relationships/slideLayout" Target="../slideLayouts/slideLayout7.xml"/><Relationship Id="rId23" Type="http://schemas.openxmlformats.org/officeDocument/2006/relationships/tags" Target="../tags/tag163.xml"/><Relationship Id="rId22" Type="http://schemas.openxmlformats.org/officeDocument/2006/relationships/image" Target="../media/image3.png"/><Relationship Id="rId21" Type="http://schemas.openxmlformats.org/officeDocument/2006/relationships/tags" Target="../tags/tag162.xml"/><Relationship Id="rId20" Type="http://schemas.openxmlformats.org/officeDocument/2006/relationships/tags" Target="../tags/tag161.xml"/><Relationship Id="rId2" Type="http://schemas.openxmlformats.org/officeDocument/2006/relationships/tags" Target="../tags/tag143.xml"/><Relationship Id="rId19" Type="http://schemas.openxmlformats.org/officeDocument/2006/relationships/tags" Target="../tags/tag160.xml"/><Relationship Id="rId18" Type="http://schemas.openxmlformats.org/officeDocument/2006/relationships/tags" Target="../tags/tag159.xml"/><Relationship Id="rId17" Type="http://schemas.openxmlformats.org/officeDocument/2006/relationships/tags" Target="../tags/tag158.xml"/><Relationship Id="rId16" Type="http://schemas.openxmlformats.org/officeDocument/2006/relationships/tags" Target="../tags/tag157.xml"/><Relationship Id="rId15" Type="http://schemas.openxmlformats.org/officeDocument/2006/relationships/tags" Target="../tags/tag156.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tags" Target="../tags/tag142.xml"/></Relationships>
</file>

<file path=ppt/slides/_rels/slide6.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4" Type="http://schemas.openxmlformats.org/officeDocument/2006/relationships/notesSlide" Target="../notesSlides/notesSlide5.xml"/><Relationship Id="rId23" Type="http://schemas.openxmlformats.org/officeDocument/2006/relationships/slideLayout" Target="../slideLayouts/slideLayout7.xml"/><Relationship Id="rId22" Type="http://schemas.openxmlformats.org/officeDocument/2006/relationships/tags" Target="../tags/tag185.xml"/><Relationship Id="rId21" Type="http://schemas.openxmlformats.org/officeDocument/2006/relationships/tags" Target="../tags/tag184.xml"/><Relationship Id="rId20" Type="http://schemas.openxmlformats.org/officeDocument/2006/relationships/tags" Target="../tags/tag183.xml"/><Relationship Id="rId2" Type="http://schemas.openxmlformats.org/officeDocument/2006/relationships/tags" Target="../tags/tag165.xml"/><Relationship Id="rId19" Type="http://schemas.openxmlformats.org/officeDocument/2006/relationships/tags" Target="../tags/tag182.xml"/><Relationship Id="rId18" Type="http://schemas.openxmlformats.org/officeDocument/2006/relationships/tags" Target="../tags/tag181.xml"/><Relationship Id="rId17" Type="http://schemas.openxmlformats.org/officeDocument/2006/relationships/tags" Target="../tags/tag180.xml"/><Relationship Id="rId16" Type="http://schemas.openxmlformats.org/officeDocument/2006/relationships/tags" Target="../tags/tag179.xml"/><Relationship Id="rId15" Type="http://schemas.openxmlformats.org/officeDocument/2006/relationships/tags" Target="../tags/tag178.xml"/><Relationship Id="rId14" Type="http://schemas.openxmlformats.org/officeDocument/2006/relationships/tags" Target="../tags/tag177.xml"/><Relationship Id="rId13" Type="http://schemas.openxmlformats.org/officeDocument/2006/relationships/tags" Target="../tags/tag176.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tags" Target="../tags/tag164.xml"/></Relationships>
</file>

<file path=ppt/slides/_rels/slide7.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6" Type="http://schemas.openxmlformats.org/officeDocument/2006/relationships/notesSlide" Target="../notesSlides/notesSlide6.xml"/><Relationship Id="rId25" Type="http://schemas.openxmlformats.org/officeDocument/2006/relationships/slideLayout" Target="../slideLayouts/slideLayout7.xml"/><Relationship Id="rId24" Type="http://schemas.openxmlformats.org/officeDocument/2006/relationships/tags" Target="../tags/tag208.xml"/><Relationship Id="rId23" Type="http://schemas.openxmlformats.org/officeDocument/2006/relationships/image" Target="../media/image4.png"/><Relationship Id="rId22" Type="http://schemas.openxmlformats.org/officeDocument/2006/relationships/tags" Target="../tags/tag207.xml"/><Relationship Id="rId21" Type="http://schemas.openxmlformats.org/officeDocument/2006/relationships/tags" Target="../tags/tag206.xml"/><Relationship Id="rId20" Type="http://schemas.openxmlformats.org/officeDocument/2006/relationships/tags" Target="../tags/tag205.xml"/><Relationship Id="rId2" Type="http://schemas.openxmlformats.org/officeDocument/2006/relationships/tags" Target="../tags/tag187.xml"/><Relationship Id="rId19" Type="http://schemas.openxmlformats.org/officeDocument/2006/relationships/tags" Target="../tags/tag204.xml"/><Relationship Id="rId18" Type="http://schemas.openxmlformats.org/officeDocument/2006/relationships/tags" Target="../tags/tag203.xml"/><Relationship Id="rId17" Type="http://schemas.openxmlformats.org/officeDocument/2006/relationships/tags" Target="../tags/tag202.xml"/><Relationship Id="rId16" Type="http://schemas.openxmlformats.org/officeDocument/2006/relationships/tags" Target="../tags/tag201.xml"/><Relationship Id="rId15" Type="http://schemas.openxmlformats.org/officeDocument/2006/relationships/tags" Target="../tags/tag200.xml"/><Relationship Id="rId14" Type="http://schemas.openxmlformats.org/officeDocument/2006/relationships/tags" Target="../tags/tag199.xml"/><Relationship Id="rId13" Type="http://schemas.openxmlformats.org/officeDocument/2006/relationships/tags" Target="../tags/tag198.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tags" Target="../tags/tag186.xml"/></Relationships>
</file>

<file path=ppt/slides/_rels/slide8.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 Id="rId3" Type="http://schemas.openxmlformats.org/officeDocument/2006/relationships/tags" Target="../tags/tag211.xml"/><Relationship Id="rId20" Type="http://schemas.openxmlformats.org/officeDocument/2006/relationships/notesSlide" Target="../notesSlides/notesSlide7.xml"/><Relationship Id="rId2" Type="http://schemas.openxmlformats.org/officeDocument/2006/relationships/tags" Target="../tags/tag210.xml"/><Relationship Id="rId19" Type="http://schemas.openxmlformats.org/officeDocument/2006/relationships/slideLayout" Target="../slideLayouts/slideLayout7.xml"/><Relationship Id="rId18" Type="http://schemas.openxmlformats.org/officeDocument/2006/relationships/tags" Target="../tags/tag226.xml"/><Relationship Id="rId17" Type="http://schemas.openxmlformats.org/officeDocument/2006/relationships/tags" Target="../tags/tag225.xml"/><Relationship Id="rId16" Type="http://schemas.openxmlformats.org/officeDocument/2006/relationships/tags" Target="../tags/tag224.xml"/><Relationship Id="rId15" Type="http://schemas.openxmlformats.org/officeDocument/2006/relationships/tags" Target="../tags/tag223.xml"/><Relationship Id="rId14" Type="http://schemas.openxmlformats.org/officeDocument/2006/relationships/tags" Target="../tags/tag222.xml"/><Relationship Id="rId13" Type="http://schemas.openxmlformats.org/officeDocument/2006/relationships/tags" Target="../tags/tag221.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tags" Target="../tags/tag209.xml"/></Relationships>
</file>

<file path=ppt/slides/_rels/slide9.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4" Type="http://schemas.openxmlformats.org/officeDocument/2006/relationships/slideLayout" Target="../slideLayouts/slideLayout7.xml"/><Relationship Id="rId13" Type="http://schemas.openxmlformats.org/officeDocument/2006/relationships/tags" Target="../tags/tag239.xml"/><Relationship Id="rId12" Type="http://schemas.openxmlformats.org/officeDocument/2006/relationships/tags" Target="../tags/tag238.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tags" Target="../tags/tag2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userDrawn="1">
            <p:custDataLst>
              <p:tags r:id="rId1"/>
            </p:custDataLst>
          </p:nvPr>
        </p:nvSpPr>
        <p:spPr>
          <a:xfrm>
            <a:off x="9178000" y="3615160"/>
            <a:ext cx="3014000" cy="3242840"/>
          </a:xfrm>
          <a:custGeom>
            <a:avLst/>
            <a:gdLst>
              <a:gd name="connsiteX0" fmla="*/ 3014000 w 3014000"/>
              <a:gd name="connsiteY0" fmla="*/ 0 h 3242840"/>
              <a:gd name="connsiteX1" fmla="*/ 3014000 w 3014000"/>
              <a:gd name="connsiteY1" fmla="*/ 1636016 h 3242840"/>
              <a:gd name="connsiteX2" fmla="*/ 2924736 w 3014000"/>
              <a:gd name="connsiteY2" fmla="*/ 1649640 h 3242840"/>
              <a:gd name="connsiteX3" fmla="*/ 1626240 w 3014000"/>
              <a:gd name="connsiteY3" fmla="*/ 3242840 h 3242840"/>
              <a:gd name="connsiteX4" fmla="*/ 0 w 3014000"/>
              <a:gd name="connsiteY4" fmla="*/ 3242840 h 3242840"/>
              <a:gd name="connsiteX5" fmla="*/ 2919932 w 3014000"/>
              <a:gd name="connsiteY5" fmla="*/ 7153 h 324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4000" h="3242840">
                <a:moveTo>
                  <a:pt x="3014000" y="0"/>
                </a:moveTo>
                <a:lnTo>
                  <a:pt x="3014000" y="1636016"/>
                </a:lnTo>
                <a:lnTo>
                  <a:pt x="2924736" y="1649640"/>
                </a:lnTo>
                <a:cubicBezTo>
                  <a:pt x="2183685" y="1801280"/>
                  <a:pt x="1626240" y="2456961"/>
                  <a:pt x="1626240" y="3242840"/>
                </a:cubicBezTo>
                <a:lnTo>
                  <a:pt x="0" y="3242840"/>
                </a:lnTo>
                <a:cubicBezTo>
                  <a:pt x="0" y="1558814"/>
                  <a:pt x="1279849" y="173713"/>
                  <a:pt x="2919932" y="7153"/>
                </a:cubicBezTo>
                <a:close/>
              </a:path>
            </a:pathLst>
          </a:custGeom>
          <a:gradFill>
            <a:gsLst>
              <a:gs pos="0">
                <a:schemeClr val="tx1">
                  <a:alpha val="0"/>
                </a:schemeClr>
              </a:gs>
              <a:gs pos="100000">
                <a:schemeClr val="accent1">
                  <a:alpha val="1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endParaRPr>
          </a:p>
        </p:txBody>
      </p:sp>
      <p:sp>
        <p:nvSpPr>
          <p:cNvPr id="8" name="椭圆 7"/>
          <p:cNvSpPr/>
          <p:nvPr userDrawn="1">
            <p:custDataLst>
              <p:tags r:id="rId2"/>
            </p:custDataLst>
          </p:nvPr>
        </p:nvSpPr>
        <p:spPr>
          <a:xfrm>
            <a:off x="8251279" y="1196975"/>
            <a:ext cx="347282" cy="347278"/>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9" name="椭圆 8"/>
          <p:cNvSpPr/>
          <p:nvPr userDrawn="1">
            <p:custDataLst>
              <p:tags r:id="rId3"/>
            </p:custDataLst>
          </p:nvPr>
        </p:nvSpPr>
        <p:spPr>
          <a:xfrm>
            <a:off x="11244265" y="1525296"/>
            <a:ext cx="191929" cy="191927"/>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11" name="椭圆 10"/>
          <p:cNvSpPr/>
          <p:nvPr userDrawn="1">
            <p:custDataLst>
              <p:tags r:id="rId4"/>
            </p:custDataLst>
          </p:nvPr>
        </p:nvSpPr>
        <p:spPr>
          <a:xfrm>
            <a:off x="8906483" y="2776204"/>
            <a:ext cx="191929" cy="191927"/>
          </a:xfrm>
          <a:prstGeom prst="ellipse">
            <a:avLst/>
          </a:prstGeom>
          <a:gradFill>
            <a:gsLst>
              <a:gs pos="5000">
                <a:schemeClr val="bg1">
                  <a:alpha val="30000"/>
                </a:schemeClr>
              </a:gs>
              <a:gs pos="95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endParaRPr>
          </a:p>
        </p:txBody>
      </p:sp>
      <p:sp>
        <p:nvSpPr>
          <p:cNvPr id="6" name="!!平滑1"/>
          <p:cNvSpPr/>
          <p:nvPr userDrawn="1">
            <p:custDataLst>
              <p:tags r:id="rId5"/>
            </p:custDataLst>
          </p:nvPr>
        </p:nvSpPr>
        <p:spPr>
          <a:xfrm>
            <a:off x="0" y="0"/>
            <a:ext cx="5464995" cy="5449948"/>
          </a:xfrm>
          <a:custGeom>
            <a:avLst/>
            <a:gdLst>
              <a:gd name="connsiteX0" fmla="*/ 0 w 5464995"/>
              <a:gd name="connsiteY0" fmla="*/ 0 h 5449948"/>
              <a:gd name="connsiteX1" fmla="*/ 5101031 w 5464995"/>
              <a:gd name="connsiteY1" fmla="*/ 0 h 5449948"/>
              <a:gd name="connsiteX2" fmla="*/ 5164118 w 5464995"/>
              <a:gd name="connsiteY2" fmla="*/ 130960 h 5449948"/>
              <a:gd name="connsiteX3" fmla="*/ 5464995 w 5464995"/>
              <a:gd name="connsiteY3" fmla="*/ 1621259 h 5449948"/>
              <a:gd name="connsiteX4" fmla="*/ 1636306 w 5464995"/>
              <a:gd name="connsiteY4" fmla="*/ 5449948 h 5449948"/>
              <a:gd name="connsiteX5" fmla="*/ 146008 w 5464995"/>
              <a:gd name="connsiteY5" fmla="*/ 5149071 h 5449948"/>
              <a:gd name="connsiteX6" fmla="*/ 0 w 5464995"/>
              <a:gd name="connsiteY6" fmla="*/ 5083062 h 544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4995" h="5449948">
                <a:moveTo>
                  <a:pt x="0" y="0"/>
                </a:moveTo>
                <a:lnTo>
                  <a:pt x="5101031" y="0"/>
                </a:lnTo>
                <a:lnTo>
                  <a:pt x="5164118" y="130960"/>
                </a:lnTo>
                <a:cubicBezTo>
                  <a:pt x="5357860" y="589019"/>
                  <a:pt x="5464995" y="1092627"/>
                  <a:pt x="5464995" y="1621259"/>
                </a:cubicBezTo>
                <a:cubicBezTo>
                  <a:pt x="5464995" y="3735786"/>
                  <a:pt x="3750833" y="5449948"/>
                  <a:pt x="1636306" y="5449948"/>
                </a:cubicBezTo>
                <a:cubicBezTo>
                  <a:pt x="1107675" y="5449948"/>
                  <a:pt x="604066" y="5342813"/>
                  <a:pt x="146008" y="5149071"/>
                </a:cubicBezTo>
                <a:lnTo>
                  <a:pt x="0" y="5083062"/>
                </a:lnTo>
                <a:close/>
              </a:path>
            </a:pathLst>
          </a:custGeom>
          <a:gradFill>
            <a:gsLst>
              <a:gs pos="0">
                <a:schemeClr val="tx1">
                  <a:alpha val="0"/>
                </a:schemeClr>
              </a:gs>
              <a:gs pos="100000">
                <a:schemeClr val="accent1">
                  <a:alpha val="1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latin typeface="微软雅黑" panose="020B0503020204020204" charset="-122"/>
              <a:ea typeface="微软雅黑" panose="020B0503020204020204" charset="-122"/>
              <a:sym typeface="+mn-ea"/>
            </a:endParaRPr>
          </a:p>
        </p:txBody>
      </p:sp>
      <p:sp>
        <p:nvSpPr>
          <p:cNvPr id="10" name="椭圆 9"/>
          <p:cNvSpPr/>
          <p:nvPr userDrawn="1">
            <p:custDataLst>
              <p:tags r:id="rId6"/>
            </p:custDataLst>
          </p:nvPr>
        </p:nvSpPr>
        <p:spPr>
          <a:xfrm>
            <a:off x="7253791" y="5074518"/>
            <a:ext cx="347282" cy="347278"/>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7"/>
            </p:custDataLst>
          </p:nvPr>
        </p:nvCxnSpPr>
        <p:spPr>
          <a:xfrm>
            <a:off x="11851182" y="458123"/>
            <a:ext cx="0" cy="18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标题"/>
          <p:cNvSpPr txBox="1"/>
          <p:nvPr>
            <p:custDataLst>
              <p:tags r:id="rId8"/>
            </p:custDataLst>
          </p:nvPr>
        </p:nvSpPr>
        <p:spPr>
          <a:xfrm>
            <a:off x="1111250" y="2040596"/>
            <a:ext cx="10325100" cy="1368152"/>
          </a:xfrm>
          <a:prstGeom prst="rect">
            <a:avLst/>
          </a:prstGeom>
          <a:noFill/>
        </p:spPr>
        <p:txBody>
          <a:bodyPr wrap="square" rtlCol="0" anchor="ctr" anchorCtr="0">
            <a:noAutofit/>
          </a:bodyPr>
          <a:lstStyle/>
          <a:p>
            <a:pPr algn="ctr" fontAlgn="ctr">
              <a:lnSpc>
                <a:spcPct val="150000"/>
              </a:lnSpc>
            </a:pPr>
            <a:r>
              <a:rPr lang="en-US" altLang="x-none" sz="6000" b="1" dirty="0">
                <a:solidFill>
                  <a:schemeClr val="accent1"/>
                </a:solidFill>
                <a:effectLst/>
                <a:latin typeface="微软雅黑" panose="020B0503020204020204" charset="-122"/>
                <a:ea typeface="微软雅黑" panose="020B0503020204020204" charset="-122"/>
              </a:rPr>
              <a:t>2019_ICM_Problem_D</a:t>
            </a:r>
            <a:endParaRPr lang="en-US" altLang="x-none" sz="6000" b="1" dirty="0">
              <a:solidFill>
                <a:schemeClr val="accent1"/>
              </a:solidFill>
              <a:effectLst/>
              <a:latin typeface="微软雅黑" panose="020B0503020204020204" charset="-122"/>
              <a:ea typeface="微软雅黑" panose="020B0503020204020204" charset="-122"/>
            </a:endParaRPr>
          </a:p>
          <a:p>
            <a:pPr algn="ctr" fontAlgn="ctr">
              <a:lnSpc>
                <a:spcPct val="150000"/>
              </a:lnSpc>
            </a:pPr>
            <a:r>
              <a:rPr lang="en-US" altLang="x-none" sz="6000" b="1" dirty="0">
                <a:solidFill>
                  <a:schemeClr val="accent1"/>
                </a:solidFill>
                <a:effectLst/>
                <a:latin typeface="微软雅黑" panose="020B0503020204020204" charset="-122"/>
                <a:ea typeface="微软雅黑" panose="020B0503020204020204" charset="-122"/>
              </a:rPr>
              <a:t> </a:t>
            </a:r>
            <a:r>
              <a:rPr lang="zh-CN" altLang="en-US" sz="6000" b="1" dirty="0">
                <a:solidFill>
                  <a:schemeClr val="accent1"/>
                </a:solidFill>
                <a:effectLst/>
                <a:latin typeface="微软雅黑" panose="020B0503020204020204" charset="-122"/>
                <a:ea typeface="微软雅黑" panose="020B0503020204020204" charset="-122"/>
              </a:rPr>
              <a:t>论文研讨</a:t>
            </a:r>
            <a:endParaRPr lang="zh-CN" altLang="en-US" sz="6000" b="1" dirty="0">
              <a:solidFill>
                <a:schemeClr val="accent1"/>
              </a:solidFill>
              <a:effectLst/>
              <a:latin typeface="微软雅黑" panose="020B0503020204020204" charset="-122"/>
              <a:ea typeface="微软雅黑" panose="020B0503020204020204" charset="-122"/>
            </a:endParaRPr>
          </a:p>
        </p:txBody>
      </p:sp>
      <p:sp>
        <p:nvSpPr>
          <p:cNvPr id="434" name="任意形状 65"/>
          <p:cNvSpPr/>
          <p:nvPr>
            <p:custDataLst>
              <p:tags r:id="rId9"/>
            </p:custDataLst>
          </p:nvPr>
        </p:nvSpPr>
        <p:spPr>
          <a:xfrm flipH="1" flipV="1">
            <a:off x="1225757" y="6269446"/>
            <a:ext cx="1678799" cy="341193"/>
          </a:xfrm>
          <a:custGeom>
            <a:avLst/>
            <a:gdLst>
              <a:gd name="connsiteX0" fmla="*/ 0 w 960895"/>
              <a:gd name="connsiteY0" fmla="*/ 147234 h 278970"/>
              <a:gd name="connsiteX1" fmla="*/ 216976 w 960895"/>
              <a:gd name="connsiteY1" fmla="*/ 147234 h 278970"/>
              <a:gd name="connsiteX2" fmla="*/ 309966 w 960895"/>
              <a:gd name="connsiteY2" fmla="*/ 0 h 278970"/>
              <a:gd name="connsiteX3" fmla="*/ 449450 w 960895"/>
              <a:gd name="connsiteY3" fmla="*/ 278970 h 278970"/>
              <a:gd name="connsiteX4" fmla="*/ 557939 w 960895"/>
              <a:gd name="connsiteY4" fmla="*/ 46495 h 278970"/>
              <a:gd name="connsiteX5" fmla="*/ 627681 w 960895"/>
              <a:gd name="connsiteY5" fmla="*/ 193729 h 278970"/>
              <a:gd name="connsiteX6" fmla="*/ 681925 w 960895"/>
              <a:gd name="connsiteY6" fmla="*/ 69743 h 278970"/>
              <a:gd name="connsiteX7" fmla="*/ 720671 w 960895"/>
              <a:gd name="connsiteY7" fmla="*/ 139485 h 278970"/>
              <a:gd name="connsiteX8" fmla="*/ 960895 w 960895"/>
              <a:gd name="connsiteY8" fmla="*/ 139485 h 278970"/>
              <a:gd name="connsiteX0-1" fmla="*/ 0 w 1372642"/>
              <a:gd name="connsiteY0-2" fmla="*/ 147234 h 278970"/>
              <a:gd name="connsiteX1-3" fmla="*/ 216976 w 1372642"/>
              <a:gd name="connsiteY1-4" fmla="*/ 147234 h 278970"/>
              <a:gd name="connsiteX2-5" fmla="*/ 309966 w 1372642"/>
              <a:gd name="connsiteY2-6" fmla="*/ 0 h 278970"/>
              <a:gd name="connsiteX3-7" fmla="*/ 449450 w 1372642"/>
              <a:gd name="connsiteY3-8" fmla="*/ 278970 h 278970"/>
              <a:gd name="connsiteX4-9" fmla="*/ 557939 w 1372642"/>
              <a:gd name="connsiteY4-10" fmla="*/ 46495 h 278970"/>
              <a:gd name="connsiteX5-11" fmla="*/ 627681 w 1372642"/>
              <a:gd name="connsiteY5-12" fmla="*/ 193729 h 278970"/>
              <a:gd name="connsiteX6-13" fmla="*/ 681925 w 1372642"/>
              <a:gd name="connsiteY6-14" fmla="*/ 69743 h 278970"/>
              <a:gd name="connsiteX7-15" fmla="*/ 720671 w 1372642"/>
              <a:gd name="connsiteY7-16" fmla="*/ 139485 h 278970"/>
              <a:gd name="connsiteX8-17" fmla="*/ 1372642 w 1372642"/>
              <a:gd name="connsiteY8-18" fmla="*/ 139485 h 27897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72642" h="278970">
                <a:moveTo>
                  <a:pt x="0" y="147234"/>
                </a:moveTo>
                <a:lnTo>
                  <a:pt x="216976" y="147234"/>
                </a:lnTo>
                <a:lnTo>
                  <a:pt x="309966" y="0"/>
                </a:lnTo>
                <a:lnTo>
                  <a:pt x="449450" y="278970"/>
                </a:lnTo>
                <a:lnTo>
                  <a:pt x="557939" y="46495"/>
                </a:lnTo>
                <a:lnTo>
                  <a:pt x="627681" y="193729"/>
                </a:lnTo>
                <a:lnTo>
                  <a:pt x="681925" y="69743"/>
                </a:lnTo>
                <a:lnTo>
                  <a:pt x="720671" y="139485"/>
                </a:lnTo>
                <a:lnTo>
                  <a:pt x="1372642" y="139485"/>
                </a:lnTo>
              </a:path>
            </a:pathLst>
          </a:custGeom>
          <a:noFill/>
          <a:ln w="25400">
            <a:gradFill>
              <a:gsLst>
                <a:gs pos="0">
                  <a:schemeClr val="accent1">
                    <a:alpha val="0"/>
                  </a:schemeClr>
                </a:gs>
                <a:gs pos="100000">
                  <a:schemeClr val="accent1"/>
                </a:gs>
              </a:gsLst>
              <a:lin ang="0" scaled="0"/>
            </a:gradFill>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 name="燕尾形 7"/>
          <p:cNvSpPr/>
          <p:nvPr userDrawn="1">
            <p:custDataLst>
              <p:tags r:id="rId10"/>
            </p:custDataLst>
          </p:nvPr>
        </p:nvSpPr>
        <p:spPr>
          <a:xfrm rot="16200000">
            <a:off x="91483" y="70369"/>
            <a:ext cx="1137833" cy="418809"/>
          </a:xfrm>
          <a:prstGeom prst="chevron">
            <a:avLst>
              <a:gd name="adj" fmla="val 349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微软雅黑" panose="020B0503020204020204" charset="-122"/>
              <a:ea typeface="微软雅黑" panose="020B0503020204020204" charset="-122"/>
            </a:endParaRPr>
          </a:p>
        </p:txBody>
      </p:sp>
      <p:sp>
        <p:nvSpPr>
          <p:cNvPr id="13" name="日期"/>
          <p:cNvSpPr txBox="1"/>
          <p:nvPr>
            <p:custDataLst>
              <p:tags r:id="rId11"/>
            </p:custDataLst>
          </p:nvPr>
        </p:nvSpPr>
        <p:spPr>
          <a:xfrm>
            <a:off x="1188255" y="6033195"/>
            <a:ext cx="4889023" cy="368300"/>
          </a:xfrm>
          <a:prstGeom prst="rect">
            <a:avLst/>
          </a:prstGeom>
          <a:noFill/>
        </p:spPr>
        <p:txBody>
          <a:bodyPr wrap="square" rtlCol="0" anchor="ctr">
            <a:noAutofit/>
          </a:bodyPr>
          <a:lstStyle/>
          <a:p>
            <a:r>
              <a:rPr lang="en-US" altLang="zh-CN" sz="2400" dirty="0">
                <a:latin typeface="+mj-ea"/>
                <a:ea typeface="+mj-ea"/>
                <a:cs typeface="Roboto" panose="02000000000000000000" pitchFamily="2" charset="0"/>
              </a:rPr>
              <a:t>2024/1/23🚀</a:t>
            </a:r>
            <a:endParaRPr lang="en-US" altLang="zh-CN" sz="2400" dirty="0">
              <a:latin typeface="+mj-ea"/>
              <a:ea typeface="+mj-ea"/>
              <a:cs typeface="Roboto" panose="02000000000000000000" pitchFamily="2" charset="0"/>
            </a:endParaRPr>
          </a:p>
        </p:txBody>
      </p:sp>
      <p:sp>
        <p:nvSpPr>
          <p:cNvPr id="14" name="汇报人"/>
          <p:cNvSpPr/>
          <p:nvPr/>
        </p:nvSpPr>
        <p:spPr>
          <a:xfrm>
            <a:off x="1188255" y="5675595"/>
            <a:ext cx="4684524" cy="368204"/>
          </a:xfrm>
          <a:prstGeom prst="rect">
            <a:avLst/>
          </a:prstGeom>
        </p:spPr>
        <p:txBody>
          <a:bodyPr wrap="square" anchor="ctr" anchorCtr="0"/>
          <a:lstStyle/>
          <a:p>
            <a:r>
              <a:rPr lang="zh-CN" altLang="en-US" sz="2400" dirty="0">
                <a:latin typeface="+mj-ea"/>
                <a:ea typeface="+mj-ea"/>
                <a:cs typeface="Roboto" panose="02000000000000000000" pitchFamily="2" charset="0"/>
              </a:rPr>
              <a:t>汇报人：邱心怡</a:t>
            </a:r>
            <a:endParaRPr lang="zh-CN" altLang="en-US" sz="2400" dirty="0">
              <a:latin typeface="+mj-ea"/>
              <a:ea typeface="+mj-ea"/>
              <a:cs typeface="Roboto" panose="02000000000000000000" pitchFamily="2" charset="0"/>
            </a:endParaRPr>
          </a:p>
        </p:txBody>
      </p:sp>
    </p:spTree>
    <p:custDataLst>
      <p:tags r:id="rId12"/>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3"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14"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15" dur="500">
                                          <p:stCondLst>
                                            <p:cond delay="0"/>
                                          </p:stCondLst>
                                        </p:cTn>
                                        <p:tgtEl>
                                          <p:spTgt spid="7"/>
                                        </p:tgtEl>
                                        <p:attrNameLst>
                                          <p:attrName>ppt_h</p:attrName>
                                        </p:attrNameLst>
                                      </p:cBhvr>
                                      <p:tavLst>
                                        <p:tav tm="0">
                                          <p:val>
                                            <p:strVal val="#ppt_h*2"/>
                                          </p:val>
                                        </p:tav>
                                        <p:tav tm="100000">
                                          <p:val>
                                            <p:strVal val="#ppt_h"/>
                                          </p:val>
                                        </p:tav>
                                      </p:tavLst>
                                    </p:anim>
                                  </p:childTnLst>
                                </p:cTn>
                              </p:par>
                              <p:par>
                                <p:cTn id="16" presetID="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calcmode="lin" valueType="num">
                                      <p:cBhvr>
                                        <p:cTn id="19" dur="500">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20" dur="500">
                                          <p:stCondLst>
                                            <p:cond delay="0"/>
                                          </p:stCondLst>
                                        </p:cTn>
                                        <p:tgtEl>
                                          <p:spTgt spid="8"/>
                                        </p:tgtEl>
                                        <p:attrNameLst>
                                          <p:attrName>style.opacity</p:attrName>
                                        </p:attrNameLst>
                                      </p:cBhvr>
                                      <p:tavLst>
                                        <p:tav tm="0">
                                          <p:val>
                                            <p:fltVal val="0"/>
                                          </p:val>
                                        </p:tav>
                                        <p:tav tm="100000">
                                          <p:val>
                                            <p:fltVal val="1"/>
                                          </p:val>
                                        </p:tav>
                                      </p:tavLst>
                                    </p:anim>
                                    <p:anim calcmode="lin" valueType="num">
                                      <p:cBhvr>
                                        <p:cTn id="21" dur="500">
                                          <p:stCondLst>
                                            <p:cond delay="0"/>
                                          </p:stCondLst>
                                        </p:cTn>
                                        <p:tgtEl>
                                          <p:spTgt spid="8"/>
                                        </p:tgtEl>
                                        <p:attrNameLst>
                                          <p:attrName>ppt_w</p:attrName>
                                        </p:attrNameLst>
                                      </p:cBhvr>
                                      <p:tavLst>
                                        <p:tav tm="0">
                                          <p:val>
                                            <p:strVal val="#ppt_w*2"/>
                                          </p:val>
                                        </p:tav>
                                        <p:tav tm="100000">
                                          <p:val>
                                            <p:strVal val="#ppt_w"/>
                                          </p:val>
                                        </p:tav>
                                      </p:tavLst>
                                    </p:anim>
                                    <p:anim calcmode="lin" valueType="num">
                                      <p:cBhvr>
                                        <p:cTn id="22" dur="500">
                                          <p:stCondLst>
                                            <p:cond delay="0"/>
                                          </p:stCondLst>
                                        </p:cTn>
                                        <p:tgtEl>
                                          <p:spTgt spid="8"/>
                                        </p:tgtEl>
                                        <p:attrNameLst>
                                          <p:attrName>ppt_h</p:attrName>
                                        </p:attrNameLst>
                                      </p:cBhvr>
                                      <p:tavLst>
                                        <p:tav tm="0">
                                          <p:val>
                                            <p:strVal val="#ppt_h*2"/>
                                          </p:val>
                                        </p:tav>
                                        <p:tav tm="100000">
                                          <p:val>
                                            <p:strVal val="#ppt_h"/>
                                          </p:val>
                                        </p:tav>
                                      </p:tavLst>
                                    </p:anim>
                                  </p:childTnLst>
                                </p:cTn>
                              </p:par>
                              <p:par>
                                <p:cTn id="23" presetID="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26"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27" dur="500">
                                          <p:stCondLst>
                                            <p:cond delay="0"/>
                                          </p:stCondLst>
                                        </p:cTn>
                                        <p:tgtEl>
                                          <p:spTgt spid="9"/>
                                        </p:tgtEl>
                                        <p:attrNameLst>
                                          <p:attrName>style.opacity</p:attrName>
                                        </p:attrNameLst>
                                      </p:cBhvr>
                                      <p:tavLst>
                                        <p:tav tm="0">
                                          <p:val>
                                            <p:fltVal val="0"/>
                                          </p:val>
                                        </p:tav>
                                        <p:tav tm="100000">
                                          <p:val>
                                            <p:fltVal val="1"/>
                                          </p:val>
                                        </p:tav>
                                      </p:tavLst>
                                    </p:anim>
                                    <p:anim calcmode="lin" valueType="num">
                                      <p:cBhvr>
                                        <p:cTn id="28" dur="500">
                                          <p:stCondLst>
                                            <p:cond delay="0"/>
                                          </p:stCondLst>
                                        </p:cTn>
                                        <p:tgtEl>
                                          <p:spTgt spid="9"/>
                                        </p:tgtEl>
                                        <p:attrNameLst>
                                          <p:attrName>ppt_w</p:attrName>
                                        </p:attrNameLst>
                                      </p:cBhvr>
                                      <p:tavLst>
                                        <p:tav tm="0">
                                          <p:val>
                                            <p:strVal val="#ppt_w*2"/>
                                          </p:val>
                                        </p:tav>
                                        <p:tav tm="100000">
                                          <p:val>
                                            <p:strVal val="#ppt_w"/>
                                          </p:val>
                                        </p:tav>
                                      </p:tavLst>
                                    </p:anim>
                                    <p:anim calcmode="lin" valueType="num">
                                      <p:cBhvr>
                                        <p:cTn id="29" dur="500">
                                          <p:stCondLst>
                                            <p:cond delay="0"/>
                                          </p:stCondLst>
                                        </p:cTn>
                                        <p:tgtEl>
                                          <p:spTgt spid="9"/>
                                        </p:tgtEl>
                                        <p:attrNameLst>
                                          <p:attrName>ppt_h</p:attrName>
                                        </p:attrNameLst>
                                      </p:cBhvr>
                                      <p:tavLst>
                                        <p:tav tm="0">
                                          <p:val>
                                            <p:strVal val="#ppt_h*2"/>
                                          </p:val>
                                        </p:tav>
                                        <p:tav tm="100000">
                                          <p:val>
                                            <p:strVal val="#ppt_h"/>
                                          </p:val>
                                        </p:tav>
                                      </p:tavLst>
                                    </p:anim>
                                  </p:childTnLst>
                                </p:cTn>
                              </p:par>
                              <p:par>
                                <p:cTn id="30" presetID="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p:stCondLst>
                                            <p:cond delay="0"/>
                                          </p:stCondLst>
                                        </p:cTn>
                                        <p:tgtEl>
                                          <p:spTgt spid="11"/>
                                        </p:tgtEl>
                                        <p:attrNameLst>
                                          <p:attrName>ppt_x</p:attrName>
                                        </p:attrNameLst>
                                      </p:cBhvr>
                                      <p:tavLst>
                                        <p:tav tm="0" fmla="((floor(#ppt_x-0.5)+ceil(#ppt_x-0.5))*0.5+0.5)+(#ppt_x- ((floor(#ppt_x-0.5)+ceil(#ppt_x-0.5))*0.5+0.5))*$">
                                          <p:val>
                                            <p:fltVal val="0"/>
                                          </p:val>
                                        </p:tav>
                                        <p:tav tm="100000">
                                          <p:val>
                                            <p:fltVal val="1"/>
                                          </p:val>
                                        </p:tav>
                                      </p:tavLst>
                                    </p:anim>
                                    <p:anim calcmode="lin" valueType="num">
                                      <p:cBhvr>
                                        <p:cTn id="33" dur="500">
                                          <p:stCondLst>
                                            <p:cond delay="0"/>
                                          </p:stCondLst>
                                        </p:cTn>
                                        <p:tgtEl>
                                          <p:spTgt spid="1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34" dur="500">
                                          <p:stCondLst>
                                            <p:cond delay="0"/>
                                          </p:stCondLst>
                                        </p:cTn>
                                        <p:tgtEl>
                                          <p:spTgt spid="11"/>
                                        </p:tgtEl>
                                        <p:attrNameLst>
                                          <p:attrName>style.opacity</p:attrName>
                                        </p:attrNameLst>
                                      </p:cBhvr>
                                      <p:tavLst>
                                        <p:tav tm="0">
                                          <p:val>
                                            <p:fltVal val="0"/>
                                          </p:val>
                                        </p:tav>
                                        <p:tav tm="100000">
                                          <p:val>
                                            <p:fltVal val="1"/>
                                          </p:val>
                                        </p:tav>
                                      </p:tavLst>
                                    </p:anim>
                                    <p:anim calcmode="lin" valueType="num">
                                      <p:cBhvr>
                                        <p:cTn id="35" dur="500">
                                          <p:stCondLst>
                                            <p:cond delay="0"/>
                                          </p:stCondLst>
                                        </p:cTn>
                                        <p:tgtEl>
                                          <p:spTgt spid="11"/>
                                        </p:tgtEl>
                                        <p:attrNameLst>
                                          <p:attrName>ppt_w</p:attrName>
                                        </p:attrNameLst>
                                      </p:cBhvr>
                                      <p:tavLst>
                                        <p:tav tm="0">
                                          <p:val>
                                            <p:strVal val="#ppt_w*2"/>
                                          </p:val>
                                        </p:tav>
                                        <p:tav tm="100000">
                                          <p:val>
                                            <p:strVal val="#ppt_w"/>
                                          </p:val>
                                        </p:tav>
                                      </p:tavLst>
                                    </p:anim>
                                    <p:anim calcmode="lin" valueType="num">
                                      <p:cBhvr>
                                        <p:cTn id="36" dur="500">
                                          <p:stCondLst>
                                            <p:cond delay="0"/>
                                          </p:stCondLst>
                                        </p:cTn>
                                        <p:tgtEl>
                                          <p:spTgt spid="11"/>
                                        </p:tgtEl>
                                        <p:attrNameLst>
                                          <p:attrName>ppt_h</p:attrName>
                                        </p:attrNameLst>
                                      </p:cBhvr>
                                      <p:tavLst>
                                        <p:tav tm="0">
                                          <p:val>
                                            <p:strVal val="#ppt_h*2"/>
                                          </p:val>
                                        </p:tav>
                                        <p:tav tm="100000">
                                          <p:val>
                                            <p:strVal val="#ppt_h"/>
                                          </p:val>
                                        </p:tav>
                                      </p:tavLst>
                                    </p:anim>
                                  </p:childTnLst>
                                </p:cTn>
                              </p:par>
                              <p:par>
                                <p:cTn id="37" presetID="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p:stCondLst>
                                            <p:cond delay="0"/>
                                          </p:stCondLst>
                                        </p:cTn>
                                        <p:tgtEl>
                                          <p:spTgt spid="6"/>
                                        </p:tgtEl>
                                        <p:attrNameLst>
                                          <p:attrName>ppt_x</p:attrName>
                                        </p:attrNameLst>
                                      </p:cBhvr>
                                      <p:tavLst>
                                        <p:tav tm="0" fmla="((floor(#ppt_x-0.5)+ceil(#ppt_x-0.5))*0.5+0.5)+(#ppt_x- ((floor(#ppt_x-0.5)+ceil(#ppt_x-0.5))*0.5+0.5))*$">
                                          <p:val>
                                            <p:fltVal val="0"/>
                                          </p:val>
                                        </p:tav>
                                        <p:tav tm="100000">
                                          <p:val>
                                            <p:fltVal val="1"/>
                                          </p:val>
                                        </p:tav>
                                      </p:tavLst>
                                    </p:anim>
                                    <p:anim calcmode="lin" valueType="num">
                                      <p:cBhvr>
                                        <p:cTn id="40" dur="500">
                                          <p:stCondLst>
                                            <p:cond delay="0"/>
                                          </p:stCondLst>
                                        </p:cTn>
                                        <p:tgtEl>
                                          <p:spTgt spid="6"/>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1" dur="500">
                                          <p:stCondLst>
                                            <p:cond delay="0"/>
                                          </p:stCondLst>
                                        </p:cTn>
                                        <p:tgtEl>
                                          <p:spTgt spid="6"/>
                                        </p:tgtEl>
                                        <p:attrNameLst>
                                          <p:attrName>style.opacity</p:attrName>
                                        </p:attrNameLst>
                                      </p:cBhvr>
                                      <p:tavLst>
                                        <p:tav tm="0">
                                          <p:val>
                                            <p:fltVal val="0"/>
                                          </p:val>
                                        </p:tav>
                                        <p:tav tm="100000">
                                          <p:val>
                                            <p:fltVal val="1"/>
                                          </p:val>
                                        </p:tav>
                                      </p:tavLst>
                                    </p:anim>
                                    <p:anim calcmode="lin" valueType="num">
                                      <p:cBhvr>
                                        <p:cTn id="42" dur="500">
                                          <p:stCondLst>
                                            <p:cond delay="0"/>
                                          </p:stCondLst>
                                        </p:cTn>
                                        <p:tgtEl>
                                          <p:spTgt spid="6"/>
                                        </p:tgtEl>
                                        <p:attrNameLst>
                                          <p:attrName>ppt_w</p:attrName>
                                        </p:attrNameLst>
                                      </p:cBhvr>
                                      <p:tavLst>
                                        <p:tav tm="0">
                                          <p:val>
                                            <p:strVal val="#ppt_w*2"/>
                                          </p:val>
                                        </p:tav>
                                        <p:tav tm="100000">
                                          <p:val>
                                            <p:strVal val="#ppt_w"/>
                                          </p:val>
                                        </p:tav>
                                      </p:tavLst>
                                    </p:anim>
                                    <p:anim calcmode="lin" valueType="num">
                                      <p:cBhvr>
                                        <p:cTn id="43" dur="500">
                                          <p:stCondLst>
                                            <p:cond delay="0"/>
                                          </p:stCondLst>
                                        </p:cTn>
                                        <p:tgtEl>
                                          <p:spTgt spid="6"/>
                                        </p:tgtEl>
                                        <p:attrNameLst>
                                          <p:attrName>ppt_h</p:attrName>
                                        </p:attrNameLst>
                                      </p:cBhvr>
                                      <p:tavLst>
                                        <p:tav tm="0">
                                          <p:val>
                                            <p:strVal val="#ppt_h*2"/>
                                          </p:val>
                                        </p:tav>
                                        <p:tav tm="100000">
                                          <p:val>
                                            <p:strVal val="#ppt_h"/>
                                          </p:val>
                                        </p:tav>
                                      </p:tavLst>
                                    </p:anim>
                                  </p:childTnLst>
                                </p:cTn>
                              </p:par>
                              <p:par>
                                <p:cTn id="44" presetID="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p:stCondLst>
                                            <p:cond delay="0"/>
                                          </p:stCondLst>
                                        </p:cTn>
                                        <p:tgtEl>
                                          <p:spTgt spid="10"/>
                                        </p:tgtEl>
                                        <p:attrNameLst>
                                          <p:attrName>ppt_x</p:attrName>
                                        </p:attrNameLst>
                                      </p:cBhvr>
                                      <p:tavLst>
                                        <p:tav tm="0" fmla="((floor(#ppt_x-0.5)+ceil(#ppt_x-0.5))*0.5+0.5)+(#ppt_x- ((floor(#ppt_x-0.5)+ceil(#ppt_x-0.5))*0.5+0.5))*$">
                                          <p:val>
                                            <p:fltVal val="0"/>
                                          </p:val>
                                        </p:tav>
                                        <p:tav tm="100000">
                                          <p:val>
                                            <p:fltVal val="1"/>
                                          </p:val>
                                        </p:tav>
                                      </p:tavLst>
                                    </p:anim>
                                    <p:anim calcmode="lin" valueType="num">
                                      <p:cBhvr>
                                        <p:cTn id="47" dur="500">
                                          <p:stCondLst>
                                            <p:cond delay="0"/>
                                          </p:stCondLst>
                                        </p:cTn>
                                        <p:tgtEl>
                                          <p:spTgt spid="1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8" dur="500">
                                          <p:stCondLst>
                                            <p:cond delay="0"/>
                                          </p:stCondLst>
                                        </p:cTn>
                                        <p:tgtEl>
                                          <p:spTgt spid="10"/>
                                        </p:tgtEl>
                                        <p:attrNameLst>
                                          <p:attrName>style.opacity</p:attrName>
                                        </p:attrNameLst>
                                      </p:cBhvr>
                                      <p:tavLst>
                                        <p:tav tm="0">
                                          <p:val>
                                            <p:fltVal val="0"/>
                                          </p:val>
                                        </p:tav>
                                        <p:tav tm="100000">
                                          <p:val>
                                            <p:fltVal val="1"/>
                                          </p:val>
                                        </p:tav>
                                      </p:tavLst>
                                    </p:anim>
                                    <p:anim calcmode="lin" valueType="num">
                                      <p:cBhvr>
                                        <p:cTn id="49" dur="500">
                                          <p:stCondLst>
                                            <p:cond delay="0"/>
                                          </p:stCondLst>
                                        </p:cTn>
                                        <p:tgtEl>
                                          <p:spTgt spid="10"/>
                                        </p:tgtEl>
                                        <p:attrNameLst>
                                          <p:attrName>ppt_w</p:attrName>
                                        </p:attrNameLst>
                                      </p:cBhvr>
                                      <p:tavLst>
                                        <p:tav tm="0">
                                          <p:val>
                                            <p:strVal val="#ppt_w*2"/>
                                          </p:val>
                                        </p:tav>
                                        <p:tav tm="100000">
                                          <p:val>
                                            <p:strVal val="#ppt_w"/>
                                          </p:val>
                                        </p:tav>
                                      </p:tavLst>
                                    </p:anim>
                                    <p:anim calcmode="lin" valueType="num">
                                      <p:cBhvr>
                                        <p:cTn id="50" dur="500">
                                          <p:stCondLst>
                                            <p:cond delay="0"/>
                                          </p:stCondLst>
                                        </p:cTn>
                                        <p:tgtEl>
                                          <p:spTgt spid="10"/>
                                        </p:tgtEl>
                                        <p:attrNameLst>
                                          <p:attrName>ppt_h</p:attrName>
                                        </p:attrNameLst>
                                      </p:cBhvr>
                                      <p:tavLst>
                                        <p:tav tm="0">
                                          <p:val>
                                            <p:strVal val="#ppt_h*2"/>
                                          </p:val>
                                        </p:tav>
                                        <p:tav tm="100000">
                                          <p:val>
                                            <p:strVal val="#ppt_h"/>
                                          </p:val>
                                        </p:tav>
                                      </p:tavLst>
                                    </p:anim>
                                  </p:childTnLst>
                                </p:cTn>
                              </p:par>
                              <p:par>
                                <p:cTn id="51" presetID="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500">
                                          <p:stCondLst>
                                            <p:cond delay="0"/>
                                          </p:stCondLst>
                                        </p:cTn>
                                        <p:tgtEl>
                                          <p:spTgt spid="15"/>
                                        </p:tgtEl>
                                        <p:attrNameLst>
                                          <p:attrName>ppt_x</p:attrName>
                                        </p:attrNameLst>
                                      </p:cBhvr>
                                      <p:tavLst>
                                        <p:tav tm="0" fmla="((floor(#ppt_x-0.5)+ceil(#ppt_x-0.5))*0.5+0.5)+(#ppt_x- ((floor(#ppt_x-0.5)+ceil(#ppt_x-0.5))*0.5+0.5))*$">
                                          <p:val>
                                            <p:fltVal val="0"/>
                                          </p:val>
                                        </p:tav>
                                        <p:tav tm="100000">
                                          <p:val>
                                            <p:fltVal val="1"/>
                                          </p:val>
                                        </p:tav>
                                      </p:tavLst>
                                    </p:anim>
                                    <p:anim calcmode="lin" valueType="num">
                                      <p:cBhvr>
                                        <p:cTn id="54" dur="500">
                                          <p:stCondLst>
                                            <p:cond delay="0"/>
                                          </p:stCondLst>
                                        </p:cTn>
                                        <p:tgtEl>
                                          <p:spTgt spid="15"/>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55" dur="500">
                                          <p:stCondLst>
                                            <p:cond delay="0"/>
                                          </p:stCondLst>
                                        </p:cTn>
                                        <p:tgtEl>
                                          <p:spTgt spid="15"/>
                                        </p:tgtEl>
                                        <p:attrNameLst>
                                          <p:attrName>style.opacity</p:attrName>
                                        </p:attrNameLst>
                                      </p:cBhvr>
                                      <p:tavLst>
                                        <p:tav tm="0">
                                          <p:val>
                                            <p:fltVal val="0"/>
                                          </p:val>
                                        </p:tav>
                                        <p:tav tm="100000">
                                          <p:val>
                                            <p:fltVal val="1"/>
                                          </p:val>
                                        </p:tav>
                                      </p:tavLst>
                                    </p:anim>
                                    <p:anim calcmode="lin" valueType="num">
                                      <p:cBhvr>
                                        <p:cTn id="56" dur="500">
                                          <p:stCondLst>
                                            <p:cond delay="0"/>
                                          </p:stCondLst>
                                        </p:cTn>
                                        <p:tgtEl>
                                          <p:spTgt spid="15"/>
                                        </p:tgtEl>
                                        <p:attrNameLst>
                                          <p:attrName>ppt_w</p:attrName>
                                        </p:attrNameLst>
                                      </p:cBhvr>
                                      <p:tavLst>
                                        <p:tav tm="0">
                                          <p:val>
                                            <p:strVal val="#ppt_w*2"/>
                                          </p:val>
                                        </p:tav>
                                        <p:tav tm="100000">
                                          <p:val>
                                            <p:strVal val="#ppt_w"/>
                                          </p:val>
                                        </p:tav>
                                      </p:tavLst>
                                    </p:anim>
                                    <p:anim calcmode="lin" valueType="num">
                                      <p:cBhvr>
                                        <p:cTn id="57" dur="500">
                                          <p:stCondLst>
                                            <p:cond delay="0"/>
                                          </p:stCondLst>
                                        </p:cTn>
                                        <p:tgtEl>
                                          <p:spTgt spid="15"/>
                                        </p:tgtEl>
                                        <p:attrNameLst>
                                          <p:attrName>ppt_h</p:attrName>
                                        </p:attrNameLst>
                                      </p:cBhvr>
                                      <p:tavLst>
                                        <p:tav tm="0">
                                          <p:val>
                                            <p:strVal val="#ppt_h*2"/>
                                          </p:val>
                                        </p:tav>
                                        <p:tav tm="100000">
                                          <p:val>
                                            <p:strVal val="#ppt_h"/>
                                          </p:val>
                                        </p:tav>
                                      </p:tavLst>
                                    </p:anim>
                                  </p:childTnLst>
                                </p:cTn>
                              </p:par>
                              <p:par>
                                <p:cTn id="58" presetID="0" presetClass="entr" presetSubtype="0" fill="hold" grpId="0" nodeType="withEffect">
                                  <p:stCondLst>
                                    <p:cond delay="0"/>
                                  </p:stCondLst>
                                  <p:childTnLst>
                                    <p:set>
                                      <p:cBhvr>
                                        <p:cTn id="59" dur="1" fill="hold">
                                          <p:stCondLst>
                                            <p:cond delay="0"/>
                                          </p:stCondLst>
                                        </p:cTn>
                                        <p:tgtEl>
                                          <p:spTgt spid="434"/>
                                        </p:tgtEl>
                                        <p:attrNameLst>
                                          <p:attrName>style.visibility</p:attrName>
                                        </p:attrNameLst>
                                      </p:cBhvr>
                                      <p:to>
                                        <p:strVal val="visible"/>
                                      </p:to>
                                    </p:set>
                                    <p:anim calcmode="lin" valueType="num">
                                      <p:cBhvr>
                                        <p:cTn id="60" dur="500">
                                          <p:stCondLst>
                                            <p:cond delay="0"/>
                                          </p:stCondLst>
                                        </p:cTn>
                                        <p:tgtEl>
                                          <p:spTgt spid="434"/>
                                        </p:tgtEl>
                                        <p:attrNameLst>
                                          <p:attrName>ppt_x</p:attrName>
                                        </p:attrNameLst>
                                      </p:cBhvr>
                                      <p:tavLst>
                                        <p:tav tm="0" fmla="((floor(#ppt_x-0.5)+ceil(#ppt_x-0.5))*0.5+0.5)+(#ppt_x- ((floor(#ppt_x-0.5)+ceil(#ppt_x-0.5))*0.5+0.5))*$">
                                          <p:val>
                                            <p:fltVal val="0"/>
                                          </p:val>
                                        </p:tav>
                                        <p:tav tm="100000">
                                          <p:val>
                                            <p:fltVal val="1"/>
                                          </p:val>
                                        </p:tav>
                                      </p:tavLst>
                                    </p:anim>
                                    <p:anim calcmode="lin" valueType="num">
                                      <p:cBhvr>
                                        <p:cTn id="61" dur="500">
                                          <p:stCondLst>
                                            <p:cond delay="0"/>
                                          </p:stCondLst>
                                        </p:cTn>
                                        <p:tgtEl>
                                          <p:spTgt spid="43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2" dur="500">
                                          <p:stCondLst>
                                            <p:cond delay="0"/>
                                          </p:stCondLst>
                                        </p:cTn>
                                        <p:tgtEl>
                                          <p:spTgt spid="434"/>
                                        </p:tgtEl>
                                        <p:attrNameLst>
                                          <p:attrName>style.opacity</p:attrName>
                                        </p:attrNameLst>
                                      </p:cBhvr>
                                      <p:tavLst>
                                        <p:tav tm="0">
                                          <p:val>
                                            <p:fltVal val="0"/>
                                          </p:val>
                                        </p:tav>
                                        <p:tav tm="100000">
                                          <p:val>
                                            <p:fltVal val="1"/>
                                          </p:val>
                                        </p:tav>
                                      </p:tavLst>
                                    </p:anim>
                                    <p:anim calcmode="lin" valueType="num">
                                      <p:cBhvr>
                                        <p:cTn id="63" dur="500">
                                          <p:stCondLst>
                                            <p:cond delay="0"/>
                                          </p:stCondLst>
                                        </p:cTn>
                                        <p:tgtEl>
                                          <p:spTgt spid="434"/>
                                        </p:tgtEl>
                                        <p:attrNameLst>
                                          <p:attrName>ppt_w</p:attrName>
                                        </p:attrNameLst>
                                      </p:cBhvr>
                                      <p:tavLst>
                                        <p:tav tm="0">
                                          <p:val>
                                            <p:strVal val="#ppt_w*2"/>
                                          </p:val>
                                        </p:tav>
                                        <p:tav tm="100000">
                                          <p:val>
                                            <p:strVal val="#ppt_w"/>
                                          </p:val>
                                        </p:tav>
                                      </p:tavLst>
                                    </p:anim>
                                    <p:anim calcmode="lin" valueType="num">
                                      <p:cBhvr>
                                        <p:cTn id="64" dur="500">
                                          <p:stCondLst>
                                            <p:cond delay="0"/>
                                          </p:stCondLst>
                                        </p:cTn>
                                        <p:tgtEl>
                                          <p:spTgt spid="434"/>
                                        </p:tgtEl>
                                        <p:attrNameLst>
                                          <p:attrName>ppt_h</p:attrName>
                                        </p:attrNameLst>
                                      </p:cBhvr>
                                      <p:tavLst>
                                        <p:tav tm="0">
                                          <p:val>
                                            <p:strVal val="#ppt_h*2"/>
                                          </p:val>
                                        </p:tav>
                                        <p:tav tm="100000">
                                          <p:val>
                                            <p:strVal val="#ppt_h"/>
                                          </p:val>
                                        </p:tav>
                                      </p:tavLst>
                                    </p:anim>
                                  </p:childTnLst>
                                </p:cTn>
                              </p:par>
                              <p:par>
                                <p:cTn id="65" presetID="0"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p:stCondLst>
                                            <p:cond delay="0"/>
                                          </p:stCondLst>
                                        </p:cTn>
                                        <p:tgtEl>
                                          <p:spTgt spid="3"/>
                                        </p:tgtEl>
                                        <p:attrNameLst>
                                          <p:attrName>ppt_x</p:attrName>
                                        </p:attrNameLst>
                                      </p:cBhvr>
                                      <p:tavLst>
                                        <p:tav tm="0" fmla="((floor(#ppt_x-0.5)+ceil(#ppt_x-0.5))*0.5+0.5)+(#ppt_x- ((floor(#ppt_x-0.5)+ceil(#ppt_x-0.5))*0.5+0.5))*$">
                                          <p:val>
                                            <p:fltVal val="0"/>
                                          </p:val>
                                        </p:tav>
                                        <p:tav tm="100000">
                                          <p:val>
                                            <p:fltVal val="1"/>
                                          </p:val>
                                        </p:tav>
                                      </p:tavLst>
                                    </p:anim>
                                    <p:anim calcmode="lin" valueType="num">
                                      <p:cBhvr>
                                        <p:cTn id="68" dur="500">
                                          <p:stCondLst>
                                            <p:cond delay="0"/>
                                          </p:stCondLst>
                                        </p:cTn>
                                        <p:tgtEl>
                                          <p:spTgt spid="3"/>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9" dur="500">
                                          <p:stCondLst>
                                            <p:cond delay="0"/>
                                          </p:stCondLst>
                                        </p:cTn>
                                        <p:tgtEl>
                                          <p:spTgt spid="3"/>
                                        </p:tgtEl>
                                        <p:attrNameLst>
                                          <p:attrName>style.opacity</p:attrName>
                                        </p:attrNameLst>
                                      </p:cBhvr>
                                      <p:tavLst>
                                        <p:tav tm="0">
                                          <p:val>
                                            <p:fltVal val="0"/>
                                          </p:val>
                                        </p:tav>
                                        <p:tav tm="100000">
                                          <p:val>
                                            <p:fltVal val="1"/>
                                          </p:val>
                                        </p:tav>
                                      </p:tavLst>
                                    </p:anim>
                                    <p:anim calcmode="lin" valueType="num">
                                      <p:cBhvr>
                                        <p:cTn id="70" dur="500">
                                          <p:stCondLst>
                                            <p:cond delay="0"/>
                                          </p:stCondLst>
                                        </p:cTn>
                                        <p:tgtEl>
                                          <p:spTgt spid="3"/>
                                        </p:tgtEl>
                                        <p:attrNameLst>
                                          <p:attrName>ppt_w</p:attrName>
                                        </p:attrNameLst>
                                      </p:cBhvr>
                                      <p:tavLst>
                                        <p:tav tm="0">
                                          <p:val>
                                            <p:strVal val="#ppt_w*2"/>
                                          </p:val>
                                        </p:tav>
                                        <p:tav tm="100000">
                                          <p:val>
                                            <p:strVal val="#ppt_w"/>
                                          </p:val>
                                        </p:tav>
                                      </p:tavLst>
                                    </p:anim>
                                    <p:anim calcmode="lin" valueType="num">
                                      <p:cBhvr>
                                        <p:cTn id="71" dur="500">
                                          <p:stCondLst>
                                            <p:cond delay="0"/>
                                          </p:stCondLst>
                                        </p:cTn>
                                        <p:tgtEl>
                                          <p:spTgt spid="3"/>
                                        </p:tgtEl>
                                        <p:attrNameLst>
                                          <p:attrName>ppt_h</p:attrName>
                                        </p:attrNameLst>
                                      </p:cBhvr>
                                      <p:tavLst>
                                        <p:tav tm="0">
                                          <p:val>
                                            <p:strVal val="#ppt_h*2"/>
                                          </p:val>
                                        </p:tav>
                                        <p:tav tm="100000">
                                          <p:val>
                                            <p:strVal val="#ppt_h"/>
                                          </p:val>
                                        </p:tav>
                                      </p:tavLst>
                                    </p:anim>
                                  </p:childTnLst>
                                </p:cTn>
                              </p:par>
                              <p:par>
                                <p:cTn id="72" presetID="0"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p:stCondLst>
                                            <p:cond delay="0"/>
                                          </p:stCondLst>
                                        </p:cTn>
                                        <p:tgtEl>
                                          <p:spTgt spid="13"/>
                                        </p:tgtEl>
                                        <p:attrNameLst>
                                          <p:attrName>ppt_x</p:attrName>
                                        </p:attrNameLst>
                                      </p:cBhvr>
                                      <p:tavLst>
                                        <p:tav tm="0" fmla="((floor(#ppt_x-0.5)+ceil(#ppt_x-0.5))*0.5+0.5)+(#ppt_x- ((floor(#ppt_x-0.5)+ceil(#ppt_x-0.5))*0.5+0.5))*$">
                                          <p:val>
                                            <p:fltVal val="0"/>
                                          </p:val>
                                        </p:tav>
                                        <p:tav tm="100000">
                                          <p:val>
                                            <p:fltVal val="1"/>
                                          </p:val>
                                        </p:tav>
                                      </p:tavLst>
                                    </p:anim>
                                    <p:anim calcmode="lin" valueType="num">
                                      <p:cBhvr>
                                        <p:cTn id="75" dur="500">
                                          <p:stCondLst>
                                            <p:cond delay="0"/>
                                          </p:stCondLst>
                                        </p:cTn>
                                        <p:tgtEl>
                                          <p:spTgt spid="13"/>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76" dur="500">
                                          <p:stCondLst>
                                            <p:cond delay="0"/>
                                          </p:stCondLst>
                                        </p:cTn>
                                        <p:tgtEl>
                                          <p:spTgt spid="13"/>
                                        </p:tgtEl>
                                        <p:attrNameLst>
                                          <p:attrName>style.opacity</p:attrName>
                                        </p:attrNameLst>
                                      </p:cBhvr>
                                      <p:tavLst>
                                        <p:tav tm="0">
                                          <p:val>
                                            <p:fltVal val="0"/>
                                          </p:val>
                                        </p:tav>
                                        <p:tav tm="100000">
                                          <p:val>
                                            <p:fltVal val="1"/>
                                          </p:val>
                                        </p:tav>
                                      </p:tavLst>
                                    </p:anim>
                                    <p:anim calcmode="lin" valueType="num">
                                      <p:cBhvr>
                                        <p:cTn id="77" dur="500">
                                          <p:stCondLst>
                                            <p:cond delay="0"/>
                                          </p:stCondLst>
                                        </p:cTn>
                                        <p:tgtEl>
                                          <p:spTgt spid="13"/>
                                        </p:tgtEl>
                                        <p:attrNameLst>
                                          <p:attrName>ppt_w</p:attrName>
                                        </p:attrNameLst>
                                      </p:cBhvr>
                                      <p:tavLst>
                                        <p:tav tm="0">
                                          <p:val>
                                            <p:strVal val="#ppt_w*2"/>
                                          </p:val>
                                        </p:tav>
                                        <p:tav tm="100000">
                                          <p:val>
                                            <p:strVal val="#ppt_w"/>
                                          </p:val>
                                        </p:tav>
                                      </p:tavLst>
                                    </p:anim>
                                    <p:anim calcmode="lin" valueType="num">
                                      <p:cBhvr>
                                        <p:cTn id="78" dur="500">
                                          <p:stCondLst>
                                            <p:cond delay="0"/>
                                          </p:stCondLst>
                                        </p:cTn>
                                        <p:tgtEl>
                                          <p:spTgt spid="13"/>
                                        </p:tgtEl>
                                        <p:attrNameLst>
                                          <p:attrName>ppt_h</p:attrName>
                                        </p:attrNameLst>
                                      </p:cBhvr>
                                      <p:tavLst>
                                        <p:tav tm="0">
                                          <p:val>
                                            <p:strVal val="#ppt_h*2"/>
                                          </p:val>
                                        </p:tav>
                                        <p:tav tm="100000">
                                          <p:val>
                                            <p:strVal val="#ppt_h"/>
                                          </p:val>
                                        </p:tav>
                                      </p:tavLst>
                                    </p:anim>
                                  </p:childTnLst>
                                </p:cTn>
                              </p:par>
                              <p:par>
                                <p:cTn id="79" presetID="0"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calcmode="lin" valueType="num">
                                      <p:cBhvr>
                                        <p:cTn id="82" dur="500">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83" dur="500">
                                          <p:stCondLst>
                                            <p:cond delay="0"/>
                                          </p:stCondLst>
                                        </p:cTn>
                                        <p:tgtEl>
                                          <p:spTgt spid="14"/>
                                        </p:tgtEl>
                                        <p:attrNameLst>
                                          <p:attrName>style.opacity</p:attrName>
                                        </p:attrNameLst>
                                      </p:cBhvr>
                                      <p:tavLst>
                                        <p:tav tm="0">
                                          <p:val>
                                            <p:fltVal val="0"/>
                                          </p:val>
                                        </p:tav>
                                        <p:tav tm="100000">
                                          <p:val>
                                            <p:fltVal val="1"/>
                                          </p:val>
                                        </p:tav>
                                      </p:tavLst>
                                    </p:anim>
                                    <p:anim calcmode="lin" valueType="num">
                                      <p:cBhvr>
                                        <p:cTn id="84" dur="500">
                                          <p:stCondLst>
                                            <p:cond delay="0"/>
                                          </p:stCondLst>
                                        </p:cTn>
                                        <p:tgtEl>
                                          <p:spTgt spid="14"/>
                                        </p:tgtEl>
                                        <p:attrNameLst>
                                          <p:attrName>ppt_w</p:attrName>
                                        </p:attrNameLst>
                                      </p:cBhvr>
                                      <p:tavLst>
                                        <p:tav tm="0">
                                          <p:val>
                                            <p:strVal val="#ppt_w*2"/>
                                          </p:val>
                                        </p:tav>
                                        <p:tav tm="100000">
                                          <p:val>
                                            <p:strVal val="#ppt_w"/>
                                          </p:val>
                                        </p:tav>
                                      </p:tavLst>
                                    </p:anim>
                                    <p:anim calcmode="lin" valueType="num">
                                      <p:cBhvr>
                                        <p:cTn id="85" dur="500">
                                          <p:stCondLst>
                                            <p:cond delay="0"/>
                                          </p:stCondLst>
                                        </p:cTn>
                                        <p:tgtEl>
                                          <p:spTgt spid="1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1" grpId="0" bldLvl="0" animBg="1"/>
      <p:bldP spid="6" grpId="0" bldLvl="0" animBg="1"/>
      <p:bldP spid="10" grpId="0" bldLvl="0" animBg="1"/>
      <p:bldP spid="5" grpId="0"/>
      <p:bldP spid="434" grpId="0" bldLvl="0" animBg="1"/>
      <p:bldP spid="3" grpId="0" bldLvl="0" animBg="1"/>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0297"/>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建模角度：需要有正确的全局观和局部观。从一整个大的复杂系统中分割出局部，将人作为基本建模个体，融合场景，按着人的思维逻辑来对应建模的个体行为。深刻剖析题目，既考虑到了个体多样性、建模的可扩展性，又精准对应了额外出口的使用、确定可能限制向出口移动的潜在瓶颈等题目中明确提到的要点。还有，模型多样化也是一个重点，借助了许多科学模型来使得方法可行且高效。</a:t>
            </a:r>
            <a:endParaRPr lang="en-US" altLang="zh-CN"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写作角度：整篇论文结构清晰，逻辑自洽。叙述由简入繁，基于简单的假设逐步递进，在基本框架建立的基础之上，进行多次优化，添加很多建模方法以使得其接近实际。最后还进行了灵敏度分析，提高了文章的可信度和可靠性。</a:t>
            </a:r>
            <a:endParaRPr lang="en-US" altLang="zh-CN"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77035"/>
            <a:ext cx="5258904" cy="3615055"/>
          </a:xfrm>
          <a:prstGeom prst="rect">
            <a:avLst/>
          </a:prstGeom>
          <a:noFill/>
        </p:spPr>
        <p:txBody>
          <a:bodyPr wrap="square" rtlCol="0">
            <a:noAutofit/>
          </a:bodyPr>
          <a:lstStyle/>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（1）</a:t>
            </a:r>
            <a:r>
              <a:rPr lang="zh-CN" altLang="en-US" sz="2800" dirty="0"/>
              <a:t>最大退出率</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3</a:t>
            </a:r>
            <a:r>
              <a:rPr lang="zh-CN" altLang="en-US" sz="2800" kern="0" dirty="0">
                <a:latin typeface="微软雅黑" panose="020B0503020204020204" charset="-122"/>
                <a:ea typeface="微软雅黑" panose="020B0503020204020204" charset="-122"/>
                <a:sym typeface="+mn-ea"/>
              </a:rPr>
              <a:t>）基于</a:t>
            </a:r>
            <a:r>
              <a:rPr lang="en-US" altLang="zh-CN" sz="2800" kern="0" dirty="0" err="1">
                <a:latin typeface="微软雅黑" panose="020B0503020204020204" charset="-122"/>
                <a:ea typeface="微软雅黑" panose="020B0503020204020204" charset="-122"/>
                <a:sym typeface="+mn-ea"/>
              </a:rPr>
              <a:t>NetLogo</a:t>
            </a:r>
            <a:r>
              <a:rPr lang="zh-CN" altLang="en-US" sz="2800" kern="0" dirty="0">
                <a:latin typeface="微软雅黑" panose="020B0503020204020204" charset="-122"/>
                <a:ea typeface="微软雅黑" panose="020B0503020204020204" charset="-122"/>
                <a:sym typeface="+mn-ea"/>
              </a:rPr>
              <a:t>的代理模型</a:t>
            </a: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5</a:t>
            </a:r>
            <a:r>
              <a:rPr lang="zh-CN" altLang="en-US" sz="2800" kern="0" dirty="0">
                <a:latin typeface="微软雅黑" panose="020B0503020204020204" charset="-122"/>
                <a:ea typeface="微软雅黑" panose="020B0503020204020204" charset="-122"/>
                <a:sym typeface="+mn-ea"/>
              </a:rPr>
              <a:t>）Edmonds-Karp算法模型</a:t>
            </a:r>
            <a:endParaRPr lang="en-US" altLang="zh-CN"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20" name="内容"/>
          <p:cNvSpPr txBox="1"/>
          <p:nvPr>
            <p:custDataLst>
              <p:tags r:id="rId22"/>
            </p:custDataLst>
          </p:nvPr>
        </p:nvSpPr>
        <p:spPr>
          <a:xfrm>
            <a:off x="6436394" y="1677035"/>
            <a:ext cx="4959951" cy="2099835"/>
          </a:xfrm>
          <a:prstGeom prst="rect">
            <a:avLst/>
          </a:prstGeom>
          <a:noFill/>
        </p:spPr>
        <p:txBody>
          <a:bodyPr wrap="square" rtlCol="0">
            <a:noAutofit/>
          </a:bodyPr>
          <a:lstStyle/>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2</a:t>
            </a:r>
            <a:r>
              <a:rPr lang="zh-CN" altLang="en-US" sz="2800" kern="0" dirty="0">
                <a:latin typeface="微软雅黑" panose="020B0503020204020204" charset="-122"/>
                <a:ea typeface="微软雅黑" panose="020B0503020204020204" charset="-122"/>
                <a:sym typeface="+mn-ea"/>
              </a:rPr>
              <a:t>）模拟退火算法</a:t>
            </a: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4</a:t>
            </a:r>
            <a:r>
              <a:rPr lang="zh-CN" altLang="en-US" sz="2800" kern="0" dirty="0">
                <a:latin typeface="微软雅黑" panose="020B0503020204020204" charset="-122"/>
                <a:ea typeface="微软雅黑" panose="020B0503020204020204" charset="-122"/>
                <a:sym typeface="+mn-ea"/>
              </a:rPr>
              <a:t>）局部最短路径算法</a:t>
            </a:r>
            <a:endParaRPr lang="zh-CN" altLang="en-US" sz="2800" kern="0" dirty="0">
              <a:latin typeface="微软雅黑" panose="020B0503020204020204" charset="-122"/>
              <a:ea typeface="微软雅黑" panose="020B0503020204020204" charset="-122"/>
              <a:sym typeface="+mn-ea"/>
            </a:endParaRPr>
          </a:p>
        </p:txBody>
      </p:sp>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par>
                                <p:cTn id="80" presetID="0" presetClass="entr" presetSubtype="0"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p:cTn id="82" dur="500">
                                          <p:stCondLst>
                                            <p:cond delay="0"/>
                                          </p:stCondLst>
                                        </p:cTn>
                                        <p:tgtEl>
                                          <p:spTgt spid="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3" dur="500">
                                          <p:stCondLst>
                                            <p:cond delay="0"/>
                                          </p:stCondLst>
                                        </p:cTn>
                                        <p:tgtEl>
                                          <p:spTgt spid="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84" dur="500">
                                          <p:stCondLst>
                                            <p:cond delay="0"/>
                                          </p:stCondLst>
                                        </p:cTn>
                                        <p:tgtEl>
                                          <p:spTgt spid="20"/>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691832" y="1445012"/>
            <a:ext cx="8665299" cy="3615055"/>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作为时间度量的替代方案，考虑使用最大退出率，或者从数学上讲，退出撤离人员的时间导数的最大值。</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使用最大疏散率的好处在于，虽然它仍然具有“快速”疏散（输出）的价值，但主要重点是允许更大的人流（吞吐量）。 优化最大退出率的价值有两个：</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1</a:t>
            </a:r>
            <a:r>
              <a:rPr lang="zh-CN" altLang="en-US" sz="2800" kern="0" dirty="0">
                <a:latin typeface="微软雅黑" panose="020B0503020204020204" charset="-122"/>
                <a:ea typeface="微软雅黑" panose="020B0503020204020204" charset="-122"/>
                <a:sym typeface="+mn-ea"/>
              </a:rPr>
              <a:t>）如果卢浮宫容量很大，平均退出率接近最大退出率； </a:t>
            </a:r>
            <a:r>
              <a:rPr lang="en-US" altLang="zh-CN" sz="2800" kern="0" dirty="0">
                <a:latin typeface="微软雅黑" panose="020B0503020204020204" charset="-122"/>
                <a:ea typeface="微软雅黑" panose="020B0503020204020204" charset="-122"/>
                <a:sym typeface="+mn-ea"/>
              </a:rPr>
              <a:t>2</a:t>
            </a:r>
            <a:r>
              <a:rPr lang="zh-CN" altLang="en-US" sz="2800" kern="0" dirty="0">
                <a:latin typeface="微软雅黑" panose="020B0503020204020204" charset="-122"/>
                <a:ea typeface="微软雅黑" panose="020B0503020204020204" charset="-122"/>
                <a:sym typeface="+mn-ea"/>
              </a:rPr>
              <a:t>）如果卢浮宫容量较低，更高的吞吐量降低拥挤风险。 因此，吞吐量最大化与公共安全最大化直接相关。</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1" name="图片 2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313636" y="2308776"/>
            <a:ext cx="2660698" cy="3666023"/>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691832" y="1445012"/>
            <a:ext cx="8220255" cy="3615055"/>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模拟退火算法是通过赋予搜索过程一种时变且最终趋于零的概率突跳性，从而可有效避免陷入局部极小并最终趋于全局最优的串行结构的优化算法。</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由于采取局部最优选择路径无法准确地模拟人类在紧张情况下的运动。为此，我们添加了一个恐慌参数来表示个人紧张感的增加，基于假设来量化恐慌。从模拟退火的概率技术中，引入</a:t>
            </a:r>
            <a:r>
              <a:rPr lang="en-US" altLang="zh-CN" sz="2800" kern="0" dirty="0">
                <a:latin typeface="微软雅黑" panose="020B0503020204020204" charset="-122"/>
                <a:ea typeface="微软雅黑" panose="020B0503020204020204" charset="-122"/>
                <a:sym typeface="+mn-ea"/>
              </a:rPr>
              <a:t>pm</a:t>
            </a:r>
            <a:r>
              <a:rPr lang="zh-CN" altLang="en-US" sz="2800" kern="0" dirty="0">
                <a:latin typeface="微软雅黑" panose="020B0503020204020204" charset="-122"/>
                <a:ea typeface="微软雅黑" panose="020B0503020204020204" charset="-122"/>
                <a:sym typeface="+mn-ea"/>
              </a:rPr>
              <a:t>概率值的计算研究，以与真实的物理系统进行类比。</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2" name="图片 2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875154" y="1497863"/>
            <a:ext cx="3304535" cy="4657771"/>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002" y="1491538"/>
            <a:ext cx="10808335" cy="3615055"/>
          </a:xfrm>
          <a:prstGeom prst="rect">
            <a:avLst/>
          </a:prstGeom>
          <a:noFill/>
        </p:spPr>
        <p:txBody>
          <a:bodyPr wrap="square" rtlCol="0">
            <a:noAutofit/>
          </a:bodyPr>
          <a:lstStyle/>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基于代理的计算模型是一种模拟和预测系统行为的方法，本题中将个体建模为独立的代理。每个个体设置初始值后，根据代理行为逻辑动态进行决策和行动。这种模型通过考虑个体之间的相互作用和行为模式，可以模拟整体系统的行为和动态。</a:t>
            </a:r>
            <a:endParaRPr lang="zh-CN" altLang="en-US" sz="28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基于代理的计算模型具有灵活性和可扩展性，可以根据实际情况进行定制和调整。</a:t>
            </a: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1" name="图片 2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86430" y="4595446"/>
            <a:ext cx="7022877" cy="1998182"/>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935638" y="1661841"/>
            <a:ext cx="10397846" cy="3615055"/>
          </a:xfrm>
          <a:prstGeom prst="rect">
            <a:avLst/>
          </a:prstGeom>
          <a:noFill/>
        </p:spPr>
        <p:txBody>
          <a:bodyPr wrap="square" rtlCol="0">
            <a:noAutofit/>
          </a:bodyPr>
          <a:lstStyle/>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局部最短路径算法：</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a:t>
            </a:r>
            <a:r>
              <a:rPr lang="zh-CN" altLang="en-US" sz="2800" kern="0" dirty="0">
                <a:latin typeface="微软雅黑" panose="020B0503020204020204" charset="-122"/>
                <a:ea typeface="微软雅黑" panose="020B0503020204020204" charset="-122"/>
                <a:sym typeface="+mn-ea"/>
              </a:rPr>
              <a:t>路径查找和图形遍历算法。它有较好的性能和准确度。本文在讲解算法的同时也会提供</a:t>
            </a:r>
            <a:r>
              <a:rPr lang="en-US" altLang="zh-CN" sz="2800" kern="0" dirty="0">
                <a:latin typeface="微软雅黑" panose="020B0503020204020204" charset="-122"/>
                <a:ea typeface="微软雅黑" panose="020B0503020204020204" charset="-122"/>
                <a:sym typeface="+mn-ea"/>
              </a:rPr>
              <a:t>Python</a:t>
            </a:r>
            <a:r>
              <a:rPr lang="zh-CN" altLang="en-US" sz="2800" kern="0" dirty="0">
                <a:latin typeface="微软雅黑" panose="020B0503020204020204" charset="-122"/>
                <a:ea typeface="微软雅黑" panose="020B0503020204020204" charset="-122"/>
                <a:sym typeface="+mn-ea"/>
              </a:rPr>
              <a:t>语言的代码实现，并会借助</a:t>
            </a:r>
            <a:r>
              <a:rPr lang="en-US" altLang="zh-CN" sz="2800" kern="0" dirty="0">
                <a:latin typeface="微软雅黑" panose="020B0503020204020204" charset="-122"/>
                <a:ea typeface="微软雅黑" panose="020B0503020204020204" charset="-122"/>
                <a:sym typeface="+mn-ea"/>
              </a:rPr>
              <a:t>matplotlib</a:t>
            </a:r>
            <a:r>
              <a:rPr lang="zh-CN" altLang="en-US" sz="2800" kern="0" dirty="0">
                <a:latin typeface="微软雅黑" panose="020B0503020204020204" charset="-122"/>
                <a:ea typeface="微软雅黑" panose="020B0503020204020204" charset="-122"/>
                <a:sym typeface="+mn-ea"/>
              </a:rPr>
              <a:t>库动态的展示算法的运算过程。</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Dijkstra</a:t>
            </a:r>
            <a:r>
              <a:rPr lang="zh-CN" altLang="en-US" sz="2800" kern="0" dirty="0">
                <a:latin typeface="微软雅黑" panose="020B0503020204020204" charset="-122"/>
                <a:ea typeface="微软雅黑" panose="020B0503020204020204" charset="-122"/>
                <a:sym typeface="+mn-ea"/>
              </a:rPr>
              <a:t>算法用来寻找图形中节点之间的最短路径。在算法运行的过程中，每次都从优先队列中选出代价最小的作为下一个遍历的节点。直到到达终点为止。</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Edmonds-Karp算法在卢浮宫疏散计划中用于解决网络流问题，帮助确定最佳的疏散路径和流量分配，以提高疏散效率和安全性。</a:t>
            </a:r>
            <a:endParaRPr lang="zh-CN" altLang="en-US" sz="28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zh-CN" altLang="en-US" sz="2400" kern="0" dirty="0">
                <a:latin typeface="微软雅黑" panose="020B0503020204020204" charset="-122"/>
                <a:ea typeface="微软雅黑" panose="020B0503020204020204" charset="-122"/>
                <a:sym typeface="+mn-ea"/>
              </a:rPr>
              <a:t>算法步骤：</a:t>
            </a:r>
            <a:br>
              <a:rPr lang="zh-CN" altLang="en-US" sz="2400" kern="0" dirty="0">
                <a:latin typeface="微软雅黑" panose="020B0503020204020204" charset="-122"/>
                <a:ea typeface="微软雅黑" panose="020B0503020204020204" charset="-122"/>
                <a:sym typeface="+mn-ea"/>
              </a:rPr>
            </a:br>
            <a:r>
              <a:rPr lang="en-US" altLang="zh-CN" sz="2400" kern="0" dirty="0">
                <a:latin typeface="微软雅黑" panose="020B0503020204020204" charset="-122"/>
                <a:ea typeface="微软雅黑" panose="020B0503020204020204" charset="-122"/>
                <a:sym typeface="+mn-ea"/>
              </a:rPr>
              <a:t>    1</a:t>
            </a:r>
            <a:r>
              <a:rPr lang="zh-CN" altLang="en-US" sz="2400" kern="0" dirty="0">
                <a:latin typeface="微软雅黑" panose="020B0503020204020204" charset="-122"/>
                <a:ea typeface="微软雅黑" panose="020B0503020204020204" charset="-122"/>
                <a:sym typeface="+mn-ea"/>
              </a:rPr>
              <a:t>、创建一个残余图（</a:t>
            </a:r>
            <a:r>
              <a:rPr lang="en-US" altLang="zh-CN" sz="2400" kern="0" dirty="0">
                <a:latin typeface="微软雅黑" panose="020B0503020204020204" charset="-122"/>
                <a:ea typeface="微软雅黑" panose="020B0503020204020204" charset="-122"/>
                <a:sym typeface="+mn-ea"/>
              </a:rPr>
              <a:t>residual graph</a:t>
            </a:r>
            <a:r>
              <a:rPr lang="zh-CN" altLang="en-US" sz="2400" kern="0" dirty="0">
                <a:latin typeface="微软雅黑" panose="020B0503020204020204" charset="-122"/>
                <a:ea typeface="微软雅黑" panose="020B0503020204020204" charset="-122"/>
                <a:sym typeface="+mn-ea"/>
              </a:rPr>
              <a:t>）权重表示容量</a:t>
            </a:r>
            <a:endParaRPr lang="zh-CN" altLang="en-US" sz="24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2</a:t>
            </a:r>
            <a:r>
              <a:rPr lang="zh-CN" altLang="en-US" sz="2400" kern="0" dirty="0">
                <a:latin typeface="微软雅黑" panose="020B0503020204020204" charset="-122"/>
                <a:ea typeface="微软雅黑" panose="020B0503020204020204" charset="-122"/>
                <a:sym typeface="+mn-ea"/>
              </a:rPr>
              <a:t>、寻找从起点到终点的简单路径</a:t>
            </a:r>
            <a:endParaRPr lang="zh-CN" altLang="en-US" sz="24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3</a:t>
            </a:r>
            <a:r>
              <a:rPr lang="zh-CN" altLang="en-US" sz="2400" kern="0" dirty="0">
                <a:latin typeface="微软雅黑" panose="020B0503020204020204" charset="-122"/>
                <a:ea typeface="微软雅黑" panose="020B0503020204020204" charset="-122"/>
                <a:sym typeface="+mn-ea"/>
              </a:rPr>
              <a:t>、寻找这条路径上最小的权重</a:t>
            </a:r>
            <a:r>
              <a:rPr lang="en-US" altLang="zh-CN" sz="2400" kern="0" dirty="0">
                <a:latin typeface="微软雅黑" panose="020B0503020204020204" charset="-122"/>
                <a:ea typeface="微软雅黑" panose="020B0503020204020204" charset="-122"/>
                <a:sym typeface="+mn-ea"/>
              </a:rPr>
              <a:t>x</a:t>
            </a:r>
            <a:endParaRPr lang="en-US" altLang="zh-CN" sz="24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4</a:t>
            </a:r>
            <a:r>
              <a:rPr lang="zh-CN" altLang="en-US" sz="2400" kern="0" dirty="0">
                <a:latin typeface="微软雅黑" panose="020B0503020204020204" charset="-122"/>
                <a:ea typeface="微软雅黑" panose="020B0503020204020204" charset="-122"/>
                <a:sym typeface="+mn-ea"/>
              </a:rPr>
              <a:t>、这条路径上所有边的权重都减去</a:t>
            </a:r>
            <a:r>
              <a:rPr lang="en-US" altLang="zh-CN" sz="2400" kern="0" dirty="0">
                <a:latin typeface="微软雅黑" panose="020B0503020204020204" charset="-122"/>
                <a:ea typeface="微软雅黑" panose="020B0503020204020204" charset="-122"/>
                <a:sym typeface="+mn-ea"/>
              </a:rPr>
              <a:t>x</a:t>
            </a:r>
            <a:endParaRPr lang="en-US" altLang="zh-CN" sz="24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5</a:t>
            </a:r>
            <a:r>
              <a:rPr lang="zh-CN" altLang="en-US" sz="2400" kern="0" dirty="0">
                <a:latin typeface="微软雅黑" panose="020B0503020204020204" charset="-122"/>
                <a:ea typeface="微软雅黑" panose="020B0503020204020204" charset="-122"/>
                <a:sym typeface="+mn-ea"/>
              </a:rPr>
              <a:t>、添加一条反向路径，这条路径上的所有权重都是</a:t>
            </a:r>
            <a:r>
              <a:rPr lang="en-US" altLang="zh-CN" sz="2400" kern="0" dirty="0">
                <a:latin typeface="微软雅黑" panose="020B0503020204020204" charset="-122"/>
                <a:ea typeface="微软雅黑" panose="020B0503020204020204" charset="-122"/>
                <a:sym typeface="+mn-ea"/>
              </a:rPr>
              <a:t>x</a:t>
            </a:r>
            <a:endParaRPr lang="zh-CN" altLang="en-US" sz="24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0" name="图片 19"/>
          <p:cNvPicPr>
            <a:picLocks noChangeAspect="1"/>
          </p:cNvPicPr>
          <p:nvPr>
            <p:custDataLst>
              <p:tags r:id="rId22"/>
            </p:custDataLst>
          </p:nvPr>
        </p:nvPicPr>
        <p:blipFill>
          <a:blip r:embed="rId23"/>
          <a:stretch>
            <a:fillRect/>
          </a:stretch>
        </p:blipFill>
        <p:spPr>
          <a:xfrm>
            <a:off x="8091170" y="3671570"/>
            <a:ext cx="3869055" cy="2186940"/>
          </a:xfrm>
          <a:prstGeom prst="rect">
            <a:avLst/>
          </a:prstGeom>
        </p:spPr>
      </p:pic>
    </p:spTree>
    <p:custDataLst>
      <p:tags r:id="rId24"/>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solidFill>
                  <a:schemeClr val="accent1"/>
                </a:solidFill>
                <a:latin typeface="微软雅黑" panose="020B0503020204020204" charset="-122"/>
                <a:ea typeface="微软雅黑" panose="020B0503020204020204" charset="-122"/>
                <a:sym typeface="+mn-ea"/>
              </a:rPr>
              <a:t>解题思路</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1319737" y="1985613"/>
            <a:ext cx="8512313" cy="3615055"/>
          </a:xfrm>
          <a:prstGeom prst="rect">
            <a:avLst/>
          </a:prstGeom>
          <a:noFill/>
        </p:spPr>
        <p:txBody>
          <a:bodyPr wrap="square" rtlCol="0">
            <a:noAutofit/>
          </a:bodyPr>
          <a:lstStyle/>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反复读题，提取关键要点。</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确定正确的思考角度，减少工作量。</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FontTx/>
              <a:buAutoNum type="arabicPeriod"/>
              <a:defRPr/>
            </a:pPr>
            <a:r>
              <a:rPr lang="zh-CN" altLang="en-US" sz="2400" kern="0" dirty="0">
                <a:latin typeface="微软雅黑" panose="020B0503020204020204" charset="-122"/>
                <a:ea typeface="微软雅黑" panose="020B0503020204020204" charset="-122"/>
                <a:sym typeface="+mn-ea"/>
              </a:rPr>
              <a:t>确定建模个体及个体行为逻辑。</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由简入繁，建立基础假设，得出基本框架。</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进行深度优化，多用、善用模型。</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灵敏度分析。</a:t>
            </a:r>
            <a:endParaRPr lang="en-US" altLang="zh-CN" sz="24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04</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72410"/>
            <a:ext cx="7273290" cy="922020"/>
          </a:xfrm>
          <a:prstGeom prst="rect">
            <a:avLst/>
          </a:prstGeom>
          <a:noFill/>
        </p:spPr>
        <p:txBody>
          <a:bodyPr wrap="square" rtlCol="0" anchor="ctr" anchorCtr="0">
            <a:normAutofit fontScale="950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个人启发</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sym typeface="+mn-ea"/>
              </a:rPr>
              <a:t>Personal inspiration.</a:t>
            </a:r>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a:p>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p:stCondLst>
                                            <p:cond delay="0"/>
                                          </p:stCondLst>
                                        </p:cTn>
                                        <p:tgtEl>
                                          <p:spTgt spid="188"/>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188"/>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p:stCondLst>
                                            <p:cond delay="0"/>
                                          </p:stCondLst>
                                        </p:cTn>
                                        <p:tgtEl>
                                          <p:spTgt spid="26"/>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26"/>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p:stCondLst>
                                            <p:cond delay="0"/>
                                          </p:stCondLst>
                                        </p:cTn>
                                        <p:tgtEl>
                                          <p:spTgt spid="28"/>
                                        </p:tgtEl>
                                        <p:attrNameLst>
                                          <p:attrName>ppt_x</p:attrName>
                                        </p:attrNameLst>
                                      </p:cBhvr>
                                      <p:tavLst>
                                        <p:tav tm="0" fmla="((floor(#ppt_x-0.5)+ceil(#ppt_x-0.5))*0.5+0.5)+(#ppt_x- ((floor(#ppt_x-0.5)+ceil(#ppt_x-0.5))*0.5+0.5))*$">
                                          <p:val>
                                            <p:fltVal val="0"/>
                                          </p:val>
                                        </p:tav>
                                        <p:tav tm="100000">
                                          <p:val>
                                            <p:fltVal val="1"/>
                                          </p:val>
                                        </p:tav>
                                      </p:tavLst>
                                    </p:anim>
                                    <p:anim calcmode="lin" valueType="num">
                                      <p:cBhvr>
                                        <p:cTn id="16" dur="500">
                                          <p:stCondLst>
                                            <p:cond delay="0"/>
                                          </p:stCondLst>
                                        </p:cTn>
                                        <p:tgtEl>
                                          <p:spTgt spid="28"/>
                                        </p:tgtEl>
                                        <p:attrNameLst>
                                          <p:attrName>ppt_y</p:attrName>
                                        </p:attrNameLst>
                                      </p:cBhvr>
                                      <p:tavLst>
                                        <p:tav tm="0" fmla="((floor(#ppt_y-0.5)+ceil(#ppt_y-0.5))*0.5+0.5)+(#ppt_y- ((floor(#ppt_y-0.5)+ceil(#ppt_y-0.5))*0.5+0.5))*$">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p:stCondLst>
                                            <p:cond delay="0"/>
                                          </p:stCondLst>
                                        </p:cTn>
                                        <p:tgtEl>
                                          <p:spTgt spid="31"/>
                                        </p:tgtEl>
                                        <p:attrNameLst>
                                          <p:attrName>ppt_x</p:attrName>
                                        </p:attrNameLst>
                                      </p:cBhvr>
                                      <p:tavLst>
                                        <p:tav tm="0" fmla="((floor(#ppt_x-0.5)+ceil(#ppt_x-0.5))*0.5+0.5)+(#ppt_x- ((floor(#ppt_x-0.5)+ceil(#ppt_x-0.5))*0.5+0.5))*$">
                                          <p:val>
                                            <p:fltVal val="0"/>
                                          </p:val>
                                        </p:tav>
                                        <p:tav tm="100000">
                                          <p:val>
                                            <p:fltVal val="1"/>
                                          </p:val>
                                        </p:tav>
                                      </p:tavLst>
                                    </p:anim>
                                    <p:anim calcmode="lin" valueType="num">
                                      <p:cBhvr>
                                        <p:cTn id="20" dur="500">
                                          <p:stCondLst>
                                            <p:cond delay="0"/>
                                          </p:stCondLst>
                                        </p:cTn>
                                        <p:tgtEl>
                                          <p:spTgt spid="31"/>
                                        </p:tgtEl>
                                        <p:attrNameLst>
                                          <p:attrName>ppt_y</p:attrName>
                                        </p:attrNameLst>
                                      </p:cBhvr>
                                      <p:tavLst>
                                        <p:tav tm="0" fmla="((floor(#ppt_y-0.5)+ceil(#ppt_y-0.5))*0.5+0.5)+(#ppt_y- ((floor(#ppt_y-0.5)+ceil(#ppt_y-0.5))*0.5+0.5))*$">
                                          <p:val>
                                            <p:fltVal val="0"/>
                                          </p:val>
                                        </p:tav>
                                        <p:tav tm="100000">
                                          <p:val>
                                            <p:fltVal val="1"/>
                                          </p:val>
                                        </p:tav>
                                      </p:tavLst>
                                    </p:anim>
                                  </p:childTnLst>
                                </p:cTn>
                              </p:par>
                              <p:par>
                                <p:cTn id="21" presetID="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24"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childTnLst>
                                </p:cTn>
                              </p:par>
                              <p:par>
                                <p:cTn id="25" presetID="10" presetClass="entr" presetSubtype="0" fill="hold" grpId="0" nodeType="withEffect">
                                  <p:stCondLst>
                                    <p:cond delay="0"/>
                                  </p:stCondLst>
                                  <p:iterate type="lt">
                                    <p:tmPct val="10000"/>
                                  </p:iterate>
                                  <p:childTnLst>
                                    <p:set>
                                      <p:cBhvr>
                                        <p:cTn id="26" dur="300" fill="hold">
                                          <p:stCondLst>
                                            <p:cond delay="0"/>
                                          </p:stCondLst>
                                        </p:cTn>
                                        <p:tgtEl>
                                          <p:spTgt spid="2"/>
                                        </p:tgtEl>
                                        <p:attrNameLst>
                                          <p:attrName>style.visibility</p:attrName>
                                        </p:attrNameLst>
                                      </p:cBhvr>
                                      <p:to>
                                        <p:strVal val="visible"/>
                                      </p:to>
                                    </p:set>
                                    <p:animEffect transition="in" filter="fade">
                                      <p:cBhvr>
                                        <p:cTn id="27" dur="300"/>
                                        <p:tgtEl>
                                          <p:spTgt spid="2"/>
                                        </p:tgtEl>
                                      </p:cBhvr>
                                    </p:animEffect>
                                    <p:anim calcmode="lin" valueType="num">
                                      <p:cBhvr>
                                        <p:cTn id="28" dur="60">
                                          <p:stCondLst>
                                            <p:cond delay="0"/>
                                          </p:stCondLst>
                                        </p:cTn>
                                        <p:tgtEl>
                                          <p:spTgt spid="2"/>
                                        </p:tgtEl>
                                        <p:attrNameLst>
                                          <p:attrName>ppt_x</p:attrName>
                                        </p:attrNameLst>
                                      </p:cBhvr>
                                      <p:tavLst>
                                        <p:tav tm="0" fmla="$">
                                          <p:val>
                                            <p:strVal val="#ppt_x"/>
                                          </p:val>
                                        </p:tav>
                                        <p:tav tm="100000" fmla="$">
                                          <p:val>
                                            <p:strVal val="#ppt_x+rand(ppt_w)-ppt_w/2"/>
                                          </p:val>
                                        </p:tav>
                                      </p:tavLst>
                                    </p:anim>
                                    <p:anim calcmode="lin" valueType="num">
                                      <p:cBhvr>
                                        <p:cTn id="29" dur="60">
                                          <p:stCondLst>
                                            <p:cond delay="0"/>
                                          </p:stCondLst>
                                        </p:cTn>
                                        <p:tgtEl>
                                          <p:spTgt spid="2"/>
                                        </p:tgtEl>
                                        <p:attrNameLst>
                                          <p:attrName>ppt_y</p:attrName>
                                        </p:attrNameLst>
                                      </p:cBhvr>
                                      <p:tavLst>
                                        <p:tav tm="0" fmla="$">
                                          <p:val>
                                            <p:strVal val="#ppt_y"/>
                                          </p:val>
                                        </p:tav>
                                        <p:tav tm="100000" fmla="$">
                                          <p:val>
                                            <p:strVal val="#ppt_y+rand(ppt_h)-ppt_h/2"/>
                                          </p:val>
                                        </p:tav>
                                      </p:tavLst>
                                    </p:anim>
                                    <p:animScale>
                                      <p:cBhvr>
                                        <p:cTn id="30" dur="100" accel="50000">
                                          <p:stCondLst>
                                            <p:cond delay="50"/>
                                          </p:stCondLst>
                                        </p:cTn>
                                        <p:tgtEl>
                                          <p:spTgt spid="2"/>
                                        </p:tgtEl>
                                      </p:cBhvr>
                                      <p:from x="100000" y="100000"/>
                                      <p:to x="250000" y="250000"/>
                                    </p:animScale>
                                    <p:animScale>
                                      <p:cBhvr>
                                        <p:cTn id="31" dur="150" accel="50000">
                                          <p:stCondLst>
                                            <p:cond delay="150"/>
                                          </p:stCondLst>
                                        </p:cTn>
                                        <p:tgtEl>
                                          <p:spTgt spid="2"/>
                                        </p:tgtEl>
                                      </p:cBhvr>
                                      <p:from x="100000" y="100000"/>
                                      <p:to x="150000" y="150000"/>
                                    </p:animScale>
                                    <p:anim calcmode="lin" valueType="num">
                                      <p:cBhvr>
                                        <p:cTn id="32" dur="60">
                                          <p:stCondLst>
                                            <p:cond delay="150"/>
                                          </p:stCondLst>
                                        </p:cTn>
                                        <p:tgtEl>
                                          <p:spTgt spid="2"/>
                                        </p:tgtEl>
                                        <p:attrNameLst>
                                          <p:attrName>ppt_x</p:attrName>
                                        </p:attrNameLst>
                                      </p:cBhvr>
                                      <p:tavLst>
                                        <p:tav tm="0" fmla="$">
                                          <p:val>
                                            <p:strVal val="#ppt_x"/>
                                          </p:val>
                                        </p:tav>
                                        <p:tav tm="100000" fmla="$">
                                          <p:val>
                                            <p:strVal val="#ppt_x+#ppt_w/2"/>
                                          </p:val>
                                        </p:tav>
                                      </p:tavLst>
                                    </p:anim>
                                    <p:anim calcmode="lin" valueType="num">
                                      <p:cBhvr>
                                        <p:cTn id="33" dur="60">
                                          <p:stCondLst>
                                            <p:cond delay="150"/>
                                          </p:stCondLst>
                                        </p:cTn>
                                        <p:tgtEl>
                                          <p:spTgt spid="2"/>
                                        </p:tgtEl>
                                        <p:attrNameLst>
                                          <p:attrName>ppt_y</p:attrName>
                                        </p:attrNameLst>
                                      </p:cBhvr>
                                      <p:tavLst>
                                        <p:tav tm="0" fmla="$">
                                          <p:val>
                                            <p:strVal val="#ppt_y"/>
                                          </p:val>
                                        </p:tav>
                                        <p:tav tm="100000" fmla="$">
                                          <p:val>
                                            <p:strVal val="#ppt_y+#ppt_h/3"/>
                                          </p:val>
                                        </p:tav>
                                      </p:tavLst>
                                    </p:anim>
                                  </p:childTnLst>
                                </p:cTn>
                              </p:par>
                              <p:par>
                                <p:cTn id="34" presetID="10" presetClass="entr" presetSubtype="0" fill="hold" grpId="0" nodeType="withEffect">
                                  <p:stCondLst>
                                    <p:cond delay="0"/>
                                  </p:stCondLst>
                                  <p:iterate type="lt">
                                    <p:tmPct val="10000"/>
                                  </p:iterate>
                                  <p:childTnLst>
                                    <p:set>
                                      <p:cBhvr>
                                        <p:cTn id="35" dur="300" fill="hold">
                                          <p:stCondLst>
                                            <p:cond delay="0"/>
                                          </p:stCondLst>
                                        </p:cTn>
                                        <p:tgtEl>
                                          <p:spTgt spid="18"/>
                                        </p:tgtEl>
                                        <p:attrNameLst>
                                          <p:attrName>style.visibility</p:attrName>
                                        </p:attrNameLst>
                                      </p:cBhvr>
                                      <p:to>
                                        <p:strVal val="visible"/>
                                      </p:to>
                                    </p:set>
                                    <p:animEffect transition="in" filter="fade">
                                      <p:cBhvr>
                                        <p:cTn id="36" dur="300"/>
                                        <p:tgtEl>
                                          <p:spTgt spid="18"/>
                                        </p:tgtEl>
                                      </p:cBhvr>
                                    </p:animEffect>
                                    <p:anim calcmode="lin" valueType="num">
                                      <p:cBhvr>
                                        <p:cTn id="37" dur="60">
                                          <p:stCondLst>
                                            <p:cond delay="0"/>
                                          </p:stCondLst>
                                        </p:cTn>
                                        <p:tgtEl>
                                          <p:spTgt spid="18"/>
                                        </p:tgtEl>
                                        <p:attrNameLst>
                                          <p:attrName>ppt_x</p:attrName>
                                        </p:attrNameLst>
                                      </p:cBhvr>
                                      <p:tavLst>
                                        <p:tav tm="0" fmla="$">
                                          <p:val>
                                            <p:strVal val="#ppt_x"/>
                                          </p:val>
                                        </p:tav>
                                        <p:tav tm="100000" fmla="$">
                                          <p:val>
                                            <p:strVal val="#ppt_x+rand(ppt_w)-ppt_w/2"/>
                                          </p:val>
                                        </p:tav>
                                      </p:tavLst>
                                    </p:anim>
                                    <p:anim calcmode="lin" valueType="num">
                                      <p:cBhvr>
                                        <p:cTn id="38" dur="60">
                                          <p:stCondLst>
                                            <p:cond delay="0"/>
                                          </p:stCondLst>
                                        </p:cTn>
                                        <p:tgtEl>
                                          <p:spTgt spid="18"/>
                                        </p:tgtEl>
                                        <p:attrNameLst>
                                          <p:attrName>ppt_y</p:attrName>
                                        </p:attrNameLst>
                                      </p:cBhvr>
                                      <p:tavLst>
                                        <p:tav tm="0" fmla="$">
                                          <p:val>
                                            <p:strVal val="#ppt_y"/>
                                          </p:val>
                                        </p:tav>
                                        <p:tav tm="100000" fmla="$">
                                          <p:val>
                                            <p:strVal val="#ppt_y+rand(ppt_h)-ppt_h/2"/>
                                          </p:val>
                                        </p:tav>
                                      </p:tavLst>
                                    </p:anim>
                                    <p:animScale>
                                      <p:cBhvr>
                                        <p:cTn id="39" dur="100" accel="50000">
                                          <p:stCondLst>
                                            <p:cond delay="50"/>
                                          </p:stCondLst>
                                        </p:cTn>
                                        <p:tgtEl>
                                          <p:spTgt spid="18"/>
                                        </p:tgtEl>
                                      </p:cBhvr>
                                      <p:from x="100000" y="100000"/>
                                      <p:to x="250000" y="250000"/>
                                    </p:animScale>
                                    <p:animScale>
                                      <p:cBhvr>
                                        <p:cTn id="40" dur="150" accel="50000">
                                          <p:stCondLst>
                                            <p:cond delay="150"/>
                                          </p:stCondLst>
                                        </p:cTn>
                                        <p:tgtEl>
                                          <p:spTgt spid="18"/>
                                        </p:tgtEl>
                                      </p:cBhvr>
                                      <p:from x="100000" y="100000"/>
                                      <p:to x="150000" y="150000"/>
                                    </p:animScale>
                                    <p:anim calcmode="lin" valueType="num">
                                      <p:cBhvr>
                                        <p:cTn id="41" dur="60">
                                          <p:stCondLst>
                                            <p:cond delay="150"/>
                                          </p:stCondLst>
                                        </p:cTn>
                                        <p:tgtEl>
                                          <p:spTgt spid="18"/>
                                        </p:tgtEl>
                                        <p:attrNameLst>
                                          <p:attrName>ppt_x</p:attrName>
                                        </p:attrNameLst>
                                      </p:cBhvr>
                                      <p:tavLst>
                                        <p:tav tm="0" fmla="$">
                                          <p:val>
                                            <p:strVal val="#ppt_x"/>
                                          </p:val>
                                        </p:tav>
                                        <p:tav tm="100000" fmla="$">
                                          <p:val>
                                            <p:strVal val="#ppt_x+#ppt_w/2"/>
                                          </p:val>
                                        </p:tav>
                                      </p:tavLst>
                                    </p:anim>
                                    <p:anim calcmode="lin" valueType="num">
                                      <p:cBhvr>
                                        <p:cTn id="42" dur="60">
                                          <p:stCondLst>
                                            <p:cond delay="150"/>
                                          </p:stCondLst>
                                        </p:cTn>
                                        <p:tgtEl>
                                          <p:spTgt spid="18"/>
                                        </p:tgtEl>
                                        <p:attrNameLst>
                                          <p:attrName>ppt_y</p:attrName>
                                        </p:attrNameLst>
                                      </p:cBhvr>
                                      <p:tavLst>
                                        <p:tav tm="0" fmla="$">
                                          <p:val>
                                            <p:strVal val="#ppt_y"/>
                                          </p:val>
                                        </p:tav>
                                        <p:tav tm="100000" fmla="$">
                                          <p:val>
                                            <p:strVal val="#ppt_y+#ppt_h/3"/>
                                          </p:val>
                                        </p:tav>
                                      </p:tavLst>
                                    </p:anim>
                                  </p:childTnLst>
                                </p:cTn>
                              </p:par>
                              <p:par>
                                <p:cTn id="43" presetID="10" presetClass="entr" presetSubtype="0" fill="hold" grpId="0" nodeType="withEffect">
                                  <p:stCondLst>
                                    <p:cond delay="0"/>
                                  </p:stCondLst>
                                  <p:iterate type="lt">
                                    <p:tmPct val="10000"/>
                                  </p:iterate>
                                  <p:childTnLst>
                                    <p:set>
                                      <p:cBhvr>
                                        <p:cTn id="44" dur="300" fill="hold">
                                          <p:stCondLst>
                                            <p:cond delay="0"/>
                                          </p:stCondLst>
                                        </p:cTn>
                                        <p:tgtEl>
                                          <p:spTgt spid="19"/>
                                        </p:tgtEl>
                                        <p:attrNameLst>
                                          <p:attrName>style.visibility</p:attrName>
                                        </p:attrNameLst>
                                      </p:cBhvr>
                                      <p:to>
                                        <p:strVal val="visible"/>
                                      </p:to>
                                    </p:set>
                                    <p:animEffect transition="in" filter="fade">
                                      <p:cBhvr>
                                        <p:cTn id="45" dur="300"/>
                                        <p:tgtEl>
                                          <p:spTgt spid="19"/>
                                        </p:tgtEl>
                                      </p:cBhvr>
                                    </p:animEffect>
                                    <p:anim calcmode="lin" valueType="num">
                                      <p:cBhvr>
                                        <p:cTn id="46" dur="60">
                                          <p:stCondLst>
                                            <p:cond delay="0"/>
                                          </p:stCondLst>
                                        </p:cTn>
                                        <p:tgtEl>
                                          <p:spTgt spid="19"/>
                                        </p:tgtEl>
                                        <p:attrNameLst>
                                          <p:attrName>ppt_x</p:attrName>
                                        </p:attrNameLst>
                                      </p:cBhvr>
                                      <p:tavLst>
                                        <p:tav tm="0" fmla="$">
                                          <p:val>
                                            <p:strVal val="#ppt_x"/>
                                          </p:val>
                                        </p:tav>
                                        <p:tav tm="100000" fmla="$">
                                          <p:val>
                                            <p:strVal val="#ppt_x+rand(ppt_w)-ppt_w/2"/>
                                          </p:val>
                                        </p:tav>
                                      </p:tavLst>
                                    </p:anim>
                                    <p:anim calcmode="lin" valueType="num">
                                      <p:cBhvr>
                                        <p:cTn id="47" dur="60">
                                          <p:stCondLst>
                                            <p:cond delay="0"/>
                                          </p:stCondLst>
                                        </p:cTn>
                                        <p:tgtEl>
                                          <p:spTgt spid="19"/>
                                        </p:tgtEl>
                                        <p:attrNameLst>
                                          <p:attrName>ppt_y</p:attrName>
                                        </p:attrNameLst>
                                      </p:cBhvr>
                                      <p:tavLst>
                                        <p:tav tm="0" fmla="$">
                                          <p:val>
                                            <p:strVal val="#ppt_y"/>
                                          </p:val>
                                        </p:tav>
                                        <p:tav tm="100000" fmla="$">
                                          <p:val>
                                            <p:strVal val="#ppt_y+rand(ppt_h)-ppt_h/2"/>
                                          </p:val>
                                        </p:tav>
                                      </p:tavLst>
                                    </p:anim>
                                    <p:animScale>
                                      <p:cBhvr>
                                        <p:cTn id="48" dur="100" accel="50000">
                                          <p:stCondLst>
                                            <p:cond delay="50"/>
                                          </p:stCondLst>
                                        </p:cTn>
                                        <p:tgtEl>
                                          <p:spTgt spid="19"/>
                                        </p:tgtEl>
                                      </p:cBhvr>
                                      <p:from x="100000" y="100000"/>
                                      <p:to x="250000" y="250000"/>
                                    </p:animScale>
                                    <p:animScale>
                                      <p:cBhvr>
                                        <p:cTn id="49" dur="150" accel="50000">
                                          <p:stCondLst>
                                            <p:cond delay="150"/>
                                          </p:stCondLst>
                                        </p:cTn>
                                        <p:tgtEl>
                                          <p:spTgt spid="19"/>
                                        </p:tgtEl>
                                      </p:cBhvr>
                                      <p:from x="100000" y="100000"/>
                                      <p:to x="150000" y="150000"/>
                                    </p:animScale>
                                    <p:anim calcmode="lin" valueType="num">
                                      <p:cBhvr>
                                        <p:cTn id="50" dur="60">
                                          <p:stCondLst>
                                            <p:cond delay="150"/>
                                          </p:stCondLst>
                                        </p:cTn>
                                        <p:tgtEl>
                                          <p:spTgt spid="19"/>
                                        </p:tgtEl>
                                        <p:attrNameLst>
                                          <p:attrName>ppt_x</p:attrName>
                                        </p:attrNameLst>
                                      </p:cBhvr>
                                      <p:tavLst>
                                        <p:tav tm="0" fmla="$">
                                          <p:val>
                                            <p:strVal val="#ppt_x"/>
                                          </p:val>
                                        </p:tav>
                                        <p:tav tm="100000" fmla="$">
                                          <p:val>
                                            <p:strVal val="#ppt_x+#ppt_w/2"/>
                                          </p:val>
                                        </p:tav>
                                      </p:tavLst>
                                    </p:anim>
                                    <p:anim calcmode="lin" valueType="num">
                                      <p:cBhvr>
                                        <p:cTn id="51" dur="60">
                                          <p:stCondLst>
                                            <p:cond delay="150"/>
                                          </p:stCondLst>
                                        </p:cTn>
                                        <p:tgtEl>
                                          <p:spTgt spid="19"/>
                                        </p:tgtEl>
                                        <p:attrNameLst>
                                          <p:attrName>ppt_y</p:attrName>
                                        </p:attrNameLst>
                                      </p:cBhvr>
                                      <p:tavLst>
                                        <p:tav tm="0" fmla="$">
                                          <p:val>
                                            <p:strVal val="#ppt_y"/>
                                          </p:val>
                                        </p:tav>
                                        <p:tav tm="100000" fmla="$">
                                          <p:val>
                                            <p:strVal val="#ppt_y+#ppt_h/3"/>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P spid="26" grpId="0" animBg="1"/>
      <p:bldP spid="28" grpId="0" animBg="1"/>
      <p:bldP spid="9" grpId="0" animBg="1"/>
      <p:bldP spid="2" grpId="0"/>
      <p:bldP spid="18" grpId="0"/>
      <p:bldP spid="19"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 name="YOO_CHATSHAPE_TYPE" val="YOO_CHATSHAPE_TITLE"/>
</p:tagLst>
</file>

<file path=ppt/tags/tag106.xml><?xml version="1.0" encoding="utf-8"?>
<p:tagLst xmlns:p="http://schemas.openxmlformats.org/presentationml/2006/main">
  <p:tag name="KSO_WM_BEAUTIFY_FLAG" val=""/>
  <p:tag name="YOO_CHATSHAPE_TYPE" val="YOO_CHATSHAPE_CONTENT"/>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1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1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15.xml><?xml version="1.0" encoding="utf-8"?>
<p:tagLst xmlns:p="http://schemas.openxmlformats.org/presentationml/2006/main">
  <p:tag name="YOO_CHATSHAPE_TYPE" val="YOO_CHATSHAPE_CONTENT"/>
</p:tagLst>
</file>

<file path=ppt/tags/tag116.xml><?xml version="1.0" encoding="utf-8"?>
<p:tagLst xmlns:p="http://schemas.openxmlformats.org/presentationml/2006/main">
  <p:tag name="YOO_CHATSHAPE_TYPE" val="YOO_CHATSHAPE_CONTENT"/>
</p:tagLst>
</file>

<file path=ppt/tags/tag117.xml><?xml version="1.0" encoding="utf-8"?>
<p:tagLst xmlns:p="http://schemas.openxmlformats.org/presentationml/2006/main">
  <p:tag name="YOO_CHATSHAPE_TYPE" val="YOO_CHATSHAPE_CONTENT"/>
</p:tagLst>
</file>

<file path=ppt/tags/tag118.xml><?xml version="1.0" encoding="utf-8"?>
<p:tagLst xmlns:p="http://schemas.openxmlformats.org/presentationml/2006/main">
  <p:tag name="YOO_CHATSHAPE_TYPE" val="YOO_CHATSHAPE_CONTENT"/>
</p:tagLst>
</file>

<file path=ppt/tags/tag119.xml><?xml version="1.0" encoding="utf-8"?>
<p:tagLst xmlns:p="http://schemas.openxmlformats.org/presentationml/2006/main">
  <p:tag name="YOO_CHATPPT_CONTENT"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 name="YOO_CHATSHAPE_TYPE" val="YOO_CHATSHAPE_TITLE"/>
</p:tagLst>
</file>

<file path=ppt/tags/tag128.xml><?xml version="1.0" encoding="utf-8"?>
<p:tagLst xmlns:p="http://schemas.openxmlformats.org/presentationml/2006/main">
  <p:tag name="KSO_WM_BEAUTIFY_FLAG" val=""/>
  <p:tag name="YOO_CHATSHAPE_TYPE" val="YOO_CHATSHAPE_CONTENT"/>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7.xml><?xml version="1.0" encoding="utf-8"?>
<p:tagLst xmlns:p="http://schemas.openxmlformats.org/presentationml/2006/main">
  <p:tag name="YOO_CHATSHAPE_TYPE" val="YOO_CHATSHAPE_CONTENT"/>
</p:tagLst>
</file>

<file path=ppt/tags/tag138.xml><?xml version="1.0" encoding="utf-8"?>
<p:tagLst xmlns:p="http://schemas.openxmlformats.org/presentationml/2006/main">
  <p:tag name="YOO_CHATSHAPE_TYPE" val="YOO_CHATSHAPE_CONTENT"/>
</p:tagLst>
</file>

<file path=ppt/tags/tag139.xml><?xml version="1.0" encoding="utf-8"?>
<p:tagLst xmlns:p="http://schemas.openxmlformats.org/presentationml/2006/main">
  <p:tag name="YOO_CHATSHAPE_TYPE" val="YOO_CHATSHAPE_CONTENT"/>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YOO_CHATSHAPE_TYPE" val="YOO_CHATSHAPE_CONTENT"/>
</p:tagLst>
</file>

<file path=ppt/tags/tag141.xml><?xml version="1.0" encoding="utf-8"?>
<p:tagLst xmlns:p="http://schemas.openxmlformats.org/presentationml/2006/main">
  <p:tag name="YOO_CHATPPT_CONTENT" val="1"/>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 name="YOO_CHATSHAPE_TYPE" val="YOO_CHATSHAPE_TITLE"/>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 name="YOO_CHATSHAPE_TYPE" val="YOO_CHATSHAPE_CONTENT"/>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5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5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59.xml><?xml version="1.0" encoding="utf-8"?>
<p:tagLst xmlns:p="http://schemas.openxmlformats.org/presentationml/2006/main">
  <p:tag name="YOO_CHATSHAPE_TYPE" val="YOO_CHATSHAPE_CONTEN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YOO_CHATSHAPE_TYPE" val="YOO_CHATSHAPE_CONTENT"/>
</p:tagLst>
</file>

<file path=ppt/tags/tag161.xml><?xml version="1.0" encoding="utf-8"?>
<p:tagLst xmlns:p="http://schemas.openxmlformats.org/presentationml/2006/main">
  <p:tag name="YOO_CHATSHAPE_TYPE" val="YOO_CHATSHAPE_CONTENT"/>
</p:tagLst>
</file>

<file path=ppt/tags/tag162.xml><?xml version="1.0" encoding="utf-8"?>
<p:tagLst xmlns:p="http://schemas.openxmlformats.org/presentationml/2006/main">
  <p:tag name="YOO_CHATSHAPE_TYPE" val="YOO_CHATSHAPE_CONTENT"/>
</p:tagLst>
</file>

<file path=ppt/tags/tag163.xml><?xml version="1.0" encoding="utf-8"?>
<p:tagLst xmlns:p="http://schemas.openxmlformats.org/presentationml/2006/main">
  <p:tag name="YOO_CHATPPT_CONTENT" val="1"/>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 name="YOO_CHATSHAPE_TYPE" val="YOO_CHATSHAPE_TITLE"/>
</p:tagLst>
</file>

<file path=ppt/tags/tag172.xml><?xml version="1.0" encoding="utf-8"?>
<p:tagLst xmlns:p="http://schemas.openxmlformats.org/presentationml/2006/main">
  <p:tag name="KSO_WM_BEAUTIFY_FLAG" val=""/>
  <p:tag name="YOO_CHATSHAPE_TYPE" val="YOO_CHATSHAPE_CONTENT"/>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7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1.xml><?xml version="1.0" encoding="utf-8"?>
<p:tagLst xmlns:p="http://schemas.openxmlformats.org/presentationml/2006/main">
  <p:tag name="YOO_CHATSHAPE_TYPE" val="YOO_CHATSHAPE_CONTENT"/>
</p:tagLst>
</file>

<file path=ppt/tags/tag182.xml><?xml version="1.0" encoding="utf-8"?>
<p:tagLst xmlns:p="http://schemas.openxmlformats.org/presentationml/2006/main">
  <p:tag name="YOO_CHATSHAPE_TYPE" val="YOO_CHATSHAPE_CONTENT"/>
</p:tagLst>
</file>

<file path=ppt/tags/tag183.xml><?xml version="1.0" encoding="utf-8"?>
<p:tagLst xmlns:p="http://schemas.openxmlformats.org/presentationml/2006/main">
  <p:tag name="YOO_CHATSHAPE_TYPE" val="YOO_CHATSHAPE_CONTENT"/>
</p:tagLst>
</file>

<file path=ppt/tags/tag184.xml><?xml version="1.0" encoding="utf-8"?>
<p:tagLst xmlns:p="http://schemas.openxmlformats.org/presentationml/2006/main">
  <p:tag name="YOO_CHATSHAPE_TYPE" val="YOO_CHATSHAPE_CONTENT"/>
</p:tagLst>
</file>

<file path=ppt/tags/tag185.xml><?xml version="1.0" encoding="utf-8"?>
<p:tagLst xmlns:p="http://schemas.openxmlformats.org/presentationml/2006/main">
  <p:tag name="YOO_CHATPPT_CONTENT" val="1"/>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 name="YOO_CHATSHAPE_TYPE" val="YOO_CHATSHAPE_TITLE"/>
</p:tagLst>
</file>

<file path=ppt/tags/tag194.xml><?xml version="1.0" encoding="utf-8"?>
<p:tagLst xmlns:p="http://schemas.openxmlformats.org/presentationml/2006/main">
  <p:tag name="KSO_WM_BEAUTIFY_FLAG" val=""/>
  <p:tag name="YOO_CHATSHAPE_TYPE" val="YOO_CHATSHAPE_CONTENT"/>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0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0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03.xml><?xml version="1.0" encoding="utf-8"?>
<p:tagLst xmlns:p="http://schemas.openxmlformats.org/presentationml/2006/main">
  <p:tag name="YOO_CHATSHAPE_TYPE" val="YOO_CHATSHAPE_CONTENT"/>
</p:tagLst>
</file>

<file path=ppt/tags/tag204.xml><?xml version="1.0" encoding="utf-8"?>
<p:tagLst xmlns:p="http://schemas.openxmlformats.org/presentationml/2006/main">
  <p:tag name="YOO_CHATSHAPE_TYPE" val="YOO_CHATSHAPE_CONTENT"/>
</p:tagLst>
</file>

<file path=ppt/tags/tag205.xml><?xml version="1.0" encoding="utf-8"?>
<p:tagLst xmlns:p="http://schemas.openxmlformats.org/presentationml/2006/main">
  <p:tag name="YOO_CHATSHAPE_TYPE" val="YOO_CHATSHAPE_CONTENT"/>
</p:tagLst>
</file>

<file path=ppt/tags/tag206.xml><?xml version="1.0" encoding="utf-8"?>
<p:tagLst xmlns:p="http://schemas.openxmlformats.org/presentationml/2006/main">
  <p:tag name="YOO_CHATSHAPE_TYPE" val="YOO_CHATSHAPE_CONTENT"/>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YOO_CHATPPT_CONTENT" val="1"/>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 name="YOO_CHATSHAPE_TYPE" val="YOO_CHATSHAPE_TITLE"/>
</p:tagLst>
</file>

<file path=ppt/tags/tag217.xml><?xml version="1.0" encoding="utf-8"?>
<p:tagLst xmlns:p="http://schemas.openxmlformats.org/presentationml/2006/main">
  <p:tag name="KSO_WM_BEAUTIFY_FLAG" val=""/>
  <p:tag name="YOO_CHATSHAPE_TYPE" val="YOO_CHATSHAPE_CONTENT"/>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2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2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26.xml><?xml version="1.0" encoding="utf-8"?>
<p:tagLst xmlns:p="http://schemas.openxmlformats.org/presentationml/2006/main">
  <p:tag name="YOO_CHATPPT_CONTENT" val="1"/>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236.xml><?xml version="1.0" encoding="utf-8"?>
<p:tagLst xmlns:p="http://schemas.openxmlformats.org/presentationml/2006/main">
  <p:tag name="YOO_CHATSHAPE_TYPE" val="YOO_CHATSHAPE_NUM"/>
</p:tagLst>
</file>

<file path=ppt/tags/tag237.xml><?xml version="1.0" encoding="utf-8"?>
<p:tagLst xmlns:p="http://schemas.openxmlformats.org/presentationml/2006/main">
  <p:tag name="KSO_WM_BEAUTIFY_FLAG" val=""/>
  <p:tag name="YOO_CHATSHAPE_TYPE" val="YOO_CHATSHAPE_TITLE"/>
</p:tagLst>
</file>

<file path=ppt/tags/tag238.xml><?xml version="1.0" encoding="utf-8"?>
<p:tagLst xmlns:p="http://schemas.openxmlformats.org/presentationml/2006/main">
  <p:tag name="KSO_WM_BEAUTIFY_FLAG" val=""/>
  <p:tag name="YOO_CHATSHAPE_TYPE" val="YOO_CHATSHAPE_SUBTITLE"/>
</p:tagLst>
</file>

<file path=ppt/tags/tag239.xml><?xml version="1.0" encoding="utf-8"?>
<p:tagLst xmlns:p="http://schemas.openxmlformats.org/presentationml/2006/main">
  <p:tag name="YOO_CHATPAGE_TYPE" val="YOO_CHATPAGE_CHATPER"/>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 name="YOO_CHATSHAPE_TYPE" val="YOO_CHATSHAPE_TITLE"/>
</p:tagLst>
</file>

<file path=ppt/tags/tag248.xml><?xml version="1.0" encoding="utf-8"?>
<p:tagLst xmlns:p="http://schemas.openxmlformats.org/presentationml/2006/main">
  <p:tag name="KSO_WM_BEAUTIFY_FLAG" val=""/>
  <p:tag name="YOO_CHATSHAPE_TYPE" val="YOO_CHATSHAPE_CONTENT"/>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5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5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57.xml><?xml version="1.0" encoding="utf-8"?>
<p:tagLst xmlns:p="http://schemas.openxmlformats.org/presentationml/2006/main">
  <p:tag name="YOO_CHATSHAPE_TYPE" val="YOO_CHATSHAPE_CONTENT"/>
</p:tagLst>
</file>

<file path=ppt/tags/tag258.xml><?xml version="1.0" encoding="utf-8"?>
<p:tagLst xmlns:p="http://schemas.openxmlformats.org/presentationml/2006/main">
  <p:tag name="YOO_CHATSHAPE_TYPE" val="YOO_CHATSHAPE_CONTENT"/>
</p:tagLst>
</file>

<file path=ppt/tags/tag259.xml><?xml version="1.0" encoding="utf-8"?>
<p:tagLst xmlns:p="http://schemas.openxmlformats.org/presentationml/2006/main">
  <p:tag name="YOO_CHATSHAPE_TYPE" val="YOO_CHATSHAPE_CONTENT"/>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YOO_CHATSHAPE_TYPE" val="YOO_CHATSHAPE_CONTENT"/>
</p:tagLst>
</file>

<file path=ppt/tags/tag261.xml><?xml version="1.0" encoding="utf-8"?>
<p:tagLst xmlns:p="http://schemas.openxmlformats.org/presentationml/2006/main">
  <p:tag name="YOO_CHATPPT_CONTENT" val="1"/>
</p:tagLst>
</file>

<file path=ppt/tags/tag262.xml><?xml version="1.0" encoding="utf-8"?>
<p:tagLst xmlns:p="http://schemas.openxmlformats.org/presentationml/2006/main">
  <p:tag name="YOO_PPT_THEMETITLE" val="创新创业训练计划项目答辩"/>
  <p:tag name="TAG_PRESENTATION_STYLE" val="简约"/>
  <p:tag name="YOO_CHATPPT" val="1"/>
  <p:tag name="KSO_WPP_MARK_KEY" val="788688b9-a57c-413e-904e-066f6045be47"/>
  <p:tag name="COMMONDATA" val="eyJoZGlkIjoiMDViNGUzYzI0NWUyNDQxZWYzNGI4ZWEzOTVjNTg2MTcifQ=="/>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YOO_CHATSHAPE_TYPE" val="YOO_CHATSHAPE_TITLE"/>
</p:tagLst>
</file>

<file path=ppt/tags/tag71.xml><?xml version="1.0" encoding="utf-8"?>
<p:tagLst xmlns:p="http://schemas.openxmlformats.org/presentationml/2006/main">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
  <p:tag name="KSO_WM_UNIT_LINE_FORE_SCHEMECOLOR_INDEX_2" val="14"/>
  <p:tag name="KSO_WM_UNIT_LINE_FORE_SCHEMECOLOR_INDEX_2_POS" val="1"/>
  <p:tag name="KSO_WM_UNIT_LINE_FORE_SCHEMECOLOR_INDEX_2_TRANS" val="1"/>
  <p:tag name="KSO_WM_UNIT_LINE_GRADIENT_TYPE" val="0"/>
  <p:tag name="KSO_WM_UNIT_LINE_GRADIENT_ANGLE" val="0"/>
  <p:tag name="KSO_WM_UNIT_LINE_GRADIENT_DIRECTION" val="3"/>
  <p:tag name="KSO_WM_UNIT_LINE_FILL_TYPE" val="5"/>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MD-PA" val="v1.0.0"/>
  <p:tag name="YOO_CHATSHAPE_TYPE" val="YOO_CHATSHAPE_DATE"/>
</p:tagLst>
</file>

<file path=ppt/tags/tag74.xml><?xml version="1.0" encoding="utf-8"?>
<p:tagLst xmlns:p="http://schemas.openxmlformats.org/presentationml/2006/main">
  <p:tag name="YOO_CHATPAGE_TYPE" val="YOO_CHATPAGE_COVER"/>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 name="YOO_CHATSHAPE_TYPE" val="YOO_CHATSHAPE_TITLE"/>
</p:tagLst>
</file>

<file path=ppt/tags/tag83.xml><?xml version="1.0" encoding="utf-8"?>
<p:tagLst xmlns:p="http://schemas.openxmlformats.org/presentationml/2006/main">
  <p:tag name="KSO_WM_BEAUTIFY_FLAG" val=""/>
  <p:tag name="YOO_CHATSHAPE_TYPE" val="YOO_CHATSHAPE_CONTENT"/>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9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92.xml><?xml version="1.0" encoding="utf-8"?>
<p:tagLst xmlns:p="http://schemas.openxmlformats.org/presentationml/2006/main">
  <p:tag name="YOO_CHATSHAPE_TYPE" val="YOO_CHATSHAPE_CONTENT"/>
</p:tagLst>
</file>

<file path=ppt/tags/tag93.xml><?xml version="1.0" encoding="utf-8"?>
<p:tagLst xmlns:p="http://schemas.openxmlformats.org/presentationml/2006/main">
  <p:tag name="YOO_CHATSHAPE_TYPE" val="YOO_CHATSHAPE_CONTENT"/>
</p:tagLst>
</file>

<file path=ppt/tags/tag94.xml><?xml version="1.0" encoding="utf-8"?>
<p:tagLst xmlns:p="http://schemas.openxmlformats.org/presentationml/2006/main">
  <p:tag name="YOO_CHATSHAPE_TYPE" val="YOO_CHATSHAPE_CONTENT"/>
</p:tagLst>
</file>

<file path=ppt/tags/tag95.xml><?xml version="1.0" encoding="utf-8"?>
<p:tagLst xmlns:p="http://schemas.openxmlformats.org/presentationml/2006/main">
  <p:tag name="YOO_CHATSHAPE_TYPE" val="YOO_CHATSHAPE_CONTENT"/>
</p:tagLst>
</file>

<file path=ppt/tags/tag96.xml><?xml version="1.0" encoding="utf-8"?>
<p:tagLst xmlns:p="http://schemas.openxmlformats.org/presentationml/2006/main">
  <p:tag name="KSO_WM_BEAUTIFY_FLAG" val=""/>
  <p:tag name="YOO_CHATSHAPE_TYPE" val="YOO_CHATSHAPE_CONTENT"/>
</p:tagLst>
</file>

<file path=ppt/tags/tag97.xml><?xml version="1.0" encoding="utf-8"?>
<p:tagLst xmlns:p="http://schemas.openxmlformats.org/presentationml/2006/main">
  <p:tag name="YOO_CHATPPT_CONTENT" val="1"/>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8874</Words>
  <Application>WPS 演示</Application>
  <PresentationFormat>宽屏</PresentationFormat>
  <Paragraphs>139</Paragraphs>
  <Slides>10</Slides>
  <Notes>8</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10</vt:i4>
      </vt:variant>
    </vt:vector>
  </HeadingPairs>
  <TitlesOfParts>
    <vt:vector size="30" baseType="lpstr">
      <vt:lpstr>Arial</vt:lpstr>
      <vt:lpstr>宋体</vt:lpstr>
      <vt:lpstr>Wingdings</vt:lpstr>
      <vt:lpstr>Wingdings</vt:lpstr>
      <vt:lpstr>微软雅黑</vt:lpstr>
      <vt:lpstr>Roboto</vt:lpstr>
      <vt:lpstr>阿里巴巴普惠体</vt:lpstr>
      <vt:lpstr>阿里巴巴普惠体 B</vt:lpstr>
      <vt:lpstr>仿宋</vt:lpstr>
      <vt:lpstr>Segoe UI Emoji</vt:lpstr>
      <vt:lpstr>Arial Unicode MS</vt:lpstr>
      <vt:lpstr>Calibri</vt:lpstr>
      <vt:lpstr>Avenir LT Pro 65 Medium</vt:lpstr>
      <vt:lpstr>Trebuchet MS</vt:lpstr>
      <vt:lpstr>Inter Medium</vt:lpstr>
      <vt:lpstr>Malgun Gothic</vt:lpstr>
      <vt:lpstr>字体圈欣意冠黑体</vt:lpstr>
      <vt:lpstr>黑体</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LENOVO</dc:creator>
  <cp:lastModifiedBy>knight</cp:lastModifiedBy>
  <cp:revision>219</cp:revision>
  <dcterms:created xsi:type="dcterms:W3CDTF">2024-01-23T06:38:06Z</dcterms:created>
  <dcterms:modified xsi:type="dcterms:W3CDTF">2024-01-23T06:38:06Z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2052-11.1.0.11711</vt:lpwstr>
  </property>
  <property fmtid="{D5CDD505-2E9C-101B-9397-08002B2CF9AE}" pid="3" name="ICV">
    <vt:lpwstr>673CE600C24E44339B9255E2D884844C_12</vt:lpwstr>
  </property>
</Properties>
</file>