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59" r:id="rId3"/>
    <p:sldId id="360" r:id="rId4"/>
    <p:sldId id="363" r:id="rId5"/>
    <p:sldId id="361" r:id="rId6"/>
    <p:sldId id="355"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44.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3" Type="http://schemas.openxmlformats.org/officeDocument/2006/relationships/slideLayout" Target="../slideLayouts/slideLayout7.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7" Type="http://schemas.openxmlformats.org/officeDocument/2006/relationships/slideLayout" Target="../slideLayouts/slideLayout7.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slideLayout" Target="../slideLayouts/slideLayout7.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0" Type="http://schemas.openxmlformats.org/officeDocument/2006/relationships/notesSlide" Target="../notesSlides/notesSlide1.xml"/><Relationship Id="rId2" Type="http://schemas.openxmlformats.org/officeDocument/2006/relationships/tags" Target="../tags/tag105.xml"/><Relationship Id="rId19" Type="http://schemas.openxmlformats.org/officeDocument/2006/relationships/slideLayout" Target="../slideLayouts/slideLayout7.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4" Type="http://schemas.openxmlformats.org/officeDocument/2006/relationships/notesSlide" Target="../notesSlides/notesSlide2.xml"/><Relationship Id="rId23" Type="http://schemas.openxmlformats.org/officeDocument/2006/relationships/slideLayout" Target="../slideLayouts/slideLayout7.xml"/><Relationship Id="rId22" Type="http://schemas.openxmlformats.org/officeDocument/2006/relationships/tags" Target="../tags/tag143.xml"/><Relationship Id="rId21" Type="http://schemas.openxmlformats.org/officeDocument/2006/relationships/tags" Target="../tags/tag142.xml"/><Relationship Id="rId20" Type="http://schemas.openxmlformats.org/officeDocument/2006/relationships/tags" Target="../tags/tag141.xml"/><Relationship Id="rId2" Type="http://schemas.openxmlformats.org/officeDocument/2006/relationships/tags" Target="../tags/tag123.xml"/><Relationship Id="rId19" Type="http://schemas.openxmlformats.org/officeDocument/2006/relationships/tags" Target="../tags/tag140.xml"/><Relationship Id="rId18" Type="http://schemas.openxmlformats.org/officeDocument/2006/relationships/tags" Target="../tags/tag139.xml"/><Relationship Id="rId17" Type="http://schemas.openxmlformats.org/officeDocument/2006/relationships/tags" Target="../tags/tag138.xml"/><Relationship Id="rId16" Type="http://schemas.openxmlformats.org/officeDocument/2006/relationships/tags" Target="../tags/tag137.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userDrawn="1">
            <p:custDataLst>
              <p:tags r:id="rId1"/>
            </p:custDataLst>
          </p:nvPr>
        </p:nvSpPr>
        <p:spPr>
          <a:xfrm>
            <a:off x="9178000" y="3615160"/>
            <a:ext cx="3014000" cy="3242840"/>
          </a:xfrm>
          <a:custGeom>
            <a:avLst/>
            <a:gdLst>
              <a:gd name="connsiteX0" fmla="*/ 3014000 w 3014000"/>
              <a:gd name="connsiteY0" fmla="*/ 0 h 3242840"/>
              <a:gd name="connsiteX1" fmla="*/ 3014000 w 3014000"/>
              <a:gd name="connsiteY1" fmla="*/ 1636016 h 3242840"/>
              <a:gd name="connsiteX2" fmla="*/ 2924736 w 3014000"/>
              <a:gd name="connsiteY2" fmla="*/ 1649640 h 3242840"/>
              <a:gd name="connsiteX3" fmla="*/ 1626240 w 3014000"/>
              <a:gd name="connsiteY3" fmla="*/ 3242840 h 3242840"/>
              <a:gd name="connsiteX4" fmla="*/ 0 w 3014000"/>
              <a:gd name="connsiteY4" fmla="*/ 3242840 h 3242840"/>
              <a:gd name="connsiteX5" fmla="*/ 2919932 w 3014000"/>
              <a:gd name="connsiteY5" fmla="*/ 7153 h 324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4000" h="3242840">
                <a:moveTo>
                  <a:pt x="3014000" y="0"/>
                </a:moveTo>
                <a:lnTo>
                  <a:pt x="3014000" y="1636016"/>
                </a:lnTo>
                <a:lnTo>
                  <a:pt x="2924736" y="1649640"/>
                </a:lnTo>
                <a:cubicBezTo>
                  <a:pt x="2183685" y="1801280"/>
                  <a:pt x="1626240" y="2456961"/>
                  <a:pt x="1626240" y="3242840"/>
                </a:cubicBezTo>
                <a:lnTo>
                  <a:pt x="0" y="3242840"/>
                </a:lnTo>
                <a:cubicBezTo>
                  <a:pt x="0" y="1558814"/>
                  <a:pt x="1279849" y="173713"/>
                  <a:pt x="2919932" y="7153"/>
                </a:cubicBez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endParaRPr>
          </a:p>
        </p:txBody>
      </p:sp>
      <p:sp>
        <p:nvSpPr>
          <p:cNvPr id="8" name="椭圆 7"/>
          <p:cNvSpPr/>
          <p:nvPr userDrawn="1">
            <p:custDataLst>
              <p:tags r:id="rId2"/>
            </p:custDataLst>
          </p:nvPr>
        </p:nvSpPr>
        <p:spPr>
          <a:xfrm>
            <a:off x="8251279" y="1196975"/>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9" name="椭圆 8"/>
          <p:cNvSpPr/>
          <p:nvPr userDrawn="1">
            <p:custDataLst>
              <p:tags r:id="rId3"/>
            </p:custDataLst>
          </p:nvPr>
        </p:nvSpPr>
        <p:spPr>
          <a:xfrm>
            <a:off x="11244265" y="1525296"/>
            <a:ext cx="191929" cy="191927"/>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1" name="椭圆 10"/>
          <p:cNvSpPr/>
          <p:nvPr userDrawn="1">
            <p:custDataLst>
              <p:tags r:id="rId4"/>
            </p:custDataLst>
          </p:nvPr>
        </p:nvSpPr>
        <p:spPr>
          <a:xfrm>
            <a:off x="8906483" y="2776204"/>
            <a:ext cx="191929" cy="191927"/>
          </a:xfrm>
          <a:prstGeom prst="ellipse">
            <a:avLst/>
          </a:prstGeom>
          <a:gradFill>
            <a:gsLst>
              <a:gs pos="5000">
                <a:schemeClr val="bg1">
                  <a:alpha val="30000"/>
                </a:schemeClr>
              </a:gs>
              <a:gs pos="95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endParaRPr>
          </a:p>
        </p:txBody>
      </p:sp>
      <p:sp>
        <p:nvSpPr>
          <p:cNvPr id="6" name="!!平滑1"/>
          <p:cNvSpPr/>
          <p:nvPr userDrawn="1">
            <p:custDataLst>
              <p:tags r:id="rId5"/>
            </p:custDataLst>
          </p:nvPr>
        </p:nvSpPr>
        <p:spPr>
          <a:xfrm>
            <a:off x="0" y="0"/>
            <a:ext cx="5464995" cy="5449948"/>
          </a:xfrm>
          <a:custGeom>
            <a:avLst/>
            <a:gdLst>
              <a:gd name="connsiteX0" fmla="*/ 0 w 5464995"/>
              <a:gd name="connsiteY0" fmla="*/ 0 h 5449948"/>
              <a:gd name="connsiteX1" fmla="*/ 5101031 w 5464995"/>
              <a:gd name="connsiteY1" fmla="*/ 0 h 5449948"/>
              <a:gd name="connsiteX2" fmla="*/ 5164118 w 5464995"/>
              <a:gd name="connsiteY2" fmla="*/ 130960 h 5449948"/>
              <a:gd name="connsiteX3" fmla="*/ 5464995 w 5464995"/>
              <a:gd name="connsiteY3" fmla="*/ 1621259 h 5449948"/>
              <a:gd name="connsiteX4" fmla="*/ 1636306 w 5464995"/>
              <a:gd name="connsiteY4" fmla="*/ 5449948 h 5449948"/>
              <a:gd name="connsiteX5" fmla="*/ 146008 w 5464995"/>
              <a:gd name="connsiteY5" fmla="*/ 5149071 h 5449948"/>
              <a:gd name="connsiteX6" fmla="*/ 0 w 5464995"/>
              <a:gd name="connsiteY6" fmla="*/ 5083062 h 544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4995" h="5449948">
                <a:moveTo>
                  <a:pt x="0" y="0"/>
                </a:moveTo>
                <a:lnTo>
                  <a:pt x="5101031" y="0"/>
                </a:lnTo>
                <a:lnTo>
                  <a:pt x="5164118" y="130960"/>
                </a:lnTo>
                <a:cubicBezTo>
                  <a:pt x="5357860" y="589019"/>
                  <a:pt x="5464995" y="1092627"/>
                  <a:pt x="5464995" y="1621259"/>
                </a:cubicBezTo>
                <a:cubicBezTo>
                  <a:pt x="5464995" y="3735786"/>
                  <a:pt x="3750833" y="5449948"/>
                  <a:pt x="1636306" y="5449948"/>
                </a:cubicBezTo>
                <a:cubicBezTo>
                  <a:pt x="1107675" y="5449948"/>
                  <a:pt x="604066" y="5342813"/>
                  <a:pt x="146008" y="5149071"/>
                </a:cubicBezTo>
                <a:lnTo>
                  <a:pt x="0" y="5083062"/>
                </a:ln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latin typeface="微软雅黑" panose="020B0503020204020204" charset="-122"/>
              <a:ea typeface="微软雅黑" panose="020B0503020204020204" charset="-122"/>
              <a:sym typeface="+mn-ea"/>
            </a:endParaRPr>
          </a:p>
        </p:txBody>
      </p:sp>
      <p:sp>
        <p:nvSpPr>
          <p:cNvPr id="10" name="椭圆 9"/>
          <p:cNvSpPr/>
          <p:nvPr userDrawn="1">
            <p:custDataLst>
              <p:tags r:id="rId6"/>
            </p:custDataLst>
          </p:nvPr>
        </p:nvSpPr>
        <p:spPr>
          <a:xfrm>
            <a:off x="7253791" y="5074518"/>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7"/>
            </p:custDataLst>
          </p:nvPr>
        </p:nvCxnSpPr>
        <p:spPr>
          <a:xfrm>
            <a:off x="11851182" y="458123"/>
            <a:ext cx="0" cy="18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p:cNvSpPr txBox="1"/>
          <p:nvPr>
            <p:custDataLst>
              <p:tags r:id="rId8"/>
            </p:custDataLst>
          </p:nvPr>
        </p:nvSpPr>
        <p:spPr>
          <a:xfrm>
            <a:off x="1111250" y="2040596"/>
            <a:ext cx="10325100" cy="1368152"/>
          </a:xfrm>
          <a:prstGeom prst="rect">
            <a:avLst/>
          </a:prstGeom>
          <a:noFill/>
        </p:spPr>
        <p:txBody>
          <a:bodyPr wrap="square" rtlCol="0" anchor="ctr" anchorCtr="0">
            <a:noAutofit/>
          </a:bodyPr>
          <a:lstStyle/>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2020_MCM_Problem_B</a:t>
            </a:r>
            <a:endParaRPr lang="en-US" altLang="x-none" sz="6000" b="1" dirty="0">
              <a:solidFill>
                <a:schemeClr val="accent1"/>
              </a:solidFill>
              <a:effectLst/>
              <a:latin typeface="微软雅黑" panose="020B0503020204020204" charset="-122"/>
              <a:ea typeface="微软雅黑" panose="020B0503020204020204" charset="-122"/>
            </a:endParaRPr>
          </a:p>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 </a:t>
            </a:r>
            <a:r>
              <a:rPr lang="zh-CN" altLang="en-US" sz="6000" b="1" dirty="0">
                <a:solidFill>
                  <a:schemeClr val="accent1"/>
                </a:solidFill>
                <a:effectLst/>
                <a:latin typeface="微软雅黑" panose="020B0503020204020204" charset="-122"/>
                <a:ea typeface="微软雅黑" panose="020B0503020204020204" charset="-122"/>
              </a:rPr>
              <a:t>论文研讨</a:t>
            </a:r>
            <a:endParaRPr lang="zh-CN" altLang="en-US" sz="6000" b="1" dirty="0">
              <a:solidFill>
                <a:schemeClr val="accent1"/>
              </a:solidFill>
              <a:effectLst/>
              <a:latin typeface="微软雅黑" panose="020B0503020204020204" charset="-122"/>
              <a:ea typeface="微软雅黑" panose="020B0503020204020204" charset="-122"/>
            </a:endParaRPr>
          </a:p>
        </p:txBody>
      </p:sp>
      <p:sp>
        <p:nvSpPr>
          <p:cNvPr id="434" name="任意形状 65"/>
          <p:cNvSpPr/>
          <p:nvPr>
            <p:custDataLst>
              <p:tags r:id="rId9"/>
            </p:custDataLst>
          </p:nvPr>
        </p:nvSpPr>
        <p:spPr>
          <a:xfrm flipH="1" flipV="1">
            <a:off x="1225757" y="6269446"/>
            <a:ext cx="1678799" cy="341193"/>
          </a:xfrm>
          <a:custGeom>
            <a:avLst/>
            <a:gdLst>
              <a:gd name="connsiteX0" fmla="*/ 0 w 960895"/>
              <a:gd name="connsiteY0" fmla="*/ 147234 h 278970"/>
              <a:gd name="connsiteX1" fmla="*/ 216976 w 960895"/>
              <a:gd name="connsiteY1" fmla="*/ 147234 h 278970"/>
              <a:gd name="connsiteX2" fmla="*/ 309966 w 960895"/>
              <a:gd name="connsiteY2" fmla="*/ 0 h 278970"/>
              <a:gd name="connsiteX3" fmla="*/ 449450 w 960895"/>
              <a:gd name="connsiteY3" fmla="*/ 278970 h 278970"/>
              <a:gd name="connsiteX4" fmla="*/ 557939 w 960895"/>
              <a:gd name="connsiteY4" fmla="*/ 46495 h 278970"/>
              <a:gd name="connsiteX5" fmla="*/ 627681 w 960895"/>
              <a:gd name="connsiteY5" fmla="*/ 193729 h 278970"/>
              <a:gd name="connsiteX6" fmla="*/ 681925 w 960895"/>
              <a:gd name="connsiteY6" fmla="*/ 69743 h 278970"/>
              <a:gd name="connsiteX7" fmla="*/ 720671 w 960895"/>
              <a:gd name="connsiteY7" fmla="*/ 139485 h 278970"/>
              <a:gd name="connsiteX8" fmla="*/ 960895 w 960895"/>
              <a:gd name="connsiteY8" fmla="*/ 139485 h 278970"/>
              <a:gd name="connsiteX0-1" fmla="*/ 0 w 1372642"/>
              <a:gd name="connsiteY0-2" fmla="*/ 147234 h 278970"/>
              <a:gd name="connsiteX1-3" fmla="*/ 216976 w 1372642"/>
              <a:gd name="connsiteY1-4" fmla="*/ 147234 h 278970"/>
              <a:gd name="connsiteX2-5" fmla="*/ 309966 w 1372642"/>
              <a:gd name="connsiteY2-6" fmla="*/ 0 h 278970"/>
              <a:gd name="connsiteX3-7" fmla="*/ 449450 w 1372642"/>
              <a:gd name="connsiteY3-8" fmla="*/ 278970 h 278970"/>
              <a:gd name="connsiteX4-9" fmla="*/ 557939 w 1372642"/>
              <a:gd name="connsiteY4-10" fmla="*/ 46495 h 278970"/>
              <a:gd name="connsiteX5-11" fmla="*/ 627681 w 1372642"/>
              <a:gd name="connsiteY5-12" fmla="*/ 193729 h 278970"/>
              <a:gd name="connsiteX6-13" fmla="*/ 681925 w 1372642"/>
              <a:gd name="connsiteY6-14" fmla="*/ 69743 h 278970"/>
              <a:gd name="connsiteX7-15" fmla="*/ 720671 w 1372642"/>
              <a:gd name="connsiteY7-16" fmla="*/ 139485 h 278970"/>
              <a:gd name="connsiteX8-17" fmla="*/ 1372642 w 1372642"/>
              <a:gd name="connsiteY8-18" fmla="*/ 139485 h 2789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72642" h="278970">
                <a:moveTo>
                  <a:pt x="0" y="147234"/>
                </a:moveTo>
                <a:lnTo>
                  <a:pt x="216976" y="147234"/>
                </a:lnTo>
                <a:lnTo>
                  <a:pt x="309966" y="0"/>
                </a:lnTo>
                <a:lnTo>
                  <a:pt x="449450" y="278970"/>
                </a:lnTo>
                <a:lnTo>
                  <a:pt x="557939" y="46495"/>
                </a:lnTo>
                <a:lnTo>
                  <a:pt x="627681" y="193729"/>
                </a:lnTo>
                <a:lnTo>
                  <a:pt x="681925" y="69743"/>
                </a:lnTo>
                <a:lnTo>
                  <a:pt x="720671" y="139485"/>
                </a:lnTo>
                <a:lnTo>
                  <a:pt x="1372642" y="139485"/>
                </a:lnTo>
              </a:path>
            </a:pathLst>
          </a:custGeom>
          <a:noFill/>
          <a:ln w="25400">
            <a:gradFill>
              <a:gsLst>
                <a:gs pos="0">
                  <a:schemeClr val="accent1">
                    <a:alpha val="0"/>
                  </a:schemeClr>
                </a:gs>
                <a:gs pos="100000">
                  <a:schemeClr val="accent1"/>
                </a:gs>
              </a:gsLst>
              <a:lin ang="0" scaled="0"/>
            </a:gradFill>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燕尾形 7"/>
          <p:cNvSpPr/>
          <p:nvPr userDrawn="1">
            <p:custDataLst>
              <p:tags r:id="rId10"/>
            </p:custDataLst>
          </p:nvPr>
        </p:nvSpPr>
        <p:spPr>
          <a:xfrm rot="16200000">
            <a:off x="91483" y="70369"/>
            <a:ext cx="1137833" cy="418809"/>
          </a:xfrm>
          <a:prstGeom prst="chevron">
            <a:avLst>
              <a:gd name="adj" fmla="val 34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panose="020B0503020204020204" charset="-122"/>
              <a:ea typeface="微软雅黑" panose="020B0503020204020204" charset="-122"/>
            </a:endParaRPr>
          </a:p>
        </p:txBody>
      </p:sp>
      <p:sp>
        <p:nvSpPr>
          <p:cNvPr id="13" name="日期"/>
          <p:cNvSpPr txBox="1"/>
          <p:nvPr>
            <p:custDataLst>
              <p:tags r:id="rId11"/>
            </p:custDataLst>
          </p:nvPr>
        </p:nvSpPr>
        <p:spPr>
          <a:xfrm>
            <a:off x="1188255" y="6033195"/>
            <a:ext cx="4889023" cy="368300"/>
          </a:xfrm>
          <a:prstGeom prst="rect">
            <a:avLst/>
          </a:prstGeom>
          <a:noFill/>
        </p:spPr>
        <p:txBody>
          <a:bodyPr wrap="square" rtlCol="0" anchor="ctr">
            <a:noAutofit/>
          </a:bodyPr>
          <a:lstStyle/>
          <a:p>
            <a:endParaRPr lang="en-US" altLang="zh-CN" sz="2400" dirty="0">
              <a:latin typeface="+mj-ea"/>
              <a:ea typeface="+mj-ea"/>
              <a:cs typeface="Roboto" panose="02000000000000000000" pitchFamily="2" charset="0"/>
            </a:endParaRPr>
          </a:p>
        </p:txBody>
      </p:sp>
      <p:sp>
        <p:nvSpPr>
          <p:cNvPr id="14" name="汇报人"/>
          <p:cNvSpPr/>
          <p:nvPr/>
        </p:nvSpPr>
        <p:spPr>
          <a:xfrm>
            <a:off x="1188255" y="5675595"/>
            <a:ext cx="4684524" cy="368204"/>
          </a:xfrm>
          <a:prstGeom prst="rect">
            <a:avLst/>
          </a:prstGeom>
        </p:spPr>
        <p:txBody>
          <a:bodyPr wrap="square" anchor="ctr" anchorCtr="0"/>
          <a:lstStyle/>
          <a:p>
            <a:endParaRPr lang="zh-CN" altLang="en-US" sz="2400" dirty="0">
              <a:latin typeface="+mj-ea"/>
              <a:ea typeface="+mj-ea"/>
              <a:cs typeface="Roboto" panose="02000000000000000000" pitchFamily="2" charset="0"/>
            </a:endParaRPr>
          </a:p>
        </p:txBody>
      </p:sp>
    </p:spTree>
    <p:custDataLst>
      <p:tags r:id="rId1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par>
                                <p:cTn id="16" presetID="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19"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0"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21"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22" dur="500">
                                          <p:stCondLst>
                                            <p:cond delay="0"/>
                                          </p:stCondLst>
                                        </p:cTn>
                                        <p:tgtEl>
                                          <p:spTgt spid="8"/>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6"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7"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28"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29" dur="500">
                                          <p:stCondLst>
                                            <p:cond delay="0"/>
                                          </p:stCondLst>
                                        </p:cTn>
                                        <p:tgtEl>
                                          <p:spTgt spid="9"/>
                                        </p:tgtEl>
                                        <p:attrNameLst>
                                          <p:attrName>ppt_h</p:attrName>
                                        </p:attrNameLst>
                                      </p:cBhvr>
                                      <p:tavLst>
                                        <p:tav tm="0">
                                          <p:val>
                                            <p:strVal val="#ppt_h*2"/>
                                          </p:val>
                                        </p:tav>
                                        <p:tav tm="100000">
                                          <p:val>
                                            <p:strVal val="#ppt_h"/>
                                          </p:val>
                                        </p:tav>
                                      </p:tavLst>
                                    </p:anim>
                                  </p:childTnLst>
                                </p:cTn>
                              </p:par>
                              <p:par>
                                <p:cTn id="30" presetID="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4"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35"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36" dur="500">
                                          <p:stCondLst>
                                            <p:cond delay="0"/>
                                          </p:stCondLst>
                                        </p:cTn>
                                        <p:tgtEl>
                                          <p:spTgt spid="11"/>
                                        </p:tgtEl>
                                        <p:attrNameLst>
                                          <p:attrName>ppt_h</p:attrName>
                                        </p:attrNameLst>
                                      </p:cBhvr>
                                      <p:tavLst>
                                        <p:tav tm="0">
                                          <p:val>
                                            <p:strVal val="#ppt_h*2"/>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p:stCondLst>
                                            <p:cond delay="0"/>
                                          </p:stCondLst>
                                        </p:cTn>
                                        <p:tgtEl>
                                          <p:spTgt spid="6"/>
                                        </p:tgtEl>
                                        <p:attrNameLst>
                                          <p:attrName>ppt_x</p:attrName>
                                        </p:attrNameLst>
                                      </p:cBhvr>
                                      <p:tavLst>
                                        <p:tav tm="0" fmla="((floor(#ppt_x-0.5)+ceil(#ppt_x-0.5))*0.5+0.5)+(#ppt_x- ((floor(#ppt_x-0.5)+ceil(#ppt_x-0.5))*0.5+0.5))*$">
                                          <p:val>
                                            <p:fltVal val="0"/>
                                          </p:val>
                                        </p:tav>
                                        <p:tav tm="100000">
                                          <p:val>
                                            <p:fltVal val="1"/>
                                          </p:val>
                                        </p:tav>
                                      </p:tavLst>
                                    </p:anim>
                                    <p:anim calcmode="lin" valueType="num">
                                      <p:cBhvr>
                                        <p:cTn id="40" dur="500">
                                          <p:stCondLst>
                                            <p:cond delay="0"/>
                                          </p:stCondLst>
                                        </p:cTn>
                                        <p:tgtEl>
                                          <p:spTgt spid="6"/>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1" dur="500">
                                          <p:stCondLst>
                                            <p:cond delay="0"/>
                                          </p:stCondLst>
                                        </p:cTn>
                                        <p:tgtEl>
                                          <p:spTgt spid="6"/>
                                        </p:tgtEl>
                                        <p:attrNameLst>
                                          <p:attrName>style.opacity</p:attrName>
                                        </p:attrNameLst>
                                      </p:cBhvr>
                                      <p:tavLst>
                                        <p:tav tm="0">
                                          <p:val>
                                            <p:fltVal val="0"/>
                                          </p:val>
                                        </p:tav>
                                        <p:tav tm="100000">
                                          <p:val>
                                            <p:fltVal val="1"/>
                                          </p:val>
                                        </p:tav>
                                      </p:tavLst>
                                    </p:anim>
                                    <p:anim calcmode="lin" valueType="num">
                                      <p:cBhvr>
                                        <p:cTn id="42" dur="500">
                                          <p:stCondLst>
                                            <p:cond delay="0"/>
                                          </p:stCondLst>
                                        </p:cTn>
                                        <p:tgtEl>
                                          <p:spTgt spid="6"/>
                                        </p:tgtEl>
                                        <p:attrNameLst>
                                          <p:attrName>ppt_w</p:attrName>
                                        </p:attrNameLst>
                                      </p:cBhvr>
                                      <p:tavLst>
                                        <p:tav tm="0">
                                          <p:val>
                                            <p:strVal val="#ppt_w*2"/>
                                          </p:val>
                                        </p:tav>
                                        <p:tav tm="100000">
                                          <p:val>
                                            <p:strVal val="#ppt_w"/>
                                          </p:val>
                                        </p:tav>
                                      </p:tavLst>
                                    </p:anim>
                                    <p:anim calcmode="lin" valueType="num">
                                      <p:cBhvr>
                                        <p:cTn id="43" dur="500">
                                          <p:stCondLst>
                                            <p:cond delay="0"/>
                                          </p:stCondLst>
                                        </p:cTn>
                                        <p:tgtEl>
                                          <p:spTgt spid="6"/>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p:stCondLst>
                                            <p:cond delay="0"/>
                                          </p:stCondLst>
                                        </p:cTn>
                                        <p:tgtEl>
                                          <p:spTgt spid="10"/>
                                        </p:tgtEl>
                                        <p:attrNameLst>
                                          <p:attrName>ppt_x</p:attrName>
                                        </p:attrNameLst>
                                      </p:cBhvr>
                                      <p:tavLst>
                                        <p:tav tm="0" fmla="((floor(#ppt_x-0.5)+ceil(#ppt_x-0.5))*0.5+0.5)+(#ppt_x- ((floor(#ppt_x-0.5)+ceil(#ppt_x-0.5))*0.5+0.5))*$">
                                          <p:val>
                                            <p:fltVal val="0"/>
                                          </p:val>
                                        </p:tav>
                                        <p:tav tm="100000">
                                          <p:val>
                                            <p:fltVal val="1"/>
                                          </p:val>
                                        </p:tav>
                                      </p:tavLst>
                                    </p:anim>
                                    <p:anim calcmode="lin" valueType="num">
                                      <p:cBhvr>
                                        <p:cTn id="47" dur="500">
                                          <p:stCondLst>
                                            <p:cond delay="0"/>
                                          </p:stCondLst>
                                        </p:cTn>
                                        <p:tgtEl>
                                          <p:spTgt spid="1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8" dur="500">
                                          <p:stCondLst>
                                            <p:cond delay="0"/>
                                          </p:stCondLst>
                                        </p:cTn>
                                        <p:tgtEl>
                                          <p:spTgt spid="10"/>
                                        </p:tgtEl>
                                        <p:attrNameLst>
                                          <p:attrName>style.opacity</p:attrName>
                                        </p:attrNameLst>
                                      </p:cBhvr>
                                      <p:tavLst>
                                        <p:tav tm="0">
                                          <p:val>
                                            <p:fltVal val="0"/>
                                          </p:val>
                                        </p:tav>
                                        <p:tav tm="100000">
                                          <p:val>
                                            <p:fltVal val="1"/>
                                          </p:val>
                                        </p:tav>
                                      </p:tavLst>
                                    </p:anim>
                                    <p:anim calcmode="lin" valueType="num">
                                      <p:cBhvr>
                                        <p:cTn id="49" dur="500">
                                          <p:stCondLst>
                                            <p:cond delay="0"/>
                                          </p:stCondLst>
                                        </p:cTn>
                                        <p:tgtEl>
                                          <p:spTgt spid="10"/>
                                        </p:tgtEl>
                                        <p:attrNameLst>
                                          <p:attrName>ppt_w</p:attrName>
                                        </p:attrNameLst>
                                      </p:cBhvr>
                                      <p:tavLst>
                                        <p:tav tm="0">
                                          <p:val>
                                            <p:strVal val="#ppt_w*2"/>
                                          </p:val>
                                        </p:tav>
                                        <p:tav tm="100000">
                                          <p:val>
                                            <p:strVal val="#ppt_w"/>
                                          </p:val>
                                        </p:tav>
                                      </p:tavLst>
                                    </p:anim>
                                    <p:anim calcmode="lin" valueType="num">
                                      <p:cBhvr>
                                        <p:cTn id="50" dur="500">
                                          <p:stCondLst>
                                            <p:cond delay="0"/>
                                          </p:stCondLst>
                                        </p:cTn>
                                        <p:tgtEl>
                                          <p:spTgt spid="10"/>
                                        </p:tgtEl>
                                        <p:attrNameLst>
                                          <p:attrName>ppt_h</p:attrName>
                                        </p:attrNameLst>
                                      </p:cBhvr>
                                      <p:tavLst>
                                        <p:tav tm="0">
                                          <p:val>
                                            <p:strVal val="#ppt_h*2"/>
                                          </p:val>
                                        </p:tav>
                                        <p:tav tm="100000">
                                          <p:val>
                                            <p:strVal val="#ppt_h"/>
                                          </p:val>
                                        </p:tav>
                                      </p:tavLst>
                                    </p:anim>
                                  </p:childTnLst>
                                </p:cTn>
                              </p:par>
                              <p:par>
                                <p:cTn id="51" presetID="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p:stCondLst>
                                            <p:cond delay="0"/>
                                          </p:stCondLst>
                                        </p:cTn>
                                        <p:tgtEl>
                                          <p:spTgt spid="15"/>
                                        </p:tgtEl>
                                        <p:attrNameLst>
                                          <p:attrName>ppt_x</p:attrName>
                                        </p:attrNameLst>
                                      </p:cBhvr>
                                      <p:tavLst>
                                        <p:tav tm="0" fmla="((floor(#ppt_x-0.5)+ceil(#ppt_x-0.5))*0.5+0.5)+(#ppt_x- ((floor(#ppt_x-0.5)+ceil(#ppt_x-0.5))*0.5+0.5))*$">
                                          <p:val>
                                            <p:fltVal val="0"/>
                                          </p:val>
                                        </p:tav>
                                        <p:tav tm="100000">
                                          <p:val>
                                            <p:fltVal val="1"/>
                                          </p:val>
                                        </p:tav>
                                      </p:tavLst>
                                    </p:anim>
                                    <p:anim calcmode="lin" valueType="num">
                                      <p:cBhvr>
                                        <p:cTn id="54" dur="500">
                                          <p:stCondLst>
                                            <p:cond delay="0"/>
                                          </p:stCondLst>
                                        </p:cTn>
                                        <p:tgtEl>
                                          <p:spTgt spid="1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5" dur="500">
                                          <p:stCondLst>
                                            <p:cond delay="0"/>
                                          </p:stCondLst>
                                        </p:cTn>
                                        <p:tgtEl>
                                          <p:spTgt spid="15"/>
                                        </p:tgtEl>
                                        <p:attrNameLst>
                                          <p:attrName>style.opacity</p:attrName>
                                        </p:attrNameLst>
                                      </p:cBhvr>
                                      <p:tavLst>
                                        <p:tav tm="0">
                                          <p:val>
                                            <p:fltVal val="0"/>
                                          </p:val>
                                        </p:tav>
                                        <p:tav tm="100000">
                                          <p:val>
                                            <p:fltVal val="1"/>
                                          </p:val>
                                        </p:tav>
                                      </p:tavLst>
                                    </p:anim>
                                    <p:anim calcmode="lin" valueType="num">
                                      <p:cBhvr>
                                        <p:cTn id="56" dur="500">
                                          <p:stCondLst>
                                            <p:cond delay="0"/>
                                          </p:stCondLst>
                                        </p:cTn>
                                        <p:tgtEl>
                                          <p:spTgt spid="15"/>
                                        </p:tgtEl>
                                        <p:attrNameLst>
                                          <p:attrName>ppt_w</p:attrName>
                                        </p:attrNameLst>
                                      </p:cBhvr>
                                      <p:tavLst>
                                        <p:tav tm="0">
                                          <p:val>
                                            <p:strVal val="#ppt_w*2"/>
                                          </p:val>
                                        </p:tav>
                                        <p:tav tm="100000">
                                          <p:val>
                                            <p:strVal val="#ppt_w"/>
                                          </p:val>
                                        </p:tav>
                                      </p:tavLst>
                                    </p:anim>
                                    <p:anim calcmode="lin" valueType="num">
                                      <p:cBhvr>
                                        <p:cTn id="57" dur="500">
                                          <p:stCondLst>
                                            <p:cond delay="0"/>
                                          </p:stCondLst>
                                        </p:cTn>
                                        <p:tgtEl>
                                          <p:spTgt spid="15"/>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434"/>
                                        </p:tgtEl>
                                        <p:attrNameLst>
                                          <p:attrName>style.visibility</p:attrName>
                                        </p:attrNameLst>
                                      </p:cBhvr>
                                      <p:to>
                                        <p:strVal val="visible"/>
                                      </p:to>
                                    </p:set>
                                    <p:anim calcmode="lin" valueType="num">
                                      <p:cBhvr>
                                        <p:cTn id="60" dur="500">
                                          <p:stCondLst>
                                            <p:cond delay="0"/>
                                          </p:stCondLst>
                                        </p:cTn>
                                        <p:tgtEl>
                                          <p:spTgt spid="434"/>
                                        </p:tgtEl>
                                        <p:attrNameLst>
                                          <p:attrName>ppt_x</p:attrName>
                                        </p:attrNameLst>
                                      </p:cBhvr>
                                      <p:tavLst>
                                        <p:tav tm="0" fmla="((floor(#ppt_x-0.5)+ceil(#ppt_x-0.5))*0.5+0.5)+(#ppt_x- ((floor(#ppt_x-0.5)+ceil(#ppt_x-0.5))*0.5+0.5))*$">
                                          <p:val>
                                            <p:fltVal val="0"/>
                                          </p:val>
                                        </p:tav>
                                        <p:tav tm="100000">
                                          <p:val>
                                            <p:fltVal val="1"/>
                                          </p:val>
                                        </p:tav>
                                      </p:tavLst>
                                    </p:anim>
                                    <p:anim calcmode="lin" valueType="num">
                                      <p:cBhvr>
                                        <p:cTn id="61" dur="500">
                                          <p:stCondLst>
                                            <p:cond delay="0"/>
                                          </p:stCondLst>
                                        </p:cTn>
                                        <p:tgtEl>
                                          <p:spTgt spid="43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2" dur="500">
                                          <p:stCondLst>
                                            <p:cond delay="0"/>
                                          </p:stCondLst>
                                        </p:cTn>
                                        <p:tgtEl>
                                          <p:spTgt spid="434"/>
                                        </p:tgtEl>
                                        <p:attrNameLst>
                                          <p:attrName>style.opacity</p:attrName>
                                        </p:attrNameLst>
                                      </p:cBhvr>
                                      <p:tavLst>
                                        <p:tav tm="0">
                                          <p:val>
                                            <p:fltVal val="0"/>
                                          </p:val>
                                        </p:tav>
                                        <p:tav tm="100000">
                                          <p:val>
                                            <p:fltVal val="1"/>
                                          </p:val>
                                        </p:tav>
                                      </p:tavLst>
                                    </p:anim>
                                    <p:anim calcmode="lin" valueType="num">
                                      <p:cBhvr>
                                        <p:cTn id="63" dur="500">
                                          <p:stCondLst>
                                            <p:cond delay="0"/>
                                          </p:stCondLst>
                                        </p:cTn>
                                        <p:tgtEl>
                                          <p:spTgt spid="434"/>
                                        </p:tgtEl>
                                        <p:attrNameLst>
                                          <p:attrName>ppt_w</p:attrName>
                                        </p:attrNameLst>
                                      </p:cBhvr>
                                      <p:tavLst>
                                        <p:tav tm="0">
                                          <p:val>
                                            <p:strVal val="#ppt_w*2"/>
                                          </p:val>
                                        </p:tav>
                                        <p:tav tm="100000">
                                          <p:val>
                                            <p:strVal val="#ppt_w"/>
                                          </p:val>
                                        </p:tav>
                                      </p:tavLst>
                                    </p:anim>
                                    <p:anim calcmode="lin" valueType="num">
                                      <p:cBhvr>
                                        <p:cTn id="64" dur="500">
                                          <p:stCondLst>
                                            <p:cond delay="0"/>
                                          </p:stCondLst>
                                        </p:cTn>
                                        <p:tgtEl>
                                          <p:spTgt spid="434"/>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p:stCondLst>
                                            <p:cond delay="0"/>
                                          </p:stCondLst>
                                        </p:cTn>
                                        <p:tgtEl>
                                          <p:spTgt spid="3"/>
                                        </p:tgtEl>
                                        <p:attrNameLst>
                                          <p:attrName>ppt_x</p:attrName>
                                        </p:attrNameLst>
                                      </p:cBhvr>
                                      <p:tavLst>
                                        <p:tav tm="0" fmla="((floor(#ppt_x-0.5)+ceil(#ppt_x-0.5))*0.5+0.5)+(#ppt_x- ((floor(#ppt_x-0.5)+ceil(#ppt_x-0.5))*0.5+0.5))*$">
                                          <p:val>
                                            <p:fltVal val="0"/>
                                          </p:val>
                                        </p:tav>
                                        <p:tav tm="100000">
                                          <p:val>
                                            <p:fltVal val="1"/>
                                          </p:val>
                                        </p:tav>
                                      </p:tavLst>
                                    </p:anim>
                                    <p:anim calcmode="lin" valueType="num">
                                      <p:cBhvr>
                                        <p:cTn id="68" dur="500">
                                          <p:stCondLst>
                                            <p:cond delay="0"/>
                                          </p:stCondLst>
                                        </p:cTn>
                                        <p:tgtEl>
                                          <p:spTgt spid="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9" dur="500">
                                          <p:stCondLst>
                                            <p:cond delay="0"/>
                                          </p:stCondLst>
                                        </p:cTn>
                                        <p:tgtEl>
                                          <p:spTgt spid="3"/>
                                        </p:tgtEl>
                                        <p:attrNameLst>
                                          <p:attrName>style.opacity</p:attrName>
                                        </p:attrNameLst>
                                      </p:cBhvr>
                                      <p:tavLst>
                                        <p:tav tm="0">
                                          <p:val>
                                            <p:fltVal val="0"/>
                                          </p:val>
                                        </p:tav>
                                        <p:tav tm="100000">
                                          <p:val>
                                            <p:fltVal val="1"/>
                                          </p:val>
                                        </p:tav>
                                      </p:tavLst>
                                    </p:anim>
                                    <p:anim calcmode="lin" valueType="num">
                                      <p:cBhvr>
                                        <p:cTn id="70" dur="500">
                                          <p:stCondLst>
                                            <p:cond delay="0"/>
                                          </p:stCondLst>
                                        </p:cTn>
                                        <p:tgtEl>
                                          <p:spTgt spid="3"/>
                                        </p:tgtEl>
                                        <p:attrNameLst>
                                          <p:attrName>ppt_w</p:attrName>
                                        </p:attrNameLst>
                                      </p:cBhvr>
                                      <p:tavLst>
                                        <p:tav tm="0">
                                          <p:val>
                                            <p:strVal val="#ppt_w*2"/>
                                          </p:val>
                                        </p:tav>
                                        <p:tav tm="100000">
                                          <p:val>
                                            <p:strVal val="#ppt_w"/>
                                          </p:val>
                                        </p:tav>
                                      </p:tavLst>
                                    </p:anim>
                                    <p:anim calcmode="lin" valueType="num">
                                      <p:cBhvr>
                                        <p:cTn id="71" dur="500">
                                          <p:stCondLst>
                                            <p:cond delay="0"/>
                                          </p:stCondLst>
                                        </p:cTn>
                                        <p:tgtEl>
                                          <p:spTgt spid="3"/>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75"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6" dur="500">
                                          <p:stCondLst>
                                            <p:cond delay="0"/>
                                          </p:stCondLst>
                                        </p:cTn>
                                        <p:tgtEl>
                                          <p:spTgt spid="13"/>
                                        </p:tgtEl>
                                        <p:attrNameLst>
                                          <p:attrName>style.opacity</p:attrName>
                                        </p:attrNameLst>
                                      </p:cBhvr>
                                      <p:tavLst>
                                        <p:tav tm="0">
                                          <p:val>
                                            <p:fltVal val="0"/>
                                          </p:val>
                                        </p:tav>
                                        <p:tav tm="100000">
                                          <p:val>
                                            <p:fltVal val="1"/>
                                          </p:val>
                                        </p:tav>
                                      </p:tavLst>
                                    </p:anim>
                                    <p:anim calcmode="lin" valueType="num">
                                      <p:cBhvr>
                                        <p:cTn id="77" dur="500">
                                          <p:stCondLst>
                                            <p:cond delay="0"/>
                                          </p:stCondLst>
                                        </p:cTn>
                                        <p:tgtEl>
                                          <p:spTgt spid="13"/>
                                        </p:tgtEl>
                                        <p:attrNameLst>
                                          <p:attrName>ppt_w</p:attrName>
                                        </p:attrNameLst>
                                      </p:cBhvr>
                                      <p:tavLst>
                                        <p:tav tm="0">
                                          <p:val>
                                            <p:strVal val="#ppt_w*2"/>
                                          </p:val>
                                        </p:tav>
                                        <p:tav tm="100000">
                                          <p:val>
                                            <p:strVal val="#ppt_w"/>
                                          </p:val>
                                        </p:tav>
                                      </p:tavLst>
                                    </p:anim>
                                    <p:anim calcmode="lin" valueType="num">
                                      <p:cBhvr>
                                        <p:cTn id="78" dur="500">
                                          <p:stCondLst>
                                            <p:cond delay="0"/>
                                          </p:stCondLst>
                                        </p:cTn>
                                        <p:tgtEl>
                                          <p:spTgt spid="13"/>
                                        </p:tgtEl>
                                        <p:attrNameLst>
                                          <p:attrName>ppt_h</p:attrName>
                                        </p:attrNameLst>
                                      </p:cBhvr>
                                      <p:tavLst>
                                        <p:tav tm="0">
                                          <p:val>
                                            <p:strVal val="#ppt_h*2"/>
                                          </p:val>
                                        </p:tav>
                                        <p:tav tm="100000">
                                          <p:val>
                                            <p:strVal val="#ppt_h"/>
                                          </p:val>
                                        </p:tav>
                                      </p:tavLst>
                                    </p:anim>
                                  </p:childTnLst>
                                </p:cTn>
                              </p:par>
                              <p:par>
                                <p:cTn id="79" presetID="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calcmode="lin" valueType="num">
                                      <p:cBhvr>
                                        <p:cTn id="82" dur="500">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3" dur="500">
                                          <p:stCondLst>
                                            <p:cond delay="0"/>
                                          </p:stCondLst>
                                        </p:cTn>
                                        <p:tgtEl>
                                          <p:spTgt spid="14"/>
                                        </p:tgtEl>
                                        <p:attrNameLst>
                                          <p:attrName>style.opacity</p:attrName>
                                        </p:attrNameLst>
                                      </p:cBhvr>
                                      <p:tavLst>
                                        <p:tav tm="0">
                                          <p:val>
                                            <p:fltVal val="0"/>
                                          </p:val>
                                        </p:tav>
                                        <p:tav tm="100000">
                                          <p:val>
                                            <p:fltVal val="1"/>
                                          </p:val>
                                        </p:tav>
                                      </p:tavLst>
                                    </p:anim>
                                    <p:anim calcmode="lin" valueType="num">
                                      <p:cBhvr>
                                        <p:cTn id="84" dur="500">
                                          <p:stCondLst>
                                            <p:cond delay="0"/>
                                          </p:stCondLst>
                                        </p:cTn>
                                        <p:tgtEl>
                                          <p:spTgt spid="14"/>
                                        </p:tgtEl>
                                        <p:attrNameLst>
                                          <p:attrName>ppt_w</p:attrName>
                                        </p:attrNameLst>
                                      </p:cBhvr>
                                      <p:tavLst>
                                        <p:tav tm="0">
                                          <p:val>
                                            <p:strVal val="#ppt_w*2"/>
                                          </p:val>
                                        </p:tav>
                                        <p:tav tm="100000">
                                          <p:val>
                                            <p:strVal val="#ppt_w"/>
                                          </p:val>
                                        </p:tav>
                                      </p:tavLst>
                                    </p:anim>
                                    <p:anim calcmode="lin" valueType="num">
                                      <p:cBhvr>
                                        <p:cTn id="85" dur="500">
                                          <p:stCondLst>
                                            <p:cond delay="0"/>
                                          </p:stCondLst>
                                        </p:cTn>
                                        <p:tgtEl>
                                          <p:spTgt spid="1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bldLvl="0" animBg="1"/>
      <p:bldP spid="9" grpId="0" bldLvl="0" animBg="1"/>
      <p:bldP spid="11" grpId="0" bldLvl="0" animBg="1"/>
      <p:bldP spid="6" grpId="0" bldLvl="0" animBg="1"/>
      <p:bldP spid="10" grpId="0" bldLvl="0" animBg="1"/>
      <p:bldP spid="434" grpId="0" bldLvl="0" animBg="1"/>
      <p:bldP spid="3" grpId="0" bldLvl="0" animBg="1"/>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txBox="1"/>
          <p:nvPr/>
        </p:nvSpPr>
        <p:spPr>
          <a:xfrm>
            <a:off x="723900" y="1459230"/>
            <a:ext cx="1282700" cy="646430"/>
          </a:xfrm>
          <a:prstGeom prst="rect">
            <a:avLst/>
          </a:prstGeom>
          <a:noFill/>
        </p:spPr>
        <p:txBody>
          <a:bodyPr wrap="square" lIns="0" tIns="0" rIns="0" bIns="0" rtlCol="0" anchor="b">
            <a:noAutofit/>
          </a:bodyPr>
          <a:lstStyle/>
          <a:p>
            <a:pPr>
              <a:lnSpc>
                <a:spcPct val="90000"/>
              </a:lnSpc>
            </a:pPr>
            <a:r>
              <a:rPr lang="zh-CN" altLang="en-US" sz="4800" b="1" dirty="0">
                <a:solidFill>
                  <a:schemeClr val="accent1"/>
                </a:solidFill>
                <a:latin typeface="微软雅黑" panose="020B0503020204020204" charset="-122"/>
                <a:ea typeface="微软雅黑" panose="020B0503020204020204" charset="-122"/>
              </a:rPr>
              <a:t>目录</a:t>
            </a:r>
            <a:endParaRPr lang="zh-CN" altLang="en-US" sz="4800" b="1" dirty="0">
              <a:solidFill>
                <a:schemeClr val="accent1"/>
              </a:solidFill>
              <a:latin typeface="微软雅黑" panose="020B0503020204020204" charset="-122"/>
              <a:ea typeface="微软雅黑" panose="020B0503020204020204" charset="-122"/>
            </a:endParaRPr>
          </a:p>
        </p:txBody>
      </p:sp>
      <p:sp>
        <p:nvSpPr>
          <p:cNvPr id="5" name="TextBox 4"/>
          <p:cNvSpPr txBox="1"/>
          <p:nvPr>
            <p:custDataLst>
              <p:tags r:id="rId1"/>
            </p:custDataLst>
          </p:nvPr>
        </p:nvSpPr>
        <p:spPr>
          <a:xfrm>
            <a:off x="723900" y="1193578"/>
            <a:ext cx="1253887" cy="160257"/>
          </a:xfrm>
          <a:prstGeom prst="rect">
            <a:avLst/>
          </a:prstGeom>
          <a:noFill/>
        </p:spPr>
        <p:txBody>
          <a:bodyPr wrap="square" lIns="0" tIns="0" rIns="0" bIns="0" rtlCol="0">
            <a:noAutofit/>
          </a:bodyPr>
          <a:lstStyle/>
          <a:p>
            <a:r>
              <a:rPr lang="en-US" sz="1100" dirty="0">
                <a:solidFill>
                  <a:schemeClr val="accent1"/>
                </a:solidFill>
                <a:latin typeface="微软雅黑" panose="020B0503020204020204" charset="-122"/>
                <a:ea typeface="微软雅黑" panose="020B0503020204020204" charset="-122"/>
              </a:rPr>
              <a:t>---------&gt;</a:t>
            </a:r>
            <a:endParaRPr lang="en-US" sz="1100" dirty="0">
              <a:solidFill>
                <a:schemeClr val="accent1"/>
              </a:solidFill>
              <a:latin typeface="微软雅黑" panose="020B0503020204020204" charset="-122"/>
              <a:ea typeface="微软雅黑" panose="020B0503020204020204" charset="-122"/>
            </a:endParaRPr>
          </a:p>
        </p:txBody>
      </p:sp>
      <p:grpSp>
        <p:nvGrpSpPr>
          <p:cNvPr id="4" name="目录1"/>
          <p:cNvGrpSpPr/>
          <p:nvPr/>
        </p:nvGrpSpPr>
        <p:grpSpPr>
          <a:xfrm>
            <a:off x="2454275" y="2105660"/>
            <a:ext cx="7882890" cy="476250"/>
            <a:chOff x="3865" y="2880"/>
            <a:chExt cx="12414" cy="750"/>
          </a:xfrm>
        </p:grpSpPr>
        <p:sp>
          <p:nvSpPr>
            <p:cNvPr id="10" name="TextBox 9"/>
            <p:cNvSpPr txBox="1"/>
            <p:nvPr>
              <p:custDataLst>
                <p:tags r:id="rId2"/>
              </p:custDataLst>
            </p:nvPr>
          </p:nvSpPr>
          <p:spPr>
            <a:xfrm>
              <a:off x="4454" y="2880"/>
              <a:ext cx="11825" cy="750"/>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问题</a:t>
              </a:r>
              <a:r>
                <a:rPr lang="en-US" sz="3200" b="1" dirty="0">
                  <a:solidFill>
                    <a:schemeClr val="accent1"/>
                  </a:solidFill>
                  <a:latin typeface="微软雅黑" panose="020B0503020204020204" charset="-122"/>
                  <a:ea typeface="微软雅黑" panose="020B0503020204020204" charset="-122"/>
                </a:rPr>
                <a:t>介绍</a:t>
              </a:r>
              <a:endParaRPr lang="en-US" sz="3200" b="1" dirty="0">
                <a:solidFill>
                  <a:schemeClr val="accent1"/>
                </a:solidFill>
                <a:latin typeface="微软雅黑" panose="020B0503020204020204" charset="-122"/>
                <a:ea typeface="微软雅黑" panose="020B0503020204020204" charset="-122"/>
              </a:endParaRPr>
            </a:p>
          </p:txBody>
        </p:sp>
        <p:grpSp>
          <p:nvGrpSpPr>
            <p:cNvPr id="18" name="Group 17"/>
            <p:cNvGrpSpPr/>
            <p:nvPr/>
          </p:nvGrpSpPr>
          <p:grpSpPr>
            <a:xfrm>
              <a:off x="3865" y="3097"/>
              <a:ext cx="427" cy="298"/>
              <a:chOff x="6542395" y="1327230"/>
              <a:chExt cx="436504" cy="304529"/>
            </a:xfrm>
          </p:grpSpPr>
          <p:sp>
            <p:nvSpPr>
              <p:cNvPr id="19" name="Freeform 18"/>
              <p:cNvSpPr/>
              <p:nvPr>
                <p:custDataLst>
                  <p:tags r:id="rId3"/>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0" name="Freeform 19"/>
              <p:cNvSpPr/>
              <p:nvPr>
                <p:custDataLst>
                  <p:tags r:id="rId4"/>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dirty="0">
                  <a:solidFill>
                    <a:schemeClr val="lt1"/>
                  </a:solidFill>
                  <a:latin typeface="微软雅黑" panose="020B0503020204020204" charset="-122"/>
                  <a:ea typeface="微软雅黑" panose="020B0503020204020204" charset="-122"/>
                </a:endParaRPr>
              </a:p>
            </p:txBody>
          </p:sp>
        </p:grpSp>
      </p:grpSp>
      <p:sp>
        <p:nvSpPr>
          <p:cNvPr id="27" name="!!平滑1"/>
          <p:cNvSpPr/>
          <p:nvPr>
            <p:custDataLst>
              <p:tags r:id="rId5"/>
            </p:custDataLst>
          </p:nvPr>
        </p:nvSpPr>
        <p:spPr>
          <a:xfrm>
            <a:off x="723900" y="1002145"/>
            <a:ext cx="530352" cy="11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28" name="!!平滑2"/>
          <p:cNvSpPr/>
          <p:nvPr>
            <p:custDataLst>
              <p:tags r:id="rId6"/>
            </p:custDataLst>
          </p:nvPr>
        </p:nvSpPr>
        <p:spPr>
          <a:xfrm rot="10800000" flipH="1">
            <a:off x="1459945" y="0"/>
            <a:ext cx="2812176" cy="1743965"/>
          </a:xfrm>
          <a:custGeom>
            <a:avLst/>
            <a:gdLst>
              <a:gd name="connsiteX0" fmla="*/ 4436793 w 4436793"/>
              <a:gd name="connsiteY0" fmla="*/ 0 h 2751468"/>
              <a:gd name="connsiteX1" fmla="*/ 3958811 w 4436793"/>
              <a:gd name="connsiteY1" fmla="*/ 0 h 2751468"/>
              <a:gd name="connsiteX2" fmla="*/ 3911635 w 4436793"/>
              <a:gd name="connsiteY2" fmla="*/ 0 h 2751468"/>
              <a:gd name="connsiteX3" fmla="*/ 3658582 w 4436793"/>
              <a:gd name="connsiteY3" fmla="*/ 0 h 2751468"/>
              <a:gd name="connsiteX4" fmla="*/ 3433653 w 4436793"/>
              <a:gd name="connsiteY4" fmla="*/ 0 h 2751468"/>
              <a:gd name="connsiteX5" fmla="*/ 3180600 w 4436793"/>
              <a:gd name="connsiteY5" fmla="*/ 0 h 2751468"/>
              <a:gd name="connsiteX6" fmla="*/ 3133424 w 4436793"/>
              <a:gd name="connsiteY6" fmla="*/ 0 h 2751468"/>
              <a:gd name="connsiteX7" fmla="*/ 2655442 w 4436793"/>
              <a:gd name="connsiteY7" fmla="*/ 0 h 2751468"/>
              <a:gd name="connsiteX8" fmla="*/ 0 w 4436793"/>
              <a:gd name="connsiteY8" fmla="*/ 2751468 h 2751468"/>
              <a:gd name="connsiteX9" fmla="*/ 477982 w 4436793"/>
              <a:gd name="connsiteY9" fmla="*/ 2751468 h 2751468"/>
              <a:gd name="connsiteX10" fmla="*/ 525158 w 4436793"/>
              <a:gd name="connsiteY10" fmla="*/ 2751468 h 2751468"/>
              <a:gd name="connsiteX11" fmla="*/ 778211 w 4436793"/>
              <a:gd name="connsiteY11" fmla="*/ 2751468 h 2751468"/>
              <a:gd name="connsiteX12" fmla="*/ 1003140 w 4436793"/>
              <a:gd name="connsiteY12" fmla="*/ 2751468 h 2751468"/>
              <a:gd name="connsiteX13" fmla="*/ 1256193 w 4436793"/>
              <a:gd name="connsiteY13" fmla="*/ 2751468 h 2751468"/>
              <a:gd name="connsiteX14" fmla="*/ 1303369 w 4436793"/>
              <a:gd name="connsiteY14" fmla="*/ 2751468 h 2751468"/>
              <a:gd name="connsiteX15" fmla="*/ 1781351 w 4436793"/>
              <a:gd name="connsiteY15" fmla="*/ 2751468 h 275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6793" h="2751468">
                <a:moveTo>
                  <a:pt x="4436793" y="0"/>
                </a:moveTo>
                <a:lnTo>
                  <a:pt x="3958811" y="0"/>
                </a:lnTo>
                <a:lnTo>
                  <a:pt x="3911635" y="0"/>
                </a:lnTo>
                <a:lnTo>
                  <a:pt x="3658582" y="0"/>
                </a:lnTo>
                <a:lnTo>
                  <a:pt x="3433653" y="0"/>
                </a:lnTo>
                <a:lnTo>
                  <a:pt x="3180600" y="0"/>
                </a:lnTo>
                <a:lnTo>
                  <a:pt x="3133424" y="0"/>
                </a:lnTo>
                <a:lnTo>
                  <a:pt x="2655442" y="0"/>
                </a:lnTo>
                <a:lnTo>
                  <a:pt x="0" y="2751468"/>
                </a:lnTo>
                <a:lnTo>
                  <a:pt x="477982" y="2751468"/>
                </a:lnTo>
                <a:lnTo>
                  <a:pt x="525158" y="2751468"/>
                </a:lnTo>
                <a:lnTo>
                  <a:pt x="778211" y="2751468"/>
                </a:lnTo>
                <a:lnTo>
                  <a:pt x="1003140" y="2751468"/>
                </a:lnTo>
                <a:lnTo>
                  <a:pt x="1256193" y="2751468"/>
                </a:lnTo>
                <a:lnTo>
                  <a:pt x="1303369" y="2751468"/>
                </a:lnTo>
                <a:lnTo>
                  <a:pt x="1781351" y="2751468"/>
                </a:lnTo>
                <a:close/>
              </a:path>
            </a:pathLst>
          </a:custGeom>
          <a:gradFill>
            <a:gsLst>
              <a:gs pos="20000">
                <a:srgbClr val="FFFFFF">
                  <a:alpha val="0"/>
                </a:srgbClr>
              </a:gs>
              <a:gs pos="100000">
                <a:srgbClr val="FFFFFF">
                  <a:alpha val="10000"/>
                </a:srgbClr>
              </a:gs>
            </a:gsLst>
            <a:lin ang="534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olidFill>
                <a:schemeClr val="lt1"/>
              </a:solidFill>
              <a:latin typeface="微软雅黑" panose="020B0503020204020204" charset="-122"/>
              <a:ea typeface="微软雅黑" panose="020B0503020204020204" charset="-122"/>
              <a:sym typeface="+mn-ea"/>
            </a:endParaRPr>
          </a:p>
        </p:txBody>
      </p:sp>
      <p:grpSp>
        <p:nvGrpSpPr>
          <p:cNvPr id="8" name="目录3"/>
          <p:cNvGrpSpPr/>
          <p:nvPr/>
        </p:nvGrpSpPr>
        <p:grpSpPr>
          <a:xfrm>
            <a:off x="2455545" y="3611880"/>
            <a:ext cx="7882890" cy="487680"/>
            <a:chOff x="3865" y="4878"/>
            <a:chExt cx="12414" cy="768"/>
          </a:xfrm>
        </p:grpSpPr>
        <p:sp>
          <p:nvSpPr>
            <p:cNvPr id="16" name="TextBox 15"/>
            <p:cNvSpPr txBox="1"/>
            <p:nvPr>
              <p:custDataLst>
                <p:tags r:id="rId7"/>
              </p:custDataLst>
            </p:nvPr>
          </p:nvSpPr>
          <p:spPr>
            <a:xfrm>
              <a:off x="4454" y="4878"/>
              <a:ext cx="11825" cy="768"/>
            </a:xfrm>
            <a:prstGeom prst="rect">
              <a:avLst/>
            </a:prstGeom>
            <a:noFill/>
          </p:spPr>
          <p:txBody>
            <a:bodyPr wrap="square" lIns="71755" tIns="36195" rIns="71755" bIns="36195" rtlCol="0" anchor="ctr" anchorCtr="0">
              <a:noAutofit/>
            </a:bodyPr>
            <a:lstStyle/>
            <a:p>
              <a:r>
                <a:rPr lang="zh-CN" altLang="en-US" sz="3200" b="1" dirty="0">
                  <a:solidFill>
                    <a:schemeClr val="accent1"/>
                  </a:solidFill>
                  <a:latin typeface="微软雅黑" panose="020B0503020204020204" charset="-122"/>
                  <a:ea typeface="微软雅黑" panose="020B0503020204020204" charset="-122"/>
                </a:rPr>
                <a:t>论文关键建模方法</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4" name="Group 23"/>
            <p:cNvGrpSpPr/>
            <p:nvPr/>
          </p:nvGrpSpPr>
          <p:grpSpPr>
            <a:xfrm>
              <a:off x="3865" y="5113"/>
              <a:ext cx="427" cy="298"/>
              <a:chOff x="6542395" y="1327230"/>
              <a:chExt cx="436504" cy="304529"/>
            </a:xfrm>
          </p:grpSpPr>
          <p:sp>
            <p:nvSpPr>
              <p:cNvPr id="25" name="Freeform 24"/>
              <p:cNvSpPr/>
              <p:nvPr>
                <p:custDataLst>
                  <p:tags r:id="rId8"/>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6" name="Freeform 25"/>
              <p:cNvSpPr/>
              <p:nvPr>
                <p:custDataLst>
                  <p:tags r:id="rId9"/>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9" name="目录4"/>
          <p:cNvGrpSpPr/>
          <p:nvPr/>
        </p:nvGrpSpPr>
        <p:grpSpPr>
          <a:xfrm>
            <a:off x="2454910" y="2834005"/>
            <a:ext cx="7882890" cy="525780"/>
            <a:chOff x="3865" y="5856"/>
            <a:chExt cx="12414" cy="828"/>
          </a:xfrm>
        </p:grpSpPr>
        <p:sp>
          <p:nvSpPr>
            <p:cNvPr id="2" name="TextBox 15"/>
            <p:cNvSpPr txBox="1"/>
            <p:nvPr>
              <p:custDataLst>
                <p:tags r:id="rId10"/>
              </p:custDataLst>
            </p:nvPr>
          </p:nvSpPr>
          <p:spPr>
            <a:xfrm>
              <a:off x="4454" y="5856"/>
              <a:ext cx="11825" cy="82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sym typeface="+mn-ea"/>
                </a:rPr>
                <a:t>论文优势</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9" name="Group 23"/>
            <p:cNvGrpSpPr/>
            <p:nvPr/>
          </p:nvGrpSpPr>
          <p:grpSpPr>
            <a:xfrm>
              <a:off x="3865" y="6121"/>
              <a:ext cx="427" cy="298"/>
              <a:chOff x="6542395" y="1327230"/>
              <a:chExt cx="436504" cy="304529"/>
            </a:xfrm>
          </p:grpSpPr>
          <p:sp>
            <p:nvSpPr>
              <p:cNvPr id="30" name="Freeform 24"/>
              <p:cNvSpPr/>
              <p:nvPr>
                <p:custDataLst>
                  <p:tags r:id="rId11"/>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1" name="Freeform 25"/>
              <p:cNvSpPr/>
              <p:nvPr>
                <p:custDataLst>
                  <p:tags r:id="rId12"/>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11" name="目录5"/>
          <p:cNvGrpSpPr/>
          <p:nvPr/>
        </p:nvGrpSpPr>
        <p:grpSpPr>
          <a:xfrm>
            <a:off x="2455545" y="4351655"/>
            <a:ext cx="7882890" cy="487680"/>
            <a:chOff x="3865" y="6894"/>
            <a:chExt cx="12414" cy="768"/>
          </a:xfrm>
        </p:grpSpPr>
        <p:sp>
          <p:nvSpPr>
            <p:cNvPr id="32" name="TextBox 15"/>
            <p:cNvSpPr txBox="1"/>
            <p:nvPr>
              <p:custDataLst>
                <p:tags r:id="rId13"/>
              </p:custDataLst>
            </p:nvPr>
          </p:nvSpPr>
          <p:spPr>
            <a:xfrm>
              <a:off x="4455" y="6894"/>
              <a:ext cx="11824" cy="76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解题思路与个人启发</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34" name="Group 23"/>
            <p:cNvGrpSpPr/>
            <p:nvPr/>
          </p:nvGrpSpPr>
          <p:grpSpPr>
            <a:xfrm>
              <a:off x="3865" y="7129"/>
              <a:ext cx="427" cy="298"/>
              <a:chOff x="6542395" y="1327230"/>
              <a:chExt cx="436504" cy="304529"/>
            </a:xfrm>
          </p:grpSpPr>
          <p:sp>
            <p:nvSpPr>
              <p:cNvPr id="35" name="Freeform 24"/>
              <p:cNvSpPr/>
              <p:nvPr>
                <p:custDataLst>
                  <p:tags r:id="rId14"/>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6" name="Freeform 25"/>
              <p:cNvSpPr/>
              <p:nvPr>
                <p:custDataLst>
                  <p:tags r:id="rId15"/>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spTree>
    <p:custDataLst>
      <p:tags r:id="rId1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indefinite" fill="hold">
                                          <p:stCondLst>
                                            <p:cond delay="0"/>
                                          </p:stCondLst>
                                        </p:cTn>
                                        <p:tgtEl>
                                          <p:spTgt spid="3"/>
                                        </p:tgtEl>
                                        <p:attrNameLst>
                                          <p:attrName>style.visibility</p:attrName>
                                        </p:attrNameLst>
                                      </p:cBhvr>
                                      <p:to>
                                        <p:strVal val="visible"/>
                                      </p:to>
                                    </p:set>
                                    <p:anim calcmode="lin" valueType="num">
                                      <p:cBhvr>
                                        <p:cTn id="7" dur="indefinite" fill="hold"/>
                                        <p:tgtEl>
                                          <p:spTgt spid="3"/>
                                        </p:tgtEl>
                                        <p:attrNameLst>
                                          <p:attrName>ppt_w</p:attrName>
                                        </p:attrNameLst>
                                      </p:cBhvr>
                                      <p:tavLst>
                                        <p:tav tm="0">
                                          <p:val>
                                            <p:fltVal val="0"/>
                                          </p:val>
                                        </p:tav>
                                        <p:tav tm="100000">
                                          <p:val>
                                            <p:strVal val="#ppt_w*1.50"/>
                                          </p:val>
                                        </p:tav>
                                      </p:tavLst>
                                    </p:anim>
                                    <p:anim calcmode="lin" valueType="num">
                                      <p:cBhvr>
                                        <p:cTn id="8" dur="indefinite" fill="hold"/>
                                        <p:tgtEl>
                                          <p:spTgt spid="3"/>
                                        </p:tgtEl>
                                        <p:attrNameLst>
                                          <p:attrName>ppt_h</p:attrName>
                                        </p:attrNameLst>
                                      </p:cBhvr>
                                      <p:tavLst>
                                        <p:tav tm="0">
                                          <p:val>
                                            <p:fltVal val="0"/>
                                          </p:val>
                                        </p:tav>
                                        <p:tav tm="100000">
                                          <p:val>
                                            <p:strVal val="#ppt_h*1.50"/>
                                          </p:val>
                                        </p:tav>
                                      </p:tavLst>
                                    </p:anim>
                                    <p:animEffect transition="in" filter="fade">
                                      <p:cBhvr>
                                        <p:cTn id="9" dur="indefinite"/>
                                        <p:tgtEl>
                                          <p:spTgt spid="3"/>
                                        </p:tgtEl>
                                      </p:cBhvr>
                                    </p:animEffect>
                                    <p:anim calcmode="lin" valueType="num">
                                      <p:cBhvr>
                                        <p:cTn id="10" dur="indefinite">
                                          <p:stCondLst>
                                            <p:cond delay="0"/>
                                          </p:stCondLst>
                                        </p:cTn>
                                        <p:tgtEl>
                                          <p:spTgt spid="3"/>
                                        </p:tgtEl>
                                        <p:attrNameLst>
                                          <p:attrName>ppt_x</p:attrName>
                                        </p:attrNameLst>
                                      </p:cBhvr>
                                      <p:tavLst>
                                        <p:tav tm="0">
                                          <p:val>
                                            <p:strVal val="#ppt_x"/>
                                          </p:val>
                                        </p:tav>
                                        <p:tav tm="100000">
                                          <p:val>
                                            <p:fltVal val="0.5"/>
                                          </p:val>
                                        </p:tav>
                                      </p:tavLst>
                                    </p:anim>
                                    <p:anim calcmode="lin" valueType="num">
                                      <p:cBhvr>
                                        <p:cTn id="11" dur="indefinite">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indefinite" fill="hold">
                                          <p:stCondLst>
                                            <p:cond delay="0"/>
                                          </p:stCondLst>
                                        </p:cTn>
                                        <p:tgtEl>
                                          <p:spTgt spid="3"/>
                                        </p:tgtEl>
                                        <p:attrNameLst>
                                          <p:attrName>style.visibility</p:attrName>
                                        </p:attrNameLst>
                                      </p:cBhvr>
                                      <p:to>
                                        <p:strVal val="visible"/>
                                      </p:to>
                                    </p:set>
                                    <p:anim calcmode="lin" valueType="num">
                                      <p:cBhvr>
                                        <p:cTn id="16" dur="indefinite" fill="hold"/>
                                        <p:tgtEl>
                                          <p:spTgt spid="3"/>
                                        </p:tgtEl>
                                        <p:attrNameLst>
                                          <p:attrName>ppt_w</p:attrName>
                                        </p:attrNameLst>
                                      </p:cBhvr>
                                      <p:tavLst>
                                        <p:tav tm="0">
                                          <p:val>
                                            <p:strVal val="#ppt_w*1.50"/>
                                          </p:val>
                                        </p:tav>
                                        <p:tav tm="100000">
                                          <p:val>
                                            <p:strVal val="#ppt_w"/>
                                          </p:val>
                                        </p:tav>
                                      </p:tavLst>
                                    </p:anim>
                                    <p:anim calcmode="lin" valueType="num">
                                      <p:cBhvr>
                                        <p:cTn id="17" dur="indefinite" fill="hold"/>
                                        <p:tgtEl>
                                          <p:spTgt spid="3"/>
                                        </p:tgtEl>
                                        <p:attrNameLst>
                                          <p:attrName>ppt_h</p:attrName>
                                        </p:attrNameLst>
                                      </p:cBhvr>
                                      <p:tavLst>
                                        <p:tav tm="0">
                                          <p:val>
                                            <p:strVal val="#ppt_h*1.50"/>
                                          </p:val>
                                        </p:tav>
                                        <p:tav tm="100000">
                                          <p:val>
                                            <p:strVal val="#ppt_h"/>
                                          </p:val>
                                        </p:tav>
                                      </p:tavLst>
                                    </p:anim>
                                    <p:animEffect transition="in" filter="fade">
                                      <p:cBhvr>
                                        <p:cTn id="18" dur="indefinite"/>
                                        <p:tgtEl>
                                          <p:spTgt spid="3"/>
                                        </p:tgtEl>
                                      </p:cBhvr>
                                    </p:animEffect>
                                    <p:anim calcmode="lin" valueType="num">
                                      <p:cBhvr>
                                        <p:cTn id="19" dur="indefinite">
                                          <p:stCondLst>
                                            <p:cond delay="0"/>
                                          </p:stCondLst>
                                        </p:cTn>
                                        <p:tgtEl>
                                          <p:spTgt spid="3"/>
                                        </p:tgtEl>
                                        <p:attrNameLst>
                                          <p:attrName>ppt_x</p:attrName>
                                        </p:attrNameLst>
                                      </p:cBhvr>
                                      <p:tavLst>
                                        <p:tav tm="0">
                                          <p:val>
                                            <p:fltVal val="0.5"/>
                                          </p:val>
                                        </p:tav>
                                        <p:tav tm="100000">
                                          <p:val>
                                            <p:strVal val="#ppt_x"/>
                                          </p:val>
                                        </p:tav>
                                      </p:tavLst>
                                    </p:anim>
                                    <p:anim calcmode="lin" valueType="num">
                                      <p:cBhvr>
                                        <p:cTn id="20" dur="indefinite">
                                          <p:stCondLst>
                                            <p:cond delay="0"/>
                                          </p:stCondLst>
                                        </p:cTn>
                                        <p:tgtEl>
                                          <p:spTgt spid="3"/>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par>
                                <p:cTn id="27" presetID="10" presetClass="entr" presetSubtype="0" fill="hold" grpId="2" nodeType="withEffect">
                                  <p:stCondLst>
                                    <p:cond delay="0"/>
                                  </p:stCondLst>
                                  <p:iterate type="lt">
                                    <p:tmPct val="10000"/>
                                  </p:iterate>
                                  <p:childTnLst>
                                    <p:set>
                                      <p:cBhvr>
                                        <p:cTn id="28" dur="indefinite" fill="hold">
                                          <p:stCondLst>
                                            <p:cond delay="0"/>
                                          </p:stCondLst>
                                        </p:cTn>
                                        <p:tgtEl>
                                          <p:spTgt spid="3"/>
                                        </p:tgtEl>
                                        <p:attrNameLst>
                                          <p:attrName>style.visibility</p:attrName>
                                        </p:attrNameLst>
                                      </p:cBhvr>
                                      <p:to>
                                        <p:strVal val="visible"/>
                                      </p:to>
                                    </p:set>
                                    <p:animEffect transition="in" filter="fade">
                                      <p:cBhvr>
                                        <p:cTn id="29" dur="indefinite"/>
                                        <p:tgtEl>
                                          <p:spTgt spid="3"/>
                                        </p:tgtEl>
                                      </p:cBhvr>
                                    </p:animEffect>
                                    <p:anim calcmode="lin" valueType="num">
                                      <p:cBhvr>
                                        <p:cTn id="30" dur="indefinite">
                                          <p:stCondLst>
                                            <p:cond delay="0"/>
                                          </p:stCondLst>
                                        </p:cTn>
                                        <p:tgtEl>
                                          <p:spTgt spid="3"/>
                                        </p:tgtEl>
                                        <p:attrNameLst>
                                          <p:attrName>ppt_x</p:attrName>
                                        </p:attrNameLst>
                                      </p:cBhvr>
                                      <p:tavLst>
                                        <p:tav tm="0" fmla="$">
                                          <p:val>
                                            <p:strVal val="#ppt_x"/>
                                          </p:val>
                                        </p:tav>
                                        <p:tav tm="100000" fmla="$">
                                          <p:val>
                                            <p:strVal val="#ppt_x+rand(ppt_w)-ppt_w/2"/>
                                          </p:val>
                                        </p:tav>
                                      </p:tavLst>
                                    </p:anim>
                                    <p:anim calcmode="lin" valueType="num">
                                      <p:cBhvr>
                                        <p:cTn id="31" dur="indefinit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32" dur="indefinite" accel="50000">
                                          <p:stCondLst>
                                            <p:cond delay="0"/>
                                          </p:stCondLst>
                                        </p:cTn>
                                        <p:tgtEl>
                                          <p:spTgt spid="3"/>
                                        </p:tgtEl>
                                      </p:cBhvr>
                                      <p:from x="100000" y="100000"/>
                                      <p:to x="250000" y="250000"/>
                                    </p:animScale>
                                    <p:animScale>
                                      <p:cBhvr>
                                        <p:cTn id="33" dur="indefinite" accel="50000">
                                          <p:stCondLst>
                                            <p:cond delay="0"/>
                                          </p:stCondLst>
                                        </p:cTn>
                                        <p:tgtEl>
                                          <p:spTgt spid="3"/>
                                        </p:tgtEl>
                                      </p:cBhvr>
                                      <p:from x="100000" y="100000"/>
                                      <p:to x="150000" y="150000"/>
                                    </p:animScale>
                                    <p:anim calcmode="lin" valueType="num">
                                      <p:cBhvr>
                                        <p:cTn id="34" dur="indefinite">
                                          <p:stCondLst>
                                            <p:cond delay="0"/>
                                          </p:stCondLst>
                                        </p:cTn>
                                        <p:tgtEl>
                                          <p:spTgt spid="3"/>
                                        </p:tgtEl>
                                        <p:attrNameLst>
                                          <p:attrName>ppt_x</p:attrName>
                                        </p:attrNameLst>
                                      </p:cBhvr>
                                      <p:tavLst>
                                        <p:tav tm="0" fmla="$">
                                          <p:val>
                                            <p:strVal val="#ppt_x"/>
                                          </p:val>
                                        </p:tav>
                                        <p:tav tm="100000" fmla="$">
                                          <p:val>
                                            <p:strVal val="#ppt_x+#ppt_w/2"/>
                                          </p:val>
                                        </p:tav>
                                      </p:tavLst>
                                    </p:anim>
                                    <p:anim calcmode="lin" valueType="num">
                                      <p:cBhvr>
                                        <p:cTn id="35" dur="indefinite">
                                          <p:stCondLst>
                                            <p:cond delay="0"/>
                                          </p:stCondLst>
                                        </p:cTn>
                                        <p:tgtEl>
                                          <p:spTgt spid="3"/>
                                        </p:tgtEl>
                                        <p:attrNameLst>
                                          <p:attrName>ppt_y</p:attrName>
                                        </p:attrNameLst>
                                      </p:cBhvr>
                                      <p:tavLst>
                                        <p:tav tm="0" fmla="$">
                                          <p:val>
                                            <p:strVal val="#ppt_y"/>
                                          </p:val>
                                        </p:tav>
                                        <p:tav tm="100000" fmla="$">
                                          <p:val>
                                            <p:strVal val="#ppt_y+#ppt_h/3"/>
                                          </p:val>
                                        </p:tav>
                                      </p:tavLst>
                                    </p:anim>
                                  </p:childTnLst>
                                </p:cTn>
                              </p:par>
                              <p:par>
                                <p:cTn id="36" presetID="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p:stCondLst>
                                            <p:cond delay="0"/>
                                          </p:stCondLst>
                                        </p:cTn>
                                        <p:tgtEl>
                                          <p:spTgt spid="5"/>
                                        </p:tgtEl>
                                        <p:attrNameLst>
                                          <p:attrName>ppt_x</p:attrName>
                                        </p:attrNameLst>
                                      </p:cBhvr>
                                      <p:tavLst>
                                        <p:tav tm="0" fmla="((floor(#ppt_x-0.5)+ceil(#ppt_x-0.5))*0.5+0.5)+(#ppt_x- ((floor(#ppt_x-0.5)+ceil(#ppt_x-0.5))*0.5+0.5))*$">
                                          <p:val>
                                            <p:fltVal val="0"/>
                                          </p:val>
                                        </p:tav>
                                        <p:tav tm="100000">
                                          <p:val>
                                            <p:fltVal val="1"/>
                                          </p:val>
                                        </p:tav>
                                      </p:tavLst>
                                    </p:anim>
                                    <p:anim calcmode="lin" valueType="num">
                                      <p:cBhvr>
                                        <p:cTn id="39" dur="500">
                                          <p:stCondLst>
                                            <p:cond delay="0"/>
                                          </p:stCondLst>
                                        </p:cTn>
                                        <p:tgtEl>
                                          <p:spTgt spid="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0" dur="500">
                                          <p:stCondLst>
                                            <p:cond delay="0"/>
                                          </p:stCondLst>
                                        </p:cTn>
                                        <p:tgtEl>
                                          <p:spTgt spid="5"/>
                                        </p:tgtEl>
                                        <p:attrNameLst>
                                          <p:attrName>style.opacity</p:attrName>
                                        </p:attrNameLst>
                                      </p:cBhvr>
                                      <p:tavLst>
                                        <p:tav tm="0">
                                          <p:val>
                                            <p:fltVal val="0"/>
                                          </p:val>
                                        </p:tav>
                                        <p:tav tm="100000">
                                          <p:val>
                                            <p:fltVal val="1"/>
                                          </p:val>
                                        </p:tav>
                                      </p:tavLst>
                                    </p:anim>
                                    <p:anim calcmode="lin" valueType="num">
                                      <p:cBhvr>
                                        <p:cTn id="41" dur="500">
                                          <p:stCondLst>
                                            <p:cond delay="0"/>
                                          </p:stCondLst>
                                        </p:cTn>
                                        <p:tgtEl>
                                          <p:spTgt spid="5"/>
                                        </p:tgtEl>
                                        <p:attrNameLst>
                                          <p:attrName>ppt_w</p:attrName>
                                        </p:attrNameLst>
                                      </p:cBhvr>
                                      <p:tavLst>
                                        <p:tav tm="0">
                                          <p:val>
                                            <p:strVal val="#ppt_w*2"/>
                                          </p:val>
                                        </p:tav>
                                        <p:tav tm="100000">
                                          <p:val>
                                            <p:strVal val="#ppt_w"/>
                                          </p:val>
                                        </p:tav>
                                      </p:tavLst>
                                    </p:anim>
                                    <p:anim calcmode="lin" valueType="num">
                                      <p:cBhvr>
                                        <p:cTn id="42" dur="500">
                                          <p:stCondLst>
                                            <p:cond delay="0"/>
                                          </p:stCondLst>
                                        </p:cTn>
                                        <p:tgtEl>
                                          <p:spTgt spid="5"/>
                                        </p:tgtEl>
                                        <p:attrNameLst>
                                          <p:attrName>ppt_h</p:attrName>
                                        </p:attrNameLst>
                                      </p:cBhvr>
                                      <p:tavLst>
                                        <p:tav tm="0">
                                          <p:val>
                                            <p:strVal val="#ppt_h*2"/>
                                          </p:val>
                                        </p:tav>
                                        <p:tav tm="100000">
                                          <p:val>
                                            <p:strVal val="#ppt_h"/>
                                          </p:val>
                                        </p:tav>
                                      </p:tavLst>
                                    </p:anim>
                                  </p:childTnLst>
                                </p:cTn>
                              </p:par>
                              <p:par>
                                <p:cTn id="43" presetID="0"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calcmode="lin" valueType="num">
                                      <p:cBhvr>
                                        <p:cTn id="46" dur="500">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7" dur="500">
                                          <p:stCondLst>
                                            <p:cond delay="0"/>
                                          </p:stCondLst>
                                        </p:cTn>
                                        <p:tgtEl>
                                          <p:spTgt spid="4"/>
                                        </p:tgtEl>
                                        <p:attrNameLst>
                                          <p:attrName>style.opacity</p:attrName>
                                        </p:attrNameLst>
                                      </p:cBhvr>
                                      <p:tavLst>
                                        <p:tav tm="0">
                                          <p:val>
                                            <p:fltVal val="0"/>
                                          </p:val>
                                        </p:tav>
                                        <p:tav tm="100000">
                                          <p:val>
                                            <p:fltVal val="1"/>
                                          </p:val>
                                        </p:tav>
                                      </p:tavLst>
                                    </p:anim>
                                    <p:anim calcmode="lin" valueType="num">
                                      <p:cBhvr>
                                        <p:cTn id="48" dur="500">
                                          <p:stCondLst>
                                            <p:cond delay="0"/>
                                          </p:stCondLst>
                                        </p:cTn>
                                        <p:tgtEl>
                                          <p:spTgt spid="4"/>
                                        </p:tgtEl>
                                        <p:attrNameLst>
                                          <p:attrName>ppt_w</p:attrName>
                                        </p:attrNameLst>
                                      </p:cBhvr>
                                      <p:tavLst>
                                        <p:tav tm="0">
                                          <p:val>
                                            <p:strVal val="#ppt_w*2"/>
                                          </p:val>
                                        </p:tav>
                                        <p:tav tm="100000">
                                          <p:val>
                                            <p:strVal val="#ppt_w"/>
                                          </p:val>
                                        </p:tav>
                                      </p:tavLst>
                                    </p:anim>
                                    <p:anim calcmode="lin" valueType="num">
                                      <p:cBhvr>
                                        <p:cTn id="49" dur="500">
                                          <p:stCondLst>
                                            <p:cond delay="0"/>
                                          </p:stCondLst>
                                        </p:cTn>
                                        <p:tgtEl>
                                          <p:spTgt spid="4"/>
                                        </p:tgtEl>
                                        <p:attrNameLst>
                                          <p:attrName>ppt_h</p:attrName>
                                        </p:attrNameLst>
                                      </p:cBhvr>
                                      <p:tavLst>
                                        <p:tav tm="0">
                                          <p:val>
                                            <p:strVal val="#ppt_h*2"/>
                                          </p:val>
                                        </p:tav>
                                        <p:tav tm="100000">
                                          <p:val>
                                            <p:strVal val="#ppt_h"/>
                                          </p:val>
                                        </p:tav>
                                      </p:tavLst>
                                    </p:anim>
                                  </p:childTnLst>
                                </p:cTn>
                              </p:par>
                              <p:par>
                                <p:cTn id="50" presetID="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calcmode="lin" valueType="num">
                                      <p:cBhvr>
                                        <p:cTn id="53" dur="500">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4" dur="500">
                                          <p:stCondLst>
                                            <p:cond delay="0"/>
                                          </p:stCondLst>
                                        </p:cTn>
                                        <p:tgtEl>
                                          <p:spTgt spid="27"/>
                                        </p:tgtEl>
                                        <p:attrNameLst>
                                          <p:attrName>style.opacity</p:attrName>
                                        </p:attrNameLst>
                                      </p:cBhvr>
                                      <p:tavLst>
                                        <p:tav tm="0">
                                          <p:val>
                                            <p:fltVal val="0"/>
                                          </p:val>
                                        </p:tav>
                                        <p:tav tm="100000">
                                          <p:val>
                                            <p:fltVal val="1"/>
                                          </p:val>
                                        </p:tav>
                                      </p:tavLst>
                                    </p:anim>
                                    <p:anim calcmode="lin" valueType="num">
                                      <p:cBhvr>
                                        <p:cTn id="55" dur="500">
                                          <p:stCondLst>
                                            <p:cond delay="0"/>
                                          </p:stCondLst>
                                        </p:cTn>
                                        <p:tgtEl>
                                          <p:spTgt spid="27"/>
                                        </p:tgtEl>
                                        <p:attrNameLst>
                                          <p:attrName>ppt_w</p:attrName>
                                        </p:attrNameLst>
                                      </p:cBhvr>
                                      <p:tavLst>
                                        <p:tav tm="0">
                                          <p:val>
                                            <p:strVal val="#ppt_w*2"/>
                                          </p:val>
                                        </p:tav>
                                        <p:tav tm="100000">
                                          <p:val>
                                            <p:strVal val="#ppt_w"/>
                                          </p:val>
                                        </p:tav>
                                      </p:tavLst>
                                    </p:anim>
                                    <p:anim calcmode="lin" valueType="num">
                                      <p:cBhvr>
                                        <p:cTn id="56" dur="500">
                                          <p:stCondLst>
                                            <p:cond delay="0"/>
                                          </p:stCondLst>
                                        </p:cTn>
                                        <p:tgtEl>
                                          <p:spTgt spid="27"/>
                                        </p:tgtEl>
                                        <p:attrNameLst>
                                          <p:attrName>ppt_h</p:attrName>
                                        </p:attrNameLst>
                                      </p:cBhvr>
                                      <p:tavLst>
                                        <p:tav tm="0">
                                          <p:val>
                                            <p:strVal val="#ppt_h*2"/>
                                          </p:val>
                                        </p:tav>
                                        <p:tav tm="100000">
                                          <p:val>
                                            <p:strVal val="#ppt_h"/>
                                          </p:val>
                                        </p:tav>
                                      </p:tavLst>
                                    </p:anim>
                                  </p:childTnLst>
                                </p:cTn>
                              </p:par>
                              <p:par>
                                <p:cTn id="57" presetID="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60"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1" dur="500">
                                          <p:stCondLst>
                                            <p:cond delay="0"/>
                                          </p:stCondLst>
                                        </p:cTn>
                                        <p:tgtEl>
                                          <p:spTgt spid="28"/>
                                        </p:tgtEl>
                                        <p:attrNameLst>
                                          <p:attrName>style.opacity</p:attrName>
                                        </p:attrNameLst>
                                      </p:cBhvr>
                                      <p:tavLst>
                                        <p:tav tm="0">
                                          <p:val>
                                            <p:fltVal val="0"/>
                                          </p:val>
                                        </p:tav>
                                        <p:tav tm="100000">
                                          <p:val>
                                            <p:fltVal val="1"/>
                                          </p:val>
                                        </p:tav>
                                      </p:tavLst>
                                    </p:anim>
                                    <p:anim calcmode="lin" valueType="num">
                                      <p:cBhvr>
                                        <p:cTn id="62" dur="500">
                                          <p:stCondLst>
                                            <p:cond delay="0"/>
                                          </p:stCondLst>
                                        </p:cTn>
                                        <p:tgtEl>
                                          <p:spTgt spid="28"/>
                                        </p:tgtEl>
                                        <p:attrNameLst>
                                          <p:attrName>ppt_w</p:attrName>
                                        </p:attrNameLst>
                                      </p:cBhvr>
                                      <p:tavLst>
                                        <p:tav tm="0">
                                          <p:val>
                                            <p:strVal val="#ppt_w*2"/>
                                          </p:val>
                                        </p:tav>
                                        <p:tav tm="100000">
                                          <p:val>
                                            <p:strVal val="#ppt_w"/>
                                          </p:val>
                                        </p:tav>
                                      </p:tavLst>
                                    </p:anim>
                                    <p:anim calcmode="lin" valueType="num">
                                      <p:cBhvr>
                                        <p:cTn id="63" dur="500">
                                          <p:stCondLst>
                                            <p:cond delay="0"/>
                                          </p:stCondLst>
                                        </p:cTn>
                                        <p:tgtEl>
                                          <p:spTgt spid="28"/>
                                        </p:tgtEl>
                                        <p:attrNameLst>
                                          <p:attrName>ppt_h</p:attrName>
                                        </p:attrNameLst>
                                      </p:cBhvr>
                                      <p:tavLst>
                                        <p:tav tm="0">
                                          <p:val>
                                            <p:strVal val="#ppt_h*2"/>
                                          </p:val>
                                        </p:tav>
                                        <p:tav tm="100000">
                                          <p:val>
                                            <p:strVal val="#ppt_h"/>
                                          </p:val>
                                        </p:tav>
                                      </p:tavLst>
                                    </p:anim>
                                  </p:childTnLst>
                                </p:cTn>
                              </p:par>
                              <p:par>
                                <p:cTn id="64" presetID="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67"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8"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69"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70" dur="500">
                                          <p:stCondLst>
                                            <p:cond delay="0"/>
                                          </p:stCondLst>
                                        </p:cTn>
                                        <p:tgtEl>
                                          <p:spTgt spid="8"/>
                                        </p:tgtEl>
                                        <p:attrNameLst>
                                          <p:attrName>ppt_h</p:attrName>
                                        </p:attrNameLst>
                                      </p:cBhvr>
                                      <p:tavLst>
                                        <p:tav tm="0">
                                          <p:val>
                                            <p:strVal val="#ppt_h*2"/>
                                          </p:val>
                                        </p:tav>
                                        <p:tav tm="100000">
                                          <p:val>
                                            <p:strVal val="#ppt_h"/>
                                          </p:val>
                                        </p:tav>
                                      </p:tavLst>
                                    </p:anim>
                                  </p:childTnLst>
                                </p:cTn>
                              </p:par>
                              <p:par>
                                <p:cTn id="71" presetID="0"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7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5"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76"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77" dur="500">
                                          <p:stCondLst>
                                            <p:cond delay="0"/>
                                          </p:stCondLst>
                                        </p:cTn>
                                        <p:tgtEl>
                                          <p:spTgt spid="9"/>
                                        </p:tgtEl>
                                        <p:attrNameLst>
                                          <p:attrName>ppt_h</p:attrName>
                                        </p:attrNameLst>
                                      </p:cBhvr>
                                      <p:tavLst>
                                        <p:tav tm="0">
                                          <p:val>
                                            <p:strVal val="#ppt_h*2"/>
                                          </p:val>
                                        </p:tav>
                                        <p:tav tm="100000">
                                          <p:val>
                                            <p:strVal val="#ppt_h"/>
                                          </p:val>
                                        </p:tav>
                                      </p:tavLst>
                                    </p:anim>
                                  </p:childTnLst>
                                </p:cTn>
                              </p:par>
                              <p:par>
                                <p:cTn id="78" presetID="0" presetClass="entr" presetSubtype="0" fill="hold" nodeType="with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p:cTn id="80"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81"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2"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83"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84" dur="500">
                                          <p:stCondLst>
                                            <p:cond delay="0"/>
                                          </p:stCondLst>
                                        </p:cTn>
                                        <p:tgtEl>
                                          <p:spTgt spid="11"/>
                                        </p:tgtEl>
                                        <p:attrNameLst>
                                          <p:attrName>ppt_h</p:attrName>
                                        </p:attrNameLst>
                                      </p:cBhvr>
                                      <p:tavLst>
                                        <p:tav tm="0">
                                          <p:val>
                                            <p:strVal val="#ppt_h*2"/>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indefinite" fill="hold">
                                          <p:stCondLst>
                                            <p:cond delay="0"/>
                                          </p:stCondLst>
                                        </p:cTn>
                                        <p:tgtEl>
                                          <p:spTgt spid="3">
                                            <p:txEl>
                                              <p:pRg st="0" end="0"/>
                                            </p:txEl>
                                          </p:spTgt>
                                        </p:tgtEl>
                                        <p:attrNameLst>
                                          <p:attrName>style.visibility</p:attrName>
                                        </p:attrNameLst>
                                      </p:cBhvr>
                                      <p:to>
                                        <p:strVal val="visible"/>
                                      </p:to>
                                    </p:set>
                                    <p:animEffect transition="in" filter="blinds(horizontal)">
                                      <p:cBhvr>
                                        <p:cTn id="89" dur="indefinite"/>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5" grpId="0"/>
      <p:bldP spid="27" grpId="0" bldLvl="0" animBg="1"/>
      <p:bldP spid="2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01</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问题介绍</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Question introduction.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问题介绍</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42110"/>
            <a:ext cx="11087735" cy="960755"/>
          </a:xfrm>
          <a:prstGeom prst="rect">
            <a:avLst/>
          </a:prstGeom>
          <a:noFill/>
        </p:spPr>
        <p:txBody>
          <a:bodyPr wrap="square" rtlCol="0">
            <a:noAutofit/>
          </a:bodyPr>
          <a:lstStyle/>
          <a:p>
            <a:pPr>
              <a:lnSpc>
                <a:spcPct val="130000"/>
              </a:lnSpc>
              <a:spcBef>
                <a:spcPts val="300"/>
              </a:spcBef>
              <a:spcAft>
                <a:spcPts val="300"/>
              </a:spcAft>
              <a:defRPr/>
            </a:pPr>
            <a:r>
              <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rPr>
              <a:t>目的：</a:t>
            </a:r>
            <a:r>
              <a:rPr lang="zh-CN" altLang="en-US" sz="3200" noProof="0" dirty="0">
                <a:ln>
                  <a:noFill/>
                </a:ln>
                <a:solidFill>
                  <a:schemeClr val="accent1"/>
                </a:solidFill>
                <a:effectLst/>
                <a:uLnTx/>
                <a:uFillTx/>
                <a:latin typeface="微软雅黑" panose="020B0503020204020204" charset="-122"/>
                <a:ea typeface="微软雅黑" panose="020B0503020204020204" charset="-122"/>
                <a:cs typeface="+mj-cs"/>
                <a:sym typeface="+mn-ea"/>
              </a:rPr>
              <a:t>寻找最佳三维几何形状作为沙堡的基础。</a:t>
            </a: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0" name="文本框 19"/>
          <p:cNvSpPr txBox="1"/>
          <p:nvPr/>
        </p:nvSpPr>
        <p:spPr>
          <a:xfrm>
            <a:off x="711200" y="2390775"/>
            <a:ext cx="5464810" cy="2799715"/>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rPr>
              <a:t>目标：</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t>①：确定最佳的三维几何形状</a:t>
            </a:r>
            <a:endParaRPr lang="zh-CN" altLang="en-US" sz="2400"/>
          </a:p>
          <a:p>
            <a:pPr>
              <a:lnSpc>
                <a:spcPct val="150000"/>
              </a:lnSpc>
            </a:pPr>
            <a:r>
              <a:rPr lang="zh-CN" altLang="en-US" sz="2400"/>
              <a:t>②：确定最佳的沙水混合比例</a:t>
            </a:r>
            <a:endParaRPr lang="zh-CN" altLang="en-US" sz="2400"/>
          </a:p>
          <a:p>
            <a:pPr>
              <a:lnSpc>
                <a:spcPct val="150000"/>
              </a:lnSpc>
            </a:pPr>
            <a:r>
              <a:rPr lang="zh-CN" altLang="en-US" sz="2400"/>
              <a:t>③：研究降水对沙堡的影响</a:t>
            </a:r>
            <a:endParaRPr lang="zh-CN" altLang="en-US" sz="2400"/>
          </a:p>
          <a:p>
            <a:pPr>
              <a:lnSpc>
                <a:spcPct val="150000"/>
              </a:lnSpc>
            </a:pPr>
            <a:r>
              <a:rPr lang="zh-CN" altLang="en-US" sz="2400"/>
              <a:t>④：</a:t>
            </a:r>
            <a:r>
              <a:rPr lang="zh-CN" sz="2400"/>
              <a:t>给出方案，使得沙堡持续时间更长</a:t>
            </a:r>
            <a:endParaRPr lang="zh-CN" sz="2400"/>
          </a:p>
        </p:txBody>
      </p:sp>
      <p:sp>
        <p:nvSpPr>
          <p:cNvPr id="21" name="文本框 20"/>
          <p:cNvSpPr txBox="1"/>
          <p:nvPr/>
        </p:nvSpPr>
        <p:spPr>
          <a:xfrm>
            <a:off x="6760845" y="2498725"/>
            <a:ext cx="5478145" cy="2245360"/>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sym typeface="+mn-ea"/>
              </a:rPr>
              <a:t>难点：</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sym typeface="+mn-ea"/>
              </a:rPr>
              <a:t>①：海水对沙堡的侵蚀并不是一种状态②：降水对沙堡的影响也有多种</a:t>
            </a:r>
            <a:endParaRPr lang="zh-CN" altLang="en-US" sz="2400"/>
          </a:p>
          <a:p>
            <a:pPr>
              <a:lnSpc>
                <a:spcPct val="150000"/>
              </a:lnSpc>
            </a:pPr>
            <a:r>
              <a:rPr lang="zh-CN" altLang="en-US" sz="2400">
                <a:sym typeface="+mn-ea"/>
              </a:rPr>
              <a:t>③：降水特征的描述</a:t>
            </a:r>
            <a:r>
              <a:rPr lang="en-US" altLang="zh-CN" sz="2400">
                <a:sym typeface="+mn-ea"/>
              </a:rPr>
              <a:t>     </a:t>
            </a:r>
            <a:r>
              <a:rPr lang="en-US" altLang="zh-CN">
                <a:sym typeface="+mn-ea"/>
              </a:rPr>
              <a:t> </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逻辑严谨：这篇论文提供了一种较为科学和完整的方法来研究沙堡的持久性问题。通过建立数学模型，综合考虑了海浪、沙子特性、水沙比例等因素，并利用科学计算方法对数据进行分析和处理，得出了较为可靠的结论。</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系统性思维：在解决复杂问题时，需要采用系统性的思维方式。应该注重科学方法和数据分析，对问题进行全面、系统、深入的探讨和研究。同时需要考虑到模型的合理性和适用性，以及对实际问题的解决能力。在处理复杂问题时，需要对各个因素进行综合考虑，避免忽略重要因素或过多考虑次要因素。此外，在研究中也需要注意对现实情况的合理假设和简化，使得模型具有可操作性和实用性。</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615203" y="560847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YOO_CHATSHAPE_TYPE" val="YOO_CHATSHAPE_NUM"/>
</p:tagLst>
</file>

<file path=ppt/tags/tag101.xml><?xml version="1.0" encoding="utf-8"?>
<p:tagLst xmlns:p="http://schemas.openxmlformats.org/presentationml/2006/main">
  <p:tag name="KSO_WM_BEAUTIFY_FLAG" val=""/>
  <p:tag name="YOO_CHATSHAPE_TYPE" val="YOO_CHATSHAPE_TITLE"/>
</p:tagLst>
</file>

<file path=ppt/tags/tag102.xml><?xml version="1.0" encoding="utf-8"?>
<p:tagLst xmlns:p="http://schemas.openxmlformats.org/presentationml/2006/main">
  <p:tag name="KSO_WM_BEAUTIFY_FLAG" val=""/>
  <p:tag name="YOO_CHATSHAPE_TYPE" val="YOO_CHATSHAPE_SUBTITLE"/>
</p:tagLst>
</file>

<file path=ppt/tags/tag103.xml><?xml version="1.0" encoding="utf-8"?>
<p:tagLst xmlns:p="http://schemas.openxmlformats.org/presentationml/2006/main">
  <p:tag name="YOO_CHATPAGE_TYPE" val="YOO_CHATPAGE_CHATPER"/>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 name="YOO_CHATSHAPE_TYPE" val="YOO_CHATSHAPE_TITLE"/>
</p:tagLst>
</file>

<file path=ppt/tags/tag112.xml><?xml version="1.0" encoding="utf-8"?>
<p:tagLst xmlns:p="http://schemas.openxmlformats.org/presentationml/2006/main">
  <p:tag name="KSO_WM_BEAUTIFY_FLAG" val=""/>
  <p:tag name="YOO_CHATSHAPE_TYPE" val="YOO_CHATSHAPE_CONTENT"/>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1.xml><?xml version="1.0" encoding="utf-8"?>
<p:tagLst xmlns:p="http://schemas.openxmlformats.org/presentationml/2006/main">
  <p:tag name="YOO_CHATPPT_CONTENT" val="1"/>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 name="YOO_CHATSHAPE_TYPE" val="YOO_CHATSHAPE_TITLE"/>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 name="YOO_CHATSHAPE_TYPE" val="YOO_CHATSHAPE_CONTENT"/>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9.xml><?xml version="1.0" encoding="utf-8"?>
<p:tagLst xmlns:p="http://schemas.openxmlformats.org/presentationml/2006/main">
  <p:tag name="YOO_CHATSHAPE_TYPE" val="YOO_CHATSHAPE_CONTENT"/>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YOO_CHATSHAPE_TYPE" val="YOO_CHATSHAPE_CONTENT"/>
</p:tagLst>
</file>

<file path=ppt/tags/tag141.xml><?xml version="1.0" encoding="utf-8"?>
<p:tagLst xmlns:p="http://schemas.openxmlformats.org/presentationml/2006/main">
  <p:tag name="YOO_CHATSHAPE_TYPE" val="YOO_CHATSHAPE_CONTENT"/>
</p:tagLst>
</file>

<file path=ppt/tags/tag142.xml><?xml version="1.0" encoding="utf-8"?>
<p:tagLst xmlns:p="http://schemas.openxmlformats.org/presentationml/2006/main">
  <p:tag name="YOO_CHATSHAPE_TYPE" val="YOO_CHATSHAPE_CONTENT"/>
</p:tagLst>
</file>

<file path=ppt/tags/tag143.xml><?xml version="1.0" encoding="utf-8"?>
<p:tagLst xmlns:p="http://schemas.openxmlformats.org/presentationml/2006/main">
  <p:tag name="YOO_CHATPPT_CONTENT" val="1"/>
</p:tagLst>
</file>

<file path=ppt/tags/tag144.xml><?xml version="1.0" encoding="utf-8"?>
<p:tagLst xmlns:p="http://schemas.openxmlformats.org/presentationml/2006/main">
  <p:tag name="YOO_PPT_THEMETITLE" val="创新创业训练计划项目答辩"/>
  <p:tag name="TAG_PRESENTATION_STYLE" val="简约"/>
  <p:tag name="YOO_CHATPPT" val="1"/>
  <p:tag name="COMMONDATA" val="eyJoZGlkIjoiMzYzMzQ4YzkyZWRmYjRlNzM1ZjY0MjQwNDY5ZTExODYifQ=="/>
  <p:tag name="KSO_WPP_MARK_KEY" val="788688b9-a57c-413e-904e-066f6045be47"/>
  <p:tag name="commondata" val="eyJoZGlkIjoiMDViNGUzYzI0NWUyNDQxZWYzNGI4ZWEzOTVjNTg2MTc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YOO_CHATSHAPE_TYPE" val="YOO_CHATSHAPE_TITLE"/>
</p:tagLst>
</file>

<file path=ppt/tags/tag71.xml><?xml version="1.0" encoding="utf-8"?>
<p:tagLst xmlns:p="http://schemas.openxmlformats.org/presentationml/2006/main">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MD-PA" val="v1.0.0"/>
  <p:tag name="YOO_CHATSHAPE_TYPE" val="YOO_CHATSHAPE_DATE"/>
</p:tagLst>
</file>

<file path=ppt/tags/tag74.xml><?xml version="1.0" encoding="utf-8"?>
<p:tagLst xmlns:p="http://schemas.openxmlformats.org/presentationml/2006/main">
  <p:tag name="YOO_CHATPAGE_TYPE" val="YOO_CHATPAGE_COVER"/>
</p:tagLst>
</file>

<file path=ppt/tags/tag75.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7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2.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TAG_CONTENT_TYPE" val="1标题1内容1图片"/>
  <p:tag name="YOO_CHATPAGE_TYPE" val="YOO_CHATPAGE_CONTENT"/>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1574</Words>
  <Application>WPS 演示</Application>
  <PresentationFormat>宽屏</PresentationFormat>
  <Paragraphs>62</Paragraphs>
  <Slides>5</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vt:i4>
      </vt:variant>
    </vt:vector>
  </HeadingPairs>
  <TitlesOfParts>
    <vt:vector size="24" baseType="lpstr">
      <vt:lpstr>Arial</vt:lpstr>
      <vt:lpstr>宋体</vt:lpstr>
      <vt:lpstr>Wingdings</vt:lpstr>
      <vt:lpstr>Wingdings</vt:lpstr>
      <vt:lpstr>微软雅黑</vt:lpstr>
      <vt:lpstr>Roboto</vt:lpstr>
      <vt:lpstr>Avenir LT Pro 65 Medium</vt:lpstr>
      <vt:lpstr>Segoe Print</vt:lpstr>
      <vt:lpstr>Inter Medium</vt:lpstr>
      <vt:lpstr>NumberOnly</vt:lpstr>
      <vt:lpstr>字体圈欣意冠黑体</vt:lpstr>
      <vt:lpstr>黑体</vt:lpstr>
      <vt:lpstr>Open Sans</vt:lpstr>
      <vt:lpstr>阿里巴巴普惠体</vt:lpstr>
      <vt:lpstr>阿里巴巴普惠体 B</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LENOVO</dc:creator>
  <cp:lastModifiedBy>Warm light</cp:lastModifiedBy>
  <cp:revision>196</cp:revision>
  <dcterms:created xsi:type="dcterms:W3CDTF">2024-01-23T06:45:00Z</dcterms:created>
  <dcterms:modified xsi:type="dcterms:W3CDTF">2024-01-27T04:04:59Z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B49FEEDB916D4D75BF528A65352206BD_13</vt:lpwstr>
  </property>
</Properties>
</file>