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1.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notesSlides/notesSlide2.xml" ContentType="application/vnd.openxmlformats-officedocument.presentationml.notesSlide+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3.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notesSlides/notesSlide4.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notesSlides/notesSlide5.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6.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7.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8.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79" r:id="rId2"/>
    <p:sldId id="369" r:id="rId3"/>
    <p:sldId id="374" r:id="rId4"/>
    <p:sldId id="375" r:id="rId5"/>
    <p:sldId id="353" r:id="rId6"/>
    <p:sldId id="376" r:id="rId7"/>
    <p:sldId id="372" r:id="rId8"/>
    <p:sldId id="366" r:id="rId9"/>
    <p:sldId id="273" r:id="rId10"/>
    <p:sldId id="373"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5">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6" d="100"/>
          <a:sy n="96" d="100"/>
        </p:scale>
        <p:origin x="672" y="48"/>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2</a:t>
            </a:fld>
            <a:endParaRPr lang="zh-CN" altLang="en-US"/>
          </a:p>
        </p:txBody>
      </p:sp>
    </p:spTree>
    <p:extLst>
      <p:ext uri="{BB962C8B-B14F-4D97-AF65-F5344CB8AC3E}">
        <p14:creationId xmlns:p14="http://schemas.microsoft.com/office/powerpoint/2010/main" val="1878389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3</a:t>
            </a:fld>
            <a:endParaRPr lang="zh-CN" altLang="en-US"/>
          </a:p>
        </p:txBody>
      </p:sp>
    </p:spTree>
    <p:extLst>
      <p:ext uri="{BB962C8B-B14F-4D97-AF65-F5344CB8AC3E}">
        <p14:creationId xmlns:p14="http://schemas.microsoft.com/office/powerpoint/2010/main" val="1735047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4</a:t>
            </a:fld>
            <a:endParaRPr lang="zh-CN" altLang="en-US"/>
          </a:p>
        </p:txBody>
      </p:sp>
    </p:spTree>
    <p:extLst>
      <p:ext uri="{BB962C8B-B14F-4D97-AF65-F5344CB8AC3E}">
        <p14:creationId xmlns:p14="http://schemas.microsoft.com/office/powerpoint/2010/main" val="1976981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6</a:t>
            </a:fld>
            <a:endParaRPr lang="zh-CN" altLang="en-US"/>
          </a:p>
        </p:txBody>
      </p:sp>
    </p:spTree>
    <p:extLst>
      <p:ext uri="{BB962C8B-B14F-4D97-AF65-F5344CB8AC3E}">
        <p14:creationId xmlns:p14="http://schemas.microsoft.com/office/powerpoint/2010/main" val="1494257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7</a:t>
            </a:fld>
            <a:endParaRPr lang="zh-CN" altLang="en-US"/>
          </a:p>
        </p:txBody>
      </p:sp>
    </p:spTree>
    <p:extLst>
      <p:ext uri="{BB962C8B-B14F-4D97-AF65-F5344CB8AC3E}">
        <p14:creationId xmlns:p14="http://schemas.microsoft.com/office/powerpoint/2010/main" val="3110448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t>10</a:t>
            </a:fld>
            <a:endParaRPr lang="zh-CN" altLang="en-US"/>
          </a:p>
        </p:txBody>
      </p:sp>
    </p:spTree>
    <p:extLst>
      <p:ext uri="{BB962C8B-B14F-4D97-AF65-F5344CB8AC3E}">
        <p14:creationId xmlns:p14="http://schemas.microsoft.com/office/powerpoint/2010/main" val="1002102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2024/1/28</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2024/1/28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2024/1/28</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2024/1/28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2024/1/28</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2024/1/28</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2024/1/28</a:t>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71.xml"/><Relationship Id="rId13" Type="http://schemas.openxmlformats.org/officeDocument/2006/relationships/tags" Target="../tags/tag76.xml"/><Relationship Id="rId18" Type="http://schemas.openxmlformats.org/officeDocument/2006/relationships/tags" Target="../tags/tag81.xml"/><Relationship Id="rId3" Type="http://schemas.openxmlformats.org/officeDocument/2006/relationships/tags" Target="../tags/tag66.xml"/><Relationship Id="rId21" Type="http://schemas.openxmlformats.org/officeDocument/2006/relationships/tags" Target="../tags/tag84.xml"/><Relationship Id="rId7" Type="http://schemas.openxmlformats.org/officeDocument/2006/relationships/tags" Target="../tags/tag70.xml"/><Relationship Id="rId12" Type="http://schemas.openxmlformats.org/officeDocument/2006/relationships/tags" Target="../tags/tag75.xml"/><Relationship Id="rId17" Type="http://schemas.openxmlformats.org/officeDocument/2006/relationships/tags" Target="../tags/tag80.xml"/><Relationship Id="rId25" Type="http://schemas.openxmlformats.org/officeDocument/2006/relationships/notesSlide" Target="../notesSlides/notesSlide1.xml"/><Relationship Id="rId2" Type="http://schemas.openxmlformats.org/officeDocument/2006/relationships/tags" Target="../tags/tag65.xml"/><Relationship Id="rId16" Type="http://schemas.openxmlformats.org/officeDocument/2006/relationships/tags" Target="../tags/tag79.xml"/><Relationship Id="rId20" Type="http://schemas.openxmlformats.org/officeDocument/2006/relationships/tags" Target="../tags/tag83.xml"/><Relationship Id="rId1" Type="http://schemas.openxmlformats.org/officeDocument/2006/relationships/tags" Target="../tags/tag64.xml"/><Relationship Id="rId6" Type="http://schemas.openxmlformats.org/officeDocument/2006/relationships/tags" Target="../tags/tag69.xml"/><Relationship Id="rId11" Type="http://schemas.openxmlformats.org/officeDocument/2006/relationships/tags" Target="../tags/tag74.xml"/><Relationship Id="rId24" Type="http://schemas.openxmlformats.org/officeDocument/2006/relationships/slideLayout" Target="../slideLayouts/slideLayout7.xml"/><Relationship Id="rId5" Type="http://schemas.openxmlformats.org/officeDocument/2006/relationships/tags" Target="../tags/tag68.xml"/><Relationship Id="rId15" Type="http://schemas.openxmlformats.org/officeDocument/2006/relationships/tags" Target="../tags/tag78.xml"/><Relationship Id="rId23" Type="http://schemas.openxmlformats.org/officeDocument/2006/relationships/tags" Target="../tags/tag86.xml"/><Relationship Id="rId10" Type="http://schemas.openxmlformats.org/officeDocument/2006/relationships/tags" Target="../tags/tag73.xml"/><Relationship Id="rId19" Type="http://schemas.openxmlformats.org/officeDocument/2006/relationships/tags" Target="../tags/tag82.xml"/><Relationship Id="rId4" Type="http://schemas.openxmlformats.org/officeDocument/2006/relationships/tags" Target="../tags/tag67.xml"/><Relationship Id="rId9" Type="http://schemas.openxmlformats.org/officeDocument/2006/relationships/tags" Target="../tags/tag72.xml"/><Relationship Id="rId14" Type="http://schemas.openxmlformats.org/officeDocument/2006/relationships/tags" Target="../tags/tag77.xml"/><Relationship Id="rId22" Type="http://schemas.openxmlformats.org/officeDocument/2006/relationships/tags" Target="../tags/tag85.xml"/></Relationships>
</file>

<file path=ppt/slides/_rels/slide10.xml.rels><?xml version="1.0" encoding="UTF-8" standalone="yes"?>
<Relationships xmlns="http://schemas.openxmlformats.org/package/2006/relationships"><Relationship Id="rId8" Type="http://schemas.openxmlformats.org/officeDocument/2006/relationships/tags" Target="../tags/tag257.xml"/><Relationship Id="rId13" Type="http://schemas.openxmlformats.org/officeDocument/2006/relationships/tags" Target="../tags/tag262.xml"/><Relationship Id="rId18" Type="http://schemas.openxmlformats.org/officeDocument/2006/relationships/tags" Target="../tags/tag267.xml"/><Relationship Id="rId3" Type="http://schemas.openxmlformats.org/officeDocument/2006/relationships/tags" Target="../tags/tag252.xml"/><Relationship Id="rId21" Type="http://schemas.openxmlformats.org/officeDocument/2006/relationships/tags" Target="../tags/tag270.xml"/><Relationship Id="rId7" Type="http://schemas.openxmlformats.org/officeDocument/2006/relationships/tags" Target="../tags/tag256.xml"/><Relationship Id="rId12" Type="http://schemas.openxmlformats.org/officeDocument/2006/relationships/tags" Target="../tags/tag261.xml"/><Relationship Id="rId17" Type="http://schemas.openxmlformats.org/officeDocument/2006/relationships/tags" Target="../tags/tag266.xml"/><Relationship Id="rId2" Type="http://schemas.openxmlformats.org/officeDocument/2006/relationships/tags" Target="../tags/tag251.xml"/><Relationship Id="rId16" Type="http://schemas.openxmlformats.org/officeDocument/2006/relationships/tags" Target="../tags/tag265.xml"/><Relationship Id="rId20" Type="http://schemas.openxmlformats.org/officeDocument/2006/relationships/tags" Target="../tags/tag269.xml"/><Relationship Id="rId1" Type="http://schemas.openxmlformats.org/officeDocument/2006/relationships/tags" Target="../tags/tag250.xml"/><Relationship Id="rId6" Type="http://schemas.openxmlformats.org/officeDocument/2006/relationships/tags" Target="../tags/tag255.xml"/><Relationship Id="rId11" Type="http://schemas.openxmlformats.org/officeDocument/2006/relationships/tags" Target="../tags/tag260.xml"/><Relationship Id="rId24" Type="http://schemas.openxmlformats.org/officeDocument/2006/relationships/notesSlide" Target="../notesSlides/notesSlide9.xml"/><Relationship Id="rId5" Type="http://schemas.openxmlformats.org/officeDocument/2006/relationships/tags" Target="../tags/tag254.xml"/><Relationship Id="rId15" Type="http://schemas.openxmlformats.org/officeDocument/2006/relationships/tags" Target="../tags/tag264.xml"/><Relationship Id="rId23" Type="http://schemas.openxmlformats.org/officeDocument/2006/relationships/slideLayout" Target="../slideLayouts/slideLayout7.xml"/><Relationship Id="rId10" Type="http://schemas.openxmlformats.org/officeDocument/2006/relationships/tags" Target="../tags/tag259.xml"/><Relationship Id="rId19" Type="http://schemas.openxmlformats.org/officeDocument/2006/relationships/tags" Target="../tags/tag268.xml"/><Relationship Id="rId4" Type="http://schemas.openxmlformats.org/officeDocument/2006/relationships/tags" Target="../tags/tag253.xml"/><Relationship Id="rId9" Type="http://schemas.openxmlformats.org/officeDocument/2006/relationships/tags" Target="../tags/tag258.xml"/><Relationship Id="rId14" Type="http://schemas.openxmlformats.org/officeDocument/2006/relationships/tags" Target="../tags/tag263.xml"/><Relationship Id="rId22" Type="http://schemas.openxmlformats.org/officeDocument/2006/relationships/tags" Target="../tags/tag271.xml"/></Relationships>
</file>

<file path=ppt/slides/_rels/slide2.xml.rels><?xml version="1.0" encoding="UTF-8" standalone="yes"?>
<Relationships xmlns="http://schemas.openxmlformats.org/package/2006/relationships"><Relationship Id="rId8" Type="http://schemas.openxmlformats.org/officeDocument/2006/relationships/tags" Target="../tags/tag94.xml"/><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image" Target="../media/image2.png"/><Relationship Id="rId3" Type="http://schemas.openxmlformats.org/officeDocument/2006/relationships/tags" Target="../tags/tag89.xml"/><Relationship Id="rId21" Type="http://schemas.openxmlformats.org/officeDocument/2006/relationships/tags" Target="../tags/tag107.xml"/><Relationship Id="rId7" Type="http://schemas.openxmlformats.org/officeDocument/2006/relationships/tags" Target="../tags/tag93.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image" Target="../media/image1.png"/><Relationship Id="rId2" Type="http://schemas.openxmlformats.org/officeDocument/2006/relationships/tags" Target="../tags/tag88.xml"/><Relationship Id="rId16" Type="http://schemas.openxmlformats.org/officeDocument/2006/relationships/tags" Target="../tags/tag102.xml"/><Relationship Id="rId20" Type="http://schemas.openxmlformats.org/officeDocument/2006/relationships/tags" Target="../tags/tag106.xml"/><Relationship Id="rId1" Type="http://schemas.openxmlformats.org/officeDocument/2006/relationships/tags" Target="../tags/tag87.xml"/><Relationship Id="rId6" Type="http://schemas.openxmlformats.org/officeDocument/2006/relationships/tags" Target="../tags/tag92.xml"/><Relationship Id="rId11" Type="http://schemas.openxmlformats.org/officeDocument/2006/relationships/tags" Target="../tags/tag97.xml"/><Relationship Id="rId24" Type="http://schemas.openxmlformats.org/officeDocument/2006/relationships/notesSlide" Target="../notesSlides/notesSlide2.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slideLayout" Target="../slideLayouts/slideLayout7.xml"/><Relationship Id="rId10" Type="http://schemas.openxmlformats.org/officeDocument/2006/relationships/tags" Target="../tags/tag96.xml"/><Relationship Id="rId19" Type="http://schemas.openxmlformats.org/officeDocument/2006/relationships/tags" Target="../tags/tag105.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3" Type="http://schemas.openxmlformats.org/officeDocument/2006/relationships/tags" Target="../tags/tag111.xml"/><Relationship Id="rId21" Type="http://schemas.openxmlformats.org/officeDocument/2006/relationships/tags" Target="../tags/tag129.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5" Type="http://schemas.openxmlformats.org/officeDocument/2006/relationships/image" Target="../media/image4.png"/><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notesSlide" Target="../notesSlides/notesSlide3.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slideLayout" Target="../slideLayouts/slideLayout7.xml"/><Relationship Id="rId10" Type="http://schemas.openxmlformats.org/officeDocument/2006/relationships/tags" Target="../tags/tag118.xml"/><Relationship Id="rId19" Type="http://schemas.openxmlformats.org/officeDocument/2006/relationships/tags" Target="../tags/tag127.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tags" Target="../tags/tag130.xml"/></Relationships>
</file>

<file path=ppt/slides/_rels/slide4.xml.rels><?xml version="1.0" encoding="UTF-8" standalone="yes"?>
<Relationships xmlns="http://schemas.openxmlformats.org/package/2006/relationships"><Relationship Id="rId8" Type="http://schemas.openxmlformats.org/officeDocument/2006/relationships/tags" Target="../tags/tag138.xml"/><Relationship Id="rId13" Type="http://schemas.openxmlformats.org/officeDocument/2006/relationships/tags" Target="../tags/tag143.xml"/><Relationship Id="rId18" Type="http://schemas.openxmlformats.org/officeDocument/2006/relationships/tags" Target="../tags/tag148.xml"/><Relationship Id="rId26" Type="http://schemas.openxmlformats.org/officeDocument/2006/relationships/image" Target="../media/image6.png"/><Relationship Id="rId3" Type="http://schemas.openxmlformats.org/officeDocument/2006/relationships/tags" Target="../tags/tag133.xml"/><Relationship Id="rId21" Type="http://schemas.openxmlformats.org/officeDocument/2006/relationships/tags" Target="../tags/tag151.xml"/><Relationship Id="rId7" Type="http://schemas.openxmlformats.org/officeDocument/2006/relationships/tags" Target="../tags/tag137.xml"/><Relationship Id="rId12" Type="http://schemas.openxmlformats.org/officeDocument/2006/relationships/tags" Target="../tags/tag142.xml"/><Relationship Id="rId17" Type="http://schemas.openxmlformats.org/officeDocument/2006/relationships/tags" Target="../tags/tag147.xml"/><Relationship Id="rId25" Type="http://schemas.openxmlformats.org/officeDocument/2006/relationships/image" Target="../media/image5.png"/><Relationship Id="rId2" Type="http://schemas.openxmlformats.org/officeDocument/2006/relationships/tags" Target="../tags/tag132.xml"/><Relationship Id="rId16" Type="http://schemas.openxmlformats.org/officeDocument/2006/relationships/tags" Target="../tags/tag146.xml"/><Relationship Id="rId20" Type="http://schemas.openxmlformats.org/officeDocument/2006/relationships/tags" Target="../tags/tag150.xml"/><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notesSlide" Target="../notesSlides/notesSlide4.xml"/><Relationship Id="rId5" Type="http://schemas.openxmlformats.org/officeDocument/2006/relationships/tags" Target="../tags/tag135.xml"/><Relationship Id="rId15" Type="http://schemas.openxmlformats.org/officeDocument/2006/relationships/tags" Target="../tags/tag145.xml"/><Relationship Id="rId23" Type="http://schemas.openxmlformats.org/officeDocument/2006/relationships/slideLayout" Target="../slideLayouts/slideLayout7.xml"/><Relationship Id="rId28" Type="http://schemas.openxmlformats.org/officeDocument/2006/relationships/image" Target="../media/image8.png"/><Relationship Id="rId10" Type="http://schemas.openxmlformats.org/officeDocument/2006/relationships/tags" Target="../tags/tag140.xml"/><Relationship Id="rId19" Type="http://schemas.openxmlformats.org/officeDocument/2006/relationships/tags" Target="../tags/tag149.xml"/><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 Id="rId22" Type="http://schemas.openxmlformats.org/officeDocument/2006/relationships/tags" Target="../tags/tag152.xml"/><Relationship Id="rId27"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tags" Target="../tags/tag165.xml"/><Relationship Id="rId18" Type="http://schemas.openxmlformats.org/officeDocument/2006/relationships/tags" Target="../tags/tag170.xml"/><Relationship Id="rId3" Type="http://schemas.openxmlformats.org/officeDocument/2006/relationships/tags" Target="../tags/tag155.xml"/><Relationship Id="rId21" Type="http://schemas.openxmlformats.org/officeDocument/2006/relationships/tags" Target="../tags/tag173.xml"/><Relationship Id="rId7" Type="http://schemas.openxmlformats.org/officeDocument/2006/relationships/tags" Target="../tags/tag159.xml"/><Relationship Id="rId12" Type="http://schemas.openxmlformats.org/officeDocument/2006/relationships/tags" Target="../tags/tag164.xml"/><Relationship Id="rId17" Type="http://schemas.openxmlformats.org/officeDocument/2006/relationships/tags" Target="../tags/tag169.xml"/><Relationship Id="rId25" Type="http://schemas.openxmlformats.org/officeDocument/2006/relationships/image" Target="../media/image9.png"/><Relationship Id="rId2" Type="http://schemas.openxmlformats.org/officeDocument/2006/relationships/tags" Target="../tags/tag154.xml"/><Relationship Id="rId16" Type="http://schemas.openxmlformats.org/officeDocument/2006/relationships/tags" Target="../tags/tag168.xml"/><Relationship Id="rId20" Type="http://schemas.openxmlformats.org/officeDocument/2006/relationships/tags" Target="../tags/tag172.xml"/><Relationship Id="rId1" Type="http://schemas.openxmlformats.org/officeDocument/2006/relationships/tags" Target="../tags/tag153.xml"/><Relationship Id="rId6" Type="http://schemas.openxmlformats.org/officeDocument/2006/relationships/tags" Target="../tags/tag158.xml"/><Relationship Id="rId11" Type="http://schemas.openxmlformats.org/officeDocument/2006/relationships/tags" Target="../tags/tag163.xml"/><Relationship Id="rId24" Type="http://schemas.openxmlformats.org/officeDocument/2006/relationships/notesSlide" Target="../notesSlides/notesSlide5.xml"/><Relationship Id="rId5" Type="http://schemas.openxmlformats.org/officeDocument/2006/relationships/tags" Target="../tags/tag157.xml"/><Relationship Id="rId15" Type="http://schemas.openxmlformats.org/officeDocument/2006/relationships/tags" Target="../tags/tag167.xml"/><Relationship Id="rId23" Type="http://schemas.openxmlformats.org/officeDocument/2006/relationships/slideLayout" Target="../slideLayouts/slideLayout7.xml"/><Relationship Id="rId10" Type="http://schemas.openxmlformats.org/officeDocument/2006/relationships/tags" Target="../tags/tag162.xml"/><Relationship Id="rId19" Type="http://schemas.openxmlformats.org/officeDocument/2006/relationships/tags" Target="../tags/tag171.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tags" Target="../tags/tag166.xml"/><Relationship Id="rId22" Type="http://schemas.openxmlformats.org/officeDocument/2006/relationships/tags" Target="../tags/tag174.xml"/></Relationships>
</file>

<file path=ppt/slides/_rels/slide6.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tags" Target="../tags/tag187.xml"/><Relationship Id="rId18" Type="http://schemas.openxmlformats.org/officeDocument/2006/relationships/tags" Target="../tags/tag192.xml"/><Relationship Id="rId26" Type="http://schemas.openxmlformats.org/officeDocument/2006/relationships/image" Target="../media/image11.png"/><Relationship Id="rId3" Type="http://schemas.openxmlformats.org/officeDocument/2006/relationships/tags" Target="../tags/tag177.xml"/><Relationship Id="rId21" Type="http://schemas.openxmlformats.org/officeDocument/2006/relationships/tags" Target="../tags/tag195.xml"/><Relationship Id="rId7" Type="http://schemas.openxmlformats.org/officeDocument/2006/relationships/tags" Target="../tags/tag181.xml"/><Relationship Id="rId12" Type="http://schemas.openxmlformats.org/officeDocument/2006/relationships/tags" Target="../tags/tag186.xml"/><Relationship Id="rId17" Type="http://schemas.openxmlformats.org/officeDocument/2006/relationships/tags" Target="../tags/tag191.xml"/><Relationship Id="rId25" Type="http://schemas.openxmlformats.org/officeDocument/2006/relationships/image" Target="../media/image10.png"/><Relationship Id="rId2" Type="http://schemas.openxmlformats.org/officeDocument/2006/relationships/tags" Target="../tags/tag176.xml"/><Relationship Id="rId16" Type="http://schemas.openxmlformats.org/officeDocument/2006/relationships/tags" Target="../tags/tag190.xml"/><Relationship Id="rId20" Type="http://schemas.openxmlformats.org/officeDocument/2006/relationships/tags" Target="../tags/tag194.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24" Type="http://schemas.openxmlformats.org/officeDocument/2006/relationships/notesSlide" Target="../notesSlides/notesSlide6.xml"/><Relationship Id="rId5" Type="http://schemas.openxmlformats.org/officeDocument/2006/relationships/tags" Target="../tags/tag179.xml"/><Relationship Id="rId15" Type="http://schemas.openxmlformats.org/officeDocument/2006/relationships/tags" Target="../tags/tag189.xml"/><Relationship Id="rId23" Type="http://schemas.openxmlformats.org/officeDocument/2006/relationships/slideLayout" Target="../slideLayouts/slideLayout7.xml"/><Relationship Id="rId10" Type="http://schemas.openxmlformats.org/officeDocument/2006/relationships/tags" Target="../tags/tag184.xml"/><Relationship Id="rId19" Type="http://schemas.openxmlformats.org/officeDocument/2006/relationships/tags" Target="../tags/tag193.xml"/><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tags" Target="../tags/tag188.xml"/><Relationship Id="rId22" Type="http://schemas.openxmlformats.org/officeDocument/2006/relationships/tags" Target="../tags/tag196.xml"/></Relationships>
</file>

<file path=ppt/slides/_rels/slide7.xml.rels><?xml version="1.0" encoding="UTF-8" standalone="yes"?>
<Relationships xmlns="http://schemas.openxmlformats.org/package/2006/relationships"><Relationship Id="rId8" Type="http://schemas.openxmlformats.org/officeDocument/2006/relationships/tags" Target="../tags/tag204.xml"/><Relationship Id="rId13" Type="http://schemas.openxmlformats.org/officeDocument/2006/relationships/tags" Target="../tags/tag209.xml"/><Relationship Id="rId18" Type="http://schemas.openxmlformats.org/officeDocument/2006/relationships/tags" Target="../tags/tag214.xml"/><Relationship Id="rId3" Type="http://schemas.openxmlformats.org/officeDocument/2006/relationships/tags" Target="../tags/tag199.xml"/><Relationship Id="rId21" Type="http://schemas.openxmlformats.org/officeDocument/2006/relationships/tags" Target="../tags/tag217.xml"/><Relationship Id="rId7" Type="http://schemas.openxmlformats.org/officeDocument/2006/relationships/tags" Target="../tags/tag203.xml"/><Relationship Id="rId12" Type="http://schemas.openxmlformats.org/officeDocument/2006/relationships/tags" Target="../tags/tag208.xml"/><Relationship Id="rId17" Type="http://schemas.openxmlformats.org/officeDocument/2006/relationships/tags" Target="../tags/tag213.xml"/><Relationship Id="rId25" Type="http://schemas.openxmlformats.org/officeDocument/2006/relationships/image" Target="../media/image12.png"/><Relationship Id="rId2" Type="http://schemas.openxmlformats.org/officeDocument/2006/relationships/tags" Target="../tags/tag198.xml"/><Relationship Id="rId16" Type="http://schemas.openxmlformats.org/officeDocument/2006/relationships/tags" Target="../tags/tag212.xml"/><Relationship Id="rId20" Type="http://schemas.openxmlformats.org/officeDocument/2006/relationships/tags" Target="../tags/tag216.xml"/><Relationship Id="rId1" Type="http://schemas.openxmlformats.org/officeDocument/2006/relationships/tags" Target="../tags/tag197.xml"/><Relationship Id="rId6" Type="http://schemas.openxmlformats.org/officeDocument/2006/relationships/tags" Target="../tags/tag202.xml"/><Relationship Id="rId11" Type="http://schemas.openxmlformats.org/officeDocument/2006/relationships/tags" Target="../tags/tag207.xml"/><Relationship Id="rId24" Type="http://schemas.openxmlformats.org/officeDocument/2006/relationships/notesSlide" Target="../notesSlides/notesSlide7.xml"/><Relationship Id="rId5" Type="http://schemas.openxmlformats.org/officeDocument/2006/relationships/tags" Target="../tags/tag201.xml"/><Relationship Id="rId15" Type="http://schemas.openxmlformats.org/officeDocument/2006/relationships/tags" Target="../tags/tag211.xml"/><Relationship Id="rId23" Type="http://schemas.openxmlformats.org/officeDocument/2006/relationships/slideLayout" Target="../slideLayouts/slideLayout7.xml"/><Relationship Id="rId10" Type="http://schemas.openxmlformats.org/officeDocument/2006/relationships/tags" Target="../tags/tag206.xml"/><Relationship Id="rId19" Type="http://schemas.openxmlformats.org/officeDocument/2006/relationships/tags" Target="../tags/tag215.xml"/><Relationship Id="rId4" Type="http://schemas.openxmlformats.org/officeDocument/2006/relationships/tags" Target="../tags/tag200.xml"/><Relationship Id="rId9" Type="http://schemas.openxmlformats.org/officeDocument/2006/relationships/tags" Target="../tags/tag205.xml"/><Relationship Id="rId14" Type="http://schemas.openxmlformats.org/officeDocument/2006/relationships/tags" Target="../tags/tag210.xml"/><Relationship Id="rId22" Type="http://schemas.openxmlformats.org/officeDocument/2006/relationships/tags" Target="../tags/tag218.xml"/></Relationships>
</file>

<file path=ppt/slides/_rels/slide8.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tags" Target="../tags/tag231.xml"/><Relationship Id="rId18" Type="http://schemas.openxmlformats.org/officeDocument/2006/relationships/tags" Target="../tags/tag236.xml"/><Relationship Id="rId3" Type="http://schemas.openxmlformats.org/officeDocument/2006/relationships/tags" Target="../tags/tag221.xml"/><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tags" Target="../tags/tag235.xml"/><Relationship Id="rId2" Type="http://schemas.openxmlformats.org/officeDocument/2006/relationships/tags" Target="../tags/tag220.xml"/><Relationship Id="rId16" Type="http://schemas.openxmlformats.org/officeDocument/2006/relationships/tags" Target="../tags/tag234.xml"/><Relationship Id="rId20" Type="http://schemas.openxmlformats.org/officeDocument/2006/relationships/notesSlide" Target="../notesSlides/notesSlide8.xml"/><Relationship Id="rId1" Type="http://schemas.openxmlformats.org/officeDocument/2006/relationships/tags" Target="../tags/tag219.x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5" Type="http://schemas.openxmlformats.org/officeDocument/2006/relationships/tags" Target="../tags/tag233.xml"/><Relationship Id="rId10" Type="http://schemas.openxmlformats.org/officeDocument/2006/relationships/tags" Target="../tags/tag228.xml"/><Relationship Id="rId19" Type="http://schemas.openxmlformats.org/officeDocument/2006/relationships/slideLayout" Target="../slideLayouts/slideLayout7.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tags" Target="../tags/tag232.xml"/></Relationships>
</file>

<file path=ppt/slides/_rels/slide9.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tags" Target="../tags/tag248.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9"/>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20"/>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1"/>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2"/>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3"/>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p>
        </p:txBody>
      </p:sp>
      <p:sp>
        <p:nvSpPr>
          <p:cNvPr id="120" name="内容"/>
          <p:cNvSpPr txBox="1"/>
          <p:nvPr>
            <p:custDataLst>
              <p:tags r:id="rId5"/>
            </p:custDataLst>
          </p:nvPr>
        </p:nvSpPr>
        <p:spPr>
          <a:xfrm>
            <a:off x="711002" y="1792865"/>
            <a:ext cx="6003127"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（1）</a:t>
            </a:r>
            <a:r>
              <a:rPr lang="en-US" altLang="zh-CN" sz="2800" dirty="0">
                <a:sym typeface="+mn-ea"/>
              </a:rPr>
              <a:t>Airy wave theory</a:t>
            </a:r>
          </a:p>
          <a:p>
            <a:pPr>
              <a:lnSpc>
                <a:spcPct val="130000"/>
              </a:lnSpc>
              <a:spcBef>
                <a:spcPts val="300"/>
              </a:spcBef>
              <a:spcAft>
                <a:spcPts val="300"/>
              </a:spcAft>
              <a:defRPr/>
            </a:pPr>
            <a:r>
              <a:rPr lang="en-US" altLang="zh-CN" sz="2800" dirty="0">
                <a:sym typeface="+mn-ea"/>
              </a:rPr>
              <a:t>	(</a:t>
            </a:r>
            <a:r>
              <a:rPr lang="zh-CN" altLang="en-US" sz="2800" dirty="0">
                <a:sym typeface="+mn-ea"/>
              </a:rPr>
              <a:t>艾里波理论</a:t>
            </a:r>
            <a:r>
              <a:rPr lang="en-US" altLang="zh-CN" sz="2800" dirty="0">
                <a:sym typeface="+mn-ea"/>
              </a:rPr>
              <a:t>)</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3</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Mohr-Coulomb Yielding </a:t>
            </a: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Criteria (C-M</a:t>
            </a:r>
            <a:r>
              <a:rPr lang="zh-CN" altLang="en-US" sz="2800" kern="0" dirty="0">
                <a:latin typeface="微软雅黑" panose="020B0503020204020204" charset="-122"/>
                <a:ea typeface="微软雅黑" panose="020B0503020204020204" charset="-122"/>
                <a:sym typeface="+mn-ea"/>
              </a:rPr>
              <a:t>准则</a:t>
            </a:r>
            <a:r>
              <a:rPr lang="en-US" altLang="zh-CN" sz="2800" kern="0" dirty="0">
                <a:latin typeface="微软雅黑" panose="020B0503020204020204" charset="-122"/>
                <a:ea typeface="微软雅黑" panose="020B0503020204020204" charset="-122"/>
                <a:sym typeface="+mn-ea"/>
              </a:rPr>
              <a:t>)</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5</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Van </a:t>
            </a:r>
            <a:r>
              <a:rPr lang="en-US" altLang="zh-CN" sz="2800" kern="0" dirty="0" err="1">
                <a:latin typeface="微软雅黑" panose="020B0503020204020204" charset="-122"/>
                <a:ea typeface="微软雅黑" panose="020B0503020204020204" charset="-122"/>
                <a:sym typeface="+mn-ea"/>
              </a:rPr>
              <a:t>Genuchten</a:t>
            </a: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模型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范</a:t>
            </a:r>
            <a:r>
              <a:rPr lang="en-US" altLang="zh-CN" sz="2800" kern="0" dirty="0">
                <a:latin typeface="微软雅黑" panose="020B0503020204020204" charset="-122"/>
                <a:ea typeface="微软雅黑" panose="020B0503020204020204" charset="-122"/>
                <a:sym typeface="+mn-ea"/>
              </a:rPr>
              <a:t>-</a:t>
            </a:r>
            <a:r>
              <a:rPr lang="zh-CN" altLang="en-US" sz="2800" kern="0" dirty="0">
                <a:latin typeface="微软雅黑" panose="020B0503020204020204" charset="-122"/>
                <a:ea typeface="微软雅黑" panose="020B0503020204020204" charset="-122"/>
                <a:sym typeface="+mn-ea"/>
              </a:rPr>
              <a:t>格鲁切腾模型</a:t>
            </a:r>
            <a:r>
              <a:rPr lang="en-US" altLang="zh-CN" sz="2800" kern="0" dirty="0">
                <a:latin typeface="微软雅黑" panose="020B0503020204020204" charset="-122"/>
                <a:ea typeface="微软雅黑" panose="020B0503020204020204" charset="-122"/>
                <a:sym typeface="+mn-ea"/>
              </a:rPr>
              <a:t>)</a:t>
            </a: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4"/>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5"/>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6"/>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7"/>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8"/>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20" name="内容">
            <a:extLst>
              <a:ext uri="{FF2B5EF4-FFF2-40B4-BE49-F238E27FC236}">
                <a16:creationId xmlns:a16="http://schemas.microsoft.com/office/drawing/2014/main" id="{8BE83098-77D4-7F3A-2FAE-6EC3D16896A0}"/>
              </a:ext>
            </a:extLst>
          </p:cNvPr>
          <p:cNvSpPr txBox="1"/>
          <p:nvPr>
            <p:custDataLst>
              <p:tags r:id="rId13"/>
            </p:custDataLst>
          </p:nvPr>
        </p:nvSpPr>
        <p:spPr>
          <a:xfrm>
            <a:off x="6436394" y="1792865"/>
            <a:ext cx="4959951" cy="4383777"/>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The Morison Equation</a:t>
            </a: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莫里森方程</a:t>
            </a:r>
            <a:r>
              <a:rPr lang="en-US" altLang="zh-CN" sz="2800" kern="0" dirty="0">
                <a:latin typeface="微软雅黑" panose="020B0503020204020204" charset="-122"/>
                <a:ea typeface="微软雅黑" panose="020B0503020204020204" charset="-122"/>
                <a:sym typeface="+mn-ea"/>
              </a:rPr>
              <a:t>)</a:t>
            </a: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4</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Horton</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s Equation</a:t>
            </a: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霍顿方程</a:t>
            </a:r>
            <a:r>
              <a:rPr lang="en-US" altLang="zh-CN" sz="2800" kern="0" dirty="0">
                <a:latin typeface="微软雅黑" panose="020B0503020204020204" charset="-122"/>
                <a:ea typeface="微软雅黑" panose="020B0503020204020204" charset="-122"/>
                <a:sym typeface="+mn-ea"/>
              </a:rPr>
              <a:t>)</a:t>
            </a: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6</a:t>
            </a: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ANSYS</a:t>
            </a:r>
            <a:r>
              <a:rPr lang="zh-CN" altLang="en-US" sz="2800" kern="0" dirty="0">
                <a:latin typeface="微软雅黑" panose="020B0503020204020204" charset="-122"/>
                <a:ea typeface="微软雅黑" panose="020B0503020204020204" charset="-122"/>
                <a:sym typeface="+mn-ea"/>
              </a:rPr>
              <a:t>仿真模拟</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par>
                                <p:cTn id="80" presetID="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3" dur="500">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84" dur="500">
                                          <p:stCondLst>
                                            <p:cond delay="0"/>
                                          </p:stCondLst>
                                        </p:cTn>
                                        <p:tgtEl>
                                          <p:spTgt spid="20"/>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3851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8"/>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9"/>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0"/>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1"/>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2"/>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p>
        </p:txBody>
      </p:sp>
      <p:sp>
        <p:nvSpPr>
          <p:cNvPr id="120" name="内容"/>
          <p:cNvSpPr txBox="1"/>
          <p:nvPr>
            <p:custDataLst>
              <p:tags r:id="rId5"/>
            </p:custDataLst>
          </p:nvPr>
        </p:nvSpPr>
        <p:spPr>
          <a:xfrm>
            <a:off x="599248" y="1854274"/>
            <a:ext cx="10808335" cy="3615055"/>
          </a:xfrm>
          <a:prstGeom prst="rect">
            <a:avLst/>
          </a:prstGeom>
          <a:noFill/>
        </p:spPr>
        <p:txBody>
          <a:bodyPr wrap="square" rtlCol="0">
            <a:noAutofit/>
          </a:bodyPr>
          <a:lstStyle/>
          <a:p>
            <a:pPr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建模角度：需要敏锐地捕捉到解题关键点，比如文中通过内摩擦角的引入来判断海浪冲破沙堡的临界状态。再从如何求得内摩擦角入手，寻找变量的求解方法，比如外力大小的求解、运动方程的求解等等，抽丝剥茧。本文还设定了很多变量值来使得求解过程更加简便。</a:t>
            </a:r>
            <a:endParaRPr lang="en-US" altLang="zh-CN" sz="2000" kern="0" dirty="0">
              <a:latin typeface="微软雅黑" panose="020B0503020204020204" charset="-122"/>
              <a:ea typeface="微软雅黑" panose="020B0503020204020204" charset="-122"/>
              <a:sym typeface="+mn-ea"/>
            </a:endParaRPr>
          </a:p>
          <a:p>
            <a:pPr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写作角度：整篇论文结构清晰，逻辑自洽。叙述逐步递进，以先入为主的观念讲述建模过程，自然而然的从对海浪和沙堡两个建模个体的研究引到内摩擦角的比较，在模型基础确定的基础上，结合之前外力作用和含水量变化两个研究角度来</a:t>
            </a:r>
            <a:r>
              <a:rPr lang="zh-CN" altLang="en-US" sz="2000" kern="0">
                <a:latin typeface="微软雅黑" panose="020B0503020204020204" charset="-122"/>
                <a:ea typeface="微软雅黑" panose="020B0503020204020204" charset="-122"/>
                <a:sym typeface="+mn-ea"/>
              </a:rPr>
              <a:t>考虑降雨的影响，</a:t>
            </a:r>
            <a:r>
              <a:rPr lang="zh-CN" altLang="en-US" sz="2000" kern="0" dirty="0">
                <a:latin typeface="微软雅黑" panose="020B0503020204020204" charset="-122"/>
                <a:ea typeface="微软雅黑" panose="020B0503020204020204" charset="-122"/>
                <a:sym typeface="+mn-ea"/>
              </a:rPr>
              <a:t>环环相扣。本文几乎每个常量的初始赋值都有文献资料支撑，如海浪正弦曲线的幅值等，最后还进行了灵敏度分析，提高了文章的可信度和可靠性。</a:t>
            </a: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3"/>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4"/>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5"/>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6"/>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7"/>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Tree>
    <p:custDataLst>
      <p:tags r:id="rId1"/>
    </p:custDataLst>
    <p:extLst>
      <p:ext uri="{BB962C8B-B14F-4D97-AF65-F5344CB8AC3E}">
        <p14:creationId xmlns:p14="http://schemas.microsoft.com/office/powerpoint/2010/main" val="3656103488"/>
      </p:ext>
    </p:ext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8"/>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9"/>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0"/>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1"/>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2"/>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4" y="576888"/>
            <a:ext cx="6745767"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Airy wave theory (</a:t>
            </a:r>
            <a:r>
              <a:rPr lang="zh-CN" altLang="en-US" sz="3600" b="1" dirty="0">
                <a:solidFill>
                  <a:schemeClr val="accent1"/>
                </a:solidFill>
                <a:latin typeface="微软雅黑" panose="020B0503020204020204" charset="-122"/>
                <a:ea typeface="微软雅黑" panose="020B0503020204020204" charset="-122"/>
                <a:sym typeface="+mn-ea"/>
              </a:rPr>
              <a:t>艾里波理论</a:t>
            </a:r>
            <a:r>
              <a:rPr lang="en-US" altLang="zh-CN" sz="3600" b="1" dirty="0">
                <a:solidFill>
                  <a:schemeClr val="accent1"/>
                </a:solidFill>
                <a:latin typeface="微软雅黑" panose="020B0503020204020204" charset="-122"/>
                <a:ea typeface="微软雅黑" panose="020B0503020204020204" charset="-122"/>
                <a:sym typeface="+mn-ea"/>
              </a:rPr>
              <a:t>)</a:t>
            </a:r>
          </a:p>
        </p:txBody>
      </p:sp>
      <p:sp>
        <p:nvSpPr>
          <p:cNvPr id="120" name="内容"/>
          <p:cNvSpPr txBox="1"/>
          <p:nvPr>
            <p:custDataLst>
              <p:tags r:id="rId5"/>
            </p:custDataLst>
          </p:nvPr>
        </p:nvSpPr>
        <p:spPr>
          <a:xfrm>
            <a:off x="691833" y="1445013"/>
            <a:ext cx="10074712" cy="3014104"/>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艾里波理论通常应用于海洋和海岸工程中的随机海况建模，以描述潮汐波的波浪运动学和动力学。</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本文在假定海浪单个波分量的自由表面高程为正弦形式的前提下，设定波幅</a:t>
            </a:r>
            <a:r>
              <a:rPr lang="en-US" altLang="zh-CN" sz="2800" kern="0" dirty="0">
                <a:latin typeface="微软雅黑" panose="020B0503020204020204" charset="-122"/>
                <a:ea typeface="微软雅黑" panose="020B0503020204020204" charset="-122"/>
                <a:sym typeface="+mn-ea"/>
              </a:rPr>
              <a:t>a</a:t>
            </a:r>
            <a:r>
              <a:rPr lang="zh-CN" altLang="en-US" sz="2800" kern="0" dirty="0">
                <a:latin typeface="微软雅黑" panose="020B0503020204020204" charset="-122"/>
                <a:ea typeface="微软雅黑" panose="020B0503020204020204" charset="-122"/>
                <a:sym typeface="+mn-ea"/>
              </a:rPr>
              <a:t>，波长</a:t>
            </a:r>
            <a:r>
              <a:rPr lang="el-GR" altLang="zh-CN" sz="2800" kern="0" dirty="0">
                <a:latin typeface="微软雅黑" panose="020B0503020204020204" charset="-122"/>
                <a:ea typeface="微软雅黑" panose="020B0503020204020204" charset="-122"/>
                <a:sym typeface="+mn-ea"/>
              </a:rPr>
              <a:t>λ </a:t>
            </a:r>
            <a:r>
              <a:rPr lang="en-US" altLang="zh-CN" sz="2800" kern="0" dirty="0">
                <a:latin typeface="微软雅黑" panose="020B0503020204020204" charset="-122"/>
                <a:ea typeface="微软雅黑" panose="020B0503020204020204" charset="-122"/>
                <a:sym typeface="+mn-ea"/>
              </a:rPr>
              <a:t>( k=2*</a:t>
            </a:r>
            <a:r>
              <a:rPr lang="el-GR" altLang="zh-CN" sz="2800" kern="0" dirty="0">
                <a:latin typeface="微软雅黑" panose="020B0503020204020204" charset="-122"/>
                <a:ea typeface="微软雅黑" panose="020B0503020204020204" charset="-122"/>
                <a:sym typeface="+mn-ea"/>
              </a:rPr>
              <a:t>π</a:t>
            </a:r>
            <a:r>
              <a:rPr lang="en-US" altLang="zh-CN" sz="2800" kern="0" dirty="0">
                <a:latin typeface="微软雅黑" panose="020B0503020204020204" charset="-122"/>
                <a:ea typeface="微软雅黑" panose="020B0503020204020204" charset="-122"/>
                <a:sym typeface="+mn-ea"/>
              </a:rPr>
              <a:t>/</a:t>
            </a:r>
            <a:r>
              <a:rPr lang="el-GR" altLang="zh-CN" sz="2800" kern="0" dirty="0">
                <a:latin typeface="微软雅黑" panose="020B0503020204020204" charset="-122"/>
                <a:ea typeface="微软雅黑" panose="020B0503020204020204" charset="-122"/>
                <a:sym typeface="+mn-ea"/>
              </a:rPr>
              <a:t>λ</a:t>
            </a: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和周期</a:t>
            </a:r>
            <a:r>
              <a:rPr lang="en-US" altLang="zh-CN" sz="2800" kern="0" dirty="0">
                <a:latin typeface="微软雅黑" panose="020B0503020204020204" charset="-122"/>
                <a:ea typeface="微软雅黑" panose="020B0503020204020204" charset="-122"/>
                <a:sym typeface="+mn-ea"/>
              </a:rPr>
              <a:t>T( </a:t>
            </a:r>
            <a:r>
              <a:rPr lang="el-GR" altLang="zh-CN" sz="2800" kern="0" dirty="0">
                <a:latin typeface="微软雅黑" panose="020B0503020204020204" charset="-122"/>
                <a:ea typeface="微软雅黑" panose="020B0503020204020204" charset="-122"/>
                <a:sym typeface="+mn-ea"/>
              </a:rPr>
              <a:t>ω</a:t>
            </a:r>
            <a:r>
              <a:rPr lang="en-US" altLang="zh-CN" sz="2800" kern="0" dirty="0">
                <a:latin typeface="微软雅黑" panose="020B0503020204020204" charset="-122"/>
                <a:ea typeface="微软雅黑" panose="020B0503020204020204" charset="-122"/>
                <a:sym typeface="+mn-ea"/>
              </a:rPr>
              <a:t>=2*</a:t>
            </a:r>
            <a:r>
              <a:rPr lang="el-GR" altLang="zh-CN" sz="2800" kern="0" dirty="0">
                <a:latin typeface="微软雅黑" panose="020B0503020204020204" charset="-122"/>
                <a:ea typeface="微软雅黑" panose="020B0503020204020204" charset="-122"/>
                <a:sym typeface="+mn-ea"/>
              </a:rPr>
              <a:t>π</a:t>
            </a:r>
            <a:r>
              <a:rPr lang="en-US" altLang="zh-CN" sz="2800" kern="0" dirty="0">
                <a:latin typeface="微软雅黑" panose="020B0503020204020204" charset="-122"/>
                <a:ea typeface="微软雅黑" panose="020B0503020204020204" charset="-122"/>
                <a:sym typeface="+mn-ea"/>
              </a:rPr>
              <a:t>/T )</a:t>
            </a:r>
            <a:r>
              <a:rPr lang="zh-CN" altLang="en-US" sz="2800" kern="0" dirty="0">
                <a:latin typeface="微软雅黑" panose="020B0503020204020204" charset="-122"/>
                <a:ea typeface="微软雅黑" panose="020B0503020204020204" charset="-122"/>
                <a:sym typeface="+mn-ea"/>
              </a:rPr>
              <a:t>，求导可知海浪运动的速度方程和加速度方程，即</a:t>
            </a:r>
            <a:r>
              <a:rPr lang="zh-CN" altLang="en-US" sz="2800" b="1" kern="0" dirty="0">
                <a:latin typeface="微软雅黑" panose="020B0503020204020204" charset="-122"/>
                <a:ea typeface="微软雅黑" panose="020B0503020204020204" charset="-122"/>
                <a:sym typeface="+mn-ea"/>
              </a:rPr>
              <a:t>海浪的运动方程</a:t>
            </a:r>
            <a:r>
              <a:rPr lang="zh-CN" altLang="en-US" sz="2800" kern="0" dirty="0">
                <a:latin typeface="微软雅黑" panose="020B0503020204020204" charset="-122"/>
                <a:ea typeface="微软雅黑" panose="020B0503020204020204" charset="-122"/>
                <a:sym typeface="+mn-ea"/>
              </a:rPr>
              <a:t>。</a:t>
            </a: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3"/>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4"/>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5"/>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6"/>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7"/>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pic>
        <p:nvPicPr>
          <p:cNvPr id="22" name="图片 21">
            <a:extLst>
              <a:ext uri="{FF2B5EF4-FFF2-40B4-BE49-F238E27FC236}">
                <a16:creationId xmlns:a16="http://schemas.microsoft.com/office/drawing/2014/main" id="{EE95D958-D910-748F-C02C-603C88ADC1B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095797" y="4476173"/>
            <a:ext cx="4863565" cy="467312"/>
          </a:xfrm>
          <a:prstGeom prst="rect">
            <a:avLst/>
          </a:prstGeom>
        </p:spPr>
      </p:pic>
      <p:pic>
        <p:nvPicPr>
          <p:cNvPr id="24" name="图片 23">
            <a:extLst>
              <a:ext uri="{FF2B5EF4-FFF2-40B4-BE49-F238E27FC236}">
                <a16:creationId xmlns:a16="http://schemas.microsoft.com/office/drawing/2014/main" id="{308F35D5-9639-94C9-AC78-FA09F6F7928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095798" y="4997683"/>
            <a:ext cx="4863565" cy="1396123"/>
          </a:xfrm>
          <a:prstGeom prst="rect">
            <a:avLst/>
          </a:prstGeom>
        </p:spPr>
      </p:pic>
      <p:pic>
        <p:nvPicPr>
          <p:cNvPr id="28" name="图片 27">
            <a:extLst>
              <a:ext uri="{FF2B5EF4-FFF2-40B4-BE49-F238E27FC236}">
                <a16:creationId xmlns:a16="http://schemas.microsoft.com/office/drawing/2014/main" id="{AD06F274-DCC1-85D1-D684-D0E01DDEB626}"/>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81004" y="4489559"/>
            <a:ext cx="4319766" cy="1989497"/>
          </a:xfrm>
          <a:prstGeom prst="rect">
            <a:avLst/>
          </a:prstGeom>
        </p:spPr>
      </p:pic>
    </p:spTree>
    <p:custDataLst>
      <p:tags r:id="rId1"/>
    </p:custDataLst>
    <p:extLst>
      <p:ext uri="{BB962C8B-B14F-4D97-AF65-F5344CB8AC3E}">
        <p14:creationId xmlns:p14="http://schemas.microsoft.com/office/powerpoint/2010/main" val="3180379709"/>
      </p:ext>
    </p:ext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8"/>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9"/>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0"/>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1"/>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2"/>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4" y="576888"/>
            <a:ext cx="8787699"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The Morison Equation	(</a:t>
            </a:r>
            <a:r>
              <a:rPr lang="zh-CN" altLang="en-US" sz="3600" b="1" dirty="0">
                <a:solidFill>
                  <a:schemeClr val="accent1"/>
                </a:solidFill>
                <a:latin typeface="微软雅黑" panose="020B0503020204020204" charset="-122"/>
                <a:ea typeface="微软雅黑" panose="020B0503020204020204" charset="-122"/>
                <a:sym typeface="+mn-ea"/>
              </a:rPr>
              <a:t>莫里森方程</a:t>
            </a:r>
            <a:r>
              <a:rPr lang="en-US" altLang="zh-CN" sz="3600" b="1" dirty="0">
                <a:solidFill>
                  <a:schemeClr val="accent1"/>
                </a:solidFill>
                <a:latin typeface="微软雅黑" panose="020B0503020204020204" charset="-122"/>
                <a:ea typeface="微软雅黑" panose="020B0503020204020204" charset="-122"/>
                <a:sym typeface="+mn-ea"/>
              </a:rPr>
              <a:t>)</a:t>
            </a:r>
          </a:p>
        </p:txBody>
      </p:sp>
      <p:sp>
        <p:nvSpPr>
          <p:cNvPr id="120" name="内容"/>
          <p:cNvSpPr txBox="1"/>
          <p:nvPr>
            <p:custDataLst>
              <p:tags r:id="rId5"/>
            </p:custDataLst>
          </p:nvPr>
        </p:nvSpPr>
        <p:spPr>
          <a:xfrm>
            <a:off x="691833" y="1445013"/>
            <a:ext cx="10074712" cy="3014104"/>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在研究近海固定式结构在波浪中的受力问题中，对于构件直径与入射波的波长相比尺度较小的结构物，常采用</a:t>
            </a:r>
            <a:r>
              <a:rPr lang="en-US" altLang="zh-CN" sz="2800" kern="0" dirty="0">
                <a:latin typeface="微软雅黑" panose="020B0503020204020204" charset="-122"/>
                <a:ea typeface="微软雅黑" panose="020B0503020204020204" charset="-122"/>
                <a:sym typeface="+mn-ea"/>
              </a:rPr>
              <a:t>Morison</a:t>
            </a:r>
            <a:r>
              <a:rPr lang="zh-CN" altLang="en-US" sz="2800" kern="0" dirty="0">
                <a:latin typeface="微软雅黑" panose="020B0503020204020204" charset="-122"/>
                <a:ea typeface="微软雅黑" panose="020B0503020204020204" charset="-122"/>
                <a:sym typeface="+mn-ea"/>
              </a:rPr>
              <a:t>方程计算波浪力。</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已知阻力系数</a:t>
            </a:r>
            <a:r>
              <a:rPr lang="en-US" altLang="zh-CN" sz="2800" kern="0" dirty="0">
                <a:latin typeface="微软雅黑" panose="020B0503020204020204" charset="-122"/>
                <a:ea typeface="微软雅黑" panose="020B0503020204020204" charset="-122"/>
                <a:sym typeface="+mn-ea"/>
              </a:rPr>
              <a:t>Cd(</a:t>
            </a:r>
            <a:r>
              <a:rPr lang="zh-CN" altLang="en-US" sz="2800" kern="0" dirty="0">
                <a:latin typeface="微软雅黑" panose="020B0503020204020204" charset="-122"/>
                <a:ea typeface="微软雅黑" panose="020B0503020204020204" charset="-122"/>
                <a:sym typeface="+mn-ea"/>
              </a:rPr>
              <a:t>沙堡形状</a:t>
            </a:r>
            <a:r>
              <a:rPr lang="en-US" altLang="zh-CN" sz="2800" kern="0" dirty="0">
                <a:latin typeface="微软雅黑" panose="020B0503020204020204" charset="-122"/>
                <a:ea typeface="微软雅黑" panose="020B0503020204020204" charset="-122"/>
                <a:sym typeface="+mn-ea"/>
              </a:rPr>
              <a:t>)</a:t>
            </a:r>
            <a:r>
              <a:rPr lang="zh-CN" altLang="en-US" sz="2800" kern="0" dirty="0">
                <a:latin typeface="微软雅黑" panose="020B0503020204020204" charset="-122"/>
                <a:ea typeface="微软雅黑" panose="020B0503020204020204" charset="-122"/>
                <a:sym typeface="+mn-ea"/>
              </a:rPr>
              <a:t>、海水密度</a:t>
            </a:r>
            <a:r>
              <a:rPr lang="el-GR" altLang="zh-CN" sz="2800" kern="0" dirty="0">
                <a:latin typeface="微软雅黑" panose="020B0503020204020204" charset="-122"/>
                <a:ea typeface="微软雅黑" panose="020B0503020204020204" charset="-122"/>
                <a:sym typeface="+mn-ea"/>
              </a:rPr>
              <a:t>ρ</a:t>
            </a:r>
            <a:r>
              <a:rPr lang="zh-CN" altLang="en-US" sz="2800" kern="0" dirty="0">
                <a:latin typeface="微软雅黑" panose="020B0503020204020204" charset="-122"/>
                <a:ea typeface="微软雅黑" panose="020B0503020204020204" charset="-122"/>
                <a:sym typeface="+mn-ea"/>
              </a:rPr>
              <a:t>、沙堡体积</a:t>
            </a:r>
            <a:r>
              <a:rPr lang="en-US" altLang="zh-CN" sz="2800" kern="0" dirty="0">
                <a:latin typeface="微软雅黑" panose="020B0503020204020204" charset="-122"/>
                <a:ea typeface="微软雅黑" panose="020B0503020204020204" charset="-122"/>
                <a:sym typeface="+mn-ea"/>
              </a:rPr>
              <a:t>V</a:t>
            </a:r>
            <a:r>
              <a:rPr lang="zh-CN" altLang="en-US" sz="2800" kern="0" dirty="0">
                <a:latin typeface="微软雅黑" panose="020B0503020204020204" charset="-122"/>
                <a:ea typeface="微软雅黑" panose="020B0503020204020204" charset="-122"/>
                <a:sym typeface="+mn-ea"/>
              </a:rPr>
              <a:t>和面朝海浪面积</a:t>
            </a:r>
            <a:r>
              <a:rPr lang="en-US" altLang="zh-CN" sz="2800" kern="0" dirty="0">
                <a:latin typeface="微软雅黑" panose="020B0503020204020204" charset="-122"/>
                <a:ea typeface="微软雅黑" panose="020B0503020204020204" charset="-122"/>
                <a:sym typeface="+mn-ea"/>
              </a:rPr>
              <a:t>A</a:t>
            </a:r>
            <a:r>
              <a:rPr lang="zh-CN" altLang="en-US" sz="2800" kern="0" dirty="0">
                <a:latin typeface="微软雅黑" panose="020B0503020204020204" charset="-122"/>
                <a:ea typeface="微软雅黑" panose="020B0503020204020204" charset="-122"/>
                <a:sym typeface="+mn-ea"/>
              </a:rPr>
              <a:t>的情况下，设定惯性系数</a:t>
            </a:r>
            <a:r>
              <a:rPr lang="en-US" altLang="zh-CN" sz="2800" kern="0" dirty="0">
                <a:latin typeface="微软雅黑" panose="020B0503020204020204" charset="-122"/>
                <a:ea typeface="微软雅黑" panose="020B0503020204020204" charset="-122"/>
                <a:sym typeface="+mn-ea"/>
              </a:rPr>
              <a:t>Cm</a:t>
            </a:r>
            <a:r>
              <a:rPr lang="zh-CN" altLang="en-US" sz="2800" kern="0" dirty="0">
                <a:latin typeface="微软雅黑" panose="020B0503020204020204" charset="-122"/>
                <a:ea typeface="微软雅黑" panose="020B0503020204020204" charset="-122"/>
                <a:sym typeface="+mn-ea"/>
              </a:rPr>
              <a:t>，根据海浪运动方程可得到</a:t>
            </a:r>
            <a:r>
              <a:rPr lang="zh-CN" altLang="en-US" sz="2800" b="1" kern="0" dirty="0">
                <a:latin typeface="微软雅黑" panose="020B0503020204020204" charset="-122"/>
                <a:ea typeface="微软雅黑" panose="020B0503020204020204" charset="-122"/>
                <a:sym typeface="+mn-ea"/>
              </a:rPr>
              <a:t>海浪对沙堡的作用力</a:t>
            </a:r>
            <a:r>
              <a:rPr lang="zh-CN" altLang="en-US" sz="2800" kern="0" dirty="0">
                <a:latin typeface="微软雅黑" panose="020B0503020204020204" charset="-122"/>
                <a:ea typeface="微软雅黑" panose="020B0503020204020204" charset="-122"/>
                <a:sym typeface="+mn-ea"/>
              </a:rPr>
              <a:t>。</a:t>
            </a: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3"/>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4"/>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5"/>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6"/>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7"/>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pic>
        <p:nvPicPr>
          <p:cNvPr id="21" name="图片 20">
            <a:extLst>
              <a:ext uri="{FF2B5EF4-FFF2-40B4-BE49-F238E27FC236}">
                <a16:creationId xmlns:a16="http://schemas.microsoft.com/office/drawing/2014/main" id="{AA3307F6-3D70-9B30-4F13-93361DD826D0}"/>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782506" y="5193649"/>
            <a:ext cx="6626987" cy="665132"/>
          </a:xfrm>
          <a:prstGeom prst="rect">
            <a:avLst/>
          </a:prstGeom>
        </p:spPr>
      </p:pic>
    </p:spTree>
    <p:custDataLst>
      <p:tags r:id="rId1"/>
    </p:custDataLst>
    <p:extLst>
      <p:ext uri="{BB962C8B-B14F-4D97-AF65-F5344CB8AC3E}">
        <p14:creationId xmlns:p14="http://schemas.microsoft.com/office/powerpoint/2010/main" val="3273748614"/>
      </p:ext>
    </p:ext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8"/>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9"/>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0"/>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1"/>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2"/>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4" y="576888"/>
            <a:ext cx="10719627"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Mohr-Coulomb Yielding Criteria (C-M</a:t>
            </a:r>
            <a:r>
              <a:rPr lang="zh-CN" altLang="en-US" sz="3600" b="1" dirty="0">
                <a:solidFill>
                  <a:schemeClr val="accent1"/>
                </a:solidFill>
                <a:latin typeface="微软雅黑" panose="020B0503020204020204" charset="-122"/>
                <a:ea typeface="微软雅黑" panose="020B0503020204020204" charset="-122"/>
                <a:sym typeface="+mn-ea"/>
              </a:rPr>
              <a:t>准则</a:t>
            </a:r>
            <a:r>
              <a:rPr lang="en-US" altLang="zh-CN" sz="3600" b="1" dirty="0">
                <a:solidFill>
                  <a:schemeClr val="accent1"/>
                </a:solidFill>
                <a:latin typeface="微软雅黑" panose="020B0503020204020204" charset="-122"/>
                <a:ea typeface="微软雅黑" panose="020B0503020204020204" charset="-122"/>
                <a:sym typeface="+mn-ea"/>
              </a:rPr>
              <a:t>)</a:t>
            </a:r>
          </a:p>
        </p:txBody>
      </p:sp>
      <p:sp>
        <p:nvSpPr>
          <p:cNvPr id="120" name="内容"/>
          <p:cNvSpPr txBox="1"/>
          <p:nvPr>
            <p:custDataLst>
              <p:tags r:id="rId5"/>
            </p:custDataLst>
          </p:nvPr>
        </p:nvSpPr>
        <p:spPr>
          <a:xfrm>
            <a:off x="691833" y="1410638"/>
            <a:ext cx="10074712" cy="3014104"/>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C-M</a:t>
            </a:r>
            <a:r>
              <a:rPr lang="zh-CN" altLang="en-US" sz="2800" kern="0" dirty="0">
                <a:latin typeface="微软雅黑" panose="020B0503020204020204" charset="-122"/>
                <a:ea typeface="微软雅黑" panose="020B0503020204020204" charset="-122"/>
                <a:sym typeface="+mn-ea"/>
              </a:rPr>
              <a:t>准则是考虑正应力或平均应力作用的最大剪应力或单一剪应力的屈服理论，即当剪切面上的剪应力与正应力之比达到最大时，材料发生屈服或破坏。</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本文选择沙堡的</a:t>
            </a:r>
            <a:r>
              <a:rPr lang="zh-CN" altLang="en-US" sz="2800" b="1" kern="0" dirty="0">
                <a:latin typeface="微软雅黑" panose="020B0503020204020204" charset="-122"/>
                <a:ea typeface="微软雅黑" panose="020B0503020204020204" charset="-122"/>
                <a:sym typeface="+mn-ea"/>
              </a:rPr>
              <a:t>内摩擦角</a:t>
            </a:r>
            <a:r>
              <a:rPr lang="zh-CN" altLang="en-US" sz="2800" kern="0" dirty="0">
                <a:latin typeface="微软雅黑" panose="020B0503020204020204" charset="-122"/>
                <a:ea typeface="微软雅黑" panose="020B0503020204020204" charset="-122"/>
                <a:sym typeface="+mn-ea"/>
              </a:rPr>
              <a:t>作为研究对象，取沙堡的内聚力</a:t>
            </a:r>
            <a:r>
              <a:rPr lang="en-US" altLang="zh-CN" sz="2800" kern="0" dirty="0">
                <a:latin typeface="微软雅黑" panose="020B0503020204020204" charset="-122"/>
                <a:ea typeface="微软雅黑" panose="020B0503020204020204" charset="-122"/>
                <a:sym typeface="+mn-ea"/>
              </a:rPr>
              <a:t>C</a:t>
            </a:r>
            <a:r>
              <a:rPr lang="zh-CN" altLang="en-US" sz="2800" kern="0" dirty="0">
                <a:latin typeface="微软雅黑" panose="020B0503020204020204" charset="-122"/>
                <a:ea typeface="微软雅黑" panose="020B0503020204020204" charset="-122"/>
                <a:sym typeface="+mn-ea"/>
              </a:rPr>
              <a:t>为</a:t>
            </a:r>
            <a:r>
              <a:rPr lang="en-US" altLang="zh-CN" sz="2800" kern="0" dirty="0">
                <a:latin typeface="微软雅黑" panose="020B0503020204020204" charset="-122"/>
                <a:ea typeface="微软雅黑" panose="020B0503020204020204" charset="-122"/>
                <a:sym typeface="+mn-ea"/>
              </a:rPr>
              <a:t>0</a:t>
            </a:r>
            <a:r>
              <a:rPr lang="zh-CN" altLang="en-US" sz="2800" kern="0" dirty="0">
                <a:latin typeface="微软雅黑" panose="020B0503020204020204" charset="-122"/>
                <a:ea typeface="微软雅黑" panose="020B0503020204020204" charset="-122"/>
                <a:sym typeface="+mn-ea"/>
              </a:rPr>
              <a:t>，查询资料得出外力作用的内摩擦角</a:t>
            </a:r>
            <a:r>
              <a:rPr lang="en-US" altLang="zh-CN" sz="2800" kern="0" dirty="0">
                <a:latin typeface="微软雅黑" panose="020B0503020204020204" charset="-122"/>
                <a:ea typeface="微软雅黑" panose="020B0503020204020204" charset="-122"/>
                <a:sym typeface="+mn-ea"/>
              </a:rPr>
              <a:t>g(w)</a:t>
            </a:r>
            <a:r>
              <a:rPr lang="zh-CN" altLang="en-US" sz="2800" kern="0" dirty="0">
                <a:latin typeface="微软雅黑" panose="020B0503020204020204" charset="-122"/>
                <a:ea typeface="微软雅黑" panose="020B0503020204020204" charset="-122"/>
                <a:sym typeface="+mn-ea"/>
              </a:rPr>
              <a:t>与含水量</a:t>
            </a:r>
            <a:r>
              <a:rPr lang="en-US" altLang="zh-CN" sz="2800" kern="0" dirty="0">
                <a:latin typeface="微软雅黑" panose="020B0503020204020204" charset="-122"/>
                <a:ea typeface="微软雅黑" panose="020B0503020204020204" charset="-122"/>
                <a:sym typeface="+mn-ea"/>
              </a:rPr>
              <a:t>w</a:t>
            </a:r>
            <a:r>
              <a:rPr lang="zh-CN" altLang="en-US" sz="2800" kern="0" dirty="0">
                <a:latin typeface="微软雅黑" panose="020B0503020204020204" charset="-122"/>
                <a:ea typeface="微软雅黑" panose="020B0503020204020204" charset="-122"/>
                <a:sym typeface="+mn-ea"/>
              </a:rPr>
              <a:t>之间的函数关系，通过比较</a:t>
            </a:r>
            <a:r>
              <a:rPr lang="en-US" altLang="zh-CN" sz="2800" kern="0" dirty="0">
                <a:latin typeface="微软雅黑" panose="020B0503020204020204" charset="-122"/>
                <a:ea typeface="微软雅黑" panose="020B0503020204020204" charset="-122"/>
                <a:sym typeface="+mn-ea"/>
              </a:rPr>
              <a:t>g(w)</a:t>
            </a:r>
            <a:r>
              <a:rPr lang="zh-CN" altLang="en-US" sz="2800" kern="0" dirty="0">
                <a:latin typeface="微软雅黑" panose="020B0503020204020204" charset="-122"/>
                <a:ea typeface="微软雅黑" panose="020B0503020204020204" charset="-122"/>
                <a:sym typeface="+mn-ea"/>
              </a:rPr>
              <a:t>和</a:t>
            </a:r>
            <a:r>
              <a:rPr lang="az-Cyrl-AZ" altLang="zh-CN" sz="2800" kern="0" dirty="0">
                <a:latin typeface="微软雅黑" panose="020B0503020204020204" charset="-122"/>
                <a:ea typeface="微软雅黑" panose="020B0503020204020204" charset="-122"/>
                <a:sym typeface="+mn-ea"/>
              </a:rPr>
              <a:t>Ф</a:t>
            </a:r>
            <a:r>
              <a:rPr lang="zh-CN" altLang="en-US" sz="2800" kern="0" dirty="0">
                <a:latin typeface="微软雅黑" panose="020B0503020204020204" charset="-122"/>
                <a:ea typeface="微软雅黑" panose="020B0503020204020204" charset="-122"/>
                <a:sym typeface="+mn-ea"/>
              </a:rPr>
              <a:t> ，以此判断</a:t>
            </a:r>
            <a:r>
              <a:rPr lang="zh-CN" altLang="en-US" sz="2800" b="1" kern="0" dirty="0">
                <a:latin typeface="微软雅黑" panose="020B0503020204020204" charset="-122"/>
                <a:ea typeface="微软雅黑" panose="020B0503020204020204" charset="-122"/>
                <a:sym typeface="+mn-ea"/>
              </a:rPr>
              <a:t>海浪是否摧毁沙堡</a:t>
            </a:r>
            <a:r>
              <a:rPr lang="zh-CN" altLang="en-US" sz="2800" kern="0" dirty="0">
                <a:latin typeface="微软雅黑" panose="020B0503020204020204" charset="-122"/>
                <a:ea typeface="微软雅黑" panose="020B0503020204020204" charset="-122"/>
                <a:sym typeface="+mn-ea"/>
              </a:rPr>
              <a:t>。</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3"/>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4"/>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5"/>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6"/>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7"/>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pic>
        <p:nvPicPr>
          <p:cNvPr id="22" name="图片 21">
            <a:extLst>
              <a:ext uri="{FF2B5EF4-FFF2-40B4-BE49-F238E27FC236}">
                <a16:creationId xmlns:a16="http://schemas.microsoft.com/office/drawing/2014/main" id="{7C6EBB66-55A3-C04E-85BA-0A086BB89F2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35968" y="4869971"/>
            <a:ext cx="4774806" cy="1909923"/>
          </a:xfrm>
          <a:prstGeom prst="rect">
            <a:avLst/>
          </a:prstGeom>
        </p:spPr>
      </p:pic>
      <p:pic>
        <p:nvPicPr>
          <p:cNvPr id="24" name="图片 23">
            <a:extLst>
              <a:ext uri="{FF2B5EF4-FFF2-40B4-BE49-F238E27FC236}">
                <a16:creationId xmlns:a16="http://schemas.microsoft.com/office/drawing/2014/main" id="{9BAC0C7F-98BB-5A1D-34C1-EEE15F74BDDF}"/>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216156" y="4811894"/>
            <a:ext cx="4933837" cy="1328085"/>
          </a:xfrm>
          <a:prstGeom prst="rect">
            <a:avLst/>
          </a:prstGeom>
        </p:spPr>
      </p:pic>
      <p:pic>
        <p:nvPicPr>
          <p:cNvPr id="26" name="图片 25">
            <a:extLst>
              <a:ext uri="{FF2B5EF4-FFF2-40B4-BE49-F238E27FC236}">
                <a16:creationId xmlns:a16="http://schemas.microsoft.com/office/drawing/2014/main" id="{810E83DE-CAAD-C074-42CE-ACA4FAEDCE83}"/>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5762626" y="6242032"/>
            <a:ext cx="5387367" cy="482549"/>
          </a:xfrm>
          <a:prstGeom prst="rect">
            <a:avLst/>
          </a:prstGeom>
        </p:spPr>
      </p:pic>
      <p:pic>
        <p:nvPicPr>
          <p:cNvPr id="28" name="图片 27">
            <a:extLst>
              <a:ext uri="{FF2B5EF4-FFF2-40B4-BE49-F238E27FC236}">
                <a16:creationId xmlns:a16="http://schemas.microsoft.com/office/drawing/2014/main" id="{B18B2FB3-2157-FCB5-2B69-ED7EA543C915}"/>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8683074" y="4945213"/>
            <a:ext cx="1767157" cy="1506974"/>
          </a:xfrm>
          <a:prstGeom prst="rect">
            <a:avLst/>
          </a:prstGeom>
        </p:spPr>
      </p:pic>
    </p:spTree>
    <p:custDataLst>
      <p:tags r:id="rId1"/>
    </p:custDataLst>
    <p:extLst>
      <p:ext uri="{BB962C8B-B14F-4D97-AF65-F5344CB8AC3E}">
        <p14:creationId xmlns:p14="http://schemas.microsoft.com/office/powerpoint/2010/main" val="620449688"/>
      </p:ext>
    </p:ext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8"/>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9"/>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0"/>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1"/>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2"/>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10021211" y="-95334"/>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4" y="576888"/>
            <a:ext cx="7371409"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en-US" altLang="zh-CN" sz="3600" b="1" dirty="0">
                <a:solidFill>
                  <a:schemeClr val="accent1"/>
                </a:solidFill>
                <a:latin typeface="微软雅黑" panose="020B0503020204020204" charset="-122"/>
                <a:ea typeface="微软雅黑" panose="020B0503020204020204" charset="-122"/>
                <a:sym typeface="+mn-ea"/>
              </a:rPr>
              <a:t>Horton‘s Equation 	(</a:t>
            </a:r>
            <a:r>
              <a:rPr lang="zh-CN" altLang="en-US" sz="3600" b="1" dirty="0">
                <a:solidFill>
                  <a:schemeClr val="accent1"/>
                </a:solidFill>
                <a:latin typeface="微软雅黑" panose="020B0503020204020204" charset="-122"/>
                <a:ea typeface="微软雅黑" panose="020B0503020204020204" charset="-122"/>
                <a:sym typeface="+mn-ea"/>
              </a:rPr>
              <a:t>霍顿方程</a:t>
            </a:r>
            <a:r>
              <a:rPr lang="en-US" altLang="zh-CN" sz="3600" b="1" dirty="0">
                <a:solidFill>
                  <a:schemeClr val="accent1"/>
                </a:solidFill>
                <a:latin typeface="微软雅黑" panose="020B0503020204020204" charset="-122"/>
                <a:ea typeface="微软雅黑" panose="020B0503020204020204" charset="-122"/>
                <a:sym typeface="+mn-ea"/>
              </a:rPr>
              <a:t>)</a:t>
            </a:r>
          </a:p>
        </p:txBody>
      </p:sp>
      <p:sp>
        <p:nvSpPr>
          <p:cNvPr id="120" name="内容"/>
          <p:cNvSpPr txBox="1"/>
          <p:nvPr>
            <p:custDataLst>
              <p:tags r:id="rId5"/>
            </p:custDataLst>
          </p:nvPr>
        </p:nvSpPr>
        <p:spPr>
          <a:xfrm>
            <a:off x="711002" y="1491538"/>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霍顿方程是计算渗透曲线的经验公式。</a:t>
            </a:r>
            <a:endParaRPr lang="en-US" altLang="zh-CN"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由于海水淹没沙堡中沙堡的含水量是动态变化的（这也意味着外力作用的内摩擦角的变化），而为了了解沙堡的含水量如何变化，我们必须首先知道海浪的渗透率如何变化，本文使用霍顿方程计算渗透率，得出</a:t>
            </a:r>
            <a:r>
              <a:rPr lang="zh-CN" altLang="en-US" sz="2800" b="1" kern="0" dirty="0">
                <a:latin typeface="微软雅黑" panose="020B0503020204020204" charset="-122"/>
                <a:ea typeface="微软雅黑" panose="020B0503020204020204" charset="-122"/>
                <a:sym typeface="+mn-ea"/>
              </a:rPr>
              <a:t>海浪渗透率</a:t>
            </a:r>
            <a:r>
              <a:rPr lang="en-US" altLang="zh-CN" sz="2800" b="1" kern="0" dirty="0">
                <a:latin typeface="微软雅黑" panose="020B0503020204020204" charset="-122"/>
                <a:ea typeface="微软雅黑" panose="020B0503020204020204" charset="-122"/>
                <a:sym typeface="+mn-ea"/>
              </a:rPr>
              <a:t>f(t)-</a:t>
            </a:r>
            <a:r>
              <a:rPr lang="zh-CN" altLang="en-US" sz="2800" b="1" kern="0" dirty="0">
                <a:latin typeface="微软雅黑" panose="020B0503020204020204" charset="-122"/>
                <a:ea typeface="微软雅黑" panose="020B0503020204020204" charset="-122"/>
                <a:sym typeface="+mn-ea"/>
              </a:rPr>
              <a:t>时间</a:t>
            </a:r>
            <a:r>
              <a:rPr lang="en-US" altLang="zh-CN" sz="2800" b="1" kern="0" dirty="0">
                <a:latin typeface="微软雅黑" panose="020B0503020204020204" charset="-122"/>
                <a:ea typeface="微软雅黑" panose="020B0503020204020204" charset="-122"/>
                <a:sym typeface="+mn-ea"/>
              </a:rPr>
              <a:t>t</a:t>
            </a:r>
            <a:r>
              <a:rPr lang="zh-CN" altLang="en-US" sz="2800" kern="0" dirty="0">
                <a:latin typeface="微软雅黑" panose="020B0503020204020204" charset="-122"/>
                <a:ea typeface="微软雅黑" panose="020B0503020204020204" charset="-122"/>
                <a:sym typeface="+mn-ea"/>
              </a:rPr>
              <a:t>的函数关系。</a:t>
            </a:r>
            <a:endParaRPr lang="en-US" altLang="zh-CN"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已知沙衰变常数</a:t>
            </a:r>
            <a:r>
              <a:rPr lang="en-US" altLang="zh-CN" sz="2800" kern="0" dirty="0">
                <a:latin typeface="微软雅黑" panose="020B0503020204020204" charset="-122"/>
                <a:ea typeface="微软雅黑" panose="020B0503020204020204" charset="-122"/>
                <a:sym typeface="+mn-ea"/>
              </a:rPr>
              <a:t>k=2</a:t>
            </a:r>
            <a:r>
              <a:rPr lang="zh-CN" altLang="en-US" sz="2800" kern="0" dirty="0">
                <a:latin typeface="微软雅黑" panose="020B0503020204020204" charset="-122"/>
                <a:ea typeface="微软雅黑" panose="020B0503020204020204" charset="-122"/>
                <a:sym typeface="+mn-ea"/>
              </a:rPr>
              <a:t>，设定海浪</a:t>
            </a:r>
            <a:r>
              <a:rPr lang="en-US" altLang="zh-CN" sz="2800" kern="0" dirty="0">
                <a:latin typeface="微软雅黑" panose="020B0503020204020204" charset="-122"/>
                <a:ea typeface="微软雅黑" panose="020B0503020204020204" charset="-122"/>
                <a:sym typeface="+mn-ea"/>
              </a:rPr>
              <a:t>-</a:t>
            </a:r>
            <a:r>
              <a:rPr lang="zh-CN" altLang="en-US" sz="2800" kern="0" dirty="0">
                <a:latin typeface="微软雅黑" panose="020B0503020204020204" charset="-122"/>
                <a:ea typeface="微软雅黑" panose="020B0503020204020204" charset="-122"/>
                <a:sym typeface="+mn-ea"/>
              </a:rPr>
              <a:t>沙饱和渗透率</a:t>
            </a:r>
            <a:r>
              <a:rPr lang="en-US" altLang="zh-CN" sz="2800" kern="0" dirty="0">
                <a:latin typeface="微软雅黑" panose="020B0503020204020204" charset="-122"/>
                <a:ea typeface="微软雅黑" panose="020B0503020204020204" charset="-122"/>
                <a:sym typeface="+mn-ea"/>
              </a:rPr>
              <a:t>fc</a:t>
            </a:r>
            <a:r>
              <a:rPr lang="zh-CN" altLang="en-US" sz="2800" kern="0" dirty="0">
                <a:latin typeface="微软雅黑" panose="020B0503020204020204" charset="-122"/>
                <a:ea typeface="微软雅黑" panose="020B0503020204020204" charset="-122"/>
                <a:sym typeface="+mn-ea"/>
              </a:rPr>
              <a:t>一定及初始</a:t>
            </a:r>
            <a:r>
              <a:rPr lang="en-US" altLang="zh-CN" sz="2800" kern="0" dirty="0">
                <a:latin typeface="微软雅黑" panose="020B0503020204020204" charset="-122"/>
                <a:ea typeface="微软雅黑" panose="020B0503020204020204" charset="-122"/>
                <a:sym typeface="+mn-ea"/>
              </a:rPr>
              <a:t>f0=0</a:t>
            </a:r>
            <a:r>
              <a:rPr lang="zh-CN" altLang="en-US" sz="2800" kern="0" dirty="0">
                <a:latin typeface="微软雅黑" panose="020B0503020204020204" charset="-122"/>
                <a:ea typeface="微软雅黑" panose="020B0503020204020204" charset="-122"/>
                <a:sym typeface="+mn-ea"/>
              </a:rPr>
              <a:t>。</a:t>
            </a: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      </a:t>
            </a: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3"/>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4"/>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5"/>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6"/>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7"/>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pic>
        <p:nvPicPr>
          <p:cNvPr id="22" name="图片 21">
            <a:extLst>
              <a:ext uri="{FF2B5EF4-FFF2-40B4-BE49-F238E27FC236}">
                <a16:creationId xmlns:a16="http://schemas.microsoft.com/office/drawing/2014/main" id="{FDDFC5C3-7E32-A562-F211-D7FFB423677D}"/>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568132" y="5125119"/>
            <a:ext cx="7383959" cy="893298"/>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8"/>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9"/>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0"/>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1"/>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2"/>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10021211" y="-95334"/>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4" y="576888"/>
            <a:ext cx="925396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lvl="0" defTabSz="457200">
              <a:lnSpc>
                <a:spcPct val="100000"/>
              </a:lnSpc>
              <a:spcBef>
                <a:spcPts val="0"/>
              </a:spcBef>
              <a:defRPr/>
            </a:pPr>
            <a:r>
              <a:rPr lang="nl-NL" altLang="zh-CN" sz="3600" b="1" dirty="0">
                <a:solidFill>
                  <a:schemeClr val="accent1"/>
                </a:solidFill>
                <a:latin typeface="微软雅黑" panose="020B0503020204020204" charset="-122"/>
                <a:ea typeface="微软雅黑" panose="020B0503020204020204" charset="-122"/>
                <a:sym typeface="+mn-ea"/>
              </a:rPr>
              <a:t>Van Genuchten </a:t>
            </a:r>
            <a:r>
              <a:rPr lang="zh-CN" altLang="nl-NL" sz="3600" b="1" dirty="0">
                <a:solidFill>
                  <a:schemeClr val="accent1"/>
                </a:solidFill>
                <a:latin typeface="微软雅黑" panose="020B0503020204020204" charset="-122"/>
                <a:ea typeface="微软雅黑" panose="020B0503020204020204" charset="-122"/>
                <a:sym typeface="+mn-ea"/>
              </a:rPr>
              <a:t>模型 	</a:t>
            </a:r>
            <a:r>
              <a:rPr lang="nl-NL" altLang="zh-CN" sz="3600" b="1" dirty="0">
                <a:solidFill>
                  <a:schemeClr val="accent1"/>
                </a:solidFill>
                <a:latin typeface="微软雅黑" panose="020B0503020204020204" charset="-122"/>
                <a:ea typeface="微软雅黑" panose="020B0503020204020204" charset="-122"/>
                <a:sym typeface="+mn-ea"/>
              </a:rPr>
              <a:t>(</a:t>
            </a:r>
            <a:r>
              <a:rPr lang="zh-CN" altLang="en-US" sz="3600" b="1" dirty="0">
                <a:solidFill>
                  <a:schemeClr val="accent1"/>
                </a:solidFill>
                <a:latin typeface="微软雅黑" panose="020B0503020204020204" charset="-122"/>
                <a:ea typeface="微软雅黑" panose="020B0503020204020204" charset="-122"/>
                <a:sym typeface="+mn-ea"/>
              </a:rPr>
              <a:t>范</a:t>
            </a:r>
            <a:r>
              <a:rPr lang="en-US" altLang="zh-CN" sz="3600" b="1" dirty="0">
                <a:solidFill>
                  <a:schemeClr val="accent1"/>
                </a:solidFill>
                <a:latin typeface="微软雅黑" panose="020B0503020204020204" charset="-122"/>
                <a:ea typeface="微软雅黑" panose="020B0503020204020204" charset="-122"/>
                <a:sym typeface="+mn-ea"/>
              </a:rPr>
              <a:t>-</a:t>
            </a:r>
            <a:r>
              <a:rPr lang="zh-CN" altLang="en-US" sz="3600" b="1" dirty="0">
                <a:solidFill>
                  <a:schemeClr val="accent1"/>
                </a:solidFill>
                <a:latin typeface="微软雅黑" panose="020B0503020204020204" charset="-122"/>
                <a:ea typeface="微软雅黑" panose="020B0503020204020204" charset="-122"/>
                <a:sym typeface="+mn-ea"/>
              </a:rPr>
              <a:t>格鲁切腾</a:t>
            </a:r>
            <a:r>
              <a:rPr lang="zh-CN" altLang="nl-NL" sz="3600" b="1" dirty="0">
                <a:solidFill>
                  <a:schemeClr val="accent1"/>
                </a:solidFill>
                <a:latin typeface="微软雅黑" panose="020B0503020204020204" charset="-122"/>
                <a:ea typeface="微软雅黑" panose="020B0503020204020204" charset="-122"/>
                <a:sym typeface="+mn-ea"/>
              </a:rPr>
              <a:t>模型</a:t>
            </a:r>
            <a:r>
              <a:rPr lang="nl-NL" altLang="zh-CN" sz="3600" b="1" dirty="0">
                <a:solidFill>
                  <a:schemeClr val="accent1"/>
                </a:solidFill>
                <a:latin typeface="微软雅黑" panose="020B0503020204020204" charset="-122"/>
                <a:ea typeface="微软雅黑" panose="020B0503020204020204" charset="-122"/>
                <a:sym typeface="+mn-ea"/>
              </a:rPr>
              <a:t>)</a:t>
            </a:r>
          </a:p>
        </p:txBody>
      </p:sp>
      <p:sp>
        <p:nvSpPr>
          <p:cNvPr id="120" name="内容"/>
          <p:cNvSpPr txBox="1"/>
          <p:nvPr>
            <p:custDataLst>
              <p:tags r:id="rId5"/>
            </p:custDataLst>
          </p:nvPr>
        </p:nvSpPr>
        <p:spPr>
          <a:xfrm>
            <a:off x="711002" y="1491538"/>
            <a:ext cx="10808335"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本模型是目前拟合水土特征曲线应用最广泛的数学模型。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经霍顿方程已知海浪渗透率随时间变化的关系，本文使用</a:t>
            </a:r>
            <a:r>
              <a:rPr lang="en-US" altLang="zh-CN" sz="2800" kern="0" dirty="0">
                <a:latin typeface="微软雅黑" panose="020B0503020204020204" charset="-122"/>
                <a:ea typeface="微软雅黑" panose="020B0503020204020204" charset="-122"/>
                <a:sym typeface="+mn-ea"/>
              </a:rPr>
              <a:t>Van </a:t>
            </a:r>
            <a:r>
              <a:rPr lang="en-US" altLang="zh-CN" sz="2800" kern="0" dirty="0" err="1">
                <a:latin typeface="微软雅黑" panose="020B0503020204020204" charset="-122"/>
                <a:ea typeface="微软雅黑" panose="020B0503020204020204" charset="-122"/>
                <a:sym typeface="+mn-ea"/>
              </a:rPr>
              <a:t>Genuchten</a:t>
            </a:r>
            <a:r>
              <a:rPr lang="zh-CN" altLang="en-US" sz="2800" kern="0" dirty="0">
                <a:latin typeface="微软雅黑" panose="020B0503020204020204" charset="-122"/>
                <a:ea typeface="微软雅黑" panose="020B0503020204020204" charset="-122"/>
                <a:sym typeface="+mn-ea"/>
              </a:rPr>
              <a:t>模型将渗透率与沙堡的含水量联系起来，得出</a:t>
            </a:r>
            <a:r>
              <a:rPr lang="zh-CN" altLang="en-US" sz="2800" b="1" kern="0" dirty="0">
                <a:latin typeface="微软雅黑" panose="020B0503020204020204" charset="-122"/>
                <a:ea typeface="微软雅黑" panose="020B0503020204020204" charset="-122"/>
                <a:sym typeface="+mn-ea"/>
              </a:rPr>
              <a:t>沙堡含水量与时间的函数关系</a:t>
            </a:r>
            <a:r>
              <a:rPr lang="zh-CN" altLang="en-US" sz="2800" kern="0" dirty="0">
                <a:latin typeface="微软雅黑" panose="020B0503020204020204" charset="-122"/>
                <a:ea typeface="微软雅黑" panose="020B0503020204020204" charset="-122"/>
                <a:sym typeface="+mn-ea"/>
              </a:rPr>
              <a:t>。后续还用于研究降雨的渗透作用对沙堡含水量变化的影响。</a:t>
            </a: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3"/>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4"/>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5"/>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6"/>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7"/>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pic>
        <p:nvPicPr>
          <p:cNvPr id="21" name="图片 20">
            <a:extLst>
              <a:ext uri="{FF2B5EF4-FFF2-40B4-BE49-F238E27FC236}">
                <a16:creationId xmlns:a16="http://schemas.microsoft.com/office/drawing/2014/main" id="{D191A8F6-B808-8CDE-A14E-BCADDE830B77}"/>
              </a:ext>
            </a:extLst>
          </p:cNvPr>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7357444" y="3814973"/>
            <a:ext cx="3068588" cy="2808418"/>
          </a:xfrm>
          <a:prstGeom prst="rect">
            <a:avLst/>
          </a:prstGeom>
        </p:spPr>
      </p:pic>
      <p:pic>
        <p:nvPicPr>
          <p:cNvPr id="24" name="图片 23">
            <a:extLst>
              <a:ext uri="{FF2B5EF4-FFF2-40B4-BE49-F238E27FC236}">
                <a16:creationId xmlns:a16="http://schemas.microsoft.com/office/drawing/2014/main" id="{53784864-460A-54E2-4B82-2FCE23CB4284}"/>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384301" y="4887042"/>
            <a:ext cx="5258070" cy="977950"/>
          </a:xfrm>
          <a:prstGeom prst="rect">
            <a:avLst/>
          </a:prstGeom>
        </p:spPr>
      </p:pic>
    </p:spTree>
    <p:custDataLst>
      <p:tags r:id="rId1"/>
    </p:custDataLst>
    <p:extLst>
      <p:ext uri="{BB962C8B-B14F-4D97-AF65-F5344CB8AC3E}">
        <p14:creationId xmlns:p14="http://schemas.microsoft.com/office/powerpoint/2010/main" val="1329473534"/>
      </p:ext>
    </p:ext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433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8"/>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9"/>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20"/>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21"/>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22"/>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p>
        </p:txBody>
      </p:sp>
      <p:sp>
        <p:nvSpPr>
          <p:cNvPr id="120" name="内容"/>
          <p:cNvSpPr txBox="1"/>
          <p:nvPr>
            <p:custDataLst>
              <p:tags r:id="rId5"/>
            </p:custDataLst>
          </p:nvPr>
        </p:nvSpPr>
        <p:spPr>
          <a:xfrm>
            <a:off x="935638" y="1543789"/>
            <a:ext cx="10397846"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在研究降雨对沙堡的影响（冲刷作用）时，使用 </a:t>
            </a:r>
            <a:r>
              <a:rPr lang="en-US" altLang="zh-CN" sz="2800" kern="0" dirty="0">
                <a:latin typeface="微软雅黑" panose="020B0503020204020204" charset="-122"/>
                <a:ea typeface="微软雅黑" panose="020B0503020204020204" charset="-122"/>
                <a:sym typeface="+mn-ea"/>
              </a:rPr>
              <a:t>ANSYS </a:t>
            </a:r>
            <a:r>
              <a:rPr lang="zh-CN" altLang="en-US" sz="2800" kern="0" dirty="0">
                <a:latin typeface="微软雅黑" panose="020B0503020204020204" charset="-122"/>
                <a:ea typeface="微软雅黑" panose="020B0503020204020204" charset="-122"/>
                <a:sym typeface="+mn-ea"/>
              </a:rPr>
              <a:t>仿真来验证理论结果。通过对降雨冲刷模型的仿真分析，得到模型的压力图、张力图和变形图。</a:t>
            </a: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3"/>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4"/>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5"/>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6"/>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7"/>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9"/>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9" name="矩形: 圆角 8" hidden="1"/>
          <p:cNvSpPr/>
          <p:nvPr>
            <p:custDataLst>
              <p:tags r:id="rId10"/>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0" name="矩形: 圆角 9" hidden="1"/>
          <p:cNvSpPr/>
          <p:nvPr>
            <p:custDataLst>
              <p:tags r:id="rId11"/>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sp>
        <p:nvSpPr>
          <p:cNvPr id="11" name="矩形: 圆角 10" hidden="1"/>
          <p:cNvSpPr/>
          <p:nvPr>
            <p:custDataLst>
              <p:tags r:id="rId12"/>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p>
        </p:txBody>
      </p:sp>
      <p:pic>
        <p:nvPicPr>
          <p:cNvPr id="21" name="图片 20">
            <a:extLst>
              <a:ext uri="{FF2B5EF4-FFF2-40B4-BE49-F238E27FC236}">
                <a16:creationId xmlns:a16="http://schemas.microsoft.com/office/drawing/2014/main" id="{ED105D01-18FB-51BA-C935-1AB90FA4DA04}"/>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67555" y="3508455"/>
            <a:ext cx="9134011" cy="2898818"/>
          </a:xfrm>
          <a:prstGeom prst="rect">
            <a:avLst/>
          </a:prstGeom>
        </p:spPr>
      </p:pic>
    </p:spTree>
    <p:custDataLst>
      <p:tags r:id="rId1"/>
    </p:custDataLst>
    <p:extLst>
      <p:ext uri="{BB962C8B-B14F-4D97-AF65-F5344CB8AC3E}">
        <p14:creationId xmlns:p14="http://schemas.microsoft.com/office/powerpoint/2010/main" val="245470398"/>
      </p:ext>
    </p:ext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2"/>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1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1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1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17"/>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18"/>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3"/>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4"/>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solidFill>
                  <a:schemeClr val="accent1"/>
                </a:solidFill>
                <a:latin typeface="微软雅黑" panose="020B0503020204020204" charset="-122"/>
                <a:ea typeface="微软雅黑" panose="020B0503020204020204" charset="-122"/>
                <a:sym typeface="+mn-ea"/>
              </a:rPr>
              <a:t>解题思路</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5"/>
            </p:custDataLst>
          </p:nvPr>
        </p:nvSpPr>
        <p:spPr>
          <a:xfrm>
            <a:off x="1272547" y="1824883"/>
            <a:ext cx="9222367" cy="3615055"/>
          </a:xfrm>
          <a:prstGeom prst="rect">
            <a:avLst/>
          </a:prstGeom>
          <a:noFill/>
        </p:spPr>
        <p:txBody>
          <a:bodyPr wrap="square" rtlCol="0">
            <a:noAutofit/>
          </a:bodyPr>
          <a:lstStyle/>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反复读题，提取关键要点。</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确定研究对象为海浪和沙堡为建模个体。</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FontTx/>
              <a:buAutoNum type="arabicPeriod"/>
              <a:defRPr/>
            </a:pPr>
            <a:r>
              <a:rPr lang="zh-CN" altLang="en-US" sz="2400" kern="0" dirty="0">
                <a:latin typeface="微软雅黑" panose="020B0503020204020204" charset="-122"/>
                <a:ea typeface="微软雅黑" panose="020B0503020204020204" charset="-122"/>
                <a:sym typeface="+mn-ea"/>
              </a:rPr>
              <a:t>海浪冲毁沙堡的临界点</a:t>
            </a:r>
            <a:r>
              <a:rPr lang="en-US" altLang="zh-CN" sz="2400" kern="0" dirty="0">
                <a:latin typeface="微软雅黑" panose="020B0503020204020204" charset="-122"/>
                <a:ea typeface="微软雅黑" panose="020B0503020204020204" charset="-122"/>
                <a:sym typeface="+mn-ea"/>
              </a:rPr>
              <a:t>——</a:t>
            </a:r>
            <a:r>
              <a:rPr lang="zh-CN" altLang="en-US" sz="2400" b="1" kern="0" dirty="0">
                <a:latin typeface="微软雅黑" panose="020B0503020204020204" charset="-122"/>
                <a:ea typeface="微软雅黑" panose="020B0503020204020204" charset="-122"/>
                <a:sym typeface="+mn-ea"/>
              </a:rPr>
              <a:t>引入内摩擦角</a:t>
            </a:r>
            <a:r>
              <a:rPr lang="zh-CN" altLang="en-US" sz="2400" kern="0" dirty="0">
                <a:latin typeface="微软雅黑" panose="020B0503020204020204" charset="-122"/>
                <a:ea typeface="微软雅黑" panose="020B0503020204020204" charset="-122"/>
                <a:sym typeface="+mn-ea"/>
              </a:rPr>
              <a:t>。</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两处内摩擦角的比较：外力作用的内摩擦角和最大内摩擦角。 外力作用内摩擦角</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计算外力</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外力对象的运动方程        最大内摩擦角</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受含水量变化影响</a:t>
            </a:r>
            <a:r>
              <a:rPr lang="en-US" altLang="zh-CN" sz="2400" kern="0" dirty="0">
                <a:latin typeface="微软雅黑" panose="020B0503020204020204" charset="-122"/>
                <a:ea typeface="微软雅黑" panose="020B0503020204020204" charset="-122"/>
                <a:sym typeface="+mn-ea"/>
              </a:rPr>
              <a:t>&lt;---</a:t>
            </a:r>
            <a:r>
              <a:rPr lang="zh-CN" altLang="en-US" sz="2400" kern="0" dirty="0">
                <a:latin typeface="微软雅黑" panose="020B0503020204020204" charset="-122"/>
                <a:ea typeface="微软雅黑" panose="020B0503020204020204" charset="-122"/>
                <a:sym typeface="+mn-ea"/>
              </a:rPr>
              <a:t>作用对象渗透方程</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从外力冲刷和渗透改变含水量两个角度来研究降水对沙堡的影响。</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灵敏度分析。</a:t>
            </a:r>
            <a:endParaRPr lang="en-US" altLang="zh-CN"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9"/>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0"/>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1"/>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2"/>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3"/>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6"/>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7"/>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8"/>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flythrough dir="out" hasBounce="1"/>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2"/>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3"/>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4"/>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9"/>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10"/>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11"/>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12"/>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13"/>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5"/>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6"/>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04</a:t>
            </a:r>
          </a:p>
        </p:txBody>
      </p:sp>
      <p:sp>
        <p:nvSpPr>
          <p:cNvPr id="18" name="标题"/>
          <p:cNvSpPr txBox="1"/>
          <p:nvPr>
            <p:custDataLst>
              <p:tags r:id="rId7"/>
            </p:custDataLst>
          </p:nvPr>
        </p:nvSpPr>
        <p:spPr>
          <a:xfrm>
            <a:off x="799465" y="2772410"/>
            <a:ext cx="7273290" cy="922020"/>
          </a:xfrm>
          <a:prstGeom prst="rect">
            <a:avLst/>
          </a:prstGeom>
          <a:noFill/>
        </p:spPr>
        <p:txBody>
          <a:bodyPr wrap="square" rtlCol="0" anchor="ctr" anchorCtr="0">
            <a:normAutofit fontScale="950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个人启发</a:t>
            </a:r>
          </a:p>
        </p:txBody>
      </p:sp>
      <p:sp>
        <p:nvSpPr>
          <p:cNvPr id="19" name="副标题"/>
          <p:cNvSpPr txBox="1"/>
          <p:nvPr>
            <p:custDataLst>
              <p:tags r:id="rId8"/>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sym typeface="+mn-ea"/>
              </a:rPr>
              <a:t>Personal inspiration.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a:p>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pan/>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p:stCondLst>
                                            <p:cond delay="0"/>
                                          </p:stCondLst>
                                        </p:cTn>
                                        <p:tgtEl>
                                          <p:spTgt spid="188"/>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88"/>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20"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childTnLst>
                                </p:cTn>
                              </p:par>
                              <p:par>
                                <p:cTn id="25" presetID="10" presetClass="entr" presetSubtype="0" fill="hold" grpId="0" nodeType="withEffect">
                                  <p:stCondLst>
                                    <p:cond delay="0"/>
                                  </p:stCondLst>
                                  <p:iterate type="lt">
                                    <p:tmPct val="10000"/>
                                  </p:iterate>
                                  <p:childTnLst>
                                    <p:set>
                                      <p:cBhvr>
                                        <p:cTn id="26" dur="300" fill="hold">
                                          <p:stCondLst>
                                            <p:cond delay="0"/>
                                          </p:stCondLst>
                                        </p:cTn>
                                        <p:tgtEl>
                                          <p:spTgt spid="2"/>
                                        </p:tgtEl>
                                        <p:attrNameLst>
                                          <p:attrName>style.visibility</p:attrName>
                                        </p:attrNameLst>
                                      </p:cBhvr>
                                      <p:to>
                                        <p:strVal val="visible"/>
                                      </p:to>
                                    </p:set>
                                    <p:animEffect transition="in" filter="fade">
                                      <p:cBhvr>
                                        <p:cTn id="27" dur="300"/>
                                        <p:tgtEl>
                                          <p:spTgt spid="2"/>
                                        </p:tgtEl>
                                      </p:cBhvr>
                                    </p:animEffect>
                                    <p:anim calcmode="lin" valueType="num">
                                      <p:cBhvr>
                                        <p:cTn id="28" dur="60">
                                          <p:stCondLst>
                                            <p:cond delay="0"/>
                                          </p:stCondLst>
                                        </p:cTn>
                                        <p:tgtEl>
                                          <p:spTgt spid="2"/>
                                        </p:tgtEl>
                                        <p:attrNameLst>
                                          <p:attrName>ppt_x</p:attrName>
                                        </p:attrNameLst>
                                      </p:cBhvr>
                                      <p:tavLst>
                                        <p:tav tm="0" fmla="$">
                                          <p:val>
                                            <p:strVal val="#ppt_x"/>
                                          </p:val>
                                        </p:tav>
                                        <p:tav tm="100000" fmla="$">
                                          <p:val>
                                            <p:strVal val="#ppt_x+rand(ppt_w)-ppt_w/2"/>
                                          </p:val>
                                        </p:tav>
                                      </p:tavLst>
                                    </p:anim>
                                    <p:anim calcmode="lin" valueType="num">
                                      <p:cBhvr>
                                        <p:cTn id="29" dur="60">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30" dur="100" accel="50000">
                                          <p:stCondLst>
                                            <p:cond delay="50"/>
                                          </p:stCondLst>
                                        </p:cTn>
                                        <p:tgtEl>
                                          <p:spTgt spid="2"/>
                                        </p:tgtEl>
                                      </p:cBhvr>
                                      <p:from x="100000" y="100000"/>
                                      <p:to x="250000" y="250000"/>
                                    </p:animScale>
                                    <p:animScale>
                                      <p:cBhvr>
                                        <p:cTn id="31" dur="150" accel="50000">
                                          <p:stCondLst>
                                            <p:cond delay="150"/>
                                          </p:stCondLst>
                                        </p:cTn>
                                        <p:tgtEl>
                                          <p:spTgt spid="2"/>
                                        </p:tgtEl>
                                      </p:cBhvr>
                                      <p:from x="100000" y="100000"/>
                                      <p:to x="150000" y="150000"/>
                                    </p:animScale>
                                    <p:anim calcmode="lin" valueType="num">
                                      <p:cBhvr>
                                        <p:cTn id="32" dur="60">
                                          <p:stCondLst>
                                            <p:cond delay="150"/>
                                          </p:stCondLst>
                                        </p:cTn>
                                        <p:tgtEl>
                                          <p:spTgt spid="2"/>
                                        </p:tgtEl>
                                        <p:attrNameLst>
                                          <p:attrName>ppt_x</p:attrName>
                                        </p:attrNameLst>
                                      </p:cBhvr>
                                      <p:tavLst>
                                        <p:tav tm="0" fmla="$">
                                          <p:val>
                                            <p:strVal val="#ppt_x"/>
                                          </p:val>
                                        </p:tav>
                                        <p:tav tm="100000" fmla="$">
                                          <p:val>
                                            <p:strVal val="#ppt_x+#ppt_w/2"/>
                                          </p:val>
                                        </p:tav>
                                      </p:tavLst>
                                    </p:anim>
                                    <p:anim calcmode="lin" valueType="num">
                                      <p:cBhvr>
                                        <p:cTn id="33" dur="60">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34" presetID="10" presetClass="entr" presetSubtype="0" fill="hold" grpId="0" nodeType="withEffect">
                                  <p:stCondLst>
                                    <p:cond delay="0"/>
                                  </p:stCondLst>
                                  <p:iterate type="lt">
                                    <p:tmPct val="10000"/>
                                  </p:iterate>
                                  <p:childTnLst>
                                    <p:set>
                                      <p:cBhvr>
                                        <p:cTn id="35" dur="300" fill="hold">
                                          <p:stCondLst>
                                            <p:cond delay="0"/>
                                          </p:stCondLst>
                                        </p:cTn>
                                        <p:tgtEl>
                                          <p:spTgt spid="18"/>
                                        </p:tgtEl>
                                        <p:attrNameLst>
                                          <p:attrName>style.visibility</p:attrName>
                                        </p:attrNameLst>
                                      </p:cBhvr>
                                      <p:to>
                                        <p:strVal val="visible"/>
                                      </p:to>
                                    </p:set>
                                    <p:animEffect transition="in" filter="fade">
                                      <p:cBhvr>
                                        <p:cTn id="36" dur="300"/>
                                        <p:tgtEl>
                                          <p:spTgt spid="18"/>
                                        </p:tgtEl>
                                      </p:cBhvr>
                                    </p:animEffect>
                                    <p:anim calcmode="lin" valueType="num">
                                      <p:cBhvr>
                                        <p:cTn id="37" dur="60">
                                          <p:stCondLst>
                                            <p:cond delay="0"/>
                                          </p:stCondLst>
                                        </p:cTn>
                                        <p:tgtEl>
                                          <p:spTgt spid="18"/>
                                        </p:tgtEl>
                                        <p:attrNameLst>
                                          <p:attrName>ppt_x</p:attrName>
                                        </p:attrNameLst>
                                      </p:cBhvr>
                                      <p:tavLst>
                                        <p:tav tm="0" fmla="$">
                                          <p:val>
                                            <p:strVal val="#ppt_x"/>
                                          </p:val>
                                        </p:tav>
                                        <p:tav tm="100000" fmla="$">
                                          <p:val>
                                            <p:strVal val="#ppt_x+rand(ppt_w)-ppt_w/2"/>
                                          </p:val>
                                        </p:tav>
                                      </p:tavLst>
                                    </p:anim>
                                    <p:anim calcmode="lin" valueType="num">
                                      <p:cBhvr>
                                        <p:cTn id="38" dur="60">
                                          <p:stCondLst>
                                            <p:cond delay="0"/>
                                          </p:stCondLst>
                                        </p:cTn>
                                        <p:tgtEl>
                                          <p:spTgt spid="18"/>
                                        </p:tgtEl>
                                        <p:attrNameLst>
                                          <p:attrName>ppt_y</p:attrName>
                                        </p:attrNameLst>
                                      </p:cBhvr>
                                      <p:tavLst>
                                        <p:tav tm="0" fmla="$">
                                          <p:val>
                                            <p:strVal val="#ppt_y"/>
                                          </p:val>
                                        </p:tav>
                                        <p:tav tm="100000" fmla="$">
                                          <p:val>
                                            <p:strVal val="#ppt_y+rand(ppt_h)-ppt_h/2"/>
                                          </p:val>
                                        </p:tav>
                                      </p:tavLst>
                                    </p:anim>
                                    <p:animScale>
                                      <p:cBhvr>
                                        <p:cTn id="39" dur="100" accel="50000">
                                          <p:stCondLst>
                                            <p:cond delay="50"/>
                                          </p:stCondLst>
                                        </p:cTn>
                                        <p:tgtEl>
                                          <p:spTgt spid="18"/>
                                        </p:tgtEl>
                                      </p:cBhvr>
                                      <p:from x="100000" y="100000"/>
                                      <p:to x="250000" y="250000"/>
                                    </p:animScale>
                                    <p:animScale>
                                      <p:cBhvr>
                                        <p:cTn id="40" dur="150" accel="50000">
                                          <p:stCondLst>
                                            <p:cond delay="150"/>
                                          </p:stCondLst>
                                        </p:cTn>
                                        <p:tgtEl>
                                          <p:spTgt spid="18"/>
                                        </p:tgtEl>
                                      </p:cBhvr>
                                      <p:from x="100000" y="100000"/>
                                      <p:to x="150000" y="150000"/>
                                    </p:animScale>
                                    <p:anim calcmode="lin" valueType="num">
                                      <p:cBhvr>
                                        <p:cTn id="41" dur="60">
                                          <p:stCondLst>
                                            <p:cond delay="150"/>
                                          </p:stCondLst>
                                        </p:cTn>
                                        <p:tgtEl>
                                          <p:spTgt spid="18"/>
                                        </p:tgtEl>
                                        <p:attrNameLst>
                                          <p:attrName>ppt_x</p:attrName>
                                        </p:attrNameLst>
                                      </p:cBhvr>
                                      <p:tavLst>
                                        <p:tav tm="0" fmla="$">
                                          <p:val>
                                            <p:strVal val="#ppt_x"/>
                                          </p:val>
                                        </p:tav>
                                        <p:tav tm="100000" fmla="$">
                                          <p:val>
                                            <p:strVal val="#ppt_x+#ppt_w/2"/>
                                          </p:val>
                                        </p:tav>
                                      </p:tavLst>
                                    </p:anim>
                                    <p:anim calcmode="lin" valueType="num">
                                      <p:cBhvr>
                                        <p:cTn id="42" dur="60">
                                          <p:stCondLst>
                                            <p:cond delay="150"/>
                                          </p:stCondLst>
                                        </p:cTn>
                                        <p:tgtEl>
                                          <p:spTgt spid="18"/>
                                        </p:tgtEl>
                                        <p:attrNameLst>
                                          <p:attrName>ppt_y</p:attrName>
                                        </p:attrNameLst>
                                      </p:cBhvr>
                                      <p:tavLst>
                                        <p:tav tm="0" fmla="$">
                                          <p:val>
                                            <p:strVal val="#ppt_y"/>
                                          </p:val>
                                        </p:tav>
                                        <p:tav tm="100000" fmla="$">
                                          <p:val>
                                            <p:strVal val="#ppt_y+#ppt_h/3"/>
                                          </p:val>
                                        </p:tav>
                                      </p:tavLst>
                                    </p:anim>
                                  </p:childTnLst>
                                </p:cTn>
                              </p:par>
                              <p:par>
                                <p:cTn id="43" presetID="10" presetClass="entr" presetSubtype="0" fill="hold" grpId="0" nodeType="withEffect">
                                  <p:stCondLst>
                                    <p:cond delay="0"/>
                                  </p:stCondLst>
                                  <p:iterate type="lt">
                                    <p:tmPct val="10000"/>
                                  </p:iterate>
                                  <p:childTnLst>
                                    <p:set>
                                      <p:cBhvr>
                                        <p:cTn id="44" dur="300" fill="hold">
                                          <p:stCondLst>
                                            <p:cond delay="0"/>
                                          </p:stCondLst>
                                        </p:cTn>
                                        <p:tgtEl>
                                          <p:spTgt spid="19"/>
                                        </p:tgtEl>
                                        <p:attrNameLst>
                                          <p:attrName>style.visibility</p:attrName>
                                        </p:attrNameLst>
                                      </p:cBhvr>
                                      <p:to>
                                        <p:strVal val="visible"/>
                                      </p:to>
                                    </p:set>
                                    <p:animEffect transition="in" filter="fade">
                                      <p:cBhvr>
                                        <p:cTn id="45" dur="300"/>
                                        <p:tgtEl>
                                          <p:spTgt spid="19"/>
                                        </p:tgtEl>
                                      </p:cBhvr>
                                    </p:animEffect>
                                    <p:anim calcmode="lin" valueType="num">
                                      <p:cBhvr>
                                        <p:cTn id="46" dur="60">
                                          <p:stCondLst>
                                            <p:cond delay="0"/>
                                          </p:stCondLst>
                                        </p:cTn>
                                        <p:tgtEl>
                                          <p:spTgt spid="19"/>
                                        </p:tgtEl>
                                        <p:attrNameLst>
                                          <p:attrName>ppt_x</p:attrName>
                                        </p:attrNameLst>
                                      </p:cBhvr>
                                      <p:tavLst>
                                        <p:tav tm="0" fmla="$">
                                          <p:val>
                                            <p:strVal val="#ppt_x"/>
                                          </p:val>
                                        </p:tav>
                                        <p:tav tm="100000" fmla="$">
                                          <p:val>
                                            <p:strVal val="#ppt_x+rand(ppt_w)-ppt_w/2"/>
                                          </p:val>
                                        </p:tav>
                                      </p:tavLst>
                                    </p:anim>
                                    <p:anim calcmode="lin" valueType="num">
                                      <p:cBhvr>
                                        <p:cTn id="47" dur="60">
                                          <p:stCondLst>
                                            <p:cond delay="0"/>
                                          </p:stCondLst>
                                        </p:cTn>
                                        <p:tgtEl>
                                          <p:spTgt spid="19"/>
                                        </p:tgtEl>
                                        <p:attrNameLst>
                                          <p:attrName>ppt_y</p:attrName>
                                        </p:attrNameLst>
                                      </p:cBhvr>
                                      <p:tavLst>
                                        <p:tav tm="0" fmla="$">
                                          <p:val>
                                            <p:strVal val="#ppt_y"/>
                                          </p:val>
                                        </p:tav>
                                        <p:tav tm="100000" fmla="$">
                                          <p:val>
                                            <p:strVal val="#ppt_y+rand(ppt_h)-ppt_h/2"/>
                                          </p:val>
                                        </p:tav>
                                      </p:tavLst>
                                    </p:anim>
                                    <p:animScale>
                                      <p:cBhvr>
                                        <p:cTn id="48" dur="100" accel="50000">
                                          <p:stCondLst>
                                            <p:cond delay="50"/>
                                          </p:stCondLst>
                                        </p:cTn>
                                        <p:tgtEl>
                                          <p:spTgt spid="19"/>
                                        </p:tgtEl>
                                      </p:cBhvr>
                                      <p:from x="100000" y="100000"/>
                                      <p:to x="250000" y="250000"/>
                                    </p:animScale>
                                    <p:animScale>
                                      <p:cBhvr>
                                        <p:cTn id="49" dur="150" accel="50000">
                                          <p:stCondLst>
                                            <p:cond delay="150"/>
                                          </p:stCondLst>
                                        </p:cTn>
                                        <p:tgtEl>
                                          <p:spTgt spid="19"/>
                                        </p:tgtEl>
                                      </p:cBhvr>
                                      <p:from x="100000" y="100000"/>
                                      <p:to x="150000" y="150000"/>
                                    </p:animScale>
                                    <p:anim calcmode="lin" valueType="num">
                                      <p:cBhvr>
                                        <p:cTn id="50" dur="60">
                                          <p:stCondLst>
                                            <p:cond delay="150"/>
                                          </p:stCondLst>
                                        </p:cTn>
                                        <p:tgtEl>
                                          <p:spTgt spid="19"/>
                                        </p:tgtEl>
                                        <p:attrNameLst>
                                          <p:attrName>ppt_x</p:attrName>
                                        </p:attrNameLst>
                                      </p:cBhvr>
                                      <p:tavLst>
                                        <p:tav tm="0" fmla="$">
                                          <p:val>
                                            <p:strVal val="#ppt_x"/>
                                          </p:val>
                                        </p:tav>
                                        <p:tav tm="100000" fmla="$">
                                          <p:val>
                                            <p:strVal val="#ppt_x+#ppt_w/2"/>
                                          </p:val>
                                        </p:tav>
                                      </p:tavLst>
                                    </p:anim>
                                    <p:anim calcmode="lin" valueType="num">
                                      <p:cBhvr>
                                        <p:cTn id="51" dur="60">
                                          <p:stCondLst>
                                            <p:cond delay="150"/>
                                          </p:stCondLst>
                                        </p:cTn>
                                        <p:tgtEl>
                                          <p:spTgt spid="19"/>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6" grpId="0" animBg="1"/>
      <p:bldP spid="28" grpId="0" animBg="1"/>
      <p:bldP spid="9" grpId="0" animBg="1"/>
      <p:bldP spid="2" grpId="0"/>
      <p:bldP spid="18" grpId="0"/>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YOO_PPT_THEMETITLE" val="创新创业训练计划项目答辩"/>
  <p:tag name="TAG_PRESENTATION_STYLE" val="简约"/>
  <p:tag name="YOO_CHATPPT" val="1"/>
  <p:tag name="KSO_WPP_MARK_KEY" val="788688b9-a57c-413e-904e-066f6045be47"/>
  <p:tag name="COMMONDATA" val="eyJoZGlkIjoiMDViNGUzYzI0NWUyNDQxZWYzNGI4ZWEzOTVjNTg2MTc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YOO_CHATPPT_CONTENT"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1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18.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19.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YOO_CHATPPT_CONTENT" val="1"/>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1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41.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42.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YOO_CHATPPT_CONTENT" val="1"/>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1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62.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63.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64.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YOO_CHATPPT_CONTENT" val="1"/>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84.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85.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86.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YOO_CHATPPT_CONTENT" val="1"/>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2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06.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07.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08.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YOO_CHATPPT_CONTENT"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2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YOO_CHATPAGE_TYPE" val="YOO_CHATPAGE_CHATPER"/>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YOO_CHATSHAPE_TYPE" val="YOO_CHATSHAPE_NUM"/>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SUBTITLE"/>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YOO_CHATPPT_CONTENT" val="1"/>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25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59.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61.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YOO_CHATPPT_CONTENT" val="1"/>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73.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74.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75.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YOO_CHATPPT_CONTENT" val="1"/>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TITLE"/>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 name="YOO_CHATSHAPE_TYPE" val="YOO_CHATSHAPE_CONTENT"/>
</p:tagLst>
</file>

<file path=ppt/tags/tag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96.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97.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98.xml><?xml version="1.0" encoding="utf-8"?>
<p:tagLst xmlns:a="http://schemas.openxmlformats.org/drawingml/2006/main" xmlns:r="http://schemas.openxmlformats.org/officeDocument/2006/relationships" xmlns:p="http://schemas.openxmlformats.org/presentationml/2006/main">
  <p:tag name="YOO_CHATSHAPE_TYPE" val="YOO_CHATSHAPE_CONTENT"/>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366</TotalTime>
  <Words>6262</Words>
  <Application>Microsoft Office PowerPoint</Application>
  <PresentationFormat>宽屏</PresentationFormat>
  <Paragraphs>90</Paragraphs>
  <Slides>10</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阿里巴巴普惠体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njw wzu_</cp:lastModifiedBy>
  <cp:revision>282</cp:revision>
  <dcterms:created xsi:type="dcterms:W3CDTF">2024-01-22T13:32:39Z</dcterms:created>
  <dcterms:modified xsi:type="dcterms:W3CDTF">2024-01-27T22:20:27Z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2052-11.1.0.11711</vt:lpwstr>
  </property>
  <property fmtid="{D5CDD505-2E9C-101B-9397-08002B2CF9AE}" pid="3" name="ICV">
    <vt:lpwstr>673CE600C24E44339B9255E2D884844C_12</vt:lpwstr>
  </property>
</Properties>
</file>