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147469615" r:id="rId2"/>
    <p:sldId id="2147469614" r:id="rId3"/>
    <p:sldId id="2147469606" r:id="rId4"/>
    <p:sldId id="2147469453" r:id="rId5"/>
    <p:sldId id="2147469607" r:id="rId6"/>
    <p:sldId id="2147469604" r:id="rId7"/>
    <p:sldId id="260" r:id="rId8"/>
    <p:sldId id="2147469609" r:id="rId9"/>
    <p:sldId id="21474696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6"/>
    <p:restoredTop sz="96327"/>
  </p:normalViewPr>
  <p:slideViewPr>
    <p:cSldViewPr snapToGrid="0">
      <p:cViewPr varScale="1">
        <p:scale>
          <a:sx n="86" d="100"/>
          <a:sy n="86" d="100"/>
        </p:scale>
        <p:origin x="22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1EA9-64D1-0F54-B14A-372760E8C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B398-19CA-9E88-9EF6-D4ED6A09F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8063C-D953-5E3A-3AAC-C22C8EA6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53E-BA36-E44F-A3B8-C7697C23FF5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6893B-0CD2-762F-5194-7E522A8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E363-51EC-C4DD-698A-502FDCBE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BC8D-6EBA-D642-9329-EC85748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4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F76-D869-5E6D-05AD-B65433B0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2D23-3DE1-C246-2A9F-0D25FB22C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814-FA71-99C2-9D95-809882E0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53E-BA36-E44F-A3B8-C7697C23FF5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98FB-180F-B34F-643F-4D5E81CF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D674B-C9AE-C75D-B93E-5C8018D5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BC8D-6EBA-D642-9329-EC85748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2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9B637-DDF1-9DCF-8E68-AC361B139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E1266-CBCD-5FC2-23F8-4E78878D4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BC7CC-4E10-28BD-6FF7-A5F56FF8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53E-BA36-E44F-A3B8-C7697C23FF5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6998-6BC1-3984-9378-B8EFDBBB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2E7B-F9B3-BA00-0A82-C8E65675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BC8D-6EBA-D642-9329-EC85748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B5B8-8370-55CA-B6BF-6D89E1D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8099-96F3-9B47-C833-B448A9CE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5E5B-108D-CE8A-C4FD-3543C825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53E-BA36-E44F-A3B8-C7697C23FF5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EABB-C2A8-A2FD-3902-B14BB5D0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3C494-67BA-1165-FE4C-B3AE697F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BC8D-6EBA-D642-9329-EC85748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B27A-F651-4D87-E517-807E7D33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E5D71-DF20-406F-FD02-71ABF13A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F443-A018-A560-16FE-2F478D32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53E-BA36-E44F-A3B8-C7697C23FF5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DE3C-E84D-24A0-50D0-B98A14F0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0E31A-DBAB-85AB-0DD6-4D31A476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BC8D-6EBA-D642-9329-EC85748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DAEF-8631-745E-5AC2-73C32D6D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8A13-9703-8EF1-A675-859A1EBAD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6E8FB-9C26-C955-0FA2-A8517AC62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FC45B-78AA-5E02-9FF5-7A06AFF7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53E-BA36-E44F-A3B8-C7697C23FF5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5FE3C-742E-03E1-80DB-479946E7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87B71-7A64-E829-125C-D30E20AB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BC8D-6EBA-D642-9329-EC85748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A199-2D53-9855-E118-0046E394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37FD2-1E4E-DA6E-EC34-16ED613CF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A7286-1EF6-44B0-6F28-483F649F3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86B74-35BF-921E-5301-13332CCA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C43D0-A6C5-75E2-1522-E7BF3B935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F9C17-4941-0F74-6B88-F6E572EC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53E-BA36-E44F-A3B8-C7697C23FF5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9C9F4-2566-CABE-DA3C-4EC41786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8D39E-1C49-7475-D84D-59D568CA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BC8D-6EBA-D642-9329-EC85748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4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DD02-94B7-AFE1-85AA-8B84980C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19D27-DA62-BB96-FBF0-9551BB81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53E-BA36-E44F-A3B8-C7697C23FF5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B6FE1-995A-F7DB-25F4-60D2423E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F0FD1-089F-B0BE-58C2-68FE99F9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BC8D-6EBA-D642-9329-EC85748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611D7-1D09-6BB5-D947-F1374760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53E-BA36-E44F-A3B8-C7697C23FF5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A5797-79D6-E043-55AC-4814BDA3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1DC87-EBE5-6625-6865-61C8369E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BC8D-6EBA-D642-9329-EC85748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3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3238-5310-AB25-7DAB-7E08EB86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3D9AD-8754-C0CE-A5F6-736BC789F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9178B-949C-DC54-65FD-5CB0C371B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3731F-7E2F-992B-3136-947AF3C9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53E-BA36-E44F-A3B8-C7697C23FF5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BDB1-ABD2-1FFC-E331-43A4AAB8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BBC4-A6C1-9F88-2E30-6FB1F0F9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BC8D-6EBA-D642-9329-EC85748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1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0275-6DB2-5392-C19E-51C2C06A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75BE7-3A5A-DD7F-C44B-06CF0534F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0673B-9C81-9F94-52BF-C2D95B3DB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068EC-EFEC-D451-06BA-A14F4D1A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53E-BA36-E44F-A3B8-C7697C23FF5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13C04-B538-968A-E327-51517934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747B2-7621-31BE-E0CF-A27462E5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BC8D-6EBA-D642-9329-EC85748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8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ACAA4-22F9-A450-A6B4-75BA61D8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771E-050E-46F4-88EA-BB8731B38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F558-2357-DFE6-7543-A783F2B9C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6953E-BA36-E44F-A3B8-C7697C23FF5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07529-33F5-6AA3-905E-CDF09035A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2346-D61E-5689-7C6F-69ABA2822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BC8D-6EBA-D642-9329-EC85748C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2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54D42C-1797-86BF-CB88-002232DEAFC7}"/>
              </a:ext>
            </a:extLst>
          </p:cNvPr>
          <p:cNvSpPr txBox="1"/>
          <p:nvPr/>
        </p:nvSpPr>
        <p:spPr>
          <a:xfrm>
            <a:off x="228600" y="248922"/>
            <a:ext cx="115170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You are an insurance agent tasked to assess insurance claims. Summarize the following insurance claim input. Focus on the car and the damage. Make the summary at least 3 sentences long.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A0EFF-8C96-5A42-3F18-0559D7D8899F}"/>
              </a:ext>
            </a:extLst>
          </p:cNvPr>
          <p:cNvSpPr txBox="1"/>
          <p:nvPr/>
        </p:nvSpPr>
        <p:spPr>
          <a:xfrm>
            <a:off x="228600" y="1034143"/>
            <a:ext cx="148053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Sampling Method</a:t>
            </a:r>
          </a:p>
          <a:p>
            <a:r>
              <a:rPr lang="en-US" sz="1400" dirty="0"/>
              <a:t>max input = 25</a:t>
            </a:r>
          </a:p>
          <a:p>
            <a:r>
              <a:rPr lang="en-US" sz="1400" dirty="0"/>
              <a:t>max output = 150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A127E9-8692-AC2B-A4AF-3B45E12EC0B2}"/>
              </a:ext>
            </a:extLst>
          </p:cNvPr>
          <p:cNvGrpSpPr/>
          <p:nvPr/>
        </p:nvGrpSpPr>
        <p:grpSpPr>
          <a:xfrm>
            <a:off x="2209800" y="1034143"/>
            <a:ext cx="7772400" cy="5823857"/>
            <a:chOff x="2209800" y="1034143"/>
            <a:chExt cx="7970970" cy="6084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E95E2B-8B9E-8C2E-D46C-1E218B35C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034143"/>
              <a:ext cx="7772400" cy="421951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F2A837-02B8-81BC-D884-050A08F8D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5253662"/>
              <a:ext cx="7970970" cy="1865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75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DEF6EF-1EEE-1C33-B836-83CE6815A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0" y="311150"/>
            <a:ext cx="52705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7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BA8EAE-0DBA-3E15-B937-A0DBF62FE8F7}"/>
              </a:ext>
            </a:extLst>
          </p:cNvPr>
          <p:cNvSpPr txBox="1"/>
          <p:nvPr/>
        </p:nvSpPr>
        <p:spPr>
          <a:xfrm>
            <a:off x="267129" y="386138"/>
            <a:ext cx="2997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Workshop Labs Overview</a:t>
            </a:r>
          </a:p>
          <a:p>
            <a:r>
              <a:rPr lang="en-US" dirty="0"/>
              <a:t>Each lab build on the prior lab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8DF339DF-59D5-7B21-66C8-09CD0204BC12}"/>
              </a:ext>
            </a:extLst>
          </p:cNvPr>
          <p:cNvSpPr/>
          <p:nvPr/>
        </p:nvSpPr>
        <p:spPr>
          <a:xfrm>
            <a:off x="295147" y="1735799"/>
            <a:ext cx="2888324" cy="487167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Environment 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FB33B9-F959-F1AC-63AD-A956D5A918FF}"/>
              </a:ext>
            </a:extLst>
          </p:cNvPr>
          <p:cNvSpPr txBox="1"/>
          <p:nvPr/>
        </p:nvSpPr>
        <p:spPr>
          <a:xfrm>
            <a:off x="295148" y="1458397"/>
            <a:ext cx="577402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IBM Plex Sans" panose="020B0503050203000203" pitchFamily="34" charset="0"/>
              </a:rPr>
              <a:t>Lab 0</a:t>
            </a:r>
            <a:endParaRPr lang="en-US" sz="120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F65E191F-50C2-F1AF-FA3B-E2B034024B48}"/>
              </a:ext>
            </a:extLst>
          </p:cNvPr>
          <p:cNvSpPr/>
          <p:nvPr/>
        </p:nvSpPr>
        <p:spPr>
          <a:xfrm>
            <a:off x="3099993" y="1735396"/>
            <a:ext cx="3155028" cy="487570"/>
          </a:xfrm>
          <a:prstGeom prst="chevr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Assisted prompt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30BDD8-A429-BA2C-A01C-E3F5DAECC4B6}"/>
              </a:ext>
            </a:extLst>
          </p:cNvPr>
          <p:cNvSpPr txBox="1"/>
          <p:nvPr/>
        </p:nvSpPr>
        <p:spPr>
          <a:xfrm>
            <a:off x="3069336" y="1464390"/>
            <a:ext cx="577402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IBM Plex Sans" panose="020B0503050203000203" pitchFamily="34" charset="0"/>
              </a:rPr>
              <a:t>Lab 1</a:t>
            </a:r>
            <a:endParaRPr lang="en-US" sz="120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4EAC6503-97BF-7030-AABD-8473B18BC1F1}"/>
              </a:ext>
            </a:extLst>
          </p:cNvPr>
          <p:cNvSpPr/>
          <p:nvPr/>
        </p:nvSpPr>
        <p:spPr>
          <a:xfrm>
            <a:off x="6132593" y="1735396"/>
            <a:ext cx="3046109" cy="487570"/>
          </a:xfrm>
          <a:prstGeom prst="chevr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 monitoring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C2062D-F4A3-D469-91D6-5E9E2E30A314}"/>
              </a:ext>
            </a:extLst>
          </p:cNvPr>
          <p:cNvSpPr txBox="1"/>
          <p:nvPr/>
        </p:nvSpPr>
        <p:spPr>
          <a:xfrm>
            <a:off x="6132593" y="1458397"/>
            <a:ext cx="577402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IBM Plex Sans" panose="020B0503050203000203" pitchFamily="34" charset="0"/>
              </a:rPr>
              <a:t>Lab 2</a:t>
            </a:r>
            <a:endParaRPr lang="en-US" sz="120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C8B3C19C-BC5C-38BE-857E-5EBA0A115601}"/>
              </a:ext>
            </a:extLst>
          </p:cNvPr>
          <p:cNvSpPr/>
          <p:nvPr/>
        </p:nvSpPr>
        <p:spPr>
          <a:xfrm>
            <a:off x="9125593" y="1735396"/>
            <a:ext cx="2656062" cy="487570"/>
          </a:xfrm>
          <a:prstGeom prst="chevr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Automated monitoring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CF97A-6238-8516-1EC4-52A961242341}"/>
              </a:ext>
            </a:extLst>
          </p:cNvPr>
          <p:cNvSpPr txBox="1"/>
          <p:nvPr/>
        </p:nvSpPr>
        <p:spPr>
          <a:xfrm>
            <a:off x="3183471" y="2237100"/>
            <a:ext cx="2940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en-US" sz="1200" dirty="0">
                <a:latin typeface="IBM Plex Sans" panose="020B0503050203000203" pitchFamily="34" charset="0"/>
              </a:rPr>
              <a:t>Create a prompt template</a:t>
            </a:r>
          </a:p>
          <a:p>
            <a:pPr marL="173038" indent="-173038">
              <a:buFont typeface="+mj-lt"/>
              <a:buAutoNum type="arabicPeriod" startAt="4"/>
            </a:pPr>
            <a:r>
              <a:rPr lang="en-US" sz="1200" dirty="0">
                <a:latin typeface="IBM Plex Sans" panose="020B0503050203000203" pitchFamily="34" charset="0"/>
              </a:rPr>
              <a:t>Evaluate prompt against labeled data</a:t>
            </a:r>
          </a:p>
          <a:p>
            <a:pPr marL="173038" indent="-173038">
              <a:buFont typeface="+mj-lt"/>
              <a:buAutoNum type="arabicPeriod" startAt="4"/>
            </a:pPr>
            <a:r>
              <a:rPr lang="en-US" sz="1200" dirty="0">
                <a:latin typeface="IBM Plex Sans" panose="020B0503050203000203" pitchFamily="34" charset="0"/>
              </a:rPr>
              <a:t>View prompt performance metrics</a:t>
            </a:r>
          </a:p>
          <a:p>
            <a:pPr marL="173038" indent="-173038">
              <a:buFont typeface="+mj-lt"/>
              <a:buAutoNum type="arabicPeriod" startAt="4"/>
            </a:pPr>
            <a:r>
              <a:rPr lang="en-US" sz="1200" dirty="0">
                <a:latin typeface="IBM Plex Sans" panose="020B0503050203000203" pitchFamily="34" charset="0"/>
              </a:rPr>
              <a:t>AI Factsheets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F2B23B-D345-FD79-B131-6B6FCA2464AD}"/>
              </a:ext>
            </a:extLst>
          </p:cNvPr>
          <p:cNvSpPr txBox="1"/>
          <p:nvPr/>
        </p:nvSpPr>
        <p:spPr>
          <a:xfrm>
            <a:off x="9117209" y="1458397"/>
            <a:ext cx="540533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IBM Plex Sans" panose="020B0503050203000203" pitchFamily="34" charset="0"/>
              </a:rPr>
              <a:t>Lab3</a:t>
            </a:r>
            <a:endParaRPr lang="en-US" sz="120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A7E504-D347-EFFC-14E1-2B9179A48C5C}"/>
              </a:ext>
            </a:extLst>
          </p:cNvPr>
          <p:cNvSpPr txBox="1"/>
          <p:nvPr/>
        </p:nvSpPr>
        <p:spPr>
          <a:xfrm>
            <a:off x="6185044" y="2269132"/>
            <a:ext cx="2940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+mj-lt"/>
              <a:buAutoNum type="arabicPeriod" startAt="8"/>
              <a:tabLst>
                <a:tab pos="223838" algn="l"/>
              </a:tabLst>
            </a:pPr>
            <a:r>
              <a:rPr lang="en-US" sz="1200" dirty="0">
                <a:latin typeface="IBM Plex Sans" panose="020B0503050203000203" pitchFamily="34" charset="0"/>
              </a:rPr>
              <a:t>Create a Use Case</a:t>
            </a:r>
          </a:p>
          <a:p>
            <a:pPr marL="234950" indent="-234950">
              <a:buFont typeface="+mj-lt"/>
              <a:buAutoNum type="arabicPeriod" startAt="8"/>
              <a:tabLst>
                <a:tab pos="223838" algn="l"/>
              </a:tabLst>
            </a:pPr>
            <a:r>
              <a:rPr lang="en-US" sz="1200" dirty="0">
                <a:latin typeface="IBM Plex Sans" panose="020B0503050203000203" pitchFamily="34" charset="0"/>
              </a:rPr>
              <a:t>Govern the lifecycle of your prompt templates</a:t>
            </a:r>
          </a:p>
          <a:p>
            <a:pPr marL="234950" indent="-234950">
              <a:buFont typeface="+mj-lt"/>
              <a:buAutoNum type="arabicPeriod" startAt="8"/>
              <a:tabLst>
                <a:tab pos="223838" algn="l"/>
              </a:tabLst>
            </a:pPr>
            <a:r>
              <a:rPr lang="en-US" sz="1200" dirty="0">
                <a:latin typeface="IBM Plex Sans" panose="020B0503050203000203" pitchFamily="34" charset="0"/>
              </a:rPr>
              <a:t>Deploy your prompt for Development</a:t>
            </a:r>
          </a:p>
          <a:p>
            <a:pPr marL="234950" indent="-234950">
              <a:buFont typeface="+mj-lt"/>
              <a:buAutoNum type="arabicPeriod" startAt="8"/>
              <a:tabLst>
                <a:tab pos="223838" algn="l"/>
              </a:tabLst>
            </a:pPr>
            <a:r>
              <a:rPr lang="en-US" sz="1200" dirty="0">
                <a:latin typeface="IBM Plex Sans" panose="020B0503050203000203" pitchFamily="34" charset="0"/>
              </a:rPr>
              <a:t>Deploy into Production</a:t>
            </a:r>
          </a:p>
          <a:p>
            <a:pPr marL="234950" indent="-234950">
              <a:buFont typeface="+mj-lt"/>
              <a:buAutoNum type="arabicPeriod" startAt="8"/>
              <a:tabLst>
                <a:tab pos="223838" algn="l"/>
              </a:tabLst>
            </a:pPr>
            <a:r>
              <a:rPr lang="en-US" sz="1200" dirty="0">
                <a:latin typeface="IBM Plex Sans" panose="020B0503050203000203" pitchFamily="34" charset="0"/>
              </a:rPr>
              <a:t>Monitor prompt performance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37355A-0BD0-C105-7F69-10E9EC7E0280}"/>
              </a:ext>
            </a:extLst>
          </p:cNvPr>
          <p:cNvSpPr txBox="1"/>
          <p:nvPr/>
        </p:nvSpPr>
        <p:spPr>
          <a:xfrm>
            <a:off x="267129" y="2269132"/>
            <a:ext cx="2647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+mj-lt"/>
              <a:buAutoNum type="arabicPeriod"/>
            </a:pPr>
            <a:r>
              <a:rPr lang="en-US" sz="1200" dirty="0">
                <a:latin typeface="IBM Plex Sans" panose="020B0503050203000203" pitchFamily="34" charset="0"/>
              </a:rPr>
              <a:t>Accept invitation to environment on Tech Zone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200" dirty="0">
                <a:latin typeface="IBM Plex Sans" panose="020B0503050203000203" pitchFamily="34" charset="0"/>
              </a:rPr>
              <a:t>Create Project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200" dirty="0">
                <a:latin typeface="IBM Plex Sans" panose="020B0503050203000203" pitchFamily="34" charset="0"/>
              </a:rPr>
              <a:t>Create Inventory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19F579-D7DE-B894-AEBC-5B4395EDBDEE}"/>
              </a:ext>
            </a:extLst>
          </p:cNvPr>
          <p:cNvSpPr txBox="1"/>
          <p:nvPr/>
        </p:nvSpPr>
        <p:spPr>
          <a:xfrm>
            <a:off x="9174825" y="2269132"/>
            <a:ext cx="240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13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Use the </a:t>
            </a:r>
            <a:r>
              <a:rPr lang="en-US" sz="1200" b="0" i="0" dirty="0" err="1">
                <a:solidFill>
                  <a:srgbClr val="24292F"/>
                </a:solidFill>
                <a:effectLst/>
                <a:latin typeface="-apple-system"/>
              </a:rPr>
              <a:t>watsonx.governance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 Python SDK to automate prompt monitoring.</a:t>
            </a:r>
            <a:endParaRPr lang="en-US" sz="12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4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BA8EAE-0DBA-3E15-B937-A0DBF62FE8F7}"/>
              </a:ext>
            </a:extLst>
          </p:cNvPr>
          <p:cNvSpPr txBox="1"/>
          <p:nvPr/>
        </p:nvSpPr>
        <p:spPr>
          <a:xfrm>
            <a:off x="267129" y="166716"/>
            <a:ext cx="5536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Workshop Labs Architecture – Simplified</a:t>
            </a:r>
          </a:p>
          <a:p>
            <a:r>
              <a:rPr lang="en-US" sz="1600" dirty="0"/>
              <a:t>These are the systems and skills you will apply in the 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F0306-8AEA-F870-97E2-70754CBADC9C}"/>
              </a:ext>
            </a:extLst>
          </p:cNvPr>
          <p:cNvSpPr txBox="1"/>
          <p:nvPr/>
        </p:nvSpPr>
        <p:spPr>
          <a:xfrm>
            <a:off x="370077" y="1037512"/>
            <a:ext cx="5839085" cy="4072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b="1" dirty="0"/>
              <a:t>Tech Zone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BD690-A425-A74A-D3A6-34D1A92AF162}"/>
              </a:ext>
            </a:extLst>
          </p:cNvPr>
          <p:cNvSpPr txBox="1"/>
          <p:nvPr/>
        </p:nvSpPr>
        <p:spPr>
          <a:xfrm>
            <a:off x="569052" y="1409251"/>
            <a:ext cx="5430127" cy="3593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b="1" dirty="0"/>
              <a:t>watson</a:t>
            </a:r>
            <a:r>
              <a:rPr lang="en-US" sz="1400" b="1" dirty="0">
                <a:solidFill>
                  <a:schemeClr val="accent1"/>
                </a:solidFill>
              </a:rPr>
              <a:t>x</a:t>
            </a:r>
            <a:r>
              <a:rPr lang="en-US" sz="1400" b="1" dirty="0"/>
              <a:t>.ai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DA712-CC99-E277-F13A-95AA0BF53798}"/>
              </a:ext>
            </a:extLst>
          </p:cNvPr>
          <p:cNvSpPr txBox="1"/>
          <p:nvPr/>
        </p:nvSpPr>
        <p:spPr>
          <a:xfrm>
            <a:off x="686796" y="2850373"/>
            <a:ext cx="951314" cy="601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/>
              <a:t>Prompt Builder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6486D-699A-F01D-CAB9-9952EE2103A2}"/>
              </a:ext>
            </a:extLst>
          </p:cNvPr>
          <p:cNvSpPr txBox="1"/>
          <p:nvPr/>
        </p:nvSpPr>
        <p:spPr>
          <a:xfrm>
            <a:off x="3636309" y="1524583"/>
            <a:ext cx="2157757" cy="857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/>
              <a:t>Watson Machine 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C4390-09F2-3EBE-2B90-A2ECB968A58B}"/>
              </a:ext>
            </a:extLst>
          </p:cNvPr>
          <p:cNvSpPr txBox="1"/>
          <p:nvPr/>
        </p:nvSpPr>
        <p:spPr>
          <a:xfrm>
            <a:off x="2091623" y="2631076"/>
            <a:ext cx="1150715" cy="1010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b="1" dirty="0"/>
              <a:t>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91C197-C451-EE1B-1F35-2A53FB2A19D2}"/>
              </a:ext>
            </a:extLst>
          </p:cNvPr>
          <p:cNvSpPr txBox="1"/>
          <p:nvPr/>
        </p:nvSpPr>
        <p:spPr>
          <a:xfrm>
            <a:off x="2567107" y="3338573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prompts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544863-057F-4AAF-40EB-FF71386859B4}"/>
              </a:ext>
            </a:extLst>
          </p:cNvPr>
          <p:cNvSpPr/>
          <p:nvPr/>
        </p:nvSpPr>
        <p:spPr>
          <a:xfrm>
            <a:off x="267129" y="894167"/>
            <a:ext cx="205896" cy="2058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257BA3-83C5-E515-5770-76132DA1997C}"/>
              </a:ext>
            </a:extLst>
          </p:cNvPr>
          <p:cNvSpPr/>
          <p:nvPr/>
        </p:nvSpPr>
        <p:spPr>
          <a:xfrm>
            <a:off x="1992818" y="2532584"/>
            <a:ext cx="205896" cy="2058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AA4434-BA16-1A60-7451-19BAC52F4011}"/>
              </a:ext>
            </a:extLst>
          </p:cNvPr>
          <p:cNvSpPr txBox="1"/>
          <p:nvPr/>
        </p:nvSpPr>
        <p:spPr>
          <a:xfrm>
            <a:off x="3106865" y="3883059"/>
            <a:ext cx="2364312" cy="1010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b="1" dirty="0"/>
              <a:t>Inventory</a:t>
            </a:r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E824F5D3-9C50-085F-7517-98E60A7B308C}"/>
              </a:ext>
            </a:extLst>
          </p:cNvPr>
          <p:cNvSpPr/>
          <p:nvPr/>
        </p:nvSpPr>
        <p:spPr>
          <a:xfrm rot="5400000">
            <a:off x="2061340" y="2553817"/>
            <a:ext cx="177480" cy="955974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A80C39-11DD-DAB0-282A-48447BD7F58E}"/>
              </a:ext>
            </a:extLst>
          </p:cNvPr>
          <p:cNvSpPr/>
          <p:nvPr/>
        </p:nvSpPr>
        <p:spPr>
          <a:xfrm>
            <a:off x="717422" y="2747426"/>
            <a:ext cx="205896" cy="2058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CCFD29-6C20-B30F-EF89-BEBE74865BDC}"/>
              </a:ext>
            </a:extLst>
          </p:cNvPr>
          <p:cNvSpPr txBox="1"/>
          <p:nvPr/>
        </p:nvSpPr>
        <p:spPr>
          <a:xfrm>
            <a:off x="3879503" y="1850886"/>
            <a:ext cx="1033913" cy="387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Deployments Spaces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96C9A908-17E7-BB38-52CF-F3338E23CC62}"/>
              </a:ext>
            </a:extLst>
          </p:cNvPr>
          <p:cNvSpPr/>
          <p:nvPr/>
        </p:nvSpPr>
        <p:spPr>
          <a:xfrm>
            <a:off x="6529061" y="2675294"/>
            <a:ext cx="1201257" cy="829943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and validation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6955E4-15D8-76C6-C5F2-EC17B42AA1D2}"/>
              </a:ext>
            </a:extLst>
          </p:cNvPr>
          <p:cNvSpPr txBox="1"/>
          <p:nvPr/>
        </p:nvSpPr>
        <p:spPr>
          <a:xfrm>
            <a:off x="3448238" y="4590556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 cases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49EE9C6F-A3CE-3595-B256-A76A64926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8067" y="2850374"/>
            <a:ext cx="622594" cy="622594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77516B3-9063-856C-93CB-518ECCB6A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6393" y="4100414"/>
            <a:ext cx="622594" cy="62259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C64838E-2D22-D127-3DCA-D0E1D8ED1F2F}"/>
              </a:ext>
            </a:extLst>
          </p:cNvPr>
          <p:cNvSpPr txBox="1"/>
          <p:nvPr/>
        </p:nvSpPr>
        <p:spPr>
          <a:xfrm>
            <a:off x="4118798" y="4590556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AI Fact Sheets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3E3267E6-3D34-EE05-DB55-D2306EF99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3067" y="4100414"/>
            <a:ext cx="622594" cy="62259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BE87B4B-1224-3181-083D-A3C0F78E7F6B}"/>
              </a:ext>
            </a:extLst>
          </p:cNvPr>
          <p:cNvSpPr txBox="1"/>
          <p:nvPr/>
        </p:nvSpPr>
        <p:spPr>
          <a:xfrm>
            <a:off x="3622479" y="2532583"/>
            <a:ext cx="2177009" cy="1067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/>
              <a:t>Model Evaluate and Monitor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40B7EE-EA05-8859-60A7-86881ED072B3}"/>
              </a:ext>
            </a:extLst>
          </p:cNvPr>
          <p:cNvSpPr txBox="1"/>
          <p:nvPr/>
        </p:nvSpPr>
        <p:spPr>
          <a:xfrm>
            <a:off x="3872947" y="330881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metrics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58AA095-200A-3B8D-FC8B-6DC5939C9580}"/>
              </a:ext>
            </a:extLst>
          </p:cNvPr>
          <p:cNvGrpSpPr/>
          <p:nvPr/>
        </p:nvGrpSpPr>
        <p:grpSpPr>
          <a:xfrm>
            <a:off x="3999609" y="2935306"/>
            <a:ext cx="438464" cy="438464"/>
            <a:chOff x="9657742" y="4156032"/>
            <a:chExt cx="1201256" cy="120125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F368E1-8AB6-51A4-DBC0-022F30168A80}"/>
                </a:ext>
              </a:extLst>
            </p:cNvPr>
            <p:cNvSpPr txBox="1"/>
            <p:nvPr/>
          </p:nvSpPr>
          <p:spPr>
            <a:xfrm>
              <a:off x="9703061" y="4338912"/>
              <a:ext cx="599179" cy="948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4BA418-5A58-4577-7036-9BFD1CBBDA6E}"/>
                </a:ext>
              </a:extLst>
            </p:cNvPr>
            <p:cNvSpPr txBox="1"/>
            <p:nvPr/>
          </p:nvSpPr>
          <p:spPr>
            <a:xfrm>
              <a:off x="10215125" y="4156032"/>
              <a:ext cx="599179" cy="948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400" dirty="0"/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63779505-6E52-4EBD-476C-3C415384E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57742" y="4156032"/>
              <a:ext cx="1201256" cy="1201256"/>
            </a:xfrm>
            <a:prstGeom prst="rect">
              <a:avLst/>
            </a:prstGeom>
          </p:spPr>
        </p:pic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8ADB3C62-A67A-EA3D-A056-D19B962FA080}"/>
              </a:ext>
            </a:extLst>
          </p:cNvPr>
          <p:cNvSpPr/>
          <p:nvPr/>
        </p:nvSpPr>
        <p:spPr>
          <a:xfrm>
            <a:off x="2978021" y="3803338"/>
            <a:ext cx="205896" cy="2058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63" name="Up-Down Arrow 62">
            <a:extLst>
              <a:ext uri="{FF2B5EF4-FFF2-40B4-BE49-F238E27FC236}">
                <a16:creationId xmlns:a16="http://schemas.microsoft.com/office/drawing/2014/main" id="{CC4802EE-EBC9-A936-2F78-F6E420A15FB6}"/>
              </a:ext>
            </a:extLst>
          </p:cNvPr>
          <p:cNvSpPr/>
          <p:nvPr/>
        </p:nvSpPr>
        <p:spPr>
          <a:xfrm rot="8102216">
            <a:off x="3315528" y="3369807"/>
            <a:ext cx="167096" cy="672636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-Down Arrow 64">
            <a:extLst>
              <a:ext uri="{FF2B5EF4-FFF2-40B4-BE49-F238E27FC236}">
                <a16:creationId xmlns:a16="http://schemas.microsoft.com/office/drawing/2014/main" id="{B371F6E8-79E6-F179-9EEE-6E0C7B940651}"/>
              </a:ext>
            </a:extLst>
          </p:cNvPr>
          <p:cNvSpPr/>
          <p:nvPr/>
        </p:nvSpPr>
        <p:spPr>
          <a:xfrm rot="10800000">
            <a:off x="4441735" y="3490772"/>
            <a:ext cx="181084" cy="594012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p-Down Arrow 65">
            <a:extLst>
              <a:ext uri="{FF2B5EF4-FFF2-40B4-BE49-F238E27FC236}">
                <a16:creationId xmlns:a16="http://schemas.microsoft.com/office/drawing/2014/main" id="{2D8661BE-DC25-4A67-96AF-455C1E29C98A}"/>
              </a:ext>
            </a:extLst>
          </p:cNvPr>
          <p:cNvSpPr/>
          <p:nvPr/>
        </p:nvSpPr>
        <p:spPr>
          <a:xfrm rot="5400000">
            <a:off x="6029095" y="2624530"/>
            <a:ext cx="177482" cy="946869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5B10729-A841-7726-E579-C4BAFED7A97C}"/>
              </a:ext>
            </a:extLst>
          </p:cNvPr>
          <p:cNvSpPr/>
          <p:nvPr/>
        </p:nvSpPr>
        <p:spPr>
          <a:xfrm>
            <a:off x="3735983" y="2784825"/>
            <a:ext cx="205896" cy="2058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43DB01D-3D51-3329-6A4F-A98D404FB7DD}"/>
              </a:ext>
            </a:extLst>
          </p:cNvPr>
          <p:cNvSpPr/>
          <p:nvPr/>
        </p:nvSpPr>
        <p:spPr>
          <a:xfrm>
            <a:off x="3961893" y="2784825"/>
            <a:ext cx="205896" cy="2058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EEF1446-6922-1B97-13B9-2B28ECD96FBD}"/>
              </a:ext>
            </a:extLst>
          </p:cNvPr>
          <p:cNvSpPr/>
          <p:nvPr/>
        </p:nvSpPr>
        <p:spPr>
          <a:xfrm>
            <a:off x="4817581" y="4265917"/>
            <a:ext cx="205896" cy="2058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47E3E2-910F-E722-45FE-AA0B645AC294}"/>
              </a:ext>
            </a:extLst>
          </p:cNvPr>
          <p:cNvSpPr/>
          <p:nvPr/>
        </p:nvSpPr>
        <p:spPr>
          <a:xfrm>
            <a:off x="3343008" y="4160580"/>
            <a:ext cx="205896" cy="2058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71" name="Up-Down Arrow 70">
            <a:extLst>
              <a:ext uri="{FF2B5EF4-FFF2-40B4-BE49-F238E27FC236}">
                <a16:creationId xmlns:a16="http://schemas.microsoft.com/office/drawing/2014/main" id="{FB563480-3336-F227-4B73-7B8026FF3F17}"/>
              </a:ext>
            </a:extLst>
          </p:cNvPr>
          <p:cNvSpPr/>
          <p:nvPr/>
        </p:nvSpPr>
        <p:spPr>
          <a:xfrm rot="5400000">
            <a:off x="3445440" y="2733683"/>
            <a:ext cx="185067" cy="736892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>
            <a:extLst>
              <a:ext uri="{FF2B5EF4-FFF2-40B4-BE49-F238E27FC236}">
                <a16:creationId xmlns:a16="http://schemas.microsoft.com/office/drawing/2014/main" id="{01576DA2-494B-A972-CC4E-657DC333B1BB}"/>
              </a:ext>
            </a:extLst>
          </p:cNvPr>
          <p:cNvSpPr/>
          <p:nvPr/>
        </p:nvSpPr>
        <p:spPr>
          <a:xfrm rot="13500000">
            <a:off x="3324223" y="1935410"/>
            <a:ext cx="152068" cy="890056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164EEED8-68F7-4363-EA69-A04E754C9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6673" y="2929768"/>
            <a:ext cx="438464" cy="43846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BEECA8A-E2B2-206E-B868-7872F2CD9279}"/>
              </a:ext>
            </a:extLst>
          </p:cNvPr>
          <p:cNvSpPr txBox="1"/>
          <p:nvPr/>
        </p:nvSpPr>
        <p:spPr>
          <a:xfrm>
            <a:off x="4561437" y="3308813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monitors</a:t>
            </a:r>
          </a:p>
        </p:txBody>
      </p:sp>
      <p:sp>
        <p:nvSpPr>
          <p:cNvPr id="77" name="Up-Down Arrow 76">
            <a:extLst>
              <a:ext uri="{FF2B5EF4-FFF2-40B4-BE49-F238E27FC236}">
                <a16:creationId xmlns:a16="http://schemas.microsoft.com/office/drawing/2014/main" id="{8F00D6DF-7D15-A37D-5AD4-04C5DE94A5AC}"/>
              </a:ext>
            </a:extLst>
          </p:cNvPr>
          <p:cNvSpPr/>
          <p:nvPr/>
        </p:nvSpPr>
        <p:spPr>
          <a:xfrm rot="10800000">
            <a:off x="4346261" y="2235272"/>
            <a:ext cx="195150" cy="346286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2CFE8F9-15AA-0213-2534-BF7D44729698}"/>
              </a:ext>
            </a:extLst>
          </p:cNvPr>
          <p:cNvSpPr/>
          <p:nvPr/>
        </p:nvSpPr>
        <p:spPr>
          <a:xfrm>
            <a:off x="3235880" y="1977622"/>
            <a:ext cx="313024" cy="2382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9CB60C7-5B1D-1512-A6A6-9976953DB42E}"/>
              </a:ext>
            </a:extLst>
          </p:cNvPr>
          <p:cNvSpPr/>
          <p:nvPr/>
        </p:nvSpPr>
        <p:spPr>
          <a:xfrm>
            <a:off x="4775191" y="3515638"/>
            <a:ext cx="313024" cy="2382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DB0EC7-AC2E-A9FB-6527-64E58601B628}"/>
              </a:ext>
            </a:extLst>
          </p:cNvPr>
          <p:cNvSpPr/>
          <p:nvPr/>
        </p:nvSpPr>
        <p:spPr>
          <a:xfrm>
            <a:off x="5123534" y="3515638"/>
            <a:ext cx="313024" cy="2382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88BD3B-A5F9-DB88-DB78-D2D4D1A237F3}"/>
              </a:ext>
            </a:extLst>
          </p:cNvPr>
          <p:cNvSpPr/>
          <p:nvPr/>
        </p:nvSpPr>
        <p:spPr>
          <a:xfrm>
            <a:off x="3344799" y="4409801"/>
            <a:ext cx="205896" cy="2058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2C33E71-E9C5-C1C9-E7F7-0EC8DFAB61D6}"/>
              </a:ext>
            </a:extLst>
          </p:cNvPr>
          <p:cNvSpPr/>
          <p:nvPr/>
        </p:nvSpPr>
        <p:spPr>
          <a:xfrm>
            <a:off x="2966939" y="2203533"/>
            <a:ext cx="313024" cy="2382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0091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50FF94-CBD9-860F-C613-C47863E0FBBA}"/>
              </a:ext>
            </a:extLst>
          </p:cNvPr>
          <p:cNvSpPr/>
          <p:nvPr/>
        </p:nvSpPr>
        <p:spPr>
          <a:xfrm>
            <a:off x="2141813" y="1172981"/>
            <a:ext cx="5732785" cy="3463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watson</a:t>
            </a:r>
            <a:r>
              <a:rPr lang="en-US" sz="2400" dirty="0">
                <a:solidFill>
                  <a:schemeClr val="accent1"/>
                </a:solidFill>
                <a:latin typeface="IBM Plex Sans" panose="020B0503050203000203" pitchFamily="34" charset="0"/>
              </a:rPr>
              <a:t>x</a:t>
            </a:r>
            <a:r>
              <a:rPr lang="en-US" sz="24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.ai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51F9A390-7138-8A65-EDA4-47196F049ECF}"/>
              </a:ext>
            </a:extLst>
          </p:cNvPr>
          <p:cNvSpPr/>
          <p:nvPr/>
        </p:nvSpPr>
        <p:spPr>
          <a:xfrm>
            <a:off x="132418" y="1985276"/>
            <a:ext cx="913373" cy="542329"/>
          </a:xfrm>
          <a:prstGeom prst="wedgeRectCallout">
            <a:avLst>
              <a:gd name="adj1" fmla="val 41277"/>
              <a:gd name="adj2" fmla="val 9591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user request</a:t>
            </a:r>
          </a:p>
        </p:txBody>
      </p:sp>
      <p:pic>
        <p:nvPicPr>
          <p:cNvPr id="18" name="Picture 17" descr="A person with short hair&#10;&#10;Description automatically generated">
            <a:extLst>
              <a:ext uri="{FF2B5EF4-FFF2-40B4-BE49-F238E27FC236}">
                <a16:creationId xmlns:a16="http://schemas.microsoft.com/office/drawing/2014/main" id="{F5079FAA-08BF-335C-62A6-B046A4D9A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81" y="2603091"/>
            <a:ext cx="745422" cy="911071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5C16C853-34F5-983F-C809-B391029721B4}"/>
              </a:ext>
            </a:extLst>
          </p:cNvPr>
          <p:cNvSpPr/>
          <p:nvPr/>
        </p:nvSpPr>
        <p:spPr>
          <a:xfrm>
            <a:off x="1630114" y="2854710"/>
            <a:ext cx="457692" cy="4149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D90B80-42E9-09EC-E607-03846CD93644}"/>
              </a:ext>
            </a:extLst>
          </p:cNvPr>
          <p:cNvSpPr/>
          <p:nvPr/>
        </p:nvSpPr>
        <p:spPr>
          <a:xfrm>
            <a:off x="2425243" y="2829233"/>
            <a:ext cx="1590119" cy="847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Is this request on-topic?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6A0EB-C5F6-72B8-C255-EC65FFF94325}"/>
              </a:ext>
            </a:extLst>
          </p:cNvPr>
          <p:cNvSpPr/>
          <p:nvPr/>
        </p:nvSpPr>
        <p:spPr>
          <a:xfrm>
            <a:off x="4911854" y="2268504"/>
            <a:ext cx="2018143" cy="554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Reply as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off-topic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489DC5F-4E6B-4C7D-ACEF-8A108F69FF57}"/>
              </a:ext>
            </a:extLst>
          </p:cNvPr>
          <p:cNvSpPr/>
          <p:nvPr/>
        </p:nvSpPr>
        <p:spPr>
          <a:xfrm rot="20700000">
            <a:off x="4153343" y="2365013"/>
            <a:ext cx="698239" cy="557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no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DAB376-85A9-EE1D-28B2-3CE178EF60B4}"/>
              </a:ext>
            </a:extLst>
          </p:cNvPr>
          <p:cNvSpPr/>
          <p:nvPr/>
        </p:nvSpPr>
        <p:spPr>
          <a:xfrm>
            <a:off x="4911216" y="3740077"/>
            <a:ext cx="2018143" cy="554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Triage in order to answer the question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7B57D40-7F45-A449-2EA8-B5D83907226D}"/>
              </a:ext>
            </a:extLst>
          </p:cNvPr>
          <p:cNvSpPr/>
          <p:nvPr/>
        </p:nvSpPr>
        <p:spPr>
          <a:xfrm rot="1462998">
            <a:off x="4153342" y="3152955"/>
            <a:ext cx="698239" cy="557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A73D35-4154-4165-EA60-65E291261991}"/>
              </a:ext>
            </a:extLst>
          </p:cNvPr>
          <p:cNvSpPr/>
          <p:nvPr/>
        </p:nvSpPr>
        <p:spPr>
          <a:xfrm>
            <a:off x="2425243" y="2422414"/>
            <a:ext cx="1590119" cy="414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LLM Classifier</a:t>
            </a:r>
          </a:p>
          <a:p>
            <a:pPr algn="ctr"/>
            <a:r>
              <a:rPr lang="en-US" sz="1200" b="0" i="0" dirty="0">
                <a:solidFill>
                  <a:srgbClr val="1D1C1D"/>
                </a:solidFill>
                <a:effectLst/>
                <a:latin typeface="IBM Plex Sans" panose="020B0503050203000203" pitchFamily="34" charset="0"/>
              </a:rPr>
              <a:t>granite.13b.instruct </a:t>
            </a:r>
            <a:endParaRPr lang="en-US" sz="1200" dirty="0">
              <a:solidFill>
                <a:sysClr val="windowText" lastClr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638215-20BF-9C48-8D02-C05DB171AF4F}"/>
              </a:ext>
            </a:extLst>
          </p:cNvPr>
          <p:cNvSpPr/>
          <p:nvPr/>
        </p:nvSpPr>
        <p:spPr>
          <a:xfrm>
            <a:off x="4909650" y="1785477"/>
            <a:ext cx="2018143" cy="498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Off Topic Helper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granite.13b.chat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B011D1-969E-12BD-C399-62F90BFC4E04}"/>
              </a:ext>
            </a:extLst>
          </p:cNvPr>
          <p:cNvSpPr/>
          <p:nvPr/>
        </p:nvSpPr>
        <p:spPr>
          <a:xfrm>
            <a:off x="4909650" y="3160451"/>
            <a:ext cx="2018143" cy="579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Task Triage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granite.13b.chat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B22EF9-0A12-5553-1B09-8FDC6F28855F}"/>
              </a:ext>
            </a:extLst>
          </p:cNvPr>
          <p:cNvSpPr txBox="1"/>
          <p:nvPr/>
        </p:nvSpPr>
        <p:spPr>
          <a:xfrm>
            <a:off x="2141812" y="1179289"/>
            <a:ext cx="25325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latin typeface="IBM Plex Sans" panose="020B0503050203000203" pitchFamily="34" charset="0"/>
              </a:rPr>
              <a:t>Virtual Assistant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3BA4BA-9B13-F58C-DA84-58FE5E5F818F}"/>
              </a:ext>
            </a:extLst>
          </p:cNvPr>
          <p:cNvSpPr txBox="1"/>
          <p:nvPr/>
        </p:nvSpPr>
        <p:spPr>
          <a:xfrm>
            <a:off x="132418" y="238691"/>
            <a:ext cx="4984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IBM Plex Sans" panose="020B0503050203000203" pitchFamily="34" charset="0"/>
              </a:rPr>
              <a:t>Multi-Agent Architecture</a:t>
            </a:r>
          </a:p>
          <a:p>
            <a:r>
              <a:rPr lang="en-US" dirty="0">
                <a:latin typeface="IBM Plex Sans" panose="020B0503050203000203" pitchFamily="34" charset="0"/>
              </a:rPr>
              <a:t>Orchestration of multiple prompts and models</a:t>
            </a: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0ABB2026-F5A5-0FA3-795B-7597B943BA01}"/>
              </a:ext>
            </a:extLst>
          </p:cNvPr>
          <p:cNvSpPr/>
          <p:nvPr/>
        </p:nvSpPr>
        <p:spPr>
          <a:xfrm>
            <a:off x="6763379" y="1695674"/>
            <a:ext cx="268078" cy="233176"/>
          </a:xfrm>
          <a:prstGeom prst="cub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0"/>
            </a:endParaRP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1B561433-0E14-8122-EC5C-C4CC1BC509FA}"/>
              </a:ext>
            </a:extLst>
          </p:cNvPr>
          <p:cNvSpPr/>
          <p:nvPr/>
        </p:nvSpPr>
        <p:spPr>
          <a:xfrm>
            <a:off x="3881323" y="2315456"/>
            <a:ext cx="268078" cy="233176"/>
          </a:xfrm>
          <a:prstGeom prst="cub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9389B073-4170-558A-1491-8294DBF6ADBE}"/>
              </a:ext>
            </a:extLst>
          </p:cNvPr>
          <p:cNvSpPr/>
          <p:nvPr/>
        </p:nvSpPr>
        <p:spPr>
          <a:xfrm>
            <a:off x="6784562" y="3066905"/>
            <a:ext cx="268078" cy="233176"/>
          </a:xfrm>
          <a:prstGeom prst="cub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0"/>
            </a:endParaRP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AFBC6908-E460-3F1A-6A26-B6EF3E9D3D14}"/>
              </a:ext>
            </a:extLst>
          </p:cNvPr>
          <p:cNvSpPr/>
          <p:nvPr/>
        </p:nvSpPr>
        <p:spPr>
          <a:xfrm>
            <a:off x="5329313" y="5478255"/>
            <a:ext cx="1076276" cy="644434"/>
          </a:xfrm>
          <a:prstGeom prst="can">
            <a:avLst>
              <a:gd name="adj" fmla="val 128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corporate documents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1E57C814-9D14-4D76-339E-1EA3F91C7605}"/>
              </a:ext>
            </a:extLst>
          </p:cNvPr>
          <p:cNvSpPr/>
          <p:nvPr/>
        </p:nvSpPr>
        <p:spPr>
          <a:xfrm rot="16200000">
            <a:off x="5268463" y="4585670"/>
            <a:ext cx="1197976" cy="6157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latin typeface="IBM Plex Sans" panose="020B0503050203000203" pitchFamily="34" charset="0"/>
              </a:rPr>
              <a:t>R</a:t>
            </a:r>
          </a:p>
          <a:p>
            <a:pPr algn="ctr"/>
            <a:r>
              <a:rPr lang="en-US" sz="1400" dirty="0">
                <a:latin typeface="IBM Plex Sans" panose="020B0503050203000203" pitchFamily="34" charset="0"/>
              </a:rPr>
              <a:t>A</a:t>
            </a:r>
          </a:p>
          <a:p>
            <a:pPr algn="ctr"/>
            <a:r>
              <a:rPr lang="en-US" sz="1400" dirty="0">
                <a:latin typeface="IBM Plex Sans" panose="020B0503050203000203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16927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50FF94-CBD9-860F-C613-C47863E0FBBA}"/>
              </a:ext>
            </a:extLst>
          </p:cNvPr>
          <p:cNvSpPr/>
          <p:nvPr/>
        </p:nvSpPr>
        <p:spPr>
          <a:xfrm>
            <a:off x="2141813" y="1172980"/>
            <a:ext cx="8370958" cy="4505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watson</a:t>
            </a:r>
            <a:r>
              <a:rPr lang="en-US" sz="2400" dirty="0">
                <a:solidFill>
                  <a:schemeClr val="accent1"/>
                </a:solidFill>
                <a:latin typeface="IBM Plex Sans" panose="020B0503050203000203" pitchFamily="34" charset="0"/>
              </a:rPr>
              <a:t>x</a:t>
            </a:r>
            <a:r>
              <a:rPr lang="en-US" sz="24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.ai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51F9A390-7138-8A65-EDA4-47196F049ECF}"/>
              </a:ext>
            </a:extLst>
          </p:cNvPr>
          <p:cNvSpPr/>
          <p:nvPr/>
        </p:nvSpPr>
        <p:spPr>
          <a:xfrm>
            <a:off x="132418" y="1597999"/>
            <a:ext cx="913373" cy="542329"/>
          </a:xfrm>
          <a:prstGeom prst="wedgeRectCallout">
            <a:avLst>
              <a:gd name="adj1" fmla="val 41277"/>
              <a:gd name="adj2" fmla="val 9591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user request</a:t>
            </a:r>
          </a:p>
        </p:txBody>
      </p:sp>
      <p:pic>
        <p:nvPicPr>
          <p:cNvPr id="18" name="Picture 17" descr="A person with short hair&#10;&#10;Description automatically generated">
            <a:extLst>
              <a:ext uri="{FF2B5EF4-FFF2-40B4-BE49-F238E27FC236}">
                <a16:creationId xmlns:a16="http://schemas.microsoft.com/office/drawing/2014/main" id="{F5079FAA-08BF-335C-62A6-B046A4D9A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81" y="2215814"/>
            <a:ext cx="745422" cy="911071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5C16C853-34F5-983F-C809-B391029721B4}"/>
              </a:ext>
            </a:extLst>
          </p:cNvPr>
          <p:cNvSpPr/>
          <p:nvPr/>
        </p:nvSpPr>
        <p:spPr>
          <a:xfrm>
            <a:off x="1630114" y="2467433"/>
            <a:ext cx="457692" cy="4149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D90B80-42E9-09EC-E607-03846CD93644}"/>
              </a:ext>
            </a:extLst>
          </p:cNvPr>
          <p:cNvSpPr/>
          <p:nvPr/>
        </p:nvSpPr>
        <p:spPr>
          <a:xfrm>
            <a:off x="2425243" y="2441956"/>
            <a:ext cx="1590119" cy="847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Is this request on-topic?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6A0EB-C5F6-72B8-C255-EC65FFF94325}"/>
              </a:ext>
            </a:extLst>
          </p:cNvPr>
          <p:cNvSpPr/>
          <p:nvPr/>
        </p:nvSpPr>
        <p:spPr>
          <a:xfrm>
            <a:off x="4911854" y="1881227"/>
            <a:ext cx="2018143" cy="554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Reply as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off-topic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489DC5F-4E6B-4C7D-ACEF-8A108F69FF57}"/>
              </a:ext>
            </a:extLst>
          </p:cNvPr>
          <p:cNvSpPr/>
          <p:nvPr/>
        </p:nvSpPr>
        <p:spPr>
          <a:xfrm rot="20700000">
            <a:off x="4153343" y="1977736"/>
            <a:ext cx="698239" cy="557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no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DAB376-85A9-EE1D-28B2-3CE178EF60B4}"/>
              </a:ext>
            </a:extLst>
          </p:cNvPr>
          <p:cNvSpPr/>
          <p:nvPr/>
        </p:nvSpPr>
        <p:spPr>
          <a:xfrm>
            <a:off x="4911216" y="3352800"/>
            <a:ext cx="2018143" cy="554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Triage in order to answer the question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7B57D40-7F45-A449-2EA8-B5D83907226D}"/>
              </a:ext>
            </a:extLst>
          </p:cNvPr>
          <p:cNvSpPr/>
          <p:nvPr/>
        </p:nvSpPr>
        <p:spPr>
          <a:xfrm rot="1462998">
            <a:off x="4153342" y="2765678"/>
            <a:ext cx="698239" cy="557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A73D35-4154-4165-EA60-65E291261991}"/>
              </a:ext>
            </a:extLst>
          </p:cNvPr>
          <p:cNvSpPr/>
          <p:nvPr/>
        </p:nvSpPr>
        <p:spPr>
          <a:xfrm>
            <a:off x="2425243" y="2035137"/>
            <a:ext cx="1590119" cy="414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LLM Classifier</a:t>
            </a:r>
          </a:p>
          <a:p>
            <a:pPr algn="ctr"/>
            <a:r>
              <a:rPr lang="en-US" sz="1200" b="0" i="0" dirty="0">
                <a:solidFill>
                  <a:srgbClr val="1D1C1D"/>
                </a:solidFill>
                <a:effectLst/>
                <a:latin typeface="IBM Plex Sans" panose="020B0503050203000203" pitchFamily="34" charset="0"/>
              </a:rPr>
              <a:t>granite.13b.instruct </a:t>
            </a:r>
            <a:endParaRPr lang="en-US" sz="1200" dirty="0">
              <a:solidFill>
                <a:sysClr val="windowText" lastClr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638215-20BF-9C48-8D02-C05DB171AF4F}"/>
              </a:ext>
            </a:extLst>
          </p:cNvPr>
          <p:cNvSpPr/>
          <p:nvPr/>
        </p:nvSpPr>
        <p:spPr>
          <a:xfrm>
            <a:off x="4909650" y="1398200"/>
            <a:ext cx="2018143" cy="498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Off Topic Helper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granite.13b.chat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B011D1-969E-12BD-C399-62F90BFC4E04}"/>
              </a:ext>
            </a:extLst>
          </p:cNvPr>
          <p:cNvSpPr/>
          <p:nvPr/>
        </p:nvSpPr>
        <p:spPr>
          <a:xfrm>
            <a:off x="4909650" y="2773174"/>
            <a:ext cx="2018143" cy="579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Task Triage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granite.13b.chat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B22EF9-0A12-5553-1B09-8FDC6F28855F}"/>
              </a:ext>
            </a:extLst>
          </p:cNvPr>
          <p:cNvSpPr txBox="1"/>
          <p:nvPr/>
        </p:nvSpPr>
        <p:spPr>
          <a:xfrm>
            <a:off x="2141812" y="1179289"/>
            <a:ext cx="25325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>
                <a:latin typeface="IBM Plex Sans" panose="020B0503050203000203" pitchFamily="34" charset="0"/>
              </a:rPr>
              <a:t>Virtual Assistant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8D28961A-AC04-F875-64CB-E0948B9420F7}"/>
              </a:ext>
            </a:extLst>
          </p:cNvPr>
          <p:cNvSpPr/>
          <p:nvPr/>
        </p:nvSpPr>
        <p:spPr>
          <a:xfrm rot="1462998">
            <a:off x="7033397" y="3477878"/>
            <a:ext cx="1281743" cy="4666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BM Plex Sans" panose="020B050305020300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CF9152-6B2B-2E10-75AB-8FD4D88DCF54}"/>
              </a:ext>
            </a:extLst>
          </p:cNvPr>
          <p:cNvSpPr/>
          <p:nvPr/>
        </p:nvSpPr>
        <p:spPr>
          <a:xfrm>
            <a:off x="11048102" y="2578967"/>
            <a:ext cx="947493" cy="21463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rIns="164592" bIns="164592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corporate backend systems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61385C-6D22-F0F0-2846-C7A6DBA5274E}"/>
              </a:ext>
            </a:extLst>
          </p:cNvPr>
          <p:cNvSpPr/>
          <p:nvPr/>
        </p:nvSpPr>
        <p:spPr>
          <a:xfrm>
            <a:off x="10724284" y="2579340"/>
            <a:ext cx="368069" cy="2145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A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P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3BA4BA-9B13-F58C-DA84-58FE5E5F818F}"/>
              </a:ext>
            </a:extLst>
          </p:cNvPr>
          <p:cNvSpPr txBox="1"/>
          <p:nvPr/>
        </p:nvSpPr>
        <p:spPr>
          <a:xfrm>
            <a:off x="132418" y="238691"/>
            <a:ext cx="4984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IBM Plex Sans" panose="020B0503050203000203" pitchFamily="34" charset="0"/>
              </a:rPr>
              <a:t>Multi-Agent Architecture</a:t>
            </a:r>
          </a:p>
          <a:p>
            <a:r>
              <a:rPr lang="en-US" dirty="0">
                <a:latin typeface="IBM Plex Sans" panose="020B0503050203000203" pitchFamily="34" charset="0"/>
              </a:rPr>
              <a:t>Orchestration of multiple prompts and models</a:t>
            </a: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0ABB2026-F5A5-0FA3-795B-7597B943BA01}"/>
              </a:ext>
            </a:extLst>
          </p:cNvPr>
          <p:cNvSpPr/>
          <p:nvPr/>
        </p:nvSpPr>
        <p:spPr>
          <a:xfrm>
            <a:off x="6763379" y="1308397"/>
            <a:ext cx="268078" cy="233176"/>
          </a:xfrm>
          <a:prstGeom prst="cub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0"/>
            </a:endParaRP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1B561433-0E14-8122-EC5C-C4CC1BC509FA}"/>
              </a:ext>
            </a:extLst>
          </p:cNvPr>
          <p:cNvSpPr/>
          <p:nvPr/>
        </p:nvSpPr>
        <p:spPr>
          <a:xfrm>
            <a:off x="3881323" y="1928179"/>
            <a:ext cx="268078" cy="233176"/>
          </a:xfrm>
          <a:prstGeom prst="cub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9389B073-4170-558A-1491-8294DBF6ADBE}"/>
              </a:ext>
            </a:extLst>
          </p:cNvPr>
          <p:cNvSpPr/>
          <p:nvPr/>
        </p:nvSpPr>
        <p:spPr>
          <a:xfrm>
            <a:off x="6784562" y="2679628"/>
            <a:ext cx="268078" cy="233176"/>
          </a:xfrm>
          <a:prstGeom prst="cub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0"/>
            </a:endParaRP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AFBC6908-E460-3F1A-6A26-B6EF3E9D3D14}"/>
              </a:ext>
            </a:extLst>
          </p:cNvPr>
          <p:cNvSpPr/>
          <p:nvPr/>
        </p:nvSpPr>
        <p:spPr>
          <a:xfrm>
            <a:off x="4576277" y="6102316"/>
            <a:ext cx="1076276" cy="644434"/>
          </a:xfrm>
          <a:prstGeom prst="can">
            <a:avLst>
              <a:gd name="adj" fmla="val 128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corporate documents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1E57C814-9D14-4D76-339E-1EA3F91C7605}"/>
              </a:ext>
            </a:extLst>
          </p:cNvPr>
          <p:cNvSpPr/>
          <p:nvPr/>
        </p:nvSpPr>
        <p:spPr>
          <a:xfrm rot="16200000">
            <a:off x="4048815" y="4674844"/>
            <a:ext cx="2239187" cy="6157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latin typeface="IBM Plex Sans" panose="020B0503050203000203" pitchFamily="34" charset="0"/>
              </a:rPr>
              <a:t>R</a:t>
            </a:r>
          </a:p>
          <a:p>
            <a:pPr algn="ctr"/>
            <a:r>
              <a:rPr lang="en-US" sz="1400" dirty="0">
                <a:latin typeface="IBM Plex Sans" panose="020B0503050203000203" pitchFamily="34" charset="0"/>
              </a:rPr>
              <a:t>A</a:t>
            </a:r>
          </a:p>
          <a:p>
            <a:pPr algn="ctr"/>
            <a:r>
              <a:rPr lang="en-US" sz="1400" dirty="0">
                <a:latin typeface="IBM Plex Sans" panose="020B0503050203000203" pitchFamily="34" charset="0"/>
              </a:rPr>
              <a:t>G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8B2120F-9B6C-02E0-EC37-76EA6F26816A}"/>
              </a:ext>
            </a:extLst>
          </p:cNvPr>
          <p:cNvSpPr/>
          <p:nvPr/>
        </p:nvSpPr>
        <p:spPr>
          <a:xfrm>
            <a:off x="6323024" y="6102316"/>
            <a:ext cx="1076276" cy="613660"/>
          </a:xfrm>
          <a:prstGeom prst="can">
            <a:avLst>
              <a:gd name="adj" fmla="val 128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corporate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data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F86EBE7-49E0-F128-C7CE-C7FA0316744B}"/>
              </a:ext>
            </a:extLst>
          </p:cNvPr>
          <p:cNvSpPr/>
          <p:nvPr/>
        </p:nvSpPr>
        <p:spPr>
          <a:xfrm rot="5400000">
            <a:off x="6448364" y="5334462"/>
            <a:ext cx="711312" cy="9619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latin typeface="IBM Plex Sans" panose="020B0503050203000203" pitchFamily="34" charset="0"/>
              </a:rPr>
              <a:t>SQL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4F307-0460-7736-D8E2-D2EDC2C08770}"/>
              </a:ext>
            </a:extLst>
          </p:cNvPr>
          <p:cNvSpPr/>
          <p:nvPr/>
        </p:nvSpPr>
        <p:spPr>
          <a:xfrm>
            <a:off x="5675337" y="4330888"/>
            <a:ext cx="2280150" cy="546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Query Generation</a:t>
            </a:r>
          </a:p>
          <a:p>
            <a:pPr algn="ctr"/>
            <a:r>
              <a:rPr lang="en-US" sz="1200" b="0" i="0" dirty="0">
                <a:solidFill>
                  <a:srgbClr val="1D1C1D"/>
                </a:solidFill>
                <a:effectLst/>
                <a:latin typeface="IBM Plex Sans" panose="020B0503050203000203" pitchFamily="34" charset="0"/>
              </a:rPr>
              <a:t>granite.20b.code.instruct</a:t>
            </a:r>
            <a:endParaRPr lang="en-US" sz="1200" dirty="0">
              <a:solidFill>
                <a:sysClr val="windowText" lastClr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FA7C2D-D4AE-0A2F-58E6-DBDB77CD7DD1}"/>
              </a:ext>
            </a:extLst>
          </p:cNvPr>
          <p:cNvSpPr/>
          <p:nvPr/>
        </p:nvSpPr>
        <p:spPr>
          <a:xfrm>
            <a:off x="5675337" y="4859737"/>
            <a:ext cx="2280150" cy="546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query structured and unstructured databases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809BEA-3957-48B3-7324-7764C7A214A6}"/>
              </a:ext>
            </a:extLst>
          </p:cNvPr>
          <p:cNvSpPr/>
          <p:nvPr/>
        </p:nvSpPr>
        <p:spPr>
          <a:xfrm>
            <a:off x="8394224" y="3701926"/>
            <a:ext cx="1939493" cy="670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structured language extraction 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  <a:latin typeface="IBM Plex Sans" panose="020B0503050203000203" pitchFamily="34" charset="0"/>
              </a:rPr>
              <a:t>prompt-tuned model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962A5-852E-E729-ED06-4ACAACB11E44}"/>
              </a:ext>
            </a:extLst>
          </p:cNvPr>
          <p:cNvSpPr/>
          <p:nvPr/>
        </p:nvSpPr>
        <p:spPr>
          <a:xfrm>
            <a:off x="8394224" y="4354889"/>
            <a:ext cx="1939493" cy="670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rIns="164592" bIns="164592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Extract and validate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required info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24BE6B51-7CE3-D3F1-894B-EA14AFAB6885}"/>
              </a:ext>
            </a:extLst>
          </p:cNvPr>
          <p:cNvSpPr/>
          <p:nvPr/>
        </p:nvSpPr>
        <p:spPr>
          <a:xfrm>
            <a:off x="10323605" y="3845252"/>
            <a:ext cx="512983" cy="55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BM Plex Sans" panose="020B0503050203000203" pitchFamily="34" charset="0"/>
            </a:endParaRP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197C274E-E9BD-85AF-AD3A-45AB4E4B8B93}"/>
              </a:ext>
            </a:extLst>
          </p:cNvPr>
          <p:cNvSpPr/>
          <p:nvPr/>
        </p:nvSpPr>
        <p:spPr>
          <a:xfrm rot="20108676">
            <a:off x="6928450" y="2717583"/>
            <a:ext cx="1408511" cy="3928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BM Plex Sans" panose="020B050305020300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B41E2F-5562-8D02-CE0A-6C41EE7E72CF}"/>
              </a:ext>
            </a:extLst>
          </p:cNvPr>
          <p:cNvSpPr/>
          <p:nvPr/>
        </p:nvSpPr>
        <p:spPr>
          <a:xfrm>
            <a:off x="8361403" y="2616465"/>
            <a:ext cx="1977936" cy="564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Extract and validate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required info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66F871-9B29-805C-337D-F5E70BDFE8F1}"/>
              </a:ext>
            </a:extLst>
          </p:cNvPr>
          <p:cNvSpPr/>
          <p:nvPr/>
        </p:nvSpPr>
        <p:spPr>
          <a:xfrm>
            <a:off x="8362588" y="2036839"/>
            <a:ext cx="1972136" cy="579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IBM Plex Sans" panose="020B0503050203000203" pitchFamily="34" charset="0"/>
              </a:rPr>
              <a:t>Request Validation</a:t>
            </a:r>
          </a:p>
          <a:p>
            <a:pPr algn="ctr"/>
            <a:r>
              <a:rPr lang="en-US" sz="1200" b="0" i="0" dirty="0">
                <a:solidFill>
                  <a:srgbClr val="1D1C1D"/>
                </a:solidFill>
                <a:effectLst/>
                <a:latin typeface="IBM Plex Sans" panose="020B0503050203000203" pitchFamily="34" charset="0"/>
              </a:rPr>
              <a:t>granite.</a:t>
            </a:r>
            <a:r>
              <a:rPr lang="en-US" sz="1200" dirty="0">
                <a:solidFill>
                  <a:srgbClr val="1D1C1D"/>
                </a:solidFill>
                <a:latin typeface="IBM Plex Sans" panose="020B0503050203000203" pitchFamily="34" charset="0"/>
              </a:rPr>
              <a:t>13</a:t>
            </a:r>
            <a:r>
              <a:rPr lang="en-US" sz="1200" b="0" i="0" dirty="0">
                <a:solidFill>
                  <a:srgbClr val="1D1C1D"/>
                </a:solidFill>
                <a:effectLst/>
                <a:latin typeface="IBM Plex Sans" panose="020B0503050203000203" pitchFamily="34" charset="0"/>
              </a:rPr>
              <a:t>b. instruct </a:t>
            </a:r>
            <a:endParaRPr lang="en-US" sz="1200" dirty="0">
              <a:solidFill>
                <a:sysClr val="windowText" lastClr="000000"/>
              </a:solidFill>
              <a:latin typeface="IBM Plex Sans" panose="020B0503050203000203" pitchFamily="34" charset="0"/>
            </a:endParaRP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F5B6E12E-5B2E-9949-5143-0053760F7F3A}"/>
              </a:ext>
            </a:extLst>
          </p:cNvPr>
          <p:cNvSpPr/>
          <p:nvPr/>
        </p:nvSpPr>
        <p:spPr>
          <a:xfrm>
            <a:off x="10323605" y="2645331"/>
            <a:ext cx="512983" cy="55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BM Plex Sans" panose="020B0503050203000203" pitchFamily="34" charset="0"/>
            </a:endParaRP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DADC08EC-031A-253D-BFA2-268419F5EE5B}"/>
              </a:ext>
            </a:extLst>
          </p:cNvPr>
          <p:cNvSpPr/>
          <p:nvPr/>
        </p:nvSpPr>
        <p:spPr>
          <a:xfrm>
            <a:off x="10119547" y="1903713"/>
            <a:ext cx="268078" cy="233176"/>
          </a:xfrm>
          <a:prstGeom prst="cub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0"/>
            </a:endParaRPr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FC45DE7E-EEA4-2262-6A75-FCD227633CA1}"/>
              </a:ext>
            </a:extLst>
          </p:cNvPr>
          <p:cNvSpPr/>
          <p:nvPr/>
        </p:nvSpPr>
        <p:spPr>
          <a:xfrm>
            <a:off x="10066646" y="3584685"/>
            <a:ext cx="268078" cy="233176"/>
          </a:xfrm>
          <a:prstGeom prst="cub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0"/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6DE7C4DA-E454-7E66-3FD0-311941C8A10F}"/>
              </a:ext>
            </a:extLst>
          </p:cNvPr>
          <p:cNvSpPr/>
          <p:nvPr/>
        </p:nvSpPr>
        <p:spPr>
          <a:xfrm rot="5400000">
            <a:off x="6311976" y="3831200"/>
            <a:ext cx="465618" cy="5553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IBM Plex Sans" panose="020B0503050203000203" pitchFamily="34" charset="0"/>
            </a:endParaRPr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A28A498B-44AB-DC81-A2BD-E6D034BC244A}"/>
              </a:ext>
            </a:extLst>
          </p:cNvPr>
          <p:cNvSpPr/>
          <p:nvPr/>
        </p:nvSpPr>
        <p:spPr>
          <a:xfrm>
            <a:off x="7777180" y="4183450"/>
            <a:ext cx="268078" cy="233176"/>
          </a:xfrm>
          <a:prstGeom prst="cub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0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E6E2E508-4646-B22A-F41C-8D6BF527FCD8}"/>
              </a:ext>
            </a:extLst>
          </p:cNvPr>
          <p:cNvSpPr/>
          <p:nvPr/>
        </p:nvSpPr>
        <p:spPr>
          <a:xfrm>
            <a:off x="2733129" y="1093798"/>
            <a:ext cx="1433514" cy="529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Section Extraction</a:t>
            </a:r>
          </a:p>
        </p:txBody>
      </p:sp>
      <p:sp>
        <p:nvSpPr>
          <p:cNvPr id="77" name="Folded Corner 76">
            <a:extLst>
              <a:ext uri="{FF2B5EF4-FFF2-40B4-BE49-F238E27FC236}">
                <a16:creationId xmlns:a16="http://schemas.microsoft.com/office/drawing/2014/main" id="{D47A7A12-81BB-F0B5-6658-E14AD8E87577}"/>
              </a:ext>
            </a:extLst>
          </p:cNvPr>
          <p:cNvSpPr/>
          <p:nvPr/>
        </p:nvSpPr>
        <p:spPr>
          <a:xfrm>
            <a:off x="456772" y="990052"/>
            <a:ext cx="1108104" cy="745742"/>
          </a:xfrm>
          <a:prstGeom prst="foldedCorner">
            <a:avLst>
              <a:gd name="adj" fmla="val 2547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Newsletter Article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9E4EF9C-A568-483D-B1D9-9F5AECF062EF}"/>
              </a:ext>
            </a:extLst>
          </p:cNvPr>
          <p:cNvSpPr/>
          <p:nvPr/>
        </p:nvSpPr>
        <p:spPr>
          <a:xfrm>
            <a:off x="2742326" y="836670"/>
            <a:ext cx="1424317" cy="2646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Watson Discovery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DB90EA0D-56B0-B8ED-EC9F-AC369965C2F6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 flipV="1">
            <a:off x="1564876" y="1358324"/>
            <a:ext cx="1168253" cy="45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D83A8D8-E599-BF62-34CD-ACA37860AEC8}"/>
              </a:ext>
            </a:extLst>
          </p:cNvPr>
          <p:cNvSpPr/>
          <p:nvPr/>
        </p:nvSpPr>
        <p:spPr>
          <a:xfrm>
            <a:off x="6835352" y="1106331"/>
            <a:ext cx="2151646" cy="529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Section Summarization Prompt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0BB29D8-1A61-0DEB-CAEC-FB67361BA0F5}"/>
              </a:ext>
            </a:extLst>
          </p:cNvPr>
          <p:cNvSpPr/>
          <p:nvPr/>
        </p:nvSpPr>
        <p:spPr>
          <a:xfrm>
            <a:off x="8012802" y="849204"/>
            <a:ext cx="974196" cy="260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watsonx.ai</a:t>
            </a:r>
          </a:p>
        </p:txBody>
      </p: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2A5D1C52-A6CC-7D0B-494B-744241184397}"/>
              </a:ext>
            </a:extLst>
          </p:cNvPr>
          <p:cNvCxnSpPr>
            <a:cxnSpLocks/>
            <a:stCxn id="76" idx="3"/>
            <a:endCxn id="5" idx="3"/>
          </p:cNvCxnSpPr>
          <p:nvPr/>
        </p:nvCxnSpPr>
        <p:spPr>
          <a:xfrm>
            <a:off x="4166643" y="1358324"/>
            <a:ext cx="1216431" cy="58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2537AC64-77CE-6823-9E2F-5DDEBC2F4297}"/>
              </a:ext>
            </a:extLst>
          </p:cNvPr>
          <p:cNvCxnSpPr>
            <a:cxnSpLocks/>
            <a:stCxn id="5" idx="1"/>
            <a:endCxn id="258" idx="1"/>
          </p:cNvCxnSpPr>
          <p:nvPr/>
        </p:nvCxnSpPr>
        <p:spPr>
          <a:xfrm>
            <a:off x="6043430" y="1364214"/>
            <a:ext cx="791922" cy="66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B4F1E7B0-D8BF-388E-526A-72DCCA5FF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383074" y="1199108"/>
            <a:ext cx="660356" cy="330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C39EF4-ACAA-32AF-EC67-AFD51CE851B0}"/>
              </a:ext>
            </a:extLst>
          </p:cNvPr>
          <p:cNvSpPr txBox="1"/>
          <p:nvPr/>
        </p:nvSpPr>
        <p:spPr>
          <a:xfrm>
            <a:off x="5284079" y="151047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E87D2-E132-CC8A-2CF6-49FD90B932BD}"/>
              </a:ext>
            </a:extLst>
          </p:cNvPr>
          <p:cNvSpPr txBox="1"/>
          <p:nvPr/>
        </p:nvSpPr>
        <p:spPr>
          <a:xfrm>
            <a:off x="272855" y="172942"/>
            <a:ext cx="5049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Prompt Workflow: Newsletter Summarization</a:t>
            </a:r>
          </a:p>
        </p:txBody>
      </p:sp>
    </p:spTree>
    <p:extLst>
      <p:ext uri="{BB962C8B-B14F-4D97-AF65-F5344CB8AC3E}">
        <p14:creationId xmlns:p14="http://schemas.microsoft.com/office/powerpoint/2010/main" val="216873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C003FBD-7441-2246-71AB-069C683D9EC9}"/>
              </a:ext>
            </a:extLst>
          </p:cNvPr>
          <p:cNvSpPr/>
          <p:nvPr/>
        </p:nvSpPr>
        <p:spPr>
          <a:xfrm>
            <a:off x="6838776" y="2989453"/>
            <a:ext cx="1600200" cy="527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Abstract Brand Score Prompt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6ECA7F-8D16-D259-724B-34DF95C5AF91}"/>
              </a:ext>
            </a:extLst>
          </p:cNvPr>
          <p:cNvSpPr/>
          <p:nvPr/>
        </p:nvSpPr>
        <p:spPr>
          <a:xfrm>
            <a:off x="2571107" y="2995580"/>
            <a:ext cx="1600200" cy="527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Abstract Generator Prompt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C2FB162-AFC5-81B6-0C49-08BCA6E49604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 flipV="1">
            <a:off x="4171307" y="3253395"/>
            <a:ext cx="2667469" cy="61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81F51C3-C0B3-B70D-92F6-0EC8696D2622}"/>
              </a:ext>
            </a:extLst>
          </p:cNvPr>
          <p:cNvCxnSpPr>
            <a:cxnSpLocks/>
            <a:stCxn id="33" idx="3"/>
            <a:endCxn id="145" idx="1"/>
          </p:cNvCxnSpPr>
          <p:nvPr/>
        </p:nvCxnSpPr>
        <p:spPr>
          <a:xfrm>
            <a:off x="8438976" y="3253395"/>
            <a:ext cx="674515" cy="51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6E2E508-4646-B22A-F41C-8D6BF527FCD8}"/>
              </a:ext>
            </a:extLst>
          </p:cNvPr>
          <p:cNvSpPr/>
          <p:nvPr/>
        </p:nvSpPr>
        <p:spPr>
          <a:xfrm>
            <a:off x="2733129" y="1093798"/>
            <a:ext cx="1433514" cy="529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Section Extraction</a:t>
            </a:r>
          </a:p>
        </p:txBody>
      </p:sp>
      <p:sp>
        <p:nvSpPr>
          <p:cNvPr id="77" name="Folded Corner 76">
            <a:extLst>
              <a:ext uri="{FF2B5EF4-FFF2-40B4-BE49-F238E27FC236}">
                <a16:creationId xmlns:a16="http://schemas.microsoft.com/office/drawing/2014/main" id="{D47A7A12-81BB-F0B5-6658-E14AD8E87577}"/>
              </a:ext>
            </a:extLst>
          </p:cNvPr>
          <p:cNvSpPr/>
          <p:nvPr/>
        </p:nvSpPr>
        <p:spPr>
          <a:xfrm>
            <a:off x="456772" y="990052"/>
            <a:ext cx="1108104" cy="745742"/>
          </a:xfrm>
          <a:prstGeom prst="foldedCorner">
            <a:avLst>
              <a:gd name="adj" fmla="val 2547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Newsletter Article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D49D90DE-0D12-052C-6FE7-C75F795E3E9F}"/>
              </a:ext>
            </a:extLst>
          </p:cNvPr>
          <p:cNvCxnSpPr>
            <a:cxnSpLocks/>
            <a:stCxn id="258" idx="2"/>
            <a:endCxn id="136" idx="3"/>
          </p:cNvCxnSpPr>
          <p:nvPr/>
        </p:nvCxnSpPr>
        <p:spPr>
          <a:xfrm rot="5400000">
            <a:off x="4886329" y="-563926"/>
            <a:ext cx="825538" cy="522415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6A8C60A-D71B-58CE-1FD1-4F2F28B44353}"/>
              </a:ext>
            </a:extLst>
          </p:cNvPr>
          <p:cNvCxnSpPr>
            <a:cxnSpLocks/>
            <a:stCxn id="136" idx="2"/>
            <a:endCxn id="34" idx="1"/>
          </p:cNvCxnSpPr>
          <p:nvPr/>
        </p:nvCxnSpPr>
        <p:spPr>
          <a:xfrm rot="16200000" flipH="1">
            <a:off x="2100446" y="2788860"/>
            <a:ext cx="503183" cy="43813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9E4EF9C-A568-483D-B1D9-9F5AECF062EF}"/>
              </a:ext>
            </a:extLst>
          </p:cNvPr>
          <p:cNvSpPr/>
          <p:nvPr/>
        </p:nvSpPr>
        <p:spPr>
          <a:xfrm>
            <a:off x="2742326" y="836670"/>
            <a:ext cx="1424317" cy="2646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Watson Discovery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21B8D59-0DAC-C214-8FBD-E333C09A3562}"/>
              </a:ext>
            </a:extLst>
          </p:cNvPr>
          <p:cNvSpPr/>
          <p:nvPr/>
        </p:nvSpPr>
        <p:spPr>
          <a:xfrm>
            <a:off x="7467000" y="2728316"/>
            <a:ext cx="974196" cy="260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watsonx.ai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DB90EA0D-56B0-B8ED-EC9F-AC369965C2F6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 flipV="1">
            <a:off x="1564876" y="1358324"/>
            <a:ext cx="1168253" cy="45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olded Corner 135">
            <a:extLst>
              <a:ext uri="{FF2B5EF4-FFF2-40B4-BE49-F238E27FC236}">
                <a16:creationId xmlns:a16="http://schemas.microsoft.com/office/drawing/2014/main" id="{EC2B00E5-E77F-099B-4B6B-F8EEB5927D80}"/>
              </a:ext>
            </a:extLst>
          </p:cNvPr>
          <p:cNvSpPr/>
          <p:nvPr/>
        </p:nvSpPr>
        <p:spPr>
          <a:xfrm>
            <a:off x="1578916" y="2165501"/>
            <a:ext cx="1108104" cy="590838"/>
          </a:xfrm>
          <a:prstGeom prst="foldedCorner">
            <a:avLst>
              <a:gd name="adj" fmla="val 2547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Summary of sections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5" name="Folded Corner 144">
            <a:extLst>
              <a:ext uri="{FF2B5EF4-FFF2-40B4-BE49-F238E27FC236}">
                <a16:creationId xmlns:a16="http://schemas.microsoft.com/office/drawing/2014/main" id="{7696C950-0B55-7E75-F4FE-9B5139DFC21B}"/>
              </a:ext>
            </a:extLst>
          </p:cNvPr>
          <p:cNvSpPr/>
          <p:nvPr/>
        </p:nvSpPr>
        <p:spPr>
          <a:xfrm>
            <a:off x="9113491" y="2994647"/>
            <a:ext cx="1108104" cy="527883"/>
          </a:xfrm>
          <a:prstGeom prst="foldedCorner">
            <a:avLst>
              <a:gd name="adj" fmla="val 2547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Final Abstract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1132158-0E7E-C8C7-EB7F-826A65341F65}"/>
              </a:ext>
            </a:extLst>
          </p:cNvPr>
          <p:cNvSpPr/>
          <p:nvPr/>
        </p:nvSpPr>
        <p:spPr>
          <a:xfrm>
            <a:off x="3197393" y="2737979"/>
            <a:ext cx="974196" cy="260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watsonx.ai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D83A8D8-E599-BF62-34CD-ACA37860AEC8}"/>
              </a:ext>
            </a:extLst>
          </p:cNvPr>
          <p:cNvSpPr/>
          <p:nvPr/>
        </p:nvSpPr>
        <p:spPr>
          <a:xfrm>
            <a:off x="6835352" y="1106331"/>
            <a:ext cx="2151646" cy="529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Section Summarization Prompt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0BB29D8-1A61-0DEB-CAEC-FB67361BA0F5}"/>
              </a:ext>
            </a:extLst>
          </p:cNvPr>
          <p:cNvSpPr/>
          <p:nvPr/>
        </p:nvSpPr>
        <p:spPr>
          <a:xfrm>
            <a:off x="8012802" y="849204"/>
            <a:ext cx="974196" cy="260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watsonx.ai</a:t>
            </a:r>
          </a:p>
        </p:txBody>
      </p: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2A5D1C52-A6CC-7D0B-494B-744241184397}"/>
              </a:ext>
            </a:extLst>
          </p:cNvPr>
          <p:cNvCxnSpPr>
            <a:cxnSpLocks/>
            <a:stCxn id="76" idx="3"/>
            <a:endCxn id="5" idx="3"/>
          </p:cNvCxnSpPr>
          <p:nvPr/>
        </p:nvCxnSpPr>
        <p:spPr>
          <a:xfrm>
            <a:off x="4166643" y="1358324"/>
            <a:ext cx="1216431" cy="58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2537AC64-77CE-6823-9E2F-5DDEBC2F4297}"/>
              </a:ext>
            </a:extLst>
          </p:cNvPr>
          <p:cNvCxnSpPr>
            <a:cxnSpLocks/>
            <a:stCxn id="5" idx="1"/>
            <a:endCxn id="258" idx="1"/>
          </p:cNvCxnSpPr>
          <p:nvPr/>
        </p:nvCxnSpPr>
        <p:spPr>
          <a:xfrm>
            <a:off x="6043430" y="1364214"/>
            <a:ext cx="791922" cy="66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B4F1E7B0-D8BF-388E-526A-72DCCA5FF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383074" y="1199108"/>
            <a:ext cx="660356" cy="330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C39EF4-ACAA-32AF-EC67-AFD51CE851B0}"/>
              </a:ext>
            </a:extLst>
          </p:cNvPr>
          <p:cNvSpPr txBox="1"/>
          <p:nvPr/>
        </p:nvSpPr>
        <p:spPr>
          <a:xfrm>
            <a:off x="5284079" y="151047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444AE7-1C66-B692-6D35-5735BE4ECC97}"/>
              </a:ext>
            </a:extLst>
          </p:cNvPr>
          <p:cNvSpPr/>
          <p:nvPr/>
        </p:nvSpPr>
        <p:spPr>
          <a:xfrm>
            <a:off x="4666798" y="2995580"/>
            <a:ext cx="1600200" cy="527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On-Brand Editor Prompt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679715-FF74-8F2A-9AFA-1FFCAA1632D3}"/>
              </a:ext>
            </a:extLst>
          </p:cNvPr>
          <p:cNvSpPr/>
          <p:nvPr/>
        </p:nvSpPr>
        <p:spPr>
          <a:xfrm>
            <a:off x="5293084" y="2737979"/>
            <a:ext cx="974196" cy="260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watsonx.ai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E87D2-E132-CC8A-2CF6-49FD90B932BD}"/>
              </a:ext>
            </a:extLst>
          </p:cNvPr>
          <p:cNvSpPr txBox="1"/>
          <p:nvPr/>
        </p:nvSpPr>
        <p:spPr>
          <a:xfrm>
            <a:off x="272855" y="172942"/>
            <a:ext cx="5049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Prompt Workflow: </a:t>
            </a:r>
            <a:r>
              <a:rPr lang="en-US" sz="2000" dirty="0"/>
              <a:t>Newsletter Summarization</a:t>
            </a:r>
          </a:p>
        </p:txBody>
      </p:sp>
    </p:spTree>
    <p:extLst>
      <p:ext uri="{BB962C8B-B14F-4D97-AF65-F5344CB8AC3E}">
        <p14:creationId xmlns:p14="http://schemas.microsoft.com/office/powerpoint/2010/main" val="65490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986B4-B79D-F9BD-841B-AD26B3E6E2F4}"/>
              </a:ext>
            </a:extLst>
          </p:cNvPr>
          <p:cNvSpPr/>
          <p:nvPr/>
        </p:nvSpPr>
        <p:spPr>
          <a:xfrm>
            <a:off x="6207128" y="5891561"/>
            <a:ext cx="1600200" cy="527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Teaser Brand Score Prompt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B938C-735A-5612-FA72-41C36DE43466}"/>
              </a:ext>
            </a:extLst>
          </p:cNvPr>
          <p:cNvSpPr/>
          <p:nvPr/>
        </p:nvSpPr>
        <p:spPr>
          <a:xfrm>
            <a:off x="3866699" y="5904087"/>
            <a:ext cx="1600200" cy="527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Teaser Generator Prompt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F4BA83D-03E1-BB9F-D943-4E009D5775F7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5466899" y="6155503"/>
            <a:ext cx="740229" cy="125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A197AA61-B99F-6584-C937-19824A920270}"/>
              </a:ext>
            </a:extLst>
          </p:cNvPr>
          <p:cNvCxnSpPr>
            <a:cxnSpLocks/>
            <a:stCxn id="8" idx="3"/>
            <a:endCxn id="146" idx="1"/>
          </p:cNvCxnSpPr>
          <p:nvPr/>
        </p:nvCxnSpPr>
        <p:spPr>
          <a:xfrm>
            <a:off x="7807328" y="6155503"/>
            <a:ext cx="865098" cy="47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C003FBD-7441-2246-71AB-069C683D9EC9}"/>
              </a:ext>
            </a:extLst>
          </p:cNvPr>
          <p:cNvSpPr/>
          <p:nvPr/>
        </p:nvSpPr>
        <p:spPr>
          <a:xfrm>
            <a:off x="6838776" y="2989453"/>
            <a:ext cx="1600200" cy="527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Abstract Brand Score Prompt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6ECA7F-8D16-D259-724B-34DF95C5AF91}"/>
              </a:ext>
            </a:extLst>
          </p:cNvPr>
          <p:cNvSpPr/>
          <p:nvPr/>
        </p:nvSpPr>
        <p:spPr>
          <a:xfrm>
            <a:off x="2571107" y="2995580"/>
            <a:ext cx="1600200" cy="527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Abstract Generator Prompt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C2FB162-AFC5-81B6-0C49-08BCA6E49604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 flipV="1">
            <a:off x="4171307" y="3253395"/>
            <a:ext cx="2667469" cy="61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81F51C3-C0B3-B70D-92F6-0EC8696D2622}"/>
              </a:ext>
            </a:extLst>
          </p:cNvPr>
          <p:cNvCxnSpPr>
            <a:cxnSpLocks/>
            <a:stCxn id="33" idx="3"/>
            <a:endCxn id="145" idx="1"/>
          </p:cNvCxnSpPr>
          <p:nvPr/>
        </p:nvCxnSpPr>
        <p:spPr>
          <a:xfrm>
            <a:off x="8438976" y="3253395"/>
            <a:ext cx="674515" cy="51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86312C0-6019-4B41-2065-39A7F79ABFB1}"/>
              </a:ext>
            </a:extLst>
          </p:cNvPr>
          <p:cNvCxnSpPr>
            <a:cxnSpLocks/>
            <a:stCxn id="145" idx="2"/>
            <a:endCxn id="10" idx="1"/>
          </p:cNvCxnSpPr>
          <p:nvPr/>
        </p:nvCxnSpPr>
        <p:spPr>
          <a:xfrm rot="5400000">
            <a:off x="5444372" y="1944857"/>
            <a:ext cx="2645499" cy="5800844"/>
          </a:xfrm>
          <a:prstGeom prst="bentConnector4">
            <a:avLst>
              <a:gd name="adj1" fmla="val 63716"/>
              <a:gd name="adj2" fmla="val 10394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3F0276D-F8D5-85C7-9650-B97F9C161594}"/>
              </a:ext>
            </a:extLst>
          </p:cNvPr>
          <p:cNvCxnSpPr>
            <a:cxnSpLocks/>
            <a:stCxn id="33" idx="2"/>
            <a:endCxn id="203" idx="3"/>
          </p:cNvCxnSpPr>
          <p:nvPr/>
        </p:nvCxnSpPr>
        <p:spPr>
          <a:xfrm rot="5400000">
            <a:off x="6778622" y="3085918"/>
            <a:ext cx="428837" cy="12916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3558334-5C71-CDB5-C934-7181B5013816}"/>
              </a:ext>
            </a:extLst>
          </p:cNvPr>
          <p:cNvCxnSpPr>
            <a:cxnSpLocks/>
            <a:stCxn id="8" idx="2"/>
            <a:endCxn id="10" idx="2"/>
          </p:cNvCxnSpPr>
          <p:nvPr/>
        </p:nvCxnSpPr>
        <p:spPr>
          <a:xfrm rot="5400000">
            <a:off x="5830751" y="5255493"/>
            <a:ext cx="12526" cy="2340429"/>
          </a:xfrm>
          <a:prstGeom prst="bentConnector3">
            <a:avLst>
              <a:gd name="adj1" fmla="val 19250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6E2E508-4646-B22A-F41C-8D6BF527FCD8}"/>
              </a:ext>
            </a:extLst>
          </p:cNvPr>
          <p:cNvSpPr/>
          <p:nvPr/>
        </p:nvSpPr>
        <p:spPr>
          <a:xfrm>
            <a:off x="2733129" y="1093798"/>
            <a:ext cx="1433514" cy="529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Section Extraction</a:t>
            </a:r>
          </a:p>
        </p:txBody>
      </p:sp>
      <p:sp>
        <p:nvSpPr>
          <p:cNvPr id="77" name="Folded Corner 76">
            <a:extLst>
              <a:ext uri="{FF2B5EF4-FFF2-40B4-BE49-F238E27FC236}">
                <a16:creationId xmlns:a16="http://schemas.microsoft.com/office/drawing/2014/main" id="{D47A7A12-81BB-F0B5-6658-E14AD8E87577}"/>
              </a:ext>
            </a:extLst>
          </p:cNvPr>
          <p:cNvSpPr/>
          <p:nvPr/>
        </p:nvSpPr>
        <p:spPr>
          <a:xfrm>
            <a:off x="456772" y="990052"/>
            <a:ext cx="1108104" cy="745742"/>
          </a:xfrm>
          <a:prstGeom prst="foldedCorner">
            <a:avLst>
              <a:gd name="adj" fmla="val 2547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Newsletter Article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D49D90DE-0D12-052C-6FE7-C75F795E3E9F}"/>
              </a:ext>
            </a:extLst>
          </p:cNvPr>
          <p:cNvCxnSpPr>
            <a:cxnSpLocks/>
            <a:stCxn id="258" idx="2"/>
            <a:endCxn id="136" idx="3"/>
          </p:cNvCxnSpPr>
          <p:nvPr/>
        </p:nvCxnSpPr>
        <p:spPr>
          <a:xfrm rot="5400000">
            <a:off x="4886329" y="-563926"/>
            <a:ext cx="825538" cy="522415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6A8C60A-D71B-58CE-1FD1-4F2F28B44353}"/>
              </a:ext>
            </a:extLst>
          </p:cNvPr>
          <p:cNvCxnSpPr>
            <a:cxnSpLocks/>
            <a:stCxn id="136" idx="2"/>
            <a:endCxn id="34" idx="1"/>
          </p:cNvCxnSpPr>
          <p:nvPr/>
        </p:nvCxnSpPr>
        <p:spPr>
          <a:xfrm rot="16200000" flipH="1">
            <a:off x="2100446" y="2788860"/>
            <a:ext cx="503183" cy="43813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9E4EF9C-A568-483D-B1D9-9F5AECF062EF}"/>
              </a:ext>
            </a:extLst>
          </p:cNvPr>
          <p:cNvSpPr/>
          <p:nvPr/>
        </p:nvSpPr>
        <p:spPr>
          <a:xfrm>
            <a:off x="2742326" y="836670"/>
            <a:ext cx="1424317" cy="2646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Watson Discovery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21B8D59-0DAC-C214-8FBD-E333C09A3562}"/>
              </a:ext>
            </a:extLst>
          </p:cNvPr>
          <p:cNvSpPr/>
          <p:nvPr/>
        </p:nvSpPr>
        <p:spPr>
          <a:xfrm>
            <a:off x="7467000" y="2728316"/>
            <a:ext cx="974196" cy="260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watsonx.ai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A43559C-B19E-5E2E-3F4C-901671C0DA83}"/>
              </a:ext>
            </a:extLst>
          </p:cNvPr>
          <p:cNvSpPr/>
          <p:nvPr/>
        </p:nvSpPr>
        <p:spPr>
          <a:xfrm>
            <a:off x="6835352" y="5624971"/>
            <a:ext cx="974196" cy="260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watsonx.ai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DB90EA0D-56B0-B8ED-EC9F-AC369965C2F6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 flipV="1">
            <a:off x="1564876" y="1358324"/>
            <a:ext cx="1168253" cy="45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olded Corner 135">
            <a:extLst>
              <a:ext uri="{FF2B5EF4-FFF2-40B4-BE49-F238E27FC236}">
                <a16:creationId xmlns:a16="http://schemas.microsoft.com/office/drawing/2014/main" id="{EC2B00E5-E77F-099B-4B6B-F8EEB5927D80}"/>
              </a:ext>
            </a:extLst>
          </p:cNvPr>
          <p:cNvSpPr/>
          <p:nvPr/>
        </p:nvSpPr>
        <p:spPr>
          <a:xfrm>
            <a:off x="1578916" y="2165501"/>
            <a:ext cx="1108104" cy="590838"/>
          </a:xfrm>
          <a:prstGeom prst="foldedCorner">
            <a:avLst>
              <a:gd name="adj" fmla="val 2547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Summary of sections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5" name="Folded Corner 144">
            <a:extLst>
              <a:ext uri="{FF2B5EF4-FFF2-40B4-BE49-F238E27FC236}">
                <a16:creationId xmlns:a16="http://schemas.microsoft.com/office/drawing/2014/main" id="{7696C950-0B55-7E75-F4FE-9B5139DFC21B}"/>
              </a:ext>
            </a:extLst>
          </p:cNvPr>
          <p:cNvSpPr/>
          <p:nvPr/>
        </p:nvSpPr>
        <p:spPr>
          <a:xfrm>
            <a:off x="9113491" y="2994647"/>
            <a:ext cx="1108104" cy="527883"/>
          </a:xfrm>
          <a:prstGeom prst="foldedCorner">
            <a:avLst>
              <a:gd name="adj" fmla="val 2547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Final Abstract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6" name="Folded Corner 145">
            <a:extLst>
              <a:ext uri="{FF2B5EF4-FFF2-40B4-BE49-F238E27FC236}">
                <a16:creationId xmlns:a16="http://schemas.microsoft.com/office/drawing/2014/main" id="{176C6992-B0EE-BED7-E70E-525028613EF6}"/>
              </a:ext>
            </a:extLst>
          </p:cNvPr>
          <p:cNvSpPr/>
          <p:nvPr/>
        </p:nvSpPr>
        <p:spPr>
          <a:xfrm>
            <a:off x="8672426" y="5824748"/>
            <a:ext cx="1762490" cy="671099"/>
          </a:xfrm>
          <a:prstGeom prst="foldedCorner">
            <a:avLst>
              <a:gd name="adj" fmla="val 2547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2-3 sentence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brief teaser text</a:t>
            </a:r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7FF394A6-5FF1-6CA9-D60E-6D8D153B7C61}"/>
              </a:ext>
            </a:extLst>
          </p:cNvPr>
          <p:cNvCxnSpPr>
            <a:cxnSpLocks/>
            <a:stCxn id="203" idx="1"/>
            <a:endCxn id="34" idx="2"/>
          </p:cNvCxnSpPr>
          <p:nvPr/>
        </p:nvCxnSpPr>
        <p:spPr>
          <a:xfrm rot="10800000">
            <a:off x="3371207" y="3523463"/>
            <a:ext cx="1542196" cy="42271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1132158-0E7E-C8C7-EB7F-826A65341F65}"/>
              </a:ext>
            </a:extLst>
          </p:cNvPr>
          <p:cNvSpPr/>
          <p:nvPr/>
        </p:nvSpPr>
        <p:spPr>
          <a:xfrm>
            <a:off x="3197393" y="2737979"/>
            <a:ext cx="974196" cy="260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watsonx.ai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7FC680F-9B8D-8978-B595-D154FB090732}"/>
              </a:ext>
            </a:extLst>
          </p:cNvPr>
          <p:cNvSpPr/>
          <p:nvPr/>
        </p:nvSpPr>
        <p:spPr>
          <a:xfrm>
            <a:off x="4913403" y="3762075"/>
            <a:ext cx="1433800" cy="368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score &lt; 4 then regenerate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B1E2921-398E-D866-F52E-8543ABBC9094}"/>
              </a:ext>
            </a:extLst>
          </p:cNvPr>
          <p:cNvSpPr/>
          <p:nvPr/>
        </p:nvSpPr>
        <p:spPr>
          <a:xfrm>
            <a:off x="5183856" y="4460954"/>
            <a:ext cx="917946" cy="318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reason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8D45E19-12EC-A898-99C3-B68666A7CDA4}"/>
              </a:ext>
            </a:extLst>
          </p:cNvPr>
          <p:cNvSpPr/>
          <p:nvPr/>
        </p:nvSpPr>
        <p:spPr>
          <a:xfrm>
            <a:off x="6818967" y="4359999"/>
            <a:ext cx="1600200" cy="527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Abstract Re-Generator Prompt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0CCEFBE-7DE4-A4CF-0D82-D254856B2066}"/>
              </a:ext>
            </a:extLst>
          </p:cNvPr>
          <p:cNvSpPr/>
          <p:nvPr/>
        </p:nvSpPr>
        <p:spPr>
          <a:xfrm>
            <a:off x="7445253" y="4102398"/>
            <a:ext cx="974196" cy="260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watsonx.ai</a:t>
            </a:r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55CED3A4-6465-2279-00B7-30A452F86CA2}"/>
              </a:ext>
            </a:extLst>
          </p:cNvPr>
          <p:cNvCxnSpPr>
            <a:cxnSpLocks/>
            <a:stCxn id="203" idx="2"/>
            <a:endCxn id="210" idx="0"/>
          </p:cNvCxnSpPr>
          <p:nvPr/>
        </p:nvCxnSpPr>
        <p:spPr>
          <a:xfrm rot="16200000" flipH="1">
            <a:off x="5471225" y="4289349"/>
            <a:ext cx="330683" cy="125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F636E955-640B-A553-88A3-A4AFB5942C1C}"/>
              </a:ext>
            </a:extLst>
          </p:cNvPr>
          <p:cNvCxnSpPr>
            <a:cxnSpLocks/>
            <a:stCxn id="210" idx="3"/>
            <a:endCxn id="218" idx="1"/>
          </p:cNvCxnSpPr>
          <p:nvPr/>
        </p:nvCxnSpPr>
        <p:spPr>
          <a:xfrm>
            <a:off x="6101802" y="4620451"/>
            <a:ext cx="717165" cy="34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901AEAF7-B66D-60A2-48CB-14D2C0151B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11592" y="3802934"/>
            <a:ext cx="654673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D83A8D8-E599-BF62-34CD-ACA37860AEC8}"/>
              </a:ext>
            </a:extLst>
          </p:cNvPr>
          <p:cNvSpPr/>
          <p:nvPr/>
        </p:nvSpPr>
        <p:spPr>
          <a:xfrm>
            <a:off x="6835352" y="1106331"/>
            <a:ext cx="2151646" cy="529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Section Summarization Prompt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0BB29D8-1A61-0DEB-CAEC-FB67361BA0F5}"/>
              </a:ext>
            </a:extLst>
          </p:cNvPr>
          <p:cNvSpPr/>
          <p:nvPr/>
        </p:nvSpPr>
        <p:spPr>
          <a:xfrm>
            <a:off x="8012802" y="849204"/>
            <a:ext cx="974196" cy="260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watsonx.ai</a:t>
            </a:r>
          </a:p>
        </p:txBody>
      </p: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2A5D1C52-A6CC-7D0B-494B-744241184397}"/>
              </a:ext>
            </a:extLst>
          </p:cNvPr>
          <p:cNvCxnSpPr>
            <a:cxnSpLocks/>
            <a:stCxn id="76" idx="3"/>
            <a:endCxn id="5" idx="3"/>
          </p:cNvCxnSpPr>
          <p:nvPr/>
        </p:nvCxnSpPr>
        <p:spPr>
          <a:xfrm>
            <a:off x="4166643" y="1358324"/>
            <a:ext cx="1216431" cy="58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2537AC64-77CE-6823-9E2F-5DDEBC2F4297}"/>
              </a:ext>
            </a:extLst>
          </p:cNvPr>
          <p:cNvCxnSpPr>
            <a:cxnSpLocks/>
            <a:stCxn id="5" idx="1"/>
            <a:endCxn id="258" idx="1"/>
          </p:cNvCxnSpPr>
          <p:nvPr/>
        </p:nvCxnSpPr>
        <p:spPr>
          <a:xfrm>
            <a:off x="6043430" y="1364214"/>
            <a:ext cx="791922" cy="66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B4F1E7B0-D8BF-388E-526A-72DCCA5FF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383074" y="1199108"/>
            <a:ext cx="660356" cy="330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C39EF4-ACAA-32AF-EC67-AFD51CE851B0}"/>
              </a:ext>
            </a:extLst>
          </p:cNvPr>
          <p:cNvSpPr txBox="1"/>
          <p:nvPr/>
        </p:nvSpPr>
        <p:spPr>
          <a:xfrm>
            <a:off x="5284079" y="151047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444AE7-1C66-B692-6D35-5735BE4ECC97}"/>
              </a:ext>
            </a:extLst>
          </p:cNvPr>
          <p:cNvSpPr/>
          <p:nvPr/>
        </p:nvSpPr>
        <p:spPr>
          <a:xfrm>
            <a:off x="4666798" y="2995580"/>
            <a:ext cx="1600200" cy="527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On-Brand Editor Prompt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679715-FF74-8F2A-9AFA-1FFCAA1632D3}"/>
              </a:ext>
            </a:extLst>
          </p:cNvPr>
          <p:cNvSpPr/>
          <p:nvPr/>
        </p:nvSpPr>
        <p:spPr>
          <a:xfrm>
            <a:off x="5293084" y="2737979"/>
            <a:ext cx="974196" cy="260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watsonx.ai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E87D2-E132-CC8A-2CF6-49FD90B932BD}"/>
              </a:ext>
            </a:extLst>
          </p:cNvPr>
          <p:cNvSpPr txBox="1"/>
          <p:nvPr/>
        </p:nvSpPr>
        <p:spPr>
          <a:xfrm>
            <a:off x="272855" y="172942"/>
            <a:ext cx="5703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Multi-Prompt </a:t>
            </a:r>
            <a:r>
              <a:rPr lang="en-US" sz="2000" b="1" dirty="0"/>
              <a:t>Workflow: Newsletter Summarization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1D050E-C844-F8BE-5F8C-2ED2ED1E50D5}"/>
              </a:ext>
            </a:extLst>
          </p:cNvPr>
          <p:cNvSpPr/>
          <p:nvPr/>
        </p:nvSpPr>
        <p:spPr>
          <a:xfrm>
            <a:off x="3887757" y="5646487"/>
            <a:ext cx="974196" cy="260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watsonx.ai</a:t>
            </a:r>
          </a:p>
        </p:txBody>
      </p:sp>
    </p:spTree>
    <p:extLst>
      <p:ext uri="{BB962C8B-B14F-4D97-AF65-F5344CB8AC3E}">
        <p14:creationId xmlns:p14="http://schemas.microsoft.com/office/powerpoint/2010/main" val="177595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10966</TotalTime>
  <Words>486</Words>
  <Application>Microsoft Macintosh PowerPoint</Application>
  <PresentationFormat>Widescreen</PresentationFormat>
  <Paragraphs>163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STEVENS</dc:creator>
  <cp:lastModifiedBy>ANTHONY STEVENS</cp:lastModifiedBy>
  <cp:revision>65</cp:revision>
  <dcterms:created xsi:type="dcterms:W3CDTF">2023-12-18T03:15:09Z</dcterms:created>
  <dcterms:modified xsi:type="dcterms:W3CDTF">2024-02-23T01:28:12Z</dcterms:modified>
</cp:coreProperties>
</file>