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sldIdLst>
    <p:sldId id="256" r:id="rId2"/>
    <p:sldId id="354" r:id="rId3"/>
    <p:sldId id="322" r:id="rId4"/>
    <p:sldId id="324" r:id="rId5"/>
    <p:sldId id="325" r:id="rId6"/>
    <p:sldId id="345" r:id="rId7"/>
    <p:sldId id="350" r:id="rId8"/>
    <p:sldId id="333" r:id="rId9"/>
    <p:sldId id="340" r:id="rId10"/>
    <p:sldId id="335" r:id="rId11"/>
    <p:sldId id="336" r:id="rId12"/>
    <p:sldId id="338" r:id="rId13"/>
    <p:sldId id="339" r:id="rId14"/>
    <p:sldId id="342" r:id="rId15"/>
    <p:sldId id="343" r:id="rId16"/>
    <p:sldId id="341" r:id="rId17"/>
    <p:sldId id="344" r:id="rId18"/>
    <p:sldId id="353" r:id="rId19"/>
    <p:sldId id="347" r:id="rId20"/>
    <p:sldId id="326" r:id="rId21"/>
    <p:sldId id="327" r:id="rId22"/>
    <p:sldId id="328" r:id="rId23"/>
    <p:sldId id="352" r:id="rId24"/>
    <p:sldId id="330" r:id="rId25"/>
    <p:sldId id="329" r:id="rId26"/>
    <p:sldId id="331" r:id="rId27"/>
    <p:sldId id="332" r:id="rId28"/>
    <p:sldId id="351"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96BB"/>
    <a:srgbClr val="73C2F2"/>
    <a:srgbClr val="B3EB8C"/>
    <a:srgbClr val="FFEB6E"/>
    <a:srgbClr val="00FF00"/>
    <a:srgbClr val="9ECAFF"/>
    <a:srgbClr val="99CC00"/>
    <a:srgbClr val="FF39D6"/>
    <a:srgbClr val="67CBB3"/>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25"/>
    <p:restoredTop sz="91403"/>
  </p:normalViewPr>
  <p:slideViewPr>
    <p:cSldViewPr snapToGrid="0" snapToObjects="1">
      <p:cViewPr varScale="1">
        <p:scale>
          <a:sx n="104" d="100"/>
          <a:sy n="104" d="100"/>
        </p:scale>
        <p:origin x="584" y="2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505DF-5B21-A54C-B3F3-B60190CFFF3E}" type="doc">
      <dgm:prSet loTypeId="urn:microsoft.com/office/officeart/2005/8/layout/pyramid4" loCatId="" qsTypeId="urn:microsoft.com/office/officeart/2005/8/quickstyle/simple1" qsCatId="simple" csTypeId="urn:microsoft.com/office/officeart/2005/8/colors/accent1_2" csCatId="accent1" phldr="1"/>
      <dgm:spPr/>
      <dgm:t>
        <a:bodyPr/>
        <a:lstStyle/>
        <a:p>
          <a:endParaRPr lang="en-US"/>
        </a:p>
      </dgm:t>
    </dgm:pt>
    <dgm:pt modelId="{4E30C377-1087-6D40-B6CE-B396B762EC3E}">
      <dgm:prSet phldrT="[Text]"/>
      <dgm:spPr>
        <a:solidFill>
          <a:srgbClr val="5696BB"/>
        </a:solidFill>
      </dgm:spPr>
      <dgm:t>
        <a:bodyPr/>
        <a:lstStyle/>
        <a:p>
          <a:r>
            <a:rPr lang="en-US" dirty="0"/>
            <a:t>View</a:t>
          </a:r>
        </a:p>
        <a:p>
          <a:r>
            <a:rPr lang="en-US" dirty="0"/>
            <a:t>(</a:t>
          </a:r>
          <a:r>
            <a:rPr lang="en-US" dirty="0" err="1"/>
            <a:t>png</a:t>
          </a:r>
          <a:r>
            <a:rPr lang="en-US" dirty="0"/>
            <a:t>)</a:t>
          </a:r>
        </a:p>
      </dgm:t>
    </dgm:pt>
    <dgm:pt modelId="{5523FEC5-F28C-3B43-9819-C64DEF5FC946}" type="parTrans" cxnId="{2156B7A5-4B3F-9946-941C-59C97B6E739D}">
      <dgm:prSet/>
      <dgm:spPr/>
      <dgm:t>
        <a:bodyPr/>
        <a:lstStyle/>
        <a:p>
          <a:endParaRPr lang="en-US"/>
        </a:p>
      </dgm:t>
    </dgm:pt>
    <dgm:pt modelId="{1E422F51-319E-3847-A189-B6EC35FFEE77}" type="sibTrans" cxnId="{2156B7A5-4B3F-9946-941C-59C97B6E739D}">
      <dgm:prSet/>
      <dgm:spPr/>
      <dgm:t>
        <a:bodyPr/>
        <a:lstStyle/>
        <a:p>
          <a:endParaRPr lang="en-US"/>
        </a:p>
      </dgm:t>
    </dgm:pt>
    <dgm:pt modelId="{9FCDEB45-0BE8-AC42-AEF9-FD711D6A221F}">
      <dgm:prSet phldrT="[Text]"/>
      <dgm:spPr>
        <a:solidFill>
          <a:srgbClr val="5696BB"/>
        </a:solidFill>
      </dgm:spPr>
      <dgm:t>
        <a:bodyPr/>
        <a:lstStyle/>
        <a:p>
          <a:r>
            <a:rPr lang="en-US" dirty="0"/>
            <a:t>Image Port</a:t>
          </a:r>
        </a:p>
        <a:p>
          <a:r>
            <a:rPr lang="en-US" dirty="0"/>
            <a:t>(</a:t>
          </a:r>
          <a:r>
            <a:rPr lang="en-US" dirty="0" err="1"/>
            <a:t>png</a:t>
          </a:r>
          <a:r>
            <a:rPr lang="en-US" dirty="0"/>
            <a:t>)</a:t>
          </a:r>
        </a:p>
      </dgm:t>
    </dgm:pt>
    <dgm:pt modelId="{CD4E8401-1B40-D840-A8D5-681ACD2F7CEC}" type="parTrans" cxnId="{8BAF4366-234E-9742-81F1-57A802A8B13F}">
      <dgm:prSet/>
      <dgm:spPr/>
      <dgm:t>
        <a:bodyPr/>
        <a:lstStyle/>
        <a:p>
          <a:endParaRPr lang="en-US"/>
        </a:p>
      </dgm:t>
    </dgm:pt>
    <dgm:pt modelId="{81F27285-2EAB-1341-8780-C67929CE92E4}" type="sibTrans" cxnId="{8BAF4366-234E-9742-81F1-57A802A8B13F}">
      <dgm:prSet/>
      <dgm:spPr/>
      <dgm:t>
        <a:bodyPr/>
        <a:lstStyle/>
        <a:p>
          <a:endParaRPr lang="en-US"/>
        </a:p>
      </dgm:t>
    </dgm:pt>
    <dgm:pt modelId="{68E65100-BD2A-0247-88F4-B010260B5184}">
      <dgm:prSet phldrT="[Text]"/>
      <dgm:spPr>
        <a:solidFill>
          <a:srgbClr val="FFEB6E"/>
        </a:solidFill>
      </dgm:spPr>
      <dgm:t>
        <a:bodyPr/>
        <a:lstStyle/>
        <a:p>
          <a:r>
            <a:rPr lang="en-US" dirty="0">
              <a:solidFill>
                <a:schemeClr val="tx1"/>
              </a:solidFill>
            </a:rPr>
            <a:t>Plot Node</a:t>
          </a:r>
        </a:p>
      </dgm:t>
    </dgm:pt>
    <dgm:pt modelId="{D0185061-8FB8-CE44-8BAD-C1C539B87236}" type="parTrans" cxnId="{09CEF18A-065F-0549-A475-ED2EA6BF41CF}">
      <dgm:prSet/>
      <dgm:spPr/>
      <dgm:t>
        <a:bodyPr/>
        <a:lstStyle/>
        <a:p>
          <a:endParaRPr lang="en-US"/>
        </a:p>
      </dgm:t>
    </dgm:pt>
    <dgm:pt modelId="{16B49DEB-C353-9B4A-8256-043CFB3081BA}" type="sibTrans" cxnId="{09CEF18A-065F-0549-A475-ED2EA6BF41CF}">
      <dgm:prSet/>
      <dgm:spPr/>
      <dgm:t>
        <a:bodyPr/>
        <a:lstStyle/>
        <a:p>
          <a:endParaRPr lang="en-US"/>
        </a:p>
      </dgm:t>
    </dgm:pt>
    <dgm:pt modelId="{51557CDB-822F-DD46-8618-B21222750FF3}">
      <dgm:prSet phldrT="[Text]"/>
      <dgm:spPr>
        <a:solidFill>
          <a:srgbClr val="5696BB"/>
        </a:solidFill>
      </dgm:spPr>
      <dgm:t>
        <a:bodyPr/>
        <a:lstStyle/>
        <a:p>
          <a:r>
            <a:rPr lang="en-US" dirty="0"/>
            <a:t>File Export (optional, various formats)</a:t>
          </a:r>
        </a:p>
      </dgm:t>
    </dgm:pt>
    <dgm:pt modelId="{E0CA2095-8B5C-6244-91ED-95A305013702}" type="parTrans" cxnId="{32B14D47-FA10-0445-BB7F-231551957A1F}">
      <dgm:prSet/>
      <dgm:spPr/>
      <dgm:t>
        <a:bodyPr/>
        <a:lstStyle/>
        <a:p>
          <a:endParaRPr lang="en-US"/>
        </a:p>
      </dgm:t>
    </dgm:pt>
    <dgm:pt modelId="{F8E338EB-9EBC-C644-B1F4-36727394D671}" type="sibTrans" cxnId="{32B14D47-FA10-0445-BB7F-231551957A1F}">
      <dgm:prSet/>
      <dgm:spPr/>
      <dgm:t>
        <a:bodyPr/>
        <a:lstStyle/>
        <a:p>
          <a:endParaRPr lang="en-US"/>
        </a:p>
      </dgm:t>
    </dgm:pt>
    <dgm:pt modelId="{E1546826-FCAD-EE40-A8B3-9C6F36A31532}" type="pres">
      <dgm:prSet presAssocID="{72A505DF-5B21-A54C-B3F3-B60190CFFF3E}" presName="compositeShape" presStyleCnt="0">
        <dgm:presLayoutVars>
          <dgm:chMax val="9"/>
          <dgm:dir/>
          <dgm:resizeHandles val="exact"/>
        </dgm:presLayoutVars>
      </dgm:prSet>
      <dgm:spPr/>
    </dgm:pt>
    <dgm:pt modelId="{FEA96CB5-3FAB-FA4C-8362-D49FF23526F8}" type="pres">
      <dgm:prSet presAssocID="{72A505DF-5B21-A54C-B3F3-B60190CFFF3E}" presName="triangle1" presStyleLbl="node1" presStyleIdx="0" presStyleCnt="4">
        <dgm:presLayoutVars>
          <dgm:bulletEnabled val="1"/>
        </dgm:presLayoutVars>
      </dgm:prSet>
      <dgm:spPr/>
    </dgm:pt>
    <dgm:pt modelId="{34F9BD77-16FC-E449-BBF6-EA2ED8F59E5B}" type="pres">
      <dgm:prSet presAssocID="{72A505DF-5B21-A54C-B3F3-B60190CFFF3E}" presName="triangle2" presStyleLbl="node1" presStyleIdx="1" presStyleCnt="4">
        <dgm:presLayoutVars>
          <dgm:bulletEnabled val="1"/>
        </dgm:presLayoutVars>
      </dgm:prSet>
      <dgm:spPr/>
    </dgm:pt>
    <dgm:pt modelId="{E69C332F-6A4B-FA46-9683-10E7BE748105}" type="pres">
      <dgm:prSet presAssocID="{72A505DF-5B21-A54C-B3F3-B60190CFFF3E}" presName="triangle3" presStyleLbl="node1" presStyleIdx="2" presStyleCnt="4">
        <dgm:presLayoutVars>
          <dgm:bulletEnabled val="1"/>
        </dgm:presLayoutVars>
      </dgm:prSet>
      <dgm:spPr/>
    </dgm:pt>
    <dgm:pt modelId="{99EACE02-FCD4-5E4E-837E-0971DD22E62C}" type="pres">
      <dgm:prSet presAssocID="{72A505DF-5B21-A54C-B3F3-B60190CFFF3E}" presName="triangle4" presStyleLbl="node1" presStyleIdx="3" presStyleCnt="4">
        <dgm:presLayoutVars>
          <dgm:bulletEnabled val="1"/>
        </dgm:presLayoutVars>
      </dgm:prSet>
      <dgm:spPr/>
    </dgm:pt>
  </dgm:ptLst>
  <dgm:cxnLst>
    <dgm:cxn modelId="{7D029731-0F49-604A-AA94-787C454708FD}" type="presOf" srcId="{68E65100-BD2A-0247-88F4-B010260B5184}" destId="{E69C332F-6A4B-FA46-9683-10E7BE748105}" srcOrd="0" destOrd="0" presId="urn:microsoft.com/office/officeart/2005/8/layout/pyramid4"/>
    <dgm:cxn modelId="{32B14D47-FA10-0445-BB7F-231551957A1F}" srcId="{72A505DF-5B21-A54C-B3F3-B60190CFFF3E}" destId="{51557CDB-822F-DD46-8618-B21222750FF3}" srcOrd="3" destOrd="0" parTransId="{E0CA2095-8B5C-6244-91ED-95A305013702}" sibTransId="{F8E338EB-9EBC-C644-B1F4-36727394D671}"/>
    <dgm:cxn modelId="{AAB2DC47-A271-7F4C-AA44-A5AD0AFB1105}" type="presOf" srcId="{72A505DF-5B21-A54C-B3F3-B60190CFFF3E}" destId="{E1546826-FCAD-EE40-A8B3-9C6F36A31532}" srcOrd="0" destOrd="0" presId="urn:microsoft.com/office/officeart/2005/8/layout/pyramid4"/>
    <dgm:cxn modelId="{83E03156-C8A9-044E-83F3-FF416A7F78A2}" type="presOf" srcId="{4E30C377-1087-6D40-B6CE-B396B762EC3E}" destId="{FEA96CB5-3FAB-FA4C-8362-D49FF23526F8}" srcOrd="0" destOrd="0" presId="urn:microsoft.com/office/officeart/2005/8/layout/pyramid4"/>
    <dgm:cxn modelId="{D4D1D85E-F71A-374B-B4A9-4D061F4B8CDE}" type="presOf" srcId="{51557CDB-822F-DD46-8618-B21222750FF3}" destId="{99EACE02-FCD4-5E4E-837E-0971DD22E62C}" srcOrd="0" destOrd="0" presId="urn:microsoft.com/office/officeart/2005/8/layout/pyramid4"/>
    <dgm:cxn modelId="{8BAF4366-234E-9742-81F1-57A802A8B13F}" srcId="{72A505DF-5B21-A54C-B3F3-B60190CFFF3E}" destId="{9FCDEB45-0BE8-AC42-AEF9-FD711D6A221F}" srcOrd="1" destOrd="0" parTransId="{CD4E8401-1B40-D840-A8D5-681ACD2F7CEC}" sibTransId="{81F27285-2EAB-1341-8780-C67929CE92E4}"/>
    <dgm:cxn modelId="{09CEF18A-065F-0549-A475-ED2EA6BF41CF}" srcId="{72A505DF-5B21-A54C-B3F3-B60190CFFF3E}" destId="{68E65100-BD2A-0247-88F4-B010260B5184}" srcOrd="2" destOrd="0" parTransId="{D0185061-8FB8-CE44-8BAD-C1C539B87236}" sibTransId="{16B49DEB-C353-9B4A-8256-043CFB3081BA}"/>
    <dgm:cxn modelId="{2156B7A5-4B3F-9946-941C-59C97B6E739D}" srcId="{72A505DF-5B21-A54C-B3F3-B60190CFFF3E}" destId="{4E30C377-1087-6D40-B6CE-B396B762EC3E}" srcOrd="0" destOrd="0" parTransId="{5523FEC5-F28C-3B43-9819-C64DEF5FC946}" sibTransId="{1E422F51-319E-3847-A189-B6EC35FFEE77}"/>
    <dgm:cxn modelId="{BE1602E0-F3DF-F843-B0A4-3FDA50095FB5}" type="presOf" srcId="{9FCDEB45-0BE8-AC42-AEF9-FD711D6A221F}" destId="{34F9BD77-16FC-E449-BBF6-EA2ED8F59E5B}" srcOrd="0" destOrd="0" presId="urn:microsoft.com/office/officeart/2005/8/layout/pyramid4"/>
    <dgm:cxn modelId="{262479A2-A5AD-A44E-9E36-A0BC379CA8D5}" type="presParOf" srcId="{E1546826-FCAD-EE40-A8B3-9C6F36A31532}" destId="{FEA96CB5-3FAB-FA4C-8362-D49FF23526F8}" srcOrd="0" destOrd="0" presId="urn:microsoft.com/office/officeart/2005/8/layout/pyramid4"/>
    <dgm:cxn modelId="{D2588ABD-542E-5F4C-93C3-8E737DEEF949}" type="presParOf" srcId="{E1546826-FCAD-EE40-A8B3-9C6F36A31532}" destId="{34F9BD77-16FC-E449-BBF6-EA2ED8F59E5B}" srcOrd="1" destOrd="0" presId="urn:microsoft.com/office/officeart/2005/8/layout/pyramid4"/>
    <dgm:cxn modelId="{CD13E073-F875-6F40-AA91-B4D25395CD79}" type="presParOf" srcId="{E1546826-FCAD-EE40-A8B3-9C6F36A31532}" destId="{E69C332F-6A4B-FA46-9683-10E7BE748105}" srcOrd="2" destOrd="0" presId="urn:microsoft.com/office/officeart/2005/8/layout/pyramid4"/>
    <dgm:cxn modelId="{81FF3BC3-410E-1F43-AEB8-F475E38183EA}" type="presParOf" srcId="{E1546826-FCAD-EE40-A8B3-9C6F36A31532}" destId="{99EACE02-FCD4-5E4E-837E-0971DD22E62C}"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A96CB5-3FAB-FA4C-8362-D49FF23526F8}">
      <dsp:nvSpPr>
        <dsp:cNvPr id="0" name=""/>
        <dsp:cNvSpPr/>
      </dsp:nvSpPr>
      <dsp:spPr>
        <a:xfrm>
          <a:off x="2895600" y="0"/>
          <a:ext cx="2438400" cy="2438400"/>
        </a:xfrm>
        <a:prstGeom prst="triangle">
          <a:avLst/>
        </a:prstGeom>
        <a:solidFill>
          <a:srgbClr val="5696BB"/>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View</a:t>
          </a:r>
        </a:p>
        <a:p>
          <a:pPr marL="0" lvl="0" indent="0" algn="ctr" defTabSz="755650">
            <a:lnSpc>
              <a:spcPct val="90000"/>
            </a:lnSpc>
            <a:spcBef>
              <a:spcPct val="0"/>
            </a:spcBef>
            <a:spcAft>
              <a:spcPct val="35000"/>
            </a:spcAft>
            <a:buNone/>
          </a:pPr>
          <a:r>
            <a:rPr lang="en-US" sz="1700" kern="1200" dirty="0"/>
            <a:t>(</a:t>
          </a:r>
          <a:r>
            <a:rPr lang="en-US" sz="1700" kern="1200" dirty="0" err="1"/>
            <a:t>png</a:t>
          </a:r>
          <a:r>
            <a:rPr lang="en-US" sz="1700" kern="1200" dirty="0"/>
            <a:t>)</a:t>
          </a:r>
        </a:p>
      </dsp:txBody>
      <dsp:txXfrm>
        <a:off x="3505200" y="1219200"/>
        <a:ext cx="1219200" cy="1219200"/>
      </dsp:txXfrm>
    </dsp:sp>
    <dsp:sp modelId="{34F9BD77-16FC-E449-BBF6-EA2ED8F59E5B}">
      <dsp:nvSpPr>
        <dsp:cNvPr id="0" name=""/>
        <dsp:cNvSpPr/>
      </dsp:nvSpPr>
      <dsp:spPr>
        <a:xfrm>
          <a:off x="1676399" y="2438400"/>
          <a:ext cx="2438400" cy="2438400"/>
        </a:xfrm>
        <a:prstGeom prst="triangle">
          <a:avLst/>
        </a:prstGeom>
        <a:solidFill>
          <a:srgbClr val="5696BB"/>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Image Port</a:t>
          </a:r>
        </a:p>
        <a:p>
          <a:pPr marL="0" lvl="0" indent="0" algn="ctr" defTabSz="755650">
            <a:lnSpc>
              <a:spcPct val="90000"/>
            </a:lnSpc>
            <a:spcBef>
              <a:spcPct val="0"/>
            </a:spcBef>
            <a:spcAft>
              <a:spcPct val="35000"/>
            </a:spcAft>
            <a:buNone/>
          </a:pPr>
          <a:r>
            <a:rPr lang="en-US" sz="1700" kern="1200" dirty="0"/>
            <a:t>(</a:t>
          </a:r>
          <a:r>
            <a:rPr lang="en-US" sz="1700" kern="1200" dirty="0" err="1"/>
            <a:t>png</a:t>
          </a:r>
          <a:r>
            <a:rPr lang="en-US" sz="1700" kern="1200" dirty="0"/>
            <a:t>)</a:t>
          </a:r>
        </a:p>
      </dsp:txBody>
      <dsp:txXfrm>
        <a:off x="2285999" y="3657600"/>
        <a:ext cx="1219200" cy="1219200"/>
      </dsp:txXfrm>
    </dsp:sp>
    <dsp:sp modelId="{E69C332F-6A4B-FA46-9683-10E7BE748105}">
      <dsp:nvSpPr>
        <dsp:cNvPr id="0" name=""/>
        <dsp:cNvSpPr/>
      </dsp:nvSpPr>
      <dsp:spPr>
        <a:xfrm rot="10800000">
          <a:off x="2895600" y="2438400"/>
          <a:ext cx="2438400" cy="2438400"/>
        </a:xfrm>
        <a:prstGeom prst="triangle">
          <a:avLst/>
        </a:prstGeom>
        <a:solidFill>
          <a:srgbClr val="FFEB6E"/>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Plot Node</a:t>
          </a:r>
        </a:p>
      </dsp:txBody>
      <dsp:txXfrm rot="10800000">
        <a:off x="3505200" y="2438400"/>
        <a:ext cx="1219200" cy="1219200"/>
      </dsp:txXfrm>
    </dsp:sp>
    <dsp:sp modelId="{99EACE02-FCD4-5E4E-837E-0971DD22E62C}">
      <dsp:nvSpPr>
        <dsp:cNvPr id="0" name=""/>
        <dsp:cNvSpPr/>
      </dsp:nvSpPr>
      <dsp:spPr>
        <a:xfrm>
          <a:off x="4114800" y="2438400"/>
          <a:ext cx="2438400" cy="2438400"/>
        </a:xfrm>
        <a:prstGeom prst="triangle">
          <a:avLst/>
        </a:prstGeom>
        <a:solidFill>
          <a:srgbClr val="5696BB"/>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File Export (optional, various formats)</a:t>
          </a:r>
        </a:p>
      </dsp:txBody>
      <dsp:txXfrm>
        <a:off x="4724400" y="3657600"/>
        <a:ext cx="1219200" cy="1219200"/>
      </dsp:txXfrm>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791385-F95E-4E43-A4E2-E1D147B6D51B}" type="datetimeFigureOut">
              <a:t>8/10/20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35437B-89D9-6749-824D-382522B229DB}" type="slidenum">
              <a:t>‹#›</a:t>
            </a:fld>
            <a:endParaRPr lang="en-US"/>
          </a:p>
        </p:txBody>
      </p:sp>
    </p:spTree>
    <p:extLst>
      <p:ext uri="{BB962C8B-B14F-4D97-AF65-F5344CB8AC3E}">
        <p14:creationId xmlns:p14="http://schemas.microsoft.com/office/powerpoint/2010/main" val="40454147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81561E-B060-BF4F-BA76-19FF9902FD53}" type="datetimeFigureOut">
              <a:t>8/10/20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4B331-9E28-E848-BF94-6A0A29A19267}" type="slidenum">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81561E-B060-BF4F-BA76-19FF9902FD53}" type="datetimeFigureOut">
              <a:t>8/10/20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4B331-9E28-E848-BF94-6A0A29A19267}" type="slidenum">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1561E-B060-BF4F-BA76-19FF9902FD53}" type="datetimeFigureOut">
              <a:t>8/10/20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4B331-9E28-E848-BF94-6A0A29A19267}" type="slidenum">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81561E-B060-BF4F-BA76-19FF9902FD53}" type="datetimeFigureOut">
              <a:t>8/10/20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4B331-9E28-E848-BF94-6A0A29A19267}" type="slidenum">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1561E-B060-BF4F-BA76-19FF9902FD53}" type="datetimeFigureOut">
              <a:t>8/10/20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4B331-9E28-E848-BF94-6A0A29A19267}" type="slidenum">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81561E-B060-BF4F-BA76-19FF9902FD53}" type="datetimeFigureOut">
              <a:t>8/10/20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4B331-9E28-E848-BF94-6A0A29A19267}" type="slidenum">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81561E-B060-BF4F-BA76-19FF9902FD53}" type="datetimeFigureOut">
              <a:t>8/10/20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4B331-9E28-E848-BF94-6A0A29A19267}" type="slidenum">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81561E-B060-BF4F-BA76-19FF9902FD53}" type="datetimeFigureOut">
              <a:t>8/10/20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4B331-9E28-E848-BF94-6A0A29A19267}" type="slidenum">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1561E-B060-BF4F-BA76-19FF9902FD53}" type="datetimeFigureOut">
              <a:t>8/10/20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4B331-9E28-E848-BF94-6A0A29A19267}" type="slidenum">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81561E-B060-BF4F-BA76-19FF9902FD53}" type="datetimeFigureOut">
              <a:t>8/10/20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4B331-9E28-E848-BF94-6A0A29A19267}" type="slidenum">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81561E-B060-BF4F-BA76-19FF9902FD53}" type="datetimeFigureOut">
              <a:t>8/10/20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4B331-9E28-E848-BF94-6A0A29A19267}" type="slidenum">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881561E-B060-BF4F-BA76-19FF9902FD53}" type="datetimeFigureOut">
              <a:t>8/10/20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D04B331-9E28-E848-BF94-6A0A29A19267}" type="slidenum">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numpy.org/doc/1.18/reference/arrays.datetim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pandas-dev/pandas/issues/2946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v2</a:t>
            </a:r>
          </a:p>
        </p:txBody>
      </p:sp>
      <p:sp>
        <p:nvSpPr>
          <p:cNvPr id="3" name="Subtitle 2"/>
          <p:cNvSpPr>
            <a:spLocks noGrp="1"/>
          </p:cNvSpPr>
          <p:nvPr>
            <p:ph type="subTitle" idx="1"/>
          </p:nvPr>
        </p:nvSpPr>
        <p:spPr/>
        <p:txBody>
          <a:bodyPr>
            <a:normAutofit/>
          </a:bodyPr>
          <a:lstStyle/>
          <a:p>
            <a:r>
              <a:rPr lang="en-US" dirty="0"/>
              <a:t>Community Extension for KNIME</a:t>
            </a:r>
          </a:p>
          <a:p>
            <a:r>
              <a:rPr lang="en-US" dirty="0"/>
              <a:t>			</a:t>
            </a:r>
          </a:p>
          <a:p>
            <a:r>
              <a:rPr lang="en-US" dirty="0"/>
              <a:t>			</a:t>
            </a:r>
          </a:p>
        </p:txBody>
      </p:sp>
    </p:spTree>
    <p:extLst>
      <p:ext uri="{BB962C8B-B14F-4D97-AF65-F5344CB8AC3E}">
        <p14:creationId xmlns:p14="http://schemas.microsoft.com/office/powerpoint/2010/main" val="1802380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C0C2-2A28-A74B-9E49-37101A7D966E}"/>
              </a:ext>
            </a:extLst>
          </p:cNvPr>
          <p:cNvSpPr>
            <a:spLocks noGrp="1"/>
          </p:cNvSpPr>
          <p:nvPr>
            <p:ph type="title"/>
          </p:nvPr>
        </p:nvSpPr>
        <p:spPr/>
        <p:txBody>
          <a:bodyPr/>
          <a:lstStyle/>
          <a:p>
            <a:r>
              <a:rPr lang="en-US" dirty="0" err="1"/>
              <a:t>DateTime</a:t>
            </a:r>
            <a:r>
              <a:rPr lang="en-US" dirty="0"/>
              <a:t> issues</a:t>
            </a:r>
          </a:p>
        </p:txBody>
      </p:sp>
      <p:sp>
        <p:nvSpPr>
          <p:cNvPr id="3" name="Content Placeholder 2">
            <a:extLst>
              <a:ext uri="{FF2B5EF4-FFF2-40B4-BE49-F238E27FC236}">
                <a16:creationId xmlns:a16="http://schemas.microsoft.com/office/drawing/2014/main" id="{64A595C2-FB95-374B-A4C4-6C03D0952BA7}"/>
              </a:ext>
            </a:extLst>
          </p:cNvPr>
          <p:cNvSpPr>
            <a:spLocks noGrp="1"/>
          </p:cNvSpPr>
          <p:nvPr>
            <p:ph idx="1"/>
          </p:nvPr>
        </p:nvSpPr>
        <p:spPr/>
        <p:txBody>
          <a:bodyPr>
            <a:normAutofit/>
          </a:bodyPr>
          <a:lstStyle/>
          <a:p>
            <a:r>
              <a:rPr lang="en-US" dirty="0"/>
              <a:t>Pandas supports columns in </a:t>
            </a:r>
            <a:r>
              <a:rPr lang="en-US" dirty="0" err="1"/>
              <a:t>numpy</a:t>
            </a:r>
            <a:r>
              <a:rPr lang="en-US" dirty="0"/>
              <a:t> datetime64 format</a:t>
            </a:r>
          </a:p>
          <a:p>
            <a:r>
              <a:rPr lang="en-US" dirty="0"/>
              <a:t>Datetime64 has different time units</a:t>
            </a:r>
          </a:p>
          <a:p>
            <a:pPr lvl="1"/>
            <a:r>
              <a:rPr lang="en-US" dirty="0">
                <a:hlinkClick r:id="rId2"/>
              </a:rPr>
              <a:t>https://numpy.org/doc/1.18/reference/arrays.datetime.html</a:t>
            </a:r>
            <a:endParaRPr lang="en-US" dirty="0"/>
          </a:p>
          <a:p>
            <a:pPr lvl="1"/>
            <a:r>
              <a:rPr lang="en-US" dirty="0"/>
              <a:t>Each unit can represent a different time span +/- 1.1.1970</a:t>
            </a:r>
          </a:p>
          <a:p>
            <a:r>
              <a:rPr lang="en-US" dirty="0"/>
              <a:t>KNIME can set extreme year values like +/-999,999,999</a:t>
            </a:r>
          </a:p>
          <a:p>
            <a:r>
              <a:rPr lang="en-US" dirty="0"/>
              <a:t>Theoretically</a:t>
            </a:r>
          </a:p>
          <a:p>
            <a:pPr lvl="1"/>
            <a:r>
              <a:rPr lang="en-US" dirty="0"/>
              <a:t>Datetime64[ns] cannot handle it as the range is +/- 292 years</a:t>
            </a:r>
          </a:p>
          <a:p>
            <a:pPr lvl="1"/>
            <a:r>
              <a:rPr lang="en-US" dirty="0"/>
              <a:t>Datetime64[D] can handle it BUT</a:t>
            </a:r>
          </a:p>
          <a:p>
            <a:pPr lvl="2"/>
            <a:r>
              <a:rPr lang="en-US" dirty="0" err="1"/>
              <a:t>Pandas.dataframe.astype</a:t>
            </a:r>
            <a:r>
              <a:rPr lang="en-US" dirty="0"/>
              <a:t>() will not convert it as it uses a python core functionality to parse the string instead of using </a:t>
            </a:r>
            <a:r>
              <a:rPr lang="en-US" dirty="0" err="1"/>
              <a:t>numpy</a:t>
            </a:r>
            <a:r>
              <a:rPr lang="en-US" dirty="0"/>
              <a:t> and fails</a:t>
            </a:r>
          </a:p>
          <a:p>
            <a:pPr lvl="2"/>
            <a:endParaRPr lang="en-US" dirty="0"/>
          </a:p>
        </p:txBody>
      </p:sp>
      <p:sp>
        <p:nvSpPr>
          <p:cNvPr id="4" name="Rectangle 3">
            <a:extLst>
              <a:ext uri="{FF2B5EF4-FFF2-40B4-BE49-F238E27FC236}">
                <a16:creationId xmlns:a16="http://schemas.microsoft.com/office/drawing/2014/main" id="{141BC88A-D8D5-6348-BC65-AD9C728A0810}"/>
              </a:ext>
            </a:extLst>
          </p:cNvPr>
          <p:cNvSpPr/>
          <p:nvPr/>
        </p:nvSpPr>
        <p:spPr>
          <a:xfrm>
            <a:off x="4887097" y="457200"/>
            <a:ext cx="4065373" cy="926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from </a:t>
            </a:r>
            <a:r>
              <a:rPr lang="en-US" dirty="0" err="1"/>
              <a:t>dateutil.parser</a:t>
            </a:r>
            <a:r>
              <a:rPr lang="en-US" dirty="0"/>
              <a:t> import parse</a:t>
            </a:r>
          </a:p>
          <a:p>
            <a:r>
              <a:rPr lang="en-US" dirty="0"/>
              <a:t>parse("-99999-01-01")</a:t>
            </a:r>
          </a:p>
        </p:txBody>
      </p:sp>
      <p:sp>
        <p:nvSpPr>
          <p:cNvPr id="5" name="Rectangle 4">
            <a:extLst>
              <a:ext uri="{FF2B5EF4-FFF2-40B4-BE49-F238E27FC236}">
                <a16:creationId xmlns:a16="http://schemas.microsoft.com/office/drawing/2014/main" id="{18B62F92-7189-9B4B-9971-9FCE6A1DDB2E}"/>
              </a:ext>
            </a:extLst>
          </p:cNvPr>
          <p:cNvSpPr/>
          <p:nvPr/>
        </p:nvSpPr>
        <p:spPr>
          <a:xfrm>
            <a:off x="457200" y="5675870"/>
            <a:ext cx="5659396" cy="780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a:t>
            </a:r>
            <a:r>
              <a:rPr lang="en-US" dirty="0" err="1"/>
              <a:t>numpy</a:t>
            </a:r>
            <a:r>
              <a:rPr lang="en-US" dirty="0"/>
              <a:t> as np</a:t>
            </a:r>
          </a:p>
          <a:p>
            <a:r>
              <a:rPr lang="en-US" dirty="0"/>
              <a:t>np.datetime64(‘-99999-01-01T00:00:00.000000', 'D')</a:t>
            </a:r>
          </a:p>
        </p:txBody>
      </p:sp>
      <p:cxnSp>
        <p:nvCxnSpPr>
          <p:cNvPr id="7" name="Straight Arrow Connector 6">
            <a:extLst>
              <a:ext uri="{FF2B5EF4-FFF2-40B4-BE49-F238E27FC236}">
                <a16:creationId xmlns:a16="http://schemas.microsoft.com/office/drawing/2014/main" id="{50B326B6-27A7-644A-A67F-783FAE187B3E}"/>
              </a:ext>
            </a:extLst>
          </p:cNvPr>
          <p:cNvCxnSpPr/>
          <p:nvPr/>
        </p:nvCxnSpPr>
        <p:spPr>
          <a:xfrm flipH="1">
            <a:off x="716692" y="4782065"/>
            <a:ext cx="308919" cy="893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F4687E4-106C-B348-810C-E466EADFAF5F}"/>
              </a:ext>
            </a:extLst>
          </p:cNvPr>
          <p:cNvCxnSpPr/>
          <p:nvPr/>
        </p:nvCxnSpPr>
        <p:spPr>
          <a:xfrm flipV="1">
            <a:off x="8155459" y="1587843"/>
            <a:ext cx="98855" cy="3194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DCF58D3-794E-A945-86CC-9AC0EEC0FDD8}"/>
              </a:ext>
            </a:extLst>
          </p:cNvPr>
          <p:cNvPicPr>
            <a:picLocks noChangeAspect="1"/>
          </p:cNvPicPr>
          <p:nvPr/>
        </p:nvPicPr>
        <p:blipFill>
          <a:blip r:embed="rId3"/>
          <a:stretch>
            <a:fillRect/>
          </a:stretch>
        </p:blipFill>
        <p:spPr>
          <a:xfrm>
            <a:off x="4748770" y="1231900"/>
            <a:ext cx="4203700" cy="368300"/>
          </a:xfrm>
          <a:prstGeom prst="rect">
            <a:avLst/>
          </a:prstGeom>
        </p:spPr>
      </p:pic>
    </p:spTree>
    <p:extLst>
      <p:ext uri="{BB962C8B-B14F-4D97-AF65-F5344CB8AC3E}">
        <p14:creationId xmlns:p14="http://schemas.microsoft.com/office/powerpoint/2010/main" val="479366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E644-92E1-2346-824B-089AB07201B9}"/>
              </a:ext>
            </a:extLst>
          </p:cNvPr>
          <p:cNvSpPr>
            <a:spLocks noGrp="1"/>
          </p:cNvSpPr>
          <p:nvPr>
            <p:ph type="title"/>
          </p:nvPr>
        </p:nvSpPr>
        <p:spPr/>
        <p:txBody>
          <a:bodyPr/>
          <a:lstStyle/>
          <a:p>
            <a:r>
              <a:rPr lang="en-US" dirty="0" err="1"/>
              <a:t>DateTime</a:t>
            </a:r>
            <a:r>
              <a:rPr lang="en-US" dirty="0"/>
              <a:t> issues</a:t>
            </a:r>
          </a:p>
        </p:txBody>
      </p:sp>
      <p:pic>
        <p:nvPicPr>
          <p:cNvPr id="5" name="Picture 4">
            <a:extLst>
              <a:ext uri="{FF2B5EF4-FFF2-40B4-BE49-F238E27FC236}">
                <a16:creationId xmlns:a16="http://schemas.microsoft.com/office/drawing/2014/main" id="{236DCA1D-0E14-9749-B5D5-A420F4645FEE}"/>
              </a:ext>
            </a:extLst>
          </p:cNvPr>
          <p:cNvPicPr>
            <a:picLocks noChangeAspect="1"/>
          </p:cNvPicPr>
          <p:nvPr/>
        </p:nvPicPr>
        <p:blipFill>
          <a:blip r:embed="rId2"/>
          <a:stretch>
            <a:fillRect/>
          </a:stretch>
        </p:blipFill>
        <p:spPr>
          <a:xfrm>
            <a:off x="1555750" y="1600200"/>
            <a:ext cx="6032500" cy="774700"/>
          </a:xfrm>
          <a:prstGeom prst="rect">
            <a:avLst/>
          </a:prstGeom>
        </p:spPr>
      </p:pic>
      <p:sp>
        <p:nvSpPr>
          <p:cNvPr id="8" name="TextBox 7">
            <a:extLst>
              <a:ext uri="{FF2B5EF4-FFF2-40B4-BE49-F238E27FC236}">
                <a16:creationId xmlns:a16="http://schemas.microsoft.com/office/drawing/2014/main" id="{40C82F45-47E6-174C-8486-6484BB359471}"/>
              </a:ext>
            </a:extLst>
          </p:cNvPr>
          <p:cNvSpPr txBox="1"/>
          <p:nvPr/>
        </p:nvSpPr>
        <p:spPr>
          <a:xfrm>
            <a:off x="1555750" y="2838789"/>
            <a:ext cx="2038865"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Column will fail do to be converted into datetime64[D]</a:t>
            </a:r>
          </a:p>
          <a:p>
            <a:endParaRPr lang="en-US" dirty="0"/>
          </a:p>
          <a:p>
            <a:r>
              <a:rPr lang="en-US" dirty="0"/>
              <a:t>Due to parsing problem</a:t>
            </a:r>
          </a:p>
        </p:txBody>
      </p:sp>
      <p:sp>
        <p:nvSpPr>
          <p:cNvPr id="9" name="TextBox 8">
            <a:extLst>
              <a:ext uri="{FF2B5EF4-FFF2-40B4-BE49-F238E27FC236}">
                <a16:creationId xmlns:a16="http://schemas.microsoft.com/office/drawing/2014/main" id="{EEC0525C-27A4-B74E-90B8-871EF32E0B9F}"/>
              </a:ext>
            </a:extLst>
          </p:cNvPr>
          <p:cNvSpPr txBox="1"/>
          <p:nvPr/>
        </p:nvSpPr>
        <p:spPr>
          <a:xfrm>
            <a:off x="3895296" y="2838789"/>
            <a:ext cx="3481688"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Column will fail do to be converted into datetime64[ns]</a:t>
            </a:r>
          </a:p>
          <a:p>
            <a:endParaRPr lang="en-US" dirty="0"/>
          </a:p>
          <a:p>
            <a:endParaRPr lang="en-US" dirty="0"/>
          </a:p>
          <a:p>
            <a:r>
              <a:rPr lang="en-US" dirty="0"/>
              <a:t>Due to parsing problem</a:t>
            </a:r>
          </a:p>
          <a:p>
            <a:r>
              <a:rPr lang="en-US" dirty="0"/>
              <a:t>but it’s also out of time span</a:t>
            </a:r>
          </a:p>
        </p:txBody>
      </p:sp>
      <p:cxnSp>
        <p:nvCxnSpPr>
          <p:cNvPr id="11" name="Straight Arrow Connector 10">
            <a:extLst>
              <a:ext uri="{FF2B5EF4-FFF2-40B4-BE49-F238E27FC236}">
                <a16:creationId xmlns:a16="http://schemas.microsoft.com/office/drawing/2014/main" id="{8F091C61-B066-9847-A2B9-25CB2D583D4C}"/>
              </a:ext>
            </a:extLst>
          </p:cNvPr>
          <p:cNvCxnSpPr>
            <a:stCxn id="8" idx="0"/>
          </p:cNvCxnSpPr>
          <p:nvPr/>
        </p:nvCxnSpPr>
        <p:spPr>
          <a:xfrm flipV="1">
            <a:off x="2575183" y="2374901"/>
            <a:ext cx="10297" cy="463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D1082A8-58E0-244E-8F6F-54049E60D667}"/>
              </a:ext>
            </a:extLst>
          </p:cNvPr>
          <p:cNvCxnSpPr>
            <a:stCxn id="9" idx="0"/>
          </p:cNvCxnSpPr>
          <p:nvPr/>
        </p:nvCxnSpPr>
        <p:spPr>
          <a:xfrm flipH="1" flipV="1">
            <a:off x="5412259" y="2374900"/>
            <a:ext cx="223881" cy="463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951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6EBB-5A3F-964F-92F7-390EAD9393F9}"/>
              </a:ext>
            </a:extLst>
          </p:cNvPr>
          <p:cNvSpPr>
            <a:spLocks noGrp="1"/>
          </p:cNvSpPr>
          <p:nvPr>
            <p:ph type="title"/>
          </p:nvPr>
        </p:nvSpPr>
        <p:spPr>
          <a:xfrm>
            <a:off x="457200" y="444843"/>
            <a:ext cx="8229600" cy="630195"/>
          </a:xfrm>
          <a:solidFill>
            <a:schemeClr val="bg1">
              <a:alpha val="53000"/>
            </a:schemeClr>
          </a:solidFill>
        </p:spPr>
        <p:txBody>
          <a:bodyPr>
            <a:normAutofit fontScale="90000"/>
          </a:bodyPr>
          <a:lstStyle/>
          <a:p>
            <a:r>
              <a:rPr lang="en-US" dirty="0" err="1"/>
              <a:t>DateTime</a:t>
            </a:r>
            <a:r>
              <a:rPr lang="en-US" dirty="0"/>
              <a:t> conversion- to Python</a:t>
            </a:r>
          </a:p>
        </p:txBody>
      </p:sp>
      <p:graphicFrame>
        <p:nvGraphicFramePr>
          <p:cNvPr id="4" name="Table 3">
            <a:extLst>
              <a:ext uri="{FF2B5EF4-FFF2-40B4-BE49-F238E27FC236}">
                <a16:creationId xmlns:a16="http://schemas.microsoft.com/office/drawing/2014/main" id="{BA81CBF0-542F-124E-8994-1E799387BF4F}"/>
              </a:ext>
            </a:extLst>
          </p:cNvPr>
          <p:cNvGraphicFramePr>
            <a:graphicFrameLocks noGrp="1"/>
          </p:cNvGraphicFramePr>
          <p:nvPr>
            <p:extLst>
              <p:ext uri="{D42A27DB-BD31-4B8C-83A1-F6EECF244321}">
                <p14:modId xmlns:p14="http://schemas.microsoft.com/office/powerpoint/2010/main" val="4011262993"/>
              </p:ext>
            </p:extLst>
          </p:nvPr>
        </p:nvGraphicFramePr>
        <p:xfrm>
          <a:off x="457200" y="1556952"/>
          <a:ext cx="8229600" cy="3268088"/>
        </p:xfrm>
        <a:graphic>
          <a:graphicData uri="http://schemas.openxmlformats.org/drawingml/2006/table">
            <a:tbl>
              <a:tblPr firstRow="1">
                <a:tableStyleId>{6E25E649-3F16-4E02-A733-19D2CDBF48F0}</a:tableStyleId>
              </a:tblPr>
              <a:tblGrid>
                <a:gridCol w="3249827">
                  <a:extLst>
                    <a:ext uri="{9D8B030D-6E8A-4147-A177-3AD203B41FA5}">
                      <a16:colId xmlns:a16="http://schemas.microsoft.com/office/drawing/2014/main" val="3089834051"/>
                    </a:ext>
                  </a:extLst>
                </a:gridCol>
                <a:gridCol w="4979773">
                  <a:extLst>
                    <a:ext uri="{9D8B030D-6E8A-4147-A177-3AD203B41FA5}">
                      <a16:colId xmlns:a16="http://schemas.microsoft.com/office/drawing/2014/main" val="2923954213"/>
                    </a:ext>
                  </a:extLst>
                </a:gridCol>
              </a:tblGrid>
              <a:tr h="402968">
                <a:tc>
                  <a:txBody>
                    <a:bodyPr/>
                    <a:lstStyle/>
                    <a:p>
                      <a:r>
                        <a:rPr lang="en-US" dirty="0"/>
                        <a:t>KNIME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pandas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589113"/>
                  </a:ext>
                </a:extLst>
              </a:tr>
              <a:tr h="402968">
                <a:tc>
                  <a:txBody>
                    <a:bodyPr/>
                    <a:lstStyle/>
                    <a:p>
                      <a:r>
                        <a:rPr lang="en-US" b="1" dirty="0" err="1">
                          <a:solidFill>
                            <a:srgbClr val="C00000"/>
                          </a:solidFill>
                        </a:rPr>
                        <a:t>LocalDate</a:t>
                      </a:r>
                      <a:endParaRPr lang="en-US" b="1" dirty="0">
                        <a:solidFill>
                          <a:srgbClr val="C00000"/>
                        </a:solidFill>
                      </a:endParaRPr>
                    </a:p>
                    <a:p>
                      <a:r>
                        <a:rPr lang="en-US" sz="1800" b="0" i="1" u="none" strike="noStrike" kern="1200" dirty="0" err="1">
                          <a:solidFill>
                            <a:schemeClr val="dk1"/>
                          </a:solidFill>
                          <a:effectLst/>
                          <a:latin typeface="+mn-lt"/>
                          <a:ea typeface="+mn-ea"/>
                          <a:cs typeface="+mn-cs"/>
                        </a:rPr>
                        <a:t>yyyy</a:t>
                      </a:r>
                      <a:r>
                        <a:rPr lang="en-US" sz="1800" b="0" i="1" u="none" strike="noStrike" kern="1200" dirty="0">
                          <a:solidFill>
                            <a:schemeClr val="dk1"/>
                          </a:solidFill>
                          <a:effectLst/>
                          <a:latin typeface="+mn-lt"/>
                          <a:ea typeface="+mn-ea"/>
                          <a:cs typeface="+mn-cs"/>
                        </a:rPr>
                        <a:t>-MM-</a:t>
                      </a:r>
                      <a:r>
                        <a:rPr lang="en-US" sz="1800" b="0" i="1" u="none" strike="noStrike" kern="1200" dirty="0" err="1">
                          <a:solidFill>
                            <a:schemeClr val="dk1"/>
                          </a:solidFill>
                          <a:effectLst/>
                          <a:latin typeface="+mn-lt"/>
                          <a:ea typeface="+mn-ea"/>
                          <a:cs typeface="+mn-cs"/>
                        </a:rPr>
                        <a:t>dd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datetime64[ns]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1381270"/>
                  </a:ext>
                </a:extLst>
              </a:tr>
              <a:tr h="402968">
                <a:tc>
                  <a:txBody>
                    <a:bodyPr/>
                    <a:lstStyle/>
                    <a:p>
                      <a:r>
                        <a:rPr lang="en-US" b="1" dirty="0" err="1">
                          <a:solidFill>
                            <a:srgbClr val="C00000"/>
                          </a:solidFill>
                        </a:rPr>
                        <a:t>LocalDateTime</a:t>
                      </a:r>
                      <a:endParaRPr lang="en-US" b="1" dirty="0">
                        <a:solidFill>
                          <a:srgbClr val="C00000"/>
                        </a:solidFill>
                      </a:endParaRPr>
                    </a:p>
                    <a:p>
                      <a:r>
                        <a:rPr lang="en-US" sz="1800" b="0" i="1" u="none" strike="noStrike" kern="1200" dirty="0" err="1">
                          <a:solidFill>
                            <a:schemeClr val="dk1"/>
                          </a:solidFill>
                          <a:effectLst/>
                          <a:latin typeface="+mn-lt"/>
                          <a:ea typeface="+mn-ea"/>
                          <a:cs typeface="+mn-cs"/>
                        </a:rPr>
                        <a:t>yyyy-MM-dd'T'HH:mm:ss.SSS</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datetime64[ns]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0972246"/>
                  </a:ext>
                </a:extLst>
              </a:tr>
              <a:tr h="402968">
                <a:tc>
                  <a:txBody>
                    <a:bodyPr/>
                    <a:lstStyle/>
                    <a:p>
                      <a:r>
                        <a:rPr lang="en-US" b="1" dirty="0" err="1">
                          <a:solidFill>
                            <a:srgbClr val="C00000"/>
                          </a:solidFill>
                        </a:rPr>
                        <a:t>LocalTime</a:t>
                      </a:r>
                      <a:endParaRPr lang="en-US" b="1" dirty="0">
                        <a:solidFill>
                          <a:srgbClr val="C00000"/>
                        </a:solidFill>
                      </a:endParaRPr>
                    </a:p>
                    <a:p>
                      <a:r>
                        <a:rPr lang="en-US" i="1" dirty="0" err="1"/>
                        <a:t>HH:mm:ss.SSS</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datetime64[ns] – </a:t>
                      </a:r>
                      <a:r>
                        <a:rPr lang="en-US" dirty="0">
                          <a:solidFill>
                            <a:srgbClr val="C00000"/>
                          </a:solidFill>
                        </a:rPr>
                        <a:t>NOTE: adds the current date</a:t>
                      </a:r>
                      <a:endParaRPr lang="en-US" sz="1800" kern="1200" dirty="0">
                        <a:solidFill>
                          <a:srgbClr val="C00000"/>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8322102"/>
                  </a:ext>
                </a:extLst>
              </a:tr>
              <a:tr h="402968">
                <a:tc>
                  <a:txBody>
                    <a:bodyPr/>
                    <a:lstStyle/>
                    <a:p>
                      <a:r>
                        <a:rPr lang="en-US" b="1" dirty="0" err="1">
                          <a:solidFill>
                            <a:srgbClr val="5696BB"/>
                          </a:solidFill>
                        </a:rPr>
                        <a:t>ZonedDateTime</a:t>
                      </a:r>
                      <a:endParaRPr lang="en-US" b="1" dirty="0">
                        <a:solidFill>
                          <a:srgbClr val="5696BB"/>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Pandas has </a:t>
                      </a:r>
                      <a:r>
                        <a:rPr lang="en-US" sz="1400" dirty="0" err="1"/>
                        <a:t>timezonesupport</a:t>
                      </a:r>
                      <a:r>
                        <a:rPr lang="en-US" sz="1400" dirty="0"/>
                        <a:t>, but no straight forward solution to read from CSV; recommendation to use a single </a:t>
                      </a:r>
                      <a:r>
                        <a:rPr lang="en-US" sz="1400" dirty="0" err="1"/>
                        <a:t>timezone</a:t>
                      </a:r>
                      <a:r>
                        <a:rPr lang="en-US" sz="1400" dirty="0"/>
                        <a:t> as many methods cannot work with </a:t>
                      </a:r>
                      <a:r>
                        <a:rPr lang="en-US" sz="1400" dirty="0" err="1"/>
                        <a:t>timezone</a:t>
                      </a:r>
                      <a:r>
                        <a:rPr lang="en-US" sz="1400" dirty="0"/>
                        <a:t> dates</a:t>
                      </a:r>
                    </a:p>
                    <a:p>
                      <a:r>
                        <a:rPr lang="en-US" sz="1400" dirty="0"/>
                        <a:t>=&gt; </a:t>
                      </a:r>
                      <a:r>
                        <a:rPr lang="en-US" sz="1400" b="1" dirty="0"/>
                        <a:t>transfer as ‘object’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9363142"/>
                  </a:ext>
                </a:extLst>
              </a:tr>
            </a:tbl>
          </a:graphicData>
        </a:graphic>
      </p:graphicFrame>
    </p:spTree>
    <p:extLst>
      <p:ext uri="{BB962C8B-B14F-4D97-AF65-F5344CB8AC3E}">
        <p14:creationId xmlns:p14="http://schemas.microsoft.com/office/powerpoint/2010/main" val="2365250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90639-E803-024E-9FC9-4DF1CFA8CBAD}"/>
              </a:ext>
            </a:extLst>
          </p:cNvPr>
          <p:cNvSpPr>
            <a:spLocks noGrp="1"/>
          </p:cNvSpPr>
          <p:nvPr>
            <p:ph type="title"/>
          </p:nvPr>
        </p:nvSpPr>
        <p:spPr/>
        <p:txBody>
          <a:bodyPr/>
          <a:lstStyle/>
          <a:p>
            <a:r>
              <a:rPr lang="en-US" dirty="0" err="1"/>
              <a:t>DateTime</a:t>
            </a:r>
            <a:r>
              <a:rPr lang="en-US" dirty="0"/>
              <a:t> conversion – from Python</a:t>
            </a:r>
          </a:p>
        </p:txBody>
      </p:sp>
      <p:sp>
        <p:nvSpPr>
          <p:cNvPr id="3" name="Content Placeholder 2">
            <a:extLst>
              <a:ext uri="{FF2B5EF4-FFF2-40B4-BE49-F238E27FC236}">
                <a16:creationId xmlns:a16="http://schemas.microsoft.com/office/drawing/2014/main" id="{4C461CBA-A471-964D-8C06-785641D0429A}"/>
              </a:ext>
            </a:extLst>
          </p:cNvPr>
          <p:cNvSpPr>
            <a:spLocks noGrp="1"/>
          </p:cNvSpPr>
          <p:nvPr>
            <p:ph idx="1"/>
          </p:nvPr>
        </p:nvSpPr>
        <p:spPr/>
        <p:txBody>
          <a:bodyPr/>
          <a:lstStyle/>
          <a:p>
            <a:r>
              <a:rPr lang="en-US" dirty="0"/>
              <a:t>Datetime64 will be truncated to microseconds (21.04.2020)</a:t>
            </a:r>
          </a:p>
          <a:p>
            <a:pPr lvl="1"/>
            <a:r>
              <a:rPr lang="en-US" dirty="0">
                <a:hlinkClick r:id="rId2"/>
              </a:rPr>
              <a:t>https://github.com/pandas-dev/pandas/issues/29461</a:t>
            </a:r>
            <a:endParaRPr lang="en-US" dirty="0"/>
          </a:p>
          <a:p>
            <a:pPr lvl="1"/>
            <a:r>
              <a:rPr lang="en-US" dirty="0"/>
              <a:t>Export format '%Y-%m-%</a:t>
            </a:r>
            <a:r>
              <a:rPr lang="en-US" dirty="0" err="1"/>
              <a:t>dT%H</a:t>
            </a:r>
            <a:r>
              <a:rPr lang="en-US" dirty="0"/>
              <a:t>:%M:%</a:t>
            </a:r>
            <a:r>
              <a:rPr lang="en-US" dirty="0" err="1"/>
              <a:t>S.%f</a:t>
            </a:r>
            <a:r>
              <a:rPr lang="en-US" dirty="0"/>
              <a:t>’</a:t>
            </a:r>
          </a:p>
          <a:p>
            <a:pPr lvl="1"/>
            <a:r>
              <a:rPr lang="en-US" dirty="0"/>
              <a:t>Example: 2020-04-14T14:10:30.876000</a:t>
            </a:r>
          </a:p>
          <a:p>
            <a:r>
              <a:rPr lang="en-US" dirty="0"/>
              <a:t>=&gt; Local Date Time in KNIME</a:t>
            </a:r>
          </a:p>
          <a:p>
            <a:endParaRPr lang="en-US" dirty="0"/>
          </a:p>
          <a:p>
            <a:endParaRPr lang="en-US" dirty="0"/>
          </a:p>
          <a:p>
            <a:endParaRPr lang="en-US" dirty="0"/>
          </a:p>
          <a:p>
            <a:endParaRPr lang="en-US" dirty="0"/>
          </a:p>
          <a:p>
            <a:pPr lvl="1"/>
            <a:endParaRPr lang="en-US" dirty="0"/>
          </a:p>
        </p:txBody>
      </p:sp>
    </p:spTree>
    <p:extLst>
      <p:ext uri="{BB962C8B-B14F-4D97-AF65-F5344CB8AC3E}">
        <p14:creationId xmlns:p14="http://schemas.microsoft.com/office/powerpoint/2010/main" val="1805255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8B5F-439C-F844-B8BE-DB5C0631D136}"/>
              </a:ext>
            </a:extLst>
          </p:cNvPr>
          <p:cNvSpPr>
            <a:spLocks noGrp="1"/>
          </p:cNvSpPr>
          <p:nvPr>
            <p:ph type="title"/>
          </p:nvPr>
        </p:nvSpPr>
        <p:spPr/>
        <p:txBody>
          <a:bodyPr/>
          <a:lstStyle/>
          <a:p>
            <a:r>
              <a:rPr lang="en-US" dirty="0"/>
              <a:t>Durations</a:t>
            </a:r>
          </a:p>
        </p:txBody>
      </p:sp>
      <p:sp>
        <p:nvSpPr>
          <p:cNvPr id="3" name="Content Placeholder 2">
            <a:extLst>
              <a:ext uri="{FF2B5EF4-FFF2-40B4-BE49-F238E27FC236}">
                <a16:creationId xmlns:a16="http://schemas.microsoft.com/office/drawing/2014/main" id="{C06C5C90-8A04-354E-9B5A-39175803CD21}"/>
              </a:ext>
            </a:extLst>
          </p:cNvPr>
          <p:cNvSpPr>
            <a:spLocks noGrp="1"/>
          </p:cNvSpPr>
          <p:nvPr>
            <p:ph idx="1"/>
          </p:nvPr>
        </p:nvSpPr>
        <p:spPr/>
        <p:txBody>
          <a:bodyPr>
            <a:normAutofit/>
          </a:bodyPr>
          <a:lstStyle/>
          <a:p>
            <a:r>
              <a:rPr lang="en-US" dirty="0"/>
              <a:t>Standard Representation ISO_8601</a:t>
            </a:r>
          </a:p>
          <a:p>
            <a:pPr lvl="1"/>
            <a:r>
              <a:rPr lang="en-US" dirty="0" err="1"/>
              <a:t>PnYnMnDTnHnMnS</a:t>
            </a:r>
            <a:endParaRPr lang="en-US" dirty="0"/>
          </a:p>
          <a:p>
            <a:pPr lvl="1"/>
            <a:endParaRPr lang="en-US" dirty="0"/>
          </a:p>
          <a:p>
            <a:r>
              <a:rPr lang="en-US" dirty="0"/>
              <a:t>Java side (KNIME-types)</a:t>
            </a:r>
          </a:p>
          <a:p>
            <a:pPr lvl="1"/>
            <a:r>
              <a:rPr lang="en-US" dirty="0"/>
              <a:t>Period (amount of time in years, month, days)</a:t>
            </a:r>
          </a:p>
          <a:p>
            <a:pPr lvl="2"/>
            <a:r>
              <a:rPr lang="en-US" dirty="0"/>
              <a:t>parse() with </a:t>
            </a:r>
            <a:r>
              <a:rPr lang="en-US" dirty="0" err="1"/>
              <a:t>PnYnMnD</a:t>
            </a:r>
            <a:endParaRPr lang="en-US" dirty="0"/>
          </a:p>
          <a:p>
            <a:pPr lvl="1"/>
            <a:r>
              <a:rPr lang="en-US" dirty="0"/>
              <a:t>Duration (amount of time in (days), hours, minutes, seconds, nanoseconds)</a:t>
            </a:r>
          </a:p>
          <a:p>
            <a:pPr lvl="2"/>
            <a:r>
              <a:rPr lang="en-US" dirty="0"/>
              <a:t>parse() with </a:t>
            </a:r>
            <a:r>
              <a:rPr lang="en-US" dirty="0" err="1"/>
              <a:t>PnDTnHnMnS</a:t>
            </a:r>
            <a:r>
              <a:rPr lang="en-US" dirty="0"/>
              <a:t> </a:t>
            </a:r>
          </a:p>
          <a:p>
            <a:pPr lvl="2"/>
            <a:r>
              <a:rPr lang="en-US" dirty="0"/>
              <a:t>BUT KNIME fails to support days in ‘String to Duration’ node</a:t>
            </a:r>
          </a:p>
          <a:p>
            <a:pPr lvl="1"/>
            <a:r>
              <a:rPr lang="en-US" dirty="0" err="1"/>
              <a:t>toString</a:t>
            </a:r>
            <a:r>
              <a:rPr lang="en-US" dirty="0"/>
              <a:t>() =&gt; ISO_8601 representation</a:t>
            </a:r>
          </a:p>
          <a:p>
            <a:pPr lvl="2"/>
            <a:endParaRPr lang="en-US" dirty="0"/>
          </a:p>
          <a:p>
            <a:endParaRPr lang="en-US" dirty="0"/>
          </a:p>
        </p:txBody>
      </p:sp>
    </p:spTree>
    <p:extLst>
      <p:ext uri="{BB962C8B-B14F-4D97-AF65-F5344CB8AC3E}">
        <p14:creationId xmlns:p14="http://schemas.microsoft.com/office/powerpoint/2010/main" val="2842257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4EE4-8065-A346-8482-922EE35E79B8}"/>
              </a:ext>
            </a:extLst>
          </p:cNvPr>
          <p:cNvSpPr>
            <a:spLocks noGrp="1"/>
          </p:cNvSpPr>
          <p:nvPr>
            <p:ph type="title"/>
          </p:nvPr>
        </p:nvSpPr>
        <p:spPr/>
        <p:txBody>
          <a:bodyPr/>
          <a:lstStyle/>
          <a:p>
            <a:r>
              <a:rPr lang="en-US" dirty="0"/>
              <a:t>Durations</a:t>
            </a:r>
          </a:p>
        </p:txBody>
      </p:sp>
      <p:sp>
        <p:nvSpPr>
          <p:cNvPr id="3" name="Content Placeholder 2">
            <a:extLst>
              <a:ext uri="{FF2B5EF4-FFF2-40B4-BE49-F238E27FC236}">
                <a16:creationId xmlns:a16="http://schemas.microsoft.com/office/drawing/2014/main" id="{9A9C6A35-92D8-A249-8BA4-9622151AB131}"/>
              </a:ext>
            </a:extLst>
          </p:cNvPr>
          <p:cNvSpPr>
            <a:spLocks noGrp="1"/>
          </p:cNvSpPr>
          <p:nvPr>
            <p:ph idx="1"/>
          </p:nvPr>
        </p:nvSpPr>
        <p:spPr/>
        <p:txBody>
          <a:bodyPr/>
          <a:lstStyle/>
          <a:p>
            <a:r>
              <a:rPr lang="en-US" dirty="0"/>
              <a:t>Pandas side</a:t>
            </a:r>
          </a:p>
          <a:p>
            <a:pPr lvl="1"/>
            <a:r>
              <a:rPr lang="en-US" dirty="0"/>
              <a:t>Timedelta64 (amount of time in days, hours, minutes, seconds, …)</a:t>
            </a:r>
          </a:p>
          <a:p>
            <a:pPr lvl="2"/>
            <a:r>
              <a:rPr lang="en-US" dirty="0"/>
              <a:t>Why not years/month, see Python </a:t>
            </a:r>
            <a:r>
              <a:rPr lang="en-US" dirty="0" err="1"/>
              <a:t>datetime.timedelta</a:t>
            </a:r>
            <a:endParaRPr lang="en-US" dirty="0"/>
          </a:p>
          <a:p>
            <a:pPr lvl="1"/>
            <a:r>
              <a:rPr lang="en-US" dirty="0" err="1"/>
              <a:t>isoformat</a:t>
            </a:r>
            <a:r>
              <a:rPr lang="en-US" dirty="0"/>
              <a:t>() =&gt; ISO_8601 representation</a:t>
            </a:r>
          </a:p>
          <a:p>
            <a:pPr lvl="1"/>
            <a:r>
              <a:rPr lang="en-US" dirty="0" err="1"/>
              <a:t>to_timedelta</a:t>
            </a:r>
            <a:r>
              <a:rPr lang="en-US" dirty="0"/>
              <a:t>() =&gt; support of ISO_8601 strings but with limitations (checked for pandas 1.0.3, does not work at all with pandas 0.23.4 but seems to be available since 0.24.x)</a:t>
            </a:r>
          </a:p>
          <a:p>
            <a:pPr lvl="2"/>
            <a:r>
              <a:rPr lang="en-US" dirty="0"/>
              <a:t>P23DT23H, not parsed correctly =&gt; 23 days, missing hours</a:t>
            </a:r>
          </a:p>
          <a:p>
            <a:pPr lvl="2"/>
            <a:r>
              <a:rPr lang="en-US" dirty="0"/>
              <a:t>P5D, not parsed correctly =&gt; 0 days</a:t>
            </a:r>
          </a:p>
          <a:p>
            <a:pPr lvl="2"/>
            <a:r>
              <a:rPr lang="en-US" dirty="0"/>
              <a:t>P4DT12H30M5S, works</a:t>
            </a:r>
          </a:p>
          <a:p>
            <a:pPr lvl="2"/>
            <a:r>
              <a:rPr lang="en-US" dirty="0"/>
              <a:t>No years, month, weeks</a:t>
            </a:r>
          </a:p>
        </p:txBody>
      </p:sp>
    </p:spTree>
    <p:extLst>
      <p:ext uri="{BB962C8B-B14F-4D97-AF65-F5344CB8AC3E}">
        <p14:creationId xmlns:p14="http://schemas.microsoft.com/office/powerpoint/2010/main" val="3117531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D5D1-C1F1-FC46-B21D-DDD5FECFEDB9}"/>
              </a:ext>
            </a:extLst>
          </p:cNvPr>
          <p:cNvSpPr>
            <a:spLocks noGrp="1"/>
          </p:cNvSpPr>
          <p:nvPr>
            <p:ph type="title"/>
          </p:nvPr>
        </p:nvSpPr>
        <p:spPr>
          <a:xfrm>
            <a:off x="457200" y="689919"/>
            <a:ext cx="8229600" cy="566351"/>
          </a:xfrm>
        </p:spPr>
        <p:txBody>
          <a:bodyPr>
            <a:normAutofit fontScale="90000"/>
          </a:bodyPr>
          <a:lstStyle/>
          <a:p>
            <a:r>
              <a:rPr lang="en-US" dirty="0"/>
              <a:t>Durations</a:t>
            </a:r>
          </a:p>
        </p:txBody>
      </p:sp>
      <p:sp>
        <p:nvSpPr>
          <p:cNvPr id="3" name="Content Placeholder 2">
            <a:extLst>
              <a:ext uri="{FF2B5EF4-FFF2-40B4-BE49-F238E27FC236}">
                <a16:creationId xmlns:a16="http://schemas.microsoft.com/office/drawing/2014/main" id="{2370A165-37FE-0D4A-9D14-332C0BFF7E03}"/>
              </a:ext>
            </a:extLst>
          </p:cNvPr>
          <p:cNvSpPr>
            <a:spLocks noGrp="1"/>
          </p:cNvSpPr>
          <p:nvPr>
            <p:ph idx="1"/>
          </p:nvPr>
        </p:nvSpPr>
        <p:spPr>
          <a:xfrm>
            <a:off x="457200" y="1256271"/>
            <a:ext cx="8229600" cy="4749114"/>
          </a:xfrm>
        </p:spPr>
        <p:txBody>
          <a:bodyPr>
            <a:normAutofit/>
          </a:bodyPr>
          <a:lstStyle/>
          <a:p>
            <a:pPr lvl="1"/>
            <a:r>
              <a:rPr lang="en-US" dirty="0"/>
              <a:t>Node “String to Duration” can handle the strings (either date-based representation </a:t>
            </a:r>
            <a:r>
              <a:rPr lang="en-US" b="1" dirty="0"/>
              <a:t>OR</a:t>
            </a:r>
            <a:r>
              <a:rPr lang="en-US" dirty="0"/>
              <a:t> time-based representation)</a:t>
            </a:r>
          </a:p>
          <a:p>
            <a:pPr lvl="1"/>
            <a:endParaRPr lang="en-US" dirty="0"/>
          </a:p>
          <a:p>
            <a:pPr lvl="1"/>
            <a:endParaRPr lang="en-US" dirty="0"/>
          </a:p>
          <a:p>
            <a:pPr lvl="1"/>
            <a:endParaRPr lang="en-US" dirty="0"/>
          </a:p>
          <a:p>
            <a:pPr lvl="1"/>
            <a:endParaRPr lang="en-US" dirty="0"/>
          </a:p>
          <a:p>
            <a:pPr lvl="1"/>
            <a:r>
              <a:rPr lang="en-US" dirty="0"/>
              <a:t>Finally</a:t>
            </a:r>
          </a:p>
          <a:p>
            <a:pPr lvl="2"/>
            <a:r>
              <a:rPr lang="en-US" dirty="0"/>
              <a:t>From KNIME</a:t>
            </a:r>
          </a:p>
          <a:p>
            <a:pPr lvl="3"/>
            <a:r>
              <a:rPr lang="en-US" dirty="0"/>
              <a:t>Deliver ISO-Strings with column format timedelta64</a:t>
            </a:r>
          </a:p>
          <a:p>
            <a:pPr lvl="3"/>
            <a:r>
              <a:rPr lang="en-US" dirty="0"/>
              <a:t>Will fail to be converted for pandas &lt; 1.0 (stays as string) but might change with bugfixes in pandas?</a:t>
            </a:r>
          </a:p>
          <a:p>
            <a:pPr lvl="2"/>
            <a:r>
              <a:rPr lang="en-US" dirty="0"/>
              <a:t>To KNIME</a:t>
            </a:r>
          </a:p>
          <a:p>
            <a:pPr lvl="3"/>
            <a:r>
              <a:rPr lang="en-US" dirty="0"/>
              <a:t>Deliver ISO-Strings with column format string</a:t>
            </a:r>
          </a:p>
          <a:p>
            <a:pPr lvl="3"/>
            <a:r>
              <a:rPr lang="en-US" dirty="0"/>
              <a:t>Parse as Duration (should work, as timedelta64 has the same ‘resolution’)</a:t>
            </a:r>
          </a:p>
        </p:txBody>
      </p:sp>
      <p:pic>
        <p:nvPicPr>
          <p:cNvPr id="5" name="Picture 4">
            <a:extLst>
              <a:ext uri="{FF2B5EF4-FFF2-40B4-BE49-F238E27FC236}">
                <a16:creationId xmlns:a16="http://schemas.microsoft.com/office/drawing/2014/main" id="{8059DDBA-509D-F741-9108-773F1343B68B}"/>
              </a:ext>
            </a:extLst>
          </p:cNvPr>
          <p:cNvPicPr>
            <a:picLocks noChangeAspect="1"/>
          </p:cNvPicPr>
          <p:nvPr/>
        </p:nvPicPr>
        <p:blipFill>
          <a:blip r:embed="rId2"/>
          <a:stretch>
            <a:fillRect/>
          </a:stretch>
        </p:blipFill>
        <p:spPr>
          <a:xfrm>
            <a:off x="139700" y="2007284"/>
            <a:ext cx="8864600" cy="1016000"/>
          </a:xfrm>
          <a:prstGeom prst="rect">
            <a:avLst/>
          </a:prstGeom>
        </p:spPr>
      </p:pic>
      <p:sp>
        <p:nvSpPr>
          <p:cNvPr id="15" name="Freeform 14">
            <a:extLst>
              <a:ext uri="{FF2B5EF4-FFF2-40B4-BE49-F238E27FC236}">
                <a16:creationId xmlns:a16="http://schemas.microsoft.com/office/drawing/2014/main" id="{2CC3C66F-4821-AE45-9D9C-BA71B7EF4243}"/>
              </a:ext>
            </a:extLst>
          </p:cNvPr>
          <p:cNvSpPr/>
          <p:nvPr/>
        </p:nvSpPr>
        <p:spPr>
          <a:xfrm>
            <a:off x="457200" y="2853037"/>
            <a:ext cx="4510217" cy="370702"/>
          </a:xfrm>
          <a:custGeom>
            <a:avLst/>
            <a:gdLst>
              <a:gd name="connsiteX0" fmla="*/ 0 w 4510217"/>
              <a:gd name="connsiteY0" fmla="*/ 0 h 370702"/>
              <a:gd name="connsiteX1" fmla="*/ 123568 w 4510217"/>
              <a:gd name="connsiteY1" fmla="*/ 98854 h 370702"/>
              <a:gd name="connsiteX2" fmla="*/ 160638 w 4510217"/>
              <a:gd name="connsiteY2" fmla="*/ 111211 h 370702"/>
              <a:gd name="connsiteX3" fmla="*/ 197708 w 4510217"/>
              <a:gd name="connsiteY3" fmla="*/ 135924 h 370702"/>
              <a:gd name="connsiteX4" fmla="*/ 271849 w 4510217"/>
              <a:gd name="connsiteY4" fmla="*/ 160638 h 370702"/>
              <a:gd name="connsiteX5" fmla="*/ 308919 w 4510217"/>
              <a:gd name="connsiteY5" fmla="*/ 185351 h 370702"/>
              <a:gd name="connsiteX6" fmla="*/ 432487 w 4510217"/>
              <a:gd name="connsiteY6" fmla="*/ 210065 h 370702"/>
              <a:gd name="connsiteX7" fmla="*/ 494271 w 4510217"/>
              <a:gd name="connsiteY7" fmla="*/ 222421 h 370702"/>
              <a:gd name="connsiteX8" fmla="*/ 568411 w 4510217"/>
              <a:gd name="connsiteY8" fmla="*/ 234778 h 370702"/>
              <a:gd name="connsiteX9" fmla="*/ 667265 w 4510217"/>
              <a:gd name="connsiteY9" fmla="*/ 259492 h 370702"/>
              <a:gd name="connsiteX10" fmla="*/ 766119 w 4510217"/>
              <a:gd name="connsiteY10" fmla="*/ 271848 h 370702"/>
              <a:gd name="connsiteX11" fmla="*/ 926757 w 4510217"/>
              <a:gd name="connsiteY11" fmla="*/ 296562 h 370702"/>
              <a:gd name="connsiteX12" fmla="*/ 1136822 w 4510217"/>
              <a:gd name="connsiteY12" fmla="*/ 321275 h 370702"/>
              <a:gd name="connsiteX13" fmla="*/ 1223319 w 4510217"/>
              <a:gd name="connsiteY13" fmla="*/ 333632 h 370702"/>
              <a:gd name="connsiteX14" fmla="*/ 1285103 w 4510217"/>
              <a:gd name="connsiteY14" fmla="*/ 345989 h 370702"/>
              <a:gd name="connsiteX15" fmla="*/ 1445741 w 4510217"/>
              <a:gd name="connsiteY15" fmla="*/ 370702 h 370702"/>
              <a:gd name="connsiteX16" fmla="*/ 3052119 w 4510217"/>
              <a:gd name="connsiteY16" fmla="*/ 358346 h 370702"/>
              <a:gd name="connsiteX17" fmla="*/ 3286898 w 4510217"/>
              <a:gd name="connsiteY17" fmla="*/ 321275 h 370702"/>
              <a:gd name="connsiteX18" fmla="*/ 3496962 w 4510217"/>
              <a:gd name="connsiteY18" fmla="*/ 296562 h 370702"/>
              <a:gd name="connsiteX19" fmla="*/ 3632887 w 4510217"/>
              <a:gd name="connsiteY19" fmla="*/ 271848 h 370702"/>
              <a:gd name="connsiteX20" fmla="*/ 3818238 w 4510217"/>
              <a:gd name="connsiteY20" fmla="*/ 247135 h 370702"/>
              <a:gd name="connsiteX21" fmla="*/ 3991233 w 4510217"/>
              <a:gd name="connsiteY21" fmla="*/ 222421 h 370702"/>
              <a:gd name="connsiteX22" fmla="*/ 4102444 w 4510217"/>
              <a:gd name="connsiteY22" fmla="*/ 197708 h 370702"/>
              <a:gd name="connsiteX23" fmla="*/ 4176584 w 4510217"/>
              <a:gd name="connsiteY23" fmla="*/ 172994 h 370702"/>
              <a:gd name="connsiteX24" fmla="*/ 4213654 w 4510217"/>
              <a:gd name="connsiteY24" fmla="*/ 160638 h 370702"/>
              <a:gd name="connsiteX25" fmla="*/ 4312508 w 4510217"/>
              <a:gd name="connsiteY25" fmla="*/ 135924 h 370702"/>
              <a:gd name="connsiteX26" fmla="*/ 4349579 w 4510217"/>
              <a:gd name="connsiteY26" fmla="*/ 111211 h 370702"/>
              <a:gd name="connsiteX27" fmla="*/ 4460790 w 4510217"/>
              <a:gd name="connsiteY27" fmla="*/ 49427 h 370702"/>
              <a:gd name="connsiteX28" fmla="*/ 4510217 w 4510217"/>
              <a:gd name="connsiteY28" fmla="*/ 12357 h 37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10217" h="370702">
                <a:moveTo>
                  <a:pt x="0" y="0"/>
                </a:moveTo>
                <a:cubicBezTo>
                  <a:pt x="15827" y="13565"/>
                  <a:pt x="86949" y="80544"/>
                  <a:pt x="123568" y="98854"/>
                </a:cubicBezTo>
                <a:cubicBezTo>
                  <a:pt x="135218" y="104679"/>
                  <a:pt x="148988" y="105386"/>
                  <a:pt x="160638" y="111211"/>
                </a:cubicBezTo>
                <a:cubicBezTo>
                  <a:pt x="173921" y="117852"/>
                  <a:pt x="184137" y="129893"/>
                  <a:pt x="197708" y="135924"/>
                </a:cubicBezTo>
                <a:cubicBezTo>
                  <a:pt x="221513" y="146504"/>
                  <a:pt x="250174" y="146188"/>
                  <a:pt x="271849" y="160638"/>
                </a:cubicBezTo>
                <a:cubicBezTo>
                  <a:pt x="284206" y="168876"/>
                  <a:pt x="295269" y="179501"/>
                  <a:pt x="308919" y="185351"/>
                </a:cubicBezTo>
                <a:cubicBezTo>
                  <a:pt x="333077" y="195704"/>
                  <a:pt x="414733" y="206837"/>
                  <a:pt x="432487" y="210065"/>
                </a:cubicBezTo>
                <a:cubicBezTo>
                  <a:pt x="453151" y="213822"/>
                  <a:pt x="473607" y="218664"/>
                  <a:pt x="494271" y="222421"/>
                </a:cubicBezTo>
                <a:cubicBezTo>
                  <a:pt x="518921" y="226903"/>
                  <a:pt x="543913" y="229528"/>
                  <a:pt x="568411" y="234778"/>
                </a:cubicBezTo>
                <a:cubicBezTo>
                  <a:pt x="601623" y="241895"/>
                  <a:pt x="633562" y="255279"/>
                  <a:pt x="667265" y="259492"/>
                </a:cubicBezTo>
                <a:cubicBezTo>
                  <a:pt x="700216" y="263611"/>
                  <a:pt x="733297" y="266799"/>
                  <a:pt x="766119" y="271848"/>
                </a:cubicBezTo>
                <a:cubicBezTo>
                  <a:pt x="965414" y="302508"/>
                  <a:pt x="641126" y="262958"/>
                  <a:pt x="926757" y="296562"/>
                </a:cubicBezTo>
                <a:cubicBezTo>
                  <a:pt x="1049940" y="311054"/>
                  <a:pt x="1019684" y="305657"/>
                  <a:pt x="1136822" y="321275"/>
                </a:cubicBezTo>
                <a:cubicBezTo>
                  <a:pt x="1165692" y="325124"/>
                  <a:pt x="1194590" y="328844"/>
                  <a:pt x="1223319" y="333632"/>
                </a:cubicBezTo>
                <a:cubicBezTo>
                  <a:pt x="1244036" y="337085"/>
                  <a:pt x="1264345" y="342795"/>
                  <a:pt x="1285103" y="345989"/>
                </a:cubicBezTo>
                <a:cubicBezTo>
                  <a:pt x="1479633" y="375917"/>
                  <a:pt x="1304064" y="342368"/>
                  <a:pt x="1445741" y="370702"/>
                </a:cubicBezTo>
                <a:lnTo>
                  <a:pt x="3052119" y="358346"/>
                </a:lnTo>
                <a:cubicBezTo>
                  <a:pt x="3153174" y="356892"/>
                  <a:pt x="3185210" y="335801"/>
                  <a:pt x="3286898" y="321275"/>
                </a:cubicBezTo>
                <a:cubicBezTo>
                  <a:pt x="3564730" y="281587"/>
                  <a:pt x="3130718" y="342343"/>
                  <a:pt x="3496962" y="296562"/>
                </a:cubicBezTo>
                <a:cubicBezTo>
                  <a:pt x="3619652" y="281225"/>
                  <a:pt x="3523204" y="288722"/>
                  <a:pt x="3632887" y="271848"/>
                </a:cubicBezTo>
                <a:cubicBezTo>
                  <a:pt x="3795347" y="246855"/>
                  <a:pt x="3668428" y="272104"/>
                  <a:pt x="3818238" y="247135"/>
                </a:cubicBezTo>
                <a:cubicBezTo>
                  <a:pt x="3975609" y="220906"/>
                  <a:pt x="3754346" y="248742"/>
                  <a:pt x="3991233" y="222421"/>
                </a:cubicBezTo>
                <a:cubicBezTo>
                  <a:pt x="4097308" y="187064"/>
                  <a:pt x="3928439" y="241210"/>
                  <a:pt x="4102444" y="197708"/>
                </a:cubicBezTo>
                <a:cubicBezTo>
                  <a:pt x="4127716" y="191390"/>
                  <a:pt x="4151871" y="181232"/>
                  <a:pt x="4176584" y="172994"/>
                </a:cubicBezTo>
                <a:cubicBezTo>
                  <a:pt x="4188941" y="168875"/>
                  <a:pt x="4201018" y="163797"/>
                  <a:pt x="4213654" y="160638"/>
                </a:cubicBezTo>
                <a:lnTo>
                  <a:pt x="4312508" y="135924"/>
                </a:lnTo>
                <a:cubicBezTo>
                  <a:pt x="4324865" y="127686"/>
                  <a:pt x="4336296" y="117853"/>
                  <a:pt x="4349579" y="111211"/>
                </a:cubicBezTo>
                <a:cubicBezTo>
                  <a:pt x="4411730" y="80136"/>
                  <a:pt x="4382873" y="127344"/>
                  <a:pt x="4460790" y="49427"/>
                </a:cubicBezTo>
                <a:cubicBezTo>
                  <a:pt x="4500773" y="9444"/>
                  <a:pt x="4480385" y="12357"/>
                  <a:pt x="4510217" y="12357"/>
                </a:cubicBezTo>
              </a:path>
            </a:pathLst>
          </a:custGeom>
          <a:noFill/>
          <a:ln>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9018B4AF-7150-0A46-833E-B34110768A72}"/>
              </a:ext>
            </a:extLst>
          </p:cNvPr>
          <p:cNvSpPr/>
          <p:nvPr/>
        </p:nvSpPr>
        <p:spPr>
          <a:xfrm>
            <a:off x="1902941" y="2828323"/>
            <a:ext cx="4226011" cy="420130"/>
          </a:xfrm>
          <a:custGeom>
            <a:avLst/>
            <a:gdLst>
              <a:gd name="connsiteX0" fmla="*/ 0 w 4226011"/>
              <a:gd name="connsiteY0" fmla="*/ 0 h 420130"/>
              <a:gd name="connsiteX1" fmla="*/ 185351 w 4226011"/>
              <a:gd name="connsiteY1" fmla="*/ 98854 h 420130"/>
              <a:gd name="connsiteX2" fmla="*/ 247135 w 4226011"/>
              <a:gd name="connsiteY2" fmla="*/ 123568 h 420130"/>
              <a:gd name="connsiteX3" fmla="*/ 284205 w 4226011"/>
              <a:gd name="connsiteY3" fmla="*/ 135925 h 420130"/>
              <a:gd name="connsiteX4" fmla="*/ 358346 w 4226011"/>
              <a:gd name="connsiteY4" fmla="*/ 172995 h 420130"/>
              <a:gd name="connsiteX5" fmla="*/ 407773 w 4226011"/>
              <a:gd name="connsiteY5" fmla="*/ 185352 h 420130"/>
              <a:gd name="connsiteX6" fmla="*/ 444843 w 4226011"/>
              <a:gd name="connsiteY6" fmla="*/ 197708 h 420130"/>
              <a:gd name="connsiteX7" fmla="*/ 518984 w 4226011"/>
              <a:gd name="connsiteY7" fmla="*/ 210065 h 420130"/>
              <a:gd name="connsiteX8" fmla="*/ 580767 w 4226011"/>
              <a:gd name="connsiteY8" fmla="*/ 222422 h 420130"/>
              <a:gd name="connsiteX9" fmla="*/ 654908 w 4226011"/>
              <a:gd name="connsiteY9" fmla="*/ 234779 h 420130"/>
              <a:gd name="connsiteX10" fmla="*/ 729049 w 4226011"/>
              <a:gd name="connsiteY10" fmla="*/ 259492 h 420130"/>
              <a:gd name="connsiteX11" fmla="*/ 766119 w 4226011"/>
              <a:gd name="connsiteY11" fmla="*/ 271849 h 420130"/>
              <a:gd name="connsiteX12" fmla="*/ 840259 w 4226011"/>
              <a:gd name="connsiteY12" fmla="*/ 284206 h 420130"/>
              <a:gd name="connsiteX13" fmla="*/ 963827 w 4226011"/>
              <a:gd name="connsiteY13" fmla="*/ 321276 h 420130"/>
              <a:gd name="connsiteX14" fmla="*/ 1087394 w 4226011"/>
              <a:gd name="connsiteY14" fmla="*/ 333633 h 420130"/>
              <a:gd name="connsiteX15" fmla="*/ 1210962 w 4226011"/>
              <a:gd name="connsiteY15" fmla="*/ 358346 h 420130"/>
              <a:gd name="connsiteX16" fmla="*/ 1272746 w 4226011"/>
              <a:gd name="connsiteY16" fmla="*/ 370703 h 420130"/>
              <a:gd name="connsiteX17" fmla="*/ 1408670 w 4226011"/>
              <a:gd name="connsiteY17" fmla="*/ 383060 h 420130"/>
              <a:gd name="connsiteX18" fmla="*/ 1655805 w 4226011"/>
              <a:gd name="connsiteY18" fmla="*/ 420130 h 420130"/>
              <a:gd name="connsiteX19" fmla="*/ 2755557 w 4226011"/>
              <a:gd name="connsiteY19" fmla="*/ 407773 h 420130"/>
              <a:gd name="connsiteX20" fmla="*/ 2866767 w 4226011"/>
              <a:gd name="connsiteY20" fmla="*/ 395416 h 420130"/>
              <a:gd name="connsiteX21" fmla="*/ 3447535 w 4226011"/>
              <a:gd name="connsiteY21" fmla="*/ 370703 h 420130"/>
              <a:gd name="connsiteX22" fmla="*/ 3496962 w 4226011"/>
              <a:gd name="connsiteY22" fmla="*/ 358346 h 420130"/>
              <a:gd name="connsiteX23" fmla="*/ 3583459 w 4226011"/>
              <a:gd name="connsiteY23" fmla="*/ 345989 h 420130"/>
              <a:gd name="connsiteX24" fmla="*/ 3657600 w 4226011"/>
              <a:gd name="connsiteY24" fmla="*/ 321276 h 420130"/>
              <a:gd name="connsiteX25" fmla="*/ 3842951 w 4226011"/>
              <a:gd name="connsiteY25" fmla="*/ 259492 h 420130"/>
              <a:gd name="connsiteX26" fmla="*/ 3954162 w 4226011"/>
              <a:gd name="connsiteY26" fmla="*/ 222422 h 420130"/>
              <a:gd name="connsiteX27" fmla="*/ 3991232 w 4226011"/>
              <a:gd name="connsiteY27" fmla="*/ 210065 h 420130"/>
              <a:gd name="connsiteX28" fmla="*/ 4065373 w 4226011"/>
              <a:gd name="connsiteY28" fmla="*/ 160638 h 420130"/>
              <a:gd name="connsiteX29" fmla="*/ 4139513 w 4226011"/>
              <a:gd name="connsiteY29" fmla="*/ 123568 h 420130"/>
              <a:gd name="connsiteX30" fmla="*/ 4226011 w 4226011"/>
              <a:gd name="connsiteY30" fmla="*/ 86498 h 420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6011" h="420130">
                <a:moveTo>
                  <a:pt x="0" y="0"/>
                </a:moveTo>
                <a:cubicBezTo>
                  <a:pt x="50890" y="29080"/>
                  <a:pt x="131783" y="77427"/>
                  <a:pt x="185351" y="98854"/>
                </a:cubicBezTo>
                <a:cubicBezTo>
                  <a:pt x="205946" y="107092"/>
                  <a:pt x="226366" y="115780"/>
                  <a:pt x="247135" y="123568"/>
                </a:cubicBezTo>
                <a:cubicBezTo>
                  <a:pt x="259331" y="128142"/>
                  <a:pt x="272555" y="130100"/>
                  <a:pt x="284205" y="135925"/>
                </a:cubicBezTo>
                <a:cubicBezTo>
                  <a:pt x="356410" y="172027"/>
                  <a:pt x="285878" y="152289"/>
                  <a:pt x="358346" y="172995"/>
                </a:cubicBezTo>
                <a:cubicBezTo>
                  <a:pt x="374675" y="177661"/>
                  <a:pt x="391444" y="180687"/>
                  <a:pt x="407773" y="185352"/>
                </a:cubicBezTo>
                <a:cubicBezTo>
                  <a:pt x="420297" y="188930"/>
                  <a:pt x="432128" y="194883"/>
                  <a:pt x="444843" y="197708"/>
                </a:cubicBezTo>
                <a:cubicBezTo>
                  <a:pt x="469301" y="203143"/>
                  <a:pt x="494334" y="205583"/>
                  <a:pt x="518984" y="210065"/>
                </a:cubicBezTo>
                <a:cubicBezTo>
                  <a:pt x="539647" y="213822"/>
                  <a:pt x="560104" y="218665"/>
                  <a:pt x="580767" y="222422"/>
                </a:cubicBezTo>
                <a:cubicBezTo>
                  <a:pt x="605417" y="226904"/>
                  <a:pt x="630601" y="228702"/>
                  <a:pt x="654908" y="234779"/>
                </a:cubicBezTo>
                <a:cubicBezTo>
                  <a:pt x="680181" y="241097"/>
                  <a:pt x="704335" y="251254"/>
                  <a:pt x="729049" y="259492"/>
                </a:cubicBezTo>
                <a:cubicBezTo>
                  <a:pt x="741406" y="263611"/>
                  <a:pt x="753271" y="269708"/>
                  <a:pt x="766119" y="271849"/>
                </a:cubicBezTo>
                <a:cubicBezTo>
                  <a:pt x="790832" y="275968"/>
                  <a:pt x="815953" y="278129"/>
                  <a:pt x="840259" y="284206"/>
                </a:cubicBezTo>
                <a:cubicBezTo>
                  <a:pt x="886113" y="295669"/>
                  <a:pt x="918071" y="314739"/>
                  <a:pt x="963827" y="321276"/>
                </a:cubicBezTo>
                <a:cubicBezTo>
                  <a:pt x="1004805" y="327130"/>
                  <a:pt x="1046458" y="327493"/>
                  <a:pt x="1087394" y="333633"/>
                </a:cubicBezTo>
                <a:cubicBezTo>
                  <a:pt x="1128934" y="339864"/>
                  <a:pt x="1169773" y="350108"/>
                  <a:pt x="1210962" y="358346"/>
                </a:cubicBezTo>
                <a:cubicBezTo>
                  <a:pt x="1231557" y="362465"/>
                  <a:pt x="1251830" y="368801"/>
                  <a:pt x="1272746" y="370703"/>
                </a:cubicBezTo>
                <a:cubicBezTo>
                  <a:pt x="1318054" y="374822"/>
                  <a:pt x="1363549" y="377238"/>
                  <a:pt x="1408670" y="383060"/>
                </a:cubicBezTo>
                <a:cubicBezTo>
                  <a:pt x="1491285" y="393720"/>
                  <a:pt x="1655805" y="420130"/>
                  <a:pt x="1655805" y="420130"/>
                </a:cubicBezTo>
                <a:lnTo>
                  <a:pt x="2755557" y="407773"/>
                </a:lnTo>
                <a:cubicBezTo>
                  <a:pt x="2792847" y="407012"/>
                  <a:pt x="2829564" y="398073"/>
                  <a:pt x="2866767" y="395416"/>
                </a:cubicBezTo>
                <a:cubicBezTo>
                  <a:pt x="3032537" y="383576"/>
                  <a:pt x="3294555" y="376167"/>
                  <a:pt x="3447535" y="370703"/>
                </a:cubicBezTo>
                <a:cubicBezTo>
                  <a:pt x="3464011" y="366584"/>
                  <a:pt x="3480253" y="361384"/>
                  <a:pt x="3496962" y="358346"/>
                </a:cubicBezTo>
                <a:cubicBezTo>
                  <a:pt x="3525617" y="353136"/>
                  <a:pt x="3555080" y="352538"/>
                  <a:pt x="3583459" y="345989"/>
                </a:cubicBezTo>
                <a:cubicBezTo>
                  <a:pt x="3608842" y="340131"/>
                  <a:pt x="3632886" y="329514"/>
                  <a:pt x="3657600" y="321276"/>
                </a:cubicBezTo>
                <a:lnTo>
                  <a:pt x="3842951" y="259492"/>
                </a:lnTo>
                <a:lnTo>
                  <a:pt x="3954162" y="222422"/>
                </a:lnTo>
                <a:cubicBezTo>
                  <a:pt x="3966519" y="218303"/>
                  <a:pt x="3980394" y="217290"/>
                  <a:pt x="3991232" y="210065"/>
                </a:cubicBezTo>
                <a:cubicBezTo>
                  <a:pt x="4015946" y="193589"/>
                  <a:pt x="4037195" y="170031"/>
                  <a:pt x="4065373" y="160638"/>
                </a:cubicBezTo>
                <a:cubicBezTo>
                  <a:pt x="4200572" y="115570"/>
                  <a:pt x="3995785" y="187447"/>
                  <a:pt x="4139513" y="123568"/>
                </a:cubicBezTo>
                <a:cubicBezTo>
                  <a:pt x="4235115" y="81078"/>
                  <a:pt x="4191670" y="120837"/>
                  <a:pt x="4226011" y="86498"/>
                </a:cubicBezTo>
              </a:path>
            </a:pathLst>
          </a:custGeom>
          <a:noFill/>
          <a:ln w="26424" cap="flat">
            <a:beve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9A1294B7-6876-8D47-876E-7824B84D08D1}"/>
              </a:ext>
            </a:extLst>
          </p:cNvPr>
          <p:cNvSpPr/>
          <p:nvPr/>
        </p:nvSpPr>
        <p:spPr>
          <a:xfrm>
            <a:off x="3744097" y="2766543"/>
            <a:ext cx="4114800" cy="484652"/>
          </a:xfrm>
          <a:custGeom>
            <a:avLst/>
            <a:gdLst>
              <a:gd name="connsiteX0" fmla="*/ 0 w 4114800"/>
              <a:gd name="connsiteY0" fmla="*/ 0 h 484652"/>
              <a:gd name="connsiteX1" fmla="*/ 86497 w 4114800"/>
              <a:gd name="connsiteY1" fmla="*/ 74140 h 484652"/>
              <a:gd name="connsiteX2" fmla="*/ 123567 w 4114800"/>
              <a:gd name="connsiteY2" fmla="*/ 86497 h 484652"/>
              <a:gd name="connsiteX3" fmla="*/ 172995 w 4114800"/>
              <a:gd name="connsiteY3" fmla="*/ 111211 h 484652"/>
              <a:gd name="connsiteX4" fmla="*/ 234778 w 4114800"/>
              <a:gd name="connsiteY4" fmla="*/ 135924 h 484652"/>
              <a:gd name="connsiteX5" fmla="*/ 321276 w 4114800"/>
              <a:gd name="connsiteY5" fmla="*/ 185351 h 484652"/>
              <a:gd name="connsiteX6" fmla="*/ 407773 w 4114800"/>
              <a:gd name="connsiteY6" fmla="*/ 210065 h 484652"/>
              <a:gd name="connsiteX7" fmla="*/ 444843 w 4114800"/>
              <a:gd name="connsiteY7" fmla="*/ 222421 h 484652"/>
              <a:gd name="connsiteX8" fmla="*/ 494270 w 4114800"/>
              <a:gd name="connsiteY8" fmla="*/ 234778 h 484652"/>
              <a:gd name="connsiteX9" fmla="*/ 568411 w 4114800"/>
              <a:gd name="connsiteY9" fmla="*/ 259492 h 484652"/>
              <a:gd name="connsiteX10" fmla="*/ 617838 w 4114800"/>
              <a:gd name="connsiteY10" fmla="*/ 271848 h 484652"/>
              <a:gd name="connsiteX11" fmla="*/ 654908 w 4114800"/>
              <a:gd name="connsiteY11" fmla="*/ 284205 h 484652"/>
              <a:gd name="connsiteX12" fmla="*/ 766119 w 4114800"/>
              <a:gd name="connsiteY12" fmla="*/ 308919 h 484652"/>
              <a:gd name="connsiteX13" fmla="*/ 852616 w 4114800"/>
              <a:gd name="connsiteY13" fmla="*/ 333632 h 484652"/>
              <a:gd name="connsiteX14" fmla="*/ 951470 w 4114800"/>
              <a:gd name="connsiteY14" fmla="*/ 345989 h 484652"/>
              <a:gd name="connsiteX15" fmla="*/ 1037967 w 4114800"/>
              <a:gd name="connsiteY15" fmla="*/ 358346 h 484652"/>
              <a:gd name="connsiteX16" fmla="*/ 1161535 w 4114800"/>
              <a:gd name="connsiteY16" fmla="*/ 370702 h 484652"/>
              <a:gd name="connsiteX17" fmla="*/ 1383957 w 4114800"/>
              <a:gd name="connsiteY17" fmla="*/ 407773 h 484652"/>
              <a:gd name="connsiteX18" fmla="*/ 1569308 w 4114800"/>
              <a:gd name="connsiteY18" fmla="*/ 432486 h 484652"/>
              <a:gd name="connsiteX19" fmla="*/ 1791730 w 4114800"/>
              <a:gd name="connsiteY19" fmla="*/ 457200 h 484652"/>
              <a:gd name="connsiteX20" fmla="*/ 2434281 w 4114800"/>
              <a:gd name="connsiteY20" fmla="*/ 457200 h 484652"/>
              <a:gd name="connsiteX21" fmla="*/ 2508422 w 4114800"/>
              <a:gd name="connsiteY21" fmla="*/ 444843 h 484652"/>
              <a:gd name="connsiteX22" fmla="*/ 2594919 w 4114800"/>
              <a:gd name="connsiteY22" fmla="*/ 432486 h 484652"/>
              <a:gd name="connsiteX23" fmla="*/ 2656703 w 4114800"/>
              <a:gd name="connsiteY23" fmla="*/ 420130 h 484652"/>
              <a:gd name="connsiteX24" fmla="*/ 2780270 w 4114800"/>
              <a:gd name="connsiteY24" fmla="*/ 407773 h 484652"/>
              <a:gd name="connsiteX25" fmla="*/ 3002692 w 4114800"/>
              <a:gd name="connsiteY25" fmla="*/ 370702 h 484652"/>
              <a:gd name="connsiteX26" fmla="*/ 3175686 w 4114800"/>
              <a:gd name="connsiteY26" fmla="*/ 345989 h 484652"/>
              <a:gd name="connsiteX27" fmla="*/ 3249827 w 4114800"/>
              <a:gd name="connsiteY27" fmla="*/ 333632 h 484652"/>
              <a:gd name="connsiteX28" fmla="*/ 3286897 w 4114800"/>
              <a:gd name="connsiteY28" fmla="*/ 321275 h 484652"/>
              <a:gd name="connsiteX29" fmla="*/ 3348681 w 4114800"/>
              <a:gd name="connsiteY29" fmla="*/ 308919 h 484652"/>
              <a:gd name="connsiteX30" fmla="*/ 3398108 w 4114800"/>
              <a:gd name="connsiteY30" fmla="*/ 296562 h 484652"/>
              <a:gd name="connsiteX31" fmla="*/ 3435178 w 4114800"/>
              <a:gd name="connsiteY31" fmla="*/ 271848 h 484652"/>
              <a:gd name="connsiteX32" fmla="*/ 3484605 w 4114800"/>
              <a:gd name="connsiteY32" fmla="*/ 259492 h 484652"/>
              <a:gd name="connsiteX33" fmla="*/ 3521676 w 4114800"/>
              <a:gd name="connsiteY33" fmla="*/ 247135 h 484652"/>
              <a:gd name="connsiteX34" fmla="*/ 3558746 w 4114800"/>
              <a:gd name="connsiteY34" fmla="*/ 222421 h 484652"/>
              <a:gd name="connsiteX35" fmla="*/ 3694670 w 4114800"/>
              <a:gd name="connsiteY35" fmla="*/ 185351 h 484652"/>
              <a:gd name="connsiteX36" fmla="*/ 3768811 w 4114800"/>
              <a:gd name="connsiteY36" fmla="*/ 160638 h 484652"/>
              <a:gd name="connsiteX37" fmla="*/ 3805881 w 4114800"/>
              <a:gd name="connsiteY37" fmla="*/ 148281 h 484652"/>
              <a:gd name="connsiteX38" fmla="*/ 3917092 w 4114800"/>
              <a:gd name="connsiteY38" fmla="*/ 123567 h 484652"/>
              <a:gd name="connsiteX39" fmla="*/ 3954162 w 4114800"/>
              <a:gd name="connsiteY39" fmla="*/ 111211 h 484652"/>
              <a:gd name="connsiteX40" fmla="*/ 4065373 w 4114800"/>
              <a:gd name="connsiteY40" fmla="*/ 61784 h 484652"/>
              <a:gd name="connsiteX41" fmla="*/ 4114800 w 4114800"/>
              <a:gd name="connsiteY41" fmla="*/ 49427 h 48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114800" h="484652">
                <a:moveTo>
                  <a:pt x="0" y="0"/>
                </a:moveTo>
                <a:cubicBezTo>
                  <a:pt x="28832" y="24713"/>
                  <a:pt x="55387" y="52363"/>
                  <a:pt x="86497" y="74140"/>
                </a:cubicBezTo>
                <a:cubicBezTo>
                  <a:pt x="97168" y="81609"/>
                  <a:pt x="111595" y="81366"/>
                  <a:pt x="123567" y="86497"/>
                </a:cubicBezTo>
                <a:cubicBezTo>
                  <a:pt x="140498" y="93753"/>
                  <a:pt x="156162" y="103730"/>
                  <a:pt x="172995" y="111211"/>
                </a:cubicBezTo>
                <a:cubicBezTo>
                  <a:pt x="193264" y="120219"/>
                  <a:pt x="214509" y="126915"/>
                  <a:pt x="234778" y="135924"/>
                </a:cubicBezTo>
                <a:cubicBezTo>
                  <a:pt x="429744" y="222576"/>
                  <a:pt x="162250" y="105839"/>
                  <a:pt x="321276" y="185351"/>
                </a:cubicBezTo>
                <a:cubicBezTo>
                  <a:pt x="341029" y="195227"/>
                  <a:pt x="389295" y="204786"/>
                  <a:pt x="407773" y="210065"/>
                </a:cubicBezTo>
                <a:cubicBezTo>
                  <a:pt x="420297" y="213643"/>
                  <a:pt x="432319" y="218843"/>
                  <a:pt x="444843" y="222421"/>
                </a:cubicBezTo>
                <a:cubicBezTo>
                  <a:pt x="461172" y="227086"/>
                  <a:pt x="478003" y="229898"/>
                  <a:pt x="494270" y="234778"/>
                </a:cubicBezTo>
                <a:cubicBezTo>
                  <a:pt x="519222" y="242264"/>
                  <a:pt x="543138" y="253174"/>
                  <a:pt x="568411" y="259492"/>
                </a:cubicBezTo>
                <a:cubicBezTo>
                  <a:pt x="584887" y="263611"/>
                  <a:pt x="601509" y="267183"/>
                  <a:pt x="617838" y="271848"/>
                </a:cubicBezTo>
                <a:cubicBezTo>
                  <a:pt x="630362" y="275426"/>
                  <a:pt x="642272" y="281046"/>
                  <a:pt x="654908" y="284205"/>
                </a:cubicBezTo>
                <a:cubicBezTo>
                  <a:pt x="756867" y="309695"/>
                  <a:pt x="677297" y="283542"/>
                  <a:pt x="766119" y="308919"/>
                </a:cubicBezTo>
                <a:cubicBezTo>
                  <a:pt x="807246" y="320669"/>
                  <a:pt x="806270" y="325908"/>
                  <a:pt x="852616" y="333632"/>
                </a:cubicBezTo>
                <a:cubicBezTo>
                  <a:pt x="885372" y="339091"/>
                  <a:pt x="918554" y="341600"/>
                  <a:pt x="951470" y="345989"/>
                </a:cubicBezTo>
                <a:cubicBezTo>
                  <a:pt x="980340" y="349838"/>
                  <a:pt x="1009041" y="354943"/>
                  <a:pt x="1037967" y="358346"/>
                </a:cubicBezTo>
                <a:cubicBezTo>
                  <a:pt x="1079078" y="363183"/>
                  <a:pt x="1120556" y="364848"/>
                  <a:pt x="1161535" y="370702"/>
                </a:cubicBezTo>
                <a:cubicBezTo>
                  <a:pt x="1235943" y="381332"/>
                  <a:pt x="1309253" y="399472"/>
                  <a:pt x="1383957" y="407773"/>
                </a:cubicBezTo>
                <a:cubicBezTo>
                  <a:pt x="1643908" y="436657"/>
                  <a:pt x="1375189" y="404755"/>
                  <a:pt x="1569308" y="432486"/>
                </a:cubicBezTo>
                <a:cubicBezTo>
                  <a:pt x="1650946" y="444148"/>
                  <a:pt x="1707782" y="448805"/>
                  <a:pt x="1791730" y="457200"/>
                </a:cubicBezTo>
                <a:cubicBezTo>
                  <a:pt x="2038867" y="506629"/>
                  <a:pt x="1874177" y="478336"/>
                  <a:pt x="2434281" y="457200"/>
                </a:cubicBezTo>
                <a:cubicBezTo>
                  <a:pt x="2459318" y="456255"/>
                  <a:pt x="2483659" y="448653"/>
                  <a:pt x="2508422" y="444843"/>
                </a:cubicBezTo>
                <a:cubicBezTo>
                  <a:pt x="2537208" y="440414"/>
                  <a:pt x="2566190" y="437274"/>
                  <a:pt x="2594919" y="432486"/>
                </a:cubicBezTo>
                <a:cubicBezTo>
                  <a:pt x="2615636" y="429033"/>
                  <a:pt x="2635885" y="422906"/>
                  <a:pt x="2656703" y="420130"/>
                </a:cubicBezTo>
                <a:cubicBezTo>
                  <a:pt x="2697734" y="414659"/>
                  <a:pt x="2739081" y="411892"/>
                  <a:pt x="2780270" y="407773"/>
                </a:cubicBezTo>
                <a:cubicBezTo>
                  <a:pt x="2902009" y="377338"/>
                  <a:pt x="2758690" y="411367"/>
                  <a:pt x="3002692" y="370702"/>
                </a:cubicBezTo>
                <a:cubicBezTo>
                  <a:pt x="3179626" y="341215"/>
                  <a:pt x="2959141" y="376925"/>
                  <a:pt x="3175686" y="345989"/>
                </a:cubicBezTo>
                <a:cubicBezTo>
                  <a:pt x="3200489" y="342446"/>
                  <a:pt x="3225113" y="337751"/>
                  <a:pt x="3249827" y="333632"/>
                </a:cubicBezTo>
                <a:cubicBezTo>
                  <a:pt x="3262184" y="329513"/>
                  <a:pt x="3274261" y="324434"/>
                  <a:pt x="3286897" y="321275"/>
                </a:cubicBezTo>
                <a:cubicBezTo>
                  <a:pt x="3307272" y="316181"/>
                  <a:pt x="3328179" y="313475"/>
                  <a:pt x="3348681" y="308919"/>
                </a:cubicBezTo>
                <a:cubicBezTo>
                  <a:pt x="3365259" y="305235"/>
                  <a:pt x="3381632" y="300681"/>
                  <a:pt x="3398108" y="296562"/>
                </a:cubicBezTo>
                <a:cubicBezTo>
                  <a:pt x="3410465" y="288324"/>
                  <a:pt x="3421528" y="277698"/>
                  <a:pt x="3435178" y="271848"/>
                </a:cubicBezTo>
                <a:cubicBezTo>
                  <a:pt x="3450788" y="265158"/>
                  <a:pt x="3468276" y="264157"/>
                  <a:pt x="3484605" y="259492"/>
                </a:cubicBezTo>
                <a:cubicBezTo>
                  <a:pt x="3497129" y="255914"/>
                  <a:pt x="3509319" y="251254"/>
                  <a:pt x="3521676" y="247135"/>
                </a:cubicBezTo>
                <a:cubicBezTo>
                  <a:pt x="3534033" y="238897"/>
                  <a:pt x="3545175" y="228453"/>
                  <a:pt x="3558746" y="222421"/>
                </a:cubicBezTo>
                <a:cubicBezTo>
                  <a:pt x="3637813" y="187280"/>
                  <a:pt x="3619434" y="205870"/>
                  <a:pt x="3694670" y="185351"/>
                </a:cubicBezTo>
                <a:cubicBezTo>
                  <a:pt x="3719803" y="178497"/>
                  <a:pt x="3744097" y="168876"/>
                  <a:pt x="3768811" y="160638"/>
                </a:cubicBezTo>
                <a:cubicBezTo>
                  <a:pt x="3781168" y="156519"/>
                  <a:pt x="3793109" y="150835"/>
                  <a:pt x="3805881" y="148281"/>
                </a:cubicBezTo>
                <a:cubicBezTo>
                  <a:pt x="3848356" y="139786"/>
                  <a:pt x="3876369" y="135202"/>
                  <a:pt x="3917092" y="123567"/>
                </a:cubicBezTo>
                <a:cubicBezTo>
                  <a:pt x="3929616" y="119989"/>
                  <a:pt x="3941805" y="115330"/>
                  <a:pt x="3954162" y="111211"/>
                </a:cubicBezTo>
                <a:cubicBezTo>
                  <a:pt x="4012908" y="72046"/>
                  <a:pt x="3977141" y="91194"/>
                  <a:pt x="4065373" y="61784"/>
                </a:cubicBezTo>
                <a:cubicBezTo>
                  <a:pt x="4106352" y="48124"/>
                  <a:pt x="4089417" y="49427"/>
                  <a:pt x="4114800" y="49427"/>
                </a:cubicBezTo>
              </a:path>
            </a:pathLst>
          </a:custGeom>
          <a:noFill/>
          <a:ln>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8970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C5B1-79EC-1141-90E1-3595DDE39171}"/>
              </a:ext>
            </a:extLst>
          </p:cNvPr>
          <p:cNvSpPr>
            <a:spLocks noGrp="1"/>
          </p:cNvSpPr>
          <p:nvPr>
            <p:ph type="title"/>
          </p:nvPr>
        </p:nvSpPr>
        <p:spPr/>
        <p:txBody>
          <a:bodyPr/>
          <a:lstStyle/>
          <a:p>
            <a:r>
              <a:rPr lang="en-US" dirty="0"/>
              <a:t>Pandas version&gt;= 1.0.0 (</a:t>
            </a:r>
            <a:r>
              <a:rPr lang="en-US" dirty="0" err="1"/>
              <a:t>Py</a:t>
            </a:r>
            <a:r>
              <a:rPr lang="en-US" dirty="0"/>
              <a:t> &gt; 3.6.1)</a:t>
            </a:r>
          </a:p>
        </p:txBody>
      </p:sp>
      <p:sp>
        <p:nvSpPr>
          <p:cNvPr id="3" name="Content Placeholder 2">
            <a:extLst>
              <a:ext uri="{FF2B5EF4-FFF2-40B4-BE49-F238E27FC236}">
                <a16:creationId xmlns:a16="http://schemas.microsoft.com/office/drawing/2014/main" id="{45E10797-D1A2-0C41-896C-F5F07F546C4F}"/>
              </a:ext>
            </a:extLst>
          </p:cNvPr>
          <p:cNvSpPr>
            <a:spLocks noGrp="1"/>
          </p:cNvSpPr>
          <p:nvPr>
            <p:ph idx="1"/>
          </p:nvPr>
        </p:nvSpPr>
        <p:spPr/>
        <p:txBody>
          <a:bodyPr/>
          <a:lstStyle/>
          <a:p>
            <a:r>
              <a:rPr lang="en-US" dirty="0"/>
              <a:t>Since 01/2020</a:t>
            </a:r>
          </a:p>
          <a:p>
            <a:r>
              <a:rPr lang="en-US" dirty="0"/>
              <a:t>Changes /backward compatibility need to be checked</a:t>
            </a:r>
          </a:p>
          <a:p>
            <a:endParaRPr lang="en-US" dirty="0"/>
          </a:p>
          <a:p>
            <a:r>
              <a:rPr lang="en-US" dirty="0"/>
              <a:t>String and Boolean as new data types (experimental)</a:t>
            </a:r>
          </a:p>
          <a:p>
            <a:r>
              <a:rPr lang="en-US" dirty="0"/>
              <a:t>Quicker </a:t>
            </a:r>
            <a:r>
              <a:rPr lang="en-US" dirty="0" err="1"/>
              <a:t>select_dtypes</a:t>
            </a:r>
            <a:r>
              <a:rPr lang="en-US" dirty="0"/>
              <a:t>() method</a:t>
            </a:r>
          </a:p>
          <a:p>
            <a:r>
              <a:rPr lang="en-US" dirty="0" err="1"/>
              <a:t>pandas.NA</a:t>
            </a:r>
            <a:r>
              <a:rPr lang="en-US" dirty="0"/>
              <a:t> for missing values (experimental)</a:t>
            </a:r>
          </a:p>
          <a:p>
            <a:r>
              <a:rPr lang="en-US" dirty="0" err="1"/>
              <a:t>convert_dtypes</a:t>
            </a:r>
            <a:r>
              <a:rPr lang="en-US" dirty="0"/>
              <a:t>() method to get new datatypes</a:t>
            </a:r>
          </a:p>
          <a:p>
            <a:r>
              <a:rPr lang="en-US" dirty="0" err="1"/>
              <a:t>df.info</a:t>
            </a:r>
            <a:r>
              <a:rPr lang="en-US" dirty="0"/>
              <a:t>() much more readable</a:t>
            </a:r>
          </a:p>
          <a:p>
            <a:r>
              <a:rPr lang="en-US" dirty="0" err="1"/>
              <a:t>to_markdown</a:t>
            </a:r>
            <a:r>
              <a:rPr lang="en-US" dirty="0"/>
              <a:t>() method</a:t>
            </a:r>
          </a:p>
        </p:txBody>
      </p:sp>
    </p:spTree>
    <p:extLst>
      <p:ext uri="{BB962C8B-B14F-4D97-AF65-F5344CB8AC3E}">
        <p14:creationId xmlns:p14="http://schemas.microsoft.com/office/powerpoint/2010/main" val="3503442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58BE-F304-6146-B47C-7BF75A37B4E8}"/>
              </a:ext>
            </a:extLst>
          </p:cNvPr>
          <p:cNvSpPr>
            <a:spLocks noGrp="1"/>
          </p:cNvSpPr>
          <p:nvPr>
            <p:ph type="title"/>
          </p:nvPr>
        </p:nvSpPr>
        <p:spPr/>
        <p:txBody>
          <a:bodyPr/>
          <a:lstStyle/>
          <a:p>
            <a:r>
              <a:rPr lang="en-US" dirty="0"/>
              <a:t>Enhancements for the future?</a:t>
            </a:r>
          </a:p>
        </p:txBody>
      </p:sp>
      <p:sp>
        <p:nvSpPr>
          <p:cNvPr id="3" name="Content Placeholder 2">
            <a:extLst>
              <a:ext uri="{FF2B5EF4-FFF2-40B4-BE49-F238E27FC236}">
                <a16:creationId xmlns:a16="http://schemas.microsoft.com/office/drawing/2014/main" id="{26223E84-8C34-514C-9DCE-DD725B9E533E}"/>
              </a:ext>
            </a:extLst>
          </p:cNvPr>
          <p:cNvSpPr>
            <a:spLocks noGrp="1"/>
          </p:cNvSpPr>
          <p:nvPr>
            <p:ph idx="1"/>
          </p:nvPr>
        </p:nvSpPr>
        <p:spPr/>
        <p:txBody>
          <a:bodyPr/>
          <a:lstStyle/>
          <a:p>
            <a:r>
              <a:rPr lang="en-US" dirty="0"/>
              <a:t>As soon as not experimental anymore</a:t>
            </a:r>
          </a:p>
          <a:p>
            <a:pPr lvl="1"/>
            <a:r>
              <a:rPr lang="en-US" dirty="0"/>
              <a:t>Support String columns</a:t>
            </a:r>
          </a:p>
          <a:p>
            <a:pPr lvl="1"/>
            <a:r>
              <a:rPr lang="en-US" dirty="0"/>
              <a:t>Support Boolean columns </a:t>
            </a:r>
          </a:p>
          <a:p>
            <a:pPr lvl="1"/>
            <a:r>
              <a:rPr lang="en-US" dirty="0"/>
              <a:t>Support </a:t>
            </a:r>
            <a:r>
              <a:rPr lang="en-US" dirty="0" err="1"/>
              <a:t>pandas.NA</a:t>
            </a:r>
            <a:endParaRPr lang="en-US" dirty="0"/>
          </a:p>
          <a:p>
            <a:pPr lvl="1"/>
            <a:r>
              <a:rPr lang="en-US" dirty="0"/>
              <a:t>Support Categorical Columns (=&gt; Domain Data)?</a:t>
            </a:r>
          </a:p>
          <a:p>
            <a:pPr lvl="1"/>
            <a:endParaRPr lang="en-US" dirty="0"/>
          </a:p>
          <a:p>
            <a:pPr lvl="1"/>
            <a:r>
              <a:rPr lang="en-US" dirty="0"/>
              <a:t>Change to Parquet as exchange format instead of CSV</a:t>
            </a:r>
          </a:p>
          <a:p>
            <a:pPr lvl="1"/>
            <a:r>
              <a:rPr lang="en-US" dirty="0"/>
              <a:t>Transfer Flow-variables (as pandas data frame?)</a:t>
            </a:r>
          </a:p>
        </p:txBody>
      </p:sp>
    </p:spTree>
    <p:extLst>
      <p:ext uri="{BB962C8B-B14F-4D97-AF65-F5344CB8AC3E}">
        <p14:creationId xmlns:p14="http://schemas.microsoft.com/office/powerpoint/2010/main" val="1666639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86EE-0339-8546-8911-B7A3A9570B80}"/>
              </a:ext>
            </a:extLst>
          </p:cNvPr>
          <p:cNvSpPr>
            <a:spLocks noGrp="1"/>
          </p:cNvSpPr>
          <p:nvPr>
            <p:ph type="title"/>
          </p:nvPr>
        </p:nvSpPr>
        <p:spPr/>
        <p:txBody>
          <a:bodyPr/>
          <a:lstStyle/>
          <a:p>
            <a:r>
              <a:rPr lang="en-US" dirty="0"/>
              <a:t>Preferences / </a:t>
            </a:r>
            <a:r>
              <a:rPr lang="en-US" dirty="0" err="1"/>
              <a:t>jupyter</a:t>
            </a:r>
            <a:endParaRPr lang="en-US" dirty="0"/>
          </a:p>
        </p:txBody>
      </p:sp>
    </p:spTree>
    <p:extLst>
      <p:ext uri="{BB962C8B-B14F-4D97-AF65-F5344CB8AC3E}">
        <p14:creationId xmlns:p14="http://schemas.microsoft.com/office/powerpoint/2010/main" val="3193502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B4E5-F8E3-2B41-AD95-6617FFF2484B}"/>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6118E622-59C3-954A-8BE8-43E9CD6B3804}"/>
              </a:ext>
            </a:extLst>
          </p:cNvPr>
          <p:cNvSpPr>
            <a:spLocks noGrp="1"/>
          </p:cNvSpPr>
          <p:nvPr>
            <p:ph idx="1"/>
          </p:nvPr>
        </p:nvSpPr>
        <p:spPr/>
        <p:txBody>
          <a:bodyPr/>
          <a:lstStyle/>
          <a:p>
            <a:r>
              <a:rPr lang="en-US" dirty="0"/>
              <a:t>Support Python 3</a:t>
            </a:r>
          </a:p>
          <a:p>
            <a:r>
              <a:rPr lang="en-US" dirty="0"/>
              <a:t>Support </a:t>
            </a:r>
            <a:r>
              <a:rPr lang="en-US" dirty="0" err="1"/>
              <a:t>Jupyter</a:t>
            </a:r>
            <a:r>
              <a:rPr lang="en-US" dirty="0"/>
              <a:t> notebooks (improve ‘Open external’ possibilities for troubleshooting or prototyping)</a:t>
            </a:r>
          </a:p>
        </p:txBody>
      </p:sp>
    </p:spTree>
    <p:extLst>
      <p:ext uri="{BB962C8B-B14F-4D97-AF65-F5344CB8AC3E}">
        <p14:creationId xmlns:p14="http://schemas.microsoft.com/office/powerpoint/2010/main" val="2308443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ADF19-95D0-D14B-941A-F0A43B334C98}"/>
              </a:ext>
            </a:extLst>
          </p:cNvPr>
          <p:cNvSpPr>
            <a:spLocks noGrp="1"/>
          </p:cNvSpPr>
          <p:nvPr>
            <p:ph type="title"/>
          </p:nvPr>
        </p:nvSpPr>
        <p:spPr/>
        <p:txBody>
          <a:bodyPr/>
          <a:lstStyle/>
          <a:p>
            <a:r>
              <a:rPr lang="en-US" dirty="0"/>
              <a:t>Preferences</a:t>
            </a:r>
          </a:p>
        </p:txBody>
      </p:sp>
      <p:sp>
        <p:nvSpPr>
          <p:cNvPr id="3" name="Content Placeholder 2">
            <a:extLst>
              <a:ext uri="{FF2B5EF4-FFF2-40B4-BE49-F238E27FC236}">
                <a16:creationId xmlns:a16="http://schemas.microsoft.com/office/drawing/2014/main" id="{671C87C6-2D5B-134E-B3BC-443FAA595889}"/>
              </a:ext>
            </a:extLst>
          </p:cNvPr>
          <p:cNvSpPr>
            <a:spLocks noGrp="1"/>
          </p:cNvSpPr>
          <p:nvPr>
            <p:ph idx="1"/>
          </p:nvPr>
        </p:nvSpPr>
        <p:spPr>
          <a:xfrm>
            <a:off x="457200" y="1600200"/>
            <a:ext cx="5313405" cy="4876800"/>
          </a:xfrm>
        </p:spPr>
        <p:txBody>
          <a:bodyPr/>
          <a:lstStyle/>
          <a:p>
            <a:r>
              <a:rPr lang="en-US" dirty="0"/>
              <a:t>Community Scripting Settings moved</a:t>
            </a:r>
          </a:p>
          <a:p>
            <a:endParaRPr lang="en-US" dirty="0"/>
          </a:p>
          <a:p>
            <a:r>
              <a:rPr lang="en-US" dirty="0" err="1"/>
              <a:t>Jupyter</a:t>
            </a:r>
            <a:r>
              <a:rPr lang="en-US" dirty="0"/>
              <a:t> Settings (as it may provide Python and R kernels)</a:t>
            </a:r>
          </a:p>
          <a:p>
            <a:r>
              <a:rPr lang="en-US" dirty="0"/>
              <a:t>Python Scripting = Settings for Python nodes Version 2</a:t>
            </a:r>
          </a:p>
          <a:p>
            <a:pPr lvl="1"/>
            <a:r>
              <a:rPr lang="en-US" dirty="0"/>
              <a:t>Python Scripting (deprecated) = Settings for Python nodes Version 1</a:t>
            </a:r>
          </a:p>
        </p:txBody>
      </p:sp>
      <p:pic>
        <p:nvPicPr>
          <p:cNvPr id="5" name="Picture 4">
            <a:extLst>
              <a:ext uri="{FF2B5EF4-FFF2-40B4-BE49-F238E27FC236}">
                <a16:creationId xmlns:a16="http://schemas.microsoft.com/office/drawing/2014/main" id="{CDF3737B-320E-6C42-87DC-53D2806937CF}"/>
              </a:ext>
            </a:extLst>
          </p:cNvPr>
          <p:cNvPicPr>
            <a:picLocks noChangeAspect="1"/>
          </p:cNvPicPr>
          <p:nvPr/>
        </p:nvPicPr>
        <p:blipFill>
          <a:blip r:embed="rId2"/>
          <a:stretch>
            <a:fillRect/>
          </a:stretch>
        </p:blipFill>
        <p:spPr>
          <a:xfrm>
            <a:off x="6089650" y="1166856"/>
            <a:ext cx="2451100" cy="1435100"/>
          </a:xfrm>
          <a:prstGeom prst="rect">
            <a:avLst/>
          </a:prstGeom>
        </p:spPr>
      </p:pic>
      <p:cxnSp>
        <p:nvCxnSpPr>
          <p:cNvPr id="8" name="Straight Arrow Connector 7">
            <a:extLst>
              <a:ext uri="{FF2B5EF4-FFF2-40B4-BE49-F238E27FC236}">
                <a16:creationId xmlns:a16="http://schemas.microsoft.com/office/drawing/2014/main" id="{92034BB0-D964-F74F-BB58-41DAAA22F502}"/>
              </a:ext>
            </a:extLst>
          </p:cNvPr>
          <p:cNvCxnSpPr/>
          <p:nvPr/>
        </p:nvCxnSpPr>
        <p:spPr>
          <a:xfrm flipV="1">
            <a:off x="4844964" y="1524000"/>
            <a:ext cx="1085164" cy="360406"/>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DB927AA-14B0-0042-90BA-FFB2486C70BC}"/>
              </a:ext>
            </a:extLst>
          </p:cNvPr>
          <p:cNvCxnSpPr>
            <a:cxnSpLocks/>
          </p:cNvCxnSpPr>
          <p:nvPr/>
        </p:nvCxnSpPr>
        <p:spPr>
          <a:xfrm flipV="1">
            <a:off x="4572000" y="1704203"/>
            <a:ext cx="2137719" cy="1170803"/>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562E8B2-5CEF-0A4F-8DED-F375160AB964}"/>
              </a:ext>
            </a:extLst>
          </p:cNvPr>
          <p:cNvCxnSpPr>
            <a:cxnSpLocks/>
          </p:cNvCxnSpPr>
          <p:nvPr/>
        </p:nvCxnSpPr>
        <p:spPr>
          <a:xfrm flipV="1">
            <a:off x="5020790" y="2289604"/>
            <a:ext cx="1535585" cy="1620795"/>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122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3432-2BAB-B441-8990-4B1F968F27E4}"/>
              </a:ext>
            </a:extLst>
          </p:cNvPr>
          <p:cNvSpPr>
            <a:spLocks noGrp="1"/>
          </p:cNvSpPr>
          <p:nvPr>
            <p:ph type="title"/>
          </p:nvPr>
        </p:nvSpPr>
        <p:spPr/>
        <p:txBody>
          <a:bodyPr/>
          <a:lstStyle/>
          <a:p>
            <a:r>
              <a:rPr lang="en-US" dirty="0" err="1"/>
              <a:t>Jupyter</a:t>
            </a:r>
            <a:r>
              <a:rPr lang="en-US" dirty="0"/>
              <a:t> Settings</a:t>
            </a:r>
          </a:p>
        </p:txBody>
      </p:sp>
      <p:sp>
        <p:nvSpPr>
          <p:cNvPr id="6" name="Content Placeholder 5">
            <a:extLst>
              <a:ext uri="{FF2B5EF4-FFF2-40B4-BE49-F238E27FC236}">
                <a16:creationId xmlns:a16="http://schemas.microsoft.com/office/drawing/2014/main" id="{022BE8E3-647F-7F45-BE05-4A3A48358BEF}"/>
              </a:ext>
            </a:extLst>
          </p:cNvPr>
          <p:cNvSpPr>
            <a:spLocks noGrp="1"/>
          </p:cNvSpPr>
          <p:nvPr>
            <p:ph idx="1"/>
          </p:nvPr>
        </p:nvSpPr>
        <p:spPr>
          <a:xfrm>
            <a:off x="457200" y="3966519"/>
            <a:ext cx="8229600" cy="2510480"/>
          </a:xfrm>
        </p:spPr>
        <p:txBody>
          <a:bodyPr/>
          <a:lstStyle/>
          <a:p>
            <a:r>
              <a:rPr lang="en-US" dirty="0"/>
              <a:t>Available </a:t>
            </a:r>
            <a:r>
              <a:rPr lang="en-US" dirty="0" err="1"/>
              <a:t>Kernelspecs</a:t>
            </a:r>
            <a:r>
              <a:rPr lang="en-US" dirty="0"/>
              <a:t> are automatically retrieved as soon as the </a:t>
            </a:r>
            <a:r>
              <a:rPr lang="en-US" dirty="0" err="1"/>
              <a:t>jupyter</a:t>
            </a:r>
            <a:r>
              <a:rPr lang="en-US" dirty="0"/>
              <a:t> executable is set</a:t>
            </a:r>
          </a:p>
          <a:p>
            <a:r>
              <a:rPr lang="en-US" dirty="0" err="1"/>
              <a:t>Jupyter</a:t>
            </a:r>
            <a:r>
              <a:rPr lang="en-US" dirty="0"/>
              <a:t> can be started as lab or as notebook</a:t>
            </a:r>
          </a:p>
          <a:p>
            <a:r>
              <a:rPr lang="en-US" dirty="0"/>
              <a:t>Notebooks are created within a given notebook folder</a:t>
            </a:r>
          </a:p>
        </p:txBody>
      </p:sp>
      <p:pic>
        <p:nvPicPr>
          <p:cNvPr id="7" name="Content Placeholder 4">
            <a:extLst>
              <a:ext uri="{FF2B5EF4-FFF2-40B4-BE49-F238E27FC236}">
                <a16:creationId xmlns:a16="http://schemas.microsoft.com/office/drawing/2014/main" id="{09A6C197-9FE7-0340-A024-92127E5FD596}"/>
              </a:ext>
            </a:extLst>
          </p:cNvPr>
          <p:cNvPicPr>
            <a:picLocks noChangeAspect="1"/>
          </p:cNvPicPr>
          <p:nvPr/>
        </p:nvPicPr>
        <p:blipFill>
          <a:blip r:embed="rId2"/>
          <a:stretch>
            <a:fillRect/>
          </a:stretch>
        </p:blipFill>
        <p:spPr>
          <a:xfrm>
            <a:off x="457200" y="1524000"/>
            <a:ext cx="8229600" cy="2255267"/>
          </a:xfrm>
          <a:prstGeom prst="rect">
            <a:avLst/>
          </a:prstGeom>
        </p:spPr>
      </p:pic>
    </p:spTree>
    <p:extLst>
      <p:ext uri="{BB962C8B-B14F-4D97-AF65-F5344CB8AC3E}">
        <p14:creationId xmlns:p14="http://schemas.microsoft.com/office/powerpoint/2010/main" val="1432247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3154-A7F8-844B-ABF9-CFD164062CF9}"/>
              </a:ext>
            </a:extLst>
          </p:cNvPr>
          <p:cNvSpPr>
            <a:spLocks noGrp="1"/>
          </p:cNvSpPr>
          <p:nvPr>
            <p:ph type="title"/>
          </p:nvPr>
        </p:nvSpPr>
        <p:spPr/>
        <p:txBody>
          <a:bodyPr/>
          <a:lstStyle/>
          <a:p>
            <a:r>
              <a:rPr lang="en-US" dirty="0" err="1"/>
              <a:t>Jupyter</a:t>
            </a:r>
            <a:r>
              <a:rPr lang="en-US" dirty="0"/>
              <a:t> Setup (Recommendation)</a:t>
            </a:r>
          </a:p>
        </p:txBody>
      </p:sp>
      <p:sp>
        <p:nvSpPr>
          <p:cNvPr id="3" name="Content Placeholder 2">
            <a:extLst>
              <a:ext uri="{FF2B5EF4-FFF2-40B4-BE49-F238E27FC236}">
                <a16:creationId xmlns:a16="http://schemas.microsoft.com/office/drawing/2014/main" id="{F87D7DCF-62BC-214C-961D-7C4EE6EE85AF}"/>
              </a:ext>
            </a:extLst>
          </p:cNvPr>
          <p:cNvSpPr>
            <a:spLocks noGrp="1"/>
          </p:cNvSpPr>
          <p:nvPr>
            <p:ph idx="1"/>
          </p:nvPr>
        </p:nvSpPr>
        <p:spPr/>
        <p:txBody>
          <a:bodyPr/>
          <a:lstStyle/>
          <a:p>
            <a:r>
              <a:rPr lang="en-US" dirty="0" err="1"/>
              <a:t>Jupyter</a:t>
            </a:r>
            <a:r>
              <a:rPr lang="en-US" dirty="0"/>
              <a:t> installed in base environment</a:t>
            </a:r>
          </a:p>
          <a:p>
            <a:r>
              <a:rPr lang="en-US" dirty="0"/>
              <a:t>Register </a:t>
            </a:r>
            <a:r>
              <a:rPr lang="en-US" dirty="0" err="1"/>
              <a:t>Jupyter</a:t>
            </a:r>
            <a:r>
              <a:rPr lang="en-US" dirty="0"/>
              <a:t> Kernel</a:t>
            </a:r>
          </a:p>
        </p:txBody>
      </p:sp>
      <p:sp>
        <p:nvSpPr>
          <p:cNvPr id="4" name="TextBox 3">
            <a:extLst>
              <a:ext uri="{FF2B5EF4-FFF2-40B4-BE49-F238E27FC236}">
                <a16:creationId xmlns:a16="http://schemas.microsoft.com/office/drawing/2014/main" id="{53527CA3-FEBE-CB46-8290-9566EDFB932F}"/>
              </a:ext>
            </a:extLst>
          </p:cNvPr>
          <p:cNvSpPr txBox="1"/>
          <p:nvPr/>
        </p:nvSpPr>
        <p:spPr>
          <a:xfrm>
            <a:off x="271848" y="2561272"/>
            <a:ext cx="8600303" cy="1477328"/>
          </a:xfrm>
          <a:prstGeom prst="rect">
            <a:avLst/>
          </a:prstGeom>
          <a:solidFill>
            <a:schemeClr val="bg1">
              <a:lumMod val="85000"/>
              <a:alpha val="36000"/>
            </a:schemeClr>
          </a:solidFill>
          <a:ln>
            <a:solidFill>
              <a:schemeClr val="accent1"/>
            </a:solidFill>
          </a:ln>
        </p:spPr>
        <p:txBody>
          <a:bodyPr wrap="square" rtlCol="0">
            <a:spAutoFit/>
          </a:bodyPr>
          <a:lstStyle/>
          <a:p>
            <a:r>
              <a:rPr lang="en-US" dirty="0">
                <a:latin typeface="Consolas" panose="020B0609020204030204" pitchFamily="49" charset="0"/>
                <a:cs typeface="Consolas" panose="020B0609020204030204" pitchFamily="49" charset="0"/>
              </a:rPr>
              <a:t>&gt; source activate </a:t>
            </a:r>
            <a:r>
              <a:rPr lang="en-US" dirty="0" err="1">
                <a:latin typeface="Consolas" panose="020B0609020204030204" pitchFamily="49" charset="0"/>
                <a:cs typeface="Consolas" panose="020B0609020204030204" pitchFamily="49" charset="0"/>
              </a:rPr>
              <a:t>myenv</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conda</a:t>
            </a:r>
            <a:r>
              <a:rPr lang="en-US" dirty="0">
                <a:latin typeface="Consolas" panose="020B0609020204030204" pitchFamily="49" charset="0"/>
                <a:cs typeface="Consolas" panose="020B0609020204030204" pitchFamily="49" charset="0"/>
              </a:rPr>
              <a:t> install </a:t>
            </a:r>
            <a:r>
              <a:rPr lang="en-US" dirty="0" err="1">
                <a:latin typeface="Consolas" panose="020B0609020204030204" pitchFamily="49" charset="0"/>
                <a:cs typeface="Consolas" panose="020B0609020204030204" pitchFamily="49" charset="0"/>
              </a:rPr>
              <a:t>ipykernel</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&gt; python -m </a:t>
            </a:r>
            <a:r>
              <a:rPr lang="en-US" dirty="0" err="1">
                <a:latin typeface="Consolas" panose="020B0609020204030204" pitchFamily="49" charset="0"/>
                <a:cs typeface="Consolas" panose="020B0609020204030204" pitchFamily="49" charset="0"/>
              </a:rPr>
              <a:t>ipykernel</a:t>
            </a:r>
            <a:r>
              <a:rPr lang="en-US" dirty="0">
                <a:latin typeface="Consolas" panose="020B0609020204030204" pitchFamily="49" charset="0"/>
                <a:cs typeface="Consolas" panose="020B0609020204030204" pitchFamily="49" charset="0"/>
              </a:rPr>
              <a:t> install --user --name </a:t>
            </a:r>
            <a:r>
              <a:rPr lang="en-US" dirty="0" err="1">
                <a:latin typeface="Consolas" panose="020B0609020204030204" pitchFamily="49" charset="0"/>
                <a:cs typeface="Consolas" panose="020B0609020204030204" pitchFamily="49" charset="0"/>
              </a:rPr>
              <a:t>myenv</a:t>
            </a:r>
            <a:r>
              <a:rPr lang="en-US" dirty="0">
                <a:latin typeface="Consolas" panose="020B0609020204030204" pitchFamily="49" charset="0"/>
                <a:cs typeface="Consolas" panose="020B0609020204030204" pitchFamily="49" charset="0"/>
              </a:rPr>
              <a:t> --display-name "Python (</a:t>
            </a:r>
            <a:r>
              <a:rPr lang="en-US" dirty="0" err="1">
                <a:latin typeface="Consolas" panose="020B0609020204030204" pitchFamily="49" charset="0"/>
                <a:cs typeface="Consolas" panose="020B0609020204030204" pitchFamily="49" charset="0"/>
              </a:rPr>
              <a:t>myenv</a:t>
            </a:r>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85104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29EC8A-0F85-CD40-9949-0C240D7F740B}"/>
              </a:ext>
            </a:extLst>
          </p:cNvPr>
          <p:cNvSpPr>
            <a:spLocks noGrp="1"/>
          </p:cNvSpPr>
          <p:nvPr>
            <p:ph type="title"/>
          </p:nvPr>
        </p:nvSpPr>
        <p:spPr/>
        <p:txBody>
          <a:bodyPr/>
          <a:lstStyle/>
          <a:p>
            <a:r>
              <a:rPr lang="en-US" dirty="0"/>
              <a:t>Plot nodes</a:t>
            </a:r>
          </a:p>
        </p:txBody>
      </p:sp>
    </p:spTree>
    <p:extLst>
      <p:ext uri="{BB962C8B-B14F-4D97-AF65-F5344CB8AC3E}">
        <p14:creationId xmlns:p14="http://schemas.microsoft.com/office/powerpoint/2010/main" val="2116963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F7AC-D36E-BA45-B6A2-14F78E13BB59}"/>
              </a:ext>
            </a:extLst>
          </p:cNvPr>
          <p:cNvSpPr>
            <a:spLocks noGrp="1"/>
          </p:cNvSpPr>
          <p:nvPr>
            <p:ph type="title"/>
          </p:nvPr>
        </p:nvSpPr>
        <p:spPr/>
        <p:txBody>
          <a:bodyPr/>
          <a:lstStyle/>
          <a:p>
            <a:r>
              <a:rPr lang="en-US" dirty="0"/>
              <a:t>Python Plot node(s)</a:t>
            </a:r>
          </a:p>
        </p:txBody>
      </p:sp>
      <p:graphicFrame>
        <p:nvGraphicFramePr>
          <p:cNvPr id="4" name="Content Placeholder 3">
            <a:extLst>
              <a:ext uri="{FF2B5EF4-FFF2-40B4-BE49-F238E27FC236}">
                <a16:creationId xmlns:a16="http://schemas.microsoft.com/office/drawing/2014/main" id="{6C7D48A3-1B61-434C-8974-B2A76DC47C83}"/>
              </a:ext>
            </a:extLst>
          </p:cNvPr>
          <p:cNvGraphicFramePr>
            <a:graphicFrameLocks noGrp="1"/>
          </p:cNvGraphicFramePr>
          <p:nvPr>
            <p:ph idx="1"/>
            <p:extLst>
              <p:ext uri="{D42A27DB-BD31-4B8C-83A1-F6EECF244321}">
                <p14:modId xmlns:p14="http://schemas.microsoft.com/office/powerpoint/2010/main" val="2279670204"/>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9529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080F-4A57-E64A-950B-C5C2F0C6E1B1}"/>
              </a:ext>
            </a:extLst>
          </p:cNvPr>
          <p:cNvSpPr>
            <a:spLocks noGrp="1"/>
          </p:cNvSpPr>
          <p:nvPr>
            <p:ph type="title"/>
          </p:nvPr>
        </p:nvSpPr>
        <p:spPr/>
        <p:txBody>
          <a:bodyPr/>
          <a:lstStyle/>
          <a:p>
            <a:r>
              <a:rPr lang="en-US" dirty="0"/>
              <a:t>Python Plot Nodes - new features</a:t>
            </a:r>
          </a:p>
        </p:txBody>
      </p:sp>
      <p:sp>
        <p:nvSpPr>
          <p:cNvPr id="3" name="Content Placeholder 2">
            <a:extLst>
              <a:ext uri="{FF2B5EF4-FFF2-40B4-BE49-F238E27FC236}">
                <a16:creationId xmlns:a16="http://schemas.microsoft.com/office/drawing/2014/main" id="{08FE2A45-3B54-E249-8376-F1356E72FAE5}"/>
              </a:ext>
            </a:extLst>
          </p:cNvPr>
          <p:cNvSpPr>
            <a:spLocks noGrp="1"/>
          </p:cNvSpPr>
          <p:nvPr>
            <p:ph idx="1"/>
          </p:nvPr>
        </p:nvSpPr>
        <p:spPr/>
        <p:txBody>
          <a:bodyPr>
            <a:normAutofit/>
          </a:bodyPr>
          <a:lstStyle/>
          <a:p>
            <a:r>
              <a:rPr lang="en-US" dirty="0"/>
              <a:t>Supported file export formats (Matplotlib – ‘</a:t>
            </a:r>
            <a:r>
              <a:rPr lang="en-US" dirty="0" err="1"/>
              <a:t>Agg</a:t>
            </a:r>
            <a:r>
              <a:rPr lang="en-US" dirty="0"/>
              <a:t>’-backend)</a:t>
            </a:r>
          </a:p>
          <a:p>
            <a:pPr lvl="1"/>
            <a:r>
              <a:rPr lang="en-US" dirty="0"/>
              <a:t>PNG</a:t>
            </a:r>
          </a:p>
          <a:p>
            <a:pPr lvl="1"/>
            <a:r>
              <a:rPr lang="en-US" dirty="0"/>
              <a:t>SVG</a:t>
            </a:r>
          </a:p>
          <a:p>
            <a:pPr lvl="1"/>
            <a:r>
              <a:rPr lang="en-US" dirty="0"/>
              <a:t>PDF</a:t>
            </a:r>
          </a:p>
          <a:p>
            <a:pPr lvl="1"/>
            <a:r>
              <a:rPr lang="en-US" dirty="0"/>
              <a:t>JPG</a:t>
            </a:r>
          </a:p>
          <a:p>
            <a:pPr lvl="1"/>
            <a:r>
              <a:rPr lang="en-US" dirty="0"/>
              <a:t>TIF</a:t>
            </a:r>
          </a:p>
          <a:p>
            <a:pPr lvl="1"/>
            <a:endParaRPr lang="en-US" dirty="0"/>
          </a:p>
          <a:p>
            <a:r>
              <a:rPr lang="en-US" dirty="0"/>
              <a:t>DPI</a:t>
            </a:r>
          </a:p>
          <a:p>
            <a:pPr lvl="1"/>
            <a:r>
              <a:rPr lang="en-US" dirty="0"/>
              <a:t>For presentation – recommended DPI = 75</a:t>
            </a:r>
          </a:p>
          <a:p>
            <a:pPr lvl="1"/>
            <a:r>
              <a:rPr lang="en-US" dirty="0"/>
              <a:t>For printing – recommended DPI = 300 (600 / …)</a:t>
            </a:r>
          </a:p>
          <a:p>
            <a:pPr lvl="1"/>
            <a:r>
              <a:rPr lang="en-US" dirty="0"/>
              <a:t>Adjust size: 72 dpi ≈ 28,35 </a:t>
            </a:r>
            <a:r>
              <a:rPr lang="en-US" dirty="0" err="1"/>
              <a:t>px</a:t>
            </a:r>
            <a:r>
              <a:rPr lang="en-US" dirty="0"/>
              <a:t>/cm</a:t>
            </a:r>
          </a:p>
        </p:txBody>
      </p:sp>
    </p:spTree>
    <p:extLst>
      <p:ext uri="{BB962C8B-B14F-4D97-AF65-F5344CB8AC3E}">
        <p14:creationId xmlns:p14="http://schemas.microsoft.com/office/powerpoint/2010/main" val="924636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080F-4A57-E64A-950B-C5C2F0C6E1B1}"/>
              </a:ext>
            </a:extLst>
          </p:cNvPr>
          <p:cNvSpPr>
            <a:spLocks noGrp="1"/>
          </p:cNvSpPr>
          <p:nvPr>
            <p:ph type="title"/>
          </p:nvPr>
        </p:nvSpPr>
        <p:spPr/>
        <p:txBody>
          <a:bodyPr/>
          <a:lstStyle/>
          <a:p>
            <a:r>
              <a:rPr lang="en-US" dirty="0"/>
              <a:t>Python Plot Nodes - new features</a:t>
            </a:r>
          </a:p>
        </p:txBody>
      </p:sp>
      <p:sp>
        <p:nvSpPr>
          <p:cNvPr id="3" name="Content Placeholder 2">
            <a:extLst>
              <a:ext uri="{FF2B5EF4-FFF2-40B4-BE49-F238E27FC236}">
                <a16:creationId xmlns:a16="http://schemas.microsoft.com/office/drawing/2014/main" id="{08FE2A45-3B54-E249-8376-F1356E72FAE5}"/>
              </a:ext>
            </a:extLst>
          </p:cNvPr>
          <p:cNvSpPr>
            <a:spLocks noGrp="1"/>
          </p:cNvSpPr>
          <p:nvPr>
            <p:ph idx="1"/>
          </p:nvPr>
        </p:nvSpPr>
        <p:spPr>
          <a:xfrm>
            <a:off x="457200" y="1600200"/>
            <a:ext cx="5078627" cy="4876800"/>
          </a:xfrm>
        </p:spPr>
        <p:txBody>
          <a:bodyPr>
            <a:normAutofit/>
          </a:bodyPr>
          <a:lstStyle/>
          <a:p>
            <a:r>
              <a:rPr lang="en-US" dirty="0"/>
              <a:t>Recreate Image</a:t>
            </a:r>
          </a:p>
          <a:p>
            <a:pPr lvl="1"/>
            <a:r>
              <a:rPr lang="en-US" dirty="0"/>
              <a:t>With mouse click in the view, the image can be recreated for a new size</a:t>
            </a:r>
          </a:p>
          <a:p>
            <a:pPr lvl="1"/>
            <a:r>
              <a:rPr lang="en-US" dirty="0"/>
              <a:t>Size (width x height) is displayed and updated while resizing view window =&gt; gives an idea how to best set dimensions for plot export as file</a:t>
            </a:r>
          </a:p>
        </p:txBody>
      </p:sp>
      <p:pic>
        <p:nvPicPr>
          <p:cNvPr id="5" name="Picture 4">
            <a:extLst>
              <a:ext uri="{FF2B5EF4-FFF2-40B4-BE49-F238E27FC236}">
                <a16:creationId xmlns:a16="http://schemas.microsoft.com/office/drawing/2014/main" id="{08323803-1CB8-CB4F-886F-12C2CC5C5826}"/>
              </a:ext>
            </a:extLst>
          </p:cNvPr>
          <p:cNvPicPr>
            <a:picLocks noChangeAspect="1"/>
          </p:cNvPicPr>
          <p:nvPr/>
        </p:nvPicPr>
        <p:blipFill>
          <a:blip r:embed="rId2"/>
          <a:stretch>
            <a:fillRect/>
          </a:stretch>
        </p:blipFill>
        <p:spPr>
          <a:xfrm>
            <a:off x="4779319" y="2641084"/>
            <a:ext cx="4775200" cy="4813300"/>
          </a:xfrm>
          <a:prstGeom prst="rect">
            <a:avLst/>
          </a:prstGeom>
        </p:spPr>
      </p:pic>
      <p:sp>
        <p:nvSpPr>
          <p:cNvPr id="8" name="Oval 7">
            <a:extLst>
              <a:ext uri="{FF2B5EF4-FFF2-40B4-BE49-F238E27FC236}">
                <a16:creationId xmlns:a16="http://schemas.microsoft.com/office/drawing/2014/main" id="{3AC37AB9-5C09-B043-8FBF-D2D0A2A2CAC9}"/>
              </a:ext>
            </a:extLst>
          </p:cNvPr>
          <p:cNvSpPr/>
          <p:nvPr/>
        </p:nvSpPr>
        <p:spPr>
          <a:xfrm>
            <a:off x="5362834" y="6091882"/>
            <a:ext cx="1112108" cy="51074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4C4FCB7-7D15-3940-82F7-ACED1FDE60C1}"/>
              </a:ext>
            </a:extLst>
          </p:cNvPr>
          <p:cNvSpPr txBox="1"/>
          <p:nvPr/>
        </p:nvSpPr>
        <p:spPr>
          <a:xfrm>
            <a:off x="313727" y="4423719"/>
            <a:ext cx="4465592" cy="1754326"/>
          </a:xfrm>
          <a:prstGeom prst="rect">
            <a:avLst/>
          </a:prstGeom>
          <a:noFill/>
        </p:spPr>
        <p:txBody>
          <a:bodyPr wrap="square" rtlCol="0">
            <a:spAutoFit/>
          </a:bodyPr>
          <a:lstStyle/>
          <a:p>
            <a:r>
              <a:rPr lang="en-US" i="1" dirty="0"/>
              <a:t>Note: KNIME input is put into a shelve-file during execution time and saved to node internals when saving the workflow. Take care of your disk space when dealing with large tables! Might help to reduce the table to plot-relevant information</a:t>
            </a:r>
          </a:p>
        </p:txBody>
      </p:sp>
    </p:spTree>
    <p:extLst>
      <p:ext uri="{BB962C8B-B14F-4D97-AF65-F5344CB8AC3E}">
        <p14:creationId xmlns:p14="http://schemas.microsoft.com/office/powerpoint/2010/main" val="784916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DDC8-E1C6-0140-9A19-3F7D7539E109}"/>
              </a:ext>
            </a:extLst>
          </p:cNvPr>
          <p:cNvSpPr>
            <a:spLocks noGrp="1"/>
          </p:cNvSpPr>
          <p:nvPr>
            <p:ph type="title"/>
          </p:nvPr>
        </p:nvSpPr>
        <p:spPr/>
        <p:txBody>
          <a:bodyPr/>
          <a:lstStyle/>
          <a:p>
            <a:r>
              <a:rPr lang="en-US" dirty="0"/>
              <a:t>Files in the background</a:t>
            </a:r>
          </a:p>
        </p:txBody>
      </p:sp>
      <p:sp>
        <p:nvSpPr>
          <p:cNvPr id="3" name="Content Placeholder 2">
            <a:extLst>
              <a:ext uri="{FF2B5EF4-FFF2-40B4-BE49-F238E27FC236}">
                <a16:creationId xmlns:a16="http://schemas.microsoft.com/office/drawing/2014/main" id="{DA8AF815-FBE3-3247-80F0-22B6D70B8E54}"/>
              </a:ext>
            </a:extLst>
          </p:cNvPr>
          <p:cNvSpPr>
            <a:spLocks noGrp="1"/>
          </p:cNvSpPr>
          <p:nvPr>
            <p:ph idx="1"/>
          </p:nvPr>
        </p:nvSpPr>
        <p:spPr>
          <a:xfrm>
            <a:off x="889686" y="1600200"/>
            <a:ext cx="7797114" cy="4876800"/>
          </a:xfrm>
        </p:spPr>
        <p:txBody>
          <a:bodyPr>
            <a:normAutofit fontScale="92500" lnSpcReduction="20000"/>
          </a:bodyPr>
          <a:lstStyle/>
          <a:p>
            <a:r>
              <a:rPr lang="en-US" dirty="0"/>
              <a:t>Temporary location (during execution)</a:t>
            </a:r>
          </a:p>
          <a:p>
            <a:pPr lvl="1"/>
            <a:r>
              <a:rPr lang="en-US" dirty="0"/>
              <a:t>KNIME Input =&gt; CSV</a:t>
            </a:r>
          </a:p>
          <a:p>
            <a:pPr lvl="1"/>
            <a:r>
              <a:rPr lang="en-US" dirty="0"/>
              <a:t>Script =&gt; </a:t>
            </a:r>
            <a:r>
              <a:rPr lang="en-US" dirty="0" err="1"/>
              <a:t>Py</a:t>
            </a:r>
            <a:r>
              <a:rPr lang="en-US" dirty="0"/>
              <a:t>-Script (with procedures for reading input data and writing output data / plots)</a:t>
            </a:r>
          </a:p>
          <a:p>
            <a:pPr lvl="1"/>
            <a:r>
              <a:rPr lang="en-US" dirty="0"/>
              <a:t>Python Output =&gt; CSV (successful execution of </a:t>
            </a:r>
            <a:r>
              <a:rPr lang="en-US" dirty="0" err="1"/>
              <a:t>py</a:t>
            </a:r>
            <a:r>
              <a:rPr lang="en-US" dirty="0"/>
              <a:t>-script)</a:t>
            </a:r>
          </a:p>
          <a:p>
            <a:pPr lvl="1"/>
            <a:endParaRPr lang="en-US" dirty="0"/>
          </a:p>
          <a:p>
            <a:pPr lvl="1"/>
            <a:r>
              <a:rPr lang="en-US" dirty="0"/>
              <a:t>KNIME Input =&gt; pickle file (for plots only)</a:t>
            </a:r>
          </a:p>
          <a:p>
            <a:pPr lvl="1"/>
            <a:r>
              <a:rPr lang="en-US" dirty="0"/>
              <a:t>PNG (for plots only)</a:t>
            </a:r>
          </a:p>
          <a:p>
            <a:pPr lvl="1"/>
            <a:endParaRPr lang="en-US" dirty="0"/>
          </a:p>
          <a:p>
            <a:r>
              <a:rPr lang="en-US" dirty="0"/>
              <a:t>Destination location</a:t>
            </a:r>
          </a:p>
          <a:p>
            <a:pPr lvl="1"/>
            <a:r>
              <a:rPr lang="en-US" dirty="0"/>
              <a:t>Plot (various formats)</a:t>
            </a:r>
          </a:p>
          <a:p>
            <a:pPr lvl="1"/>
            <a:endParaRPr lang="en-US" dirty="0"/>
          </a:p>
          <a:p>
            <a:r>
              <a:rPr lang="en-US" dirty="0"/>
              <a:t>Node Settings folder (after saving the workflow)</a:t>
            </a:r>
          </a:p>
          <a:p>
            <a:pPr lvl="1"/>
            <a:r>
              <a:rPr lang="en-US" dirty="0"/>
              <a:t>PNG</a:t>
            </a:r>
          </a:p>
          <a:p>
            <a:pPr lvl="1"/>
            <a:r>
              <a:rPr lang="en-US" dirty="0"/>
              <a:t>pickle file to recreate image, Key file to know which input to expect</a:t>
            </a:r>
          </a:p>
        </p:txBody>
      </p:sp>
      <p:sp>
        <p:nvSpPr>
          <p:cNvPr id="4" name="Curved Right Arrow 3">
            <a:extLst>
              <a:ext uri="{FF2B5EF4-FFF2-40B4-BE49-F238E27FC236}">
                <a16:creationId xmlns:a16="http://schemas.microsoft.com/office/drawing/2014/main" id="{C1879234-4C3F-A84C-A094-E503C014667A}"/>
              </a:ext>
            </a:extLst>
          </p:cNvPr>
          <p:cNvSpPr/>
          <p:nvPr/>
        </p:nvSpPr>
        <p:spPr>
          <a:xfrm>
            <a:off x="457200" y="3558746"/>
            <a:ext cx="630195" cy="2360139"/>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48634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B7CC-F312-CC4A-91AA-B572912E0791}"/>
              </a:ext>
            </a:extLst>
          </p:cNvPr>
          <p:cNvSpPr>
            <a:spLocks noGrp="1"/>
          </p:cNvSpPr>
          <p:nvPr>
            <p:ph type="title"/>
          </p:nvPr>
        </p:nvSpPr>
        <p:spPr/>
        <p:txBody>
          <a:bodyPr/>
          <a:lstStyle/>
          <a:p>
            <a:r>
              <a:rPr lang="en-US" dirty="0"/>
              <a:t>Further Notes</a:t>
            </a:r>
          </a:p>
        </p:txBody>
      </p:sp>
      <p:sp>
        <p:nvSpPr>
          <p:cNvPr id="3" name="Content Placeholder 2">
            <a:extLst>
              <a:ext uri="{FF2B5EF4-FFF2-40B4-BE49-F238E27FC236}">
                <a16:creationId xmlns:a16="http://schemas.microsoft.com/office/drawing/2014/main" id="{02308157-A413-054C-B438-31979222BEFE}"/>
              </a:ext>
            </a:extLst>
          </p:cNvPr>
          <p:cNvSpPr>
            <a:spLocks noGrp="1"/>
          </p:cNvSpPr>
          <p:nvPr>
            <p:ph idx="1"/>
          </p:nvPr>
        </p:nvSpPr>
        <p:spPr/>
        <p:txBody>
          <a:bodyPr/>
          <a:lstStyle/>
          <a:p>
            <a:r>
              <a:rPr lang="en-US" dirty="0"/>
              <a:t>Error message with Python Plot</a:t>
            </a:r>
          </a:p>
          <a:p>
            <a:pPr lvl="1"/>
            <a:r>
              <a:rPr lang="en-US" dirty="0" err="1"/>
              <a:t>UserWarning</a:t>
            </a:r>
            <a:r>
              <a:rPr lang="en-US" dirty="0"/>
              <a:t>: Matplotlib is currently using </a:t>
            </a:r>
            <a:r>
              <a:rPr lang="en-US" dirty="0" err="1"/>
              <a:t>agg</a:t>
            </a:r>
            <a:r>
              <a:rPr lang="en-US" dirty="0"/>
              <a:t>, which is a non-GUI backend, so cannot show the figure.</a:t>
            </a:r>
          </a:p>
          <a:p>
            <a:pPr lvl="1"/>
            <a:r>
              <a:rPr lang="en-US" dirty="0"/>
              <a:t>Do not use </a:t>
            </a:r>
            <a:r>
              <a:rPr lang="en-US" dirty="0" err="1"/>
              <a:t>plt.show</a:t>
            </a:r>
            <a:r>
              <a:rPr lang="en-US" dirty="0"/>
              <a:t>() – meaningless</a:t>
            </a:r>
          </a:p>
          <a:p>
            <a:pPr lvl="1"/>
            <a:r>
              <a:rPr lang="en-US" dirty="0"/>
              <a:t>Tested with </a:t>
            </a:r>
            <a:r>
              <a:rPr lang="en-US" dirty="0" err="1"/>
              <a:t>Py</a:t>
            </a:r>
            <a:r>
              <a:rPr lang="en-US" dirty="0"/>
              <a:t> 3.8 and Pandas 1.1</a:t>
            </a:r>
          </a:p>
          <a:p>
            <a:pPr lvl="1"/>
            <a:endParaRPr lang="en-US" dirty="0"/>
          </a:p>
          <a:p>
            <a:endParaRPr lang="en-US" dirty="0"/>
          </a:p>
          <a:p>
            <a:endParaRPr lang="en-US" dirty="0"/>
          </a:p>
        </p:txBody>
      </p:sp>
    </p:spTree>
    <p:extLst>
      <p:ext uri="{BB962C8B-B14F-4D97-AF65-F5344CB8AC3E}">
        <p14:creationId xmlns:p14="http://schemas.microsoft.com/office/powerpoint/2010/main" val="2821136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transfer</a:t>
            </a:r>
          </a:p>
        </p:txBody>
      </p:sp>
    </p:spTree>
    <p:extLst>
      <p:ext uri="{BB962C8B-B14F-4D97-AF65-F5344CB8AC3E}">
        <p14:creationId xmlns:p14="http://schemas.microsoft.com/office/powerpoint/2010/main" val="33183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CSV-Format</a:t>
            </a:r>
          </a:p>
        </p:txBody>
      </p:sp>
      <p:sp>
        <p:nvSpPr>
          <p:cNvPr id="5" name="Content Placeholder 4"/>
          <p:cNvSpPr>
            <a:spLocks noGrp="1"/>
          </p:cNvSpPr>
          <p:nvPr>
            <p:ph idx="1"/>
          </p:nvPr>
        </p:nvSpPr>
        <p:spPr>
          <a:xfrm>
            <a:off x="353568" y="1600200"/>
            <a:ext cx="8436864" cy="4876800"/>
          </a:xfrm>
        </p:spPr>
        <p:txBody>
          <a:bodyPr>
            <a:normAutofit lnSpcReduction="10000"/>
          </a:bodyPr>
          <a:lstStyle/>
          <a:p>
            <a:r>
              <a:rPr lang="en-US" dirty="0"/>
              <a:t>Column Header : </a:t>
            </a:r>
            <a:r>
              <a:rPr lang="en-US" dirty="0" err="1"/>
              <a:t>RowID</a:t>
            </a:r>
            <a:r>
              <a:rPr lang="en-US" dirty="0"/>
              <a:t> + Column Names of supported types</a:t>
            </a:r>
          </a:p>
          <a:p>
            <a:r>
              <a:rPr lang="en-US" dirty="0"/>
              <a:t>Column Types:</a:t>
            </a:r>
          </a:p>
          <a:p>
            <a:pPr lvl="1"/>
            <a:r>
              <a:rPr lang="en-US" b="1" i="1" dirty="0"/>
              <a:t>PY_TYPE_INDEX (</a:t>
            </a:r>
            <a:r>
              <a:rPr lang="en-US" b="1" i="1" dirty="0" err="1"/>
              <a:t>RowID</a:t>
            </a:r>
            <a:r>
              <a:rPr lang="en-US" b="1" i="1" dirty="0"/>
              <a:t>)</a:t>
            </a:r>
            <a:endParaRPr lang="en-US" dirty="0"/>
          </a:p>
          <a:p>
            <a:pPr lvl="1"/>
            <a:r>
              <a:rPr lang="en-US" b="1" i="1" dirty="0"/>
              <a:t>PY_TYPE_BOOL</a:t>
            </a:r>
            <a:endParaRPr lang="en-US" dirty="0"/>
          </a:p>
          <a:p>
            <a:pPr lvl="1"/>
            <a:r>
              <a:rPr lang="en-US" b="1" i="1" dirty="0"/>
              <a:t>PY_TYPE_LONG</a:t>
            </a:r>
            <a:endParaRPr lang="en-US" dirty="0"/>
          </a:p>
          <a:p>
            <a:pPr lvl="1"/>
            <a:r>
              <a:rPr lang="en-US" b="1" i="1" dirty="0"/>
              <a:t>PY_TYPE_FLOAT</a:t>
            </a:r>
            <a:endParaRPr lang="en-US" dirty="0"/>
          </a:p>
          <a:p>
            <a:pPr lvl="1"/>
            <a:r>
              <a:rPr lang="en-US" b="1" i="1" dirty="0"/>
              <a:t>PY_TYPE_DATETIME</a:t>
            </a:r>
            <a:endParaRPr lang="en-US" dirty="0"/>
          </a:p>
          <a:p>
            <a:pPr lvl="1"/>
            <a:r>
              <a:rPr lang="en-US" b="1" i="1" dirty="0"/>
              <a:t>PY_TYPE_OBJECT (String)</a:t>
            </a:r>
          </a:p>
          <a:p>
            <a:pPr lvl="1"/>
            <a:endParaRPr lang="en-US" dirty="0"/>
          </a:p>
          <a:p>
            <a:r>
              <a:rPr lang="en-US" dirty="0"/>
              <a:t>Warning if data type is not supported</a:t>
            </a:r>
          </a:p>
          <a:p>
            <a:r>
              <a:rPr lang="en-US" dirty="0"/>
              <a:t>Missing values =&gt; next slide</a:t>
            </a:r>
          </a:p>
          <a:p>
            <a:r>
              <a:rPr lang="en-US" dirty="0"/>
              <a:t>Only pandas!</a:t>
            </a:r>
          </a:p>
        </p:txBody>
      </p:sp>
    </p:spTree>
    <p:extLst>
      <p:ext uri="{BB962C8B-B14F-4D97-AF65-F5344CB8AC3E}">
        <p14:creationId xmlns:p14="http://schemas.microsoft.com/office/powerpoint/2010/main" val="4164383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6D6B-8A35-C647-B42A-056291222950}"/>
              </a:ext>
            </a:extLst>
          </p:cNvPr>
          <p:cNvSpPr>
            <a:spLocks noGrp="1"/>
          </p:cNvSpPr>
          <p:nvPr>
            <p:ph type="title"/>
          </p:nvPr>
        </p:nvSpPr>
        <p:spPr/>
        <p:txBody>
          <a:bodyPr/>
          <a:lstStyle/>
          <a:p>
            <a:r>
              <a:rPr lang="en-US" dirty="0"/>
              <a:t>MISSING VALUES</a:t>
            </a:r>
          </a:p>
        </p:txBody>
      </p:sp>
      <p:sp>
        <p:nvSpPr>
          <p:cNvPr id="3" name="Content Placeholder 2">
            <a:extLst>
              <a:ext uri="{FF2B5EF4-FFF2-40B4-BE49-F238E27FC236}">
                <a16:creationId xmlns:a16="http://schemas.microsoft.com/office/drawing/2014/main" id="{F8CDA295-4230-9D44-BA26-588F0133CE0B}"/>
              </a:ext>
            </a:extLst>
          </p:cNvPr>
          <p:cNvSpPr>
            <a:spLocks noGrp="1"/>
          </p:cNvSpPr>
          <p:nvPr>
            <p:ph idx="1"/>
          </p:nvPr>
        </p:nvSpPr>
        <p:spPr>
          <a:xfrm>
            <a:off x="1223318" y="1600200"/>
            <a:ext cx="7463481" cy="4876800"/>
          </a:xfrm>
        </p:spPr>
        <p:txBody>
          <a:bodyPr/>
          <a:lstStyle/>
          <a:p>
            <a:r>
              <a:rPr lang="en-US" dirty="0"/>
              <a:t>Object (String)</a:t>
            </a:r>
          </a:p>
          <a:p>
            <a:pPr lvl="1"/>
            <a:r>
              <a:rPr lang="en-US" dirty="0" err="1"/>
              <a:t>NaN</a:t>
            </a:r>
            <a:endParaRPr lang="en-US" dirty="0"/>
          </a:p>
          <a:p>
            <a:r>
              <a:rPr lang="en-US" dirty="0"/>
              <a:t>Int64</a:t>
            </a:r>
          </a:p>
          <a:p>
            <a:pPr lvl="1"/>
            <a:r>
              <a:rPr lang="en-US" dirty="0">
                <a:solidFill>
                  <a:srgbClr val="C00000"/>
                </a:solidFill>
              </a:rPr>
              <a:t>Not possible! =&gt; </a:t>
            </a:r>
            <a:r>
              <a:rPr lang="en-US" u="sng" dirty="0">
                <a:solidFill>
                  <a:srgbClr val="C00000"/>
                </a:solidFill>
              </a:rPr>
              <a:t>column converted to float =&gt; Double</a:t>
            </a:r>
          </a:p>
          <a:p>
            <a:r>
              <a:rPr lang="en-US" dirty="0"/>
              <a:t>Float64</a:t>
            </a:r>
          </a:p>
          <a:p>
            <a:pPr lvl="1"/>
            <a:r>
              <a:rPr lang="en-US" dirty="0"/>
              <a:t>? =&gt; </a:t>
            </a:r>
            <a:r>
              <a:rPr lang="en-US" dirty="0" err="1"/>
              <a:t>NaN</a:t>
            </a:r>
            <a:r>
              <a:rPr lang="en-US" dirty="0"/>
              <a:t> =&gt; ?</a:t>
            </a:r>
          </a:p>
          <a:p>
            <a:pPr lvl="1"/>
            <a:r>
              <a:rPr lang="en-US" dirty="0" err="1"/>
              <a:t>NaN</a:t>
            </a:r>
            <a:r>
              <a:rPr lang="en-US" dirty="0"/>
              <a:t> =&gt; </a:t>
            </a:r>
            <a:r>
              <a:rPr lang="en-US" dirty="0" err="1"/>
              <a:t>NaN</a:t>
            </a:r>
            <a:r>
              <a:rPr lang="en-US" dirty="0"/>
              <a:t> =&gt; ?</a:t>
            </a:r>
          </a:p>
          <a:p>
            <a:r>
              <a:rPr lang="en-US" dirty="0"/>
              <a:t>Bool</a:t>
            </a:r>
          </a:p>
          <a:p>
            <a:pPr lvl="1"/>
            <a:r>
              <a:rPr lang="en-US" dirty="0">
                <a:solidFill>
                  <a:srgbClr val="C00000"/>
                </a:solidFill>
              </a:rPr>
              <a:t>Imported from pandas as </a:t>
            </a:r>
            <a:r>
              <a:rPr lang="en-US" u="sng" dirty="0">
                <a:solidFill>
                  <a:srgbClr val="C00000"/>
                </a:solidFill>
              </a:rPr>
              <a:t>true</a:t>
            </a:r>
          </a:p>
          <a:p>
            <a:r>
              <a:rPr lang="en-US" dirty="0"/>
              <a:t>Datetime64, timedelta64</a:t>
            </a:r>
          </a:p>
          <a:p>
            <a:pPr lvl="1"/>
            <a:r>
              <a:rPr lang="en-US" dirty="0" err="1"/>
              <a:t>NaT</a:t>
            </a:r>
            <a:endParaRPr lang="en-US" dirty="0"/>
          </a:p>
        </p:txBody>
      </p:sp>
      <p:pic>
        <p:nvPicPr>
          <p:cNvPr id="5" name="Graphic 4" descr="happyfaceoutline">
            <a:extLst>
              <a:ext uri="{FF2B5EF4-FFF2-40B4-BE49-F238E27FC236}">
                <a16:creationId xmlns:a16="http://schemas.microsoft.com/office/drawing/2014/main" id="{3280B444-06D2-CD4E-BF95-5AFFFFA678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994" y="1524000"/>
            <a:ext cx="549876" cy="549876"/>
          </a:xfrm>
          <a:prstGeom prst="rect">
            <a:avLst/>
          </a:prstGeom>
        </p:spPr>
      </p:pic>
      <p:pic>
        <p:nvPicPr>
          <p:cNvPr id="6" name="Graphic 5" descr="happyfaceoutline">
            <a:extLst>
              <a:ext uri="{FF2B5EF4-FFF2-40B4-BE49-F238E27FC236}">
                <a16:creationId xmlns:a16="http://schemas.microsoft.com/office/drawing/2014/main" id="{6BA50751-2BA2-8340-BFCD-F3962EFBEA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7994" y="3133468"/>
            <a:ext cx="549876" cy="549876"/>
          </a:xfrm>
          <a:prstGeom prst="rect">
            <a:avLst/>
          </a:prstGeom>
        </p:spPr>
      </p:pic>
      <p:pic>
        <p:nvPicPr>
          <p:cNvPr id="7" name="Graphic 6" descr="happyfaceoutline">
            <a:extLst>
              <a:ext uri="{FF2B5EF4-FFF2-40B4-BE49-F238E27FC236}">
                <a16:creationId xmlns:a16="http://schemas.microsoft.com/office/drawing/2014/main" id="{53898DD3-DBB4-DA4B-91D0-44AB62C53B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994" y="5200136"/>
            <a:ext cx="549876" cy="549876"/>
          </a:xfrm>
          <a:prstGeom prst="rect">
            <a:avLst/>
          </a:prstGeom>
        </p:spPr>
      </p:pic>
      <p:pic>
        <p:nvPicPr>
          <p:cNvPr id="8" name="Graphic 7" descr="happyfaceoutline">
            <a:extLst>
              <a:ext uri="{FF2B5EF4-FFF2-40B4-BE49-F238E27FC236}">
                <a16:creationId xmlns:a16="http://schemas.microsoft.com/office/drawing/2014/main" id="{65ADA7E7-DA6A-114A-8EFC-5CEDF87F6C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7994" y="2328734"/>
            <a:ext cx="549876" cy="549876"/>
          </a:xfrm>
          <a:prstGeom prst="rect">
            <a:avLst/>
          </a:prstGeom>
        </p:spPr>
      </p:pic>
      <p:pic>
        <p:nvPicPr>
          <p:cNvPr id="9" name="Graphic 8" descr="happyfaceoutline">
            <a:extLst>
              <a:ext uri="{FF2B5EF4-FFF2-40B4-BE49-F238E27FC236}">
                <a16:creationId xmlns:a16="http://schemas.microsoft.com/office/drawing/2014/main" id="{8C9CE745-87F8-FF48-A2DC-8E5CAEDAB42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7994" y="4371204"/>
            <a:ext cx="549876" cy="549876"/>
          </a:xfrm>
          <a:prstGeom prst="rect">
            <a:avLst/>
          </a:prstGeom>
        </p:spPr>
      </p:pic>
    </p:spTree>
    <p:extLst>
      <p:ext uri="{BB962C8B-B14F-4D97-AF65-F5344CB8AC3E}">
        <p14:creationId xmlns:p14="http://schemas.microsoft.com/office/powerpoint/2010/main" val="2449435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F532-2E99-8049-8963-FFB5DCB1130C}"/>
              </a:ext>
            </a:extLst>
          </p:cNvPr>
          <p:cNvSpPr>
            <a:spLocks noGrp="1"/>
          </p:cNvSpPr>
          <p:nvPr>
            <p:ph type="title"/>
          </p:nvPr>
        </p:nvSpPr>
        <p:spPr/>
        <p:txBody>
          <a:bodyPr/>
          <a:lstStyle/>
          <a:p>
            <a:r>
              <a:rPr lang="en-US" dirty="0"/>
              <a:t>KNIME / pandas</a:t>
            </a:r>
          </a:p>
        </p:txBody>
      </p:sp>
      <p:graphicFrame>
        <p:nvGraphicFramePr>
          <p:cNvPr id="4" name="Content Placeholder 3">
            <a:extLst>
              <a:ext uri="{FF2B5EF4-FFF2-40B4-BE49-F238E27FC236}">
                <a16:creationId xmlns:a16="http://schemas.microsoft.com/office/drawing/2014/main" id="{75CB304B-BDC6-1F41-8151-EBAC002A80CE}"/>
              </a:ext>
            </a:extLst>
          </p:cNvPr>
          <p:cNvGraphicFramePr>
            <a:graphicFrameLocks noGrp="1"/>
          </p:cNvGraphicFramePr>
          <p:nvPr>
            <p:ph idx="1"/>
            <p:extLst>
              <p:ext uri="{D42A27DB-BD31-4B8C-83A1-F6EECF244321}">
                <p14:modId xmlns:p14="http://schemas.microsoft.com/office/powerpoint/2010/main" val="452596899"/>
              </p:ext>
            </p:extLst>
          </p:nvPr>
        </p:nvGraphicFramePr>
        <p:xfrm>
          <a:off x="457200" y="1600200"/>
          <a:ext cx="8229600" cy="46990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832292594"/>
                    </a:ext>
                  </a:extLst>
                </a:gridCol>
                <a:gridCol w="2743200">
                  <a:extLst>
                    <a:ext uri="{9D8B030D-6E8A-4147-A177-3AD203B41FA5}">
                      <a16:colId xmlns:a16="http://schemas.microsoft.com/office/drawing/2014/main" val="2446884424"/>
                    </a:ext>
                  </a:extLst>
                </a:gridCol>
                <a:gridCol w="2743200">
                  <a:extLst>
                    <a:ext uri="{9D8B030D-6E8A-4147-A177-3AD203B41FA5}">
                      <a16:colId xmlns:a16="http://schemas.microsoft.com/office/drawing/2014/main" val="1188168576"/>
                    </a:ext>
                  </a:extLst>
                </a:gridCol>
              </a:tblGrid>
              <a:tr h="370840">
                <a:tc>
                  <a:txBody>
                    <a:bodyPr/>
                    <a:lstStyle/>
                    <a:p>
                      <a:r>
                        <a:rPr lang="en-US" dirty="0"/>
                        <a:t>KNIME =&gt;</a:t>
                      </a:r>
                    </a:p>
                  </a:txBody>
                  <a:tcPr/>
                </a:tc>
                <a:tc>
                  <a:txBody>
                    <a:bodyPr/>
                    <a:lstStyle/>
                    <a:p>
                      <a:r>
                        <a:rPr lang="en-US" dirty="0"/>
                        <a:t>Pandas =&gt;</a:t>
                      </a:r>
                    </a:p>
                  </a:txBody>
                  <a:tcPr/>
                </a:tc>
                <a:tc>
                  <a:txBody>
                    <a:bodyPr/>
                    <a:lstStyle/>
                    <a:p>
                      <a:r>
                        <a:rPr lang="en-US" dirty="0"/>
                        <a:t>KNIME</a:t>
                      </a:r>
                    </a:p>
                  </a:txBody>
                  <a:tcPr/>
                </a:tc>
                <a:extLst>
                  <a:ext uri="{0D108BD9-81ED-4DB2-BD59-A6C34878D82A}">
                    <a16:rowId xmlns:a16="http://schemas.microsoft.com/office/drawing/2014/main" val="803415668"/>
                  </a:ext>
                </a:extLst>
              </a:tr>
              <a:tr h="370840">
                <a:tc>
                  <a:txBody>
                    <a:bodyPr/>
                    <a:lstStyle/>
                    <a:p>
                      <a:r>
                        <a:rPr lang="en-US" dirty="0"/>
                        <a:t>String</a:t>
                      </a:r>
                    </a:p>
                  </a:txBody>
                  <a:tcPr/>
                </a:tc>
                <a:tc>
                  <a:txBody>
                    <a:bodyPr/>
                    <a:lstStyle/>
                    <a:p>
                      <a:r>
                        <a:rPr lang="en-US" dirty="0"/>
                        <a:t>object</a:t>
                      </a:r>
                    </a:p>
                  </a:txBody>
                  <a:tcPr/>
                </a:tc>
                <a:tc>
                  <a:txBody>
                    <a:bodyPr/>
                    <a:lstStyle/>
                    <a:p>
                      <a:r>
                        <a:rPr lang="en-US" dirty="0"/>
                        <a:t>String</a:t>
                      </a:r>
                    </a:p>
                  </a:txBody>
                  <a:tcPr/>
                </a:tc>
                <a:extLst>
                  <a:ext uri="{0D108BD9-81ED-4DB2-BD59-A6C34878D82A}">
                    <a16:rowId xmlns:a16="http://schemas.microsoft.com/office/drawing/2014/main" val="1209724093"/>
                  </a:ext>
                </a:extLst>
              </a:tr>
              <a:tr h="370840">
                <a:tc>
                  <a:txBody>
                    <a:bodyPr/>
                    <a:lstStyle/>
                    <a:p>
                      <a:r>
                        <a:rPr lang="en-US" dirty="0"/>
                        <a:t>String-like (e.g. URI)</a:t>
                      </a:r>
                    </a:p>
                  </a:txBody>
                  <a:tcPr/>
                </a:tc>
                <a:tc>
                  <a:txBody>
                    <a:bodyPr/>
                    <a:lstStyle/>
                    <a:p>
                      <a:r>
                        <a:rPr lang="en-US" dirty="0"/>
                        <a:t>object</a:t>
                      </a:r>
                    </a:p>
                  </a:txBody>
                  <a:tcPr/>
                </a:tc>
                <a:tc>
                  <a:txBody>
                    <a:bodyPr/>
                    <a:lstStyle/>
                    <a:p>
                      <a:r>
                        <a:rPr lang="en-US" dirty="0"/>
                        <a:t>String</a:t>
                      </a:r>
                    </a:p>
                  </a:txBody>
                  <a:tcPr/>
                </a:tc>
                <a:extLst>
                  <a:ext uri="{0D108BD9-81ED-4DB2-BD59-A6C34878D82A}">
                    <a16:rowId xmlns:a16="http://schemas.microsoft.com/office/drawing/2014/main" val="1743836332"/>
                  </a:ext>
                </a:extLst>
              </a:tr>
              <a:tr h="370840">
                <a:tc>
                  <a:txBody>
                    <a:bodyPr/>
                    <a:lstStyle/>
                    <a:p>
                      <a:r>
                        <a:rPr lang="en-US" dirty="0"/>
                        <a:t>Double</a:t>
                      </a:r>
                    </a:p>
                  </a:txBody>
                  <a:tcPr/>
                </a:tc>
                <a:tc>
                  <a:txBody>
                    <a:bodyPr/>
                    <a:lstStyle/>
                    <a:p>
                      <a:r>
                        <a:rPr lang="en-US" dirty="0"/>
                        <a:t>float64</a:t>
                      </a:r>
                    </a:p>
                  </a:txBody>
                  <a:tcPr/>
                </a:tc>
                <a:tc>
                  <a:txBody>
                    <a:bodyPr/>
                    <a:lstStyle/>
                    <a:p>
                      <a:r>
                        <a:rPr lang="en-US" dirty="0"/>
                        <a:t>Double</a:t>
                      </a:r>
                    </a:p>
                  </a:txBody>
                  <a:tcPr/>
                </a:tc>
                <a:extLst>
                  <a:ext uri="{0D108BD9-81ED-4DB2-BD59-A6C34878D82A}">
                    <a16:rowId xmlns:a16="http://schemas.microsoft.com/office/drawing/2014/main" val="2999387825"/>
                  </a:ext>
                </a:extLst>
              </a:tr>
              <a:tr h="370840">
                <a:tc>
                  <a:txBody>
                    <a:bodyPr/>
                    <a:lstStyle/>
                    <a:p>
                      <a:r>
                        <a:rPr lang="en-US" dirty="0" err="1"/>
                        <a:t>Int</a:t>
                      </a:r>
                      <a:endParaRPr lang="en-US" dirty="0"/>
                    </a:p>
                  </a:txBody>
                  <a:tcPr/>
                </a:tc>
                <a:tc>
                  <a:txBody>
                    <a:bodyPr/>
                    <a:lstStyle/>
                    <a:p>
                      <a:r>
                        <a:rPr lang="en-US" dirty="0"/>
                        <a:t>int64 OR float64 with missing values</a:t>
                      </a:r>
                    </a:p>
                  </a:txBody>
                  <a:tcPr/>
                </a:tc>
                <a:tc>
                  <a:txBody>
                    <a:bodyPr/>
                    <a:lstStyle/>
                    <a:p>
                      <a:r>
                        <a:rPr lang="en-US" dirty="0"/>
                        <a:t>Int64 =&gt; Long</a:t>
                      </a:r>
                    </a:p>
                  </a:txBody>
                  <a:tcPr/>
                </a:tc>
                <a:extLst>
                  <a:ext uri="{0D108BD9-81ED-4DB2-BD59-A6C34878D82A}">
                    <a16:rowId xmlns:a16="http://schemas.microsoft.com/office/drawing/2014/main" val="896545562"/>
                  </a:ext>
                </a:extLst>
              </a:tr>
              <a:tr h="370840">
                <a:tc>
                  <a:txBody>
                    <a:bodyPr/>
                    <a:lstStyle/>
                    <a:p>
                      <a:r>
                        <a:rPr lang="en-US" dirty="0"/>
                        <a:t>Long</a:t>
                      </a:r>
                    </a:p>
                  </a:txBody>
                  <a:tcPr/>
                </a:tc>
                <a:tc>
                  <a:txBody>
                    <a:bodyPr/>
                    <a:lstStyle/>
                    <a:p>
                      <a:r>
                        <a:rPr lang="en-US" dirty="0"/>
                        <a:t>not supported as </a:t>
                      </a:r>
                      <a:r>
                        <a:rPr lang="en-US" dirty="0" err="1"/>
                        <a:t>missings</a:t>
                      </a:r>
                      <a:r>
                        <a:rPr lang="en-US" dirty="0"/>
                        <a:t> can not be represented</a:t>
                      </a:r>
                    </a:p>
                    <a:p>
                      <a:r>
                        <a:rPr lang="en-US" dirty="0"/>
                        <a:t>and long cannot be represented as float64</a:t>
                      </a:r>
                    </a:p>
                  </a:txBody>
                  <a:tcPr/>
                </a:tc>
                <a:tc>
                  <a:txBody>
                    <a:bodyPr/>
                    <a:lstStyle/>
                    <a:p>
                      <a:endParaRPr lang="en-US" dirty="0"/>
                    </a:p>
                  </a:txBody>
                  <a:tcPr/>
                </a:tc>
                <a:extLst>
                  <a:ext uri="{0D108BD9-81ED-4DB2-BD59-A6C34878D82A}">
                    <a16:rowId xmlns:a16="http://schemas.microsoft.com/office/drawing/2014/main" val="1616025164"/>
                  </a:ext>
                </a:extLst>
              </a:tr>
              <a:tr h="370840">
                <a:tc>
                  <a:txBody>
                    <a:bodyPr/>
                    <a:lstStyle/>
                    <a:p>
                      <a:r>
                        <a:rPr lang="en-US" dirty="0"/>
                        <a:t>Bool</a:t>
                      </a:r>
                    </a:p>
                  </a:txBody>
                  <a:tcPr/>
                </a:tc>
                <a:tc>
                  <a:txBody>
                    <a:bodyPr/>
                    <a:lstStyle/>
                    <a:p>
                      <a:r>
                        <a:rPr lang="en-US" dirty="0"/>
                        <a:t>bool</a:t>
                      </a:r>
                    </a:p>
                  </a:txBody>
                  <a:tcPr/>
                </a:tc>
                <a:tc>
                  <a:txBody>
                    <a:bodyPr/>
                    <a:lstStyle/>
                    <a:p>
                      <a:r>
                        <a:rPr lang="en-US" dirty="0"/>
                        <a:t>Bool</a:t>
                      </a:r>
                    </a:p>
                  </a:txBody>
                  <a:tcPr/>
                </a:tc>
                <a:extLst>
                  <a:ext uri="{0D108BD9-81ED-4DB2-BD59-A6C34878D82A}">
                    <a16:rowId xmlns:a16="http://schemas.microsoft.com/office/drawing/2014/main" val="1278068315"/>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75047513"/>
                  </a:ext>
                </a:extLst>
              </a:tr>
              <a:tr h="370840">
                <a:tc>
                  <a:txBody>
                    <a:bodyPr/>
                    <a:lstStyle/>
                    <a:p>
                      <a:r>
                        <a:rPr lang="en-US" dirty="0"/>
                        <a:t>Date / time types</a:t>
                      </a:r>
                    </a:p>
                  </a:txBody>
                  <a:tcPr/>
                </a:tc>
                <a:tc>
                  <a:txBody>
                    <a:bodyPr/>
                    <a:lstStyle/>
                    <a:p>
                      <a:r>
                        <a:rPr lang="en-US" dirty="0"/>
                        <a:t>Extra slides</a:t>
                      </a:r>
                    </a:p>
                  </a:txBody>
                  <a:tcPr/>
                </a:tc>
                <a:tc>
                  <a:txBody>
                    <a:bodyPr/>
                    <a:lstStyle/>
                    <a:p>
                      <a:endParaRPr lang="en-US" dirty="0"/>
                    </a:p>
                  </a:txBody>
                  <a:tcPr/>
                </a:tc>
                <a:extLst>
                  <a:ext uri="{0D108BD9-81ED-4DB2-BD59-A6C34878D82A}">
                    <a16:rowId xmlns:a16="http://schemas.microsoft.com/office/drawing/2014/main" val="2090313049"/>
                  </a:ext>
                </a:extLst>
              </a:tr>
            </a:tbl>
          </a:graphicData>
        </a:graphic>
      </p:graphicFrame>
    </p:spTree>
    <p:extLst>
      <p:ext uri="{BB962C8B-B14F-4D97-AF65-F5344CB8AC3E}">
        <p14:creationId xmlns:p14="http://schemas.microsoft.com/office/powerpoint/2010/main" val="397541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9474E-C93E-D741-AF09-04F932DEFC67}"/>
              </a:ext>
            </a:extLst>
          </p:cNvPr>
          <p:cNvSpPr>
            <a:spLocks noGrp="1"/>
          </p:cNvSpPr>
          <p:nvPr>
            <p:ph type="title"/>
          </p:nvPr>
        </p:nvSpPr>
        <p:spPr/>
        <p:txBody>
          <a:bodyPr/>
          <a:lstStyle/>
          <a:p>
            <a:r>
              <a:rPr lang="en-US" dirty="0"/>
              <a:t>Special cases and data types</a:t>
            </a:r>
          </a:p>
        </p:txBody>
      </p:sp>
    </p:spTree>
    <p:extLst>
      <p:ext uri="{BB962C8B-B14F-4D97-AF65-F5344CB8AC3E}">
        <p14:creationId xmlns:p14="http://schemas.microsoft.com/office/powerpoint/2010/main" val="212641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1FAE9-E713-FE4C-9667-E2C13CEBA5BC}"/>
              </a:ext>
            </a:extLst>
          </p:cNvPr>
          <p:cNvSpPr>
            <a:spLocks noGrp="1"/>
          </p:cNvSpPr>
          <p:nvPr>
            <p:ph type="title"/>
          </p:nvPr>
        </p:nvSpPr>
        <p:spPr/>
        <p:txBody>
          <a:bodyPr/>
          <a:lstStyle/>
          <a:p>
            <a:r>
              <a:rPr lang="en-US" dirty="0"/>
              <a:t>Special characters - Issue</a:t>
            </a:r>
          </a:p>
        </p:txBody>
      </p:sp>
      <p:sp>
        <p:nvSpPr>
          <p:cNvPr id="3" name="Content Placeholder 2">
            <a:extLst>
              <a:ext uri="{FF2B5EF4-FFF2-40B4-BE49-F238E27FC236}">
                <a16:creationId xmlns:a16="http://schemas.microsoft.com/office/drawing/2014/main" id="{05099D41-D126-B843-9D60-127D7557AD2C}"/>
              </a:ext>
            </a:extLst>
          </p:cNvPr>
          <p:cNvSpPr>
            <a:spLocks noGrp="1"/>
          </p:cNvSpPr>
          <p:nvPr>
            <p:ph idx="1"/>
          </p:nvPr>
        </p:nvSpPr>
        <p:spPr/>
        <p:txBody>
          <a:bodyPr/>
          <a:lstStyle/>
          <a:p>
            <a:r>
              <a:rPr lang="en-US" dirty="0"/>
              <a:t>Push to Python works fine</a:t>
            </a:r>
          </a:p>
          <a:p>
            <a:endParaRPr lang="en-US" dirty="0"/>
          </a:p>
          <a:p>
            <a:r>
              <a:rPr lang="en-US" dirty="0"/>
              <a:t>No return of carriage return </a:t>
            </a:r>
            <a:r>
              <a:rPr lang="en-US" dirty="0">
                <a:solidFill>
                  <a:srgbClr val="FF0000"/>
                </a:solidFill>
              </a:rPr>
              <a:t>‘\r’ </a:t>
            </a:r>
            <a:r>
              <a:rPr lang="en-US" dirty="0"/>
              <a:t>– conflicts with line ending settings</a:t>
            </a:r>
          </a:p>
          <a:p>
            <a:r>
              <a:rPr lang="en-US" dirty="0"/>
              <a:t>No return of backslash </a:t>
            </a:r>
            <a:r>
              <a:rPr lang="en-US" dirty="0">
                <a:solidFill>
                  <a:srgbClr val="FF0000"/>
                </a:solidFill>
              </a:rPr>
              <a:t>’\’</a:t>
            </a:r>
            <a:r>
              <a:rPr lang="en-US" dirty="0"/>
              <a:t> as it is not escaped by pandas when writing to CSV though the escape character is ‘\’</a:t>
            </a:r>
          </a:p>
          <a:p>
            <a:endParaRPr lang="en-US" dirty="0"/>
          </a:p>
          <a:p>
            <a:r>
              <a:rPr lang="en-US" dirty="0"/>
              <a:t>Tested with Pandas 0.23.4 and 0.25.3</a:t>
            </a:r>
          </a:p>
          <a:p>
            <a:endParaRPr lang="en-US" dirty="0"/>
          </a:p>
          <a:p>
            <a:endParaRPr lang="en-US" dirty="0"/>
          </a:p>
        </p:txBody>
      </p:sp>
    </p:spTree>
    <p:extLst>
      <p:ext uri="{BB962C8B-B14F-4D97-AF65-F5344CB8AC3E}">
        <p14:creationId xmlns:p14="http://schemas.microsoft.com/office/powerpoint/2010/main" val="553771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1D42-089F-1B40-9E3F-11C8BCC71B23}"/>
              </a:ext>
            </a:extLst>
          </p:cNvPr>
          <p:cNvSpPr>
            <a:spLocks noGrp="1"/>
          </p:cNvSpPr>
          <p:nvPr>
            <p:ph type="title"/>
          </p:nvPr>
        </p:nvSpPr>
        <p:spPr/>
        <p:txBody>
          <a:bodyPr/>
          <a:lstStyle/>
          <a:p>
            <a:r>
              <a:rPr lang="en-US" dirty="0" err="1"/>
              <a:t>DateTime</a:t>
            </a:r>
            <a:endParaRPr lang="en-US" dirty="0"/>
          </a:p>
        </p:txBody>
      </p:sp>
      <p:sp>
        <p:nvSpPr>
          <p:cNvPr id="3" name="Content Placeholder 2">
            <a:extLst>
              <a:ext uri="{FF2B5EF4-FFF2-40B4-BE49-F238E27FC236}">
                <a16:creationId xmlns:a16="http://schemas.microsoft.com/office/drawing/2014/main" id="{72CE837F-0E62-4F41-9632-994CA24E1336}"/>
              </a:ext>
            </a:extLst>
          </p:cNvPr>
          <p:cNvSpPr>
            <a:spLocks noGrp="1"/>
          </p:cNvSpPr>
          <p:nvPr>
            <p:ph idx="1"/>
          </p:nvPr>
        </p:nvSpPr>
        <p:spPr/>
        <p:txBody>
          <a:bodyPr/>
          <a:lstStyle/>
          <a:p>
            <a:r>
              <a:rPr lang="en-US" dirty="0"/>
              <a:t>Python: pandas, </a:t>
            </a:r>
            <a:r>
              <a:rPr lang="en-US" dirty="0" err="1"/>
              <a:t>numpy</a:t>
            </a:r>
            <a:endParaRPr lang="en-US" dirty="0"/>
          </a:p>
          <a:p>
            <a:r>
              <a:rPr lang="en-US" dirty="0"/>
              <a:t>KNIME: </a:t>
            </a:r>
            <a:r>
              <a:rPr lang="en-US" dirty="0" err="1"/>
              <a:t>java.time</a:t>
            </a:r>
            <a:endParaRPr lang="en-US" dirty="0"/>
          </a:p>
          <a:p>
            <a:endParaRPr lang="en-US" dirty="0"/>
          </a:p>
          <a:p>
            <a:r>
              <a:rPr lang="en-US" dirty="0"/>
              <a:t>The following slides are valid for</a:t>
            </a:r>
          </a:p>
          <a:p>
            <a:pPr lvl="1"/>
            <a:r>
              <a:rPr lang="en-US" dirty="0"/>
              <a:t>Python2 or 3</a:t>
            </a:r>
          </a:p>
          <a:p>
            <a:pPr lvl="1"/>
            <a:r>
              <a:rPr lang="en-US" dirty="0"/>
              <a:t>Pandas 0.23.4, 0.25.3</a:t>
            </a:r>
          </a:p>
        </p:txBody>
      </p:sp>
    </p:spTree>
    <p:extLst>
      <p:ext uri="{BB962C8B-B14F-4D97-AF65-F5344CB8AC3E}">
        <p14:creationId xmlns:p14="http://schemas.microsoft.com/office/powerpoint/2010/main" val="330071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mple_styl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simple_style.potx</Template>
  <TotalTime>166432</TotalTime>
  <Words>1338</Words>
  <Application>Microsoft Macintosh PowerPoint</Application>
  <PresentationFormat>On-screen Show (4:3)</PresentationFormat>
  <Paragraphs>235</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Consolas</vt:lpstr>
      <vt:lpstr>simple_style</vt:lpstr>
      <vt:lpstr>Python v2</vt:lpstr>
      <vt:lpstr>Goal</vt:lpstr>
      <vt:lpstr>Data transfer</vt:lpstr>
      <vt:lpstr>CSV-Format</vt:lpstr>
      <vt:lpstr>MISSING VALUES</vt:lpstr>
      <vt:lpstr>KNIME / pandas</vt:lpstr>
      <vt:lpstr>Special cases and data types</vt:lpstr>
      <vt:lpstr>Special characters - Issue</vt:lpstr>
      <vt:lpstr>DateTime</vt:lpstr>
      <vt:lpstr>DateTime issues</vt:lpstr>
      <vt:lpstr>DateTime issues</vt:lpstr>
      <vt:lpstr>DateTime conversion- to Python</vt:lpstr>
      <vt:lpstr>DateTime conversion – from Python</vt:lpstr>
      <vt:lpstr>Durations</vt:lpstr>
      <vt:lpstr>Durations</vt:lpstr>
      <vt:lpstr>Durations</vt:lpstr>
      <vt:lpstr>Pandas version&gt;= 1.0.0 (Py &gt; 3.6.1)</vt:lpstr>
      <vt:lpstr>Enhancements for the future?</vt:lpstr>
      <vt:lpstr>Preferences / jupyter</vt:lpstr>
      <vt:lpstr>Preferences</vt:lpstr>
      <vt:lpstr>Jupyter Settings</vt:lpstr>
      <vt:lpstr>Jupyter Setup (Recommendation)</vt:lpstr>
      <vt:lpstr>Plot nodes</vt:lpstr>
      <vt:lpstr>Python Plot node(s)</vt:lpstr>
      <vt:lpstr>Python Plot Nodes - new features</vt:lpstr>
      <vt:lpstr>Python Plot Nodes - new features</vt:lpstr>
      <vt:lpstr>Files in the background</vt:lpstr>
      <vt:lpstr>Further Notes</vt:lpstr>
    </vt:vector>
  </TitlesOfParts>
  <Manager/>
  <Company>MPI CBG</Company>
  <LinksUpToDate>false</LinksUpToDate>
  <SharedDoc>false</SharedDoc>
  <HyperlinkBase/>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MPI CBG MPI CBG</dc:creator>
  <cp:keywords/>
  <dc:description/>
  <cp:lastModifiedBy>Antje Janosch</cp:lastModifiedBy>
  <cp:revision>428</cp:revision>
  <dcterms:created xsi:type="dcterms:W3CDTF">2014-06-11T07:03:20Z</dcterms:created>
  <dcterms:modified xsi:type="dcterms:W3CDTF">2020-08-26T06:59:03Z</dcterms:modified>
  <cp:category/>
</cp:coreProperties>
</file>