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485900" y="-444500"/>
            <a:ext cx="11303000" cy="3505200"/>
          </a:xfrm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C# Language Basic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111499" y="4019550"/>
            <a:ext cx="6781801" cy="32639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lvl="8" marL="0" indent="18288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Datatype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8" marL="0" indent="18288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Control Flow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8" marL="0" indent="18288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Iteration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8" marL="0" indent="18288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Interface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8" marL="0" indent="18288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Generics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Generics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Generics provide a way for programmer to define “placeholders” for method arguments and type definitions, which are specified at the time of invoking the generic method or creating the generic type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270000" y="6362700"/>
            <a:ext cx="104648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</a:rPr>
              <a:t>@knitesh_</a:t>
            </a:r>
          </a:p>
        </p:txBody>
      </p:sp>
      <p:sp>
        <p:nvSpPr>
          <p:cNvPr id="60" name="Shape 60"/>
          <p:cNvSpPr/>
          <p:nvPr/>
        </p:nvSpPr>
        <p:spPr>
          <a:xfrm>
            <a:off x="1270000" y="4267200"/>
            <a:ext cx="104648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4432300" y="76200"/>
            <a:ext cx="11430000" cy="2438400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Datatype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47700" y="2667000"/>
            <a:ext cx="114300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Value Type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Reference Type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Value type stores its value directly, whereas a reference type stores a reference to the value.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Value types are stored in an area known as the stack, and reference types are stored in an area known as the managed heap.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body" idx="1"/>
          </p:nvPr>
        </p:nvSpPr>
        <p:spPr>
          <a:xfrm>
            <a:off x="698500" y="1130300"/>
            <a:ext cx="11430000" cy="7010400"/>
          </a:xfrm>
          <a:prstGeom prst="rect">
            <a:avLst/>
          </a:prstGeom>
        </p:spPr>
        <p:txBody>
          <a:bodyPr/>
          <a:lstStyle/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 u="sng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Value Types </a:t>
            </a:r>
            <a:endParaRPr sz="1584" u="sng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System.Int32 | 32-bit | signed integer  |-2,147,483,648  :  2,147,483,647 (-231:231–1)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float</a:t>
            </a: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System.Single | 32-bit | single-precision + 7 ±1.5 10245 to ±3.4  1038 floating point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double</a:t>
            </a: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System.Double | 64-bit | double-precision | 15/16 ±5.0 102324 to ±1.7  10308 floating point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char</a:t>
            </a: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System.Char | Represents a single 16-bit (Unicode) character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bool</a:t>
            </a: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System.Boolean | Represents true or false NA true false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 u="sng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Reference Type</a:t>
            </a:r>
            <a:endParaRPr sz="1584" u="sng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System.Object | The root type. All other types in the CTS are derived (including value types) from object.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84">
              <a:solidFill>
                <a:srgbClr val="FFFFFF"/>
              </a:solidFill>
              <a:effectLst>
                <a:outerShdw sx="100000" sy="100000" kx="0" ky="0" algn="b" rotWithShape="0" blurRad="22352" dist="16764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 defTabSz="257047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584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System.String  |Unicode character string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 defTabSz="420624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  <a:effectLst>
                  <a:outerShdw sx="100000" sy="100000" kx="0" ky="0" algn="b" rotWithShape="0" blurRad="36576" dist="27432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Defining Constant Fields</a:t>
            </a: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640080" indent="-320040" defTabSz="42062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  <a:effectLst>
                  <a:outerShdw sx="100000" sy="100000" kx="0" ky="0" algn="b" rotWithShape="0" blurRad="36576" dist="27432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Defines variable with a fixed, unalterable value</a:t>
            </a: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640080" indent="-320040" defTabSz="42062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  <a:effectLst>
                  <a:outerShdw sx="100000" sy="100000" kx="0" ky="0" algn="b" rotWithShape="0" blurRad="36576" dist="27432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Once the value of a constant has been established, any attempt to alter it will result in a compile error</a:t>
            </a: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640080" indent="-320040" defTabSz="42062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  <a:effectLst>
                  <a:outerShdw sx="100000" sy="100000" kx="0" ky="0" algn="b" rotWithShape="0" blurRad="36576" dist="27432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The value assigned to constant variable must be known at compile time</a:t>
            </a: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640080" indent="-320040" defTabSz="42062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  <a:effectLst>
                  <a:outerShdw sx="100000" sy="100000" kx="0" ky="0" algn="b" rotWithShape="0" blurRad="36576" dist="27432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const fields are implicitly static</a:t>
            </a: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0" indent="164592" defTabSz="420624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  <a:effectLst>
                  <a:outerShdw sx="100000" sy="100000" kx="0" ky="0" algn="b" rotWithShape="0" blurRad="36576" dist="27432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	public const string EmployerName =“MS”</a:t>
            </a: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0" indent="164592" defTabSz="420624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  <a:effectLst>
                  <a:outerShdw sx="100000" sy="100000" kx="0" ky="0" algn="b" rotWithShape="0" blurRad="36576" dist="27432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		public const isEligibleForBouns = true;</a:t>
            </a: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0" indent="164592" defTabSz="420624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592">
              <a:solidFill>
                <a:srgbClr val="FFFFFF"/>
              </a:solidFill>
              <a:effectLst>
                <a:outerShdw sx="100000" sy="100000" kx="0" ky="0" algn="b" rotWithShape="0" blurRad="36576" dist="27432" dir="5400000">
                  <a:srgbClr val="000000"/>
                </a:outerShdw>
              </a:effectLst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 defTabSz="519937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4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rPr>
              <a:t>Defining Read-Only Fields</a:t>
            </a:r>
            <a:endParaRPr sz="3204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</a:endParaRPr>
          </a:p>
          <a:p>
            <a:pPr lvl="0" marL="395604" indent="-395604" defTabSz="519937">
              <a:spcBef>
                <a:spcPts val="32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204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rPr>
              <a:t>Allows you to establish a point of data whose values is not known at compile time but that should never change once established.</a:t>
            </a:r>
            <a:endParaRPr sz="3204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</a:endParaRPr>
          </a:p>
          <a:p>
            <a:pPr lvl="0" marL="395604" indent="-395604" defTabSz="519937">
              <a:spcBef>
                <a:spcPts val="32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204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rPr>
              <a:t>Read only fields are not implicitly static like const fields</a:t>
            </a:r>
            <a:endParaRPr sz="3204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</a:endParaRPr>
          </a:p>
          <a:p>
            <a:pPr lvl="0" marL="0" indent="0" defTabSz="519937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4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rPr>
              <a:t>		public readonly Tire = new Tire();</a:t>
            </a:r>
            <a:endParaRPr sz="3204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</a:endParaRPr>
          </a:p>
          <a:p>
            <a:pPr lvl="0" marL="0" indent="0" defTabSz="519937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4">
                <a:solidFill>
                  <a:srgbClr val="FFFFFF"/>
                </a:solidFill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rPr>
              <a:t>		public readonly static Tire = new Tire();</a:t>
            </a:r>
            <a:endParaRPr sz="3204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</a:endParaRPr>
          </a:p>
          <a:p>
            <a:pPr lvl="0" marL="395604" indent="-395604" defTabSz="519937">
              <a:spcBef>
                <a:spcPts val="32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204">
              <a:solidFill>
                <a:srgbClr val="FFFFFF"/>
              </a:solidFill>
              <a:effectLst>
                <a:outerShdw sx="100000" sy="100000" kx="0" ky="0" algn="b" rotWithShape="0" blurRad="45212" dist="33909" dir="54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Method Parameter Modifier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Clr>
                <a:srgbClr val="535353"/>
              </a:buClr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(none)— Assumed to be pass by value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Clr>
                <a:srgbClr val="535353"/>
              </a:buClr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out — Output parameters are assigned by the method being called( and therefore passed by reference)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Clr>
                <a:srgbClr val="535353"/>
              </a:buClr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params —  Allows you to send in variable number of identically typed arguments as a single logical parameter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Clr>
                <a:srgbClr val="535353"/>
              </a:buClr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ref — Value is initially assigned by caller, and may be optionally reassigned by the called method.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Iteration Construct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To repeat block of code until a terminating condition has been reached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for loop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foreach/in loop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while loop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do/while loop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Decision Constructs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787400" y="1130300"/>
            <a:ext cx="114300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if/else statement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switch statement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Interface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rPr>
              <a:t>An Interface is noting more than a named collection of semantically related abstract members.</a:t>
            </a:r>
            <a:endParaRPr sz="2988">
              <a:solidFill>
                <a:srgbClr val="FFFFFF"/>
              </a:solidFill>
              <a:effectLst>
                <a:outerShdw sx="100000" sy="100000" kx="0" ky="0" algn="b" rotWithShape="0" blurRad="42164" dist="31623" dir="5400000">
                  <a:srgbClr val="000000"/>
                </a:outerShdw>
              </a:effectLst>
            </a:endParaRPr>
          </a:p>
          <a:p>
            <a:pPr lvl="0" marL="368934" indent="-368934" defTabSz="48488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rPr>
              <a:t>An  Interface is defined using the C# “interface” keyword.</a:t>
            </a:r>
            <a:endParaRPr sz="2988">
              <a:solidFill>
                <a:srgbClr val="FFFFFF"/>
              </a:solidFill>
              <a:effectLst>
                <a:outerShdw sx="100000" sy="100000" kx="0" ky="0" algn="b" rotWithShape="0" blurRad="42164" dist="31623" dir="5400000">
                  <a:srgbClr val="000000"/>
                </a:outerShdw>
              </a:effectLst>
            </a:endParaRPr>
          </a:p>
          <a:p>
            <a:pPr lvl="0" marL="368934" indent="-368934" defTabSz="48488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rPr>
              <a:t>Interface never specify a base class and contain members that do not take any access modifier (all are implicitly public)</a:t>
            </a:r>
            <a:endParaRPr sz="2988">
              <a:solidFill>
                <a:srgbClr val="FFFFFF"/>
              </a:solidFill>
              <a:effectLst>
                <a:outerShdw sx="100000" sy="100000" kx="0" ky="0" algn="b" rotWithShape="0" blurRad="42164" dist="31623" dir="5400000">
                  <a:srgbClr val="000000"/>
                </a:outerShdw>
              </a:effectLst>
            </a:endParaRPr>
          </a:p>
          <a:p>
            <a:pPr lvl="8" marL="0" indent="1517903" defTabSz="484886">
              <a:lnSpc>
                <a:spcPct val="10000"/>
              </a:lnSpc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rPr>
              <a:t>public interace ISomeInterface</a:t>
            </a:r>
            <a:endParaRPr sz="2988">
              <a:solidFill>
                <a:srgbClr val="FFFFFF"/>
              </a:solidFill>
              <a:effectLst>
                <a:outerShdw sx="100000" sy="100000" kx="0" ky="0" algn="b" rotWithShape="0" blurRad="42164" dist="31623" dir="5400000">
                  <a:srgbClr val="000000"/>
                </a:outerShdw>
              </a:effectLst>
            </a:endParaRPr>
          </a:p>
          <a:p>
            <a:pPr lvl="8" marL="0" indent="1517903" defTabSz="484886">
              <a:lnSpc>
                <a:spcPct val="10000"/>
              </a:lnSpc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rPr>
              <a:t>{ bool SomeMember();}</a:t>
            </a:r>
            <a:endParaRPr sz="2988">
              <a:solidFill>
                <a:srgbClr val="FFFFFF"/>
              </a:solidFill>
              <a:effectLst>
                <a:outerShdw sx="100000" sy="100000" kx="0" ky="0" algn="b" rotWithShape="0" blurRad="42164" dist="31623" dir="5400000">
                  <a:srgbClr val="000000"/>
                </a:outerShdw>
              </a:effectLst>
            </a:endParaRPr>
          </a:p>
          <a:p>
            <a:pPr lvl="3" marL="0" indent="569213" defTabSz="484886">
              <a:lnSpc>
                <a:spcPct val="10000"/>
              </a:lnSpc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988">
              <a:solidFill>
                <a:srgbClr val="FFFFFF"/>
              </a:solidFill>
              <a:effectLst>
                <a:outerShdw sx="100000" sy="100000" kx="0" ky="0" algn="b" rotWithShape="0" blurRad="42164" dist="31623" dir="5400000">
                  <a:srgbClr val="000000"/>
                </a:outerShdw>
              </a:effectLst>
            </a:endParaRPr>
          </a:p>
          <a:p>
            <a:pPr lvl="3" marL="0" indent="569213" defTabSz="484886">
              <a:lnSpc>
                <a:spcPct val="10000"/>
              </a:lnSpc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rPr>
              <a:t>		public class SomeClass : ISomeInterface</a:t>
            </a:r>
            <a:endParaRPr sz="2988">
              <a:solidFill>
                <a:srgbClr val="FFFFFF"/>
              </a:solidFill>
              <a:effectLst>
                <a:outerShdw sx="100000" sy="100000" kx="0" ky="0" algn="b" rotWithShape="0" blurRad="42164" dist="31623" dir="5400000">
                  <a:srgbClr val="000000"/>
                </a:outerShdw>
              </a:effectLst>
            </a:endParaRPr>
          </a:p>
          <a:p>
            <a:pPr lvl="3" marL="0" indent="569213" defTabSz="484886">
              <a:lnSpc>
                <a:spcPct val="10000"/>
              </a:lnSpc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rPr>
              <a:t>		{….}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