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lvl1pPr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1pPr>
    <a:lvl2pPr indent="2286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2pPr>
    <a:lvl3pPr indent="4572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3pPr>
    <a:lvl4pPr indent="6858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4pPr>
    <a:lvl5pPr indent="9144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5pPr>
    <a:lvl6pPr indent="11430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6pPr>
    <a:lvl7pPr indent="13716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7pPr>
    <a:lvl8pPr indent="16002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8pPr>
    <a:lvl9pPr indent="18288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5981700" y="4508500"/>
            <a:ext cx="1042950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Text</a:t>
            </a:r>
          </a:p>
        </p:txBody>
      </p:sp>
      <p:sp>
        <p:nvSpPr>
          <p:cNvPr id="9" name="Shape 9"/>
          <p:cNvSpPr/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787400" y="8013700"/>
            <a:ext cx="11430000" cy="1562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indent="2286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indent="4572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indent="6858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indent="9144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indent="11430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indent="13716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indent="16002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indent="18288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titleStyle>
    <p:bodyStyle>
      <a:lvl1pPr marL="444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marL="889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marL="1333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marL="1778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marL="2222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marL="2667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marL="3111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marL="3556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marL="4000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bodyStyle>
    <p:otherStyle>
      <a:lvl1pPr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DO.Net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ADO.Net" TargetMode="External"/><Relationship Id="rId3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ADO.Net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://ASP.Net" TargetMode="External"/><Relationship Id="rId6" Type="http://schemas.openxmlformats.org/officeDocument/2006/relationships/hyperlink" Target="http://XML.Net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hyperlink" Target="http://SQL.Net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u="sng"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effectLst/>
              </a:defRPr>
            </a:pPr>
            <a:r>
              <a:rPr sz="7200" u="sng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hlinkClick r:id="rId2" invalidUrl="" action="" tgtFrame="" tooltip="" history="1" highlightClick="0" endSnd="0"/>
              </a:rPr>
              <a:t>ADO.Net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83463" indent="-283463" algn="ctr" defTabSz="283463">
              <a:spcBef>
                <a:spcPts val="700"/>
              </a:spcBef>
              <a:tabLst>
                <a:tab pos="76200" algn="l"/>
                <a:tab pos="279400" algn="l"/>
              </a:tabLst>
              <a:defRPr sz="1800">
                <a:solidFill>
                  <a:srgbClr val="000000"/>
                </a:solidFill>
                <a:effectLst/>
              </a:defRPr>
            </a:pPr>
            <a:endParaRPr sz="744">
              <a:latin typeface="12 Sabon* Roman   05232"/>
              <a:ea typeface="12 Sabon* Roman   05232"/>
              <a:cs typeface="12 Sabon* Roman   05232"/>
              <a:sym typeface="12 Sabon* Roman   05232"/>
            </a:endParaRPr>
          </a:p>
          <a:p>
            <a:pPr lvl="0" marL="212597" indent="-212597" algn="ctr" defTabSz="283463">
              <a:defRPr sz="1800">
                <a:solidFill>
                  <a:srgbClr val="000000"/>
                </a:solidFill>
                <a:effectLst/>
              </a:defRPr>
            </a:pPr>
            <a:r>
              <a:rPr sz="1736">
                <a:solidFill>
                  <a:srgbClr val="FFFED5"/>
                </a:solidFill>
                <a:latin typeface="Verdana"/>
                <a:ea typeface="Verdana"/>
                <a:cs typeface="Verdana"/>
                <a:sym typeface="Verdana"/>
              </a:rPr>
              <a:t>The ADO.Net object structure</a:t>
            </a:r>
            <a:endParaRPr sz="1736">
              <a:solidFill>
                <a:srgbClr val="FFFED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212597" indent="-212597" algn="ctr" defTabSz="283463">
              <a:defRPr sz="1800">
                <a:solidFill>
                  <a:srgbClr val="000000"/>
                </a:solidFill>
                <a:effectLst/>
              </a:defRPr>
            </a:pPr>
            <a:r>
              <a:rPr sz="1736">
                <a:solidFill>
                  <a:srgbClr val="FFFED5"/>
                </a:solidFill>
                <a:latin typeface="Verdana"/>
                <a:ea typeface="Verdana"/>
                <a:cs typeface="Verdana"/>
                <a:sym typeface="Verdana"/>
              </a:rPr>
              <a:t>Connecting</a:t>
            </a:r>
            <a:endParaRPr sz="1736">
              <a:solidFill>
                <a:srgbClr val="FFFED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212597" indent="-212597" algn="ctr" defTabSz="283463">
              <a:defRPr sz="1800">
                <a:solidFill>
                  <a:srgbClr val="000000"/>
                </a:solidFill>
                <a:effectLst/>
              </a:defRPr>
            </a:pPr>
            <a:r>
              <a:rPr sz="1736">
                <a:solidFill>
                  <a:srgbClr val="FFFED5"/>
                </a:solidFill>
                <a:latin typeface="Verdana"/>
                <a:ea typeface="Verdana"/>
                <a:cs typeface="Verdana"/>
                <a:sym typeface="Verdana"/>
              </a:rPr>
              <a:t>Commanding</a:t>
            </a:r>
            <a:endParaRPr sz="1736">
              <a:solidFill>
                <a:srgbClr val="FFFED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212597" indent="-212597" algn="ctr" defTabSz="283463">
              <a:defRPr sz="1800">
                <a:solidFill>
                  <a:srgbClr val="000000"/>
                </a:solidFill>
                <a:effectLst/>
              </a:defRPr>
            </a:pPr>
            <a:r>
              <a:rPr sz="1736">
                <a:solidFill>
                  <a:srgbClr val="FFFED5"/>
                </a:solidFill>
                <a:latin typeface="Verdana"/>
                <a:ea typeface="Verdana"/>
                <a:cs typeface="Verdana"/>
                <a:sym typeface="Verdana"/>
              </a:rPr>
              <a:t>Readers and DataSets</a:t>
            </a:r>
            <a:endParaRPr i="1" sz="1240">
              <a:solidFill>
                <a:srgbClr val="FFFED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Demo..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77749" indent="-277749" defTabSz="37033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1944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string sSelectQuery = </a:t>
            </a:r>
            <a:br>
              <a:rPr sz="1944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</a:br>
            <a:r>
              <a:rPr sz="1944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  "SELECT * FROM Categories ORDER BY CategoryID";</a:t>
            </a:r>
            <a:br>
              <a:rPr sz="1944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</a:br>
            <a:r>
              <a:rPr sz="1944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string sConnectionString =  "Initial Catalog=Northwind;</a:t>
            </a:r>
            <a:br>
              <a:rPr sz="1944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</a:br>
            <a:r>
              <a:rPr sz="1944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   Data Source=localhost;   Integrated Security=SSPI;”;</a:t>
            </a:r>
            <a:endParaRPr sz="1944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0" marL="277749" indent="-277749" defTabSz="37033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br>
              <a:rPr sz="1944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</a:br>
            <a:r>
              <a:rPr sz="1944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SqlConnection objConnect = new SqlConnection(sConnectString);</a:t>
            </a:r>
            <a:endParaRPr sz="1944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0" marL="277749" indent="-277749" defTabSz="37033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br>
              <a:rPr sz="1944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</a:br>
            <a:r>
              <a:rPr sz="1944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SqlCommand objCommand = new	 SqlCommand(sSelectQuery,                                       objConnect);</a:t>
            </a:r>
            <a:endParaRPr sz="1944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0" marL="277749" indent="-277749" defTabSz="37033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br>
              <a:rPr sz="1944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</a:br>
            <a:r>
              <a:rPr sz="1944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/*</a:t>
            </a:r>
            <a:endParaRPr sz="1944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0" marL="277749" indent="-277749" defTabSz="37033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1944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objCommand.CommandTimeout = 15;</a:t>
            </a:r>
            <a:br>
              <a:rPr sz="1944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</a:br>
            <a:r>
              <a:rPr sz="1944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objCommand.CommandType = CommandType.Text;</a:t>
            </a:r>
            <a:endParaRPr sz="1944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0" marL="277749" indent="-277749" defTabSz="37033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1944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*/</a:t>
            </a:r>
            <a:br>
              <a:rPr sz="1944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</a:br>
            <a:br>
              <a:rPr sz="1944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</a:br>
            <a:r>
              <a:rPr sz="1944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objConnect.Open();</a:t>
            </a:r>
            <a:br>
              <a:rPr sz="1944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</a:br>
            <a:br>
              <a:rPr sz="1944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</a:br>
            <a:r>
              <a:rPr sz="1944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SqlDataReader drResults;</a:t>
            </a:r>
            <a:br>
              <a:rPr sz="1944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</a:br>
            <a:r>
              <a:rPr sz="1944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drResults = objCommand.ExecuteReader()</a:t>
            </a:r>
            <a:br>
              <a:rPr sz="1944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</a:br>
            <a:br>
              <a:rPr sz="1944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</a:br>
            <a:r>
              <a:rPr sz="1944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drResults.Close();</a:t>
            </a:r>
            <a:br>
              <a:rPr sz="1944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</a:br>
            <a:r>
              <a:rPr sz="1944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objConnect.Dispose(); </a:t>
            </a:r>
            <a:endParaRPr sz="1944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Command Methods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42900" indent="-34290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ED5"/>
                </a:solidFill>
                <a:latin typeface="Verdana"/>
                <a:ea typeface="Verdana"/>
                <a:cs typeface="Verdana"/>
                <a:sym typeface="Verdana"/>
              </a:rPr>
              <a:t>.ExecuteReader() - </a:t>
            </a:r>
            <a:r>
              <a:rPr sz="2400">
                <a:solidFill>
                  <a:srgbClr val="FFFED5"/>
                </a:solidFill>
                <a:latin typeface="Verdana"/>
                <a:ea typeface="Verdana"/>
                <a:cs typeface="Verdana"/>
                <a:sym typeface="Verdana"/>
              </a:rPr>
              <a:t>Returns DataReader</a:t>
            </a:r>
            <a:endParaRPr sz="2400">
              <a:solidFill>
                <a:srgbClr val="FFFED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342900" indent="-34290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endParaRPr sz="3200">
              <a:solidFill>
                <a:srgbClr val="FFFED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342900" indent="-34290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ED5"/>
                </a:solidFill>
                <a:latin typeface="Verdana"/>
                <a:ea typeface="Verdana"/>
                <a:cs typeface="Verdana"/>
                <a:sym typeface="Verdana"/>
              </a:rPr>
              <a:t>.ExecuteNonQuery() - </a:t>
            </a:r>
            <a:r>
              <a:rPr b="1" sz="2000">
                <a:solidFill>
                  <a:srgbClr val="FFFED5"/>
                </a:solidFill>
                <a:latin typeface="Verdana"/>
                <a:ea typeface="Verdana"/>
                <a:cs typeface="Verdana"/>
                <a:sym typeface="Verdana"/>
              </a:rPr>
              <a:t>Returns # of Rows Affected</a:t>
            </a:r>
            <a:endParaRPr b="1" sz="2000">
              <a:solidFill>
                <a:srgbClr val="FFFED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342900" indent="-34290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endParaRPr b="1">
              <a:solidFill>
                <a:srgbClr val="FFFED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342900" indent="-34290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ED5"/>
                </a:solidFill>
                <a:latin typeface="Verdana"/>
                <a:ea typeface="Verdana"/>
                <a:cs typeface="Verdana"/>
                <a:sym typeface="Verdana"/>
              </a:rPr>
              <a:t>.ExecuteXMLReader() - </a:t>
            </a:r>
            <a:r>
              <a:rPr sz="2400">
                <a:solidFill>
                  <a:srgbClr val="FFFED5"/>
                </a:solidFill>
                <a:latin typeface="Verdana"/>
                <a:ea typeface="Verdana"/>
                <a:cs typeface="Verdana"/>
                <a:sym typeface="Verdana"/>
              </a:rPr>
              <a:t>Returns XMLReader Object  to Read XML documentation</a:t>
            </a:r>
            <a:endParaRPr sz="2400">
              <a:solidFill>
                <a:srgbClr val="FFFED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342900" indent="-34290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endParaRPr sz="2400">
              <a:solidFill>
                <a:srgbClr val="FFFED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342900" indent="-34290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ED5"/>
                </a:solidFill>
                <a:latin typeface="Verdana"/>
                <a:ea typeface="Verdana"/>
                <a:cs typeface="Verdana"/>
                <a:sym typeface="Verdana"/>
              </a:rPr>
              <a:t>.ExecuteScaler() - </a:t>
            </a:r>
            <a:r>
              <a:rPr sz="2400">
                <a:solidFill>
                  <a:srgbClr val="FFFED5"/>
                </a:solidFill>
                <a:latin typeface="Verdana"/>
                <a:ea typeface="Verdana"/>
                <a:cs typeface="Verdana"/>
                <a:sym typeface="Verdana"/>
              </a:rPr>
              <a:t>Returns a Single Value e.g. SQL SUM function.</a:t>
            </a:r>
            <a:endParaRPr sz="3200">
              <a:solidFill>
                <a:srgbClr val="FFFED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342900" indent="-34290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endParaRPr sz="3200">
              <a:solidFill>
                <a:srgbClr val="FFFED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DataReader object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01752" indent="-301752" defTabSz="402336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816">
                <a:solidFill>
                  <a:srgbClr val="FFFED5"/>
                </a:solidFill>
                <a:latin typeface="Verdana"/>
                <a:ea typeface="Verdana"/>
                <a:cs typeface="Verdana"/>
                <a:sym typeface="Verdana"/>
              </a:rPr>
              <a:t>DataReader objects are highly optimized for fast, forward only enumeration of data from a data command</a:t>
            </a:r>
            <a:endParaRPr sz="2816">
              <a:solidFill>
                <a:srgbClr val="FFFED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301752" indent="-301752" defTabSz="402336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endParaRPr sz="2816">
              <a:solidFill>
                <a:srgbClr val="FFFED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301752" indent="-301752" defTabSz="402336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816">
                <a:solidFill>
                  <a:srgbClr val="FFFED5"/>
                </a:solidFill>
                <a:latin typeface="Verdana"/>
                <a:ea typeface="Verdana"/>
                <a:cs typeface="Verdana"/>
                <a:sym typeface="Verdana"/>
              </a:rPr>
              <a:t>A DataReader is </a:t>
            </a:r>
            <a:r>
              <a:rPr b="1" sz="2816">
                <a:solidFill>
                  <a:srgbClr val="FFFED5"/>
                </a:solidFill>
                <a:latin typeface="Verdana"/>
                <a:ea typeface="Verdana"/>
                <a:cs typeface="Verdana"/>
                <a:sym typeface="Verdana"/>
              </a:rPr>
              <a:t>not</a:t>
            </a:r>
            <a:r>
              <a:rPr sz="2816">
                <a:solidFill>
                  <a:srgbClr val="FFFED5"/>
                </a:solidFill>
                <a:latin typeface="Verdana"/>
                <a:ea typeface="Verdana"/>
                <a:cs typeface="Verdana"/>
                <a:sym typeface="Verdana"/>
              </a:rPr>
              <a:t> disconnected.</a:t>
            </a:r>
            <a:endParaRPr sz="2816">
              <a:solidFill>
                <a:srgbClr val="FFFED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301752" indent="-301752" defTabSz="402336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endParaRPr sz="2816">
              <a:solidFill>
                <a:srgbClr val="FFFED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301752" indent="-301752" defTabSz="402336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816">
                <a:solidFill>
                  <a:srgbClr val="FFFED5"/>
                </a:solidFill>
                <a:latin typeface="Verdana"/>
                <a:ea typeface="Verdana"/>
                <a:cs typeface="Verdana"/>
                <a:sym typeface="Verdana"/>
              </a:rPr>
              <a:t>Access to data is on a per record basis.</a:t>
            </a:r>
            <a:endParaRPr sz="2816">
              <a:solidFill>
                <a:srgbClr val="FFFED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301752" indent="-301752" defTabSz="402336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endParaRPr sz="2816">
              <a:solidFill>
                <a:srgbClr val="FFFED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301752" indent="-301752" defTabSz="402336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816">
                <a:solidFill>
                  <a:srgbClr val="FFFED5"/>
                </a:solidFill>
                <a:latin typeface="Verdana"/>
                <a:ea typeface="Verdana"/>
                <a:cs typeface="Verdana"/>
                <a:sym typeface="Verdana"/>
              </a:rPr>
              <a:t>Forward only</a:t>
            </a:r>
            <a:endParaRPr sz="2816">
              <a:solidFill>
                <a:srgbClr val="FFFED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301752" indent="-301752" defTabSz="402336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endParaRPr sz="2816">
              <a:solidFill>
                <a:srgbClr val="FFFED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301752" indent="-301752" defTabSz="402336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816">
                <a:solidFill>
                  <a:srgbClr val="FFFED5"/>
                </a:solidFill>
                <a:latin typeface="Verdana"/>
                <a:ea typeface="Verdana"/>
                <a:cs typeface="Verdana"/>
                <a:sym typeface="Verdana"/>
              </a:rPr>
              <a:t>Read only</a:t>
            </a:r>
            <a:endParaRPr sz="2816">
              <a:solidFill>
                <a:srgbClr val="FFFED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301752" indent="-301752" defTabSz="402336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endParaRPr sz="2816">
              <a:solidFill>
                <a:srgbClr val="FFFED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301752" indent="-301752" defTabSz="402336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816">
                <a:solidFill>
                  <a:srgbClr val="FFFED5"/>
                </a:solidFill>
                <a:latin typeface="Verdana"/>
                <a:ea typeface="Verdana"/>
                <a:cs typeface="Verdana"/>
                <a:sym typeface="Verdana"/>
              </a:rPr>
              <a:t>Does support multiple record sets</a:t>
            </a:r>
            <a:endParaRPr sz="2816">
              <a:solidFill>
                <a:srgbClr val="FFFED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4200">
                <a:solidFill>
                  <a:srgbClr val="73B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Data Reader Demo..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787400" y="2209800"/>
            <a:ext cx="11430000" cy="5715000"/>
          </a:xfrm>
          <a:prstGeom prst="rect">
            <a:avLst/>
          </a:prstGeom>
        </p:spPr>
        <p:txBody>
          <a:bodyPr/>
          <a:lstStyle/>
          <a:p>
            <a:pPr lvl="0" marL="342900" indent="-34290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SqlDataReader sqlReader; </a:t>
            </a:r>
            <a:endParaRPr sz="2800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0" marL="342900" indent="-34290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endParaRPr sz="2800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0" marL="342900" indent="-34290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sqlReader = sqlCommand.ExecuteReader();</a:t>
            </a:r>
            <a:endParaRPr sz="2800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0" marL="342900" indent="-34290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endParaRPr sz="2800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0" marL="342900" indent="-34290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while (sqlReader.Read()) </a:t>
            </a:r>
            <a:endParaRPr sz="2800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0" marL="342900" indent="-34290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{</a:t>
            </a:r>
            <a:endParaRPr sz="2800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0" marL="342900" indent="-34290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  // process, sqlReader("field")</a:t>
            </a:r>
            <a:endParaRPr sz="2800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0" marL="342900" indent="-34290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}</a:t>
            </a:r>
            <a:endParaRPr sz="2800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0" marL="342900" indent="-34290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sqlReader.Dispose(); </a:t>
            </a:r>
          </a:p>
        </p:txBody>
      </p:sp>
      <p:sp>
        <p:nvSpPr>
          <p:cNvPr id="98" name="Shape 98"/>
          <p:cNvSpPr/>
          <p:nvPr/>
        </p:nvSpPr>
        <p:spPr>
          <a:xfrm>
            <a:off x="2159992" y="5219700"/>
            <a:ext cx="1270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342900" indent="-342900" algn="l" defTabSz="457200">
              <a:defRPr sz="1800">
                <a:solidFill>
                  <a:srgbClr val="000000"/>
                </a:solidFill>
                <a:effectLst/>
              </a:defRPr>
            </a:pPr>
            <a:endParaRPr sz="2800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4200">
                <a:solidFill>
                  <a:srgbClr val="73B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DataSets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42900" indent="-34290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In-memory representation of data contained in a database/XML</a:t>
            </a:r>
            <a:endParaRPr sz="2400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0" marL="342900" indent="-34290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endParaRPr sz="2400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0" marL="342900" indent="-34290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Operations are performed on the DataSet, not the data source</a:t>
            </a:r>
            <a:endParaRPr sz="2400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0" marL="342900" indent="-34290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endParaRPr sz="2400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0" marL="342900" indent="-34290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A DataSet contains one or more DataTables.</a:t>
            </a:r>
            <a:endParaRPr sz="2400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0" marL="342900" indent="-34290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endParaRPr sz="2400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0" marL="342900" indent="-34290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Fields are held within the DataTable.And in DataRows, DataColumns.</a:t>
            </a:r>
            <a:endParaRPr sz="2400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0" marL="342900" indent="-34290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endParaRPr sz="2400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3" marL="342900" indent="34290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Setup SqlConnection</a:t>
            </a:r>
            <a:endParaRPr sz="2400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3" marL="342900" indent="34290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Setup a SqlDataAdapter</a:t>
            </a:r>
            <a:endParaRPr sz="2400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3" marL="342900" indent="34290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Create a DataSet</a:t>
            </a:r>
            <a:endParaRPr sz="2400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3" marL="342900" indent="34290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Call the .Fill() method on the DA</a:t>
            </a:r>
            <a:endParaRPr sz="2400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4200">
                <a:solidFill>
                  <a:srgbClr val="73B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Data Adapter</a:t>
            </a:r>
          </a:p>
        </p:txBody>
      </p:sp>
      <p:sp>
        <p:nvSpPr>
          <p:cNvPr id="104" name="Shape 1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01752" indent="-301752" defTabSz="402336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816">
                <a:solidFill>
                  <a:srgbClr val="FFFED5"/>
                </a:solidFill>
                <a:latin typeface="Verdana"/>
                <a:ea typeface="Verdana"/>
                <a:cs typeface="Verdana"/>
                <a:sym typeface="Verdana"/>
              </a:rPr>
              <a:t>Pipeline between DataSets and data sources</a:t>
            </a:r>
            <a:endParaRPr sz="2816">
              <a:solidFill>
                <a:srgbClr val="FFFED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301752" indent="-301752" defTabSz="402336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endParaRPr sz="2816">
              <a:solidFill>
                <a:srgbClr val="FFFED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301752" indent="-301752" defTabSz="402336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816">
                <a:solidFill>
                  <a:srgbClr val="FFFED5"/>
                </a:solidFill>
                <a:latin typeface="Verdana"/>
                <a:ea typeface="Verdana"/>
                <a:cs typeface="Verdana"/>
                <a:sym typeface="Verdana"/>
              </a:rPr>
              <a:t>Geared towards functionality rather than speed</a:t>
            </a:r>
            <a:endParaRPr sz="2816">
              <a:solidFill>
                <a:srgbClr val="FFFED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301752" indent="-301752" defTabSz="402336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endParaRPr sz="2816">
              <a:solidFill>
                <a:srgbClr val="FFFED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301752" indent="-301752" defTabSz="402336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816">
                <a:solidFill>
                  <a:srgbClr val="FFFED5"/>
                </a:solidFill>
                <a:latin typeface="Verdana"/>
                <a:ea typeface="Verdana"/>
                <a:cs typeface="Verdana"/>
                <a:sym typeface="Verdana"/>
              </a:rPr>
              <a:t>Disconnected by design</a:t>
            </a:r>
            <a:endParaRPr sz="2816">
              <a:solidFill>
                <a:srgbClr val="FFFED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301752" indent="-301752" defTabSz="402336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endParaRPr sz="2816">
              <a:solidFill>
                <a:srgbClr val="FFFED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301752" indent="-301752" defTabSz="402336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816">
                <a:solidFill>
                  <a:srgbClr val="FFFED5"/>
                </a:solidFill>
                <a:latin typeface="Verdana"/>
                <a:ea typeface="Verdana"/>
                <a:cs typeface="Verdana"/>
                <a:sym typeface="Verdana"/>
              </a:rPr>
              <a:t>Supports select, insert, delete, update commands and methods</a:t>
            </a:r>
            <a:endParaRPr sz="2816">
              <a:solidFill>
                <a:srgbClr val="FFFED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301752" indent="-301752" defTabSz="402336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endParaRPr sz="2816">
              <a:solidFill>
                <a:srgbClr val="FFFED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301752" indent="-301752" defTabSz="402336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816">
                <a:solidFill>
                  <a:srgbClr val="FFFED5"/>
                </a:solidFill>
                <a:latin typeface="Verdana"/>
                <a:ea typeface="Verdana"/>
                <a:cs typeface="Verdana"/>
                <a:sym typeface="Verdana"/>
              </a:rPr>
              <a:t>Must always specify a select command</a:t>
            </a:r>
            <a:endParaRPr sz="2816">
              <a:solidFill>
                <a:srgbClr val="FFFED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301752" indent="-301752" defTabSz="402336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endParaRPr sz="2816">
              <a:solidFill>
                <a:srgbClr val="FFFED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301752" indent="-301752" defTabSz="402336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816">
                <a:solidFill>
                  <a:srgbClr val="FFFED5"/>
                </a:solidFill>
                <a:latin typeface="Verdana"/>
                <a:ea typeface="Verdana"/>
                <a:cs typeface="Verdana"/>
                <a:sym typeface="Verdana"/>
              </a:rPr>
              <a:t>All other commands can be generated or specified</a:t>
            </a:r>
            <a:endParaRPr sz="2816">
              <a:solidFill>
                <a:srgbClr val="FFFED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4200">
                <a:solidFill>
                  <a:srgbClr val="73B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Data Adapter Demo..</a:t>
            </a:r>
          </a:p>
        </p:txBody>
      </p:sp>
      <p:sp>
        <p:nvSpPr>
          <p:cNvPr id="107" name="Shape 107"/>
          <p:cNvSpPr/>
          <p:nvPr>
            <p:ph type="body" idx="1"/>
          </p:nvPr>
        </p:nvSpPr>
        <p:spPr>
          <a:xfrm>
            <a:off x="787400" y="2578100"/>
            <a:ext cx="11430000" cy="5715000"/>
          </a:xfrm>
          <a:prstGeom prst="rect">
            <a:avLst/>
          </a:prstGeom>
        </p:spPr>
        <p:txBody>
          <a:bodyPr/>
          <a:lstStyle/>
          <a:p>
            <a:pPr lvl="0" marL="342900" indent="-34290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SQLDataAdapter sqlDA = </a:t>
            </a:r>
            <a:br>
              <a:rPr sz="28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</a:br>
            <a:r>
              <a:rPr sz="28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new SqlDataAdapter();</a:t>
            </a:r>
            <a:endParaRPr sz="2800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0" marL="342900" indent="-34290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endParaRPr sz="2800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0" marL="342900" indent="-34290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sqlDA.SelectCommand =</a:t>
            </a:r>
            <a:br>
              <a:rPr sz="28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</a:br>
            <a:r>
              <a:rPr sz="28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new SqlCommand ("select * from authors“, sqlConnection);</a:t>
            </a:r>
            <a:endParaRPr sz="2800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0" marL="342900" indent="-34290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endParaRPr sz="2800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0" marL="342900" indent="-34290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DataSet sqlDS = new DataSet("authorsTable");</a:t>
            </a:r>
            <a:endParaRPr sz="2800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0" marL="342900" indent="-34290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sqlDA.Fill(sqlDS, "authorsTable");</a:t>
            </a:r>
            <a:endParaRPr sz="2800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5449735" y="4171687"/>
            <a:ext cx="809930" cy="1638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2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0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?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2197100" y="6858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What is </a:t>
            </a:r>
            <a:r>
              <a:rPr sz="7200" u="sng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hlinkClick r:id="rId2" invalidUrl="" action="" tgtFrame="" tooltip="" history="1" highlightClick="0" endSnd="0"/>
              </a:rPr>
              <a:t>ADO.Net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1193800" y="2222500"/>
            <a:ext cx="11430000" cy="5715000"/>
          </a:xfrm>
          <a:prstGeom prst="rect">
            <a:avLst/>
          </a:prstGeom>
        </p:spPr>
        <p:txBody>
          <a:bodyPr/>
          <a:lstStyle/>
          <a:p>
            <a:pPr lvl="0" marL="395111" indent="-395111" defTabSz="457200">
              <a:spcBef>
                <a:spcPts val="0"/>
              </a:spcBef>
              <a:buBlip>
                <a:blip r:embed="rId3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ED5"/>
                </a:solidFill>
                <a:latin typeface="Verdana"/>
                <a:ea typeface="Verdana"/>
                <a:cs typeface="Verdana"/>
                <a:sym typeface="Verdana"/>
              </a:rPr>
              <a:t>The data access classes for the .Net framework</a:t>
            </a:r>
            <a:endParaRPr sz="3200">
              <a:solidFill>
                <a:srgbClr val="FFFED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395111" indent="-395111" defTabSz="457200">
              <a:spcBef>
                <a:spcPts val="0"/>
              </a:spcBef>
              <a:buBlip>
                <a:blip r:embed="rId3"/>
              </a:buBlip>
              <a:defRPr sz="1800">
                <a:solidFill>
                  <a:srgbClr val="000000"/>
                </a:solidFill>
                <a:effectLst/>
              </a:defRPr>
            </a:pPr>
            <a:endParaRPr sz="3200">
              <a:solidFill>
                <a:srgbClr val="FFFED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395111" indent="-395111" defTabSz="457200">
              <a:spcBef>
                <a:spcPts val="0"/>
              </a:spcBef>
              <a:buBlip>
                <a:blip r:embed="rId3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ED5"/>
                </a:solidFill>
                <a:latin typeface="Verdana"/>
                <a:ea typeface="Verdana"/>
                <a:cs typeface="Verdana"/>
                <a:sym typeface="Verdana"/>
              </a:rPr>
              <a:t>Designed for highly efficient data access</a:t>
            </a:r>
            <a:endParaRPr sz="3200">
              <a:solidFill>
                <a:srgbClr val="FFFED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395111" indent="-395111" defTabSz="457200">
              <a:spcBef>
                <a:spcPts val="0"/>
              </a:spcBef>
              <a:buBlip>
                <a:blip r:embed="rId3"/>
              </a:buBlip>
              <a:defRPr sz="1800">
                <a:solidFill>
                  <a:srgbClr val="000000"/>
                </a:solidFill>
                <a:effectLst/>
              </a:defRPr>
            </a:pPr>
            <a:endParaRPr sz="3200">
              <a:solidFill>
                <a:srgbClr val="FFFED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395111" indent="-395111" defTabSz="457200">
              <a:spcBef>
                <a:spcPts val="0"/>
              </a:spcBef>
              <a:buBlip>
                <a:blip r:embed="rId3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ED5"/>
                </a:solidFill>
                <a:latin typeface="Verdana"/>
                <a:ea typeface="Verdana"/>
                <a:cs typeface="Verdana"/>
                <a:sym typeface="Verdana"/>
              </a:rPr>
              <a:t>Support for XML and disconnected record sets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1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Where does </a:t>
            </a:r>
            <a:r>
              <a:rPr sz="6100" u="sng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hlinkClick r:id="rId2" invalidUrl="" action="" tgtFrame="" tooltip="" history="1" highlightClick="0" endSnd="0"/>
              </a:rPr>
              <a:t>ADO.Net</a:t>
            </a:r>
            <a:r>
              <a:rPr sz="61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 Sit</a:t>
            </a:r>
          </a:p>
        </p:txBody>
      </p:sp>
      <p:sp>
        <p:nvSpPr>
          <p:cNvPr id="40" name="Shape 40"/>
          <p:cNvSpPr/>
          <p:nvPr/>
        </p:nvSpPr>
        <p:spPr>
          <a:xfrm>
            <a:off x="609600" y="2501900"/>
            <a:ext cx="9474200" cy="6248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</a:p>
        </p:txBody>
      </p:sp>
      <p:sp>
        <p:nvSpPr>
          <p:cNvPr id="41" name="Shape 41"/>
          <p:cNvSpPr/>
          <p:nvPr/>
        </p:nvSpPr>
        <p:spPr>
          <a:xfrm>
            <a:off x="1257300" y="2870200"/>
            <a:ext cx="1270000" cy="54610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spcBef>
                <a:spcPts val="3600"/>
              </a:spcBef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C#</a:t>
            </a:r>
          </a:p>
        </p:txBody>
      </p:sp>
      <p:sp>
        <p:nvSpPr>
          <p:cNvPr id="42" name="Shape 42"/>
          <p:cNvSpPr/>
          <p:nvPr/>
        </p:nvSpPr>
        <p:spPr>
          <a:xfrm>
            <a:off x="2959100" y="2870200"/>
            <a:ext cx="1270000" cy="54610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VB</a:t>
            </a:r>
          </a:p>
        </p:txBody>
      </p:sp>
      <p:sp>
        <p:nvSpPr>
          <p:cNvPr id="43" name="Shape 43"/>
          <p:cNvSpPr/>
          <p:nvPr/>
        </p:nvSpPr>
        <p:spPr>
          <a:xfrm>
            <a:off x="4711700" y="2870200"/>
            <a:ext cx="1270000" cy="54610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JS</a:t>
            </a:r>
          </a:p>
        </p:txBody>
      </p:sp>
      <p:sp>
        <p:nvSpPr>
          <p:cNvPr id="44" name="Shape 44"/>
          <p:cNvSpPr/>
          <p:nvPr/>
        </p:nvSpPr>
        <p:spPr>
          <a:xfrm>
            <a:off x="6654800" y="2870200"/>
            <a:ext cx="1270000" cy="54610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…</a:t>
            </a:r>
          </a:p>
        </p:txBody>
      </p:sp>
      <p:sp>
        <p:nvSpPr>
          <p:cNvPr id="45" name="Shape 45"/>
          <p:cNvSpPr/>
          <p:nvPr/>
        </p:nvSpPr>
        <p:spPr>
          <a:xfrm rot="5438829">
            <a:off x="6191129" y="5185717"/>
            <a:ext cx="5586635" cy="92682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defRPr baseline="139285" spc="56" sz="2800">
                <a:effectLst>
                  <a:outerShdw sx="100000" sy="100000" kx="0" ky="0" algn="b" rotWithShape="0" blurRad="50800" dist="38100" dir="5220000">
                    <a:srgbClr val="000000"/>
                  </a:outerShdw>
                </a:effectLst>
              </a:defRPr>
            </a:lvl1pPr>
          </a:lstStyle>
          <a:p>
            <a:pPr lvl="0">
              <a:defRPr baseline="0" spc="0" sz="1800">
                <a:solidFill>
                  <a:srgbClr val="000000"/>
                </a:solidFill>
                <a:effectLst/>
              </a:defRPr>
            </a:pPr>
            <a:r>
              <a:rPr baseline="139285" spc="56" sz="2800">
                <a:solidFill>
                  <a:srgbClr val="FFFFFF"/>
                </a:solidFill>
                <a:effectLst>
                  <a:outerShdw sx="100000" sy="100000" kx="0" ky="0" algn="b" rotWithShape="0" blurRad="50800" dist="38100" dir="5220000">
                    <a:srgbClr val="000000"/>
                  </a:outerShdw>
                </a:effectLst>
              </a:rPr>
              <a:t>Visual Studio .Net</a:t>
            </a:r>
          </a:p>
        </p:txBody>
      </p:sp>
      <p:sp>
        <p:nvSpPr>
          <p:cNvPr id="46" name="Shape 46"/>
          <p:cNvSpPr/>
          <p:nvPr/>
        </p:nvSpPr>
        <p:spPr>
          <a:xfrm>
            <a:off x="1257300" y="3848100"/>
            <a:ext cx="6718300" cy="54610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Common Language Specification</a:t>
            </a:r>
          </a:p>
        </p:txBody>
      </p:sp>
      <p:sp>
        <p:nvSpPr>
          <p:cNvPr id="47" name="Shape 47"/>
          <p:cNvSpPr/>
          <p:nvPr/>
        </p:nvSpPr>
        <p:spPr>
          <a:xfrm>
            <a:off x="1257300" y="4775200"/>
            <a:ext cx="3225800" cy="54610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u="sng">
                <a:hlinkClick r:id="rId5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effectLst/>
              </a:defRPr>
            </a:pPr>
            <a:r>
              <a:rPr sz="3000" u="sng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hlinkClick r:id="rId5" invalidUrl="" action="" tgtFrame="" tooltip="" history="1" highlightClick="0" endSnd="0"/>
              </a:rPr>
              <a:t>ASP.Net</a:t>
            </a:r>
          </a:p>
        </p:txBody>
      </p:sp>
      <p:sp>
        <p:nvSpPr>
          <p:cNvPr id="48" name="Shape 48"/>
          <p:cNvSpPr/>
          <p:nvPr/>
        </p:nvSpPr>
        <p:spPr>
          <a:xfrm>
            <a:off x="4724400" y="4749800"/>
            <a:ext cx="3225800" cy="54610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Windows Forms</a:t>
            </a:r>
          </a:p>
        </p:txBody>
      </p:sp>
      <p:sp>
        <p:nvSpPr>
          <p:cNvPr id="49" name="Shape 49"/>
          <p:cNvSpPr/>
          <p:nvPr/>
        </p:nvSpPr>
        <p:spPr>
          <a:xfrm>
            <a:off x="4762500" y="5600700"/>
            <a:ext cx="3225800" cy="54610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u="sng">
                <a:hlinkClick r:id="rId6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effectLst/>
              </a:defRPr>
            </a:pPr>
            <a:r>
              <a:rPr sz="3000" u="sng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hlinkClick r:id="rId6" invalidUrl="" action="" tgtFrame="" tooltip="" history="1" highlightClick="0" endSnd="0"/>
              </a:rPr>
              <a:t>XML.Net</a:t>
            </a:r>
          </a:p>
        </p:txBody>
      </p:sp>
      <p:sp>
        <p:nvSpPr>
          <p:cNvPr id="50" name="Shape 50"/>
          <p:cNvSpPr/>
          <p:nvPr/>
        </p:nvSpPr>
        <p:spPr>
          <a:xfrm>
            <a:off x="1257300" y="5613400"/>
            <a:ext cx="3225800" cy="54610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ADO.Net</a:t>
            </a:r>
          </a:p>
        </p:txBody>
      </p:sp>
      <p:sp>
        <p:nvSpPr>
          <p:cNvPr id="51" name="Shape 51"/>
          <p:cNvSpPr/>
          <p:nvPr/>
        </p:nvSpPr>
        <p:spPr>
          <a:xfrm>
            <a:off x="1257300" y="6413500"/>
            <a:ext cx="6718300" cy="54610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Base Class Library</a:t>
            </a:r>
          </a:p>
        </p:txBody>
      </p:sp>
      <p:sp>
        <p:nvSpPr>
          <p:cNvPr id="52" name="Shape 52"/>
          <p:cNvSpPr/>
          <p:nvPr/>
        </p:nvSpPr>
        <p:spPr>
          <a:xfrm>
            <a:off x="1257300" y="7175500"/>
            <a:ext cx="6718300" cy="54610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Common Language Runtime</a:t>
            </a:r>
          </a:p>
        </p:txBody>
      </p:sp>
      <p:sp>
        <p:nvSpPr>
          <p:cNvPr id="53" name="Shape 53"/>
          <p:cNvSpPr/>
          <p:nvPr/>
        </p:nvSpPr>
        <p:spPr>
          <a:xfrm>
            <a:off x="1257300" y="7937500"/>
            <a:ext cx="3225800" cy="54610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Windows API</a:t>
            </a:r>
          </a:p>
        </p:txBody>
      </p:sp>
      <p:sp>
        <p:nvSpPr>
          <p:cNvPr id="54" name="Shape 54"/>
          <p:cNvSpPr/>
          <p:nvPr/>
        </p:nvSpPr>
        <p:spPr>
          <a:xfrm>
            <a:off x="4775200" y="7937500"/>
            <a:ext cx="3225800" cy="54610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COM+ Services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.Net Data Providers</a:t>
            </a:r>
          </a:p>
        </p:txBody>
      </p:sp>
      <p:sp>
        <p:nvSpPr>
          <p:cNvPr id="57" name="Shape 57"/>
          <p:cNvSpPr/>
          <p:nvPr/>
        </p:nvSpPr>
        <p:spPr>
          <a:xfrm>
            <a:off x="2692400" y="2552700"/>
            <a:ext cx="1270000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 u="sng"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effectLst/>
              </a:defRPr>
            </a:pPr>
            <a:r>
              <a:rPr sz="2000" u="sng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hlinkClick r:id="rId3" invalidUrl="" action="" tgtFrame="" tooltip="" history="1" highlightClick="0" endSnd="0"/>
              </a:rPr>
              <a:t>SQL.Net</a:t>
            </a:r>
          </a:p>
        </p:txBody>
      </p:sp>
      <p:sp>
        <p:nvSpPr>
          <p:cNvPr id="58" name="Shape 58"/>
          <p:cNvSpPr/>
          <p:nvPr/>
        </p:nvSpPr>
        <p:spPr>
          <a:xfrm>
            <a:off x="4813300" y="5549900"/>
            <a:ext cx="1803400" cy="127000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ODBC Data Provider</a:t>
            </a:r>
          </a:p>
        </p:txBody>
      </p:sp>
      <p:sp>
        <p:nvSpPr>
          <p:cNvPr id="59" name="Shape 59"/>
          <p:cNvSpPr/>
          <p:nvPr/>
        </p:nvSpPr>
        <p:spPr>
          <a:xfrm>
            <a:off x="4813300" y="4025900"/>
            <a:ext cx="1803400" cy="127000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OLEDB Data Provider</a:t>
            </a:r>
          </a:p>
        </p:txBody>
      </p:sp>
      <p:sp>
        <p:nvSpPr>
          <p:cNvPr id="60" name="Shape 60"/>
          <p:cNvSpPr/>
          <p:nvPr/>
        </p:nvSpPr>
        <p:spPr>
          <a:xfrm>
            <a:off x="2692400" y="5575300"/>
            <a:ext cx="1270000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ODBC</a:t>
            </a:r>
          </a:p>
        </p:txBody>
      </p:sp>
      <p:sp>
        <p:nvSpPr>
          <p:cNvPr id="61" name="Shape 61"/>
          <p:cNvSpPr/>
          <p:nvPr/>
        </p:nvSpPr>
        <p:spPr>
          <a:xfrm>
            <a:off x="2692400" y="4025900"/>
            <a:ext cx="1270000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OLEDB</a:t>
            </a:r>
          </a:p>
        </p:txBody>
      </p:sp>
      <p:sp>
        <p:nvSpPr>
          <p:cNvPr id="62" name="Shape 62"/>
          <p:cNvSpPr/>
          <p:nvPr/>
        </p:nvSpPr>
        <p:spPr>
          <a:xfrm>
            <a:off x="7391400" y="2882900"/>
            <a:ext cx="2438400" cy="609600"/>
          </a:xfrm>
          <a:prstGeom prst="roundRect">
            <a:avLst>
              <a:gd name="adj" fmla="val 31250"/>
            </a:avLst>
          </a:prstGeom>
          <a:blipFill>
            <a:blip r:embed="rId5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SQL Server</a:t>
            </a:r>
          </a:p>
        </p:txBody>
      </p:sp>
      <p:sp>
        <p:nvSpPr>
          <p:cNvPr id="63" name="Shape 63"/>
          <p:cNvSpPr/>
          <p:nvPr/>
        </p:nvSpPr>
        <p:spPr>
          <a:xfrm>
            <a:off x="7467600" y="4356100"/>
            <a:ext cx="2438400" cy="609600"/>
          </a:xfrm>
          <a:prstGeom prst="roundRect">
            <a:avLst>
              <a:gd name="adj" fmla="val 31250"/>
            </a:avLst>
          </a:prstGeom>
          <a:blipFill>
            <a:blip r:embed="rId5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Other DB</a:t>
            </a:r>
          </a:p>
        </p:txBody>
      </p:sp>
      <p:sp>
        <p:nvSpPr>
          <p:cNvPr id="64" name="Shape 64"/>
          <p:cNvSpPr/>
          <p:nvPr/>
        </p:nvSpPr>
        <p:spPr>
          <a:xfrm>
            <a:off x="7442200" y="5905500"/>
            <a:ext cx="2438400" cy="609600"/>
          </a:xfrm>
          <a:prstGeom prst="roundRect">
            <a:avLst>
              <a:gd name="adj" fmla="val 31250"/>
            </a:avLst>
          </a:prstGeom>
          <a:blipFill>
            <a:blip r:embed="rId5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Other DB</a:t>
            </a:r>
            <a:endParaRPr sz="20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</p:txBody>
      </p:sp>
      <p:sp>
        <p:nvSpPr>
          <p:cNvPr id="65" name="Shape 65"/>
          <p:cNvSpPr/>
          <p:nvPr/>
        </p:nvSpPr>
        <p:spPr>
          <a:xfrm>
            <a:off x="108635" y="4509886"/>
            <a:ext cx="1408330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Client</a:t>
            </a:r>
          </a:p>
        </p:txBody>
      </p:sp>
      <p:sp>
        <p:nvSpPr>
          <p:cNvPr id="66" name="Shape 66"/>
          <p:cNvSpPr/>
          <p:nvPr/>
        </p:nvSpPr>
        <p:spPr>
          <a:xfrm flipV="1">
            <a:off x="1633215" y="3306104"/>
            <a:ext cx="1069871" cy="1512148"/>
          </a:xfrm>
          <a:prstGeom prst="line">
            <a:avLst/>
          </a:prstGeom>
          <a:ln w="12700">
            <a:solidFill>
              <a:srgbClr val="FFCF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</a:p>
        </p:txBody>
      </p:sp>
      <p:sp>
        <p:nvSpPr>
          <p:cNvPr id="67" name="Shape 67"/>
          <p:cNvSpPr/>
          <p:nvPr/>
        </p:nvSpPr>
        <p:spPr>
          <a:xfrm>
            <a:off x="1638300" y="4893604"/>
            <a:ext cx="932765" cy="1"/>
          </a:xfrm>
          <a:prstGeom prst="line">
            <a:avLst/>
          </a:prstGeom>
          <a:ln w="12700">
            <a:solidFill>
              <a:srgbClr val="FFCF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</a:p>
        </p:txBody>
      </p:sp>
      <p:sp>
        <p:nvSpPr>
          <p:cNvPr id="68" name="Shape 68"/>
          <p:cNvSpPr/>
          <p:nvPr/>
        </p:nvSpPr>
        <p:spPr>
          <a:xfrm>
            <a:off x="1643202" y="4969267"/>
            <a:ext cx="1049657" cy="1265965"/>
          </a:xfrm>
          <a:prstGeom prst="line">
            <a:avLst/>
          </a:prstGeom>
          <a:ln w="12700">
            <a:solidFill>
              <a:srgbClr val="FFCF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</a:p>
        </p:txBody>
      </p:sp>
      <p:sp>
        <p:nvSpPr>
          <p:cNvPr id="69" name="Shape 69"/>
          <p:cNvSpPr/>
          <p:nvPr/>
        </p:nvSpPr>
        <p:spPr>
          <a:xfrm>
            <a:off x="4025900" y="4660900"/>
            <a:ext cx="723900" cy="0"/>
          </a:xfrm>
          <a:prstGeom prst="line">
            <a:avLst/>
          </a:prstGeom>
          <a:ln w="12700">
            <a:solidFill>
              <a:srgbClr val="FFCF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</a:p>
        </p:txBody>
      </p:sp>
      <p:sp>
        <p:nvSpPr>
          <p:cNvPr id="70" name="Shape 70"/>
          <p:cNvSpPr/>
          <p:nvPr/>
        </p:nvSpPr>
        <p:spPr>
          <a:xfrm>
            <a:off x="4025900" y="6184900"/>
            <a:ext cx="723900" cy="0"/>
          </a:xfrm>
          <a:prstGeom prst="line">
            <a:avLst/>
          </a:prstGeom>
          <a:ln w="12700">
            <a:solidFill>
              <a:srgbClr val="FFCF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</a:p>
        </p:txBody>
      </p:sp>
      <p:sp>
        <p:nvSpPr>
          <p:cNvPr id="71" name="Shape 71"/>
          <p:cNvSpPr/>
          <p:nvPr/>
        </p:nvSpPr>
        <p:spPr>
          <a:xfrm>
            <a:off x="6680200" y="6210300"/>
            <a:ext cx="723900" cy="0"/>
          </a:xfrm>
          <a:prstGeom prst="line">
            <a:avLst/>
          </a:prstGeom>
          <a:ln w="12700">
            <a:solidFill>
              <a:srgbClr val="FFCF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</a:p>
        </p:txBody>
      </p:sp>
      <p:sp>
        <p:nvSpPr>
          <p:cNvPr id="72" name="Shape 72"/>
          <p:cNvSpPr/>
          <p:nvPr/>
        </p:nvSpPr>
        <p:spPr>
          <a:xfrm>
            <a:off x="6680200" y="4660900"/>
            <a:ext cx="723900" cy="0"/>
          </a:xfrm>
          <a:prstGeom prst="line">
            <a:avLst/>
          </a:prstGeom>
          <a:ln w="12700">
            <a:solidFill>
              <a:srgbClr val="FFCF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</a:p>
        </p:txBody>
      </p:sp>
      <p:sp>
        <p:nvSpPr>
          <p:cNvPr id="73" name="Shape 73"/>
          <p:cNvSpPr/>
          <p:nvPr/>
        </p:nvSpPr>
        <p:spPr>
          <a:xfrm flipV="1">
            <a:off x="4000093" y="3187699"/>
            <a:ext cx="3353614" cy="1"/>
          </a:xfrm>
          <a:prstGeom prst="line">
            <a:avLst/>
          </a:prstGeom>
          <a:ln w="12700">
            <a:solidFill>
              <a:srgbClr val="FFCF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7762" y="1136650"/>
            <a:ext cx="9809376" cy="622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asted-image.pdf"/>
          <p:cNvPicPr/>
          <p:nvPr/>
        </p:nvPicPr>
        <p:blipFill>
          <a:blip r:embed="rId2">
            <a:extLst/>
          </a:blip>
          <a:srcRect l="0" t="6359" r="8986" b="0"/>
          <a:stretch>
            <a:fillRect/>
          </a:stretch>
        </p:blipFill>
        <p:spPr>
          <a:xfrm>
            <a:off x="2444750" y="1676400"/>
            <a:ext cx="7073900" cy="5422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body" idx="1"/>
          </p:nvPr>
        </p:nvSpPr>
        <p:spPr>
          <a:xfrm>
            <a:off x="787400" y="215900"/>
            <a:ext cx="11430000" cy="9105900"/>
          </a:xfrm>
          <a:prstGeom prst="rect">
            <a:avLst/>
          </a:prstGeom>
        </p:spPr>
        <p:txBody>
          <a:bodyPr/>
          <a:lstStyle/>
          <a:p>
            <a:pPr lvl="0" marL="0" indent="0" algn="ctr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Verdana"/>
                <a:ea typeface="Verdana"/>
                <a:cs typeface="Verdana"/>
                <a:sym typeface="Verdana"/>
              </a:rPr>
              <a:t>Namespaces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Verdana"/>
              <a:ea typeface="Verdana"/>
              <a:cs typeface="Verdana"/>
              <a:sym typeface="Verdana"/>
            </a:endParaRPr>
          </a:p>
          <a:p>
            <a:pPr lvl="0" marL="342900" indent="-34290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endParaRPr sz="3200">
              <a:solidFill>
                <a:srgbClr val="FFFED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342900" indent="-34290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ED5"/>
                </a:solidFill>
                <a:latin typeface="Verdana"/>
                <a:ea typeface="Verdana"/>
                <a:cs typeface="Verdana"/>
                <a:sym typeface="Verdana"/>
              </a:rPr>
              <a:t>System.Data</a:t>
            </a:r>
            <a:endParaRPr sz="3200">
              <a:solidFill>
                <a:srgbClr val="FFFED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342900" indent="-34290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ED5"/>
                </a:solidFill>
                <a:latin typeface="Verdana"/>
                <a:ea typeface="Verdana"/>
                <a:cs typeface="Verdana"/>
                <a:sym typeface="Verdana"/>
              </a:rPr>
              <a:t>System.Data.Common</a:t>
            </a:r>
            <a:endParaRPr sz="3200">
              <a:solidFill>
                <a:srgbClr val="FFFED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342900" indent="-34290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ED5"/>
                </a:solidFill>
                <a:latin typeface="Verdana"/>
                <a:ea typeface="Verdana"/>
                <a:cs typeface="Verdana"/>
                <a:sym typeface="Verdana"/>
              </a:rPr>
              <a:t>System.Data.SqlClient</a:t>
            </a:r>
            <a:endParaRPr sz="3200">
              <a:solidFill>
                <a:srgbClr val="FFFED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342900" indent="-34290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ED5"/>
                </a:solidFill>
                <a:latin typeface="Verdana"/>
                <a:ea typeface="Verdana"/>
                <a:cs typeface="Verdana"/>
                <a:sym typeface="Verdana"/>
              </a:rPr>
              <a:t>System.Data.OleDb</a:t>
            </a:r>
            <a:br>
              <a:rPr sz="32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</a:br>
            <a:endParaRPr sz="3200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8" marL="342900" indent="148590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{</a:t>
            </a:r>
            <a:endParaRPr sz="2400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8" marL="342900" indent="1485900" defTabSz="457200">
              <a:lnSpc>
                <a:spcPct val="12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SqlConnection</a:t>
            </a:r>
            <a:endParaRPr sz="2400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8" marL="342900" indent="1485900" defTabSz="457200">
              <a:lnSpc>
                <a:spcPct val="12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SqlCommand</a:t>
            </a:r>
            <a:endParaRPr sz="2400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8" marL="342900" indent="1485900" defTabSz="457200">
              <a:lnSpc>
                <a:spcPct val="12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SqlDataReader</a:t>
            </a:r>
            <a:endParaRPr sz="2400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8" marL="342900" indent="1485900" defTabSz="457200">
              <a:lnSpc>
                <a:spcPct val="12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SqlDataAdapter</a:t>
            </a:r>
            <a:endParaRPr sz="2400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8" marL="342900" indent="1485900" defTabSz="457200">
              <a:lnSpc>
                <a:spcPct val="12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SqlParameter</a:t>
            </a:r>
            <a:endParaRPr sz="2400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8" marL="342900" indent="1485900" defTabSz="457200">
              <a:lnSpc>
                <a:spcPct val="12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SqlParameterCollection</a:t>
            </a:r>
            <a:endParaRPr sz="2400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8" marL="342900" indent="1485900" defTabSz="457200">
              <a:lnSpc>
                <a:spcPct val="12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SqlError</a:t>
            </a:r>
            <a:endParaRPr sz="2400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8" marL="342900" indent="1485900" defTabSz="457200">
              <a:lnSpc>
                <a:spcPct val="12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SqlErrorCollection</a:t>
            </a:r>
            <a:endParaRPr sz="2400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8" marL="342900" indent="1485900" defTabSz="457200">
              <a:lnSpc>
                <a:spcPct val="12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SqlException</a:t>
            </a:r>
            <a:endParaRPr sz="2400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8" marL="342900" indent="1485900" defTabSz="457200">
              <a:lnSpc>
                <a:spcPct val="12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SqlTransaction</a:t>
            </a:r>
            <a:endParaRPr sz="2400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8" marL="342900" indent="1485900" defTabSz="457200">
              <a:lnSpc>
                <a:spcPct val="12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SqlDbType</a:t>
            </a:r>
            <a:endParaRPr sz="2400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8" marL="342900" indent="1485900" defTabSz="457200">
              <a:lnSpc>
                <a:spcPct val="12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Using Data Adapter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42900" indent="-34290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using System.Data.SqlClient;</a:t>
            </a:r>
            <a:br>
              <a:rPr sz="24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</a:br>
            <a:br>
              <a:rPr sz="24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</a:br>
            <a:r>
              <a:rPr sz="24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string sConnectionString = </a:t>
            </a:r>
            <a:br>
              <a:rPr sz="24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</a:br>
            <a:r>
              <a:rPr sz="24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  "Initial Catalog=Northwind;</a:t>
            </a:r>
            <a:br>
              <a:rPr sz="24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</a:br>
            <a:r>
              <a:rPr sz="24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   Data Source=localhost;</a:t>
            </a:r>
            <a:br>
              <a:rPr sz="24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</a:br>
            <a:r>
              <a:rPr sz="24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   Integrated Security=SSPI;";</a:t>
            </a:r>
            <a:br>
              <a:rPr sz="24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</a:br>
            <a:br>
              <a:rPr sz="24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</a:br>
            <a:r>
              <a:rPr sz="24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SqlDataAdapter sqlAdp= new SqlDataAdapter(sConnectionString);</a:t>
            </a:r>
            <a:br>
              <a:rPr sz="24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</a:br>
            <a:br>
              <a:rPr sz="24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</a:br>
            <a:r>
              <a:rPr sz="24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sqlAdp.Close();</a:t>
            </a:r>
            <a:br>
              <a:rPr sz="24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</a:br>
            <a:r>
              <a:rPr sz="2400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sqlAdp.Dispose();</a:t>
            </a:r>
            <a:endParaRPr sz="2400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Connection Pooling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87443" indent="-287443" defTabSz="443484">
              <a:spcBef>
                <a:spcPts val="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2328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ADO.Net pools connections.</a:t>
            </a:r>
            <a:br>
              <a:rPr sz="2328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</a:br>
            <a:r>
              <a:rPr sz="2328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When you close a connection it is released back into a pool.</a:t>
            </a:r>
            <a:endParaRPr sz="2328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0" marL="332613" indent="-332613" defTabSz="443484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endParaRPr sz="2328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0" marL="332613" indent="-332613" defTabSz="443484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328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SqlConnection conn = new SqlConnection();</a:t>
            </a:r>
            <a:br>
              <a:rPr sz="2328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</a:br>
            <a:r>
              <a:rPr sz="2328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conn.ConnectionString = </a:t>
            </a:r>
            <a:br>
              <a:rPr sz="2328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</a:br>
            <a:r>
              <a:rPr sz="2328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  "Integrated Security=SSPI;Initial Catalog=northwind";</a:t>
            </a:r>
            <a:br>
              <a:rPr sz="2328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</a:br>
            <a:r>
              <a:rPr sz="2328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conn.Open();  // Pool A is created.</a:t>
            </a:r>
            <a:endParaRPr sz="2328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0" marL="332613" indent="-332613" defTabSz="443484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endParaRPr sz="2328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0" marL="332613" indent="-332613" defTabSz="443484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328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SqlConnection conn = new SqlConnection();</a:t>
            </a:r>
            <a:br>
              <a:rPr sz="2328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</a:br>
            <a:r>
              <a:rPr sz="2328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conn.ConnectionString = </a:t>
            </a:r>
            <a:br>
              <a:rPr sz="2328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</a:br>
            <a:r>
              <a:rPr sz="2328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  "Integrated Security=SSPI;Initial Catalog=pubs";</a:t>
            </a:r>
            <a:br>
              <a:rPr sz="2328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</a:br>
            <a:r>
              <a:rPr sz="2328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conn.Open();  </a:t>
            </a:r>
            <a:br>
              <a:rPr sz="2328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</a:br>
            <a:r>
              <a:rPr sz="2328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// Pool B is created because the connection strings differ.</a:t>
            </a:r>
            <a:endParaRPr sz="2328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0" marL="332613" indent="-332613" defTabSz="443484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endParaRPr sz="2328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0" marL="332613" indent="-332613" defTabSz="443484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328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SqlConnection conn = new SqlConnection();</a:t>
            </a:r>
            <a:br>
              <a:rPr sz="2328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</a:br>
            <a:r>
              <a:rPr sz="2328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conn.ConnectionString = </a:t>
            </a:r>
            <a:br>
              <a:rPr sz="2328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</a:br>
            <a:r>
              <a:rPr sz="2328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  "Integrated Security=SSPI;Initial Catalog=northwind";</a:t>
            </a:r>
            <a:br>
              <a:rPr sz="2328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</a:br>
            <a:r>
              <a:rPr sz="2328">
                <a:solidFill>
                  <a:srgbClr val="FFFED5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conn.Open(); // The connection string matches pool A.</a:t>
            </a:r>
            <a:endParaRPr sz="2328">
              <a:solidFill>
                <a:srgbClr val="FFFED5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