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904" y="-10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838732614"/>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079500" y="2400300"/>
            <a:ext cx="10464800" cy="2178447"/>
          </a:xfrm>
          <a:prstGeom prst="rect">
            <a:avLst/>
          </a:prstGeom>
          <a:blipFill>
            <a:blip r:embed="rId2"/>
          </a:blipFill>
          <a:effectLst>
            <a:outerShdw blurRad="190500" dist="8455" dir="5400000" rotWithShape="0">
              <a:srgbClr val="000000"/>
            </a:outerShdw>
          </a:effectLst>
        </p:spPr>
        <p:txBody>
          <a:bodyPr anchor="ctr"/>
          <a:lstStyle>
            <a:lvl1pPr>
              <a:defRPr sz="5200">
                <a:solidFill>
                  <a:srgbClr val="FFFFFF"/>
                </a:solidFill>
              </a:defRPr>
            </a:lvl1pPr>
          </a:lstStyle>
          <a:p>
            <a:pPr lvl="0">
              <a:defRPr sz="1800">
                <a:solidFill>
                  <a:srgbClr val="000000"/>
                </a:solidFill>
              </a:defRPr>
            </a:pPr>
            <a:r>
              <a:rPr sz="5200">
                <a:solidFill>
                  <a:srgbClr val="FFFFFF"/>
                </a:solidFill>
              </a:rPr>
              <a:t>.Net Training Session 2</a:t>
            </a:r>
          </a:p>
        </p:txBody>
      </p:sp>
      <p:sp>
        <p:nvSpPr>
          <p:cNvPr id="33" name="Shape 33"/>
          <p:cNvSpPr>
            <a:spLocks noGrp="1"/>
          </p:cNvSpPr>
          <p:nvPr>
            <p:ph type="body" idx="1"/>
          </p:nvPr>
        </p:nvSpPr>
        <p:spPr>
          <a:xfrm>
            <a:off x="1270000" y="5029200"/>
            <a:ext cx="10464800" cy="2588518"/>
          </a:xfrm>
          <a:prstGeom prst="rect">
            <a:avLst/>
          </a:prstGeom>
        </p:spPr>
        <p:txBody>
          <a:bodyPr/>
          <a:lstStyle/>
          <a:p>
            <a:pPr marL="0" lvl="7" indent="1600200">
              <a:spcBef>
                <a:spcPts val="0"/>
              </a:spcBef>
              <a:buSzTx/>
              <a:buNone/>
              <a:defRPr sz="1800"/>
            </a:pPr>
            <a:endParaRPr sz="3200"/>
          </a:p>
          <a:p>
            <a:pPr marL="0" lvl="7" indent="1600200">
              <a:spcBef>
                <a:spcPts val="0"/>
              </a:spcBef>
              <a:buSzTx/>
              <a:buNone/>
              <a:defRPr sz="1800"/>
            </a:pPr>
            <a:r>
              <a:rPr sz="2400"/>
              <a:t>1. Visual Studio Walkthrough</a:t>
            </a:r>
          </a:p>
          <a:p>
            <a:pPr marL="0" lvl="7" indent="1600200">
              <a:spcBef>
                <a:spcPts val="0"/>
              </a:spcBef>
              <a:buSzTx/>
              <a:buNone/>
              <a:defRPr sz="1800"/>
            </a:pPr>
            <a:endParaRPr sz="2400"/>
          </a:p>
          <a:p>
            <a:pPr marL="0" lvl="7" indent="1600200">
              <a:spcBef>
                <a:spcPts val="0"/>
              </a:spcBef>
              <a:buSzTx/>
              <a:buNone/>
              <a:defRPr sz="1800"/>
            </a:pPr>
            <a:r>
              <a:rPr sz="2400"/>
              <a:t>2. Basic C# Program</a:t>
            </a:r>
          </a:p>
          <a:p>
            <a:pPr marL="0" lvl="7" indent="1600200">
              <a:spcBef>
                <a:spcPts val="0"/>
              </a:spcBef>
              <a:buSzTx/>
              <a:buNone/>
              <a:defRPr sz="1800"/>
            </a:pPr>
            <a:endParaRPr sz="2400"/>
          </a:p>
          <a:p>
            <a:pPr marL="0" lvl="7" indent="1600200">
              <a:spcBef>
                <a:spcPts val="0"/>
              </a:spcBef>
              <a:buSzTx/>
              <a:buNone/>
              <a:defRPr sz="1800"/>
            </a:pPr>
            <a:r>
              <a:rPr sz="2400"/>
              <a:t>3. Iteration and Flow control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lvl1pPr defTabSz="490727">
              <a:defRPr sz="6719"/>
            </a:lvl1pPr>
          </a:lstStyle>
          <a:p>
            <a:pPr lvl="0">
              <a:defRPr sz="1800"/>
            </a:pPr>
            <a:r>
              <a:rPr sz="6719"/>
              <a:t>What is object oriented programming?</a:t>
            </a:r>
          </a:p>
        </p:txBody>
      </p:sp>
      <p:sp>
        <p:nvSpPr>
          <p:cNvPr id="36" name="Shape 36"/>
          <p:cNvSpPr>
            <a:spLocks noGrp="1"/>
          </p:cNvSpPr>
          <p:nvPr>
            <p:ph type="body" idx="1"/>
          </p:nvPr>
        </p:nvSpPr>
        <p:spPr>
          <a:prstGeom prst="rect">
            <a:avLst/>
          </a:prstGeom>
        </p:spPr>
        <p:txBody>
          <a:bodyPr/>
          <a:lstStyle/>
          <a:p>
            <a:pPr marL="404495" lvl="0" indent="-404495" defTabSz="531622">
              <a:spcBef>
                <a:spcPts val="3800"/>
              </a:spcBef>
              <a:defRPr sz="1800"/>
            </a:pPr>
            <a:r>
              <a:rPr sz="3276"/>
              <a:t>the main aspect of object-oriented programming (OOP) is that the program tries to imitate the real world by thinking of things as the objects they represent in the real world.</a:t>
            </a:r>
          </a:p>
          <a:p>
            <a:pPr marL="404495" lvl="0" indent="-404495" defTabSz="531622">
              <a:spcBef>
                <a:spcPts val="3800"/>
              </a:spcBef>
              <a:defRPr sz="1800"/>
            </a:pPr>
            <a:r>
              <a:rPr sz="3276"/>
              <a:t>So, if you’re writing a program for a bank, your classes/objects will be things such as customers, accounts, deposits, withdrawals, checks, loans, etc.</a:t>
            </a:r>
          </a:p>
          <a:p>
            <a:pPr marL="404495" lvl="0" indent="-404495" defTabSz="531622">
              <a:spcBef>
                <a:spcPts val="3800"/>
              </a:spcBef>
              <a:defRPr sz="1800"/>
            </a:pPr>
            <a:r>
              <a:rPr sz="3276"/>
              <a:t>An easy way to figure out what your objects are going to be is to write down what you want your program to do, and underline all the nouns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body" idx="1"/>
          </p:nvPr>
        </p:nvSpPr>
        <p:spPr>
          <a:prstGeom prst="rect">
            <a:avLst/>
          </a:prstGeom>
        </p:spPr>
        <p:txBody>
          <a:bodyPr/>
          <a:lstStyle/>
          <a:p>
            <a:pPr marL="0" lvl="0" indent="0" defTabSz="368045">
              <a:spcBef>
                <a:spcPts val="2600"/>
              </a:spcBef>
              <a:buSzTx/>
              <a:buNone/>
              <a:defRPr sz="1800"/>
            </a:pPr>
            <a:r>
              <a:rPr sz="2268"/>
              <a:t>An easy way to figure out what your objects are going to be is to write down what you want your program to do, and underline all the nouns. For our game, we want to do these things:</a:t>
            </a:r>
          </a:p>
          <a:p>
            <a:pPr marL="280034" lvl="0" indent="-280034" defTabSz="368045">
              <a:spcBef>
                <a:spcPts val="2600"/>
              </a:spcBef>
              <a:defRPr sz="1800"/>
            </a:pPr>
            <a:r>
              <a:rPr sz="2268"/>
              <a:t>The player goes to locations.</a:t>
            </a:r>
          </a:p>
          <a:p>
            <a:pPr marL="280034" lvl="0" indent="-280034" defTabSz="368045">
              <a:spcBef>
                <a:spcPts val="2600"/>
              </a:spcBef>
              <a:defRPr sz="1800"/>
            </a:pPr>
            <a:r>
              <a:rPr sz="2268"/>
              <a:t>The player may need to have certain items to enter a location.</a:t>
            </a:r>
          </a:p>
          <a:p>
            <a:pPr marL="280034" lvl="0" indent="-280034" defTabSz="368045">
              <a:spcBef>
                <a:spcPts val="2600"/>
              </a:spcBef>
              <a:defRPr sz="1800"/>
            </a:pPr>
            <a:r>
              <a:rPr sz="2268"/>
              <a:t>The location might have a quest available.</a:t>
            </a:r>
          </a:p>
          <a:p>
            <a:pPr marL="280034" lvl="0" indent="-280034" defTabSz="368045">
              <a:spcBef>
                <a:spcPts val="2600"/>
              </a:spcBef>
              <a:defRPr sz="1800"/>
            </a:pPr>
            <a:r>
              <a:rPr sz="2268"/>
              <a:t>To complete a quest, the player must collect certain items and turn them in.</a:t>
            </a:r>
          </a:p>
          <a:p>
            <a:pPr marL="280034" lvl="0" indent="-280034" defTabSz="368045">
              <a:spcBef>
                <a:spcPts val="2600"/>
              </a:spcBef>
              <a:defRPr sz="1800"/>
            </a:pPr>
            <a:r>
              <a:rPr sz="2268"/>
              <a:t>The player can collect items by going to a location and fighting monsters there.</a:t>
            </a:r>
          </a:p>
          <a:p>
            <a:pPr marL="280034" lvl="0" indent="-280034" defTabSz="368045">
              <a:spcBef>
                <a:spcPts val="2600"/>
              </a:spcBef>
              <a:defRPr sz="1800"/>
            </a:pPr>
            <a:r>
              <a:rPr sz="2268"/>
              <a:t>The player fights monsters with weapons.</a:t>
            </a:r>
          </a:p>
          <a:p>
            <a:pPr marL="280034" lvl="0" indent="-280034" defTabSz="368045">
              <a:spcBef>
                <a:spcPts val="2600"/>
              </a:spcBef>
              <a:defRPr sz="1800"/>
            </a:pPr>
            <a:r>
              <a:rPr sz="2268"/>
              <a:t>The player can use a healing potion while fighting.</a:t>
            </a:r>
          </a:p>
          <a:p>
            <a:pPr marL="280034" lvl="0" indent="-280034" defTabSz="368045">
              <a:spcBef>
                <a:spcPts val="2600"/>
              </a:spcBef>
              <a:defRPr sz="1800"/>
            </a:pPr>
            <a:r>
              <a:rPr sz="2268"/>
              <a:t>The player receives loot items after defeating a monster.</a:t>
            </a:r>
          </a:p>
          <a:p>
            <a:pPr marL="280034" lvl="0" indent="-280034" defTabSz="368045">
              <a:spcBef>
                <a:spcPts val="2600"/>
              </a:spcBef>
              <a:defRPr sz="1800"/>
            </a:pPr>
            <a:r>
              <a:rPr sz="2268"/>
              <a:t>After turning in the quest, the player receives reward items.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lvl1pPr defTabSz="467359">
              <a:defRPr sz="6400"/>
            </a:lvl1pPr>
          </a:lstStyle>
          <a:p>
            <a:pPr lvl="0">
              <a:defRPr sz="1800"/>
            </a:pPr>
            <a:r>
              <a:rPr sz="6400"/>
              <a:t>What’s the difference between a class and an object?</a:t>
            </a:r>
          </a:p>
        </p:txBody>
      </p:sp>
      <p:sp>
        <p:nvSpPr>
          <p:cNvPr id="41" name="Shape 41"/>
          <p:cNvSpPr>
            <a:spLocks noGrp="1"/>
          </p:cNvSpPr>
          <p:nvPr>
            <p:ph type="body" idx="1"/>
          </p:nvPr>
        </p:nvSpPr>
        <p:spPr>
          <a:prstGeom prst="rect">
            <a:avLst/>
          </a:prstGeom>
        </p:spPr>
        <p:txBody>
          <a:bodyPr/>
          <a:lstStyle/>
          <a:p>
            <a:pPr lvl="0">
              <a:defRPr sz="1800"/>
            </a:pPr>
            <a:r>
              <a:rPr sz="3600"/>
              <a:t>A class is basically a blank form, or blueprint, for an object.</a:t>
            </a:r>
          </a:p>
          <a:p>
            <a:pPr lvl="0">
              <a:defRPr sz="1800"/>
            </a:pPr>
            <a:r>
              <a:rPr sz="3600"/>
              <a:t>It defines the object, but it isn’t the object.</a:t>
            </a:r>
          </a:p>
          <a:p>
            <a:pPr lvl="0">
              <a:defRPr sz="1800"/>
            </a:pPr>
            <a:r>
              <a:rPr sz="3600"/>
              <a:t>Thinking of physical things, a blueprint for a house is a class (it says what the house will be like). Once you have builders follow the blueprint, with wood, steel, concrete, etc., you’ll have a house (the object).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body" idx="1"/>
          </p:nvPr>
        </p:nvSpPr>
        <p:spPr>
          <a:prstGeom prst="rect">
            <a:avLst/>
          </a:prstGeom>
        </p:spPr>
        <p:txBody>
          <a:bodyPr/>
          <a:lstStyle/>
          <a:p>
            <a:pPr lvl="0">
              <a:defRPr sz="1800"/>
            </a:pPr>
            <a:r>
              <a:rPr sz="3600"/>
              <a:t>How to create a program (solution) in Visual Studio</a:t>
            </a:r>
          </a:p>
          <a:p>
            <a:pPr lvl="0">
              <a:defRPr sz="1800"/>
            </a:pPr>
            <a:r>
              <a:rPr sz="3600"/>
              <a:t>How, and why, to have separate projects in your solution</a:t>
            </a:r>
          </a:p>
          <a:p>
            <a:pPr lvl="0">
              <a:defRPr sz="1800"/>
            </a:pPr>
            <a:r>
              <a:rPr sz="3600"/>
              <a:t>Build your First Solution in Visual Studio</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body" idx="1"/>
          </p:nvPr>
        </p:nvSpPr>
        <p:spPr>
          <a:prstGeom prst="rect">
            <a:avLst/>
          </a:prstGeom>
        </p:spPr>
        <p:txBody>
          <a:bodyPr/>
          <a:lstStyle/>
          <a:p>
            <a:pPr lvl="0">
              <a:defRPr sz="1800"/>
            </a:pPr>
            <a:r>
              <a:rPr sz="3600"/>
              <a:t>How to determine the properties for a class.</a:t>
            </a:r>
          </a:p>
          <a:p>
            <a:pPr lvl="0">
              <a:defRPr sz="1800"/>
            </a:pPr>
            <a:r>
              <a:rPr sz="3600"/>
              <a:t>How to select the correct “datatype” for each property.</a:t>
            </a:r>
          </a:p>
          <a:p>
            <a:pPr lvl="0">
              <a:defRPr sz="1800"/>
            </a:pPr>
            <a:r>
              <a:rPr sz="3600"/>
              <a:t>How to create a class.</a:t>
            </a:r>
          </a:p>
          <a:p>
            <a:pPr lvl="0">
              <a:defRPr sz="1800"/>
            </a:pPr>
            <a:r>
              <a:rPr sz="3600"/>
              <a:t>Ways to store property values.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prstGeom prst="rect">
            <a:avLst/>
          </a:prstGeom>
        </p:spPr>
        <p:txBody>
          <a:bodyPr/>
          <a:lstStyle/>
          <a:p>
            <a:pPr lvl="0">
              <a:defRPr sz="1800"/>
            </a:pPr>
            <a:r>
              <a:rPr sz="3600"/>
              <a:t>How your program can create objects (instantiation)  new ClassName();</a:t>
            </a:r>
          </a:p>
          <a:p>
            <a:pPr lvl="0">
              <a:defRPr sz="1800"/>
            </a:pPr>
            <a:r>
              <a:rPr sz="3600"/>
              <a:t>How to assign values to an object’s properties</a:t>
            </a:r>
          </a:p>
          <a:p>
            <a:pPr lvl="0">
              <a:defRPr sz="1800"/>
            </a:pPr>
            <a:r>
              <a:rPr sz="3600"/>
              <a:t>How to use (reference) classes in different projects</a:t>
            </a:r>
          </a:p>
          <a:p>
            <a:pPr lvl="0">
              <a:defRPr sz="1800"/>
            </a:pPr>
            <a:r>
              <a:rPr sz="3600"/>
              <a:t>How to display the values from an object’s properties on the UI</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lvl1pPr defTabSz="549148">
              <a:defRPr sz="7519"/>
            </a:lvl1pPr>
          </a:lstStyle>
          <a:p>
            <a:pPr lvl="0">
              <a:defRPr sz="1800"/>
            </a:pPr>
            <a:endParaRPr sz="7519" dirty="0"/>
          </a:p>
        </p:txBody>
      </p:sp>
      <p:sp>
        <p:nvSpPr>
          <p:cNvPr id="50" name="Shape 50"/>
          <p:cNvSpPr>
            <a:spLocks noGrp="1"/>
          </p:cNvSpPr>
          <p:nvPr>
            <p:ph type="body" idx="1"/>
          </p:nvPr>
        </p:nvSpPr>
        <p:spPr>
          <a:prstGeom prst="rect">
            <a:avLst/>
          </a:prstGeom>
        </p:spPr>
        <p:txBody>
          <a:bodyPr/>
          <a:lstStyle/>
          <a:p>
            <a:pPr marL="0" lvl="0" indent="0" algn="ctr">
              <a:buNone/>
              <a:defRPr sz="1800"/>
            </a:pP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a:p>
            <a:pPr marL="0" lvl="0" indent="0" algn="ctr">
              <a:buNone/>
              <a:defRPr sz="1800"/>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Knitesh</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_</a:t>
            </a:r>
            <a:endParaRPr sz="3600" dirty="0"/>
          </a:p>
        </p:txBody>
      </p:sp>
      <p:sp>
        <p:nvSpPr>
          <p:cNvPr id="2" name="TextBox 1"/>
          <p:cNvSpPr txBox="1"/>
          <p:nvPr/>
        </p:nvSpPr>
        <p:spPr>
          <a:xfrm>
            <a:off x="4862625" y="7710356"/>
            <a:ext cx="102592"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464</Words>
  <Application>Microsoft Macintosh PowerPoint</Application>
  <PresentationFormat>Custom</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White</vt:lpstr>
      <vt:lpstr>.Net Training Session 2</vt:lpstr>
      <vt:lpstr>What is object oriented programming?</vt:lpstr>
      <vt:lpstr>PowerPoint Presentation</vt:lpstr>
      <vt:lpstr>What’s the difference between a class and an object?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Training Session 2</dc:title>
  <cp:lastModifiedBy>Nitesh, Kumar</cp:lastModifiedBy>
  <cp:revision>2</cp:revision>
  <dcterms:modified xsi:type="dcterms:W3CDTF">2015-04-12T12:03:27Z</dcterms:modified>
</cp:coreProperties>
</file>