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6bd183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6bd183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36bd183f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36bd183f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7a248343_3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37a248343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outside sources we used for reference and market research.  Thank you, AppTrader for your time today and I hope you are excited about the app choices that we recommended. We think you will be happy with your return on investment.   </a:t>
            </a:r>
            <a:r>
              <a:rPr lang="en"/>
              <a:t>Are there any questions?  </a:t>
            </a:r>
            <a:r>
              <a:rPr lang="en"/>
              <a:t>    We appreciate you choosing Hawkeye Data Analysis.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confirmed</a:t>
            </a:r>
            <a:r>
              <a:rPr lang="en"/>
              <a:t> that games and video make up a large majority of the app market revenue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36bd183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36bd183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ladies and gentleman, we are happy that you choose Hawkeye Data Analysis to assist you with the apps you are </a:t>
            </a:r>
            <a:r>
              <a:rPr lang="en"/>
              <a:t>purchasing marketing rights to</a:t>
            </a:r>
            <a:r>
              <a:rPr lang="en"/>
              <a:t> for your Memorial Day launch.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our team of Data Analysts, made up of...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6bd183f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6bd183f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is up next to talk about the focus points for our analysis.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6bd183f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6bd183f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Upon analyzing the data in both App stores, w</a:t>
            </a:r>
            <a:r>
              <a:rPr b="1" lang="en"/>
              <a:t>e felt that price, genre and ratings and reviews would be the primary factors driving our decision-making and delivering what you asked for.  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7a248343_3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7a248343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first part of our analysis we found that our refined list of about 140 apps was comprised of over 80% games, followed by approx equal distribution of ….Now here’s my colleague Pam to tell you how we made our final selections.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7a248343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7a248343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36bd183f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36bd183f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Months after your initial purchase you can expect to have already made your money back making these apps a low risk high reward option.</a:t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916238" y="4030266"/>
            <a:ext cx="6048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16238" y="4570810"/>
            <a:ext cx="60483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1" sz="2400">
                <a:solidFill>
                  <a:schemeClr val="lt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1620838" y="303610"/>
            <a:ext cx="6335700" cy="381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 rot="5400000">
            <a:off x="3437400" y="-650147"/>
            <a:ext cx="3564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 rot="5400000">
            <a:off x="5705400" y="1618060"/>
            <a:ext cx="4429200" cy="18003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 rot="5400000">
            <a:off x="2028825" y="-105890"/>
            <a:ext cx="4429200" cy="5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6" name="Google Shape;46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55" name="Google Shape;55;p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5" name="Google Shape;65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55600" lvl="5" marL="274320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6pPr>
            <a:lvl7pPr indent="-355600" lvl="6" marL="320040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7pPr>
            <a:lvl8pPr indent="-355600" lvl="7" marL="365760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8pPr>
            <a:lvl9pPr indent="-355600" lvl="8" marL="411480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56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48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56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48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620838" y="303610"/>
            <a:ext cx="6335700" cy="381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619250" y="1168003"/>
            <a:ext cx="72009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620838" y="303610"/>
            <a:ext cx="6335700" cy="381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619250" y="1168003"/>
            <a:ext cx="35241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5295900" y="1168003"/>
            <a:ext cx="35241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620838" y="303610"/>
            <a:ext cx="6335700" cy="381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2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2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0838" y="303610"/>
            <a:ext cx="6335700" cy="381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19250" y="1168003"/>
            <a:ext cx="72009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RsjUQLxX4ZY" TargetMode="External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buildfire.com/what-type-of-apps-make-the-most-money" TargetMode="External"/><Relationship Id="rId5" Type="http://schemas.openxmlformats.org/officeDocument/2006/relationships/hyperlink" Target="https://www.goldcoastbulletin.com.au/news/gold-coast/safety-warning-over-talking-cat-app-that-asks-kids-to-strip/news-story/f8136efb1251000f6e3c3e66cccebf4a" TargetMode="External"/><Relationship Id="rId6" Type="http://schemas.openxmlformats.org/officeDocument/2006/relationships/hyperlink" Target="https://www.businessofapps.com/data/app-revenue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1.png"/><Relationship Id="rId13" Type="http://schemas.openxmlformats.org/officeDocument/2006/relationships/image" Target="../media/image20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4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2916238" y="4030266"/>
            <a:ext cx="6048300" cy="56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916238" y="4570810"/>
            <a:ext cx="6048300" cy="37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is what plays when you open up the Clutch Nixon challenges in Far Cry 5. Murica in a nutshell." id="91" name="Google Shape;91;p18" title="Far Cry 5 - Clutch Nixon Bald Eagle Explos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2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080375" y="1919850"/>
            <a:ext cx="25431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1590625" y="485993"/>
            <a:ext cx="6335700" cy="6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MEASURABLE OUTCOMES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870325" y="2237975"/>
            <a:ext cx="77763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1017275" y="2037575"/>
            <a:ext cx="502200" cy="48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1017275" y="2803325"/>
            <a:ext cx="502200" cy="48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1017275" y="3648225"/>
            <a:ext cx="502200" cy="48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590625" y="1958600"/>
            <a:ext cx="65103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Return on investment in 5 months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$2.4 Million made at 5 year mark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Over $5.25 Million return at 11+ year mark</a:t>
            </a:r>
            <a:endParaRPr b="1"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554" y="2"/>
            <a:ext cx="1187451" cy="11874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797500" y="1497475"/>
            <a:ext cx="79092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OUTSIDE SOURCES</a:t>
            </a:r>
            <a:endParaRPr b="1" sz="6000"/>
          </a:p>
        </p:txBody>
      </p:sp>
      <p:sp>
        <p:nvSpPr>
          <p:cNvPr id="212" name="Google Shape;212;p28"/>
          <p:cNvSpPr txBox="1"/>
          <p:nvPr/>
        </p:nvSpPr>
        <p:spPr>
          <a:xfrm>
            <a:off x="218700" y="2868275"/>
            <a:ext cx="87066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FF"/>
                </a:solidFill>
                <a:hlinkClick r:id="rId4"/>
              </a:rPr>
              <a:t>https://buildfire.com/what-type-of-apps-make-the-most-money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FF"/>
                </a:solidFill>
                <a:hlinkClick r:id="rId5"/>
              </a:rPr>
              <a:t>https://www.goldcoastbulletin.com.au/news/gold-coast/safety-warning-over-talking-cat-app-that-asks-kids-to-strip/news-story/f8136efb1251000f6e3c3e66cccebf4a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FF"/>
                </a:solidFill>
                <a:hlinkClick r:id="rId6"/>
              </a:rPr>
              <a:t>https://www.businessofapps.com/data/app-revenues/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925" y="1"/>
            <a:ext cx="6057902" cy="605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2916238" y="3838116"/>
            <a:ext cx="6048300" cy="56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AppTrader Proposal</a:t>
            </a:r>
            <a:endParaRPr sz="4800"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2916238" y="4446485"/>
            <a:ext cx="6048300" cy="37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April 2020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374" y="437437"/>
            <a:ext cx="4065173" cy="40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244522" y="548350"/>
            <a:ext cx="8738400" cy="282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4294967295" type="title"/>
          </p:nvPr>
        </p:nvSpPr>
        <p:spPr>
          <a:xfrm>
            <a:off x="142675" y="548350"/>
            <a:ext cx="8127600" cy="7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>
                <a:solidFill>
                  <a:schemeClr val="lt1"/>
                </a:solidFill>
              </a:rPr>
              <a:t>HAWK</a:t>
            </a:r>
            <a:r>
              <a:rPr lang="en"/>
              <a:t>EYE DATA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763" y="12818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428000" y="3370750"/>
            <a:ext cx="21774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Pam Butler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>
            <a:off x="1445675" y="390348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427975" y="3903511"/>
            <a:ext cx="2177400" cy="115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300"/>
              <a:t>Data Analyst </a:t>
            </a:r>
            <a:endParaRPr sz="1300"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9" l="0" r="0" t="9"/>
          <a:stretch/>
        </p:blipFill>
        <p:spPr>
          <a:xfrm>
            <a:off x="2745096" y="128200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4294967295" type="body"/>
          </p:nvPr>
        </p:nvSpPr>
        <p:spPr>
          <a:xfrm>
            <a:off x="2478571" y="3370750"/>
            <a:ext cx="21774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Jacob Arevalo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>
            <a:off x="3540200" y="390348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2478557" y="3903511"/>
            <a:ext cx="2177400" cy="115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300"/>
              <a:t>Data Analyst </a:t>
            </a:r>
            <a:endParaRPr sz="1300"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4117" y="128183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4529142" y="3370750"/>
            <a:ext cx="21774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Nicole Muldowney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>
            <a:off x="5461825" y="390348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4529131" y="3903511"/>
            <a:ext cx="2177400" cy="115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300"/>
              <a:t>Data Analyst </a:t>
            </a:r>
            <a:endParaRPr sz="1300"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5138" y="12818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6538613" y="3370750"/>
            <a:ext cx="21774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Cat Schmalzer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>
            <a:off x="7645600" y="390348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6538608" y="3903511"/>
            <a:ext cx="2177400" cy="115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300"/>
              <a:t>Data Analyst </a:t>
            </a:r>
            <a:endParaRPr sz="13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6504" y="-124323"/>
            <a:ext cx="1187451" cy="118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1620850" y="303587"/>
            <a:ext cx="6555600" cy="88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PROJECT OBJECTIVE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850850" y="1547925"/>
            <a:ext cx="79857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 recommend the </a:t>
            </a:r>
            <a:br>
              <a:rPr lang="en" sz="4800"/>
            </a:br>
            <a:r>
              <a:rPr lang="en" sz="4800"/>
              <a:t>10 Best Mobile Apps for the AppTrader Launch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554" y="2"/>
            <a:ext cx="1187451" cy="118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620850" y="303573"/>
            <a:ext cx="6661800" cy="102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ANALYTICAL FOCUS POINTS 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960150" y="1587700"/>
            <a:ext cx="482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4292E"/>
                </a:solidFill>
                <a:highlight>
                  <a:srgbClr val="FFFFFF"/>
                </a:highlight>
              </a:rPr>
              <a:t>Price </a:t>
            </a:r>
            <a:endParaRPr sz="4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4292E"/>
                </a:solidFill>
                <a:highlight>
                  <a:srgbClr val="FFFFFF"/>
                </a:highlight>
              </a:rPr>
              <a:t>Genre</a:t>
            </a:r>
            <a:endParaRPr sz="4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4292E"/>
                </a:solidFill>
                <a:highlight>
                  <a:srgbClr val="FFFFFF"/>
                </a:highlight>
              </a:rPr>
              <a:t>Rating/Reviews</a:t>
            </a:r>
            <a:endParaRPr sz="4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2234300" y="1797613"/>
            <a:ext cx="502200" cy="48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234300" y="2847400"/>
            <a:ext cx="502200" cy="48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234300" y="3959025"/>
            <a:ext cx="502200" cy="48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554" y="2"/>
            <a:ext cx="1187451" cy="118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554" y="2"/>
            <a:ext cx="1187451" cy="118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type="title"/>
          </p:nvPr>
        </p:nvSpPr>
        <p:spPr>
          <a:xfrm>
            <a:off x="2380150" y="289825"/>
            <a:ext cx="4538700" cy="607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GENRE ANALYSIS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1178875" y="2296250"/>
            <a:ext cx="59046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612" y="1295850"/>
            <a:ext cx="7360776" cy="3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565900" y="449362"/>
            <a:ext cx="6555600" cy="88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chemeClr val="lt1"/>
                </a:highlight>
              </a:rPr>
              <a:t>OUR CRITERIA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850850" y="1547925"/>
            <a:ext cx="79857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 is on both the Apple App Store and Android Play Store platforms to maximize marketing cost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 cost is $1.00 or less = purchase price of $10,000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Rating of 4.5 or higher = 10 year lifespan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Analyzed Review and Install Counts to evaluate longevity and eliminate spyware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554" y="2"/>
            <a:ext cx="1187451" cy="118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798675" y="1694500"/>
            <a:ext cx="502200" cy="48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798675" y="2571750"/>
            <a:ext cx="502200" cy="48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798675" y="3331675"/>
            <a:ext cx="502200" cy="48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798675" y="4184550"/>
            <a:ext cx="502200" cy="48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36" y="1743100"/>
            <a:ext cx="1036950" cy="10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1260900" y="2737050"/>
            <a:ext cx="5904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588" y="1706350"/>
            <a:ext cx="1110425" cy="11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5424" y="1706350"/>
            <a:ext cx="1110437" cy="111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513" y="3293126"/>
            <a:ext cx="1110425" cy="11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379300" y="2780025"/>
            <a:ext cx="18672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WhatsApp Messenger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551863" y="1000450"/>
            <a:ext cx="318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70" name="Google Shape;170;p25"/>
          <p:cNvSpPr txBox="1"/>
          <p:nvPr/>
        </p:nvSpPr>
        <p:spPr>
          <a:xfrm>
            <a:off x="2352725" y="2780025"/>
            <a:ext cx="1110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Instagram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161388" y="2780025"/>
            <a:ext cx="1254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lash Royale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5"/>
          <p:cNvSpPr txBox="1"/>
          <p:nvPr>
            <p:ph idx="4294967295" type="title"/>
          </p:nvPr>
        </p:nvSpPr>
        <p:spPr>
          <a:xfrm>
            <a:off x="1715550" y="392650"/>
            <a:ext cx="5904600" cy="607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OUR </a:t>
            </a:r>
            <a:r>
              <a:rPr b="1" lang="en">
                <a:solidFill>
                  <a:srgbClr val="000000"/>
                </a:solidFill>
              </a:rPr>
              <a:t>RECOMMENDATIONS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0725" y="3247950"/>
            <a:ext cx="1200750" cy="12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7134775" y="4419325"/>
            <a:ext cx="1254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Pics Art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4426" y="3206899"/>
            <a:ext cx="1110425" cy="118637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4053438" y="4419325"/>
            <a:ext cx="1037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Hay Day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475038" y="4419325"/>
            <a:ext cx="1388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Microsoft Word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32400" y="3221349"/>
            <a:ext cx="1253950" cy="12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98250" y="1658512"/>
            <a:ext cx="1200750" cy="120610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877950" y="2809725"/>
            <a:ext cx="13881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Clash of Clans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5471625" y="2816775"/>
            <a:ext cx="1388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Subway Surfers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61400" y="1661187"/>
            <a:ext cx="1200750" cy="12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220450" y="4475325"/>
            <a:ext cx="2121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Candy Crush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71625" y="3221183"/>
            <a:ext cx="1254000" cy="114194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2114475" y="4475325"/>
            <a:ext cx="169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Shadow Fight 2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56554" y="2"/>
            <a:ext cx="1187451" cy="118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554" y="2"/>
            <a:ext cx="1187451" cy="118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>
            <p:ph type="title"/>
          </p:nvPr>
        </p:nvSpPr>
        <p:spPr>
          <a:xfrm>
            <a:off x="1819850" y="391575"/>
            <a:ext cx="5391300" cy="607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EXPECTED VALUE OF APPS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-56500" y="1187450"/>
            <a:ext cx="91440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Over $5 Million In 11 Years</a:t>
            </a:r>
            <a:endParaRPr b="1" sz="18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75" y="1674125"/>
            <a:ext cx="7942526" cy="32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4075800" y="4546675"/>
            <a:ext cx="992400" cy="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3F3F3"/>
                </a:solidFill>
              </a:rPr>
              <a:t>YEARS</a:t>
            </a:r>
            <a:endParaRPr sz="7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 9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CC0000"/>
      </a:accent1>
      <a:accent2>
        <a:srgbClr val="0041C4"/>
      </a:accent2>
      <a:accent3>
        <a:srgbClr val="FFFFFF"/>
      </a:accent3>
      <a:accent4>
        <a:srgbClr val="404040"/>
      </a:accent4>
      <a:accent5>
        <a:srgbClr val="E2AAAA"/>
      </a:accent5>
      <a:accent6>
        <a:srgbClr val="003AB1"/>
      </a:accent6>
      <a:hlink>
        <a:srgbClr val="FF8599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