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1dad0ce55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1dad0ce55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latin typeface="Roboto"/>
                <a:ea typeface="Roboto"/>
                <a:cs typeface="Roboto"/>
                <a:sym typeface="Roboto"/>
              </a:rPr>
              <a:t>The previous slides were to give an idea of how we felt Hands Up America might be able to identify growth opportunities but they aren’t included in the dashboard due to the large number of requirements already set by the Board. However, these charts could be included in a future work order.</a:t>
            </a:r>
            <a:endParaRPr b="1" sz="1400">
              <a:latin typeface="Roboto"/>
              <a:ea typeface="Roboto"/>
              <a:cs typeface="Roboto"/>
              <a:sym typeface="Roboto"/>
            </a:endParaRPr>
          </a:p>
          <a:p>
            <a:pPr indent="0" lvl="0" marL="0" rtl="0" algn="l">
              <a:lnSpc>
                <a:spcPct val="115000"/>
              </a:lnSpc>
              <a:spcBef>
                <a:spcPts val="1600"/>
              </a:spcBef>
              <a:spcAft>
                <a:spcPts val="0"/>
              </a:spcAft>
              <a:buNone/>
            </a:pPr>
            <a:r>
              <a:rPr b="1" lang="en" sz="1400">
                <a:latin typeface="Roboto"/>
                <a:ea typeface="Roboto"/>
                <a:cs typeface="Roboto"/>
                <a:sym typeface="Roboto"/>
              </a:rPr>
              <a:t>Our dashboard helps the decision maker to focus on low income and elderly taxpayers by providing the information specifically requested. It allows the user to compare a specified state to national demographics in the categories of elderly returns and active/passive income and also conveys a state’s position in national tax liability. And now Teresa will give further details about the charts on our dashboard and their functionality.</a:t>
            </a:r>
            <a:endParaRPr b="1" sz="1400">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1fdaabdc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1fdaabdc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Just a few notes as to how we prepared our data</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Your dashboard would depend on what your metrics for success or growth are, whether they’re on raw numbers or increasing percentages overall, but figuring out success in raw numbers seemed pretty straightforward because it would mean generally focusing on states with large populations - California, New York and Florida, etc. So we focused on individual state percentages.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20f14ae4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0f14ae4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One of the requested pieces of information that didn’t make it into the dashboard was an analysis of the states with the highest &lt;$1 and &gt;$1million tax returns. This is a look at the results of the top 10 in each category.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Conclusions here are that many of these states are farming states who may carry over large losses.  And there may be a lot of big businesses or very wealthy private citizens in some of these states who pay both large taxes and take large losses to reduce their tax burden.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Tax returns &gt; $1m - NY, Mass, New Jersey, Cali, Washington - large populations working near major tech companies or containing major metropolitan areas. Lots of coastal states and then Illinois with the Second City and Colorado.</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20f14ae4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0f14ae4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Here is a map showing the states...</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20f14ae4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20f14ae4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Louisiana, South Carolina, Mississippi, Iowa, Utah</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fdaabdc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fdaabdc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Here’s a graph that shows the states...</a:t>
            </a:r>
            <a:endParaRPr b="1"/>
          </a:p>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20f14ae4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20f14ae4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Mississippi, New Mexico, Louisiana, West Virginia, Arkansas</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20f14ae4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20f14ae4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Here is a map showing these states...</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20f14ae4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20f14ae4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Georgia, Nevada, Mississippi, New Jersey, Louisiana</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443300"/>
            <a:ext cx="8520600" cy="245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LOW INCOME and</a:t>
            </a:r>
            <a:endParaRPr/>
          </a:p>
          <a:p>
            <a:pPr indent="0" lvl="0" marL="0" rtl="0" algn="l">
              <a:spcBef>
                <a:spcPts val="0"/>
              </a:spcBef>
              <a:spcAft>
                <a:spcPts val="0"/>
              </a:spcAft>
              <a:buNone/>
            </a:pPr>
            <a:r>
              <a:rPr lang="en"/>
              <a:t>ELDERLY ASSISTANCE</a:t>
            </a:r>
            <a:br>
              <a:rPr lang="en"/>
            </a:br>
            <a:r>
              <a:rPr lang="en"/>
              <a:t>GRANTS</a:t>
            </a:r>
            <a:endParaRPr/>
          </a:p>
        </p:txBody>
      </p:sp>
      <p:sp>
        <p:nvSpPr>
          <p:cNvPr id="68" name="Google Shape;68;p13"/>
          <p:cNvSpPr txBox="1"/>
          <p:nvPr>
            <p:ph idx="1" type="subTitle"/>
          </p:nvPr>
        </p:nvSpPr>
        <p:spPr>
          <a:xfrm>
            <a:off x="311700" y="2966800"/>
            <a:ext cx="85206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Team:</a:t>
            </a:r>
            <a:endParaRPr/>
          </a:p>
          <a:p>
            <a:pPr indent="0" lvl="0" marL="0" rtl="0" algn="l">
              <a:spcBef>
                <a:spcPts val="0"/>
              </a:spcBef>
              <a:spcAft>
                <a:spcPts val="0"/>
              </a:spcAft>
              <a:buNone/>
            </a:pPr>
            <a:r>
              <a:rPr lang="en"/>
              <a:t>Ari, Pam, Sophia, Teresa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will our dashboard help you?</a:t>
            </a:r>
            <a:endParaRPr/>
          </a:p>
        </p:txBody>
      </p:sp>
      <p:sp>
        <p:nvSpPr>
          <p:cNvPr id="123" name="Google Shape;123;p22"/>
          <p:cNvSpPr txBox="1"/>
          <p:nvPr>
            <p:ph idx="1" type="body"/>
          </p:nvPr>
        </p:nvSpPr>
        <p:spPr>
          <a:xfrm>
            <a:off x="380050" y="17934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states of low income and elderly taxpayers</a:t>
            </a:r>
            <a:endParaRPr/>
          </a:p>
          <a:p>
            <a:pPr indent="0" lvl="0" marL="0" rtl="0" algn="l">
              <a:spcBef>
                <a:spcPts val="1600"/>
              </a:spcBef>
              <a:spcAft>
                <a:spcPts val="0"/>
              </a:spcAft>
              <a:buNone/>
            </a:pPr>
            <a:r>
              <a:rPr lang="en"/>
              <a:t>Allows comparison of state income tax demographics to national income tax demographics by:</a:t>
            </a:r>
            <a:br>
              <a:rPr lang="en"/>
            </a:br>
            <a:r>
              <a:rPr lang="en"/>
              <a:t>	- Elderly Returns</a:t>
            </a:r>
            <a:br>
              <a:rPr lang="en"/>
            </a:br>
            <a:r>
              <a:rPr lang="en"/>
              <a:t>	- Active/Passive Income by Income Bracket</a:t>
            </a:r>
            <a:endParaRPr/>
          </a:p>
          <a:p>
            <a:pPr indent="0" lvl="0" marL="0" rtl="0" algn="l">
              <a:spcBef>
                <a:spcPts val="1600"/>
              </a:spcBef>
              <a:spcAft>
                <a:spcPts val="1600"/>
              </a:spcAft>
              <a:buNone/>
            </a:pPr>
            <a:r>
              <a:rPr lang="en"/>
              <a:t>Helps decision maker understand a state’s position in overall:</a:t>
            </a:r>
            <a:br>
              <a:rPr lang="en"/>
            </a:br>
            <a:r>
              <a:rPr lang="en"/>
              <a:t>	- Tax Liability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Inclusions and Exclusions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did not include outlying U.S. islands and properties, such as Puerto Rico and Guam, but we did include the District of Columbia when calculating our figures.</a:t>
            </a:r>
            <a:br>
              <a:rPr lang="en"/>
            </a:br>
            <a:endParaRPr/>
          </a:p>
          <a:p>
            <a:pPr indent="-342900" lvl="0" marL="457200" rtl="0" algn="l">
              <a:spcBef>
                <a:spcPts val="0"/>
              </a:spcBef>
              <a:spcAft>
                <a:spcPts val="0"/>
              </a:spcAft>
              <a:buSzPts val="1800"/>
              <a:buChar char="●"/>
            </a:pPr>
            <a:r>
              <a:rPr lang="en"/>
              <a:t>Most currency figures are rounded to two decimals, as well as percentages.</a:t>
            </a:r>
            <a:br>
              <a:rPr lang="en"/>
            </a:br>
            <a:endParaRPr/>
          </a:p>
          <a:p>
            <a:pPr indent="-342900" lvl="0" marL="457200" rtl="0" algn="l">
              <a:spcBef>
                <a:spcPts val="0"/>
              </a:spcBef>
              <a:spcAft>
                <a:spcPts val="0"/>
              </a:spcAft>
              <a:buSzPts val="1800"/>
              <a:buChar char="●"/>
            </a:pPr>
            <a:r>
              <a:rPr lang="en"/>
              <a:t>Focused on ratios as opposed to raw numbers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States with Tax Returns &lt;$1 and &gt;$1m</a:t>
            </a:r>
            <a:endParaRPr/>
          </a:p>
        </p:txBody>
      </p:sp>
      <p:pic>
        <p:nvPicPr>
          <p:cNvPr id="80" name="Google Shape;80;p15"/>
          <p:cNvPicPr preferRelativeResize="0"/>
          <p:nvPr/>
        </p:nvPicPr>
        <p:blipFill rotWithShape="1">
          <a:blip r:embed="rId3">
            <a:alphaModFix/>
          </a:blip>
          <a:srcRect b="0" l="0" r="11668" t="0"/>
          <a:stretch/>
        </p:blipFill>
        <p:spPr>
          <a:xfrm>
            <a:off x="228600" y="1963625"/>
            <a:ext cx="4336100" cy="2949400"/>
          </a:xfrm>
          <a:prstGeom prst="rect">
            <a:avLst/>
          </a:prstGeom>
          <a:noFill/>
          <a:ln>
            <a:noFill/>
          </a:ln>
        </p:spPr>
      </p:pic>
      <p:pic>
        <p:nvPicPr>
          <p:cNvPr id="81" name="Google Shape;81;p15"/>
          <p:cNvPicPr preferRelativeResize="0"/>
          <p:nvPr/>
        </p:nvPicPr>
        <p:blipFill rotWithShape="1">
          <a:blip r:embed="rId4">
            <a:alphaModFix/>
          </a:blip>
          <a:srcRect b="0" l="0" r="11668" t="0"/>
          <a:stretch/>
        </p:blipFill>
        <p:spPr>
          <a:xfrm>
            <a:off x="4564700" y="1963625"/>
            <a:ext cx="4336100" cy="2939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State of the States:</a:t>
            </a:r>
            <a:endParaRPr/>
          </a:p>
          <a:p>
            <a:pPr indent="0" lvl="0" marL="0" rtl="0" algn="l">
              <a:spcBef>
                <a:spcPts val="0"/>
              </a:spcBef>
              <a:spcAft>
                <a:spcPts val="0"/>
              </a:spcAft>
              <a:buNone/>
            </a:pPr>
            <a:r>
              <a:rPr lang="en"/>
              <a:t>Elderly</a:t>
            </a:r>
            <a:endParaRPr/>
          </a:p>
        </p:txBody>
      </p:sp>
      <p:sp>
        <p:nvSpPr>
          <p:cNvPr id="87" name="Google Shape;87;p16"/>
          <p:cNvSpPr txBox="1"/>
          <p:nvPr>
            <p:ph idx="1" type="body"/>
          </p:nvPr>
        </p:nvSpPr>
        <p:spPr>
          <a:xfrm>
            <a:off x="471900" y="1919075"/>
            <a:ext cx="8222100" cy="292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23.8</a:t>
            </a:r>
            <a:r>
              <a:rPr b="1" lang="en" sz="2400"/>
              <a:t>%</a:t>
            </a:r>
            <a:r>
              <a:rPr lang="en" sz="2400"/>
              <a:t> of all tax filers are classified as </a:t>
            </a:r>
            <a:r>
              <a:rPr b="1" lang="en" sz="2400"/>
              <a:t>Elderly</a:t>
            </a:r>
            <a:endParaRPr b="1" sz="2400"/>
          </a:p>
          <a:p>
            <a:pPr indent="-342900" lvl="1" marL="914400" rtl="0" algn="l">
              <a:spcBef>
                <a:spcPts val="0"/>
              </a:spcBef>
              <a:spcAft>
                <a:spcPts val="0"/>
              </a:spcAft>
              <a:buSzPts val="1800"/>
              <a:buChar char="◆"/>
            </a:pPr>
            <a:r>
              <a:rPr lang="en" sz="1800"/>
              <a:t>Only </a:t>
            </a:r>
            <a:r>
              <a:rPr b="1" lang="en" sz="1800"/>
              <a:t>4.5%</a:t>
            </a:r>
            <a:r>
              <a:rPr lang="en" sz="1800"/>
              <a:t> of all Elderly tax returns are being prepared/submitted by </a:t>
            </a:r>
            <a:r>
              <a:rPr lang="en" sz="1800"/>
              <a:t>T</a:t>
            </a:r>
            <a:r>
              <a:rPr lang="en" sz="1800"/>
              <a:t>ax Counseling for the Elderly (TCE) programs</a:t>
            </a:r>
            <a:br>
              <a:rPr lang="en" sz="1800"/>
            </a:br>
            <a:endParaRPr sz="1800"/>
          </a:p>
          <a:p>
            <a:pPr indent="-355600" lvl="0" marL="457200" rtl="0" algn="l">
              <a:spcBef>
                <a:spcPts val="0"/>
              </a:spcBef>
              <a:spcAft>
                <a:spcPts val="0"/>
              </a:spcAft>
              <a:buSzPts val="2000"/>
              <a:buChar char="➔"/>
            </a:pPr>
            <a:r>
              <a:rPr lang="en" sz="2000"/>
              <a:t>States with the highest % of Elderly tax returns </a:t>
            </a:r>
            <a:r>
              <a:rPr b="1" lang="en" sz="2000">
                <a:solidFill>
                  <a:srgbClr val="FF0000"/>
                </a:solidFill>
              </a:rPr>
              <a:t>NOT</a:t>
            </a:r>
            <a:r>
              <a:rPr lang="en" sz="2000"/>
              <a:t> being prepared by TCE</a:t>
            </a:r>
            <a:endParaRPr sz="2000"/>
          </a:p>
          <a:p>
            <a:pPr indent="-342900" lvl="1" marL="914400" rtl="0" algn="l">
              <a:spcBef>
                <a:spcPts val="0"/>
              </a:spcBef>
              <a:spcAft>
                <a:spcPts val="0"/>
              </a:spcAft>
              <a:buSzPts val="1800"/>
              <a:buChar char="◆"/>
            </a:pPr>
            <a:r>
              <a:rPr b="1" lang="en" sz="1800"/>
              <a:t>Louisiana, Mississippi, South Carolina</a:t>
            </a:r>
            <a:endParaRPr b="1" sz="1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619375" y="565750"/>
            <a:ext cx="7905275" cy="4476375"/>
          </a:xfrm>
          <a:prstGeom prst="rect">
            <a:avLst/>
          </a:prstGeom>
          <a:noFill/>
          <a:ln>
            <a:noFill/>
          </a:ln>
        </p:spPr>
      </p:pic>
      <p:sp>
        <p:nvSpPr>
          <p:cNvPr id="93" name="Google Shape;93;p17"/>
          <p:cNvSpPr txBox="1"/>
          <p:nvPr/>
        </p:nvSpPr>
        <p:spPr>
          <a:xfrm>
            <a:off x="51025" y="51025"/>
            <a:ext cx="8317500" cy="11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STATES WITH HIGHEST % OF ELDERLY FILERS</a:t>
            </a:r>
            <a:endParaRPr b="1" sz="2400">
              <a:latin typeface="Roboto"/>
              <a:ea typeface="Roboto"/>
              <a:cs typeface="Roboto"/>
              <a:sym typeface="Roboto"/>
            </a:endParaRPr>
          </a:p>
          <a:p>
            <a:pPr indent="0" lvl="0" marL="0" rtl="0" algn="ctr">
              <a:spcBef>
                <a:spcPts val="0"/>
              </a:spcBef>
              <a:spcAft>
                <a:spcPts val="0"/>
              </a:spcAft>
              <a:buNone/>
            </a:pPr>
            <a:r>
              <a:rPr b="1" lang="en" sz="2400">
                <a:latin typeface="Roboto"/>
                <a:ea typeface="Roboto"/>
                <a:cs typeface="Roboto"/>
                <a:sym typeface="Roboto"/>
              </a:rPr>
              <a:t>NOT RECEIVING TAX PREP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State of the States:</a:t>
            </a:r>
            <a:endParaRPr/>
          </a:p>
          <a:p>
            <a:pPr indent="0" lvl="0" marL="0" rtl="0" algn="l">
              <a:spcBef>
                <a:spcPts val="0"/>
              </a:spcBef>
              <a:spcAft>
                <a:spcPts val="0"/>
              </a:spcAft>
              <a:buNone/>
            </a:pPr>
            <a:r>
              <a:rPr lang="en"/>
              <a:t>Low Income</a:t>
            </a:r>
            <a:endParaRPr/>
          </a:p>
        </p:txBody>
      </p:sp>
      <p:sp>
        <p:nvSpPr>
          <p:cNvPr id="99" name="Google Shape;99;p18"/>
          <p:cNvSpPr txBox="1"/>
          <p:nvPr>
            <p:ph idx="1" type="body"/>
          </p:nvPr>
        </p:nvSpPr>
        <p:spPr>
          <a:xfrm>
            <a:off x="471900" y="1919075"/>
            <a:ext cx="8222100" cy="2974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35.5% </a:t>
            </a:r>
            <a:r>
              <a:rPr lang="en" sz="2400"/>
              <a:t>of all tax filers are in the $1-$25,000 Adjusted Gross Income (AGI) range → </a:t>
            </a:r>
            <a:r>
              <a:rPr b="1" lang="en" sz="2400"/>
              <a:t>“Low Income”</a:t>
            </a:r>
            <a:endParaRPr b="1" sz="2400"/>
          </a:p>
          <a:p>
            <a:pPr indent="-342900" lvl="1" marL="914400" rtl="0" algn="l">
              <a:spcBef>
                <a:spcPts val="0"/>
              </a:spcBef>
              <a:spcAft>
                <a:spcPts val="0"/>
              </a:spcAft>
              <a:buSzPts val="1800"/>
              <a:buChar char="◆"/>
            </a:pPr>
            <a:r>
              <a:rPr b="1" lang="en" sz="1800"/>
              <a:t>14.0%</a:t>
            </a:r>
            <a:r>
              <a:rPr lang="en" sz="1800"/>
              <a:t> in the $1-$10,000 AGI range</a:t>
            </a:r>
            <a:endParaRPr sz="1800"/>
          </a:p>
          <a:p>
            <a:pPr indent="-342900" lvl="1" marL="914400" rtl="0" algn="l">
              <a:spcBef>
                <a:spcPts val="0"/>
              </a:spcBef>
              <a:spcAft>
                <a:spcPts val="0"/>
              </a:spcAft>
              <a:buSzPts val="1800"/>
              <a:buChar char="◆"/>
            </a:pPr>
            <a:r>
              <a:rPr b="1" lang="en" sz="1800"/>
              <a:t>21.5</a:t>
            </a:r>
            <a:r>
              <a:rPr b="1" lang="en" sz="1800"/>
              <a:t>%</a:t>
            </a:r>
            <a:r>
              <a:rPr lang="en" sz="1800"/>
              <a:t> in the $10,000-$25,000 AGI range</a:t>
            </a:r>
            <a:endParaRPr sz="1800"/>
          </a:p>
          <a:p>
            <a:pPr indent="-342900" lvl="1" marL="914400" rtl="0" algn="l">
              <a:spcBef>
                <a:spcPts val="0"/>
              </a:spcBef>
              <a:spcAft>
                <a:spcPts val="0"/>
              </a:spcAft>
              <a:buSzPts val="1800"/>
              <a:buChar char="◆"/>
            </a:pPr>
            <a:r>
              <a:rPr lang="en" sz="1800"/>
              <a:t>We excluded &lt;$1 AGI tax filers</a:t>
            </a:r>
            <a:br>
              <a:rPr lang="en" sz="1800"/>
            </a:br>
            <a:endParaRPr sz="1800"/>
          </a:p>
          <a:p>
            <a:pPr indent="-381000" lvl="0" marL="457200" rtl="0" algn="l">
              <a:spcBef>
                <a:spcPts val="0"/>
              </a:spcBef>
              <a:spcAft>
                <a:spcPts val="0"/>
              </a:spcAft>
              <a:buSzPts val="2400"/>
              <a:buChar char="➔"/>
            </a:pPr>
            <a:r>
              <a:rPr lang="en" sz="2400"/>
              <a:t>States with the highest % of low AGI tax filers</a:t>
            </a:r>
            <a:endParaRPr sz="2400"/>
          </a:p>
          <a:p>
            <a:pPr indent="-342900" lvl="1" marL="914400" rtl="0" algn="l">
              <a:spcBef>
                <a:spcPts val="0"/>
              </a:spcBef>
              <a:spcAft>
                <a:spcPts val="0"/>
              </a:spcAft>
              <a:buSzPts val="1800"/>
              <a:buChar char="◆"/>
            </a:pPr>
            <a:r>
              <a:rPr b="1" lang="en" sz="1800"/>
              <a:t>Mississippi, New Mexico, Louisiana</a:t>
            </a:r>
            <a:endParaRPr b="1" sz="18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110175" y="700125"/>
            <a:ext cx="7156777" cy="4226000"/>
          </a:xfrm>
          <a:prstGeom prst="rect">
            <a:avLst/>
          </a:prstGeom>
          <a:noFill/>
          <a:ln>
            <a:noFill/>
          </a:ln>
        </p:spPr>
      </p:pic>
      <p:sp>
        <p:nvSpPr>
          <p:cNvPr id="105" name="Google Shape;105;p19"/>
          <p:cNvSpPr txBox="1"/>
          <p:nvPr/>
        </p:nvSpPr>
        <p:spPr>
          <a:xfrm>
            <a:off x="560200" y="112000"/>
            <a:ext cx="7995300" cy="6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STATES WITH HIGHEST % OF LOW INCOME TAX FILERS</a:t>
            </a:r>
            <a:endParaRPr b="1" sz="2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State of the States: </a:t>
            </a:r>
            <a:br>
              <a:rPr lang="en"/>
            </a:br>
            <a:r>
              <a:rPr lang="en"/>
              <a:t>Low Income Volunteer Tax Prep</a:t>
            </a:r>
            <a:endParaRPr/>
          </a:p>
        </p:txBody>
      </p:sp>
      <p:sp>
        <p:nvSpPr>
          <p:cNvPr id="111" name="Google Shape;111;p20"/>
          <p:cNvSpPr txBox="1"/>
          <p:nvPr>
            <p:ph idx="1" type="body"/>
          </p:nvPr>
        </p:nvSpPr>
        <p:spPr>
          <a:xfrm>
            <a:off x="471900" y="1919075"/>
            <a:ext cx="8222100" cy="3024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3.8</a:t>
            </a:r>
            <a:r>
              <a:rPr b="1" lang="en" sz="2400"/>
              <a:t>% </a:t>
            </a:r>
            <a:r>
              <a:rPr lang="en" sz="2400"/>
              <a:t>of low Adjusted Gross Income (AGI) tax returns are being prepared by volunteers</a:t>
            </a:r>
            <a:endParaRPr sz="2400"/>
          </a:p>
          <a:p>
            <a:pPr indent="-342900" lvl="1" marL="914400" rtl="0" algn="l">
              <a:spcBef>
                <a:spcPts val="0"/>
              </a:spcBef>
              <a:spcAft>
                <a:spcPts val="0"/>
              </a:spcAft>
              <a:buSzPts val="1800"/>
              <a:buChar char="◆"/>
            </a:pPr>
            <a:r>
              <a:rPr lang="en" sz="1800"/>
              <a:t>That means </a:t>
            </a:r>
            <a:r>
              <a:rPr b="1" lang="en" sz="1800"/>
              <a:t>96.2% </a:t>
            </a:r>
            <a:r>
              <a:rPr lang="en" sz="1800"/>
              <a:t>of Low AGI tax returns are </a:t>
            </a:r>
            <a:r>
              <a:rPr b="1" lang="en" sz="1800"/>
              <a:t>NOT</a:t>
            </a:r>
            <a:r>
              <a:rPr lang="en" sz="1800"/>
              <a:t> being prepared by volunteers</a:t>
            </a:r>
            <a:endParaRPr sz="1800"/>
          </a:p>
          <a:p>
            <a:pPr indent="-381000" lvl="0" marL="457200" rtl="0" algn="l">
              <a:spcBef>
                <a:spcPts val="0"/>
              </a:spcBef>
              <a:spcAft>
                <a:spcPts val="0"/>
              </a:spcAft>
              <a:buSzPts val="2400"/>
              <a:buChar char="➔"/>
            </a:pPr>
            <a:r>
              <a:rPr lang="en" sz="2400"/>
              <a:t>States with the highest % of low AGI tax returns </a:t>
            </a:r>
            <a:r>
              <a:rPr b="1" lang="en" sz="2400">
                <a:solidFill>
                  <a:srgbClr val="FF0000"/>
                </a:solidFill>
              </a:rPr>
              <a:t>NOT</a:t>
            </a:r>
            <a:r>
              <a:rPr lang="en" sz="2400"/>
              <a:t> being prepared by volunteers</a:t>
            </a:r>
            <a:endParaRPr sz="2400"/>
          </a:p>
          <a:p>
            <a:pPr indent="-342900" lvl="1" marL="914400" rtl="0" algn="l">
              <a:spcBef>
                <a:spcPts val="0"/>
              </a:spcBef>
              <a:spcAft>
                <a:spcPts val="0"/>
              </a:spcAft>
              <a:buSzPts val="1800"/>
              <a:buChar char="◆"/>
            </a:pPr>
            <a:r>
              <a:rPr b="1" lang="en" sz="1800"/>
              <a:t>G</a:t>
            </a:r>
            <a:r>
              <a:rPr b="1" lang="en" sz="1800"/>
              <a:t>eorgia, Nevada, Mississippi</a:t>
            </a:r>
            <a:endParaRPr b="1" sz="18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543975" y="713100"/>
            <a:ext cx="8056050" cy="4276151"/>
          </a:xfrm>
          <a:prstGeom prst="rect">
            <a:avLst/>
          </a:prstGeom>
          <a:noFill/>
          <a:ln>
            <a:noFill/>
          </a:ln>
        </p:spPr>
      </p:pic>
      <p:sp>
        <p:nvSpPr>
          <p:cNvPr id="117" name="Google Shape;117;p21"/>
          <p:cNvSpPr txBox="1"/>
          <p:nvPr/>
        </p:nvSpPr>
        <p:spPr>
          <a:xfrm>
            <a:off x="238200" y="0"/>
            <a:ext cx="86676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Roboto"/>
                <a:ea typeface="Roboto"/>
                <a:cs typeface="Roboto"/>
                <a:sym typeface="Roboto"/>
              </a:rPr>
              <a:t>STATES WITH HIGHEST % OF LOW INCOME FILERS</a:t>
            </a:r>
            <a:endParaRPr b="1" sz="2400">
              <a:latin typeface="Roboto"/>
              <a:ea typeface="Roboto"/>
              <a:cs typeface="Roboto"/>
              <a:sym typeface="Roboto"/>
            </a:endParaRPr>
          </a:p>
          <a:p>
            <a:pPr indent="0" lvl="0" marL="0" rtl="0" algn="ctr">
              <a:spcBef>
                <a:spcPts val="0"/>
              </a:spcBef>
              <a:spcAft>
                <a:spcPts val="0"/>
              </a:spcAft>
              <a:buNone/>
            </a:pPr>
            <a:r>
              <a:rPr b="1" lang="en" sz="2400">
                <a:latin typeface="Roboto"/>
                <a:ea typeface="Roboto"/>
                <a:cs typeface="Roboto"/>
                <a:sym typeface="Roboto"/>
              </a:rPr>
              <a:t>NOT RECEIVING TAX PREP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