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56" r:id="rId2"/>
    <p:sldId id="257" r:id="rId3"/>
    <p:sldId id="268" r:id="rId4"/>
    <p:sldId id="261" r:id="rId5"/>
    <p:sldId id="262" r:id="rId6"/>
    <p:sldId id="263" r:id="rId7"/>
    <p:sldId id="267" r:id="rId8"/>
    <p:sldId id="265" r:id="rId9"/>
    <p:sldId id="264" r:id="rId10"/>
    <p:sldId id="271" r:id="rId11"/>
    <p:sldId id="259"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4BAD24-4832-3B4C-B077-7C926B25F7AC}" v="1" dt="2023-10-17T17:50:36.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0" autoAdjust="0"/>
    <p:restoredTop sz="94660"/>
  </p:normalViewPr>
  <p:slideViewPr>
    <p:cSldViewPr snapToGrid="0">
      <p:cViewPr varScale="1">
        <p:scale>
          <a:sx n="98" d="100"/>
          <a:sy n="98" d="100"/>
        </p:scale>
        <p:origin x="1048"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EDB6A8-68DD-3537-6213-A441B6C878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CC07729-4A01-B10E-6010-110640C2CAB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6DDEA4-190E-4095-9456-293A439BF9D4}" type="datetimeFigureOut">
              <a:rPr lang="en-US" smtClean="0"/>
              <a:t>3/22/25</a:t>
            </a:fld>
            <a:endParaRPr lang="en-US"/>
          </a:p>
        </p:txBody>
      </p:sp>
      <p:sp>
        <p:nvSpPr>
          <p:cNvPr id="4" name="Footer Placeholder 3">
            <a:extLst>
              <a:ext uri="{FF2B5EF4-FFF2-40B4-BE49-F238E27FC236}">
                <a16:creationId xmlns:a16="http://schemas.microsoft.com/office/drawing/2014/main" id="{9981F525-4265-CAF2-C8AF-76FA0D07AD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8E894F-3473-FA2C-7A7D-9CC6A248DB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580143-5F7D-418D-BA77-441071448DAE}" type="slidenum">
              <a:rPr lang="en-US" smtClean="0"/>
              <a:t>‹#›</a:t>
            </a:fld>
            <a:endParaRPr lang="en-US"/>
          </a:p>
        </p:txBody>
      </p:sp>
    </p:spTree>
    <p:extLst>
      <p:ext uri="{BB962C8B-B14F-4D97-AF65-F5344CB8AC3E}">
        <p14:creationId xmlns:p14="http://schemas.microsoft.com/office/powerpoint/2010/main" val="130623804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D3A0AD-F7F8-4E22-8D44-7E72D8F4DC21}" type="datetimeFigureOut">
              <a:rPr lang="en-US" smtClean="0"/>
              <a:t>3/22/25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DB8199-D2EC-4256-A1CF-AE0073DA57EE}" type="slidenum">
              <a:rPr lang="en-US" smtClean="0"/>
              <a:t>‹#›</a:t>
            </a:fld>
            <a:endParaRPr lang="en-US"/>
          </a:p>
        </p:txBody>
      </p:sp>
    </p:spTree>
    <p:extLst>
      <p:ext uri="{BB962C8B-B14F-4D97-AF65-F5344CB8AC3E}">
        <p14:creationId xmlns:p14="http://schemas.microsoft.com/office/powerpoint/2010/main" val="105308405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leverage these notes and the script (in bold) below when delivering the CPE Survey at the conclusion of the event. Attendees of the Adobe ColdFusion Summit must fill out the form in order to receive CPE credit for attending the event:</a:t>
            </a:r>
          </a:p>
          <a:p>
            <a:endParaRPr lang="en-US" dirty="0"/>
          </a:p>
          <a:p>
            <a:r>
              <a:rPr lang="en-US" b="1" dirty="0"/>
              <a:t>Carahsoft and Adobe are pleased to offer 6.7 continuing professional education or CPE credits to those that attended todays event. To qualify, you must submit the form linked to the QR code </a:t>
            </a:r>
            <a:r>
              <a:rPr lang="en-US" b="1"/>
              <a:t>by Thursday, </a:t>
            </a:r>
            <a:r>
              <a:rPr lang="en-US" b="1" dirty="0"/>
              <a:t>April 20</a:t>
            </a:r>
            <a:r>
              <a:rPr lang="en-US" b="1" baseline="30000" dirty="0"/>
              <a:t>th</a:t>
            </a:r>
            <a:r>
              <a:rPr lang="en-US" b="1" dirty="0"/>
              <a:t>. If you do not submit this form, you will not receive a certificate of completion signifying the number of Continuing Professional Education of CPE credits you have earned.</a:t>
            </a:r>
          </a:p>
          <a:p>
            <a:endParaRPr lang="en-US" b="1" dirty="0"/>
          </a:p>
          <a:p>
            <a:r>
              <a:rPr lang="en-US" b="1" dirty="0"/>
              <a:t>Please take a moment to answer the survey questions now. For those of you who meet CPE requirements, you will receive your certificate of completion within two weeks.</a:t>
            </a:r>
          </a:p>
          <a:p>
            <a:endParaRPr lang="en-US" dirty="0"/>
          </a:p>
        </p:txBody>
      </p:sp>
      <p:sp>
        <p:nvSpPr>
          <p:cNvPr id="4" name="Slide Number Placeholder 3"/>
          <p:cNvSpPr>
            <a:spLocks noGrp="1"/>
          </p:cNvSpPr>
          <p:nvPr>
            <p:ph type="sldNum" sz="quarter" idx="5"/>
          </p:nvPr>
        </p:nvSpPr>
        <p:spPr/>
        <p:txBody>
          <a:bodyPr/>
          <a:lstStyle/>
          <a:p>
            <a:fld id="{5EA3C180-E3CA-45C3-BE55-43A71FA88E88}" type="slidenum">
              <a:rPr lang="en-US" smtClean="0"/>
              <a:t>12</a:t>
            </a:fld>
            <a:endParaRPr lang="en-US"/>
          </a:p>
        </p:txBody>
      </p:sp>
    </p:spTree>
    <p:extLst>
      <p:ext uri="{BB962C8B-B14F-4D97-AF65-F5344CB8AC3E}">
        <p14:creationId xmlns:p14="http://schemas.microsoft.com/office/powerpoint/2010/main" val="2914337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EC0C0-6246-6D64-1BCA-2CC007368D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83E821-2CB4-63D8-5F2B-61D8F1814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C4AABA-843B-C030-F497-BC25EA232644}"/>
              </a:ext>
            </a:extLst>
          </p:cNvPr>
          <p:cNvSpPr>
            <a:spLocks noGrp="1"/>
          </p:cNvSpPr>
          <p:nvPr>
            <p:ph type="dt" sz="half" idx="10"/>
          </p:nvPr>
        </p:nvSpPr>
        <p:spPr/>
        <p:txBody>
          <a:bodyPr/>
          <a:lstStyle/>
          <a:p>
            <a:fld id="{B4BC4C42-D1D2-48A6-888E-BB154087F9F6}" type="datetime1">
              <a:rPr lang="en-US" smtClean="0"/>
              <a:t>3/22/25</a:t>
            </a:fld>
            <a:endParaRPr lang="en-US"/>
          </a:p>
        </p:txBody>
      </p:sp>
      <p:sp>
        <p:nvSpPr>
          <p:cNvPr id="5" name="Footer Placeholder 4">
            <a:extLst>
              <a:ext uri="{FF2B5EF4-FFF2-40B4-BE49-F238E27FC236}">
                <a16:creationId xmlns:a16="http://schemas.microsoft.com/office/drawing/2014/main" id="{ECA74CE2-8C47-7561-36EB-D2AB5E93B2FB}"/>
              </a:ext>
            </a:extLst>
          </p:cNvPr>
          <p:cNvSpPr>
            <a:spLocks noGrp="1"/>
          </p:cNvSpPr>
          <p:nvPr>
            <p:ph type="ftr" sz="quarter" idx="11"/>
          </p:nvPr>
        </p:nvSpPr>
        <p:spPr/>
        <p:txBody>
          <a:bodyPr/>
          <a:lstStyle/>
          <a:p>
            <a:r>
              <a:rPr lang="en-US"/>
              <a:t>CF Webtools      |      Omaha, NE</a:t>
            </a:r>
          </a:p>
        </p:txBody>
      </p:sp>
      <p:sp>
        <p:nvSpPr>
          <p:cNvPr id="6" name="Slide Number Placeholder 5">
            <a:extLst>
              <a:ext uri="{FF2B5EF4-FFF2-40B4-BE49-F238E27FC236}">
                <a16:creationId xmlns:a16="http://schemas.microsoft.com/office/drawing/2014/main" id="{1D7A5D3E-43A2-CA51-3190-55EBDA588C94}"/>
              </a:ext>
            </a:extLst>
          </p:cNvPr>
          <p:cNvSpPr>
            <a:spLocks noGrp="1"/>
          </p:cNvSpPr>
          <p:nvPr>
            <p:ph type="sldNum" sz="quarter" idx="12"/>
          </p:nvPr>
        </p:nvSpPr>
        <p:spPr/>
        <p:txBody>
          <a:bodyPr/>
          <a:lstStyle/>
          <a:p>
            <a:fld id="{914A60B4-844F-477C-B38E-A2977EEFAE90}" type="slidenum">
              <a:rPr lang="en-US" smtClean="0"/>
              <a:t>‹#›</a:t>
            </a:fld>
            <a:endParaRPr lang="en-US"/>
          </a:p>
        </p:txBody>
      </p:sp>
    </p:spTree>
    <p:extLst>
      <p:ext uri="{BB962C8B-B14F-4D97-AF65-F5344CB8AC3E}">
        <p14:creationId xmlns:p14="http://schemas.microsoft.com/office/powerpoint/2010/main" val="1438893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55C9D-3CFF-AB0B-9F2A-3093748855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2EF016-E755-5A48-992A-7AA3600F42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4EB576-D1EE-8312-F17A-01BCBAB7C61B}"/>
              </a:ext>
            </a:extLst>
          </p:cNvPr>
          <p:cNvSpPr>
            <a:spLocks noGrp="1"/>
          </p:cNvSpPr>
          <p:nvPr>
            <p:ph type="dt" sz="half" idx="10"/>
          </p:nvPr>
        </p:nvSpPr>
        <p:spPr/>
        <p:txBody>
          <a:bodyPr/>
          <a:lstStyle/>
          <a:p>
            <a:fld id="{18316AE6-2325-49DB-B148-26330E2FD277}" type="datetime1">
              <a:rPr lang="en-US" smtClean="0"/>
              <a:t>3/22/25</a:t>
            </a:fld>
            <a:endParaRPr lang="en-US"/>
          </a:p>
        </p:txBody>
      </p:sp>
      <p:sp>
        <p:nvSpPr>
          <p:cNvPr id="5" name="Footer Placeholder 4">
            <a:extLst>
              <a:ext uri="{FF2B5EF4-FFF2-40B4-BE49-F238E27FC236}">
                <a16:creationId xmlns:a16="http://schemas.microsoft.com/office/drawing/2014/main" id="{0C25DB8F-7370-4045-899A-DC1D2143F7E7}"/>
              </a:ext>
            </a:extLst>
          </p:cNvPr>
          <p:cNvSpPr>
            <a:spLocks noGrp="1"/>
          </p:cNvSpPr>
          <p:nvPr>
            <p:ph type="ftr" sz="quarter" idx="11"/>
          </p:nvPr>
        </p:nvSpPr>
        <p:spPr/>
        <p:txBody>
          <a:bodyPr/>
          <a:lstStyle/>
          <a:p>
            <a:r>
              <a:rPr lang="en-US"/>
              <a:t>CF Webtools      |      Omaha, NE</a:t>
            </a:r>
          </a:p>
        </p:txBody>
      </p:sp>
      <p:sp>
        <p:nvSpPr>
          <p:cNvPr id="6" name="Slide Number Placeholder 5">
            <a:extLst>
              <a:ext uri="{FF2B5EF4-FFF2-40B4-BE49-F238E27FC236}">
                <a16:creationId xmlns:a16="http://schemas.microsoft.com/office/drawing/2014/main" id="{F728A12C-661D-D7A8-FB3D-CA87473B2D4A}"/>
              </a:ext>
            </a:extLst>
          </p:cNvPr>
          <p:cNvSpPr>
            <a:spLocks noGrp="1"/>
          </p:cNvSpPr>
          <p:nvPr>
            <p:ph type="sldNum" sz="quarter" idx="12"/>
          </p:nvPr>
        </p:nvSpPr>
        <p:spPr/>
        <p:txBody>
          <a:bodyPr/>
          <a:lstStyle/>
          <a:p>
            <a:fld id="{914A60B4-844F-477C-B38E-A2977EEFAE90}" type="slidenum">
              <a:rPr lang="en-US" smtClean="0"/>
              <a:t>‹#›</a:t>
            </a:fld>
            <a:endParaRPr lang="en-US"/>
          </a:p>
        </p:txBody>
      </p:sp>
    </p:spTree>
    <p:extLst>
      <p:ext uri="{BB962C8B-B14F-4D97-AF65-F5344CB8AC3E}">
        <p14:creationId xmlns:p14="http://schemas.microsoft.com/office/powerpoint/2010/main" val="2365034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A5F5FF-3262-1ABA-4A98-DB9F226C8C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69D40F-85A2-086A-2F03-4EF8BA78EB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8DF0CB-33F7-4638-6E48-7F20C5008445}"/>
              </a:ext>
            </a:extLst>
          </p:cNvPr>
          <p:cNvSpPr>
            <a:spLocks noGrp="1"/>
          </p:cNvSpPr>
          <p:nvPr>
            <p:ph type="dt" sz="half" idx="10"/>
          </p:nvPr>
        </p:nvSpPr>
        <p:spPr/>
        <p:txBody>
          <a:bodyPr/>
          <a:lstStyle/>
          <a:p>
            <a:fld id="{6ECF08CB-49A1-43D4-9E9B-0DBBFBE54C08}" type="datetime1">
              <a:rPr lang="en-US" smtClean="0"/>
              <a:t>3/22/25</a:t>
            </a:fld>
            <a:endParaRPr lang="en-US"/>
          </a:p>
        </p:txBody>
      </p:sp>
      <p:sp>
        <p:nvSpPr>
          <p:cNvPr id="5" name="Footer Placeholder 4">
            <a:extLst>
              <a:ext uri="{FF2B5EF4-FFF2-40B4-BE49-F238E27FC236}">
                <a16:creationId xmlns:a16="http://schemas.microsoft.com/office/drawing/2014/main" id="{DFE56582-C86D-F1A9-49A7-3C3CBE9C50A1}"/>
              </a:ext>
            </a:extLst>
          </p:cNvPr>
          <p:cNvSpPr>
            <a:spLocks noGrp="1"/>
          </p:cNvSpPr>
          <p:nvPr>
            <p:ph type="ftr" sz="quarter" idx="11"/>
          </p:nvPr>
        </p:nvSpPr>
        <p:spPr/>
        <p:txBody>
          <a:bodyPr/>
          <a:lstStyle/>
          <a:p>
            <a:r>
              <a:rPr lang="en-US"/>
              <a:t>CF Webtools      |      Omaha, NE</a:t>
            </a:r>
          </a:p>
        </p:txBody>
      </p:sp>
      <p:sp>
        <p:nvSpPr>
          <p:cNvPr id="6" name="Slide Number Placeholder 5">
            <a:extLst>
              <a:ext uri="{FF2B5EF4-FFF2-40B4-BE49-F238E27FC236}">
                <a16:creationId xmlns:a16="http://schemas.microsoft.com/office/drawing/2014/main" id="{DB0C0C90-42DB-0911-E6D8-90472AFEC356}"/>
              </a:ext>
            </a:extLst>
          </p:cNvPr>
          <p:cNvSpPr>
            <a:spLocks noGrp="1"/>
          </p:cNvSpPr>
          <p:nvPr>
            <p:ph type="sldNum" sz="quarter" idx="12"/>
          </p:nvPr>
        </p:nvSpPr>
        <p:spPr/>
        <p:txBody>
          <a:bodyPr/>
          <a:lstStyle/>
          <a:p>
            <a:fld id="{914A60B4-844F-477C-B38E-A2977EEFAE90}" type="slidenum">
              <a:rPr lang="en-US" smtClean="0"/>
              <a:t>‹#›</a:t>
            </a:fld>
            <a:endParaRPr lang="en-US"/>
          </a:p>
        </p:txBody>
      </p:sp>
    </p:spTree>
    <p:extLst>
      <p:ext uri="{BB962C8B-B14F-4D97-AF65-F5344CB8AC3E}">
        <p14:creationId xmlns:p14="http://schemas.microsoft.com/office/powerpoint/2010/main" val="2641298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4395C-729C-0E29-1E87-FD507C9673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4BB2F8-D2A3-0B7A-D1DC-8E7CFC308B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0932ED-4DFB-79F9-B0E4-91851736F35A}"/>
              </a:ext>
            </a:extLst>
          </p:cNvPr>
          <p:cNvSpPr>
            <a:spLocks noGrp="1"/>
          </p:cNvSpPr>
          <p:nvPr>
            <p:ph type="dt" sz="half" idx="10"/>
          </p:nvPr>
        </p:nvSpPr>
        <p:spPr/>
        <p:txBody>
          <a:bodyPr/>
          <a:lstStyle/>
          <a:p>
            <a:fld id="{105BBFFB-78F7-45D0-B0F7-C9ABBFCC4691}" type="datetime1">
              <a:rPr lang="en-US" smtClean="0"/>
              <a:t>3/22/25</a:t>
            </a:fld>
            <a:endParaRPr lang="en-US"/>
          </a:p>
        </p:txBody>
      </p:sp>
      <p:sp>
        <p:nvSpPr>
          <p:cNvPr id="5" name="Footer Placeholder 4">
            <a:extLst>
              <a:ext uri="{FF2B5EF4-FFF2-40B4-BE49-F238E27FC236}">
                <a16:creationId xmlns:a16="http://schemas.microsoft.com/office/drawing/2014/main" id="{5E68C3B1-03BE-04C1-C089-130FECD0924B}"/>
              </a:ext>
            </a:extLst>
          </p:cNvPr>
          <p:cNvSpPr>
            <a:spLocks noGrp="1"/>
          </p:cNvSpPr>
          <p:nvPr>
            <p:ph type="ftr" sz="quarter" idx="11"/>
          </p:nvPr>
        </p:nvSpPr>
        <p:spPr/>
        <p:txBody>
          <a:bodyPr/>
          <a:lstStyle/>
          <a:p>
            <a:r>
              <a:rPr lang="en-US"/>
              <a:t>CF Webtools      |      Omaha, NE</a:t>
            </a:r>
          </a:p>
        </p:txBody>
      </p:sp>
      <p:sp>
        <p:nvSpPr>
          <p:cNvPr id="6" name="Slide Number Placeholder 5">
            <a:extLst>
              <a:ext uri="{FF2B5EF4-FFF2-40B4-BE49-F238E27FC236}">
                <a16:creationId xmlns:a16="http://schemas.microsoft.com/office/drawing/2014/main" id="{7084B2D6-193B-FF8F-6422-89FC78529005}"/>
              </a:ext>
            </a:extLst>
          </p:cNvPr>
          <p:cNvSpPr>
            <a:spLocks noGrp="1"/>
          </p:cNvSpPr>
          <p:nvPr>
            <p:ph type="sldNum" sz="quarter" idx="12"/>
          </p:nvPr>
        </p:nvSpPr>
        <p:spPr/>
        <p:txBody>
          <a:bodyPr/>
          <a:lstStyle/>
          <a:p>
            <a:fld id="{914A60B4-844F-477C-B38E-A2977EEFAE90}" type="slidenum">
              <a:rPr lang="en-US" smtClean="0"/>
              <a:t>‹#›</a:t>
            </a:fld>
            <a:endParaRPr lang="en-US"/>
          </a:p>
        </p:txBody>
      </p:sp>
    </p:spTree>
    <p:extLst>
      <p:ext uri="{BB962C8B-B14F-4D97-AF65-F5344CB8AC3E}">
        <p14:creationId xmlns:p14="http://schemas.microsoft.com/office/powerpoint/2010/main" val="4243157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C8EE-7AEE-CCC8-FE4A-C7072A7596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A2AEBD-92C2-C82E-D5B7-F9329FFBE8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4640BE-4C2F-E7E5-23B8-92E966D5FAA4}"/>
              </a:ext>
            </a:extLst>
          </p:cNvPr>
          <p:cNvSpPr>
            <a:spLocks noGrp="1"/>
          </p:cNvSpPr>
          <p:nvPr>
            <p:ph type="dt" sz="half" idx="10"/>
          </p:nvPr>
        </p:nvSpPr>
        <p:spPr/>
        <p:txBody>
          <a:bodyPr/>
          <a:lstStyle/>
          <a:p>
            <a:fld id="{7277E951-9294-4411-ABD9-4F5B08EBC92B}" type="datetime1">
              <a:rPr lang="en-US" smtClean="0"/>
              <a:t>3/22/25</a:t>
            </a:fld>
            <a:endParaRPr lang="en-US"/>
          </a:p>
        </p:txBody>
      </p:sp>
      <p:sp>
        <p:nvSpPr>
          <p:cNvPr id="5" name="Footer Placeholder 4">
            <a:extLst>
              <a:ext uri="{FF2B5EF4-FFF2-40B4-BE49-F238E27FC236}">
                <a16:creationId xmlns:a16="http://schemas.microsoft.com/office/drawing/2014/main" id="{59EA6B0F-03B5-0A94-70B9-56D63FA6148F}"/>
              </a:ext>
            </a:extLst>
          </p:cNvPr>
          <p:cNvSpPr>
            <a:spLocks noGrp="1"/>
          </p:cNvSpPr>
          <p:nvPr>
            <p:ph type="ftr" sz="quarter" idx="11"/>
          </p:nvPr>
        </p:nvSpPr>
        <p:spPr/>
        <p:txBody>
          <a:bodyPr/>
          <a:lstStyle/>
          <a:p>
            <a:r>
              <a:rPr lang="en-US"/>
              <a:t>CF Webtools      |      Omaha, NE</a:t>
            </a:r>
          </a:p>
        </p:txBody>
      </p:sp>
      <p:sp>
        <p:nvSpPr>
          <p:cNvPr id="6" name="Slide Number Placeholder 5">
            <a:extLst>
              <a:ext uri="{FF2B5EF4-FFF2-40B4-BE49-F238E27FC236}">
                <a16:creationId xmlns:a16="http://schemas.microsoft.com/office/drawing/2014/main" id="{8E3A9BF9-3D2B-04BF-6A86-6FDEC6087A0B}"/>
              </a:ext>
            </a:extLst>
          </p:cNvPr>
          <p:cNvSpPr>
            <a:spLocks noGrp="1"/>
          </p:cNvSpPr>
          <p:nvPr>
            <p:ph type="sldNum" sz="quarter" idx="12"/>
          </p:nvPr>
        </p:nvSpPr>
        <p:spPr/>
        <p:txBody>
          <a:bodyPr/>
          <a:lstStyle/>
          <a:p>
            <a:fld id="{914A60B4-844F-477C-B38E-A2977EEFAE90}" type="slidenum">
              <a:rPr lang="en-US" smtClean="0"/>
              <a:t>‹#›</a:t>
            </a:fld>
            <a:endParaRPr lang="en-US"/>
          </a:p>
        </p:txBody>
      </p:sp>
    </p:spTree>
    <p:extLst>
      <p:ext uri="{BB962C8B-B14F-4D97-AF65-F5344CB8AC3E}">
        <p14:creationId xmlns:p14="http://schemas.microsoft.com/office/powerpoint/2010/main" val="3222953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1AB53-4074-02B7-91FE-D3BEDFDF5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B8A6A9-D1D2-1409-612B-8DD65F6CE1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85B0A6-4FC4-FAA5-741C-3F23917DA7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810687-1A58-E358-4A07-8E078120DFB8}"/>
              </a:ext>
            </a:extLst>
          </p:cNvPr>
          <p:cNvSpPr>
            <a:spLocks noGrp="1"/>
          </p:cNvSpPr>
          <p:nvPr>
            <p:ph type="dt" sz="half" idx="10"/>
          </p:nvPr>
        </p:nvSpPr>
        <p:spPr/>
        <p:txBody>
          <a:bodyPr/>
          <a:lstStyle/>
          <a:p>
            <a:fld id="{E28634BB-C7C5-4027-9EC9-E3EB86FCAEF3}" type="datetime1">
              <a:rPr lang="en-US" smtClean="0"/>
              <a:t>3/22/25</a:t>
            </a:fld>
            <a:endParaRPr lang="en-US"/>
          </a:p>
        </p:txBody>
      </p:sp>
      <p:sp>
        <p:nvSpPr>
          <p:cNvPr id="6" name="Footer Placeholder 5">
            <a:extLst>
              <a:ext uri="{FF2B5EF4-FFF2-40B4-BE49-F238E27FC236}">
                <a16:creationId xmlns:a16="http://schemas.microsoft.com/office/drawing/2014/main" id="{D126CDF0-06B4-37E2-452E-73413A44A275}"/>
              </a:ext>
            </a:extLst>
          </p:cNvPr>
          <p:cNvSpPr>
            <a:spLocks noGrp="1"/>
          </p:cNvSpPr>
          <p:nvPr>
            <p:ph type="ftr" sz="quarter" idx="11"/>
          </p:nvPr>
        </p:nvSpPr>
        <p:spPr/>
        <p:txBody>
          <a:bodyPr/>
          <a:lstStyle/>
          <a:p>
            <a:r>
              <a:rPr lang="en-US"/>
              <a:t>CF Webtools      |      Omaha, NE</a:t>
            </a:r>
          </a:p>
        </p:txBody>
      </p:sp>
      <p:sp>
        <p:nvSpPr>
          <p:cNvPr id="7" name="Slide Number Placeholder 6">
            <a:extLst>
              <a:ext uri="{FF2B5EF4-FFF2-40B4-BE49-F238E27FC236}">
                <a16:creationId xmlns:a16="http://schemas.microsoft.com/office/drawing/2014/main" id="{C95F7D31-5A61-4052-0F04-7987429A8013}"/>
              </a:ext>
            </a:extLst>
          </p:cNvPr>
          <p:cNvSpPr>
            <a:spLocks noGrp="1"/>
          </p:cNvSpPr>
          <p:nvPr>
            <p:ph type="sldNum" sz="quarter" idx="12"/>
          </p:nvPr>
        </p:nvSpPr>
        <p:spPr/>
        <p:txBody>
          <a:bodyPr/>
          <a:lstStyle/>
          <a:p>
            <a:fld id="{914A60B4-844F-477C-B38E-A2977EEFAE90}" type="slidenum">
              <a:rPr lang="en-US" smtClean="0"/>
              <a:t>‹#›</a:t>
            </a:fld>
            <a:endParaRPr lang="en-US"/>
          </a:p>
        </p:txBody>
      </p:sp>
    </p:spTree>
    <p:extLst>
      <p:ext uri="{BB962C8B-B14F-4D97-AF65-F5344CB8AC3E}">
        <p14:creationId xmlns:p14="http://schemas.microsoft.com/office/powerpoint/2010/main" val="1253653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61ED-DC38-5D6F-DE72-C9CF74AFB9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636B26-EBF1-28D5-5841-40E294E0E0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8E75C6-03F9-FF50-2299-EAB1AB1A5F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C06273-4127-0647-0BE1-946E43BCF6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B60AAD-D86E-2C62-AB4B-8492D15BBB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011DAB-A045-0074-C3F4-0DF267F91F19}"/>
              </a:ext>
            </a:extLst>
          </p:cNvPr>
          <p:cNvSpPr>
            <a:spLocks noGrp="1"/>
          </p:cNvSpPr>
          <p:nvPr>
            <p:ph type="dt" sz="half" idx="10"/>
          </p:nvPr>
        </p:nvSpPr>
        <p:spPr/>
        <p:txBody>
          <a:bodyPr/>
          <a:lstStyle/>
          <a:p>
            <a:fld id="{640DA9FB-1B58-4ED0-93BA-D955084D1D32}" type="datetime1">
              <a:rPr lang="en-US" smtClean="0"/>
              <a:t>3/22/25</a:t>
            </a:fld>
            <a:endParaRPr lang="en-US"/>
          </a:p>
        </p:txBody>
      </p:sp>
      <p:sp>
        <p:nvSpPr>
          <p:cNvPr id="8" name="Footer Placeholder 7">
            <a:extLst>
              <a:ext uri="{FF2B5EF4-FFF2-40B4-BE49-F238E27FC236}">
                <a16:creationId xmlns:a16="http://schemas.microsoft.com/office/drawing/2014/main" id="{6770C9EA-738C-BEF5-9B75-50B4EF4E26DC}"/>
              </a:ext>
            </a:extLst>
          </p:cNvPr>
          <p:cNvSpPr>
            <a:spLocks noGrp="1"/>
          </p:cNvSpPr>
          <p:nvPr>
            <p:ph type="ftr" sz="quarter" idx="11"/>
          </p:nvPr>
        </p:nvSpPr>
        <p:spPr/>
        <p:txBody>
          <a:bodyPr/>
          <a:lstStyle/>
          <a:p>
            <a:r>
              <a:rPr lang="en-US"/>
              <a:t>CF Webtools      |      Omaha, NE</a:t>
            </a:r>
          </a:p>
        </p:txBody>
      </p:sp>
      <p:sp>
        <p:nvSpPr>
          <p:cNvPr id="9" name="Slide Number Placeholder 8">
            <a:extLst>
              <a:ext uri="{FF2B5EF4-FFF2-40B4-BE49-F238E27FC236}">
                <a16:creationId xmlns:a16="http://schemas.microsoft.com/office/drawing/2014/main" id="{A539A737-33DC-31E4-CFB8-25205C638E95}"/>
              </a:ext>
            </a:extLst>
          </p:cNvPr>
          <p:cNvSpPr>
            <a:spLocks noGrp="1"/>
          </p:cNvSpPr>
          <p:nvPr>
            <p:ph type="sldNum" sz="quarter" idx="12"/>
          </p:nvPr>
        </p:nvSpPr>
        <p:spPr/>
        <p:txBody>
          <a:bodyPr/>
          <a:lstStyle/>
          <a:p>
            <a:fld id="{914A60B4-844F-477C-B38E-A2977EEFAE90}" type="slidenum">
              <a:rPr lang="en-US" smtClean="0"/>
              <a:t>‹#›</a:t>
            </a:fld>
            <a:endParaRPr lang="en-US"/>
          </a:p>
        </p:txBody>
      </p:sp>
    </p:spTree>
    <p:extLst>
      <p:ext uri="{BB962C8B-B14F-4D97-AF65-F5344CB8AC3E}">
        <p14:creationId xmlns:p14="http://schemas.microsoft.com/office/powerpoint/2010/main" val="3776660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90CE6-F447-20F9-D06D-142B952FA9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BAF70E-F18D-A944-5D3C-6F5C413491BA}"/>
              </a:ext>
            </a:extLst>
          </p:cNvPr>
          <p:cNvSpPr>
            <a:spLocks noGrp="1"/>
          </p:cNvSpPr>
          <p:nvPr>
            <p:ph type="dt" sz="half" idx="10"/>
          </p:nvPr>
        </p:nvSpPr>
        <p:spPr/>
        <p:txBody>
          <a:bodyPr/>
          <a:lstStyle/>
          <a:p>
            <a:fld id="{5271C941-E01D-4E80-8E0E-12B6D345AD24}" type="datetime1">
              <a:rPr lang="en-US" smtClean="0"/>
              <a:t>3/22/25</a:t>
            </a:fld>
            <a:endParaRPr lang="en-US"/>
          </a:p>
        </p:txBody>
      </p:sp>
      <p:sp>
        <p:nvSpPr>
          <p:cNvPr id="4" name="Footer Placeholder 3">
            <a:extLst>
              <a:ext uri="{FF2B5EF4-FFF2-40B4-BE49-F238E27FC236}">
                <a16:creationId xmlns:a16="http://schemas.microsoft.com/office/drawing/2014/main" id="{7004D756-6E24-F502-FCBB-AC46965DD9E0}"/>
              </a:ext>
            </a:extLst>
          </p:cNvPr>
          <p:cNvSpPr>
            <a:spLocks noGrp="1"/>
          </p:cNvSpPr>
          <p:nvPr>
            <p:ph type="ftr" sz="quarter" idx="11"/>
          </p:nvPr>
        </p:nvSpPr>
        <p:spPr/>
        <p:txBody>
          <a:bodyPr/>
          <a:lstStyle/>
          <a:p>
            <a:r>
              <a:rPr lang="en-US"/>
              <a:t>CF Webtools      |      Omaha, NE</a:t>
            </a:r>
          </a:p>
        </p:txBody>
      </p:sp>
      <p:sp>
        <p:nvSpPr>
          <p:cNvPr id="5" name="Slide Number Placeholder 4">
            <a:extLst>
              <a:ext uri="{FF2B5EF4-FFF2-40B4-BE49-F238E27FC236}">
                <a16:creationId xmlns:a16="http://schemas.microsoft.com/office/drawing/2014/main" id="{6CEE0B11-88F3-1D9B-1440-0B994D5748F8}"/>
              </a:ext>
            </a:extLst>
          </p:cNvPr>
          <p:cNvSpPr>
            <a:spLocks noGrp="1"/>
          </p:cNvSpPr>
          <p:nvPr>
            <p:ph type="sldNum" sz="quarter" idx="12"/>
          </p:nvPr>
        </p:nvSpPr>
        <p:spPr/>
        <p:txBody>
          <a:bodyPr/>
          <a:lstStyle/>
          <a:p>
            <a:fld id="{914A60B4-844F-477C-B38E-A2977EEFAE90}" type="slidenum">
              <a:rPr lang="en-US" smtClean="0"/>
              <a:t>‹#›</a:t>
            </a:fld>
            <a:endParaRPr lang="en-US"/>
          </a:p>
        </p:txBody>
      </p:sp>
    </p:spTree>
    <p:extLst>
      <p:ext uri="{BB962C8B-B14F-4D97-AF65-F5344CB8AC3E}">
        <p14:creationId xmlns:p14="http://schemas.microsoft.com/office/powerpoint/2010/main" val="2850142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F2F300-9028-D0B5-9D6E-40F436E44FC8}"/>
              </a:ext>
            </a:extLst>
          </p:cNvPr>
          <p:cNvSpPr>
            <a:spLocks noGrp="1"/>
          </p:cNvSpPr>
          <p:nvPr>
            <p:ph type="dt" sz="half" idx="10"/>
          </p:nvPr>
        </p:nvSpPr>
        <p:spPr/>
        <p:txBody>
          <a:bodyPr/>
          <a:lstStyle/>
          <a:p>
            <a:fld id="{4F0F3D3D-20C8-4D64-A483-2C4C8EBC1BD9}" type="datetime1">
              <a:rPr lang="en-US" smtClean="0"/>
              <a:t>3/22/25</a:t>
            </a:fld>
            <a:endParaRPr lang="en-US"/>
          </a:p>
        </p:txBody>
      </p:sp>
      <p:sp>
        <p:nvSpPr>
          <p:cNvPr id="3" name="Footer Placeholder 2">
            <a:extLst>
              <a:ext uri="{FF2B5EF4-FFF2-40B4-BE49-F238E27FC236}">
                <a16:creationId xmlns:a16="http://schemas.microsoft.com/office/drawing/2014/main" id="{B03ADB80-BF6D-EDD6-533F-B1F1A49A1368}"/>
              </a:ext>
            </a:extLst>
          </p:cNvPr>
          <p:cNvSpPr>
            <a:spLocks noGrp="1"/>
          </p:cNvSpPr>
          <p:nvPr>
            <p:ph type="ftr" sz="quarter" idx="11"/>
          </p:nvPr>
        </p:nvSpPr>
        <p:spPr/>
        <p:txBody>
          <a:bodyPr/>
          <a:lstStyle/>
          <a:p>
            <a:r>
              <a:rPr lang="en-US"/>
              <a:t>CF Webtools      |      Omaha, NE</a:t>
            </a:r>
          </a:p>
        </p:txBody>
      </p:sp>
      <p:sp>
        <p:nvSpPr>
          <p:cNvPr id="4" name="Slide Number Placeholder 3">
            <a:extLst>
              <a:ext uri="{FF2B5EF4-FFF2-40B4-BE49-F238E27FC236}">
                <a16:creationId xmlns:a16="http://schemas.microsoft.com/office/drawing/2014/main" id="{C1E0187D-D374-EE8F-3FD2-6D2BC8ACEC53}"/>
              </a:ext>
            </a:extLst>
          </p:cNvPr>
          <p:cNvSpPr>
            <a:spLocks noGrp="1"/>
          </p:cNvSpPr>
          <p:nvPr>
            <p:ph type="sldNum" sz="quarter" idx="12"/>
          </p:nvPr>
        </p:nvSpPr>
        <p:spPr/>
        <p:txBody>
          <a:bodyPr/>
          <a:lstStyle/>
          <a:p>
            <a:fld id="{914A60B4-844F-477C-B38E-A2977EEFAE90}" type="slidenum">
              <a:rPr lang="en-US" smtClean="0"/>
              <a:t>‹#›</a:t>
            </a:fld>
            <a:endParaRPr lang="en-US"/>
          </a:p>
        </p:txBody>
      </p:sp>
    </p:spTree>
    <p:extLst>
      <p:ext uri="{BB962C8B-B14F-4D97-AF65-F5344CB8AC3E}">
        <p14:creationId xmlns:p14="http://schemas.microsoft.com/office/powerpoint/2010/main" val="3829536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6EB7B-EE35-695F-285E-F50BB62064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ADE1D6-63FC-5D2C-7BF0-4A89903FB9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7F851C-FFBB-B61C-8CE6-EF4EC724A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8D67A2-566A-EAAD-3DE0-F8A59929843F}"/>
              </a:ext>
            </a:extLst>
          </p:cNvPr>
          <p:cNvSpPr>
            <a:spLocks noGrp="1"/>
          </p:cNvSpPr>
          <p:nvPr>
            <p:ph type="dt" sz="half" idx="10"/>
          </p:nvPr>
        </p:nvSpPr>
        <p:spPr/>
        <p:txBody>
          <a:bodyPr/>
          <a:lstStyle/>
          <a:p>
            <a:fld id="{3F4FD0B4-F151-47BF-95A6-DA20B44AE473}" type="datetime1">
              <a:rPr lang="en-US" smtClean="0"/>
              <a:t>3/22/25</a:t>
            </a:fld>
            <a:endParaRPr lang="en-US"/>
          </a:p>
        </p:txBody>
      </p:sp>
      <p:sp>
        <p:nvSpPr>
          <p:cNvPr id="6" name="Footer Placeholder 5">
            <a:extLst>
              <a:ext uri="{FF2B5EF4-FFF2-40B4-BE49-F238E27FC236}">
                <a16:creationId xmlns:a16="http://schemas.microsoft.com/office/drawing/2014/main" id="{85B517B0-FE37-29D0-D57C-CB374A437BAD}"/>
              </a:ext>
            </a:extLst>
          </p:cNvPr>
          <p:cNvSpPr>
            <a:spLocks noGrp="1"/>
          </p:cNvSpPr>
          <p:nvPr>
            <p:ph type="ftr" sz="quarter" idx="11"/>
          </p:nvPr>
        </p:nvSpPr>
        <p:spPr/>
        <p:txBody>
          <a:bodyPr/>
          <a:lstStyle/>
          <a:p>
            <a:r>
              <a:rPr lang="en-US"/>
              <a:t>CF Webtools      |      Omaha, NE</a:t>
            </a:r>
          </a:p>
        </p:txBody>
      </p:sp>
      <p:sp>
        <p:nvSpPr>
          <p:cNvPr id="7" name="Slide Number Placeholder 6">
            <a:extLst>
              <a:ext uri="{FF2B5EF4-FFF2-40B4-BE49-F238E27FC236}">
                <a16:creationId xmlns:a16="http://schemas.microsoft.com/office/drawing/2014/main" id="{BF46C1EF-373E-E24F-CE58-802A48E570AD}"/>
              </a:ext>
            </a:extLst>
          </p:cNvPr>
          <p:cNvSpPr>
            <a:spLocks noGrp="1"/>
          </p:cNvSpPr>
          <p:nvPr>
            <p:ph type="sldNum" sz="quarter" idx="12"/>
          </p:nvPr>
        </p:nvSpPr>
        <p:spPr/>
        <p:txBody>
          <a:bodyPr/>
          <a:lstStyle/>
          <a:p>
            <a:fld id="{914A60B4-844F-477C-B38E-A2977EEFAE90}" type="slidenum">
              <a:rPr lang="en-US" smtClean="0"/>
              <a:t>‹#›</a:t>
            </a:fld>
            <a:endParaRPr lang="en-US"/>
          </a:p>
        </p:txBody>
      </p:sp>
    </p:spTree>
    <p:extLst>
      <p:ext uri="{BB962C8B-B14F-4D97-AF65-F5344CB8AC3E}">
        <p14:creationId xmlns:p14="http://schemas.microsoft.com/office/powerpoint/2010/main" val="3419183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21CB3-50A2-F3D8-DC3A-089123505F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65DB66-7CDB-9F89-63F9-9F1C59CB0B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8FD708-3260-11CF-F4AB-828E058B3F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ABB084-CCBF-19DC-6F8D-9661B5D7C441}"/>
              </a:ext>
            </a:extLst>
          </p:cNvPr>
          <p:cNvSpPr>
            <a:spLocks noGrp="1"/>
          </p:cNvSpPr>
          <p:nvPr>
            <p:ph type="dt" sz="half" idx="10"/>
          </p:nvPr>
        </p:nvSpPr>
        <p:spPr/>
        <p:txBody>
          <a:bodyPr/>
          <a:lstStyle/>
          <a:p>
            <a:fld id="{4B55E73E-FC96-4445-9331-78F7215BD613}" type="datetime1">
              <a:rPr lang="en-US" smtClean="0"/>
              <a:t>3/22/25</a:t>
            </a:fld>
            <a:endParaRPr lang="en-US"/>
          </a:p>
        </p:txBody>
      </p:sp>
      <p:sp>
        <p:nvSpPr>
          <p:cNvPr id="6" name="Footer Placeholder 5">
            <a:extLst>
              <a:ext uri="{FF2B5EF4-FFF2-40B4-BE49-F238E27FC236}">
                <a16:creationId xmlns:a16="http://schemas.microsoft.com/office/drawing/2014/main" id="{327F03DA-8D84-D8AA-5B4F-676CFC0B0824}"/>
              </a:ext>
            </a:extLst>
          </p:cNvPr>
          <p:cNvSpPr>
            <a:spLocks noGrp="1"/>
          </p:cNvSpPr>
          <p:nvPr>
            <p:ph type="ftr" sz="quarter" idx="11"/>
          </p:nvPr>
        </p:nvSpPr>
        <p:spPr/>
        <p:txBody>
          <a:bodyPr/>
          <a:lstStyle/>
          <a:p>
            <a:r>
              <a:rPr lang="en-US"/>
              <a:t>CF Webtools      |      Omaha, NE</a:t>
            </a:r>
          </a:p>
        </p:txBody>
      </p:sp>
      <p:sp>
        <p:nvSpPr>
          <p:cNvPr id="7" name="Slide Number Placeholder 6">
            <a:extLst>
              <a:ext uri="{FF2B5EF4-FFF2-40B4-BE49-F238E27FC236}">
                <a16:creationId xmlns:a16="http://schemas.microsoft.com/office/drawing/2014/main" id="{3F760540-8CF5-3FB7-B9D8-E595B4AAED63}"/>
              </a:ext>
            </a:extLst>
          </p:cNvPr>
          <p:cNvSpPr>
            <a:spLocks noGrp="1"/>
          </p:cNvSpPr>
          <p:nvPr>
            <p:ph type="sldNum" sz="quarter" idx="12"/>
          </p:nvPr>
        </p:nvSpPr>
        <p:spPr/>
        <p:txBody>
          <a:bodyPr/>
          <a:lstStyle/>
          <a:p>
            <a:fld id="{914A60B4-844F-477C-B38E-A2977EEFAE90}" type="slidenum">
              <a:rPr lang="en-US" smtClean="0"/>
              <a:t>‹#›</a:t>
            </a:fld>
            <a:endParaRPr lang="en-US"/>
          </a:p>
        </p:txBody>
      </p:sp>
    </p:spTree>
    <p:extLst>
      <p:ext uri="{BB962C8B-B14F-4D97-AF65-F5344CB8AC3E}">
        <p14:creationId xmlns:p14="http://schemas.microsoft.com/office/powerpoint/2010/main" val="3040386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F08592-1AEE-6102-4B7D-78D8E97DE4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527012-021F-42B1-5D79-285BACDC1C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4194A-C04D-59D0-028C-742DED7BC4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44D5E-C3C0-4BE1-A478-33544A5F7BFF}" type="datetime1">
              <a:rPr lang="en-US" smtClean="0"/>
              <a:t>3/22/25</a:t>
            </a:fld>
            <a:endParaRPr lang="en-US"/>
          </a:p>
        </p:txBody>
      </p:sp>
      <p:sp>
        <p:nvSpPr>
          <p:cNvPr id="5" name="Footer Placeholder 4">
            <a:extLst>
              <a:ext uri="{FF2B5EF4-FFF2-40B4-BE49-F238E27FC236}">
                <a16:creationId xmlns:a16="http://schemas.microsoft.com/office/drawing/2014/main" id="{562F8422-54E3-2188-9D93-98178126A9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CF Webtools      |      Omaha, NE</a:t>
            </a:r>
          </a:p>
        </p:txBody>
      </p:sp>
      <p:sp>
        <p:nvSpPr>
          <p:cNvPr id="6" name="Slide Number Placeholder 5">
            <a:extLst>
              <a:ext uri="{FF2B5EF4-FFF2-40B4-BE49-F238E27FC236}">
                <a16:creationId xmlns:a16="http://schemas.microsoft.com/office/drawing/2014/main" id="{5068A0B4-F7B8-8514-4B1C-E4090F3DE3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4A60B4-844F-477C-B38E-A2977EEFAE90}" type="slidenum">
              <a:rPr lang="en-US" smtClean="0"/>
              <a:t>‹#›</a:t>
            </a:fld>
            <a:endParaRPr lang="en-US"/>
          </a:p>
        </p:txBody>
      </p:sp>
    </p:spTree>
    <p:extLst>
      <p:ext uri="{BB962C8B-B14F-4D97-AF65-F5344CB8AC3E}">
        <p14:creationId xmlns:p14="http://schemas.microsoft.com/office/powerpoint/2010/main" val="2367567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code.visualstudio.com/docs/copilot/copilot-customizati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youtube.com/@geektalk2004"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github.com/knittinggu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github.com/features/copilot/plans?cft=copilot_lo.features_copilo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docs.github.com/en/copilot/getting-started-with-github-copilot?tool=jetbrains" TargetMode="External"/><Relationship Id="rId4" Type="http://schemas.openxmlformats.org/officeDocument/2006/relationships/hyperlink" Target="https://docs.github.com/en/copilot/overview-of-github-copilot/about-github-copilot-for-individual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githubnex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background with hexagons&#10;&#10;Description automatically generated">
            <a:extLst>
              <a:ext uri="{FF2B5EF4-FFF2-40B4-BE49-F238E27FC236}">
                <a16:creationId xmlns:a16="http://schemas.microsoft.com/office/drawing/2014/main" id="{57167341-08E4-3FAE-09CA-8A71930D4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descr="A logo with a black background&#10;&#10;Description automatically generated">
            <a:extLst>
              <a:ext uri="{FF2B5EF4-FFF2-40B4-BE49-F238E27FC236}">
                <a16:creationId xmlns:a16="http://schemas.microsoft.com/office/drawing/2014/main" id="{A2D35E13-70EC-569F-C463-6419605AD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9360"/>
            <a:ext cx="4949070" cy="3093169"/>
          </a:xfrm>
          <a:prstGeom prst="rect">
            <a:avLst/>
          </a:prstGeom>
        </p:spPr>
      </p:pic>
      <p:sp>
        <p:nvSpPr>
          <p:cNvPr id="2" name="TextBox 1">
            <a:extLst>
              <a:ext uri="{FF2B5EF4-FFF2-40B4-BE49-F238E27FC236}">
                <a16:creationId xmlns:a16="http://schemas.microsoft.com/office/drawing/2014/main" id="{AF1FBD9A-BC88-48B5-137F-AC54A2E234E0}"/>
              </a:ext>
            </a:extLst>
          </p:cNvPr>
          <p:cNvSpPr txBox="1"/>
          <p:nvPr/>
        </p:nvSpPr>
        <p:spPr>
          <a:xfrm>
            <a:off x="1542473" y="2844800"/>
            <a:ext cx="9596582" cy="1446550"/>
          </a:xfrm>
          <a:prstGeom prst="rect">
            <a:avLst/>
          </a:prstGeom>
          <a:noFill/>
        </p:spPr>
        <p:txBody>
          <a:bodyPr wrap="square" rtlCol="0">
            <a:spAutoFit/>
          </a:bodyPr>
          <a:lstStyle/>
          <a:p>
            <a:pPr algn="l"/>
            <a:r>
              <a:rPr lang="en-US" sz="4400" b="0" i="0" strike="noStrike" dirty="0">
                <a:solidFill>
                  <a:srgbClr val="444444"/>
                </a:solidFill>
                <a:effectLst/>
                <a:latin typeface="adobe-clean"/>
              </a:rPr>
              <a:t>Utilizing </a:t>
            </a:r>
            <a:r>
              <a:rPr lang="en-US" sz="4400" b="0" i="0" strike="noStrike" dirty="0" err="1">
                <a:solidFill>
                  <a:srgbClr val="444444"/>
                </a:solidFill>
                <a:effectLst/>
                <a:latin typeface="adobe-clean"/>
              </a:rPr>
              <a:t>Github</a:t>
            </a:r>
            <a:r>
              <a:rPr lang="en-US" sz="4400" b="0" i="0" strike="noStrike" dirty="0">
                <a:solidFill>
                  <a:srgbClr val="444444"/>
                </a:solidFill>
                <a:effectLst/>
                <a:latin typeface="adobe-clean"/>
              </a:rPr>
              <a:t> Copilot to help</a:t>
            </a:r>
          </a:p>
          <a:p>
            <a:pPr algn="l"/>
            <a:r>
              <a:rPr lang="en-US" sz="4400" dirty="0">
                <a:solidFill>
                  <a:srgbClr val="444444"/>
                </a:solidFill>
                <a:latin typeface="adobe-clean"/>
              </a:rPr>
              <a:t>With ColdFusion Development</a:t>
            </a:r>
            <a:endParaRPr lang="en-US" sz="4400" b="0" i="0" strike="noStrike" dirty="0">
              <a:solidFill>
                <a:srgbClr val="444444"/>
              </a:solidFill>
              <a:effectLst/>
              <a:latin typeface="adobe-clean"/>
            </a:endParaRPr>
          </a:p>
        </p:txBody>
      </p:sp>
      <p:sp>
        <p:nvSpPr>
          <p:cNvPr id="4" name="TextBox 3">
            <a:extLst>
              <a:ext uri="{FF2B5EF4-FFF2-40B4-BE49-F238E27FC236}">
                <a16:creationId xmlns:a16="http://schemas.microsoft.com/office/drawing/2014/main" id="{F702E54B-7D40-F5E7-567B-A3A643F3450B}"/>
              </a:ext>
            </a:extLst>
          </p:cNvPr>
          <p:cNvSpPr txBox="1"/>
          <p:nvPr/>
        </p:nvSpPr>
        <p:spPr>
          <a:xfrm>
            <a:off x="3196294" y="5231035"/>
            <a:ext cx="9596582" cy="523220"/>
          </a:xfrm>
          <a:prstGeom prst="rect">
            <a:avLst/>
          </a:prstGeom>
          <a:noFill/>
        </p:spPr>
        <p:txBody>
          <a:bodyPr wrap="square" rtlCol="0">
            <a:spAutoFit/>
          </a:bodyPr>
          <a:lstStyle/>
          <a:p>
            <a:pPr algn="ctr"/>
            <a:r>
              <a:rPr lang="en-US" sz="2800" dirty="0">
                <a:solidFill>
                  <a:srgbClr val="002060"/>
                </a:solidFill>
                <a:latin typeface="Roboto" panose="02000000000000000000" pitchFamily="2" charset="0"/>
                <a:ea typeface="Roboto" panose="02000000000000000000" pitchFamily="2" charset="0"/>
              </a:rPr>
              <a:t>Presented by: Monte Chan</a:t>
            </a:r>
          </a:p>
        </p:txBody>
      </p:sp>
    </p:spTree>
    <p:extLst>
      <p:ext uri="{BB962C8B-B14F-4D97-AF65-F5344CB8AC3E}">
        <p14:creationId xmlns:p14="http://schemas.microsoft.com/office/powerpoint/2010/main" val="435456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75FA30-4090-E79B-79A0-89617A447DDF}"/>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15E843CC-0C11-9652-8840-4872BEC5379B}"/>
              </a:ext>
            </a:extLst>
          </p:cNvPr>
          <p:cNvPicPr>
            <a:picLocks noChangeAspect="1"/>
          </p:cNvPicPr>
          <p:nvPr/>
        </p:nvPicPr>
        <p:blipFill>
          <a:blip r:embed="rId2"/>
          <a:stretch>
            <a:fillRect/>
          </a:stretch>
        </p:blipFill>
        <p:spPr>
          <a:xfrm>
            <a:off x="1" y="612"/>
            <a:ext cx="12188952" cy="6864271"/>
          </a:xfrm>
          <a:prstGeom prst="rect">
            <a:avLst/>
          </a:prstGeom>
        </p:spPr>
      </p:pic>
      <p:sp>
        <p:nvSpPr>
          <p:cNvPr id="10" name="Rectangle 9">
            <a:extLst>
              <a:ext uri="{FF2B5EF4-FFF2-40B4-BE49-F238E27FC236}">
                <a16:creationId xmlns:a16="http://schemas.microsoft.com/office/drawing/2014/main" id="{F3791353-5296-931D-F54D-C2B5D5B8D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ooter Placeholder 10">
            <a:extLst>
              <a:ext uri="{FF2B5EF4-FFF2-40B4-BE49-F238E27FC236}">
                <a16:creationId xmlns:a16="http://schemas.microsoft.com/office/drawing/2014/main" id="{CD8A3C53-4C53-B9B8-F449-153037D74B2B}"/>
              </a:ext>
            </a:extLst>
          </p:cNvPr>
          <p:cNvSpPr>
            <a:spLocks noGrp="1"/>
          </p:cNvSpPr>
          <p:nvPr>
            <p:ph type="ftr" sz="quarter" idx="11"/>
          </p:nvPr>
        </p:nvSpPr>
        <p:spPr>
          <a:xfrm>
            <a:off x="8696325" y="6462298"/>
            <a:ext cx="4114800" cy="365125"/>
          </a:xfrm>
        </p:spPr>
        <p:txBody>
          <a:bodyPr/>
          <a:lstStyle/>
          <a:p>
            <a:r>
              <a:rPr lang="en-US" sz="1400" dirty="0">
                <a:latin typeface="DunbarTall" panose="00000000000000020000" pitchFamily="50" charset="0"/>
              </a:rPr>
              <a:t>	 Omaha, NE</a:t>
            </a:r>
          </a:p>
        </p:txBody>
      </p:sp>
      <p:sp>
        <p:nvSpPr>
          <p:cNvPr id="2" name="Freeform: Shape 1">
            <a:extLst>
              <a:ext uri="{FF2B5EF4-FFF2-40B4-BE49-F238E27FC236}">
                <a16:creationId xmlns:a16="http://schemas.microsoft.com/office/drawing/2014/main" id="{BF20D196-2AA4-E605-C5C0-7C3CA5F825B6}"/>
              </a:ext>
            </a:extLst>
          </p:cNvPr>
          <p:cNvSpPr/>
          <p:nvPr/>
        </p:nvSpPr>
        <p:spPr>
          <a:xfrm>
            <a:off x="-11151" y="5700713"/>
            <a:ext cx="12243125" cy="585067"/>
          </a:xfrm>
          <a:custGeom>
            <a:avLst/>
            <a:gdLst>
              <a:gd name="connsiteX0" fmla="*/ 0 w 12243125"/>
              <a:gd name="connsiteY0" fmla="*/ 186706 h 2145814"/>
              <a:gd name="connsiteX1" fmla="*/ 3880624 w 12243125"/>
              <a:gd name="connsiteY1" fmla="*/ 186706 h 2145814"/>
              <a:gd name="connsiteX2" fmla="*/ 9088244 w 12243125"/>
              <a:gd name="connsiteY2" fmla="*/ 2127018 h 2145814"/>
              <a:gd name="connsiteX3" fmla="*/ 11976410 w 12243125"/>
              <a:gd name="connsiteY3" fmla="*/ 1223770 h 2145814"/>
              <a:gd name="connsiteX4" fmla="*/ 12132527 w 12243125"/>
              <a:gd name="connsiteY4" fmla="*/ 1179165 h 2145814"/>
              <a:gd name="connsiteX5" fmla="*/ 12132527 w 12243125"/>
              <a:gd name="connsiteY5" fmla="*/ 1190316 h 214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43125" h="2145814">
                <a:moveTo>
                  <a:pt x="0" y="186706"/>
                </a:moveTo>
                <a:cubicBezTo>
                  <a:pt x="1182958" y="25013"/>
                  <a:pt x="2365917" y="-136679"/>
                  <a:pt x="3880624" y="186706"/>
                </a:cubicBezTo>
                <a:cubicBezTo>
                  <a:pt x="5395331" y="510091"/>
                  <a:pt x="7738946" y="1954174"/>
                  <a:pt x="9088244" y="2127018"/>
                </a:cubicBezTo>
                <a:cubicBezTo>
                  <a:pt x="10437542" y="2299862"/>
                  <a:pt x="11976410" y="1223770"/>
                  <a:pt x="11976410" y="1223770"/>
                </a:cubicBezTo>
                <a:cubicBezTo>
                  <a:pt x="12483791" y="1065795"/>
                  <a:pt x="12106508" y="1184741"/>
                  <a:pt x="12132527" y="1179165"/>
                </a:cubicBezTo>
                <a:cubicBezTo>
                  <a:pt x="12158547" y="1173589"/>
                  <a:pt x="12145537" y="1181952"/>
                  <a:pt x="12132527" y="1190316"/>
                </a:cubicBezTo>
              </a:path>
            </a:pathLst>
          </a:custGeom>
          <a:noFill/>
          <a:effectLst>
            <a:reflection blurRad="6350" stA="530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logo with a black background&#10;&#10;Description automatically generated">
            <a:extLst>
              <a:ext uri="{FF2B5EF4-FFF2-40B4-BE49-F238E27FC236}">
                <a16:creationId xmlns:a16="http://schemas.microsoft.com/office/drawing/2014/main" id="{9AA35208-6BD3-48A8-E161-D91AF9014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8" y="5541794"/>
            <a:ext cx="2462226" cy="1538891"/>
          </a:xfrm>
          <a:prstGeom prst="rect">
            <a:avLst/>
          </a:prstGeom>
        </p:spPr>
      </p:pic>
      <p:sp>
        <p:nvSpPr>
          <p:cNvPr id="4" name="TextBox 3">
            <a:extLst>
              <a:ext uri="{FF2B5EF4-FFF2-40B4-BE49-F238E27FC236}">
                <a16:creationId xmlns:a16="http://schemas.microsoft.com/office/drawing/2014/main" id="{2D0F0B8D-6851-D0FF-CC88-1EC103EDD759}"/>
              </a:ext>
            </a:extLst>
          </p:cNvPr>
          <p:cNvSpPr txBox="1"/>
          <p:nvPr/>
        </p:nvSpPr>
        <p:spPr>
          <a:xfrm>
            <a:off x="849086" y="572220"/>
            <a:ext cx="10657114" cy="5786199"/>
          </a:xfrm>
          <a:prstGeom prst="rect">
            <a:avLst/>
          </a:prstGeom>
          <a:noFill/>
        </p:spPr>
        <p:txBody>
          <a:bodyPr wrap="square" rtlCol="0">
            <a:spAutoFit/>
          </a:bodyPr>
          <a:lstStyle/>
          <a:p>
            <a:r>
              <a:rPr lang="en-US" sz="3200" dirty="0"/>
              <a:t>Useful Information</a:t>
            </a:r>
          </a:p>
          <a:p>
            <a:endParaRPr lang="en-US" dirty="0"/>
          </a:p>
          <a:p>
            <a:r>
              <a:rPr lang="en-US" sz="3200" dirty="0"/>
              <a:t>Custom Instructions: </a:t>
            </a:r>
          </a:p>
          <a:p>
            <a:pPr marL="457200" indent="-457200">
              <a:buFont typeface="Wingdings" pitchFamily="2" charset="2"/>
              <a:buChar char="n"/>
            </a:pPr>
            <a:r>
              <a:rPr lang="en-US" sz="3200" dirty="0"/>
              <a:t>VS Code Setting: </a:t>
            </a:r>
            <a:r>
              <a:rPr lang="en-US" sz="3200" dirty="0" err="1"/>
              <a:t>github.copilot.chat.codeGeneration.instructions</a:t>
            </a:r>
            <a:endParaRPr lang="en-US" sz="3200" dirty="0"/>
          </a:p>
          <a:p>
            <a:pPr marL="457200" indent="-457200">
              <a:buFont typeface="Wingdings" pitchFamily="2" charset="2"/>
              <a:buChar char="n"/>
            </a:pPr>
            <a:r>
              <a:rPr lang="en-US" sz="3200" dirty="0"/>
              <a:t>Find more details on </a:t>
            </a:r>
            <a:r>
              <a:rPr lang="en-US" sz="3200" dirty="0">
                <a:hlinkClick r:id="rId4"/>
              </a:rPr>
              <a:t>https://code.visualstudio.com/docs/copilot/copilot-customization</a:t>
            </a:r>
            <a:endParaRPr lang="en-US" sz="3200" dirty="0"/>
          </a:p>
          <a:p>
            <a:r>
              <a:rPr lang="en-US" sz="3200" dirty="0"/>
              <a:t>Disabling Copilot on Files:</a:t>
            </a:r>
          </a:p>
          <a:p>
            <a:r>
              <a:rPr lang="en-US" sz="3200" dirty="0"/>
              <a:t>-- VS Code Setting: </a:t>
            </a:r>
            <a:r>
              <a:rPr lang="en-US" sz="3200" dirty="0" err="1">
                <a:effectLst/>
                <a:latin typeface="Helvetica" pitchFamily="2" charset="0"/>
              </a:rPr>
              <a:t>github.copilot.enable</a:t>
            </a:r>
            <a:endParaRPr lang="en-US" sz="3200" dirty="0">
              <a:effectLst/>
              <a:latin typeface="Helvetica" pitchFamily="2" charset="0"/>
            </a:endParaRPr>
          </a:p>
          <a:p>
            <a:endParaRPr lang="en-US" sz="3200" dirty="0"/>
          </a:p>
          <a:p>
            <a:endParaRPr lang="en-US" sz="3200" dirty="0">
              <a:solidFill>
                <a:srgbClr val="FF0000"/>
              </a:solidFill>
            </a:endParaRPr>
          </a:p>
        </p:txBody>
      </p:sp>
    </p:spTree>
    <p:extLst>
      <p:ext uri="{BB962C8B-B14F-4D97-AF65-F5344CB8AC3E}">
        <p14:creationId xmlns:p14="http://schemas.microsoft.com/office/powerpoint/2010/main" val="1210149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background with hexagons&#10;&#10;Description automatically generated">
            <a:extLst>
              <a:ext uri="{FF2B5EF4-FFF2-40B4-BE49-F238E27FC236}">
                <a16:creationId xmlns:a16="http://schemas.microsoft.com/office/drawing/2014/main" id="{57167341-08E4-3FAE-09CA-8A71930D4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57612"/>
          </a:xfrm>
          <a:prstGeom prst="rect">
            <a:avLst/>
          </a:prstGeom>
        </p:spPr>
      </p:pic>
      <p:pic>
        <p:nvPicPr>
          <p:cNvPr id="7" name="Picture 6" descr="A logo with a black background&#10;&#10;Description automatically generated">
            <a:extLst>
              <a:ext uri="{FF2B5EF4-FFF2-40B4-BE49-F238E27FC236}">
                <a16:creationId xmlns:a16="http://schemas.microsoft.com/office/drawing/2014/main" id="{A2D35E13-70EC-569F-C463-6419605AD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9968"/>
            <a:ext cx="4102217" cy="2563886"/>
          </a:xfrm>
          <a:prstGeom prst="rect">
            <a:avLst/>
          </a:prstGeom>
        </p:spPr>
      </p:pic>
      <p:sp>
        <p:nvSpPr>
          <p:cNvPr id="2" name="TextBox 1">
            <a:extLst>
              <a:ext uri="{FF2B5EF4-FFF2-40B4-BE49-F238E27FC236}">
                <a16:creationId xmlns:a16="http://schemas.microsoft.com/office/drawing/2014/main" id="{AF1FBD9A-BC88-48B5-137F-AC54A2E234E0}"/>
              </a:ext>
            </a:extLst>
          </p:cNvPr>
          <p:cNvSpPr txBox="1"/>
          <p:nvPr/>
        </p:nvSpPr>
        <p:spPr>
          <a:xfrm>
            <a:off x="1542473" y="2844800"/>
            <a:ext cx="9596582" cy="769441"/>
          </a:xfrm>
          <a:prstGeom prst="rect">
            <a:avLst/>
          </a:prstGeom>
          <a:noFill/>
        </p:spPr>
        <p:txBody>
          <a:bodyPr wrap="square" rtlCol="0">
            <a:spAutoFit/>
          </a:bodyPr>
          <a:lstStyle/>
          <a:p>
            <a:pPr algn="ctr"/>
            <a:r>
              <a:rPr lang="en-US" sz="4400" dirty="0">
                <a:solidFill>
                  <a:srgbClr val="002060"/>
                </a:solidFill>
                <a:latin typeface="Roboto Light" panose="02000000000000000000" pitchFamily="2" charset="0"/>
                <a:ea typeface="Roboto Light" panose="02000000000000000000" pitchFamily="2" charset="0"/>
              </a:rPr>
              <a:t>Questions?</a:t>
            </a:r>
          </a:p>
        </p:txBody>
      </p:sp>
      <p:sp>
        <p:nvSpPr>
          <p:cNvPr id="4" name="TextBox 3">
            <a:extLst>
              <a:ext uri="{FF2B5EF4-FFF2-40B4-BE49-F238E27FC236}">
                <a16:creationId xmlns:a16="http://schemas.microsoft.com/office/drawing/2014/main" id="{F702E54B-7D40-F5E7-567B-A3A643F3450B}"/>
              </a:ext>
            </a:extLst>
          </p:cNvPr>
          <p:cNvSpPr txBox="1"/>
          <p:nvPr/>
        </p:nvSpPr>
        <p:spPr>
          <a:xfrm>
            <a:off x="3196294" y="5231035"/>
            <a:ext cx="9596582" cy="523220"/>
          </a:xfrm>
          <a:prstGeom prst="rect">
            <a:avLst/>
          </a:prstGeom>
          <a:noFill/>
        </p:spPr>
        <p:txBody>
          <a:bodyPr wrap="square" rtlCol="0">
            <a:spAutoFit/>
          </a:bodyPr>
          <a:lstStyle/>
          <a:p>
            <a:pPr algn="ctr"/>
            <a:r>
              <a:rPr lang="en-US" sz="2800" dirty="0">
                <a:solidFill>
                  <a:srgbClr val="002060"/>
                </a:solidFill>
                <a:latin typeface="Roboto" panose="02000000000000000000" pitchFamily="2" charset="0"/>
                <a:ea typeface="Roboto" panose="02000000000000000000" pitchFamily="2" charset="0"/>
              </a:rPr>
              <a:t>Presented by: Monte Chan</a:t>
            </a:r>
          </a:p>
        </p:txBody>
      </p:sp>
    </p:spTree>
    <p:extLst>
      <p:ext uri="{BB962C8B-B14F-4D97-AF65-F5344CB8AC3E}">
        <p14:creationId xmlns:p14="http://schemas.microsoft.com/office/powerpoint/2010/main" val="589305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BD5A19B-FA07-9F35-8A69-65FB7547C4CA}"/>
              </a:ext>
            </a:extLst>
          </p:cNvPr>
          <p:cNvSpPr txBox="1"/>
          <p:nvPr/>
        </p:nvSpPr>
        <p:spPr>
          <a:xfrm>
            <a:off x="313035" y="710392"/>
            <a:ext cx="11697729" cy="1077218"/>
          </a:xfrm>
          <a:prstGeom prst="rect">
            <a:avLst/>
          </a:prstGeom>
          <a:noFill/>
        </p:spPr>
        <p:txBody>
          <a:bodyPr wrap="square" rtlCol="0">
            <a:spAutoFit/>
          </a:bodyPr>
          <a:lstStyle/>
          <a:p>
            <a:pPr algn="ctr"/>
            <a:r>
              <a:rPr lang="en-US" sz="3200" dirty="0">
                <a:solidFill>
                  <a:srgbClr val="1473E7"/>
                </a:solidFill>
              </a:rPr>
              <a:t>In order to receive CPE credits, you must complete the feedback form in its entirety.</a:t>
            </a:r>
          </a:p>
        </p:txBody>
      </p:sp>
      <p:sp>
        <p:nvSpPr>
          <p:cNvPr id="7" name="Title 4">
            <a:extLst>
              <a:ext uri="{FF2B5EF4-FFF2-40B4-BE49-F238E27FC236}">
                <a16:creationId xmlns:a16="http://schemas.microsoft.com/office/drawing/2014/main" id="{786EAB01-EE42-83FA-89ED-3570D497FF8A}"/>
              </a:ext>
            </a:extLst>
          </p:cNvPr>
          <p:cNvSpPr txBox="1">
            <a:spLocks/>
          </p:cNvSpPr>
          <p:nvPr/>
        </p:nvSpPr>
        <p:spPr>
          <a:xfrm>
            <a:off x="3230924" y="128551"/>
            <a:ext cx="5861953" cy="8390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rgbClr val="1473E7"/>
                </a:solidFill>
                <a:latin typeface="+mn-lt"/>
              </a:rPr>
              <a:t>Feedback Survey</a:t>
            </a:r>
          </a:p>
        </p:txBody>
      </p:sp>
      <p:sp>
        <p:nvSpPr>
          <p:cNvPr id="8" name="Title 4">
            <a:extLst>
              <a:ext uri="{FF2B5EF4-FFF2-40B4-BE49-F238E27FC236}">
                <a16:creationId xmlns:a16="http://schemas.microsoft.com/office/drawing/2014/main" id="{E9A8EA2A-67B6-6DA5-AF94-B3D539452F57}"/>
              </a:ext>
            </a:extLst>
          </p:cNvPr>
          <p:cNvSpPr txBox="1">
            <a:spLocks/>
          </p:cNvSpPr>
          <p:nvPr/>
        </p:nvSpPr>
        <p:spPr>
          <a:xfrm>
            <a:off x="-155625" y="2081819"/>
            <a:ext cx="6123505" cy="26943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3200" b="1" dirty="0">
                <a:solidFill>
                  <a:srgbClr val="1473E7"/>
                </a:solidFill>
              </a:rPr>
              <a:t>Scan the QR code or use this link:</a:t>
            </a:r>
            <a:br>
              <a:rPr lang="en-US" sz="3200" b="1" dirty="0">
                <a:solidFill>
                  <a:srgbClr val="1473E7"/>
                </a:solidFill>
                <a:latin typeface="+mn-lt"/>
              </a:rPr>
            </a:br>
            <a:r>
              <a:rPr lang="en-US" sz="2800" b="1" dirty="0">
                <a:solidFill>
                  <a:srgbClr val="1473E7"/>
                </a:solidFill>
                <a:effectLst/>
                <a:ea typeface="Calibri" panose="020F0502020204030204" pitchFamily="34" charset="0"/>
              </a:rPr>
              <a:t>carah.io/</a:t>
            </a:r>
            <a:r>
              <a:rPr lang="en-US" sz="2800" b="1" dirty="0">
                <a:solidFill>
                  <a:srgbClr val="1473E7"/>
                </a:solidFill>
                <a:ea typeface="Calibri" panose="020F0502020204030204" pitchFamily="34" charset="0"/>
              </a:rPr>
              <a:t>CFSummit2025CPE</a:t>
            </a:r>
            <a:endParaRPr lang="en-US" sz="2800" b="1" dirty="0">
              <a:solidFill>
                <a:srgbClr val="1473E7"/>
              </a:solidFill>
              <a:effectLst/>
              <a:ea typeface="Calibri" panose="020F0502020204030204" pitchFamily="34" charset="0"/>
            </a:endParaRPr>
          </a:p>
          <a:p>
            <a:pPr algn="r"/>
            <a:br>
              <a:rPr lang="en-US" sz="3200" dirty="0">
                <a:solidFill>
                  <a:srgbClr val="1473E7"/>
                </a:solidFill>
              </a:rPr>
            </a:br>
            <a:br>
              <a:rPr lang="en-US" sz="3200" b="1" dirty="0">
                <a:solidFill>
                  <a:srgbClr val="1473E7"/>
                </a:solidFill>
              </a:rPr>
            </a:br>
            <a:r>
              <a:rPr lang="en-US" sz="3200" dirty="0">
                <a:solidFill>
                  <a:srgbClr val="1473E7"/>
                </a:solidFill>
              </a:rPr>
              <a:t>Codeword: </a:t>
            </a:r>
            <a:r>
              <a:rPr lang="en-US" sz="3200" b="1" dirty="0">
                <a:solidFill>
                  <a:srgbClr val="1473E7"/>
                </a:solidFill>
                <a:latin typeface="+mn-lt"/>
              </a:rPr>
              <a:t>DC Coder</a:t>
            </a:r>
          </a:p>
        </p:txBody>
      </p:sp>
      <p:pic>
        <p:nvPicPr>
          <p:cNvPr id="4" name="Picture 3" descr="A qr code with a white square in the middle&#10;&#10;AI-generated content may be incorrect.">
            <a:extLst>
              <a:ext uri="{FF2B5EF4-FFF2-40B4-BE49-F238E27FC236}">
                <a16:creationId xmlns:a16="http://schemas.microsoft.com/office/drawing/2014/main" id="{8F1BFB1D-93C2-C13C-0D7F-AD2F1FC16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1" y="1787610"/>
            <a:ext cx="4301972" cy="4301972"/>
          </a:xfrm>
          <a:prstGeom prst="rect">
            <a:avLst/>
          </a:prstGeom>
        </p:spPr>
      </p:pic>
    </p:spTree>
    <p:extLst>
      <p:ext uri="{BB962C8B-B14F-4D97-AF65-F5344CB8AC3E}">
        <p14:creationId xmlns:p14="http://schemas.microsoft.com/office/powerpoint/2010/main" val="3927950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5715E08-146D-0759-2720-E84D70786BC1}"/>
              </a:ext>
            </a:extLst>
          </p:cNvPr>
          <p:cNvPicPr>
            <a:picLocks noChangeAspect="1"/>
          </p:cNvPicPr>
          <p:nvPr/>
        </p:nvPicPr>
        <p:blipFill>
          <a:blip r:embed="rId2"/>
          <a:stretch>
            <a:fillRect/>
          </a:stretch>
        </p:blipFill>
        <p:spPr>
          <a:xfrm>
            <a:off x="-11151" y="0"/>
            <a:ext cx="12188952" cy="6858000"/>
          </a:xfrm>
          <a:prstGeom prst="rect">
            <a:avLst/>
          </a:prstGeom>
        </p:spPr>
      </p:pic>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ooter Placeholder 10">
            <a:extLst>
              <a:ext uri="{FF2B5EF4-FFF2-40B4-BE49-F238E27FC236}">
                <a16:creationId xmlns:a16="http://schemas.microsoft.com/office/drawing/2014/main" id="{BB1C0603-8047-1EA8-656C-93CC9FF56BB4}"/>
              </a:ext>
            </a:extLst>
          </p:cNvPr>
          <p:cNvSpPr>
            <a:spLocks noGrp="1"/>
          </p:cNvSpPr>
          <p:nvPr>
            <p:ph type="ftr" sz="quarter" idx="11"/>
          </p:nvPr>
        </p:nvSpPr>
        <p:spPr>
          <a:xfrm>
            <a:off x="8696325" y="6462298"/>
            <a:ext cx="4114800" cy="365125"/>
          </a:xfrm>
        </p:spPr>
        <p:txBody>
          <a:bodyPr/>
          <a:lstStyle/>
          <a:p>
            <a:r>
              <a:rPr lang="en-US" sz="1400" dirty="0">
                <a:latin typeface="DunbarTall" panose="00000000000000020000" pitchFamily="50" charset="0"/>
              </a:rPr>
              <a:t>	 Omaha, NE</a:t>
            </a:r>
          </a:p>
        </p:txBody>
      </p:sp>
      <p:sp>
        <p:nvSpPr>
          <p:cNvPr id="2" name="Freeform: Shape 1">
            <a:extLst>
              <a:ext uri="{FF2B5EF4-FFF2-40B4-BE49-F238E27FC236}">
                <a16:creationId xmlns:a16="http://schemas.microsoft.com/office/drawing/2014/main" id="{6DAD8027-1835-30F1-2138-FEEFB4294F47}"/>
              </a:ext>
            </a:extLst>
          </p:cNvPr>
          <p:cNvSpPr/>
          <p:nvPr/>
        </p:nvSpPr>
        <p:spPr>
          <a:xfrm>
            <a:off x="-11151" y="5700713"/>
            <a:ext cx="12243125" cy="585067"/>
          </a:xfrm>
          <a:custGeom>
            <a:avLst/>
            <a:gdLst>
              <a:gd name="connsiteX0" fmla="*/ 0 w 12243125"/>
              <a:gd name="connsiteY0" fmla="*/ 186706 h 2145814"/>
              <a:gd name="connsiteX1" fmla="*/ 3880624 w 12243125"/>
              <a:gd name="connsiteY1" fmla="*/ 186706 h 2145814"/>
              <a:gd name="connsiteX2" fmla="*/ 9088244 w 12243125"/>
              <a:gd name="connsiteY2" fmla="*/ 2127018 h 2145814"/>
              <a:gd name="connsiteX3" fmla="*/ 11976410 w 12243125"/>
              <a:gd name="connsiteY3" fmla="*/ 1223770 h 2145814"/>
              <a:gd name="connsiteX4" fmla="*/ 12132527 w 12243125"/>
              <a:gd name="connsiteY4" fmla="*/ 1179165 h 2145814"/>
              <a:gd name="connsiteX5" fmla="*/ 12132527 w 12243125"/>
              <a:gd name="connsiteY5" fmla="*/ 1190316 h 214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43125" h="2145814">
                <a:moveTo>
                  <a:pt x="0" y="186706"/>
                </a:moveTo>
                <a:cubicBezTo>
                  <a:pt x="1182958" y="25013"/>
                  <a:pt x="2365917" y="-136679"/>
                  <a:pt x="3880624" y="186706"/>
                </a:cubicBezTo>
                <a:cubicBezTo>
                  <a:pt x="5395331" y="510091"/>
                  <a:pt x="7738946" y="1954174"/>
                  <a:pt x="9088244" y="2127018"/>
                </a:cubicBezTo>
                <a:cubicBezTo>
                  <a:pt x="10437542" y="2299862"/>
                  <a:pt x="11976410" y="1223770"/>
                  <a:pt x="11976410" y="1223770"/>
                </a:cubicBezTo>
                <a:cubicBezTo>
                  <a:pt x="12483791" y="1065795"/>
                  <a:pt x="12106508" y="1184741"/>
                  <a:pt x="12132527" y="1179165"/>
                </a:cubicBezTo>
                <a:cubicBezTo>
                  <a:pt x="12158547" y="1173589"/>
                  <a:pt x="12145537" y="1181952"/>
                  <a:pt x="12132527" y="1190316"/>
                </a:cubicBezTo>
              </a:path>
            </a:pathLst>
          </a:custGeom>
          <a:noFill/>
          <a:effectLst>
            <a:reflection blurRad="6350" stA="530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logo with a black background&#10;&#10;Description automatically generated">
            <a:extLst>
              <a:ext uri="{FF2B5EF4-FFF2-40B4-BE49-F238E27FC236}">
                <a16:creationId xmlns:a16="http://schemas.microsoft.com/office/drawing/2014/main" id="{82989756-ED00-35D0-B232-FF0105CF9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8" y="5541794"/>
            <a:ext cx="2462226" cy="1538891"/>
          </a:xfrm>
          <a:prstGeom prst="rect">
            <a:avLst/>
          </a:prstGeom>
        </p:spPr>
      </p:pic>
      <p:sp>
        <p:nvSpPr>
          <p:cNvPr id="4" name="TextBox 3">
            <a:extLst>
              <a:ext uri="{FF2B5EF4-FFF2-40B4-BE49-F238E27FC236}">
                <a16:creationId xmlns:a16="http://schemas.microsoft.com/office/drawing/2014/main" id="{9E3EEE10-82D5-87E4-5878-1CDBB4D30E23}"/>
              </a:ext>
            </a:extLst>
          </p:cNvPr>
          <p:cNvSpPr txBox="1"/>
          <p:nvPr/>
        </p:nvSpPr>
        <p:spPr>
          <a:xfrm>
            <a:off x="566057" y="572220"/>
            <a:ext cx="3302558" cy="523220"/>
          </a:xfrm>
          <a:prstGeom prst="rect">
            <a:avLst/>
          </a:prstGeom>
          <a:noFill/>
        </p:spPr>
        <p:txBody>
          <a:bodyPr wrap="square" rtlCol="0">
            <a:spAutoFit/>
          </a:bodyPr>
          <a:lstStyle/>
          <a:p>
            <a:r>
              <a:rPr lang="en-US" sz="2800" dirty="0"/>
              <a:t>Who is Monte Chan?</a:t>
            </a:r>
          </a:p>
        </p:txBody>
      </p:sp>
      <p:sp>
        <p:nvSpPr>
          <p:cNvPr id="5" name="TextBox 4">
            <a:extLst>
              <a:ext uri="{FF2B5EF4-FFF2-40B4-BE49-F238E27FC236}">
                <a16:creationId xmlns:a16="http://schemas.microsoft.com/office/drawing/2014/main" id="{EF36D861-DF68-5C6D-8119-18A5814B2A68}"/>
              </a:ext>
            </a:extLst>
          </p:cNvPr>
          <p:cNvSpPr txBox="1"/>
          <p:nvPr/>
        </p:nvSpPr>
        <p:spPr>
          <a:xfrm>
            <a:off x="675249" y="1567027"/>
            <a:ext cx="11015003"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Senior ColdFusion Developer at CF Webtools</a:t>
            </a:r>
          </a:p>
          <a:p>
            <a:pPr marL="285750" indent="-285750">
              <a:buFont typeface="Arial" panose="020B0604020202020204" pitchFamily="34" charset="0"/>
              <a:buChar char="•"/>
            </a:pPr>
            <a:r>
              <a:rPr lang="en-US" sz="2400" dirty="0"/>
              <a:t>Has used ColdFusion since version 4.5 back in 1999</a:t>
            </a:r>
          </a:p>
          <a:p>
            <a:pPr marL="285750" indent="-285750">
              <a:buFont typeface="Arial" panose="020B0604020202020204" pitchFamily="34" charset="0"/>
              <a:buChar char="•"/>
            </a:pPr>
            <a:r>
              <a:rPr lang="en-US" sz="2400" dirty="0"/>
              <a:t>Has developed web applications which were used in different industries (ex. Health insurance, education, </a:t>
            </a:r>
            <a:r>
              <a:rPr lang="en-US" sz="2400" dirty="0" err="1"/>
              <a:t>finTech</a:t>
            </a:r>
            <a:r>
              <a:rPr lang="en-US" sz="2400" dirty="0"/>
              <a:t>, e-commerce…etc.) </a:t>
            </a:r>
          </a:p>
          <a:p>
            <a:pPr marL="285750" indent="-285750">
              <a:buFont typeface="Arial" panose="020B0604020202020204" pitchFamily="34" charset="0"/>
              <a:buChar char="•"/>
            </a:pPr>
            <a:r>
              <a:rPr lang="en-US" sz="2400" dirty="0"/>
              <a:t>Was one of the co-managers of Alamo ColdFusion User Group</a:t>
            </a:r>
          </a:p>
          <a:p>
            <a:pPr marL="285750" indent="-285750">
              <a:buFont typeface="Arial" panose="020B0604020202020204" pitchFamily="34" charset="0"/>
              <a:buChar char="•"/>
            </a:pPr>
            <a:r>
              <a:rPr lang="en-US" sz="2400" dirty="0"/>
              <a:t>Has a </a:t>
            </a:r>
            <a:r>
              <a:rPr lang="en-US" sz="2400" dirty="0" err="1"/>
              <a:t>youTube</a:t>
            </a:r>
            <a:r>
              <a:rPr lang="en-US" sz="2400" dirty="0"/>
              <a:t> channel, Geek Talk. </a:t>
            </a:r>
            <a:r>
              <a:rPr lang="en-US" sz="2400" dirty="0">
                <a:hlinkClick r:id="rId4"/>
              </a:rPr>
              <a:t>https://www.youtube.com/@geektalk2004</a:t>
            </a:r>
            <a:endParaRPr lang="en-US" sz="2400" dirty="0"/>
          </a:p>
          <a:p>
            <a:pPr marL="285750" indent="-285750">
              <a:buFont typeface="Arial" panose="020B0604020202020204" pitchFamily="34" charset="0"/>
              <a:buChar char="•"/>
            </a:pPr>
            <a:r>
              <a:rPr lang="en-US" sz="2400" dirty="0"/>
              <a:t>On different social media platforms but mostly on Facebook.  You can find me on Facebook at https://</a:t>
            </a:r>
            <a:r>
              <a:rPr lang="en-US" sz="2400" dirty="0" err="1"/>
              <a:t>www.facebook.com</a:t>
            </a:r>
            <a:r>
              <a:rPr lang="en-US" sz="2400" dirty="0"/>
              <a:t>/</a:t>
            </a:r>
            <a:r>
              <a:rPr lang="en-US" sz="2400" dirty="0" err="1"/>
              <a:t>monte.chan</a:t>
            </a:r>
            <a:r>
              <a:rPr lang="en-US" sz="2400" dirty="0"/>
              <a:t>/</a:t>
            </a:r>
          </a:p>
          <a:p>
            <a:pPr marL="285750" indent="-285750">
              <a:buFont typeface="Arial" panose="020B0604020202020204" pitchFamily="34" charset="0"/>
              <a:buChar char="•"/>
            </a:pPr>
            <a:r>
              <a:rPr lang="en-US" sz="2400" dirty="0"/>
              <a:t>You can email me at </a:t>
            </a:r>
            <a:r>
              <a:rPr lang="en-US" sz="2400" dirty="0" err="1"/>
              <a:t>monte@monteandjanicechan.com</a:t>
            </a:r>
            <a:r>
              <a:rPr lang="en-US" sz="2400" dirty="0"/>
              <a:t> but you may get a quicker response if you send me a message in Facebook Messenger.</a:t>
            </a:r>
          </a:p>
        </p:txBody>
      </p:sp>
    </p:spTree>
    <p:extLst>
      <p:ext uri="{BB962C8B-B14F-4D97-AF65-F5344CB8AC3E}">
        <p14:creationId xmlns:p14="http://schemas.microsoft.com/office/powerpoint/2010/main" val="288545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5715E08-146D-0759-2720-E84D70786BC1}"/>
              </a:ext>
            </a:extLst>
          </p:cNvPr>
          <p:cNvPicPr>
            <a:picLocks noChangeAspect="1"/>
          </p:cNvPicPr>
          <p:nvPr/>
        </p:nvPicPr>
        <p:blipFill>
          <a:blip r:embed="rId2"/>
          <a:stretch>
            <a:fillRect/>
          </a:stretch>
        </p:blipFill>
        <p:spPr>
          <a:xfrm>
            <a:off x="-11151" y="0"/>
            <a:ext cx="12188952" cy="6858000"/>
          </a:xfrm>
          <a:prstGeom prst="rect">
            <a:avLst/>
          </a:prstGeom>
        </p:spPr>
      </p:pic>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ooter Placeholder 10">
            <a:extLst>
              <a:ext uri="{FF2B5EF4-FFF2-40B4-BE49-F238E27FC236}">
                <a16:creationId xmlns:a16="http://schemas.microsoft.com/office/drawing/2014/main" id="{BB1C0603-8047-1EA8-656C-93CC9FF56BB4}"/>
              </a:ext>
            </a:extLst>
          </p:cNvPr>
          <p:cNvSpPr>
            <a:spLocks noGrp="1"/>
          </p:cNvSpPr>
          <p:nvPr>
            <p:ph type="ftr" sz="quarter" idx="11"/>
          </p:nvPr>
        </p:nvSpPr>
        <p:spPr>
          <a:xfrm>
            <a:off x="8696325" y="6462298"/>
            <a:ext cx="4114800" cy="365125"/>
          </a:xfrm>
        </p:spPr>
        <p:txBody>
          <a:bodyPr/>
          <a:lstStyle/>
          <a:p>
            <a:r>
              <a:rPr lang="en-US" sz="1400" dirty="0">
                <a:latin typeface="DunbarTall" panose="00000000000000020000" pitchFamily="50" charset="0"/>
              </a:rPr>
              <a:t>	 Omaha, NE</a:t>
            </a:r>
          </a:p>
        </p:txBody>
      </p:sp>
      <p:sp>
        <p:nvSpPr>
          <p:cNvPr id="2" name="Freeform: Shape 1">
            <a:extLst>
              <a:ext uri="{FF2B5EF4-FFF2-40B4-BE49-F238E27FC236}">
                <a16:creationId xmlns:a16="http://schemas.microsoft.com/office/drawing/2014/main" id="{6DAD8027-1835-30F1-2138-FEEFB4294F47}"/>
              </a:ext>
            </a:extLst>
          </p:cNvPr>
          <p:cNvSpPr/>
          <p:nvPr/>
        </p:nvSpPr>
        <p:spPr>
          <a:xfrm>
            <a:off x="-11151" y="5700713"/>
            <a:ext cx="12243125" cy="585067"/>
          </a:xfrm>
          <a:custGeom>
            <a:avLst/>
            <a:gdLst>
              <a:gd name="connsiteX0" fmla="*/ 0 w 12243125"/>
              <a:gd name="connsiteY0" fmla="*/ 186706 h 2145814"/>
              <a:gd name="connsiteX1" fmla="*/ 3880624 w 12243125"/>
              <a:gd name="connsiteY1" fmla="*/ 186706 h 2145814"/>
              <a:gd name="connsiteX2" fmla="*/ 9088244 w 12243125"/>
              <a:gd name="connsiteY2" fmla="*/ 2127018 h 2145814"/>
              <a:gd name="connsiteX3" fmla="*/ 11976410 w 12243125"/>
              <a:gd name="connsiteY3" fmla="*/ 1223770 h 2145814"/>
              <a:gd name="connsiteX4" fmla="*/ 12132527 w 12243125"/>
              <a:gd name="connsiteY4" fmla="*/ 1179165 h 2145814"/>
              <a:gd name="connsiteX5" fmla="*/ 12132527 w 12243125"/>
              <a:gd name="connsiteY5" fmla="*/ 1190316 h 214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43125" h="2145814">
                <a:moveTo>
                  <a:pt x="0" y="186706"/>
                </a:moveTo>
                <a:cubicBezTo>
                  <a:pt x="1182958" y="25013"/>
                  <a:pt x="2365917" y="-136679"/>
                  <a:pt x="3880624" y="186706"/>
                </a:cubicBezTo>
                <a:cubicBezTo>
                  <a:pt x="5395331" y="510091"/>
                  <a:pt x="7738946" y="1954174"/>
                  <a:pt x="9088244" y="2127018"/>
                </a:cubicBezTo>
                <a:cubicBezTo>
                  <a:pt x="10437542" y="2299862"/>
                  <a:pt x="11976410" y="1223770"/>
                  <a:pt x="11976410" y="1223770"/>
                </a:cubicBezTo>
                <a:cubicBezTo>
                  <a:pt x="12483791" y="1065795"/>
                  <a:pt x="12106508" y="1184741"/>
                  <a:pt x="12132527" y="1179165"/>
                </a:cubicBezTo>
                <a:cubicBezTo>
                  <a:pt x="12158547" y="1173589"/>
                  <a:pt x="12145537" y="1181952"/>
                  <a:pt x="12132527" y="1190316"/>
                </a:cubicBezTo>
              </a:path>
            </a:pathLst>
          </a:custGeom>
          <a:noFill/>
          <a:effectLst>
            <a:reflection blurRad="6350" stA="530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logo with a black background&#10;&#10;Description automatically generated">
            <a:extLst>
              <a:ext uri="{FF2B5EF4-FFF2-40B4-BE49-F238E27FC236}">
                <a16:creationId xmlns:a16="http://schemas.microsoft.com/office/drawing/2014/main" id="{82989756-ED00-35D0-B232-FF0105CF9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8" y="5541794"/>
            <a:ext cx="2462226" cy="1538891"/>
          </a:xfrm>
          <a:prstGeom prst="rect">
            <a:avLst/>
          </a:prstGeom>
        </p:spPr>
      </p:pic>
      <p:sp>
        <p:nvSpPr>
          <p:cNvPr id="4" name="TextBox 3">
            <a:extLst>
              <a:ext uri="{FF2B5EF4-FFF2-40B4-BE49-F238E27FC236}">
                <a16:creationId xmlns:a16="http://schemas.microsoft.com/office/drawing/2014/main" id="{9E3EEE10-82D5-87E4-5878-1CDBB4D30E23}"/>
              </a:ext>
            </a:extLst>
          </p:cNvPr>
          <p:cNvSpPr txBox="1"/>
          <p:nvPr/>
        </p:nvSpPr>
        <p:spPr>
          <a:xfrm>
            <a:off x="566057" y="572220"/>
            <a:ext cx="3302558" cy="523220"/>
          </a:xfrm>
          <a:prstGeom prst="rect">
            <a:avLst/>
          </a:prstGeom>
          <a:noFill/>
        </p:spPr>
        <p:txBody>
          <a:bodyPr wrap="square" rtlCol="0">
            <a:spAutoFit/>
          </a:bodyPr>
          <a:lstStyle/>
          <a:p>
            <a:r>
              <a:rPr lang="en-US" sz="2800" dirty="0"/>
              <a:t>Before we begin…</a:t>
            </a:r>
          </a:p>
        </p:txBody>
      </p:sp>
      <p:sp>
        <p:nvSpPr>
          <p:cNvPr id="5" name="TextBox 4">
            <a:extLst>
              <a:ext uri="{FF2B5EF4-FFF2-40B4-BE49-F238E27FC236}">
                <a16:creationId xmlns:a16="http://schemas.microsoft.com/office/drawing/2014/main" id="{EF36D861-DF68-5C6D-8119-18A5814B2A68}"/>
              </a:ext>
            </a:extLst>
          </p:cNvPr>
          <p:cNvSpPr txBox="1"/>
          <p:nvPr/>
        </p:nvSpPr>
        <p:spPr>
          <a:xfrm>
            <a:off x="675249" y="1567027"/>
            <a:ext cx="11015003"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We are NOT going to talk ALL of the features of </a:t>
            </a:r>
            <a:r>
              <a:rPr lang="en-US" sz="2400" dirty="0" err="1"/>
              <a:t>Github</a:t>
            </a:r>
            <a:r>
              <a:rPr lang="en-US" sz="2400" dirty="0"/>
              <a:t> Copilot.</a:t>
            </a:r>
          </a:p>
          <a:p>
            <a:pPr marL="285750" indent="-285750">
              <a:buFont typeface="Arial" panose="020B0604020202020204" pitchFamily="34" charset="0"/>
              <a:buChar char="•"/>
            </a:pPr>
            <a:r>
              <a:rPr lang="en-US" sz="2400" dirty="0"/>
              <a:t>Hopefully, this generates enough interests in you that you would explore the features on your own.</a:t>
            </a:r>
          </a:p>
          <a:p>
            <a:pPr marL="285750" indent="-285750">
              <a:buFont typeface="Arial" panose="020B0604020202020204" pitchFamily="34" charset="0"/>
              <a:buChar char="•"/>
            </a:pPr>
            <a:r>
              <a:rPr lang="en-US" sz="2400" dirty="0"/>
              <a:t>Alternates to </a:t>
            </a:r>
            <a:r>
              <a:rPr lang="en-US" sz="2400" dirty="0" err="1"/>
              <a:t>Github</a:t>
            </a:r>
            <a:r>
              <a:rPr lang="en-US" sz="2400" dirty="0"/>
              <a:t> Copilot: </a:t>
            </a:r>
            <a:r>
              <a:rPr lang="en-US" sz="2400" dirty="0" err="1"/>
              <a:t>Codeium</a:t>
            </a:r>
            <a:r>
              <a:rPr lang="en-US" sz="2400" dirty="0"/>
              <a:t> (not to be confused with </a:t>
            </a:r>
            <a:r>
              <a:rPr lang="en-US" sz="2400" dirty="0" err="1"/>
              <a:t>VSCodium</a:t>
            </a:r>
            <a:r>
              <a:rPr lang="en-US" sz="2400" dirty="0"/>
              <a:t>), Amazon Q/</a:t>
            </a:r>
            <a:r>
              <a:rPr lang="en-US" sz="2400" dirty="0" err="1"/>
              <a:t>CodeWhisperer</a:t>
            </a:r>
            <a:r>
              <a:rPr lang="en-US" sz="2400" dirty="0"/>
              <a:t>, Chat-GPT, Cursor …etc.</a:t>
            </a:r>
          </a:p>
          <a:p>
            <a:pPr marL="285750" indent="-285750">
              <a:buFont typeface="Arial" panose="020B0604020202020204" pitchFamily="34" charset="0"/>
              <a:buChar char="•"/>
            </a:pPr>
            <a:r>
              <a:rPr lang="en-US" sz="2400" dirty="0"/>
              <a:t>The presentation slides will be uploaded to my </a:t>
            </a:r>
            <a:r>
              <a:rPr lang="en-US" sz="2400" dirty="0" err="1"/>
              <a:t>Github</a:t>
            </a:r>
            <a:r>
              <a:rPr lang="en-US" sz="2400" dirty="0"/>
              <a:t> account at </a:t>
            </a:r>
            <a:r>
              <a:rPr lang="en-US" sz="2400" dirty="0">
                <a:hlinkClick r:id="rId4"/>
              </a:rPr>
              <a:t>https://github.com/knittingguy</a:t>
            </a:r>
            <a:endParaRPr lang="en-US" sz="2400" dirty="0"/>
          </a:p>
          <a:p>
            <a:pPr marL="285750" indent="-285750">
              <a:buFont typeface="Arial" panose="020B0604020202020204" pitchFamily="34" charset="0"/>
              <a:buChar char="•"/>
            </a:pPr>
            <a:r>
              <a:rPr lang="en-US" sz="2400" dirty="0" err="1"/>
              <a:t>Github</a:t>
            </a:r>
            <a:r>
              <a:rPr lang="en-US" sz="2400" dirty="0"/>
              <a:t> Copilot is designed for different technologies.  The things that I talk about here are NOT exclusively for ColdFusion.  Chances are, the same practices apply to your development in other languages as well.</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21205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5715E08-146D-0759-2720-E84D70786BC1}"/>
              </a:ext>
            </a:extLst>
          </p:cNvPr>
          <p:cNvPicPr>
            <a:picLocks noChangeAspect="1"/>
          </p:cNvPicPr>
          <p:nvPr/>
        </p:nvPicPr>
        <p:blipFill>
          <a:blip r:embed="rId2"/>
          <a:stretch>
            <a:fillRect/>
          </a:stretch>
        </p:blipFill>
        <p:spPr>
          <a:xfrm>
            <a:off x="0" y="0"/>
            <a:ext cx="12188952" cy="6864271"/>
          </a:xfrm>
          <a:prstGeom prst="rect">
            <a:avLst/>
          </a:prstGeom>
        </p:spPr>
      </p:pic>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ooter Placeholder 10">
            <a:extLst>
              <a:ext uri="{FF2B5EF4-FFF2-40B4-BE49-F238E27FC236}">
                <a16:creationId xmlns:a16="http://schemas.microsoft.com/office/drawing/2014/main" id="{BB1C0603-8047-1EA8-656C-93CC9FF56BB4}"/>
              </a:ext>
            </a:extLst>
          </p:cNvPr>
          <p:cNvSpPr>
            <a:spLocks noGrp="1"/>
          </p:cNvSpPr>
          <p:nvPr>
            <p:ph type="ftr" sz="quarter" idx="11"/>
          </p:nvPr>
        </p:nvSpPr>
        <p:spPr>
          <a:xfrm>
            <a:off x="8696325" y="6462298"/>
            <a:ext cx="4114800" cy="365125"/>
          </a:xfrm>
        </p:spPr>
        <p:txBody>
          <a:bodyPr/>
          <a:lstStyle/>
          <a:p>
            <a:r>
              <a:rPr lang="en-US" sz="1400" dirty="0">
                <a:latin typeface="DunbarTall" panose="00000000000000020000" pitchFamily="50" charset="0"/>
              </a:rPr>
              <a:t>	 Omaha, NE</a:t>
            </a:r>
          </a:p>
        </p:txBody>
      </p:sp>
      <p:sp>
        <p:nvSpPr>
          <p:cNvPr id="2" name="Freeform: Shape 1">
            <a:extLst>
              <a:ext uri="{FF2B5EF4-FFF2-40B4-BE49-F238E27FC236}">
                <a16:creationId xmlns:a16="http://schemas.microsoft.com/office/drawing/2014/main" id="{6DAD8027-1835-30F1-2138-FEEFB4294F47}"/>
              </a:ext>
            </a:extLst>
          </p:cNvPr>
          <p:cNvSpPr/>
          <p:nvPr/>
        </p:nvSpPr>
        <p:spPr>
          <a:xfrm>
            <a:off x="-11151" y="5700713"/>
            <a:ext cx="12243125" cy="585067"/>
          </a:xfrm>
          <a:custGeom>
            <a:avLst/>
            <a:gdLst>
              <a:gd name="connsiteX0" fmla="*/ 0 w 12243125"/>
              <a:gd name="connsiteY0" fmla="*/ 186706 h 2145814"/>
              <a:gd name="connsiteX1" fmla="*/ 3880624 w 12243125"/>
              <a:gd name="connsiteY1" fmla="*/ 186706 h 2145814"/>
              <a:gd name="connsiteX2" fmla="*/ 9088244 w 12243125"/>
              <a:gd name="connsiteY2" fmla="*/ 2127018 h 2145814"/>
              <a:gd name="connsiteX3" fmla="*/ 11976410 w 12243125"/>
              <a:gd name="connsiteY3" fmla="*/ 1223770 h 2145814"/>
              <a:gd name="connsiteX4" fmla="*/ 12132527 w 12243125"/>
              <a:gd name="connsiteY4" fmla="*/ 1179165 h 2145814"/>
              <a:gd name="connsiteX5" fmla="*/ 12132527 w 12243125"/>
              <a:gd name="connsiteY5" fmla="*/ 1190316 h 214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43125" h="2145814">
                <a:moveTo>
                  <a:pt x="0" y="186706"/>
                </a:moveTo>
                <a:cubicBezTo>
                  <a:pt x="1182958" y="25013"/>
                  <a:pt x="2365917" y="-136679"/>
                  <a:pt x="3880624" y="186706"/>
                </a:cubicBezTo>
                <a:cubicBezTo>
                  <a:pt x="5395331" y="510091"/>
                  <a:pt x="7738946" y="1954174"/>
                  <a:pt x="9088244" y="2127018"/>
                </a:cubicBezTo>
                <a:cubicBezTo>
                  <a:pt x="10437542" y="2299862"/>
                  <a:pt x="11976410" y="1223770"/>
                  <a:pt x="11976410" y="1223770"/>
                </a:cubicBezTo>
                <a:cubicBezTo>
                  <a:pt x="12483791" y="1065795"/>
                  <a:pt x="12106508" y="1184741"/>
                  <a:pt x="12132527" y="1179165"/>
                </a:cubicBezTo>
                <a:cubicBezTo>
                  <a:pt x="12158547" y="1173589"/>
                  <a:pt x="12145537" y="1181952"/>
                  <a:pt x="12132527" y="1190316"/>
                </a:cubicBezTo>
              </a:path>
            </a:pathLst>
          </a:custGeom>
          <a:noFill/>
          <a:effectLst>
            <a:reflection blurRad="6350" stA="530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logo with a black background&#10;&#10;Description automatically generated">
            <a:extLst>
              <a:ext uri="{FF2B5EF4-FFF2-40B4-BE49-F238E27FC236}">
                <a16:creationId xmlns:a16="http://schemas.microsoft.com/office/drawing/2014/main" id="{82989756-ED00-35D0-B232-FF0105CF9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8" y="5541794"/>
            <a:ext cx="2462226" cy="1538891"/>
          </a:xfrm>
          <a:prstGeom prst="rect">
            <a:avLst/>
          </a:prstGeom>
        </p:spPr>
      </p:pic>
      <p:sp>
        <p:nvSpPr>
          <p:cNvPr id="4" name="TextBox 3">
            <a:extLst>
              <a:ext uri="{FF2B5EF4-FFF2-40B4-BE49-F238E27FC236}">
                <a16:creationId xmlns:a16="http://schemas.microsoft.com/office/drawing/2014/main" id="{44E56F65-6D91-94FA-C22F-4E99F4853A59}"/>
              </a:ext>
            </a:extLst>
          </p:cNvPr>
          <p:cNvSpPr txBox="1"/>
          <p:nvPr/>
        </p:nvSpPr>
        <p:spPr>
          <a:xfrm>
            <a:off x="506437" y="572220"/>
            <a:ext cx="3575779" cy="461665"/>
          </a:xfrm>
          <a:prstGeom prst="rect">
            <a:avLst/>
          </a:prstGeom>
          <a:noFill/>
        </p:spPr>
        <p:txBody>
          <a:bodyPr wrap="square" rtlCol="0">
            <a:spAutoFit/>
          </a:bodyPr>
          <a:lstStyle/>
          <a:p>
            <a:r>
              <a:rPr lang="en-US" sz="2400" dirty="0"/>
              <a:t>What is </a:t>
            </a:r>
            <a:r>
              <a:rPr lang="en-US" sz="2400" dirty="0" err="1"/>
              <a:t>Github</a:t>
            </a:r>
            <a:r>
              <a:rPr lang="en-US" sz="2400" dirty="0"/>
              <a:t> Copilot?</a:t>
            </a:r>
          </a:p>
        </p:txBody>
      </p:sp>
      <p:sp>
        <p:nvSpPr>
          <p:cNvPr id="5" name="TextBox 4">
            <a:extLst>
              <a:ext uri="{FF2B5EF4-FFF2-40B4-BE49-F238E27FC236}">
                <a16:creationId xmlns:a16="http://schemas.microsoft.com/office/drawing/2014/main" id="{DCB20D65-07BD-84FD-DA08-461974F5EDE8}"/>
              </a:ext>
            </a:extLst>
          </p:cNvPr>
          <p:cNvSpPr txBox="1"/>
          <p:nvPr/>
        </p:nvSpPr>
        <p:spPr>
          <a:xfrm>
            <a:off x="780441" y="1171375"/>
            <a:ext cx="9650438" cy="5909310"/>
          </a:xfrm>
          <a:prstGeom prst="rect">
            <a:avLst/>
          </a:prstGeom>
          <a:noFill/>
        </p:spPr>
        <p:txBody>
          <a:bodyPr wrap="square" rtlCol="0">
            <a:spAutoFit/>
          </a:bodyPr>
          <a:lstStyle/>
          <a:p>
            <a:pPr marL="285750" indent="-285750">
              <a:buFont typeface="Arial" panose="020B0604020202020204" pitchFamily="34" charset="0"/>
              <a:buChar char="•"/>
            </a:pPr>
            <a:r>
              <a:rPr lang="en-US" sz="2400" dirty="0"/>
              <a:t>An AI pair programmer.  </a:t>
            </a:r>
          </a:p>
          <a:p>
            <a:pPr marL="285750" indent="-285750">
              <a:buFont typeface="Arial" panose="020B0604020202020204" pitchFamily="34" charset="0"/>
              <a:buChar char="•"/>
            </a:pPr>
            <a:r>
              <a:rPr lang="en-US" sz="2400" dirty="0" err="1"/>
              <a:t>Github</a:t>
            </a:r>
            <a:r>
              <a:rPr lang="en-US" sz="2400" dirty="0"/>
              <a:t> Copilot X was announced around September of 2023.  X is a placeholder.  Essentially, it is a family of projects/products that utilize the </a:t>
            </a:r>
            <a:r>
              <a:rPr lang="en-US" sz="2400" dirty="0" err="1"/>
              <a:t>Github</a:t>
            </a:r>
            <a:r>
              <a:rPr lang="en-US" sz="2400" dirty="0"/>
              <a:t> Copilot technology to give a more complete programming experience. </a:t>
            </a:r>
          </a:p>
          <a:p>
            <a:pPr marL="742950" lvl="1" indent="-285750">
              <a:buFont typeface="Arial" panose="020B0604020202020204" pitchFamily="34" charset="0"/>
              <a:buChar char="•"/>
            </a:pPr>
            <a:r>
              <a:rPr lang="en-US" sz="2400" dirty="0"/>
              <a:t>Copilot Chat – Chat-GPT like.  </a:t>
            </a:r>
          </a:p>
          <a:p>
            <a:pPr marL="742950" lvl="1" indent="-285750">
              <a:buFont typeface="Arial" panose="020B0604020202020204" pitchFamily="34" charset="0"/>
              <a:buChar char="•"/>
            </a:pPr>
            <a:r>
              <a:rPr lang="en-US" sz="2400" dirty="0"/>
              <a:t>Copilot CLI, Copilot for PR, …etc.</a:t>
            </a:r>
          </a:p>
          <a:p>
            <a:pPr marL="742950" lvl="1" indent="-285750">
              <a:buFont typeface="Arial" panose="020B0604020202020204" pitchFamily="34" charset="0"/>
              <a:buChar char="•"/>
            </a:pPr>
            <a:r>
              <a:rPr lang="en-US" sz="2400" dirty="0"/>
              <a:t>View them at </a:t>
            </a:r>
            <a:r>
              <a:rPr lang="en-US" sz="2400" dirty="0" err="1"/>
              <a:t>githubnext.com</a:t>
            </a:r>
            <a:endParaRPr lang="en-US" sz="2400" dirty="0"/>
          </a:p>
          <a:p>
            <a:pPr marL="285750" indent="-285750">
              <a:buFont typeface="Arial" panose="020B0604020202020204" pitchFamily="34" charset="0"/>
              <a:buChar char="•"/>
            </a:pPr>
            <a:r>
              <a:rPr lang="en-US" sz="2400" dirty="0"/>
              <a:t>Need a </a:t>
            </a:r>
            <a:r>
              <a:rPr lang="en-US" sz="2400" dirty="0" err="1"/>
              <a:t>Github</a:t>
            </a:r>
            <a:r>
              <a:rPr lang="en-US" sz="2400" dirty="0"/>
              <a:t> account</a:t>
            </a:r>
          </a:p>
          <a:p>
            <a:pPr marL="285750" indent="-285750">
              <a:buFont typeface="Arial" panose="020B0604020202020204" pitchFamily="34" charset="0"/>
              <a:buChar char="•"/>
            </a:pPr>
            <a:r>
              <a:rPr lang="en-US" sz="2400" dirty="0"/>
              <a:t>Pricing: Free tier; one time 30-day trial, $10 per month for individuals; $19 for business license </a:t>
            </a:r>
            <a:r>
              <a:rPr lang="en-US" sz="2400" dirty="0">
                <a:hlinkClick r:id="rId4"/>
              </a:rPr>
              <a:t>https://github.com/features/copilot/plans?cft=copilot_lo.features_copilot</a:t>
            </a:r>
            <a:endParaRPr lang="en-US" sz="2400" dirty="0"/>
          </a:p>
          <a:p>
            <a:pPr marL="285750" indent="-285750">
              <a:buFont typeface="Arial" panose="020B0604020202020204" pitchFamily="34" charset="0"/>
              <a:buChar char="•"/>
            </a:pPr>
            <a:endParaRPr lang="en-US" sz="2400" dirty="0"/>
          </a:p>
          <a:p>
            <a:pPr lvl="1"/>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3972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5715E08-146D-0759-2720-E84D70786BC1}"/>
              </a:ext>
            </a:extLst>
          </p:cNvPr>
          <p:cNvPicPr>
            <a:picLocks noChangeAspect="1"/>
          </p:cNvPicPr>
          <p:nvPr/>
        </p:nvPicPr>
        <p:blipFill>
          <a:blip r:embed="rId2"/>
          <a:stretch>
            <a:fillRect/>
          </a:stretch>
        </p:blipFill>
        <p:spPr>
          <a:xfrm>
            <a:off x="1" y="612"/>
            <a:ext cx="12188952" cy="6864271"/>
          </a:xfrm>
          <a:prstGeom prst="rect">
            <a:avLst/>
          </a:prstGeom>
        </p:spPr>
      </p:pic>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ooter Placeholder 10">
            <a:extLst>
              <a:ext uri="{FF2B5EF4-FFF2-40B4-BE49-F238E27FC236}">
                <a16:creationId xmlns:a16="http://schemas.microsoft.com/office/drawing/2014/main" id="{BB1C0603-8047-1EA8-656C-93CC9FF56BB4}"/>
              </a:ext>
            </a:extLst>
          </p:cNvPr>
          <p:cNvSpPr>
            <a:spLocks noGrp="1"/>
          </p:cNvSpPr>
          <p:nvPr>
            <p:ph type="ftr" sz="quarter" idx="11"/>
          </p:nvPr>
        </p:nvSpPr>
        <p:spPr>
          <a:xfrm>
            <a:off x="8696325" y="6462298"/>
            <a:ext cx="4114800" cy="365125"/>
          </a:xfrm>
        </p:spPr>
        <p:txBody>
          <a:bodyPr/>
          <a:lstStyle/>
          <a:p>
            <a:r>
              <a:rPr lang="en-US" sz="1400" dirty="0">
                <a:latin typeface="DunbarTall" panose="00000000000000020000" pitchFamily="50" charset="0"/>
              </a:rPr>
              <a:t>	 Omaha, NE</a:t>
            </a:r>
          </a:p>
        </p:txBody>
      </p:sp>
      <p:sp>
        <p:nvSpPr>
          <p:cNvPr id="2" name="Freeform: Shape 1">
            <a:extLst>
              <a:ext uri="{FF2B5EF4-FFF2-40B4-BE49-F238E27FC236}">
                <a16:creationId xmlns:a16="http://schemas.microsoft.com/office/drawing/2014/main" id="{6DAD8027-1835-30F1-2138-FEEFB4294F47}"/>
              </a:ext>
            </a:extLst>
          </p:cNvPr>
          <p:cNvSpPr/>
          <p:nvPr/>
        </p:nvSpPr>
        <p:spPr>
          <a:xfrm>
            <a:off x="-11151" y="5700713"/>
            <a:ext cx="12243125" cy="585067"/>
          </a:xfrm>
          <a:custGeom>
            <a:avLst/>
            <a:gdLst>
              <a:gd name="connsiteX0" fmla="*/ 0 w 12243125"/>
              <a:gd name="connsiteY0" fmla="*/ 186706 h 2145814"/>
              <a:gd name="connsiteX1" fmla="*/ 3880624 w 12243125"/>
              <a:gd name="connsiteY1" fmla="*/ 186706 h 2145814"/>
              <a:gd name="connsiteX2" fmla="*/ 9088244 w 12243125"/>
              <a:gd name="connsiteY2" fmla="*/ 2127018 h 2145814"/>
              <a:gd name="connsiteX3" fmla="*/ 11976410 w 12243125"/>
              <a:gd name="connsiteY3" fmla="*/ 1223770 h 2145814"/>
              <a:gd name="connsiteX4" fmla="*/ 12132527 w 12243125"/>
              <a:gd name="connsiteY4" fmla="*/ 1179165 h 2145814"/>
              <a:gd name="connsiteX5" fmla="*/ 12132527 w 12243125"/>
              <a:gd name="connsiteY5" fmla="*/ 1190316 h 214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43125" h="2145814">
                <a:moveTo>
                  <a:pt x="0" y="186706"/>
                </a:moveTo>
                <a:cubicBezTo>
                  <a:pt x="1182958" y="25013"/>
                  <a:pt x="2365917" y="-136679"/>
                  <a:pt x="3880624" y="186706"/>
                </a:cubicBezTo>
                <a:cubicBezTo>
                  <a:pt x="5395331" y="510091"/>
                  <a:pt x="7738946" y="1954174"/>
                  <a:pt x="9088244" y="2127018"/>
                </a:cubicBezTo>
                <a:cubicBezTo>
                  <a:pt x="10437542" y="2299862"/>
                  <a:pt x="11976410" y="1223770"/>
                  <a:pt x="11976410" y="1223770"/>
                </a:cubicBezTo>
                <a:cubicBezTo>
                  <a:pt x="12483791" y="1065795"/>
                  <a:pt x="12106508" y="1184741"/>
                  <a:pt x="12132527" y="1179165"/>
                </a:cubicBezTo>
                <a:cubicBezTo>
                  <a:pt x="12158547" y="1173589"/>
                  <a:pt x="12145537" y="1181952"/>
                  <a:pt x="12132527" y="1190316"/>
                </a:cubicBezTo>
              </a:path>
            </a:pathLst>
          </a:custGeom>
          <a:noFill/>
          <a:effectLst>
            <a:reflection blurRad="6350" stA="530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logo with a black background&#10;&#10;Description automatically generated">
            <a:extLst>
              <a:ext uri="{FF2B5EF4-FFF2-40B4-BE49-F238E27FC236}">
                <a16:creationId xmlns:a16="http://schemas.microsoft.com/office/drawing/2014/main" id="{82989756-ED00-35D0-B232-FF0105CF9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8" y="5541794"/>
            <a:ext cx="2462226" cy="1538891"/>
          </a:xfrm>
          <a:prstGeom prst="rect">
            <a:avLst/>
          </a:prstGeom>
        </p:spPr>
      </p:pic>
      <p:sp>
        <p:nvSpPr>
          <p:cNvPr id="4" name="TextBox 3">
            <a:extLst>
              <a:ext uri="{FF2B5EF4-FFF2-40B4-BE49-F238E27FC236}">
                <a16:creationId xmlns:a16="http://schemas.microsoft.com/office/drawing/2014/main" id="{1879A0DE-6EF9-72BB-2E37-F925C3075E92}"/>
              </a:ext>
            </a:extLst>
          </p:cNvPr>
          <p:cNvSpPr txBox="1"/>
          <p:nvPr/>
        </p:nvSpPr>
        <p:spPr>
          <a:xfrm>
            <a:off x="815926" y="572220"/>
            <a:ext cx="10592972" cy="5447645"/>
          </a:xfrm>
          <a:prstGeom prst="rect">
            <a:avLst/>
          </a:prstGeom>
          <a:noFill/>
        </p:spPr>
        <p:txBody>
          <a:bodyPr wrap="square" rtlCol="0">
            <a:spAutoFit/>
          </a:bodyPr>
          <a:lstStyle/>
          <a:p>
            <a:pPr marL="285750" indent="-285750">
              <a:buFont typeface="Arial" panose="020B0604020202020204" pitchFamily="34" charset="0"/>
              <a:buChar char="•"/>
            </a:pPr>
            <a:r>
              <a:rPr lang="en-US" sz="2400" dirty="0">
                <a:hlinkClick r:id="rId4"/>
              </a:rPr>
              <a:t>https://docs.github.com/en/copilot/overview-of-github-copilot/about-github-copilot-for-individuals</a:t>
            </a:r>
            <a:endParaRPr lang="en-US" sz="2400" dirty="0"/>
          </a:p>
          <a:p>
            <a:pPr marL="285750" indent="-285750">
              <a:buFont typeface="Arial" panose="020B0604020202020204" pitchFamily="34" charset="0"/>
              <a:buChar char="•"/>
            </a:pPr>
            <a:r>
              <a:rPr lang="en-US" sz="2400" dirty="0"/>
              <a:t>Works with VS Code, Visual Studio, </a:t>
            </a:r>
            <a:r>
              <a:rPr lang="en-US" sz="2400" dirty="0" err="1"/>
              <a:t>NeoVim</a:t>
            </a:r>
            <a:r>
              <a:rPr lang="en-US" sz="2400" dirty="0"/>
              <a:t>/Vim, Eclipse, Azure Data Studio, </a:t>
            </a:r>
            <a:r>
              <a:rPr lang="en-US" sz="2400" dirty="0" err="1"/>
              <a:t>XCode</a:t>
            </a:r>
            <a:r>
              <a:rPr lang="en-US" sz="2400" dirty="0"/>
              <a:t>, and JetBrains IDEs</a:t>
            </a:r>
          </a:p>
          <a:p>
            <a:pPr marL="742950" lvl="1" indent="-285750">
              <a:buFont typeface="Arial" panose="020B0604020202020204" pitchFamily="34" charset="0"/>
              <a:buChar char="•"/>
            </a:pPr>
            <a:r>
              <a:rPr lang="en-US" sz="2400" dirty="0"/>
              <a:t>List of JetBrains compatible IDEs </a:t>
            </a:r>
            <a:r>
              <a:rPr lang="en-US" sz="2400" dirty="0">
                <a:hlinkClick r:id="rId5"/>
              </a:rPr>
              <a:t>https://docs.github.com/en/copilot/getting-started-with-github-copilot?tool=jetbrains</a:t>
            </a:r>
            <a:endParaRPr lang="en-US" sz="2400" dirty="0"/>
          </a:p>
          <a:p>
            <a:pPr marL="285750" indent="-285750">
              <a:buFont typeface="Arial" panose="020B0604020202020204" pitchFamily="34" charset="0"/>
              <a:buChar char="•"/>
            </a:pPr>
            <a:r>
              <a:rPr lang="en-US" sz="2400" dirty="0"/>
              <a:t>Trained on codes found in public repositories</a:t>
            </a:r>
            <a:r>
              <a:rPr lang="zh-TW" altLang="en-US" sz="2400" dirty="0"/>
              <a:t> </a:t>
            </a:r>
            <a:r>
              <a:rPr lang="en-US" altLang="zh-TW" sz="2400" dirty="0"/>
              <a:t>–</a:t>
            </a:r>
            <a:r>
              <a:rPr lang="zh-TW" altLang="en-US" sz="2400" dirty="0"/>
              <a:t> </a:t>
            </a:r>
            <a:r>
              <a:rPr lang="en-US" altLang="zh-TW" sz="2400" dirty="0"/>
              <a:t>The accuracy of the generated codes depends on the amount of codes in their respective public repos.</a:t>
            </a:r>
          </a:p>
          <a:p>
            <a:pPr marL="742950" lvl="1" indent="-285750">
              <a:buFont typeface="Arial" panose="020B0604020202020204" pitchFamily="34" charset="0"/>
              <a:buChar char="•"/>
            </a:pPr>
            <a:r>
              <a:rPr lang="en-US" altLang="zh-TW" sz="2400" dirty="0"/>
              <a:t>The quality of the codes may or may not be good </a:t>
            </a:r>
          </a:p>
          <a:p>
            <a:pPr marL="285750" indent="-285750">
              <a:buFont typeface="Arial" panose="020B0604020202020204" pitchFamily="34" charset="0"/>
              <a:buChar char="•"/>
            </a:pPr>
            <a:r>
              <a:rPr lang="en-US" altLang="zh-TW" sz="2400" dirty="0"/>
              <a:t>It takes the name of your file, the codes before and/or after the cursor in the current file, the currently open files in your IDE, and the codes in the files linked to the current file in context when trying to provide code suggestions.  In other words, as you are building your projects, the accuracy rate should increase.</a:t>
            </a:r>
            <a:endParaRPr lang="en-US" sz="2400" dirty="0"/>
          </a:p>
          <a:p>
            <a:pPr marL="285750" indent="-285750">
              <a:buFont typeface="Arial" panose="020B0604020202020204" pitchFamily="34" charset="0"/>
              <a:buChar char="•"/>
            </a:pPr>
            <a:endParaRPr lang="en-US" altLang="zh-TW" sz="18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85806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5715E08-146D-0759-2720-E84D70786BC1}"/>
              </a:ext>
            </a:extLst>
          </p:cNvPr>
          <p:cNvPicPr>
            <a:picLocks noChangeAspect="1"/>
          </p:cNvPicPr>
          <p:nvPr/>
        </p:nvPicPr>
        <p:blipFill>
          <a:blip r:embed="rId2"/>
          <a:stretch>
            <a:fillRect/>
          </a:stretch>
        </p:blipFill>
        <p:spPr>
          <a:xfrm>
            <a:off x="1" y="612"/>
            <a:ext cx="12188952" cy="6864271"/>
          </a:xfrm>
          <a:prstGeom prst="rect">
            <a:avLst/>
          </a:prstGeom>
        </p:spPr>
      </p:pic>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ooter Placeholder 10">
            <a:extLst>
              <a:ext uri="{FF2B5EF4-FFF2-40B4-BE49-F238E27FC236}">
                <a16:creationId xmlns:a16="http://schemas.microsoft.com/office/drawing/2014/main" id="{BB1C0603-8047-1EA8-656C-93CC9FF56BB4}"/>
              </a:ext>
            </a:extLst>
          </p:cNvPr>
          <p:cNvSpPr>
            <a:spLocks noGrp="1"/>
          </p:cNvSpPr>
          <p:nvPr>
            <p:ph type="ftr" sz="quarter" idx="11"/>
          </p:nvPr>
        </p:nvSpPr>
        <p:spPr>
          <a:xfrm>
            <a:off x="8696325" y="6462298"/>
            <a:ext cx="4114800" cy="365125"/>
          </a:xfrm>
        </p:spPr>
        <p:txBody>
          <a:bodyPr/>
          <a:lstStyle/>
          <a:p>
            <a:r>
              <a:rPr lang="en-US" sz="1400" dirty="0">
                <a:latin typeface="DunbarTall" panose="00000000000000020000" pitchFamily="50" charset="0"/>
              </a:rPr>
              <a:t>	 Omaha, NE</a:t>
            </a:r>
          </a:p>
        </p:txBody>
      </p:sp>
      <p:sp>
        <p:nvSpPr>
          <p:cNvPr id="2" name="Freeform: Shape 1">
            <a:extLst>
              <a:ext uri="{FF2B5EF4-FFF2-40B4-BE49-F238E27FC236}">
                <a16:creationId xmlns:a16="http://schemas.microsoft.com/office/drawing/2014/main" id="{6DAD8027-1835-30F1-2138-FEEFB4294F47}"/>
              </a:ext>
            </a:extLst>
          </p:cNvPr>
          <p:cNvSpPr/>
          <p:nvPr/>
        </p:nvSpPr>
        <p:spPr>
          <a:xfrm>
            <a:off x="-11151" y="5700713"/>
            <a:ext cx="12243125" cy="585067"/>
          </a:xfrm>
          <a:custGeom>
            <a:avLst/>
            <a:gdLst>
              <a:gd name="connsiteX0" fmla="*/ 0 w 12243125"/>
              <a:gd name="connsiteY0" fmla="*/ 186706 h 2145814"/>
              <a:gd name="connsiteX1" fmla="*/ 3880624 w 12243125"/>
              <a:gd name="connsiteY1" fmla="*/ 186706 h 2145814"/>
              <a:gd name="connsiteX2" fmla="*/ 9088244 w 12243125"/>
              <a:gd name="connsiteY2" fmla="*/ 2127018 h 2145814"/>
              <a:gd name="connsiteX3" fmla="*/ 11976410 w 12243125"/>
              <a:gd name="connsiteY3" fmla="*/ 1223770 h 2145814"/>
              <a:gd name="connsiteX4" fmla="*/ 12132527 w 12243125"/>
              <a:gd name="connsiteY4" fmla="*/ 1179165 h 2145814"/>
              <a:gd name="connsiteX5" fmla="*/ 12132527 w 12243125"/>
              <a:gd name="connsiteY5" fmla="*/ 1190316 h 214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43125" h="2145814">
                <a:moveTo>
                  <a:pt x="0" y="186706"/>
                </a:moveTo>
                <a:cubicBezTo>
                  <a:pt x="1182958" y="25013"/>
                  <a:pt x="2365917" y="-136679"/>
                  <a:pt x="3880624" y="186706"/>
                </a:cubicBezTo>
                <a:cubicBezTo>
                  <a:pt x="5395331" y="510091"/>
                  <a:pt x="7738946" y="1954174"/>
                  <a:pt x="9088244" y="2127018"/>
                </a:cubicBezTo>
                <a:cubicBezTo>
                  <a:pt x="10437542" y="2299862"/>
                  <a:pt x="11976410" y="1223770"/>
                  <a:pt x="11976410" y="1223770"/>
                </a:cubicBezTo>
                <a:cubicBezTo>
                  <a:pt x="12483791" y="1065795"/>
                  <a:pt x="12106508" y="1184741"/>
                  <a:pt x="12132527" y="1179165"/>
                </a:cubicBezTo>
                <a:cubicBezTo>
                  <a:pt x="12158547" y="1173589"/>
                  <a:pt x="12145537" y="1181952"/>
                  <a:pt x="12132527" y="1190316"/>
                </a:cubicBezTo>
              </a:path>
            </a:pathLst>
          </a:custGeom>
          <a:noFill/>
          <a:effectLst>
            <a:reflection blurRad="6350" stA="530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logo with a black background&#10;&#10;Description automatically generated">
            <a:extLst>
              <a:ext uri="{FF2B5EF4-FFF2-40B4-BE49-F238E27FC236}">
                <a16:creationId xmlns:a16="http://schemas.microsoft.com/office/drawing/2014/main" id="{82989756-ED00-35D0-B232-FF0105CF9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8" y="5541794"/>
            <a:ext cx="2462226" cy="1538891"/>
          </a:xfrm>
          <a:prstGeom prst="rect">
            <a:avLst/>
          </a:prstGeom>
        </p:spPr>
      </p:pic>
      <p:sp>
        <p:nvSpPr>
          <p:cNvPr id="5" name="TextBox 4">
            <a:extLst>
              <a:ext uri="{FF2B5EF4-FFF2-40B4-BE49-F238E27FC236}">
                <a16:creationId xmlns:a16="http://schemas.microsoft.com/office/drawing/2014/main" id="{7184F92B-42BC-8F50-1FD5-76023D795388}"/>
              </a:ext>
            </a:extLst>
          </p:cNvPr>
          <p:cNvSpPr txBox="1"/>
          <p:nvPr/>
        </p:nvSpPr>
        <p:spPr>
          <a:xfrm>
            <a:off x="497402" y="572220"/>
            <a:ext cx="11226018" cy="1938992"/>
          </a:xfrm>
          <a:prstGeom prst="rect">
            <a:avLst/>
          </a:prstGeom>
          <a:noFill/>
        </p:spPr>
        <p:txBody>
          <a:bodyPr wrap="square">
            <a:spAutoFit/>
          </a:bodyPr>
          <a:lstStyle/>
          <a:p>
            <a:pPr marL="285750" indent="-285750">
              <a:buFont typeface="Arial" panose="020B0604020202020204" pitchFamily="34" charset="0"/>
              <a:buChar char="•"/>
            </a:pPr>
            <a:r>
              <a:rPr lang="en-US" altLang="zh-TW" sz="2400" dirty="0"/>
              <a:t>Essentially, Copilot is Auto Complete on steroid. When Copilot generates the codes, it does not know what it is writing.  It is simply trying to predict the next word(s) based upon the information that it has.</a:t>
            </a:r>
          </a:p>
          <a:p>
            <a:endParaRPr lang="en-US" altLang="zh-TW" sz="2400" dirty="0"/>
          </a:p>
          <a:p>
            <a:pPr marL="285750" indent="-285750">
              <a:buFont typeface="Arial" panose="020B0604020202020204" pitchFamily="34" charset="0"/>
              <a:buChar char="•"/>
            </a:pPr>
            <a:r>
              <a:rPr lang="en-US" altLang="zh-TW" sz="2400" dirty="0"/>
              <a:t>Time to see some demo</a:t>
            </a:r>
          </a:p>
        </p:txBody>
      </p:sp>
    </p:spTree>
    <p:extLst>
      <p:ext uri="{BB962C8B-B14F-4D97-AF65-F5344CB8AC3E}">
        <p14:creationId xmlns:p14="http://schemas.microsoft.com/office/powerpoint/2010/main" val="3640823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5715E08-146D-0759-2720-E84D70786BC1}"/>
              </a:ext>
            </a:extLst>
          </p:cNvPr>
          <p:cNvPicPr>
            <a:picLocks noChangeAspect="1"/>
          </p:cNvPicPr>
          <p:nvPr/>
        </p:nvPicPr>
        <p:blipFill>
          <a:blip r:embed="rId2"/>
          <a:stretch>
            <a:fillRect/>
          </a:stretch>
        </p:blipFill>
        <p:spPr>
          <a:xfrm>
            <a:off x="1" y="612"/>
            <a:ext cx="12188952" cy="6864271"/>
          </a:xfrm>
          <a:prstGeom prst="rect">
            <a:avLst/>
          </a:prstGeom>
        </p:spPr>
      </p:pic>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ooter Placeholder 10">
            <a:extLst>
              <a:ext uri="{FF2B5EF4-FFF2-40B4-BE49-F238E27FC236}">
                <a16:creationId xmlns:a16="http://schemas.microsoft.com/office/drawing/2014/main" id="{BB1C0603-8047-1EA8-656C-93CC9FF56BB4}"/>
              </a:ext>
            </a:extLst>
          </p:cNvPr>
          <p:cNvSpPr>
            <a:spLocks noGrp="1"/>
          </p:cNvSpPr>
          <p:nvPr>
            <p:ph type="ftr" sz="quarter" idx="11"/>
          </p:nvPr>
        </p:nvSpPr>
        <p:spPr>
          <a:xfrm>
            <a:off x="8696325" y="6462298"/>
            <a:ext cx="4114800" cy="365125"/>
          </a:xfrm>
        </p:spPr>
        <p:txBody>
          <a:bodyPr/>
          <a:lstStyle/>
          <a:p>
            <a:r>
              <a:rPr lang="en-US" sz="1400" dirty="0">
                <a:latin typeface="DunbarTall" panose="00000000000000020000" pitchFamily="50" charset="0"/>
              </a:rPr>
              <a:t>	 Omaha, NE</a:t>
            </a:r>
          </a:p>
        </p:txBody>
      </p:sp>
      <p:sp>
        <p:nvSpPr>
          <p:cNvPr id="2" name="Freeform: Shape 1">
            <a:extLst>
              <a:ext uri="{FF2B5EF4-FFF2-40B4-BE49-F238E27FC236}">
                <a16:creationId xmlns:a16="http://schemas.microsoft.com/office/drawing/2014/main" id="{6DAD8027-1835-30F1-2138-FEEFB4294F47}"/>
              </a:ext>
            </a:extLst>
          </p:cNvPr>
          <p:cNvSpPr/>
          <p:nvPr/>
        </p:nvSpPr>
        <p:spPr>
          <a:xfrm>
            <a:off x="-11151" y="5700713"/>
            <a:ext cx="12243125" cy="585067"/>
          </a:xfrm>
          <a:custGeom>
            <a:avLst/>
            <a:gdLst>
              <a:gd name="connsiteX0" fmla="*/ 0 w 12243125"/>
              <a:gd name="connsiteY0" fmla="*/ 186706 h 2145814"/>
              <a:gd name="connsiteX1" fmla="*/ 3880624 w 12243125"/>
              <a:gd name="connsiteY1" fmla="*/ 186706 h 2145814"/>
              <a:gd name="connsiteX2" fmla="*/ 9088244 w 12243125"/>
              <a:gd name="connsiteY2" fmla="*/ 2127018 h 2145814"/>
              <a:gd name="connsiteX3" fmla="*/ 11976410 w 12243125"/>
              <a:gd name="connsiteY3" fmla="*/ 1223770 h 2145814"/>
              <a:gd name="connsiteX4" fmla="*/ 12132527 w 12243125"/>
              <a:gd name="connsiteY4" fmla="*/ 1179165 h 2145814"/>
              <a:gd name="connsiteX5" fmla="*/ 12132527 w 12243125"/>
              <a:gd name="connsiteY5" fmla="*/ 1190316 h 214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43125" h="2145814">
                <a:moveTo>
                  <a:pt x="0" y="186706"/>
                </a:moveTo>
                <a:cubicBezTo>
                  <a:pt x="1182958" y="25013"/>
                  <a:pt x="2365917" y="-136679"/>
                  <a:pt x="3880624" y="186706"/>
                </a:cubicBezTo>
                <a:cubicBezTo>
                  <a:pt x="5395331" y="510091"/>
                  <a:pt x="7738946" y="1954174"/>
                  <a:pt x="9088244" y="2127018"/>
                </a:cubicBezTo>
                <a:cubicBezTo>
                  <a:pt x="10437542" y="2299862"/>
                  <a:pt x="11976410" y="1223770"/>
                  <a:pt x="11976410" y="1223770"/>
                </a:cubicBezTo>
                <a:cubicBezTo>
                  <a:pt x="12483791" y="1065795"/>
                  <a:pt x="12106508" y="1184741"/>
                  <a:pt x="12132527" y="1179165"/>
                </a:cubicBezTo>
                <a:cubicBezTo>
                  <a:pt x="12158547" y="1173589"/>
                  <a:pt x="12145537" y="1181952"/>
                  <a:pt x="12132527" y="1190316"/>
                </a:cubicBezTo>
              </a:path>
            </a:pathLst>
          </a:custGeom>
          <a:noFill/>
          <a:effectLst>
            <a:reflection blurRad="6350" stA="530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logo with a black background&#10;&#10;Description automatically generated">
            <a:extLst>
              <a:ext uri="{FF2B5EF4-FFF2-40B4-BE49-F238E27FC236}">
                <a16:creationId xmlns:a16="http://schemas.microsoft.com/office/drawing/2014/main" id="{82989756-ED00-35D0-B232-FF0105CF9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8" y="5541794"/>
            <a:ext cx="2462226" cy="1538891"/>
          </a:xfrm>
          <a:prstGeom prst="rect">
            <a:avLst/>
          </a:prstGeom>
        </p:spPr>
      </p:pic>
      <p:pic>
        <p:nvPicPr>
          <p:cNvPr id="5" name="Picture 4" descr="A cartoon of a person using a computer&#10;&#10;Description automatically generated">
            <a:extLst>
              <a:ext uri="{FF2B5EF4-FFF2-40B4-BE49-F238E27FC236}">
                <a16:creationId xmlns:a16="http://schemas.microsoft.com/office/drawing/2014/main" id="{1A8A64E5-FA39-312E-B7E9-9552289626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381000"/>
            <a:ext cx="6096000" cy="6096000"/>
          </a:xfrm>
          <a:prstGeom prst="rect">
            <a:avLst/>
          </a:prstGeom>
        </p:spPr>
      </p:pic>
    </p:spTree>
    <p:extLst>
      <p:ext uri="{BB962C8B-B14F-4D97-AF65-F5344CB8AC3E}">
        <p14:creationId xmlns:p14="http://schemas.microsoft.com/office/powerpoint/2010/main" val="3986966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5715E08-146D-0759-2720-E84D70786BC1}"/>
              </a:ext>
            </a:extLst>
          </p:cNvPr>
          <p:cNvPicPr>
            <a:picLocks noChangeAspect="1"/>
          </p:cNvPicPr>
          <p:nvPr/>
        </p:nvPicPr>
        <p:blipFill>
          <a:blip r:embed="rId2"/>
          <a:stretch>
            <a:fillRect/>
          </a:stretch>
        </p:blipFill>
        <p:spPr>
          <a:xfrm>
            <a:off x="1" y="612"/>
            <a:ext cx="12188952" cy="6864271"/>
          </a:xfrm>
          <a:prstGeom prst="rect">
            <a:avLst/>
          </a:prstGeom>
        </p:spPr>
      </p:pic>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ooter Placeholder 10">
            <a:extLst>
              <a:ext uri="{FF2B5EF4-FFF2-40B4-BE49-F238E27FC236}">
                <a16:creationId xmlns:a16="http://schemas.microsoft.com/office/drawing/2014/main" id="{BB1C0603-8047-1EA8-656C-93CC9FF56BB4}"/>
              </a:ext>
            </a:extLst>
          </p:cNvPr>
          <p:cNvSpPr>
            <a:spLocks noGrp="1"/>
          </p:cNvSpPr>
          <p:nvPr>
            <p:ph type="ftr" sz="quarter" idx="11"/>
          </p:nvPr>
        </p:nvSpPr>
        <p:spPr>
          <a:xfrm>
            <a:off x="8696325" y="6462298"/>
            <a:ext cx="4114800" cy="365125"/>
          </a:xfrm>
        </p:spPr>
        <p:txBody>
          <a:bodyPr/>
          <a:lstStyle/>
          <a:p>
            <a:r>
              <a:rPr lang="en-US" sz="1400" dirty="0">
                <a:latin typeface="DunbarTall" panose="00000000000000020000" pitchFamily="50" charset="0"/>
              </a:rPr>
              <a:t>	 Omaha, NE</a:t>
            </a:r>
          </a:p>
        </p:txBody>
      </p:sp>
      <p:sp>
        <p:nvSpPr>
          <p:cNvPr id="2" name="Freeform: Shape 1">
            <a:extLst>
              <a:ext uri="{FF2B5EF4-FFF2-40B4-BE49-F238E27FC236}">
                <a16:creationId xmlns:a16="http://schemas.microsoft.com/office/drawing/2014/main" id="{6DAD8027-1835-30F1-2138-FEEFB4294F47}"/>
              </a:ext>
            </a:extLst>
          </p:cNvPr>
          <p:cNvSpPr/>
          <p:nvPr/>
        </p:nvSpPr>
        <p:spPr>
          <a:xfrm>
            <a:off x="-11151" y="5700713"/>
            <a:ext cx="12243125" cy="585067"/>
          </a:xfrm>
          <a:custGeom>
            <a:avLst/>
            <a:gdLst>
              <a:gd name="connsiteX0" fmla="*/ 0 w 12243125"/>
              <a:gd name="connsiteY0" fmla="*/ 186706 h 2145814"/>
              <a:gd name="connsiteX1" fmla="*/ 3880624 w 12243125"/>
              <a:gd name="connsiteY1" fmla="*/ 186706 h 2145814"/>
              <a:gd name="connsiteX2" fmla="*/ 9088244 w 12243125"/>
              <a:gd name="connsiteY2" fmla="*/ 2127018 h 2145814"/>
              <a:gd name="connsiteX3" fmla="*/ 11976410 w 12243125"/>
              <a:gd name="connsiteY3" fmla="*/ 1223770 h 2145814"/>
              <a:gd name="connsiteX4" fmla="*/ 12132527 w 12243125"/>
              <a:gd name="connsiteY4" fmla="*/ 1179165 h 2145814"/>
              <a:gd name="connsiteX5" fmla="*/ 12132527 w 12243125"/>
              <a:gd name="connsiteY5" fmla="*/ 1190316 h 214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43125" h="2145814">
                <a:moveTo>
                  <a:pt x="0" y="186706"/>
                </a:moveTo>
                <a:cubicBezTo>
                  <a:pt x="1182958" y="25013"/>
                  <a:pt x="2365917" y="-136679"/>
                  <a:pt x="3880624" y="186706"/>
                </a:cubicBezTo>
                <a:cubicBezTo>
                  <a:pt x="5395331" y="510091"/>
                  <a:pt x="7738946" y="1954174"/>
                  <a:pt x="9088244" y="2127018"/>
                </a:cubicBezTo>
                <a:cubicBezTo>
                  <a:pt x="10437542" y="2299862"/>
                  <a:pt x="11976410" y="1223770"/>
                  <a:pt x="11976410" y="1223770"/>
                </a:cubicBezTo>
                <a:cubicBezTo>
                  <a:pt x="12483791" y="1065795"/>
                  <a:pt x="12106508" y="1184741"/>
                  <a:pt x="12132527" y="1179165"/>
                </a:cubicBezTo>
                <a:cubicBezTo>
                  <a:pt x="12158547" y="1173589"/>
                  <a:pt x="12145537" y="1181952"/>
                  <a:pt x="12132527" y="1190316"/>
                </a:cubicBezTo>
              </a:path>
            </a:pathLst>
          </a:custGeom>
          <a:noFill/>
          <a:effectLst>
            <a:reflection blurRad="6350" stA="530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logo with a black background&#10;&#10;Description automatically generated">
            <a:extLst>
              <a:ext uri="{FF2B5EF4-FFF2-40B4-BE49-F238E27FC236}">
                <a16:creationId xmlns:a16="http://schemas.microsoft.com/office/drawing/2014/main" id="{82989756-ED00-35D0-B232-FF0105CF9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8" y="5541794"/>
            <a:ext cx="2462226" cy="1538891"/>
          </a:xfrm>
          <a:prstGeom prst="rect">
            <a:avLst/>
          </a:prstGeom>
        </p:spPr>
      </p:pic>
      <p:sp>
        <p:nvSpPr>
          <p:cNvPr id="4" name="TextBox 3">
            <a:extLst>
              <a:ext uri="{FF2B5EF4-FFF2-40B4-BE49-F238E27FC236}">
                <a16:creationId xmlns:a16="http://schemas.microsoft.com/office/drawing/2014/main" id="{1D069E70-A1F9-CE75-067B-A4342D8748FB}"/>
              </a:ext>
            </a:extLst>
          </p:cNvPr>
          <p:cNvSpPr txBox="1"/>
          <p:nvPr/>
        </p:nvSpPr>
        <p:spPr>
          <a:xfrm>
            <a:off x="511629" y="304800"/>
            <a:ext cx="10994571" cy="4647426"/>
          </a:xfrm>
          <a:prstGeom prst="rect">
            <a:avLst/>
          </a:prstGeom>
          <a:noFill/>
        </p:spPr>
        <p:txBody>
          <a:bodyPr wrap="square" rtlCol="0">
            <a:spAutoFit/>
          </a:bodyPr>
          <a:lstStyle/>
          <a:p>
            <a:r>
              <a:rPr lang="en-US" sz="2400" dirty="0"/>
              <a:t>Tips and Tricks</a:t>
            </a:r>
          </a:p>
          <a:p>
            <a:pPr marL="457200" indent="-457200">
              <a:buFont typeface="Arial" panose="020B0604020202020204" pitchFamily="34" charset="0"/>
              <a:buChar char="•"/>
            </a:pPr>
            <a:r>
              <a:rPr lang="en-US" sz="2400" dirty="0"/>
              <a:t>Be precise and provide details</a:t>
            </a:r>
          </a:p>
          <a:p>
            <a:pPr marL="457200" indent="-457200">
              <a:buFont typeface="Arial" panose="020B0604020202020204" pitchFamily="34" charset="0"/>
              <a:buChar char="•"/>
            </a:pPr>
            <a:r>
              <a:rPr lang="en-US" sz="2400" dirty="0"/>
              <a:t>Be descriptive to your file names, variable names, function names, …etc.</a:t>
            </a:r>
          </a:p>
          <a:p>
            <a:pPr marL="457200" indent="-457200">
              <a:buFont typeface="Arial" panose="020B0604020202020204" pitchFamily="34" charset="0"/>
              <a:buChar char="•"/>
            </a:pPr>
            <a:r>
              <a:rPr lang="en-US" sz="2400" dirty="0"/>
              <a:t>Keep file tabs open especially those files which are relating to the current file.</a:t>
            </a:r>
          </a:p>
          <a:p>
            <a:pPr marL="457200" indent="-457200">
              <a:buFont typeface="Arial" panose="020B0604020202020204" pitchFamily="34" charset="0"/>
              <a:buChar char="•"/>
            </a:pPr>
            <a:r>
              <a:rPr lang="en-US" sz="2400" dirty="0"/>
              <a:t>Keep in mind that </a:t>
            </a:r>
            <a:r>
              <a:rPr lang="en-US" sz="2400" dirty="0" err="1"/>
              <a:t>Github</a:t>
            </a:r>
            <a:r>
              <a:rPr lang="en-US" sz="2400" dirty="0"/>
              <a:t> Copilot is like an Auto-Complete on steroid.  It does not have an idea in which language you are writing.  </a:t>
            </a:r>
          </a:p>
          <a:p>
            <a:pPr marL="914400" lvl="1" indent="-457200">
              <a:buFont typeface="Arial" panose="020B0604020202020204" pitchFamily="34" charset="0"/>
              <a:buChar char="•"/>
            </a:pPr>
            <a:r>
              <a:rPr lang="en-US" sz="2400" dirty="0"/>
              <a:t>The suggested codes may not have the correct syntax (ex. Missing a bracket, missing a semi-colon, …etc.) or the suggested variables/functions may not exist.</a:t>
            </a:r>
          </a:p>
          <a:p>
            <a:pPr lvl="1"/>
            <a:r>
              <a:rPr lang="en-US" sz="2400" dirty="0"/>
              <a:t>TEST YOUR CODES!</a:t>
            </a:r>
          </a:p>
          <a:p>
            <a:pPr marL="457200" indent="-457200">
              <a:buFont typeface="Arial" panose="020B0604020202020204" pitchFamily="34" charset="0"/>
              <a:buChar char="•"/>
            </a:pPr>
            <a:r>
              <a:rPr lang="en-US" sz="2400" dirty="0" err="1"/>
              <a:t>Github</a:t>
            </a:r>
            <a:r>
              <a:rPr lang="en-US" sz="2400" dirty="0"/>
              <a:t> Copilot is trained on data found in public repositories.  Put more ColdFusion codes in </a:t>
            </a:r>
            <a:r>
              <a:rPr lang="en-US" sz="2400"/>
              <a:t>public repositories.</a:t>
            </a:r>
            <a:endParaRPr lang="en-US" sz="2400" dirty="0"/>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617095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5715E08-146D-0759-2720-E84D70786BC1}"/>
              </a:ext>
            </a:extLst>
          </p:cNvPr>
          <p:cNvPicPr>
            <a:picLocks noChangeAspect="1"/>
          </p:cNvPicPr>
          <p:nvPr/>
        </p:nvPicPr>
        <p:blipFill>
          <a:blip r:embed="rId2"/>
          <a:stretch>
            <a:fillRect/>
          </a:stretch>
        </p:blipFill>
        <p:spPr>
          <a:xfrm>
            <a:off x="1" y="612"/>
            <a:ext cx="12188952" cy="6864271"/>
          </a:xfrm>
          <a:prstGeom prst="rect">
            <a:avLst/>
          </a:prstGeom>
        </p:spPr>
      </p:pic>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ooter Placeholder 10">
            <a:extLst>
              <a:ext uri="{FF2B5EF4-FFF2-40B4-BE49-F238E27FC236}">
                <a16:creationId xmlns:a16="http://schemas.microsoft.com/office/drawing/2014/main" id="{BB1C0603-8047-1EA8-656C-93CC9FF56BB4}"/>
              </a:ext>
            </a:extLst>
          </p:cNvPr>
          <p:cNvSpPr>
            <a:spLocks noGrp="1"/>
          </p:cNvSpPr>
          <p:nvPr>
            <p:ph type="ftr" sz="quarter" idx="11"/>
          </p:nvPr>
        </p:nvSpPr>
        <p:spPr>
          <a:xfrm>
            <a:off x="8696325" y="6462298"/>
            <a:ext cx="4114800" cy="365125"/>
          </a:xfrm>
        </p:spPr>
        <p:txBody>
          <a:bodyPr/>
          <a:lstStyle/>
          <a:p>
            <a:r>
              <a:rPr lang="en-US" sz="1400" dirty="0">
                <a:latin typeface="DunbarTall" panose="00000000000000020000" pitchFamily="50" charset="0"/>
              </a:rPr>
              <a:t>	 Omaha, NE</a:t>
            </a:r>
          </a:p>
        </p:txBody>
      </p:sp>
      <p:sp>
        <p:nvSpPr>
          <p:cNvPr id="2" name="Freeform: Shape 1">
            <a:extLst>
              <a:ext uri="{FF2B5EF4-FFF2-40B4-BE49-F238E27FC236}">
                <a16:creationId xmlns:a16="http://schemas.microsoft.com/office/drawing/2014/main" id="{6DAD8027-1835-30F1-2138-FEEFB4294F47}"/>
              </a:ext>
            </a:extLst>
          </p:cNvPr>
          <p:cNvSpPr/>
          <p:nvPr/>
        </p:nvSpPr>
        <p:spPr>
          <a:xfrm>
            <a:off x="-11151" y="5700713"/>
            <a:ext cx="12243125" cy="585067"/>
          </a:xfrm>
          <a:custGeom>
            <a:avLst/>
            <a:gdLst>
              <a:gd name="connsiteX0" fmla="*/ 0 w 12243125"/>
              <a:gd name="connsiteY0" fmla="*/ 186706 h 2145814"/>
              <a:gd name="connsiteX1" fmla="*/ 3880624 w 12243125"/>
              <a:gd name="connsiteY1" fmla="*/ 186706 h 2145814"/>
              <a:gd name="connsiteX2" fmla="*/ 9088244 w 12243125"/>
              <a:gd name="connsiteY2" fmla="*/ 2127018 h 2145814"/>
              <a:gd name="connsiteX3" fmla="*/ 11976410 w 12243125"/>
              <a:gd name="connsiteY3" fmla="*/ 1223770 h 2145814"/>
              <a:gd name="connsiteX4" fmla="*/ 12132527 w 12243125"/>
              <a:gd name="connsiteY4" fmla="*/ 1179165 h 2145814"/>
              <a:gd name="connsiteX5" fmla="*/ 12132527 w 12243125"/>
              <a:gd name="connsiteY5" fmla="*/ 1190316 h 214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43125" h="2145814">
                <a:moveTo>
                  <a:pt x="0" y="186706"/>
                </a:moveTo>
                <a:cubicBezTo>
                  <a:pt x="1182958" y="25013"/>
                  <a:pt x="2365917" y="-136679"/>
                  <a:pt x="3880624" y="186706"/>
                </a:cubicBezTo>
                <a:cubicBezTo>
                  <a:pt x="5395331" y="510091"/>
                  <a:pt x="7738946" y="1954174"/>
                  <a:pt x="9088244" y="2127018"/>
                </a:cubicBezTo>
                <a:cubicBezTo>
                  <a:pt x="10437542" y="2299862"/>
                  <a:pt x="11976410" y="1223770"/>
                  <a:pt x="11976410" y="1223770"/>
                </a:cubicBezTo>
                <a:cubicBezTo>
                  <a:pt x="12483791" y="1065795"/>
                  <a:pt x="12106508" y="1184741"/>
                  <a:pt x="12132527" y="1179165"/>
                </a:cubicBezTo>
                <a:cubicBezTo>
                  <a:pt x="12158547" y="1173589"/>
                  <a:pt x="12145537" y="1181952"/>
                  <a:pt x="12132527" y="1190316"/>
                </a:cubicBezTo>
              </a:path>
            </a:pathLst>
          </a:custGeom>
          <a:noFill/>
          <a:effectLst>
            <a:reflection blurRad="6350" stA="530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logo with a black background&#10;&#10;Description automatically generated">
            <a:extLst>
              <a:ext uri="{FF2B5EF4-FFF2-40B4-BE49-F238E27FC236}">
                <a16:creationId xmlns:a16="http://schemas.microsoft.com/office/drawing/2014/main" id="{82989756-ED00-35D0-B232-FF0105CF9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8" y="5541794"/>
            <a:ext cx="2462226" cy="1538891"/>
          </a:xfrm>
          <a:prstGeom prst="rect">
            <a:avLst/>
          </a:prstGeom>
        </p:spPr>
      </p:pic>
      <p:sp>
        <p:nvSpPr>
          <p:cNvPr id="4" name="TextBox 3">
            <a:extLst>
              <a:ext uri="{FF2B5EF4-FFF2-40B4-BE49-F238E27FC236}">
                <a16:creationId xmlns:a16="http://schemas.microsoft.com/office/drawing/2014/main" id="{68A6EC65-0A3C-8DFE-7442-E2535AF0DC9A}"/>
              </a:ext>
            </a:extLst>
          </p:cNvPr>
          <p:cNvSpPr txBox="1"/>
          <p:nvPr/>
        </p:nvSpPr>
        <p:spPr>
          <a:xfrm>
            <a:off x="849086" y="572220"/>
            <a:ext cx="10657114" cy="3816429"/>
          </a:xfrm>
          <a:prstGeom prst="rect">
            <a:avLst/>
          </a:prstGeom>
          <a:noFill/>
        </p:spPr>
        <p:txBody>
          <a:bodyPr wrap="square" rtlCol="0">
            <a:spAutoFit/>
          </a:bodyPr>
          <a:lstStyle/>
          <a:p>
            <a:r>
              <a:rPr lang="en-US" sz="3200" dirty="0"/>
              <a:t>Resources</a:t>
            </a:r>
          </a:p>
          <a:p>
            <a:endParaRPr lang="en-US" dirty="0"/>
          </a:p>
          <a:p>
            <a:r>
              <a:rPr lang="en-US" sz="3200" dirty="0" err="1"/>
              <a:t>Github</a:t>
            </a:r>
            <a:r>
              <a:rPr lang="en-US" sz="3200" dirty="0"/>
              <a:t> YouTube Channel: </a:t>
            </a:r>
            <a:r>
              <a:rPr lang="en-US" sz="3200" dirty="0">
                <a:solidFill>
                  <a:srgbClr val="FF0000"/>
                </a:solidFill>
              </a:rPr>
              <a:t>https://</a:t>
            </a:r>
            <a:r>
              <a:rPr lang="en-US" sz="3200" dirty="0" err="1">
                <a:solidFill>
                  <a:srgbClr val="FF0000"/>
                </a:solidFill>
              </a:rPr>
              <a:t>www.youtube.com</a:t>
            </a:r>
            <a:r>
              <a:rPr lang="en-US" sz="3200" dirty="0">
                <a:solidFill>
                  <a:srgbClr val="FF0000"/>
                </a:solidFill>
              </a:rPr>
              <a:t>/@GitHub</a:t>
            </a:r>
          </a:p>
          <a:p>
            <a:r>
              <a:rPr lang="en-US" sz="3200" dirty="0"/>
              <a:t>VS Code YouTube Channel: </a:t>
            </a:r>
            <a:r>
              <a:rPr lang="en-US" sz="3200" dirty="0">
                <a:solidFill>
                  <a:srgbClr val="FF0000"/>
                </a:solidFill>
              </a:rPr>
              <a:t>https://</a:t>
            </a:r>
            <a:r>
              <a:rPr lang="en-US" sz="3200" dirty="0" err="1">
                <a:solidFill>
                  <a:srgbClr val="FF0000"/>
                </a:solidFill>
              </a:rPr>
              <a:t>www.youtube.com</a:t>
            </a:r>
            <a:r>
              <a:rPr lang="en-US" sz="3200" dirty="0">
                <a:solidFill>
                  <a:srgbClr val="FF0000"/>
                </a:solidFill>
              </a:rPr>
              <a:t>/@code</a:t>
            </a:r>
          </a:p>
          <a:p>
            <a:r>
              <a:rPr lang="en-US" sz="3200" dirty="0"/>
              <a:t>Microsoft Developer YouTube Channel: </a:t>
            </a:r>
            <a:r>
              <a:rPr lang="en-US" sz="3200" dirty="0">
                <a:solidFill>
                  <a:srgbClr val="FF0000"/>
                </a:solidFill>
              </a:rPr>
              <a:t>https://</a:t>
            </a:r>
            <a:r>
              <a:rPr lang="en-US" sz="3200" dirty="0" err="1">
                <a:solidFill>
                  <a:srgbClr val="FF0000"/>
                </a:solidFill>
              </a:rPr>
              <a:t>www.youtube.com</a:t>
            </a:r>
            <a:r>
              <a:rPr lang="en-US" sz="3200" dirty="0">
                <a:solidFill>
                  <a:srgbClr val="FF0000"/>
                </a:solidFill>
              </a:rPr>
              <a:t>/@</a:t>
            </a:r>
            <a:r>
              <a:rPr lang="en-US" sz="3200" dirty="0" err="1">
                <a:solidFill>
                  <a:srgbClr val="FF0000"/>
                </a:solidFill>
              </a:rPr>
              <a:t>MicrosoftDeveloper</a:t>
            </a:r>
            <a:endParaRPr lang="en-US" sz="3200" dirty="0">
              <a:solidFill>
                <a:srgbClr val="FF0000"/>
              </a:solidFill>
            </a:endParaRPr>
          </a:p>
          <a:p>
            <a:r>
              <a:rPr lang="en-US" sz="3200" dirty="0" err="1"/>
              <a:t>Github</a:t>
            </a:r>
            <a:r>
              <a:rPr lang="en-US" sz="3200" dirty="0"/>
              <a:t> Next: </a:t>
            </a:r>
            <a:r>
              <a:rPr lang="en-US" sz="3200" dirty="0">
                <a:solidFill>
                  <a:srgbClr val="FF0000"/>
                </a:solidFill>
                <a:hlinkClick r:id="rId4"/>
              </a:rPr>
              <a:t>https://githubnext.com</a:t>
            </a:r>
            <a:endParaRPr lang="en-US" sz="3200" dirty="0">
              <a:solidFill>
                <a:srgbClr val="FF0000"/>
              </a:solidFill>
            </a:endParaRPr>
          </a:p>
          <a:p>
            <a:endParaRPr lang="en-US" sz="3200" dirty="0">
              <a:solidFill>
                <a:srgbClr val="FF0000"/>
              </a:solidFill>
            </a:endParaRPr>
          </a:p>
        </p:txBody>
      </p:sp>
    </p:spTree>
    <p:extLst>
      <p:ext uri="{BB962C8B-B14F-4D97-AF65-F5344CB8AC3E}">
        <p14:creationId xmlns:p14="http://schemas.microsoft.com/office/powerpoint/2010/main" val="1971809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77845</TotalTime>
  <Words>1048</Words>
  <Application>Microsoft Macintosh PowerPoint</Application>
  <PresentationFormat>Widescreen</PresentationFormat>
  <Paragraphs>78</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adobe-clean</vt:lpstr>
      <vt:lpstr>DunbarTall</vt:lpstr>
      <vt:lpstr>Arial</vt:lpstr>
      <vt:lpstr>Calibri</vt:lpstr>
      <vt:lpstr>Calibri Light</vt:lpstr>
      <vt:lpstr>Helvetica</vt:lpstr>
      <vt:lpstr>Roboto</vt:lpstr>
      <vt:lpstr>Roboto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 Williams-Rumsey</dc:creator>
  <cp:lastModifiedBy>Monte Chan</cp:lastModifiedBy>
  <cp:revision>41</cp:revision>
  <dcterms:created xsi:type="dcterms:W3CDTF">2023-07-17T19:55:35Z</dcterms:created>
  <dcterms:modified xsi:type="dcterms:W3CDTF">2025-03-27T12:01:02Z</dcterms:modified>
</cp:coreProperties>
</file>