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de-DE" sz="44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8640000" cy="20912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720000" y="4450320"/>
            <a:ext cx="8640000" cy="20912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de-DE" sz="44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5147280" y="445032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720000" y="445032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de-DE" sz="44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2781720" cy="20912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641040" y="2160000"/>
            <a:ext cx="2781720" cy="20912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562440" y="2160000"/>
            <a:ext cx="2781720" cy="20912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6562440" y="4450320"/>
            <a:ext cx="2781720" cy="20912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641040" y="4450320"/>
            <a:ext cx="2781720" cy="20912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720000" y="4450320"/>
            <a:ext cx="2781720" cy="20912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de-DE" sz="44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720000" y="2160000"/>
            <a:ext cx="8640000" cy="438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de-DE" sz="44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8640000" cy="438480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de-DE" sz="44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438480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438480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de-DE" sz="44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720000" y="300960"/>
            <a:ext cx="8855640" cy="5853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de-DE" sz="44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720000" y="445032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438480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de-DE" sz="44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720000" y="2160000"/>
            <a:ext cx="8640000" cy="438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de-DE" sz="44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438480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5147280" y="445032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de-DE" sz="44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720000" y="4450320"/>
            <a:ext cx="8640000" cy="20912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de-DE" sz="44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8640000" cy="20912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720000" y="4450320"/>
            <a:ext cx="8640000" cy="20912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de-DE" sz="44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5147280" y="445032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720000" y="445032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de-DE" sz="44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2781720" cy="20912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3641040" y="2160000"/>
            <a:ext cx="2781720" cy="20912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6562440" y="2160000"/>
            <a:ext cx="2781720" cy="20912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6562440" y="4450320"/>
            <a:ext cx="2781720" cy="20912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3641040" y="4450320"/>
            <a:ext cx="2781720" cy="20912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720000" y="4450320"/>
            <a:ext cx="2781720" cy="20912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de-DE" sz="44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8640000" cy="438480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de-DE" sz="44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438480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438480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de-DE" sz="44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720000" y="300960"/>
            <a:ext cx="8855640" cy="5853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de-DE" sz="44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720000" y="445032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438480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de-DE" sz="44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438480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147280" y="445032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de-DE" sz="44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720000" y="4450320"/>
            <a:ext cx="8640000" cy="20912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792000" y="4104000"/>
            <a:ext cx="8568000" cy="144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r>
              <a:rPr b="1" lang="de-DE" sz="4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Click to edit the title text format</a:t>
            </a:r>
            <a:endParaRPr b="1" lang="de-DE" sz="4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792000" y="5904000"/>
            <a:ext cx="8568000" cy="98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879"/>
              </a:spcAft>
              <a:buClr>
                <a:srgbClr val="333333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Click to edit the outline text format</a:t>
            </a:r>
            <a:endParaRPr b="0" lang="de-DE" sz="24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  <a:p>
            <a:pPr lvl="1" marL="864000" indent="-324000">
              <a:spcAft>
                <a:spcPts val="1497"/>
              </a:spcAft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de-DE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Second Outline Level</a:t>
            </a:r>
            <a:endParaRPr b="0" lang="de-DE" sz="24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  <a:p>
            <a:pPr lvl="2" marL="1296000" indent="-288000">
              <a:spcAft>
                <a:spcPts val="112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Third Outline Level</a:t>
            </a:r>
            <a:endParaRPr b="0" lang="de-DE" sz="24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  <a:p>
            <a:pPr lvl="3" marL="1728000" indent="-216000">
              <a:spcAft>
                <a:spcPts val="743"/>
              </a:spcAft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de-DE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Fourth Outline Level</a:t>
            </a:r>
            <a:endParaRPr b="0" lang="de-DE" sz="24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  <a:p>
            <a:pPr lvl="4" marL="2160000" indent="-216000">
              <a:spcAft>
                <a:spcPts val="366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Fifth Outline Level</a:t>
            </a:r>
            <a:endParaRPr b="0" lang="de-DE" sz="24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  <a:p>
            <a:pPr lvl="5" marL="2592000" indent="-216000">
              <a:spcAft>
                <a:spcPts val="366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Sixth Outline Level</a:t>
            </a:r>
            <a:endParaRPr b="0" lang="de-DE" sz="24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  <a:p>
            <a:pPr lvl="6" marL="3024000" indent="-216000">
              <a:spcAft>
                <a:spcPts val="366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Seventh Outline Level</a:t>
            </a:r>
            <a:endParaRPr b="0" lang="de-DE" sz="24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644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&lt;date/time&gt;</a:t>
            </a:r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644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&lt;footer&gt;</a:t>
            </a:r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644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1B3FE0ED-1693-4FA6-AECD-371949FE0D8D}" type="slidenum"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&lt;number&gt;</a:t>
            </a:fld>
            <a:r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 / </a:t>
            </a:r>
            <a:fld id="{33399207-2242-43C8-B777-0530410E7213}" type="slidecount"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9</a:t>
            </a:fld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5" name="CustomShape 6"/>
          <p:cNvSpPr/>
          <p:nvPr/>
        </p:nvSpPr>
        <p:spPr>
          <a:xfrm>
            <a:off x="0" y="4320000"/>
            <a:ext cx="504000" cy="1080000"/>
          </a:xfrm>
          <a:prstGeom prst="rect">
            <a:avLst/>
          </a:prstGeom>
          <a:solidFill>
            <a:srgbClr val="ef292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r>
              <a:rPr b="1" lang="de-DE" sz="4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Click to edit the title text format</a:t>
            </a:r>
            <a:endParaRPr b="1" lang="de-DE" sz="44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8640000" cy="438480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Click to edit the outline text format</a:t>
            </a:r>
            <a:endParaRPr b="0" lang="de-DE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  <a:p>
            <a:pPr lvl="1" marL="864000" indent="-324000">
              <a:spcAft>
                <a:spcPts val="1134"/>
              </a:spcAft>
              <a:buClr>
                <a:srgbClr val="ef2929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Second Outline Level</a:t>
            </a:r>
            <a:endParaRPr b="0" lang="de-DE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  <a:p>
            <a:pPr lvl="2" marL="1296000" indent="-288000">
              <a:spcAft>
                <a:spcPts val="845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Third Outline Level</a:t>
            </a:r>
            <a:endParaRPr b="0" lang="de-DE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  <a:p>
            <a:pPr lvl="3" marL="1728000" indent="-216000">
              <a:spcAft>
                <a:spcPts val="567"/>
              </a:spcAft>
              <a:buClr>
                <a:srgbClr val="ef2929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Fourth Outline Level</a:t>
            </a:r>
            <a:endParaRPr b="0" lang="de-DE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  <a:p>
            <a:pPr lvl="4" marL="2160000" indent="-216000">
              <a:spcAft>
                <a:spcPts val="283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Fifth Outline Level</a:t>
            </a:r>
            <a:endParaRPr b="0" lang="de-DE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  <a:p>
            <a:pPr lvl="5" marL="2592000" indent="-216000">
              <a:spcAft>
                <a:spcPts val="283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Sixth Outline Level</a:t>
            </a:r>
            <a:endParaRPr b="0" lang="de-DE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  <a:p>
            <a:pPr lvl="6" marL="3024000" indent="-216000">
              <a:spcAft>
                <a:spcPts val="283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Seventh Outline Level</a:t>
            </a:r>
            <a:endParaRPr b="0" lang="de-DE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dt"/>
          </p:nvPr>
        </p:nvSpPr>
        <p:spPr>
          <a:xfrm>
            <a:off x="504000" y="688680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 </a:t>
            </a:r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ftr"/>
          </p:nvPr>
        </p:nvSpPr>
        <p:spPr>
          <a:xfrm>
            <a:off x="3447360" y="688680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 </a:t>
            </a:r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sldNum"/>
          </p:nvPr>
        </p:nvSpPr>
        <p:spPr>
          <a:xfrm>
            <a:off x="7227360" y="688680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F392C413-51AC-4BA4-9269-55AAC3BBF608}" type="slidenum"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1</a:t>
            </a:fld>
            <a:r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 / </a:t>
            </a:r>
            <a:fld id="{42809F50-55A7-45F8-ADCD-98FBC062B878}" type="slidecount"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9</a:t>
            </a:fld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47" name="CustomShape 6"/>
          <p:cNvSpPr/>
          <p:nvPr/>
        </p:nvSpPr>
        <p:spPr>
          <a:xfrm>
            <a:off x="0" y="288000"/>
            <a:ext cx="504000" cy="1080000"/>
          </a:xfrm>
          <a:prstGeom prst="rect">
            <a:avLst/>
          </a:prstGeom>
          <a:solidFill>
            <a:srgbClr val="ef292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20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20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792000" y="4104000"/>
            <a:ext cx="8568000" cy="144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r>
              <a:rPr b="1" lang="de-DE" sz="42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Recommending Neighborhoods</a:t>
            </a:r>
            <a:endParaRPr b="1" lang="de-DE" sz="42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792000" y="5841720"/>
            <a:ext cx="8568000" cy="1107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By Caitlin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  <a:p>
            <a:pPr algn="ctr"/>
            <a:r>
              <a:rPr b="0"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Coursera Capstone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de-DE" sz="4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Introduction</a:t>
            </a:r>
            <a:endParaRPr b="1" lang="de-DE" sz="44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720000" y="2160000"/>
            <a:ext cx="8640000" cy="438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The problem: </a:t>
            </a:r>
            <a:endParaRPr b="0" lang="de-DE" sz="24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  <a:p>
            <a:pPr lvl="1" marL="864000" indent="-324000">
              <a:spcAft>
                <a:spcPts val="1134"/>
              </a:spcAft>
              <a:buClr>
                <a:srgbClr val="ef2929"/>
              </a:buClr>
              <a:buSzPct val="75000"/>
              <a:buFont typeface="Symbol" charset="2"/>
              <a:buChar char=""/>
            </a:pPr>
            <a:r>
              <a:rPr b="0" lang="de-DE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Relocate neighborhoods within a city or borough.</a:t>
            </a:r>
            <a:endParaRPr b="0" lang="de-DE" sz="24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  <a:p>
            <a:pPr lvl="1" marL="864000" indent="-324000">
              <a:spcAft>
                <a:spcPts val="1134"/>
              </a:spcAft>
              <a:buClr>
                <a:srgbClr val="ef2929"/>
              </a:buClr>
              <a:buSzPct val="75000"/>
              <a:buFont typeface="Symbol" charset="2"/>
              <a:buChar char=""/>
            </a:pPr>
            <a:r>
              <a:rPr b="0" lang="de-DE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Replicate current situation as closely as possible.</a:t>
            </a:r>
            <a:endParaRPr b="0" lang="de-DE" sz="24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 </a:t>
            </a:r>
            <a:r>
              <a:rPr b="0" lang="de-DE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Example case:</a:t>
            </a:r>
            <a:endParaRPr b="0" lang="de-DE" sz="24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  <a:p>
            <a:pPr lvl="1" marL="864000" indent="-324000">
              <a:spcAft>
                <a:spcPts val="1134"/>
              </a:spcAft>
              <a:buClr>
                <a:srgbClr val="ef2929"/>
              </a:buClr>
              <a:buSzPct val="75000"/>
              <a:buFont typeface="Symbol" charset="2"/>
              <a:buChar char=""/>
            </a:pPr>
            <a:r>
              <a:rPr b="0" lang="de-DE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 </a:t>
            </a:r>
            <a:r>
              <a:rPr b="0" lang="de-DE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A business seeking to relocate or open a second location that is satisfied with its current neighborhood and thus would like to replicate it as closely as possible.  </a:t>
            </a:r>
            <a:endParaRPr b="0" lang="de-DE" sz="24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de-DE" sz="4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Data</a:t>
            </a:r>
            <a:endParaRPr b="1" lang="de-DE" sz="44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720000" y="2160000"/>
            <a:ext cx="8640000" cy="438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Foursquare</a:t>
            </a:r>
            <a:endParaRPr b="0" lang="de-DE" sz="26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  <a:p>
            <a:pPr lvl="1" marL="864000" indent="-324000">
              <a:spcAft>
                <a:spcPts val="1134"/>
              </a:spcAft>
              <a:buClr>
                <a:srgbClr val="ef2929"/>
              </a:buClr>
              <a:buSzPct val="75000"/>
              <a:buFont typeface="Symbol" charset="2"/>
              <a:buChar char=""/>
            </a:pPr>
            <a:r>
              <a:rPr b="0" lang="de-DE" sz="2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Venues in each neighborhood are explored.</a:t>
            </a:r>
            <a:endParaRPr b="0" lang="de-DE" sz="26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  <a:p>
            <a:pPr lvl="1" marL="864000" indent="-324000">
              <a:spcAft>
                <a:spcPts val="1134"/>
              </a:spcAft>
              <a:buClr>
                <a:srgbClr val="ef2929"/>
              </a:buClr>
              <a:buSzPct val="75000"/>
              <a:buFont typeface="Symbol" charset="2"/>
              <a:buChar char=""/>
            </a:pPr>
            <a:r>
              <a:rPr b="0" lang="de-DE" sz="2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This provides an indication of the business landscape of each location</a:t>
            </a:r>
            <a:endParaRPr b="0" lang="de-DE" sz="26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Rent Cafe</a:t>
            </a:r>
            <a:endParaRPr b="0" lang="de-DE" sz="26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  <a:p>
            <a:pPr lvl="1" marL="864000" indent="-324000">
              <a:spcAft>
                <a:spcPts val="1134"/>
              </a:spcAft>
              <a:buClr>
                <a:srgbClr val="ef2929"/>
              </a:buClr>
              <a:buSzPct val="75000"/>
              <a:buFont typeface="Symbol" charset="2"/>
              <a:buChar char=""/>
            </a:pPr>
            <a:r>
              <a:rPr b="0" lang="de-DE" sz="2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A table with rent information for each neighborhood is scraped and added to base data.</a:t>
            </a:r>
            <a:endParaRPr b="0" lang="de-DE" sz="26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de-DE" sz="4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Methodology</a:t>
            </a:r>
            <a:endParaRPr b="1" lang="de-DE" sz="44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720000" y="2160000"/>
            <a:ext cx="8640000" cy="438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Tables and maps are generated to show progress in data processing.</a:t>
            </a:r>
            <a:endParaRPr b="0" lang="de-DE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K-means clustering groups comparable neighborhoods.</a:t>
            </a:r>
            <a:endParaRPr b="0" lang="de-DE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de-DE" sz="4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Selection of Results</a:t>
            </a:r>
            <a:endParaRPr b="1" lang="de-DE" sz="44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720000" y="2160000"/>
            <a:ext cx="4215960" cy="438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To the right, we have the basic geographic data plotted out on map.</a:t>
            </a:r>
            <a:endParaRPr b="0" lang="de-DE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Below, it is in a table, with rent                         information.</a:t>
            </a:r>
            <a:endParaRPr b="0" lang="de-DE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pic>
        <p:nvPicPr>
          <p:cNvPr id="94" name="" descr=""/>
          <p:cNvPicPr/>
          <p:nvPr/>
        </p:nvPicPr>
        <p:blipFill>
          <a:blip r:embed="rId1"/>
          <a:srcRect l="0" t="-2363" r="8" b="47641"/>
          <a:stretch/>
        </p:blipFill>
        <p:spPr>
          <a:xfrm>
            <a:off x="3312000" y="4608000"/>
            <a:ext cx="5400000" cy="2234880"/>
          </a:xfrm>
          <a:prstGeom prst="rect">
            <a:avLst/>
          </a:prstGeom>
          <a:ln>
            <a:noFill/>
          </a:ln>
        </p:spPr>
      </p:pic>
      <p:pic>
        <p:nvPicPr>
          <p:cNvPr id="95" name="" descr=""/>
          <p:cNvPicPr/>
          <p:nvPr/>
        </p:nvPicPr>
        <p:blipFill>
          <a:blip r:embed="rId2"/>
          <a:stretch/>
        </p:blipFill>
        <p:spPr>
          <a:xfrm>
            <a:off x="5976000" y="1783440"/>
            <a:ext cx="2687400" cy="2680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de-DE" sz="4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Selection of Results</a:t>
            </a:r>
            <a:endParaRPr b="1" lang="de-DE" sz="44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97" name="TextShape 2"/>
          <p:cNvSpPr txBox="1"/>
          <p:nvPr/>
        </p:nvSpPr>
        <p:spPr>
          <a:xfrm>
            <a:off x="936000" y="4880520"/>
            <a:ext cx="7632000" cy="38314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A table with most common venues by neighbourhood.</a:t>
            </a:r>
            <a:endParaRPr b="0" lang="de-DE" sz="24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A map with the neighborhoods clustered by venue and rent</a:t>
            </a:r>
            <a:endParaRPr b="0" lang="de-DE" sz="24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pic>
        <p:nvPicPr>
          <p:cNvPr id="98" name="" descr=""/>
          <p:cNvPicPr/>
          <p:nvPr/>
        </p:nvPicPr>
        <p:blipFill>
          <a:blip r:embed="rId1"/>
          <a:srcRect l="0" t="0" r="31521" b="0"/>
          <a:stretch/>
        </p:blipFill>
        <p:spPr>
          <a:xfrm>
            <a:off x="864000" y="1743480"/>
            <a:ext cx="6192000" cy="2936520"/>
          </a:xfrm>
          <a:prstGeom prst="rect">
            <a:avLst/>
          </a:prstGeom>
          <a:ln>
            <a:noFill/>
          </a:ln>
        </p:spPr>
      </p:pic>
      <p:pic>
        <p:nvPicPr>
          <p:cNvPr id="99" name="" descr=""/>
          <p:cNvPicPr/>
          <p:nvPr/>
        </p:nvPicPr>
        <p:blipFill>
          <a:blip r:embed="rId2"/>
          <a:stretch/>
        </p:blipFill>
        <p:spPr>
          <a:xfrm>
            <a:off x="7344000" y="1872000"/>
            <a:ext cx="1872000" cy="2780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de-DE" sz="4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Selection of Results</a:t>
            </a:r>
            <a:endParaRPr b="1" lang="de-DE" sz="44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pic>
        <p:nvPicPr>
          <p:cNvPr id="101" name="" descr=""/>
          <p:cNvPicPr/>
          <p:nvPr/>
        </p:nvPicPr>
        <p:blipFill>
          <a:blip r:embed="rId1"/>
          <a:srcRect l="5805" t="0" r="0" b="0"/>
          <a:stretch/>
        </p:blipFill>
        <p:spPr>
          <a:xfrm>
            <a:off x="640080" y="2016000"/>
            <a:ext cx="8614800" cy="2812320"/>
          </a:xfrm>
          <a:prstGeom prst="rect">
            <a:avLst/>
          </a:prstGeom>
          <a:ln>
            <a:noFill/>
          </a:ln>
        </p:spPr>
      </p:pic>
      <p:sp>
        <p:nvSpPr>
          <p:cNvPr id="102" name="TextShape 2"/>
          <p:cNvSpPr txBox="1"/>
          <p:nvPr/>
        </p:nvSpPr>
        <p:spPr>
          <a:xfrm>
            <a:off x="720000" y="5256000"/>
            <a:ext cx="8640000" cy="1285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Above is the function that comprises our end result.</a:t>
            </a:r>
            <a:endParaRPr b="0" lang="de-DE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de-DE" sz="4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Discussion</a:t>
            </a:r>
            <a:endParaRPr b="1" lang="de-DE" sz="44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104" name="TextShape 2"/>
          <p:cNvSpPr txBox="1"/>
          <p:nvPr/>
        </p:nvSpPr>
        <p:spPr>
          <a:xfrm>
            <a:off x="720000" y="2160000"/>
            <a:ext cx="8640000" cy="438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The results could easily be tweaked according to need</a:t>
            </a:r>
            <a:endParaRPr b="0" lang="de-DE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The model could be easily extended.</a:t>
            </a:r>
            <a:endParaRPr b="0" lang="de-DE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Greater refinement of the model might also be advisable in later iterations.</a:t>
            </a:r>
            <a:endParaRPr b="0" lang="de-DE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de-DE" sz="4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Conclusion</a:t>
            </a:r>
            <a:endParaRPr b="1" lang="de-DE" sz="44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106" name="TextShape 2"/>
          <p:cNvSpPr txBox="1"/>
          <p:nvPr/>
        </p:nvSpPr>
        <p:spPr>
          <a:xfrm>
            <a:off x="720000" y="2160000"/>
            <a:ext cx="8640000" cy="438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This project aimed to provide an aid to anyone seeking to switch neighborhoods within the borough of Manhattan. </a:t>
            </a:r>
            <a:endParaRPr b="0" lang="de-DE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It produced Python functions that utilize machine learning in order to make recommendations based on some combination of relevant paramaters. </a:t>
            </a:r>
            <a:endParaRPr b="0" lang="de-DE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The basic findings are also readily extensible in a variety of directions.</a:t>
            </a:r>
            <a:endParaRPr b="0" lang="de-DE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Application>LibreOffice/5.3.2.2$Windows_X86_64 LibreOffice_project/6cd4f1ef626f15116896b1d8e1398b56da0d0ee1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2019-01-17T00:51:50Z</dcterms:created>
  <dc:creator/>
  <dc:description/>
  <dc:language>en-US</dc:language>
  <cp:lastModifiedBy/>
  <dcterms:modified xsi:type="dcterms:W3CDTF">2019-01-17T01:33:38Z</dcterms:modified>
  <cp:revision>3</cp:revision>
  <dc:subject/>
  <dc:title/>
</cp:coreProperties>
</file>