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12" r:id="rId4"/>
  </p:sldMasterIdLst>
  <p:notesMasterIdLst>
    <p:notesMasterId r:id="rId19"/>
  </p:notesMasterIdLst>
  <p:handoutMasterIdLst>
    <p:handoutMasterId r:id="rId20"/>
  </p:handoutMasterIdLst>
  <p:sldIdLst>
    <p:sldId id="1856" r:id="rId5"/>
    <p:sldId id="1889" r:id="rId6"/>
    <p:sldId id="1887" r:id="rId7"/>
    <p:sldId id="1891" r:id="rId8"/>
    <p:sldId id="1892" r:id="rId9"/>
    <p:sldId id="1893" r:id="rId10"/>
    <p:sldId id="2146848582" r:id="rId11"/>
    <p:sldId id="2146848583" r:id="rId12"/>
    <p:sldId id="2146848584" r:id="rId13"/>
    <p:sldId id="2146848659" r:id="rId14"/>
    <p:sldId id="2146848660" r:id="rId15"/>
    <p:sldId id="2146848661" r:id="rId16"/>
    <p:sldId id="2146848662" r:id="rId17"/>
    <p:sldId id="2146848663" r:id="rId18"/>
  </p:sldIdLst>
  <p:sldSz cx="12192000" cy="6858000"/>
  <p:notesSz cx="6807200" cy="9939338"/>
  <p:defaultTextStyle>
    <a:defPPr>
      <a:defRPr lang="en-US"/>
    </a:defPPr>
    <a:lvl1pPr marL="0" algn="l" defTabSz="1088635" rtl="0" eaLnBrk="1" latinLnBrk="0" hangingPunct="1">
      <a:defRPr sz="2133" kern="1200">
        <a:solidFill>
          <a:schemeClr val="tx1"/>
        </a:solidFill>
        <a:latin typeface="+mn-lt"/>
        <a:ea typeface="+mn-ea"/>
        <a:cs typeface="+mn-cs"/>
      </a:defRPr>
    </a:lvl1pPr>
    <a:lvl2pPr marL="544318" algn="l" defTabSz="1088635" rtl="0" eaLnBrk="1" latinLnBrk="0" hangingPunct="1">
      <a:defRPr sz="2133" kern="1200">
        <a:solidFill>
          <a:schemeClr val="tx1"/>
        </a:solidFill>
        <a:latin typeface="+mn-lt"/>
        <a:ea typeface="+mn-ea"/>
        <a:cs typeface="+mn-cs"/>
      </a:defRPr>
    </a:lvl2pPr>
    <a:lvl3pPr marL="1088635" algn="l" defTabSz="1088635" rtl="0" eaLnBrk="1" latinLnBrk="0" hangingPunct="1">
      <a:defRPr sz="2133" kern="1200">
        <a:solidFill>
          <a:schemeClr val="tx1"/>
        </a:solidFill>
        <a:latin typeface="+mn-lt"/>
        <a:ea typeface="+mn-ea"/>
        <a:cs typeface="+mn-cs"/>
      </a:defRPr>
    </a:lvl3pPr>
    <a:lvl4pPr marL="1632955" algn="l" defTabSz="1088635" rtl="0" eaLnBrk="1" latinLnBrk="0" hangingPunct="1">
      <a:defRPr sz="2133" kern="1200">
        <a:solidFill>
          <a:schemeClr val="tx1"/>
        </a:solidFill>
        <a:latin typeface="+mn-lt"/>
        <a:ea typeface="+mn-ea"/>
        <a:cs typeface="+mn-cs"/>
      </a:defRPr>
    </a:lvl4pPr>
    <a:lvl5pPr marL="2177272" algn="l" defTabSz="1088635" rtl="0" eaLnBrk="1" latinLnBrk="0" hangingPunct="1">
      <a:defRPr sz="2133" kern="1200">
        <a:solidFill>
          <a:schemeClr val="tx1"/>
        </a:solidFill>
        <a:latin typeface="+mn-lt"/>
        <a:ea typeface="+mn-ea"/>
        <a:cs typeface="+mn-cs"/>
      </a:defRPr>
    </a:lvl5pPr>
    <a:lvl6pPr marL="2721592" algn="l" defTabSz="1088635" rtl="0" eaLnBrk="1" latinLnBrk="0" hangingPunct="1">
      <a:defRPr sz="2133" kern="1200">
        <a:solidFill>
          <a:schemeClr val="tx1"/>
        </a:solidFill>
        <a:latin typeface="+mn-lt"/>
        <a:ea typeface="+mn-ea"/>
        <a:cs typeface="+mn-cs"/>
      </a:defRPr>
    </a:lvl6pPr>
    <a:lvl7pPr marL="3265908" algn="l" defTabSz="1088635" rtl="0" eaLnBrk="1" latinLnBrk="0" hangingPunct="1">
      <a:defRPr sz="2133" kern="1200">
        <a:solidFill>
          <a:schemeClr val="tx1"/>
        </a:solidFill>
        <a:latin typeface="+mn-lt"/>
        <a:ea typeface="+mn-ea"/>
        <a:cs typeface="+mn-cs"/>
      </a:defRPr>
    </a:lvl7pPr>
    <a:lvl8pPr marL="3810226" algn="l" defTabSz="1088635" rtl="0" eaLnBrk="1" latinLnBrk="0" hangingPunct="1">
      <a:defRPr sz="2133" kern="1200">
        <a:solidFill>
          <a:schemeClr val="tx1"/>
        </a:solidFill>
        <a:latin typeface="+mn-lt"/>
        <a:ea typeface="+mn-ea"/>
        <a:cs typeface="+mn-cs"/>
      </a:defRPr>
    </a:lvl8pPr>
    <a:lvl9pPr marL="4354544" algn="l" defTabSz="1088635" rtl="0" eaLnBrk="1" latinLnBrk="0" hangingPunct="1">
      <a:defRPr sz="2133"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C543D06-95EB-4BFA-9136-CA22486608B9}">
          <p14:sldIdLst>
            <p14:sldId id="1856"/>
            <p14:sldId id="1889"/>
          </p14:sldIdLst>
        </p14:section>
        <p14:section name="0.はじめに" id="{3D74E10D-1196-4B62-982E-967A21F8BFB9}">
          <p14:sldIdLst>
            <p14:sldId id="1887"/>
            <p14:sldId id="1891"/>
            <p14:sldId id="1892"/>
            <p14:sldId id="1893"/>
          </p14:sldIdLst>
        </p14:section>
        <p14:section name="タイトルなしのセクション" id="{2A909CE2-78F6-497D-A8EE-4118246833A0}">
          <p14:sldIdLst>
            <p14:sldId id="2146848582"/>
            <p14:sldId id="2146848583"/>
            <p14:sldId id="2146848584"/>
            <p14:sldId id="2146848659"/>
            <p14:sldId id="2146848660"/>
            <p14:sldId id="2146848661"/>
            <p14:sldId id="2146848662"/>
            <p14:sldId id="2146848663"/>
          </p14:sldIdLst>
        </p14:section>
      </p14:sectionLst>
    </p:ext>
    <p:ext uri="{EFAFB233-063F-42B5-8137-9DF3F51BA10A}">
      <p15:sldGuideLst xmlns:p15="http://schemas.microsoft.com/office/powerpoint/2012/main">
        <p15:guide id="1" orient="horz" pos="2937" userDrawn="1">
          <p15:clr>
            <a:srgbClr val="A4A3A4"/>
          </p15:clr>
        </p15:guide>
        <p15:guide id="2" pos="3916" userDrawn="1">
          <p15:clr>
            <a:srgbClr val="A4A3A4"/>
          </p15:clr>
        </p15:guide>
        <p15:guide id="3" orient="horz" pos="2160" userDrawn="1">
          <p15:clr>
            <a:srgbClr val="A4A3A4"/>
          </p15:clr>
        </p15:guide>
        <p15:guide id="4" pos="384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E99"/>
    <a:srgbClr val="D9E3EB"/>
    <a:srgbClr val="0000FF"/>
    <a:srgbClr val="004BBB"/>
    <a:srgbClr val="27237B"/>
    <a:srgbClr val="1E1E76"/>
    <a:srgbClr val="FF9933"/>
    <a:srgbClr val="B1DEFF"/>
    <a:srgbClr val="0072C6"/>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A35F3E-C853-461A-9F11-CA52BEF7CA64}" v="1" dt="2024-03-29T04:23:42.1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33613" autoAdjust="0"/>
  </p:normalViewPr>
  <p:slideViewPr>
    <p:cSldViewPr>
      <p:cViewPr varScale="1">
        <p:scale>
          <a:sx n="64" d="100"/>
          <a:sy n="64" d="100"/>
        </p:scale>
        <p:origin x="864" y="48"/>
      </p:cViewPr>
      <p:guideLst>
        <p:guide orient="horz" pos="2937"/>
        <p:guide pos="3916"/>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2"/>
        <a:sy n="1" d="2"/>
      </p:scale>
      <p:origin x="0" y="0"/>
    </p:cViewPr>
  </p:sorterViewPr>
  <p:notesViewPr>
    <p:cSldViewPr showGuides="1">
      <p:cViewPr>
        <p:scale>
          <a:sx n="100" d="100"/>
          <a:sy n="100" d="100"/>
        </p:scale>
        <p:origin x="3486" y="-612"/>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1" y="3"/>
            <a:ext cx="2949787" cy="496967"/>
          </a:xfrm>
          <a:prstGeom prst="rect">
            <a:avLst/>
          </a:prstGeom>
        </p:spPr>
        <p:txBody>
          <a:bodyPr vert="horz" lIns="91751" tIns="45875" rIns="91751" bIns="45875"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55839" y="3"/>
            <a:ext cx="2949787" cy="496967"/>
          </a:xfrm>
          <a:prstGeom prst="rect">
            <a:avLst/>
          </a:prstGeom>
        </p:spPr>
        <p:txBody>
          <a:bodyPr vert="horz" lIns="91751" tIns="45875" rIns="91751" bIns="45875" rtlCol="0"/>
          <a:lstStyle>
            <a:lvl1pPr algn="r">
              <a:defRPr sz="1200"/>
            </a:lvl1pPr>
          </a:lstStyle>
          <a:p>
            <a:fld id="{CAA3B98B-A698-4A8D-8AFE-81D509EE2603}" type="datetime1">
              <a:rPr lang="en-US" altLang="ja-JP" smtClean="0">
                <a:latin typeface="Segoe UI" pitchFamily="34" charset="0"/>
              </a:rPr>
              <a:t>7/11/2024</a:t>
            </a:fld>
            <a:endParaRPr lang="en-US" dirty="0">
              <a:latin typeface="Segoe UI" pitchFamily="34" charset="0"/>
            </a:endParaRPr>
          </a:p>
        </p:txBody>
      </p:sp>
      <p:sp>
        <p:nvSpPr>
          <p:cNvPr id="8" name="Footer Placeholder 7"/>
          <p:cNvSpPr>
            <a:spLocks noGrp="1"/>
          </p:cNvSpPr>
          <p:nvPr>
            <p:ph type="ftr" sz="quarter" idx="2"/>
          </p:nvPr>
        </p:nvSpPr>
        <p:spPr>
          <a:xfrm>
            <a:off x="0" y="9440647"/>
            <a:ext cx="5752084" cy="361349"/>
          </a:xfrm>
          <a:prstGeom prst="rect">
            <a:avLst/>
          </a:prstGeom>
        </p:spPr>
        <p:txBody>
          <a:bodyPr vert="horz" lIns="91751" tIns="45875" rIns="91751" bIns="45875" rtlCol="0" anchor="b"/>
          <a:lstStyle>
            <a:lvl1pPr algn="l">
              <a:defRPr sz="1200"/>
            </a:lvl1pPr>
          </a:lstStyle>
          <a:p>
            <a:pPr marL="399818" defTabSz="91720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9818" defTabSz="917207"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0741" y="9440649"/>
            <a:ext cx="1064886" cy="496967"/>
          </a:xfrm>
          <a:prstGeom prst="rect">
            <a:avLst/>
          </a:prstGeom>
        </p:spPr>
        <p:txBody>
          <a:bodyPr vert="horz" lIns="91751" tIns="45875" rIns="91751" bIns="45875"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3"/>
            <a:ext cx="2949787" cy="496967"/>
          </a:xfrm>
          <a:prstGeom prst="rect">
            <a:avLst/>
          </a:prstGeom>
        </p:spPr>
        <p:txBody>
          <a:bodyPr vert="horz" lIns="91751" tIns="45875" rIns="91751" bIns="45875"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751" tIns="45875" rIns="91751" bIns="45875" rtlCol="0" anchor="ctr"/>
          <a:lstStyle/>
          <a:p>
            <a:endParaRPr lang="en-US" dirty="0"/>
          </a:p>
        </p:txBody>
      </p:sp>
      <p:sp>
        <p:nvSpPr>
          <p:cNvPr id="10" name="Footer Placeholder 9"/>
          <p:cNvSpPr>
            <a:spLocks noGrp="1"/>
          </p:cNvSpPr>
          <p:nvPr>
            <p:ph type="ftr" sz="quarter" idx="4"/>
          </p:nvPr>
        </p:nvSpPr>
        <p:spPr>
          <a:xfrm>
            <a:off x="1" y="9442373"/>
            <a:ext cx="5876883" cy="386925"/>
          </a:xfrm>
          <a:prstGeom prst="rect">
            <a:avLst/>
          </a:prstGeom>
        </p:spPr>
        <p:txBody>
          <a:bodyPr vert="horz" lIns="91751" tIns="45875" rIns="91751" bIns="45875" rtlCol="0" anchor="b"/>
          <a:lstStyle>
            <a:lvl1pPr marL="573443" indent="0" algn="l">
              <a:defRPr sz="1200"/>
            </a:lvl1pPr>
          </a:lstStyle>
          <a:p>
            <a:pPr defTabSz="91720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720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55839" y="3"/>
            <a:ext cx="2949787" cy="496967"/>
          </a:xfrm>
          <a:prstGeom prst="rect">
            <a:avLst/>
          </a:prstGeom>
        </p:spPr>
        <p:txBody>
          <a:bodyPr vert="horz" lIns="91751" tIns="45875" rIns="91751" bIns="45875" rtlCol="0"/>
          <a:lstStyle>
            <a:lvl1pPr algn="r">
              <a:defRPr sz="1200">
                <a:latin typeface="Segoe UI" pitchFamily="34" charset="0"/>
              </a:defRPr>
            </a:lvl1pPr>
          </a:lstStyle>
          <a:p>
            <a:fld id="{79B31214-6376-4DC0-ADD9-60ACC55854EB}" type="datetime1">
              <a:rPr lang="en-US" altLang="ja-JP" smtClean="0"/>
              <a:t>7/11/2024</a:t>
            </a:fld>
            <a:endParaRPr lang="en-US" dirty="0"/>
          </a:p>
        </p:txBody>
      </p:sp>
      <p:sp>
        <p:nvSpPr>
          <p:cNvPr id="12" name="Notes Placeholder 11"/>
          <p:cNvSpPr>
            <a:spLocks noGrp="1"/>
          </p:cNvSpPr>
          <p:nvPr>
            <p:ph type="body" sz="quarter" idx="3"/>
          </p:nvPr>
        </p:nvSpPr>
        <p:spPr>
          <a:xfrm>
            <a:off x="680720" y="4721187"/>
            <a:ext cx="5445760" cy="4472702"/>
          </a:xfrm>
          <a:prstGeom prst="rect">
            <a:avLst/>
          </a:prstGeom>
        </p:spPr>
        <p:txBody>
          <a:bodyPr vert="horz" lIns="91751" tIns="45875" rIns="91751" bIns="4587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5541" y="9440649"/>
            <a:ext cx="940087" cy="496967"/>
          </a:xfrm>
          <a:prstGeom prst="rect">
            <a:avLst/>
          </a:prstGeom>
        </p:spPr>
        <p:txBody>
          <a:bodyPr vert="horz" lIns="91751" tIns="45875" rIns="91751" bIns="45875"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1088635" rtl="0" eaLnBrk="1" latinLnBrk="0" hangingPunct="1">
      <a:lnSpc>
        <a:spcPct val="90000"/>
      </a:lnSpc>
      <a:spcAft>
        <a:spcPts val="397"/>
      </a:spcAft>
      <a:defRPr sz="1067" kern="1200">
        <a:solidFill>
          <a:schemeClr val="tx1"/>
        </a:solidFill>
        <a:latin typeface="Segoe UI Light" pitchFamily="34" charset="0"/>
        <a:ea typeface="+mn-ea"/>
        <a:cs typeface="+mn-cs"/>
      </a:defRPr>
    </a:lvl1pPr>
    <a:lvl2pPr marL="253574" indent="-126000" algn="l" defTabSz="1088635" rtl="0" eaLnBrk="1" latinLnBrk="0" hangingPunct="1">
      <a:lnSpc>
        <a:spcPct val="90000"/>
      </a:lnSpc>
      <a:spcAft>
        <a:spcPts val="397"/>
      </a:spcAft>
      <a:buFont typeface="Arial" pitchFamily="34" charset="0"/>
      <a:buChar char="•"/>
      <a:defRPr sz="1067" kern="1200">
        <a:solidFill>
          <a:schemeClr val="tx1"/>
        </a:solidFill>
        <a:latin typeface="Segoe UI Light" pitchFamily="34" charset="0"/>
        <a:ea typeface="+mn-ea"/>
        <a:cs typeface="+mn-cs"/>
      </a:defRPr>
    </a:lvl2pPr>
    <a:lvl3pPr marL="390598" indent="-137026" algn="l" defTabSz="1088635" rtl="0" eaLnBrk="1" latinLnBrk="0" hangingPunct="1">
      <a:lnSpc>
        <a:spcPct val="90000"/>
      </a:lnSpc>
      <a:spcAft>
        <a:spcPts val="397"/>
      </a:spcAft>
      <a:buFont typeface="Arial" pitchFamily="34" charset="0"/>
      <a:buChar char="•"/>
      <a:defRPr sz="1067" kern="1200">
        <a:solidFill>
          <a:schemeClr val="tx1"/>
        </a:solidFill>
        <a:latin typeface="Segoe UI Light" pitchFamily="34" charset="0"/>
        <a:ea typeface="+mn-ea"/>
        <a:cs typeface="+mn-cs"/>
      </a:defRPr>
    </a:lvl3pPr>
    <a:lvl4pPr marL="574874" indent="-174824" algn="l" defTabSz="1088635" rtl="0" eaLnBrk="1" latinLnBrk="0" hangingPunct="1">
      <a:lnSpc>
        <a:spcPct val="90000"/>
      </a:lnSpc>
      <a:spcAft>
        <a:spcPts val="397"/>
      </a:spcAft>
      <a:buFont typeface="Arial" pitchFamily="34" charset="0"/>
      <a:buChar char="•"/>
      <a:defRPr sz="1067" kern="1200">
        <a:solidFill>
          <a:schemeClr val="tx1"/>
        </a:solidFill>
        <a:latin typeface="Segoe UI Light" pitchFamily="34" charset="0"/>
        <a:ea typeface="+mn-ea"/>
        <a:cs typeface="+mn-cs"/>
      </a:defRPr>
    </a:lvl4pPr>
    <a:lvl5pPr marL="732372" indent="-137026" algn="l" defTabSz="1088635" rtl="0" eaLnBrk="1" latinLnBrk="0" hangingPunct="1">
      <a:lnSpc>
        <a:spcPct val="90000"/>
      </a:lnSpc>
      <a:spcAft>
        <a:spcPts val="397"/>
      </a:spcAft>
      <a:buFont typeface="Arial" pitchFamily="34" charset="0"/>
      <a:buChar char="•"/>
      <a:defRPr sz="1067" kern="1200">
        <a:solidFill>
          <a:schemeClr val="tx1"/>
        </a:solidFill>
        <a:latin typeface="Segoe UI Light" pitchFamily="34" charset="0"/>
        <a:ea typeface="+mn-ea"/>
        <a:cs typeface="+mn-cs"/>
      </a:defRPr>
    </a:lvl5pPr>
    <a:lvl6pPr marL="2721592" algn="l" defTabSz="1088635" rtl="0" eaLnBrk="1" latinLnBrk="0" hangingPunct="1">
      <a:defRPr sz="1467" kern="1200">
        <a:solidFill>
          <a:schemeClr val="tx1"/>
        </a:solidFill>
        <a:latin typeface="+mn-lt"/>
        <a:ea typeface="+mn-ea"/>
        <a:cs typeface="+mn-cs"/>
      </a:defRPr>
    </a:lvl6pPr>
    <a:lvl7pPr marL="3265908" algn="l" defTabSz="1088635" rtl="0" eaLnBrk="1" latinLnBrk="0" hangingPunct="1">
      <a:defRPr sz="1467" kern="1200">
        <a:solidFill>
          <a:schemeClr val="tx1"/>
        </a:solidFill>
        <a:latin typeface="+mn-lt"/>
        <a:ea typeface="+mn-ea"/>
        <a:cs typeface="+mn-cs"/>
      </a:defRPr>
    </a:lvl7pPr>
    <a:lvl8pPr marL="3810226" algn="l" defTabSz="1088635" rtl="0" eaLnBrk="1" latinLnBrk="0" hangingPunct="1">
      <a:defRPr sz="1467" kern="1200">
        <a:solidFill>
          <a:schemeClr val="tx1"/>
        </a:solidFill>
        <a:latin typeface="+mn-lt"/>
        <a:ea typeface="+mn-ea"/>
        <a:cs typeface="+mn-cs"/>
      </a:defRPr>
    </a:lvl8pPr>
    <a:lvl9pPr marL="4354544" algn="l" defTabSz="1088635" rtl="0" eaLnBrk="1" latinLnBrk="0" hangingPunct="1">
      <a:defRPr sz="146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 y="746125"/>
            <a:ext cx="662305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720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7207"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2"/>
          </p:nvPr>
        </p:nvSpPr>
        <p:spPr/>
        <p:txBody>
          <a:bodyPr/>
          <a:lstStyle/>
          <a:p>
            <a:fld id="{79B31214-6376-4DC0-ADD9-60ACC55854EB}" type="datetime1">
              <a:rPr lang="en-US" altLang="ja-JP" smtClean="0"/>
              <a:t>7/11/2024</a:t>
            </a:fld>
            <a:endParaRPr 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159295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75916A13-7060-4F9B-9766-31C859A457E1}" type="slidenum">
              <a:rPr kumimoji="1" lang="ja-JP" altLang="en-US" smtClean="0"/>
              <a:t>7</a:t>
            </a:fld>
            <a:endParaRPr kumimoji="1" lang="ja-JP" altLang="en-US"/>
          </a:p>
        </p:txBody>
      </p:sp>
    </p:spTree>
    <p:extLst>
      <p:ext uri="{BB962C8B-B14F-4D97-AF65-F5344CB8AC3E}">
        <p14:creationId xmlns:p14="http://schemas.microsoft.com/office/powerpoint/2010/main" val="70603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75916A13-7060-4F9B-9766-31C859A457E1}" type="slidenum">
              <a:rPr kumimoji="1" lang="ja-JP" altLang="en-US" smtClean="0"/>
              <a:t>11</a:t>
            </a:fld>
            <a:endParaRPr kumimoji="1" lang="ja-JP" altLang="en-US"/>
          </a:p>
        </p:txBody>
      </p:sp>
    </p:spTree>
    <p:extLst>
      <p:ext uri="{BB962C8B-B14F-4D97-AF65-F5344CB8AC3E}">
        <p14:creationId xmlns:p14="http://schemas.microsoft.com/office/powerpoint/2010/main" val="482144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社内限定　背景色より色変更可）">
    <p:bg>
      <p:bgPr>
        <a:solidFill>
          <a:srgbClr val="D9E3EB"/>
        </a:solidFill>
        <a:effectLst/>
      </p:bgPr>
    </p:bg>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665" y="0"/>
            <a:ext cx="12322577" cy="6858000"/>
          </a:xfrm>
          <a:prstGeom prst="rect">
            <a:avLst/>
          </a:prstGeom>
          <a:solidFill>
            <a:srgbClr val="1E1E76"/>
          </a:solidFill>
        </p:spPr>
      </p:pic>
      <p:sp>
        <p:nvSpPr>
          <p:cNvPr id="12" name="サブタイトル 2"/>
          <p:cNvSpPr>
            <a:spLocks noGrp="1"/>
          </p:cNvSpPr>
          <p:nvPr>
            <p:ph type="subTitle" idx="1"/>
          </p:nvPr>
        </p:nvSpPr>
        <p:spPr>
          <a:xfrm>
            <a:off x="916800" y="3420002"/>
            <a:ext cx="9691435" cy="977153"/>
          </a:xfrm>
          <a:prstGeom prst="rect">
            <a:avLst/>
          </a:prstGeom>
        </p:spPr>
        <p:txBody>
          <a:bodyPr>
            <a:normAutofit/>
          </a:bodyPr>
          <a:lstStyle>
            <a:lvl1pPr marL="0" indent="0" algn="l">
              <a:buNone/>
              <a:defRPr sz="28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marL="544184" indent="0" algn="ctr">
              <a:buNone/>
              <a:defRPr>
                <a:solidFill>
                  <a:schemeClr val="tx1">
                    <a:tint val="75000"/>
                  </a:schemeClr>
                </a:solidFill>
              </a:defRPr>
            </a:lvl2pPr>
            <a:lvl3pPr marL="1088369" indent="0" algn="ctr">
              <a:buNone/>
              <a:defRPr>
                <a:solidFill>
                  <a:schemeClr val="tx1">
                    <a:tint val="75000"/>
                  </a:schemeClr>
                </a:solidFill>
              </a:defRPr>
            </a:lvl3pPr>
            <a:lvl4pPr marL="1632553" indent="0" algn="ctr">
              <a:buNone/>
              <a:defRPr>
                <a:solidFill>
                  <a:schemeClr val="tx1">
                    <a:tint val="75000"/>
                  </a:schemeClr>
                </a:solidFill>
              </a:defRPr>
            </a:lvl4pPr>
            <a:lvl5pPr marL="2176736" indent="0" algn="ctr">
              <a:buNone/>
              <a:defRPr>
                <a:solidFill>
                  <a:schemeClr val="tx1">
                    <a:tint val="75000"/>
                  </a:schemeClr>
                </a:solidFill>
              </a:defRPr>
            </a:lvl5pPr>
            <a:lvl6pPr marL="2720919" indent="0" algn="ctr">
              <a:buNone/>
              <a:defRPr>
                <a:solidFill>
                  <a:schemeClr val="tx1">
                    <a:tint val="75000"/>
                  </a:schemeClr>
                </a:solidFill>
              </a:defRPr>
            </a:lvl6pPr>
            <a:lvl7pPr marL="3265105" indent="0" algn="ctr">
              <a:buNone/>
              <a:defRPr>
                <a:solidFill>
                  <a:schemeClr val="tx1">
                    <a:tint val="75000"/>
                  </a:schemeClr>
                </a:solidFill>
              </a:defRPr>
            </a:lvl7pPr>
            <a:lvl8pPr marL="3809289" indent="0" algn="ctr">
              <a:buNone/>
              <a:defRPr>
                <a:solidFill>
                  <a:schemeClr val="tx1">
                    <a:tint val="75000"/>
                  </a:schemeClr>
                </a:solidFill>
              </a:defRPr>
            </a:lvl8pPr>
            <a:lvl9pPr marL="4353472" indent="0" algn="ctr">
              <a:buNone/>
              <a:defRPr>
                <a:solidFill>
                  <a:schemeClr val="tx1">
                    <a:tint val="75000"/>
                  </a:schemeClr>
                </a:solidFill>
              </a:defRPr>
            </a:lvl9pPr>
          </a:lstStyle>
          <a:p>
            <a:r>
              <a:rPr kumimoji="1" lang="ja-JP" altLang="en-US" dirty="0"/>
              <a:t>マスター サブタイトルの書式設定</a:t>
            </a:r>
          </a:p>
        </p:txBody>
      </p:sp>
      <p:pic>
        <p:nvPicPr>
          <p:cNvPr id="8" name="図 7">
            <a:extLst>
              <a:ext uri="{FF2B5EF4-FFF2-40B4-BE49-F238E27FC236}">
                <a16:creationId xmlns:a16="http://schemas.microsoft.com/office/drawing/2014/main" id="{3C766493-F1C9-108D-C24E-F2B17D4BFB81}"/>
              </a:ext>
            </a:extLst>
          </p:cNvPr>
          <p:cNvPicPr>
            <a:picLocks noChangeAspect="1"/>
          </p:cNvPicPr>
          <p:nvPr userDrawn="1"/>
        </p:nvPicPr>
        <p:blipFill>
          <a:blip r:embed="rId3"/>
          <a:stretch>
            <a:fillRect/>
          </a:stretch>
        </p:blipFill>
        <p:spPr>
          <a:xfrm>
            <a:off x="239350" y="242670"/>
            <a:ext cx="2120900" cy="1155700"/>
          </a:xfrm>
          <a:prstGeom prst="rect">
            <a:avLst/>
          </a:prstGeom>
        </p:spPr>
      </p:pic>
      <p:pic>
        <p:nvPicPr>
          <p:cNvPr id="21" name="図 20">
            <a:extLst>
              <a:ext uri="{FF2B5EF4-FFF2-40B4-BE49-F238E27FC236}">
                <a16:creationId xmlns:a16="http://schemas.microsoft.com/office/drawing/2014/main" id="{E4189EF1-85F6-E743-A7A9-FC5562A0D7BA}"/>
              </a:ext>
            </a:extLst>
          </p:cNvPr>
          <p:cNvPicPr>
            <a:picLocks noChangeAspect="1"/>
          </p:cNvPicPr>
          <p:nvPr userDrawn="1"/>
        </p:nvPicPr>
        <p:blipFill>
          <a:blip r:embed="rId4"/>
          <a:stretch>
            <a:fillRect/>
          </a:stretch>
        </p:blipFill>
        <p:spPr>
          <a:xfrm>
            <a:off x="9521913" y="215594"/>
            <a:ext cx="2298700" cy="1816100"/>
          </a:xfrm>
          <a:prstGeom prst="rect">
            <a:avLst/>
          </a:prstGeom>
        </p:spPr>
      </p:pic>
      <p:pic>
        <p:nvPicPr>
          <p:cNvPr id="22" name="図 21">
            <a:extLst>
              <a:ext uri="{FF2B5EF4-FFF2-40B4-BE49-F238E27FC236}">
                <a16:creationId xmlns:a16="http://schemas.microsoft.com/office/drawing/2014/main" id="{0ED4884F-4784-E551-52E2-BC4223DD8642}"/>
              </a:ext>
            </a:extLst>
          </p:cNvPr>
          <p:cNvPicPr>
            <a:picLocks noChangeAspect="1"/>
          </p:cNvPicPr>
          <p:nvPr userDrawn="1"/>
        </p:nvPicPr>
        <p:blipFill>
          <a:blip r:embed="rId3"/>
          <a:stretch>
            <a:fillRect/>
          </a:stretch>
        </p:blipFill>
        <p:spPr>
          <a:xfrm>
            <a:off x="342069" y="4439450"/>
            <a:ext cx="1433452" cy="781103"/>
          </a:xfrm>
          <a:prstGeom prst="rect">
            <a:avLst/>
          </a:prstGeom>
        </p:spPr>
      </p:pic>
      <p:pic>
        <p:nvPicPr>
          <p:cNvPr id="3" name="図 2" descr="挿絵 が含まれている画像&#10;&#10;自動的に生成された説明">
            <a:extLst>
              <a:ext uri="{FF2B5EF4-FFF2-40B4-BE49-F238E27FC236}">
                <a16:creationId xmlns:a16="http://schemas.microsoft.com/office/drawing/2014/main" id="{33E8B35F-8F2A-844B-FBE5-DDBB033D51B4}"/>
              </a:ext>
            </a:extLst>
          </p:cNvPr>
          <p:cNvPicPr>
            <a:picLocks noChangeAspect="1"/>
          </p:cNvPicPr>
          <p:nvPr userDrawn="1"/>
        </p:nvPicPr>
        <p:blipFill>
          <a:blip r:embed="rId5"/>
          <a:stretch>
            <a:fillRect/>
          </a:stretch>
        </p:blipFill>
        <p:spPr>
          <a:xfrm>
            <a:off x="9936427" y="5856393"/>
            <a:ext cx="2005868" cy="786015"/>
          </a:xfrm>
          <a:prstGeom prst="rect">
            <a:avLst/>
          </a:prstGeom>
        </p:spPr>
      </p:pic>
      <p:pic>
        <p:nvPicPr>
          <p:cNvPr id="2" name="図 1" descr="挿絵 が含まれている画像&#10;&#10;自動的に生成された説明">
            <a:extLst>
              <a:ext uri="{FF2B5EF4-FFF2-40B4-BE49-F238E27FC236}">
                <a16:creationId xmlns:a16="http://schemas.microsoft.com/office/drawing/2014/main" id="{95E7BDE1-EB08-49DD-E661-084EBF48B681}"/>
              </a:ext>
            </a:extLst>
          </p:cNvPr>
          <p:cNvPicPr>
            <a:picLocks noChangeAspect="1"/>
          </p:cNvPicPr>
          <p:nvPr userDrawn="1"/>
        </p:nvPicPr>
        <p:blipFill>
          <a:blip r:embed="rId5"/>
          <a:stretch>
            <a:fillRect/>
          </a:stretch>
        </p:blipFill>
        <p:spPr>
          <a:xfrm>
            <a:off x="9936426" y="5851683"/>
            <a:ext cx="2005868" cy="786015"/>
          </a:xfrm>
          <a:prstGeom prst="rect">
            <a:avLst/>
          </a:prstGeom>
        </p:spPr>
      </p:pic>
      <p:sp>
        <p:nvSpPr>
          <p:cNvPr id="10" name="タイトル 1"/>
          <p:cNvSpPr>
            <a:spLocks noGrp="1"/>
          </p:cNvSpPr>
          <p:nvPr>
            <p:ph type="ctrTitle"/>
          </p:nvPr>
        </p:nvSpPr>
        <p:spPr>
          <a:xfrm>
            <a:off x="914400" y="1416803"/>
            <a:ext cx="9691435" cy="1470024"/>
          </a:xfrm>
          <a:prstGeom prst="rect">
            <a:avLst/>
          </a:prstGeom>
        </p:spPr>
        <p:txBody>
          <a:bodyPr anchor="b">
            <a:normAutofit/>
          </a:bodyPr>
          <a:lstStyle>
            <a:lvl1pPr algn="l">
              <a:defRPr sz="4533" kern="12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r>
              <a:rPr kumimoji="1" lang="ja-JP" altLang="en-US" dirty="0"/>
              <a:t>マスター タイトルの書式設定</a:t>
            </a:r>
          </a:p>
        </p:txBody>
      </p:sp>
    </p:spTree>
    <p:extLst>
      <p:ext uri="{BB962C8B-B14F-4D97-AF65-F5344CB8AC3E}">
        <p14:creationId xmlns:p14="http://schemas.microsoft.com/office/powerpoint/2010/main" val="360395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Ref idx="1001">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3" y="903600"/>
            <a:ext cx="11583452" cy="5540400"/>
          </a:xfrm>
        </p:spPr>
        <p:txBody>
          <a:bodyPr/>
          <a:lstStyle>
            <a:lvl2pPr indent="-201392">
              <a:defRPr/>
            </a:lvl2pPr>
            <a:lvl3pPr indent="-201392">
              <a:defRPr/>
            </a:lvl3pPr>
            <a:lvl4pPr indent="-201392">
              <a:defRPr/>
            </a:lvl4pPr>
            <a:lvl5pPr indent="-201392">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12"/>
          </p:nvPr>
        </p:nvSpPr>
        <p:spPr/>
        <p:txBody>
          <a:bodyPr/>
          <a:lstStyle/>
          <a:p>
            <a:fld id="{2FF5E1DE-7B95-8A44-8552-65323269AE41}" type="slidenum">
              <a:rPr kumimoji="1" lang="ja-JP" altLang="en-US" smtClean="0"/>
              <a:t>‹#›</a:t>
            </a:fld>
            <a:endParaRPr kumimoji="1" lang="ja-JP" altLang="en-US" dirty="0"/>
          </a:p>
        </p:txBody>
      </p:sp>
    </p:spTree>
    <p:extLst>
      <p:ext uri="{BB962C8B-B14F-4D97-AF65-F5344CB8AC3E}">
        <p14:creationId xmlns:p14="http://schemas.microsoft.com/office/powerpoint/2010/main" val="371239414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368553" y="903599"/>
            <a:ext cx="5734207" cy="5540400"/>
          </a:xfrm>
        </p:spPr>
        <p:txBody>
          <a:bodyPr>
            <a:normAutofit/>
          </a:bodyPr>
          <a:lstStyle>
            <a:lvl1pPr>
              <a:defRPr sz="2133"/>
            </a:lvl1pPr>
            <a:lvl2pPr>
              <a:defRPr sz="2133"/>
            </a:lvl2pPr>
            <a:lvl3pPr>
              <a:defRPr sz="2133"/>
            </a:lvl3pPr>
            <a:lvl4pPr>
              <a:defRPr sz="2133"/>
            </a:lvl4pPr>
            <a:lvl5pPr>
              <a:defRPr sz="2133"/>
            </a:lvl5pPr>
            <a:lvl6pPr>
              <a:defRPr sz="2133"/>
            </a:lvl6pPr>
            <a:lvl7pPr>
              <a:defRPr sz="2133"/>
            </a:lvl7pPr>
            <a:lvl8pPr>
              <a:defRPr sz="2133"/>
            </a:lvl8pPr>
            <a:lvl9pPr>
              <a:defRPr sz="2133"/>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6197605" y="903599"/>
            <a:ext cx="5754511" cy="5540400"/>
          </a:xfrm>
        </p:spPr>
        <p:txBody>
          <a:bodyPr>
            <a:normAutofit/>
          </a:bodyPr>
          <a:lstStyle>
            <a:lvl1pPr>
              <a:defRPr sz="2133"/>
            </a:lvl1pPr>
            <a:lvl2pPr>
              <a:defRPr sz="2133"/>
            </a:lvl2pPr>
            <a:lvl3pPr>
              <a:defRPr sz="2133"/>
            </a:lvl3pPr>
            <a:lvl4pPr>
              <a:defRPr sz="2133"/>
            </a:lvl4pPr>
            <a:lvl5pPr>
              <a:defRPr sz="2133"/>
            </a:lvl5pPr>
            <a:lvl6pPr>
              <a:defRPr sz="2133"/>
            </a:lvl6pPr>
            <a:lvl7pPr>
              <a:defRPr sz="2133"/>
            </a:lvl7pPr>
            <a:lvl8pPr>
              <a:defRPr sz="2133"/>
            </a:lvl8pPr>
            <a:lvl9pPr>
              <a:defRPr sz="2133"/>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スライド番号プレースホルダー 6"/>
          <p:cNvSpPr>
            <a:spLocks noGrp="1"/>
          </p:cNvSpPr>
          <p:nvPr>
            <p:ph type="sldNum" sz="quarter" idx="12"/>
          </p:nvPr>
        </p:nvSpPr>
        <p:spPr/>
        <p:txBody>
          <a:bodyPr/>
          <a:lstStyle/>
          <a:p>
            <a:fld id="{2FF5E1DE-7B95-8A44-8552-65323269AE41}" type="slidenum">
              <a:rPr kumimoji="1" lang="ja-JP" altLang="en-US" smtClean="0"/>
              <a:t>‹#›</a:t>
            </a:fld>
            <a:endParaRPr kumimoji="1" lang="ja-JP" altLang="en-US" dirty="0"/>
          </a:p>
        </p:txBody>
      </p:sp>
    </p:spTree>
    <p:extLst>
      <p:ext uri="{BB962C8B-B14F-4D97-AF65-F5344CB8AC3E}">
        <p14:creationId xmlns:p14="http://schemas.microsoft.com/office/powerpoint/2010/main" val="21893343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33" y="18069"/>
            <a:ext cx="12192000" cy="6858000"/>
          </a:xfrm>
          <a:prstGeom prst="rect">
            <a:avLst/>
          </a:prstGeom>
        </p:spPr>
      </p:pic>
      <p:sp>
        <p:nvSpPr>
          <p:cNvPr id="3" name="テキスト プレースホルダー 2"/>
          <p:cNvSpPr>
            <a:spLocks noGrp="1"/>
          </p:cNvSpPr>
          <p:nvPr>
            <p:ph type="body" idx="1"/>
          </p:nvPr>
        </p:nvSpPr>
        <p:spPr>
          <a:xfrm>
            <a:off x="368551" y="903600"/>
            <a:ext cx="11583452" cy="5540400"/>
          </a:xfrm>
          <a:prstGeom prst="rect">
            <a:avLst/>
          </a:prstGeom>
        </p:spPr>
        <p:txBody>
          <a:bodyPr vert="horz" lIns="81637" tIns="40819" rIns="81637" bIns="40819"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11524626" y="6468876"/>
            <a:ext cx="555812" cy="289299"/>
          </a:xfrm>
          <a:prstGeom prst="rect">
            <a:avLst/>
          </a:prstGeom>
        </p:spPr>
        <p:txBody>
          <a:bodyPr vert="horz" lIns="81637" tIns="40819" rIns="81637" bIns="40819" rtlCol="0" anchor="ctr"/>
          <a:lstStyle>
            <a:lvl1pPr algn="r">
              <a:defRPr sz="1333">
                <a:solidFill>
                  <a:srgbClr val="000000"/>
                </a:solidFill>
                <a:latin typeface="Meiryo UI" pitchFamily="50" charset="-128"/>
                <a:ea typeface="Meiryo UI" pitchFamily="50" charset="-128"/>
                <a:cs typeface="Meiryo UI" pitchFamily="50" charset="-128"/>
              </a:defRPr>
            </a:lvl1pPr>
          </a:lstStyle>
          <a:p>
            <a:fld id="{2FF5E1DE-7B95-8A44-8552-65323269AE41}" type="slidenum">
              <a:rPr lang="ja-JP" altLang="en-US" smtClean="0"/>
              <a:pPr/>
              <a:t>‹#›</a:t>
            </a:fld>
            <a:endParaRPr lang="ja-JP" altLang="en-US" dirty="0"/>
          </a:p>
        </p:txBody>
      </p:sp>
      <p:cxnSp>
        <p:nvCxnSpPr>
          <p:cNvPr id="9" name="直線コネクタ 8"/>
          <p:cNvCxnSpPr/>
          <p:nvPr/>
        </p:nvCxnSpPr>
        <p:spPr>
          <a:xfrm>
            <a:off x="240000" y="817200"/>
            <a:ext cx="11712000" cy="0"/>
          </a:xfrm>
          <a:prstGeom prst="line">
            <a:avLst/>
          </a:prstGeom>
          <a:ln>
            <a:solidFill>
              <a:srgbClr val="27237B"/>
            </a:solidFill>
          </a:ln>
          <a:effectLst/>
        </p:spPr>
        <p:style>
          <a:lnRef idx="2">
            <a:schemeClr val="accent1"/>
          </a:lnRef>
          <a:fillRef idx="0">
            <a:schemeClr val="accent1"/>
          </a:fillRef>
          <a:effectRef idx="1">
            <a:schemeClr val="accent1"/>
          </a:effectRef>
          <a:fontRef idx="minor">
            <a:schemeClr val="tx1"/>
          </a:fontRef>
        </p:style>
      </p:cxnSp>
      <p:sp>
        <p:nvSpPr>
          <p:cNvPr id="2" name="タイトル プレースホルダー 1"/>
          <p:cNvSpPr>
            <a:spLocks noGrp="1"/>
          </p:cNvSpPr>
          <p:nvPr>
            <p:ph type="title"/>
          </p:nvPr>
        </p:nvSpPr>
        <p:spPr>
          <a:xfrm>
            <a:off x="368552" y="194236"/>
            <a:ext cx="10204393" cy="540000"/>
          </a:xfrm>
          <a:prstGeom prst="rect">
            <a:avLst/>
          </a:prstGeom>
        </p:spPr>
        <p:txBody>
          <a:bodyPr vert="horz" lIns="81637" tIns="40819" rIns="81637" bIns="40819" rtlCol="0" anchor="t">
            <a:normAutofit/>
          </a:bodyPr>
          <a:lstStyle/>
          <a:p>
            <a:endParaRPr kumimoji="1" lang="ja-JP" altLang="en-US" dirty="0"/>
          </a:p>
        </p:txBody>
      </p:sp>
      <p:sp>
        <p:nvSpPr>
          <p:cNvPr id="4" name="日付プレースホルダー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8C6110FF-10A4-4E74-9338-2E5774EDE049}" type="datetimeFigureOut">
              <a:rPr kumimoji="1" lang="ja-JP" altLang="en-US" smtClean="0"/>
              <a:t>2024/7/11</a:t>
            </a:fld>
            <a:endParaRPr kumimoji="1" lang="ja-JP" altLang="en-US"/>
          </a:p>
        </p:txBody>
      </p:sp>
      <p:sp>
        <p:nvSpPr>
          <p:cNvPr id="5" name="フッター プレースホルダー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kumimoji="1" lang="ja-JP" altLang="en-US"/>
          </a:p>
        </p:txBody>
      </p:sp>
      <p:pic>
        <p:nvPicPr>
          <p:cNvPr id="11" name="図 10" descr="挿絵 が含まれている画像&#10;&#10;自動的に生成された説明">
            <a:extLst>
              <a:ext uri="{FF2B5EF4-FFF2-40B4-BE49-F238E27FC236}">
                <a16:creationId xmlns:a16="http://schemas.microsoft.com/office/drawing/2014/main" id="{F06A7E9E-379A-CD29-8E9B-381E0BC5AC9D}"/>
              </a:ext>
            </a:extLst>
          </p:cNvPr>
          <p:cNvPicPr>
            <a:picLocks noChangeAspect="1"/>
          </p:cNvPicPr>
          <p:nvPr userDrawn="1"/>
        </p:nvPicPr>
        <p:blipFill>
          <a:blip r:embed="rId6"/>
          <a:stretch>
            <a:fillRect/>
          </a:stretch>
        </p:blipFill>
        <p:spPr>
          <a:xfrm>
            <a:off x="10613064" y="201799"/>
            <a:ext cx="1349987" cy="529003"/>
          </a:xfrm>
          <a:prstGeom prst="rect">
            <a:avLst/>
          </a:prstGeom>
        </p:spPr>
      </p:pic>
    </p:spTree>
    <p:extLst>
      <p:ext uri="{BB962C8B-B14F-4D97-AF65-F5344CB8AC3E}">
        <p14:creationId xmlns:p14="http://schemas.microsoft.com/office/powerpoint/2010/main" val="803255957"/>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Lst>
  <p:hf hdr="0" ftr="0" dt="0"/>
  <p:txStyles>
    <p:titleStyle>
      <a:lvl1pPr algn="l" defTabSz="544232" rtl="0" eaLnBrk="1" latinLnBrk="0" hangingPunct="1">
        <a:spcBef>
          <a:spcPct val="0"/>
        </a:spcBef>
        <a:buNone/>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0" indent="0" algn="l" defTabSz="544232" rtl="0" eaLnBrk="1" latinLnBrk="0" hangingPunct="1">
        <a:spcBef>
          <a:spcPct val="20000"/>
        </a:spcBef>
        <a:buFont typeface="Arial"/>
        <a:buNone/>
        <a:defRPr kumimoji="1" sz="2133"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2970" marR="0" indent="0" algn="l" defTabSz="544232" rtl="0" eaLnBrk="1" fontAlgn="auto" latinLnBrk="0" hangingPunct="1">
        <a:lnSpc>
          <a:spcPct val="100000"/>
        </a:lnSpc>
        <a:spcBef>
          <a:spcPct val="20000"/>
        </a:spcBef>
        <a:spcAft>
          <a:spcPts val="0"/>
        </a:spcAft>
        <a:buClrTx/>
        <a:buSzTx/>
        <a:buFont typeface="Arial"/>
        <a:buNone/>
        <a:tabLst/>
        <a:defRPr kumimoji="1" sz="2133"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360583" indent="-201410" algn="l" defTabSz="544232" rtl="0" eaLnBrk="1" latinLnBrk="0" hangingPunct="1">
        <a:spcBef>
          <a:spcPct val="20000"/>
        </a:spcBef>
        <a:buFont typeface="Arial"/>
        <a:buChar char="•"/>
        <a:defRPr kumimoji="1" sz="2133"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904816" indent="-201410" algn="l" defTabSz="544232" rtl="0" eaLnBrk="1" latinLnBrk="0" hangingPunct="1">
        <a:spcBef>
          <a:spcPct val="20000"/>
        </a:spcBef>
        <a:buFont typeface="Arial"/>
        <a:buChar char="•"/>
        <a:defRPr kumimoji="1" sz="2133"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449049" indent="-201410" algn="l" defTabSz="544232" rtl="0" eaLnBrk="1" latinLnBrk="0" hangingPunct="1">
        <a:spcBef>
          <a:spcPct val="20000"/>
        </a:spcBef>
        <a:buFont typeface="Arial"/>
        <a:buChar char="•"/>
        <a:defRPr kumimoji="1" sz="2133"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993282" indent="-272117" algn="l" defTabSz="544232" rtl="0" eaLnBrk="1" latinLnBrk="0" hangingPunct="1">
        <a:spcBef>
          <a:spcPct val="20000"/>
        </a:spcBef>
        <a:buFont typeface="Arial"/>
        <a:buChar char="•"/>
        <a:defRPr kumimoji="1" sz="2400" kern="1200">
          <a:solidFill>
            <a:schemeClr val="tx1"/>
          </a:solidFill>
          <a:latin typeface="+mn-lt"/>
          <a:ea typeface="+mn-ea"/>
          <a:cs typeface="+mn-cs"/>
        </a:defRPr>
      </a:lvl6pPr>
      <a:lvl7pPr marL="3537516" indent="-272117" algn="l" defTabSz="544232" rtl="0" eaLnBrk="1" latinLnBrk="0" hangingPunct="1">
        <a:spcBef>
          <a:spcPct val="20000"/>
        </a:spcBef>
        <a:buFont typeface="Arial"/>
        <a:buChar char="•"/>
        <a:defRPr kumimoji="1" sz="2400" kern="1200">
          <a:solidFill>
            <a:schemeClr val="tx1"/>
          </a:solidFill>
          <a:latin typeface="+mn-lt"/>
          <a:ea typeface="+mn-ea"/>
          <a:cs typeface="+mn-cs"/>
        </a:defRPr>
      </a:lvl7pPr>
      <a:lvl8pPr marL="4081749" indent="-272117" algn="l" defTabSz="544232" rtl="0" eaLnBrk="1" latinLnBrk="0" hangingPunct="1">
        <a:spcBef>
          <a:spcPct val="20000"/>
        </a:spcBef>
        <a:buFont typeface="Arial"/>
        <a:buChar char="•"/>
        <a:defRPr kumimoji="1" sz="2400" kern="1200">
          <a:solidFill>
            <a:schemeClr val="tx1"/>
          </a:solidFill>
          <a:latin typeface="+mn-lt"/>
          <a:ea typeface="+mn-ea"/>
          <a:cs typeface="+mn-cs"/>
        </a:defRPr>
      </a:lvl8pPr>
      <a:lvl9pPr marL="4625982" indent="-272117" algn="l" defTabSz="544232" rtl="0" eaLnBrk="1" latinLnBrk="0" hangingPunct="1">
        <a:spcBef>
          <a:spcPct val="20000"/>
        </a:spcBef>
        <a:buFont typeface="Arial"/>
        <a:buChar char="•"/>
        <a:defRPr kumimoji="1" sz="2400" kern="1200">
          <a:solidFill>
            <a:schemeClr val="tx1"/>
          </a:solidFill>
          <a:latin typeface="+mn-lt"/>
          <a:ea typeface="+mn-ea"/>
          <a:cs typeface="+mn-cs"/>
        </a:defRPr>
      </a:lvl9pPr>
    </p:bodyStyle>
    <p:otherStyle>
      <a:defPPr>
        <a:defRPr lang="ja-JP"/>
      </a:defPPr>
      <a:lvl1pPr marL="0" algn="l" defTabSz="544232" rtl="0" eaLnBrk="1" latinLnBrk="0" hangingPunct="1">
        <a:defRPr kumimoji="1" sz="2133" kern="1200">
          <a:solidFill>
            <a:schemeClr val="tx1"/>
          </a:solidFill>
          <a:latin typeface="+mn-lt"/>
          <a:ea typeface="+mn-ea"/>
          <a:cs typeface="+mn-cs"/>
        </a:defRPr>
      </a:lvl1pPr>
      <a:lvl2pPr marL="544232" algn="l" defTabSz="544232" rtl="0" eaLnBrk="1" latinLnBrk="0" hangingPunct="1">
        <a:defRPr kumimoji="1" sz="2133" kern="1200">
          <a:solidFill>
            <a:schemeClr val="tx1"/>
          </a:solidFill>
          <a:latin typeface="+mn-lt"/>
          <a:ea typeface="+mn-ea"/>
          <a:cs typeface="+mn-cs"/>
        </a:defRPr>
      </a:lvl2pPr>
      <a:lvl3pPr marL="1088466" algn="l" defTabSz="544232" rtl="0" eaLnBrk="1" latinLnBrk="0" hangingPunct="1">
        <a:defRPr kumimoji="1" sz="2133" kern="1200">
          <a:solidFill>
            <a:schemeClr val="tx1"/>
          </a:solidFill>
          <a:latin typeface="+mn-lt"/>
          <a:ea typeface="+mn-ea"/>
          <a:cs typeface="+mn-cs"/>
        </a:defRPr>
      </a:lvl3pPr>
      <a:lvl4pPr marL="1632701" algn="l" defTabSz="544232" rtl="0" eaLnBrk="1" latinLnBrk="0" hangingPunct="1">
        <a:defRPr kumimoji="1" sz="2133" kern="1200">
          <a:solidFill>
            <a:schemeClr val="tx1"/>
          </a:solidFill>
          <a:latin typeface="+mn-lt"/>
          <a:ea typeface="+mn-ea"/>
          <a:cs typeface="+mn-cs"/>
        </a:defRPr>
      </a:lvl4pPr>
      <a:lvl5pPr marL="2176932" algn="l" defTabSz="544232" rtl="0" eaLnBrk="1" latinLnBrk="0" hangingPunct="1">
        <a:defRPr kumimoji="1" sz="2133" kern="1200">
          <a:solidFill>
            <a:schemeClr val="tx1"/>
          </a:solidFill>
          <a:latin typeface="+mn-lt"/>
          <a:ea typeface="+mn-ea"/>
          <a:cs typeface="+mn-cs"/>
        </a:defRPr>
      </a:lvl5pPr>
      <a:lvl6pPr marL="2721164" algn="l" defTabSz="544232" rtl="0" eaLnBrk="1" latinLnBrk="0" hangingPunct="1">
        <a:defRPr kumimoji="1" sz="2133" kern="1200">
          <a:solidFill>
            <a:schemeClr val="tx1"/>
          </a:solidFill>
          <a:latin typeface="+mn-lt"/>
          <a:ea typeface="+mn-ea"/>
          <a:cs typeface="+mn-cs"/>
        </a:defRPr>
      </a:lvl6pPr>
      <a:lvl7pPr marL="3265398" algn="l" defTabSz="544232" rtl="0" eaLnBrk="1" latinLnBrk="0" hangingPunct="1">
        <a:defRPr kumimoji="1" sz="2133" kern="1200">
          <a:solidFill>
            <a:schemeClr val="tx1"/>
          </a:solidFill>
          <a:latin typeface="+mn-lt"/>
          <a:ea typeface="+mn-ea"/>
          <a:cs typeface="+mn-cs"/>
        </a:defRPr>
      </a:lvl7pPr>
      <a:lvl8pPr marL="3809633" algn="l" defTabSz="544232" rtl="0" eaLnBrk="1" latinLnBrk="0" hangingPunct="1">
        <a:defRPr kumimoji="1" sz="2133" kern="1200">
          <a:solidFill>
            <a:schemeClr val="tx1"/>
          </a:solidFill>
          <a:latin typeface="+mn-lt"/>
          <a:ea typeface="+mn-ea"/>
          <a:cs typeface="+mn-cs"/>
        </a:defRPr>
      </a:lvl8pPr>
      <a:lvl9pPr marL="4353864" algn="l" defTabSz="544232" rtl="0" eaLnBrk="1" latinLnBrk="0" hangingPunct="1">
        <a:defRPr kumimoji="1" sz="2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www.binance.com/fr-AF/square/post/8720986013937" TargetMode="External"/><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ja.wikipedia.org/wiki/%E6%A9%9F%E6%A2%B0%E5%AD%A6%E7%BF%92"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4"/>
          <p:cNvSpPr txBox="1">
            <a:spLocks/>
          </p:cNvSpPr>
          <p:nvPr/>
        </p:nvSpPr>
        <p:spPr>
          <a:xfrm>
            <a:off x="598617" y="5335269"/>
            <a:ext cx="3785884" cy="493999"/>
          </a:xfrm>
          <a:prstGeom prst="rect">
            <a:avLst/>
          </a:prstGeom>
        </p:spPr>
        <p:txBody>
          <a:bodyPr lIns="106727" tIns="53363" rIns="106727" bIns="53363"/>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日付プレースホルダー 4"/>
          <p:cNvSpPr txBox="1">
            <a:spLocks/>
          </p:cNvSpPr>
          <p:nvPr/>
        </p:nvSpPr>
        <p:spPr>
          <a:xfrm>
            <a:off x="615754" y="5731760"/>
            <a:ext cx="8264556" cy="865593"/>
          </a:xfrm>
          <a:prstGeom prst="rect">
            <a:avLst/>
          </a:prstGeom>
        </p:spPr>
        <p:txBody>
          <a:bodyPr lIns="106727" tIns="53363" rIns="106727" bIns="53363"/>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a:extLst>
              <a:ext uri="{FF2B5EF4-FFF2-40B4-BE49-F238E27FC236}">
                <a16:creationId xmlns:a16="http://schemas.microsoft.com/office/drawing/2014/main" id="{33A45BB3-E9BB-011A-5EEC-87C0800C46BB}"/>
              </a:ext>
            </a:extLst>
          </p:cNvPr>
          <p:cNvSpPr>
            <a:spLocks noGrp="1"/>
          </p:cNvSpPr>
          <p:nvPr>
            <p:ph type="ctrTitle"/>
          </p:nvPr>
        </p:nvSpPr>
        <p:spPr>
          <a:xfrm>
            <a:off x="876234" y="826225"/>
            <a:ext cx="8676151" cy="2108937"/>
          </a:xfrm>
        </p:spPr>
        <p:txBody>
          <a:bodyPr>
            <a:normAutofit/>
          </a:bodyPr>
          <a:lstStyle/>
          <a:p>
            <a:r>
              <a:rPr lang="en-US" altLang="ja-JP" sz="5067" dirty="0"/>
              <a:t>Template</a:t>
            </a:r>
            <a:endParaRPr lang="ja-JP" altLang="en-US" sz="5067" dirty="0"/>
          </a:p>
        </p:txBody>
      </p:sp>
      <p:sp>
        <p:nvSpPr>
          <p:cNvPr id="3" name="サブタイトル 2">
            <a:extLst>
              <a:ext uri="{FF2B5EF4-FFF2-40B4-BE49-F238E27FC236}">
                <a16:creationId xmlns:a16="http://schemas.microsoft.com/office/drawing/2014/main" id="{3B6D28FB-2580-46C6-1060-0F72D3D30F4F}"/>
              </a:ext>
            </a:extLst>
          </p:cNvPr>
          <p:cNvSpPr>
            <a:spLocks noGrp="1"/>
          </p:cNvSpPr>
          <p:nvPr>
            <p:ph type="subTitle" idx="1"/>
          </p:nvPr>
        </p:nvSpPr>
        <p:spPr>
          <a:xfrm>
            <a:off x="916961" y="3029675"/>
            <a:ext cx="8635424" cy="1302871"/>
          </a:xfrm>
        </p:spPr>
        <p:txBody>
          <a:bodyPr/>
          <a:lstStyle/>
          <a:p>
            <a:r>
              <a:rPr kumimoji="1" lang="en-US" altLang="ja-JP" dirty="0">
                <a:latin typeface="Meiryo UI" panose="020B0604030504040204" pitchFamily="50" charset="-128"/>
                <a:ea typeface="Meiryo UI" panose="020B0604030504040204" pitchFamily="50" charset="-128"/>
              </a:rPr>
              <a:t>.</a:t>
            </a:r>
            <a:endParaRPr kumimoji="1" lang="ja-JP" altLang="en-US" dirty="0">
              <a:latin typeface="Meiryo UI" panose="020B0604030504040204" pitchFamily="50" charset="-128"/>
              <a:ea typeface="Meiryo UI" panose="020B0604030504040204" pitchFamily="50" charset="-128"/>
            </a:endParaRPr>
          </a:p>
        </p:txBody>
      </p:sp>
      <p:sp>
        <p:nvSpPr>
          <p:cNvPr id="6" name="日付プレースホルダー 4">
            <a:extLst>
              <a:ext uri="{FF2B5EF4-FFF2-40B4-BE49-F238E27FC236}">
                <a16:creationId xmlns:a16="http://schemas.microsoft.com/office/drawing/2014/main" id="{B062FEE2-F0F5-FD92-8F71-4589A1A64D06}"/>
              </a:ext>
            </a:extLst>
          </p:cNvPr>
          <p:cNvSpPr txBox="1">
            <a:spLocks/>
          </p:cNvSpPr>
          <p:nvPr/>
        </p:nvSpPr>
        <p:spPr>
          <a:xfrm>
            <a:off x="169037" y="5436948"/>
            <a:ext cx="3861471" cy="486833"/>
          </a:xfrm>
          <a:prstGeom prst="rect">
            <a:avLst/>
          </a:prstGeom>
        </p:spPr>
        <p:txBody>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2024</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年</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月</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22</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日</a:t>
            </a:r>
          </a:p>
        </p:txBody>
      </p:sp>
      <p:sp>
        <p:nvSpPr>
          <p:cNvPr id="8" name="日付プレースホルダー 4">
            <a:extLst>
              <a:ext uri="{FF2B5EF4-FFF2-40B4-BE49-F238E27FC236}">
                <a16:creationId xmlns:a16="http://schemas.microsoft.com/office/drawing/2014/main" id="{F8420D1F-3891-A092-3BAF-6BCD019BFC37}"/>
              </a:ext>
            </a:extLst>
          </p:cNvPr>
          <p:cNvSpPr txBox="1">
            <a:spLocks/>
          </p:cNvSpPr>
          <p:nvPr/>
        </p:nvSpPr>
        <p:spPr>
          <a:xfrm>
            <a:off x="169037" y="5923781"/>
            <a:ext cx="8264556" cy="865593"/>
          </a:xfrm>
          <a:prstGeom prst="rect">
            <a:avLst/>
          </a:prstGeom>
        </p:spPr>
        <p:txBody>
          <a:bodyPr lIns="106727" tIns="53363" rIns="106727" bIns="53363"/>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DX</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企画本部　データ戦略室</a:t>
            </a:r>
          </a:p>
        </p:txBody>
      </p:sp>
    </p:spTree>
    <p:extLst>
      <p:ext uri="{BB962C8B-B14F-4D97-AF65-F5344CB8AC3E}">
        <p14:creationId xmlns:p14="http://schemas.microsoft.com/office/powerpoint/2010/main" val="11696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2FF5E1DE-7B95-8A44-8552-65323269AE41}" type="slidenum">
              <a:rPr kumimoji="1" lang="ja-JP" altLang="en-US" smtClean="0"/>
              <a:t>10</a:t>
            </a:fld>
            <a:endParaRPr kumimoji="1" lang="ja-JP" altLang="en-US"/>
          </a:p>
        </p:txBody>
      </p:sp>
      <p:sp>
        <p:nvSpPr>
          <p:cNvPr id="12" name="タイトル 4">
            <a:extLst>
              <a:ext uri="{FF2B5EF4-FFF2-40B4-BE49-F238E27FC236}">
                <a16:creationId xmlns:a16="http://schemas.microsoft.com/office/drawing/2014/main" id="{230F3468-AC24-EEC0-5FFD-1B04CDE60D6D}"/>
              </a:ext>
            </a:extLst>
          </p:cNvPr>
          <p:cNvSpPr txBox="1">
            <a:spLocks/>
          </p:cNvSpPr>
          <p:nvPr/>
        </p:nvSpPr>
        <p:spPr>
          <a:xfrm>
            <a:off x="323449" y="12473"/>
            <a:ext cx="10335961" cy="5400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800"/>
              <a:t>Atari</a:t>
            </a:r>
            <a:r>
              <a:rPr lang="ja-JP" altLang="en-US" sz="1800"/>
              <a:t>ゲームに対する</a:t>
            </a:r>
            <a:r>
              <a:rPr lang="en-US" altLang="ja-JP" sz="1800"/>
              <a:t>Transformer</a:t>
            </a:r>
            <a:r>
              <a:rPr lang="ja-JP" altLang="en-US" sz="1800"/>
              <a:t>ベース強化学習ロバスト性検証・・・</a:t>
            </a:r>
            <a:r>
              <a:rPr lang="en-US" altLang="ja-JP" sz="1800"/>
              <a:t>3/3</a:t>
            </a:r>
            <a:endParaRPr lang="ja-JP" altLang="en-US" sz="1800"/>
          </a:p>
        </p:txBody>
      </p:sp>
      <p:sp>
        <p:nvSpPr>
          <p:cNvPr id="13" name="タイトル 1">
            <a:extLst>
              <a:ext uri="{FF2B5EF4-FFF2-40B4-BE49-F238E27FC236}">
                <a16:creationId xmlns:a16="http://schemas.microsoft.com/office/drawing/2014/main" id="{E6A53447-36EB-E0E3-D74C-801715755659}"/>
              </a:ext>
            </a:extLst>
          </p:cNvPr>
          <p:cNvSpPr txBox="1">
            <a:spLocks/>
          </p:cNvSpPr>
          <p:nvPr/>
        </p:nvSpPr>
        <p:spPr>
          <a:xfrm>
            <a:off x="368619" y="393803"/>
            <a:ext cx="9791452" cy="4140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b="0" i="0" kern="1200">
                <a:solidFill>
                  <a:schemeClr val="tx1">
                    <a:lumMod val="75000"/>
                    <a:lumOff val="25000"/>
                  </a:schemeClr>
                </a:solidFill>
                <a:latin typeface="BIZ UDPゴシック" panose="020B0400000000000000" pitchFamily="50" charset="-128"/>
                <a:ea typeface="BIZ UDPゴシック" panose="020B0400000000000000" pitchFamily="50" charset="-128"/>
                <a:cs typeface="+mj-cs"/>
              </a:defRPr>
            </a:lvl1pPr>
          </a:lstStyle>
          <a:p>
            <a:r>
              <a:rPr lang="ja-JP" altLang="en-US" sz="2000" b="1"/>
              <a:t>第一生命グループにおける活用案</a:t>
            </a:r>
          </a:p>
        </p:txBody>
      </p:sp>
      <p:sp>
        <p:nvSpPr>
          <p:cNvPr id="5" name="テキスト ボックス 4">
            <a:extLst>
              <a:ext uri="{FF2B5EF4-FFF2-40B4-BE49-F238E27FC236}">
                <a16:creationId xmlns:a16="http://schemas.microsoft.com/office/drawing/2014/main" id="{44AA3170-5881-CFE4-FBDF-D65A52CA23F6}"/>
              </a:ext>
            </a:extLst>
          </p:cNvPr>
          <p:cNvSpPr txBox="1"/>
          <p:nvPr/>
        </p:nvSpPr>
        <p:spPr>
          <a:xfrm>
            <a:off x="323449" y="1189132"/>
            <a:ext cx="11420827" cy="4467389"/>
          </a:xfrm>
          <a:prstGeom prst="rect">
            <a:avLst/>
          </a:prstGeom>
          <a:noFill/>
        </p:spPr>
        <p:txBody>
          <a:bodyPr wrap="square" lIns="36000" tIns="36000" rIns="36000" bIns="36000" rtlCol="0">
            <a:noAutofit/>
          </a:bodyPr>
          <a:lstStyle/>
          <a:p>
            <a:pPr marL="342900" indent="-342900" algn="l">
              <a:buFont typeface="Arial" panose="020B0604020202020204" pitchFamily="34" charset="0"/>
              <a:buChar char="•"/>
            </a:pPr>
            <a:r>
              <a:rPr lang="ja-JP" altLang="en-US" sz="2400" dirty="0">
                <a:latin typeface="Meiryo UI" pitchFamily="50" charset="-128"/>
                <a:ea typeface="Meiryo UI" pitchFamily="50" charset="-128"/>
                <a:cs typeface="Meiryo UI" pitchFamily="50" charset="-128"/>
              </a:rPr>
              <a:t>大規模言語モデルの構築に強化学習が有効</a:t>
            </a:r>
            <a:endParaRPr lang="en-US" altLang="ja-JP" sz="2400" dirty="0">
              <a:latin typeface="Meiryo UI" pitchFamily="50" charset="-128"/>
              <a:ea typeface="Meiryo UI" pitchFamily="50" charset="-128"/>
              <a:cs typeface="Meiryo UI" pitchFamily="50" charset="-128"/>
            </a:endParaRPr>
          </a:p>
          <a:p>
            <a:pPr marL="800100" lvl="1" indent="-342900">
              <a:lnSpc>
                <a:spcPct val="150000"/>
              </a:lnSpc>
              <a:buFont typeface="Arial" panose="020B0604020202020204" pitchFamily="34" charset="0"/>
              <a:buChar char="•"/>
            </a:pPr>
            <a:r>
              <a:rPr lang="en-US" altLang="ja-JP" sz="2000" dirty="0">
                <a:latin typeface="Meiryo UI" pitchFamily="50" charset="-128"/>
                <a:ea typeface="Meiryo UI" pitchFamily="50" charset="-128"/>
                <a:cs typeface="Meiryo UI" pitchFamily="50" charset="-128"/>
              </a:rPr>
              <a:t>ChatGPT</a:t>
            </a:r>
            <a:r>
              <a:rPr lang="ja-JP" altLang="en-US" sz="2000" dirty="0">
                <a:latin typeface="Meiryo UI" pitchFamily="50" charset="-128"/>
                <a:ea typeface="Meiryo UI" pitchFamily="50" charset="-128"/>
                <a:cs typeface="Meiryo UI" pitchFamily="50" charset="-128"/>
              </a:rPr>
              <a:t>等の</a:t>
            </a:r>
            <a:r>
              <a:rPr lang="en-US" altLang="ja-JP" sz="2000" dirty="0">
                <a:latin typeface="Meiryo UI" pitchFamily="50" charset="-128"/>
                <a:ea typeface="Meiryo UI" pitchFamily="50" charset="-128"/>
                <a:cs typeface="Meiryo UI" pitchFamily="50" charset="-128"/>
              </a:rPr>
              <a:t>LLM</a:t>
            </a:r>
            <a:r>
              <a:rPr lang="ja-JP" altLang="en-US" sz="2000" dirty="0">
                <a:latin typeface="Meiryo UI" pitchFamily="50" charset="-128"/>
                <a:ea typeface="Meiryo UI" pitchFamily="50" charset="-128"/>
                <a:cs typeface="Meiryo UI" pitchFamily="50" charset="-128"/>
              </a:rPr>
              <a:t>は強化学習から構築されている</a:t>
            </a:r>
            <a:endParaRPr lang="en-US" altLang="ja-JP" sz="2000" dirty="0">
              <a:latin typeface="Meiryo UI" pitchFamily="50" charset="-128"/>
              <a:ea typeface="Meiryo UI" pitchFamily="50" charset="-128"/>
              <a:cs typeface="Meiryo UI" pitchFamily="50" charset="-128"/>
            </a:endParaRPr>
          </a:p>
          <a:p>
            <a:pPr marL="342900" indent="-342900" algn="l">
              <a:buFont typeface="Arial" panose="020B0604020202020204" pitchFamily="34" charset="0"/>
              <a:buChar char="•"/>
            </a:pPr>
            <a:endParaRPr lang="en-US" altLang="ja-JP" sz="2400" dirty="0">
              <a:latin typeface="Meiryo UI" pitchFamily="50" charset="-128"/>
              <a:ea typeface="Meiryo UI" pitchFamily="50" charset="-128"/>
              <a:cs typeface="Meiryo UI" pitchFamily="50" charset="-128"/>
            </a:endParaRPr>
          </a:p>
          <a:p>
            <a:pPr marL="342900" indent="-342900" algn="l">
              <a:buFont typeface="Arial" panose="020B0604020202020204" pitchFamily="34" charset="0"/>
              <a:buChar char="•"/>
            </a:pPr>
            <a:r>
              <a:rPr kumimoji="1" lang="en-US" altLang="ja-JP" sz="2400" dirty="0">
                <a:latin typeface="Meiryo UI" pitchFamily="50" charset="-128"/>
                <a:ea typeface="Meiryo UI" pitchFamily="50" charset="-128"/>
                <a:cs typeface="Meiryo UI" pitchFamily="50" charset="-128"/>
              </a:rPr>
              <a:t>Decision Transformer</a:t>
            </a:r>
            <a:r>
              <a:rPr kumimoji="1" lang="ja-JP" altLang="en-US" sz="2400" dirty="0">
                <a:latin typeface="Meiryo UI" pitchFamily="50" charset="-128"/>
                <a:ea typeface="Meiryo UI" pitchFamily="50" charset="-128"/>
                <a:cs typeface="Meiryo UI" pitchFamily="50" charset="-128"/>
              </a:rPr>
              <a:t>の使用例：</a:t>
            </a:r>
          </a:p>
          <a:p>
            <a:pPr marL="800100" lvl="1" indent="-342900">
              <a:lnSpc>
                <a:spcPct val="150000"/>
              </a:lnSpc>
              <a:buFont typeface="Arial" panose="020B0604020202020204" pitchFamily="34" charset="0"/>
              <a:buChar char="•"/>
            </a:pPr>
            <a:r>
              <a:rPr kumimoji="1" lang="ja-JP" altLang="en-US" sz="2000" dirty="0">
                <a:latin typeface="Meiryo UI" pitchFamily="50" charset="-128"/>
                <a:ea typeface="Meiryo UI" pitchFamily="50" charset="-128"/>
                <a:cs typeface="Meiryo UI" pitchFamily="50" charset="-128"/>
              </a:rPr>
              <a:t>クラウド上でのリソース管理。</a:t>
            </a:r>
            <a:r>
              <a:rPr kumimoji="1" lang="en-US" altLang="ja-JP" sz="2000" dirty="0">
                <a:latin typeface="Meiryo UI" pitchFamily="50" charset="-128"/>
                <a:ea typeface="Meiryo UI" pitchFamily="50" charset="-128"/>
                <a:cs typeface="Meiryo UI" pitchFamily="50" charset="-128"/>
              </a:rPr>
              <a:t>DMAP</a:t>
            </a:r>
            <a:r>
              <a:rPr kumimoji="1" lang="ja-JP" altLang="en-US" sz="2000" dirty="0">
                <a:latin typeface="Meiryo UI" pitchFamily="50" charset="-128"/>
                <a:ea typeface="Meiryo UI" pitchFamily="50" charset="-128"/>
                <a:cs typeface="Meiryo UI" pitchFamily="50" charset="-128"/>
              </a:rPr>
              <a:t>、</a:t>
            </a:r>
            <a:r>
              <a:rPr lang="en-US" altLang="ja-JP" sz="2000" dirty="0">
                <a:latin typeface="Meiryo UI" pitchFamily="50" charset="-128"/>
                <a:ea typeface="Meiryo UI" pitchFamily="50" charset="-128"/>
                <a:cs typeface="Meiryo UI" pitchFamily="50" charset="-128"/>
              </a:rPr>
              <a:t>ChatGPT</a:t>
            </a:r>
            <a:r>
              <a:rPr lang="ja-JP" altLang="en-US" sz="2000" dirty="0">
                <a:latin typeface="Meiryo UI" pitchFamily="50" charset="-128"/>
                <a:ea typeface="Meiryo UI" pitchFamily="50" charset="-128"/>
                <a:cs typeface="Meiryo UI" pitchFamily="50" charset="-128"/>
              </a:rPr>
              <a:t>等の</a:t>
            </a:r>
            <a:r>
              <a:rPr lang="en-US" altLang="ja-JP" sz="2000" dirty="0">
                <a:latin typeface="Meiryo UI" pitchFamily="50" charset="-128"/>
                <a:ea typeface="Meiryo UI" pitchFamily="50" charset="-128"/>
                <a:cs typeface="Meiryo UI" pitchFamily="50" charset="-128"/>
              </a:rPr>
              <a:t>AI</a:t>
            </a:r>
            <a:r>
              <a:rPr lang="ja-JP" altLang="en-US" sz="2000" dirty="0">
                <a:latin typeface="Meiryo UI" pitchFamily="50" charset="-128"/>
                <a:ea typeface="Meiryo UI" pitchFamily="50" charset="-128"/>
                <a:cs typeface="Meiryo UI" pitchFamily="50" charset="-128"/>
              </a:rPr>
              <a:t>モデル実装のリソース管理。</a:t>
            </a:r>
            <a:endParaRPr kumimoji="1" lang="en-US" altLang="ja-JP" sz="2000" dirty="0">
              <a:latin typeface="Meiryo UI" pitchFamily="50" charset="-128"/>
              <a:ea typeface="Meiryo UI" pitchFamily="50" charset="-128"/>
              <a:cs typeface="Meiryo UI" pitchFamily="50" charset="-128"/>
            </a:endParaRPr>
          </a:p>
          <a:p>
            <a:pPr marL="800100" lvl="1" indent="-342900">
              <a:lnSpc>
                <a:spcPct val="150000"/>
              </a:lnSpc>
              <a:buFont typeface="Wingdings" panose="05000000000000000000" pitchFamily="2" charset="2"/>
              <a:buChar char="ü"/>
            </a:pPr>
            <a:r>
              <a:rPr kumimoji="1" lang="ja-JP" altLang="en-US" sz="2000" dirty="0">
                <a:latin typeface="Meiryo UI" pitchFamily="50" charset="-128"/>
                <a:ea typeface="Meiryo UI" pitchFamily="50" charset="-128"/>
                <a:cs typeface="Meiryo UI" pitchFamily="50" charset="-128"/>
              </a:rPr>
              <a:t>その他、リアルタイムで学習すると非常にコストがかかってしまうが、</a:t>
            </a:r>
            <a:r>
              <a:rPr kumimoji="1" lang="en-US" altLang="ja-JP" sz="2000" dirty="0" err="1">
                <a:latin typeface="Meiryo UI" pitchFamily="50" charset="-128"/>
                <a:ea typeface="Meiryo UI" pitchFamily="50" charset="-128"/>
                <a:cs typeface="Meiryo UI" pitchFamily="50" charset="-128"/>
              </a:rPr>
              <a:t>DecisionTransformer</a:t>
            </a:r>
            <a:r>
              <a:rPr kumimoji="1" lang="ja-JP" altLang="en-US" sz="2000" dirty="0">
                <a:latin typeface="Meiryo UI" pitchFamily="50" charset="-128"/>
                <a:ea typeface="Meiryo UI" pitchFamily="50" charset="-128"/>
                <a:cs typeface="Meiryo UI" pitchFamily="50" charset="-128"/>
              </a:rPr>
              <a:t>を活用すれば、コスト削減できる</a:t>
            </a:r>
          </a:p>
          <a:p>
            <a:pPr marL="800100" lvl="1" indent="-342900">
              <a:lnSpc>
                <a:spcPct val="150000"/>
              </a:lnSpc>
              <a:buFont typeface="Arial" panose="020B0604020202020204" pitchFamily="34" charset="0"/>
              <a:buChar char="•"/>
            </a:pPr>
            <a:endParaRPr kumimoji="1" lang="en-US" altLang="ja-JP" sz="2000" dirty="0">
              <a:latin typeface="Meiryo UI" pitchFamily="50" charset="-128"/>
              <a:ea typeface="Meiryo UI" pitchFamily="50" charset="-128"/>
              <a:cs typeface="Meiryo UI" pitchFamily="50" charset="-128"/>
            </a:endParaRPr>
          </a:p>
          <a:p>
            <a:pPr marL="342900" indent="-342900">
              <a:lnSpc>
                <a:spcPct val="150000"/>
              </a:lnSpc>
              <a:buFont typeface="Arial" panose="020B0604020202020204" pitchFamily="34" charset="0"/>
              <a:buChar char="•"/>
            </a:pPr>
            <a:r>
              <a:rPr lang="ja-JP" altLang="en-US" sz="2400" dirty="0">
                <a:latin typeface="Meiryo UI" pitchFamily="50" charset="-128"/>
                <a:ea typeface="Meiryo UI" pitchFamily="50" charset="-128"/>
                <a:cs typeface="Meiryo UI" pitchFamily="50" charset="-128"/>
              </a:rPr>
              <a:t>機械学習での予測モデル構築も強化学習が使える</a:t>
            </a:r>
            <a:endParaRPr kumimoji="1" lang="en-US" altLang="ja-JP" sz="2400" dirty="0">
              <a:latin typeface="Meiryo UI" pitchFamily="50" charset="-128"/>
              <a:ea typeface="Meiryo UI" pitchFamily="50" charset="-128"/>
              <a:cs typeface="Meiryo UI" pitchFamily="50" charset="-128"/>
            </a:endParaRPr>
          </a:p>
          <a:p>
            <a:pPr marL="800100" lvl="1" indent="-342900">
              <a:lnSpc>
                <a:spcPct val="150000"/>
              </a:lnSpc>
              <a:buFont typeface="Arial" panose="020B0604020202020204" pitchFamily="34" charset="0"/>
              <a:buChar char="•"/>
            </a:pPr>
            <a:endParaRPr kumimoji="1" lang="ja-JP" altLang="en-US" sz="20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7410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2676CEC-4FEE-4BF4-A681-55BC51D65A27}"/>
              </a:ext>
            </a:extLst>
          </p:cNvPr>
          <p:cNvSpPr>
            <a:spLocks noGrp="1"/>
          </p:cNvSpPr>
          <p:nvPr>
            <p:ph type="sldNum" sz="quarter" idx="12"/>
          </p:nvPr>
        </p:nvSpPr>
        <p:spPr/>
        <p:txBody>
          <a:bodyPr/>
          <a:lstStyle/>
          <a:p>
            <a:pPr>
              <a:defRPr/>
            </a:pPr>
            <a:fld id="{2FF5E1DE-7B95-8A44-8552-65323269AE41}" type="slidenum">
              <a:rPr lang="ja-JP" altLang="en-US" smtClean="0"/>
              <a:pPr>
                <a:defRPr/>
              </a:pPr>
              <a:t>11</a:t>
            </a:fld>
            <a:endParaRPr lang="ja-JP" altLang="en-US"/>
          </a:p>
        </p:txBody>
      </p:sp>
      <p:sp>
        <p:nvSpPr>
          <p:cNvPr id="6" name="コンテンツ プレースホルダー 5">
            <a:extLst>
              <a:ext uri="{FF2B5EF4-FFF2-40B4-BE49-F238E27FC236}">
                <a16:creationId xmlns:a16="http://schemas.microsoft.com/office/drawing/2014/main" id="{C4D48BC5-A9DF-9D62-97A3-EBD29B874844}"/>
              </a:ext>
            </a:extLst>
          </p:cNvPr>
          <p:cNvSpPr>
            <a:spLocks noGrp="1"/>
          </p:cNvSpPr>
          <p:nvPr>
            <p:ph idx="1"/>
          </p:nvPr>
        </p:nvSpPr>
        <p:spPr>
          <a:xfrm>
            <a:off x="368619" y="903599"/>
            <a:ext cx="11583452" cy="5760725"/>
          </a:xfrm>
        </p:spPr>
        <p:txBody>
          <a:bodyPr>
            <a:normAutofit/>
          </a:bodyPr>
          <a:lstStyle/>
          <a:p>
            <a:endParaRPr lang="en-US" altLang="ja-JP" sz="2800">
              <a:latin typeface="Meiryo UI" panose="020B0604030504040204" pitchFamily="50" charset="-128"/>
              <a:ea typeface="Meiryo UI" panose="020B0604030504040204" pitchFamily="50" charset="-128"/>
            </a:endParaRPr>
          </a:p>
          <a:p>
            <a:endParaRPr lang="en-US" altLang="ja-JP" sz="2800">
              <a:latin typeface="Meiryo UI" panose="020B0604030504040204" pitchFamily="50" charset="-128"/>
              <a:ea typeface="Meiryo UI" panose="020B0604030504040204" pitchFamily="50" charset="-128"/>
            </a:endParaRPr>
          </a:p>
          <a:p>
            <a:endParaRPr lang="en-US" altLang="ja-JP" sz="2800">
              <a:latin typeface="Meiryo UI" panose="020B0604030504040204" pitchFamily="50" charset="-128"/>
              <a:ea typeface="Meiryo UI" panose="020B0604030504040204" pitchFamily="50" charset="-128"/>
            </a:endParaRPr>
          </a:p>
          <a:p>
            <a:endParaRPr lang="en-US" altLang="ja-JP" sz="2800" b="1">
              <a:latin typeface="Meiryo UI" panose="020B0604030504040204" pitchFamily="50" charset="-128"/>
              <a:ea typeface="Meiryo UI" panose="020B0604030504040204" pitchFamily="50" charset="-128"/>
            </a:endParaRPr>
          </a:p>
          <a:p>
            <a:r>
              <a:rPr kumimoji="1" lang="en-US" altLang="ja-JP" sz="2400">
                <a:latin typeface="Meiryo UI" panose="020B0604030504040204" pitchFamily="50" charset="-128"/>
                <a:ea typeface="Meiryo UI" panose="020B0604030504040204" pitchFamily="50" charset="-128"/>
              </a:rPr>
              <a:t>Hyper Networks</a:t>
            </a:r>
            <a:r>
              <a:rPr lang="ja-JP" altLang="en-US" sz="2400">
                <a:latin typeface="Meiryo UI" panose="020B0604030504040204" pitchFamily="50" charset="-128"/>
                <a:ea typeface="Meiryo UI" panose="020B0604030504040204" pitchFamily="50" charset="-128"/>
              </a:rPr>
              <a:t>の強化学習への適用</a:t>
            </a:r>
            <a:endParaRPr lang="en-US" altLang="ja-JP" sz="2400">
              <a:latin typeface="Meiryo UI" panose="020B0604030504040204" pitchFamily="50" charset="-128"/>
              <a:ea typeface="Meiryo UI" panose="020B0604030504040204" pitchFamily="50" charset="-128"/>
            </a:endParaRPr>
          </a:p>
          <a:p>
            <a:r>
              <a:rPr lang="ja-JP" altLang="en-US" sz="2000">
                <a:latin typeface="Meiryo UI" panose="020B0604030504040204" pitchFamily="50" charset="-128"/>
                <a:ea typeface="Meiryo UI" panose="020B0604030504040204" pitchFamily="50" charset="-128"/>
              </a:rPr>
              <a:t> 放送大学</a:t>
            </a:r>
            <a:endParaRPr lang="en-US" altLang="ja-JP" sz="2000">
              <a:latin typeface="Meiryo UI" panose="020B0604030504040204" pitchFamily="50" charset="-128"/>
              <a:ea typeface="Meiryo UI" panose="020B0604030504040204" pitchFamily="50" charset="-128"/>
            </a:endParaRPr>
          </a:p>
          <a:p>
            <a:endParaRPr lang="en-US" altLang="ja-JP" b="1">
              <a:latin typeface="Meiryo UI" panose="020B0604030504040204" pitchFamily="50" charset="-128"/>
              <a:ea typeface="Meiryo UI" panose="020B0604030504040204" pitchFamily="50" charset="-128"/>
            </a:endParaRPr>
          </a:p>
          <a:p>
            <a:r>
              <a:rPr lang="ja-JP" altLang="en-US" b="1">
                <a:latin typeface="Meiryo UI" panose="020B0604030504040204" pitchFamily="50" charset="-128"/>
                <a:ea typeface="Meiryo UI" panose="020B0604030504040204" pitchFamily="50" charset="-128"/>
              </a:rPr>
              <a:t>聴講者：中務</a:t>
            </a:r>
            <a:endParaRPr lang="ja-JP" altLang="en-US" sz="2400" b="1">
              <a:latin typeface="Meiryo UI" panose="020B0604030504040204" pitchFamily="50" charset="-128"/>
              <a:ea typeface="Meiryo UI" panose="020B0604030504040204" pitchFamily="50" charset="-128"/>
            </a:endParaRPr>
          </a:p>
          <a:p>
            <a:endParaRPr lang="en-US" altLang="ja-JP" sz="2800" b="1">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23114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D1A80135-698A-B31D-5800-3B56A8A700A7}"/>
              </a:ext>
            </a:extLst>
          </p:cNvPr>
          <p:cNvSpPr/>
          <p:nvPr/>
        </p:nvSpPr>
        <p:spPr>
          <a:xfrm>
            <a:off x="119336" y="3140968"/>
            <a:ext cx="6912768" cy="3618592"/>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2FF5E1DE-7B95-8A44-8552-65323269AE41}" type="slidenum">
              <a:rPr kumimoji="1" lang="ja-JP" altLang="en-US" smtClean="0"/>
              <a:t>12</a:t>
            </a:fld>
            <a:endParaRPr kumimoji="1" lang="ja-JP" altLang="en-US"/>
          </a:p>
        </p:txBody>
      </p:sp>
      <p:pic>
        <p:nvPicPr>
          <p:cNvPr id="6" name="図 5">
            <a:extLst>
              <a:ext uri="{FF2B5EF4-FFF2-40B4-BE49-F238E27FC236}">
                <a16:creationId xmlns:a16="http://schemas.microsoft.com/office/drawing/2014/main" id="{1B99CD10-E332-E2A1-064A-E9EFD2F3DA22}"/>
              </a:ext>
            </a:extLst>
          </p:cNvPr>
          <p:cNvPicPr>
            <a:picLocks noChangeAspect="1"/>
          </p:cNvPicPr>
          <p:nvPr/>
        </p:nvPicPr>
        <p:blipFill>
          <a:blip r:embed="rId2"/>
          <a:stretch>
            <a:fillRect/>
          </a:stretch>
        </p:blipFill>
        <p:spPr>
          <a:xfrm>
            <a:off x="3359696" y="1234948"/>
            <a:ext cx="5728544" cy="1446602"/>
          </a:xfrm>
          <a:prstGeom prst="rect">
            <a:avLst/>
          </a:prstGeom>
          <a:ln>
            <a:solidFill>
              <a:schemeClr val="tx1"/>
            </a:solidFill>
          </a:ln>
        </p:spPr>
      </p:pic>
      <p:pic>
        <p:nvPicPr>
          <p:cNvPr id="9" name="図 8">
            <a:extLst>
              <a:ext uri="{FF2B5EF4-FFF2-40B4-BE49-F238E27FC236}">
                <a16:creationId xmlns:a16="http://schemas.microsoft.com/office/drawing/2014/main" id="{D247F879-988D-9D49-BEEB-C2C9F4C1D597}"/>
              </a:ext>
            </a:extLst>
          </p:cNvPr>
          <p:cNvPicPr>
            <a:picLocks noChangeAspect="1"/>
          </p:cNvPicPr>
          <p:nvPr/>
        </p:nvPicPr>
        <p:blipFill>
          <a:blip r:embed="rId3"/>
          <a:stretch>
            <a:fillRect/>
          </a:stretch>
        </p:blipFill>
        <p:spPr>
          <a:xfrm>
            <a:off x="188575" y="3914587"/>
            <a:ext cx="3431704" cy="1542498"/>
          </a:xfrm>
          <a:prstGeom prst="rect">
            <a:avLst/>
          </a:prstGeom>
        </p:spPr>
      </p:pic>
      <p:sp>
        <p:nvSpPr>
          <p:cNvPr id="21" name="テキスト ボックス 20">
            <a:extLst>
              <a:ext uri="{FF2B5EF4-FFF2-40B4-BE49-F238E27FC236}">
                <a16:creationId xmlns:a16="http://schemas.microsoft.com/office/drawing/2014/main" id="{88218ED0-5E42-36F8-A64D-8D80C91F5219}"/>
              </a:ext>
            </a:extLst>
          </p:cNvPr>
          <p:cNvSpPr txBox="1"/>
          <p:nvPr/>
        </p:nvSpPr>
        <p:spPr>
          <a:xfrm>
            <a:off x="695400" y="5805264"/>
            <a:ext cx="2088232" cy="307777"/>
          </a:xfrm>
          <a:prstGeom prst="rect">
            <a:avLst/>
          </a:prstGeom>
          <a:noFill/>
        </p:spPr>
        <p:txBody>
          <a:bodyPr wrap="square" rtlCol="0">
            <a:spAutoFit/>
          </a:bodyPr>
          <a:lstStyle/>
          <a:p>
            <a:pPr algn="ctr"/>
            <a:r>
              <a:rPr kumimoji="1" lang="ja-JP" altLang="en-US" sz="1400"/>
              <a:t>従来のネットワーク</a:t>
            </a:r>
          </a:p>
        </p:txBody>
      </p:sp>
      <p:pic>
        <p:nvPicPr>
          <p:cNvPr id="25" name="図 24">
            <a:extLst>
              <a:ext uri="{FF2B5EF4-FFF2-40B4-BE49-F238E27FC236}">
                <a16:creationId xmlns:a16="http://schemas.microsoft.com/office/drawing/2014/main" id="{A0B0B953-303B-E096-10F0-53B5601A3100}"/>
              </a:ext>
            </a:extLst>
          </p:cNvPr>
          <p:cNvPicPr>
            <a:picLocks noChangeAspect="1"/>
          </p:cNvPicPr>
          <p:nvPr/>
        </p:nvPicPr>
        <p:blipFill>
          <a:blip r:embed="rId4"/>
          <a:stretch>
            <a:fillRect/>
          </a:stretch>
        </p:blipFill>
        <p:spPr>
          <a:xfrm>
            <a:off x="3687487" y="3816219"/>
            <a:ext cx="3270577" cy="1989045"/>
          </a:xfrm>
          <a:prstGeom prst="rect">
            <a:avLst/>
          </a:prstGeom>
        </p:spPr>
      </p:pic>
      <p:sp>
        <p:nvSpPr>
          <p:cNvPr id="26" name="テキスト ボックス 25">
            <a:extLst>
              <a:ext uri="{FF2B5EF4-FFF2-40B4-BE49-F238E27FC236}">
                <a16:creationId xmlns:a16="http://schemas.microsoft.com/office/drawing/2014/main" id="{D35B2E0A-CCEA-D0EE-7388-01E5AA903826}"/>
              </a:ext>
            </a:extLst>
          </p:cNvPr>
          <p:cNvSpPr txBox="1"/>
          <p:nvPr/>
        </p:nvSpPr>
        <p:spPr>
          <a:xfrm>
            <a:off x="3782172" y="5942968"/>
            <a:ext cx="2808312" cy="307777"/>
          </a:xfrm>
          <a:prstGeom prst="rect">
            <a:avLst/>
          </a:prstGeom>
          <a:noFill/>
        </p:spPr>
        <p:txBody>
          <a:bodyPr wrap="square" rtlCol="0">
            <a:spAutoFit/>
          </a:bodyPr>
          <a:lstStyle/>
          <a:p>
            <a:pPr algn="ctr"/>
            <a:r>
              <a:rPr kumimoji="1" lang="en-US" altLang="ja-JP" sz="1400" b="1" err="1"/>
              <a:t>HyperNetwork</a:t>
            </a:r>
            <a:r>
              <a:rPr kumimoji="1" lang="ja-JP" altLang="en-US" sz="1400"/>
              <a:t>を含めたケース</a:t>
            </a:r>
          </a:p>
        </p:txBody>
      </p:sp>
      <p:sp>
        <p:nvSpPr>
          <p:cNvPr id="29" name="テキスト ボックス 28">
            <a:extLst>
              <a:ext uri="{FF2B5EF4-FFF2-40B4-BE49-F238E27FC236}">
                <a16:creationId xmlns:a16="http://schemas.microsoft.com/office/drawing/2014/main" id="{66B1FC49-BC8A-C72C-83AA-2E89BEC0AA78}"/>
              </a:ext>
            </a:extLst>
          </p:cNvPr>
          <p:cNvSpPr txBox="1"/>
          <p:nvPr/>
        </p:nvSpPr>
        <p:spPr>
          <a:xfrm>
            <a:off x="7509522" y="4143870"/>
            <a:ext cx="3913199" cy="1220783"/>
          </a:xfrm>
          <a:prstGeom prst="rect">
            <a:avLst/>
          </a:prstGeom>
          <a:noFill/>
        </p:spPr>
        <p:txBody>
          <a:bodyPr wrap="square" rtlCol="0">
            <a:spAutoFit/>
          </a:bodyPr>
          <a:lstStyle/>
          <a:p>
            <a:r>
              <a:rPr kumimoji="1" lang="en-US" altLang="ja-JP" b="1">
                <a:highlight>
                  <a:srgbClr val="FFFF00"/>
                </a:highlight>
              </a:rPr>
              <a:t>Hyper Network</a:t>
            </a:r>
            <a:r>
              <a:rPr kumimoji="1" lang="ja-JP" altLang="en-US" b="1">
                <a:highlight>
                  <a:srgbClr val="FFFF00"/>
                </a:highlight>
              </a:rPr>
              <a:t>を使う利点</a:t>
            </a:r>
            <a:r>
              <a:rPr kumimoji="1" lang="ja-JP" altLang="en-US">
                <a:highlight>
                  <a:srgbClr val="FFFF00"/>
                </a:highlight>
              </a:rPr>
              <a:t>：</a:t>
            </a:r>
            <a:endParaRPr kumimoji="1" lang="en-US" altLang="ja-JP">
              <a:highlight>
                <a:srgbClr val="FFFF00"/>
              </a:highlight>
            </a:endParaRPr>
          </a:p>
          <a:p>
            <a:endParaRPr kumimoji="1" lang="en-US" altLang="ja-JP" sz="800">
              <a:highlight>
                <a:srgbClr val="FFFF00"/>
              </a:highlight>
            </a:endParaRPr>
          </a:p>
          <a:p>
            <a:pPr marL="342900" indent="-342900">
              <a:buFont typeface="Arial" panose="020B0604020202020204" pitchFamily="34" charset="0"/>
              <a:buChar char="•"/>
            </a:pPr>
            <a:r>
              <a:rPr kumimoji="1" lang="en-US" altLang="ja-JP" sz="1800" err="1"/>
              <a:t>HyperNetwork</a:t>
            </a:r>
            <a:r>
              <a:rPr kumimoji="1" lang="ja-JP" altLang="en-US" sz="1800"/>
              <a:t>の重みの数は</a:t>
            </a:r>
            <a:r>
              <a:rPr kumimoji="1" lang="en-US" altLang="ja-JP" sz="1800" err="1"/>
              <a:t>MainNetwork</a:t>
            </a:r>
            <a:r>
              <a:rPr kumimoji="1" lang="ja-JP" altLang="en-US" sz="1800"/>
              <a:t>より少なく調整できる</a:t>
            </a:r>
            <a:endParaRPr kumimoji="1" lang="en-US" altLang="ja-JP" sz="1800"/>
          </a:p>
          <a:p>
            <a:endParaRPr kumimoji="1" lang="en-US" altLang="ja-JP" sz="800"/>
          </a:p>
        </p:txBody>
      </p:sp>
      <p:sp>
        <p:nvSpPr>
          <p:cNvPr id="31" name="テキスト ボックス 30">
            <a:extLst>
              <a:ext uri="{FF2B5EF4-FFF2-40B4-BE49-F238E27FC236}">
                <a16:creationId xmlns:a16="http://schemas.microsoft.com/office/drawing/2014/main" id="{AEF34BEB-3EDE-B4CF-C0DC-AE8ABDCE81E0}"/>
              </a:ext>
            </a:extLst>
          </p:cNvPr>
          <p:cNvSpPr txBox="1"/>
          <p:nvPr/>
        </p:nvSpPr>
        <p:spPr>
          <a:xfrm>
            <a:off x="7099312" y="5296163"/>
            <a:ext cx="4851174" cy="646331"/>
          </a:xfrm>
          <a:prstGeom prst="rect">
            <a:avLst/>
          </a:prstGeom>
          <a:noFill/>
        </p:spPr>
        <p:txBody>
          <a:bodyPr wrap="square" lIns="91440" tIns="45720" rIns="91440" bIns="45720" anchor="t">
            <a:spAutoFit/>
          </a:bodyPr>
          <a:lstStyle/>
          <a:p>
            <a:pPr algn="ctr"/>
            <a:r>
              <a:rPr kumimoji="1" lang="ja-JP" altLang="en-US" sz="1800" b="1" u="sng">
                <a:ea typeface="ＭＳ Ｐゴシック"/>
              </a:rPr>
              <a:t>→ モデルサイズ、処理時間ともに効率が向上</a:t>
            </a:r>
            <a:r>
              <a:rPr kumimoji="1" lang="en-US" altLang="ja-JP" sz="1800" b="1" u="sng">
                <a:ea typeface="ＭＳ Ｐゴシック"/>
              </a:rPr>
              <a:t>!!</a:t>
            </a:r>
          </a:p>
          <a:p>
            <a:pPr algn="ctr"/>
            <a:r>
              <a:rPr kumimoji="1" lang="en-US" altLang="ja-JP" sz="1800" b="1" u="sng">
                <a:ea typeface="ＭＳ Ｐゴシック"/>
              </a:rPr>
              <a:t>LLM</a:t>
            </a:r>
            <a:r>
              <a:rPr kumimoji="1" lang="ja-JP" altLang="en-US" sz="1800" b="1" u="sng">
                <a:ea typeface="ＭＳ Ｐゴシック"/>
              </a:rPr>
              <a:t>のサイズ等の課題解決に</a:t>
            </a:r>
            <a:r>
              <a:rPr lang="ja-JP" altLang="en-US" b="1" u="sng">
                <a:ea typeface="ＭＳ Ｐゴシック"/>
              </a:rPr>
              <a:t>前進</a:t>
            </a:r>
            <a:endParaRPr kumimoji="1" lang="en-US" altLang="ja-JP" sz="1800" b="1" u="sng">
              <a:ea typeface="ＭＳ Ｐゴシック"/>
            </a:endParaRPr>
          </a:p>
        </p:txBody>
      </p:sp>
      <p:sp>
        <p:nvSpPr>
          <p:cNvPr id="7" name="タイトル 4">
            <a:extLst>
              <a:ext uri="{FF2B5EF4-FFF2-40B4-BE49-F238E27FC236}">
                <a16:creationId xmlns:a16="http://schemas.microsoft.com/office/drawing/2014/main" id="{4FE1BDEB-2B84-76CF-66CB-1B42E11A4249}"/>
              </a:ext>
            </a:extLst>
          </p:cNvPr>
          <p:cNvSpPr txBox="1">
            <a:spLocks/>
          </p:cNvSpPr>
          <p:nvPr/>
        </p:nvSpPr>
        <p:spPr>
          <a:xfrm>
            <a:off x="323449" y="12473"/>
            <a:ext cx="10335961" cy="5400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r>
              <a:rPr kumimoji="1" lang="en-US" altLang="ja-JP" sz="1800">
                <a:latin typeface="Meiryo UI" panose="020B0604030504040204" pitchFamily="50" charset="-128"/>
                <a:ea typeface="Meiryo UI" panose="020B0604030504040204" pitchFamily="50" charset="-128"/>
              </a:rPr>
              <a:t>Hyper Networks</a:t>
            </a:r>
            <a:r>
              <a:rPr lang="ja-JP" altLang="en-US" sz="1800"/>
              <a:t>の強化学習への適用・・・</a:t>
            </a:r>
            <a:r>
              <a:rPr lang="en-US" altLang="ja-JP" sz="1800"/>
              <a:t>1/3</a:t>
            </a:r>
            <a:endParaRPr lang="ja-JP" altLang="en-US" sz="1800"/>
          </a:p>
        </p:txBody>
      </p:sp>
      <p:sp>
        <p:nvSpPr>
          <p:cNvPr id="8" name="タイトル 1">
            <a:extLst>
              <a:ext uri="{FF2B5EF4-FFF2-40B4-BE49-F238E27FC236}">
                <a16:creationId xmlns:a16="http://schemas.microsoft.com/office/drawing/2014/main" id="{1D179C70-C3F8-1001-C072-83842E332733}"/>
              </a:ext>
            </a:extLst>
          </p:cNvPr>
          <p:cNvSpPr txBox="1">
            <a:spLocks/>
          </p:cNvSpPr>
          <p:nvPr/>
        </p:nvSpPr>
        <p:spPr>
          <a:xfrm>
            <a:off x="368619" y="393803"/>
            <a:ext cx="9791452" cy="4140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b="0" i="0" kern="1200">
                <a:solidFill>
                  <a:schemeClr val="tx1">
                    <a:lumMod val="75000"/>
                    <a:lumOff val="25000"/>
                  </a:schemeClr>
                </a:solidFill>
                <a:latin typeface="BIZ UDPゴシック" panose="020B0400000000000000" pitchFamily="50" charset="-128"/>
                <a:ea typeface="BIZ UDPゴシック" panose="020B0400000000000000" pitchFamily="50" charset="-128"/>
                <a:cs typeface="+mj-cs"/>
              </a:defRPr>
            </a:lvl1pPr>
          </a:lstStyle>
          <a:p>
            <a:r>
              <a:rPr lang="en-US" altLang="ja-JP" sz="2000" b="1"/>
              <a:t>【</a:t>
            </a:r>
            <a:r>
              <a:rPr lang="ja-JP" altLang="en-US" sz="2000" b="1"/>
              <a:t>始めに</a:t>
            </a:r>
            <a:r>
              <a:rPr lang="en-US" altLang="ja-JP" sz="2000" b="1"/>
              <a:t>】Hyper Network</a:t>
            </a:r>
            <a:r>
              <a:rPr lang="ja-JP" altLang="en-US" sz="2000" b="1"/>
              <a:t>の概要説明</a:t>
            </a:r>
          </a:p>
        </p:txBody>
      </p:sp>
      <p:sp>
        <p:nvSpPr>
          <p:cNvPr id="2" name="テキスト ボックス 1">
            <a:extLst>
              <a:ext uri="{FF2B5EF4-FFF2-40B4-BE49-F238E27FC236}">
                <a16:creationId xmlns:a16="http://schemas.microsoft.com/office/drawing/2014/main" id="{41C8CFFA-6428-49F7-9A21-1853D87C5AE7}"/>
              </a:ext>
            </a:extLst>
          </p:cNvPr>
          <p:cNvSpPr txBox="1"/>
          <p:nvPr/>
        </p:nvSpPr>
        <p:spPr>
          <a:xfrm>
            <a:off x="700589" y="6366747"/>
            <a:ext cx="5973796" cy="307777"/>
          </a:xfrm>
          <a:prstGeom prst="rect">
            <a:avLst/>
          </a:prstGeom>
          <a:noFill/>
        </p:spPr>
        <p:txBody>
          <a:bodyPr wrap="square" lIns="36000" tIns="36000" rIns="36000" bIns="36000" rtlCol="0">
            <a:noAutofit/>
          </a:bodyPr>
          <a:lstStyle/>
          <a:p>
            <a:pPr algn="l"/>
            <a:r>
              <a:rPr kumimoji="1" lang="ja-JP" altLang="en-US" sz="1000">
                <a:latin typeface="Meiryo UI" pitchFamily="50" charset="-128"/>
                <a:ea typeface="Meiryo UI" pitchFamily="50" charset="-128"/>
                <a:cs typeface="Meiryo UI" pitchFamily="50" charset="-128"/>
              </a:rPr>
              <a:t>引用：</a:t>
            </a:r>
            <a:r>
              <a:rPr kumimoji="1" lang="en-US" altLang="ja-JP" sz="1000">
                <a:latin typeface="Meiryo UI" pitchFamily="50" charset="-128"/>
                <a:ea typeface="Meiryo UI" pitchFamily="50" charset="-128"/>
                <a:cs typeface="Meiryo UI" pitchFamily="50" charset="-128"/>
              </a:rPr>
              <a:t>https://confit.atlas.jp/guide/event/jsai2024/subject/2O6-OS-16a-03/entries</a:t>
            </a:r>
            <a:endParaRPr kumimoji="1" lang="ja-JP" altLang="en-US" sz="100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4156466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四角形: 角を丸くする 27">
            <a:extLst>
              <a:ext uri="{FF2B5EF4-FFF2-40B4-BE49-F238E27FC236}">
                <a16:creationId xmlns:a16="http://schemas.microsoft.com/office/drawing/2014/main" id="{22F945CD-578B-6E45-4226-E69F046459DE}"/>
              </a:ext>
            </a:extLst>
          </p:cNvPr>
          <p:cNvSpPr/>
          <p:nvPr/>
        </p:nvSpPr>
        <p:spPr>
          <a:xfrm>
            <a:off x="7593442" y="1113450"/>
            <a:ext cx="4479222" cy="5328592"/>
          </a:xfrm>
          <a:prstGeom prst="roundRect">
            <a:avLst/>
          </a:prstGeom>
          <a:solidFill>
            <a:schemeClr val="bg1">
              <a:lumMod val="85000"/>
            </a:schemeClr>
          </a:solidFill>
          <a:ln>
            <a:solidFill>
              <a:schemeClr val="tx1"/>
            </a:solidFill>
          </a:ln>
          <a:effectLst>
            <a:outerShdw blurRad="40000" dist="23000" dir="5400000" rotWithShape="0">
              <a:srgbClr val="000000">
                <a:alpha val="35000"/>
              </a:srgbClr>
            </a:outerShdw>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AD21CE64-17D3-3256-6F94-0E26456E1C63}"/>
              </a:ext>
            </a:extLst>
          </p:cNvPr>
          <p:cNvSpPr/>
          <p:nvPr/>
        </p:nvSpPr>
        <p:spPr>
          <a:xfrm>
            <a:off x="3158398" y="1113450"/>
            <a:ext cx="4233746" cy="5328592"/>
          </a:xfrm>
          <a:prstGeom prst="roundRect">
            <a:avLst/>
          </a:prstGeom>
          <a:solidFill>
            <a:schemeClr val="bg1">
              <a:lumMod val="85000"/>
            </a:schemeClr>
          </a:solidFill>
          <a:ln>
            <a:solidFill>
              <a:schemeClr val="tx1"/>
            </a:solidFill>
          </a:ln>
          <a:effectLst>
            <a:outerShdw blurRad="40000" dist="23000" dir="5400000" rotWithShape="0">
              <a:srgbClr val="000000">
                <a:alpha val="35000"/>
              </a:srgbClr>
            </a:outerShdw>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95D040C9-B883-C43C-187C-1D51E2279054}"/>
              </a:ext>
            </a:extLst>
          </p:cNvPr>
          <p:cNvSpPr/>
          <p:nvPr/>
        </p:nvSpPr>
        <p:spPr>
          <a:xfrm>
            <a:off x="109032" y="1113450"/>
            <a:ext cx="2858026" cy="5328592"/>
          </a:xfrm>
          <a:prstGeom prst="roundRect">
            <a:avLst/>
          </a:prstGeom>
          <a:solidFill>
            <a:schemeClr val="bg1">
              <a:lumMod val="85000"/>
            </a:schemeClr>
          </a:solidFill>
          <a:ln>
            <a:solidFill>
              <a:schemeClr val="tx1"/>
            </a:solidFill>
          </a:ln>
          <a:effectLst>
            <a:outerShdw blurRad="40000" dist="23000" dir="5400000" rotWithShape="0">
              <a:srgbClr val="000000">
                <a:alpha val="35000"/>
              </a:srgbClr>
            </a:outerShdw>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B297F8B-8BE7-B67E-50B8-5163FF57579D}"/>
              </a:ext>
            </a:extLst>
          </p:cNvPr>
          <p:cNvSpPr/>
          <p:nvPr/>
        </p:nvSpPr>
        <p:spPr>
          <a:xfrm>
            <a:off x="640143" y="4965406"/>
            <a:ext cx="1772109" cy="1203584"/>
          </a:xfrm>
          <a:prstGeom prst="rect">
            <a:avLst/>
          </a:prstGeom>
          <a:solidFill>
            <a:schemeClr val="bg1"/>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ED976371-41D5-A3D3-0C80-D5A1E0D99292}"/>
              </a:ext>
            </a:extLst>
          </p:cNvPr>
          <p:cNvPicPr>
            <a:picLocks noChangeAspect="1"/>
          </p:cNvPicPr>
          <p:nvPr/>
        </p:nvPicPr>
        <p:blipFill>
          <a:blip r:embed="rId2"/>
          <a:stretch>
            <a:fillRect/>
          </a:stretch>
        </p:blipFill>
        <p:spPr>
          <a:xfrm>
            <a:off x="340593" y="2378565"/>
            <a:ext cx="2435125" cy="2259620"/>
          </a:xfrm>
          <a:prstGeom prst="rect">
            <a:avLst/>
          </a:prstGeom>
        </p:spPr>
      </p:pic>
      <p:sp>
        <p:nvSpPr>
          <p:cNvPr id="4" name="テキスト ボックス 3">
            <a:extLst>
              <a:ext uri="{FF2B5EF4-FFF2-40B4-BE49-F238E27FC236}">
                <a16:creationId xmlns:a16="http://schemas.microsoft.com/office/drawing/2014/main" id="{C30F69BB-5178-C371-91F3-6F83F912A6B9}"/>
              </a:ext>
            </a:extLst>
          </p:cNvPr>
          <p:cNvSpPr txBox="1"/>
          <p:nvPr/>
        </p:nvSpPr>
        <p:spPr>
          <a:xfrm>
            <a:off x="884258" y="4965407"/>
            <a:ext cx="1412070" cy="307777"/>
          </a:xfrm>
          <a:prstGeom prst="rect">
            <a:avLst/>
          </a:prstGeom>
          <a:noFill/>
        </p:spPr>
        <p:txBody>
          <a:bodyPr wrap="square" rtlCol="0">
            <a:spAutoFit/>
          </a:bodyPr>
          <a:lstStyle/>
          <a:p>
            <a:r>
              <a:rPr kumimoji="1" lang="ja-JP" altLang="en-US" sz="1400"/>
              <a:t>スタート地点</a:t>
            </a:r>
          </a:p>
        </p:txBody>
      </p:sp>
      <p:pic>
        <p:nvPicPr>
          <p:cNvPr id="7" name="図 6">
            <a:extLst>
              <a:ext uri="{FF2B5EF4-FFF2-40B4-BE49-F238E27FC236}">
                <a16:creationId xmlns:a16="http://schemas.microsoft.com/office/drawing/2014/main" id="{2ECF906B-E78B-1938-CEA1-EDAC3BEDC14F}"/>
              </a:ext>
            </a:extLst>
          </p:cNvPr>
          <p:cNvPicPr>
            <a:picLocks noChangeAspect="1"/>
          </p:cNvPicPr>
          <p:nvPr/>
        </p:nvPicPr>
        <p:blipFill>
          <a:blip r:embed="rId3"/>
          <a:stretch>
            <a:fillRect/>
          </a:stretch>
        </p:blipFill>
        <p:spPr>
          <a:xfrm>
            <a:off x="726407" y="5039374"/>
            <a:ext cx="144016" cy="150277"/>
          </a:xfrm>
          <a:prstGeom prst="rect">
            <a:avLst/>
          </a:prstGeom>
        </p:spPr>
      </p:pic>
      <p:pic>
        <p:nvPicPr>
          <p:cNvPr id="9" name="図 8">
            <a:extLst>
              <a:ext uri="{FF2B5EF4-FFF2-40B4-BE49-F238E27FC236}">
                <a16:creationId xmlns:a16="http://schemas.microsoft.com/office/drawing/2014/main" id="{DCB61D1C-BE53-8B78-E8A1-3BF875D9C377}"/>
              </a:ext>
            </a:extLst>
          </p:cNvPr>
          <p:cNvPicPr>
            <a:picLocks noChangeAspect="1"/>
          </p:cNvPicPr>
          <p:nvPr/>
        </p:nvPicPr>
        <p:blipFill>
          <a:blip r:embed="rId4"/>
          <a:stretch>
            <a:fillRect/>
          </a:stretch>
        </p:blipFill>
        <p:spPr>
          <a:xfrm>
            <a:off x="733981" y="5421360"/>
            <a:ext cx="150277" cy="150277"/>
          </a:xfrm>
          <a:prstGeom prst="rect">
            <a:avLst/>
          </a:prstGeom>
        </p:spPr>
      </p:pic>
      <p:sp>
        <p:nvSpPr>
          <p:cNvPr id="10" name="テキスト ボックス 9">
            <a:extLst>
              <a:ext uri="{FF2B5EF4-FFF2-40B4-BE49-F238E27FC236}">
                <a16:creationId xmlns:a16="http://schemas.microsoft.com/office/drawing/2014/main" id="{42DD5F71-EC9D-C245-E4DF-CAEC5CF06B5F}"/>
              </a:ext>
            </a:extLst>
          </p:cNvPr>
          <p:cNvSpPr txBox="1"/>
          <p:nvPr/>
        </p:nvSpPr>
        <p:spPr>
          <a:xfrm>
            <a:off x="884258" y="5327221"/>
            <a:ext cx="1052030" cy="276999"/>
          </a:xfrm>
          <a:prstGeom prst="rect">
            <a:avLst/>
          </a:prstGeom>
          <a:noFill/>
        </p:spPr>
        <p:txBody>
          <a:bodyPr wrap="square" rtlCol="0">
            <a:spAutoFit/>
          </a:bodyPr>
          <a:lstStyle/>
          <a:p>
            <a:r>
              <a:rPr kumimoji="1" lang="ja-JP" altLang="en-US" sz="1200"/>
              <a:t>ゴール</a:t>
            </a:r>
          </a:p>
        </p:txBody>
      </p:sp>
      <p:pic>
        <p:nvPicPr>
          <p:cNvPr id="13" name="図 12">
            <a:extLst>
              <a:ext uri="{FF2B5EF4-FFF2-40B4-BE49-F238E27FC236}">
                <a16:creationId xmlns:a16="http://schemas.microsoft.com/office/drawing/2014/main" id="{54939CF6-DAFF-CF3D-E4E7-3E62084CEFFD}"/>
              </a:ext>
            </a:extLst>
          </p:cNvPr>
          <p:cNvPicPr>
            <a:picLocks noChangeAspect="1"/>
          </p:cNvPicPr>
          <p:nvPr/>
        </p:nvPicPr>
        <p:blipFill>
          <a:blip r:embed="rId5"/>
          <a:stretch>
            <a:fillRect/>
          </a:stretch>
        </p:blipFill>
        <p:spPr>
          <a:xfrm>
            <a:off x="7745231" y="2228336"/>
            <a:ext cx="4233746" cy="1652006"/>
          </a:xfrm>
          <a:prstGeom prst="rect">
            <a:avLst/>
          </a:prstGeom>
          <a:ln>
            <a:solidFill>
              <a:schemeClr val="tx1">
                <a:lumMod val="95000"/>
                <a:lumOff val="5000"/>
              </a:schemeClr>
            </a:solidFill>
          </a:ln>
        </p:spPr>
      </p:pic>
      <p:sp>
        <p:nvSpPr>
          <p:cNvPr id="14" name="テキスト ボックス 13">
            <a:extLst>
              <a:ext uri="{FF2B5EF4-FFF2-40B4-BE49-F238E27FC236}">
                <a16:creationId xmlns:a16="http://schemas.microsoft.com/office/drawing/2014/main" id="{3BA9F9E7-8F68-BE2E-519B-13E9B334BD68}"/>
              </a:ext>
            </a:extLst>
          </p:cNvPr>
          <p:cNvSpPr txBox="1"/>
          <p:nvPr/>
        </p:nvSpPr>
        <p:spPr>
          <a:xfrm>
            <a:off x="3731014" y="1438225"/>
            <a:ext cx="3026645" cy="995016"/>
          </a:xfrm>
          <a:prstGeom prst="rect">
            <a:avLst/>
          </a:prstGeom>
          <a:noFill/>
        </p:spPr>
        <p:txBody>
          <a:bodyPr wrap="square" rtlCol="0">
            <a:spAutoFit/>
          </a:bodyPr>
          <a:lstStyle/>
          <a:p>
            <a:pPr algn="ctr"/>
            <a:r>
              <a:rPr kumimoji="1" lang="ja-JP" altLang="en-US" b="1">
                <a:highlight>
                  <a:srgbClr val="FFFF00"/>
                </a:highlight>
              </a:rPr>
              <a:t>モデル概要</a:t>
            </a:r>
            <a:endParaRPr kumimoji="1" lang="en-US" altLang="ja-JP" b="1">
              <a:highlight>
                <a:srgbClr val="FFFF00"/>
              </a:highlight>
            </a:endParaRPr>
          </a:p>
          <a:p>
            <a:pPr algn="ctr"/>
            <a:endParaRPr kumimoji="1" lang="en-US" altLang="ja-JP"/>
          </a:p>
          <a:p>
            <a:pPr algn="ctr"/>
            <a:r>
              <a:rPr kumimoji="1" lang="ja-JP" altLang="en-US" sz="1600"/>
              <a:t>アルゴリズム：</a:t>
            </a:r>
            <a:r>
              <a:rPr kumimoji="1" lang="en-US" altLang="ja-JP" sz="1600" b="1"/>
              <a:t>DDQN</a:t>
            </a:r>
            <a:endParaRPr kumimoji="1" lang="ja-JP" altLang="en-US" sz="1600" b="1"/>
          </a:p>
        </p:txBody>
      </p:sp>
      <p:sp>
        <p:nvSpPr>
          <p:cNvPr id="15" name="テキスト ボックス 14">
            <a:extLst>
              <a:ext uri="{FF2B5EF4-FFF2-40B4-BE49-F238E27FC236}">
                <a16:creationId xmlns:a16="http://schemas.microsoft.com/office/drawing/2014/main" id="{CF1832A2-6528-C247-4072-94C1DC6E61B7}"/>
              </a:ext>
            </a:extLst>
          </p:cNvPr>
          <p:cNvSpPr txBox="1"/>
          <p:nvPr/>
        </p:nvSpPr>
        <p:spPr>
          <a:xfrm>
            <a:off x="507909" y="1387498"/>
            <a:ext cx="2031610" cy="769441"/>
          </a:xfrm>
          <a:prstGeom prst="rect">
            <a:avLst/>
          </a:prstGeom>
          <a:noFill/>
        </p:spPr>
        <p:txBody>
          <a:bodyPr wrap="square" rtlCol="0">
            <a:spAutoFit/>
          </a:bodyPr>
          <a:lstStyle/>
          <a:p>
            <a:pPr algn="ctr"/>
            <a:r>
              <a:rPr kumimoji="1" lang="ja-JP" altLang="en-US" sz="1800" b="1">
                <a:highlight>
                  <a:srgbClr val="00FFFF"/>
                </a:highlight>
              </a:rPr>
              <a:t>ゲーム環境</a:t>
            </a:r>
            <a:endParaRPr kumimoji="1" lang="en-US" altLang="ja-JP" sz="1800" b="1">
              <a:highlight>
                <a:srgbClr val="00FFFF"/>
              </a:highlight>
            </a:endParaRPr>
          </a:p>
          <a:p>
            <a:pPr algn="ctr"/>
            <a:endParaRPr kumimoji="1" lang="en-US" altLang="ja-JP" sz="800" b="1">
              <a:highlight>
                <a:srgbClr val="00FFFF"/>
              </a:highlight>
            </a:endParaRPr>
          </a:p>
          <a:p>
            <a:pPr algn="ctr"/>
            <a:r>
              <a:rPr kumimoji="1" lang="en-US" altLang="ja-JP" sz="1800" b="1" err="1"/>
              <a:t>GridGame</a:t>
            </a:r>
            <a:endParaRPr kumimoji="1" lang="ja-JP" altLang="en-US" sz="1800" b="1"/>
          </a:p>
        </p:txBody>
      </p:sp>
      <p:pic>
        <p:nvPicPr>
          <p:cNvPr id="19" name="図 18">
            <a:extLst>
              <a:ext uri="{FF2B5EF4-FFF2-40B4-BE49-F238E27FC236}">
                <a16:creationId xmlns:a16="http://schemas.microsoft.com/office/drawing/2014/main" id="{FE62AC69-49DF-681E-C85C-E15B8DF50B9E}"/>
              </a:ext>
            </a:extLst>
          </p:cNvPr>
          <p:cNvPicPr>
            <a:picLocks noChangeAspect="1"/>
          </p:cNvPicPr>
          <p:nvPr/>
        </p:nvPicPr>
        <p:blipFill>
          <a:blip r:embed="rId6"/>
          <a:stretch>
            <a:fillRect/>
          </a:stretch>
        </p:blipFill>
        <p:spPr>
          <a:xfrm>
            <a:off x="3359696" y="2654947"/>
            <a:ext cx="3853443" cy="2450790"/>
          </a:xfrm>
          <a:prstGeom prst="rect">
            <a:avLst/>
          </a:prstGeom>
        </p:spPr>
      </p:pic>
      <p:sp>
        <p:nvSpPr>
          <p:cNvPr id="20" name="正方形/長方形 19">
            <a:extLst>
              <a:ext uri="{FF2B5EF4-FFF2-40B4-BE49-F238E27FC236}">
                <a16:creationId xmlns:a16="http://schemas.microsoft.com/office/drawing/2014/main" id="{3DBC6ECC-3859-1312-35F9-B5332EE3EE5C}"/>
              </a:ext>
            </a:extLst>
          </p:cNvPr>
          <p:cNvSpPr/>
          <p:nvPr/>
        </p:nvSpPr>
        <p:spPr>
          <a:xfrm>
            <a:off x="5789311" y="2941903"/>
            <a:ext cx="911421"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EB7F465-50EF-FD40-C659-D442CFFA2B08}"/>
              </a:ext>
            </a:extLst>
          </p:cNvPr>
          <p:cNvSpPr/>
          <p:nvPr/>
        </p:nvSpPr>
        <p:spPr>
          <a:xfrm>
            <a:off x="6267907" y="3960075"/>
            <a:ext cx="764197"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3FE0350-F630-D662-C4E0-4249286128EE}"/>
              </a:ext>
            </a:extLst>
          </p:cNvPr>
          <p:cNvSpPr txBox="1"/>
          <p:nvPr/>
        </p:nvSpPr>
        <p:spPr>
          <a:xfrm>
            <a:off x="9344226" y="1455548"/>
            <a:ext cx="1152128" cy="432048"/>
          </a:xfrm>
          <a:prstGeom prst="rect">
            <a:avLst/>
          </a:prstGeom>
          <a:noFill/>
        </p:spPr>
        <p:txBody>
          <a:bodyPr wrap="square" rtlCol="0">
            <a:spAutoFit/>
          </a:bodyPr>
          <a:lstStyle/>
          <a:p>
            <a:pPr algn="ctr"/>
            <a:r>
              <a:rPr kumimoji="1" lang="ja-JP" altLang="en-US" b="1">
                <a:highlight>
                  <a:srgbClr val="FFAE99"/>
                </a:highlight>
              </a:rPr>
              <a:t>結果</a:t>
            </a:r>
          </a:p>
        </p:txBody>
      </p:sp>
      <p:sp>
        <p:nvSpPr>
          <p:cNvPr id="29" name="テキスト ボックス 28">
            <a:extLst>
              <a:ext uri="{FF2B5EF4-FFF2-40B4-BE49-F238E27FC236}">
                <a16:creationId xmlns:a16="http://schemas.microsoft.com/office/drawing/2014/main" id="{3E9A7BFA-0F48-2BEA-E7D8-479DA4E28469}"/>
              </a:ext>
            </a:extLst>
          </p:cNvPr>
          <p:cNvSpPr txBox="1"/>
          <p:nvPr/>
        </p:nvSpPr>
        <p:spPr>
          <a:xfrm>
            <a:off x="8156094" y="4078209"/>
            <a:ext cx="3528392" cy="1538883"/>
          </a:xfrm>
          <a:prstGeom prst="rect">
            <a:avLst/>
          </a:prstGeom>
          <a:solidFill>
            <a:schemeClr val="bg1"/>
          </a:solidFill>
          <a:ln>
            <a:solidFill>
              <a:schemeClr val="tx1"/>
            </a:solidFill>
          </a:ln>
        </p:spPr>
        <p:txBody>
          <a:bodyPr wrap="square" rtlCol="0">
            <a:spAutoFit/>
          </a:bodyPr>
          <a:lstStyle/>
          <a:p>
            <a:r>
              <a:rPr kumimoji="1" lang="ja-JP" altLang="en-US" sz="1600" b="1"/>
              <a:t>横軸：</a:t>
            </a:r>
            <a:r>
              <a:rPr kumimoji="1" lang="ja-JP" altLang="en-US" sz="1600"/>
              <a:t>学習回数（エピソード）</a:t>
            </a:r>
            <a:endParaRPr kumimoji="1" lang="en-US" altLang="ja-JP" sz="1600"/>
          </a:p>
          <a:p>
            <a:r>
              <a:rPr kumimoji="1" lang="ja-JP" altLang="en-US" sz="1600" b="1"/>
              <a:t>縦軸</a:t>
            </a:r>
            <a:r>
              <a:rPr kumimoji="1" lang="ja-JP" altLang="en-US" sz="1600" b="1">
                <a:sym typeface="Wingdings" panose="05000000000000000000" pitchFamily="2" charset="2"/>
              </a:rPr>
              <a:t>：</a:t>
            </a:r>
            <a:r>
              <a:rPr kumimoji="1" lang="ja-JP" altLang="en-US" sz="1600">
                <a:sym typeface="Wingdings" panose="05000000000000000000" pitchFamily="2" charset="2"/>
              </a:rPr>
              <a:t>（</a:t>
            </a:r>
            <a:r>
              <a:rPr kumimoji="1" lang="ja-JP" altLang="en-US" sz="1600"/>
              <a:t>青）報酬</a:t>
            </a:r>
          </a:p>
          <a:p>
            <a:endParaRPr kumimoji="1" lang="en-US" altLang="ja-JP" sz="800"/>
          </a:p>
          <a:p>
            <a:pPr marL="342900" indent="-342900">
              <a:buFont typeface="Wingdings" panose="05000000000000000000" pitchFamily="2" charset="2"/>
              <a:buChar char="ü"/>
            </a:pPr>
            <a:r>
              <a:rPr kumimoji="1" lang="en-US" altLang="ja-JP" sz="1800" err="1"/>
              <a:t>HyperNetwork</a:t>
            </a:r>
            <a:r>
              <a:rPr kumimoji="1" lang="ja-JP" altLang="en-US" sz="1800"/>
              <a:t>のほうが精度が良く、学習の収束が早い傾向が見受けられた</a:t>
            </a:r>
          </a:p>
        </p:txBody>
      </p:sp>
      <p:sp>
        <p:nvSpPr>
          <p:cNvPr id="31" name="テキスト ボックス 30">
            <a:extLst>
              <a:ext uri="{FF2B5EF4-FFF2-40B4-BE49-F238E27FC236}">
                <a16:creationId xmlns:a16="http://schemas.microsoft.com/office/drawing/2014/main" id="{7C216DDC-29E9-0A85-8C5F-18D271D80E9A}"/>
              </a:ext>
            </a:extLst>
          </p:cNvPr>
          <p:cNvSpPr txBox="1"/>
          <p:nvPr/>
        </p:nvSpPr>
        <p:spPr>
          <a:xfrm>
            <a:off x="672100" y="5644961"/>
            <a:ext cx="1772110" cy="461665"/>
          </a:xfrm>
          <a:prstGeom prst="rect">
            <a:avLst/>
          </a:prstGeom>
          <a:noFill/>
        </p:spPr>
        <p:txBody>
          <a:bodyPr wrap="square" rtlCol="0">
            <a:spAutoFit/>
          </a:bodyPr>
          <a:lstStyle/>
          <a:p>
            <a:r>
              <a:rPr kumimoji="1" lang="ja-JP" altLang="en-US" sz="1200"/>
              <a:t>ゴールできれば報酬 </a:t>
            </a:r>
            <a:r>
              <a:rPr kumimoji="1" lang="en-US" altLang="ja-JP" sz="1200"/>
              <a:t>= 1</a:t>
            </a:r>
          </a:p>
          <a:p>
            <a:r>
              <a:rPr kumimoji="1" lang="ja-JP" altLang="en-US" sz="1200"/>
              <a:t>穴に落ちれば </a:t>
            </a:r>
            <a:r>
              <a:rPr kumimoji="1" lang="en-US" altLang="ja-JP" sz="1200"/>
              <a:t>= -1</a:t>
            </a:r>
            <a:endParaRPr kumimoji="1" lang="ja-JP" altLang="en-US" sz="1200"/>
          </a:p>
        </p:txBody>
      </p:sp>
      <p:sp>
        <p:nvSpPr>
          <p:cNvPr id="32" name="テキスト ボックス 31">
            <a:extLst>
              <a:ext uri="{FF2B5EF4-FFF2-40B4-BE49-F238E27FC236}">
                <a16:creationId xmlns:a16="http://schemas.microsoft.com/office/drawing/2014/main" id="{838DEFDB-B77B-346D-1055-BDDD259D7F72}"/>
              </a:ext>
            </a:extLst>
          </p:cNvPr>
          <p:cNvSpPr txBox="1"/>
          <p:nvPr/>
        </p:nvSpPr>
        <p:spPr>
          <a:xfrm>
            <a:off x="8408029" y="2362898"/>
            <a:ext cx="1368152" cy="338554"/>
          </a:xfrm>
          <a:prstGeom prst="rect">
            <a:avLst/>
          </a:prstGeom>
          <a:solidFill>
            <a:schemeClr val="bg1"/>
          </a:solidFill>
        </p:spPr>
        <p:txBody>
          <a:bodyPr wrap="square" rtlCol="0">
            <a:spAutoFit/>
          </a:bodyPr>
          <a:lstStyle/>
          <a:p>
            <a:pPr algn="ctr"/>
            <a:r>
              <a:rPr kumimoji="1" lang="ja-JP" altLang="en-US" sz="1600"/>
              <a:t>通常</a:t>
            </a:r>
            <a:r>
              <a:rPr kumimoji="1" lang="en-US" altLang="ja-JP" sz="1600"/>
              <a:t>Network</a:t>
            </a:r>
            <a:endParaRPr kumimoji="1" lang="ja-JP" altLang="en-US" sz="1600"/>
          </a:p>
        </p:txBody>
      </p:sp>
      <p:sp>
        <p:nvSpPr>
          <p:cNvPr id="33" name="テキスト ボックス 32">
            <a:extLst>
              <a:ext uri="{FF2B5EF4-FFF2-40B4-BE49-F238E27FC236}">
                <a16:creationId xmlns:a16="http://schemas.microsoft.com/office/drawing/2014/main" id="{38B6B938-AE04-5AA4-7F6F-0A9957DADFB4}"/>
              </a:ext>
            </a:extLst>
          </p:cNvPr>
          <p:cNvSpPr txBox="1"/>
          <p:nvPr/>
        </p:nvSpPr>
        <p:spPr>
          <a:xfrm>
            <a:off x="10142465" y="2347170"/>
            <a:ext cx="1470228" cy="338554"/>
          </a:xfrm>
          <a:prstGeom prst="rect">
            <a:avLst/>
          </a:prstGeom>
          <a:solidFill>
            <a:schemeClr val="bg1"/>
          </a:solidFill>
        </p:spPr>
        <p:txBody>
          <a:bodyPr wrap="square" rtlCol="0">
            <a:spAutoFit/>
          </a:bodyPr>
          <a:lstStyle/>
          <a:p>
            <a:pPr algn="ctr"/>
            <a:r>
              <a:rPr kumimoji="1" lang="en-US" altLang="ja-JP" sz="1600" err="1"/>
              <a:t>HyperNetwork</a:t>
            </a:r>
            <a:endParaRPr kumimoji="1" lang="ja-JP" altLang="en-US" sz="1600"/>
          </a:p>
        </p:txBody>
      </p:sp>
      <p:sp>
        <p:nvSpPr>
          <p:cNvPr id="8" name="タイトル 4">
            <a:extLst>
              <a:ext uri="{FF2B5EF4-FFF2-40B4-BE49-F238E27FC236}">
                <a16:creationId xmlns:a16="http://schemas.microsoft.com/office/drawing/2014/main" id="{DF38FF4B-F303-8F42-8EB2-AFB771A7AE41}"/>
              </a:ext>
            </a:extLst>
          </p:cNvPr>
          <p:cNvSpPr txBox="1">
            <a:spLocks/>
          </p:cNvSpPr>
          <p:nvPr/>
        </p:nvSpPr>
        <p:spPr>
          <a:xfrm>
            <a:off x="323449" y="12473"/>
            <a:ext cx="10335961" cy="5400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r>
              <a:rPr kumimoji="1" lang="en-US" altLang="ja-JP" sz="1800">
                <a:latin typeface="Meiryo UI" panose="020B0604030504040204" pitchFamily="50" charset="-128"/>
                <a:ea typeface="Meiryo UI" panose="020B0604030504040204" pitchFamily="50" charset="-128"/>
              </a:rPr>
              <a:t>Hyper Networks</a:t>
            </a:r>
            <a:r>
              <a:rPr lang="ja-JP" altLang="en-US" sz="1800"/>
              <a:t>の強化学習への適用・・・</a:t>
            </a:r>
            <a:r>
              <a:rPr lang="en-US" altLang="ja-JP" sz="1800"/>
              <a:t>2/3</a:t>
            </a:r>
            <a:endParaRPr lang="ja-JP" altLang="en-US" sz="1800"/>
          </a:p>
        </p:txBody>
      </p:sp>
      <p:sp>
        <p:nvSpPr>
          <p:cNvPr id="12" name="タイトル 1">
            <a:extLst>
              <a:ext uri="{FF2B5EF4-FFF2-40B4-BE49-F238E27FC236}">
                <a16:creationId xmlns:a16="http://schemas.microsoft.com/office/drawing/2014/main" id="{8024C5BB-4312-BDD8-8558-3AB7CE7E8CC8}"/>
              </a:ext>
            </a:extLst>
          </p:cNvPr>
          <p:cNvSpPr txBox="1">
            <a:spLocks/>
          </p:cNvSpPr>
          <p:nvPr/>
        </p:nvSpPr>
        <p:spPr>
          <a:xfrm>
            <a:off x="368619" y="393803"/>
            <a:ext cx="9791452" cy="4140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b="0" i="0" kern="1200">
                <a:solidFill>
                  <a:schemeClr val="tx1">
                    <a:lumMod val="75000"/>
                    <a:lumOff val="25000"/>
                  </a:schemeClr>
                </a:solidFill>
                <a:latin typeface="BIZ UDPゴシック" panose="020B0400000000000000" pitchFamily="50" charset="-128"/>
                <a:ea typeface="BIZ UDPゴシック" panose="020B0400000000000000" pitchFamily="50" charset="-128"/>
                <a:cs typeface="+mj-cs"/>
              </a:defRPr>
            </a:lvl1pPr>
          </a:lstStyle>
          <a:p>
            <a:r>
              <a:rPr lang="ja-JP" altLang="en-US" sz="2000" b="1"/>
              <a:t>提案手法の紹介</a:t>
            </a:r>
          </a:p>
        </p:txBody>
      </p:sp>
      <p:sp>
        <p:nvSpPr>
          <p:cNvPr id="2" name="テキスト ボックス 1">
            <a:extLst>
              <a:ext uri="{FF2B5EF4-FFF2-40B4-BE49-F238E27FC236}">
                <a16:creationId xmlns:a16="http://schemas.microsoft.com/office/drawing/2014/main" id="{DC0F5C99-D0ED-D008-7911-1BF48DF83687}"/>
              </a:ext>
            </a:extLst>
          </p:cNvPr>
          <p:cNvSpPr txBox="1"/>
          <p:nvPr/>
        </p:nvSpPr>
        <p:spPr>
          <a:xfrm>
            <a:off x="4498756" y="426171"/>
            <a:ext cx="6492949" cy="324775"/>
          </a:xfrm>
          <a:prstGeom prst="rect">
            <a:avLst/>
          </a:prstGeom>
          <a:noFill/>
        </p:spPr>
        <p:txBody>
          <a:bodyPr wrap="none" lIns="36000" tIns="36000" rIns="36000" bIns="36000" rtlCol="0">
            <a:noAutofit/>
          </a:bodyPr>
          <a:lstStyle/>
          <a:p>
            <a:pPr algn="l"/>
            <a:r>
              <a:rPr kumimoji="1" lang="ja-JP" altLang="en-US" sz="1200">
                <a:latin typeface="Meiryo UI" pitchFamily="50" charset="-128"/>
                <a:ea typeface="Meiryo UI" pitchFamily="50" charset="-128"/>
                <a:cs typeface="Meiryo UI" pitchFamily="50" charset="-128"/>
              </a:rPr>
              <a:t>引用：</a:t>
            </a:r>
            <a:r>
              <a:rPr kumimoji="1" lang="en-US" altLang="ja-JP" sz="1200">
                <a:latin typeface="Meiryo UI" pitchFamily="50" charset="-128"/>
                <a:ea typeface="Meiryo UI" pitchFamily="50" charset="-128"/>
                <a:cs typeface="Meiryo UI" pitchFamily="50" charset="-128"/>
              </a:rPr>
              <a:t>https://confit.atlas.jp/guide/event/jsai2024/subject/2O6-OS-16a-03/entries</a:t>
            </a:r>
            <a:endParaRPr kumimoji="1" lang="ja-JP" altLang="en-US" sz="1200">
              <a:latin typeface="Meiryo UI" pitchFamily="50" charset="-128"/>
              <a:ea typeface="Meiryo UI" pitchFamily="50" charset="-128"/>
              <a:cs typeface="Meiryo UI" pitchFamily="50" charset="-128"/>
            </a:endParaRPr>
          </a:p>
        </p:txBody>
      </p:sp>
      <p:sp>
        <p:nvSpPr>
          <p:cNvPr id="6" name="テキスト ボックス 5">
            <a:extLst>
              <a:ext uri="{FF2B5EF4-FFF2-40B4-BE49-F238E27FC236}">
                <a16:creationId xmlns:a16="http://schemas.microsoft.com/office/drawing/2014/main" id="{5A0DBE8C-9B68-496B-1325-833FB983043B}"/>
              </a:ext>
            </a:extLst>
          </p:cNvPr>
          <p:cNvSpPr txBox="1"/>
          <p:nvPr/>
        </p:nvSpPr>
        <p:spPr>
          <a:xfrm>
            <a:off x="2890896" y="6546739"/>
            <a:ext cx="5973796" cy="307777"/>
          </a:xfrm>
          <a:prstGeom prst="rect">
            <a:avLst/>
          </a:prstGeom>
          <a:noFill/>
        </p:spPr>
        <p:txBody>
          <a:bodyPr wrap="square" lIns="36000" tIns="36000" rIns="36000" bIns="36000" rtlCol="0">
            <a:noAutofit/>
          </a:bodyPr>
          <a:lstStyle/>
          <a:p>
            <a:pPr algn="l"/>
            <a:r>
              <a:rPr kumimoji="1" lang="ja-JP" altLang="en-US" sz="1000">
                <a:latin typeface="Meiryo UI" pitchFamily="50" charset="-128"/>
                <a:ea typeface="Meiryo UI" pitchFamily="50" charset="-128"/>
                <a:cs typeface="Meiryo UI" pitchFamily="50" charset="-128"/>
              </a:rPr>
              <a:t>引用：</a:t>
            </a:r>
            <a:r>
              <a:rPr kumimoji="1" lang="en-US" altLang="ja-JP" sz="1000">
                <a:latin typeface="Meiryo UI" pitchFamily="50" charset="-128"/>
                <a:ea typeface="Meiryo UI" pitchFamily="50" charset="-128"/>
                <a:cs typeface="Meiryo UI" pitchFamily="50" charset="-128"/>
              </a:rPr>
              <a:t>https://confit.atlas.jp/guide/event/jsai2024/subject/2O6-OS-16a-03/entries</a:t>
            </a:r>
            <a:endParaRPr kumimoji="1" lang="ja-JP" altLang="en-US" sz="100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285484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2FF5E1DE-7B95-8A44-8552-65323269AE41}" type="slidenum">
              <a:rPr kumimoji="1" lang="ja-JP" altLang="en-US" smtClean="0"/>
              <a:t>14</a:t>
            </a:fld>
            <a:endParaRPr kumimoji="1" lang="ja-JP" altLang="en-US"/>
          </a:p>
        </p:txBody>
      </p:sp>
      <p:sp>
        <p:nvSpPr>
          <p:cNvPr id="12" name="タイトル 4">
            <a:extLst>
              <a:ext uri="{FF2B5EF4-FFF2-40B4-BE49-F238E27FC236}">
                <a16:creationId xmlns:a16="http://schemas.microsoft.com/office/drawing/2014/main" id="{230F3468-AC24-EEC0-5FFD-1B04CDE60D6D}"/>
              </a:ext>
            </a:extLst>
          </p:cNvPr>
          <p:cNvSpPr txBox="1">
            <a:spLocks/>
          </p:cNvSpPr>
          <p:nvPr/>
        </p:nvSpPr>
        <p:spPr>
          <a:xfrm>
            <a:off x="323449" y="12473"/>
            <a:ext cx="10335961" cy="5400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r>
              <a:rPr kumimoji="1" lang="en-US" altLang="ja-JP" sz="1800">
                <a:latin typeface="Meiryo UI" panose="020B0604030504040204" pitchFamily="50" charset="-128"/>
                <a:ea typeface="Meiryo UI" panose="020B0604030504040204" pitchFamily="50" charset="-128"/>
              </a:rPr>
              <a:t>Hyper Networks</a:t>
            </a:r>
            <a:r>
              <a:rPr lang="ja-JP" altLang="en-US" sz="1800"/>
              <a:t>の強化学習への適用・・・</a:t>
            </a:r>
            <a:r>
              <a:rPr lang="en-US" altLang="ja-JP" sz="1800"/>
              <a:t>3/3</a:t>
            </a:r>
            <a:endParaRPr lang="ja-JP" altLang="en-US" sz="1800"/>
          </a:p>
        </p:txBody>
      </p:sp>
      <p:sp>
        <p:nvSpPr>
          <p:cNvPr id="2" name="タイトル 1">
            <a:extLst>
              <a:ext uri="{FF2B5EF4-FFF2-40B4-BE49-F238E27FC236}">
                <a16:creationId xmlns:a16="http://schemas.microsoft.com/office/drawing/2014/main" id="{2BA707D1-4EE8-0D9F-3186-F42709E4FAF8}"/>
              </a:ext>
            </a:extLst>
          </p:cNvPr>
          <p:cNvSpPr txBox="1">
            <a:spLocks/>
          </p:cNvSpPr>
          <p:nvPr/>
        </p:nvSpPr>
        <p:spPr>
          <a:xfrm>
            <a:off x="368619" y="393803"/>
            <a:ext cx="9791452" cy="4140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b="0" i="0" kern="1200">
                <a:solidFill>
                  <a:schemeClr val="tx1">
                    <a:lumMod val="75000"/>
                    <a:lumOff val="25000"/>
                  </a:schemeClr>
                </a:solidFill>
                <a:latin typeface="BIZ UDPゴシック" panose="020B0400000000000000" pitchFamily="50" charset="-128"/>
                <a:ea typeface="BIZ UDPゴシック" panose="020B0400000000000000" pitchFamily="50" charset="-128"/>
                <a:cs typeface="+mj-cs"/>
              </a:defRPr>
            </a:lvl1pPr>
          </a:lstStyle>
          <a:p>
            <a:r>
              <a:rPr lang="ja-JP" altLang="en-US" sz="2000" b="1"/>
              <a:t>第一生命グループにおける活用案</a:t>
            </a:r>
          </a:p>
        </p:txBody>
      </p:sp>
      <p:sp>
        <p:nvSpPr>
          <p:cNvPr id="3" name="コンテンツ プレースホルダー 2">
            <a:extLst>
              <a:ext uri="{FF2B5EF4-FFF2-40B4-BE49-F238E27FC236}">
                <a16:creationId xmlns:a16="http://schemas.microsoft.com/office/drawing/2014/main" id="{D118BDFA-2E5B-AD25-7E0A-3277671FC04C}"/>
              </a:ext>
            </a:extLst>
          </p:cNvPr>
          <p:cNvSpPr>
            <a:spLocks noGrp="1"/>
          </p:cNvSpPr>
          <p:nvPr>
            <p:ph idx="1"/>
          </p:nvPr>
        </p:nvSpPr>
        <p:spPr>
          <a:xfrm>
            <a:off x="368619" y="986727"/>
            <a:ext cx="11583452" cy="5477469"/>
          </a:xfrm>
        </p:spPr>
        <p:txBody>
          <a:bodyPr vert="horz" lIns="91440" tIns="45720" rIns="91440" bIns="45720" rtlCol="0" anchor="t">
            <a:normAutofit/>
          </a:bodyPr>
          <a:lstStyle/>
          <a:p>
            <a:pPr marL="457200" indent="-457200">
              <a:lnSpc>
                <a:spcPct val="150000"/>
              </a:lnSpc>
              <a:buFont typeface="Arial" panose="020B0604020202020204" pitchFamily="34" charset="0"/>
              <a:buChar char="•"/>
            </a:pPr>
            <a:r>
              <a:rPr lang="en-US" altLang="ja-JP" sz="2600" err="1">
                <a:ea typeface="BIZ UDPゴシック"/>
              </a:rPr>
              <a:t>HyperNetwork</a:t>
            </a:r>
            <a:r>
              <a:rPr lang="ja-JP" altLang="en-US" sz="2600">
                <a:ea typeface="BIZ UDPゴシック"/>
              </a:rPr>
              <a:t>で学習コストを削減</a:t>
            </a:r>
            <a:endParaRPr lang="ja-JP" altLang="en-US" sz="2400">
              <a:ea typeface="BIZ UDPゴシック"/>
            </a:endParaRPr>
          </a:p>
          <a:p>
            <a:pPr marL="916650" lvl="1" indent="-342900">
              <a:lnSpc>
                <a:spcPct val="150000"/>
              </a:lnSpc>
              <a:buFont typeface="Arial" panose="020B0604020202020204" pitchFamily="34" charset="0"/>
              <a:buChar char="•"/>
            </a:pPr>
            <a:r>
              <a:rPr lang="en-US" altLang="ja-JP" sz="2200"/>
              <a:t>ChatGPT</a:t>
            </a:r>
            <a:r>
              <a:rPr lang="ja-JP" altLang="en-US" sz="2200"/>
              <a:t>の学習コスト例（</a:t>
            </a:r>
            <a:r>
              <a:rPr lang="en-US" altLang="ja-JP" sz="2200"/>
              <a:t>gpt3.5~600</a:t>
            </a:r>
            <a:r>
              <a:rPr lang="ja-JP" altLang="en-US" sz="2200"/>
              <a:t>万ドル、</a:t>
            </a:r>
            <a:r>
              <a:rPr lang="en-US" altLang="ja-JP" sz="2200"/>
              <a:t>gpt4~1.4</a:t>
            </a:r>
            <a:r>
              <a:rPr lang="ja-JP" altLang="en-US" sz="2200"/>
              <a:t>億ドル、</a:t>
            </a:r>
            <a:r>
              <a:rPr lang="en-US" altLang="ja-JP" sz="2200"/>
              <a:t>gpt5~20</a:t>
            </a:r>
            <a:r>
              <a:rPr lang="ja-JP" altLang="en-US" sz="2200"/>
              <a:t>億ドル）</a:t>
            </a:r>
            <a:endParaRPr lang="en-US" altLang="ja-JP" sz="2200"/>
          </a:p>
          <a:p>
            <a:pPr marL="973800" lvl="2" indent="0">
              <a:lnSpc>
                <a:spcPct val="150000"/>
              </a:lnSpc>
              <a:buNone/>
            </a:pPr>
            <a:endParaRPr lang="en-US" altLang="ja-JP" sz="1700" u="sng"/>
          </a:p>
          <a:p>
            <a:pPr marL="973800" lvl="2" indent="0">
              <a:lnSpc>
                <a:spcPct val="150000"/>
              </a:lnSpc>
              <a:buNone/>
            </a:pPr>
            <a:endParaRPr lang="en-US" altLang="ja-JP" sz="1700" u="sng"/>
          </a:p>
          <a:p>
            <a:pPr marL="973800" lvl="2" indent="0">
              <a:lnSpc>
                <a:spcPct val="150000"/>
              </a:lnSpc>
              <a:buNone/>
            </a:pPr>
            <a:endParaRPr lang="en-US" altLang="ja-JP" sz="1700" u="sng"/>
          </a:p>
          <a:p>
            <a:pPr marL="973800" lvl="2" indent="0">
              <a:lnSpc>
                <a:spcPct val="150000"/>
              </a:lnSpc>
              <a:buNone/>
            </a:pPr>
            <a:endParaRPr lang="en-US" altLang="ja-JP" sz="1700" u="sng"/>
          </a:p>
          <a:p>
            <a:pPr marL="973800" lvl="2" indent="0">
              <a:lnSpc>
                <a:spcPct val="150000"/>
              </a:lnSpc>
              <a:buNone/>
            </a:pPr>
            <a:endParaRPr lang="en-US" altLang="ja-JP" sz="1700" u="sng"/>
          </a:p>
          <a:p>
            <a:pPr marL="973800" lvl="2" indent="0">
              <a:lnSpc>
                <a:spcPct val="150000"/>
              </a:lnSpc>
              <a:buNone/>
            </a:pPr>
            <a:endParaRPr lang="en-US" altLang="ja-JP" sz="1700" u="sng"/>
          </a:p>
          <a:p>
            <a:pPr marL="916650" lvl="1" indent="-342900">
              <a:lnSpc>
                <a:spcPct val="150000"/>
              </a:lnSpc>
              <a:buFont typeface="Arial" panose="020B0604020202020204" pitchFamily="34" charset="0"/>
              <a:buChar char="•"/>
            </a:pPr>
            <a:r>
              <a:rPr lang="ja-JP" altLang="en-US" sz="2200"/>
              <a:t>大規模言語モデルの学習には多大なコストがかかるが、独自の</a:t>
            </a:r>
            <a:r>
              <a:rPr lang="en-US" altLang="ja-JP" sz="2200"/>
              <a:t>LLM</a:t>
            </a:r>
            <a:r>
              <a:rPr lang="ja-JP" altLang="en-US" sz="2200"/>
              <a:t>を作っていく場合、より小さなモデルでコストを抑えつつ、精度を出すモデルが必要になってくる</a:t>
            </a:r>
            <a:endParaRPr lang="ja-JP" altLang="en-US" sz="2400"/>
          </a:p>
          <a:p>
            <a:endParaRPr lang="ja-JP" altLang="en-US" sz="2800">
              <a:ea typeface="BIZ UDPゴシック"/>
            </a:endParaRPr>
          </a:p>
          <a:p>
            <a:endParaRPr lang="ja-JP" altLang="en-US" sz="2800">
              <a:ea typeface="BIZ UDPゴシック"/>
            </a:endParaRPr>
          </a:p>
          <a:p>
            <a:endParaRPr lang="ja-JP" altLang="en-US" sz="2800">
              <a:ea typeface="BIZ UDPゴシック"/>
            </a:endParaRPr>
          </a:p>
          <a:p>
            <a:endParaRPr lang="ja-JP" altLang="en-US" sz="2800">
              <a:ea typeface="BIZ UDPゴシック"/>
            </a:endParaRPr>
          </a:p>
          <a:p>
            <a:endParaRPr lang="ja-JP" altLang="en-US" sz="2800">
              <a:ea typeface="BIZ UDPゴシック"/>
            </a:endParaRPr>
          </a:p>
          <a:p>
            <a:endParaRPr lang="ja-JP" altLang="en-US" sz="2800">
              <a:ea typeface="BIZ UDPゴシック"/>
            </a:endParaRPr>
          </a:p>
          <a:p>
            <a:endParaRPr lang="ja-JP" altLang="en-US" sz="2800">
              <a:ea typeface="BIZ UDPゴシック"/>
            </a:endParaRPr>
          </a:p>
          <a:p>
            <a:endParaRPr lang="ja-JP" altLang="en-US" sz="2800">
              <a:ea typeface="BIZ UDPゴシック"/>
            </a:endParaRPr>
          </a:p>
          <a:p>
            <a:endParaRPr lang="ja-JP" altLang="en-US" sz="2800">
              <a:ea typeface="BIZ UDPゴシック"/>
            </a:endParaRPr>
          </a:p>
          <a:p>
            <a:endParaRPr lang="ja-JP" altLang="en-US">
              <a:ea typeface="BIZ UDPゴシック"/>
            </a:endParaRPr>
          </a:p>
        </p:txBody>
      </p:sp>
      <p:pic>
        <p:nvPicPr>
          <p:cNvPr id="6" name="図 5">
            <a:extLst>
              <a:ext uri="{FF2B5EF4-FFF2-40B4-BE49-F238E27FC236}">
                <a16:creationId xmlns:a16="http://schemas.microsoft.com/office/drawing/2014/main" id="{50403851-8C87-837B-BBCF-F0CD31E48FB0}"/>
              </a:ext>
            </a:extLst>
          </p:cNvPr>
          <p:cNvPicPr>
            <a:picLocks noChangeAspect="1"/>
          </p:cNvPicPr>
          <p:nvPr/>
        </p:nvPicPr>
        <p:blipFill>
          <a:blip r:embed="rId2"/>
          <a:stretch>
            <a:fillRect/>
          </a:stretch>
        </p:blipFill>
        <p:spPr>
          <a:xfrm>
            <a:off x="2361523" y="2352088"/>
            <a:ext cx="3619069" cy="2347504"/>
          </a:xfrm>
          <a:prstGeom prst="rect">
            <a:avLst/>
          </a:prstGeom>
        </p:spPr>
      </p:pic>
      <p:sp>
        <p:nvSpPr>
          <p:cNvPr id="8" name="テキスト ボックス 7">
            <a:extLst>
              <a:ext uri="{FF2B5EF4-FFF2-40B4-BE49-F238E27FC236}">
                <a16:creationId xmlns:a16="http://schemas.microsoft.com/office/drawing/2014/main" id="{21072245-E9D7-907C-7997-419B82009A53}"/>
              </a:ext>
            </a:extLst>
          </p:cNvPr>
          <p:cNvSpPr txBox="1"/>
          <p:nvPr/>
        </p:nvSpPr>
        <p:spPr>
          <a:xfrm>
            <a:off x="5377416" y="3085655"/>
            <a:ext cx="4924610" cy="880369"/>
          </a:xfrm>
          <a:prstGeom prst="rect">
            <a:avLst/>
          </a:prstGeom>
          <a:noFill/>
        </p:spPr>
        <p:txBody>
          <a:bodyPr wrap="square">
            <a:spAutoFit/>
          </a:bodyPr>
          <a:lstStyle/>
          <a:p>
            <a:pPr marL="973800" lvl="2" indent="0">
              <a:lnSpc>
                <a:spcPct val="150000"/>
              </a:lnSpc>
              <a:buNone/>
            </a:pPr>
            <a:r>
              <a:rPr lang="en-US" altLang="ja-JP" sz="1800" u="sng">
                <a:hlinkClick r:id="rId3"/>
              </a:rPr>
              <a:t>https://www.binance.com/fr-AF/square/post/8720986013937</a:t>
            </a:r>
            <a:endParaRPr lang="en-US" altLang="ja-JP" sz="1800" u="sng"/>
          </a:p>
        </p:txBody>
      </p:sp>
    </p:spTree>
    <p:extLst>
      <p:ext uri="{BB962C8B-B14F-4D97-AF65-F5344CB8AC3E}">
        <p14:creationId xmlns:p14="http://schemas.microsoft.com/office/powerpoint/2010/main" val="167570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368552" y="194236"/>
            <a:ext cx="10335961" cy="540000"/>
          </a:xfrm>
        </p:spPr>
        <p:txBody>
          <a:bodyPr/>
          <a:lstStyle/>
          <a:p>
            <a:r>
              <a:rPr kumimoji="1" lang="ja-JP" altLang="en-US" dirty="0">
                <a:latin typeface="Meiryo UI" panose="020B0604030504040204" pitchFamily="50" charset="-128"/>
                <a:ea typeface="Meiryo UI" panose="020B0604030504040204" pitchFamily="50" charset="-128"/>
              </a:rPr>
              <a:t>目次</a:t>
            </a:r>
          </a:p>
        </p:txBody>
      </p:sp>
      <p:sp>
        <p:nvSpPr>
          <p:cNvPr id="4" name="スライド番号プレースホルダー 3"/>
          <p:cNvSpPr>
            <a:spLocks noGrp="1"/>
          </p:cNvSpPr>
          <p:nvPr>
            <p:ph type="sldNum" sz="quarter" idx="12"/>
          </p:nvPr>
        </p:nvSpPr>
        <p:spPr/>
        <p:txBody>
          <a:bodyPr/>
          <a:lstStyle/>
          <a:p>
            <a:fld id="{2FF5E1DE-7B95-8A44-8552-65323269AE41}" type="slidenum">
              <a:rPr kumimoji="1" lang="ja-JP" altLang="en-US" smtClean="0"/>
              <a:t>2</a:t>
            </a:fld>
            <a:endParaRPr kumimoji="1" lang="ja-JP" altLang="en-US" dirty="0"/>
          </a:p>
        </p:txBody>
      </p:sp>
      <p:sp>
        <p:nvSpPr>
          <p:cNvPr id="6" name="コンテンツ プレースホルダー 5">
            <a:extLst>
              <a:ext uri="{FF2B5EF4-FFF2-40B4-BE49-F238E27FC236}">
                <a16:creationId xmlns:a16="http://schemas.microsoft.com/office/drawing/2014/main" id="{2E5A8AFA-65E6-18B1-26FB-11A7C6B75B73}"/>
              </a:ext>
            </a:extLst>
          </p:cNvPr>
          <p:cNvSpPr>
            <a:spLocks noGrp="1"/>
          </p:cNvSpPr>
          <p:nvPr>
            <p:ph idx="1"/>
          </p:nvPr>
        </p:nvSpPr>
        <p:spPr>
          <a:xfrm>
            <a:off x="931314" y="2014614"/>
            <a:ext cx="5184577" cy="2520280"/>
          </a:xfrm>
        </p:spPr>
        <p:txBody>
          <a:bodyPr>
            <a:normAutofit/>
          </a:bodyPr>
          <a:lstStyle/>
          <a:p>
            <a:r>
              <a:rPr lang="ja-JP" altLang="en-US" dirty="0"/>
              <a:t>０．はじめに</a:t>
            </a:r>
            <a:endParaRPr lang="en-US" altLang="ja-JP" dirty="0"/>
          </a:p>
          <a:p>
            <a:r>
              <a:rPr lang="ja-JP" altLang="en-US" dirty="0"/>
              <a:t>１．</a:t>
            </a:r>
            <a:endParaRPr lang="en-US" altLang="ja-JP" dirty="0"/>
          </a:p>
        </p:txBody>
      </p:sp>
    </p:spTree>
    <p:extLst>
      <p:ext uri="{BB962C8B-B14F-4D97-AF65-F5344CB8AC3E}">
        <p14:creationId xmlns:p14="http://schemas.microsoft.com/office/powerpoint/2010/main" val="312771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737B5441-0D47-FD69-E737-04B52249D03F}"/>
              </a:ext>
            </a:extLst>
          </p:cNvPr>
          <p:cNvSpPr/>
          <p:nvPr/>
        </p:nvSpPr>
        <p:spPr>
          <a:xfrm>
            <a:off x="191344" y="1052736"/>
            <a:ext cx="7344816" cy="5622885"/>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a:xfrm>
            <a:off x="368552" y="194236"/>
            <a:ext cx="10335961" cy="540000"/>
          </a:xfrm>
        </p:spPr>
        <p:txBody>
          <a:bodyPr/>
          <a:lstStyle/>
          <a:p>
            <a:r>
              <a:rPr kumimoji="1" lang="en-US" altLang="ja-JP" dirty="0">
                <a:latin typeface="Meiryo UI" panose="020B0604030504040204" pitchFamily="50" charset="-128"/>
                <a:ea typeface="Meiryo UI" panose="020B0604030504040204" pitchFamily="50" charset="-128"/>
              </a:rPr>
              <a:t>Atari</a:t>
            </a:r>
            <a:r>
              <a:rPr kumimoji="1" lang="ja-JP" altLang="en-US" dirty="0">
                <a:latin typeface="Meiryo UI" panose="020B0604030504040204" pitchFamily="50" charset="-128"/>
                <a:ea typeface="Meiryo UI" panose="020B0604030504040204" pitchFamily="50" charset="-128"/>
              </a:rPr>
              <a:t>ゲームに対する</a:t>
            </a:r>
            <a:r>
              <a:rPr kumimoji="1" lang="en-US" altLang="ja-JP" dirty="0">
                <a:latin typeface="Meiryo UI" panose="020B0604030504040204" pitchFamily="50" charset="-128"/>
                <a:ea typeface="Meiryo UI" panose="020B0604030504040204" pitchFamily="50" charset="-128"/>
              </a:rPr>
              <a:t>Transformer</a:t>
            </a:r>
            <a:r>
              <a:rPr kumimoji="1" lang="ja-JP" altLang="en-US" dirty="0">
                <a:latin typeface="Meiryo UI" panose="020B0604030504040204" pitchFamily="50" charset="-128"/>
                <a:ea typeface="Meiryo UI" panose="020B0604030504040204" pitchFamily="50" charset="-128"/>
              </a:rPr>
              <a:t>ベース強化学習ロバスト性検証</a:t>
            </a:r>
          </a:p>
        </p:txBody>
      </p:sp>
      <p:sp>
        <p:nvSpPr>
          <p:cNvPr id="4" name="スライド番号プレースホルダー 3"/>
          <p:cNvSpPr>
            <a:spLocks noGrp="1"/>
          </p:cNvSpPr>
          <p:nvPr>
            <p:ph type="sldNum" sz="quarter" idx="12"/>
          </p:nvPr>
        </p:nvSpPr>
        <p:spPr/>
        <p:txBody>
          <a:bodyPr/>
          <a:lstStyle/>
          <a:p>
            <a:fld id="{2FF5E1DE-7B95-8A44-8552-65323269AE41}" type="slidenum">
              <a:rPr kumimoji="1" lang="ja-JP" altLang="en-US" smtClean="0"/>
              <a:t>3</a:t>
            </a:fld>
            <a:endParaRPr kumimoji="1" lang="ja-JP" altLang="en-US" dirty="0"/>
          </a:p>
        </p:txBody>
      </p:sp>
      <p:pic>
        <p:nvPicPr>
          <p:cNvPr id="7" name="Google DeepMind's Deep Q-learning playing Atari Breakout!">
            <a:hlinkClick r:id="" action="ppaction://media"/>
            <a:extLst>
              <a:ext uri="{FF2B5EF4-FFF2-40B4-BE49-F238E27FC236}">
                <a16:creationId xmlns:a16="http://schemas.microsoft.com/office/drawing/2014/main" id="{A47D38A0-F468-F0AD-D144-DE4D308B1A6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040216" y="1189917"/>
            <a:ext cx="3159224" cy="3896376"/>
          </a:xfrm>
          <a:prstGeom prst="rect">
            <a:avLst/>
          </a:prstGeom>
        </p:spPr>
      </p:pic>
      <p:pic>
        <p:nvPicPr>
          <p:cNvPr id="9" name="図 8">
            <a:extLst>
              <a:ext uri="{FF2B5EF4-FFF2-40B4-BE49-F238E27FC236}">
                <a16:creationId xmlns:a16="http://schemas.microsoft.com/office/drawing/2014/main" id="{63601561-9693-D93B-667B-8CADF3811D90}"/>
              </a:ext>
            </a:extLst>
          </p:cNvPr>
          <p:cNvPicPr>
            <a:picLocks noChangeAspect="1"/>
          </p:cNvPicPr>
          <p:nvPr/>
        </p:nvPicPr>
        <p:blipFill>
          <a:blip r:embed="rId5"/>
          <a:stretch>
            <a:fillRect/>
          </a:stretch>
        </p:blipFill>
        <p:spPr>
          <a:xfrm>
            <a:off x="992560" y="1330415"/>
            <a:ext cx="5879976" cy="1797337"/>
          </a:xfrm>
          <a:prstGeom prst="rect">
            <a:avLst/>
          </a:prstGeom>
          <a:ln>
            <a:solidFill>
              <a:schemeClr val="tx1"/>
            </a:solidFill>
          </a:ln>
        </p:spPr>
      </p:pic>
      <p:sp>
        <p:nvSpPr>
          <p:cNvPr id="10" name="テキスト ボックス 9">
            <a:extLst>
              <a:ext uri="{FF2B5EF4-FFF2-40B4-BE49-F238E27FC236}">
                <a16:creationId xmlns:a16="http://schemas.microsoft.com/office/drawing/2014/main" id="{AFA07BCD-4F08-CD13-B6E6-863A84333FD8}"/>
              </a:ext>
            </a:extLst>
          </p:cNvPr>
          <p:cNvSpPr txBox="1"/>
          <p:nvPr/>
        </p:nvSpPr>
        <p:spPr>
          <a:xfrm>
            <a:off x="7805615" y="5817049"/>
            <a:ext cx="3628426" cy="830997"/>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kumimoji="1" lang="en-US" altLang="ja-JP" sz="1600" b="1" dirty="0"/>
              <a:t>Google, DeepMind, 2016</a:t>
            </a:r>
          </a:p>
          <a:p>
            <a:pPr algn="ctr"/>
            <a:r>
              <a:rPr lang="en-US" altLang="ja-JP" sz="1600" dirty="0"/>
              <a:t>Asynchronous Methods for Deep Reinforcement Learning</a:t>
            </a:r>
            <a:endParaRPr kumimoji="1" lang="ja-JP" altLang="en-US" sz="1600" dirty="0"/>
          </a:p>
        </p:txBody>
      </p:sp>
      <p:sp>
        <p:nvSpPr>
          <p:cNvPr id="11" name="楕円 10">
            <a:extLst>
              <a:ext uri="{FF2B5EF4-FFF2-40B4-BE49-F238E27FC236}">
                <a16:creationId xmlns:a16="http://schemas.microsoft.com/office/drawing/2014/main" id="{C3DF13BA-B55C-783F-EA01-F07680B1DB39}"/>
              </a:ext>
            </a:extLst>
          </p:cNvPr>
          <p:cNvSpPr/>
          <p:nvPr/>
        </p:nvSpPr>
        <p:spPr>
          <a:xfrm>
            <a:off x="2812636" y="3942001"/>
            <a:ext cx="2160240" cy="2160240"/>
          </a:xfrm>
          <a:prstGeom prst="ellipse">
            <a:avLst/>
          </a:prstGeom>
          <a:effectLst>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1F871BB-2997-6C37-79F6-50DCD631EB58}"/>
              </a:ext>
            </a:extLst>
          </p:cNvPr>
          <p:cNvSpPr txBox="1"/>
          <p:nvPr/>
        </p:nvSpPr>
        <p:spPr>
          <a:xfrm>
            <a:off x="410206" y="4476920"/>
            <a:ext cx="1979338" cy="338554"/>
          </a:xfrm>
          <a:prstGeom prst="rect">
            <a:avLst/>
          </a:prstGeom>
          <a:noFill/>
        </p:spPr>
        <p:txBody>
          <a:bodyPr wrap="square" rtlCol="0">
            <a:spAutoFit/>
          </a:bodyPr>
          <a:lstStyle/>
          <a:p>
            <a:pPr algn="ctr"/>
            <a:r>
              <a:rPr kumimoji="1" lang="ja-JP" altLang="en-US" sz="1600" dirty="0">
                <a:solidFill>
                  <a:schemeClr val="bg1"/>
                </a:solidFill>
              </a:rPr>
              <a:t>教師あり機械学習</a:t>
            </a:r>
          </a:p>
        </p:txBody>
      </p:sp>
      <p:sp>
        <p:nvSpPr>
          <p:cNvPr id="14" name="楕円 13">
            <a:extLst>
              <a:ext uri="{FF2B5EF4-FFF2-40B4-BE49-F238E27FC236}">
                <a16:creationId xmlns:a16="http://schemas.microsoft.com/office/drawing/2014/main" id="{C54172A6-EF5B-C343-1164-E918F2AA56A4}"/>
              </a:ext>
            </a:extLst>
          </p:cNvPr>
          <p:cNvSpPr/>
          <p:nvPr/>
        </p:nvSpPr>
        <p:spPr>
          <a:xfrm>
            <a:off x="461762" y="3959201"/>
            <a:ext cx="2160240" cy="2160240"/>
          </a:xfrm>
          <a:prstGeom prst="ellipse">
            <a:avLst/>
          </a:prstGeom>
          <a:effectLst>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F89FADD3-6CD9-E07C-398A-275A94D93426}"/>
              </a:ext>
            </a:extLst>
          </p:cNvPr>
          <p:cNvSpPr txBox="1"/>
          <p:nvPr/>
        </p:nvSpPr>
        <p:spPr>
          <a:xfrm>
            <a:off x="552213" y="4694089"/>
            <a:ext cx="1979338" cy="738664"/>
          </a:xfrm>
          <a:prstGeom prst="rect">
            <a:avLst/>
          </a:prstGeom>
          <a:noFill/>
        </p:spPr>
        <p:txBody>
          <a:bodyPr wrap="square" rtlCol="0">
            <a:spAutoFit/>
          </a:bodyPr>
          <a:lstStyle/>
          <a:p>
            <a:pPr algn="ctr"/>
            <a:r>
              <a:rPr kumimoji="1" lang="ja-JP" altLang="en-US" sz="1800" b="1" dirty="0">
                <a:solidFill>
                  <a:schemeClr val="tx2">
                    <a:lumMod val="75000"/>
                  </a:schemeClr>
                </a:solidFill>
              </a:rPr>
              <a:t>教師あり機械学習</a:t>
            </a:r>
            <a:endParaRPr kumimoji="1" lang="en-US" altLang="ja-JP" sz="1800" b="1" dirty="0">
              <a:solidFill>
                <a:schemeClr val="tx2">
                  <a:lumMod val="75000"/>
                </a:schemeClr>
              </a:solidFill>
            </a:endParaRPr>
          </a:p>
          <a:p>
            <a:pPr algn="ctr"/>
            <a:endParaRPr kumimoji="1" lang="en-US" altLang="ja-JP" sz="800" b="1" dirty="0">
              <a:solidFill>
                <a:schemeClr val="tx2">
                  <a:lumMod val="75000"/>
                </a:schemeClr>
              </a:solidFill>
            </a:endParaRPr>
          </a:p>
          <a:p>
            <a:pPr algn="ctr"/>
            <a:r>
              <a:rPr kumimoji="1" lang="ja-JP" altLang="en-US" sz="1600" dirty="0">
                <a:solidFill>
                  <a:schemeClr val="bg1"/>
                </a:solidFill>
              </a:rPr>
              <a:t>・ ラベルあり</a:t>
            </a:r>
          </a:p>
        </p:txBody>
      </p:sp>
      <p:sp>
        <p:nvSpPr>
          <p:cNvPr id="16" name="テキスト ボックス 15">
            <a:extLst>
              <a:ext uri="{FF2B5EF4-FFF2-40B4-BE49-F238E27FC236}">
                <a16:creationId xmlns:a16="http://schemas.microsoft.com/office/drawing/2014/main" id="{411D1283-2884-FCCB-D34A-40A26A5C8655}"/>
              </a:ext>
            </a:extLst>
          </p:cNvPr>
          <p:cNvSpPr txBox="1"/>
          <p:nvPr/>
        </p:nvSpPr>
        <p:spPr>
          <a:xfrm>
            <a:off x="2903087" y="4646197"/>
            <a:ext cx="1979338" cy="738664"/>
          </a:xfrm>
          <a:prstGeom prst="rect">
            <a:avLst/>
          </a:prstGeom>
          <a:noFill/>
        </p:spPr>
        <p:txBody>
          <a:bodyPr wrap="square" rtlCol="0">
            <a:spAutoFit/>
          </a:bodyPr>
          <a:lstStyle/>
          <a:p>
            <a:pPr algn="ctr"/>
            <a:r>
              <a:rPr kumimoji="1" lang="ja-JP" altLang="en-US" sz="1800" b="1" dirty="0">
                <a:solidFill>
                  <a:schemeClr val="tx2">
                    <a:lumMod val="75000"/>
                  </a:schemeClr>
                </a:solidFill>
              </a:rPr>
              <a:t>教師なし機械学習</a:t>
            </a:r>
            <a:endParaRPr kumimoji="1" lang="en-US" altLang="ja-JP" sz="1800" b="1" dirty="0">
              <a:solidFill>
                <a:schemeClr val="tx2">
                  <a:lumMod val="75000"/>
                </a:schemeClr>
              </a:solidFill>
            </a:endParaRPr>
          </a:p>
          <a:p>
            <a:pPr algn="ctr"/>
            <a:endParaRPr kumimoji="1" lang="en-US" altLang="ja-JP" sz="800" dirty="0">
              <a:solidFill>
                <a:schemeClr val="tx2">
                  <a:lumMod val="75000"/>
                </a:schemeClr>
              </a:solidFill>
            </a:endParaRPr>
          </a:p>
          <a:p>
            <a:pPr algn="ctr"/>
            <a:r>
              <a:rPr kumimoji="1" lang="ja-JP" altLang="en-US" sz="1600" dirty="0">
                <a:solidFill>
                  <a:schemeClr val="bg1"/>
                </a:solidFill>
              </a:rPr>
              <a:t>・ ラベルなし</a:t>
            </a:r>
          </a:p>
        </p:txBody>
      </p:sp>
      <p:sp>
        <p:nvSpPr>
          <p:cNvPr id="17" name="テキスト ボックス 16">
            <a:extLst>
              <a:ext uri="{FF2B5EF4-FFF2-40B4-BE49-F238E27FC236}">
                <a16:creationId xmlns:a16="http://schemas.microsoft.com/office/drawing/2014/main" id="{42206A82-01F6-BBC4-A6C4-E1B09DDE371C}"/>
              </a:ext>
            </a:extLst>
          </p:cNvPr>
          <p:cNvSpPr txBox="1"/>
          <p:nvPr/>
        </p:nvSpPr>
        <p:spPr>
          <a:xfrm>
            <a:off x="5091168" y="4468425"/>
            <a:ext cx="1979338" cy="338554"/>
          </a:xfrm>
          <a:prstGeom prst="rect">
            <a:avLst/>
          </a:prstGeom>
          <a:noFill/>
        </p:spPr>
        <p:txBody>
          <a:bodyPr wrap="square" rtlCol="0">
            <a:spAutoFit/>
          </a:bodyPr>
          <a:lstStyle/>
          <a:p>
            <a:pPr algn="ctr"/>
            <a:r>
              <a:rPr kumimoji="1" lang="ja-JP" altLang="en-US" sz="1600" dirty="0">
                <a:solidFill>
                  <a:schemeClr val="bg1"/>
                </a:solidFill>
              </a:rPr>
              <a:t>教師あり機械学習</a:t>
            </a:r>
          </a:p>
        </p:txBody>
      </p:sp>
      <p:sp>
        <p:nvSpPr>
          <p:cNvPr id="18" name="楕円 17">
            <a:extLst>
              <a:ext uri="{FF2B5EF4-FFF2-40B4-BE49-F238E27FC236}">
                <a16:creationId xmlns:a16="http://schemas.microsoft.com/office/drawing/2014/main" id="{D7D5E579-9D28-CF8C-B6AA-02B871C17F5E}"/>
              </a:ext>
            </a:extLst>
          </p:cNvPr>
          <p:cNvSpPr/>
          <p:nvPr/>
        </p:nvSpPr>
        <p:spPr>
          <a:xfrm>
            <a:off x="5132262" y="3952957"/>
            <a:ext cx="2160240" cy="2160240"/>
          </a:xfrm>
          <a:prstGeom prst="ellipse">
            <a:avLst/>
          </a:prstGeom>
          <a:gradFill>
            <a:gsLst>
              <a:gs pos="0">
                <a:schemeClr val="accent6">
                  <a:lumMod val="75000"/>
                </a:schemeClr>
              </a:gs>
              <a:gs pos="100000">
                <a:schemeClr val="accent6">
                  <a:lumMod val="40000"/>
                  <a:lumOff val="60000"/>
                </a:schemeClr>
              </a:gs>
            </a:gsLst>
          </a:gradFill>
          <a:effectLst>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C1808BB-BDE5-7E62-E670-B56E7E6DB84C}"/>
              </a:ext>
            </a:extLst>
          </p:cNvPr>
          <p:cNvSpPr txBox="1"/>
          <p:nvPr/>
        </p:nvSpPr>
        <p:spPr>
          <a:xfrm>
            <a:off x="5261012" y="4476920"/>
            <a:ext cx="1979338" cy="1107996"/>
          </a:xfrm>
          <a:prstGeom prst="rect">
            <a:avLst/>
          </a:prstGeom>
          <a:noFill/>
        </p:spPr>
        <p:txBody>
          <a:bodyPr wrap="square" rtlCol="0">
            <a:spAutoFit/>
          </a:bodyPr>
          <a:lstStyle/>
          <a:p>
            <a:pPr algn="ctr"/>
            <a:r>
              <a:rPr kumimoji="1" lang="ja-JP" altLang="en-US" sz="1800" b="1" dirty="0">
                <a:solidFill>
                  <a:schemeClr val="accent2"/>
                </a:solidFill>
              </a:rPr>
              <a:t>強化学習</a:t>
            </a:r>
            <a:endParaRPr kumimoji="1" lang="en-US" altLang="ja-JP" sz="1800" b="1" dirty="0">
              <a:solidFill>
                <a:schemeClr val="accent2"/>
              </a:solidFill>
            </a:endParaRPr>
          </a:p>
          <a:p>
            <a:pPr algn="ctr"/>
            <a:r>
              <a:rPr kumimoji="1" lang="ja-JP" altLang="en-US" sz="1600" dirty="0">
                <a:solidFill>
                  <a:schemeClr val="bg1"/>
                </a:solidFill>
              </a:rPr>
              <a:t>・ ラベルなし</a:t>
            </a:r>
            <a:endParaRPr kumimoji="1" lang="en-US" altLang="ja-JP" sz="1600" dirty="0">
              <a:solidFill>
                <a:schemeClr val="bg1"/>
              </a:solidFill>
            </a:endParaRPr>
          </a:p>
          <a:p>
            <a:pPr algn="ctr"/>
            <a:r>
              <a:rPr kumimoji="1" lang="ja-JP" altLang="en-US" sz="1600" dirty="0">
                <a:solidFill>
                  <a:schemeClr val="bg1"/>
                </a:solidFill>
              </a:rPr>
              <a:t>・ 報酬を予測する</a:t>
            </a:r>
            <a:endParaRPr kumimoji="1" lang="en-US" altLang="ja-JP" sz="1600" dirty="0">
              <a:solidFill>
                <a:schemeClr val="bg1"/>
              </a:solidFill>
            </a:endParaRPr>
          </a:p>
          <a:p>
            <a:pPr algn="ctr"/>
            <a:r>
              <a:rPr kumimoji="1" lang="ja-JP" altLang="en-US" sz="1600" dirty="0">
                <a:solidFill>
                  <a:schemeClr val="bg1"/>
                </a:solidFill>
              </a:rPr>
              <a:t>・ </a:t>
            </a:r>
            <a:r>
              <a:rPr kumimoji="1" lang="en-US" altLang="ja-JP" sz="1600" dirty="0">
                <a:solidFill>
                  <a:schemeClr val="bg1"/>
                </a:solidFill>
              </a:rPr>
              <a:t>LLM</a:t>
            </a:r>
            <a:r>
              <a:rPr kumimoji="1" lang="ja-JP" altLang="en-US" sz="1600" dirty="0">
                <a:solidFill>
                  <a:schemeClr val="bg1"/>
                </a:solidFill>
              </a:rPr>
              <a:t>にも使われる</a:t>
            </a:r>
          </a:p>
        </p:txBody>
      </p:sp>
      <p:sp>
        <p:nvSpPr>
          <p:cNvPr id="20" name="矢印: 下 19">
            <a:extLst>
              <a:ext uri="{FF2B5EF4-FFF2-40B4-BE49-F238E27FC236}">
                <a16:creationId xmlns:a16="http://schemas.microsoft.com/office/drawing/2014/main" id="{DE3406D8-9EA5-1CB0-A3E6-12E8F5582269}"/>
              </a:ext>
            </a:extLst>
          </p:cNvPr>
          <p:cNvSpPr/>
          <p:nvPr/>
        </p:nvSpPr>
        <p:spPr>
          <a:xfrm rot="10800000">
            <a:off x="5972775" y="6040145"/>
            <a:ext cx="555811" cy="428731"/>
          </a:xfrm>
          <a:prstGeom prst="downArrow">
            <a:avLst/>
          </a:prstGeom>
          <a:gradFill>
            <a:gsLst>
              <a:gs pos="0">
                <a:schemeClr val="accent6">
                  <a:lumMod val="75000"/>
                </a:schemeClr>
              </a:gs>
              <a:gs pos="100000">
                <a:schemeClr val="accent6">
                  <a:lumMod val="40000"/>
                  <a:lumOff val="60000"/>
                </a:schemeClr>
              </a:gs>
            </a:gsLst>
          </a:gradFill>
          <a:ln>
            <a:solidFill>
              <a:schemeClr val="tx1">
                <a:lumMod val="95000"/>
                <a:lumOff val="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85DE127-C60A-C447-F238-AFC3E9CFD60D}"/>
              </a:ext>
            </a:extLst>
          </p:cNvPr>
          <p:cNvSpPr txBox="1"/>
          <p:nvPr/>
        </p:nvSpPr>
        <p:spPr>
          <a:xfrm>
            <a:off x="2236073" y="3446252"/>
            <a:ext cx="3255357" cy="420564"/>
          </a:xfrm>
          <a:prstGeom prst="rect">
            <a:avLst/>
          </a:prstGeom>
          <a:noFill/>
        </p:spPr>
        <p:txBody>
          <a:bodyPr wrap="square" rtlCol="0">
            <a:spAutoFit/>
          </a:bodyPr>
          <a:lstStyle/>
          <a:p>
            <a:pPr algn="ctr"/>
            <a:r>
              <a:rPr kumimoji="1" lang="ja-JP" altLang="en-US" dirty="0">
                <a:solidFill>
                  <a:schemeClr val="accent5">
                    <a:lumMod val="50000"/>
                  </a:schemeClr>
                </a:solidFill>
              </a:rPr>
              <a:t>機械学習のタイプ</a:t>
            </a:r>
          </a:p>
        </p:txBody>
      </p:sp>
    </p:spTree>
    <p:extLst>
      <p:ext uri="{BB962C8B-B14F-4D97-AF65-F5344CB8AC3E}">
        <p14:creationId xmlns:p14="http://schemas.microsoft.com/office/powerpoint/2010/main" val="351042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77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646ACDE-FF39-2AF6-156E-935E3A1808B0}"/>
              </a:ext>
            </a:extLst>
          </p:cNvPr>
          <p:cNvSpPr/>
          <p:nvPr/>
        </p:nvSpPr>
        <p:spPr>
          <a:xfrm>
            <a:off x="7005572" y="1186623"/>
            <a:ext cx="4995084" cy="1394774"/>
          </a:xfrm>
          <a:prstGeom prst="roundRect">
            <a:avLst/>
          </a:prstGeom>
          <a:gradFill>
            <a:gsLst>
              <a:gs pos="0">
                <a:schemeClr val="accent6">
                  <a:lumMod val="60000"/>
                  <a:lumOff val="40000"/>
                </a:schemeClr>
              </a:gs>
              <a:gs pos="100000">
                <a:schemeClr val="accent6">
                  <a:lumMod val="20000"/>
                  <a:lumOff val="80000"/>
                </a:schemeClr>
              </a:gs>
            </a:gsLst>
            <a:lin ang="16200000" scaled="0"/>
          </a:gradFill>
          <a:effectLst>
            <a:outerShdw blurRad="40000" dist="23000" dir="5400000" rotWithShape="0">
              <a:srgbClr val="000000">
                <a:alpha val="35000"/>
              </a:srgbClr>
            </a:outerShdw>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D59DDF3-AA7E-EA24-4592-81BD2DF9ED84}"/>
              </a:ext>
            </a:extLst>
          </p:cNvPr>
          <p:cNvSpPr/>
          <p:nvPr/>
        </p:nvSpPr>
        <p:spPr>
          <a:xfrm>
            <a:off x="191344" y="980728"/>
            <a:ext cx="6526196" cy="5777447"/>
          </a:xfrm>
          <a:prstGeom prst="rect">
            <a:avLst/>
          </a:prstGeom>
          <a:solidFill>
            <a:schemeClr val="tx2">
              <a:lumMod val="20000"/>
              <a:lumOff val="80000"/>
            </a:schemeClr>
          </a:solidFill>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a:xfrm>
            <a:off x="368552" y="194236"/>
            <a:ext cx="10335961" cy="540000"/>
          </a:xfrm>
        </p:spPr>
        <p:txBody>
          <a:bodyPr/>
          <a:lstStyle/>
          <a:p>
            <a:r>
              <a:rPr kumimoji="1" lang="en-US" altLang="ja-JP" dirty="0">
                <a:latin typeface="Meiryo UI" panose="020B0604030504040204" pitchFamily="50" charset="-128"/>
                <a:ea typeface="Meiryo UI" panose="020B0604030504040204" pitchFamily="50" charset="-128"/>
              </a:rPr>
              <a:t>Atari</a:t>
            </a:r>
            <a:r>
              <a:rPr kumimoji="1" lang="ja-JP" altLang="en-US" dirty="0">
                <a:latin typeface="Meiryo UI" panose="020B0604030504040204" pitchFamily="50" charset="-128"/>
                <a:ea typeface="Meiryo UI" panose="020B0604030504040204" pitchFamily="50" charset="-128"/>
              </a:rPr>
              <a:t>ゲームに対する</a:t>
            </a:r>
            <a:r>
              <a:rPr kumimoji="1" lang="en-US" altLang="ja-JP" dirty="0">
                <a:latin typeface="Meiryo UI" panose="020B0604030504040204" pitchFamily="50" charset="-128"/>
                <a:ea typeface="Meiryo UI" panose="020B0604030504040204" pitchFamily="50" charset="-128"/>
              </a:rPr>
              <a:t>Transformer</a:t>
            </a:r>
            <a:r>
              <a:rPr kumimoji="1" lang="ja-JP" altLang="en-US" dirty="0">
                <a:latin typeface="Meiryo UI" panose="020B0604030504040204" pitchFamily="50" charset="-128"/>
                <a:ea typeface="Meiryo UI" panose="020B0604030504040204" pitchFamily="50" charset="-128"/>
              </a:rPr>
              <a:t>ベース強化学習ロバスト性検証</a:t>
            </a:r>
          </a:p>
        </p:txBody>
      </p:sp>
      <p:sp>
        <p:nvSpPr>
          <p:cNvPr id="4" name="スライド番号プレースホルダー 3"/>
          <p:cNvSpPr>
            <a:spLocks noGrp="1"/>
          </p:cNvSpPr>
          <p:nvPr>
            <p:ph type="sldNum" sz="quarter" idx="12"/>
          </p:nvPr>
        </p:nvSpPr>
        <p:spPr/>
        <p:txBody>
          <a:bodyPr/>
          <a:lstStyle/>
          <a:p>
            <a:fld id="{2FF5E1DE-7B95-8A44-8552-65323269AE41}" type="slidenum">
              <a:rPr kumimoji="1" lang="ja-JP" altLang="en-US" smtClean="0"/>
              <a:t>4</a:t>
            </a:fld>
            <a:endParaRPr kumimoji="1" lang="ja-JP" altLang="en-US" dirty="0"/>
          </a:p>
        </p:txBody>
      </p:sp>
      <p:pic>
        <p:nvPicPr>
          <p:cNvPr id="3" name="図 2">
            <a:extLst>
              <a:ext uri="{FF2B5EF4-FFF2-40B4-BE49-F238E27FC236}">
                <a16:creationId xmlns:a16="http://schemas.microsoft.com/office/drawing/2014/main" id="{56497A3A-20C7-82F1-3DAF-28749D895FC4}"/>
              </a:ext>
            </a:extLst>
          </p:cNvPr>
          <p:cNvPicPr>
            <a:picLocks noChangeAspect="1"/>
          </p:cNvPicPr>
          <p:nvPr/>
        </p:nvPicPr>
        <p:blipFill>
          <a:blip r:embed="rId2"/>
          <a:stretch>
            <a:fillRect/>
          </a:stretch>
        </p:blipFill>
        <p:spPr>
          <a:xfrm>
            <a:off x="479376" y="1124744"/>
            <a:ext cx="5904656" cy="2426059"/>
          </a:xfrm>
          <a:prstGeom prst="rect">
            <a:avLst/>
          </a:prstGeom>
        </p:spPr>
      </p:pic>
      <p:pic>
        <p:nvPicPr>
          <p:cNvPr id="8" name="図 7">
            <a:extLst>
              <a:ext uri="{FF2B5EF4-FFF2-40B4-BE49-F238E27FC236}">
                <a16:creationId xmlns:a16="http://schemas.microsoft.com/office/drawing/2014/main" id="{560A88C4-A285-C9A4-1370-B7054212CCEE}"/>
              </a:ext>
            </a:extLst>
          </p:cNvPr>
          <p:cNvPicPr>
            <a:picLocks noChangeAspect="1"/>
          </p:cNvPicPr>
          <p:nvPr/>
        </p:nvPicPr>
        <p:blipFill>
          <a:blip r:embed="rId3"/>
          <a:stretch>
            <a:fillRect/>
          </a:stretch>
        </p:blipFill>
        <p:spPr>
          <a:xfrm>
            <a:off x="479376" y="4676931"/>
            <a:ext cx="6054488" cy="1791945"/>
          </a:xfrm>
          <a:prstGeom prst="rect">
            <a:avLst/>
          </a:prstGeom>
        </p:spPr>
      </p:pic>
      <p:sp>
        <p:nvSpPr>
          <p:cNvPr id="10" name="矢印: ストライプ 9">
            <a:extLst>
              <a:ext uri="{FF2B5EF4-FFF2-40B4-BE49-F238E27FC236}">
                <a16:creationId xmlns:a16="http://schemas.microsoft.com/office/drawing/2014/main" id="{01B12E0F-9886-17D1-B143-D977B708187E}"/>
              </a:ext>
            </a:extLst>
          </p:cNvPr>
          <p:cNvSpPr/>
          <p:nvPr/>
        </p:nvSpPr>
        <p:spPr>
          <a:xfrm rot="5400000">
            <a:off x="3864987" y="3659349"/>
            <a:ext cx="598276" cy="1032795"/>
          </a:xfrm>
          <a:prstGeom prst="striped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1" name="吹き出し: 円形 10">
            <a:extLst>
              <a:ext uri="{FF2B5EF4-FFF2-40B4-BE49-F238E27FC236}">
                <a16:creationId xmlns:a16="http://schemas.microsoft.com/office/drawing/2014/main" id="{685A064D-8094-0F4F-923C-9FE37CD13819}"/>
              </a:ext>
            </a:extLst>
          </p:cNvPr>
          <p:cNvSpPr/>
          <p:nvPr/>
        </p:nvSpPr>
        <p:spPr>
          <a:xfrm>
            <a:off x="479376" y="3634402"/>
            <a:ext cx="2448272" cy="1052311"/>
          </a:xfrm>
          <a:prstGeom prst="wedgeEllipseCallout">
            <a:avLst>
              <a:gd name="adj1" fmla="val 32568"/>
              <a:gd name="adj2" fmla="val 10174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画像にノイズを加える</a:t>
            </a:r>
          </a:p>
        </p:txBody>
      </p:sp>
      <p:sp>
        <p:nvSpPr>
          <p:cNvPr id="14" name="テキスト ボックス 13">
            <a:extLst>
              <a:ext uri="{FF2B5EF4-FFF2-40B4-BE49-F238E27FC236}">
                <a16:creationId xmlns:a16="http://schemas.microsoft.com/office/drawing/2014/main" id="{B57509A7-AD7A-42D0-020E-E4A2681559F4}"/>
              </a:ext>
            </a:extLst>
          </p:cNvPr>
          <p:cNvSpPr txBox="1"/>
          <p:nvPr/>
        </p:nvSpPr>
        <p:spPr>
          <a:xfrm>
            <a:off x="6979926" y="1336910"/>
            <a:ext cx="5046376" cy="1037208"/>
          </a:xfrm>
          <a:prstGeom prst="rect">
            <a:avLst/>
          </a:prstGeom>
          <a:noFill/>
          <a:ln>
            <a:noFill/>
          </a:ln>
        </p:spPr>
        <p:txBody>
          <a:bodyPr wrap="square" bIns="46800" rtlCol="0">
            <a:spAutoFit/>
          </a:bodyPr>
          <a:lstStyle/>
          <a:p>
            <a:pPr algn="ctr"/>
            <a:r>
              <a:rPr kumimoji="1" lang="en-US" altLang="ja-JP" b="1" dirty="0">
                <a:highlight>
                  <a:srgbClr val="FFFF00"/>
                </a:highlight>
              </a:rPr>
              <a:t>Decision Transformer</a:t>
            </a:r>
          </a:p>
          <a:p>
            <a:pPr algn="ctr"/>
            <a:endParaRPr kumimoji="1" lang="en-US" altLang="ja-JP" sz="800" b="1" dirty="0"/>
          </a:p>
          <a:p>
            <a:pPr algn="ctr"/>
            <a:r>
              <a:rPr kumimoji="1" lang="ja-JP" altLang="en-US" sz="1600" dirty="0"/>
              <a:t>リアルタイムで学習するのではなく、</a:t>
            </a:r>
            <a:r>
              <a:rPr kumimoji="1" lang="ja-JP" altLang="en-US" sz="1600" u="sng" dirty="0"/>
              <a:t>プレイログのみ</a:t>
            </a:r>
            <a:r>
              <a:rPr kumimoji="1" lang="ja-JP" altLang="en-US" sz="1600" dirty="0"/>
              <a:t>を使って学習</a:t>
            </a:r>
            <a:endParaRPr kumimoji="1" lang="en-US" altLang="ja-JP" sz="1600" dirty="0"/>
          </a:p>
        </p:txBody>
      </p:sp>
      <p:pic>
        <p:nvPicPr>
          <p:cNvPr id="16" name="図 15">
            <a:extLst>
              <a:ext uri="{FF2B5EF4-FFF2-40B4-BE49-F238E27FC236}">
                <a16:creationId xmlns:a16="http://schemas.microsoft.com/office/drawing/2014/main" id="{23E3A18A-2D38-F77F-7650-8E9D06A708C7}"/>
              </a:ext>
            </a:extLst>
          </p:cNvPr>
          <p:cNvPicPr>
            <a:picLocks noChangeAspect="1"/>
          </p:cNvPicPr>
          <p:nvPr/>
        </p:nvPicPr>
        <p:blipFill>
          <a:blip r:embed="rId4"/>
          <a:stretch>
            <a:fillRect/>
          </a:stretch>
        </p:blipFill>
        <p:spPr>
          <a:xfrm>
            <a:off x="6764441" y="3265470"/>
            <a:ext cx="5426253" cy="1664156"/>
          </a:xfrm>
          <a:prstGeom prst="rect">
            <a:avLst/>
          </a:prstGeom>
        </p:spPr>
      </p:pic>
      <p:sp>
        <p:nvSpPr>
          <p:cNvPr id="17" name="テキスト ボックス 16">
            <a:extLst>
              <a:ext uri="{FF2B5EF4-FFF2-40B4-BE49-F238E27FC236}">
                <a16:creationId xmlns:a16="http://schemas.microsoft.com/office/drawing/2014/main" id="{0CF79FEF-86FA-881D-3CFF-95021BF6ED0A}"/>
              </a:ext>
            </a:extLst>
          </p:cNvPr>
          <p:cNvSpPr txBox="1"/>
          <p:nvPr/>
        </p:nvSpPr>
        <p:spPr>
          <a:xfrm>
            <a:off x="8531930" y="2784818"/>
            <a:ext cx="1747059" cy="420564"/>
          </a:xfrm>
          <a:prstGeom prst="rect">
            <a:avLst/>
          </a:prstGeom>
          <a:noFill/>
        </p:spPr>
        <p:txBody>
          <a:bodyPr wrap="square" rtlCol="0">
            <a:spAutoFit/>
          </a:bodyPr>
          <a:lstStyle/>
          <a:p>
            <a:pPr algn="ctr"/>
            <a:r>
              <a:rPr kumimoji="1" lang="ja-JP" altLang="en-US" b="1" dirty="0">
                <a:highlight>
                  <a:srgbClr val="00FFFF"/>
                </a:highlight>
              </a:rPr>
              <a:t>結果：</a:t>
            </a:r>
          </a:p>
        </p:txBody>
      </p:sp>
      <p:sp>
        <p:nvSpPr>
          <p:cNvPr id="18" name="正方形/長方形 17">
            <a:extLst>
              <a:ext uri="{FF2B5EF4-FFF2-40B4-BE49-F238E27FC236}">
                <a16:creationId xmlns:a16="http://schemas.microsoft.com/office/drawing/2014/main" id="{8461C1EE-C39A-3C44-EEC8-112B107102B0}"/>
              </a:ext>
            </a:extLst>
          </p:cNvPr>
          <p:cNvSpPr/>
          <p:nvPr/>
        </p:nvSpPr>
        <p:spPr>
          <a:xfrm>
            <a:off x="8400134" y="4038274"/>
            <a:ext cx="911421"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2DC84F5-28E3-11FB-11E8-F82BB93F4B3A}"/>
              </a:ext>
            </a:extLst>
          </p:cNvPr>
          <p:cNvSpPr/>
          <p:nvPr/>
        </p:nvSpPr>
        <p:spPr>
          <a:xfrm>
            <a:off x="9367568" y="4258403"/>
            <a:ext cx="911421"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2EE6E31-C9DD-7354-B3A3-363DEDEE5C91}"/>
              </a:ext>
            </a:extLst>
          </p:cNvPr>
          <p:cNvSpPr/>
          <p:nvPr/>
        </p:nvSpPr>
        <p:spPr>
          <a:xfrm>
            <a:off x="7392144" y="3838377"/>
            <a:ext cx="911421"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B7F4C77-613A-6821-65A0-558F34F76263}"/>
              </a:ext>
            </a:extLst>
          </p:cNvPr>
          <p:cNvSpPr txBox="1"/>
          <p:nvPr/>
        </p:nvSpPr>
        <p:spPr>
          <a:xfrm>
            <a:off x="6888676" y="5169436"/>
            <a:ext cx="5238663" cy="1323439"/>
          </a:xfrm>
          <a:prstGeom prst="rect">
            <a:avLst/>
          </a:prstGeom>
          <a:solidFill>
            <a:schemeClr val="bg1">
              <a:lumMod val="95000"/>
            </a:schemeClr>
          </a:solidFill>
          <a:ln>
            <a:solidFill>
              <a:schemeClr val="tx1"/>
            </a:solidFill>
          </a:ln>
        </p:spPr>
        <p:txBody>
          <a:bodyPr wrap="square">
            <a:spAutoFit/>
          </a:bodyPr>
          <a:lstStyle/>
          <a:p>
            <a:pPr marL="285750" indent="-285750">
              <a:buFont typeface="Arial" panose="020B0604020202020204" pitchFamily="34" charset="0"/>
              <a:buChar char="•"/>
            </a:pPr>
            <a:r>
              <a:rPr lang="en-US" altLang="ja-JP" sz="1600" dirty="0"/>
              <a:t>Clean </a:t>
            </a:r>
            <a:r>
              <a:rPr lang="ja-JP" altLang="en-US" sz="1600" dirty="0"/>
              <a:t>訓練に対するノイズ評価では全てのケースにおいて</a:t>
            </a:r>
            <a:r>
              <a:rPr lang="ja-JP" altLang="en-US" sz="1600" b="1" u="sng" dirty="0"/>
              <a:t>スコア低下 </a:t>
            </a:r>
            <a:r>
              <a:rPr lang="ja-JP" altLang="en-US" sz="1600" dirty="0"/>
              <a:t>が確認された（</a:t>
            </a:r>
            <a:r>
              <a:rPr lang="ja-JP" altLang="en-US" sz="1600" dirty="0">
                <a:solidFill>
                  <a:srgbClr val="C00000"/>
                </a:solidFill>
              </a:rPr>
              <a:t>赤わく</a:t>
            </a:r>
            <a:r>
              <a:rPr lang="ja-JP" altLang="en-US" sz="1600" dirty="0"/>
              <a:t>）</a:t>
            </a:r>
            <a:endParaRPr lang="en-US" altLang="ja-JP" sz="1600" dirty="0"/>
          </a:p>
          <a:p>
            <a:pPr marL="285750" indent="-285750">
              <a:buFont typeface="Arial" panose="020B0604020202020204" pitchFamily="34" charset="0"/>
              <a:buChar char="•"/>
            </a:pPr>
            <a:r>
              <a:rPr lang="en-US" altLang="ja-JP" sz="1600" dirty="0"/>
              <a:t>Clean, Gaussian, Shot </a:t>
            </a:r>
            <a:r>
              <a:rPr lang="ja-JP" altLang="en-US" sz="1600" dirty="0"/>
              <a:t>評価テ ストにおいて，対応する訓練手法で</a:t>
            </a:r>
            <a:r>
              <a:rPr lang="ja-JP" altLang="en-US" sz="1600" u="sng" dirty="0"/>
              <a:t>最高スコア</a:t>
            </a:r>
            <a:r>
              <a:rPr lang="ja-JP" altLang="en-US" sz="1600" dirty="0"/>
              <a:t>を示すこ とが確認された（</a:t>
            </a:r>
            <a:r>
              <a:rPr lang="ja-JP" altLang="en-US" sz="1600" dirty="0">
                <a:solidFill>
                  <a:srgbClr val="C00000"/>
                </a:solidFill>
              </a:rPr>
              <a:t>黄色ハイライト</a:t>
            </a:r>
            <a:r>
              <a:rPr lang="ja-JP" altLang="en-US" sz="1600" dirty="0"/>
              <a:t>）</a:t>
            </a:r>
          </a:p>
        </p:txBody>
      </p:sp>
      <p:sp>
        <p:nvSpPr>
          <p:cNvPr id="23" name="正方形/長方形 22">
            <a:extLst>
              <a:ext uri="{FF2B5EF4-FFF2-40B4-BE49-F238E27FC236}">
                <a16:creationId xmlns:a16="http://schemas.microsoft.com/office/drawing/2014/main" id="{204A8495-0A1B-0B9A-C843-FDE2DEB51A06}"/>
              </a:ext>
            </a:extLst>
          </p:cNvPr>
          <p:cNvSpPr/>
          <p:nvPr/>
        </p:nvSpPr>
        <p:spPr>
          <a:xfrm>
            <a:off x="6882272" y="3789040"/>
            <a:ext cx="5245067" cy="24923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026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a:extLst>
              <a:ext uri="{FF2B5EF4-FFF2-40B4-BE49-F238E27FC236}">
                <a16:creationId xmlns:a16="http://schemas.microsoft.com/office/drawing/2014/main" id="{D1A80135-698A-B31D-5800-3B56A8A700A7}"/>
              </a:ext>
            </a:extLst>
          </p:cNvPr>
          <p:cNvSpPr/>
          <p:nvPr/>
        </p:nvSpPr>
        <p:spPr>
          <a:xfrm>
            <a:off x="119336" y="3140968"/>
            <a:ext cx="6912768" cy="3327908"/>
          </a:xfrm>
          <a:prstGeom prst="rect">
            <a:avLst/>
          </a:prstGeom>
          <a:solidFill>
            <a:schemeClr val="bg1">
              <a:lumMod val="85000"/>
            </a:schemeClr>
          </a:solidFill>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a:xfrm>
            <a:off x="368552" y="194236"/>
            <a:ext cx="10335961" cy="540000"/>
          </a:xfrm>
        </p:spPr>
        <p:txBody>
          <a:bodyPr/>
          <a:lstStyle/>
          <a:p>
            <a:r>
              <a:rPr kumimoji="1" lang="en-US" altLang="ja-JP" dirty="0">
                <a:latin typeface="Meiryo UI" panose="020B0604030504040204" pitchFamily="50" charset="-128"/>
                <a:ea typeface="Meiryo UI" panose="020B0604030504040204" pitchFamily="50" charset="-128"/>
              </a:rPr>
              <a:t>Hyper Networks</a:t>
            </a:r>
            <a:r>
              <a:rPr lang="ja-JP" altLang="en-US" dirty="0"/>
              <a:t>の強化学習への適用</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p:txBody>
          <a:bodyPr/>
          <a:lstStyle/>
          <a:p>
            <a:fld id="{2FF5E1DE-7B95-8A44-8552-65323269AE41}" type="slidenum">
              <a:rPr kumimoji="1" lang="ja-JP" altLang="en-US" smtClean="0"/>
              <a:t>5</a:t>
            </a:fld>
            <a:endParaRPr kumimoji="1" lang="ja-JP" altLang="en-US" dirty="0"/>
          </a:p>
        </p:txBody>
      </p:sp>
      <p:pic>
        <p:nvPicPr>
          <p:cNvPr id="6" name="図 5">
            <a:extLst>
              <a:ext uri="{FF2B5EF4-FFF2-40B4-BE49-F238E27FC236}">
                <a16:creationId xmlns:a16="http://schemas.microsoft.com/office/drawing/2014/main" id="{1B99CD10-E332-E2A1-064A-E9EFD2F3DA22}"/>
              </a:ext>
            </a:extLst>
          </p:cNvPr>
          <p:cNvPicPr>
            <a:picLocks noChangeAspect="1"/>
          </p:cNvPicPr>
          <p:nvPr/>
        </p:nvPicPr>
        <p:blipFill>
          <a:blip r:embed="rId2"/>
          <a:stretch>
            <a:fillRect/>
          </a:stretch>
        </p:blipFill>
        <p:spPr>
          <a:xfrm>
            <a:off x="3359696" y="1234948"/>
            <a:ext cx="5728544" cy="1446602"/>
          </a:xfrm>
          <a:prstGeom prst="rect">
            <a:avLst/>
          </a:prstGeom>
          <a:ln>
            <a:solidFill>
              <a:schemeClr val="tx1"/>
            </a:solidFill>
          </a:ln>
        </p:spPr>
      </p:pic>
      <p:pic>
        <p:nvPicPr>
          <p:cNvPr id="9" name="図 8">
            <a:extLst>
              <a:ext uri="{FF2B5EF4-FFF2-40B4-BE49-F238E27FC236}">
                <a16:creationId xmlns:a16="http://schemas.microsoft.com/office/drawing/2014/main" id="{D247F879-988D-9D49-BEEB-C2C9F4C1D597}"/>
              </a:ext>
            </a:extLst>
          </p:cNvPr>
          <p:cNvPicPr>
            <a:picLocks noChangeAspect="1"/>
          </p:cNvPicPr>
          <p:nvPr/>
        </p:nvPicPr>
        <p:blipFill>
          <a:blip r:embed="rId3"/>
          <a:stretch>
            <a:fillRect/>
          </a:stretch>
        </p:blipFill>
        <p:spPr>
          <a:xfrm>
            <a:off x="188575" y="3914587"/>
            <a:ext cx="3431704" cy="1542498"/>
          </a:xfrm>
          <a:prstGeom prst="rect">
            <a:avLst/>
          </a:prstGeom>
        </p:spPr>
      </p:pic>
      <p:sp>
        <p:nvSpPr>
          <p:cNvPr id="21" name="テキスト ボックス 20">
            <a:extLst>
              <a:ext uri="{FF2B5EF4-FFF2-40B4-BE49-F238E27FC236}">
                <a16:creationId xmlns:a16="http://schemas.microsoft.com/office/drawing/2014/main" id="{88218ED0-5E42-36F8-A64D-8D80C91F5219}"/>
              </a:ext>
            </a:extLst>
          </p:cNvPr>
          <p:cNvSpPr txBox="1"/>
          <p:nvPr/>
        </p:nvSpPr>
        <p:spPr>
          <a:xfrm>
            <a:off x="695400" y="5805264"/>
            <a:ext cx="2088232" cy="307777"/>
          </a:xfrm>
          <a:prstGeom prst="rect">
            <a:avLst/>
          </a:prstGeom>
          <a:noFill/>
        </p:spPr>
        <p:txBody>
          <a:bodyPr wrap="square" rtlCol="0">
            <a:spAutoFit/>
          </a:bodyPr>
          <a:lstStyle/>
          <a:p>
            <a:pPr algn="ctr"/>
            <a:r>
              <a:rPr kumimoji="1" lang="ja-JP" altLang="en-US" sz="1400" dirty="0"/>
              <a:t>従来のネットワーク</a:t>
            </a:r>
          </a:p>
        </p:txBody>
      </p:sp>
      <p:pic>
        <p:nvPicPr>
          <p:cNvPr id="25" name="図 24">
            <a:extLst>
              <a:ext uri="{FF2B5EF4-FFF2-40B4-BE49-F238E27FC236}">
                <a16:creationId xmlns:a16="http://schemas.microsoft.com/office/drawing/2014/main" id="{A0B0B953-303B-E096-10F0-53B5601A3100}"/>
              </a:ext>
            </a:extLst>
          </p:cNvPr>
          <p:cNvPicPr>
            <a:picLocks noChangeAspect="1"/>
          </p:cNvPicPr>
          <p:nvPr/>
        </p:nvPicPr>
        <p:blipFill>
          <a:blip r:embed="rId4"/>
          <a:stretch>
            <a:fillRect/>
          </a:stretch>
        </p:blipFill>
        <p:spPr>
          <a:xfrm>
            <a:off x="3687487" y="3816219"/>
            <a:ext cx="3270577" cy="1989045"/>
          </a:xfrm>
          <a:prstGeom prst="rect">
            <a:avLst/>
          </a:prstGeom>
        </p:spPr>
      </p:pic>
      <p:sp>
        <p:nvSpPr>
          <p:cNvPr id="26" name="テキスト ボックス 25">
            <a:extLst>
              <a:ext uri="{FF2B5EF4-FFF2-40B4-BE49-F238E27FC236}">
                <a16:creationId xmlns:a16="http://schemas.microsoft.com/office/drawing/2014/main" id="{D35B2E0A-CCEA-D0EE-7388-01E5AA903826}"/>
              </a:ext>
            </a:extLst>
          </p:cNvPr>
          <p:cNvSpPr txBox="1"/>
          <p:nvPr/>
        </p:nvSpPr>
        <p:spPr>
          <a:xfrm>
            <a:off x="3782172" y="5942968"/>
            <a:ext cx="2808312" cy="307777"/>
          </a:xfrm>
          <a:prstGeom prst="rect">
            <a:avLst/>
          </a:prstGeom>
          <a:noFill/>
        </p:spPr>
        <p:txBody>
          <a:bodyPr wrap="square" rtlCol="0">
            <a:spAutoFit/>
          </a:bodyPr>
          <a:lstStyle/>
          <a:p>
            <a:pPr algn="ctr"/>
            <a:r>
              <a:rPr kumimoji="1" lang="en-US" altLang="ja-JP" sz="1400" b="1" dirty="0" err="1"/>
              <a:t>HyperNetwork</a:t>
            </a:r>
            <a:r>
              <a:rPr kumimoji="1" lang="ja-JP" altLang="en-US" sz="1400" dirty="0"/>
              <a:t>を含めたケース</a:t>
            </a:r>
          </a:p>
        </p:txBody>
      </p:sp>
      <p:sp>
        <p:nvSpPr>
          <p:cNvPr id="29" name="テキスト ボックス 28">
            <a:extLst>
              <a:ext uri="{FF2B5EF4-FFF2-40B4-BE49-F238E27FC236}">
                <a16:creationId xmlns:a16="http://schemas.microsoft.com/office/drawing/2014/main" id="{66B1FC49-BC8A-C72C-83AA-2E89BEC0AA78}"/>
              </a:ext>
            </a:extLst>
          </p:cNvPr>
          <p:cNvSpPr txBox="1"/>
          <p:nvPr/>
        </p:nvSpPr>
        <p:spPr>
          <a:xfrm>
            <a:off x="7509522" y="4143870"/>
            <a:ext cx="3913199" cy="1220783"/>
          </a:xfrm>
          <a:prstGeom prst="rect">
            <a:avLst/>
          </a:prstGeom>
          <a:noFill/>
        </p:spPr>
        <p:txBody>
          <a:bodyPr wrap="square" rtlCol="0">
            <a:spAutoFit/>
          </a:bodyPr>
          <a:lstStyle/>
          <a:p>
            <a:r>
              <a:rPr kumimoji="1" lang="en-US" altLang="ja-JP" b="1" dirty="0">
                <a:highlight>
                  <a:srgbClr val="FFFF00"/>
                </a:highlight>
              </a:rPr>
              <a:t>Hyper Network</a:t>
            </a:r>
            <a:r>
              <a:rPr kumimoji="1" lang="ja-JP" altLang="en-US" b="1" dirty="0">
                <a:highlight>
                  <a:srgbClr val="FFFF00"/>
                </a:highlight>
              </a:rPr>
              <a:t>を使う利点</a:t>
            </a:r>
            <a:r>
              <a:rPr kumimoji="1" lang="ja-JP" altLang="en-US" dirty="0">
                <a:highlight>
                  <a:srgbClr val="FFFF00"/>
                </a:highlight>
              </a:rPr>
              <a:t>：</a:t>
            </a:r>
            <a:endParaRPr kumimoji="1" lang="en-US" altLang="ja-JP" dirty="0">
              <a:highlight>
                <a:srgbClr val="FFFF00"/>
              </a:highlight>
            </a:endParaRPr>
          </a:p>
          <a:p>
            <a:endParaRPr kumimoji="1" lang="en-US" altLang="ja-JP" sz="800" dirty="0">
              <a:highlight>
                <a:srgbClr val="FFFF00"/>
              </a:highlight>
            </a:endParaRPr>
          </a:p>
          <a:p>
            <a:pPr marL="342900" indent="-342900">
              <a:buFont typeface="Arial" panose="020B0604020202020204" pitchFamily="34" charset="0"/>
              <a:buChar char="•"/>
            </a:pPr>
            <a:r>
              <a:rPr kumimoji="1" lang="en-US" altLang="ja-JP" sz="1800" dirty="0" err="1"/>
              <a:t>HyperNetwork</a:t>
            </a:r>
            <a:r>
              <a:rPr kumimoji="1" lang="ja-JP" altLang="en-US" sz="1800" dirty="0"/>
              <a:t>の重みの数は</a:t>
            </a:r>
            <a:r>
              <a:rPr kumimoji="1" lang="en-US" altLang="ja-JP" sz="1800" dirty="0" err="1"/>
              <a:t>MainNetwork</a:t>
            </a:r>
            <a:r>
              <a:rPr kumimoji="1" lang="ja-JP" altLang="en-US" sz="1800" dirty="0"/>
              <a:t>より少なく調整できる</a:t>
            </a:r>
            <a:endParaRPr kumimoji="1" lang="en-US" altLang="ja-JP" sz="1800" dirty="0"/>
          </a:p>
          <a:p>
            <a:endParaRPr kumimoji="1" lang="en-US" altLang="ja-JP" sz="800" dirty="0"/>
          </a:p>
        </p:txBody>
      </p:sp>
      <p:sp>
        <p:nvSpPr>
          <p:cNvPr id="31" name="テキスト ボックス 30">
            <a:extLst>
              <a:ext uri="{FF2B5EF4-FFF2-40B4-BE49-F238E27FC236}">
                <a16:creationId xmlns:a16="http://schemas.microsoft.com/office/drawing/2014/main" id="{AEF34BEB-3EDE-B4CF-C0DC-AE8ABDCE81E0}"/>
              </a:ext>
            </a:extLst>
          </p:cNvPr>
          <p:cNvSpPr txBox="1"/>
          <p:nvPr/>
        </p:nvSpPr>
        <p:spPr>
          <a:xfrm>
            <a:off x="7099312" y="5296163"/>
            <a:ext cx="4851174" cy="646331"/>
          </a:xfrm>
          <a:prstGeom prst="rect">
            <a:avLst/>
          </a:prstGeom>
          <a:noFill/>
        </p:spPr>
        <p:txBody>
          <a:bodyPr wrap="square">
            <a:spAutoFit/>
          </a:bodyPr>
          <a:lstStyle/>
          <a:p>
            <a:pPr algn="ctr"/>
            <a:r>
              <a:rPr kumimoji="1" lang="ja-JP" altLang="en-US" sz="1800" b="1" u="sng" dirty="0"/>
              <a:t>→ モデルサイズ、処理時間ともに効率が向上</a:t>
            </a:r>
            <a:r>
              <a:rPr kumimoji="1" lang="en-US" altLang="ja-JP" sz="1800" b="1" u="sng" dirty="0"/>
              <a:t>!!</a:t>
            </a:r>
          </a:p>
          <a:p>
            <a:pPr algn="ctr"/>
            <a:r>
              <a:rPr kumimoji="1" lang="en-US" altLang="ja-JP" sz="1800" b="1" u="sng" dirty="0"/>
              <a:t>LLM</a:t>
            </a:r>
            <a:r>
              <a:rPr kumimoji="1" lang="ja-JP" altLang="en-US" sz="1800" b="1" u="sng" dirty="0"/>
              <a:t>のサイズ等の課題解決に全身</a:t>
            </a:r>
            <a:endParaRPr kumimoji="1" lang="en-US" altLang="ja-JP" sz="1800" b="1" u="sng" dirty="0"/>
          </a:p>
        </p:txBody>
      </p:sp>
    </p:spTree>
    <p:extLst>
      <p:ext uri="{BB962C8B-B14F-4D97-AF65-F5344CB8AC3E}">
        <p14:creationId xmlns:p14="http://schemas.microsoft.com/office/powerpoint/2010/main" val="152194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四角形: 角を丸くする 27">
            <a:extLst>
              <a:ext uri="{FF2B5EF4-FFF2-40B4-BE49-F238E27FC236}">
                <a16:creationId xmlns:a16="http://schemas.microsoft.com/office/drawing/2014/main" id="{22F945CD-578B-6E45-4226-E69F046459DE}"/>
              </a:ext>
            </a:extLst>
          </p:cNvPr>
          <p:cNvSpPr/>
          <p:nvPr/>
        </p:nvSpPr>
        <p:spPr>
          <a:xfrm>
            <a:off x="7593442" y="1113450"/>
            <a:ext cx="4479222" cy="5328592"/>
          </a:xfrm>
          <a:prstGeom prst="roundRect">
            <a:avLst/>
          </a:prstGeom>
          <a:solidFill>
            <a:schemeClr val="bg1">
              <a:lumMod val="85000"/>
            </a:schemeClr>
          </a:solidFill>
          <a:ln>
            <a:solidFill>
              <a:schemeClr val="tx1"/>
            </a:solidFill>
          </a:ln>
          <a:effectLst>
            <a:outerShdw blurRad="40000" dist="23000" dir="5400000" rotWithShape="0">
              <a:srgbClr val="000000">
                <a:alpha val="35000"/>
              </a:srgbClr>
            </a:outerShdw>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AD21CE64-17D3-3256-6F94-0E26456E1C63}"/>
              </a:ext>
            </a:extLst>
          </p:cNvPr>
          <p:cNvSpPr/>
          <p:nvPr/>
        </p:nvSpPr>
        <p:spPr>
          <a:xfrm>
            <a:off x="3158398" y="1113450"/>
            <a:ext cx="4233746" cy="5328592"/>
          </a:xfrm>
          <a:prstGeom prst="roundRect">
            <a:avLst/>
          </a:prstGeom>
          <a:solidFill>
            <a:schemeClr val="bg1">
              <a:lumMod val="85000"/>
            </a:schemeClr>
          </a:solidFill>
          <a:ln>
            <a:solidFill>
              <a:schemeClr val="tx1"/>
            </a:solidFill>
          </a:ln>
          <a:effectLst>
            <a:outerShdw blurRad="40000" dist="23000" dir="5400000" rotWithShape="0">
              <a:srgbClr val="000000">
                <a:alpha val="35000"/>
              </a:srgbClr>
            </a:outerShdw>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5" name="四角形: 角を丸くする 24">
            <a:extLst>
              <a:ext uri="{FF2B5EF4-FFF2-40B4-BE49-F238E27FC236}">
                <a16:creationId xmlns:a16="http://schemas.microsoft.com/office/drawing/2014/main" id="{95D040C9-B883-C43C-187C-1D51E2279054}"/>
              </a:ext>
            </a:extLst>
          </p:cNvPr>
          <p:cNvSpPr/>
          <p:nvPr/>
        </p:nvSpPr>
        <p:spPr>
          <a:xfrm>
            <a:off x="109032" y="1113450"/>
            <a:ext cx="2858026" cy="5328592"/>
          </a:xfrm>
          <a:prstGeom prst="roundRect">
            <a:avLst/>
          </a:prstGeom>
          <a:solidFill>
            <a:schemeClr val="bg1">
              <a:lumMod val="85000"/>
            </a:schemeClr>
          </a:solidFill>
          <a:ln>
            <a:solidFill>
              <a:schemeClr val="tx1"/>
            </a:solidFill>
          </a:ln>
          <a:effectLst>
            <a:outerShdw blurRad="40000" dist="23000" dir="5400000" rotWithShape="0">
              <a:srgbClr val="000000">
                <a:alpha val="35000"/>
              </a:srgbClr>
            </a:outerShdw>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1B297F8B-8BE7-B67E-50B8-5163FF57579D}"/>
              </a:ext>
            </a:extLst>
          </p:cNvPr>
          <p:cNvSpPr/>
          <p:nvPr/>
        </p:nvSpPr>
        <p:spPr>
          <a:xfrm>
            <a:off x="640143" y="4965406"/>
            <a:ext cx="1772109" cy="1203584"/>
          </a:xfrm>
          <a:prstGeom prst="rect">
            <a:avLst/>
          </a:prstGeom>
          <a:solidFill>
            <a:schemeClr val="bg1"/>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a:xfrm>
            <a:off x="368552" y="194236"/>
            <a:ext cx="10335961" cy="540000"/>
          </a:xfrm>
        </p:spPr>
        <p:txBody>
          <a:bodyPr/>
          <a:lstStyle/>
          <a:p>
            <a:r>
              <a:rPr kumimoji="1" lang="en-US" altLang="ja-JP" dirty="0">
                <a:latin typeface="Meiryo UI" panose="020B0604030504040204" pitchFamily="50" charset="-128"/>
                <a:ea typeface="Meiryo UI" panose="020B0604030504040204" pitchFamily="50" charset="-128"/>
              </a:rPr>
              <a:t>Hyper Networks</a:t>
            </a:r>
            <a:r>
              <a:rPr lang="ja-JP" altLang="en-US" dirty="0"/>
              <a:t>の強化学習への適用</a:t>
            </a:r>
            <a:endParaRPr kumimoji="1" lang="ja-JP" altLang="en-US" dirty="0">
              <a:latin typeface="Meiryo UI" panose="020B0604030504040204" pitchFamily="50" charset="-128"/>
              <a:ea typeface="Meiryo UI" panose="020B0604030504040204" pitchFamily="50" charset="-128"/>
            </a:endParaRPr>
          </a:p>
        </p:txBody>
      </p:sp>
      <p:pic>
        <p:nvPicPr>
          <p:cNvPr id="3" name="図 2">
            <a:extLst>
              <a:ext uri="{FF2B5EF4-FFF2-40B4-BE49-F238E27FC236}">
                <a16:creationId xmlns:a16="http://schemas.microsoft.com/office/drawing/2014/main" id="{ED976371-41D5-A3D3-0C80-D5A1E0D99292}"/>
              </a:ext>
            </a:extLst>
          </p:cNvPr>
          <p:cNvPicPr>
            <a:picLocks noChangeAspect="1"/>
          </p:cNvPicPr>
          <p:nvPr/>
        </p:nvPicPr>
        <p:blipFill>
          <a:blip r:embed="rId2"/>
          <a:stretch>
            <a:fillRect/>
          </a:stretch>
        </p:blipFill>
        <p:spPr>
          <a:xfrm>
            <a:off x="340593" y="2378565"/>
            <a:ext cx="2435125" cy="2259620"/>
          </a:xfrm>
          <a:prstGeom prst="rect">
            <a:avLst/>
          </a:prstGeom>
        </p:spPr>
      </p:pic>
      <p:sp>
        <p:nvSpPr>
          <p:cNvPr id="4" name="テキスト ボックス 3">
            <a:extLst>
              <a:ext uri="{FF2B5EF4-FFF2-40B4-BE49-F238E27FC236}">
                <a16:creationId xmlns:a16="http://schemas.microsoft.com/office/drawing/2014/main" id="{C30F69BB-5178-C371-91F3-6F83F912A6B9}"/>
              </a:ext>
            </a:extLst>
          </p:cNvPr>
          <p:cNvSpPr txBox="1"/>
          <p:nvPr/>
        </p:nvSpPr>
        <p:spPr>
          <a:xfrm>
            <a:off x="884258" y="4965407"/>
            <a:ext cx="1412070" cy="307777"/>
          </a:xfrm>
          <a:prstGeom prst="rect">
            <a:avLst/>
          </a:prstGeom>
          <a:noFill/>
        </p:spPr>
        <p:txBody>
          <a:bodyPr wrap="square" rtlCol="0">
            <a:spAutoFit/>
          </a:bodyPr>
          <a:lstStyle/>
          <a:p>
            <a:r>
              <a:rPr kumimoji="1" lang="ja-JP" altLang="en-US" sz="1400" dirty="0"/>
              <a:t>スタート地点</a:t>
            </a:r>
          </a:p>
        </p:txBody>
      </p:sp>
      <p:pic>
        <p:nvPicPr>
          <p:cNvPr id="7" name="図 6">
            <a:extLst>
              <a:ext uri="{FF2B5EF4-FFF2-40B4-BE49-F238E27FC236}">
                <a16:creationId xmlns:a16="http://schemas.microsoft.com/office/drawing/2014/main" id="{2ECF906B-E78B-1938-CEA1-EDAC3BEDC14F}"/>
              </a:ext>
            </a:extLst>
          </p:cNvPr>
          <p:cNvPicPr>
            <a:picLocks noChangeAspect="1"/>
          </p:cNvPicPr>
          <p:nvPr/>
        </p:nvPicPr>
        <p:blipFill>
          <a:blip r:embed="rId3"/>
          <a:stretch>
            <a:fillRect/>
          </a:stretch>
        </p:blipFill>
        <p:spPr>
          <a:xfrm>
            <a:off x="726407" y="5039374"/>
            <a:ext cx="144016" cy="150277"/>
          </a:xfrm>
          <a:prstGeom prst="rect">
            <a:avLst/>
          </a:prstGeom>
        </p:spPr>
      </p:pic>
      <p:pic>
        <p:nvPicPr>
          <p:cNvPr id="9" name="図 8">
            <a:extLst>
              <a:ext uri="{FF2B5EF4-FFF2-40B4-BE49-F238E27FC236}">
                <a16:creationId xmlns:a16="http://schemas.microsoft.com/office/drawing/2014/main" id="{DCB61D1C-BE53-8B78-E8A1-3BF875D9C377}"/>
              </a:ext>
            </a:extLst>
          </p:cNvPr>
          <p:cNvPicPr>
            <a:picLocks noChangeAspect="1"/>
          </p:cNvPicPr>
          <p:nvPr/>
        </p:nvPicPr>
        <p:blipFill>
          <a:blip r:embed="rId4"/>
          <a:stretch>
            <a:fillRect/>
          </a:stretch>
        </p:blipFill>
        <p:spPr>
          <a:xfrm>
            <a:off x="733981" y="5421360"/>
            <a:ext cx="150277" cy="150277"/>
          </a:xfrm>
          <a:prstGeom prst="rect">
            <a:avLst/>
          </a:prstGeom>
        </p:spPr>
      </p:pic>
      <p:sp>
        <p:nvSpPr>
          <p:cNvPr id="10" name="テキスト ボックス 9">
            <a:extLst>
              <a:ext uri="{FF2B5EF4-FFF2-40B4-BE49-F238E27FC236}">
                <a16:creationId xmlns:a16="http://schemas.microsoft.com/office/drawing/2014/main" id="{42DD5F71-EC9D-C245-E4DF-CAEC5CF06B5F}"/>
              </a:ext>
            </a:extLst>
          </p:cNvPr>
          <p:cNvSpPr txBox="1"/>
          <p:nvPr/>
        </p:nvSpPr>
        <p:spPr>
          <a:xfrm>
            <a:off x="884258" y="5327221"/>
            <a:ext cx="1052030" cy="276999"/>
          </a:xfrm>
          <a:prstGeom prst="rect">
            <a:avLst/>
          </a:prstGeom>
          <a:noFill/>
        </p:spPr>
        <p:txBody>
          <a:bodyPr wrap="square" rtlCol="0">
            <a:spAutoFit/>
          </a:bodyPr>
          <a:lstStyle/>
          <a:p>
            <a:r>
              <a:rPr kumimoji="1" lang="ja-JP" altLang="en-US" sz="1200" dirty="0"/>
              <a:t>ゴール</a:t>
            </a:r>
          </a:p>
        </p:txBody>
      </p:sp>
      <p:pic>
        <p:nvPicPr>
          <p:cNvPr id="13" name="図 12">
            <a:extLst>
              <a:ext uri="{FF2B5EF4-FFF2-40B4-BE49-F238E27FC236}">
                <a16:creationId xmlns:a16="http://schemas.microsoft.com/office/drawing/2014/main" id="{54939CF6-DAFF-CF3D-E4E7-3E62084CEFFD}"/>
              </a:ext>
            </a:extLst>
          </p:cNvPr>
          <p:cNvPicPr>
            <a:picLocks noChangeAspect="1"/>
          </p:cNvPicPr>
          <p:nvPr/>
        </p:nvPicPr>
        <p:blipFill>
          <a:blip r:embed="rId5"/>
          <a:stretch>
            <a:fillRect/>
          </a:stretch>
        </p:blipFill>
        <p:spPr>
          <a:xfrm>
            <a:off x="7745231" y="2228336"/>
            <a:ext cx="4233746" cy="1652006"/>
          </a:xfrm>
          <a:prstGeom prst="rect">
            <a:avLst/>
          </a:prstGeom>
          <a:ln>
            <a:solidFill>
              <a:schemeClr val="tx1">
                <a:lumMod val="95000"/>
                <a:lumOff val="5000"/>
              </a:schemeClr>
            </a:solidFill>
          </a:ln>
        </p:spPr>
      </p:pic>
      <p:sp>
        <p:nvSpPr>
          <p:cNvPr id="14" name="テキスト ボックス 13">
            <a:extLst>
              <a:ext uri="{FF2B5EF4-FFF2-40B4-BE49-F238E27FC236}">
                <a16:creationId xmlns:a16="http://schemas.microsoft.com/office/drawing/2014/main" id="{3BA9F9E7-8F68-BE2E-519B-13E9B334BD68}"/>
              </a:ext>
            </a:extLst>
          </p:cNvPr>
          <p:cNvSpPr txBox="1"/>
          <p:nvPr/>
        </p:nvSpPr>
        <p:spPr>
          <a:xfrm>
            <a:off x="3731014" y="1438225"/>
            <a:ext cx="3026645" cy="995016"/>
          </a:xfrm>
          <a:prstGeom prst="rect">
            <a:avLst/>
          </a:prstGeom>
          <a:noFill/>
        </p:spPr>
        <p:txBody>
          <a:bodyPr wrap="square" rtlCol="0">
            <a:spAutoFit/>
          </a:bodyPr>
          <a:lstStyle/>
          <a:p>
            <a:pPr algn="ctr"/>
            <a:r>
              <a:rPr kumimoji="1" lang="ja-JP" altLang="en-US" b="1" dirty="0">
                <a:highlight>
                  <a:srgbClr val="FFFF00"/>
                </a:highlight>
              </a:rPr>
              <a:t>モデル概要</a:t>
            </a:r>
            <a:endParaRPr kumimoji="1" lang="en-US" altLang="ja-JP" b="1" dirty="0">
              <a:highlight>
                <a:srgbClr val="FFFF00"/>
              </a:highlight>
            </a:endParaRPr>
          </a:p>
          <a:p>
            <a:pPr algn="ctr"/>
            <a:endParaRPr kumimoji="1" lang="en-US" altLang="ja-JP" dirty="0"/>
          </a:p>
          <a:p>
            <a:pPr algn="ctr"/>
            <a:r>
              <a:rPr kumimoji="1" lang="ja-JP" altLang="en-US" sz="1600" dirty="0"/>
              <a:t>アルゴリズム：</a:t>
            </a:r>
            <a:r>
              <a:rPr kumimoji="1" lang="en-US" altLang="ja-JP" sz="1600" b="1" dirty="0"/>
              <a:t>DDQN</a:t>
            </a:r>
            <a:endParaRPr kumimoji="1" lang="ja-JP" altLang="en-US" sz="1600" b="1" dirty="0"/>
          </a:p>
        </p:txBody>
      </p:sp>
      <p:sp>
        <p:nvSpPr>
          <p:cNvPr id="15" name="テキスト ボックス 14">
            <a:extLst>
              <a:ext uri="{FF2B5EF4-FFF2-40B4-BE49-F238E27FC236}">
                <a16:creationId xmlns:a16="http://schemas.microsoft.com/office/drawing/2014/main" id="{CF1832A2-6528-C247-4072-94C1DC6E61B7}"/>
              </a:ext>
            </a:extLst>
          </p:cNvPr>
          <p:cNvSpPr txBox="1"/>
          <p:nvPr/>
        </p:nvSpPr>
        <p:spPr>
          <a:xfrm>
            <a:off x="507909" y="1387498"/>
            <a:ext cx="2031610" cy="769441"/>
          </a:xfrm>
          <a:prstGeom prst="rect">
            <a:avLst/>
          </a:prstGeom>
          <a:noFill/>
        </p:spPr>
        <p:txBody>
          <a:bodyPr wrap="square" rtlCol="0">
            <a:spAutoFit/>
          </a:bodyPr>
          <a:lstStyle/>
          <a:p>
            <a:pPr algn="ctr"/>
            <a:r>
              <a:rPr kumimoji="1" lang="ja-JP" altLang="en-US" sz="1800" b="1" dirty="0">
                <a:highlight>
                  <a:srgbClr val="00FFFF"/>
                </a:highlight>
              </a:rPr>
              <a:t>ゲーム環境</a:t>
            </a:r>
            <a:endParaRPr kumimoji="1" lang="en-US" altLang="ja-JP" sz="1800" b="1" dirty="0">
              <a:highlight>
                <a:srgbClr val="00FFFF"/>
              </a:highlight>
            </a:endParaRPr>
          </a:p>
          <a:p>
            <a:pPr algn="ctr"/>
            <a:endParaRPr kumimoji="1" lang="en-US" altLang="ja-JP" sz="800" b="1" dirty="0">
              <a:highlight>
                <a:srgbClr val="00FFFF"/>
              </a:highlight>
            </a:endParaRPr>
          </a:p>
          <a:p>
            <a:pPr algn="ctr"/>
            <a:r>
              <a:rPr kumimoji="1" lang="en-US" altLang="ja-JP" sz="1800" b="1" dirty="0" err="1"/>
              <a:t>GridGame</a:t>
            </a:r>
            <a:endParaRPr kumimoji="1" lang="ja-JP" altLang="en-US" sz="1800" b="1" dirty="0"/>
          </a:p>
        </p:txBody>
      </p:sp>
      <p:pic>
        <p:nvPicPr>
          <p:cNvPr id="19" name="図 18">
            <a:extLst>
              <a:ext uri="{FF2B5EF4-FFF2-40B4-BE49-F238E27FC236}">
                <a16:creationId xmlns:a16="http://schemas.microsoft.com/office/drawing/2014/main" id="{FE62AC69-49DF-681E-C85C-E15B8DF50B9E}"/>
              </a:ext>
            </a:extLst>
          </p:cNvPr>
          <p:cNvPicPr>
            <a:picLocks noChangeAspect="1"/>
          </p:cNvPicPr>
          <p:nvPr/>
        </p:nvPicPr>
        <p:blipFill>
          <a:blip r:embed="rId6"/>
          <a:stretch>
            <a:fillRect/>
          </a:stretch>
        </p:blipFill>
        <p:spPr>
          <a:xfrm>
            <a:off x="3359696" y="2654947"/>
            <a:ext cx="3853443" cy="2450790"/>
          </a:xfrm>
          <a:prstGeom prst="rect">
            <a:avLst/>
          </a:prstGeom>
        </p:spPr>
      </p:pic>
      <p:sp>
        <p:nvSpPr>
          <p:cNvPr id="20" name="正方形/長方形 19">
            <a:extLst>
              <a:ext uri="{FF2B5EF4-FFF2-40B4-BE49-F238E27FC236}">
                <a16:creationId xmlns:a16="http://schemas.microsoft.com/office/drawing/2014/main" id="{3DBC6ECC-3859-1312-35F9-B5332EE3EE5C}"/>
              </a:ext>
            </a:extLst>
          </p:cNvPr>
          <p:cNvSpPr/>
          <p:nvPr/>
        </p:nvSpPr>
        <p:spPr>
          <a:xfrm>
            <a:off x="5789311" y="2941903"/>
            <a:ext cx="911421"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EB7F465-50EF-FD40-C659-D442CFFA2B08}"/>
              </a:ext>
            </a:extLst>
          </p:cNvPr>
          <p:cNvSpPr/>
          <p:nvPr/>
        </p:nvSpPr>
        <p:spPr>
          <a:xfrm>
            <a:off x="6267907" y="3960075"/>
            <a:ext cx="764197"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F3FE0350-F630-D662-C4E0-4249286128EE}"/>
              </a:ext>
            </a:extLst>
          </p:cNvPr>
          <p:cNvSpPr txBox="1"/>
          <p:nvPr/>
        </p:nvSpPr>
        <p:spPr>
          <a:xfrm>
            <a:off x="9344226" y="1455548"/>
            <a:ext cx="1152128" cy="432048"/>
          </a:xfrm>
          <a:prstGeom prst="rect">
            <a:avLst/>
          </a:prstGeom>
          <a:noFill/>
        </p:spPr>
        <p:txBody>
          <a:bodyPr wrap="square" rtlCol="0">
            <a:spAutoFit/>
          </a:bodyPr>
          <a:lstStyle/>
          <a:p>
            <a:pPr algn="ctr"/>
            <a:r>
              <a:rPr kumimoji="1" lang="ja-JP" altLang="en-US" b="1" dirty="0">
                <a:highlight>
                  <a:srgbClr val="FFAE99"/>
                </a:highlight>
              </a:rPr>
              <a:t>結果</a:t>
            </a:r>
          </a:p>
        </p:txBody>
      </p:sp>
      <p:sp>
        <p:nvSpPr>
          <p:cNvPr id="29" name="テキスト ボックス 28">
            <a:extLst>
              <a:ext uri="{FF2B5EF4-FFF2-40B4-BE49-F238E27FC236}">
                <a16:creationId xmlns:a16="http://schemas.microsoft.com/office/drawing/2014/main" id="{3E9A7BFA-0F48-2BEA-E7D8-479DA4E28469}"/>
              </a:ext>
            </a:extLst>
          </p:cNvPr>
          <p:cNvSpPr txBox="1"/>
          <p:nvPr/>
        </p:nvSpPr>
        <p:spPr>
          <a:xfrm>
            <a:off x="8156094" y="4078209"/>
            <a:ext cx="3528392" cy="1538883"/>
          </a:xfrm>
          <a:prstGeom prst="rect">
            <a:avLst/>
          </a:prstGeom>
          <a:solidFill>
            <a:schemeClr val="bg1"/>
          </a:solidFill>
          <a:ln>
            <a:solidFill>
              <a:schemeClr val="tx1"/>
            </a:solidFill>
          </a:ln>
        </p:spPr>
        <p:txBody>
          <a:bodyPr wrap="square" rtlCol="0">
            <a:spAutoFit/>
          </a:bodyPr>
          <a:lstStyle/>
          <a:p>
            <a:r>
              <a:rPr kumimoji="1" lang="ja-JP" altLang="en-US" sz="1600" b="1" dirty="0"/>
              <a:t>横軸：</a:t>
            </a:r>
            <a:r>
              <a:rPr kumimoji="1" lang="ja-JP" altLang="en-US" sz="1600" dirty="0"/>
              <a:t>学習回数（エピソード）</a:t>
            </a:r>
            <a:endParaRPr kumimoji="1" lang="en-US" altLang="ja-JP" sz="1600" dirty="0"/>
          </a:p>
          <a:p>
            <a:r>
              <a:rPr kumimoji="1" lang="ja-JP" altLang="en-US" sz="1600" b="1" dirty="0"/>
              <a:t>縦軸</a:t>
            </a:r>
            <a:r>
              <a:rPr kumimoji="1" lang="ja-JP" altLang="en-US" sz="1600" b="1" dirty="0">
                <a:sym typeface="Wingdings" panose="05000000000000000000" pitchFamily="2" charset="2"/>
              </a:rPr>
              <a:t>：</a:t>
            </a:r>
            <a:r>
              <a:rPr kumimoji="1" lang="ja-JP" altLang="en-US" sz="1600" dirty="0">
                <a:sym typeface="Wingdings" panose="05000000000000000000" pitchFamily="2" charset="2"/>
              </a:rPr>
              <a:t>（</a:t>
            </a:r>
            <a:r>
              <a:rPr kumimoji="1" lang="ja-JP" altLang="en-US" sz="1600" dirty="0"/>
              <a:t>青）報酬</a:t>
            </a:r>
          </a:p>
          <a:p>
            <a:endParaRPr kumimoji="1" lang="en-US" altLang="ja-JP" sz="800" dirty="0"/>
          </a:p>
          <a:p>
            <a:pPr marL="342900" indent="-342900">
              <a:buFont typeface="Wingdings" panose="05000000000000000000" pitchFamily="2" charset="2"/>
              <a:buChar char="ü"/>
            </a:pPr>
            <a:r>
              <a:rPr kumimoji="1" lang="en-US" altLang="ja-JP" sz="1800" dirty="0" err="1"/>
              <a:t>HyperNetwork</a:t>
            </a:r>
            <a:r>
              <a:rPr kumimoji="1" lang="ja-JP" altLang="en-US" sz="1800" dirty="0"/>
              <a:t>のほうが精度が良く、学習の収束が早い傾向が見受けられた</a:t>
            </a:r>
          </a:p>
        </p:txBody>
      </p:sp>
      <p:sp>
        <p:nvSpPr>
          <p:cNvPr id="31" name="テキスト ボックス 30">
            <a:extLst>
              <a:ext uri="{FF2B5EF4-FFF2-40B4-BE49-F238E27FC236}">
                <a16:creationId xmlns:a16="http://schemas.microsoft.com/office/drawing/2014/main" id="{7C216DDC-29E9-0A85-8C5F-18D271D80E9A}"/>
              </a:ext>
            </a:extLst>
          </p:cNvPr>
          <p:cNvSpPr txBox="1"/>
          <p:nvPr/>
        </p:nvSpPr>
        <p:spPr>
          <a:xfrm>
            <a:off x="672100" y="5644961"/>
            <a:ext cx="1772110" cy="461665"/>
          </a:xfrm>
          <a:prstGeom prst="rect">
            <a:avLst/>
          </a:prstGeom>
          <a:noFill/>
        </p:spPr>
        <p:txBody>
          <a:bodyPr wrap="square" rtlCol="0">
            <a:spAutoFit/>
          </a:bodyPr>
          <a:lstStyle/>
          <a:p>
            <a:r>
              <a:rPr kumimoji="1" lang="ja-JP" altLang="en-US" sz="1200" dirty="0"/>
              <a:t>ゴールできれば報酬 </a:t>
            </a:r>
            <a:r>
              <a:rPr kumimoji="1" lang="en-US" altLang="ja-JP" sz="1200" dirty="0"/>
              <a:t>= 1</a:t>
            </a:r>
          </a:p>
          <a:p>
            <a:r>
              <a:rPr kumimoji="1" lang="ja-JP" altLang="en-US" sz="1200" dirty="0"/>
              <a:t>穴に落ちれば </a:t>
            </a:r>
            <a:r>
              <a:rPr kumimoji="1" lang="en-US" altLang="ja-JP" sz="1200" dirty="0"/>
              <a:t>= -1</a:t>
            </a:r>
            <a:endParaRPr kumimoji="1" lang="ja-JP" altLang="en-US" sz="1200" dirty="0"/>
          </a:p>
        </p:txBody>
      </p:sp>
      <p:sp>
        <p:nvSpPr>
          <p:cNvPr id="32" name="テキスト ボックス 31">
            <a:extLst>
              <a:ext uri="{FF2B5EF4-FFF2-40B4-BE49-F238E27FC236}">
                <a16:creationId xmlns:a16="http://schemas.microsoft.com/office/drawing/2014/main" id="{838DEFDB-B77B-346D-1055-BDDD259D7F72}"/>
              </a:ext>
            </a:extLst>
          </p:cNvPr>
          <p:cNvSpPr txBox="1"/>
          <p:nvPr/>
        </p:nvSpPr>
        <p:spPr>
          <a:xfrm>
            <a:off x="8408029" y="2362898"/>
            <a:ext cx="1368152" cy="338554"/>
          </a:xfrm>
          <a:prstGeom prst="rect">
            <a:avLst/>
          </a:prstGeom>
          <a:solidFill>
            <a:schemeClr val="bg1"/>
          </a:solidFill>
        </p:spPr>
        <p:txBody>
          <a:bodyPr wrap="square" rtlCol="0">
            <a:spAutoFit/>
          </a:bodyPr>
          <a:lstStyle/>
          <a:p>
            <a:pPr algn="ctr"/>
            <a:r>
              <a:rPr kumimoji="1" lang="ja-JP" altLang="en-US" sz="1600" dirty="0"/>
              <a:t>通常</a:t>
            </a:r>
            <a:r>
              <a:rPr kumimoji="1" lang="en-US" altLang="ja-JP" sz="1600" dirty="0"/>
              <a:t>Network</a:t>
            </a:r>
            <a:endParaRPr kumimoji="1" lang="ja-JP" altLang="en-US" sz="1600" dirty="0"/>
          </a:p>
        </p:txBody>
      </p:sp>
      <p:sp>
        <p:nvSpPr>
          <p:cNvPr id="33" name="テキスト ボックス 32">
            <a:extLst>
              <a:ext uri="{FF2B5EF4-FFF2-40B4-BE49-F238E27FC236}">
                <a16:creationId xmlns:a16="http://schemas.microsoft.com/office/drawing/2014/main" id="{38B6B938-AE04-5AA4-7F6F-0A9957DADFB4}"/>
              </a:ext>
            </a:extLst>
          </p:cNvPr>
          <p:cNvSpPr txBox="1"/>
          <p:nvPr/>
        </p:nvSpPr>
        <p:spPr>
          <a:xfrm>
            <a:off x="10142465" y="2347170"/>
            <a:ext cx="1470228" cy="338554"/>
          </a:xfrm>
          <a:prstGeom prst="rect">
            <a:avLst/>
          </a:prstGeom>
          <a:solidFill>
            <a:schemeClr val="bg1"/>
          </a:solidFill>
        </p:spPr>
        <p:txBody>
          <a:bodyPr wrap="square" rtlCol="0">
            <a:spAutoFit/>
          </a:bodyPr>
          <a:lstStyle/>
          <a:p>
            <a:pPr algn="ctr"/>
            <a:r>
              <a:rPr kumimoji="1" lang="en-US" altLang="ja-JP" sz="1600" dirty="0" err="1"/>
              <a:t>HyperNetwork</a:t>
            </a:r>
            <a:endParaRPr kumimoji="1" lang="ja-JP" altLang="en-US" sz="1600" dirty="0"/>
          </a:p>
        </p:txBody>
      </p:sp>
    </p:spTree>
    <p:extLst>
      <p:ext uri="{BB962C8B-B14F-4D97-AF65-F5344CB8AC3E}">
        <p14:creationId xmlns:p14="http://schemas.microsoft.com/office/powerpoint/2010/main" val="83316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2676CEC-4FEE-4BF4-A681-55BC51D65A27}"/>
              </a:ext>
            </a:extLst>
          </p:cNvPr>
          <p:cNvSpPr>
            <a:spLocks noGrp="1"/>
          </p:cNvSpPr>
          <p:nvPr>
            <p:ph type="sldNum" sz="quarter" idx="12"/>
          </p:nvPr>
        </p:nvSpPr>
        <p:spPr/>
        <p:txBody>
          <a:bodyPr/>
          <a:lstStyle/>
          <a:p>
            <a:pPr>
              <a:defRPr/>
            </a:pPr>
            <a:fld id="{2FF5E1DE-7B95-8A44-8552-65323269AE41}" type="slidenum">
              <a:rPr lang="ja-JP" altLang="en-US" smtClean="0"/>
              <a:pPr>
                <a:defRPr/>
              </a:pPr>
              <a:t>7</a:t>
            </a:fld>
            <a:endParaRPr lang="ja-JP" altLang="en-US"/>
          </a:p>
        </p:txBody>
      </p:sp>
      <p:sp>
        <p:nvSpPr>
          <p:cNvPr id="6" name="コンテンツ プレースホルダー 5">
            <a:extLst>
              <a:ext uri="{FF2B5EF4-FFF2-40B4-BE49-F238E27FC236}">
                <a16:creationId xmlns:a16="http://schemas.microsoft.com/office/drawing/2014/main" id="{C4D48BC5-A9DF-9D62-97A3-EBD29B874844}"/>
              </a:ext>
            </a:extLst>
          </p:cNvPr>
          <p:cNvSpPr>
            <a:spLocks noGrp="1"/>
          </p:cNvSpPr>
          <p:nvPr>
            <p:ph idx="1"/>
          </p:nvPr>
        </p:nvSpPr>
        <p:spPr>
          <a:xfrm>
            <a:off x="368619" y="903599"/>
            <a:ext cx="11583452" cy="5760725"/>
          </a:xfrm>
        </p:spPr>
        <p:txBody>
          <a:bodyPr>
            <a:normAutofit/>
          </a:bodyPr>
          <a:lstStyle/>
          <a:p>
            <a:endParaRPr lang="en-US" altLang="ja-JP" sz="2800"/>
          </a:p>
          <a:p>
            <a:endParaRPr lang="en-US" altLang="ja-JP" sz="2800"/>
          </a:p>
          <a:p>
            <a:endParaRPr lang="en-US" altLang="ja-JP" sz="2800"/>
          </a:p>
          <a:p>
            <a:endParaRPr lang="en-US" altLang="ja-JP" sz="2800" b="1"/>
          </a:p>
          <a:p>
            <a:endParaRPr lang="en-US" altLang="ja-JP" sz="2800" b="1"/>
          </a:p>
          <a:p>
            <a:r>
              <a:rPr kumimoji="1" lang="en-US" altLang="ja-JP" sz="2400">
                <a:latin typeface="Meiryo UI" panose="020B0604030504040204" pitchFamily="50" charset="-128"/>
                <a:ea typeface="Meiryo UI" panose="020B0604030504040204" pitchFamily="50" charset="-128"/>
              </a:rPr>
              <a:t>Atari</a:t>
            </a:r>
            <a:r>
              <a:rPr kumimoji="1" lang="ja-JP" altLang="en-US" sz="2400">
                <a:latin typeface="Meiryo UI" panose="020B0604030504040204" pitchFamily="50" charset="-128"/>
                <a:ea typeface="Meiryo UI" panose="020B0604030504040204" pitchFamily="50" charset="-128"/>
              </a:rPr>
              <a:t>ゲームに対する</a:t>
            </a:r>
            <a:r>
              <a:rPr kumimoji="1" lang="en-US" altLang="ja-JP" sz="2400">
                <a:latin typeface="Meiryo UI" panose="020B0604030504040204" pitchFamily="50" charset="-128"/>
                <a:ea typeface="Meiryo UI" panose="020B0604030504040204" pitchFamily="50" charset="-128"/>
              </a:rPr>
              <a:t>Transformer</a:t>
            </a:r>
            <a:r>
              <a:rPr kumimoji="1" lang="ja-JP" altLang="en-US" sz="2400">
                <a:latin typeface="Meiryo UI" panose="020B0604030504040204" pitchFamily="50" charset="-128"/>
                <a:ea typeface="Meiryo UI" panose="020B0604030504040204" pitchFamily="50" charset="-128"/>
              </a:rPr>
              <a:t>ベース強化学習ロバスト性検証</a:t>
            </a:r>
            <a:endParaRPr kumimoji="1" lang="en-US" altLang="ja-JP" sz="2400">
              <a:latin typeface="Meiryo UI" panose="020B0604030504040204" pitchFamily="50" charset="-128"/>
              <a:ea typeface="Meiryo UI" panose="020B0604030504040204" pitchFamily="50" charset="-128"/>
            </a:endParaRPr>
          </a:p>
          <a:p>
            <a:r>
              <a:rPr lang="ja-JP" altLang="en-US" sz="1600" b="1"/>
              <a:t> </a:t>
            </a:r>
            <a:r>
              <a:rPr lang="ja-JP" altLang="en-US" sz="1600"/>
              <a:t>千葉大学大学院</a:t>
            </a:r>
            <a:endParaRPr lang="en-US" altLang="ja-JP" sz="1600"/>
          </a:p>
          <a:p>
            <a:endParaRPr lang="en-US" altLang="ja-JP" b="1"/>
          </a:p>
          <a:p>
            <a:r>
              <a:rPr lang="ja-JP" altLang="en-US" b="1"/>
              <a:t>聴講者：中務</a:t>
            </a:r>
            <a:endParaRPr lang="ja-JP" altLang="en-US" sz="2400" b="1"/>
          </a:p>
          <a:p>
            <a:endParaRPr lang="en-US" altLang="ja-JP" sz="2800" b="1">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14512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737B5441-0D47-FD69-E737-04B52249D03F}"/>
              </a:ext>
            </a:extLst>
          </p:cNvPr>
          <p:cNvSpPr/>
          <p:nvPr/>
        </p:nvSpPr>
        <p:spPr>
          <a:xfrm>
            <a:off x="191344" y="1052736"/>
            <a:ext cx="7344816" cy="5622885"/>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 name="タイトル 4"/>
          <p:cNvSpPr>
            <a:spLocks noGrp="1"/>
          </p:cNvSpPr>
          <p:nvPr>
            <p:ph type="title"/>
          </p:nvPr>
        </p:nvSpPr>
        <p:spPr>
          <a:xfrm>
            <a:off x="323449" y="12473"/>
            <a:ext cx="10335961" cy="540000"/>
          </a:xfrm>
        </p:spPr>
        <p:txBody>
          <a:bodyPr>
            <a:normAutofit/>
          </a:bodyPr>
          <a:lstStyle/>
          <a:p>
            <a:r>
              <a:rPr kumimoji="1" lang="en-US" altLang="ja-JP" sz="1800">
                <a:latin typeface="Meiryo UI" panose="020B0604030504040204" pitchFamily="50" charset="-128"/>
                <a:ea typeface="Meiryo UI" panose="020B0604030504040204" pitchFamily="50" charset="-128"/>
              </a:rPr>
              <a:t>Atari</a:t>
            </a:r>
            <a:r>
              <a:rPr kumimoji="1" lang="ja-JP" altLang="en-US" sz="1800">
                <a:latin typeface="Meiryo UI" panose="020B0604030504040204" pitchFamily="50" charset="-128"/>
                <a:ea typeface="Meiryo UI" panose="020B0604030504040204" pitchFamily="50" charset="-128"/>
              </a:rPr>
              <a:t>ゲームに対する</a:t>
            </a:r>
            <a:r>
              <a:rPr kumimoji="1" lang="en-US" altLang="ja-JP" sz="1800">
                <a:latin typeface="Meiryo UI" panose="020B0604030504040204" pitchFamily="50" charset="-128"/>
                <a:ea typeface="Meiryo UI" panose="020B0604030504040204" pitchFamily="50" charset="-128"/>
              </a:rPr>
              <a:t>Transformer</a:t>
            </a:r>
            <a:r>
              <a:rPr kumimoji="1" lang="ja-JP" altLang="en-US" sz="1800">
                <a:latin typeface="Meiryo UI" panose="020B0604030504040204" pitchFamily="50" charset="-128"/>
                <a:ea typeface="Meiryo UI" panose="020B0604030504040204" pitchFamily="50" charset="-128"/>
              </a:rPr>
              <a:t>ベース強化学習ロバスト性検証</a:t>
            </a:r>
            <a:r>
              <a:rPr lang="ja-JP" altLang="en-US" sz="1800"/>
              <a:t>・・・</a:t>
            </a:r>
            <a:r>
              <a:rPr lang="en-US" altLang="ja-JP" sz="1800"/>
              <a:t>1/3</a:t>
            </a:r>
            <a:endParaRPr kumimoji="1" lang="ja-JP" altLang="en-US" sz="180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p:txBody>
          <a:bodyPr/>
          <a:lstStyle/>
          <a:p>
            <a:fld id="{2FF5E1DE-7B95-8A44-8552-65323269AE41}" type="slidenum">
              <a:rPr kumimoji="1" lang="ja-JP" altLang="en-US" smtClean="0"/>
              <a:t>8</a:t>
            </a:fld>
            <a:endParaRPr kumimoji="1" lang="ja-JP" altLang="en-US"/>
          </a:p>
        </p:txBody>
      </p:sp>
      <p:pic>
        <p:nvPicPr>
          <p:cNvPr id="7" name="Google DeepMind's Deep Q-learning playing Atari Breakout!">
            <a:hlinkClick r:id="" action="ppaction://media"/>
            <a:extLst>
              <a:ext uri="{FF2B5EF4-FFF2-40B4-BE49-F238E27FC236}">
                <a16:creationId xmlns:a16="http://schemas.microsoft.com/office/drawing/2014/main" id="{A47D38A0-F468-F0AD-D144-DE4D308B1A6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040216" y="1189917"/>
            <a:ext cx="3159224" cy="3896376"/>
          </a:xfrm>
          <a:prstGeom prst="rect">
            <a:avLst/>
          </a:prstGeom>
        </p:spPr>
      </p:pic>
      <p:pic>
        <p:nvPicPr>
          <p:cNvPr id="9" name="図 8">
            <a:extLst>
              <a:ext uri="{FF2B5EF4-FFF2-40B4-BE49-F238E27FC236}">
                <a16:creationId xmlns:a16="http://schemas.microsoft.com/office/drawing/2014/main" id="{63601561-9693-D93B-667B-8CADF3811D90}"/>
              </a:ext>
            </a:extLst>
          </p:cNvPr>
          <p:cNvPicPr>
            <a:picLocks noChangeAspect="1"/>
          </p:cNvPicPr>
          <p:nvPr/>
        </p:nvPicPr>
        <p:blipFill>
          <a:blip r:embed="rId5"/>
          <a:stretch>
            <a:fillRect/>
          </a:stretch>
        </p:blipFill>
        <p:spPr>
          <a:xfrm>
            <a:off x="992560" y="1330415"/>
            <a:ext cx="5879976" cy="1797337"/>
          </a:xfrm>
          <a:prstGeom prst="rect">
            <a:avLst/>
          </a:prstGeom>
          <a:ln>
            <a:solidFill>
              <a:schemeClr val="tx1"/>
            </a:solidFill>
          </a:ln>
        </p:spPr>
      </p:pic>
      <p:sp>
        <p:nvSpPr>
          <p:cNvPr id="10" name="テキスト ボックス 9">
            <a:extLst>
              <a:ext uri="{FF2B5EF4-FFF2-40B4-BE49-F238E27FC236}">
                <a16:creationId xmlns:a16="http://schemas.microsoft.com/office/drawing/2014/main" id="{AFA07BCD-4F08-CD13-B6E6-863A84333FD8}"/>
              </a:ext>
            </a:extLst>
          </p:cNvPr>
          <p:cNvSpPr txBox="1"/>
          <p:nvPr/>
        </p:nvSpPr>
        <p:spPr>
          <a:xfrm>
            <a:off x="7897121" y="5928563"/>
            <a:ext cx="3628426" cy="830997"/>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ctr"/>
            <a:r>
              <a:rPr kumimoji="1" lang="en-US" altLang="ja-JP" sz="1600" b="1"/>
              <a:t>Google, DeepMind, 2016</a:t>
            </a:r>
          </a:p>
          <a:p>
            <a:pPr algn="ctr"/>
            <a:r>
              <a:rPr lang="en-US" altLang="ja-JP" sz="1600"/>
              <a:t>https://www.youtube.com/watch?v=V1eYniJ0Rnk</a:t>
            </a:r>
            <a:endParaRPr kumimoji="1" lang="ja-JP" altLang="en-US" sz="1600"/>
          </a:p>
        </p:txBody>
      </p:sp>
      <p:sp>
        <p:nvSpPr>
          <p:cNvPr id="11" name="楕円 10">
            <a:extLst>
              <a:ext uri="{FF2B5EF4-FFF2-40B4-BE49-F238E27FC236}">
                <a16:creationId xmlns:a16="http://schemas.microsoft.com/office/drawing/2014/main" id="{C3DF13BA-B55C-783F-EA01-F07680B1DB39}"/>
              </a:ext>
            </a:extLst>
          </p:cNvPr>
          <p:cNvSpPr/>
          <p:nvPr/>
        </p:nvSpPr>
        <p:spPr>
          <a:xfrm>
            <a:off x="2812636" y="3942001"/>
            <a:ext cx="2160240" cy="2160240"/>
          </a:xfrm>
          <a:prstGeom prst="ellipse">
            <a:avLst/>
          </a:prstGeom>
          <a:effectLst>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1F871BB-2997-6C37-79F6-50DCD631EB58}"/>
              </a:ext>
            </a:extLst>
          </p:cNvPr>
          <p:cNvSpPr txBox="1"/>
          <p:nvPr/>
        </p:nvSpPr>
        <p:spPr>
          <a:xfrm>
            <a:off x="410206" y="4476920"/>
            <a:ext cx="1979338" cy="338554"/>
          </a:xfrm>
          <a:prstGeom prst="rect">
            <a:avLst/>
          </a:prstGeom>
          <a:noFill/>
        </p:spPr>
        <p:txBody>
          <a:bodyPr wrap="square" rtlCol="0">
            <a:spAutoFit/>
          </a:bodyPr>
          <a:lstStyle/>
          <a:p>
            <a:pPr algn="ctr"/>
            <a:r>
              <a:rPr kumimoji="1" lang="ja-JP" altLang="en-US" sz="1600">
                <a:solidFill>
                  <a:schemeClr val="bg1"/>
                </a:solidFill>
              </a:rPr>
              <a:t>教師あり機械学習</a:t>
            </a:r>
          </a:p>
        </p:txBody>
      </p:sp>
      <p:sp>
        <p:nvSpPr>
          <p:cNvPr id="14" name="楕円 13">
            <a:extLst>
              <a:ext uri="{FF2B5EF4-FFF2-40B4-BE49-F238E27FC236}">
                <a16:creationId xmlns:a16="http://schemas.microsoft.com/office/drawing/2014/main" id="{C54172A6-EF5B-C343-1164-E918F2AA56A4}"/>
              </a:ext>
            </a:extLst>
          </p:cNvPr>
          <p:cNvSpPr/>
          <p:nvPr/>
        </p:nvSpPr>
        <p:spPr>
          <a:xfrm>
            <a:off x="461762" y="3959201"/>
            <a:ext cx="2160240" cy="2160240"/>
          </a:xfrm>
          <a:prstGeom prst="ellipse">
            <a:avLst/>
          </a:prstGeom>
          <a:effectLst>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89FADD3-6CD9-E07C-398A-275A94D93426}"/>
              </a:ext>
            </a:extLst>
          </p:cNvPr>
          <p:cNvSpPr txBox="1"/>
          <p:nvPr/>
        </p:nvSpPr>
        <p:spPr>
          <a:xfrm>
            <a:off x="552213" y="4694089"/>
            <a:ext cx="1979338" cy="738664"/>
          </a:xfrm>
          <a:prstGeom prst="rect">
            <a:avLst/>
          </a:prstGeom>
          <a:noFill/>
        </p:spPr>
        <p:txBody>
          <a:bodyPr wrap="square" rtlCol="0">
            <a:spAutoFit/>
          </a:bodyPr>
          <a:lstStyle/>
          <a:p>
            <a:pPr algn="ctr"/>
            <a:r>
              <a:rPr kumimoji="1" lang="ja-JP" altLang="en-US" sz="1800" b="1">
                <a:solidFill>
                  <a:schemeClr val="tx2">
                    <a:lumMod val="75000"/>
                  </a:schemeClr>
                </a:solidFill>
              </a:rPr>
              <a:t>教師あり機械学習</a:t>
            </a:r>
            <a:endParaRPr kumimoji="1" lang="en-US" altLang="ja-JP" sz="1800" b="1">
              <a:solidFill>
                <a:schemeClr val="tx2">
                  <a:lumMod val="75000"/>
                </a:schemeClr>
              </a:solidFill>
            </a:endParaRPr>
          </a:p>
          <a:p>
            <a:pPr algn="ctr"/>
            <a:endParaRPr kumimoji="1" lang="en-US" altLang="ja-JP" sz="800" b="1">
              <a:solidFill>
                <a:schemeClr val="tx2">
                  <a:lumMod val="75000"/>
                </a:schemeClr>
              </a:solidFill>
            </a:endParaRPr>
          </a:p>
          <a:p>
            <a:pPr algn="ctr"/>
            <a:r>
              <a:rPr kumimoji="1" lang="ja-JP" altLang="en-US" sz="1600">
                <a:solidFill>
                  <a:schemeClr val="bg1"/>
                </a:solidFill>
              </a:rPr>
              <a:t>・ ラベルあり</a:t>
            </a:r>
          </a:p>
        </p:txBody>
      </p:sp>
      <p:sp>
        <p:nvSpPr>
          <p:cNvPr id="16" name="テキスト ボックス 15">
            <a:extLst>
              <a:ext uri="{FF2B5EF4-FFF2-40B4-BE49-F238E27FC236}">
                <a16:creationId xmlns:a16="http://schemas.microsoft.com/office/drawing/2014/main" id="{411D1283-2884-FCCB-D34A-40A26A5C8655}"/>
              </a:ext>
            </a:extLst>
          </p:cNvPr>
          <p:cNvSpPr txBox="1"/>
          <p:nvPr/>
        </p:nvSpPr>
        <p:spPr>
          <a:xfrm>
            <a:off x="2903087" y="4646197"/>
            <a:ext cx="1979338" cy="738664"/>
          </a:xfrm>
          <a:prstGeom prst="rect">
            <a:avLst/>
          </a:prstGeom>
          <a:noFill/>
        </p:spPr>
        <p:txBody>
          <a:bodyPr wrap="square" rtlCol="0">
            <a:spAutoFit/>
          </a:bodyPr>
          <a:lstStyle/>
          <a:p>
            <a:pPr algn="ctr"/>
            <a:r>
              <a:rPr kumimoji="1" lang="ja-JP" altLang="en-US" sz="1800" b="1">
                <a:solidFill>
                  <a:schemeClr val="tx2">
                    <a:lumMod val="75000"/>
                  </a:schemeClr>
                </a:solidFill>
              </a:rPr>
              <a:t>教師なし機械学習</a:t>
            </a:r>
            <a:endParaRPr kumimoji="1" lang="en-US" altLang="ja-JP" sz="1800" b="1">
              <a:solidFill>
                <a:schemeClr val="tx2">
                  <a:lumMod val="75000"/>
                </a:schemeClr>
              </a:solidFill>
            </a:endParaRPr>
          </a:p>
          <a:p>
            <a:pPr algn="ctr"/>
            <a:endParaRPr kumimoji="1" lang="en-US" altLang="ja-JP" sz="800">
              <a:solidFill>
                <a:schemeClr val="tx2">
                  <a:lumMod val="75000"/>
                </a:schemeClr>
              </a:solidFill>
            </a:endParaRPr>
          </a:p>
          <a:p>
            <a:pPr algn="ctr"/>
            <a:r>
              <a:rPr kumimoji="1" lang="ja-JP" altLang="en-US" sz="1600">
                <a:solidFill>
                  <a:schemeClr val="bg1"/>
                </a:solidFill>
              </a:rPr>
              <a:t>・ ラベルなし</a:t>
            </a:r>
          </a:p>
        </p:txBody>
      </p:sp>
      <p:sp>
        <p:nvSpPr>
          <p:cNvPr id="17" name="テキスト ボックス 16">
            <a:extLst>
              <a:ext uri="{FF2B5EF4-FFF2-40B4-BE49-F238E27FC236}">
                <a16:creationId xmlns:a16="http://schemas.microsoft.com/office/drawing/2014/main" id="{42206A82-01F6-BBC4-A6C4-E1B09DDE371C}"/>
              </a:ext>
            </a:extLst>
          </p:cNvPr>
          <p:cNvSpPr txBox="1"/>
          <p:nvPr/>
        </p:nvSpPr>
        <p:spPr>
          <a:xfrm>
            <a:off x="5091168" y="4468425"/>
            <a:ext cx="1979338" cy="338554"/>
          </a:xfrm>
          <a:prstGeom prst="rect">
            <a:avLst/>
          </a:prstGeom>
          <a:noFill/>
        </p:spPr>
        <p:txBody>
          <a:bodyPr wrap="square" rtlCol="0">
            <a:spAutoFit/>
          </a:bodyPr>
          <a:lstStyle/>
          <a:p>
            <a:pPr algn="ctr"/>
            <a:r>
              <a:rPr kumimoji="1" lang="ja-JP" altLang="en-US" sz="1600">
                <a:solidFill>
                  <a:schemeClr val="bg1"/>
                </a:solidFill>
              </a:rPr>
              <a:t>教師あり機械学習</a:t>
            </a:r>
          </a:p>
        </p:txBody>
      </p:sp>
      <p:sp>
        <p:nvSpPr>
          <p:cNvPr id="18" name="楕円 17">
            <a:extLst>
              <a:ext uri="{FF2B5EF4-FFF2-40B4-BE49-F238E27FC236}">
                <a16:creationId xmlns:a16="http://schemas.microsoft.com/office/drawing/2014/main" id="{D7D5E579-9D28-CF8C-B6AA-02B871C17F5E}"/>
              </a:ext>
            </a:extLst>
          </p:cNvPr>
          <p:cNvSpPr/>
          <p:nvPr/>
        </p:nvSpPr>
        <p:spPr>
          <a:xfrm>
            <a:off x="5132262" y="3952957"/>
            <a:ext cx="2160240" cy="2160240"/>
          </a:xfrm>
          <a:prstGeom prst="ellipse">
            <a:avLst/>
          </a:prstGeom>
          <a:gradFill>
            <a:gsLst>
              <a:gs pos="0">
                <a:schemeClr val="accent6">
                  <a:lumMod val="75000"/>
                </a:schemeClr>
              </a:gs>
              <a:gs pos="100000">
                <a:schemeClr val="accent6">
                  <a:lumMod val="40000"/>
                  <a:lumOff val="60000"/>
                </a:schemeClr>
              </a:gs>
            </a:gsLst>
          </a:gradFill>
          <a:effectLst>
            <a:softEdge rad="635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C1808BB-BDE5-7E62-E670-B56E7E6DB84C}"/>
              </a:ext>
            </a:extLst>
          </p:cNvPr>
          <p:cNvSpPr txBox="1"/>
          <p:nvPr/>
        </p:nvSpPr>
        <p:spPr>
          <a:xfrm>
            <a:off x="5261012" y="4476920"/>
            <a:ext cx="1979338" cy="1107996"/>
          </a:xfrm>
          <a:prstGeom prst="rect">
            <a:avLst/>
          </a:prstGeom>
          <a:noFill/>
        </p:spPr>
        <p:txBody>
          <a:bodyPr wrap="square" rtlCol="0">
            <a:spAutoFit/>
          </a:bodyPr>
          <a:lstStyle/>
          <a:p>
            <a:pPr algn="ctr"/>
            <a:r>
              <a:rPr kumimoji="1" lang="ja-JP" altLang="en-US" sz="1800" b="1">
                <a:solidFill>
                  <a:schemeClr val="accent6">
                    <a:lumMod val="50000"/>
                  </a:schemeClr>
                </a:solidFill>
              </a:rPr>
              <a:t>強化学習</a:t>
            </a:r>
            <a:endParaRPr kumimoji="1" lang="en-US" altLang="ja-JP" sz="1800" b="1">
              <a:solidFill>
                <a:schemeClr val="accent6">
                  <a:lumMod val="50000"/>
                </a:schemeClr>
              </a:solidFill>
            </a:endParaRPr>
          </a:p>
          <a:p>
            <a:pPr algn="ctr"/>
            <a:r>
              <a:rPr kumimoji="1" lang="ja-JP" altLang="en-US" sz="1600">
                <a:solidFill>
                  <a:schemeClr val="bg1"/>
                </a:solidFill>
              </a:rPr>
              <a:t>・ ラベルなし</a:t>
            </a:r>
            <a:endParaRPr kumimoji="1" lang="en-US" altLang="ja-JP" sz="1600">
              <a:solidFill>
                <a:schemeClr val="bg1"/>
              </a:solidFill>
            </a:endParaRPr>
          </a:p>
          <a:p>
            <a:pPr algn="ctr"/>
            <a:r>
              <a:rPr kumimoji="1" lang="ja-JP" altLang="en-US" sz="1600">
                <a:solidFill>
                  <a:schemeClr val="bg1"/>
                </a:solidFill>
              </a:rPr>
              <a:t>・ 報酬を予測する</a:t>
            </a:r>
            <a:endParaRPr kumimoji="1" lang="en-US" altLang="ja-JP" sz="1600">
              <a:solidFill>
                <a:schemeClr val="bg1"/>
              </a:solidFill>
            </a:endParaRPr>
          </a:p>
          <a:p>
            <a:pPr algn="ctr"/>
            <a:r>
              <a:rPr kumimoji="1" lang="ja-JP" altLang="en-US" sz="1600">
                <a:solidFill>
                  <a:schemeClr val="bg1"/>
                </a:solidFill>
              </a:rPr>
              <a:t>・ </a:t>
            </a:r>
            <a:r>
              <a:rPr kumimoji="1" lang="en-US" altLang="ja-JP" sz="1600">
                <a:solidFill>
                  <a:schemeClr val="bg1"/>
                </a:solidFill>
              </a:rPr>
              <a:t>LLM</a:t>
            </a:r>
            <a:r>
              <a:rPr kumimoji="1" lang="ja-JP" altLang="en-US" sz="1600">
                <a:solidFill>
                  <a:schemeClr val="bg1"/>
                </a:solidFill>
              </a:rPr>
              <a:t>にも使われる</a:t>
            </a:r>
          </a:p>
        </p:txBody>
      </p:sp>
      <p:sp>
        <p:nvSpPr>
          <p:cNvPr id="20" name="矢印: 下 19">
            <a:extLst>
              <a:ext uri="{FF2B5EF4-FFF2-40B4-BE49-F238E27FC236}">
                <a16:creationId xmlns:a16="http://schemas.microsoft.com/office/drawing/2014/main" id="{DE3406D8-9EA5-1CB0-A3E6-12E8F5582269}"/>
              </a:ext>
            </a:extLst>
          </p:cNvPr>
          <p:cNvSpPr/>
          <p:nvPr/>
        </p:nvSpPr>
        <p:spPr>
          <a:xfrm rot="10800000">
            <a:off x="5972775" y="6040145"/>
            <a:ext cx="555811" cy="428731"/>
          </a:xfrm>
          <a:prstGeom prst="downArrow">
            <a:avLst/>
          </a:prstGeom>
          <a:gradFill>
            <a:gsLst>
              <a:gs pos="0">
                <a:schemeClr val="accent6">
                  <a:lumMod val="75000"/>
                </a:schemeClr>
              </a:gs>
              <a:gs pos="100000">
                <a:schemeClr val="accent6">
                  <a:lumMod val="40000"/>
                  <a:lumOff val="60000"/>
                </a:schemeClr>
              </a:gs>
            </a:gsLst>
          </a:gradFill>
          <a:ln>
            <a:solidFill>
              <a:schemeClr val="tx1">
                <a:lumMod val="95000"/>
                <a:lumOff val="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85DE127-C60A-C447-F238-AFC3E9CFD60D}"/>
              </a:ext>
            </a:extLst>
          </p:cNvPr>
          <p:cNvSpPr txBox="1"/>
          <p:nvPr/>
        </p:nvSpPr>
        <p:spPr>
          <a:xfrm>
            <a:off x="1542233" y="3413720"/>
            <a:ext cx="4430541" cy="369332"/>
          </a:xfrm>
          <a:prstGeom prst="rect">
            <a:avLst/>
          </a:prstGeom>
          <a:noFill/>
        </p:spPr>
        <p:txBody>
          <a:bodyPr wrap="square" rtlCol="0">
            <a:spAutoFit/>
          </a:bodyPr>
          <a:lstStyle/>
          <a:p>
            <a:pPr algn="ctr"/>
            <a:r>
              <a:rPr kumimoji="1" lang="ja-JP" altLang="en-US">
                <a:solidFill>
                  <a:schemeClr val="accent5">
                    <a:lumMod val="50000"/>
                  </a:schemeClr>
                </a:solidFill>
              </a:rPr>
              <a:t>機械学習のタイプ（</a:t>
            </a:r>
            <a:r>
              <a:rPr lang="ja-JP" altLang="en-US">
                <a:hlinkClick r:id="rId6"/>
              </a:rPr>
              <a:t>機械学習 </a:t>
            </a:r>
            <a:r>
              <a:rPr lang="en-US" altLang="ja-JP">
                <a:hlinkClick r:id="rId6"/>
              </a:rPr>
              <a:t>- Wikipedia</a:t>
            </a:r>
            <a:r>
              <a:rPr kumimoji="1" lang="ja-JP" altLang="en-US">
                <a:solidFill>
                  <a:schemeClr val="accent5">
                    <a:lumMod val="50000"/>
                  </a:schemeClr>
                </a:solidFill>
              </a:rPr>
              <a:t>）</a:t>
            </a:r>
          </a:p>
        </p:txBody>
      </p:sp>
      <p:sp>
        <p:nvSpPr>
          <p:cNvPr id="2" name="タイトル 1">
            <a:extLst>
              <a:ext uri="{FF2B5EF4-FFF2-40B4-BE49-F238E27FC236}">
                <a16:creationId xmlns:a16="http://schemas.microsoft.com/office/drawing/2014/main" id="{EFC60544-75CD-1AA4-8EB8-5FD5D6885AC7}"/>
              </a:ext>
            </a:extLst>
          </p:cNvPr>
          <p:cNvSpPr txBox="1">
            <a:spLocks/>
          </p:cNvSpPr>
          <p:nvPr/>
        </p:nvSpPr>
        <p:spPr>
          <a:xfrm>
            <a:off x="368619" y="393803"/>
            <a:ext cx="9791452" cy="414000"/>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b="0" i="0" kern="1200">
                <a:solidFill>
                  <a:schemeClr val="tx1">
                    <a:lumMod val="75000"/>
                    <a:lumOff val="25000"/>
                  </a:schemeClr>
                </a:solidFill>
                <a:latin typeface="BIZ UDPゴシック" panose="020B0400000000000000" pitchFamily="50" charset="-128"/>
                <a:ea typeface="BIZ UDPゴシック" panose="020B0400000000000000" pitchFamily="50" charset="-128"/>
                <a:cs typeface="+mj-cs"/>
              </a:defRPr>
            </a:lvl1pPr>
          </a:lstStyle>
          <a:p>
            <a:r>
              <a:rPr lang="en-US" altLang="ja-JP" sz="2000" b="1"/>
              <a:t>【</a:t>
            </a:r>
            <a:r>
              <a:rPr lang="ja-JP" altLang="en-US" sz="2000" b="1"/>
              <a:t>始めに</a:t>
            </a:r>
            <a:r>
              <a:rPr lang="en-US" altLang="ja-JP" sz="2000" b="1"/>
              <a:t>】</a:t>
            </a:r>
            <a:r>
              <a:rPr lang="ja-JP" altLang="en-US" sz="2000" b="1"/>
              <a:t>強化学習とは</a:t>
            </a:r>
          </a:p>
        </p:txBody>
      </p:sp>
    </p:spTree>
    <p:extLst>
      <p:ext uri="{BB962C8B-B14F-4D97-AF65-F5344CB8AC3E}">
        <p14:creationId xmlns:p14="http://schemas.microsoft.com/office/powerpoint/2010/main" val="412485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277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F646ACDE-FF39-2AF6-156E-935E3A1808B0}"/>
              </a:ext>
            </a:extLst>
          </p:cNvPr>
          <p:cNvSpPr/>
          <p:nvPr/>
        </p:nvSpPr>
        <p:spPr>
          <a:xfrm>
            <a:off x="7005572" y="1186623"/>
            <a:ext cx="4995084" cy="1394774"/>
          </a:xfrm>
          <a:prstGeom prst="roundRect">
            <a:avLst/>
          </a:prstGeom>
          <a:gradFill>
            <a:gsLst>
              <a:gs pos="0">
                <a:schemeClr val="accent6">
                  <a:lumMod val="60000"/>
                  <a:lumOff val="40000"/>
                </a:schemeClr>
              </a:gs>
              <a:gs pos="100000">
                <a:schemeClr val="accent6">
                  <a:lumMod val="20000"/>
                  <a:lumOff val="80000"/>
                </a:schemeClr>
              </a:gs>
            </a:gsLst>
            <a:lin ang="16200000" scaled="0"/>
          </a:gradFill>
          <a:effectLst>
            <a:outerShdw blurRad="40000" dist="23000" dir="5400000" rotWithShape="0">
              <a:srgbClr val="000000">
                <a:alpha val="35000"/>
              </a:srgbClr>
            </a:outerShdw>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D59DDF3-AA7E-EA24-4592-81BD2DF9ED84}"/>
              </a:ext>
            </a:extLst>
          </p:cNvPr>
          <p:cNvSpPr/>
          <p:nvPr/>
        </p:nvSpPr>
        <p:spPr>
          <a:xfrm>
            <a:off x="191344" y="980728"/>
            <a:ext cx="6526196" cy="5777447"/>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2FF5E1DE-7B95-8A44-8552-65323269AE41}" type="slidenum">
              <a:rPr kumimoji="1" lang="ja-JP" altLang="en-US" smtClean="0"/>
              <a:t>9</a:t>
            </a:fld>
            <a:endParaRPr kumimoji="1" lang="ja-JP" altLang="en-US"/>
          </a:p>
        </p:txBody>
      </p:sp>
      <p:pic>
        <p:nvPicPr>
          <p:cNvPr id="3" name="図 2">
            <a:extLst>
              <a:ext uri="{FF2B5EF4-FFF2-40B4-BE49-F238E27FC236}">
                <a16:creationId xmlns:a16="http://schemas.microsoft.com/office/drawing/2014/main" id="{56497A3A-20C7-82F1-3DAF-28749D895FC4}"/>
              </a:ext>
            </a:extLst>
          </p:cNvPr>
          <p:cNvPicPr>
            <a:picLocks noChangeAspect="1"/>
          </p:cNvPicPr>
          <p:nvPr/>
        </p:nvPicPr>
        <p:blipFill>
          <a:blip r:embed="rId2"/>
          <a:stretch>
            <a:fillRect/>
          </a:stretch>
        </p:blipFill>
        <p:spPr>
          <a:xfrm>
            <a:off x="479376" y="1124744"/>
            <a:ext cx="5904656" cy="2426059"/>
          </a:xfrm>
          <a:prstGeom prst="rect">
            <a:avLst/>
          </a:prstGeom>
        </p:spPr>
      </p:pic>
      <p:pic>
        <p:nvPicPr>
          <p:cNvPr id="8" name="図 7">
            <a:extLst>
              <a:ext uri="{FF2B5EF4-FFF2-40B4-BE49-F238E27FC236}">
                <a16:creationId xmlns:a16="http://schemas.microsoft.com/office/drawing/2014/main" id="{560A88C4-A285-C9A4-1370-B7054212CCEE}"/>
              </a:ext>
            </a:extLst>
          </p:cNvPr>
          <p:cNvPicPr>
            <a:picLocks noChangeAspect="1"/>
          </p:cNvPicPr>
          <p:nvPr/>
        </p:nvPicPr>
        <p:blipFill>
          <a:blip r:embed="rId3"/>
          <a:stretch>
            <a:fillRect/>
          </a:stretch>
        </p:blipFill>
        <p:spPr>
          <a:xfrm>
            <a:off x="479376" y="4676931"/>
            <a:ext cx="6054488" cy="1791945"/>
          </a:xfrm>
          <a:prstGeom prst="rect">
            <a:avLst/>
          </a:prstGeom>
        </p:spPr>
      </p:pic>
      <p:sp>
        <p:nvSpPr>
          <p:cNvPr id="10" name="矢印: ストライプ 9">
            <a:extLst>
              <a:ext uri="{FF2B5EF4-FFF2-40B4-BE49-F238E27FC236}">
                <a16:creationId xmlns:a16="http://schemas.microsoft.com/office/drawing/2014/main" id="{01B12E0F-9886-17D1-B143-D977B708187E}"/>
              </a:ext>
            </a:extLst>
          </p:cNvPr>
          <p:cNvSpPr/>
          <p:nvPr/>
        </p:nvSpPr>
        <p:spPr>
          <a:xfrm rot="5400000">
            <a:off x="3864987" y="3659349"/>
            <a:ext cx="598276" cy="1032795"/>
          </a:xfrm>
          <a:prstGeom prst="stripedRigh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sp>
        <p:nvSpPr>
          <p:cNvPr id="11" name="吹き出し: 円形 10">
            <a:extLst>
              <a:ext uri="{FF2B5EF4-FFF2-40B4-BE49-F238E27FC236}">
                <a16:creationId xmlns:a16="http://schemas.microsoft.com/office/drawing/2014/main" id="{685A064D-8094-0F4F-923C-9FE37CD13819}"/>
              </a:ext>
            </a:extLst>
          </p:cNvPr>
          <p:cNvSpPr/>
          <p:nvPr/>
        </p:nvSpPr>
        <p:spPr>
          <a:xfrm>
            <a:off x="479376" y="3634402"/>
            <a:ext cx="2448272" cy="1052311"/>
          </a:xfrm>
          <a:prstGeom prst="wedgeEllipseCallout">
            <a:avLst>
              <a:gd name="adj1" fmla="val 32568"/>
              <a:gd name="adj2" fmla="val 10174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a:t>画像にノイズを加える</a:t>
            </a:r>
          </a:p>
        </p:txBody>
      </p:sp>
      <p:sp>
        <p:nvSpPr>
          <p:cNvPr id="14" name="テキスト ボックス 13">
            <a:extLst>
              <a:ext uri="{FF2B5EF4-FFF2-40B4-BE49-F238E27FC236}">
                <a16:creationId xmlns:a16="http://schemas.microsoft.com/office/drawing/2014/main" id="{B57509A7-AD7A-42D0-020E-E4A2681559F4}"/>
              </a:ext>
            </a:extLst>
          </p:cNvPr>
          <p:cNvSpPr txBox="1"/>
          <p:nvPr/>
        </p:nvSpPr>
        <p:spPr>
          <a:xfrm>
            <a:off x="6979926" y="1336910"/>
            <a:ext cx="5046376" cy="1037208"/>
          </a:xfrm>
          <a:prstGeom prst="rect">
            <a:avLst/>
          </a:prstGeom>
          <a:noFill/>
          <a:ln>
            <a:noFill/>
          </a:ln>
        </p:spPr>
        <p:txBody>
          <a:bodyPr wrap="square" bIns="46800" rtlCol="0">
            <a:spAutoFit/>
          </a:bodyPr>
          <a:lstStyle/>
          <a:p>
            <a:pPr algn="ctr"/>
            <a:r>
              <a:rPr kumimoji="1" lang="en-US" altLang="ja-JP" b="1" dirty="0">
                <a:highlight>
                  <a:srgbClr val="FFFF00"/>
                </a:highlight>
              </a:rPr>
              <a:t>Decision Transformer</a:t>
            </a:r>
          </a:p>
          <a:p>
            <a:pPr algn="ctr"/>
            <a:endParaRPr kumimoji="1" lang="en-US" altLang="ja-JP" sz="800" b="1" dirty="0"/>
          </a:p>
          <a:p>
            <a:pPr algn="ctr"/>
            <a:r>
              <a:rPr kumimoji="1" lang="ja-JP" altLang="en-US" sz="1600" dirty="0"/>
              <a:t>リアルタイムで学習するのではなく、</a:t>
            </a:r>
            <a:r>
              <a:rPr kumimoji="1" lang="ja-JP" altLang="en-US" sz="1600" u="sng" dirty="0"/>
              <a:t>プレイログのみ</a:t>
            </a:r>
            <a:r>
              <a:rPr kumimoji="1" lang="ja-JP" altLang="en-US" sz="1600" dirty="0"/>
              <a:t>を使って学習</a:t>
            </a:r>
            <a:endParaRPr kumimoji="1" lang="en-US" altLang="ja-JP" sz="1600" dirty="0"/>
          </a:p>
        </p:txBody>
      </p:sp>
      <p:pic>
        <p:nvPicPr>
          <p:cNvPr id="16" name="図 15">
            <a:extLst>
              <a:ext uri="{FF2B5EF4-FFF2-40B4-BE49-F238E27FC236}">
                <a16:creationId xmlns:a16="http://schemas.microsoft.com/office/drawing/2014/main" id="{23E3A18A-2D38-F77F-7650-8E9D06A708C7}"/>
              </a:ext>
            </a:extLst>
          </p:cNvPr>
          <p:cNvPicPr>
            <a:picLocks noChangeAspect="1"/>
          </p:cNvPicPr>
          <p:nvPr/>
        </p:nvPicPr>
        <p:blipFill>
          <a:blip r:embed="rId4"/>
          <a:stretch>
            <a:fillRect/>
          </a:stretch>
        </p:blipFill>
        <p:spPr>
          <a:xfrm>
            <a:off x="6764441" y="3265470"/>
            <a:ext cx="5426253" cy="1664156"/>
          </a:xfrm>
          <a:prstGeom prst="rect">
            <a:avLst/>
          </a:prstGeom>
        </p:spPr>
      </p:pic>
      <p:sp>
        <p:nvSpPr>
          <p:cNvPr id="17" name="テキスト ボックス 16">
            <a:extLst>
              <a:ext uri="{FF2B5EF4-FFF2-40B4-BE49-F238E27FC236}">
                <a16:creationId xmlns:a16="http://schemas.microsoft.com/office/drawing/2014/main" id="{0CF79FEF-86FA-881D-3CFF-95021BF6ED0A}"/>
              </a:ext>
            </a:extLst>
          </p:cNvPr>
          <p:cNvSpPr txBox="1"/>
          <p:nvPr/>
        </p:nvSpPr>
        <p:spPr>
          <a:xfrm>
            <a:off x="8531930" y="2784818"/>
            <a:ext cx="1747059" cy="420564"/>
          </a:xfrm>
          <a:prstGeom prst="rect">
            <a:avLst/>
          </a:prstGeom>
          <a:noFill/>
        </p:spPr>
        <p:txBody>
          <a:bodyPr wrap="square" rtlCol="0">
            <a:spAutoFit/>
          </a:bodyPr>
          <a:lstStyle/>
          <a:p>
            <a:pPr algn="ctr"/>
            <a:r>
              <a:rPr kumimoji="1" lang="ja-JP" altLang="en-US" b="1">
                <a:highlight>
                  <a:srgbClr val="00FFFF"/>
                </a:highlight>
              </a:rPr>
              <a:t>結果：</a:t>
            </a:r>
          </a:p>
        </p:txBody>
      </p:sp>
      <p:sp>
        <p:nvSpPr>
          <p:cNvPr id="18" name="正方形/長方形 17">
            <a:extLst>
              <a:ext uri="{FF2B5EF4-FFF2-40B4-BE49-F238E27FC236}">
                <a16:creationId xmlns:a16="http://schemas.microsoft.com/office/drawing/2014/main" id="{8461C1EE-C39A-3C44-EEC8-112B107102B0}"/>
              </a:ext>
            </a:extLst>
          </p:cNvPr>
          <p:cNvSpPr/>
          <p:nvPr/>
        </p:nvSpPr>
        <p:spPr>
          <a:xfrm>
            <a:off x="8400134" y="4038274"/>
            <a:ext cx="911421"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2DC84F5-28E3-11FB-11E8-F82BB93F4B3A}"/>
              </a:ext>
            </a:extLst>
          </p:cNvPr>
          <p:cNvSpPr/>
          <p:nvPr/>
        </p:nvSpPr>
        <p:spPr>
          <a:xfrm>
            <a:off x="9367568" y="4258403"/>
            <a:ext cx="911421"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2EE6E31-C9DD-7354-B3A3-363DEDEE5C91}"/>
              </a:ext>
            </a:extLst>
          </p:cNvPr>
          <p:cNvSpPr/>
          <p:nvPr/>
        </p:nvSpPr>
        <p:spPr>
          <a:xfrm>
            <a:off x="7392144" y="3838377"/>
            <a:ext cx="911421" cy="189358"/>
          </a:xfrm>
          <a:prstGeom prst="rect">
            <a:avLst/>
          </a:prstGeom>
          <a:solidFill>
            <a:srgbClr val="FFFF00">
              <a:alpha val="2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4B7F4C77-613A-6821-65A0-558F34F76263}"/>
              </a:ext>
            </a:extLst>
          </p:cNvPr>
          <p:cNvSpPr txBox="1"/>
          <p:nvPr/>
        </p:nvSpPr>
        <p:spPr>
          <a:xfrm>
            <a:off x="6888676" y="5169436"/>
            <a:ext cx="5238663" cy="1323439"/>
          </a:xfrm>
          <a:prstGeom prst="rect">
            <a:avLst/>
          </a:prstGeom>
          <a:solidFill>
            <a:schemeClr val="bg1">
              <a:lumMod val="95000"/>
            </a:schemeClr>
          </a:solidFill>
          <a:ln>
            <a:solidFill>
              <a:schemeClr val="tx1"/>
            </a:solidFill>
          </a:ln>
        </p:spPr>
        <p:txBody>
          <a:bodyPr wrap="square">
            <a:spAutoFit/>
          </a:bodyPr>
          <a:lstStyle/>
          <a:p>
            <a:pPr marL="285750" indent="-285750">
              <a:buFont typeface="Arial" panose="020B0604020202020204" pitchFamily="34" charset="0"/>
              <a:buChar char="•"/>
            </a:pPr>
            <a:r>
              <a:rPr lang="en-US" altLang="ja-JP" sz="1600"/>
              <a:t>Clean </a:t>
            </a:r>
            <a:r>
              <a:rPr lang="ja-JP" altLang="en-US" sz="1600"/>
              <a:t>訓練に対するノイズ評価では全てのケースにおいて</a:t>
            </a:r>
            <a:r>
              <a:rPr lang="ja-JP" altLang="en-US" sz="1600" b="1" u="sng"/>
              <a:t>スコア低下 </a:t>
            </a:r>
            <a:r>
              <a:rPr lang="ja-JP" altLang="en-US" sz="1600"/>
              <a:t>が確認された（</a:t>
            </a:r>
            <a:r>
              <a:rPr lang="ja-JP" altLang="en-US" sz="1600">
                <a:solidFill>
                  <a:srgbClr val="C00000"/>
                </a:solidFill>
              </a:rPr>
              <a:t>赤わく</a:t>
            </a:r>
            <a:r>
              <a:rPr lang="ja-JP" altLang="en-US" sz="1600"/>
              <a:t>）</a:t>
            </a:r>
            <a:endParaRPr lang="en-US" altLang="ja-JP" sz="1600"/>
          </a:p>
          <a:p>
            <a:pPr marL="285750" indent="-285750">
              <a:buFont typeface="Arial" panose="020B0604020202020204" pitchFamily="34" charset="0"/>
              <a:buChar char="•"/>
            </a:pPr>
            <a:r>
              <a:rPr lang="en-US" altLang="ja-JP" sz="1600"/>
              <a:t>Clean, Gaussian, Shot </a:t>
            </a:r>
            <a:r>
              <a:rPr lang="ja-JP" altLang="en-US" sz="1600"/>
              <a:t>評価テ ストにおいて，対応する訓練手法で</a:t>
            </a:r>
            <a:r>
              <a:rPr lang="ja-JP" altLang="en-US" sz="1600" u="sng"/>
              <a:t>最高スコア</a:t>
            </a:r>
            <a:r>
              <a:rPr lang="ja-JP" altLang="en-US" sz="1600"/>
              <a:t>を示すこ とが確認された（</a:t>
            </a:r>
            <a:r>
              <a:rPr lang="ja-JP" altLang="en-US" sz="1600">
                <a:solidFill>
                  <a:srgbClr val="C00000"/>
                </a:solidFill>
              </a:rPr>
              <a:t>黄色ハイライト</a:t>
            </a:r>
            <a:r>
              <a:rPr lang="ja-JP" altLang="en-US" sz="1600"/>
              <a:t>）</a:t>
            </a:r>
          </a:p>
        </p:txBody>
      </p:sp>
      <p:sp>
        <p:nvSpPr>
          <p:cNvPr id="23" name="正方形/長方形 22">
            <a:extLst>
              <a:ext uri="{FF2B5EF4-FFF2-40B4-BE49-F238E27FC236}">
                <a16:creationId xmlns:a16="http://schemas.microsoft.com/office/drawing/2014/main" id="{204A8495-0A1B-0B9A-C843-FDE2DEB51A06}"/>
              </a:ext>
            </a:extLst>
          </p:cNvPr>
          <p:cNvSpPr/>
          <p:nvPr/>
        </p:nvSpPr>
        <p:spPr>
          <a:xfrm>
            <a:off x="6882272" y="3789040"/>
            <a:ext cx="5245067" cy="24923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タイトル 4">
            <a:extLst>
              <a:ext uri="{FF2B5EF4-FFF2-40B4-BE49-F238E27FC236}">
                <a16:creationId xmlns:a16="http://schemas.microsoft.com/office/drawing/2014/main" id="{17784A6E-D703-0285-3C87-692E70A8E39C}"/>
              </a:ext>
            </a:extLst>
          </p:cNvPr>
          <p:cNvSpPr txBox="1">
            <a:spLocks/>
          </p:cNvSpPr>
          <p:nvPr/>
        </p:nvSpPr>
        <p:spPr>
          <a:xfrm>
            <a:off x="323449" y="12473"/>
            <a:ext cx="10335961" cy="366112"/>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800"/>
              <a:t>Atari</a:t>
            </a:r>
            <a:r>
              <a:rPr lang="ja-JP" altLang="en-US" sz="1800"/>
              <a:t>ゲームに対する</a:t>
            </a:r>
            <a:r>
              <a:rPr lang="en-US" altLang="ja-JP" sz="1800"/>
              <a:t>Transformer</a:t>
            </a:r>
            <a:r>
              <a:rPr lang="ja-JP" altLang="en-US" sz="1800"/>
              <a:t>ベース強化学習ロバスト性検証・・・</a:t>
            </a:r>
            <a:r>
              <a:rPr lang="en-US" altLang="ja-JP" sz="1800"/>
              <a:t>2/3</a:t>
            </a:r>
            <a:endParaRPr lang="ja-JP" altLang="en-US" sz="1800"/>
          </a:p>
        </p:txBody>
      </p:sp>
      <p:sp>
        <p:nvSpPr>
          <p:cNvPr id="13" name="タイトル 1">
            <a:extLst>
              <a:ext uri="{FF2B5EF4-FFF2-40B4-BE49-F238E27FC236}">
                <a16:creationId xmlns:a16="http://schemas.microsoft.com/office/drawing/2014/main" id="{DE3302E2-B42C-E4CB-E011-D60C96E5F067}"/>
              </a:ext>
            </a:extLst>
          </p:cNvPr>
          <p:cNvSpPr txBox="1">
            <a:spLocks/>
          </p:cNvSpPr>
          <p:nvPr/>
        </p:nvSpPr>
        <p:spPr>
          <a:xfrm>
            <a:off x="368619" y="389124"/>
            <a:ext cx="2470274" cy="41867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2400" b="0" i="0" kern="1200">
                <a:solidFill>
                  <a:schemeClr val="tx1">
                    <a:lumMod val="75000"/>
                    <a:lumOff val="25000"/>
                  </a:schemeClr>
                </a:solidFill>
                <a:latin typeface="BIZ UDPゴシック" panose="020B0400000000000000" pitchFamily="50" charset="-128"/>
                <a:ea typeface="BIZ UDPゴシック" panose="020B0400000000000000" pitchFamily="50" charset="-128"/>
                <a:cs typeface="+mj-cs"/>
              </a:defRPr>
            </a:lvl1pPr>
          </a:lstStyle>
          <a:p>
            <a:r>
              <a:rPr lang="ja-JP" altLang="en-US" sz="2000" b="1"/>
              <a:t>提案手法の紹介</a:t>
            </a:r>
          </a:p>
        </p:txBody>
      </p:sp>
      <p:sp>
        <p:nvSpPr>
          <p:cNvPr id="2" name="テキスト ボックス 1">
            <a:extLst>
              <a:ext uri="{FF2B5EF4-FFF2-40B4-BE49-F238E27FC236}">
                <a16:creationId xmlns:a16="http://schemas.microsoft.com/office/drawing/2014/main" id="{F1F69778-4EBD-D416-79B4-52713B12BF6D}"/>
              </a:ext>
            </a:extLst>
          </p:cNvPr>
          <p:cNvSpPr txBox="1"/>
          <p:nvPr/>
        </p:nvSpPr>
        <p:spPr>
          <a:xfrm>
            <a:off x="4059028" y="487316"/>
            <a:ext cx="5893088" cy="281006"/>
          </a:xfrm>
          <a:prstGeom prst="rect">
            <a:avLst/>
          </a:prstGeom>
          <a:noFill/>
          <a:ln>
            <a:noFill/>
          </a:ln>
        </p:spPr>
        <p:txBody>
          <a:bodyPr wrap="square" lIns="36000" tIns="36000" rIns="36000" bIns="36000" rtlCol="0">
            <a:noAutofit/>
          </a:bodyPr>
          <a:lstStyle/>
          <a:p>
            <a:pPr algn="ctr"/>
            <a:r>
              <a:rPr kumimoji="1" lang="ja-JP" altLang="en-US" sz="1000" b="1">
                <a:latin typeface="Meiryo UI" pitchFamily="50" charset="-128"/>
                <a:ea typeface="Meiryo UI" pitchFamily="50" charset="-128"/>
                <a:cs typeface="Meiryo UI" pitchFamily="50" charset="-128"/>
              </a:rPr>
              <a:t>引用</a:t>
            </a:r>
            <a:r>
              <a:rPr kumimoji="1" lang="ja-JP" altLang="en-US" sz="1000">
                <a:latin typeface="Meiryo UI" pitchFamily="50" charset="-128"/>
                <a:ea typeface="Meiryo UI" pitchFamily="50" charset="-128"/>
                <a:cs typeface="Meiryo UI" pitchFamily="50" charset="-128"/>
              </a:rPr>
              <a:t>：</a:t>
            </a:r>
            <a:r>
              <a:rPr kumimoji="1" lang="en-US" altLang="ja-JP" sz="1000">
                <a:latin typeface="Meiryo UI" pitchFamily="50" charset="-128"/>
                <a:ea typeface="Meiryo UI" pitchFamily="50" charset="-128"/>
                <a:cs typeface="Meiryo UI" pitchFamily="50" charset="-128"/>
              </a:rPr>
              <a:t>https://confit.atlas.jp/guide/event/jsai2024/subject/3Xin2-18/entries</a:t>
            </a:r>
            <a:endParaRPr kumimoji="1" lang="ja-JP" altLang="en-US" sz="100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68650617"/>
      </p:ext>
    </p:extLst>
  </p:cSld>
  <p:clrMapOvr>
    <a:masterClrMapping/>
  </p:clrMapOvr>
</p:sld>
</file>

<file path=ppt/theme/theme1.xml><?xml version="1.0" encoding="utf-8"?>
<a:theme xmlns:a="http://schemas.openxmlformats.org/drawingml/2006/main" name="その他カラー（社内使用限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2A60036F6206434887E5ED2D30C6D7FE" ma:contentTypeVersion="" ma:contentTypeDescription="新しいドキュメントを作成します。" ma:contentTypeScope="" ma:versionID="87c19052aea4b746847e7e9871c80422">
  <xsd:schema xmlns:xsd="http://www.w3.org/2001/XMLSchema" xmlns:xs="http://www.w3.org/2001/XMLSchema" xmlns:p="http://schemas.microsoft.com/office/2006/metadata/properties" xmlns:ns2="a023e52d-2cd2-4cf1-b46a-6d9fd9b9e6fb" xmlns:ns3="c9b91612-4880-4679-a25c-8a2e62d1e3d3" targetNamespace="http://schemas.microsoft.com/office/2006/metadata/properties" ma:root="true" ma:fieldsID="5b852149dc32c1a3b19c24fe1bc77828" ns2:_="" ns3:_="">
    <xsd:import namespace="a023e52d-2cd2-4cf1-b46a-6d9fd9b9e6fb"/>
    <xsd:import namespace="c9b91612-4880-4679-a25c-8a2e62d1e3d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23e52d-2cd2-4cf1-b46a-6d9fd9b9e6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9b91612-4880-4679-a25c-8a2e62d1e3d3"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A4736C-9FA4-499C-80C2-5E19E1A26770}">
  <ds:schemaRefs>
    <ds:schemaRef ds:uri="http://purl.org/dc/terms/"/>
    <ds:schemaRef ds:uri="http://schemas.microsoft.com/office/infopath/2007/PartnerControls"/>
    <ds:schemaRef ds:uri="http://purl.org/dc/dcmitype/"/>
    <ds:schemaRef ds:uri="a1bbac8c-d104-48bf-9a59-5c6dde3dd0d7"/>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b8410034-332d-4cba-95c6-5ca9d2d60c46"/>
    <ds:schemaRef ds:uri="http://www.w3.org/XML/1998/namespace"/>
  </ds:schemaRefs>
</ds:datastoreItem>
</file>

<file path=customXml/itemProps2.xml><?xml version="1.0" encoding="utf-8"?>
<ds:datastoreItem xmlns:ds="http://schemas.openxmlformats.org/officeDocument/2006/customXml" ds:itemID="{D1E74C6E-C283-4BE3-91EB-22CCAE5120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23e52d-2cd2-4cf1-b46a-6d9fd9b9e6fb"/>
    <ds:schemaRef ds:uri="c9b91612-4880-4679-a25c-8a2e62d1e3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2BFEC4-EC4C-47A0-B820-1C4FD75B99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1037</Words>
  <Application>Microsoft Office PowerPoint</Application>
  <PresentationFormat>ワイド画面</PresentationFormat>
  <Paragraphs>179</Paragraphs>
  <Slides>14</Slides>
  <Notes>3</Notes>
  <HiddenSlides>0</HiddenSlides>
  <MMClips>2</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14</vt:i4>
      </vt:variant>
    </vt:vector>
  </HeadingPairs>
  <TitlesOfParts>
    <vt:vector size="23" baseType="lpstr">
      <vt:lpstr>BIZ UDPゴシック</vt:lpstr>
      <vt:lpstr>Meiryo UI</vt:lpstr>
      <vt:lpstr>ＭＳ Ｐゴシック</vt:lpstr>
      <vt:lpstr>Arial</vt:lpstr>
      <vt:lpstr>Calibri</vt:lpstr>
      <vt:lpstr>Segoe UI</vt:lpstr>
      <vt:lpstr>Segoe UI Light</vt:lpstr>
      <vt:lpstr>Wingdings</vt:lpstr>
      <vt:lpstr>その他カラー（社内使用限定）</vt:lpstr>
      <vt:lpstr>Template</vt:lpstr>
      <vt:lpstr>目次</vt:lpstr>
      <vt:lpstr>Atariゲームに対するTransformerベース強化学習ロバスト性検証</vt:lpstr>
      <vt:lpstr>Atariゲームに対するTransformerベース強化学習ロバスト性検証</vt:lpstr>
      <vt:lpstr>Hyper Networksの強化学習への適用</vt:lpstr>
      <vt:lpstr>Hyper Networksの強化学習への適用</vt:lpstr>
      <vt:lpstr>PowerPoint プレゼンテーション</vt:lpstr>
      <vt:lpstr>Atariゲームに対するTransformerベース強化学習ロバスト性検証・・・1/3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78</cp:revision>
  <dcterms:created xsi:type="dcterms:W3CDTF">2014-03-31T05:00:58Z</dcterms:created>
  <dcterms:modified xsi:type="dcterms:W3CDTF">2024-07-11T05:36:32Z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0x0101002A60036F6206434887E5ED2D30C6D7FE</vt:lpwstr>
  </property>
</Properties>
</file>