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p:cViewPr varScale="1">
        <p:scale>
          <a:sx n="95" d="100"/>
          <a:sy n="95"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AA74-7375-4940-A8D1-6AE20028C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C6F21-B10A-4713-9C5F-F5C586E68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3079F-698D-452B-863A-514E6164D7D9}"/>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6C54618C-621E-46B7-90BB-F513DD872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0A828-27CC-4110-B39B-C036C142F196}"/>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171426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F461-E559-486D-9186-140A3DD1B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C56AEC-E833-46A2-8F22-5FBFC9F95A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5B54C-0158-474D-B558-B3F05E9296AA}"/>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EC10C6F0-D9E1-4B66-9221-1DBFC56D9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27CF8-AE39-4EBF-B2F9-30209E32AF69}"/>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396120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05A40-9BD9-4127-A37B-F08C68238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A92FC8-0721-4E2E-8B83-FBDA8D86F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F8D37-AFB1-4FE1-8130-EE4AB0FF9B59}"/>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B90139BE-2BA0-4637-801F-549B1A382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4DB37-A360-4A50-83E3-00564181BF9B}"/>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145761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F6FD-1C49-4BD9-A3D1-CE7B933FBE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B1AA7-FFD1-4BFE-85E3-3DC9378C0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7A58-EB4B-4C50-A5F5-D102F13D52A5}"/>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3B1D5E3F-AEB5-4FD7-9C78-DD0CE54E5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9B6D5-A57A-4903-A3D3-3E74D000D9B9}"/>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344627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0AF0-EF9D-4761-B438-18A0D0A59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D76848-1C45-463A-911D-4D027CEC73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5A0767-F31D-4299-BDB5-EF2F66A8DCBC}"/>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A467FDC5-7089-4223-8F22-607103BC6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4711F-D58C-46A5-91E2-D8FF3B34229F}"/>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35509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104A-34A3-4F6E-AB61-39814300C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4DF37-A5C9-43E2-A5A5-6591EC6431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66EE0-36F3-4507-9487-E48114B2A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1B11D-152C-40F1-9A1E-B1EA666FD558}"/>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6" name="Footer Placeholder 5">
            <a:extLst>
              <a:ext uri="{FF2B5EF4-FFF2-40B4-BE49-F238E27FC236}">
                <a16:creationId xmlns:a16="http://schemas.microsoft.com/office/drawing/2014/main" id="{EC74851F-721C-4423-891C-BBAE6F218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93C0E-8636-4AD1-871C-73A4BB8790E2}"/>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210180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3F42-2312-4BF6-8AE9-579733084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E0771-4446-4EDB-A677-1B0292713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9C697-EFF8-40FE-8BF1-2FDBD735F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ECF6C-2A1C-4F90-942A-EB51652F9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6B6DC-1E4A-4BF6-AF95-C80F3A44A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C7D28-B063-40BA-8D90-16AE8ECE23B7}"/>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8" name="Footer Placeholder 7">
            <a:extLst>
              <a:ext uri="{FF2B5EF4-FFF2-40B4-BE49-F238E27FC236}">
                <a16:creationId xmlns:a16="http://schemas.microsoft.com/office/drawing/2014/main" id="{72500C5B-13FE-4758-985E-42FE3746E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3998E-69F6-47A7-AF0B-5E7DF5C7A7BC}"/>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85859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BE68-BCEF-4BF9-A74B-05B23AC4D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8FDAC5-07FF-4617-BA33-779F8A67C0CD}"/>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4" name="Footer Placeholder 3">
            <a:extLst>
              <a:ext uri="{FF2B5EF4-FFF2-40B4-BE49-F238E27FC236}">
                <a16:creationId xmlns:a16="http://schemas.microsoft.com/office/drawing/2014/main" id="{42CD59A3-066B-4BD7-91DD-7B20628DD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C8632-8683-485A-B7B4-E2260A0176ED}"/>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366192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005DE-B4CF-4655-AEC4-FEEF567B8BAF}"/>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3" name="Footer Placeholder 2">
            <a:extLst>
              <a:ext uri="{FF2B5EF4-FFF2-40B4-BE49-F238E27FC236}">
                <a16:creationId xmlns:a16="http://schemas.microsoft.com/office/drawing/2014/main" id="{94696A7E-4B40-4340-8861-464620F880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68585-4749-4D81-9569-B010679C549F}"/>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108952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0F08-276F-40F6-B2F4-E3A8A7434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471766-E123-429B-AE68-C1B64B2F6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D4F36-0EFF-4A82-AC0B-8F7853E71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80BAE-DF7C-4451-8626-B3AE1DF2A019}"/>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6" name="Footer Placeholder 5">
            <a:extLst>
              <a:ext uri="{FF2B5EF4-FFF2-40B4-BE49-F238E27FC236}">
                <a16:creationId xmlns:a16="http://schemas.microsoft.com/office/drawing/2014/main" id="{443272FD-FDBE-4E96-AE99-0EAE9A22E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7690F-BDC2-4339-95E0-D3F29A4B0DB8}"/>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257788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5C11-D7F2-4C0F-A972-B6342215A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DAFAF-23DE-4212-9F7A-D8A5DABC8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467E4-1FCC-4B85-B286-6F92A660B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ABAB0-4C5B-4B87-8150-D830558AD38A}"/>
              </a:ext>
            </a:extLst>
          </p:cNvPr>
          <p:cNvSpPr>
            <a:spLocks noGrp="1"/>
          </p:cNvSpPr>
          <p:nvPr>
            <p:ph type="dt" sz="half" idx="10"/>
          </p:nvPr>
        </p:nvSpPr>
        <p:spPr/>
        <p:txBody>
          <a:bodyPr/>
          <a:lstStyle/>
          <a:p>
            <a:fld id="{6FE5C3F7-DC15-4E16-AB47-C0B4905243C1}" type="datetimeFigureOut">
              <a:rPr lang="en-US" smtClean="0"/>
              <a:t>6/18/21</a:t>
            </a:fld>
            <a:endParaRPr lang="en-US"/>
          </a:p>
        </p:txBody>
      </p:sp>
      <p:sp>
        <p:nvSpPr>
          <p:cNvPr id="6" name="Footer Placeholder 5">
            <a:extLst>
              <a:ext uri="{FF2B5EF4-FFF2-40B4-BE49-F238E27FC236}">
                <a16:creationId xmlns:a16="http://schemas.microsoft.com/office/drawing/2014/main" id="{750D58C9-EA46-445F-9FDB-32C2782AF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D6B6D-4E42-4990-9781-A10EEA15B8BF}"/>
              </a:ext>
            </a:extLst>
          </p:cNvPr>
          <p:cNvSpPr>
            <a:spLocks noGrp="1"/>
          </p:cNvSpPr>
          <p:nvPr>
            <p:ph type="sldNum" sz="quarter" idx="12"/>
          </p:nvPr>
        </p:nvSpPr>
        <p:spPr/>
        <p:txBody>
          <a:bodyPr/>
          <a:lstStyle/>
          <a:p>
            <a:fld id="{4F140F04-BB75-40AF-8A98-016400D63A68}" type="slidenum">
              <a:rPr lang="en-US" smtClean="0"/>
              <a:t>‹#›</a:t>
            </a:fld>
            <a:endParaRPr lang="en-US"/>
          </a:p>
        </p:txBody>
      </p:sp>
    </p:spTree>
    <p:extLst>
      <p:ext uri="{BB962C8B-B14F-4D97-AF65-F5344CB8AC3E}">
        <p14:creationId xmlns:p14="http://schemas.microsoft.com/office/powerpoint/2010/main" val="380738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4213A-DA24-4B40-96EB-D73DE95AB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4172B6-01B0-4556-89F5-2919E1B5F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29244-C7A1-4BEC-B839-64C2D8046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5C3F7-DC15-4E16-AB47-C0B4905243C1}" type="datetimeFigureOut">
              <a:rPr lang="en-US" smtClean="0"/>
              <a:t>6/18/21</a:t>
            </a:fld>
            <a:endParaRPr lang="en-US"/>
          </a:p>
        </p:txBody>
      </p:sp>
      <p:sp>
        <p:nvSpPr>
          <p:cNvPr id="5" name="Footer Placeholder 4">
            <a:extLst>
              <a:ext uri="{FF2B5EF4-FFF2-40B4-BE49-F238E27FC236}">
                <a16:creationId xmlns:a16="http://schemas.microsoft.com/office/drawing/2014/main" id="{D0F0A27C-2431-4B96-82D0-8BCA58219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5C6D7C-2A9E-41DE-88A0-612EEC80F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40F04-BB75-40AF-8A98-016400D63A68}" type="slidenum">
              <a:rPr lang="en-US" smtClean="0"/>
              <a:t>‹#›</a:t>
            </a:fld>
            <a:endParaRPr lang="en-US"/>
          </a:p>
        </p:txBody>
      </p:sp>
    </p:spTree>
    <p:extLst>
      <p:ext uri="{BB962C8B-B14F-4D97-AF65-F5344CB8AC3E}">
        <p14:creationId xmlns:p14="http://schemas.microsoft.com/office/powerpoint/2010/main" val="2916279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B662-FFDC-49C3-B892-D662E0C9D90E}"/>
              </a:ext>
            </a:extLst>
          </p:cNvPr>
          <p:cNvSpPr>
            <a:spLocks noGrp="1"/>
          </p:cNvSpPr>
          <p:nvPr>
            <p:ph type="ctrTitle"/>
          </p:nvPr>
        </p:nvSpPr>
        <p:spPr/>
        <p:txBody>
          <a:bodyPr/>
          <a:lstStyle/>
          <a:p>
            <a:r>
              <a:rPr lang="en-US" dirty="0"/>
              <a:t>Turn Based Combat</a:t>
            </a:r>
          </a:p>
        </p:txBody>
      </p:sp>
      <p:sp>
        <p:nvSpPr>
          <p:cNvPr id="3" name="Subtitle 2">
            <a:extLst>
              <a:ext uri="{FF2B5EF4-FFF2-40B4-BE49-F238E27FC236}">
                <a16:creationId xmlns:a16="http://schemas.microsoft.com/office/drawing/2014/main" id="{70DD2AA4-2A07-48AD-A19D-9DDC27A071A8}"/>
              </a:ext>
            </a:extLst>
          </p:cNvPr>
          <p:cNvSpPr>
            <a:spLocks noGrp="1"/>
          </p:cNvSpPr>
          <p:nvPr>
            <p:ph type="subTitle" idx="1"/>
          </p:nvPr>
        </p:nvSpPr>
        <p:spPr/>
        <p:txBody>
          <a:bodyPr/>
          <a:lstStyle/>
          <a:p>
            <a:r>
              <a:rPr lang="en-US" dirty="0"/>
              <a:t>Developed by The Flying Mongooses</a:t>
            </a:r>
          </a:p>
        </p:txBody>
      </p:sp>
    </p:spTree>
    <p:extLst>
      <p:ext uri="{BB962C8B-B14F-4D97-AF65-F5344CB8AC3E}">
        <p14:creationId xmlns:p14="http://schemas.microsoft.com/office/powerpoint/2010/main" val="304421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0B0D-905A-4AE4-BB20-CEAE295D9B2B}"/>
              </a:ext>
            </a:extLst>
          </p:cNvPr>
          <p:cNvSpPr>
            <a:spLocks noGrp="1"/>
          </p:cNvSpPr>
          <p:nvPr>
            <p:ph type="title"/>
          </p:nvPr>
        </p:nvSpPr>
        <p:spPr/>
        <p:txBody>
          <a:bodyPr/>
          <a:lstStyle/>
          <a:p>
            <a:r>
              <a:rPr lang="en-US" dirty="0"/>
              <a:t>Online Features</a:t>
            </a:r>
          </a:p>
        </p:txBody>
      </p:sp>
      <p:sp>
        <p:nvSpPr>
          <p:cNvPr id="3" name="Content Placeholder 2">
            <a:extLst>
              <a:ext uri="{FF2B5EF4-FFF2-40B4-BE49-F238E27FC236}">
                <a16:creationId xmlns:a16="http://schemas.microsoft.com/office/drawing/2014/main" id="{528C681A-DF5D-46FD-B3F0-770797D1DCB1}"/>
              </a:ext>
            </a:extLst>
          </p:cNvPr>
          <p:cNvSpPr>
            <a:spLocks noGrp="1"/>
          </p:cNvSpPr>
          <p:nvPr>
            <p:ph idx="1"/>
          </p:nvPr>
        </p:nvSpPr>
        <p:spPr/>
        <p:txBody>
          <a:bodyPr/>
          <a:lstStyle/>
          <a:p>
            <a:r>
              <a:rPr lang="en-US" dirty="0"/>
              <a:t>Character saving – able to store character level, inventory, and other statistics server-side</a:t>
            </a:r>
          </a:p>
          <a:p>
            <a:r>
              <a:rPr lang="en-US" dirty="0"/>
              <a:t>Player vs Player (PVP) – will be able to take characters online and battle other player characters, in either real time (both players at their computers) or with AI piloting one</a:t>
            </a:r>
          </a:p>
          <a:p>
            <a:r>
              <a:rPr lang="en-US" dirty="0"/>
              <a:t>Leaderboards – Shows high scores and other various statistics of player characters, sorted highest to lowest</a:t>
            </a:r>
          </a:p>
        </p:txBody>
      </p:sp>
    </p:spTree>
    <p:extLst>
      <p:ext uri="{BB962C8B-B14F-4D97-AF65-F5344CB8AC3E}">
        <p14:creationId xmlns:p14="http://schemas.microsoft.com/office/powerpoint/2010/main" val="312815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1DFE-6D9E-4250-8FA3-9EA9218FE192}"/>
              </a:ext>
            </a:extLst>
          </p:cNvPr>
          <p:cNvSpPr>
            <a:spLocks noGrp="1"/>
          </p:cNvSpPr>
          <p:nvPr>
            <p:ph type="title"/>
          </p:nvPr>
        </p:nvSpPr>
        <p:spPr/>
        <p:txBody>
          <a:bodyPr/>
          <a:lstStyle/>
          <a:p>
            <a:r>
              <a:rPr lang="en-US" dirty="0"/>
              <a:t>Technical Aspects</a:t>
            </a:r>
          </a:p>
        </p:txBody>
      </p:sp>
      <p:sp>
        <p:nvSpPr>
          <p:cNvPr id="3" name="Content Placeholder 2">
            <a:extLst>
              <a:ext uri="{FF2B5EF4-FFF2-40B4-BE49-F238E27FC236}">
                <a16:creationId xmlns:a16="http://schemas.microsoft.com/office/drawing/2014/main" id="{F81BA40E-48E9-43C3-92BD-74BA3C95DA6D}"/>
              </a:ext>
            </a:extLst>
          </p:cNvPr>
          <p:cNvSpPr>
            <a:spLocks noGrp="1"/>
          </p:cNvSpPr>
          <p:nvPr>
            <p:ph idx="1"/>
          </p:nvPr>
        </p:nvSpPr>
        <p:spPr/>
        <p:txBody>
          <a:bodyPr/>
          <a:lstStyle/>
          <a:p>
            <a:r>
              <a:rPr lang="en-US" dirty="0"/>
              <a:t>Character states will be stored server side and will include such things as combat statistics, levels, inventory, as well as leaderboard statistics such as score, kill count, </a:t>
            </a:r>
            <a:r>
              <a:rPr lang="en-US" dirty="0" err="1"/>
              <a:t>etc</a:t>
            </a:r>
            <a:endParaRPr lang="en-US" dirty="0"/>
          </a:p>
          <a:p>
            <a:r>
              <a:rPr lang="en-US" dirty="0"/>
              <a:t>When a player logs in, the client will fetch these stats from the server and present them to the player. On logout, it will save the new character state to the server</a:t>
            </a:r>
          </a:p>
          <a:p>
            <a:r>
              <a:rPr lang="en-US" dirty="0"/>
              <a:t>The leaderboard will draw stats straight from the server</a:t>
            </a:r>
          </a:p>
          <a:p>
            <a:r>
              <a:rPr lang="en-US" dirty="0"/>
              <a:t>In PVP, the server will retrieve both character states from the server and then update the states after </a:t>
            </a:r>
            <a:r>
              <a:rPr lang="en-US"/>
              <a:t>the battle</a:t>
            </a:r>
            <a:endParaRPr lang="en-US" dirty="0"/>
          </a:p>
        </p:txBody>
      </p:sp>
    </p:spTree>
    <p:extLst>
      <p:ext uri="{BB962C8B-B14F-4D97-AF65-F5344CB8AC3E}">
        <p14:creationId xmlns:p14="http://schemas.microsoft.com/office/powerpoint/2010/main" val="236526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3109B-DD24-4B70-987C-FFAAB7A728FB}"/>
              </a:ext>
            </a:extLst>
          </p:cNvPr>
          <p:cNvSpPr>
            <a:spLocks noGrp="1"/>
          </p:cNvSpPr>
          <p:nvPr>
            <p:ph type="title"/>
          </p:nvPr>
        </p:nvSpPr>
        <p:spPr/>
        <p:txBody>
          <a:bodyPr/>
          <a:lstStyle/>
          <a:p>
            <a:r>
              <a:rPr lang="en-US" dirty="0"/>
              <a:t>Game Mode: Arena</a:t>
            </a:r>
          </a:p>
        </p:txBody>
      </p:sp>
      <p:sp>
        <p:nvSpPr>
          <p:cNvPr id="5" name="Content Placeholder 4">
            <a:extLst>
              <a:ext uri="{FF2B5EF4-FFF2-40B4-BE49-F238E27FC236}">
                <a16:creationId xmlns:a16="http://schemas.microsoft.com/office/drawing/2014/main" id="{823ED4A2-639F-4492-A8DE-D23F2EE53BD1}"/>
              </a:ext>
            </a:extLst>
          </p:cNvPr>
          <p:cNvSpPr>
            <a:spLocks noGrp="1"/>
          </p:cNvSpPr>
          <p:nvPr>
            <p:ph idx="1"/>
          </p:nvPr>
        </p:nvSpPr>
        <p:spPr/>
        <p:txBody>
          <a:bodyPr>
            <a:normAutofit fontScale="85000" lnSpcReduction="10000"/>
          </a:bodyPr>
          <a:lstStyle/>
          <a:p>
            <a:r>
              <a:rPr lang="en-US" dirty="0"/>
              <a:t>The main mode of the game is an “endless wave”/arena mode.</a:t>
            </a:r>
          </a:p>
          <a:p>
            <a:pPr lvl="1"/>
            <a:r>
              <a:rPr lang="en-US" dirty="0"/>
              <a:t>In this mode, your character will fight increasingly harder ai-controlled enemies, possibly attaining items and equipment in addition to experience, which can then be used in the area itself, in other game modes, or possibly in an in-game online auction house.</a:t>
            </a:r>
          </a:p>
          <a:p>
            <a:pPr lvl="1"/>
            <a:r>
              <a:rPr lang="en-US" dirty="0"/>
              <a:t>Higher level enemies will have better/rarer drops and give more </a:t>
            </a:r>
            <a:r>
              <a:rPr lang="en-US" dirty="0" err="1"/>
              <a:t>xp</a:t>
            </a:r>
            <a:r>
              <a:rPr lang="en-US" dirty="0"/>
              <a:t>, and could be counterbalanced by making defeat more punishing for the player, and incentivizing strategy.</a:t>
            </a:r>
          </a:p>
          <a:p>
            <a:pPr lvl="1"/>
            <a:r>
              <a:rPr lang="en-US" b="1" u="sng" dirty="0"/>
              <a:t>Difficulty:</a:t>
            </a:r>
            <a:r>
              <a:rPr lang="en-US" dirty="0"/>
              <a:t> We could do this in a number of ways by utilizing a “run” mechanic. We could also have a character lose </a:t>
            </a:r>
            <a:r>
              <a:rPr lang="en-US" dirty="0" err="1"/>
              <a:t>xp</a:t>
            </a:r>
            <a:r>
              <a:rPr lang="en-US" dirty="0"/>
              <a:t>/items from losing a match.  We could make health/status effects more punishing, or even have permadeath (once the character dies, they are gone). This would turn the game more into a roguelike, which could be very interesting. This would also place an even higher price on high level items, as they are simply harder to get.</a:t>
            </a:r>
          </a:p>
          <a:p>
            <a:pPr lvl="1"/>
            <a:r>
              <a:rPr lang="en-US" b="1" u="sng" dirty="0"/>
              <a:t>Auto play:</a:t>
            </a:r>
            <a:r>
              <a:rPr lang="en-US" dirty="0"/>
              <a:t> An option for the player to enable at any time will be “auto play”, in which our AI would take over the player’s character, and fight match after match, until the character dies, the character runs out of health items, or the player stops auto play themselves. In between autoruns, the player will likely stock their character’s inventory with helpful items to get them further in the arena. Having this option allows for both casual and direct play.</a:t>
            </a:r>
          </a:p>
        </p:txBody>
      </p:sp>
    </p:spTree>
    <p:extLst>
      <p:ext uri="{BB962C8B-B14F-4D97-AF65-F5344CB8AC3E}">
        <p14:creationId xmlns:p14="http://schemas.microsoft.com/office/powerpoint/2010/main" val="114043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2C3A-24AC-4D01-B3BD-C3CC20BA0C2D}"/>
              </a:ext>
            </a:extLst>
          </p:cNvPr>
          <p:cNvSpPr>
            <a:spLocks noGrp="1"/>
          </p:cNvSpPr>
          <p:nvPr>
            <p:ph type="title"/>
          </p:nvPr>
        </p:nvSpPr>
        <p:spPr/>
        <p:txBody>
          <a:bodyPr/>
          <a:lstStyle/>
          <a:p>
            <a:r>
              <a:rPr lang="en-US" dirty="0"/>
              <a:t>Game Mode: Online</a:t>
            </a:r>
          </a:p>
        </p:txBody>
      </p:sp>
      <p:sp>
        <p:nvSpPr>
          <p:cNvPr id="3" name="Content Placeholder 2">
            <a:extLst>
              <a:ext uri="{FF2B5EF4-FFF2-40B4-BE49-F238E27FC236}">
                <a16:creationId xmlns:a16="http://schemas.microsoft.com/office/drawing/2014/main" id="{5F0C7CC5-8D61-4124-9CFE-0E8915C9C593}"/>
              </a:ext>
            </a:extLst>
          </p:cNvPr>
          <p:cNvSpPr>
            <a:spLocks noGrp="1"/>
          </p:cNvSpPr>
          <p:nvPr>
            <p:ph idx="1"/>
          </p:nvPr>
        </p:nvSpPr>
        <p:spPr/>
        <p:txBody>
          <a:bodyPr>
            <a:normAutofit lnSpcReduction="10000"/>
          </a:bodyPr>
          <a:lstStyle/>
          <a:p>
            <a:r>
              <a:rPr lang="en-US" dirty="0"/>
              <a:t>In the online mode, the only main difference is that the player will always be facing another player’s character. Each person can enable auto play if they wish, but being more observant of the fight should have its benefits.</a:t>
            </a:r>
          </a:p>
          <a:p>
            <a:r>
              <a:rPr lang="en-US" b="1" u="sng" dirty="0"/>
              <a:t>Matchmaking:</a:t>
            </a:r>
            <a:r>
              <a:rPr lang="en-US" dirty="0"/>
              <a:t> We could organize matches between players by their character’s level, number of fights won (offline, online, or both), or by an option of the player’s choosing (direct challenge, certain game rules).</a:t>
            </a:r>
          </a:p>
          <a:p>
            <a:r>
              <a:rPr lang="en-US" dirty="0"/>
              <a:t>Match rules that could be </a:t>
            </a:r>
            <a:r>
              <a:rPr lang="en-US"/>
              <a:t>changeable by </a:t>
            </a:r>
            <a:r>
              <a:rPr lang="en-US" dirty="0"/>
              <a:t>the players when making an online custom match: To the death, no items, only spells or weapons or etc., no harm done, and so on.</a:t>
            </a:r>
          </a:p>
        </p:txBody>
      </p:sp>
    </p:spTree>
    <p:extLst>
      <p:ext uri="{BB962C8B-B14F-4D97-AF65-F5344CB8AC3E}">
        <p14:creationId xmlns:p14="http://schemas.microsoft.com/office/powerpoint/2010/main" val="31154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86469DA1-03DD-4531-8156-7240DCEA9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71" y="395463"/>
            <a:ext cx="3809972" cy="4444967"/>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44AC07CC-F2CF-4C00-AEBD-740A632EA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59" y="395462"/>
            <a:ext cx="3809972" cy="4444968"/>
          </a:xfrm>
          <a:prstGeom prst="rect">
            <a:avLst/>
          </a:prstGeom>
        </p:spPr>
      </p:pic>
      <p:sp>
        <p:nvSpPr>
          <p:cNvPr id="6" name="TextBox 5">
            <a:extLst>
              <a:ext uri="{FF2B5EF4-FFF2-40B4-BE49-F238E27FC236}">
                <a16:creationId xmlns:a16="http://schemas.microsoft.com/office/drawing/2014/main" id="{C9063E09-F0B5-4A37-A5FA-27D076AD0420}"/>
              </a:ext>
            </a:extLst>
          </p:cNvPr>
          <p:cNvSpPr txBox="1"/>
          <p:nvPr/>
        </p:nvSpPr>
        <p:spPr>
          <a:xfrm>
            <a:off x="1280571" y="5077542"/>
            <a:ext cx="380997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When app is first opened the user will be prompted to login to the server.</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{name} will be replaced with the name of the game once it is determined.</a:t>
            </a:r>
          </a:p>
        </p:txBody>
      </p:sp>
      <p:sp>
        <p:nvSpPr>
          <p:cNvPr id="7" name="TextBox 6">
            <a:extLst>
              <a:ext uri="{FF2B5EF4-FFF2-40B4-BE49-F238E27FC236}">
                <a16:creationId xmlns:a16="http://schemas.microsoft.com/office/drawing/2014/main" id="{1C4121C7-0D11-4346-ABD1-09450E831A64}"/>
              </a:ext>
            </a:extLst>
          </p:cNvPr>
          <p:cNvSpPr txBox="1"/>
          <p:nvPr/>
        </p:nvSpPr>
        <p:spPr>
          <a:xfrm>
            <a:off x="7101457" y="4840431"/>
            <a:ext cx="380997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After logging in players will be brought to the home screen which will display their name and an image of their character.</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Players can choose ‘Play’ to play against AI or ‘Play Online’ to play against another player</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Players can check stats and leaderboard from the home page</a:t>
            </a:r>
          </a:p>
        </p:txBody>
      </p:sp>
    </p:spTree>
    <p:extLst>
      <p:ext uri="{BB962C8B-B14F-4D97-AF65-F5344CB8AC3E}">
        <p14:creationId xmlns:p14="http://schemas.microsoft.com/office/powerpoint/2010/main" val="287563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807E6C95-9DC1-4A9C-BCB8-7213C9583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21" y="274351"/>
            <a:ext cx="3872629" cy="4516188"/>
          </a:xfrm>
          <a:prstGeom prst="rect">
            <a:avLst/>
          </a:prstGeom>
        </p:spPr>
      </p:pic>
      <p:pic>
        <p:nvPicPr>
          <p:cNvPr id="5" name="Picture 4" descr="A picture containing funnel chart&#10;&#10;Description automatically generated">
            <a:extLst>
              <a:ext uri="{FF2B5EF4-FFF2-40B4-BE49-F238E27FC236}">
                <a16:creationId xmlns:a16="http://schemas.microsoft.com/office/drawing/2014/main" id="{1BDD8BC5-9DA2-4E70-89E6-8D7048F63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052" y="274351"/>
            <a:ext cx="3872629" cy="4516188"/>
          </a:xfrm>
          <a:prstGeom prst="rect">
            <a:avLst/>
          </a:prstGeom>
        </p:spPr>
      </p:pic>
      <p:sp>
        <p:nvSpPr>
          <p:cNvPr id="6" name="TextBox 5">
            <a:extLst>
              <a:ext uri="{FF2B5EF4-FFF2-40B4-BE49-F238E27FC236}">
                <a16:creationId xmlns:a16="http://schemas.microsoft.com/office/drawing/2014/main" id="{FC7F926A-D829-429F-B345-D43B449FB006}"/>
              </a:ext>
            </a:extLst>
          </p:cNvPr>
          <p:cNvSpPr txBox="1"/>
          <p:nvPr/>
        </p:nvSpPr>
        <p:spPr>
          <a:xfrm>
            <a:off x="1345323" y="5006825"/>
            <a:ext cx="387262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The leaderboard page stores players name and high score from highest to lowest.</a:t>
            </a:r>
          </a:p>
        </p:txBody>
      </p:sp>
      <p:sp>
        <p:nvSpPr>
          <p:cNvPr id="7" name="TextBox 6">
            <a:extLst>
              <a:ext uri="{FF2B5EF4-FFF2-40B4-BE49-F238E27FC236}">
                <a16:creationId xmlns:a16="http://schemas.microsoft.com/office/drawing/2014/main" id="{AE5DF169-1E8D-4826-AC5F-56110A536056}"/>
              </a:ext>
            </a:extLst>
          </p:cNvPr>
          <p:cNvSpPr txBox="1"/>
          <p:nvPr/>
        </p:nvSpPr>
        <p:spPr>
          <a:xfrm>
            <a:off x="6974050" y="5006825"/>
            <a:ext cx="387262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The player’s stats page will have a drop-down menu offering player’s several choices to choose from such as each levels stats, combat statistics, and inventory.</a:t>
            </a:r>
          </a:p>
        </p:txBody>
      </p:sp>
    </p:spTree>
    <p:extLst>
      <p:ext uri="{BB962C8B-B14F-4D97-AF65-F5344CB8AC3E}">
        <p14:creationId xmlns:p14="http://schemas.microsoft.com/office/powerpoint/2010/main" val="423256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D82D-A7EB-4635-9EAF-AD6DC5A046DC}"/>
              </a:ext>
            </a:extLst>
          </p:cNvPr>
          <p:cNvSpPr>
            <a:spLocks noGrp="1"/>
          </p:cNvSpPr>
          <p:nvPr>
            <p:ph type="title"/>
          </p:nvPr>
        </p:nvSpPr>
        <p:spPr/>
        <p:txBody>
          <a:bodyPr/>
          <a:lstStyle/>
          <a:p>
            <a:pPr algn="ctr"/>
            <a:r>
              <a:rPr lang="en-US" dirty="0"/>
              <a:t>Artstyle: Simplified Pixel-art</a:t>
            </a:r>
          </a:p>
        </p:txBody>
      </p:sp>
      <p:sp>
        <p:nvSpPr>
          <p:cNvPr id="3" name="Content Placeholder 2">
            <a:extLst>
              <a:ext uri="{FF2B5EF4-FFF2-40B4-BE49-F238E27FC236}">
                <a16:creationId xmlns:a16="http://schemas.microsoft.com/office/drawing/2014/main" id="{3AAB5A2E-0647-4FC9-A0F0-FD42A9B897F2}"/>
              </a:ext>
            </a:extLst>
          </p:cNvPr>
          <p:cNvSpPr>
            <a:spLocks noGrp="1"/>
          </p:cNvSpPr>
          <p:nvPr>
            <p:ph sz="half" idx="1"/>
          </p:nvPr>
        </p:nvSpPr>
        <p:spPr/>
        <p:txBody>
          <a:bodyPr>
            <a:normAutofit/>
          </a:bodyPr>
          <a:lstStyle/>
          <a:p>
            <a:pPr marL="0" indent="0">
              <a:buNone/>
            </a:pPr>
            <a:r>
              <a:rPr lang="en-US" sz="2400" dirty="0"/>
              <a:t>	One approach we are considering taking with the project’s artstyle is a pixelated artstyle similar to that of old-school turn-based RPGs such as Pokémon, Chrono Trigger, Final Fantasy, etc. Depending on if we can execute the overworld concept, the artstyle can have two different variations, with much smaller sprites in the overworld, or using universal and consistent sprites across the board.</a:t>
            </a:r>
          </a:p>
        </p:txBody>
      </p:sp>
      <p:pic>
        <p:nvPicPr>
          <p:cNvPr id="6" name="Content Placeholder 5" descr="A picture containing text, different&#10;&#10;Description automatically generated">
            <a:extLst>
              <a:ext uri="{FF2B5EF4-FFF2-40B4-BE49-F238E27FC236}">
                <a16:creationId xmlns:a16="http://schemas.microsoft.com/office/drawing/2014/main" id="{8A5E5197-485E-4E58-AC62-341A059990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4160" y="1543484"/>
            <a:ext cx="4653280" cy="4633479"/>
          </a:xfrm>
        </p:spPr>
      </p:pic>
      <p:sp>
        <p:nvSpPr>
          <p:cNvPr id="7" name="TextBox 6">
            <a:extLst>
              <a:ext uri="{FF2B5EF4-FFF2-40B4-BE49-F238E27FC236}">
                <a16:creationId xmlns:a16="http://schemas.microsoft.com/office/drawing/2014/main" id="{B29F8565-85EC-4CD1-BE8F-EF49457C2565}"/>
              </a:ext>
            </a:extLst>
          </p:cNvPr>
          <p:cNvSpPr txBox="1"/>
          <p:nvPr/>
        </p:nvSpPr>
        <p:spPr>
          <a:xfrm>
            <a:off x="8122920" y="3631962"/>
            <a:ext cx="3672840" cy="369332"/>
          </a:xfrm>
          <a:prstGeom prst="rect">
            <a:avLst/>
          </a:prstGeom>
          <a:noFill/>
        </p:spPr>
        <p:txBody>
          <a:bodyPr wrap="square" rtlCol="0">
            <a:spAutoFit/>
          </a:bodyPr>
          <a:lstStyle/>
          <a:p>
            <a:r>
              <a:rPr lang="en-US" dirty="0"/>
              <a:t>consistent artstyle; despite scenario</a:t>
            </a:r>
          </a:p>
        </p:txBody>
      </p:sp>
      <p:sp>
        <p:nvSpPr>
          <p:cNvPr id="8" name="TextBox 7">
            <a:extLst>
              <a:ext uri="{FF2B5EF4-FFF2-40B4-BE49-F238E27FC236}">
                <a16:creationId xmlns:a16="http://schemas.microsoft.com/office/drawing/2014/main" id="{3A1AE3C8-5ED8-46EE-B7DC-BA0D9A9C92C6}"/>
              </a:ext>
            </a:extLst>
          </p:cNvPr>
          <p:cNvSpPr txBox="1"/>
          <p:nvPr/>
        </p:nvSpPr>
        <p:spPr>
          <a:xfrm>
            <a:off x="6883400" y="3631962"/>
            <a:ext cx="711200" cy="369332"/>
          </a:xfrm>
          <a:prstGeom prst="rect">
            <a:avLst/>
          </a:prstGeom>
          <a:noFill/>
        </p:spPr>
        <p:txBody>
          <a:bodyPr wrap="square" rtlCol="0">
            <a:spAutoFit/>
          </a:bodyPr>
          <a:lstStyle/>
          <a:p>
            <a:r>
              <a:rPr lang="en-US" dirty="0"/>
              <a:t>or</a:t>
            </a:r>
          </a:p>
        </p:txBody>
      </p:sp>
      <p:sp>
        <p:nvSpPr>
          <p:cNvPr id="9" name="TextBox 8">
            <a:extLst>
              <a:ext uri="{FF2B5EF4-FFF2-40B4-BE49-F238E27FC236}">
                <a16:creationId xmlns:a16="http://schemas.microsoft.com/office/drawing/2014/main" id="{F75E6719-9FC9-4CA5-902A-478D47F220C2}"/>
              </a:ext>
            </a:extLst>
          </p:cNvPr>
          <p:cNvSpPr txBox="1"/>
          <p:nvPr/>
        </p:nvSpPr>
        <p:spPr>
          <a:xfrm>
            <a:off x="7955280" y="1432560"/>
            <a:ext cx="3906520" cy="369332"/>
          </a:xfrm>
          <a:prstGeom prst="rect">
            <a:avLst/>
          </a:prstGeom>
          <a:noFill/>
        </p:spPr>
        <p:txBody>
          <a:bodyPr wrap="square" rtlCol="0">
            <a:spAutoFit/>
          </a:bodyPr>
          <a:lstStyle/>
          <a:p>
            <a:r>
              <a:rPr lang="en-US" dirty="0"/>
              <a:t>Scenario dependent shifts in artstyle</a:t>
            </a:r>
          </a:p>
        </p:txBody>
      </p:sp>
    </p:spTree>
    <p:extLst>
      <p:ext uri="{BB962C8B-B14F-4D97-AF65-F5344CB8AC3E}">
        <p14:creationId xmlns:p14="http://schemas.microsoft.com/office/powerpoint/2010/main" val="107353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6032-FCD5-4844-B9B1-975C703A93E0}"/>
              </a:ext>
            </a:extLst>
          </p:cNvPr>
          <p:cNvSpPr>
            <a:spLocks noGrp="1"/>
          </p:cNvSpPr>
          <p:nvPr>
            <p:ph type="title"/>
          </p:nvPr>
        </p:nvSpPr>
        <p:spPr/>
        <p:txBody>
          <a:bodyPr/>
          <a:lstStyle/>
          <a:p>
            <a:pPr algn="ctr"/>
            <a:r>
              <a:rPr lang="en-US" dirty="0"/>
              <a:t>Artstyle: Simple Stickmen</a:t>
            </a:r>
          </a:p>
        </p:txBody>
      </p:sp>
      <p:sp>
        <p:nvSpPr>
          <p:cNvPr id="3" name="Content Placeholder 2">
            <a:extLst>
              <a:ext uri="{FF2B5EF4-FFF2-40B4-BE49-F238E27FC236}">
                <a16:creationId xmlns:a16="http://schemas.microsoft.com/office/drawing/2014/main" id="{B17F5EDC-4A9F-40D0-A717-B722756A0AC2}"/>
              </a:ext>
            </a:extLst>
          </p:cNvPr>
          <p:cNvSpPr>
            <a:spLocks noGrp="1"/>
          </p:cNvSpPr>
          <p:nvPr>
            <p:ph sz="half" idx="1"/>
          </p:nvPr>
        </p:nvSpPr>
        <p:spPr/>
        <p:txBody>
          <a:bodyPr/>
          <a:lstStyle/>
          <a:p>
            <a:pPr marL="0" indent="0">
              <a:buNone/>
            </a:pPr>
            <a:r>
              <a:rPr lang="en-US" dirty="0"/>
              <a:t>	If none of us seem to have the artistic prowess for even a simplified pixel artstyle, we can always go down to one of the simplest way of displaying the game through simple stick figures.</a:t>
            </a:r>
          </a:p>
        </p:txBody>
      </p:sp>
      <p:pic>
        <p:nvPicPr>
          <p:cNvPr id="6" name="Content Placeholder 5" descr="Icon&#10;&#10;Description automatically generated">
            <a:extLst>
              <a:ext uri="{FF2B5EF4-FFF2-40B4-BE49-F238E27FC236}">
                <a16:creationId xmlns:a16="http://schemas.microsoft.com/office/drawing/2014/main" id="{3FD824AE-F52C-4F87-AF26-6F516F00FB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95852"/>
            <a:ext cx="5181600" cy="2610883"/>
          </a:xfrm>
        </p:spPr>
      </p:pic>
    </p:spTree>
    <p:extLst>
      <p:ext uri="{BB962C8B-B14F-4D97-AF65-F5344CB8AC3E}">
        <p14:creationId xmlns:p14="http://schemas.microsoft.com/office/powerpoint/2010/main" val="30013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8055-B272-47F5-B76A-CA53E9B67C37}"/>
              </a:ext>
            </a:extLst>
          </p:cNvPr>
          <p:cNvSpPr>
            <a:spLocks noGrp="1"/>
          </p:cNvSpPr>
          <p:nvPr>
            <p:ph type="title"/>
          </p:nvPr>
        </p:nvSpPr>
        <p:spPr/>
        <p:txBody>
          <a:bodyPr/>
          <a:lstStyle/>
          <a:p>
            <a:r>
              <a:rPr lang="en-US" dirty="0"/>
              <a:t>The Combat</a:t>
            </a:r>
          </a:p>
        </p:txBody>
      </p:sp>
      <p:sp>
        <p:nvSpPr>
          <p:cNvPr id="3" name="Content Placeholder 2">
            <a:extLst>
              <a:ext uri="{FF2B5EF4-FFF2-40B4-BE49-F238E27FC236}">
                <a16:creationId xmlns:a16="http://schemas.microsoft.com/office/drawing/2014/main" id="{2B68D5F0-412B-4192-BDBD-8608DA993305}"/>
              </a:ext>
            </a:extLst>
          </p:cNvPr>
          <p:cNvSpPr>
            <a:spLocks noGrp="1"/>
          </p:cNvSpPr>
          <p:nvPr>
            <p:ph idx="1"/>
          </p:nvPr>
        </p:nvSpPr>
        <p:spPr/>
        <p:txBody>
          <a:bodyPr/>
          <a:lstStyle/>
          <a:p>
            <a:r>
              <a:rPr lang="en-US" dirty="0"/>
              <a:t>Turn based, starting with player vs computer.</a:t>
            </a:r>
          </a:p>
          <a:p>
            <a:r>
              <a:rPr lang="en-US" dirty="0"/>
              <a:t>Potential for randomized enemies with stats based off of preset enemy classes and some form of leveling system.</a:t>
            </a:r>
          </a:p>
          <a:p>
            <a:r>
              <a:rPr lang="en-US" dirty="0"/>
              <a:t>Turns based on either action points or just single action turns</a:t>
            </a:r>
          </a:p>
          <a:p>
            <a:r>
              <a:rPr lang="en-US" dirty="0"/>
              <a:t>Player loadouts could affect stats and types of enemies encountered</a:t>
            </a:r>
          </a:p>
          <a:p>
            <a:r>
              <a:rPr lang="en-US" dirty="0"/>
              <a:t>Enemy Ai based around current player stats and current enemy stats, to attempt to make the best choice for each situation.</a:t>
            </a:r>
          </a:p>
          <a:p>
            <a:endParaRPr lang="en-US" dirty="0"/>
          </a:p>
        </p:txBody>
      </p:sp>
    </p:spTree>
    <p:extLst>
      <p:ext uri="{BB962C8B-B14F-4D97-AF65-F5344CB8AC3E}">
        <p14:creationId xmlns:p14="http://schemas.microsoft.com/office/powerpoint/2010/main" val="96593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48CB-4C06-402F-AC86-53EA219318FC}"/>
              </a:ext>
            </a:extLst>
          </p:cNvPr>
          <p:cNvSpPr>
            <a:spLocks noGrp="1"/>
          </p:cNvSpPr>
          <p:nvPr>
            <p:ph type="title"/>
          </p:nvPr>
        </p:nvSpPr>
        <p:spPr/>
        <p:txBody>
          <a:bodyPr/>
          <a:lstStyle/>
          <a:p>
            <a:r>
              <a:rPr lang="en-US" dirty="0"/>
              <a:t>The Combat Cont..</a:t>
            </a:r>
          </a:p>
        </p:txBody>
      </p:sp>
      <p:sp>
        <p:nvSpPr>
          <p:cNvPr id="3" name="Content Placeholder 2">
            <a:extLst>
              <a:ext uri="{FF2B5EF4-FFF2-40B4-BE49-F238E27FC236}">
                <a16:creationId xmlns:a16="http://schemas.microsoft.com/office/drawing/2014/main" id="{E67703E9-0569-4FB9-99F7-4BFF62FA5799}"/>
              </a:ext>
            </a:extLst>
          </p:cNvPr>
          <p:cNvSpPr>
            <a:spLocks noGrp="1"/>
          </p:cNvSpPr>
          <p:nvPr>
            <p:ph idx="1"/>
          </p:nvPr>
        </p:nvSpPr>
        <p:spPr/>
        <p:txBody>
          <a:bodyPr/>
          <a:lstStyle/>
          <a:p>
            <a:r>
              <a:rPr lang="en-US" dirty="0"/>
              <a:t>Some potential factors include:</a:t>
            </a:r>
          </a:p>
          <a:p>
            <a:pPr lvl="1"/>
            <a:r>
              <a:rPr lang="en-US" dirty="0"/>
              <a:t>A magic system or charging special attack</a:t>
            </a:r>
          </a:p>
          <a:p>
            <a:pPr lvl="1"/>
            <a:r>
              <a:rPr lang="en-US" dirty="0"/>
              <a:t>A leveling system that can affect player stats and enemy stat for future battles</a:t>
            </a:r>
          </a:p>
          <a:p>
            <a:pPr lvl="1"/>
            <a:r>
              <a:rPr lang="en-US" dirty="0"/>
              <a:t>A loot system or skill system where each enemy has a percent chance to drop loot or give bonuses to different abilities.</a:t>
            </a:r>
          </a:p>
          <a:p>
            <a:pPr lvl="1"/>
            <a:r>
              <a:rPr lang="en-US" dirty="0"/>
              <a:t>Damage done, amount of health, and other combat-related factors could be determined by stats such as armor, weapon type, or some form of attribute system, ala Pokémon or rock paper scissors.</a:t>
            </a:r>
          </a:p>
          <a:p>
            <a:pPr lvl="1"/>
            <a:r>
              <a:rPr lang="en-US" dirty="0"/>
              <a:t>The potential to heal at the end of each combat for a fixed amount or percentage, in order to give the best chance </a:t>
            </a:r>
            <a:r>
              <a:rPr lang="en-US"/>
              <a:t>for progression.</a:t>
            </a:r>
            <a:endParaRPr lang="en-US" dirty="0"/>
          </a:p>
        </p:txBody>
      </p:sp>
    </p:spTree>
    <p:extLst>
      <p:ext uri="{BB962C8B-B14F-4D97-AF65-F5344CB8AC3E}">
        <p14:creationId xmlns:p14="http://schemas.microsoft.com/office/powerpoint/2010/main" val="2337745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1033</Words>
  <Application>Microsoft Macintosh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Turn Based Combat</vt:lpstr>
      <vt:lpstr>Game Mode: Arena</vt:lpstr>
      <vt:lpstr>Game Mode: Online</vt:lpstr>
      <vt:lpstr>PowerPoint Presentation</vt:lpstr>
      <vt:lpstr>PowerPoint Presentation</vt:lpstr>
      <vt:lpstr>Artstyle: Simplified Pixel-art</vt:lpstr>
      <vt:lpstr>Artstyle: Simple Stickmen</vt:lpstr>
      <vt:lpstr>The Combat</vt:lpstr>
      <vt:lpstr>The Combat Cont..</vt:lpstr>
      <vt:lpstr>Online Features</vt:lpstr>
      <vt:lpstr>Technical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dc:title>
  <dc:creator>Shane Callaway</dc:creator>
  <cp:lastModifiedBy>Samuel Maynard</cp:lastModifiedBy>
  <cp:revision>6</cp:revision>
  <dcterms:created xsi:type="dcterms:W3CDTF">2021-06-17T01:08:15Z</dcterms:created>
  <dcterms:modified xsi:type="dcterms:W3CDTF">2021-06-18T20:24:54Z</dcterms:modified>
</cp:coreProperties>
</file>