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3821692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524E08-6193-46DE-B8EB-BF29E0A4D146}"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3173459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778401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76301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1099841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1851452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3295111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22773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2489017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1757218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373195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524E08-6193-46DE-B8EB-BF29E0A4D146}"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112541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524E08-6193-46DE-B8EB-BF29E0A4D146}" type="datetimeFigureOut">
              <a:rPr lang="en-US" smtClean="0"/>
              <a:t>7/31/2021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457276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20412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3063738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2524E08-6193-46DE-B8EB-BF29E0A4D146}" type="datetimeFigureOut">
              <a:rPr lang="en-US" smtClean="0"/>
              <a:t>7/31/2021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152272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524E08-6193-46DE-B8EB-BF29E0A4D146}"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91F72-01B4-464A-B645-8CF4F2E7B9AD}" type="slidenum">
              <a:rPr lang="en-US" smtClean="0"/>
              <a:t>‹#›</a:t>
            </a:fld>
            <a:endParaRPr lang="en-US"/>
          </a:p>
        </p:txBody>
      </p:sp>
    </p:spTree>
    <p:extLst>
      <p:ext uri="{BB962C8B-B14F-4D97-AF65-F5344CB8AC3E}">
        <p14:creationId xmlns:p14="http://schemas.microsoft.com/office/powerpoint/2010/main" val="194497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2524E08-6193-46DE-B8EB-BF29E0A4D146}" type="datetimeFigureOut">
              <a:rPr lang="en-US" smtClean="0"/>
              <a:t>7/31/2021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D791F72-01B4-464A-B645-8CF4F2E7B9AD}" type="slidenum">
              <a:rPr lang="en-US" smtClean="0"/>
              <a:t>‹#›</a:t>
            </a:fld>
            <a:endParaRPr lang="en-US"/>
          </a:p>
        </p:txBody>
      </p:sp>
    </p:spTree>
    <p:extLst>
      <p:ext uri="{BB962C8B-B14F-4D97-AF65-F5344CB8AC3E}">
        <p14:creationId xmlns:p14="http://schemas.microsoft.com/office/powerpoint/2010/main" val="10074088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62660-B440-4AD0-8A78-BF8124FBF18E}"/>
              </a:ext>
            </a:extLst>
          </p:cNvPr>
          <p:cNvSpPr>
            <a:spLocks noGrp="1"/>
          </p:cNvSpPr>
          <p:nvPr>
            <p:ph type="ctrTitle"/>
          </p:nvPr>
        </p:nvSpPr>
        <p:spPr/>
        <p:txBody>
          <a:bodyPr/>
          <a:lstStyle/>
          <a:p>
            <a:r>
              <a:rPr lang="en-US" dirty="0"/>
              <a:t>Final Project Presentation</a:t>
            </a:r>
          </a:p>
        </p:txBody>
      </p:sp>
      <p:sp>
        <p:nvSpPr>
          <p:cNvPr id="3" name="Subtitle 2">
            <a:extLst>
              <a:ext uri="{FF2B5EF4-FFF2-40B4-BE49-F238E27FC236}">
                <a16:creationId xmlns:a16="http://schemas.microsoft.com/office/drawing/2014/main" id="{9738EA34-D3E0-4CD2-AA83-2ED78943B7FE}"/>
              </a:ext>
            </a:extLst>
          </p:cNvPr>
          <p:cNvSpPr>
            <a:spLocks noGrp="1"/>
          </p:cNvSpPr>
          <p:nvPr>
            <p:ph type="subTitle" idx="1"/>
          </p:nvPr>
        </p:nvSpPr>
        <p:spPr/>
        <p:txBody>
          <a:bodyPr/>
          <a:lstStyle/>
          <a:p>
            <a:r>
              <a:rPr lang="en-US" dirty="0"/>
              <a:t>The Flying Wombats</a:t>
            </a:r>
          </a:p>
        </p:txBody>
      </p:sp>
    </p:spTree>
    <p:extLst>
      <p:ext uri="{BB962C8B-B14F-4D97-AF65-F5344CB8AC3E}">
        <p14:creationId xmlns:p14="http://schemas.microsoft.com/office/powerpoint/2010/main" val="4062240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CABE-5E71-4F29-AA52-3619D5CE8BE8}"/>
              </a:ext>
            </a:extLst>
          </p:cNvPr>
          <p:cNvSpPr>
            <a:spLocks noGrp="1"/>
          </p:cNvSpPr>
          <p:nvPr>
            <p:ph type="title"/>
          </p:nvPr>
        </p:nvSpPr>
        <p:spPr/>
        <p:txBody>
          <a:bodyPr/>
          <a:lstStyle/>
          <a:p>
            <a:r>
              <a:rPr lang="en-US" dirty="0"/>
              <a:t>Lessons Learned</a:t>
            </a:r>
          </a:p>
        </p:txBody>
      </p:sp>
      <p:graphicFrame>
        <p:nvGraphicFramePr>
          <p:cNvPr id="4" name="Content Placeholder 3">
            <a:extLst>
              <a:ext uri="{FF2B5EF4-FFF2-40B4-BE49-F238E27FC236}">
                <a16:creationId xmlns:a16="http://schemas.microsoft.com/office/drawing/2014/main" id="{A5EE9565-1F43-46DC-8175-67D8554CEBB2}"/>
              </a:ext>
            </a:extLst>
          </p:cNvPr>
          <p:cNvGraphicFramePr>
            <a:graphicFrameLocks noGrp="1"/>
          </p:cNvGraphicFramePr>
          <p:nvPr>
            <p:ph idx="1"/>
            <p:extLst>
              <p:ext uri="{D42A27DB-BD31-4B8C-83A1-F6EECF244321}">
                <p14:modId xmlns:p14="http://schemas.microsoft.com/office/powerpoint/2010/main" val="2993080248"/>
              </p:ext>
            </p:extLst>
          </p:nvPr>
        </p:nvGraphicFramePr>
        <p:xfrm>
          <a:off x="2398644" y="1298713"/>
          <a:ext cx="6771860" cy="5559288"/>
        </p:xfrm>
        <a:graphic>
          <a:graphicData uri="http://schemas.openxmlformats.org/drawingml/2006/table">
            <a:tbl>
              <a:tblPr firstRow="1" firstCol="1" lastRow="1" lastCol="1" bandRow="1" bandCol="1">
                <a:tableStyleId>{5C22544A-7EE6-4342-B048-85BDC9FD1C3A}</a:tableStyleId>
              </a:tblPr>
              <a:tblGrid>
                <a:gridCol w="1009839">
                  <a:extLst>
                    <a:ext uri="{9D8B030D-6E8A-4147-A177-3AD203B41FA5}">
                      <a16:colId xmlns:a16="http://schemas.microsoft.com/office/drawing/2014/main" val="2910355946"/>
                    </a:ext>
                  </a:extLst>
                </a:gridCol>
                <a:gridCol w="1069242">
                  <a:extLst>
                    <a:ext uri="{9D8B030D-6E8A-4147-A177-3AD203B41FA5}">
                      <a16:colId xmlns:a16="http://schemas.microsoft.com/office/drawing/2014/main" val="275953785"/>
                    </a:ext>
                  </a:extLst>
                </a:gridCol>
                <a:gridCol w="1603861">
                  <a:extLst>
                    <a:ext uri="{9D8B030D-6E8A-4147-A177-3AD203B41FA5}">
                      <a16:colId xmlns:a16="http://schemas.microsoft.com/office/drawing/2014/main" val="2927638086"/>
                    </a:ext>
                  </a:extLst>
                </a:gridCol>
                <a:gridCol w="1603861">
                  <a:extLst>
                    <a:ext uri="{9D8B030D-6E8A-4147-A177-3AD203B41FA5}">
                      <a16:colId xmlns:a16="http://schemas.microsoft.com/office/drawing/2014/main" val="2562784813"/>
                    </a:ext>
                  </a:extLst>
                </a:gridCol>
                <a:gridCol w="1485057">
                  <a:extLst>
                    <a:ext uri="{9D8B030D-6E8A-4147-A177-3AD203B41FA5}">
                      <a16:colId xmlns:a16="http://schemas.microsoft.com/office/drawing/2014/main" val="740924148"/>
                    </a:ext>
                  </a:extLst>
                </a:gridCol>
              </a:tblGrid>
              <a:tr h="264728">
                <a:tc>
                  <a:txBody>
                    <a:bodyPr/>
                    <a:lstStyle/>
                    <a:p>
                      <a:pPr marL="0" marR="0">
                        <a:spcBef>
                          <a:spcPts val="0"/>
                        </a:spcBef>
                        <a:spcAft>
                          <a:spcPts val="0"/>
                        </a:spcAft>
                      </a:pPr>
                      <a:r>
                        <a:rPr lang="en-US" sz="800">
                          <a:effectLst/>
                        </a:rPr>
                        <a:t>Category</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Issue Name</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Problem/Success</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Impact</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Recommendation</a:t>
                      </a:r>
                      <a:endParaRPr lang="en-US" sz="700">
                        <a:effectLst/>
                        <a:latin typeface="Times New Roman" panose="02020603050405020304" pitchFamily="18" charset="0"/>
                        <a:ea typeface="Times New Roman" panose="02020603050405020304" pitchFamily="18" charset="0"/>
                      </a:endParaRPr>
                    </a:p>
                  </a:txBody>
                  <a:tcPr marL="44955" marR="44955" marT="0" marB="0"/>
                </a:tc>
                <a:extLst>
                  <a:ext uri="{0D108BD9-81ED-4DB2-BD59-A6C34878D82A}">
                    <a16:rowId xmlns:a16="http://schemas.microsoft.com/office/drawing/2014/main" val="2307349854"/>
                  </a:ext>
                </a:extLst>
              </a:tr>
              <a:tr h="1985460">
                <a:tc>
                  <a:txBody>
                    <a:bodyPr/>
                    <a:lstStyle/>
                    <a:p>
                      <a:pPr marL="0" marR="0">
                        <a:spcBef>
                          <a:spcPts val="0"/>
                        </a:spcBef>
                        <a:spcAft>
                          <a:spcPts val="0"/>
                        </a:spcAft>
                      </a:pPr>
                      <a:r>
                        <a:rPr lang="en-US" sz="800">
                          <a:effectLst/>
                        </a:rPr>
                        <a:t>Scope</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Good, big ideas</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During initial development stages, good, but exceeding scope, ideas were presented, causing confusion on what would be developed and what wouldn’t. </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Many good ideas for the game were shared, but then held onto for too long and not properly communicated on their status, causing confusion among the developers on what was in or out of development scope</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dirty="0">
                          <a:effectLst/>
                        </a:rPr>
                        <a:t>Project manager should better communicate large design changes and make clear to the rest of the team which ideas are being taken forwards, and which ideas need to be cut in order to develop the project in a timely manner</a:t>
                      </a:r>
                      <a:endParaRPr lang="en-US" sz="700" dirty="0">
                        <a:effectLst/>
                        <a:latin typeface="Times New Roman" panose="02020603050405020304" pitchFamily="18" charset="0"/>
                        <a:ea typeface="Times New Roman" panose="02020603050405020304" pitchFamily="18" charset="0"/>
                      </a:endParaRPr>
                    </a:p>
                  </a:txBody>
                  <a:tcPr marL="44955" marR="44955" marT="0" marB="0"/>
                </a:tc>
                <a:extLst>
                  <a:ext uri="{0D108BD9-81ED-4DB2-BD59-A6C34878D82A}">
                    <a16:rowId xmlns:a16="http://schemas.microsoft.com/office/drawing/2014/main" val="3546830191"/>
                  </a:ext>
                </a:extLst>
              </a:tr>
              <a:tr h="1191276">
                <a:tc>
                  <a:txBody>
                    <a:bodyPr/>
                    <a:lstStyle/>
                    <a:p>
                      <a:pPr marL="0" marR="0">
                        <a:spcBef>
                          <a:spcPts val="0"/>
                        </a:spcBef>
                        <a:spcAft>
                          <a:spcPts val="0"/>
                        </a:spcAft>
                      </a:pPr>
                      <a:r>
                        <a:rPr lang="en-US" sz="800">
                          <a:effectLst/>
                        </a:rPr>
                        <a:t>Scope</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Complicated Systems, Lack of Experience with Online Systems</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The planned system of online Player versus Player was not completed in time for the project deadline.</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One of the two planned battle modes did not make completion, giving players a much more limited experience</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PvP developer(s) should better communicate updates and problems with developing their online matchmaking system</a:t>
                      </a:r>
                      <a:endParaRPr lang="en-US" sz="700">
                        <a:effectLst/>
                        <a:latin typeface="Times New Roman" panose="02020603050405020304" pitchFamily="18" charset="0"/>
                        <a:ea typeface="Times New Roman" panose="02020603050405020304" pitchFamily="18" charset="0"/>
                      </a:endParaRPr>
                    </a:p>
                  </a:txBody>
                  <a:tcPr marL="44955" marR="44955" marT="0" marB="0"/>
                </a:tc>
                <a:extLst>
                  <a:ext uri="{0D108BD9-81ED-4DB2-BD59-A6C34878D82A}">
                    <a16:rowId xmlns:a16="http://schemas.microsoft.com/office/drawing/2014/main" val="1319692045"/>
                  </a:ext>
                </a:extLst>
              </a:tr>
              <a:tr h="1058912">
                <a:tc>
                  <a:txBody>
                    <a:bodyPr/>
                    <a:lstStyle/>
                    <a:p>
                      <a:pPr marL="0" marR="0">
                        <a:spcBef>
                          <a:spcPts val="0"/>
                        </a:spcBef>
                        <a:spcAft>
                          <a:spcPts val="0"/>
                        </a:spcAft>
                      </a:pPr>
                      <a:r>
                        <a:rPr lang="en-US" sz="800">
                          <a:effectLst/>
                        </a:rPr>
                        <a:t>Audio</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Audio System Implementation</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Both music and sound effects were successfully added to the final version of the project utilizing multiple methods</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In-game audio provides a more user-orientated experience</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Future Unity projects could utilize these methods for ease-of-implementation and user experience</a:t>
                      </a:r>
                      <a:endParaRPr lang="en-US" sz="700">
                        <a:effectLst/>
                        <a:latin typeface="Times New Roman" panose="02020603050405020304" pitchFamily="18" charset="0"/>
                        <a:ea typeface="Times New Roman" panose="02020603050405020304" pitchFamily="18" charset="0"/>
                      </a:endParaRPr>
                    </a:p>
                  </a:txBody>
                  <a:tcPr marL="44955" marR="44955" marT="0" marB="0"/>
                </a:tc>
                <a:extLst>
                  <a:ext uri="{0D108BD9-81ED-4DB2-BD59-A6C34878D82A}">
                    <a16:rowId xmlns:a16="http://schemas.microsoft.com/office/drawing/2014/main" val="1931397689"/>
                  </a:ext>
                </a:extLst>
              </a:tr>
              <a:tr h="926548">
                <a:tc>
                  <a:txBody>
                    <a:bodyPr/>
                    <a:lstStyle/>
                    <a:p>
                      <a:pPr marL="0" marR="0">
                        <a:spcBef>
                          <a:spcPts val="0"/>
                        </a:spcBef>
                        <a:spcAft>
                          <a:spcPts val="0"/>
                        </a:spcAft>
                      </a:pPr>
                      <a:r>
                        <a:rPr lang="en-US" sz="800">
                          <a:effectLst/>
                        </a:rPr>
                        <a:t>Teamwork</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Sharing Files via GitHub and other services</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Occasional issues uploading and copying repository from GitHub </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Made early progress a bit more difficult, as unity files are not directly shareable in the same format at times</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The only real solution is patience and cooperation from all members involved.</a:t>
                      </a:r>
                      <a:endParaRPr lang="en-US" sz="700">
                        <a:effectLst/>
                        <a:latin typeface="Times New Roman" panose="02020603050405020304" pitchFamily="18" charset="0"/>
                        <a:ea typeface="Times New Roman" panose="02020603050405020304" pitchFamily="18" charset="0"/>
                      </a:endParaRPr>
                    </a:p>
                  </a:txBody>
                  <a:tcPr marL="44955" marR="44955" marT="0" marB="0"/>
                </a:tc>
                <a:extLst>
                  <a:ext uri="{0D108BD9-81ED-4DB2-BD59-A6C34878D82A}">
                    <a16:rowId xmlns:a16="http://schemas.microsoft.com/office/drawing/2014/main" val="993278281"/>
                  </a:ext>
                </a:extLst>
              </a:tr>
              <a:tr h="132364">
                <a:tc>
                  <a:txBody>
                    <a:bodyPr/>
                    <a:lstStyle/>
                    <a:p>
                      <a:pPr marL="0" marR="0">
                        <a:spcBef>
                          <a:spcPts val="0"/>
                        </a:spcBef>
                        <a:spcAft>
                          <a:spcPts val="0"/>
                        </a:spcAft>
                      </a:pPr>
                      <a:r>
                        <a:rPr lang="en-US" sz="800">
                          <a:effectLst/>
                        </a:rPr>
                        <a:t> </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 </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 </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a:effectLst/>
                        </a:rPr>
                        <a:t> </a:t>
                      </a:r>
                      <a:endParaRPr lang="en-US" sz="700">
                        <a:effectLst/>
                        <a:latin typeface="Times New Roman" panose="02020603050405020304" pitchFamily="18" charset="0"/>
                        <a:ea typeface="Times New Roman" panose="02020603050405020304" pitchFamily="18" charset="0"/>
                      </a:endParaRPr>
                    </a:p>
                  </a:txBody>
                  <a:tcPr marL="44955" marR="44955" marT="0" marB="0"/>
                </a:tc>
                <a:tc>
                  <a:txBody>
                    <a:bodyPr/>
                    <a:lstStyle/>
                    <a:p>
                      <a:pPr marL="0" marR="0">
                        <a:spcBef>
                          <a:spcPts val="0"/>
                        </a:spcBef>
                        <a:spcAft>
                          <a:spcPts val="0"/>
                        </a:spcAft>
                      </a:pPr>
                      <a:r>
                        <a:rPr lang="en-US" sz="800" dirty="0">
                          <a:effectLst/>
                        </a:rPr>
                        <a:t> </a:t>
                      </a:r>
                      <a:endParaRPr lang="en-US" sz="700" dirty="0">
                        <a:effectLst/>
                        <a:latin typeface="Times New Roman" panose="02020603050405020304" pitchFamily="18" charset="0"/>
                        <a:ea typeface="Times New Roman" panose="02020603050405020304" pitchFamily="18" charset="0"/>
                      </a:endParaRPr>
                    </a:p>
                  </a:txBody>
                  <a:tcPr marL="44955" marR="44955" marT="0" marB="0"/>
                </a:tc>
                <a:extLst>
                  <a:ext uri="{0D108BD9-81ED-4DB2-BD59-A6C34878D82A}">
                    <a16:rowId xmlns:a16="http://schemas.microsoft.com/office/drawing/2014/main" val="1424236091"/>
                  </a:ext>
                </a:extLst>
              </a:tr>
            </a:tbl>
          </a:graphicData>
        </a:graphic>
      </p:graphicFrame>
    </p:spTree>
    <p:extLst>
      <p:ext uri="{BB962C8B-B14F-4D97-AF65-F5344CB8AC3E}">
        <p14:creationId xmlns:p14="http://schemas.microsoft.com/office/powerpoint/2010/main" val="293006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B03B-8EB6-49A9-8E3A-60419D43F7A4}"/>
              </a:ext>
            </a:extLst>
          </p:cNvPr>
          <p:cNvSpPr>
            <a:spLocks noGrp="1"/>
          </p:cNvSpPr>
          <p:nvPr>
            <p:ph type="title"/>
          </p:nvPr>
        </p:nvSpPr>
        <p:spPr>
          <a:xfrm>
            <a:off x="646112" y="452717"/>
            <a:ext cx="2097088" cy="1813405"/>
          </a:xfrm>
        </p:spPr>
        <p:txBody>
          <a:bodyPr/>
          <a:lstStyle/>
          <a:p>
            <a:r>
              <a:rPr lang="en-US" dirty="0"/>
              <a:t>System Design</a:t>
            </a:r>
          </a:p>
        </p:txBody>
      </p:sp>
      <p:sp>
        <p:nvSpPr>
          <p:cNvPr id="3" name="Content Placeholder 2">
            <a:extLst>
              <a:ext uri="{FF2B5EF4-FFF2-40B4-BE49-F238E27FC236}">
                <a16:creationId xmlns:a16="http://schemas.microsoft.com/office/drawing/2014/main" id="{4FDCBE49-3F2E-4093-AC36-56C284483A47}"/>
              </a:ext>
            </a:extLst>
          </p:cNvPr>
          <p:cNvSpPr>
            <a:spLocks noGrp="1"/>
          </p:cNvSpPr>
          <p:nvPr>
            <p:ph idx="1"/>
          </p:nvPr>
        </p:nvSpPr>
        <p:spPr/>
        <p:txBody>
          <a:bodyPr/>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Purpose</a:t>
            </a:r>
            <a:r>
              <a:rPr lang="en-US" sz="1800" b="1"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purpose of this project is to create a turn-based combat game that can be both engaging to play and play itself. </a:t>
            </a:r>
          </a:p>
          <a:p>
            <a:pPr marL="0">
              <a:spcBef>
                <a:spcPts val="0"/>
              </a:spcBef>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System Overview: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game has been developed in unity and using Google’s Firebase</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System Architecture: </a:t>
            </a:r>
            <a:r>
              <a:rPr lang="en-US" sz="1800" dirty="0">
                <a:effectLst/>
                <a:latin typeface="Times New Roman" panose="02020603050405020304" pitchFamily="18" charset="0"/>
                <a:ea typeface="Times New Roman" panose="02020603050405020304" pitchFamily="18" charset="0"/>
              </a:rPr>
              <a:t>Desktop based software requiring</a:t>
            </a:r>
            <a:r>
              <a:rPr lang="en-US" sz="1800" dirty="0">
                <a:latin typeface="Times New Roman" panose="02020603050405020304" pitchFamily="18" charset="0"/>
                <a:ea typeface="Times New Roman" panose="02020603050405020304" pitchFamily="18" charset="0"/>
              </a:rPr>
              <a:t> a mouse, using the unity engine, C#, SQL, and Firebase</a:t>
            </a: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Database: </a:t>
            </a:r>
            <a:r>
              <a:rPr lang="en-US" sz="1800" dirty="0">
                <a:effectLst/>
                <a:latin typeface="Times New Roman" panose="02020603050405020304" pitchFamily="18" charset="0"/>
                <a:ea typeface="Times New Roman" panose="02020603050405020304" pitchFamily="18" charset="0"/>
              </a:rPr>
              <a:t>The database stores player log-ins and game stats.</a:t>
            </a: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System Security</a:t>
            </a:r>
            <a:r>
              <a:rPr lang="en-US" sz="1800" b="1"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The main level of security is the log-in system and any security already integrated into unity and firebase</a:t>
            </a:r>
            <a:endParaRPr lang="en-US" dirty="0"/>
          </a:p>
        </p:txBody>
      </p:sp>
      <p:pic>
        <p:nvPicPr>
          <p:cNvPr id="5" name="Picture 4" descr="A picture containing text, envelope, stationary, businesscard&#10;&#10;Description automatically generated">
            <a:extLst>
              <a:ext uri="{FF2B5EF4-FFF2-40B4-BE49-F238E27FC236}">
                <a16:creationId xmlns:a16="http://schemas.microsoft.com/office/drawing/2014/main" id="{98A8BE38-BB00-4578-97D9-58C1DBD8A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5533" y="4705350"/>
            <a:ext cx="1714500" cy="1714500"/>
          </a:xfrm>
          <a:prstGeom prst="rect">
            <a:avLst/>
          </a:prstGeom>
        </p:spPr>
      </p:pic>
      <p:pic>
        <p:nvPicPr>
          <p:cNvPr id="7" name="Picture 6" descr="Logo, icon&#10;&#10;Description automatically generated">
            <a:extLst>
              <a:ext uri="{FF2B5EF4-FFF2-40B4-BE49-F238E27FC236}">
                <a16:creationId xmlns:a16="http://schemas.microsoft.com/office/drawing/2014/main" id="{36B6ADA2-B656-4B13-9728-19B703CD1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123" y="4705350"/>
            <a:ext cx="1714500" cy="1714500"/>
          </a:xfrm>
          <a:prstGeom prst="rect">
            <a:avLst/>
          </a:prstGeom>
        </p:spPr>
      </p:pic>
    </p:spTree>
    <p:extLst>
      <p:ext uri="{BB962C8B-B14F-4D97-AF65-F5344CB8AC3E}">
        <p14:creationId xmlns:p14="http://schemas.microsoft.com/office/powerpoint/2010/main" val="2059303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B03B-8EB6-49A9-8E3A-60419D43F7A4}"/>
              </a:ext>
            </a:extLst>
          </p:cNvPr>
          <p:cNvSpPr>
            <a:spLocks noGrp="1"/>
          </p:cNvSpPr>
          <p:nvPr>
            <p:ph type="title"/>
          </p:nvPr>
        </p:nvSpPr>
        <p:spPr>
          <a:xfrm>
            <a:off x="646112" y="452717"/>
            <a:ext cx="4179888" cy="1813405"/>
          </a:xfrm>
        </p:spPr>
        <p:txBody>
          <a:bodyPr/>
          <a:lstStyle/>
          <a:p>
            <a:r>
              <a:rPr lang="en-US" dirty="0"/>
              <a:t>Roles and Responsibilities</a:t>
            </a:r>
          </a:p>
        </p:txBody>
      </p:sp>
      <p:sp>
        <p:nvSpPr>
          <p:cNvPr id="3" name="Content Placeholder 2">
            <a:extLst>
              <a:ext uri="{FF2B5EF4-FFF2-40B4-BE49-F238E27FC236}">
                <a16:creationId xmlns:a16="http://schemas.microsoft.com/office/drawing/2014/main" id="{4FDCBE49-3F2E-4093-AC36-56C284483A47}"/>
              </a:ext>
            </a:extLst>
          </p:cNvPr>
          <p:cNvSpPr>
            <a:spLocks noGrp="1"/>
          </p:cNvSpPr>
          <p:nvPr>
            <p:ph idx="1"/>
          </p:nvPr>
        </p:nvSpPr>
        <p:spPr/>
        <p:txBody>
          <a:bodyPr/>
          <a:lstStyle/>
          <a:p>
            <a:pPr marL="0" marR="0">
              <a:spcBef>
                <a:spcPts val="0"/>
              </a:spcBef>
              <a:spcAft>
                <a:spcPts val="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Samuel Maynard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Project Manager and art direction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Shane Callaway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Assist with UI design and function, basic level combat, player and enemy stats, leveling, and balancing of combat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Thomas </a:t>
            </a:r>
            <a:r>
              <a:rPr lang="en-US" sz="1800" b="1" u="sng" dirty="0" err="1">
                <a:effectLst/>
                <a:latin typeface="Times New Roman" panose="02020603050405020304" pitchFamily="18" charset="0"/>
                <a:ea typeface="Times New Roman" panose="02020603050405020304" pitchFamily="18" charset="0"/>
                <a:cs typeface="Times New Roman" panose="02020603050405020304" pitchFamily="18" charset="0"/>
              </a:rPr>
              <a:t>Mattei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User Interface/Menu Transitions, Assist with Online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PvP</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Alton Stillwell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Online Matchmaking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PvP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Programming, Mirror Integration, Audio</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Kaitlyn </a:t>
            </a:r>
            <a:r>
              <a:rPr lang="en-US" sz="1800" b="1" u="sng" dirty="0" err="1">
                <a:effectLst/>
                <a:latin typeface="Times New Roman" panose="02020603050405020304" pitchFamily="18" charset="0"/>
                <a:ea typeface="Times New Roman" panose="02020603050405020304" pitchFamily="18" charset="0"/>
                <a:cs typeface="Times New Roman" panose="02020603050405020304" pitchFamily="18" charset="0"/>
              </a:rPr>
              <a:t>Staats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Database design and integrating the database into unity.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Evan </a:t>
            </a:r>
            <a:r>
              <a:rPr lang="en-US" sz="1800" b="1" u="sng" dirty="0" err="1">
                <a:effectLst/>
                <a:latin typeface="Times New Roman" panose="02020603050405020304" pitchFamily="18" charset="0"/>
                <a:ea typeface="Times New Roman" panose="02020603050405020304" pitchFamily="18" charset="0"/>
                <a:cs typeface="Times New Roman" panose="02020603050405020304" pitchFamily="18" charset="0"/>
              </a:rPr>
              <a:t>Colyer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AI programming, both for player characters and enemy non-player characters.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descr="A picture containing text, envelope, stationary, businesscard&#10;&#10;Description automatically generated">
            <a:extLst>
              <a:ext uri="{FF2B5EF4-FFF2-40B4-BE49-F238E27FC236}">
                <a16:creationId xmlns:a16="http://schemas.microsoft.com/office/drawing/2014/main" id="{98A8BE38-BB00-4578-97D9-58C1DBD8A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5533" y="4705350"/>
            <a:ext cx="1714500" cy="1714500"/>
          </a:xfrm>
          <a:prstGeom prst="rect">
            <a:avLst/>
          </a:prstGeom>
        </p:spPr>
      </p:pic>
      <p:pic>
        <p:nvPicPr>
          <p:cNvPr id="7" name="Picture 6" descr="Logo, icon&#10;&#10;Description automatically generated">
            <a:extLst>
              <a:ext uri="{FF2B5EF4-FFF2-40B4-BE49-F238E27FC236}">
                <a16:creationId xmlns:a16="http://schemas.microsoft.com/office/drawing/2014/main" id="{36B6ADA2-B656-4B13-9728-19B703CD1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123" y="4705350"/>
            <a:ext cx="1714500" cy="1714500"/>
          </a:xfrm>
          <a:prstGeom prst="rect">
            <a:avLst/>
          </a:prstGeom>
        </p:spPr>
      </p:pic>
    </p:spTree>
    <p:extLst>
      <p:ext uri="{BB962C8B-B14F-4D97-AF65-F5344CB8AC3E}">
        <p14:creationId xmlns:p14="http://schemas.microsoft.com/office/powerpoint/2010/main" val="139667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00AF1-CA7F-44C6-A116-D85F085C85B8}"/>
              </a:ext>
            </a:extLst>
          </p:cNvPr>
          <p:cNvSpPr>
            <a:spLocks noGrp="1"/>
          </p:cNvSpPr>
          <p:nvPr>
            <p:ph type="title"/>
          </p:nvPr>
        </p:nvSpPr>
        <p:spPr/>
        <p:txBody>
          <a:bodyPr/>
          <a:lstStyle/>
          <a:p>
            <a:r>
              <a:rPr lang="en-US" dirty="0"/>
              <a:t>Audio</a:t>
            </a:r>
          </a:p>
        </p:txBody>
      </p:sp>
      <p:sp>
        <p:nvSpPr>
          <p:cNvPr id="3" name="Content Placeholder 2">
            <a:extLst>
              <a:ext uri="{FF2B5EF4-FFF2-40B4-BE49-F238E27FC236}">
                <a16:creationId xmlns:a16="http://schemas.microsoft.com/office/drawing/2014/main" id="{93B904A9-ECBF-4779-AF47-71BC099F1AFD}"/>
              </a:ext>
            </a:extLst>
          </p:cNvPr>
          <p:cNvSpPr>
            <a:spLocks noGrp="1"/>
          </p:cNvSpPr>
          <p:nvPr>
            <p:ph idx="1"/>
          </p:nvPr>
        </p:nvSpPr>
        <p:spPr/>
        <p:txBody>
          <a:bodyPr/>
          <a:lstStyle/>
          <a:p>
            <a:r>
              <a:rPr lang="en-US" dirty="0"/>
              <a:t>Music and looped sound (wind) are attached to Unity game objects in their respective </a:t>
            </a:r>
            <a:r>
              <a:rPr lang="en-US"/>
              <a:t>game scenes</a:t>
            </a:r>
            <a:endParaRPr lang="en-US" dirty="0"/>
          </a:p>
          <a:p>
            <a:r>
              <a:rPr lang="en-US" dirty="0"/>
              <a:t>Sound effects like melee hits are routed through the audio manager script, minimizing the amount of code that needs to be added to </a:t>
            </a:r>
            <a:r>
              <a:rPr lang="en-US" dirty="0" err="1"/>
              <a:t>PlayerCharacter</a:t>
            </a:r>
            <a:r>
              <a:rPr lang="en-US" dirty="0"/>
              <a:t>, </a:t>
            </a:r>
            <a:r>
              <a:rPr lang="en-US" dirty="0" err="1"/>
              <a:t>EnemyCharacter</a:t>
            </a:r>
            <a:r>
              <a:rPr lang="en-US" dirty="0"/>
              <a:t>, and the </a:t>
            </a:r>
            <a:r>
              <a:rPr lang="en-US" dirty="0" err="1"/>
              <a:t>CombatControl</a:t>
            </a:r>
            <a:r>
              <a:rPr lang="en-US" dirty="0"/>
              <a:t> scripts</a:t>
            </a:r>
          </a:p>
          <a:p>
            <a:endParaRPr lang="en-US" dirty="0"/>
          </a:p>
        </p:txBody>
      </p:sp>
    </p:spTree>
    <p:extLst>
      <p:ext uri="{BB962C8B-B14F-4D97-AF65-F5344CB8AC3E}">
        <p14:creationId xmlns:p14="http://schemas.microsoft.com/office/powerpoint/2010/main" val="1017256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EDC7-703B-4B65-B577-AC9072BEC67C}"/>
              </a:ext>
            </a:extLst>
          </p:cNvPr>
          <p:cNvSpPr>
            <a:spLocks noGrp="1"/>
          </p:cNvSpPr>
          <p:nvPr>
            <p:ph type="title"/>
          </p:nvPr>
        </p:nvSpPr>
        <p:spPr/>
        <p:txBody>
          <a:bodyPr/>
          <a:lstStyle/>
          <a:p>
            <a:r>
              <a:rPr lang="en-US" dirty="0"/>
              <a:t>Gant Chart</a:t>
            </a:r>
          </a:p>
        </p:txBody>
      </p:sp>
      <p:pic>
        <p:nvPicPr>
          <p:cNvPr id="5" name="Graphic 4">
            <a:extLst>
              <a:ext uri="{FF2B5EF4-FFF2-40B4-BE49-F238E27FC236}">
                <a16:creationId xmlns:a16="http://schemas.microsoft.com/office/drawing/2014/main" id="{1326E40D-5263-41A5-929E-20736B4B27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76870" y="2033587"/>
            <a:ext cx="8240171" cy="3717856"/>
          </a:xfrm>
          <a:prstGeom prst="rect">
            <a:avLst/>
          </a:prstGeom>
        </p:spPr>
      </p:pic>
      <p:graphicFrame>
        <p:nvGraphicFramePr>
          <p:cNvPr id="6" name="Table 5">
            <a:extLst>
              <a:ext uri="{FF2B5EF4-FFF2-40B4-BE49-F238E27FC236}">
                <a16:creationId xmlns:a16="http://schemas.microsoft.com/office/drawing/2014/main" id="{50901B20-B925-4C28-8976-E1B6D4048F12}"/>
              </a:ext>
            </a:extLst>
          </p:cNvPr>
          <p:cNvGraphicFramePr>
            <a:graphicFrameLocks noGrp="1"/>
          </p:cNvGraphicFramePr>
          <p:nvPr>
            <p:extLst>
              <p:ext uri="{D42A27DB-BD31-4B8C-83A1-F6EECF244321}">
                <p14:modId xmlns:p14="http://schemas.microsoft.com/office/powerpoint/2010/main" val="1573549889"/>
              </p:ext>
            </p:extLst>
          </p:nvPr>
        </p:nvGraphicFramePr>
        <p:xfrm>
          <a:off x="174958" y="1597405"/>
          <a:ext cx="3601910" cy="4309557"/>
        </p:xfrm>
        <a:graphic>
          <a:graphicData uri="http://schemas.openxmlformats.org/drawingml/2006/table">
            <a:tbl>
              <a:tblPr/>
              <a:tblGrid>
                <a:gridCol w="1160806">
                  <a:extLst>
                    <a:ext uri="{9D8B030D-6E8A-4147-A177-3AD203B41FA5}">
                      <a16:colId xmlns:a16="http://schemas.microsoft.com/office/drawing/2014/main" val="1725195951"/>
                    </a:ext>
                  </a:extLst>
                </a:gridCol>
                <a:gridCol w="751109">
                  <a:extLst>
                    <a:ext uri="{9D8B030D-6E8A-4147-A177-3AD203B41FA5}">
                      <a16:colId xmlns:a16="http://schemas.microsoft.com/office/drawing/2014/main" val="1308727920"/>
                    </a:ext>
                  </a:extLst>
                </a:gridCol>
                <a:gridCol w="810856">
                  <a:extLst>
                    <a:ext uri="{9D8B030D-6E8A-4147-A177-3AD203B41FA5}">
                      <a16:colId xmlns:a16="http://schemas.microsoft.com/office/drawing/2014/main" val="2673674370"/>
                    </a:ext>
                  </a:extLst>
                </a:gridCol>
                <a:gridCol w="879139">
                  <a:extLst>
                    <a:ext uri="{9D8B030D-6E8A-4147-A177-3AD203B41FA5}">
                      <a16:colId xmlns:a16="http://schemas.microsoft.com/office/drawing/2014/main" val="3356396427"/>
                    </a:ext>
                  </a:extLst>
                </a:gridCol>
              </a:tblGrid>
              <a:tr h="595053">
                <a:tc>
                  <a:txBody>
                    <a:bodyPr/>
                    <a:lstStyle/>
                    <a:p>
                      <a:pPr algn="ctr" fontAlgn="ctr"/>
                      <a:r>
                        <a:rPr lang="en-US" sz="1200" b="1" i="0" u="none" strike="noStrike">
                          <a:solidFill>
                            <a:srgbClr val="000000"/>
                          </a:solidFill>
                          <a:effectLst/>
                          <a:latin typeface="Calibri" panose="020F0502020204030204" pitchFamily="34" charset="0"/>
                        </a:rPr>
                        <a:t>Task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200" b="1" i="0" u="none" strike="noStrike">
                          <a:solidFill>
                            <a:srgbClr val="000000"/>
                          </a:solidFill>
                          <a:effectLst/>
                          <a:latin typeface="Calibri" panose="020F0502020204030204" pitchFamily="34" charset="0"/>
                        </a:rPr>
                        <a:t>Start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200" b="1" i="0" u="none" strike="noStrike">
                          <a:solidFill>
                            <a:srgbClr val="000000"/>
                          </a:solidFill>
                          <a:effectLst/>
                          <a:latin typeface="Calibri" panose="020F0502020204030204" pitchFamily="34" charset="0"/>
                        </a:rPr>
                        <a:t>End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200" b="1" i="0" u="none" strike="noStrike">
                          <a:solidFill>
                            <a:srgbClr val="000000"/>
                          </a:solidFill>
                          <a:effectLst/>
                          <a:latin typeface="Calibri" panose="020F0502020204030204" pitchFamily="34" charset="0"/>
                        </a:rPr>
                        <a:t>Duration (days)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val="1938179326"/>
                  </a:ext>
                </a:extLst>
              </a:tr>
              <a:tr h="297527">
                <a:tc>
                  <a:txBody>
                    <a:bodyPr/>
                    <a:lstStyle/>
                    <a:p>
                      <a:pPr algn="l" fontAlgn="b"/>
                      <a:r>
                        <a:rPr lang="en-US" sz="1200" b="0" i="0" u="none" strike="noStrike">
                          <a:solidFill>
                            <a:srgbClr val="000000"/>
                          </a:solidFill>
                          <a:effectLst/>
                          <a:latin typeface="Microsoft Sans Serif" panose="020B0604020202020204" pitchFamily="34" charset="0"/>
                        </a:rPr>
                        <a:t>Adtl Menu Options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7/10/2021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7/16/2021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37411562"/>
                  </a:ext>
                </a:extLst>
              </a:tr>
              <a:tr h="297527">
                <a:tc>
                  <a:txBody>
                    <a:bodyPr/>
                    <a:lstStyle/>
                    <a:p>
                      <a:pPr algn="l" fontAlgn="b"/>
                      <a:r>
                        <a:rPr lang="en-US" sz="1200" b="0" i="0" u="none" strike="noStrike">
                          <a:solidFill>
                            <a:srgbClr val="000000"/>
                          </a:solidFill>
                          <a:effectLst/>
                          <a:latin typeface="Microsoft Sans Serif" panose="020B0604020202020204" pitchFamily="34" charset="0"/>
                        </a:rPr>
                        <a:t>Adtl Arena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7/17/2021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7/24/2021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8999071"/>
                  </a:ext>
                </a:extLst>
              </a:tr>
              <a:tr h="297527">
                <a:tc>
                  <a:txBody>
                    <a:bodyPr/>
                    <a:lstStyle/>
                    <a:p>
                      <a:pPr algn="l" fontAlgn="b"/>
                      <a:r>
                        <a:rPr lang="en-US" sz="1200" b="0" i="0" u="none" strike="noStrike">
                          <a:solidFill>
                            <a:srgbClr val="000000"/>
                          </a:solidFill>
                          <a:effectLst/>
                          <a:latin typeface="Microsoft Sans Serif" panose="020B0604020202020204" pitchFamily="34" charset="0"/>
                        </a:rPr>
                        <a:t>Animations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7/11/2021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7/25/2021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98469630"/>
                  </a:ext>
                </a:extLst>
              </a:tr>
              <a:tr h="286192">
                <a:tc>
                  <a:txBody>
                    <a:bodyPr/>
                    <a:lstStyle/>
                    <a:p>
                      <a:pPr algn="l" rtl="0" fontAlgn="ctr"/>
                      <a:r>
                        <a:rPr lang="en-US" sz="1200" b="0" i="0" u="none" strike="noStrike">
                          <a:solidFill>
                            <a:srgbClr val="000000"/>
                          </a:solidFill>
                          <a:effectLst/>
                          <a:latin typeface="Microsoft Sans Serif" panose="020B0604020202020204" pitchFamily="34" charset="0"/>
                        </a:rPr>
                        <a:t>Audio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7/4/2021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7/31/2021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28621313"/>
                  </a:ext>
                </a:extLst>
              </a:tr>
              <a:tr h="297527">
                <a:tc>
                  <a:txBody>
                    <a:bodyPr/>
                    <a:lstStyle/>
                    <a:p>
                      <a:pPr algn="l" fontAlgn="b"/>
                      <a:r>
                        <a:rPr lang="en-US" sz="1200" b="0" i="0" u="none" strike="noStrike">
                          <a:solidFill>
                            <a:srgbClr val="000000"/>
                          </a:solidFill>
                          <a:effectLst/>
                          <a:latin typeface="Microsoft Sans Serif" panose="020B0604020202020204" pitchFamily="34" charset="0"/>
                        </a:rPr>
                        <a:t>Online Systems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6/28/2021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7/31/2021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69425544"/>
                  </a:ext>
                </a:extLst>
              </a:tr>
              <a:tr h="297527">
                <a:tc>
                  <a:txBody>
                    <a:bodyPr/>
                    <a:lstStyle/>
                    <a:p>
                      <a:pPr algn="l" rtl="0" fontAlgn="ctr"/>
                      <a:r>
                        <a:rPr lang="en-US" sz="1200" b="0" i="0" u="none" strike="noStrike">
                          <a:solidFill>
                            <a:srgbClr val="000000"/>
                          </a:solidFill>
                          <a:effectLst/>
                          <a:latin typeface="Microsoft Sans Serif" panose="020B0604020202020204" pitchFamily="34" charset="0"/>
                        </a:rPr>
                        <a:t>UI/GUI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6/21/2021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6/28/2021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72898191"/>
                  </a:ext>
                </a:extLst>
              </a:tr>
              <a:tr h="595053">
                <a:tc>
                  <a:txBody>
                    <a:bodyPr/>
                    <a:lstStyle/>
                    <a:p>
                      <a:pPr algn="l" rtl="0" fontAlgn="ctr"/>
                      <a:r>
                        <a:rPr lang="en-US" sz="1200" b="0" i="0" u="none" strike="noStrike">
                          <a:solidFill>
                            <a:srgbClr val="000000"/>
                          </a:solidFill>
                          <a:effectLst/>
                          <a:latin typeface="Microsoft Sans Serif" panose="020B0604020202020204" pitchFamily="34" charset="0"/>
                        </a:rPr>
                        <a:t>PvE Combat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6/19/2021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7/3/2021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16402538"/>
                  </a:ext>
                </a:extLst>
              </a:tr>
              <a:tr h="297527">
                <a:tc>
                  <a:txBody>
                    <a:bodyPr/>
                    <a:lstStyle/>
                    <a:p>
                      <a:pPr algn="l" fontAlgn="b"/>
                      <a:r>
                        <a:rPr lang="en-US" sz="1200" b="0" i="0" u="none" strike="noStrike">
                          <a:solidFill>
                            <a:srgbClr val="000000"/>
                          </a:solidFill>
                          <a:effectLst/>
                          <a:latin typeface="Microsoft Sans Serif" panose="020B0604020202020204" pitchFamily="34" charset="0"/>
                        </a:rPr>
                        <a:t>Leveling/Inventory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6/19/2021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7/3/2021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98814048"/>
                  </a:ext>
                </a:extLst>
              </a:tr>
              <a:tr h="297527">
                <a:tc>
                  <a:txBody>
                    <a:bodyPr/>
                    <a:lstStyle/>
                    <a:p>
                      <a:pPr algn="l" fontAlgn="b"/>
                      <a:r>
                        <a:rPr lang="en-US" sz="1200" b="0" i="0" u="none" strike="noStrike">
                          <a:solidFill>
                            <a:srgbClr val="000000"/>
                          </a:solidFill>
                          <a:effectLst/>
                          <a:latin typeface="Microsoft Sans Serif" panose="020B0604020202020204" pitchFamily="34" charset="0"/>
                        </a:rPr>
                        <a:t>Leaderboards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6/19/2021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7/16/2021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28097105"/>
                  </a:ext>
                </a:extLst>
              </a:tr>
              <a:tr h="297527">
                <a:tc>
                  <a:txBody>
                    <a:bodyPr/>
                    <a:lstStyle/>
                    <a:p>
                      <a:pPr algn="l" fontAlgn="b"/>
                      <a:r>
                        <a:rPr lang="en-US" sz="1200" b="0" i="0" u="none" strike="noStrike">
                          <a:solidFill>
                            <a:srgbClr val="000000"/>
                          </a:solidFill>
                          <a:effectLst/>
                          <a:latin typeface="Microsoft Sans Serif" panose="020B0604020202020204" pitchFamily="34" charset="0"/>
                        </a:rPr>
                        <a:t>Combat Arena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6/19/2021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6/26/2021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Microsoft Sans Serif" panose="020B060402020202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32525665"/>
                  </a:ext>
                </a:extLst>
              </a:tr>
              <a:tr h="297527">
                <a:tc>
                  <a:txBody>
                    <a:bodyPr/>
                    <a:lstStyle/>
                    <a:p>
                      <a:pPr algn="l" rtl="0" fontAlgn="ctr"/>
                      <a:r>
                        <a:rPr lang="en-US" sz="1200" b="0" i="0" u="none" strike="noStrike">
                          <a:solidFill>
                            <a:srgbClr val="000000"/>
                          </a:solidFill>
                          <a:effectLst/>
                          <a:latin typeface="Microsoft Sans Serif" panose="020B0604020202020204" pitchFamily="34" charset="0"/>
                        </a:rPr>
                        <a:t>AI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6/19/2021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a:solidFill>
                            <a:srgbClr val="000000"/>
                          </a:solidFill>
                          <a:effectLst/>
                          <a:latin typeface="Microsoft Sans Serif" panose="020B0604020202020204" pitchFamily="34" charset="0"/>
                        </a:rPr>
                        <a:t>7/16/2021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dirty="0">
                          <a:solidFill>
                            <a:srgbClr val="000000"/>
                          </a:solidFill>
                          <a:effectLst/>
                          <a:latin typeface="Microsoft Sans Serif" panose="020B060402020202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80890214"/>
                  </a:ext>
                </a:extLst>
              </a:tr>
            </a:tbl>
          </a:graphicData>
        </a:graphic>
      </p:graphicFrame>
    </p:spTree>
    <p:extLst>
      <p:ext uri="{BB962C8B-B14F-4D97-AF65-F5344CB8AC3E}">
        <p14:creationId xmlns:p14="http://schemas.microsoft.com/office/powerpoint/2010/main" val="2970174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8B93-FF4F-47B9-B8AB-168A3E6E22FC}"/>
              </a:ext>
            </a:extLst>
          </p:cNvPr>
          <p:cNvSpPr>
            <a:spLocks noGrp="1"/>
          </p:cNvSpPr>
          <p:nvPr>
            <p:ph type="title"/>
          </p:nvPr>
        </p:nvSpPr>
        <p:spPr>
          <a:xfrm>
            <a:off x="646111" y="452718"/>
            <a:ext cx="2547663" cy="1853160"/>
          </a:xfrm>
        </p:spPr>
        <p:txBody>
          <a:bodyPr/>
          <a:lstStyle/>
          <a:p>
            <a:r>
              <a:rPr lang="en-US" dirty="0"/>
              <a:t>Change Log</a:t>
            </a:r>
          </a:p>
        </p:txBody>
      </p:sp>
      <p:graphicFrame>
        <p:nvGraphicFramePr>
          <p:cNvPr id="4" name="Content Placeholder 3">
            <a:extLst>
              <a:ext uri="{FF2B5EF4-FFF2-40B4-BE49-F238E27FC236}">
                <a16:creationId xmlns:a16="http://schemas.microsoft.com/office/drawing/2014/main" id="{4106E1CC-9E62-4D1B-9914-0B552FE8A072}"/>
              </a:ext>
            </a:extLst>
          </p:cNvPr>
          <p:cNvGraphicFramePr>
            <a:graphicFrameLocks noGrp="1"/>
          </p:cNvGraphicFramePr>
          <p:nvPr>
            <p:ph idx="1"/>
            <p:extLst>
              <p:ext uri="{D42A27DB-BD31-4B8C-83A1-F6EECF244321}">
                <p14:modId xmlns:p14="http://schemas.microsoft.com/office/powerpoint/2010/main" val="714098575"/>
              </p:ext>
            </p:extLst>
          </p:nvPr>
        </p:nvGraphicFramePr>
        <p:xfrm>
          <a:off x="2972894" y="452718"/>
          <a:ext cx="7363801" cy="5952564"/>
        </p:xfrm>
        <a:graphic>
          <a:graphicData uri="http://schemas.openxmlformats.org/drawingml/2006/table">
            <a:tbl>
              <a:tblPr firstRow="1" firstCol="1" bandRow="1">
                <a:tableStyleId>{5C22544A-7EE6-4342-B048-85BDC9FD1C3A}</a:tableStyleId>
              </a:tblPr>
              <a:tblGrid>
                <a:gridCol w="741678">
                  <a:extLst>
                    <a:ext uri="{9D8B030D-6E8A-4147-A177-3AD203B41FA5}">
                      <a16:colId xmlns:a16="http://schemas.microsoft.com/office/drawing/2014/main" val="2089021492"/>
                    </a:ext>
                  </a:extLst>
                </a:gridCol>
                <a:gridCol w="794654">
                  <a:extLst>
                    <a:ext uri="{9D8B030D-6E8A-4147-A177-3AD203B41FA5}">
                      <a16:colId xmlns:a16="http://schemas.microsoft.com/office/drawing/2014/main" val="3106187825"/>
                    </a:ext>
                  </a:extLst>
                </a:gridCol>
                <a:gridCol w="927097">
                  <a:extLst>
                    <a:ext uri="{9D8B030D-6E8A-4147-A177-3AD203B41FA5}">
                      <a16:colId xmlns:a16="http://schemas.microsoft.com/office/drawing/2014/main" val="2433485627"/>
                    </a:ext>
                  </a:extLst>
                </a:gridCol>
                <a:gridCol w="860876">
                  <a:extLst>
                    <a:ext uri="{9D8B030D-6E8A-4147-A177-3AD203B41FA5}">
                      <a16:colId xmlns:a16="http://schemas.microsoft.com/office/drawing/2014/main" val="4279352531"/>
                    </a:ext>
                  </a:extLst>
                </a:gridCol>
                <a:gridCol w="860876">
                  <a:extLst>
                    <a:ext uri="{9D8B030D-6E8A-4147-A177-3AD203B41FA5}">
                      <a16:colId xmlns:a16="http://schemas.microsoft.com/office/drawing/2014/main" val="1743413737"/>
                    </a:ext>
                  </a:extLst>
                </a:gridCol>
                <a:gridCol w="860876">
                  <a:extLst>
                    <a:ext uri="{9D8B030D-6E8A-4147-A177-3AD203B41FA5}">
                      <a16:colId xmlns:a16="http://schemas.microsoft.com/office/drawing/2014/main" val="4050598005"/>
                    </a:ext>
                  </a:extLst>
                </a:gridCol>
                <a:gridCol w="993319">
                  <a:extLst>
                    <a:ext uri="{9D8B030D-6E8A-4147-A177-3AD203B41FA5}">
                      <a16:colId xmlns:a16="http://schemas.microsoft.com/office/drawing/2014/main" val="3510817151"/>
                    </a:ext>
                  </a:extLst>
                </a:gridCol>
                <a:gridCol w="1324425">
                  <a:extLst>
                    <a:ext uri="{9D8B030D-6E8A-4147-A177-3AD203B41FA5}">
                      <a16:colId xmlns:a16="http://schemas.microsoft.com/office/drawing/2014/main" val="3698007700"/>
                    </a:ext>
                  </a:extLst>
                </a:gridCol>
              </a:tblGrid>
              <a:tr h="141489">
                <a:tc gridSpan="8">
                  <a:txBody>
                    <a:bodyPr/>
                    <a:lstStyle/>
                    <a:p>
                      <a:pPr marL="0" marR="0" algn="ctr">
                        <a:spcBef>
                          <a:spcPts val="0"/>
                        </a:spcBef>
                        <a:spcAft>
                          <a:spcPts val="0"/>
                        </a:spcAft>
                      </a:pPr>
                      <a:r>
                        <a:rPr lang="en-US" sz="800">
                          <a:effectLst/>
                        </a:rPr>
                        <a:t>Change Log</a:t>
                      </a:r>
                      <a:endParaRPr lang="en-US" sz="700">
                        <a:effectLst/>
                        <a:latin typeface="Times New Roman" panose="02020603050405020304" pitchFamily="18" charset="0"/>
                        <a:ea typeface="Times New Roman" panose="02020603050405020304" pitchFamily="18" charset="0"/>
                      </a:endParaRPr>
                    </a:p>
                  </a:txBody>
                  <a:tcPr marL="47921" marR="4792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9688563"/>
                  </a:ext>
                </a:extLst>
              </a:tr>
              <a:tr h="141489">
                <a:tc gridSpan="6">
                  <a:txBody>
                    <a:bodyPr/>
                    <a:lstStyle/>
                    <a:p>
                      <a:pPr marL="0" marR="0">
                        <a:spcBef>
                          <a:spcPts val="0"/>
                        </a:spcBef>
                        <a:spcAft>
                          <a:spcPts val="0"/>
                        </a:spcAft>
                      </a:pPr>
                      <a:r>
                        <a:rPr lang="en-US" sz="800">
                          <a:effectLst/>
                        </a:rPr>
                        <a:t>Project: Turn-Based Combat Game</a:t>
                      </a:r>
                      <a:endParaRPr lang="en-US" sz="700">
                        <a:effectLst/>
                        <a:latin typeface="Times New Roman" panose="02020603050405020304" pitchFamily="18" charset="0"/>
                        <a:ea typeface="Times New Roman" panose="02020603050405020304" pitchFamily="18" charset="0"/>
                      </a:endParaRPr>
                    </a:p>
                  </a:txBody>
                  <a:tcPr marL="47921" marR="4792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pPr>
                      <a:r>
                        <a:rPr lang="en-US" sz="800">
                          <a:effectLst/>
                        </a:rPr>
                        <a:t>Date: 7/31/21</a:t>
                      </a:r>
                      <a:endParaRPr lang="en-US" sz="700">
                        <a:effectLst/>
                        <a:latin typeface="Times New Roman" panose="02020603050405020304" pitchFamily="18" charset="0"/>
                        <a:ea typeface="Times New Roman" panose="02020603050405020304" pitchFamily="18" charset="0"/>
                      </a:endParaRPr>
                    </a:p>
                  </a:txBody>
                  <a:tcPr marL="47921" marR="47921" marT="0" marB="0"/>
                </a:tc>
                <a:tc hMerge="1">
                  <a:txBody>
                    <a:bodyPr/>
                    <a:lstStyle/>
                    <a:p>
                      <a:endParaRPr lang="en-US"/>
                    </a:p>
                  </a:txBody>
                  <a:tcPr/>
                </a:tc>
                <a:extLst>
                  <a:ext uri="{0D108BD9-81ED-4DB2-BD59-A6C34878D82A}">
                    <a16:rowId xmlns:a16="http://schemas.microsoft.com/office/drawing/2014/main" val="495716514"/>
                  </a:ext>
                </a:extLst>
              </a:tr>
              <a:tr h="354349">
                <a:tc>
                  <a:txBody>
                    <a:bodyPr/>
                    <a:lstStyle/>
                    <a:p>
                      <a:pPr marL="0" marR="0" algn="ctr">
                        <a:spcBef>
                          <a:spcPts val="0"/>
                        </a:spcBef>
                        <a:spcAft>
                          <a:spcPts val="0"/>
                        </a:spcAft>
                      </a:pPr>
                      <a:r>
                        <a:rPr lang="en-US" sz="700">
                          <a:effectLst/>
                        </a:rPr>
                        <a:t>Change No.</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lgn="ctr">
                        <a:spcBef>
                          <a:spcPts val="0"/>
                        </a:spcBef>
                        <a:spcAft>
                          <a:spcPts val="0"/>
                        </a:spcAft>
                      </a:pPr>
                      <a:r>
                        <a:rPr lang="en-US" sz="700">
                          <a:effectLst/>
                        </a:rPr>
                        <a:t>Change Type</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lgn="ctr">
                        <a:spcBef>
                          <a:spcPts val="0"/>
                        </a:spcBef>
                        <a:spcAft>
                          <a:spcPts val="0"/>
                        </a:spcAft>
                      </a:pPr>
                      <a:r>
                        <a:rPr lang="en-US" sz="700">
                          <a:effectLst/>
                        </a:rPr>
                        <a:t>Description of Change</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lgn="ctr">
                        <a:spcBef>
                          <a:spcPts val="0"/>
                        </a:spcBef>
                        <a:spcAft>
                          <a:spcPts val="0"/>
                        </a:spcAft>
                      </a:pPr>
                      <a:r>
                        <a:rPr lang="en-US" sz="700">
                          <a:effectLst/>
                        </a:rPr>
                        <a:t>Requestor</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lgn="ctr">
                        <a:spcBef>
                          <a:spcPts val="0"/>
                        </a:spcBef>
                        <a:spcAft>
                          <a:spcPts val="0"/>
                        </a:spcAft>
                      </a:pPr>
                      <a:r>
                        <a:rPr lang="en-US" sz="700">
                          <a:effectLst/>
                        </a:rPr>
                        <a:t>Date Submitted</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lgn="ctr">
                        <a:spcBef>
                          <a:spcPts val="0"/>
                        </a:spcBef>
                        <a:spcAft>
                          <a:spcPts val="0"/>
                        </a:spcAft>
                      </a:pPr>
                      <a:r>
                        <a:rPr lang="en-US" sz="700">
                          <a:effectLst/>
                        </a:rPr>
                        <a:t>Date Approved</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lgn="ctr">
                        <a:spcBef>
                          <a:spcPts val="0"/>
                        </a:spcBef>
                        <a:spcAft>
                          <a:spcPts val="0"/>
                        </a:spcAft>
                      </a:pPr>
                      <a:r>
                        <a:rPr lang="en-US" sz="700">
                          <a:effectLst/>
                        </a:rPr>
                        <a:t>Status</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lgn="ctr">
                        <a:spcBef>
                          <a:spcPts val="0"/>
                        </a:spcBef>
                        <a:spcAft>
                          <a:spcPts val="0"/>
                        </a:spcAft>
                      </a:pPr>
                      <a:r>
                        <a:rPr lang="en-US" sz="700">
                          <a:effectLst/>
                        </a:rPr>
                        <a:t>Comments</a:t>
                      </a:r>
                      <a:endParaRPr lang="en-US" sz="700">
                        <a:effectLst/>
                        <a:latin typeface="Times New Roman" panose="02020603050405020304" pitchFamily="18" charset="0"/>
                        <a:ea typeface="Times New Roman" panose="02020603050405020304" pitchFamily="18" charset="0"/>
                      </a:endParaRPr>
                    </a:p>
                  </a:txBody>
                  <a:tcPr marL="47921" marR="47921" marT="0" marB="0"/>
                </a:tc>
                <a:extLst>
                  <a:ext uri="{0D108BD9-81ED-4DB2-BD59-A6C34878D82A}">
                    <a16:rowId xmlns:a16="http://schemas.microsoft.com/office/drawing/2014/main" val="2070048327"/>
                  </a:ext>
                </a:extLst>
              </a:tr>
              <a:tr h="708698">
                <a:tc>
                  <a:txBody>
                    <a:bodyPr/>
                    <a:lstStyle/>
                    <a:p>
                      <a:pPr marL="0" marR="0">
                        <a:spcBef>
                          <a:spcPts val="0"/>
                        </a:spcBef>
                        <a:spcAft>
                          <a:spcPts val="0"/>
                        </a:spcAft>
                      </a:pPr>
                      <a:r>
                        <a:rPr lang="en-US" sz="700">
                          <a:effectLst/>
                        </a:rPr>
                        <a:t>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Design/Scope</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The removal of an additional combat arena </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Sam M.</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7/3/21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7/3/21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Approved</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No additional combat arenas were added to the game due to time constraints</a:t>
                      </a:r>
                      <a:endParaRPr lang="en-US" sz="700">
                        <a:effectLst/>
                        <a:latin typeface="Times New Roman" panose="02020603050405020304" pitchFamily="18" charset="0"/>
                        <a:ea typeface="Times New Roman" panose="02020603050405020304" pitchFamily="18" charset="0"/>
                      </a:endParaRPr>
                    </a:p>
                  </a:txBody>
                  <a:tcPr marL="47921" marR="47921" marT="0" marB="0"/>
                </a:tc>
                <a:extLst>
                  <a:ext uri="{0D108BD9-81ED-4DB2-BD59-A6C34878D82A}">
                    <a16:rowId xmlns:a16="http://schemas.microsoft.com/office/drawing/2014/main" val="980786267"/>
                  </a:ext>
                </a:extLst>
              </a:tr>
              <a:tr h="826815">
                <a:tc>
                  <a:txBody>
                    <a:bodyPr/>
                    <a:lstStyle/>
                    <a:p>
                      <a:pPr marL="0" marR="0">
                        <a:spcBef>
                          <a:spcPts val="0"/>
                        </a:spcBef>
                        <a:spcAft>
                          <a:spcPts val="0"/>
                        </a:spcAft>
                      </a:pPr>
                      <a:r>
                        <a:rPr lang="en-US" sz="700">
                          <a:effectLst/>
                        </a:rPr>
                        <a:t>2</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Design/Scope</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Change from using MySQL for the database to Google Firebase</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Kaitlyn S.</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7/5/21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7/16/21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Approved</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Change made due to cost and time constraints, as well as ease of use for the developers and end user</a:t>
                      </a:r>
                      <a:endParaRPr lang="en-US" sz="700">
                        <a:effectLst/>
                        <a:latin typeface="Times New Roman" panose="02020603050405020304" pitchFamily="18" charset="0"/>
                        <a:ea typeface="Times New Roman" panose="02020603050405020304" pitchFamily="18" charset="0"/>
                      </a:endParaRPr>
                    </a:p>
                  </a:txBody>
                  <a:tcPr marL="47921" marR="47921" marT="0" marB="0"/>
                </a:tc>
                <a:extLst>
                  <a:ext uri="{0D108BD9-81ED-4DB2-BD59-A6C34878D82A}">
                    <a16:rowId xmlns:a16="http://schemas.microsoft.com/office/drawing/2014/main" val="3433257966"/>
                  </a:ext>
                </a:extLst>
              </a:tr>
              <a:tr h="944931">
                <a:tc>
                  <a:txBody>
                    <a:bodyPr/>
                    <a:lstStyle/>
                    <a:p>
                      <a:pPr marL="0" marR="0">
                        <a:spcBef>
                          <a:spcPts val="0"/>
                        </a:spcBef>
                        <a:spcAft>
                          <a:spcPts val="0"/>
                        </a:spcAft>
                      </a:pPr>
                      <a:r>
                        <a:rPr lang="en-US" sz="700">
                          <a:effectLst/>
                        </a:rPr>
                        <a:t>3</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Design/Scope</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Open world environment and related gameplay elements scrapped</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Sam M.</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6/7/21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6/7/21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Approved</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Open world concept scrapped due to concerns of exceeding the scope of the game design</a:t>
                      </a:r>
                      <a:endParaRPr lang="en-US" sz="700">
                        <a:effectLst/>
                        <a:latin typeface="Times New Roman" panose="02020603050405020304" pitchFamily="18" charset="0"/>
                        <a:ea typeface="Times New Roman" panose="02020603050405020304" pitchFamily="18" charset="0"/>
                      </a:endParaRPr>
                    </a:p>
                  </a:txBody>
                  <a:tcPr marL="47921" marR="47921" marT="0" marB="0"/>
                </a:tc>
                <a:extLst>
                  <a:ext uri="{0D108BD9-81ED-4DB2-BD59-A6C34878D82A}">
                    <a16:rowId xmlns:a16="http://schemas.microsoft.com/office/drawing/2014/main" val="1263432428"/>
                  </a:ext>
                </a:extLst>
              </a:tr>
              <a:tr h="944931">
                <a:tc>
                  <a:txBody>
                    <a:bodyPr/>
                    <a:lstStyle/>
                    <a:p>
                      <a:pPr marL="0" marR="0">
                        <a:spcBef>
                          <a:spcPts val="0"/>
                        </a:spcBef>
                        <a:spcAft>
                          <a:spcPts val="0"/>
                        </a:spcAft>
                      </a:pPr>
                      <a:r>
                        <a:rPr lang="en-US" sz="700">
                          <a:effectLst/>
                        </a:rPr>
                        <a:t>4</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Design/Scope</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Scrapping character customization/multiple characters per player</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Kaitlyn S. and Alton S.</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7/10/21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7/10/21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Approved</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Scrapped due to technical difficulties for KS and AS developing backend systems </a:t>
                      </a:r>
                      <a:endParaRPr lang="en-US" sz="700">
                        <a:effectLst/>
                        <a:latin typeface="Times New Roman" panose="02020603050405020304" pitchFamily="18" charset="0"/>
                        <a:ea typeface="Times New Roman" panose="02020603050405020304" pitchFamily="18" charset="0"/>
                      </a:endParaRPr>
                    </a:p>
                  </a:txBody>
                  <a:tcPr marL="47921" marR="47921" marT="0" marB="0"/>
                </a:tc>
                <a:extLst>
                  <a:ext uri="{0D108BD9-81ED-4DB2-BD59-A6C34878D82A}">
                    <a16:rowId xmlns:a16="http://schemas.microsoft.com/office/drawing/2014/main" val="3329265824"/>
                  </a:ext>
                </a:extLst>
              </a:tr>
              <a:tr h="1063047">
                <a:tc>
                  <a:txBody>
                    <a:bodyPr/>
                    <a:lstStyle/>
                    <a:p>
                      <a:pPr marL="0" marR="0">
                        <a:spcBef>
                          <a:spcPts val="0"/>
                        </a:spcBef>
                        <a:spcAft>
                          <a:spcPts val="0"/>
                        </a:spcAft>
                      </a:pPr>
                      <a:r>
                        <a:rPr lang="en-US" sz="700">
                          <a:effectLst/>
                        </a:rPr>
                        <a:t>5</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Design/Scope</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Removing the requirement for a Google account for player signup</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Kaitlyn S</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7/3/21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7/10/21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Approved</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The requirement of a Google account to create an account in game scrapped due to technical limitations</a:t>
                      </a:r>
                      <a:endParaRPr lang="en-US" sz="700">
                        <a:effectLst/>
                        <a:latin typeface="Times New Roman" panose="02020603050405020304" pitchFamily="18" charset="0"/>
                        <a:ea typeface="Times New Roman" panose="02020603050405020304" pitchFamily="18" charset="0"/>
                      </a:endParaRPr>
                    </a:p>
                  </a:txBody>
                  <a:tcPr marL="47921" marR="47921" marT="0" marB="0"/>
                </a:tc>
                <a:extLst>
                  <a:ext uri="{0D108BD9-81ED-4DB2-BD59-A6C34878D82A}">
                    <a16:rowId xmlns:a16="http://schemas.microsoft.com/office/drawing/2014/main" val="4094536502"/>
                  </a:ext>
                </a:extLst>
              </a:tr>
              <a:tr h="826815">
                <a:tc>
                  <a:txBody>
                    <a:bodyPr/>
                    <a:lstStyle/>
                    <a:p>
                      <a:pPr marL="0" marR="0">
                        <a:spcBef>
                          <a:spcPts val="0"/>
                        </a:spcBef>
                        <a:spcAft>
                          <a:spcPts val="0"/>
                        </a:spcAft>
                      </a:pPr>
                      <a:r>
                        <a:rPr lang="en-US" sz="700">
                          <a:effectLst/>
                        </a:rPr>
                        <a:t>6</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Design/Scope</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Scrapped the addition of an “endless” game mode </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Shane C.</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6/21/21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6/21/21</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a:effectLst/>
                        </a:rPr>
                        <a:t>Approved</a:t>
                      </a:r>
                      <a:endParaRPr lang="en-US" sz="700">
                        <a:effectLst/>
                        <a:latin typeface="Times New Roman" panose="02020603050405020304" pitchFamily="18" charset="0"/>
                        <a:ea typeface="Times New Roman" panose="02020603050405020304" pitchFamily="18" charset="0"/>
                      </a:endParaRPr>
                    </a:p>
                  </a:txBody>
                  <a:tcPr marL="47921" marR="47921" marT="0" marB="0"/>
                </a:tc>
                <a:tc>
                  <a:txBody>
                    <a:bodyPr/>
                    <a:lstStyle/>
                    <a:p>
                      <a:pPr marL="0" marR="0">
                        <a:spcBef>
                          <a:spcPts val="0"/>
                        </a:spcBef>
                        <a:spcAft>
                          <a:spcPts val="0"/>
                        </a:spcAft>
                      </a:pPr>
                      <a:r>
                        <a:rPr lang="en-US" sz="700" dirty="0">
                          <a:effectLst/>
                        </a:rPr>
                        <a:t>Scrapped additional mode due to worries of exceeding development scope </a:t>
                      </a:r>
                      <a:endParaRPr lang="en-US" sz="700" dirty="0">
                        <a:effectLst/>
                        <a:latin typeface="Times New Roman" panose="02020603050405020304" pitchFamily="18" charset="0"/>
                        <a:ea typeface="Times New Roman" panose="02020603050405020304" pitchFamily="18" charset="0"/>
                      </a:endParaRPr>
                    </a:p>
                  </a:txBody>
                  <a:tcPr marL="47921" marR="47921" marT="0" marB="0"/>
                </a:tc>
                <a:extLst>
                  <a:ext uri="{0D108BD9-81ED-4DB2-BD59-A6C34878D82A}">
                    <a16:rowId xmlns:a16="http://schemas.microsoft.com/office/drawing/2014/main" val="2642142163"/>
                  </a:ext>
                </a:extLst>
              </a:tr>
            </a:tbl>
          </a:graphicData>
        </a:graphic>
      </p:graphicFrame>
    </p:spTree>
    <p:extLst>
      <p:ext uri="{BB962C8B-B14F-4D97-AF65-F5344CB8AC3E}">
        <p14:creationId xmlns:p14="http://schemas.microsoft.com/office/powerpoint/2010/main" val="34260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CCAC-766B-44BB-9E3A-26F8C2E6F0F1}"/>
              </a:ext>
            </a:extLst>
          </p:cNvPr>
          <p:cNvSpPr>
            <a:spLocks noGrp="1"/>
          </p:cNvSpPr>
          <p:nvPr>
            <p:ph type="title"/>
          </p:nvPr>
        </p:nvSpPr>
        <p:spPr/>
        <p:txBody>
          <a:bodyPr/>
          <a:lstStyle/>
          <a:p>
            <a:r>
              <a:rPr lang="en-US" dirty="0"/>
              <a:t>Relationship Charts</a:t>
            </a:r>
          </a:p>
        </p:txBody>
      </p:sp>
      <p:pic>
        <p:nvPicPr>
          <p:cNvPr id="5" name="Content Placeholder 4" descr="Diagram, timeline&#10;&#10;Description automatically generated">
            <a:extLst>
              <a:ext uri="{FF2B5EF4-FFF2-40B4-BE49-F238E27FC236}">
                <a16:creationId xmlns:a16="http://schemas.microsoft.com/office/drawing/2014/main" id="{90EAB6CE-6F06-486F-AFCC-F30C4E8815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8225" y="1060833"/>
            <a:ext cx="8004313" cy="5187567"/>
          </a:xfrm>
        </p:spPr>
      </p:pic>
    </p:spTree>
    <p:extLst>
      <p:ext uri="{BB962C8B-B14F-4D97-AF65-F5344CB8AC3E}">
        <p14:creationId xmlns:p14="http://schemas.microsoft.com/office/powerpoint/2010/main" val="496146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F4B3-7017-4447-9FD9-795F5F1E4F05}"/>
              </a:ext>
            </a:extLst>
          </p:cNvPr>
          <p:cNvSpPr>
            <a:spLocks noGrp="1"/>
          </p:cNvSpPr>
          <p:nvPr>
            <p:ph type="title"/>
          </p:nvPr>
        </p:nvSpPr>
        <p:spPr/>
        <p:txBody>
          <a:bodyPr/>
          <a:lstStyle/>
          <a:p>
            <a:r>
              <a:rPr lang="en-US" dirty="0"/>
              <a:t>Relationship Charts Cont..</a:t>
            </a:r>
          </a:p>
        </p:txBody>
      </p:sp>
      <p:pic>
        <p:nvPicPr>
          <p:cNvPr id="5" name="Content Placeholder 4" descr="Diagram&#10;&#10;Description automatically generated">
            <a:extLst>
              <a:ext uri="{FF2B5EF4-FFF2-40B4-BE49-F238E27FC236}">
                <a16:creationId xmlns:a16="http://schemas.microsoft.com/office/drawing/2014/main" id="{A3D7EEE9-4AAD-46CF-B49E-96CDFA5AE4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08797"/>
            <a:ext cx="6941547" cy="4040405"/>
          </a:xfrm>
        </p:spPr>
      </p:pic>
    </p:spTree>
    <p:extLst>
      <p:ext uri="{BB962C8B-B14F-4D97-AF65-F5344CB8AC3E}">
        <p14:creationId xmlns:p14="http://schemas.microsoft.com/office/powerpoint/2010/main" val="3198247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2680-759B-4E74-B91D-902C3109F5DF}"/>
              </a:ext>
            </a:extLst>
          </p:cNvPr>
          <p:cNvSpPr>
            <a:spLocks noGrp="1"/>
          </p:cNvSpPr>
          <p:nvPr>
            <p:ph type="title"/>
          </p:nvPr>
        </p:nvSpPr>
        <p:spPr/>
        <p:txBody>
          <a:bodyPr/>
          <a:lstStyle/>
          <a:p>
            <a:r>
              <a:rPr lang="en-US" dirty="0"/>
              <a:t>Combat Dataflow Chart</a:t>
            </a:r>
          </a:p>
        </p:txBody>
      </p:sp>
      <p:pic>
        <p:nvPicPr>
          <p:cNvPr id="5" name="Content Placeholder 4" descr="Diagram&#10;&#10;Description automatically generated">
            <a:extLst>
              <a:ext uri="{FF2B5EF4-FFF2-40B4-BE49-F238E27FC236}">
                <a16:creationId xmlns:a16="http://schemas.microsoft.com/office/drawing/2014/main" id="{9A72854E-F66F-4908-8D16-95D5A14427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304" y="884639"/>
            <a:ext cx="6520069" cy="5721694"/>
          </a:xfrm>
        </p:spPr>
      </p:pic>
    </p:spTree>
    <p:extLst>
      <p:ext uri="{BB962C8B-B14F-4D97-AF65-F5344CB8AC3E}">
        <p14:creationId xmlns:p14="http://schemas.microsoft.com/office/powerpoint/2010/main" val="322018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TotalTime>
  <Words>830</Words>
  <Application>Microsoft Office PowerPoint</Application>
  <PresentationFormat>Widescreen</PresentationFormat>
  <Paragraphs>161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Microsoft Sans Serif</vt:lpstr>
      <vt:lpstr>Times New Roman</vt:lpstr>
      <vt:lpstr>Wingdings 3</vt:lpstr>
      <vt:lpstr>Ion</vt:lpstr>
      <vt:lpstr>Final Project Presentation</vt:lpstr>
      <vt:lpstr>System Design</vt:lpstr>
      <vt:lpstr>Roles and Responsibilities</vt:lpstr>
      <vt:lpstr>Audio</vt:lpstr>
      <vt:lpstr>Gant Chart</vt:lpstr>
      <vt:lpstr>Change Log</vt:lpstr>
      <vt:lpstr>Relationship Charts</vt:lpstr>
      <vt:lpstr>Relationship Charts Cont..</vt:lpstr>
      <vt:lpstr>Combat Dataflow Chart</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Shane Callaway</dc:creator>
  <cp:lastModifiedBy>Alton Stillwell</cp:lastModifiedBy>
  <cp:revision>3</cp:revision>
  <dcterms:created xsi:type="dcterms:W3CDTF">2021-07-31T14:28:13Z</dcterms:created>
  <dcterms:modified xsi:type="dcterms:W3CDTF">2021-07-31T15:04:02Z</dcterms:modified>
</cp:coreProperties>
</file>