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8" r:id="rId3"/>
    <p:sldId id="262" r:id="rId4"/>
    <p:sldId id="311" r:id="rId5"/>
    <p:sldId id="297" r:id="rId6"/>
    <p:sldId id="260" r:id="rId7"/>
    <p:sldId id="285" r:id="rId8"/>
    <p:sldId id="272" r:id="rId9"/>
    <p:sldId id="295" r:id="rId10"/>
    <p:sldId id="296" r:id="rId11"/>
    <p:sldId id="294" r:id="rId12"/>
    <p:sldId id="261" r:id="rId13"/>
    <p:sldId id="292" r:id="rId14"/>
    <p:sldId id="293" r:id="rId15"/>
    <p:sldId id="298" r:id="rId16"/>
    <p:sldId id="263" r:id="rId17"/>
    <p:sldId id="303" r:id="rId18"/>
    <p:sldId id="308" r:id="rId19"/>
    <p:sldId id="284" r:id="rId20"/>
    <p:sldId id="309" r:id="rId21"/>
    <p:sldId id="301" r:id="rId22"/>
    <p:sldId id="312" r:id="rId23"/>
    <p:sldId id="302" r:id="rId24"/>
    <p:sldId id="299" r:id="rId25"/>
    <p:sldId id="269" r:id="rId26"/>
    <p:sldId id="300" r:id="rId27"/>
    <p:sldId id="305" r:id="rId28"/>
    <p:sldId id="304" r:id="rId29"/>
    <p:sldId id="282" r:id="rId30"/>
    <p:sldId id="268" r:id="rId31"/>
    <p:sldId id="283" r:id="rId32"/>
  </p:sldIdLst>
  <p:sldSz cx="18288000" cy="10287000"/>
  <p:notesSz cx="6858000" cy="9144000"/>
  <p:embeddedFontLst>
    <p:embeddedFont>
      <p:font typeface="Cambria" panose="02040503050406030204" pitchFamily="18" charset="0"/>
      <p:regular r:id="rId34"/>
      <p:bold r:id="rId35"/>
      <p:italic r:id="rId36"/>
      <p:boldItalic r:id="rId37"/>
    </p:embeddedFont>
    <p:embeddedFont>
      <p:font typeface="Garamond" panose="02020404030301010803" pitchFamily="18" charset="0"/>
      <p:regular r:id="rId38"/>
      <p:bold r:id="rId39"/>
      <p:italic r:id="rId40"/>
    </p:embeddedFont>
    <p:embeddedFont>
      <p:font typeface="Libre Baskerville" panose="02000000000000000000" pitchFamily="2" charset="0"/>
      <p:regular r:id="rId41"/>
      <p:bold r:id="rId42"/>
      <p:italic r:id="rId43"/>
    </p:embeddedFont>
    <p:embeddedFont>
      <p:font typeface="Libre Franklin" pitchFamily="2" charset="0"/>
      <p:regular r:id="rId44"/>
      <p:bold r:id="rId45"/>
      <p:italic r:id="rId46"/>
      <p:boldItalic r:id="rId47"/>
    </p:embeddedFont>
    <p:embeddedFont>
      <p:font typeface="Libre Franklin Light" pitchFamily="2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3244B7-19CF-44D7-A698-19F5996B0E4D}">
  <a:tblStyle styleId="{673244B7-19CF-44D7-A698-19F5996B0E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7" autoAdjust="0"/>
    <p:restoredTop sz="94660"/>
  </p:normalViewPr>
  <p:slideViewPr>
    <p:cSldViewPr snapToGrid="0">
      <p:cViewPr varScale="1">
        <p:scale>
          <a:sx n="43" d="100"/>
          <a:sy n="43" d="100"/>
        </p:scale>
        <p:origin x="88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D82D820F-2A54-637F-3A34-745F4561A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6D445DB5-1037-E1C1-0D5E-1698EBB9F4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96E4E3C-591F-7F98-020C-E0C5A05DB8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3370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>
          <a:extLst>
            <a:ext uri="{FF2B5EF4-FFF2-40B4-BE49-F238E27FC236}">
              <a16:creationId xmlns:a16="http://schemas.microsoft.com/office/drawing/2014/main" id="{7A998946-AB90-C211-3476-902BDA3A9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>
            <a:extLst>
              <a:ext uri="{FF2B5EF4-FFF2-40B4-BE49-F238E27FC236}">
                <a16:creationId xmlns:a16="http://schemas.microsoft.com/office/drawing/2014/main" id="{C4EE868D-C3FD-7D77-E72F-E43EE16B91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:notes">
            <a:extLst>
              <a:ext uri="{FF2B5EF4-FFF2-40B4-BE49-F238E27FC236}">
                <a16:creationId xmlns:a16="http://schemas.microsoft.com/office/drawing/2014/main" id="{B26D1929-8BB6-2588-A29C-31BF54A6CD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2919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>
          <a:extLst>
            <a:ext uri="{FF2B5EF4-FFF2-40B4-BE49-F238E27FC236}">
              <a16:creationId xmlns:a16="http://schemas.microsoft.com/office/drawing/2014/main" id="{1CDA3123-E6E2-E701-6D1E-8D00AD37C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>
            <a:extLst>
              <a:ext uri="{FF2B5EF4-FFF2-40B4-BE49-F238E27FC236}">
                <a16:creationId xmlns:a16="http://schemas.microsoft.com/office/drawing/2014/main" id="{75E53B4A-F982-B684-95DC-BB1164895C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:notes">
            <a:extLst>
              <a:ext uri="{FF2B5EF4-FFF2-40B4-BE49-F238E27FC236}">
                <a16:creationId xmlns:a16="http://schemas.microsoft.com/office/drawing/2014/main" id="{FB6D69C3-8C21-8EE5-43AA-BEEEDBDD37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4321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>
          <a:extLst>
            <a:ext uri="{FF2B5EF4-FFF2-40B4-BE49-F238E27FC236}">
              <a16:creationId xmlns:a16="http://schemas.microsoft.com/office/drawing/2014/main" id="{0B51B743-0A88-D96C-F82D-168670310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>
            <a:extLst>
              <a:ext uri="{FF2B5EF4-FFF2-40B4-BE49-F238E27FC236}">
                <a16:creationId xmlns:a16="http://schemas.microsoft.com/office/drawing/2014/main" id="{7212D6E9-A3A7-33DD-ED5E-BCCC4FD8FF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:notes">
            <a:extLst>
              <a:ext uri="{FF2B5EF4-FFF2-40B4-BE49-F238E27FC236}">
                <a16:creationId xmlns:a16="http://schemas.microsoft.com/office/drawing/2014/main" id="{4D2AD947-DDBB-1381-1AAB-81C7B0E6AA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04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>
          <a:extLst>
            <a:ext uri="{FF2B5EF4-FFF2-40B4-BE49-F238E27FC236}">
              <a16:creationId xmlns:a16="http://schemas.microsoft.com/office/drawing/2014/main" id="{E36746B8-2916-6501-73C5-EE9D6C7D6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>
            <a:extLst>
              <a:ext uri="{FF2B5EF4-FFF2-40B4-BE49-F238E27FC236}">
                <a16:creationId xmlns:a16="http://schemas.microsoft.com/office/drawing/2014/main" id="{911C0FFA-1F39-7685-A248-6FE3563B74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3" name="Google Shape;293;p14:notes">
            <a:extLst>
              <a:ext uri="{FF2B5EF4-FFF2-40B4-BE49-F238E27FC236}">
                <a16:creationId xmlns:a16="http://schemas.microsoft.com/office/drawing/2014/main" id="{9468E719-F313-7097-EF7A-D5A4F1EEFD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2642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>
          <a:extLst>
            <a:ext uri="{FF2B5EF4-FFF2-40B4-BE49-F238E27FC236}">
              <a16:creationId xmlns:a16="http://schemas.microsoft.com/office/drawing/2014/main" id="{19B52DBE-C2A5-6D6B-AF30-22012724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>
            <a:extLst>
              <a:ext uri="{FF2B5EF4-FFF2-40B4-BE49-F238E27FC236}">
                <a16:creationId xmlns:a16="http://schemas.microsoft.com/office/drawing/2014/main" id="{75184DF8-DAB0-38C6-516C-CD51898037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3" name="Google Shape;293;p14:notes">
            <a:extLst>
              <a:ext uri="{FF2B5EF4-FFF2-40B4-BE49-F238E27FC236}">
                <a16:creationId xmlns:a16="http://schemas.microsoft.com/office/drawing/2014/main" id="{0F6F7BB5-9FAD-4E4A-AF21-9C046FDE3B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2112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>
          <a:extLst>
            <a:ext uri="{FF2B5EF4-FFF2-40B4-BE49-F238E27FC236}">
              <a16:creationId xmlns:a16="http://schemas.microsoft.com/office/drawing/2014/main" id="{181C20DD-4FE0-CC36-6262-FD121923F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>
            <a:extLst>
              <a:ext uri="{FF2B5EF4-FFF2-40B4-BE49-F238E27FC236}">
                <a16:creationId xmlns:a16="http://schemas.microsoft.com/office/drawing/2014/main" id="{4829F122-45B0-514F-35A5-0C721F92F2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:notes">
            <a:extLst>
              <a:ext uri="{FF2B5EF4-FFF2-40B4-BE49-F238E27FC236}">
                <a16:creationId xmlns:a16="http://schemas.microsoft.com/office/drawing/2014/main" id="{496EFF9A-70D9-102C-A9D9-FCC7EB660C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8893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>
          <a:extLst>
            <a:ext uri="{FF2B5EF4-FFF2-40B4-BE49-F238E27FC236}">
              <a16:creationId xmlns:a16="http://schemas.microsoft.com/office/drawing/2014/main" id="{C07197A4-BCB1-30B9-B7F9-126481B43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9:notes">
            <a:extLst>
              <a:ext uri="{FF2B5EF4-FFF2-40B4-BE49-F238E27FC236}">
                <a16:creationId xmlns:a16="http://schemas.microsoft.com/office/drawing/2014/main" id="{DD9460D6-D224-AC4B-D458-DF54825391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9:notes">
            <a:extLst>
              <a:ext uri="{FF2B5EF4-FFF2-40B4-BE49-F238E27FC236}">
                <a16:creationId xmlns:a16="http://schemas.microsoft.com/office/drawing/2014/main" id="{2EEDDA32-FD3C-9DD2-FB73-9EF2EA45A5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7862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>
          <a:extLst>
            <a:ext uri="{FF2B5EF4-FFF2-40B4-BE49-F238E27FC236}">
              <a16:creationId xmlns:a16="http://schemas.microsoft.com/office/drawing/2014/main" id="{8147335C-D545-FEA1-25A3-C24071108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>
            <a:extLst>
              <a:ext uri="{FF2B5EF4-FFF2-40B4-BE49-F238E27FC236}">
                <a16:creationId xmlns:a16="http://schemas.microsoft.com/office/drawing/2014/main" id="{D96B5DE6-3ABE-569F-036F-1D54AC3EBA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3" name="Google Shape;293;p14:notes">
            <a:extLst>
              <a:ext uri="{FF2B5EF4-FFF2-40B4-BE49-F238E27FC236}">
                <a16:creationId xmlns:a16="http://schemas.microsoft.com/office/drawing/2014/main" id="{8F029D7E-4DFB-615A-65CB-1465144D67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28360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>
          <a:extLst>
            <a:ext uri="{FF2B5EF4-FFF2-40B4-BE49-F238E27FC236}">
              <a16:creationId xmlns:a16="http://schemas.microsoft.com/office/drawing/2014/main" id="{C18A62B4-1AF5-FDEB-235C-89B7C73E8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>
            <a:extLst>
              <a:ext uri="{FF2B5EF4-FFF2-40B4-BE49-F238E27FC236}">
                <a16:creationId xmlns:a16="http://schemas.microsoft.com/office/drawing/2014/main" id="{B8BD461B-3DD8-4552-09EA-EF52805DB3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3" name="Google Shape;293;p14:notes">
            <a:extLst>
              <a:ext uri="{FF2B5EF4-FFF2-40B4-BE49-F238E27FC236}">
                <a16:creationId xmlns:a16="http://schemas.microsoft.com/office/drawing/2014/main" id="{400657B8-2378-8487-1B23-91C7C52D0C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829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>
          <a:extLst>
            <a:ext uri="{FF2B5EF4-FFF2-40B4-BE49-F238E27FC236}">
              <a16:creationId xmlns:a16="http://schemas.microsoft.com/office/drawing/2014/main" id="{0738653A-5D6C-D077-761B-789390AA9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>
            <a:extLst>
              <a:ext uri="{FF2B5EF4-FFF2-40B4-BE49-F238E27FC236}">
                <a16:creationId xmlns:a16="http://schemas.microsoft.com/office/drawing/2014/main" id="{0E3439F8-F95C-1EF1-AF83-B68CCD745D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3" name="Google Shape;293;p14:notes">
            <a:extLst>
              <a:ext uri="{FF2B5EF4-FFF2-40B4-BE49-F238E27FC236}">
                <a16:creationId xmlns:a16="http://schemas.microsoft.com/office/drawing/2014/main" id="{7D621ED8-7CCA-A5D5-255F-3B69966B40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17356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>
          <a:extLst>
            <a:ext uri="{FF2B5EF4-FFF2-40B4-BE49-F238E27FC236}">
              <a16:creationId xmlns:a16="http://schemas.microsoft.com/office/drawing/2014/main" id="{EC0F22A6-A90B-3DED-E226-974446CD6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>
            <a:extLst>
              <a:ext uri="{FF2B5EF4-FFF2-40B4-BE49-F238E27FC236}">
                <a16:creationId xmlns:a16="http://schemas.microsoft.com/office/drawing/2014/main" id="{492139BF-4883-980A-CC1A-AFE4D54F5F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3" name="Google Shape;293;p14:notes">
            <a:extLst>
              <a:ext uri="{FF2B5EF4-FFF2-40B4-BE49-F238E27FC236}">
                <a16:creationId xmlns:a16="http://schemas.microsoft.com/office/drawing/2014/main" id="{1BA09C70-64FE-6AF3-12B4-7855CEFD49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85910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3" name="Google Shape;2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>
          <a:extLst>
            <a:ext uri="{FF2B5EF4-FFF2-40B4-BE49-F238E27FC236}">
              <a16:creationId xmlns:a16="http://schemas.microsoft.com/office/drawing/2014/main" id="{4DCB56EF-D94E-0FBA-D422-3FCAFD215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>
            <a:extLst>
              <a:ext uri="{FF2B5EF4-FFF2-40B4-BE49-F238E27FC236}">
                <a16:creationId xmlns:a16="http://schemas.microsoft.com/office/drawing/2014/main" id="{DAEDD6D0-A6AD-9D81-868B-F01B95F5EE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3" name="Google Shape;293;p14:notes">
            <a:extLst>
              <a:ext uri="{FF2B5EF4-FFF2-40B4-BE49-F238E27FC236}">
                <a16:creationId xmlns:a16="http://schemas.microsoft.com/office/drawing/2014/main" id="{1C5C3CC7-483E-A5F0-2C33-2F823B7F79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73783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>
          <a:extLst>
            <a:ext uri="{FF2B5EF4-FFF2-40B4-BE49-F238E27FC236}">
              <a16:creationId xmlns:a16="http://schemas.microsoft.com/office/drawing/2014/main" id="{8B7F2BE6-BAD9-3C1C-DB0A-A46FCF354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>
            <a:extLst>
              <a:ext uri="{FF2B5EF4-FFF2-40B4-BE49-F238E27FC236}">
                <a16:creationId xmlns:a16="http://schemas.microsoft.com/office/drawing/2014/main" id="{D72FCE7B-979B-3B1C-AD03-3E8992F65D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3" name="Google Shape;293;p14:notes">
            <a:extLst>
              <a:ext uri="{FF2B5EF4-FFF2-40B4-BE49-F238E27FC236}">
                <a16:creationId xmlns:a16="http://schemas.microsoft.com/office/drawing/2014/main" id="{69E460AA-4A91-A1F6-2C58-665F59CAB1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17563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>
          <a:extLst>
            <a:ext uri="{FF2B5EF4-FFF2-40B4-BE49-F238E27FC236}">
              <a16:creationId xmlns:a16="http://schemas.microsoft.com/office/drawing/2014/main" id="{5C3D12F7-0160-EB25-5210-66334D0D4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>
            <a:extLst>
              <a:ext uri="{FF2B5EF4-FFF2-40B4-BE49-F238E27FC236}">
                <a16:creationId xmlns:a16="http://schemas.microsoft.com/office/drawing/2014/main" id="{0A954F33-6FC0-E89B-55EF-3FDB3BA902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3" name="Google Shape;293;p14:notes">
            <a:extLst>
              <a:ext uri="{FF2B5EF4-FFF2-40B4-BE49-F238E27FC236}">
                <a16:creationId xmlns:a16="http://schemas.microsoft.com/office/drawing/2014/main" id="{F58EC842-2C8B-E9D0-E7C7-EF7CA29078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42264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7828FB73-D914-38F6-690E-3DE6828FF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>
            <a:extLst>
              <a:ext uri="{FF2B5EF4-FFF2-40B4-BE49-F238E27FC236}">
                <a16:creationId xmlns:a16="http://schemas.microsoft.com/office/drawing/2014/main" id="{030ABB96-E2AC-80C9-BDBF-D543580BD5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7:notes">
            <a:extLst>
              <a:ext uri="{FF2B5EF4-FFF2-40B4-BE49-F238E27FC236}">
                <a16:creationId xmlns:a16="http://schemas.microsoft.com/office/drawing/2014/main" id="{E255704C-7718-7135-151F-2E28B3033B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1176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49422C3B-3C05-3559-3C72-D57A7B984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>
            <a:extLst>
              <a:ext uri="{FF2B5EF4-FFF2-40B4-BE49-F238E27FC236}">
                <a16:creationId xmlns:a16="http://schemas.microsoft.com/office/drawing/2014/main" id="{3BDE92F0-3389-739E-DEA0-4214AC86E9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7:notes">
            <a:extLst>
              <a:ext uri="{FF2B5EF4-FFF2-40B4-BE49-F238E27FC236}">
                <a16:creationId xmlns:a16="http://schemas.microsoft.com/office/drawing/2014/main" id="{A581F17D-2969-1AEA-21D3-399B814A72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9266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F8594408-6515-63A1-3812-D6BA9B19A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D0C1C3BA-7E4A-A847-5E40-EE72472F22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377A5D2A-FB44-5AC1-04A7-BC96CCC1A3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353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828000" y="7835562"/>
            <a:ext cx="12179340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2"/>
              </a:lnSpc>
            </a:pPr>
            <a:r>
              <a:rPr lang="en-IN" sz="7200" b="1" dirty="0">
                <a:solidFill>
                  <a:srgbClr val="0070C0"/>
                </a:solidFill>
                <a:latin typeface="Libre Baskerville" panose="02000000000000000000" pitchFamily="2" charset="0"/>
                <a:cs typeface="Times New Roman" panose="02020603050405020304" pitchFamily="18" charset="0"/>
              </a:rPr>
              <a:t>Suturing workshop</a:t>
            </a:r>
            <a:endParaRPr dirty="0">
              <a:solidFill>
                <a:srgbClr val="0070C0"/>
              </a:solidFill>
              <a:latin typeface="Libre Baskerville" panose="02000000000000000000" pitchFamily="2" charset="0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3780729" y="-1581711"/>
            <a:ext cx="6062893" cy="5148652"/>
          </a:xfrm>
          <a:custGeom>
            <a:avLst/>
            <a:gdLst/>
            <a:ahLst/>
            <a:cxnLst/>
            <a:rect l="l" t="t" r="r" b="b"/>
            <a:pathLst>
              <a:path w="6326018" h="5372100" extrusionOk="0">
                <a:moveTo>
                  <a:pt x="4775348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775348" y="5372100"/>
                </a:lnTo>
                <a:lnTo>
                  <a:pt x="6326018" y="2686050"/>
                </a:lnTo>
                <a:lnTo>
                  <a:pt x="4775348" y="0"/>
                </a:lnTo>
                <a:close/>
              </a:path>
            </a:pathLst>
          </a:custGeom>
          <a:solidFill>
            <a:srgbClr val="014E97"/>
          </a:solidFill>
          <a:ln>
            <a:noFill/>
          </a:ln>
        </p:spPr>
        <p:txBody>
          <a:bodyPr/>
          <a:lstStyle/>
          <a:p>
            <a:endParaRPr lang="en-IN" dirty="0"/>
          </a:p>
        </p:txBody>
      </p:sp>
      <p:sp>
        <p:nvSpPr>
          <p:cNvPr id="86" name="Google Shape;86;p13"/>
          <p:cNvSpPr/>
          <p:nvPr/>
        </p:nvSpPr>
        <p:spPr>
          <a:xfrm>
            <a:off x="14462850" y="4614516"/>
            <a:ext cx="5789843" cy="5014545"/>
          </a:xfrm>
          <a:custGeom>
            <a:avLst/>
            <a:gdLst/>
            <a:ahLst/>
            <a:cxnLst/>
            <a:rect l="l" t="t" r="r" b="b"/>
            <a:pathLst>
              <a:path w="6202680" h="5372100" extrusionOk="0">
                <a:moveTo>
                  <a:pt x="4652010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652010" y="5372100"/>
                </a:lnTo>
                <a:lnTo>
                  <a:pt x="6202680" y="2686050"/>
                </a:lnTo>
                <a:lnTo>
                  <a:pt x="465201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87" name="Google Shape;87;p13"/>
          <p:cNvSpPr/>
          <p:nvPr/>
        </p:nvSpPr>
        <p:spPr>
          <a:xfrm>
            <a:off x="8312875" y="1100409"/>
            <a:ext cx="7407672" cy="6414710"/>
          </a:xfrm>
          <a:custGeom>
            <a:avLst/>
            <a:gdLst/>
            <a:ahLst/>
            <a:cxnLst/>
            <a:rect l="l" t="t" r="r" b="b"/>
            <a:pathLst>
              <a:path w="4282440" h="3708400" extrusionOk="0">
                <a:moveTo>
                  <a:pt x="3211830" y="0"/>
                </a:moveTo>
                <a:lnTo>
                  <a:pt x="1070610" y="0"/>
                </a:lnTo>
                <a:lnTo>
                  <a:pt x="0" y="1854200"/>
                </a:lnTo>
                <a:lnTo>
                  <a:pt x="1070610" y="3708400"/>
                </a:lnTo>
                <a:lnTo>
                  <a:pt x="3211830" y="3708400"/>
                </a:lnTo>
                <a:lnTo>
                  <a:pt x="4282440" y="185420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14944" r="-14943"/>
            </a:stretch>
          </a:blipFill>
          <a:ln>
            <a:noFill/>
          </a:ln>
        </p:spPr>
      </p:sp>
      <p:sp>
        <p:nvSpPr>
          <p:cNvPr id="88" name="Google Shape;88;p13"/>
          <p:cNvSpPr/>
          <p:nvPr/>
        </p:nvSpPr>
        <p:spPr>
          <a:xfrm>
            <a:off x="14179795" y="-2214740"/>
            <a:ext cx="7407672" cy="6414710"/>
          </a:xfrm>
          <a:custGeom>
            <a:avLst/>
            <a:gdLst/>
            <a:ahLst/>
            <a:cxnLst/>
            <a:rect l="l" t="t" r="r" b="b"/>
            <a:pathLst>
              <a:path w="4282440" h="3708400" extrusionOk="0">
                <a:moveTo>
                  <a:pt x="3211830" y="0"/>
                </a:moveTo>
                <a:lnTo>
                  <a:pt x="1070610" y="0"/>
                </a:lnTo>
                <a:lnTo>
                  <a:pt x="0" y="1854200"/>
                </a:lnTo>
                <a:lnTo>
                  <a:pt x="1070610" y="3708400"/>
                </a:lnTo>
                <a:lnTo>
                  <a:pt x="3211830" y="3708400"/>
                </a:lnTo>
                <a:lnTo>
                  <a:pt x="4282440" y="185420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15354" r="-15354"/>
            </a:stretch>
          </a:blipFill>
          <a:ln>
            <a:noFill/>
          </a:ln>
        </p:spPr>
      </p:sp>
      <p:sp>
        <p:nvSpPr>
          <p:cNvPr id="89" name="Google Shape;89;p13"/>
          <p:cNvSpPr/>
          <p:nvPr/>
        </p:nvSpPr>
        <p:spPr>
          <a:xfrm>
            <a:off x="8292206" y="-5678257"/>
            <a:ext cx="7428341" cy="6433636"/>
          </a:xfrm>
          <a:custGeom>
            <a:avLst/>
            <a:gdLst/>
            <a:ahLst/>
            <a:cxnLst/>
            <a:rect l="l" t="t" r="r" b="b"/>
            <a:pathLst>
              <a:path w="6202680" h="5372100" extrusionOk="0">
                <a:moveTo>
                  <a:pt x="4652010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652010" y="5372100"/>
                </a:lnTo>
                <a:lnTo>
                  <a:pt x="6202680" y="2686050"/>
                </a:lnTo>
                <a:lnTo>
                  <a:pt x="4652010" y="0"/>
                </a:lnTo>
                <a:close/>
              </a:path>
            </a:pathLst>
          </a:custGeom>
          <a:solidFill>
            <a:srgbClr val="2994E5"/>
          </a:solidFill>
          <a:ln>
            <a:noFill/>
          </a:ln>
        </p:spPr>
      </p:sp>
      <p:cxnSp>
        <p:nvCxnSpPr>
          <p:cNvPr id="90" name="Google Shape;90;p13"/>
          <p:cNvCxnSpPr/>
          <p:nvPr/>
        </p:nvCxnSpPr>
        <p:spPr>
          <a:xfrm>
            <a:off x="-3979601" y="7153759"/>
            <a:ext cx="9144250" cy="0"/>
          </a:xfrm>
          <a:prstGeom prst="straightConnector1">
            <a:avLst/>
          </a:prstGeom>
          <a:noFill/>
          <a:ln w="38100" cap="flat" cmpd="sng">
            <a:solidFill>
              <a:srgbClr val="014E9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94E5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28A0F8C5-E4EA-FC2C-30F2-E239C3F6A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4">
            <a:extLst>
              <a:ext uri="{FF2B5EF4-FFF2-40B4-BE49-F238E27FC236}">
                <a16:creationId xmlns:a16="http://schemas.microsoft.com/office/drawing/2014/main" id="{C16A03C2-5E46-DBF3-16DA-901559CD2433}"/>
              </a:ext>
            </a:extLst>
          </p:cNvPr>
          <p:cNvGrpSpPr/>
          <p:nvPr/>
        </p:nvGrpSpPr>
        <p:grpSpPr>
          <a:xfrm>
            <a:off x="10285758" y="-180826"/>
            <a:ext cx="8062256" cy="10467826"/>
            <a:chOff x="0" y="-47625"/>
            <a:chExt cx="2123392" cy="2756958"/>
          </a:xfrm>
        </p:grpSpPr>
        <p:sp>
          <p:nvSpPr>
            <p:cNvPr id="97" name="Google Shape;97;p14">
              <a:extLst>
                <a:ext uri="{FF2B5EF4-FFF2-40B4-BE49-F238E27FC236}">
                  <a16:creationId xmlns:a16="http://schemas.microsoft.com/office/drawing/2014/main" id="{3661BD25-6299-5E3B-6AF7-7AE767418CEB}"/>
                </a:ext>
              </a:extLst>
            </p:cNvPr>
            <p:cNvSpPr/>
            <p:nvPr/>
          </p:nvSpPr>
          <p:spPr>
            <a:xfrm>
              <a:off x="0" y="0"/>
              <a:ext cx="2123392" cy="2709333"/>
            </a:xfrm>
            <a:custGeom>
              <a:avLst/>
              <a:gdLst/>
              <a:ahLst/>
              <a:cxnLst/>
              <a:rect l="l" t="t" r="r" b="b"/>
              <a:pathLst>
                <a:path w="2123392" h="2709333" extrusionOk="0">
                  <a:moveTo>
                    <a:pt x="0" y="0"/>
                  </a:moveTo>
                  <a:lnTo>
                    <a:pt x="2123392" y="0"/>
                  </a:lnTo>
                  <a:lnTo>
                    <a:pt x="21233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14E97"/>
            </a:solidFill>
            <a:ln>
              <a:noFill/>
            </a:ln>
          </p:spPr>
        </p:sp>
        <p:sp>
          <p:nvSpPr>
            <p:cNvPr id="98" name="Google Shape;98;p14">
              <a:extLst>
                <a:ext uri="{FF2B5EF4-FFF2-40B4-BE49-F238E27FC236}">
                  <a16:creationId xmlns:a16="http://schemas.microsoft.com/office/drawing/2014/main" id="{B9C9DEA0-E3BF-5ABE-3E10-7C47E1B678A8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14">
            <a:extLst>
              <a:ext uri="{FF2B5EF4-FFF2-40B4-BE49-F238E27FC236}">
                <a16:creationId xmlns:a16="http://schemas.microsoft.com/office/drawing/2014/main" id="{26F6E279-4049-3024-500D-6E63673A6A17}"/>
              </a:ext>
            </a:extLst>
          </p:cNvPr>
          <p:cNvGrpSpPr/>
          <p:nvPr/>
        </p:nvGrpSpPr>
        <p:grpSpPr>
          <a:xfrm>
            <a:off x="10462041" y="4820486"/>
            <a:ext cx="3789216" cy="3230769"/>
            <a:chOff x="-13916" y="-213611"/>
            <a:chExt cx="997983" cy="850900"/>
          </a:xfrm>
        </p:grpSpPr>
        <p:sp>
          <p:nvSpPr>
            <p:cNvPr id="100" name="Google Shape;100;p14">
              <a:extLst>
                <a:ext uri="{FF2B5EF4-FFF2-40B4-BE49-F238E27FC236}">
                  <a16:creationId xmlns:a16="http://schemas.microsoft.com/office/drawing/2014/main" id="{25989B45-16B9-AE9C-04DB-7886B464E8F9}"/>
                </a:ext>
              </a:extLst>
            </p:cNvPr>
            <p:cNvSpPr/>
            <p:nvPr/>
          </p:nvSpPr>
          <p:spPr>
            <a:xfrm>
              <a:off x="0" y="0"/>
              <a:ext cx="812800" cy="145582"/>
            </a:xfrm>
            <a:custGeom>
              <a:avLst/>
              <a:gdLst/>
              <a:ahLst/>
              <a:cxnLst/>
              <a:rect l="l" t="t" r="r" b="b"/>
              <a:pathLst>
                <a:path w="812800" h="145582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145582"/>
                  </a:lnTo>
                  <a:lnTo>
                    <a:pt x="0" y="145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01" name="Google Shape;101;p14">
              <a:extLst>
                <a:ext uri="{FF2B5EF4-FFF2-40B4-BE49-F238E27FC236}">
                  <a16:creationId xmlns:a16="http://schemas.microsoft.com/office/drawing/2014/main" id="{8B1E0013-472A-09D7-383B-D0995F918549}"/>
                </a:ext>
              </a:extLst>
            </p:cNvPr>
            <p:cNvSpPr txBox="1"/>
            <p:nvPr/>
          </p:nvSpPr>
          <p:spPr>
            <a:xfrm>
              <a:off x="-13916" y="-213611"/>
              <a:ext cx="997983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indent="0">
                <a:buNone/>
              </a:pPr>
              <a:r>
                <a:rPr lang="en-IN" sz="3200" b="1" i="0" u="none" strike="noStrike" baseline="0" dirty="0">
                  <a:solidFill>
                    <a:schemeClr val="bg1"/>
                  </a:solidFill>
                  <a:latin typeface="Libre Franklin" pitchFamily="2" charset="0"/>
                  <a:ea typeface="Cambria" panose="02040503050406030204" pitchFamily="18" charset="0"/>
                </a:rPr>
                <a:t>Non absorbable </a:t>
              </a:r>
            </a:p>
          </p:txBody>
        </p:sp>
      </p:grpSp>
      <p:grpSp>
        <p:nvGrpSpPr>
          <p:cNvPr id="102" name="Google Shape;102;p14">
            <a:extLst>
              <a:ext uri="{FF2B5EF4-FFF2-40B4-BE49-F238E27FC236}">
                <a16:creationId xmlns:a16="http://schemas.microsoft.com/office/drawing/2014/main" id="{9A31F534-980E-6338-4792-DA6036A381EE}"/>
              </a:ext>
            </a:extLst>
          </p:cNvPr>
          <p:cNvGrpSpPr/>
          <p:nvPr/>
        </p:nvGrpSpPr>
        <p:grpSpPr>
          <a:xfrm>
            <a:off x="10462041" y="936702"/>
            <a:ext cx="3086100" cy="3532073"/>
            <a:chOff x="0" y="-38100"/>
            <a:chExt cx="812800" cy="850900"/>
          </a:xfrm>
        </p:grpSpPr>
        <p:sp>
          <p:nvSpPr>
            <p:cNvPr id="103" name="Google Shape;103;p14">
              <a:extLst>
                <a:ext uri="{FF2B5EF4-FFF2-40B4-BE49-F238E27FC236}">
                  <a16:creationId xmlns:a16="http://schemas.microsoft.com/office/drawing/2014/main" id="{16A95317-D87D-9A4B-F389-8BDAC5C05771}"/>
                </a:ext>
              </a:extLst>
            </p:cNvPr>
            <p:cNvSpPr/>
            <p:nvPr/>
          </p:nvSpPr>
          <p:spPr>
            <a:xfrm>
              <a:off x="0" y="0"/>
              <a:ext cx="812800" cy="145582"/>
            </a:xfrm>
            <a:custGeom>
              <a:avLst/>
              <a:gdLst/>
              <a:ahLst/>
              <a:cxnLst/>
              <a:rect l="l" t="t" r="r" b="b"/>
              <a:pathLst>
                <a:path w="812800" h="145582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145582"/>
                  </a:lnTo>
                  <a:lnTo>
                    <a:pt x="0" y="145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04" name="Google Shape;104;p14">
              <a:extLst>
                <a:ext uri="{FF2B5EF4-FFF2-40B4-BE49-F238E27FC236}">
                  <a16:creationId xmlns:a16="http://schemas.microsoft.com/office/drawing/2014/main" id="{F5147460-5928-8D7C-3B68-492DB8BB1EE5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3200" b="1" i="0" u="none" strike="noStrike" baseline="0" dirty="0">
                  <a:solidFill>
                    <a:schemeClr val="bg1"/>
                  </a:solidFill>
                  <a:latin typeface="Libre Franklin" pitchFamily="2" charset="0"/>
                  <a:ea typeface="Cambria" panose="02040503050406030204" pitchFamily="18" charset="0"/>
                </a:rPr>
                <a:t>Absorbable</a:t>
              </a:r>
              <a:endParaRPr lang="en-US" sz="1600" dirty="0">
                <a:solidFill>
                  <a:schemeClr val="bg1"/>
                </a:solidFill>
                <a:latin typeface="Libre Franklin" pitchFamily="2" charset="0"/>
              </a:endParaRPr>
            </a:p>
          </p:txBody>
        </p:sp>
      </p:grpSp>
      <p:grpSp>
        <p:nvGrpSpPr>
          <p:cNvPr id="105" name="Google Shape;105;p14">
            <a:extLst>
              <a:ext uri="{FF2B5EF4-FFF2-40B4-BE49-F238E27FC236}">
                <a16:creationId xmlns:a16="http://schemas.microsoft.com/office/drawing/2014/main" id="{6A29B697-D7CB-E880-C727-91E7C128E0D2}"/>
              </a:ext>
            </a:extLst>
          </p:cNvPr>
          <p:cNvGrpSpPr/>
          <p:nvPr/>
        </p:nvGrpSpPr>
        <p:grpSpPr>
          <a:xfrm>
            <a:off x="10580189" y="594322"/>
            <a:ext cx="3086100" cy="2971167"/>
            <a:chOff x="0" y="-181307"/>
            <a:chExt cx="812800" cy="850900"/>
          </a:xfrm>
        </p:grpSpPr>
        <p:sp>
          <p:nvSpPr>
            <p:cNvPr id="106" name="Google Shape;106;p14">
              <a:extLst>
                <a:ext uri="{FF2B5EF4-FFF2-40B4-BE49-F238E27FC236}">
                  <a16:creationId xmlns:a16="http://schemas.microsoft.com/office/drawing/2014/main" id="{589EE234-B78B-7B05-BF3E-B8660D6F6AF0}"/>
                </a:ext>
              </a:extLst>
            </p:cNvPr>
            <p:cNvSpPr/>
            <p:nvPr/>
          </p:nvSpPr>
          <p:spPr>
            <a:xfrm>
              <a:off x="0" y="0"/>
              <a:ext cx="812800" cy="145582"/>
            </a:xfrm>
            <a:custGeom>
              <a:avLst/>
              <a:gdLst/>
              <a:ahLst/>
              <a:cxnLst/>
              <a:rect l="l" t="t" r="r" b="b"/>
              <a:pathLst>
                <a:path w="812800" h="145582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145582"/>
                  </a:lnTo>
                  <a:lnTo>
                    <a:pt x="0" y="145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07" name="Google Shape;107;p14">
              <a:extLst>
                <a:ext uri="{FF2B5EF4-FFF2-40B4-BE49-F238E27FC236}">
                  <a16:creationId xmlns:a16="http://schemas.microsoft.com/office/drawing/2014/main" id="{B2E0B296-C9A5-1754-364B-3DE692A1988F}"/>
                </a:ext>
              </a:extLst>
            </p:cNvPr>
            <p:cNvSpPr txBox="1"/>
            <p:nvPr/>
          </p:nvSpPr>
          <p:spPr>
            <a:xfrm>
              <a:off x="0" y="-181307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9" name="Google Shape;109;p14">
            <a:extLst>
              <a:ext uri="{FF2B5EF4-FFF2-40B4-BE49-F238E27FC236}">
                <a16:creationId xmlns:a16="http://schemas.microsoft.com/office/drawing/2014/main" id="{46F58350-EDF9-1E34-8C21-FDF33C4FC3C2}"/>
              </a:ext>
            </a:extLst>
          </p:cNvPr>
          <p:cNvSpPr txBox="1"/>
          <p:nvPr/>
        </p:nvSpPr>
        <p:spPr>
          <a:xfrm>
            <a:off x="1895141" y="4649601"/>
            <a:ext cx="9386237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IN" sz="8000" b="1" dirty="0">
                <a:solidFill>
                  <a:schemeClr val="bg1"/>
                </a:solidFill>
                <a:latin typeface="Libre Baskerville" panose="02000000000000000000" pitchFamily="2" charset="0"/>
                <a:cs typeface="Times New Roman" panose="02020603050405020304" pitchFamily="18" charset="0"/>
              </a:rPr>
              <a:t>Multifilament</a:t>
            </a:r>
            <a:endParaRPr dirty="0">
              <a:solidFill>
                <a:schemeClr val="bg1"/>
              </a:solidFill>
              <a:latin typeface="Libre Baskerville" panose="02000000000000000000" pitchFamily="2" charset="0"/>
            </a:endParaRPr>
          </a:p>
        </p:txBody>
      </p:sp>
      <p:sp>
        <p:nvSpPr>
          <p:cNvPr id="110" name="Google Shape;110;p14">
            <a:extLst>
              <a:ext uri="{FF2B5EF4-FFF2-40B4-BE49-F238E27FC236}">
                <a16:creationId xmlns:a16="http://schemas.microsoft.com/office/drawing/2014/main" id="{678EB939-31D9-280D-5D95-40E6F4C75A59}"/>
              </a:ext>
            </a:extLst>
          </p:cNvPr>
          <p:cNvSpPr txBox="1"/>
          <p:nvPr/>
        </p:nvSpPr>
        <p:spPr>
          <a:xfrm>
            <a:off x="10383483" y="3226745"/>
            <a:ext cx="6317666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-</a:t>
            </a:r>
            <a:r>
              <a:rPr lang="en-IN" sz="3200" dirty="0" err="1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vicryl</a:t>
            </a:r>
            <a:endParaRPr lang="en-IN" sz="3200" dirty="0">
              <a:solidFill>
                <a:schemeClr val="bg1"/>
              </a:solidFill>
              <a:latin typeface="Libre Franklin Light" pitchFamily="2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32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-</a:t>
            </a:r>
            <a:r>
              <a:rPr lang="en-IN" sz="3200" dirty="0" err="1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polyglycolicacid</a:t>
            </a:r>
            <a:r>
              <a:rPr lang="en-IN" sz="32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111" name="Google Shape;111;p14">
            <a:extLst>
              <a:ext uri="{FF2B5EF4-FFF2-40B4-BE49-F238E27FC236}">
                <a16:creationId xmlns:a16="http://schemas.microsoft.com/office/drawing/2014/main" id="{17575009-A56E-A4D7-EA4D-532FE539D3A6}"/>
              </a:ext>
            </a:extLst>
          </p:cNvPr>
          <p:cNvSpPr txBox="1"/>
          <p:nvPr/>
        </p:nvSpPr>
        <p:spPr>
          <a:xfrm>
            <a:off x="10517121" y="6902125"/>
            <a:ext cx="6317666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en-IN" sz="32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silk 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-cotton</a:t>
            </a:r>
          </a:p>
        </p:txBody>
      </p:sp>
    </p:spTree>
    <p:extLst>
      <p:ext uri="{BB962C8B-B14F-4D97-AF65-F5344CB8AC3E}">
        <p14:creationId xmlns:p14="http://schemas.microsoft.com/office/powerpoint/2010/main" val="24637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E97"/>
        </a:solidFill>
        <a:effectLst/>
      </p:bgPr>
    </p:bg>
    <p:spTree>
      <p:nvGrpSpPr>
        <p:cNvPr id="1" name="Shape 150">
          <a:extLst>
            <a:ext uri="{FF2B5EF4-FFF2-40B4-BE49-F238E27FC236}">
              <a16:creationId xmlns:a16="http://schemas.microsoft.com/office/drawing/2014/main" id="{AD6DF88F-3439-1493-5DEF-DD33C6F1A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7">
            <a:extLst>
              <a:ext uri="{FF2B5EF4-FFF2-40B4-BE49-F238E27FC236}">
                <a16:creationId xmlns:a16="http://schemas.microsoft.com/office/drawing/2014/main" id="{043590CF-BBB3-6842-9053-0A119EFBD605}"/>
              </a:ext>
            </a:extLst>
          </p:cNvPr>
          <p:cNvGrpSpPr/>
          <p:nvPr/>
        </p:nvGrpSpPr>
        <p:grpSpPr>
          <a:xfrm>
            <a:off x="-3399096" y="-701386"/>
            <a:ext cx="11970327" cy="10988386"/>
            <a:chOff x="0" y="-47625"/>
            <a:chExt cx="812800" cy="746125"/>
          </a:xfrm>
        </p:grpSpPr>
        <p:sp>
          <p:nvSpPr>
            <p:cNvPr id="152" name="Google Shape;152;p17">
              <a:extLst>
                <a:ext uri="{FF2B5EF4-FFF2-40B4-BE49-F238E27FC236}">
                  <a16:creationId xmlns:a16="http://schemas.microsoft.com/office/drawing/2014/main" id="{2FBF517F-9229-F947-147D-054DA24E1920}"/>
                </a:ext>
              </a:extLst>
            </p:cNvPr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2994E5"/>
            </a:solidFill>
            <a:ln>
              <a:noFill/>
            </a:ln>
          </p:spPr>
        </p:sp>
        <p:sp>
          <p:nvSpPr>
            <p:cNvPr id="153" name="Google Shape;153;p17">
              <a:extLst>
                <a:ext uri="{FF2B5EF4-FFF2-40B4-BE49-F238E27FC236}">
                  <a16:creationId xmlns:a16="http://schemas.microsoft.com/office/drawing/2014/main" id="{1AD2E335-8AB4-5D4D-64C3-F28DFDCFF7E7}"/>
                </a:ext>
              </a:extLst>
            </p:cNvPr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17">
            <a:extLst>
              <a:ext uri="{FF2B5EF4-FFF2-40B4-BE49-F238E27FC236}">
                <a16:creationId xmlns:a16="http://schemas.microsoft.com/office/drawing/2014/main" id="{10AE6977-0A28-3CA2-B4AD-0CB8916031AC}"/>
              </a:ext>
            </a:extLst>
          </p:cNvPr>
          <p:cNvSpPr txBox="1"/>
          <p:nvPr/>
        </p:nvSpPr>
        <p:spPr>
          <a:xfrm>
            <a:off x="6887904" y="1019175"/>
            <a:ext cx="1090039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/>
            <a:r>
              <a:rPr lang="en-IN" sz="8000" b="1" dirty="0">
                <a:solidFill>
                  <a:schemeClr val="bg1"/>
                </a:solidFill>
                <a:latin typeface="Libre Baskerville" panose="02000000000000000000" pitchFamily="2" charset="0"/>
                <a:ea typeface="Cambria" panose="02040503050406030204" pitchFamily="18" charset="0"/>
              </a:rPr>
              <a:t>According</a:t>
            </a:r>
            <a:r>
              <a:rPr lang="en-IN" sz="8800" b="1" dirty="0">
                <a:solidFill>
                  <a:schemeClr val="bg1"/>
                </a:solidFill>
                <a:latin typeface="Libre Baskerville" panose="02000000000000000000" pitchFamily="2" charset="0"/>
                <a:ea typeface="Cambria" panose="02040503050406030204" pitchFamily="18" charset="0"/>
              </a:rPr>
              <a:t> to </a:t>
            </a:r>
            <a:r>
              <a:rPr lang="en-IN" sz="8000" b="1" dirty="0">
                <a:solidFill>
                  <a:schemeClr val="bg1"/>
                </a:solidFill>
                <a:latin typeface="Libre Baskerville" panose="02000000000000000000" pitchFamily="2" charset="0"/>
                <a:ea typeface="Cambria" panose="02040503050406030204" pitchFamily="18" charset="0"/>
              </a:rPr>
              <a:t>Source</a:t>
            </a:r>
            <a:endParaRPr lang="en-IN" dirty="0">
              <a:solidFill>
                <a:schemeClr val="bg1"/>
              </a:solidFill>
              <a:latin typeface="Libre Baskerville" panose="02000000000000000000" pitchFamily="2" charset="0"/>
            </a:endParaRPr>
          </a:p>
        </p:txBody>
      </p:sp>
      <p:sp>
        <p:nvSpPr>
          <p:cNvPr id="156" name="Google Shape;156;p17">
            <a:extLst>
              <a:ext uri="{FF2B5EF4-FFF2-40B4-BE49-F238E27FC236}">
                <a16:creationId xmlns:a16="http://schemas.microsoft.com/office/drawing/2014/main" id="{D36D5B64-925D-527F-3F02-DDAE577317C6}"/>
              </a:ext>
            </a:extLst>
          </p:cNvPr>
          <p:cNvSpPr txBox="1"/>
          <p:nvPr/>
        </p:nvSpPr>
        <p:spPr>
          <a:xfrm>
            <a:off x="8234676" y="4864702"/>
            <a:ext cx="7473362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 algn="ctr">
              <a:buNone/>
            </a:pPr>
            <a:r>
              <a:rPr lang="en-US" sz="48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1. Natural</a:t>
            </a:r>
          </a:p>
          <a:p>
            <a:pPr marL="0" indent="0" algn="ctr">
              <a:buNone/>
            </a:pPr>
            <a:r>
              <a:rPr lang="en-US" sz="48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    2. Synthetic</a:t>
            </a:r>
          </a:p>
          <a:p>
            <a:pPr marL="0" indent="0" algn="ctr">
              <a:buNone/>
            </a:pPr>
            <a:r>
              <a:rPr lang="en-US" sz="48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  3. Metallic</a:t>
            </a:r>
            <a:endParaRPr lang="en-US" sz="2800" dirty="0">
              <a:solidFill>
                <a:schemeClr val="bg1"/>
              </a:solidFill>
              <a:latin typeface="Libre Franklin Light" pitchFamily="2" charset="0"/>
            </a:endParaRPr>
          </a:p>
        </p:txBody>
      </p:sp>
      <p:grpSp>
        <p:nvGrpSpPr>
          <p:cNvPr id="158" name="Google Shape;158;p17">
            <a:extLst>
              <a:ext uri="{FF2B5EF4-FFF2-40B4-BE49-F238E27FC236}">
                <a16:creationId xmlns:a16="http://schemas.microsoft.com/office/drawing/2014/main" id="{9CCE2562-9CF6-3668-87EC-7859830AE68C}"/>
              </a:ext>
            </a:extLst>
          </p:cNvPr>
          <p:cNvGrpSpPr/>
          <p:nvPr/>
        </p:nvGrpSpPr>
        <p:grpSpPr>
          <a:xfrm>
            <a:off x="12670406" y="6773074"/>
            <a:ext cx="11235187" cy="10313551"/>
            <a:chOff x="0" y="-47625"/>
            <a:chExt cx="812800" cy="746125"/>
          </a:xfrm>
        </p:grpSpPr>
        <p:sp>
          <p:nvSpPr>
            <p:cNvPr id="159" name="Google Shape;159;p17">
              <a:extLst>
                <a:ext uri="{FF2B5EF4-FFF2-40B4-BE49-F238E27FC236}">
                  <a16:creationId xmlns:a16="http://schemas.microsoft.com/office/drawing/2014/main" id="{FE0D9241-A4A5-B1F1-EAE6-6EEE82AB2F0B}"/>
                </a:ext>
              </a:extLst>
            </p:cNvPr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2994E5"/>
            </a:solidFill>
            <a:ln>
              <a:noFill/>
            </a:ln>
          </p:spPr>
        </p:sp>
        <p:sp>
          <p:nvSpPr>
            <p:cNvPr id="160" name="Google Shape;160;p17">
              <a:extLst>
                <a:ext uri="{FF2B5EF4-FFF2-40B4-BE49-F238E27FC236}">
                  <a16:creationId xmlns:a16="http://schemas.microsoft.com/office/drawing/2014/main" id="{1596E303-0290-E287-84BA-E04266EBDF71}"/>
                </a:ext>
              </a:extLst>
            </p:cNvPr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1" name="Google Shape;161;p17">
            <a:extLst>
              <a:ext uri="{FF2B5EF4-FFF2-40B4-BE49-F238E27FC236}">
                <a16:creationId xmlns:a16="http://schemas.microsoft.com/office/drawing/2014/main" id="{7AABAB0D-A8D1-7D0B-095C-C299944301C0}"/>
              </a:ext>
            </a:extLst>
          </p:cNvPr>
          <p:cNvCxnSpPr/>
          <p:nvPr/>
        </p:nvCxnSpPr>
        <p:spPr>
          <a:xfrm rot="-25396">
            <a:off x="9143874" y="4342543"/>
            <a:ext cx="914425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65360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/>
          <p:nvPr/>
        </p:nvSpPr>
        <p:spPr>
          <a:xfrm>
            <a:off x="-3790039" y="0"/>
            <a:ext cx="11878753" cy="10287000"/>
          </a:xfrm>
          <a:custGeom>
            <a:avLst/>
            <a:gdLst/>
            <a:ahLst/>
            <a:cxnLst/>
            <a:rect l="l" t="t" r="r" b="b"/>
            <a:pathLst>
              <a:path w="6350000" h="5499100" extrusionOk="0">
                <a:moveTo>
                  <a:pt x="4762500" y="0"/>
                </a:moveTo>
                <a:lnTo>
                  <a:pt x="1587500" y="0"/>
                </a:lnTo>
                <a:lnTo>
                  <a:pt x="0" y="2749550"/>
                </a:lnTo>
                <a:lnTo>
                  <a:pt x="1587500" y="5499100"/>
                </a:lnTo>
                <a:lnTo>
                  <a:pt x="4762500" y="5499100"/>
                </a:lnTo>
                <a:lnTo>
                  <a:pt x="6350000" y="2749550"/>
                </a:lnTo>
                <a:close/>
              </a:path>
            </a:pathLst>
          </a:custGeom>
          <a:blipFill dpi="0" rotWithShape="1">
            <a:blip r:embed="rId3">
              <a:alphaModFix amt="53000"/>
            </a:blip>
            <a:srcRect/>
            <a:stretch>
              <a:fillRect l="-14928" r="-14928"/>
            </a:stretch>
          </a:blipFill>
          <a:ln>
            <a:noFill/>
          </a:ln>
        </p:spPr>
      </p:sp>
      <p:sp>
        <p:nvSpPr>
          <p:cNvPr id="167" name="Google Shape;167;p18"/>
          <p:cNvSpPr/>
          <p:nvPr/>
        </p:nvSpPr>
        <p:spPr>
          <a:xfrm>
            <a:off x="10522137" y="0"/>
            <a:ext cx="11878753" cy="10287000"/>
          </a:xfrm>
          <a:custGeom>
            <a:avLst/>
            <a:gdLst/>
            <a:ahLst/>
            <a:cxnLst/>
            <a:rect l="l" t="t" r="r" b="b"/>
            <a:pathLst>
              <a:path w="6350000" h="5499100" extrusionOk="0">
                <a:moveTo>
                  <a:pt x="4762500" y="0"/>
                </a:moveTo>
                <a:lnTo>
                  <a:pt x="1587500" y="0"/>
                </a:lnTo>
                <a:lnTo>
                  <a:pt x="0" y="2749550"/>
                </a:lnTo>
                <a:lnTo>
                  <a:pt x="1587500" y="5499100"/>
                </a:lnTo>
                <a:lnTo>
                  <a:pt x="4762500" y="5499100"/>
                </a:lnTo>
                <a:lnTo>
                  <a:pt x="6350000" y="2749550"/>
                </a:lnTo>
                <a:close/>
              </a:path>
            </a:pathLst>
          </a:custGeom>
          <a:blipFill dpi="0" rotWithShape="1">
            <a:blip r:embed="rId4">
              <a:alphaModFix amt="53000"/>
            </a:blip>
            <a:srcRect/>
            <a:stretch>
              <a:fillRect l="-6193" r="-23540"/>
            </a:stretch>
          </a:blipFill>
          <a:ln>
            <a:noFill/>
          </a:ln>
        </p:spPr>
      </p:sp>
      <p:grpSp>
        <p:nvGrpSpPr>
          <p:cNvPr id="168" name="Google Shape;168;p18"/>
          <p:cNvGrpSpPr/>
          <p:nvPr/>
        </p:nvGrpSpPr>
        <p:grpSpPr>
          <a:xfrm>
            <a:off x="1255823" y="3211029"/>
            <a:ext cx="6737163" cy="7131922"/>
            <a:chOff x="0" y="-47625"/>
            <a:chExt cx="812800" cy="860425"/>
          </a:xfrm>
        </p:grpSpPr>
        <p:sp>
          <p:nvSpPr>
            <p:cNvPr id="169" name="Google Shape;169;p18"/>
            <p:cNvSpPr/>
            <p:nvPr/>
          </p:nvSpPr>
          <p:spPr>
            <a:xfrm>
              <a:off x="0" y="0"/>
              <a:ext cx="812800" cy="372328"/>
            </a:xfrm>
            <a:custGeom>
              <a:avLst/>
              <a:gdLst/>
              <a:ahLst/>
              <a:cxnLst/>
              <a:rect l="l" t="t" r="r" b="b"/>
              <a:pathLst>
                <a:path w="812800" h="372328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372328"/>
                  </a:lnTo>
                  <a:lnTo>
                    <a:pt x="0" y="372328"/>
                  </a:lnTo>
                  <a:close/>
                </a:path>
              </a:pathLst>
            </a:custGeom>
            <a:solidFill>
              <a:srgbClr val="014E97"/>
            </a:solidFill>
            <a:ln>
              <a:noFill/>
            </a:ln>
          </p:spPr>
        </p:sp>
        <p:sp>
          <p:nvSpPr>
            <p:cNvPr id="170" name="Google Shape;170;p1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18"/>
          <p:cNvSpPr txBox="1"/>
          <p:nvPr/>
        </p:nvSpPr>
        <p:spPr>
          <a:xfrm>
            <a:off x="2817283" y="3734823"/>
            <a:ext cx="458412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 algn="r">
              <a:buNone/>
            </a:pPr>
            <a:r>
              <a:rPr lang="en-IN" sz="2400" b="1" dirty="0">
                <a:solidFill>
                  <a:schemeClr val="bg1"/>
                </a:solidFill>
                <a:latin typeface="Libre Franklin" pitchFamily="2" charset="0"/>
                <a:ea typeface="Cambria" panose="02040503050406030204" pitchFamily="18" charset="0"/>
              </a:rPr>
              <a:t> </a:t>
            </a:r>
            <a:r>
              <a:rPr lang="en-IN" sz="3200" b="1" dirty="0">
                <a:solidFill>
                  <a:schemeClr val="bg1"/>
                </a:solidFill>
                <a:latin typeface="Libre Franklin" pitchFamily="2" charset="0"/>
                <a:ea typeface="Cambria" panose="02040503050406030204" pitchFamily="18" charset="0"/>
              </a:rPr>
              <a:t>Absorbable </a:t>
            </a:r>
          </a:p>
        </p:txBody>
      </p:sp>
      <p:sp>
        <p:nvSpPr>
          <p:cNvPr id="172" name="Google Shape;172;p18"/>
          <p:cNvSpPr txBox="1"/>
          <p:nvPr/>
        </p:nvSpPr>
        <p:spPr>
          <a:xfrm>
            <a:off x="2848163" y="4418334"/>
            <a:ext cx="4584125" cy="273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 algn="r">
              <a:buNone/>
            </a:pPr>
            <a:r>
              <a:rPr lang="en-US" sz="24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-Plain catgut-from sheep submucosa/bovine serosa</a:t>
            </a:r>
          </a:p>
          <a:p>
            <a:pPr marL="0" indent="0" algn="r">
              <a:buNone/>
            </a:pPr>
            <a:r>
              <a:rPr lang="en-US" sz="24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-Chromic catgut-treated with chromium trioxide to strengthen and last longer before absorption</a:t>
            </a:r>
          </a:p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 b="0" i="0" u="none" strike="noStrike" cap="none" dirty="0">
                <a:solidFill>
                  <a:srgbClr val="FFFFFF"/>
                </a:solidFill>
                <a:latin typeface="Libre Franklin Light" pitchFamily="2" charset="0"/>
                <a:ea typeface="Libre Franklin Light"/>
                <a:cs typeface="Libre Franklin Light"/>
                <a:sym typeface="Libre Franklin Light"/>
              </a:rPr>
              <a:t>!</a:t>
            </a:r>
            <a:endParaRPr dirty="0">
              <a:latin typeface="Libre Franklin Light" pitchFamily="2" charset="0"/>
            </a:endParaRPr>
          </a:p>
        </p:txBody>
      </p:sp>
      <p:grpSp>
        <p:nvGrpSpPr>
          <p:cNvPr id="173" name="Google Shape;173;p18"/>
          <p:cNvGrpSpPr/>
          <p:nvPr/>
        </p:nvGrpSpPr>
        <p:grpSpPr>
          <a:xfrm>
            <a:off x="9724351" y="3228620"/>
            <a:ext cx="6737163" cy="7131923"/>
            <a:chOff x="0" y="-47625"/>
            <a:chExt cx="812800" cy="860425"/>
          </a:xfrm>
        </p:grpSpPr>
        <p:sp>
          <p:nvSpPr>
            <p:cNvPr id="174" name="Google Shape;174;p18"/>
            <p:cNvSpPr/>
            <p:nvPr/>
          </p:nvSpPr>
          <p:spPr>
            <a:xfrm>
              <a:off x="0" y="0"/>
              <a:ext cx="812800" cy="372320"/>
            </a:xfrm>
            <a:custGeom>
              <a:avLst/>
              <a:gdLst/>
              <a:ahLst/>
              <a:cxnLst/>
              <a:rect l="l" t="t" r="r" b="b"/>
              <a:pathLst>
                <a:path w="812800" h="37232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372320"/>
                  </a:lnTo>
                  <a:lnTo>
                    <a:pt x="0" y="372320"/>
                  </a:lnTo>
                  <a:close/>
                </a:path>
              </a:pathLst>
            </a:custGeom>
            <a:solidFill>
              <a:srgbClr val="014E97"/>
            </a:solidFill>
            <a:ln>
              <a:noFill/>
            </a:ln>
          </p:spPr>
        </p:sp>
        <p:sp>
          <p:nvSpPr>
            <p:cNvPr id="175" name="Google Shape;175;p1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p18"/>
          <p:cNvSpPr txBox="1"/>
          <p:nvPr/>
        </p:nvSpPr>
        <p:spPr>
          <a:xfrm>
            <a:off x="10522136" y="3806299"/>
            <a:ext cx="458412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>
              <a:buNone/>
            </a:pPr>
            <a:r>
              <a:rPr lang="en-IN" sz="3200" b="1" dirty="0">
                <a:solidFill>
                  <a:schemeClr val="bg1"/>
                </a:solidFill>
                <a:latin typeface="Libre Franklin" pitchFamily="2" charset="0"/>
                <a:ea typeface="Cambria" panose="02040503050406030204" pitchFamily="18" charset="0"/>
              </a:rPr>
              <a:t>Non absorbable </a:t>
            </a:r>
          </a:p>
        </p:txBody>
      </p:sp>
      <p:sp>
        <p:nvSpPr>
          <p:cNvPr id="177" name="Google Shape;177;p18"/>
          <p:cNvSpPr txBox="1"/>
          <p:nvPr/>
        </p:nvSpPr>
        <p:spPr>
          <a:xfrm>
            <a:off x="10426408" y="4646989"/>
            <a:ext cx="4584125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16"/>
              </a:lnSpc>
            </a:pPr>
            <a:r>
              <a:rPr lang="en-IN" sz="24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Silk</a:t>
            </a:r>
            <a:endParaRPr dirty="0">
              <a:latin typeface="Libre Franklin Light" pitchFamily="2" charset="0"/>
            </a:endParaRPr>
          </a:p>
        </p:txBody>
      </p:sp>
      <p:cxnSp>
        <p:nvCxnSpPr>
          <p:cNvPr id="178" name="Google Shape;178;p18"/>
          <p:cNvCxnSpPr/>
          <p:nvPr/>
        </p:nvCxnSpPr>
        <p:spPr>
          <a:xfrm rot="-16355">
            <a:off x="3397224" y="4365829"/>
            <a:ext cx="4004207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9" name="Google Shape;179;p18"/>
          <p:cNvCxnSpPr/>
          <p:nvPr/>
        </p:nvCxnSpPr>
        <p:spPr>
          <a:xfrm rot="-16355">
            <a:off x="10426386" y="4441250"/>
            <a:ext cx="4004207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Google Shape;218;p21">
            <a:extLst>
              <a:ext uri="{FF2B5EF4-FFF2-40B4-BE49-F238E27FC236}">
                <a16:creationId xmlns:a16="http://schemas.microsoft.com/office/drawing/2014/main" id="{AA887D80-ED85-2770-1EB3-EDF8837CFE43}"/>
              </a:ext>
            </a:extLst>
          </p:cNvPr>
          <p:cNvSpPr txBox="1"/>
          <p:nvPr/>
        </p:nvSpPr>
        <p:spPr>
          <a:xfrm>
            <a:off x="4624405" y="1057275"/>
            <a:ext cx="866455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en-IN" sz="8000" b="1" dirty="0">
                <a:solidFill>
                  <a:schemeClr val="accent1">
                    <a:lumMod val="75000"/>
                  </a:schemeClr>
                </a:solidFill>
                <a:latin typeface="Libre Baskerville" panose="02000000000000000000" pitchFamily="2" charset="0"/>
                <a:cs typeface="Times New Roman" panose="02020603050405020304" pitchFamily="18" charset="0"/>
              </a:rPr>
              <a:t>Natural</a:t>
            </a:r>
            <a:endParaRPr dirty="0">
              <a:solidFill>
                <a:schemeClr val="accent1">
                  <a:lumMod val="75000"/>
                </a:schemeClr>
              </a:solidFill>
              <a:latin typeface="Libre Baskerville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>
          <a:extLst>
            <a:ext uri="{FF2B5EF4-FFF2-40B4-BE49-F238E27FC236}">
              <a16:creationId xmlns:a16="http://schemas.microsoft.com/office/drawing/2014/main" id="{DEB5EED4-030D-98DA-DB1F-50D107564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>
            <a:extLst>
              <a:ext uri="{FF2B5EF4-FFF2-40B4-BE49-F238E27FC236}">
                <a16:creationId xmlns:a16="http://schemas.microsoft.com/office/drawing/2014/main" id="{B2FE1BFC-BE5E-C810-230D-AD4F68FF8824}"/>
              </a:ext>
            </a:extLst>
          </p:cNvPr>
          <p:cNvSpPr/>
          <p:nvPr/>
        </p:nvSpPr>
        <p:spPr>
          <a:xfrm>
            <a:off x="-3790039" y="0"/>
            <a:ext cx="11878753" cy="10287000"/>
          </a:xfrm>
          <a:custGeom>
            <a:avLst/>
            <a:gdLst/>
            <a:ahLst/>
            <a:cxnLst/>
            <a:rect l="l" t="t" r="r" b="b"/>
            <a:pathLst>
              <a:path w="6350000" h="5499100" extrusionOk="0">
                <a:moveTo>
                  <a:pt x="4762500" y="0"/>
                </a:moveTo>
                <a:lnTo>
                  <a:pt x="1587500" y="0"/>
                </a:lnTo>
                <a:lnTo>
                  <a:pt x="0" y="2749550"/>
                </a:lnTo>
                <a:lnTo>
                  <a:pt x="1587500" y="5499100"/>
                </a:lnTo>
                <a:lnTo>
                  <a:pt x="4762500" y="5499100"/>
                </a:lnTo>
                <a:lnTo>
                  <a:pt x="6350000" y="2749550"/>
                </a:lnTo>
                <a:close/>
              </a:path>
            </a:pathLst>
          </a:custGeom>
          <a:blipFill dpi="0" rotWithShape="1">
            <a:blip r:embed="rId3">
              <a:alphaModFix amt="53000"/>
            </a:blip>
            <a:srcRect/>
            <a:stretch>
              <a:fillRect l="-14928" r="-14928"/>
            </a:stretch>
          </a:blipFill>
          <a:ln>
            <a:noFill/>
          </a:ln>
        </p:spPr>
      </p:sp>
      <p:sp>
        <p:nvSpPr>
          <p:cNvPr id="167" name="Google Shape;167;p18">
            <a:extLst>
              <a:ext uri="{FF2B5EF4-FFF2-40B4-BE49-F238E27FC236}">
                <a16:creationId xmlns:a16="http://schemas.microsoft.com/office/drawing/2014/main" id="{4529B324-DDBB-B39D-7CCE-0D2A5E08CC48}"/>
              </a:ext>
            </a:extLst>
          </p:cNvPr>
          <p:cNvSpPr/>
          <p:nvPr/>
        </p:nvSpPr>
        <p:spPr>
          <a:xfrm>
            <a:off x="10522137" y="0"/>
            <a:ext cx="11878753" cy="10287000"/>
          </a:xfrm>
          <a:custGeom>
            <a:avLst/>
            <a:gdLst/>
            <a:ahLst/>
            <a:cxnLst/>
            <a:rect l="l" t="t" r="r" b="b"/>
            <a:pathLst>
              <a:path w="6350000" h="5499100" extrusionOk="0">
                <a:moveTo>
                  <a:pt x="4762500" y="0"/>
                </a:moveTo>
                <a:lnTo>
                  <a:pt x="1587500" y="0"/>
                </a:lnTo>
                <a:lnTo>
                  <a:pt x="0" y="2749550"/>
                </a:lnTo>
                <a:lnTo>
                  <a:pt x="1587500" y="5499100"/>
                </a:lnTo>
                <a:lnTo>
                  <a:pt x="4762500" y="5499100"/>
                </a:lnTo>
                <a:lnTo>
                  <a:pt x="6350000" y="2749550"/>
                </a:lnTo>
                <a:close/>
              </a:path>
            </a:pathLst>
          </a:custGeom>
          <a:blipFill dpi="0" rotWithShape="1">
            <a:blip r:embed="rId4">
              <a:alphaModFix amt="53000"/>
            </a:blip>
            <a:srcRect/>
            <a:stretch>
              <a:fillRect l="-6193" r="-23540"/>
            </a:stretch>
          </a:blipFill>
          <a:ln>
            <a:noFill/>
          </a:ln>
        </p:spPr>
      </p:sp>
      <p:grpSp>
        <p:nvGrpSpPr>
          <p:cNvPr id="168" name="Google Shape;168;p18">
            <a:extLst>
              <a:ext uri="{FF2B5EF4-FFF2-40B4-BE49-F238E27FC236}">
                <a16:creationId xmlns:a16="http://schemas.microsoft.com/office/drawing/2014/main" id="{12678E1B-A670-6EE3-012B-AC44B8B259E4}"/>
              </a:ext>
            </a:extLst>
          </p:cNvPr>
          <p:cNvGrpSpPr/>
          <p:nvPr/>
        </p:nvGrpSpPr>
        <p:grpSpPr>
          <a:xfrm>
            <a:off x="1740765" y="3205694"/>
            <a:ext cx="6737163" cy="7131922"/>
            <a:chOff x="0" y="-47625"/>
            <a:chExt cx="812800" cy="860425"/>
          </a:xfrm>
        </p:grpSpPr>
        <p:sp>
          <p:nvSpPr>
            <p:cNvPr id="169" name="Google Shape;169;p18">
              <a:extLst>
                <a:ext uri="{FF2B5EF4-FFF2-40B4-BE49-F238E27FC236}">
                  <a16:creationId xmlns:a16="http://schemas.microsoft.com/office/drawing/2014/main" id="{A1949FB3-304B-8BCB-2738-6253D8C8B015}"/>
                </a:ext>
              </a:extLst>
            </p:cNvPr>
            <p:cNvSpPr/>
            <p:nvPr/>
          </p:nvSpPr>
          <p:spPr>
            <a:xfrm>
              <a:off x="0" y="0"/>
              <a:ext cx="812800" cy="372328"/>
            </a:xfrm>
            <a:custGeom>
              <a:avLst/>
              <a:gdLst/>
              <a:ahLst/>
              <a:cxnLst/>
              <a:rect l="l" t="t" r="r" b="b"/>
              <a:pathLst>
                <a:path w="812800" h="372328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372328"/>
                  </a:lnTo>
                  <a:lnTo>
                    <a:pt x="0" y="372328"/>
                  </a:lnTo>
                  <a:close/>
                </a:path>
              </a:pathLst>
            </a:custGeom>
            <a:solidFill>
              <a:srgbClr val="014E97"/>
            </a:solidFill>
            <a:ln>
              <a:noFill/>
            </a:ln>
          </p:spPr>
        </p:sp>
        <p:sp>
          <p:nvSpPr>
            <p:cNvPr id="170" name="Google Shape;170;p18">
              <a:extLst>
                <a:ext uri="{FF2B5EF4-FFF2-40B4-BE49-F238E27FC236}">
                  <a16:creationId xmlns:a16="http://schemas.microsoft.com/office/drawing/2014/main" id="{CD4E2123-5343-369D-BE68-C111C9917EE0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18">
            <a:extLst>
              <a:ext uri="{FF2B5EF4-FFF2-40B4-BE49-F238E27FC236}">
                <a16:creationId xmlns:a16="http://schemas.microsoft.com/office/drawing/2014/main" id="{E3AB4AB1-9599-5142-F602-B43A83FDB0A0}"/>
              </a:ext>
            </a:extLst>
          </p:cNvPr>
          <p:cNvSpPr txBox="1"/>
          <p:nvPr/>
        </p:nvSpPr>
        <p:spPr>
          <a:xfrm>
            <a:off x="2817283" y="3734823"/>
            <a:ext cx="458412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 algn="r">
              <a:buNone/>
            </a:pPr>
            <a:r>
              <a:rPr lang="en-IN" sz="2400" b="1" dirty="0">
                <a:solidFill>
                  <a:schemeClr val="bg1"/>
                </a:solidFill>
                <a:latin typeface="Libre Franklin" pitchFamily="2" charset="0"/>
                <a:ea typeface="Cambria" panose="02040503050406030204" pitchFamily="18" charset="0"/>
              </a:rPr>
              <a:t> </a:t>
            </a:r>
            <a:r>
              <a:rPr lang="en-IN" sz="3200" b="1" dirty="0">
                <a:solidFill>
                  <a:schemeClr val="bg1"/>
                </a:solidFill>
                <a:latin typeface="Libre Franklin" pitchFamily="2" charset="0"/>
                <a:ea typeface="Cambria" panose="02040503050406030204" pitchFamily="18" charset="0"/>
              </a:rPr>
              <a:t>Absorbable </a:t>
            </a:r>
          </a:p>
        </p:txBody>
      </p:sp>
      <p:sp>
        <p:nvSpPr>
          <p:cNvPr id="172" name="Google Shape;172;p18">
            <a:extLst>
              <a:ext uri="{FF2B5EF4-FFF2-40B4-BE49-F238E27FC236}">
                <a16:creationId xmlns:a16="http://schemas.microsoft.com/office/drawing/2014/main" id="{359B953E-AAD5-245F-9E74-319596A484D9}"/>
              </a:ext>
            </a:extLst>
          </p:cNvPr>
          <p:cNvSpPr txBox="1"/>
          <p:nvPr/>
        </p:nvSpPr>
        <p:spPr>
          <a:xfrm>
            <a:off x="2848119" y="4590354"/>
            <a:ext cx="4584125" cy="1778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 algn="r">
              <a:buNone/>
            </a:pPr>
            <a:r>
              <a:rPr lang="en-IN" sz="24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Polyglactin910 (</a:t>
            </a:r>
            <a:r>
              <a:rPr lang="en-IN" sz="2400" dirty="0" err="1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vicryl</a:t>
            </a:r>
            <a:r>
              <a:rPr lang="en-IN" sz="24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)</a:t>
            </a:r>
          </a:p>
          <a:p>
            <a:pPr marL="0" indent="0" algn="r">
              <a:buNone/>
            </a:pPr>
            <a:r>
              <a:rPr lang="en-IN" sz="24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Polyglecaprone25 (</a:t>
            </a:r>
            <a:r>
              <a:rPr lang="en-IN" sz="2400" dirty="0" err="1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monocryl</a:t>
            </a:r>
            <a:r>
              <a:rPr lang="en-IN" sz="24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)</a:t>
            </a:r>
          </a:p>
          <a:p>
            <a:pPr marL="0" indent="0" algn="r">
              <a:buNone/>
            </a:pPr>
            <a:r>
              <a:rPr lang="en-IN" sz="2400" dirty="0" err="1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polyglycolicacid</a:t>
            </a:r>
            <a:r>
              <a:rPr lang="en-IN" sz="24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  (</a:t>
            </a:r>
            <a:r>
              <a:rPr lang="en-IN" sz="2400" dirty="0" err="1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dexon</a:t>
            </a:r>
            <a:r>
              <a:rPr lang="en-IN" sz="24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)</a:t>
            </a:r>
          </a:p>
          <a:p>
            <a:pPr marL="0" indent="0" algn="r">
              <a:buNone/>
            </a:pPr>
            <a:r>
              <a:rPr lang="en-IN" sz="24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Polydioxanone (PDS)</a:t>
            </a:r>
          </a:p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Libre Franklin Light" pitchFamily="2" charset="0"/>
            </a:endParaRPr>
          </a:p>
        </p:txBody>
      </p:sp>
      <p:grpSp>
        <p:nvGrpSpPr>
          <p:cNvPr id="173" name="Google Shape;173;p18">
            <a:extLst>
              <a:ext uri="{FF2B5EF4-FFF2-40B4-BE49-F238E27FC236}">
                <a16:creationId xmlns:a16="http://schemas.microsoft.com/office/drawing/2014/main" id="{1C5EBBE2-D394-9D1B-2B45-2EA17F3BD065}"/>
              </a:ext>
            </a:extLst>
          </p:cNvPr>
          <p:cNvGrpSpPr/>
          <p:nvPr/>
        </p:nvGrpSpPr>
        <p:grpSpPr>
          <a:xfrm>
            <a:off x="9724351" y="3205760"/>
            <a:ext cx="6737163" cy="7131923"/>
            <a:chOff x="0" y="-47625"/>
            <a:chExt cx="812800" cy="860425"/>
          </a:xfrm>
        </p:grpSpPr>
        <p:sp>
          <p:nvSpPr>
            <p:cNvPr id="174" name="Google Shape;174;p18">
              <a:extLst>
                <a:ext uri="{FF2B5EF4-FFF2-40B4-BE49-F238E27FC236}">
                  <a16:creationId xmlns:a16="http://schemas.microsoft.com/office/drawing/2014/main" id="{7F5529D2-51A3-6F4B-2660-A3E4CF8442AE}"/>
                </a:ext>
              </a:extLst>
            </p:cNvPr>
            <p:cNvSpPr/>
            <p:nvPr/>
          </p:nvSpPr>
          <p:spPr>
            <a:xfrm>
              <a:off x="0" y="0"/>
              <a:ext cx="812800" cy="372320"/>
            </a:xfrm>
            <a:custGeom>
              <a:avLst/>
              <a:gdLst/>
              <a:ahLst/>
              <a:cxnLst/>
              <a:rect l="l" t="t" r="r" b="b"/>
              <a:pathLst>
                <a:path w="812800" h="37232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372320"/>
                  </a:lnTo>
                  <a:lnTo>
                    <a:pt x="0" y="372320"/>
                  </a:lnTo>
                  <a:close/>
                </a:path>
              </a:pathLst>
            </a:custGeom>
            <a:solidFill>
              <a:srgbClr val="014E97"/>
            </a:solidFill>
            <a:ln>
              <a:noFill/>
            </a:ln>
          </p:spPr>
        </p:sp>
        <p:sp>
          <p:nvSpPr>
            <p:cNvPr id="175" name="Google Shape;175;p18">
              <a:extLst>
                <a:ext uri="{FF2B5EF4-FFF2-40B4-BE49-F238E27FC236}">
                  <a16:creationId xmlns:a16="http://schemas.microsoft.com/office/drawing/2014/main" id="{69C0C4F2-534B-1170-B9A9-244CA98AC56E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p18">
            <a:extLst>
              <a:ext uri="{FF2B5EF4-FFF2-40B4-BE49-F238E27FC236}">
                <a16:creationId xmlns:a16="http://schemas.microsoft.com/office/drawing/2014/main" id="{EC143A9A-D56B-8C42-CE7C-9456D2D466FB}"/>
              </a:ext>
            </a:extLst>
          </p:cNvPr>
          <p:cNvSpPr txBox="1"/>
          <p:nvPr/>
        </p:nvSpPr>
        <p:spPr>
          <a:xfrm>
            <a:off x="10522136" y="3806299"/>
            <a:ext cx="458412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>
              <a:buNone/>
            </a:pPr>
            <a:r>
              <a:rPr lang="en-IN" sz="3200" b="1" dirty="0">
                <a:solidFill>
                  <a:schemeClr val="bg1"/>
                </a:solidFill>
                <a:latin typeface="Libre Franklin" pitchFamily="2" charset="0"/>
                <a:ea typeface="Cambria" panose="02040503050406030204" pitchFamily="18" charset="0"/>
              </a:rPr>
              <a:t>Non absorbable </a:t>
            </a:r>
          </a:p>
        </p:txBody>
      </p:sp>
      <p:sp>
        <p:nvSpPr>
          <p:cNvPr id="177" name="Google Shape;177;p18">
            <a:extLst>
              <a:ext uri="{FF2B5EF4-FFF2-40B4-BE49-F238E27FC236}">
                <a16:creationId xmlns:a16="http://schemas.microsoft.com/office/drawing/2014/main" id="{CEA49783-21FA-06C5-822E-6A4558A1E38C}"/>
              </a:ext>
            </a:extLst>
          </p:cNvPr>
          <p:cNvSpPr txBox="1"/>
          <p:nvPr/>
        </p:nvSpPr>
        <p:spPr>
          <a:xfrm>
            <a:off x="10522135" y="4872412"/>
            <a:ext cx="45841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polyamide (Nylon)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Polypropylene (Prolene)</a:t>
            </a:r>
          </a:p>
        </p:txBody>
      </p:sp>
      <p:cxnSp>
        <p:nvCxnSpPr>
          <p:cNvPr id="178" name="Google Shape;178;p18">
            <a:extLst>
              <a:ext uri="{FF2B5EF4-FFF2-40B4-BE49-F238E27FC236}">
                <a16:creationId xmlns:a16="http://schemas.microsoft.com/office/drawing/2014/main" id="{E2E3A118-F186-CFF2-7062-AA86C8209146}"/>
              </a:ext>
            </a:extLst>
          </p:cNvPr>
          <p:cNvCxnSpPr/>
          <p:nvPr/>
        </p:nvCxnSpPr>
        <p:spPr>
          <a:xfrm rot="-16355">
            <a:off x="3397223" y="4408809"/>
            <a:ext cx="4004207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9" name="Google Shape;179;p18">
            <a:extLst>
              <a:ext uri="{FF2B5EF4-FFF2-40B4-BE49-F238E27FC236}">
                <a16:creationId xmlns:a16="http://schemas.microsoft.com/office/drawing/2014/main" id="{87BEB3ED-4405-8DFD-8768-D1B1F7CB117E}"/>
              </a:ext>
            </a:extLst>
          </p:cNvPr>
          <p:cNvCxnSpPr/>
          <p:nvPr/>
        </p:nvCxnSpPr>
        <p:spPr>
          <a:xfrm rot="-16355">
            <a:off x="10522113" y="4599879"/>
            <a:ext cx="4004207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Google Shape;218;p21">
            <a:extLst>
              <a:ext uri="{FF2B5EF4-FFF2-40B4-BE49-F238E27FC236}">
                <a16:creationId xmlns:a16="http://schemas.microsoft.com/office/drawing/2014/main" id="{FC4B00BC-41EB-8F1E-7A20-BCA79031259D}"/>
              </a:ext>
            </a:extLst>
          </p:cNvPr>
          <p:cNvSpPr txBox="1"/>
          <p:nvPr/>
        </p:nvSpPr>
        <p:spPr>
          <a:xfrm>
            <a:off x="4624405" y="1057275"/>
            <a:ext cx="866455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en-IN" sz="8000" b="1" dirty="0">
                <a:solidFill>
                  <a:schemeClr val="accent1">
                    <a:lumMod val="75000"/>
                  </a:schemeClr>
                </a:solidFill>
                <a:latin typeface="Libre Baskerville" panose="02000000000000000000" pitchFamily="2" charset="0"/>
                <a:cs typeface="Times New Roman" panose="02020603050405020304" pitchFamily="18" charset="0"/>
              </a:rPr>
              <a:t>Synthetic</a:t>
            </a:r>
            <a:endParaRPr dirty="0">
              <a:solidFill>
                <a:schemeClr val="accent1">
                  <a:lumMod val="75000"/>
                </a:schemeClr>
              </a:solidFill>
              <a:latin typeface="Libre Baskervill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50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53000"/>
          </a:schemeClr>
        </a:solidFill>
        <a:effectLst/>
      </p:bgPr>
    </p:bg>
    <p:spTree>
      <p:nvGrpSpPr>
        <p:cNvPr id="1" name="Shape 165">
          <a:extLst>
            <a:ext uri="{FF2B5EF4-FFF2-40B4-BE49-F238E27FC236}">
              <a16:creationId xmlns:a16="http://schemas.microsoft.com/office/drawing/2014/main" id="{4122EFD3-22DE-68C5-45A4-F91BCEAD9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>
            <a:extLst>
              <a:ext uri="{FF2B5EF4-FFF2-40B4-BE49-F238E27FC236}">
                <a16:creationId xmlns:a16="http://schemas.microsoft.com/office/drawing/2014/main" id="{23F9F16F-B643-DF14-0624-C69267CC560F}"/>
              </a:ext>
            </a:extLst>
          </p:cNvPr>
          <p:cNvSpPr/>
          <p:nvPr/>
        </p:nvSpPr>
        <p:spPr>
          <a:xfrm>
            <a:off x="-3790039" y="-22860"/>
            <a:ext cx="11878753" cy="10287000"/>
          </a:xfrm>
          <a:custGeom>
            <a:avLst/>
            <a:gdLst/>
            <a:ahLst/>
            <a:cxnLst/>
            <a:rect l="l" t="t" r="r" b="b"/>
            <a:pathLst>
              <a:path w="6350000" h="5499100" extrusionOk="0">
                <a:moveTo>
                  <a:pt x="4762500" y="0"/>
                </a:moveTo>
                <a:lnTo>
                  <a:pt x="1587500" y="0"/>
                </a:lnTo>
                <a:lnTo>
                  <a:pt x="0" y="2749550"/>
                </a:lnTo>
                <a:lnTo>
                  <a:pt x="1587500" y="5499100"/>
                </a:lnTo>
                <a:lnTo>
                  <a:pt x="4762500" y="5499100"/>
                </a:lnTo>
                <a:lnTo>
                  <a:pt x="6350000" y="2749550"/>
                </a:lnTo>
                <a:close/>
              </a:path>
            </a:pathLst>
          </a:custGeom>
          <a:blipFill dpi="0" rotWithShape="1">
            <a:blip r:embed="rId3">
              <a:alphaModFix amt="53000"/>
            </a:blip>
            <a:srcRect/>
            <a:stretch>
              <a:fillRect l="-14928" r="-14928"/>
            </a:stretch>
          </a:blipFill>
          <a:ln>
            <a:noFill/>
          </a:ln>
          <a:effectLst>
            <a:softEdge rad="0"/>
          </a:effectLst>
        </p:spPr>
      </p:sp>
      <p:sp>
        <p:nvSpPr>
          <p:cNvPr id="167" name="Google Shape;167;p18">
            <a:extLst>
              <a:ext uri="{FF2B5EF4-FFF2-40B4-BE49-F238E27FC236}">
                <a16:creationId xmlns:a16="http://schemas.microsoft.com/office/drawing/2014/main" id="{E4283375-9354-5D1F-6AB7-07DC6AB70A50}"/>
              </a:ext>
            </a:extLst>
          </p:cNvPr>
          <p:cNvSpPr/>
          <p:nvPr/>
        </p:nvSpPr>
        <p:spPr>
          <a:xfrm>
            <a:off x="10522137" y="0"/>
            <a:ext cx="11878753" cy="10287000"/>
          </a:xfrm>
          <a:custGeom>
            <a:avLst/>
            <a:gdLst/>
            <a:ahLst/>
            <a:cxnLst/>
            <a:rect l="l" t="t" r="r" b="b"/>
            <a:pathLst>
              <a:path w="6350000" h="5499100" extrusionOk="0">
                <a:moveTo>
                  <a:pt x="4762500" y="0"/>
                </a:moveTo>
                <a:lnTo>
                  <a:pt x="1587500" y="0"/>
                </a:lnTo>
                <a:lnTo>
                  <a:pt x="0" y="2749550"/>
                </a:lnTo>
                <a:lnTo>
                  <a:pt x="1587500" y="5499100"/>
                </a:lnTo>
                <a:lnTo>
                  <a:pt x="4762500" y="5499100"/>
                </a:lnTo>
                <a:lnTo>
                  <a:pt x="6350000" y="274955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6193" r="-23540"/>
            </a:stretch>
          </a:blipFill>
          <a:ln>
            <a:noFill/>
          </a:ln>
          <a:effectLst>
            <a:softEdge rad="0"/>
          </a:effectLst>
        </p:spPr>
      </p:sp>
      <p:grpSp>
        <p:nvGrpSpPr>
          <p:cNvPr id="168" name="Google Shape;168;p18">
            <a:extLst>
              <a:ext uri="{FF2B5EF4-FFF2-40B4-BE49-F238E27FC236}">
                <a16:creationId xmlns:a16="http://schemas.microsoft.com/office/drawing/2014/main" id="{CE960F70-6D6D-D9B2-ED8F-F054B4FEB993}"/>
              </a:ext>
            </a:extLst>
          </p:cNvPr>
          <p:cNvGrpSpPr/>
          <p:nvPr/>
        </p:nvGrpSpPr>
        <p:grpSpPr>
          <a:xfrm>
            <a:off x="1051972" y="3612851"/>
            <a:ext cx="6737163" cy="7131922"/>
            <a:chOff x="0" y="-47625"/>
            <a:chExt cx="812800" cy="860425"/>
          </a:xfrm>
        </p:grpSpPr>
        <p:sp>
          <p:nvSpPr>
            <p:cNvPr id="169" name="Google Shape;169;p18">
              <a:extLst>
                <a:ext uri="{FF2B5EF4-FFF2-40B4-BE49-F238E27FC236}">
                  <a16:creationId xmlns:a16="http://schemas.microsoft.com/office/drawing/2014/main" id="{1FB2D536-1D55-6AFE-B556-439AE898C544}"/>
                </a:ext>
              </a:extLst>
            </p:cNvPr>
            <p:cNvSpPr/>
            <p:nvPr/>
          </p:nvSpPr>
          <p:spPr>
            <a:xfrm>
              <a:off x="0" y="0"/>
              <a:ext cx="812800" cy="372328"/>
            </a:xfrm>
            <a:custGeom>
              <a:avLst/>
              <a:gdLst/>
              <a:ahLst/>
              <a:cxnLst/>
              <a:rect l="l" t="t" r="r" b="b"/>
              <a:pathLst>
                <a:path w="812800" h="372328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372328"/>
                  </a:lnTo>
                  <a:lnTo>
                    <a:pt x="0" y="372328"/>
                  </a:lnTo>
                  <a:close/>
                </a:path>
              </a:pathLst>
            </a:custGeom>
            <a:solidFill>
              <a:srgbClr val="014E97"/>
            </a:solidFill>
            <a:ln>
              <a:noFill/>
            </a:ln>
          </p:spPr>
        </p:sp>
        <p:sp>
          <p:nvSpPr>
            <p:cNvPr id="170" name="Google Shape;170;p18">
              <a:extLst>
                <a:ext uri="{FF2B5EF4-FFF2-40B4-BE49-F238E27FC236}">
                  <a16:creationId xmlns:a16="http://schemas.microsoft.com/office/drawing/2014/main" id="{0D23771E-0171-5D01-EE66-71361681AA7E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p18">
            <a:extLst>
              <a:ext uri="{FF2B5EF4-FFF2-40B4-BE49-F238E27FC236}">
                <a16:creationId xmlns:a16="http://schemas.microsoft.com/office/drawing/2014/main" id="{F1E65A22-36DB-2043-EA93-99DFDED216B8}"/>
              </a:ext>
            </a:extLst>
          </p:cNvPr>
          <p:cNvSpPr txBox="1"/>
          <p:nvPr/>
        </p:nvSpPr>
        <p:spPr>
          <a:xfrm>
            <a:off x="3010221" y="4313898"/>
            <a:ext cx="458412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 algn="ctr">
              <a:buNone/>
            </a:pPr>
            <a:r>
              <a:rPr lang="en-IN" sz="32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Stainless steel wire</a:t>
            </a:r>
            <a:endParaRPr lang="en-IN" sz="4400" dirty="0">
              <a:solidFill>
                <a:schemeClr val="bg1"/>
              </a:solidFill>
              <a:latin typeface="Libre Franklin Light" pitchFamily="2" charset="0"/>
              <a:ea typeface="Cambria" panose="02040503050406030204" pitchFamily="18" charset="0"/>
            </a:endParaRPr>
          </a:p>
        </p:txBody>
      </p:sp>
      <p:grpSp>
        <p:nvGrpSpPr>
          <p:cNvPr id="173" name="Google Shape;173;p18">
            <a:extLst>
              <a:ext uri="{FF2B5EF4-FFF2-40B4-BE49-F238E27FC236}">
                <a16:creationId xmlns:a16="http://schemas.microsoft.com/office/drawing/2014/main" id="{26DAA885-0ABC-80A6-D4BE-EE25D389D54D}"/>
              </a:ext>
            </a:extLst>
          </p:cNvPr>
          <p:cNvGrpSpPr/>
          <p:nvPr/>
        </p:nvGrpSpPr>
        <p:grpSpPr>
          <a:xfrm>
            <a:off x="9724351" y="3205760"/>
            <a:ext cx="6737163" cy="7131923"/>
            <a:chOff x="0" y="-47625"/>
            <a:chExt cx="812800" cy="860425"/>
          </a:xfrm>
        </p:grpSpPr>
        <p:sp>
          <p:nvSpPr>
            <p:cNvPr id="174" name="Google Shape;174;p18">
              <a:extLst>
                <a:ext uri="{FF2B5EF4-FFF2-40B4-BE49-F238E27FC236}">
                  <a16:creationId xmlns:a16="http://schemas.microsoft.com/office/drawing/2014/main" id="{D1C742B6-68F0-D9C7-B3F9-CC3C306DB77B}"/>
                </a:ext>
              </a:extLst>
            </p:cNvPr>
            <p:cNvSpPr/>
            <p:nvPr/>
          </p:nvSpPr>
          <p:spPr>
            <a:xfrm>
              <a:off x="0" y="0"/>
              <a:ext cx="812800" cy="372320"/>
            </a:xfrm>
            <a:custGeom>
              <a:avLst/>
              <a:gdLst/>
              <a:ahLst/>
              <a:cxnLst/>
              <a:rect l="l" t="t" r="r" b="b"/>
              <a:pathLst>
                <a:path w="812800" h="37232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372320"/>
                  </a:lnTo>
                  <a:lnTo>
                    <a:pt x="0" y="372320"/>
                  </a:lnTo>
                  <a:close/>
                </a:path>
              </a:pathLst>
            </a:custGeom>
            <a:solidFill>
              <a:srgbClr val="014E97"/>
            </a:solidFill>
            <a:ln>
              <a:noFill/>
            </a:ln>
          </p:spPr>
        </p:sp>
        <p:sp>
          <p:nvSpPr>
            <p:cNvPr id="175" name="Google Shape;175;p18">
              <a:extLst>
                <a:ext uri="{FF2B5EF4-FFF2-40B4-BE49-F238E27FC236}">
                  <a16:creationId xmlns:a16="http://schemas.microsoft.com/office/drawing/2014/main" id="{4C44DED3-09DA-3DE6-7A98-F73D5CE41DDC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p18">
            <a:extLst>
              <a:ext uri="{FF2B5EF4-FFF2-40B4-BE49-F238E27FC236}">
                <a16:creationId xmlns:a16="http://schemas.microsoft.com/office/drawing/2014/main" id="{D1140682-79D8-BD21-4AC8-52140F39CAE9}"/>
              </a:ext>
            </a:extLst>
          </p:cNvPr>
          <p:cNvSpPr txBox="1"/>
          <p:nvPr/>
        </p:nvSpPr>
        <p:spPr>
          <a:xfrm>
            <a:off x="10522136" y="3806299"/>
            <a:ext cx="458412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>
              <a:buNone/>
            </a:pPr>
            <a:r>
              <a:rPr lang="en-IN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Non absorbable </a:t>
            </a:r>
          </a:p>
        </p:txBody>
      </p:sp>
      <p:sp>
        <p:nvSpPr>
          <p:cNvPr id="177" name="Google Shape;177;p18">
            <a:extLst>
              <a:ext uri="{FF2B5EF4-FFF2-40B4-BE49-F238E27FC236}">
                <a16:creationId xmlns:a16="http://schemas.microsoft.com/office/drawing/2014/main" id="{DEC40BA5-3D84-E8F3-8B0A-6E75E5A58121}"/>
              </a:ext>
            </a:extLst>
          </p:cNvPr>
          <p:cNvSpPr txBox="1"/>
          <p:nvPr/>
        </p:nvSpPr>
        <p:spPr>
          <a:xfrm>
            <a:off x="10522135" y="4872412"/>
            <a:ext cx="45841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polyamide (Nylon)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-polypropylene(Prolene)</a:t>
            </a:r>
          </a:p>
        </p:txBody>
      </p:sp>
      <p:cxnSp>
        <p:nvCxnSpPr>
          <p:cNvPr id="178" name="Google Shape;178;p18">
            <a:extLst>
              <a:ext uri="{FF2B5EF4-FFF2-40B4-BE49-F238E27FC236}">
                <a16:creationId xmlns:a16="http://schemas.microsoft.com/office/drawing/2014/main" id="{38714CF1-DBDA-2098-4491-8AFD48C337CA}"/>
              </a:ext>
            </a:extLst>
          </p:cNvPr>
          <p:cNvCxnSpPr/>
          <p:nvPr/>
        </p:nvCxnSpPr>
        <p:spPr>
          <a:xfrm rot="-16355">
            <a:off x="3342626" y="5027607"/>
            <a:ext cx="4004207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9" name="Google Shape;179;p18">
            <a:extLst>
              <a:ext uri="{FF2B5EF4-FFF2-40B4-BE49-F238E27FC236}">
                <a16:creationId xmlns:a16="http://schemas.microsoft.com/office/drawing/2014/main" id="{A549BDAD-D616-E9EC-2994-2EBAAE0B2061}"/>
              </a:ext>
            </a:extLst>
          </p:cNvPr>
          <p:cNvCxnSpPr/>
          <p:nvPr/>
        </p:nvCxnSpPr>
        <p:spPr>
          <a:xfrm rot="-16355">
            <a:off x="10522113" y="4599879"/>
            <a:ext cx="4004207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Google Shape;218;p21">
            <a:extLst>
              <a:ext uri="{FF2B5EF4-FFF2-40B4-BE49-F238E27FC236}">
                <a16:creationId xmlns:a16="http://schemas.microsoft.com/office/drawing/2014/main" id="{2854A08E-3298-88A6-9295-8CBD63C3A7C1}"/>
              </a:ext>
            </a:extLst>
          </p:cNvPr>
          <p:cNvSpPr txBox="1"/>
          <p:nvPr/>
        </p:nvSpPr>
        <p:spPr>
          <a:xfrm>
            <a:off x="4624405" y="1057275"/>
            <a:ext cx="866455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en-IN" sz="8000" b="1" dirty="0">
                <a:solidFill>
                  <a:schemeClr val="accent1">
                    <a:lumMod val="75000"/>
                  </a:schemeClr>
                </a:solidFill>
                <a:latin typeface="Libre Baskerville" panose="02000000000000000000" pitchFamily="2" charset="0"/>
                <a:cs typeface="Times New Roman" panose="02020603050405020304" pitchFamily="18" charset="0"/>
              </a:rPr>
              <a:t>Metallic</a:t>
            </a:r>
            <a:endParaRPr dirty="0">
              <a:solidFill>
                <a:schemeClr val="accent1">
                  <a:lumMod val="75000"/>
                </a:schemeClr>
              </a:solidFill>
              <a:latin typeface="Libre Baskerville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6CC413-358F-490C-6CB9-48E11C7ED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66" t="11747" r="2170" b="32795"/>
          <a:stretch/>
        </p:blipFill>
        <p:spPr>
          <a:xfrm>
            <a:off x="9250683" y="2743200"/>
            <a:ext cx="9244254" cy="653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4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E97"/>
        </a:solidFill>
        <a:effectLst/>
      </p:bgPr>
    </p:bg>
    <p:spTree>
      <p:nvGrpSpPr>
        <p:cNvPr id="1" name="Shape 294">
          <a:extLst>
            <a:ext uri="{FF2B5EF4-FFF2-40B4-BE49-F238E27FC236}">
              <a16:creationId xmlns:a16="http://schemas.microsoft.com/office/drawing/2014/main" id="{4056CFEE-4D1F-8BB1-B679-0294A8B3A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0" name="Google Shape;300;p26">
            <a:extLst>
              <a:ext uri="{FF2B5EF4-FFF2-40B4-BE49-F238E27FC236}">
                <a16:creationId xmlns:a16="http://schemas.microsoft.com/office/drawing/2014/main" id="{0CE16D6E-AF95-8747-5292-981E165DFDC1}"/>
              </a:ext>
            </a:extLst>
          </p:cNvPr>
          <p:cNvCxnSpPr/>
          <p:nvPr/>
        </p:nvCxnSpPr>
        <p:spPr>
          <a:xfrm>
            <a:off x="-176832" y="8301646"/>
            <a:ext cx="4724944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1" name="Google Shape;301;p26">
            <a:extLst>
              <a:ext uri="{FF2B5EF4-FFF2-40B4-BE49-F238E27FC236}">
                <a16:creationId xmlns:a16="http://schemas.microsoft.com/office/drawing/2014/main" id="{05A817BF-5AC7-2F2F-76D5-ADCED034470E}"/>
              </a:ext>
            </a:extLst>
          </p:cNvPr>
          <p:cNvCxnSpPr/>
          <p:nvPr/>
        </p:nvCxnSpPr>
        <p:spPr>
          <a:xfrm>
            <a:off x="13563056" y="8301646"/>
            <a:ext cx="4724944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DACB363-35BE-6C50-BB39-4379D6041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" t="6450" r="2452" b="7498"/>
          <a:stretch/>
        </p:blipFill>
        <p:spPr>
          <a:xfrm>
            <a:off x="2207941" y="624469"/>
            <a:ext cx="14584699" cy="734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E97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/>
        </p:nvSpPr>
        <p:spPr>
          <a:xfrm>
            <a:off x="13260616" y="6055045"/>
            <a:ext cx="3998684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 Radius - distance from </a:t>
            </a:r>
            <a:r>
              <a:rPr lang="en-US" sz="2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centre</a:t>
            </a: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of circle to the body of needle</a:t>
            </a:r>
          </a:p>
        </p:txBody>
      </p:sp>
      <p:sp>
        <p:nvSpPr>
          <p:cNvPr id="202" name="Google Shape;202;p20"/>
          <p:cNvSpPr txBox="1"/>
          <p:nvPr/>
        </p:nvSpPr>
        <p:spPr>
          <a:xfrm>
            <a:off x="13260616" y="7831422"/>
            <a:ext cx="399868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4. Diameter - thickness of needle</a:t>
            </a:r>
          </a:p>
        </p:txBody>
      </p:sp>
      <p:sp>
        <p:nvSpPr>
          <p:cNvPr id="204" name="Google Shape;204;p20"/>
          <p:cNvSpPr txBox="1"/>
          <p:nvPr/>
        </p:nvSpPr>
        <p:spPr>
          <a:xfrm>
            <a:off x="633952" y="929005"/>
            <a:ext cx="11364359" cy="136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3"/>
              </a:lnSpc>
            </a:pPr>
            <a:r>
              <a:rPr lang="en-IN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Suture needles</a:t>
            </a:r>
            <a:br>
              <a:rPr lang="en-IN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solidFill>
                <a:schemeClr val="bg1"/>
              </a:solidFill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13260616" y="2435386"/>
            <a:ext cx="3998684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 Needle chord length -straight line distance from tip to the end of needle</a:t>
            </a:r>
          </a:p>
        </p:txBody>
      </p:sp>
      <p:sp>
        <p:nvSpPr>
          <p:cNvPr id="207" name="Google Shape;207;p20"/>
          <p:cNvSpPr txBox="1"/>
          <p:nvPr/>
        </p:nvSpPr>
        <p:spPr>
          <a:xfrm>
            <a:off x="13260616" y="4151968"/>
            <a:ext cx="3998684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 Needle length – distance along the needle itself from tip to the end of needle</a:t>
            </a:r>
          </a:p>
        </p:txBody>
      </p:sp>
      <p:cxnSp>
        <p:nvCxnSpPr>
          <p:cNvPr id="208" name="Google Shape;208;p20"/>
          <p:cNvCxnSpPr/>
          <p:nvPr/>
        </p:nvCxnSpPr>
        <p:spPr>
          <a:xfrm>
            <a:off x="13260616" y="4010903"/>
            <a:ext cx="649224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9" name="Google Shape;209;p20"/>
          <p:cNvCxnSpPr/>
          <p:nvPr/>
        </p:nvCxnSpPr>
        <p:spPr>
          <a:xfrm>
            <a:off x="13260616" y="5844628"/>
            <a:ext cx="649224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p20"/>
          <p:cNvCxnSpPr/>
          <p:nvPr/>
        </p:nvCxnSpPr>
        <p:spPr>
          <a:xfrm>
            <a:off x="13260616" y="7589564"/>
            <a:ext cx="649224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206;p20">
            <a:extLst>
              <a:ext uri="{FF2B5EF4-FFF2-40B4-BE49-F238E27FC236}">
                <a16:creationId xmlns:a16="http://schemas.microsoft.com/office/drawing/2014/main" id="{7EE6D5A0-DE54-9383-94E4-764331D4AE09}"/>
              </a:ext>
            </a:extLst>
          </p:cNvPr>
          <p:cNvSpPr txBox="1"/>
          <p:nvPr/>
        </p:nvSpPr>
        <p:spPr>
          <a:xfrm>
            <a:off x="13260616" y="1446767"/>
            <a:ext cx="399868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>
              <a:buNone/>
            </a:pPr>
            <a:r>
              <a:rPr lang="en-IN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Needle anatomy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D1B226-3D29-1FB7-FF81-8C30027B0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9" y="2435386"/>
            <a:ext cx="11198211" cy="6894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E97"/>
        </a:solidFill>
        <a:effectLst/>
      </p:bgPr>
    </p:bg>
    <p:spTree>
      <p:nvGrpSpPr>
        <p:cNvPr id="1" name="Shape 294">
          <a:extLst>
            <a:ext uri="{FF2B5EF4-FFF2-40B4-BE49-F238E27FC236}">
              <a16:creationId xmlns:a16="http://schemas.microsoft.com/office/drawing/2014/main" id="{AE68149F-5B79-014F-6238-AB7266B90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>
            <a:extLst>
              <a:ext uri="{FF2B5EF4-FFF2-40B4-BE49-F238E27FC236}">
                <a16:creationId xmlns:a16="http://schemas.microsoft.com/office/drawing/2014/main" id="{981A6A0E-CAD8-A63D-B8D1-AEFC4642D802}"/>
              </a:ext>
            </a:extLst>
          </p:cNvPr>
          <p:cNvSpPr txBox="1"/>
          <p:nvPr/>
        </p:nvSpPr>
        <p:spPr>
          <a:xfrm>
            <a:off x="1495360" y="8632311"/>
            <a:ext cx="1529728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Basic needle design – eye, body, needle point</a:t>
            </a:r>
            <a:endParaRPr lang="en-IN" sz="2800" dirty="0">
              <a:solidFill>
                <a:schemeClr val="bg1"/>
              </a:solidFill>
              <a:latin typeface="Libre Franklin Light" pitchFamily="2" charset="0"/>
              <a:ea typeface="Cambria" panose="02040503050406030204" pitchFamily="18" charset="0"/>
            </a:endParaRPr>
          </a:p>
        </p:txBody>
      </p:sp>
      <p:cxnSp>
        <p:nvCxnSpPr>
          <p:cNvPr id="300" name="Google Shape;300;p26">
            <a:extLst>
              <a:ext uri="{FF2B5EF4-FFF2-40B4-BE49-F238E27FC236}">
                <a16:creationId xmlns:a16="http://schemas.microsoft.com/office/drawing/2014/main" id="{791119CE-B176-7ED0-8F0C-1565055D44F6}"/>
              </a:ext>
            </a:extLst>
          </p:cNvPr>
          <p:cNvCxnSpPr/>
          <p:nvPr/>
        </p:nvCxnSpPr>
        <p:spPr>
          <a:xfrm>
            <a:off x="-176832" y="8301646"/>
            <a:ext cx="4724944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1" name="Google Shape;301;p26">
            <a:extLst>
              <a:ext uri="{FF2B5EF4-FFF2-40B4-BE49-F238E27FC236}">
                <a16:creationId xmlns:a16="http://schemas.microsoft.com/office/drawing/2014/main" id="{9159323D-1158-2C5B-B777-4F917D7E45B0}"/>
              </a:ext>
            </a:extLst>
          </p:cNvPr>
          <p:cNvCxnSpPr/>
          <p:nvPr/>
        </p:nvCxnSpPr>
        <p:spPr>
          <a:xfrm>
            <a:off x="13563056" y="8301646"/>
            <a:ext cx="4724944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33CF0BE-2567-7FEA-D474-932C17413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360" y="569258"/>
            <a:ext cx="14831122" cy="740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4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E97"/>
        </a:solidFill>
        <a:effectLst/>
      </p:bgPr>
    </p:bg>
    <p:spTree>
      <p:nvGrpSpPr>
        <p:cNvPr id="1" name="Shape 200">
          <a:extLst>
            <a:ext uri="{FF2B5EF4-FFF2-40B4-BE49-F238E27FC236}">
              <a16:creationId xmlns:a16="http://schemas.microsoft.com/office/drawing/2014/main" id="{AE639E82-4C44-E49D-5CD8-9BD13CEF0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>
            <a:extLst>
              <a:ext uri="{FF2B5EF4-FFF2-40B4-BE49-F238E27FC236}">
                <a16:creationId xmlns:a16="http://schemas.microsoft.com/office/drawing/2014/main" id="{8708FA5C-CF04-E9CE-EC64-7EC5BDA7F1A5}"/>
              </a:ext>
            </a:extLst>
          </p:cNvPr>
          <p:cNvSpPr txBox="1"/>
          <p:nvPr/>
        </p:nvSpPr>
        <p:spPr>
          <a:xfrm>
            <a:off x="9369661" y="1637908"/>
            <a:ext cx="1136435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Eye or Swage </a:t>
            </a:r>
          </a:p>
        </p:txBody>
      </p:sp>
      <p:sp>
        <p:nvSpPr>
          <p:cNvPr id="206" name="Google Shape;206;p20">
            <a:extLst>
              <a:ext uri="{FF2B5EF4-FFF2-40B4-BE49-F238E27FC236}">
                <a16:creationId xmlns:a16="http://schemas.microsoft.com/office/drawing/2014/main" id="{74680554-6DE5-09C3-6D84-55DEEB1126CE}"/>
              </a:ext>
            </a:extLst>
          </p:cNvPr>
          <p:cNvSpPr txBox="1"/>
          <p:nvPr/>
        </p:nvSpPr>
        <p:spPr>
          <a:xfrm>
            <a:off x="13260616" y="3109760"/>
            <a:ext cx="3998684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a. Eyed needle –economical, reusable, traumatic </a:t>
            </a:r>
          </a:p>
        </p:txBody>
      </p:sp>
      <p:sp>
        <p:nvSpPr>
          <p:cNvPr id="207" name="Google Shape;207;p20">
            <a:extLst>
              <a:ext uri="{FF2B5EF4-FFF2-40B4-BE49-F238E27FC236}">
                <a16:creationId xmlns:a16="http://schemas.microsoft.com/office/drawing/2014/main" id="{AB9C4FC5-A411-D23C-0987-204A28C2F4EF}"/>
              </a:ext>
            </a:extLst>
          </p:cNvPr>
          <p:cNvSpPr txBox="1"/>
          <p:nvPr/>
        </p:nvSpPr>
        <p:spPr>
          <a:xfrm>
            <a:off x="13260616" y="4690633"/>
            <a:ext cx="3998684" cy="301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b. Eyeless needle or swage – suture is directly attached to needle by manufacturer. Needle has smooth transition with suture, Atraumatic</a:t>
            </a:r>
            <a:endParaRPr lang="en-IN" sz="2800" dirty="0">
              <a:solidFill>
                <a:schemeClr val="bg1"/>
              </a:solidFill>
              <a:latin typeface="Libre Franklin Light" pitchFamily="2" charset="0"/>
              <a:ea typeface="Cambria" panose="02040503050406030204" pitchFamily="18" charset="0"/>
            </a:endParaRPr>
          </a:p>
        </p:txBody>
      </p:sp>
      <p:cxnSp>
        <p:nvCxnSpPr>
          <p:cNvPr id="208" name="Google Shape;208;p20">
            <a:extLst>
              <a:ext uri="{FF2B5EF4-FFF2-40B4-BE49-F238E27FC236}">
                <a16:creationId xmlns:a16="http://schemas.microsoft.com/office/drawing/2014/main" id="{52FF8E68-29C3-5234-60BD-153C00CCA4A1}"/>
              </a:ext>
            </a:extLst>
          </p:cNvPr>
          <p:cNvCxnSpPr/>
          <p:nvPr/>
        </p:nvCxnSpPr>
        <p:spPr>
          <a:xfrm>
            <a:off x="12689116" y="2821548"/>
            <a:ext cx="649224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1" name="Google Shape;211;p20">
            <a:extLst>
              <a:ext uri="{FF2B5EF4-FFF2-40B4-BE49-F238E27FC236}">
                <a16:creationId xmlns:a16="http://schemas.microsoft.com/office/drawing/2014/main" id="{FB37D4C8-BF88-266D-F58C-0D026742B2B7}"/>
              </a:ext>
            </a:extLst>
          </p:cNvPr>
          <p:cNvSpPr/>
          <p:nvPr/>
        </p:nvSpPr>
        <p:spPr>
          <a:xfrm>
            <a:off x="16207359" y="-909100"/>
            <a:ext cx="3140317" cy="2666780"/>
          </a:xfrm>
          <a:custGeom>
            <a:avLst/>
            <a:gdLst/>
            <a:ahLst/>
            <a:cxnLst/>
            <a:rect l="l" t="t" r="r" b="b"/>
            <a:pathLst>
              <a:path w="6326018" h="5372100" extrusionOk="0">
                <a:moveTo>
                  <a:pt x="4775348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775348" y="5372100"/>
                </a:lnTo>
                <a:lnTo>
                  <a:pt x="6326018" y="2686050"/>
                </a:lnTo>
                <a:lnTo>
                  <a:pt x="4775348" y="0"/>
                </a:lnTo>
                <a:close/>
              </a:path>
            </a:pathLst>
          </a:custGeom>
          <a:solidFill>
            <a:srgbClr val="2994E5"/>
          </a:solidFill>
          <a:ln>
            <a:noFill/>
          </a:ln>
        </p:spPr>
      </p:sp>
      <p:sp>
        <p:nvSpPr>
          <p:cNvPr id="212" name="Google Shape;212;p20">
            <a:extLst>
              <a:ext uri="{FF2B5EF4-FFF2-40B4-BE49-F238E27FC236}">
                <a16:creationId xmlns:a16="http://schemas.microsoft.com/office/drawing/2014/main" id="{0CFCAFC9-CE82-C425-F7F4-F7EAFF4CB507}"/>
              </a:ext>
            </a:extLst>
          </p:cNvPr>
          <p:cNvSpPr/>
          <p:nvPr/>
        </p:nvSpPr>
        <p:spPr>
          <a:xfrm>
            <a:off x="-853764" y="8384474"/>
            <a:ext cx="2172366" cy="1844789"/>
          </a:xfrm>
          <a:custGeom>
            <a:avLst/>
            <a:gdLst/>
            <a:ahLst/>
            <a:cxnLst/>
            <a:rect l="l" t="t" r="r" b="b"/>
            <a:pathLst>
              <a:path w="6326018" h="5372100" extrusionOk="0">
                <a:moveTo>
                  <a:pt x="4775348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775348" y="5372100"/>
                </a:lnTo>
                <a:lnTo>
                  <a:pt x="6326018" y="2686050"/>
                </a:lnTo>
                <a:lnTo>
                  <a:pt x="4775348" y="0"/>
                </a:lnTo>
                <a:close/>
              </a:path>
            </a:pathLst>
          </a:custGeom>
          <a:solidFill>
            <a:srgbClr val="2994E5"/>
          </a:solidFill>
          <a:ln>
            <a:noFill/>
          </a:ln>
        </p:spPr>
      </p:sp>
      <p:sp>
        <p:nvSpPr>
          <p:cNvPr id="6" name="Google Shape;212;p20">
            <a:extLst>
              <a:ext uri="{FF2B5EF4-FFF2-40B4-BE49-F238E27FC236}">
                <a16:creationId xmlns:a16="http://schemas.microsoft.com/office/drawing/2014/main" id="{FB1FC650-0AF5-4399-BE27-3F41785A9378}"/>
              </a:ext>
            </a:extLst>
          </p:cNvPr>
          <p:cNvSpPr/>
          <p:nvPr/>
        </p:nvSpPr>
        <p:spPr>
          <a:xfrm>
            <a:off x="1135161" y="9306868"/>
            <a:ext cx="1629188" cy="1565387"/>
          </a:xfrm>
          <a:custGeom>
            <a:avLst/>
            <a:gdLst/>
            <a:ahLst/>
            <a:cxnLst/>
            <a:rect l="l" t="t" r="r" b="b"/>
            <a:pathLst>
              <a:path w="6326018" h="5372100" extrusionOk="0">
                <a:moveTo>
                  <a:pt x="4775348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775348" y="5372100"/>
                </a:lnTo>
                <a:lnTo>
                  <a:pt x="6326018" y="2686050"/>
                </a:lnTo>
                <a:lnTo>
                  <a:pt x="4775348" y="0"/>
                </a:lnTo>
                <a:close/>
              </a:path>
            </a:pathLst>
          </a:custGeom>
          <a:solidFill>
            <a:srgbClr val="2994E5"/>
          </a:solidFill>
          <a:ln>
            <a:noFill/>
          </a:ln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938518-487E-0493-8D96-5A1CCE39A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" r="3766"/>
          <a:stretch/>
        </p:blipFill>
        <p:spPr>
          <a:xfrm>
            <a:off x="1318602" y="2057358"/>
            <a:ext cx="10767060" cy="662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6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1"/>
          <p:cNvSpPr/>
          <p:nvPr/>
        </p:nvSpPr>
        <p:spPr>
          <a:xfrm>
            <a:off x="10929141" y="2008139"/>
            <a:ext cx="5673908" cy="4818324"/>
          </a:xfrm>
          <a:custGeom>
            <a:avLst/>
            <a:gdLst/>
            <a:ahLst/>
            <a:cxnLst/>
            <a:rect l="l" t="t" r="r" b="b"/>
            <a:pathLst>
              <a:path w="6326018" h="5372100" extrusionOk="0">
                <a:moveTo>
                  <a:pt x="4775348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775348" y="5372100"/>
                </a:lnTo>
                <a:lnTo>
                  <a:pt x="6326018" y="2686050"/>
                </a:lnTo>
                <a:lnTo>
                  <a:pt x="4775348" y="0"/>
                </a:lnTo>
                <a:close/>
              </a:path>
            </a:pathLst>
          </a:custGeom>
          <a:solidFill>
            <a:srgbClr val="2994E5"/>
          </a:solidFill>
          <a:ln>
            <a:noFill/>
          </a:ln>
        </p:spPr>
      </p:sp>
      <p:sp>
        <p:nvSpPr>
          <p:cNvPr id="624" name="Google Shape;624;p41"/>
          <p:cNvSpPr/>
          <p:nvPr/>
        </p:nvSpPr>
        <p:spPr>
          <a:xfrm>
            <a:off x="15644035" y="-396726"/>
            <a:ext cx="5553361" cy="4809729"/>
          </a:xfrm>
          <a:custGeom>
            <a:avLst/>
            <a:gdLst/>
            <a:ahLst/>
            <a:cxnLst/>
            <a:rect l="l" t="t" r="r" b="b"/>
            <a:pathLst>
              <a:path w="6202680" h="5372100" extrusionOk="0">
                <a:moveTo>
                  <a:pt x="4652010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652010" y="5372100"/>
                </a:lnTo>
                <a:lnTo>
                  <a:pt x="6202680" y="2686050"/>
                </a:lnTo>
                <a:lnTo>
                  <a:pt x="4652010" y="0"/>
                </a:lnTo>
                <a:close/>
              </a:path>
            </a:pathLst>
          </a:custGeom>
          <a:solidFill>
            <a:srgbClr val="2994E5"/>
          </a:solidFill>
          <a:ln>
            <a:noFill/>
          </a:ln>
        </p:spPr>
      </p:sp>
      <p:sp>
        <p:nvSpPr>
          <p:cNvPr id="625" name="Google Shape;625;p41"/>
          <p:cNvSpPr/>
          <p:nvPr/>
        </p:nvSpPr>
        <p:spPr>
          <a:xfrm>
            <a:off x="11049688" y="7130903"/>
            <a:ext cx="5553361" cy="4809729"/>
          </a:xfrm>
          <a:custGeom>
            <a:avLst/>
            <a:gdLst/>
            <a:ahLst/>
            <a:cxnLst/>
            <a:rect l="l" t="t" r="r" b="b"/>
            <a:pathLst>
              <a:path w="6202680" h="5372100" extrusionOk="0">
                <a:moveTo>
                  <a:pt x="4652010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652010" y="5372100"/>
                </a:lnTo>
                <a:lnTo>
                  <a:pt x="6202680" y="2686050"/>
                </a:lnTo>
                <a:lnTo>
                  <a:pt x="4652010" y="0"/>
                </a:lnTo>
                <a:close/>
              </a:path>
            </a:pathLst>
          </a:custGeom>
          <a:solidFill>
            <a:srgbClr val="014E97"/>
          </a:solidFill>
          <a:ln>
            <a:noFill/>
          </a:ln>
        </p:spPr>
      </p:sp>
      <p:sp>
        <p:nvSpPr>
          <p:cNvPr id="626" name="Google Shape;626;p41"/>
          <p:cNvSpPr/>
          <p:nvPr/>
        </p:nvSpPr>
        <p:spPr>
          <a:xfrm>
            <a:off x="15451046" y="4705089"/>
            <a:ext cx="5673908" cy="4818324"/>
          </a:xfrm>
          <a:custGeom>
            <a:avLst/>
            <a:gdLst/>
            <a:ahLst/>
            <a:cxnLst/>
            <a:rect l="l" t="t" r="r" b="b"/>
            <a:pathLst>
              <a:path w="6326018" h="5372100" extrusionOk="0">
                <a:moveTo>
                  <a:pt x="4775348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775348" y="5372100"/>
                </a:lnTo>
                <a:lnTo>
                  <a:pt x="6326018" y="2686050"/>
                </a:lnTo>
                <a:lnTo>
                  <a:pt x="4775348" y="0"/>
                </a:lnTo>
                <a:close/>
              </a:path>
            </a:pathLst>
          </a:custGeom>
          <a:solidFill>
            <a:srgbClr val="014E97"/>
          </a:solidFill>
          <a:ln>
            <a:noFill/>
          </a:ln>
        </p:spPr>
      </p:sp>
      <p:grpSp>
        <p:nvGrpSpPr>
          <p:cNvPr id="627" name="Google Shape;627;p41"/>
          <p:cNvGrpSpPr/>
          <p:nvPr/>
        </p:nvGrpSpPr>
        <p:grpSpPr>
          <a:xfrm>
            <a:off x="0" y="509737"/>
            <a:ext cx="18287996" cy="3266926"/>
            <a:chOff x="0" y="-47625"/>
            <a:chExt cx="4816592" cy="860425"/>
          </a:xfrm>
        </p:grpSpPr>
        <p:sp>
          <p:nvSpPr>
            <p:cNvPr id="628" name="Google Shape;628;p41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14E97"/>
            </a:solidFill>
            <a:ln>
              <a:noFill/>
            </a:ln>
          </p:spPr>
        </p:sp>
        <p:sp>
          <p:nvSpPr>
            <p:cNvPr id="629" name="Google Shape;629;p4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30" name="Google Shape;630;p41"/>
          <p:cNvPicPr preferRelativeResize="0"/>
          <p:nvPr/>
        </p:nvPicPr>
        <p:blipFill rotWithShape="1">
          <a:blip r:embed="rId3">
            <a:alphaModFix/>
          </a:blip>
          <a:srcRect l="35634" t="10181" r="17157"/>
          <a:stretch/>
        </p:blipFill>
        <p:spPr>
          <a:xfrm>
            <a:off x="11168680" y="1256906"/>
            <a:ext cx="7119320" cy="9030094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1"/>
          <p:cNvSpPr txBox="1"/>
          <p:nvPr/>
        </p:nvSpPr>
        <p:spPr>
          <a:xfrm>
            <a:off x="1041289" y="1527647"/>
            <a:ext cx="113844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IN" sz="8000" b="1" dirty="0">
                <a:solidFill>
                  <a:schemeClr val="bg1"/>
                </a:solidFill>
                <a:latin typeface="Libre Baskerville" panose="02000000000000000000" pitchFamily="2" charset="0"/>
                <a:cs typeface="Times New Roman" panose="02020603050405020304" pitchFamily="18" charset="0"/>
              </a:rPr>
              <a:t>Needle body</a:t>
            </a:r>
            <a:endParaRPr dirty="0">
              <a:solidFill>
                <a:schemeClr val="bg1"/>
              </a:solidFill>
              <a:latin typeface="Libre Baskerville" panose="02000000000000000000" pitchFamily="2" charset="0"/>
            </a:endParaRPr>
          </a:p>
        </p:txBody>
      </p:sp>
      <p:sp>
        <p:nvSpPr>
          <p:cNvPr id="633" name="Google Shape;633;p41"/>
          <p:cNvSpPr txBox="1"/>
          <p:nvPr/>
        </p:nvSpPr>
        <p:spPr>
          <a:xfrm>
            <a:off x="780215" y="5648563"/>
            <a:ext cx="8870382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rgbClr val="0070C0"/>
                </a:solidFill>
                <a:latin typeface="Libre Franklin Light" pitchFamily="2" charset="0"/>
                <a:ea typeface="Cambria" panose="02040503050406030204" pitchFamily="18" charset="0"/>
              </a:rPr>
              <a:t>straight body 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070C0"/>
                </a:solidFill>
                <a:latin typeface="Libre Franklin Light" pitchFamily="2" charset="0"/>
                <a:ea typeface="Cambria" panose="02040503050406030204" pitchFamily="18" charset="0"/>
              </a:rPr>
              <a:t>Half curved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070C0"/>
                </a:solidFill>
                <a:latin typeface="Libre Franklin Light" pitchFamily="2" charset="0"/>
                <a:ea typeface="Cambria" panose="02040503050406030204" pitchFamily="18" charset="0"/>
              </a:rPr>
              <a:t>Curved body - 1/2 circle, 1/4 circle, 3/8 circle, 5/8 circle 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070C0"/>
                </a:solidFill>
                <a:latin typeface="Libre Franklin Light" pitchFamily="2" charset="0"/>
                <a:ea typeface="Cambria" panose="02040503050406030204" pitchFamily="18" charset="0"/>
              </a:rPr>
              <a:t>Compound curve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C1D0A22-6E85-5067-DABA-D938D0B18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082" y="1741280"/>
            <a:ext cx="9667462" cy="87089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94E5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5"/>
          <p:cNvGrpSpPr/>
          <p:nvPr/>
        </p:nvGrpSpPr>
        <p:grpSpPr>
          <a:xfrm>
            <a:off x="9198606" y="168534"/>
            <a:ext cx="1604292" cy="1397488"/>
            <a:chOff x="0" y="-9525"/>
            <a:chExt cx="812800" cy="708025"/>
          </a:xfrm>
        </p:grpSpPr>
        <p:sp>
          <p:nvSpPr>
            <p:cNvPr id="117" name="Google Shape;117;p1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18" name="Google Shape;118;p15"/>
            <p:cNvSpPr txBox="1"/>
            <p:nvPr/>
          </p:nvSpPr>
          <p:spPr>
            <a:xfrm>
              <a:off x="114300" y="-9525"/>
              <a:ext cx="5842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 dirty="0">
                  <a:solidFill>
                    <a:srgbClr val="FFFFFF"/>
                  </a:solidFill>
                  <a:latin typeface="Libre Franklin Light"/>
                  <a:ea typeface="Libre Franklin Light"/>
                  <a:cs typeface="Libre Franklin Light"/>
                  <a:sym typeface="Libre Franklin Light"/>
                </a:rPr>
                <a:t>01.</a:t>
              </a:r>
              <a:endParaRPr dirty="0"/>
            </a:p>
          </p:txBody>
        </p:sp>
      </p:grpSp>
      <p:grpSp>
        <p:nvGrpSpPr>
          <p:cNvPr id="119" name="Google Shape;119;p15"/>
          <p:cNvGrpSpPr/>
          <p:nvPr/>
        </p:nvGrpSpPr>
        <p:grpSpPr>
          <a:xfrm>
            <a:off x="9311742" y="2265093"/>
            <a:ext cx="1604292" cy="1397488"/>
            <a:chOff x="0" y="-9525"/>
            <a:chExt cx="812800" cy="708025"/>
          </a:xfrm>
        </p:grpSpPr>
        <p:sp>
          <p:nvSpPr>
            <p:cNvPr id="120" name="Google Shape;120;p1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1" name="Google Shape;121;p15"/>
            <p:cNvSpPr txBox="1"/>
            <p:nvPr/>
          </p:nvSpPr>
          <p:spPr>
            <a:xfrm>
              <a:off x="114300" y="-9525"/>
              <a:ext cx="5842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 dirty="0">
                  <a:solidFill>
                    <a:srgbClr val="FFFFFF"/>
                  </a:solidFill>
                  <a:latin typeface="Libre Franklin Light"/>
                  <a:ea typeface="Libre Franklin Light"/>
                  <a:cs typeface="Libre Franklin Light"/>
                  <a:sym typeface="Libre Franklin Light"/>
                </a:rPr>
                <a:t>02.</a:t>
              </a:r>
              <a:endParaRPr dirty="0"/>
            </a:p>
          </p:txBody>
        </p:sp>
      </p:grpSp>
      <p:grpSp>
        <p:nvGrpSpPr>
          <p:cNvPr id="122" name="Google Shape;122;p15"/>
          <p:cNvGrpSpPr/>
          <p:nvPr/>
        </p:nvGrpSpPr>
        <p:grpSpPr>
          <a:xfrm>
            <a:off x="9334405" y="4313880"/>
            <a:ext cx="1604292" cy="1397488"/>
            <a:chOff x="0" y="-9525"/>
            <a:chExt cx="812800" cy="708025"/>
          </a:xfrm>
        </p:grpSpPr>
        <p:sp>
          <p:nvSpPr>
            <p:cNvPr id="123" name="Google Shape;123;p1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4" name="Google Shape;124;p15"/>
            <p:cNvSpPr txBox="1"/>
            <p:nvPr/>
          </p:nvSpPr>
          <p:spPr>
            <a:xfrm>
              <a:off x="114300" y="-9525"/>
              <a:ext cx="5842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 dirty="0">
                  <a:solidFill>
                    <a:srgbClr val="FFFFFF"/>
                  </a:solidFill>
                  <a:latin typeface="Libre Franklin Light"/>
                  <a:ea typeface="Libre Franklin Light"/>
                  <a:cs typeface="Libre Franklin Light"/>
                  <a:sym typeface="Libre Franklin Light"/>
                </a:rPr>
                <a:t>03.</a:t>
              </a:r>
              <a:endParaRPr dirty="0"/>
            </a:p>
          </p:txBody>
        </p:sp>
      </p:grpSp>
      <p:grpSp>
        <p:nvGrpSpPr>
          <p:cNvPr id="125" name="Google Shape;125;p15"/>
          <p:cNvGrpSpPr/>
          <p:nvPr/>
        </p:nvGrpSpPr>
        <p:grpSpPr>
          <a:xfrm>
            <a:off x="1733954" y="-518608"/>
            <a:ext cx="6914773" cy="10224009"/>
            <a:chOff x="0" y="-47625"/>
            <a:chExt cx="635000" cy="938895"/>
          </a:xfrm>
        </p:grpSpPr>
        <p:sp>
          <p:nvSpPr>
            <p:cNvPr id="126" name="Google Shape;126;p15"/>
            <p:cNvSpPr/>
            <p:nvPr/>
          </p:nvSpPr>
          <p:spPr>
            <a:xfrm>
              <a:off x="0" y="0"/>
              <a:ext cx="606628" cy="891270"/>
            </a:xfrm>
            <a:custGeom>
              <a:avLst/>
              <a:gdLst/>
              <a:ahLst/>
              <a:cxnLst/>
              <a:rect l="l" t="t" r="r" b="b"/>
              <a:pathLst>
                <a:path w="606628" h="891270" extrusionOk="0">
                  <a:moveTo>
                    <a:pt x="606628" y="0"/>
                  </a:moveTo>
                  <a:lnTo>
                    <a:pt x="606628" y="776970"/>
                  </a:lnTo>
                  <a:lnTo>
                    <a:pt x="303314" y="891270"/>
                  </a:lnTo>
                  <a:lnTo>
                    <a:pt x="0" y="776970"/>
                  </a:lnTo>
                  <a:lnTo>
                    <a:pt x="0" y="0"/>
                  </a:lnTo>
                  <a:lnTo>
                    <a:pt x="606628" y="0"/>
                  </a:lnTo>
                  <a:close/>
                </a:path>
              </a:pathLst>
            </a:custGeom>
            <a:solidFill>
              <a:srgbClr val="014E97"/>
            </a:solidFill>
            <a:ln>
              <a:noFill/>
            </a:ln>
          </p:spPr>
        </p:sp>
        <p:sp>
          <p:nvSpPr>
            <p:cNvPr id="127" name="Google Shape;127;p15"/>
            <p:cNvSpPr txBox="1"/>
            <p:nvPr/>
          </p:nvSpPr>
          <p:spPr>
            <a:xfrm>
              <a:off x="0" y="-47625"/>
              <a:ext cx="6350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15"/>
          <p:cNvSpPr txBox="1"/>
          <p:nvPr/>
        </p:nvSpPr>
        <p:spPr>
          <a:xfrm>
            <a:off x="11706983" y="2447734"/>
            <a:ext cx="5078293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IN" sz="3600" dirty="0">
                <a:solidFill>
                  <a:schemeClr val="bg1">
                    <a:lumMod val="95000"/>
                  </a:schemeClr>
                </a:solidFill>
                <a:latin typeface="Libre Franklin" pitchFamily="2" charset="0"/>
              </a:rPr>
              <a:t> Suture materials and needles</a:t>
            </a:r>
          </a:p>
          <a:p>
            <a:pPr marL="0" indent="0" algn="ctr">
              <a:buNone/>
            </a:pPr>
            <a:endParaRPr lang="en-IN" sz="3600" dirty="0">
              <a:solidFill>
                <a:schemeClr val="bg1">
                  <a:lumMod val="95000"/>
                </a:schemeClr>
              </a:solidFill>
              <a:latin typeface="Libre Franklin" pitchFamily="2" charset="0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11932586" y="3087916"/>
            <a:ext cx="4950360" cy="53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0" i="0" u="none" strike="noStrike" cap="none" dirty="0">
                <a:solidFill>
                  <a:srgbClr val="FFFFFF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 </a:t>
            </a:r>
            <a:endParaRPr dirty="0"/>
          </a:p>
        </p:txBody>
      </p:sp>
      <p:sp>
        <p:nvSpPr>
          <p:cNvPr id="130" name="Google Shape;130;p15"/>
          <p:cNvSpPr txBox="1"/>
          <p:nvPr/>
        </p:nvSpPr>
        <p:spPr>
          <a:xfrm>
            <a:off x="11804652" y="534094"/>
            <a:ext cx="4787747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16"/>
              </a:lnSpc>
            </a:pPr>
            <a:r>
              <a:rPr lang="en-IN" sz="4000" dirty="0">
                <a:solidFill>
                  <a:schemeClr val="bg1">
                    <a:lumMod val="95000"/>
                  </a:schemeClr>
                </a:solidFill>
                <a:latin typeface="Libre Franklin" pitchFamily="2" charset="0"/>
              </a:rPr>
              <a:t>Goals of </a:t>
            </a:r>
            <a:r>
              <a:rPr lang="en-IN" sz="3600" dirty="0">
                <a:solidFill>
                  <a:schemeClr val="bg1">
                    <a:lumMod val="95000"/>
                  </a:schemeClr>
                </a:solidFill>
                <a:latin typeface="Libre Franklin" pitchFamily="2" charset="0"/>
              </a:rPr>
              <a:t>suturing</a:t>
            </a:r>
            <a:endParaRPr lang="en-IN" sz="4000" dirty="0">
              <a:solidFill>
                <a:schemeClr val="bg1">
                  <a:lumMod val="95000"/>
                </a:schemeClr>
              </a:solidFill>
              <a:latin typeface="Libre Franklin" pitchFamily="2" charset="0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11624375" y="921893"/>
            <a:ext cx="4146548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16"/>
              </a:lnSpc>
            </a:pPr>
            <a:r>
              <a:rPr lang="en-US" sz="3600" b="0" i="0" u="none" strike="noStrike" cap="none" dirty="0">
                <a:solidFill>
                  <a:schemeClr val="bg1">
                    <a:lumMod val="95000"/>
                  </a:schemeClr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 </a:t>
            </a:r>
            <a:r>
              <a:rPr lang="en-IN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US" sz="3600" b="0" i="0" u="none" strike="noStrike" cap="none" dirty="0">
                <a:solidFill>
                  <a:schemeClr val="bg1">
                    <a:lumMod val="95000"/>
                  </a:schemeClr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 </a:t>
            </a:r>
            <a:endParaRPr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11706983" y="4313880"/>
            <a:ext cx="5591249" cy="132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9995"/>
              </a:lnSpc>
            </a:pPr>
            <a:r>
              <a:rPr lang="en-IN" sz="3600" dirty="0">
                <a:solidFill>
                  <a:schemeClr val="bg1"/>
                </a:solidFill>
                <a:latin typeface="Libre Franklin" pitchFamily="2" charset="0"/>
                <a:cs typeface="Times New Roman" panose="02020603050405020304" pitchFamily="18" charset="0"/>
              </a:rPr>
              <a:t>Wound Assessment &amp; type of wound healing</a:t>
            </a:r>
            <a:endParaRPr lang="en-IN" sz="400" dirty="0">
              <a:solidFill>
                <a:schemeClr val="bg1"/>
              </a:solidFill>
              <a:latin typeface="Libre Franklin" pitchFamily="2" charset="0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1875760" y="3349732"/>
            <a:ext cx="6322206" cy="229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0" i="0" u="none" strike="noStrike" cap="none" dirty="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Table of </a:t>
            </a:r>
            <a:endParaRPr dirty="0"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0" i="0" u="none" strike="noStrike" cap="none" dirty="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Contents</a:t>
            </a:r>
            <a:endParaRPr dirty="0"/>
          </a:p>
        </p:txBody>
      </p:sp>
      <p:cxnSp>
        <p:nvCxnSpPr>
          <p:cNvPr id="135" name="Google Shape;135;p15"/>
          <p:cNvCxnSpPr/>
          <p:nvPr/>
        </p:nvCxnSpPr>
        <p:spPr>
          <a:xfrm rot="5400000">
            <a:off x="3008937" y="684271"/>
            <a:ext cx="4017752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16;p15">
            <a:extLst>
              <a:ext uri="{FF2B5EF4-FFF2-40B4-BE49-F238E27FC236}">
                <a16:creationId xmlns:a16="http://schemas.microsoft.com/office/drawing/2014/main" id="{46A7A914-2DC8-E0B8-34E8-279E71210C44}"/>
              </a:ext>
            </a:extLst>
          </p:cNvPr>
          <p:cNvGrpSpPr/>
          <p:nvPr/>
        </p:nvGrpSpPr>
        <p:grpSpPr>
          <a:xfrm>
            <a:off x="9334405" y="6534782"/>
            <a:ext cx="1604292" cy="1397488"/>
            <a:chOff x="0" y="-9525"/>
            <a:chExt cx="812800" cy="708025"/>
          </a:xfrm>
        </p:grpSpPr>
        <p:sp>
          <p:nvSpPr>
            <p:cNvPr id="13" name="Google Shape;117;p15">
              <a:extLst>
                <a:ext uri="{FF2B5EF4-FFF2-40B4-BE49-F238E27FC236}">
                  <a16:creationId xmlns:a16="http://schemas.microsoft.com/office/drawing/2014/main" id="{A194F0EB-D232-C208-4A11-9C22D0C0F2C8}"/>
                </a:ext>
              </a:extLst>
            </p:cNvPr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4" name="Google Shape;118;p15">
              <a:extLst>
                <a:ext uri="{FF2B5EF4-FFF2-40B4-BE49-F238E27FC236}">
                  <a16:creationId xmlns:a16="http://schemas.microsoft.com/office/drawing/2014/main" id="{CE57E37A-31BF-CFA6-8106-9D089670EA72}"/>
                </a:ext>
              </a:extLst>
            </p:cNvPr>
            <p:cNvSpPr txBox="1"/>
            <p:nvPr/>
          </p:nvSpPr>
          <p:spPr>
            <a:xfrm>
              <a:off x="114300" y="-9525"/>
              <a:ext cx="5842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 dirty="0">
                  <a:solidFill>
                    <a:srgbClr val="FFFFFF"/>
                  </a:solidFill>
                  <a:latin typeface="Libre Franklin Light"/>
                  <a:ea typeface="Libre Franklin Light"/>
                  <a:cs typeface="Libre Franklin Light"/>
                  <a:sym typeface="Libre Franklin Light"/>
                </a:rPr>
                <a:t>04.</a:t>
              </a:r>
              <a:endParaRPr dirty="0"/>
            </a:p>
          </p:txBody>
        </p:sp>
      </p:grpSp>
      <p:sp>
        <p:nvSpPr>
          <p:cNvPr id="15" name="Google Shape;130;p15">
            <a:extLst>
              <a:ext uri="{FF2B5EF4-FFF2-40B4-BE49-F238E27FC236}">
                <a16:creationId xmlns:a16="http://schemas.microsoft.com/office/drawing/2014/main" id="{183B866C-9AD6-A665-05AB-4093FB280CE7}"/>
              </a:ext>
            </a:extLst>
          </p:cNvPr>
          <p:cNvSpPr txBox="1"/>
          <p:nvPr/>
        </p:nvSpPr>
        <p:spPr>
          <a:xfrm>
            <a:off x="11624375" y="7052252"/>
            <a:ext cx="478774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>
              <a:buNone/>
            </a:pPr>
            <a:r>
              <a:rPr lang="en-IN" sz="3600" dirty="0">
                <a:solidFill>
                  <a:schemeClr val="bg1">
                    <a:lumMod val="95000"/>
                  </a:schemeClr>
                </a:solidFill>
                <a:latin typeface="Libre Franklin" pitchFamily="2" charset="0"/>
              </a:rPr>
              <a:t>Suturing techniques</a:t>
            </a:r>
          </a:p>
        </p:txBody>
      </p:sp>
      <p:grpSp>
        <p:nvGrpSpPr>
          <p:cNvPr id="17" name="Google Shape;116;p15">
            <a:extLst>
              <a:ext uri="{FF2B5EF4-FFF2-40B4-BE49-F238E27FC236}">
                <a16:creationId xmlns:a16="http://schemas.microsoft.com/office/drawing/2014/main" id="{492AC741-7958-6B8E-3826-0807D1DC0A6F}"/>
              </a:ext>
            </a:extLst>
          </p:cNvPr>
          <p:cNvGrpSpPr/>
          <p:nvPr/>
        </p:nvGrpSpPr>
        <p:grpSpPr>
          <a:xfrm>
            <a:off x="9424210" y="8666363"/>
            <a:ext cx="1604292" cy="1397488"/>
            <a:chOff x="0" y="-9525"/>
            <a:chExt cx="812800" cy="708025"/>
          </a:xfrm>
        </p:grpSpPr>
        <p:sp>
          <p:nvSpPr>
            <p:cNvPr id="18" name="Google Shape;117;p15">
              <a:extLst>
                <a:ext uri="{FF2B5EF4-FFF2-40B4-BE49-F238E27FC236}">
                  <a16:creationId xmlns:a16="http://schemas.microsoft.com/office/drawing/2014/main" id="{A8908CFC-7CE6-23D8-8297-007CEC58E935}"/>
                </a:ext>
              </a:extLst>
            </p:cNvPr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9" name="Google Shape;118;p15">
              <a:extLst>
                <a:ext uri="{FF2B5EF4-FFF2-40B4-BE49-F238E27FC236}">
                  <a16:creationId xmlns:a16="http://schemas.microsoft.com/office/drawing/2014/main" id="{E2256689-055E-BA30-7DB7-2075EFA5F6AA}"/>
                </a:ext>
              </a:extLst>
            </p:cNvPr>
            <p:cNvSpPr txBox="1"/>
            <p:nvPr/>
          </p:nvSpPr>
          <p:spPr>
            <a:xfrm>
              <a:off x="114300" y="-9525"/>
              <a:ext cx="5842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 dirty="0">
                  <a:solidFill>
                    <a:srgbClr val="FFFFFF"/>
                  </a:solidFill>
                  <a:latin typeface="Libre Franklin Light"/>
                  <a:ea typeface="Libre Franklin Light"/>
                  <a:cs typeface="Libre Franklin Light"/>
                  <a:sym typeface="Libre Franklin Light"/>
                </a:rPr>
                <a:t>0.5</a:t>
              </a:r>
              <a:endParaRPr dirty="0"/>
            </a:p>
          </p:txBody>
        </p:sp>
      </p:grpSp>
      <p:sp>
        <p:nvSpPr>
          <p:cNvPr id="20" name="Google Shape;130;p15">
            <a:extLst>
              <a:ext uri="{FF2B5EF4-FFF2-40B4-BE49-F238E27FC236}">
                <a16:creationId xmlns:a16="http://schemas.microsoft.com/office/drawing/2014/main" id="{EE7ADAF5-B649-4DAE-94A5-7462BEAFE57D}"/>
              </a:ext>
            </a:extLst>
          </p:cNvPr>
          <p:cNvSpPr txBox="1"/>
          <p:nvPr/>
        </p:nvSpPr>
        <p:spPr>
          <a:xfrm>
            <a:off x="11843006" y="8788891"/>
            <a:ext cx="474939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>
              <a:buNone/>
            </a:pPr>
            <a:r>
              <a:rPr lang="en-IN" sz="3600" dirty="0">
                <a:solidFill>
                  <a:schemeClr val="bg1">
                    <a:lumMod val="95000"/>
                  </a:schemeClr>
                </a:solidFill>
                <a:latin typeface="Libre Franklin" pitchFamily="2" charset="0"/>
              </a:rPr>
              <a:t>Removal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>
          <a:extLst>
            <a:ext uri="{FF2B5EF4-FFF2-40B4-BE49-F238E27FC236}">
              <a16:creationId xmlns:a16="http://schemas.microsoft.com/office/drawing/2014/main" id="{B67D14B3-1666-7024-C6EA-58FF846C8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1">
            <a:extLst>
              <a:ext uri="{FF2B5EF4-FFF2-40B4-BE49-F238E27FC236}">
                <a16:creationId xmlns:a16="http://schemas.microsoft.com/office/drawing/2014/main" id="{E8E1C343-08F5-B002-C891-7463C137457E}"/>
              </a:ext>
            </a:extLst>
          </p:cNvPr>
          <p:cNvSpPr/>
          <p:nvPr/>
        </p:nvSpPr>
        <p:spPr>
          <a:xfrm>
            <a:off x="10929141" y="2008139"/>
            <a:ext cx="5673908" cy="4818324"/>
          </a:xfrm>
          <a:custGeom>
            <a:avLst/>
            <a:gdLst/>
            <a:ahLst/>
            <a:cxnLst/>
            <a:rect l="l" t="t" r="r" b="b"/>
            <a:pathLst>
              <a:path w="6326018" h="5372100" extrusionOk="0">
                <a:moveTo>
                  <a:pt x="4775348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775348" y="5372100"/>
                </a:lnTo>
                <a:lnTo>
                  <a:pt x="6326018" y="2686050"/>
                </a:lnTo>
                <a:lnTo>
                  <a:pt x="4775348" y="0"/>
                </a:lnTo>
                <a:close/>
              </a:path>
            </a:pathLst>
          </a:custGeom>
          <a:solidFill>
            <a:srgbClr val="2994E5"/>
          </a:solidFill>
          <a:ln>
            <a:noFill/>
          </a:ln>
        </p:spPr>
      </p:sp>
      <p:sp>
        <p:nvSpPr>
          <p:cNvPr id="624" name="Google Shape;624;p41">
            <a:extLst>
              <a:ext uri="{FF2B5EF4-FFF2-40B4-BE49-F238E27FC236}">
                <a16:creationId xmlns:a16="http://schemas.microsoft.com/office/drawing/2014/main" id="{50B41D25-05B1-2664-FE33-97C9E04D4A40}"/>
              </a:ext>
            </a:extLst>
          </p:cNvPr>
          <p:cNvSpPr/>
          <p:nvPr/>
        </p:nvSpPr>
        <p:spPr>
          <a:xfrm>
            <a:off x="15644035" y="-396726"/>
            <a:ext cx="5553361" cy="4809729"/>
          </a:xfrm>
          <a:custGeom>
            <a:avLst/>
            <a:gdLst/>
            <a:ahLst/>
            <a:cxnLst/>
            <a:rect l="l" t="t" r="r" b="b"/>
            <a:pathLst>
              <a:path w="6202680" h="5372100" extrusionOk="0">
                <a:moveTo>
                  <a:pt x="4652010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652010" y="5372100"/>
                </a:lnTo>
                <a:lnTo>
                  <a:pt x="6202680" y="2686050"/>
                </a:lnTo>
                <a:lnTo>
                  <a:pt x="4652010" y="0"/>
                </a:lnTo>
                <a:close/>
              </a:path>
            </a:pathLst>
          </a:custGeom>
          <a:solidFill>
            <a:srgbClr val="2994E5"/>
          </a:solidFill>
          <a:ln>
            <a:noFill/>
          </a:ln>
        </p:spPr>
      </p:sp>
      <p:sp>
        <p:nvSpPr>
          <p:cNvPr id="625" name="Google Shape;625;p41">
            <a:extLst>
              <a:ext uri="{FF2B5EF4-FFF2-40B4-BE49-F238E27FC236}">
                <a16:creationId xmlns:a16="http://schemas.microsoft.com/office/drawing/2014/main" id="{99174F36-5183-A674-33AA-BBC2638CCB6B}"/>
              </a:ext>
            </a:extLst>
          </p:cNvPr>
          <p:cNvSpPr/>
          <p:nvPr/>
        </p:nvSpPr>
        <p:spPr>
          <a:xfrm>
            <a:off x="11049688" y="7130903"/>
            <a:ext cx="5553361" cy="4809729"/>
          </a:xfrm>
          <a:custGeom>
            <a:avLst/>
            <a:gdLst/>
            <a:ahLst/>
            <a:cxnLst/>
            <a:rect l="l" t="t" r="r" b="b"/>
            <a:pathLst>
              <a:path w="6202680" h="5372100" extrusionOk="0">
                <a:moveTo>
                  <a:pt x="4652010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652010" y="5372100"/>
                </a:lnTo>
                <a:lnTo>
                  <a:pt x="6202680" y="2686050"/>
                </a:lnTo>
                <a:lnTo>
                  <a:pt x="4652010" y="0"/>
                </a:lnTo>
                <a:close/>
              </a:path>
            </a:pathLst>
          </a:custGeom>
          <a:solidFill>
            <a:srgbClr val="014E97"/>
          </a:solidFill>
          <a:ln>
            <a:noFill/>
          </a:ln>
        </p:spPr>
      </p:sp>
      <p:sp>
        <p:nvSpPr>
          <p:cNvPr id="626" name="Google Shape;626;p41">
            <a:extLst>
              <a:ext uri="{FF2B5EF4-FFF2-40B4-BE49-F238E27FC236}">
                <a16:creationId xmlns:a16="http://schemas.microsoft.com/office/drawing/2014/main" id="{577BA41F-7417-ED84-968C-FCBE116AE599}"/>
              </a:ext>
            </a:extLst>
          </p:cNvPr>
          <p:cNvSpPr/>
          <p:nvPr/>
        </p:nvSpPr>
        <p:spPr>
          <a:xfrm>
            <a:off x="15451046" y="4705089"/>
            <a:ext cx="5673908" cy="4818324"/>
          </a:xfrm>
          <a:custGeom>
            <a:avLst/>
            <a:gdLst/>
            <a:ahLst/>
            <a:cxnLst/>
            <a:rect l="l" t="t" r="r" b="b"/>
            <a:pathLst>
              <a:path w="6326018" h="5372100" extrusionOk="0">
                <a:moveTo>
                  <a:pt x="4775348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775348" y="5372100"/>
                </a:lnTo>
                <a:lnTo>
                  <a:pt x="6326018" y="2686050"/>
                </a:lnTo>
                <a:lnTo>
                  <a:pt x="4775348" y="0"/>
                </a:lnTo>
                <a:close/>
              </a:path>
            </a:pathLst>
          </a:custGeom>
          <a:solidFill>
            <a:srgbClr val="014E97"/>
          </a:solidFill>
          <a:ln>
            <a:noFill/>
          </a:ln>
        </p:spPr>
      </p:sp>
      <p:grpSp>
        <p:nvGrpSpPr>
          <p:cNvPr id="627" name="Google Shape;627;p41">
            <a:extLst>
              <a:ext uri="{FF2B5EF4-FFF2-40B4-BE49-F238E27FC236}">
                <a16:creationId xmlns:a16="http://schemas.microsoft.com/office/drawing/2014/main" id="{E318DB21-C9CE-D537-72F3-D15ADB92D586}"/>
              </a:ext>
            </a:extLst>
          </p:cNvPr>
          <p:cNvGrpSpPr/>
          <p:nvPr/>
        </p:nvGrpSpPr>
        <p:grpSpPr>
          <a:xfrm>
            <a:off x="0" y="509737"/>
            <a:ext cx="18287996" cy="3266926"/>
            <a:chOff x="0" y="-47625"/>
            <a:chExt cx="4816592" cy="860425"/>
          </a:xfrm>
        </p:grpSpPr>
        <p:sp>
          <p:nvSpPr>
            <p:cNvPr id="628" name="Google Shape;628;p41">
              <a:extLst>
                <a:ext uri="{FF2B5EF4-FFF2-40B4-BE49-F238E27FC236}">
                  <a16:creationId xmlns:a16="http://schemas.microsoft.com/office/drawing/2014/main" id="{DD0A00AE-3F10-2640-0FA3-0D479A6348A1}"/>
                </a:ext>
              </a:extLst>
            </p:cNvPr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14E97"/>
            </a:solidFill>
            <a:ln>
              <a:noFill/>
            </a:ln>
          </p:spPr>
        </p:sp>
        <p:sp>
          <p:nvSpPr>
            <p:cNvPr id="629" name="Google Shape;629;p41">
              <a:extLst>
                <a:ext uri="{FF2B5EF4-FFF2-40B4-BE49-F238E27FC236}">
                  <a16:creationId xmlns:a16="http://schemas.microsoft.com/office/drawing/2014/main" id="{296B2E47-0675-81BD-20C5-9F294061130A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30" name="Google Shape;630;p41">
            <a:extLst>
              <a:ext uri="{FF2B5EF4-FFF2-40B4-BE49-F238E27FC236}">
                <a16:creationId xmlns:a16="http://schemas.microsoft.com/office/drawing/2014/main" id="{F4A11A42-8820-E82C-1A8F-C180653EF5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5634" t="10181" r="17157"/>
          <a:stretch/>
        </p:blipFill>
        <p:spPr>
          <a:xfrm>
            <a:off x="11168680" y="1256906"/>
            <a:ext cx="7119320" cy="9030094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1">
            <a:extLst>
              <a:ext uri="{FF2B5EF4-FFF2-40B4-BE49-F238E27FC236}">
                <a16:creationId xmlns:a16="http://schemas.microsoft.com/office/drawing/2014/main" id="{CE309670-C37C-7901-F0B6-28ADB4C8B0F9}"/>
              </a:ext>
            </a:extLst>
          </p:cNvPr>
          <p:cNvSpPr txBox="1"/>
          <p:nvPr/>
        </p:nvSpPr>
        <p:spPr>
          <a:xfrm>
            <a:off x="1028700" y="1618060"/>
            <a:ext cx="113844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IN" sz="8000" b="1" dirty="0">
                <a:solidFill>
                  <a:schemeClr val="bg1"/>
                </a:solidFill>
                <a:latin typeface="Libre Baskerville" panose="02000000000000000000" pitchFamily="2" charset="0"/>
                <a:cs typeface="Times New Roman" panose="02020603050405020304" pitchFamily="18" charset="0"/>
              </a:rPr>
              <a:t>Needle point</a:t>
            </a:r>
            <a:endParaRPr dirty="0">
              <a:solidFill>
                <a:schemeClr val="bg1"/>
              </a:solidFill>
              <a:latin typeface="Libre Baskerville" panose="02000000000000000000" pitchFamily="2" charset="0"/>
            </a:endParaRPr>
          </a:p>
        </p:txBody>
      </p:sp>
      <p:sp>
        <p:nvSpPr>
          <p:cNvPr id="633" name="Google Shape;633;p41">
            <a:extLst>
              <a:ext uri="{FF2B5EF4-FFF2-40B4-BE49-F238E27FC236}">
                <a16:creationId xmlns:a16="http://schemas.microsoft.com/office/drawing/2014/main" id="{367B4CB7-5276-6942-7149-EF1F977BFE07}"/>
              </a:ext>
            </a:extLst>
          </p:cNvPr>
          <p:cNvSpPr txBox="1"/>
          <p:nvPr/>
        </p:nvSpPr>
        <p:spPr>
          <a:xfrm>
            <a:off x="468351" y="4413003"/>
            <a:ext cx="9430731" cy="530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Libre Franklin Light" pitchFamily="2" charset="0"/>
                <a:ea typeface="Cambria" panose="02040503050406030204" pitchFamily="18" charset="0"/>
              </a:rPr>
              <a:t>Blunt point –friable tissue such as liver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Libre Franklin Light" pitchFamily="2" charset="0"/>
                <a:ea typeface="Cambria" panose="02040503050406030204" pitchFamily="18" charset="0"/>
              </a:rPr>
              <a:t>Taper point –used to suture tissues that are easy to penetrate such as muscle and subcutaneous fat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Libre Franklin Light" pitchFamily="2" charset="0"/>
                <a:ea typeface="Cambria" panose="02040503050406030204" pitchFamily="18" charset="0"/>
              </a:rPr>
              <a:t>Taper cut –like two needles in one with round body to reduce trauma to wound and cutting tip to improve penetration, used in calcified tissue, tendon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Libre Franklin Light" pitchFamily="2" charset="0"/>
                <a:ea typeface="Cambria" panose="02040503050406030204" pitchFamily="18" charset="0"/>
              </a:rPr>
              <a:t>Reverse cutting – triangle shape body with apex in outer side of the curve . Used in skin closure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Libre Franklin Light" pitchFamily="2" charset="0"/>
                <a:ea typeface="Cambria" panose="02040503050406030204" pitchFamily="18" charset="0"/>
              </a:rPr>
              <a:t>Conventional cutting - same like reverse cutting except apex in inner side of curve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Libre Franklin Light" pitchFamily="2" charset="0"/>
                <a:ea typeface="Cambria" panose="02040503050406030204" pitchFamily="18" charset="0"/>
              </a:rPr>
              <a:t>Spatula –fine needles with sharp cutting edge, square or flat body, used in oculoplastic procedures.</a:t>
            </a:r>
            <a:endParaRPr lang="en-IN" sz="2800" dirty="0">
              <a:solidFill>
                <a:srgbClr val="0070C0"/>
              </a:solidFill>
              <a:latin typeface="Libre Franklin Light" pitchFamily="2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E5E368-2475-9C8E-CABF-B7A6C1CB9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2062" y="2007116"/>
            <a:ext cx="9644522" cy="855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3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E97"/>
        </a:solidFill>
        <a:effectLst/>
      </p:bgPr>
    </p:bg>
    <p:spTree>
      <p:nvGrpSpPr>
        <p:cNvPr id="1" name="Shape 294">
          <a:extLst>
            <a:ext uri="{FF2B5EF4-FFF2-40B4-BE49-F238E27FC236}">
              <a16:creationId xmlns:a16="http://schemas.microsoft.com/office/drawing/2014/main" id="{0719390F-346C-6BC1-C2D5-1A7581E9A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>
            <a:extLst>
              <a:ext uri="{FF2B5EF4-FFF2-40B4-BE49-F238E27FC236}">
                <a16:creationId xmlns:a16="http://schemas.microsoft.com/office/drawing/2014/main" id="{9FC4F856-346D-1D9E-A16D-DC4BEB148DB0}"/>
              </a:ext>
            </a:extLst>
          </p:cNvPr>
          <p:cNvSpPr txBox="1"/>
          <p:nvPr/>
        </p:nvSpPr>
        <p:spPr>
          <a:xfrm>
            <a:off x="1495360" y="8632311"/>
            <a:ext cx="1529728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Nylon (</a:t>
            </a:r>
            <a:r>
              <a:rPr lang="en-US" sz="2800" b="1" dirty="0" err="1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Ethilon</a:t>
            </a:r>
            <a:r>
              <a:rPr lang="en-US" sz="2800" b="1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)-70 % TS maintained after 10 years .Temporary use in skin </a:t>
            </a:r>
            <a:r>
              <a:rPr lang="en-US" sz="2800" b="1" dirty="0" err="1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closurePermanent</a:t>
            </a:r>
            <a:r>
              <a:rPr lang="en-US" sz="2800" b="1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 use in Laparotomy closure</a:t>
            </a:r>
            <a:endParaRPr lang="en-IN" sz="2800" b="1" dirty="0">
              <a:solidFill>
                <a:schemeClr val="bg1"/>
              </a:solidFill>
              <a:latin typeface="Libre Franklin Light" pitchFamily="2" charset="0"/>
              <a:ea typeface="Cambria" panose="02040503050406030204" pitchFamily="18" charset="0"/>
            </a:endParaRPr>
          </a:p>
        </p:txBody>
      </p:sp>
      <p:cxnSp>
        <p:nvCxnSpPr>
          <p:cNvPr id="300" name="Google Shape;300;p26">
            <a:extLst>
              <a:ext uri="{FF2B5EF4-FFF2-40B4-BE49-F238E27FC236}">
                <a16:creationId xmlns:a16="http://schemas.microsoft.com/office/drawing/2014/main" id="{6938120D-4162-493E-E3AE-AD0F5CD436E8}"/>
              </a:ext>
            </a:extLst>
          </p:cNvPr>
          <p:cNvCxnSpPr/>
          <p:nvPr/>
        </p:nvCxnSpPr>
        <p:spPr>
          <a:xfrm>
            <a:off x="-176832" y="8301646"/>
            <a:ext cx="4724944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1" name="Google Shape;301;p26">
            <a:extLst>
              <a:ext uri="{FF2B5EF4-FFF2-40B4-BE49-F238E27FC236}">
                <a16:creationId xmlns:a16="http://schemas.microsoft.com/office/drawing/2014/main" id="{A5A7848F-782C-4440-2131-1ED41C2013CF}"/>
              </a:ext>
            </a:extLst>
          </p:cNvPr>
          <p:cNvCxnSpPr/>
          <p:nvPr/>
        </p:nvCxnSpPr>
        <p:spPr>
          <a:xfrm>
            <a:off x="13563056" y="8301646"/>
            <a:ext cx="4724944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D874EE6-710C-51D5-9466-60F12C661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37" y="792915"/>
            <a:ext cx="15990848" cy="681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1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E97"/>
        </a:solidFill>
        <a:effectLst/>
      </p:bgPr>
    </p:bg>
    <p:spTree>
      <p:nvGrpSpPr>
        <p:cNvPr id="1" name="Shape 294">
          <a:extLst>
            <a:ext uri="{FF2B5EF4-FFF2-40B4-BE49-F238E27FC236}">
              <a16:creationId xmlns:a16="http://schemas.microsoft.com/office/drawing/2014/main" id="{CF0FB4F6-6D39-8434-5561-FC484086E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>
            <a:extLst>
              <a:ext uri="{FF2B5EF4-FFF2-40B4-BE49-F238E27FC236}">
                <a16:creationId xmlns:a16="http://schemas.microsoft.com/office/drawing/2014/main" id="{52F59B66-7AA2-451C-5624-37FDF4C15860}"/>
              </a:ext>
            </a:extLst>
          </p:cNvPr>
          <p:cNvSpPr txBox="1"/>
          <p:nvPr/>
        </p:nvSpPr>
        <p:spPr>
          <a:xfrm>
            <a:off x="1495360" y="8610009"/>
            <a:ext cx="1529728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Remains encapsulated in tissues. Used in cardiovascular surgery and wall closure Hernioplasty</a:t>
            </a:r>
          </a:p>
          <a:p>
            <a:pPr algn="ctr"/>
            <a:endParaRPr lang="en-IN" sz="2800" b="1" dirty="0">
              <a:solidFill>
                <a:schemeClr val="bg1"/>
              </a:solidFill>
              <a:latin typeface="Libre Franklin Light" pitchFamily="2" charset="0"/>
              <a:ea typeface="Cambria" panose="02040503050406030204" pitchFamily="18" charset="0"/>
            </a:endParaRPr>
          </a:p>
        </p:txBody>
      </p:sp>
      <p:cxnSp>
        <p:nvCxnSpPr>
          <p:cNvPr id="300" name="Google Shape;300;p26">
            <a:extLst>
              <a:ext uri="{FF2B5EF4-FFF2-40B4-BE49-F238E27FC236}">
                <a16:creationId xmlns:a16="http://schemas.microsoft.com/office/drawing/2014/main" id="{7CC33326-565E-6FEC-B900-DABE64AC55EB}"/>
              </a:ext>
            </a:extLst>
          </p:cNvPr>
          <p:cNvCxnSpPr/>
          <p:nvPr/>
        </p:nvCxnSpPr>
        <p:spPr>
          <a:xfrm>
            <a:off x="-176832" y="8301646"/>
            <a:ext cx="4724944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1" name="Google Shape;301;p26">
            <a:extLst>
              <a:ext uri="{FF2B5EF4-FFF2-40B4-BE49-F238E27FC236}">
                <a16:creationId xmlns:a16="http://schemas.microsoft.com/office/drawing/2014/main" id="{6DAF1443-C1F6-3669-D3C3-81F556DFE146}"/>
              </a:ext>
            </a:extLst>
          </p:cNvPr>
          <p:cNvCxnSpPr/>
          <p:nvPr/>
        </p:nvCxnSpPr>
        <p:spPr>
          <a:xfrm>
            <a:off x="13563056" y="8301646"/>
            <a:ext cx="4724944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37013A1-144C-5B04-5022-B124E2BB8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360" y="792916"/>
            <a:ext cx="15588308" cy="676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887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E97"/>
        </a:solidFill>
        <a:effectLst/>
      </p:bgPr>
    </p:bg>
    <p:spTree>
      <p:nvGrpSpPr>
        <p:cNvPr id="1" name="Shape 294">
          <a:extLst>
            <a:ext uri="{FF2B5EF4-FFF2-40B4-BE49-F238E27FC236}">
              <a16:creationId xmlns:a16="http://schemas.microsoft.com/office/drawing/2014/main" id="{03A418D4-04E4-4D81-3294-1F95C2591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>
            <a:extLst>
              <a:ext uri="{FF2B5EF4-FFF2-40B4-BE49-F238E27FC236}">
                <a16:creationId xmlns:a16="http://schemas.microsoft.com/office/drawing/2014/main" id="{E4AE13CE-171E-159C-76A0-FEE4D3834EAF}"/>
              </a:ext>
            </a:extLst>
          </p:cNvPr>
          <p:cNvSpPr txBox="1"/>
          <p:nvPr/>
        </p:nvSpPr>
        <p:spPr>
          <a:xfrm>
            <a:off x="1495360" y="8632311"/>
            <a:ext cx="1529728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Silk – 80 % TS lost by 60 months. Tissue reaction high, not recommended. Securing drains.</a:t>
            </a:r>
          </a:p>
        </p:txBody>
      </p:sp>
      <p:cxnSp>
        <p:nvCxnSpPr>
          <p:cNvPr id="300" name="Google Shape;300;p26">
            <a:extLst>
              <a:ext uri="{FF2B5EF4-FFF2-40B4-BE49-F238E27FC236}">
                <a16:creationId xmlns:a16="http://schemas.microsoft.com/office/drawing/2014/main" id="{B0B1FCFF-5CF6-EEF8-1CE8-3A588E6088E2}"/>
              </a:ext>
            </a:extLst>
          </p:cNvPr>
          <p:cNvCxnSpPr/>
          <p:nvPr/>
        </p:nvCxnSpPr>
        <p:spPr>
          <a:xfrm>
            <a:off x="-176832" y="8301646"/>
            <a:ext cx="4724944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1" name="Google Shape;301;p26">
            <a:extLst>
              <a:ext uri="{FF2B5EF4-FFF2-40B4-BE49-F238E27FC236}">
                <a16:creationId xmlns:a16="http://schemas.microsoft.com/office/drawing/2014/main" id="{D0B7B70A-4BB6-6C06-978A-2EE0ABF39ED2}"/>
              </a:ext>
            </a:extLst>
          </p:cNvPr>
          <p:cNvCxnSpPr/>
          <p:nvPr/>
        </p:nvCxnSpPr>
        <p:spPr>
          <a:xfrm>
            <a:off x="13563056" y="8301646"/>
            <a:ext cx="4724944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C6939EE-1F8E-D890-44C7-F9BF91359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23" y="473345"/>
            <a:ext cx="16102361" cy="731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9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E97"/>
        </a:solidFill>
        <a:effectLst/>
      </p:bgPr>
    </p:bg>
    <p:spTree>
      <p:nvGrpSpPr>
        <p:cNvPr id="1" name="Shape 294">
          <a:extLst>
            <a:ext uri="{FF2B5EF4-FFF2-40B4-BE49-F238E27FC236}">
              <a16:creationId xmlns:a16="http://schemas.microsoft.com/office/drawing/2014/main" id="{44BDD88B-8579-6D37-2126-030332F74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>
            <a:extLst>
              <a:ext uri="{FF2B5EF4-FFF2-40B4-BE49-F238E27FC236}">
                <a16:creationId xmlns:a16="http://schemas.microsoft.com/office/drawing/2014/main" id="{C5B58C24-FFD5-D88C-80AE-2649D8BEB33C}"/>
              </a:ext>
            </a:extLst>
          </p:cNvPr>
          <p:cNvSpPr txBox="1"/>
          <p:nvPr/>
        </p:nvSpPr>
        <p:spPr>
          <a:xfrm>
            <a:off x="1495360" y="8632311"/>
            <a:ext cx="1529728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Vicryl</a:t>
            </a:r>
            <a:r>
              <a:rPr lang="en-US" sz="2800" b="1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 – 65-70 percent tensile strength maintained after 14 days. Absorbed in 2 months. Used in deep tissues ,fascia ,muscle</a:t>
            </a:r>
            <a:endParaRPr lang="en-IN" sz="2800" b="1" dirty="0">
              <a:solidFill>
                <a:schemeClr val="bg1"/>
              </a:solidFill>
              <a:latin typeface="Libre Franklin Light" pitchFamily="2" charset="0"/>
              <a:ea typeface="Cambria" panose="02040503050406030204" pitchFamily="18" charset="0"/>
            </a:endParaRPr>
          </a:p>
        </p:txBody>
      </p:sp>
      <p:cxnSp>
        <p:nvCxnSpPr>
          <p:cNvPr id="300" name="Google Shape;300;p26">
            <a:extLst>
              <a:ext uri="{FF2B5EF4-FFF2-40B4-BE49-F238E27FC236}">
                <a16:creationId xmlns:a16="http://schemas.microsoft.com/office/drawing/2014/main" id="{4EC8F32D-571C-0C47-5418-AA1792AEA303}"/>
              </a:ext>
            </a:extLst>
          </p:cNvPr>
          <p:cNvCxnSpPr/>
          <p:nvPr/>
        </p:nvCxnSpPr>
        <p:spPr>
          <a:xfrm>
            <a:off x="-176832" y="8301646"/>
            <a:ext cx="4724944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1" name="Google Shape;301;p26">
            <a:extLst>
              <a:ext uri="{FF2B5EF4-FFF2-40B4-BE49-F238E27FC236}">
                <a16:creationId xmlns:a16="http://schemas.microsoft.com/office/drawing/2014/main" id="{302159CE-5C6C-512F-5A56-2D10689F4B11}"/>
              </a:ext>
            </a:extLst>
          </p:cNvPr>
          <p:cNvCxnSpPr/>
          <p:nvPr/>
        </p:nvCxnSpPr>
        <p:spPr>
          <a:xfrm>
            <a:off x="13563056" y="8301646"/>
            <a:ext cx="4724944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2E7F175-211D-4BCA-9E47-831E8E69DD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33" t="1700" r="2422" b="7969"/>
          <a:stretch/>
        </p:blipFill>
        <p:spPr>
          <a:xfrm>
            <a:off x="1115122" y="624468"/>
            <a:ext cx="15901639" cy="68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E97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/>
          <p:nvPr/>
        </p:nvSpPr>
        <p:spPr>
          <a:xfrm>
            <a:off x="1495360" y="8632311"/>
            <a:ext cx="1529728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Monocryl –60% tensile strength maintained after 1 week. Absorbed in 120 </a:t>
            </a:r>
            <a:r>
              <a:rPr lang="en-US" sz="2800" b="1" dirty="0" err="1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days.used</a:t>
            </a:r>
            <a:r>
              <a:rPr lang="en-US" sz="2800" b="1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 in delicate subcuticular sutures</a:t>
            </a:r>
            <a:endParaRPr lang="en-IN" sz="2800" b="1" dirty="0">
              <a:solidFill>
                <a:schemeClr val="bg1"/>
              </a:solidFill>
              <a:latin typeface="Libre Franklin Light" pitchFamily="2" charset="0"/>
              <a:ea typeface="Cambria" panose="02040503050406030204" pitchFamily="18" charset="0"/>
            </a:endParaRPr>
          </a:p>
        </p:txBody>
      </p:sp>
      <p:cxnSp>
        <p:nvCxnSpPr>
          <p:cNvPr id="300" name="Google Shape;300;p26"/>
          <p:cNvCxnSpPr/>
          <p:nvPr/>
        </p:nvCxnSpPr>
        <p:spPr>
          <a:xfrm>
            <a:off x="-176832" y="8301646"/>
            <a:ext cx="4724944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1" name="Google Shape;301;p26"/>
          <p:cNvCxnSpPr/>
          <p:nvPr/>
        </p:nvCxnSpPr>
        <p:spPr>
          <a:xfrm>
            <a:off x="13563056" y="8301646"/>
            <a:ext cx="4724944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CEB5190-694A-AB3B-809B-C894AE765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9" b="3781"/>
          <a:stretch/>
        </p:blipFill>
        <p:spPr>
          <a:xfrm>
            <a:off x="1092820" y="881966"/>
            <a:ext cx="16057756" cy="65045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E97"/>
        </a:solidFill>
        <a:effectLst/>
      </p:bgPr>
    </p:bg>
    <p:spTree>
      <p:nvGrpSpPr>
        <p:cNvPr id="1" name="Shape 294">
          <a:extLst>
            <a:ext uri="{FF2B5EF4-FFF2-40B4-BE49-F238E27FC236}">
              <a16:creationId xmlns:a16="http://schemas.microsoft.com/office/drawing/2014/main" id="{103BDE6E-9AF2-A5F5-09CB-EA4C9E4A5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>
            <a:extLst>
              <a:ext uri="{FF2B5EF4-FFF2-40B4-BE49-F238E27FC236}">
                <a16:creationId xmlns:a16="http://schemas.microsoft.com/office/drawing/2014/main" id="{58732405-FE11-CC4D-983A-1B1196BF2886}"/>
              </a:ext>
            </a:extLst>
          </p:cNvPr>
          <p:cNvSpPr txBox="1"/>
          <p:nvPr/>
        </p:nvSpPr>
        <p:spPr>
          <a:xfrm>
            <a:off x="1495360" y="8632311"/>
            <a:ext cx="1529728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PDS-70% TS </a:t>
            </a:r>
            <a:r>
              <a:rPr lang="en-US" sz="2800" b="1" dirty="0" err="1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maintained.Absorbed</a:t>
            </a:r>
            <a:r>
              <a:rPr lang="en-US" sz="2800" b="1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 in 7-8months. </a:t>
            </a:r>
            <a:endParaRPr lang="en-IN" sz="2800" b="1" dirty="0">
              <a:solidFill>
                <a:schemeClr val="bg1"/>
              </a:solidFill>
              <a:latin typeface="Libre Franklin Light" pitchFamily="2" charset="0"/>
              <a:ea typeface="Cambria" panose="02040503050406030204" pitchFamily="18" charset="0"/>
            </a:endParaRPr>
          </a:p>
        </p:txBody>
      </p:sp>
      <p:cxnSp>
        <p:nvCxnSpPr>
          <p:cNvPr id="300" name="Google Shape;300;p26">
            <a:extLst>
              <a:ext uri="{FF2B5EF4-FFF2-40B4-BE49-F238E27FC236}">
                <a16:creationId xmlns:a16="http://schemas.microsoft.com/office/drawing/2014/main" id="{49D3D6C5-F6DD-8633-48C0-C5532E75E5B2}"/>
              </a:ext>
            </a:extLst>
          </p:cNvPr>
          <p:cNvCxnSpPr/>
          <p:nvPr/>
        </p:nvCxnSpPr>
        <p:spPr>
          <a:xfrm>
            <a:off x="-176832" y="8301646"/>
            <a:ext cx="4724944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1" name="Google Shape;301;p26">
            <a:extLst>
              <a:ext uri="{FF2B5EF4-FFF2-40B4-BE49-F238E27FC236}">
                <a16:creationId xmlns:a16="http://schemas.microsoft.com/office/drawing/2014/main" id="{E7422E12-86D7-74C6-0D27-4484B5D8474D}"/>
              </a:ext>
            </a:extLst>
          </p:cNvPr>
          <p:cNvCxnSpPr/>
          <p:nvPr/>
        </p:nvCxnSpPr>
        <p:spPr>
          <a:xfrm>
            <a:off x="13563056" y="8301646"/>
            <a:ext cx="4724944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79F439B1-784E-80EB-443D-52C729B01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360" y="959007"/>
            <a:ext cx="15307291" cy="628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0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E97"/>
        </a:solidFill>
        <a:effectLst/>
      </p:bgPr>
    </p:bg>
    <p:spTree>
      <p:nvGrpSpPr>
        <p:cNvPr id="1" name="Shape 294">
          <a:extLst>
            <a:ext uri="{FF2B5EF4-FFF2-40B4-BE49-F238E27FC236}">
              <a16:creationId xmlns:a16="http://schemas.microsoft.com/office/drawing/2014/main" id="{DBB49618-9505-74F3-B4FF-DC452D930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>
            <a:extLst>
              <a:ext uri="{FF2B5EF4-FFF2-40B4-BE49-F238E27FC236}">
                <a16:creationId xmlns:a16="http://schemas.microsoft.com/office/drawing/2014/main" id="{7491A2BB-874B-26FB-D2D5-827F14424898}"/>
              </a:ext>
            </a:extLst>
          </p:cNvPr>
          <p:cNvSpPr txBox="1"/>
          <p:nvPr/>
        </p:nvSpPr>
        <p:spPr>
          <a:xfrm>
            <a:off x="1495360" y="8632311"/>
            <a:ext cx="1529728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Plain gut -75% TS maintained at 7 </a:t>
            </a:r>
            <a:r>
              <a:rPr lang="en-US" sz="2800" b="1" dirty="0" err="1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days,completely</a:t>
            </a:r>
            <a:r>
              <a:rPr lang="en-US" sz="2800" b="1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 absorbed in 70 </a:t>
            </a:r>
            <a:r>
              <a:rPr lang="en-US" sz="2800" b="1" dirty="0" err="1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days.used</a:t>
            </a:r>
            <a:r>
              <a:rPr lang="en-US" sz="2800" b="1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 in oral </a:t>
            </a:r>
            <a:r>
              <a:rPr lang="en-US" sz="2800" b="1" dirty="0" err="1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mucosa,nasal</a:t>
            </a:r>
            <a:r>
              <a:rPr lang="en-US" sz="2800" b="1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 cavities</a:t>
            </a:r>
            <a:endParaRPr lang="en-IN" sz="2800" b="1" dirty="0">
              <a:solidFill>
                <a:schemeClr val="bg1"/>
              </a:solidFill>
              <a:latin typeface="Libre Franklin Light" pitchFamily="2" charset="0"/>
              <a:ea typeface="Cambria" panose="02040503050406030204" pitchFamily="18" charset="0"/>
            </a:endParaRPr>
          </a:p>
        </p:txBody>
      </p:sp>
      <p:cxnSp>
        <p:nvCxnSpPr>
          <p:cNvPr id="300" name="Google Shape;300;p26">
            <a:extLst>
              <a:ext uri="{FF2B5EF4-FFF2-40B4-BE49-F238E27FC236}">
                <a16:creationId xmlns:a16="http://schemas.microsoft.com/office/drawing/2014/main" id="{60075F6F-9A0F-E1BB-78CA-D14DD9D88496}"/>
              </a:ext>
            </a:extLst>
          </p:cNvPr>
          <p:cNvCxnSpPr/>
          <p:nvPr/>
        </p:nvCxnSpPr>
        <p:spPr>
          <a:xfrm>
            <a:off x="-176832" y="8301646"/>
            <a:ext cx="4724944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1" name="Google Shape;301;p26">
            <a:extLst>
              <a:ext uri="{FF2B5EF4-FFF2-40B4-BE49-F238E27FC236}">
                <a16:creationId xmlns:a16="http://schemas.microsoft.com/office/drawing/2014/main" id="{D6EA818F-B23F-2E0E-B1AC-5DC43E477271}"/>
              </a:ext>
            </a:extLst>
          </p:cNvPr>
          <p:cNvCxnSpPr/>
          <p:nvPr/>
        </p:nvCxnSpPr>
        <p:spPr>
          <a:xfrm>
            <a:off x="13563056" y="8301646"/>
            <a:ext cx="4724944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63E8715-DBE7-3240-795D-99E93E9B0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" r="2428"/>
          <a:stretch/>
        </p:blipFill>
        <p:spPr>
          <a:xfrm>
            <a:off x="1495359" y="792915"/>
            <a:ext cx="15297279" cy="698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E97"/>
        </a:solidFill>
        <a:effectLst/>
      </p:bgPr>
    </p:bg>
    <p:spTree>
      <p:nvGrpSpPr>
        <p:cNvPr id="1" name="Shape 294">
          <a:extLst>
            <a:ext uri="{FF2B5EF4-FFF2-40B4-BE49-F238E27FC236}">
              <a16:creationId xmlns:a16="http://schemas.microsoft.com/office/drawing/2014/main" id="{F5EAD98C-A131-6710-0998-859DC686D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>
            <a:extLst>
              <a:ext uri="{FF2B5EF4-FFF2-40B4-BE49-F238E27FC236}">
                <a16:creationId xmlns:a16="http://schemas.microsoft.com/office/drawing/2014/main" id="{6E69F6B9-A0ED-B984-C175-E8301EC4DF01}"/>
              </a:ext>
            </a:extLst>
          </p:cNvPr>
          <p:cNvSpPr txBox="1"/>
          <p:nvPr/>
        </p:nvSpPr>
        <p:spPr>
          <a:xfrm>
            <a:off x="1495360" y="8632311"/>
            <a:ext cx="1529728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Chromic gut -75% TS at 14 </a:t>
            </a:r>
            <a:r>
              <a:rPr lang="en-US" sz="2800" b="1" dirty="0" err="1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days,completely</a:t>
            </a:r>
            <a:r>
              <a:rPr lang="en-US" sz="2800" b="1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 absorbed within 90days</a:t>
            </a:r>
            <a:endParaRPr lang="en-IN" sz="2800" b="1" dirty="0">
              <a:solidFill>
                <a:schemeClr val="bg1"/>
              </a:solidFill>
              <a:latin typeface="Libre Franklin Light" pitchFamily="2" charset="0"/>
              <a:ea typeface="Cambria" panose="02040503050406030204" pitchFamily="18" charset="0"/>
            </a:endParaRPr>
          </a:p>
        </p:txBody>
      </p:sp>
      <p:cxnSp>
        <p:nvCxnSpPr>
          <p:cNvPr id="300" name="Google Shape;300;p26">
            <a:extLst>
              <a:ext uri="{FF2B5EF4-FFF2-40B4-BE49-F238E27FC236}">
                <a16:creationId xmlns:a16="http://schemas.microsoft.com/office/drawing/2014/main" id="{68CD2C11-D75B-3ADB-D69C-3E8A0401B83E}"/>
              </a:ext>
            </a:extLst>
          </p:cNvPr>
          <p:cNvCxnSpPr/>
          <p:nvPr/>
        </p:nvCxnSpPr>
        <p:spPr>
          <a:xfrm>
            <a:off x="-176832" y="8301646"/>
            <a:ext cx="4724944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1" name="Google Shape;301;p26">
            <a:extLst>
              <a:ext uri="{FF2B5EF4-FFF2-40B4-BE49-F238E27FC236}">
                <a16:creationId xmlns:a16="http://schemas.microsoft.com/office/drawing/2014/main" id="{22431A48-6485-3077-93D0-71D28584F5F9}"/>
              </a:ext>
            </a:extLst>
          </p:cNvPr>
          <p:cNvCxnSpPr/>
          <p:nvPr/>
        </p:nvCxnSpPr>
        <p:spPr>
          <a:xfrm>
            <a:off x="13563056" y="8301646"/>
            <a:ext cx="4724944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FDB5C26-7389-33B2-2333-60F5773E9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734" y="620981"/>
            <a:ext cx="15496905" cy="697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0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9"/>
          <p:cNvSpPr txBox="1"/>
          <p:nvPr/>
        </p:nvSpPr>
        <p:spPr>
          <a:xfrm>
            <a:off x="9420453" y="4562475"/>
            <a:ext cx="8560274" cy="115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0" i="0" u="none" strike="noStrike" cap="none" dirty="0">
                <a:solidFill>
                  <a:srgbClr val="014E9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you!</a:t>
            </a:r>
            <a:endParaRPr dirty="0"/>
          </a:p>
        </p:txBody>
      </p:sp>
      <p:sp>
        <p:nvSpPr>
          <p:cNvPr id="595" name="Google Shape;595;p39"/>
          <p:cNvSpPr/>
          <p:nvPr/>
        </p:nvSpPr>
        <p:spPr>
          <a:xfrm>
            <a:off x="-2685674" y="-1089079"/>
            <a:ext cx="6498552" cy="5518617"/>
          </a:xfrm>
          <a:custGeom>
            <a:avLst/>
            <a:gdLst/>
            <a:ahLst/>
            <a:cxnLst/>
            <a:rect l="l" t="t" r="r" b="b"/>
            <a:pathLst>
              <a:path w="6326018" h="5372100" extrusionOk="0">
                <a:moveTo>
                  <a:pt x="4775348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775348" y="5372100"/>
                </a:lnTo>
                <a:lnTo>
                  <a:pt x="6326018" y="2686050"/>
                </a:lnTo>
                <a:lnTo>
                  <a:pt x="4775348" y="0"/>
                </a:lnTo>
                <a:close/>
              </a:path>
            </a:pathLst>
          </a:custGeom>
          <a:solidFill>
            <a:srgbClr val="014E97"/>
          </a:solidFill>
          <a:ln>
            <a:noFill/>
          </a:ln>
        </p:spPr>
      </p:sp>
      <p:sp>
        <p:nvSpPr>
          <p:cNvPr id="596" name="Google Shape;596;p39"/>
          <p:cNvSpPr/>
          <p:nvPr/>
        </p:nvSpPr>
        <p:spPr>
          <a:xfrm>
            <a:off x="2714482" y="-3843465"/>
            <a:ext cx="6360484" cy="5508773"/>
          </a:xfrm>
          <a:custGeom>
            <a:avLst/>
            <a:gdLst/>
            <a:ahLst/>
            <a:cxnLst/>
            <a:rect l="l" t="t" r="r" b="b"/>
            <a:pathLst>
              <a:path w="6202680" h="5372100" extrusionOk="0">
                <a:moveTo>
                  <a:pt x="4652010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652010" y="5372100"/>
                </a:lnTo>
                <a:lnTo>
                  <a:pt x="6202680" y="2686050"/>
                </a:lnTo>
                <a:lnTo>
                  <a:pt x="4652010" y="0"/>
                </a:lnTo>
                <a:close/>
              </a:path>
            </a:pathLst>
          </a:custGeom>
          <a:solidFill>
            <a:srgbClr val="2994E5"/>
          </a:solidFill>
          <a:ln>
            <a:noFill/>
          </a:ln>
        </p:spPr>
      </p:sp>
      <p:sp>
        <p:nvSpPr>
          <p:cNvPr id="597" name="Google Shape;597;p39"/>
          <p:cNvSpPr/>
          <p:nvPr/>
        </p:nvSpPr>
        <p:spPr>
          <a:xfrm>
            <a:off x="-2547606" y="4778227"/>
            <a:ext cx="6360484" cy="5508773"/>
          </a:xfrm>
          <a:custGeom>
            <a:avLst/>
            <a:gdLst/>
            <a:ahLst/>
            <a:cxnLst/>
            <a:rect l="l" t="t" r="r" b="b"/>
            <a:pathLst>
              <a:path w="6202680" h="5372100" extrusionOk="0">
                <a:moveTo>
                  <a:pt x="4652010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652010" y="5372100"/>
                </a:lnTo>
                <a:lnTo>
                  <a:pt x="6202680" y="2686050"/>
                </a:lnTo>
                <a:lnTo>
                  <a:pt x="4652010" y="0"/>
                </a:lnTo>
                <a:close/>
              </a:path>
            </a:pathLst>
          </a:custGeom>
          <a:solidFill>
            <a:srgbClr val="2994E5"/>
          </a:solidFill>
          <a:ln>
            <a:noFill/>
          </a:ln>
        </p:spPr>
      </p:sp>
      <p:sp>
        <p:nvSpPr>
          <p:cNvPr id="598" name="Google Shape;598;p39"/>
          <p:cNvSpPr/>
          <p:nvPr/>
        </p:nvSpPr>
        <p:spPr>
          <a:xfrm>
            <a:off x="2645448" y="2013996"/>
            <a:ext cx="6498552" cy="5518617"/>
          </a:xfrm>
          <a:custGeom>
            <a:avLst/>
            <a:gdLst/>
            <a:ahLst/>
            <a:cxnLst/>
            <a:rect l="l" t="t" r="r" b="b"/>
            <a:pathLst>
              <a:path w="6326018" h="5372100" extrusionOk="0">
                <a:moveTo>
                  <a:pt x="4775348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775348" y="5372100"/>
                </a:lnTo>
                <a:lnTo>
                  <a:pt x="6326018" y="2686050"/>
                </a:lnTo>
                <a:lnTo>
                  <a:pt x="4775348" y="0"/>
                </a:lnTo>
                <a:close/>
              </a:path>
            </a:pathLst>
          </a:custGeom>
          <a:solidFill>
            <a:srgbClr val="014E97"/>
          </a:solidFill>
          <a:ln>
            <a:noFill/>
          </a:ln>
        </p:spPr>
      </p:sp>
      <p:cxnSp>
        <p:nvCxnSpPr>
          <p:cNvPr id="599" name="Google Shape;599;p39"/>
          <p:cNvCxnSpPr/>
          <p:nvPr/>
        </p:nvCxnSpPr>
        <p:spPr>
          <a:xfrm>
            <a:off x="10708924" y="6115242"/>
            <a:ext cx="7579076" cy="0"/>
          </a:xfrm>
          <a:prstGeom prst="straightConnector1">
            <a:avLst/>
          </a:prstGeom>
          <a:noFill/>
          <a:ln w="38100" cap="flat" cmpd="sng">
            <a:solidFill>
              <a:srgbClr val="014E9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/>
          <p:nvPr/>
        </p:nvSpPr>
        <p:spPr>
          <a:xfrm>
            <a:off x="11396181" y="-129186"/>
            <a:ext cx="5939376" cy="5143500"/>
          </a:xfrm>
          <a:custGeom>
            <a:avLst/>
            <a:gdLst/>
            <a:ahLst/>
            <a:cxnLst/>
            <a:rect l="l" t="t" r="r" b="b"/>
            <a:pathLst>
              <a:path w="6350000" h="5499100" extrusionOk="0">
                <a:moveTo>
                  <a:pt x="4762500" y="0"/>
                </a:moveTo>
                <a:lnTo>
                  <a:pt x="1587500" y="0"/>
                </a:lnTo>
                <a:lnTo>
                  <a:pt x="0" y="2749550"/>
                </a:lnTo>
                <a:lnTo>
                  <a:pt x="1587500" y="5499100"/>
                </a:lnTo>
                <a:lnTo>
                  <a:pt x="4762500" y="5499100"/>
                </a:lnTo>
                <a:lnTo>
                  <a:pt x="6350000" y="2749550"/>
                </a:lnTo>
                <a:close/>
              </a:path>
            </a:pathLst>
          </a:custGeom>
          <a:solidFill>
            <a:srgbClr val="014E97"/>
          </a:solidFill>
          <a:ln>
            <a:noFill/>
          </a:ln>
        </p:spPr>
      </p:sp>
      <p:sp>
        <p:nvSpPr>
          <p:cNvPr id="185" name="Google Shape;185;p19"/>
          <p:cNvSpPr/>
          <p:nvPr/>
        </p:nvSpPr>
        <p:spPr>
          <a:xfrm>
            <a:off x="11396181" y="5272686"/>
            <a:ext cx="5939376" cy="5143500"/>
          </a:xfrm>
          <a:custGeom>
            <a:avLst/>
            <a:gdLst/>
            <a:ahLst/>
            <a:cxnLst/>
            <a:rect l="l" t="t" r="r" b="b"/>
            <a:pathLst>
              <a:path w="6350000" h="5499100" extrusionOk="0">
                <a:moveTo>
                  <a:pt x="4762500" y="0"/>
                </a:moveTo>
                <a:lnTo>
                  <a:pt x="1587500" y="0"/>
                </a:lnTo>
                <a:lnTo>
                  <a:pt x="0" y="2749550"/>
                </a:lnTo>
                <a:lnTo>
                  <a:pt x="1587500" y="5499100"/>
                </a:lnTo>
                <a:lnTo>
                  <a:pt x="4762500" y="5499100"/>
                </a:lnTo>
                <a:lnTo>
                  <a:pt x="6350000" y="2749550"/>
                </a:lnTo>
                <a:close/>
              </a:path>
            </a:pathLst>
          </a:custGeom>
          <a:solidFill>
            <a:srgbClr val="014E97"/>
          </a:solidFill>
          <a:ln>
            <a:noFill/>
          </a:ln>
        </p:spPr>
      </p:sp>
      <p:sp>
        <p:nvSpPr>
          <p:cNvPr id="186" name="Google Shape;186;p19"/>
          <p:cNvSpPr/>
          <p:nvPr/>
        </p:nvSpPr>
        <p:spPr>
          <a:xfrm>
            <a:off x="16122496" y="2571750"/>
            <a:ext cx="6056826" cy="5143500"/>
          </a:xfrm>
          <a:custGeom>
            <a:avLst/>
            <a:gdLst/>
            <a:ahLst/>
            <a:cxnLst/>
            <a:rect l="l" t="t" r="r" b="b"/>
            <a:pathLst>
              <a:path w="6326018" h="5372100" extrusionOk="0">
                <a:moveTo>
                  <a:pt x="4775348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775348" y="5372100"/>
                </a:lnTo>
                <a:lnTo>
                  <a:pt x="6326018" y="2686050"/>
                </a:lnTo>
                <a:lnTo>
                  <a:pt x="4775348" y="0"/>
                </a:lnTo>
                <a:close/>
              </a:path>
            </a:pathLst>
          </a:custGeom>
          <a:solidFill>
            <a:srgbClr val="014E97"/>
          </a:solidFill>
          <a:ln>
            <a:noFill/>
          </a:ln>
        </p:spPr>
      </p:sp>
      <p:grpSp>
        <p:nvGrpSpPr>
          <p:cNvPr id="187" name="Google Shape;187;p19"/>
          <p:cNvGrpSpPr/>
          <p:nvPr/>
        </p:nvGrpSpPr>
        <p:grpSpPr>
          <a:xfrm rot="-5400000">
            <a:off x="1629622" y="-3157885"/>
            <a:ext cx="8299795" cy="13771648"/>
            <a:chOff x="0" y="-47625"/>
            <a:chExt cx="635000" cy="1053641"/>
          </a:xfrm>
        </p:grpSpPr>
        <p:sp>
          <p:nvSpPr>
            <p:cNvPr id="188" name="Google Shape;188;p19"/>
            <p:cNvSpPr/>
            <p:nvPr/>
          </p:nvSpPr>
          <p:spPr>
            <a:xfrm>
              <a:off x="0" y="0"/>
              <a:ext cx="393053" cy="1006016"/>
            </a:xfrm>
            <a:custGeom>
              <a:avLst/>
              <a:gdLst/>
              <a:ahLst/>
              <a:cxnLst/>
              <a:rect l="l" t="t" r="r" b="b"/>
              <a:pathLst>
                <a:path w="393053" h="1006016" extrusionOk="0">
                  <a:moveTo>
                    <a:pt x="393053" y="0"/>
                  </a:moveTo>
                  <a:lnTo>
                    <a:pt x="393053" y="891716"/>
                  </a:lnTo>
                  <a:lnTo>
                    <a:pt x="196527" y="1006016"/>
                  </a:lnTo>
                  <a:lnTo>
                    <a:pt x="0" y="891716"/>
                  </a:lnTo>
                  <a:lnTo>
                    <a:pt x="0" y="0"/>
                  </a:lnTo>
                  <a:lnTo>
                    <a:pt x="393053" y="0"/>
                  </a:lnTo>
                  <a:close/>
                </a:path>
              </a:pathLst>
            </a:custGeom>
            <a:solidFill>
              <a:srgbClr val="014E97"/>
            </a:solidFill>
            <a:ln>
              <a:noFill/>
            </a:ln>
          </p:spPr>
        </p:sp>
        <p:sp>
          <p:nvSpPr>
            <p:cNvPr id="189" name="Google Shape;189;p19"/>
            <p:cNvSpPr txBox="1"/>
            <p:nvPr/>
          </p:nvSpPr>
          <p:spPr>
            <a:xfrm>
              <a:off x="0" y="-47625"/>
              <a:ext cx="6350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9"/>
          <p:cNvSpPr txBox="1"/>
          <p:nvPr/>
        </p:nvSpPr>
        <p:spPr>
          <a:xfrm>
            <a:off x="1268747" y="1008398"/>
            <a:ext cx="9105775" cy="19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9995"/>
              </a:lnSpc>
            </a:pPr>
            <a:r>
              <a:rPr lang="en-IN" sz="5400" b="1" dirty="0">
                <a:solidFill>
                  <a:schemeClr val="accent1">
                    <a:lumMod val="75000"/>
                  </a:schemeClr>
                </a:solidFill>
                <a:latin typeface="Libre Baskerville" panose="02000000000000000000" pitchFamily="2" charset="0"/>
                <a:cs typeface="Times New Roman" panose="02020603050405020304" pitchFamily="18" charset="0"/>
              </a:rPr>
              <a:t>Goals of suturing</a:t>
            </a:r>
            <a:endParaRPr lang="en-IN" sz="5400" dirty="0">
              <a:solidFill>
                <a:schemeClr val="accent1">
                  <a:lumMod val="75000"/>
                </a:schemeClr>
              </a:solidFill>
              <a:latin typeface="Libre Baskerville" panose="02000000000000000000" pitchFamily="2" charset="0"/>
            </a:endParaRPr>
          </a:p>
          <a:p>
            <a:pPr lvl="0">
              <a:lnSpc>
                <a:spcPct val="119995"/>
              </a:lnSpc>
            </a:pPr>
            <a:r>
              <a:rPr lang="en-IN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1745574" y="3831799"/>
            <a:ext cx="8628947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>
              <a:buNone/>
            </a:pPr>
            <a:r>
              <a:rPr lang="en-IN" sz="3200" b="1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  <a:cs typeface="Arial" panose="020B0604020202020204" pitchFamily="34" charset="0"/>
              </a:rPr>
              <a:t>1. Wound edge apposition</a:t>
            </a:r>
          </a:p>
          <a:p>
            <a:pPr marL="0" indent="0">
              <a:buNone/>
            </a:pPr>
            <a:r>
              <a:rPr lang="en-IN" sz="3200" b="1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  <a:cs typeface="Arial" panose="020B0604020202020204" pitchFamily="34" charset="0"/>
              </a:rPr>
              <a:t>2. Maintain </a:t>
            </a:r>
            <a:r>
              <a:rPr lang="en-IN" sz="3200" b="1" dirty="0" err="1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  <a:cs typeface="Arial" panose="020B0604020202020204" pitchFamily="34" charset="0"/>
              </a:rPr>
              <a:t>hemostasis</a:t>
            </a:r>
            <a:endParaRPr lang="en-IN" sz="3200" b="1" dirty="0">
              <a:solidFill>
                <a:schemeClr val="bg1"/>
              </a:solidFill>
              <a:latin typeface="Libre Franklin Light" pitchFamily="2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3200" b="1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  <a:cs typeface="Arial" panose="020B0604020202020204" pitchFamily="34" charset="0"/>
              </a:rPr>
              <a:t>3. Aid in wound healing</a:t>
            </a:r>
          </a:p>
          <a:p>
            <a:pPr marL="0" indent="0">
              <a:buNone/>
            </a:pPr>
            <a:r>
              <a:rPr lang="en-IN" sz="3200" b="1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  <a:cs typeface="Arial" panose="020B0604020202020204" pitchFamily="34" charset="0"/>
              </a:rPr>
              <a:t>4. Avoid wound infection-cosmesis</a:t>
            </a:r>
            <a:endParaRPr lang="en-IN" sz="4800" b="1" dirty="0">
              <a:solidFill>
                <a:schemeClr val="bg1"/>
              </a:solidFill>
              <a:latin typeface="Libre Franklin Light" pitchFamily="2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"/>
          <p:cNvSpPr/>
          <p:nvPr/>
        </p:nvSpPr>
        <p:spPr>
          <a:xfrm>
            <a:off x="14698237" y="3554290"/>
            <a:ext cx="4482816" cy="3882118"/>
          </a:xfrm>
          <a:custGeom>
            <a:avLst/>
            <a:gdLst/>
            <a:ahLst/>
            <a:cxnLst/>
            <a:rect l="l" t="t" r="r" b="b"/>
            <a:pathLst>
              <a:path w="6350000" h="5499100" extrusionOk="0">
                <a:moveTo>
                  <a:pt x="4762500" y="0"/>
                </a:moveTo>
                <a:lnTo>
                  <a:pt x="1587500" y="0"/>
                </a:lnTo>
                <a:lnTo>
                  <a:pt x="0" y="2749550"/>
                </a:lnTo>
                <a:lnTo>
                  <a:pt x="1587500" y="5499100"/>
                </a:lnTo>
                <a:lnTo>
                  <a:pt x="4762500" y="5499100"/>
                </a:lnTo>
                <a:lnTo>
                  <a:pt x="6350000" y="2749550"/>
                </a:lnTo>
                <a:close/>
              </a:path>
            </a:pathLst>
          </a:custGeom>
          <a:solidFill>
            <a:srgbClr val="014E97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5"/>
          <p:cNvSpPr/>
          <p:nvPr/>
        </p:nvSpPr>
        <p:spPr>
          <a:xfrm>
            <a:off x="9461236" y="0"/>
            <a:ext cx="6058164" cy="5246370"/>
          </a:xfrm>
          <a:custGeom>
            <a:avLst/>
            <a:gdLst/>
            <a:ahLst/>
            <a:cxnLst/>
            <a:rect l="l" t="t" r="r" b="b"/>
            <a:pathLst>
              <a:path w="6350000" h="5499100" extrusionOk="0">
                <a:moveTo>
                  <a:pt x="4762500" y="0"/>
                </a:moveTo>
                <a:lnTo>
                  <a:pt x="1587500" y="0"/>
                </a:lnTo>
                <a:lnTo>
                  <a:pt x="0" y="2749550"/>
                </a:lnTo>
                <a:lnTo>
                  <a:pt x="1587500" y="5499100"/>
                </a:lnTo>
                <a:lnTo>
                  <a:pt x="4762500" y="5499100"/>
                </a:lnTo>
                <a:lnTo>
                  <a:pt x="6350000" y="2749550"/>
                </a:lnTo>
                <a:close/>
              </a:path>
            </a:pathLst>
          </a:custGeom>
          <a:solidFill>
            <a:srgbClr val="014E97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25"/>
          <p:cNvSpPr/>
          <p:nvPr/>
        </p:nvSpPr>
        <p:spPr>
          <a:xfrm>
            <a:off x="9144000" y="0"/>
            <a:ext cx="6058164" cy="5246370"/>
          </a:xfrm>
          <a:custGeom>
            <a:avLst/>
            <a:gdLst/>
            <a:ahLst/>
            <a:cxnLst/>
            <a:rect l="l" t="t" r="r" b="b"/>
            <a:pathLst>
              <a:path w="6350000" h="5499100" extrusionOk="0">
                <a:moveTo>
                  <a:pt x="4762500" y="0"/>
                </a:moveTo>
                <a:lnTo>
                  <a:pt x="1587500" y="0"/>
                </a:lnTo>
                <a:lnTo>
                  <a:pt x="0" y="2749550"/>
                </a:lnTo>
                <a:lnTo>
                  <a:pt x="1587500" y="5499100"/>
                </a:lnTo>
                <a:lnTo>
                  <a:pt x="4762500" y="5499100"/>
                </a:lnTo>
                <a:lnTo>
                  <a:pt x="6350000" y="274955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sp>
      <p:sp>
        <p:nvSpPr>
          <p:cNvPr id="282" name="Google Shape;282;p25"/>
          <p:cNvSpPr txBox="1"/>
          <p:nvPr/>
        </p:nvSpPr>
        <p:spPr>
          <a:xfrm>
            <a:off x="916971" y="2051685"/>
            <a:ext cx="679257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0" i="0" u="none" strike="noStrike" cap="none">
                <a:solidFill>
                  <a:srgbClr val="014E97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Your Project</a:t>
            </a:r>
            <a:endParaRPr/>
          </a:p>
        </p:txBody>
      </p:sp>
      <p:grpSp>
        <p:nvGrpSpPr>
          <p:cNvPr id="284" name="Google Shape;284;p25"/>
          <p:cNvGrpSpPr/>
          <p:nvPr/>
        </p:nvGrpSpPr>
        <p:grpSpPr>
          <a:xfrm rot="-5400000">
            <a:off x="708293" y="-977477"/>
            <a:ext cx="6914781" cy="9545442"/>
            <a:chOff x="0" y="-47625"/>
            <a:chExt cx="635000" cy="876581"/>
          </a:xfrm>
        </p:grpSpPr>
        <p:sp>
          <p:nvSpPr>
            <p:cNvPr id="285" name="Google Shape;285;p25"/>
            <p:cNvSpPr/>
            <p:nvPr/>
          </p:nvSpPr>
          <p:spPr>
            <a:xfrm>
              <a:off x="0" y="0"/>
              <a:ext cx="322751" cy="828956"/>
            </a:xfrm>
            <a:custGeom>
              <a:avLst/>
              <a:gdLst/>
              <a:ahLst/>
              <a:cxnLst/>
              <a:rect l="l" t="t" r="r" b="b"/>
              <a:pathLst>
                <a:path w="322751" h="828956" extrusionOk="0">
                  <a:moveTo>
                    <a:pt x="322751" y="0"/>
                  </a:moveTo>
                  <a:lnTo>
                    <a:pt x="322751" y="714656"/>
                  </a:lnTo>
                  <a:lnTo>
                    <a:pt x="161376" y="828956"/>
                  </a:lnTo>
                  <a:lnTo>
                    <a:pt x="0" y="714656"/>
                  </a:lnTo>
                  <a:lnTo>
                    <a:pt x="0" y="0"/>
                  </a:lnTo>
                  <a:lnTo>
                    <a:pt x="322751" y="0"/>
                  </a:lnTo>
                  <a:close/>
                </a:path>
              </a:pathLst>
            </a:custGeom>
            <a:solidFill>
              <a:srgbClr val="014E97"/>
            </a:solidFill>
            <a:ln>
              <a:noFill/>
            </a:ln>
          </p:spPr>
        </p:sp>
        <p:sp>
          <p:nvSpPr>
            <p:cNvPr id="286" name="Google Shape;286;p25"/>
            <p:cNvSpPr txBox="1"/>
            <p:nvPr/>
          </p:nvSpPr>
          <p:spPr>
            <a:xfrm>
              <a:off x="0" y="-47625"/>
              <a:ext cx="6350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Libre Baskerville" panose="02000000000000000000" pitchFamily="2" charset="0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25"/>
          <p:cNvSpPr/>
          <p:nvPr/>
        </p:nvSpPr>
        <p:spPr>
          <a:xfrm>
            <a:off x="10163575" y="5675247"/>
            <a:ext cx="5148043" cy="4458205"/>
          </a:xfrm>
          <a:custGeom>
            <a:avLst/>
            <a:gdLst/>
            <a:ahLst/>
            <a:cxnLst/>
            <a:rect l="l" t="t" r="r" b="b"/>
            <a:pathLst>
              <a:path w="6350000" h="5499100" extrusionOk="0">
                <a:moveTo>
                  <a:pt x="4762500" y="0"/>
                </a:moveTo>
                <a:lnTo>
                  <a:pt x="1587500" y="0"/>
                </a:lnTo>
                <a:lnTo>
                  <a:pt x="0" y="2749550"/>
                </a:lnTo>
                <a:lnTo>
                  <a:pt x="1587500" y="5499100"/>
                </a:lnTo>
                <a:lnTo>
                  <a:pt x="4762500" y="5499100"/>
                </a:lnTo>
                <a:lnTo>
                  <a:pt x="6350000" y="2749550"/>
                </a:lnTo>
                <a:close/>
              </a:path>
            </a:pathLst>
          </a:custGeom>
          <a:solidFill>
            <a:srgbClr val="014E97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25"/>
          <p:cNvSpPr/>
          <p:nvPr/>
        </p:nvSpPr>
        <p:spPr>
          <a:xfrm>
            <a:off x="14370356" y="3554290"/>
            <a:ext cx="4482816" cy="3882118"/>
          </a:xfrm>
          <a:custGeom>
            <a:avLst/>
            <a:gdLst/>
            <a:ahLst/>
            <a:cxnLst/>
            <a:rect l="l" t="t" r="r" b="b"/>
            <a:pathLst>
              <a:path w="6350000" h="5499100" extrusionOk="0">
                <a:moveTo>
                  <a:pt x="4762500" y="0"/>
                </a:moveTo>
                <a:lnTo>
                  <a:pt x="1587500" y="0"/>
                </a:lnTo>
                <a:lnTo>
                  <a:pt x="0" y="2749550"/>
                </a:lnTo>
                <a:lnTo>
                  <a:pt x="1587500" y="5499100"/>
                </a:lnTo>
                <a:lnTo>
                  <a:pt x="4762500" y="5499100"/>
                </a:lnTo>
                <a:lnTo>
                  <a:pt x="6350000" y="274955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sp>
      <p:sp>
        <p:nvSpPr>
          <p:cNvPr id="290" name="Google Shape;290;p25"/>
          <p:cNvSpPr/>
          <p:nvPr/>
        </p:nvSpPr>
        <p:spPr>
          <a:xfrm>
            <a:off x="9878196" y="5675247"/>
            <a:ext cx="5148043" cy="4458205"/>
          </a:xfrm>
          <a:custGeom>
            <a:avLst/>
            <a:gdLst/>
            <a:ahLst/>
            <a:cxnLst/>
            <a:rect l="l" t="t" r="r" b="b"/>
            <a:pathLst>
              <a:path w="6350000" h="5499100" extrusionOk="0">
                <a:moveTo>
                  <a:pt x="4762500" y="0"/>
                </a:moveTo>
                <a:lnTo>
                  <a:pt x="1587500" y="0"/>
                </a:lnTo>
                <a:lnTo>
                  <a:pt x="0" y="2749550"/>
                </a:lnTo>
                <a:lnTo>
                  <a:pt x="1587500" y="5499100"/>
                </a:lnTo>
                <a:lnTo>
                  <a:pt x="4762500" y="5499100"/>
                </a:lnTo>
                <a:lnTo>
                  <a:pt x="6350000" y="274955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E97"/>
        </a:solidFill>
        <a:effectLst/>
      </p:bgPr>
    </p:bg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40"/>
          <p:cNvGrpSpPr/>
          <p:nvPr/>
        </p:nvGrpSpPr>
        <p:grpSpPr>
          <a:xfrm>
            <a:off x="14884810" y="-165129"/>
            <a:ext cx="5482565" cy="5507140"/>
            <a:chOff x="1813" y="0"/>
            <a:chExt cx="809173" cy="812800"/>
          </a:xfrm>
        </p:grpSpPr>
        <p:sp>
          <p:nvSpPr>
            <p:cNvPr id="605" name="Google Shape;605;p4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99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7" name="Google Shape;607;p40"/>
          <p:cNvGrpSpPr/>
          <p:nvPr/>
        </p:nvGrpSpPr>
        <p:grpSpPr>
          <a:xfrm>
            <a:off x="10150341" y="1483231"/>
            <a:ext cx="10661691" cy="10709480"/>
            <a:chOff x="1813" y="0"/>
            <a:chExt cx="809173" cy="812800"/>
          </a:xfrm>
        </p:grpSpPr>
        <p:sp>
          <p:nvSpPr>
            <p:cNvPr id="608" name="Google Shape;608;p4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5" name="Google Shape;615;p40"/>
          <p:cNvGrpSpPr/>
          <p:nvPr/>
        </p:nvGrpSpPr>
        <p:grpSpPr>
          <a:xfrm>
            <a:off x="8458748" y="8578850"/>
            <a:ext cx="3996974" cy="4014890"/>
            <a:chOff x="1813" y="0"/>
            <a:chExt cx="809173" cy="812800"/>
          </a:xfrm>
        </p:grpSpPr>
        <p:sp>
          <p:nvSpPr>
            <p:cNvPr id="616" name="Google Shape;616;p4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299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18" name="Google Shape;618;p40"/>
          <p:cNvCxnSpPr/>
          <p:nvPr/>
        </p:nvCxnSpPr>
        <p:spPr>
          <a:xfrm>
            <a:off x="0" y="2782577"/>
            <a:ext cx="6668708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0383D3F0-2A66-439D-E84F-2A95E9DFF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>
            <a:extLst>
              <a:ext uri="{FF2B5EF4-FFF2-40B4-BE49-F238E27FC236}">
                <a16:creationId xmlns:a16="http://schemas.microsoft.com/office/drawing/2014/main" id="{F75E85E1-CFD9-FBC2-5E42-6776B0FA58EA}"/>
              </a:ext>
            </a:extLst>
          </p:cNvPr>
          <p:cNvSpPr/>
          <p:nvPr/>
        </p:nvSpPr>
        <p:spPr>
          <a:xfrm>
            <a:off x="11396181" y="-129186"/>
            <a:ext cx="5939376" cy="5143500"/>
          </a:xfrm>
          <a:custGeom>
            <a:avLst/>
            <a:gdLst/>
            <a:ahLst/>
            <a:cxnLst/>
            <a:rect l="l" t="t" r="r" b="b"/>
            <a:pathLst>
              <a:path w="6350000" h="5499100" extrusionOk="0">
                <a:moveTo>
                  <a:pt x="4762500" y="0"/>
                </a:moveTo>
                <a:lnTo>
                  <a:pt x="1587500" y="0"/>
                </a:lnTo>
                <a:lnTo>
                  <a:pt x="0" y="2749550"/>
                </a:lnTo>
                <a:lnTo>
                  <a:pt x="1587500" y="5499100"/>
                </a:lnTo>
                <a:lnTo>
                  <a:pt x="4762500" y="5499100"/>
                </a:lnTo>
                <a:lnTo>
                  <a:pt x="6350000" y="2749550"/>
                </a:lnTo>
                <a:close/>
              </a:path>
            </a:pathLst>
          </a:custGeom>
          <a:solidFill>
            <a:srgbClr val="014E97"/>
          </a:solidFill>
          <a:ln>
            <a:noFill/>
          </a:ln>
        </p:spPr>
      </p:sp>
      <p:sp>
        <p:nvSpPr>
          <p:cNvPr id="185" name="Google Shape;185;p19">
            <a:extLst>
              <a:ext uri="{FF2B5EF4-FFF2-40B4-BE49-F238E27FC236}">
                <a16:creationId xmlns:a16="http://schemas.microsoft.com/office/drawing/2014/main" id="{BEE8D113-DA1D-E670-4E30-04FFD6A39840}"/>
              </a:ext>
            </a:extLst>
          </p:cNvPr>
          <p:cNvSpPr/>
          <p:nvPr/>
        </p:nvSpPr>
        <p:spPr>
          <a:xfrm>
            <a:off x="11396181" y="5272686"/>
            <a:ext cx="5939376" cy="5143500"/>
          </a:xfrm>
          <a:custGeom>
            <a:avLst/>
            <a:gdLst/>
            <a:ahLst/>
            <a:cxnLst/>
            <a:rect l="l" t="t" r="r" b="b"/>
            <a:pathLst>
              <a:path w="6350000" h="5499100" extrusionOk="0">
                <a:moveTo>
                  <a:pt x="4762500" y="0"/>
                </a:moveTo>
                <a:lnTo>
                  <a:pt x="1587500" y="0"/>
                </a:lnTo>
                <a:lnTo>
                  <a:pt x="0" y="2749550"/>
                </a:lnTo>
                <a:lnTo>
                  <a:pt x="1587500" y="5499100"/>
                </a:lnTo>
                <a:lnTo>
                  <a:pt x="4762500" y="5499100"/>
                </a:lnTo>
                <a:lnTo>
                  <a:pt x="6350000" y="2749550"/>
                </a:lnTo>
                <a:close/>
              </a:path>
            </a:pathLst>
          </a:custGeom>
          <a:solidFill>
            <a:srgbClr val="014E97"/>
          </a:solidFill>
          <a:ln>
            <a:noFill/>
          </a:ln>
        </p:spPr>
      </p:sp>
      <p:sp>
        <p:nvSpPr>
          <p:cNvPr id="186" name="Google Shape;186;p19">
            <a:extLst>
              <a:ext uri="{FF2B5EF4-FFF2-40B4-BE49-F238E27FC236}">
                <a16:creationId xmlns:a16="http://schemas.microsoft.com/office/drawing/2014/main" id="{AC33FC20-524D-1C7D-03A7-F157437F798C}"/>
              </a:ext>
            </a:extLst>
          </p:cNvPr>
          <p:cNvSpPr/>
          <p:nvPr/>
        </p:nvSpPr>
        <p:spPr>
          <a:xfrm>
            <a:off x="16122496" y="2571750"/>
            <a:ext cx="6056826" cy="5143500"/>
          </a:xfrm>
          <a:custGeom>
            <a:avLst/>
            <a:gdLst/>
            <a:ahLst/>
            <a:cxnLst/>
            <a:rect l="l" t="t" r="r" b="b"/>
            <a:pathLst>
              <a:path w="6326018" h="5372100" extrusionOk="0">
                <a:moveTo>
                  <a:pt x="4775348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775348" y="5372100"/>
                </a:lnTo>
                <a:lnTo>
                  <a:pt x="6326018" y="2686050"/>
                </a:lnTo>
                <a:lnTo>
                  <a:pt x="4775348" y="0"/>
                </a:lnTo>
                <a:close/>
              </a:path>
            </a:pathLst>
          </a:custGeom>
          <a:solidFill>
            <a:srgbClr val="014E97"/>
          </a:solidFill>
          <a:ln>
            <a:noFill/>
          </a:ln>
        </p:spPr>
      </p:sp>
      <p:grpSp>
        <p:nvGrpSpPr>
          <p:cNvPr id="187" name="Google Shape;187;p19">
            <a:extLst>
              <a:ext uri="{FF2B5EF4-FFF2-40B4-BE49-F238E27FC236}">
                <a16:creationId xmlns:a16="http://schemas.microsoft.com/office/drawing/2014/main" id="{45AC180E-4DFE-B0B5-8DDB-6DB577594CDA}"/>
              </a:ext>
            </a:extLst>
          </p:cNvPr>
          <p:cNvGrpSpPr/>
          <p:nvPr/>
        </p:nvGrpSpPr>
        <p:grpSpPr>
          <a:xfrm rot="-5400000">
            <a:off x="1629622" y="-3157885"/>
            <a:ext cx="8299795" cy="13771648"/>
            <a:chOff x="0" y="-47625"/>
            <a:chExt cx="635000" cy="1053641"/>
          </a:xfrm>
        </p:grpSpPr>
        <p:sp>
          <p:nvSpPr>
            <p:cNvPr id="188" name="Google Shape;188;p19">
              <a:extLst>
                <a:ext uri="{FF2B5EF4-FFF2-40B4-BE49-F238E27FC236}">
                  <a16:creationId xmlns:a16="http://schemas.microsoft.com/office/drawing/2014/main" id="{B14FCB9F-5F65-DE5D-BF68-E2C2359F752E}"/>
                </a:ext>
              </a:extLst>
            </p:cNvPr>
            <p:cNvSpPr/>
            <p:nvPr/>
          </p:nvSpPr>
          <p:spPr>
            <a:xfrm>
              <a:off x="0" y="0"/>
              <a:ext cx="393053" cy="1006016"/>
            </a:xfrm>
            <a:custGeom>
              <a:avLst/>
              <a:gdLst/>
              <a:ahLst/>
              <a:cxnLst/>
              <a:rect l="l" t="t" r="r" b="b"/>
              <a:pathLst>
                <a:path w="393053" h="1006016" extrusionOk="0">
                  <a:moveTo>
                    <a:pt x="393053" y="0"/>
                  </a:moveTo>
                  <a:lnTo>
                    <a:pt x="393053" y="891716"/>
                  </a:lnTo>
                  <a:lnTo>
                    <a:pt x="196527" y="1006016"/>
                  </a:lnTo>
                  <a:lnTo>
                    <a:pt x="0" y="891716"/>
                  </a:lnTo>
                  <a:lnTo>
                    <a:pt x="0" y="0"/>
                  </a:lnTo>
                  <a:lnTo>
                    <a:pt x="393053" y="0"/>
                  </a:lnTo>
                  <a:close/>
                </a:path>
              </a:pathLst>
            </a:custGeom>
            <a:solidFill>
              <a:srgbClr val="014E97"/>
            </a:solidFill>
            <a:ln>
              <a:noFill/>
            </a:ln>
          </p:spPr>
        </p:sp>
        <p:sp>
          <p:nvSpPr>
            <p:cNvPr id="189" name="Google Shape;189;p19">
              <a:extLst>
                <a:ext uri="{FF2B5EF4-FFF2-40B4-BE49-F238E27FC236}">
                  <a16:creationId xmlns:a16="http://schemas.microsoft.com/office/drawing/2014/main" id="{8233B68D-11E7-36DA-07C9-DAABEF790E47}"/>
                </a:ext>
              </a:extLst>
            </p:cNvPr>
            <p:cNvSpPr txBox="1"/>
            <p:nvPr/>
          </p:nvSpPr>
          <p:spPr>
            <a:xfrm>
              <a:off x="0" y="-47625"/>
              <a:ext cx="6350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9">
            <a:extLst>
              <a:ext uri="{FF2B5EF4-FFF2-40B4-BE49-F238E27FC236}">
                <a16:creationId xmlns:a16="http://schemas.microsoft.com/office/drawing/2014/main" id="{88418641-F629-3391-3050-B9DAEFD88348}"/>
              </a:ext>
            </a:extLst>
          </p:cNvPr>
          <p:cNvSpPr txBox="1"/>
          <p:nvPr/>
        </p:nvSpPr>
        <p:spPr>
          <a:xfrm>
            <a:off x="706503" y="846296"/>
            <a:ext cx="11396596" cy="19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9995"/>
              </a:lnSpc>
            </a:pPr>
            <a:r>
              <a:rPr lang="en-IN" sz="5400" b="1" dirty="0">
                <a:solidFill>
                  <a:schemeClr val="accent1">
                    <a:lumMod val="75000"/>
                  </a:schemeClr>
                </a:solidFill>
                <a:latin typeface="Libre Baskerville" panose="02000000000000000000" pitchFamily="2" charset="0"/>
                <a:cs typeface="Times New Roman" panose="02020603050405020304" pitchFamily="18" charset="0"/>
              </a:rPr>
              <a:t>Ideal Suture Characteristic</a:t>
            </a:r>
            <a:endParaRPr lang="en-IN" sz="5400" dirty="0">
              <a:solidFill>
                <a:schemeClr val="accent1">
                  <a:lumMod val="75000"/>
                </a:schemeClr>
              </a:solidFill>
              <a:latin typeface="Libre Baskerville" panose="02000000000000000000" pitchFamily="2" charset="0"/>
            </a:endParaRPr>
          </a:p>
          <a:p>
            <a:pPr lvl="0">
              <a:lnSpc>
                <a:spcPct val="119995"/>
              </a:lnSpc>
            </a:pPr>
            <a:r>
              <a:rPr lang="en-IN" sz="5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3" name="Google Shape;193;p19">
            <a:extLst>
              <a:ext uri="{FF2B5EF4-FFF2-40B4-BE49-F238E27FC236}">
                <a16:creationId xmlns:a16="http://schemas.microsoft.com/office/drawing/2014/main" id="{63906805-0FE8-805C-061C-0B25BDB6A8E3}"/>
              </a:ext>
            </a:extLst>
          </p:cNvPr>
          <p:cNvSpPr txBox="1"/>
          <p:nvPr/>
        </p:nvSpPr>
        <p:spPr>
          <a:xfrm>
            <a:off x="1745574" y="3831799"/>
            <a:ext cx="8628947" cy="3447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  <a:cs typeface="Arial" panose="020B0604020202020204" pitchFamily="34" charset="0"/>
              </a:rPr>
              <a:t>Inexpensive </a:t>
            </a:r>
          </a:p>
          <a:p>
            <a:r>
              <a:rPr lang="en-IN" sz="3200" b="1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  <a:cs typeface="Arial" panose="020B0604020202020204" pitchFamily="34" charset="0"/>
              </a:rPr>
              <a:t>Strong </a:t>
            </a:r>
          </a:p>
          <a:p>
            <a:r>
              <a:rPr lang="en-IN" sz="3200" b="1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  <a:cs typeface="Arial" panose="020B0604020202020204" pitchFamily="34" charset="0"/>
              </a:rPr>
              <a:t>Non allergenic</a:t>
            </a:r>
          </a:p>
          <a:p>
            <a:r>
              <a:rPr lang="en-IN" sz="3200" b="1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  <a:cs typeface="Arial" panose="020B0604020202020204" pitchFamily="34" charset="0"/>
              </a:rPr>
              <a:t>Easy to handle</a:t>
            </a:r>
          </a:p>
          <a:p>
            <a:r>
              <a:rPr lang="en-IN" sz="3200" b="1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  <a:cs typeface="Arial" panose="020B0604020202020204" pitchFamily="34" charset="0"/>
              </a:rPr>
              <a:t>Cause little or no inflammatory response</a:t>
            </a:r>
          </a:p>
          <a:p>
            <a:r>
              <a:rPr lang="en-IN" sz="3200" b="1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  <a:cs typeface="Arial" panose="020B0604020202020204" pitchFamily="34" charset="0"/>
              </a:rPr>
              <a:t>Cause minimal friction</a:t>
            </a:r>
          </a:p>
          <a:p>
            <a:r>
              <a:rPr lang="en-IN" sz="3200" b="1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  <a:cs typeface="Arial" panose="020B0604020202020204" pitchFamily="34" charset="0"/>
              </a:rPr>
              <a:t>Resists infection</a:t>
            </a:r>
          </a:p>
        </p:txBody>
      </p:sp>
    </p:spTree>
    <p:extLst>
      <p:ext uri="{BB962C8B-B14F-4D97-AF65-F5344CB8AC3E}">
        <p14:creationId xmlns:p14="http://schemas.microsoft.com/office/powerpoint/2010/main" val="3417233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C9192E18-D721-DDDC-204E-8A7A160A1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>
            <a:extLst>
              <a:ext uri="{FF2B5EF4-FFF2-40B4-BE49-F238E27FC236}">
                <a16:creationId xmlns:a16="http://schemas.microsoft.com/office/drawing/2014/main" id="{F48E6474-DBB0-73E8-C949-25C9D4886ACF}"/>
              </a:ext>
            </a:extLst>
          </p:cNvPr>
          <p:cNvSpPr/>
          <p:nvPr/>
        </p:nvSpPr>
        <p:spPr>
          <a:xfrm>
            <a:off x="11396181" y="-129186"/>
            <a:ext cx="5939376" cy="5143500"/>
          </a:xfrm>
          <a:custGeom>
            <a:avLst/>
            <a:gdLst/>
            <a:ahLst/>
            <a:cxnLst/>
            <a:rect l="l" t="t" r="r" b="b"/>
            <a:pathLst>
              <a:path w="6350000" h="5499100" extrusionOk="0">
                <a:moveTo>
                  <a:pt x="4762500" y="0"/>
                </a:moveTo>
                <a:lnTo>
                  <a:pt x="1587500" y="0"/>
                </a:lnTo>
                <a:lnTo>
                  <a:pt x="0" y="2749550"/>
                </a:lnTo>
                <a:lnTo>
                  <a:pt x="1587500" y="5499100"/>
                </a:lnTo>
                <a:lnTo>
                  <a:pt x="4762500" y="5499100"/>
                </a:lnTo>
                <a:lnTo>
                  <a:pt x="6350000" y="2749550"/>
                </a:lnTo>
                <a:close/>
              </a:path>
            </a:pathLst>
          </a:custGeom>
          <a:solidFill>
            <a:srgbClr val="014E97"/>
          </a:solidFill>
          <a:ln>
            <a:noFill/>
          </a:ln>
        </p:spPr>
      </p:sp>
      <p:sp>
        <p:nvSpPr>
          <p:cNvPr id="185" name="Google Shape;185;p19">
            <a:extLst>
              <a:ext uri="{FF2B5EF4-FFF2-40B4-BE49-F238E27FC236}">
                <a16:creationId xmlns:a16="http://schemas.microsoft.com/office/drawing/2014/main" id="{2CBC034A-A620-554B-0481-61DD2D3574B2}"/>
              </a:ext>
            </a:extLst>
          </p:cNvPr>
          <p:cNvSpPr/>
          <p:nvPr/>
        </p:nvSpPr>
        <p:spPr>
          <a:xfrm>
            <a:off x="11396181" y="5272686"/>
            <a:ext cx="5939376" cy="5143500"/>
          </a:xfrm>
          <a:custGeom>
            <a:avLst/>
            <a:gdLst/>
            <a:ahLst/>
            <a:cxnLst/>
            <a:rect l="l" t="t" r="r" b="b"/>
            <a:pathLst>
              <a:path w="6350000" h="5499100" extrusionOk="0">
                <a:moveTo>
                  <a:pt x="4762500" y="0"/>
                </a:moveTo>
                <a:lnTo>
                  <a:pt x="1587500" y="0"/>
                </a:lnTo>
                <a:lnTo>
                  <a:pt x="0" y="2749550"/>
                </a:lnTo>
                <a:lnTo>
                  <a:pt x="1587500" y="5499100"/>
                </a:lnTo>
                <a:lnTo>
                  <a:pt x="4762500" y="5499100"/>
                </a:lnTo>
                <a:lnTo>
                  <a:pt x="6350000" y="2749550"/>
                </a:lnTo>
                <a:close/>
              </a:path>
            </a:pathLst>
          </a:custGeom>
          <a:solidFill>
            <a:srgbClr val="014E97"/>
          </a:solidFill>
          <a:ln>
            <a:noFill/>
          </a:ln>
        </p:spPr>
      </p:sp>
      <p:sp>
        <p:nvSpPr>
          <p:cNvPr id="186" name="Google Shape;186;p19">
            <a:extLst>
              <a:ext uri="{FF2B5EF4-FFF2-40B4-BE49-F238E27FC236}">
                <a16:creationId xmlns:a16="http://schemas.microsoft.com/office/drawing/2014/main" id="{23BB935A-5156-8065-BCEC-DEC534519F73}"/>
              </a:ext>
            </a:extLst>
          </p:cNvPr>
          <p:cNvSpPr/>
          <p:nvPr/>
        </p:nvSpPr>
        <p:spPr>
          <a:xfrm>
            <a:off x="16122496" y="2571750"/>
            <a:ext cx="6056826" cy="5143500"/>
          </a:xfrm>
          <a:custGeom>
            <a:avLst/>
            <a:gdLst/>
            <a:ahLst/>
            <a:cxnLst/>
            <a:rect l="l" t="t" r="r" b="b"/>
            <a:pathLst>
              <a:path w="6326018" h="5372100" extrusionOk="0">
                <a:moveTo>
                  <a:pt x="4775348" y="0"/>
                </a:moveTo>
                <a:lnTo>
                  <a:pt x="1550670" y="0"/>
                </a:lnTo>
                <a:lnTo>
                  <a:pt x="0" y="2686050"/>
                </a:lnTo>
                <a:lnTo>
                  <a:pt x="1550670" y="5372100"/>
                </a:lnTo>
                <a:lnTo>
                  <a:pt x="4775348" y="5372100"/>
                </a:lnTo>
                <a:lnTo>
                  <a:pt x="6326018" y="2686050"/>
                </a:lnTo>
                <a:lnTo>
                  <a:pt x="4775348" y="0"/>
                </a:lnTo>
                <a:close/>
              </a:path>
            </a:pathLst>
          </a:custGeom>
          <a:solidFill>
            <a:srgbClr val="014E97"/>
          </a:solidFill>
          <a:ln>
            <a:noFill/>
          </a:ln>
        </p:spPr>
      </p:sp>
      <p:grpSp>
        <p:nvGrpSpPr>
          <p:cNvPr id="187" name="Google Shape;187;p19">
            <a:extLst>
              <a:ext uri="{FF2B5EF4-FFF2-40B4-BE49-F238E27FC236}">
                <a16:creationId xmlns:a16="http://schemas.microsoft.com/office/drawing/2014/main" id="{D791CD6F-DB5A-7102-35AD-C1728F069EB9}"/>
              </a:ext>
            </a:extLst>
          </p:cNvPr>
          <p:cNvGrpSpPr/>
          <p:nvPr/>
        </p:nvGrpSpPr>
        <p:grpSpPr>
          <a:xfrm rot="-5400000">
            <a:off x="1629622" y="-3180745"/>
            <a:ext cx="8299795" cy="13771648"/>
            <a:chOff x="0" y="-47625"/>
            <a:chExt cx="635000" cy="1053641"/>
          </a:xfrm>
        </p:grpSpPr>
        <p:sp>
          <p:nvSpPr>
            <p:cNvPr id="188" name="Google Shape;188;p19">
              <a:extLst>
                <a:ext uri="{FF2B5EF4-FFF2-40B4-BE49-F238E27FC236}">
                  <a16:creationId xmlns:a16="http://schemas.microsoft.com/office/drawing/2014/main" id="{7A3B73DC-643B-12E6-0F70-3EA79CC71CA3}"/>
                </a:ext>
              </a:extLst>
            </p:cNvPr>
            <p:cNvSpPr/>
            <p:nvPr/>
          </p:nvSpPr>
          <p:spPr>
            <a:xfrm>
              <a:off x="0" y="0"/>
              <a:ext cx="393053" cy="1006016"/>
            </a:xfrm>
            <a:custGeom>
              <a:avLst/>
              <a:gdLst/>
              <a:ahLst/>
              <a:cxnLst/>
              <a:rect l="l" t="t" r="r" b="b"/>
              <a:pathLst>
                <a:path w="393053" h="1006016" extrusionOk="0">
                  <a:moveTo>
                    <a:pt x="393053" y="0"/>
                  </a:moveTo>
                  <a:lnTo>
                    <a:pt x="393053" y="891716"/>
                  </a:lnTo>
                  <a:lnTo>
                    <a:pt x="196527" y="1006016"/>
                  </a:lnTo>
                  <a:lnTo>
                    <a:pt x="0" y="891716"/>
                  </a:lnTo>
                  <a:lnTo>
                    <a:pt x="0" y="0"/>
                  </a:lnTo>
                  <a:lnTo>
                    <a:pt x="393053" y="0"/>
                  </a:lnTo>
                  <a:close/>
                </a:path>
              </a:pathLst>
            </a:custGeom>
            <a:solidFill>
              <a:srgbClr val="014E97"/>
            </a:solidFill>
            <a:ln>
              <a:noFill/>
            </a:ln>
          </p:spPr>
        </p:sp>
        <p:sp>
          <p:nvSpPr>
            <p:cNvPr id="189" name="Google Shape;189;p19">
              <a:extLst>
                <a:ext uri="{FF2B5EF4-FFF2-40B4-BE49-F238E27FC236}">
                  <a16:creationId xmlns:a16="http://schemas.microsoft.com/office/drawing/2014/main" id="{4305AAED-F338-4FD6-F78C-8E8E91912F8F}"/>
                </a:ext>
              </a:extLst>
            </p:cNvPr>
            <p:cNvSpPr txBox="1"/>
            <p:nvPr/>
          </p:nvSpPr>
          <p:spPr>
            <a:xfrm>
              <a:off x="0" y="-47625"/>
              <a:ext cx="6350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9">
            <a:extLst>
              <a:ext uri="{FF2B5EF4-FFF2-40B4-BE49-F238E27FC236}">
                <a16:creationId xmlns:a16="http://schemas.microsoft.com/office/drawing/2014/main" id="{68ABF8DA-D974-9D61-7404-47E13C64F9BE}"/>
              </a:ext>
            </a:extLst>
          </p:cNvPr>
          <p:cNvSpPr txBox="1"/>
          <p:nvPr/>
        </p:nvSpPr>
        <p:spPr>
          <a:xfrm>
            <a:off x="303172" y="481657"/>
            <a:ext cx="10789425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9995"/>
              </a:lnSpc>
            </a:pPr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latin typeface="Libre Baskerville" panose="02000000000000000000" pitchFamily="2" charset="0"/>
                <a:cs typeface="Times New Roman" panose="02020603050405020304" pitchFamily="18" charset="0"/>
              </a:rPr>
              <a:t>Suture materials classification  </a:t>
            </a:r>
            <a:br>
              <a:rPr lang="en-IN" sz="4800" b="1" dirty="0">
                <a:solidFill>
                  <a:schemeClr val="accent1">
                    <a:lumMod val="75000"/>
                  </a:schemeClr>
                </a:solidFill>
                <a:latin typeface="Libre Baskerville" panose="02000000000000000000" pitchFamily="2" charset="0"/>
                <a:cs typeface="Times New Roman" panose="02020603050405020304" pitchFamily="18" charset="0"/>
              </a:rPr>
            </a:br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latin typeface="Libre Baskerville" panose="02000000000000000000" pitchFamily="2" charset="0"/>
                <a:cs typeface="Times New Roman" panose="02020603050405020304" pitchFamily="18" charset="0"/>
              </a:rPr>
              <a:t>According to fate </a:t>
            </a:r>
            <a:endParaRPr sz="700" dirty="0">
              <a:solidFill>
                <a:schemeClr val="accent1">
                  <a:lumMod val="75000"/>
                </a:schemeClr>
              </a:solidFill>
              <a:latin typeface="Libre Baskerville" panose="02000000000000000000" pitchFamily="2" charset="0"/>
            </a:endParaRPr>
          </a:p>
        </p:txBody>
      </p:sp>
      <p:sp>
        <p:nvSpPr>
          <p:cNvPr id="191" name="Google Shape;191;p19">
            <a:extLst>
              <a:ext uri="{FF2B5EF4-FFF2-40B4-BE49-F238E27FC236}">
                <a16:creationId xmlns:a16="http://schemas.microsoft.com/office/drawing/2014/main" id="{BAAE211C-07FD-81BE-B8BE-F85F9B1A7786}"/>
              </a:ext>
            </a:extLst>
          </p:cNvPr>
          <p:cNvSpPr txBox="1"/>
          <p:nvPr/>
        </p:nvSpPr>
        <p:spPr>
          <a:xfrm>
            <a:off x="6285756" y="4294748"/>
            <a:ext cx="4806841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3600" b="1" dirty="0">
                <a:solidFill>
                  <a:schemeClr val="bg1"/>
                </a:solidFill>
                <a:latin typeface="Libre Franklin" pitchFamily="2" charset="0"/>
                <a:ea typeface="Cambria" panose="02040503050406030204" pitchFamily="18" charset="0"/>
              </a:rPr>
              <a:t>2.Non absorbable-</a:t>
            </a:r>
            <a:endParaRPr dirty="0">
              <a:solidFill>
                <a:schemeClr val="bg1"/>
              </a:solidFill>
              <a:latin typeface="Libre Franklin" pitchFamily="2" charset="0"/>
            </a:endParaRPr>
          </a:p>
        </p:txBody>
      </p:sp>
      <p:sp>
        <p:nvSpPr>
          <p:cNvPr id="192" name="Google Shape;192;p19">
            <a:extLst>
              <a:ext uri="{FF2B5EF4-FFF2-40B4-BE49-F238E27FC236}">
                <a16:creationId xmlns:a16="http://schemas.microsoft.com/office/drawing/2014/main" id="{B0511976-6024-2FC1-0ABB-95513BF0D66C}"/>
              </a:ext>
            </a:extLst>
          </p:cNvPr>
          <p:cNvSpPr txBox="1"/>
          <p:nvPr/>
        </p:nvSpPr>
        <p:spPr>
          <a:xfrm>
            <a:off x="552674" y="4294731"/>
            <a:ext cx="4806841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3600" b="1" dirty="0">
                <a:solidFill>
                  <a:schemeClr val="bg1"/>
                </a:solidFill>
                <a:latin typeface="Libre Franklin" pitchFamily="2" charset="0"/>
                <a:ea typeface="Cambria" panose="02040503050406030204" pitchFamily="18" charset="0"/>
              </a:rPr>
              <a:t>1. Absorbable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93" name="Google Shape;193;p19">
            <a:extLst>
              <a:ext uri="{FF2B5EF4-FFF2-40B4-BE49-F238E27FC236}">
                <a16:creationId xmlns:a16="http://schemas.microsoft.com/office/drawing/2014/main" id="{EC78289F-B7C5-F17D-EE97-276AD7E8CC9C}"/>
              </a:ext>
            </a:extLst>
          </p:cNvPr>
          <p:cNvSpPr txBox="1"/>
          <p:nvPr/>
        </p:nvSpPr>
        <p:spPr>
          <a:xfrm>
            <a:off x="552674" y="5355831"/>
            <a:ext cx="4806841" cy="215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Temporary closure until tissue </a:t>
            </a:r>
            <a:r>
              <a:rPr lang="en-US" sz="2800" dirty="0" err="1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heals.They</a:t>
            </a:r>
            <a:r>
              <a:rPr lang="en-US" sz="28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 lose most of their tensile strength over variable periods from a few weeks to several months.</a:t>
            </a:r>
          </a:p>
        </p:txBody>
      </p:sp>
      <p:sp>
        <p:nvSpPr>
          <p:cNvPr id="194" name="Google Shape;194;p19">
            <a:extLst>
              <a:ext uri="{FF2B5EF4-FFF2-40B4-BE49-F238E27FC236}">
                <a16:creationId xmlns:a16="http://schemas.microsoft.com/office/drawing/2014/main" id="{EA41B6EA-2A90-720B-A4C8-6F5169EF938F}"/>
              </a:ext>
            </a:extLst>
          </p:cNvPr>
          <p:cNvSpPr txBox="1"/>
          <p:nvPr/>
        </p:nvSpPr>
        <p:spPr>
          <a:xfrm>
            <a:off x="6174212" y="5101195"/>
            <a:ext cx="4806841" cy="301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23"/>
              </a:lnSpc>
            </a:pPr>
            <a:r>
              <a:rPr lang="en-US" sz="28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Used</a:t>
            </a:r>
            <a:r>
              <a:rPr lang="en-US" sz="2800" b="1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for long term tissue closure like vessel anastomosis, laparotomy, </a:t>
            </a:r>
            <a:r>
              <a:rPr lang="en-US" sz="2800" dirty="0" err="1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herniafascialdefects</a:t>
            </a:r>
            <a:r>
              <a:rPr lang="en-US" sz="28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 closure.</a:t>
            </a:r>
            <a:endParaRPr lang="en-IN" sz="4000" dirty="0">
              <a:solidFill>
                <a:schemeClr val="bg1"/>
              </a:solidFill>
              <a:latin typeface="Libre Franklin Light" pitchFamily="2" charset="0"/>
              <a:ea typeface="Cambria" panose="02040503050406030204" pitchFamily="18" charset="0"/>
            </a:endParaRPr>
          </a:p>
          <a:p>
            <a:pPr marL="0" marR="0" lvl="0" indent="0" algn="l" rtl="0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Libre Franklin Light" pitchFamily="2" charset="0"/>
                <a:ea typeface="Libre Franklin Light"/>
                <a:cs typeface="Libre Franklin Light"/>
                <a:sym typeface="Libre Franklin Light"/>
              </a:rPr>
              <a:t>. </a:t>
            </a:r>
            <a:endParaRPr sz="1200" dirty="0">
              <a:latin typeface="Libre Franklin Light" pitchFamily="2" charset="0"/>
            </a:endParaRPr>
          </a:p>
        </p:txBody>
      </p:sp>
      <p:cxnSp>
        <p:nvCxnSpPr>
          <p:cNvPr id="195" name="Google Shape;195;p19">
            <a:extLst>
              <a:ext uri="{FF2B5EF4-FFF2-40B4-BE49-F238E27FC236}">
                <a16:creationId xmlns:a16="http://schemas.microsoft.com/office/drawing/2014/main" id="{D6BB8DC1-7078-18B6-E397-82D17AD20612}"/>
              </a:ext>
            </a:extLst>
          </p:cNvPr>
          <p:cNvCxnSpPr/>
          <p:nvPr/>
        </p:nvCxnSpPr>
        <p:spPr>
          <a:xfrm rot="-16355">
            <a:off x="552742" y="4975574"/>
            <a:ext cx="4004207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6" name="Google Shape;196;p19">
            <a:extLst>
              <a:ext uri="{FF2B5EF4-FFF2-40B4-BE49-F238E27FC236}">
                <a16:creationId xmlns:a16="http://schemas.microsoft.com/office/drawing/2014/main" id="{702E6EFD-EFE8-6889-4BD6-1F65DF5360A8}"/>
              </a:ext>
            </a:extLst>
          </p:cNvPr>
          <p:cNvCxnSpPr/>
          <p:nvPr/>
        </p:nvCxnSpPr>
        <p:spPr>
          <a:xfrm rot="-16355">
            <a:off x="6285824" y="4946999"/>
            <a:ext cx="4004207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8501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4E97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7"/>
          <p:cNvGrpSpPr/>
          <p:nvPr/>
        </p:nvGrpSpPr>
        <p:grpSpPr>
          <a:xfrm>
            <a:off x="-3399096" y="-701386"/>
            <a:ext cx="11970327" cy="10988386"/>
            <a:chOff x="0" y="-47625"/>
            <a:chExt cx="812800" cy="746125"/>
          </a:xfrm>
        </p:grpSpPr>
        <p:sp>
          <p:nvSpPr>
            <p:cNvPr id="152" name="Google Shape;152;p17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2994E5"/>
            </a:solidFill>
            <a:ln>
              <a:noFill/>
            </a:ln>
          </p:spPr>
        </p:sp>
        <p:sp>
          <p:nvSpPr>
            <p:cNvPr id="153" name="Google Shape;153;p17"/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17"/>
          <p:cNvSpPr txBox="1"/>
          <p:nvPr/>
        </p:nvSpPr>
        <p:spPr>
          <a:xfrm>
            <a:off x="8725552" y="1019175"/>
            <a:ext cx="9062746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en-IN" sz="8000" b="1" dirty="0">
                <a:solidFill>
                  <a:schemeClr val="bg1"/>
                </a:solidFill>
                <a:latin typeface="Libre Baskerville" panose="02000000000000000000" pitchFamily="2" charset="0"/>
                <a:cs typeface="Times New Roman" panose="02020603050405020304" pitchFamily="18" charset="0"/>
              </a:rPr>
              <a:t>According to structure</a:t>
            </a:r>
            <a:endParaRPr dirty="0">
              <a:solidFill>
                <a:schemeClr val="bg1"/>
              </a:solidFill>
              <a:latin typeface="Libre Baskerville" panose="02000000000000000000" pitchFamily="2" charset="0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10314936" y="5224962"/>
            <a:ext cx="747336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 algn="ctr">
              <a:buNone/>
            </a:pPr>
            <a:r>
              <a:rPr lang="en-IN" sz="36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1.Monofilament</a:t>
            </a:r>
          </a:p>
          <a:p>
            <a:pPr marL="0" indent="0" algn="ctr">
              <a:buNone/>
            </a:pPr>
            <a:r>
              <a:rPr lang="en-IN" sz="36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2.Multifilament</a:t>
            </a:r>
          </a:p>
        </p:txBody>
      </p:sp>
      <p:grpSp>
        <p:nvGrpSpPr>
          <p:cNvPr id="158" name="Google Shape;158;p17"/>
          <p:cNvGrpSpPr/>
          <p:nvPr/>
        </p:nvGrpSpPr>
        <p:grpSpPr>
          <a:xfrm>
            <a:off x="12670406" y="6773074"/>
            <a:ext cx="11235187" cy="10313551"/>
            <a:chOff x="0" y="-47625"/>
            <a:chExt cx="812800" cy="746125"/>
          </a:xfrm>
        </p:grpSpPr>
        <p:sp>
          <p:nvSpPr>
            <p:cNvPr id="159" name="Google Shape;159;p17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 extrusionOk="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2994E5"/>
            </a:solidFill>
            <a:ln>
              <a:noFill/>
            </a:ln>
          </p:spPr>
        </p:sp>
        <p:sp>
          <p:nvSpPr>
            <p:cNvPr id="160" name="Google Shape;160;p17"/>
            <p:cNvSpPr txBox="1"/>
            <p:nvPr/>
          </p:nvSpPr>
          <p:spPr>
            <a:xfrm>
              <a:off x="114300" y="-47625"/>
              <a:ext cx="5842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1" name="Google Shape;161;p17"/>
          <p:cNvCxnSpPr/>
          <p:nvPr/>
        </p:nvCxnSpPr>
        <p:spPr>
          <a:xfrm rot="-25396">
            <a:off x="9143876" y="3973829"/>
            <a:ext cx="914425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36FC8D2-F14C-4DF8-103B-11E1981A7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38" b="7195"/>
          <a:stretch/>
        </p:blipFill>
        <p:spPr>
          <a:xfrm>
            <a:off x="-1230404" y="607242"/>
            <a:ext cx="5394324" cy="4617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CD4768-D68E-B475-DDD1-7AA58A0E1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1" b="7195"/>
          <a:stretch/>
        </p:blipFill>
        <p:spPr>
          <a:xfrm>
            <a:off x="4046733" y="5224962"/>
            <a:ext cx="5732422" cy="4617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56868" b="-16279"/>
          </a:stretch>
        </a:blipFill>
        <a:effectLst/>
      </p:bgPr>
    </p:bg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0" name="Google Shape;640;p42"/>
          <p:cNvGrpSpPr/>
          <p:nvPr/>
        </p:nvGrpSpPr>
        <p:grpSpPr>
          <a:xfrm>
            <a:off x="11279447" y="-180826"/>
            <a:ext cx="7008553" cy="10467826"/>
            <a:chOff x="0" y="-47625"/>
            <a:chExt cx="1845874" cy="2756958"/>
          </a:xfrm>
        </p:grpSpPr>
        <p:sp>
          <p:nvSpPr>
            <p:cNvPr id="641" name="Google Shape;641;p42"/>
            <p:cNvSpPr/>
            <p:nvPr/>
          </p:nvSpPr>
          <p:spPr>
            <a:xfrm>
              <a:off x="0" y="0"/>
              <a:ext cx="1845874" cy="2709333"/>
            </a:xfrm>
            <a:custGeom>
              <a:avLst/>
              <a:gdLst/>
              <a:ahLst/>
              <a:cxnLst/>
              <a:rect l="l" t="t" r="r" b="b"/>
              <a:pathLst>
                <a:path w="1845874" h="2709333" extrusionOk="0">
                  <a:moveTo>
                    <a:pt x="0" y="0"/>
                  </a:moveTo>
                  <a:lnTo>
                    <a:pt x="1845874" y="0"/>
                  </a:lnTo>
                  <a:lnTo>
                    <a:pt x="184587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14E97"/>
            </a:solidFill>
            <a:ln>
              <a:noFill/>
            </a:ln>
          </p:spPr>
        </p:sp>
        <p:sp>
          <p:nvSpPr>
            <p:cNvPr id="642" name="Google Shape;642;p42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4" name="Google Shape;644;p42"/>
          <p:cNvGrpSpPr/>
          <p:nvPr/>
        </p:nvGrpSpPr>
        <p:grpSpPr>
          <a:xfrm>
            <a:off x="0" y="4407239"/>
            <a:ext cx="11367413" cy="9821747"/>
            <a:chOff x="0" y="-47625"/>
            <a:chExt cx="995832" cy="860425"/>
          </a:xfrm>
        </p:grpSpPr>
        <p:sp>
          <p:nvSpPr>
            <p:cNvPr id="645" name="Google Shape;645;p42"/>
            <p:cNvSpPr/>
            <p:nvPr/>
          </p:nvSpPr>
          <p:spPr>
            <a:xfrm>
              <a:off x="0" y="0"/>
              <a:ext cx="995832" cy="467466"/>
            </a:xfrm>
            <a:custGeom>
              <a:avLst/>
              <a:gdLst/>
              <a:ahLst/>
              <a:cxnLst/>
              <a:rect l="l" t="t" r="r" b="b"/>
              <a:pathLst>
                <a:path w="995832" h="467466" extrusionOk="0">
                  <a:moveTo>
                    <a:pt x="0" y="0"/>
                  </a:moveTo>
                  <a:lnTo>
                    <a:pt x="995832" y="0"/>
                  </a:lnTo>
                  <a:lnTo>
                    <a:pt x="995832" y="467466"/>
                  </a:lnTo>
                  <a:lnTo>
                    <a:pt x="0" y="467466"/>
                  </a:lnTo>
                  <a:close/>
                </a:path>
              </a:pathLst>
            </a:custGeom>
            <a:solidFill>
              <a:srgbClr val="2994E5"/>
            </a:solidFill>
            <a:ln>
              <a:noFill/>
            </a:ln>
          </p:spPr>
        </p:sp>
        <p:sp>
          <p:nvSpPr>
            <p:cNvPr id="646" name="Google Shape;646;p42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D28DCF8-4191-824A-92AE-76FE41B178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9" y="205739"/>
            <a:ext cx="10694509" cy="44649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083E89-1F3A-DF56-5D92-AD4EF202C8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9882" y="411480"/>
            <a:ext cx="6335649" cy="9395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B5F49B-7380-8EF7-C5E4-6ED7DAEC86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" r="3566"/>
          <a:stretch/>
        </p:blipFill>
        <p:spPr>
          <a:xfrm>
            <a:off x="292469" y="5143499"/>
            <a:ext cx="10694509" cy="49377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29"/>
          <p:cNvGrpSpPr/>
          <p:nvPr/>
        </p:nvGrpSpPr>
        <p:grpSpPr>
          <a:xfrm>
            <a:off x="0" y="1"/>
            <a:ext cx="18288002" cy="10629066"/>
            <a:chOff x="0" y="-47625"/>
            <a:chExt cx="3027482" cy="1488777"/>
          </a:xfrm>
        </p:grpSpPr>
        <p:sp>
          <p:nvSpPr>
            <p:cNvPr id="358" name="Google Shape;358;p29"/>
            <p:cNvSpPr/>
            <p:nvPr/>
          </p:nvSpPr>
          <p:spPr>
            <a:xfrm>
              <a:off x="0" y="-47625"/>
              <a:ext cx="3027482" cy="1488777"/>
            </a:xfrm>
            <a:custGeom>
              <a:avLst/>
              <a:gdLst/>
              <a:ahLst/>
              <a:cxnLst/>
              <a:rect l="l" t="t" r="r" b="b"/>
              <a:pathLst>
                <a:path w="3053326" h="1441152" extrusionOk="0">
                  <a:moveTo>
                    <a:pt x="0" y="0"/>
                  </a:moveTo>
                  <a:lnTo>
                    <a:pt x="3053326" y="0"/>
                  </a:lnTo>
                  <a:lnTo>
                    <a:pt x="3053326" y="1441152"/>
                  </a:lnTo>
                  <a:lnTo>
                    <a:pt x="0" y="1441152"/>
                  </a:lnTo>
                  <a:close/>
                </a:path>
              </a:pathLst>
            </a:custGeom>
            <a:solidFill>
              <a:srgbClr val="014E97"/>
            </a:solidFill>
            <a:ln>
              <a:noFill/>
            </a:ln>
          </p:spPr>
        </p:sp>
        <p:sp>
          <p:nvSpPr>
            <p:cNvPr id="359" name="Google Shape;359;p29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29"/>
          <p:cNvSpPr txBox="1"/>
          <p:nvPr/>
        </p:nvSpPr>
        <p:spPr>
          <a:xfrm>
            <a:off x="433330" y="3148305"/>
            <a:ext cx="440266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Libre Franklin" pitchFamily="2" charset="0"/>
                <a:ea typeface="Cambria" panose="02040503050406030204" pitchFamily="18" charset="0"/>
              </a:rPr>
              <a:t>Monofilament</a:t>
            </a:r>
          </a:p>
        </p:txBody>
      </p:sp>
      <p:sp>
        <p:nvSpPr>
          <p:cNvPr id="362" name="Google Shape;362;p29"/>
          <p:cNvSpPr txBox="1"/>
          <p:nvPr/>
        </p:nvSpPr>
        <p:spPr>
          <a:xfrm>
            <a:off x="6408552" y="3154660"/>
            <a:ext cx="458692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Multifilament</a:t>
            </a:r>
          </a:p>
        </p:txBody>
      </p:sp>
      <p:sp>
        <p:nvSpPr>
          <p:cNvPr id="364" name="Google Shape;364;p29"/>
          <p:cNvSpPr txBox="1"/>
          <p:nvPr/>
        </p:nvSpPr>
        <p:spPr>
          <a:xfrm>
            <a:off x="6466094" y="4571190"/>
            <a:ext cx="4586928" cy="430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has more surface area and capillarity</a:t>
            </a:r>
          </a:p>
          <a:p>
            <a:r>
              <a:rPr lang="en-US" sz="28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increased infection risk</a:t>
            </a:r>
          </a:p>
          <a:p>
            <a:r>
              <a:rPr lang="en-US" sz="28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(so some are coated with antibiotics like </a:t>
            </a:r>
            <a:r>
              <a:rPr lang="en-US" sz="2800" dirty="0" err="1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vicryl</a:t>
            </a:r>
            <a:r>
              <a:rPr lang="en-US" sz="28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 plus )</a:t>
            </a:r>
          </a:p>
          <a:p>
            <a:r>
              <a:rPr lang="en-US" sz="28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-more friction ,less smooth passage </a:t>
            </a:r>
          </a:p>
          <a:p>
            <a:r>
              <a:rPr lang="en-IN" sz="28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-less tensile strength</a:t>
            </a:r>
          </a:p>
          <a:p>
            <a:r>
              <a:rPr lang="en-US" sz="28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-better knot security because of less memory</a:t>
            </a:r>
            <a:endParaRPr lang="en-IN" sz="2800" dirty="0">
              <a:solidFill>
                <a:schemeClr val="bg1"/>
              </a:solidFill>
              <a:latin typeface="Libre Franklin Light" pitchFamily="2" charset="0"/>
              <a:ea typeface="Cambria" panose="02040503050406030204" pitchFamily="18" charset="0"/>
            </a:endParaRPr>
          </a:p>
        </p:txBody>
      </p:sp>
      <p:sp>
        <p:nvSpPr>
          <p:cNvPr id="367" name="Google Shape;367;p29"/>
          <p:cNvSpPr txBox="1"/>
          <p:nvPr/>
        </p:nvSpPr>
        <p:spPr>
          <a:xfrm>
            <a:off x="371134" y="5098837"/>
            <a:ext cx="4527059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single filament</a:t>
            </a:r>
          </a:p>
          <a:p>
            <a:endParaRPr lang="en-IN" sz="2800" dirty="0">
              <a:solidFill>
                <a:schemeClr val="bg1"/>
              </a:solidFill>
              <a:latin typeface="Libre Franklin Light" pitchFamily="2" charset="0"/>
              <a:ea typeface="Cambria" panose="020405030504060302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less surface area-less infection risk-smooth tissue passage-higher tensile strength-more knots required because of memory</a:t>
            </a:r>
          </a:p>
          <a:p>
            <a:endParaRPr lang="en-US" sz="2800" dirty="0">
              <a:solidFill>
                <a:schemeClr val="bg1"/>
              </a:solidFill>
              <a:latin typeface="Libre Franklin Light" pitchFamily="2" charset="0"/>
              <a:ea typeface="Cambria" panose="02040503050406030204" pitchFamily="18" charset="0"/>
            </a:endParaRPr>
          </a:p>
        </p:txBody>
      </p:sp>
      <p:cxnSp>
        <p:nvCxnSpPr>
          <p:cNvPr id="369" name="Google Shape;369;p29"/>
          <p:cNvCxnSpPr/>
          <p:nvPr/>
        </p:nvCxnSpPr>
        <p:spPr>
          <a:xfrm rot="14874">
            <a:off x="6592858" y="3864731"/>
            <a:ext cx="4402643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0" name="Google Shape;370;p29"/>
          <p:cNvCxnSpPr/>
          <p:nvPr/>
        </p:nvCxnSpPr>
        <p:spPr>
          <a:xfrm rot="14874">
            <a:off x="-21" y="3855207"/>
            <a:ext cx="4402643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94E5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5DC138A3-78B6-CD1E-E828-5BF8366E0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4">
            <a:extLst>
              <a:ext uri="{FF2B5EF4-FFF2-40B4-BE49-F238E27FC236}">
                <a16:creationId xmlns:a16="http://schemas.microsoft.com/office/drawing/2014/main" id="{1B7F4DAB-78A6-BD6A-EB98-07C45BC4786C}"/>
              </a:ext>
            </a:extLst>
          </p:cNvPr>
          <p:cNvGrpSpPr/>
          <p:nvPr/>
        </p:nvGrpSpPr>
        <p:grpSpPr>
          <a:xfrm>
            <a:off x="10225744" y="-230789"/>
            <a:ext cx="8062256" cy="10467826"/>
            <a:chOff x="0" y="-47625"/>
            <a:chExt cx="2123392" cy="2756958"/>
          </a:xfrm>
        </p:grpSpPr>
        <p:sp>
          <p:nvSpPr>
            <p:cNvPr id="97" name="Google Shape;97;p14">
              <a:extLst>
                <a:ext uri="{FF2B5EF4-FFF2-40B4-BE49-F238E27FC236}">
                  <a16:creationId xmlns:a16="http://schemas.microsoft.com/office/drawing/2014/main" id="{0B562761-78B1-2966-299B-FDE9BF4768C9}"/>
                </a:ext>
              </a:extLst>
            </p:cNvPr>
            <p:cNvSpPr/>
            <p:nvPr/>
          </p:nvSpPr>
          <p:spPr>
            <a:xfrm>
              <a:off x="0" y="0"/>
              <a:ext cx="2123392" cy="2709333"/>
            </a:xfrm>
            <a:custGeom>
              <a:avLst/>
              <a:gdLst/>
              <a:ahLst/>
              <a:cxnLst/>
              <a:rect l="l" t="t" r="r" b="b"/>
              <a:pathLst>
                <a:path w="2123392" h="2709333" extrusionOk="0">
                  <a:moveTo>
                    <a:pt x="0" y="0"/>
                  </a:moveTo>
                  <a:lnTo>
                    <a:pt x="2123392" y="0"/>
                  </a:lnTo>
                  <a:lnTo>
                    <a:pt x="21233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14E97"/>
            </a:solidFill>
            <a:ln>
              <a:noFill/>
            </a:ln>
          </p:spPr>
        </p:sp>
        <p:sp>
          <p:nvSpPr>
            <p:cNvPr id="98" name="Google Shape;98;p14">
              <a:extLst>
                <a:ext uri="{FF2B5EF4-FFF2-40B4-BE49-F238E27FC236}">
                  <a16:creationId xmlns:a16="http://schemas.microsoft.com/office/drawing/2014/main" id="{FEC670A4-DD65-5A2C-D93B-94A86D208D37}"/>
                </a:ext>
              </a:extLst>
            </p:cNvPr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14">
            <a:extLst>
              <a:ext uri="{FF2B5EF4-FFF2-40B4-BE49-F238E27FC236}">
                <a16:creationId xmlns:a16="http://schemas.microsoft.com/office/drawing/2014/main" id="{C812EA31-DF11-506A-B719-1B21F9486050}"/>
              </a:ext>
            </a:extLst>
          </p:cNvPr>
          <p:cNvGrpSpPr/>
          <p:nvPr/>
        </p:nvGrpSpPr>
        <p:grpSpPr>
          <a:xfrm>
            <a:off x="10528746" y="5288588"/>
            <a:ext cx="3544094" cy="3230769"/>
            <a:chOff x="-44666" y="-488791"/>
            <a:chExt cx="933424" cy="850900"/>
          </a:xfrm>
        </p:grpSpPr>
        <p:sp>
          <p:nvSpPr>
            <p:cNvPr id="100" name="Google Shape;100;p14">
              <a:extLst>
                <a:ext uri="{FF2B5EF4-FFF2-40B4-BE49-F238E27FC236}">
                  <a16:creationId xmlns:a16="http://schemas.microsoft.com/office/drawing/2014/main" id="{02F2C5E1-C943-253E-41D6-9009C0E283CF}"/>
                </a:ext>
              </a:extLst>
            </p:cNvPr>
            <p:cNvSpPr/>
            <p:nvPr/>
          </p:nvSpPr>
          <p:spPr>
            <a:xfrm>
              <a:off x="0" y="0"/>
              <a:ext cx="812800" cy="145582"/>
            </a:xfrm>
            <a:custGeom>
              <a:avLst/>
              <a:gdLst/>
              <a:ahLst/>
              <a:cxnLst/>
              <a:rect l="l" t="t" r="r" b="b"/>
              <a:pathLst>
                <a:path w="812800" h="145582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145582"/>
                  </a:lnTo>
                  <a:lnTo>
                    <a:pt x="0" y="145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01" name="Google Shape;101;p14">
              <a:extLst>
                <a:ext uri="{FF2B5EF4-FFF2-40B4-BE49-F238E27FC236}">
                  <a16:creationId xmlns:a16="http://schemas.microsoft.com/office/drawing/2014/main" id="{BACF6A32-C9A8-9AEA-7177-75A926826461}"/>
                </a:ext>
              </a:extLst>
            </p:cNvPr>
            <p:cNvSpPr txBox="1"/>
            <p:nvPr/>
          </p:nvSpPr>
          <p:spPr>
            <a:xfrm>
              <a:off x="-44666" y="-488791"/>
              <a:ext cx="933424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indent="0">
                <a:buNone/>
              </a:pPr>
              <a:r>
                <a:rPr lang="en-IN" sz="3200" b="1" i="0" u="none" strike="noStrike" baseline="0" dirty="0">
                  <a:solidFill>
                    <a:schemeClr val="bg1"/>
                  </a:solidFill>
                  <a:latin typeface="Libre Franklin" pitchFamily="2" charset="0"/>
                  <a:ea typeface="Cambria" panose="02040503050406030204" pitchFamily="18" charset="0"/>
                </a:rPr>
                <a:t>Non absorbable </a:t>
              </a:r>
            </a:p>
          </p:txBody>
        </p:sp>
      </p:grpSp>
      <p:grpSp>
        <p:nvGrpSpPr>
          <p:cNvPr id="102" name="Google Shape;102;p14">
            <a:extLst>
              <a:ext uri="{FF2B5EF4-FFF2-40B4-BE49-F238E27FC236}">
                <a16:creationId xmlns:a16="http://schemas.microsoft.com/office/drawing/2014/main" id="{B740BA74-1F80-52B5-695E-13083D941182}"/>
              </a:ext>
            </a:extLst>
          </p:cNvPr>
          <p:cNvGrpSpPr/>
          <p:nvPr/>
        </p:nvGrpSpPr>
        <p:grpSpPr>
          <a:xfrm>
            <a:off x="10565229" y="1126409"/>
            <a:ext cx="3158833" cy="3230769"/>
            <a:chOff x="-19156" y="-559560"/>
            <a:chExt cx="831956" cy="850900"/>
          </a:xfrm>
        </p:grpSpPr>
        <p:sp>
          <p:nvSpPr>
            <p:cNvPr id="103" name="Google Shape;103;p14">
              <a:extLst>
                <a:ext uri="{FF2B5EF4-FFF2-40B4-BE49-F238E27FC236}">
                  <a16:creationId xmlns:a16="http://schemas.microsoft.com/office/drawing/2014/main" id="{D06DC997-A041-D729-7F29-DCBE0F7EE824}"/>
                </a:ext>
              </a:extLst>
            </p:cNvPr>
            <p:cNvSpPr/>
            <p:nvPr/>
          </p:nvSpPr>
          <p:spPr>
            <a:xfrm>
              <a:off x="0" y="0"/>
              <a:ext cx="812800" cy="145582"/>
            </a:xfrm>
            <a:custGeom>
              <a:avLst/>
              <a:gdLst/>
              <a:ahLst/>
              <a:cxnLst/>
              <a:rect l="l" t="t" r="r" b="b"/>
              <a:pathLst>
                <a:path w="812800" h="145582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145582"/>
                  </a:lnTo>
                  <a:lnTo>
                    <a:pt x="0" y="145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04" name="Google Shape;104;p14">
              <a:extLst>
                <a:ext uri="{FF2B5EF4-FFF2-40B4-BE49-F238E27FC236}">
                  <a16:creationId xmlns:a16="http://schemas.microsoft.com/office/drawing/2014/main" id="{443E2A1C-BF18-6B2C-7F98-F8464BFEBC97}"/>
                </a:ext>
              </a:extLst>
            </p:cNvPr>
            <p:cNvSpPr txBox="1"/>
            <p:nvPr/>
          </p:nvSpPr>
          <p:spPr>
            <a:xfrm>
              <a:off x="-19156" y="-55956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3200" b="1" i="0" u="none" strike="noStrike" baseline="0" dirty="0">
                  <a:solidFill>
                    <a:schemeClr val="bg1"/>
                  </a:solidFill>
                  <a:latin typeface="Libre Franklin" pitchFamily="2" charset="0"/>
                  <a:ea typeface="Cambria" panose="02040503050406030204" pitchFamily="18" charset="0"/>
                </a:rPr>
                <a:t>Absorbable</a:t>
              </a:r>
              <a:endParaRPr lang="en-US" sz="1600" dirty="0">
                <a:solidFill>
                  <a:schemeClr val="bg1"/>
                </a:solidFill>
                <a:latin typeface="Libre Franklin" pitchFamily="2" charset="0"/>
              </a:endParaRPr>
            </a:p>
          </p:txBody>
        </p:sp>
      </p:grpSp>
      <p:grpSp>
        <p:nvGrpSpPr>
          <p:cNvPr id="105" name="Google Shape;105;p14">
            <a:extLst>
              <a:ext uri="{FF2B5EF4-FFF2-40B4-BE49-F238E27FC236}">
                <a16:creationId xmlns:a16="http://schemas.microsoft.com/office/drawing/2014/main" id="{2D647E3B-8FF7-7064-BC7A-DAB45A071BA0}"/>
              </a:ext>
            </a:extLst>
          </p:cNvPr>
          <p:cNvGrpSpPr/>
          <p:nvPr/>
        </p:nvGrpSpPr>
        <p:grpSpPr>
          <a:xfrm>
            <a:off x="10431853" y="-848867"/>
            <a:ext cx="3086100" cy="3230769"/>
            <a:chOff x="0" y="-269658"/>
            <a:chExt cx="812800" cy="850900"/>
          </a:xfrm>
        </p:grpSpPr>
        <p:sp>
          <p:nvSpPr>
            <p:cNvPr id="106" name="Google Shape;106;p14">
              <a:extLst>
                <a:ext uri="{FF2B5EF4-FFF2-40B4-BE49-F238E27FC236}">
                  <a16:creationId xmlns:a16="http://schemas.microsoft.com/office/drawing/2014/main" id="{D4B2491B-3977-F766-5264-D0F323697A9A}"/>
                </a:ext>
              </a:extLst>
            </p:cNvPr>
            <p:cNvSpPr/>
            <p:nvPr/>
          </p:nvSpPr>
          <p:spPr>
            <a:xfrm>
              <a:off x="0" y="0"/>
              <a:ext cx="812800" cy="145582"/>
            </a:xfrm>
            <a:custGeom>
              <a:avLst/>
              <a:gdLst/>
              <a:ahLst/>
              <a:cxnLst/>
              <a:rect l="l" t="t" r="r" b="b"/>
              <a:pathLst>
                <a:path w="812800" h="145582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145582"/>
                  </a:lnTo>
                  <a:lnTo>
                    <a:pt x="0" y="145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07" name="Google Shape;107;p14">
              <a:extLst>
                <a:ext uri="{FF2B5EF4-FFF2-40B4-BE49-F238E27FC236}">
                  <a16:creationId xmlns:a16="http://schemas.microsoft.com/office/drawing/2014/main" id="{3D30BF6C-787F-D7B2-BB91-56241E5167EE}"/>
                </a:ext>
              </a:extLst>
            </p:cNvPr>
            <p:cNvSpPr txBox="1"/>
            <p:nvPr/>
          </p:nvSpPr>
          <p:spPr>
            <a:xfrm>
              <a:off x="0" y="-269658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8" name="Google Shape;108;p14">
            <a:extLst>
              <a:ext uri="{FF2B5EF4-FFF2-40B4-BE49-F238E27FC236}">
                <a16:creationId xmlns:a16="http://schemas.microsoft.com/office/drawing/2014/main" id="{61AE6DDD-E6C6-FC27-F4E7-B6D61056B668}"/>
              </a:ext>
            </a:extLst>
          </p:cNvPr>
          <p:cNvSpPr txBox="1"/>
          <p:nvPr/>
        </p:nvSpPr>
        <p:spPr>
          <a:xfrm>
            <a:off x="10734369" y="1692550"/>
            <a:ext cx="6317666" cy="45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0" i="0" u="none" strike="noStrike" cap="none" dirty="0">
              <a:solidFill>
                <a:srgbClr val="FFFFFF"/>
              </a:solidFill>
              <a:latin typeface="Libre Franklin Light"/>
              <a:ea typeface="Libre Franklin Light"/>
              <a:cs typeface="Libre Franklin Light"/>
              <a:sym typeface="Libre Franklin Light"/>
            </a:endParaRPr>
          </a:p>
        </p:txBody>
      </p:sp>
      <p:sp>
        <p:nvSpPr>
          <p:cNvPr id="109" name="Google Shape;109;p14">
            <a:extLst>
              <a:ext uri="{FF2B5EF4-FFF2-40B4-BE49-F238E27FC236}">
                <a16:creationId xmlns:a16="http://schemas.microsoft.com/office/drawing/2014/main" id="{813D6D0E-CC31-99F0-7F39-9332483F697C}"/>
              </a:ext>
            </a:extLst>
          </p:cNvPr>
          <p:cNvSpPr txBox="1"/>
          <p:nvPr/>
        </p:nvSpPr>
        <p:spPr>
          <a:xfrm>
            <a:off x="1441065" y="4816316"/>
            <a:ext cx="9386237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IN" sz="8000" b="1" dirty="0">
                <a:solidFill>
                  <a:schemeClr val="bg1"/>
                </a:solidFill>
                <a:latin typeface="Libre Baskerville" panose="02000000000000000000" pitchFamily="2" charset="0"/>
                <a:cs typeface="Times New Roman" panose="02020603050405020304" pitchFamily="18" charset="0"/>
              </a:rPr>
              <a:t>Monofilament</a:t>
            </a:r>
            <a:endParaRPr dirty="0">
              <a:solidFill>
                <a:schemeClr val="bg1"/>
              </a:solidFill>
              <a:latin typeface="Libre Baskerville" panose="02000000000000000000" pitchFamily="2" charset="0"/>
            </a:endParaRPr>
          </a:p>
        </p:txBody>
      </p:sp>
      <p:sp>
        <p:nvSpPr>
          <p:cNvPr id="110" name="Google Shape;110;p14">
            <a:extLst>
              <a:ext uri="{FF2B5EF4-FFF2-40B4-BE49-F238E27FC236}">
                <a16:creationId xmlns:a16="http://schemas.microsoft.com/office/drawing/2014/main" id="{8E8BB201-11A0-686B-636D-9DBD4873F4C0}"/>
              </a:ext>
            </a:extLst>
          </p:cNvPr>
          <p:cNvSpPr txBox="1"/>
          <p:nvPr/>
        </p:nvSpPr>
        <p:spPr>
          <a:xfrm>
            <a:off x="10492496" y="3384135"/>
            <a:ext cx="6317666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plain catgut 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-chromic catgut 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-PDS</a:t>
            </a:r>
          </a:p>
        </p:txBody>
      </p:sp>
      <p:sp>
        <p:nvSpPr>
          <p:cNvPr id="111" name="Google Shape;111;p14">
            <a:extLst>
              <a:ext uri="{FF2B5EF4-FFF2-40B4-BE49-F238E27FC236}">
                <a16:creationId xmlns:a16="http://schemas.microsoft.com/office/drawing/2014/main" id="{23BA10B2-8128-B3C1-6282-D1A76EF3CD5B}"/>
              </a:ext>
            </a:extLst>
          </p:cNvPr>
          <p:cNvSpPr txBox="1"/>
          <p:nvPr/>
        </p:nvSpPr>
        <p:spPr>
          <a:xfrm>
            <a:off x="10650334" y="7532797"/>
            <a:ext cx="6317666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nylon 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bg1"/>
                </a:solidFill>
                <a:latin typeface="Libre Franklin Light" pitchFamily="2" charset="0"/>
                <a:ea typeface="Cambria" panose="02040503050406030204" pitchFamily="18" charset="0"/>
              </a:rPr>
              <a:t>polypropylene</a:t>
            </a:r>
          </a:p>
        </p:txBody>
      </p:sp>
    </p:spTree>
    <p:extLst>
      <p:ext uri="{BB962C8B-B14F-4D97-AF65-F5344CB8AC3E}">
        <p14:creationId xmlns:p14="http://schemas.microsoft.com/office/powerpoint/2010/main" val="8888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699</Words>
  <Application>Microsoft Office PowerPoint</Application>
  <PresentationFormat>Custom</PresentationFormat>
  <Paragraphs>122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Libre Franklin Light</vt:lpstr>
      <vt:lpstr>Calibri</vt:lpstr>
      <vt:lpstr>Libre Baskerville</vt:lpstr>
      <vt:lpstr>Cambria</vt:lpstr>
      <vt:lpstr>Times New Roman</vt:lpstr>
      <vt:lpstr>Arial</vt:lpstr>
      <vt:lpstr>Libre Franklin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Reshma Hajong</cp:lastModifiedBy>
  <cp:revision>57</cp:revision>
  <dcterms:modified xsi:type="dcterms:W3CDTF">2025-05-13T17:59:42Z</dcterms:modified>
</cp:coreProperties>
</file>