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1"/>
  </p:notesMasterIdLst>
  <p:sldIdLst>
    <p:sldId id="2227" r:id="rId2"/>
    <p:sldId id="3928" r:id="rId3"/>
    <p:sldId id="2672" r:id="rId4"/>
    <p:sldId id="2472" r:id="rId5"/>
    <p:sldId id="2485" r:id="rId6"/>
    <p:sldId id="2028" r:id="rId7"/>
    <p:sldId id="2489" r:id="rId8"/>
    <p:sldId id="2490" r:id="rId9"/>
    <p:sldId id="3748" r:id="rId10"/>
    <p:sldId id="3904" r:id="rId11"/>
    <p:sldId id="3919" r:id="rId12"/>
    <p:sldId id="3921" r:id="rId13"/>
    <p:sldId id="3922" r:id="rId14"/>
    <p:sldId id="3923" r:id="rId15"/>
    <p:sldId id="3908" r:id="rId16"/>
    <p:sldId id="3924" r:id="rId17"/>
    <p:sldId id="3925" r:id="rId18"/>
    <p:sldId id="3282" r:id="rId19"/>
    <p:sldId id="3276" r:id="rId20"/>
    <p:sldId id="3277" r:id="rId21"/>
    <p:sldId id="3273" r:id="rId22"/>
    <p:sldId id="3279" r:id="rId23"/>
    <p:sldId id="3278" r:id="rId24"/>
    <p:sldId id="3280" r:id="rId25"/>
    <p:sldId id="3281" r:id="rId26"/>
    <p:sldId id="3283" r:id="rId27"/>
    <p:sldId id="3926" r:id="rId28"/>
    <p:sldId id="3909" r:id="rId29"/>
    <p:sldId id="3910" r:id="rId30"/>
    <p:sldId id="3368" r:id="rId31"/>
    <p:sldId id="3369" r:id="rId32"/>
    <p:sldId id="3300" r:id="rId33"/>
    <p:sldId id="3301" r:id="rId34"/>
    <p:sldId id="3917" r:id="rId35"/>
    <p:sldId id="3298" r:id="rId36"/>
    <p:sldId id="3914" r:id="rId37"/>
    <p:sldId id="3918" r:id="rId38"/>
    <p:sldId id="3915" r:id="rId39"/>
    <p:sldId id="3916" r:id="rId40"/>
    <p:sldId id="3927" r:id="rId41"/>
    <p:sldId id="3911" r:id="rId42"/>
    <p:sldId id="3929" r:id="rId43"/>
    <p:sldId id="3930" r:id="rId44"/>
    <p:sldId id="3931" r:id="rId45"/>
    <p:sldId id="3932" r:id="rId46"/>
    <p:sldId id="3933" r:id="rId47"/>
    <p:sldId id="3934" r:id="rId48"/>
    <p:sldId id="3935" r:id="rId49"/>
    <p:sldId id="3936" r:id="rId50"/>
    <p:sldId id="3937" r:id="rId51"/>
    <p:sldId id="3938" r:id="rId52"/>
    <p:sldId id="3939" r:id="rId53"/>
    <p:sldId id="3940" r:id="rId54"/>
    <p:sldId id="3941" r:id="rId55"/>
    <p:sldId id="3942" r:id="rId56"/>
    <p:sldId id="3943" r:id="rId57"/>
    <p:sldId id="3944" r:id="rId58"/>
    <p:sldId id="3945" r:id="rId59"/>
    <p:sldId id="3946" r:id="rId60"/>
    <p:sldId id="3947" r:id="rId61"/>
    <p:sldId id="3948" r:id="rId62"/>
    <p:sldId id="3949" r:id="rId63"/>
    <p:sldId id="3950" r:id="rId64"/>
    <p:sldId id="3951" r:id="rId65"/>
    <p:sldId id="3952" r:id="rId66"/>
    <p:sldId id="3953" r:id="rId67"/>
    <p:sldId id="453" r:id="rId68"/>
    <p:sldId id="3245" r:id="rId69"/>
    <p:sldId id="2476" r:id="rId70"/>
    <p:sldId id="620" r:id="rId71"/>
    <p:sldId id="621" r:id="rId72"/>
    <p:sldId id="623" r:id="rId73"/>
    <p:sldId id="622" r:id="rId74"/>
    <p:sldId id="3246" r:id="rId75"/>
    <p:sldId id="558" r:id="rId76"/>
    <p:sldId id="624" r:id="rId77"/>
    <p:sldId id="625" r:id="rId78"/>
    <p:sldId id="3262" r:id="rId79"/>
    <p:sldId id="3264" r:id="rId80"/>
    <p:sldId id="628" r:id="rId81"/>
    <p:sldId id="629" r:id="rId82"/>
    <p:sldId id="3239" r:id="rId83"/>
    <p:sldId id="630" r:id="rId84"/>
    <p:sldId id="3238" r:id="rId85"/>
    <p:sldId id="634" r:id="rId86"/>
    <p:sldId id="631" r:id="rId87"/>
    <p:sldId id="632" r:id="rId88"/>
    <p:sldId id="633" r:id="rId89"/>
    <p:sldId id="3240" r:id="rId9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885A"/>
    <a:srgbClr val="5B9BD5"/>
    <a:srgbClr val="FFF2CC"/>
    <a:srgbClr val="0000FF"/>
    <a:srgbClr val="B0D2A1"/>
    <a:srgbClr val="072B61"/>
    <a:srgbClr val="8DC63F"/>
    <a:srgbClr val="BDD7EE"/>
    <a:srgbClr val="4472C4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9" autoAdjust="0"/>
    <p:restoredTop sz="92696" autoAdjust="0"/>
  </p:normalViewPr>
  <p:slideViewPr>
    <p:cSldViewPr snapToGrid="0">
      <p:cViewPr varScale="1">
        <p:scale>
          <a:sx n="107" d="100"/>
          <a:sy n="107" d="100"/>
        </p:scale>
        <p:origin x="1662" y="10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10B98-78BE-4601-8AF5-C3AF3A5EE1D6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34C63-57F8-4C9E-B6C3-B81D0592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4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09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331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32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32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32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32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423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32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32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9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32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18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618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595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3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1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37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37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37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37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37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3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1458912"/>
          </a:xfrm>
        </p:spPr>
        <p:txBody>
          <a:bodyPr anchor="b">
            <a:normAutofit/>
          </a:bodyPr>
          <a:lstStyle>
            <a:lvl1pPr algn="ctr">
              <a:defRPr sz="4200">
                <a:latin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14774"/>
            <a:ext cx="6858000" cy="1924051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00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20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21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43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57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5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3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34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7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8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65101"/>
            <a:ext cx="7886700" cy="920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14450"/>
            <a:ext cx="7886700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100" y="6356351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5F62F5D1-E5EC-4438-A9FD-8C7849B534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4" descr="디자인센터 &amp;gt; 심볼로고 &amp;gt; LG U+ Box [엘지유플러스 박스]">
            <a:extLst>
              <a:ext uri="{FF2B5EF4-FFF2-40B4-BE49-F238E27FC236}">
                <a16:creationId xmlns:a16="http://schemas.microsoft.com/office/drawing/2014/main" id="{3F4B1578-78EC-41E6-83F5-B2D3965634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297" y="270682"/>
            <a:ext cx="772613" cy="67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25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72B6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Ø"/>
        <a:defRPr sz="2400" b="1" kern="1200">
          <a:solidFill>
            <a:srgbClr val="072B6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171700" indent="-3429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vit/kmr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vit/kmrd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5.png"/><Relationship Id="rId7" Type="http://schemas.openxmlformats.org/officeDocument/2006/relationships/image" Target="../media/image26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0.jpeg"/><Relationship Id="rId5" Type="http://schemas.openxmlformats.org/officeDocument/2006/relationships/image" Target="../media/image25.jpeg"/><Relationship Id="rId10" Type="http://schemas.openxmlformats.org/officeDocument/2006/relationships/image" Target="../media/image29.jpeg"/><Relationship Id="rId4" Type="http://schemas.openxmlformats.org/officeDocument/2006/relationships/image" Target="../media/image24.jpeg"/><Relationship Id="rId9" Type="http://schemas.openxmlformats.org/officeDocument/2006/relationships/image" Target="../media/image28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5.PNG"/><Relationship Id="rId4" Type="http://schemas.openxmlformats.org/officeDocument/2006/relationships/image" Target="../media/image2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2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1.png"/><Relationship Id="rId4" Type="http://schemas.openxmlformats.org/officeDocument/2006/relationships/image" Target="../media/image23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2539" y="4188652"/>
            <a:ext cx="7638922" cy="1924051"/>
          </a:xfrm>
        </p:spPr>
        <p:txBody>
          <a:bodyPr/>
          <a:lstStyle/>
          <a:p>
            <a:r>
              <a:rPr lang="ko-KR" altLang="en-US" dirty="0"/>
              <a:t>성균관대학교</a:t>
            </a:r>
            <a:endParaRPr lang="en-US" altLang="ko-KR" dirty="0"/>
          </a:p>
          <a:p>
            <a:r>
              <a:rPr lang="ko-KR" altLang="en-US" dirty="0"/>
              <a:t>박성민</a:t>
            </a:r>
            <a:r>
              <a:rPr lang="en-US" altLang="ko-KR" dirty="0"/>
              <a:t>, </a:t>
            </a:r>
            <a:r>
              <a:rPr lang="ko-KR" altLang="en-US" dirty="0"/>
              <a:t>이재웅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2D82E6-AD61-4F09-AA5D-9C78732501A9}"/>
              </a:ext>
            </a:extLst>
          </p:cNvPr>
          <p:cNvSpPr/>
          <p:nvPr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rgbClr val="072B6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C0E8B247-070E-4250-B01F-41B8BAABD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016" y="1122364"/>
            <a:ext cx="8081319" cy="1458912"/>
          </a:xfrm>
        </p:spPr>
        <p:txBody>
          <a:bodyPr>
            <a:no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콘텐츠</a:t>
            </a:r>
            <a:r>
              <a:rPr lang="en-US" altLang="ko-KR" sz="4400" dirty="0">
                <a:solidFill>
                  <a:schemeClr val="bg1"/>
                </a:solidFill>
              </a:rPr>
              <a:t>, </a:t>
            </a:r>
            <a:r>
              <a:rPr lang="ko-KR" altLang="en-US" sz="4400" dirty="0" err="1">
                <a:solidFill>
                  <a:schemeClr val="bg1"/>
                </a:solidFill>
              </a:rPr>
              <a:t>임베딩</a:t>
            </a:r>
            <a:r>
              <a:rPr lang="en-US" altLang="ko-KR" sz="4400" dirty="0">
                <a:solidFill>
                  <a:schemeClr val="bg1"/>
                </a:solidFill>
              </a:rPr>
              <a:t>, </a:t>
            </a:r>
            <a:r>
              <a:rPr lang="ko-KR" altLang="en-US" sz="4400" dirty="0">
                <a:solidFill>
                  <a:schemeClr val="bg1"/>
                </a:solidFill>
              </a:rPr>
              <a:t>및 연관 규칙</a:t>
            </a:r>
            <a:r>
              <a:rPr lang="en-US" altLang="ko-KR" sz="4400" dirty="0">
                <a:solidFill>
                  <a:schemeClr val="bg1"/>
                </a:solidFill>
              </a:rPr>
              <a:t/>
            </a:r>
            <a:br>
              <a:rPr lang="en-US" altLang="ko-KR" sz="4400" dirty="0">
                <a:solidFill>
                  <a:schemeClr val="bg1"/>
                </a:solidFill>
              </a:rPr>
            </a:br>
            <a:r>
              <a:rPr lang="ko-KR" altLang="en-US" sz="4400" dirty="0">
                <a:solidFill>
                  <a:schemeClr val="bg1"/>
                </a:solidFill>
              </a:rPr>
              <a:t>실습 모델 실습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5CC409-07B1-4A92-BC77-1C8160E4365F}"/>
              </a:ext>
            </a:extLst>
          </p:cNvPr>
          <p:cNvSpPr/>
          <p:nvPr/>
        </p:nvSpPr>
        <p:spPr>
          <a:xfrm>
            <a:off x="2794720" y="5431179"/>
            <a:ext cx="3554560" cy="878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발표자료</a:t>
            </a:r>
            <a:r>
              <a:rPr lang="en-US" altLang="ko-KR" dirty="0"/>
              <a:t>: </a:t>
            </a:r>
            <a:r>
              <a:rPr lang="en-US" altLang="ko-KR" i="1" dirty="0">
                <a:solidFill>
                  <a:schemeClr val="accent1"/>
                </a:solidFill>
              </a:rPr>
              <a:t>bit.ly/</a:t>
            </a:r>
            <a:r>
              <a:rPr lang="en-US" altLang="ko-KR" i="1" dirty="0" err="1">
                <a:solidFill>
                  <a:schemeClr val="accent1"/>
                </a:solidFill>
              </a:rPr>
              <a:t>lab_lguplus_skku</a:t>
            </a:r>
            <a:endParaRPr lang="en-US" altLang="ko-KR" i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코드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i="1" dirty="0">
                <a:solidFill>
                  <a:schemeClr val="accent1"/>
                </a:solidFill>
              </a:rPr>
              <a:t>bit.ly/lab2_lguplus</a:t>
            </a:r>
            <a:endParaRPr lang="ko-KR" alt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03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1676F-7BEB-4E04-B5DF-428C8E05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 영화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F0F6A-EE92-49B9-A070-6048F19A1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8085766" cy="4972050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+mn-lt"/>
              </a:rPr>
              <a:t>MovieLens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형태의 네이버 영화에서 수집된 가상 데이터셋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dirty="0">
                <a:latin typeface="+mn-lt"/>
                <a:hlinkClick r:id="rId2"/>
              </a:rPr>
              <a:t>https://github.com/lovit/kmrd</a:t>
            </a:r>
            <a:endParaRPr lang="en-US" altLang="ko-KR" dirty="0">
              <a:latin typeface="+mn-lt"/>
            </a:endParaRPr>
          </a:p>
          <a:p>
            <a:pPr lvl="1"/>
            <a:endParaRPr lang="en-US" altLang="ko-KR" dirty="0">
              <a:latin typeface="+mn-lt"/>
            </a:endParaRPr>
          </a:p>
          <a:p>
            <a:r>
              <a:rPr lang="ko-KR" altLang="en-US" dirty="0">
                <a:latin typeface="+mn-lt"/>
              </a:rPr>
              <a:t>데이터 구성 정보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b="1" dirty="0">
                <a:latin typeface="+mn-lt"/>
              </a:rPr>
              <a:t>KMRD-small</a:t>
            </a:r>
            <a:r>
              <a:rPr lang="en-US" altLang="ko-KR" dirty="0">
                <a:latin typeface="+mn-lt"/>
              </a:rPr>
              <a:t>, KMRD-2m, KMRD-5m</a:t>
            </a:r>
          </a:p>
          <a:p>
            <a:pPr marL="457200" lvl="1" indent="0">
              <a:buNone/>
            </a:pPr>
            <a:r>
              <a:rPr lang="en-US" altLang="ko-KR" dirty="0">
                <a:latin typeface="+mn-lt"/>
              </a:rPr>
              <a:t>    (</a:t>
            </a:r>
            <a:r>
              <a:rPr lang="ko-KR" altLang="en-US" dirty="0">
                <a:latin typeface="+mn-lt"/>
              </a:rPr>
              <a:t>본 실습에서는 </a:t>
            </a:r>
            <a:r>
              <a:rPr lang="en-US" altLang="ko-KR" dirty="0">
                <a:latin typeface="+mn-lt"/>
              </a:rPr>
              <a:t>KMRD-small </a:t>
            </a:r>
            <a:r>
              <a:rPr lang="ko-KR" altLang="en-US" dirty="0">
                <a:latin typeface="+mn-lt"/>
              </a:rPr>
              <a:t>데이터셋을 사용</a:t>
            </a:r>
            <a:r>
              <a:rPr lang="en-US" altLang="ko-KR" dirty="0">
                <a:latin typeface="+mn-lt"/>
              </a:rPr>
              <a:t>)</a:t>
            </a:r>
          </a:p>
          <a:p>
            <a:pPr lvl="1"/>
            <a:r>
              <a:rPr lang="ko-KR" altLang="en-US" dirty="0">
                <a:latin typeface="+mn-lt"/>
              </a:rPr>
              <a:t>사용자</a:t>
            </a:r>
            <a:r>
              <a:rPr lang="en-US" altLang="ko-KR" dirty="0">
                <a:latin typeface="+mn-lt"/>
              </a:rPr>
              <a:t>ID, </a:t>
            </a:r>
            <a:r>
              <a:rPr lang="ko-KR" altLang="en-US" dirty="0">
                <a:latin typeface="+mn-lt"/>
              </a:rPr>
              <a:t>영화</a:t>
            </a:r>
            <a:r>
              <a:rPr lang="en-US" altLang="ko-KR" dirty="0">
                <a:latin typeface="+mn-lt"/>
              </a:rPr>
              <a:t>ID, </a:t>
            </a:r>
            <a:r>
              <a:rPr lang="ko-KR" altLang="en-US" dirty="0">
                <a:latin typeface="+mn-lt"/>
              </a:rPr>
              <a:t>평점</a:t>
            </a:r>
            <a:r>
              <a:rPr lang="en-US" altLang="ko-KR" dirty="0">
                <a:latin typeface="+mn-lt"/>
              </a:rPr>
              <a:t>, timestamp, </a:t>
            </a:r>
            <a:r>
              <a:rPr lang="ko-KR" altLang="en-US" dirty="0">
                <a:latin typeface="+mn-lt"/>
              </a:rPr>
              <a:t>제목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배우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국가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장르 포함</a:t>
            </a:r>
            <a:endParaRPr lang="en-US" altLang="ko-KR" dirty="0">
              <a:latin typeface="+mn-lt"/>
            </a:endParaRPr>
          </a:p>
          <a:p>
            <a:pPr lvl="1"/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KMRD-small </a:t>
            </a:r>
            <a:r>
              <a:rPr lang="ko-KR" altLang="en-US" dirty="0">
                <a:latin typeface="+mn-lt"/>
              </a:rPr>
              <a:t>데이터셋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dirty="0">
                <a:latin typeface="+mn-lt"/>
              </a:rPr>
              <a:t># of users: 52,028, # of items: 600, # of ratings: 134,331</a:t>
            </a:r>
          </a:p>
          <a:p>
            <a:pPr lvl="1"/>
            <a:r>
              <a:rPr lang="en-US" altLang="ko-KR" dirty="0">
                <a:latin typeface="+mn-lt"/>
              </a:rPr>
              <a:t>Sparsity: 99.98%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1A9431-A83E-4B9D-B6FE-B145E9A3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0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A6C68-38EA-4183-BB2A-1D708664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 영화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31A8B-BFFE-4877-9840-D98BA4594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데이터셋 구성 형태</a:t>
            </a:r>
            <a:endParaRPr lang="en-US" altLang="ko-KR" dirty="0"/>
          </a:p>
          <a:p>
            <a:pPr lvl="1"/>
            <a:r>
              <a:rPr lang="en-US" altLang="ko-KR" b="1" dirty="0"/>
              <a:t>ratings.csv: (</a:t>
            </a:r>
            <a:r>
              <a:rPr lang="ko-KR" altLang="en-US" b="1" dirty="0">
                <a:solidFill>
                  <a:srgbClr val="0000FF"/>
                </a:solidFill>
              </a:rPr>
              <a:t>사용자</a:t>
            </a:r>
            <a:r>
              <a:rPr lang="en-US" altLang="ko-KR" b="1" dirty="0">
                <a:solidFill>
                  <a:srgbClr val="0000FF"/>
                </a:solidFill>
              </a:rPr>
              <a:t>ID</a:t>
            </a:r>
            <a:r>
              <a:rPr lang="en-US" altLang="ko-KR" b="1" dirty="0"/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영화</a:t>
            </a:r>
            <a:r>
              <a:rPr lang="en-US" altLang="ko-KR" b="1" dirty="0">
                <a:solidFill>
                  <a:srgbClr val="C00000"/>
                </a:solidFill>
              </a:rPr>
              <a:t>ID</a:t>
            </a:r>
            <a:r>
              <a:rPr lang="en-US" altLang="ko-KR" b="1" dirty="0"/>
              <a:t>, </a:t>
            </a:r>
            <a:r>
              <a:rPr lang="ko-KR" altLang="en-US" b="1" dirty="0"/>
              <a:t>평점</a:t>
            </a:r>
            <a:r>
              <a:rPr lang="en-US" altLang="ko-KR" b="1" dirty="0"/>
              <a:t>, </a:t>
            </a:r>
            <a:r>
              <a:rPr lang="ko-KR" altLang="en-US" b="1" dirty="0"/>
              <a:t>시간</a:t>
            </a:r>
            <a:r>
              <a:rPr lang="en-US" altLang="ko-KR" b="1" dirty="0"/>
              <a:t>)</a:t>
            </a:r>
          </a:p>
          <a:p>
            <a:pPr lvl="1"/>
            <a:r>
              <a:rPr lang="en-US" altLang="ko-KR" dirty="0"/>
              <a:t>movies.txt: (</a:t>
            </a:r>
            <a:r>
              <a:rPr lang="ko-KR" altLang="en-US" dirty="0">
                <a:solidFill>
                  <a:srgbClr val="C00000"/>
                </a:solidFill>
              </a:rPr>
              <a:t>영화</a:t>
            </a:r>
            <a:r>
              <a:rPr lang="en-US" altLang="ko-KR" dirty="0">
                <a:solidFill>
                  <a:srgbClr val="C00000"/>
                </a:solidFill>
              </a:rPr>
              <a:t>ID</a:t>
            </a:r>
            <a:r>
              <a:rPr lang="en-US" altLang="ko-KR" dirty="0"/>
              <a:t>, </a:t>
            </a:r>
            <a:r>
              <a:rPr lang="ko-KR" altLang="en-US" dirty="0"/>
              <a:t>영화제목</a:t>
            </a:r>
            <a:r>
              <a:rPr lang="en-US" altLang="ko-KR" dirty="0"/>
              <a:t>, </a:t>
            </a:r>
            <a:r>
              <a:rPr lang="ko-KR" altLang="en-US" dirty="0"/>
              <a:t>출시연도</a:t>
            </a:r>
            <a:r>
              <a:rPr lang="en-US" altLang="ko-KR" dirty="0"/>
              <a:t>, </a:t>
            </a:r>
            <a:r>
              <a:rPr lang="ko-KR" altLang="en-US" dirty="0"/>
              <a:t>관람등급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castings.csv: (</a:t>
            </a:r>
            <a:r>
              <a:rPr lang="ko-KR" altLang="en-US" dirty="0">
                <a:solidFill>
                  <a:srgbClr val="C00000"/>
                </a:solidFill>
              </a:rPr>
              <a:t>영화</a:t>
            </a:r>
            <a:r>
              <a:rPr lang="en-US" altLang="ko-KR" dirty="0">
                <a:solidFill>
                  <a:srgbClr val="C00000"/>
                </a:solidFill>
              </a:rPr>
              <a:t>ID</a:t>
            </a:r>
            <a:r>
              <a:rPr lang="en-US" altLang="ko-KR" dirty="0"/>
              <a:t>, </a:t>
            </a:r>
            <a:r>
              <a:rPr lang="ko-KR" altLang="en-US" dirty="0"/>
              <a:t>배우</a:t>
            </a:r>
            <a:r>
              <a:rPr lang="en-US" altLang="ko-KR" dirty="0"/>
              <a:t>ID, </a:t>
            </a:r>
            <a:r>
              <a:rPr lang="ko-KR" altLang="en-US" dirty="0"/>
              <a:t>주연배우 여부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people.txt: (</a:t>
            </a:r>
            <a:r>
              <a:rPr lang="ko-KR" altLang="en-US" dirty="0"/>
              <a:t>배우</a:t>
            </a:r>
            <a:r>
              <a:rPr lang="en-US" altLang="ko-KR" dirty="0"/>
              <a:t>ID, </a:t>
            </a:r>
            <a:r>
              <a:rPr lang="ko-KR" altLang="en-US" dirty="0"/>
              <a:t>한국 이름</a:t>
            </a:r>
            <a:r>
              <a:rPr lang="en-US" altLang="ko-KR" dirty="0"/>
              <a:t>, </a:t>
            </a:r>
            <a:r>
              <a:rPr lang="ko-KR" altLang="en-US" dirty="0"/>
              <a:t>영어 이름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countries.csv: (</a:t>
            </a:r>
            <a:r>
              <a:rPr lang="ko-KR" altLang="en-US" dirty="0">
                <a:solidFill>
                  <a:srgbClr val="C00000"/>
                </a:solidFill>
              </a:rPr>
              <a:t>영화</a:t>
            </a:r>
            <a:r>
              <a:rPr lang="en-US" altLang="ko-KR" dirty="0">
                <a:solidFill>
                  <a:srgbClr val="C00000"/>
                </a:solidFill>
              </a:rPr>
              <a:t>ID</a:t>
            </a:r>
            <a:r>
              <a:rPr lang="en-US" altLang="ko-KR" dirty="0"/>
              <a:t>, </a:t>
            </a:r>
            <a:r>
              <a:rPr lang="ko-KR" altLang="en-US" dirty="0"/>
              <a:t>국가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generes.csv: (</a:t>
            </a:r>
            <a:r>
              <a:rPr lang="ko-KR" altLang="en-US" dirty="0">
                <a:solidFill>
                  <a:srgbClr val="C00000"/>
                </a:solidFill>
              </a:rPr>
              <a:t>영화</a:t>
            </a:r>
            <a:r>
              <a:rPr lang="en-US" altLang="ko-KR" dirty="0">
                <a:solidFill>
                  <a:srgbClr val="C00000"/>
                </a:solidFill>
              </a:rPr>
              <a:t>ID</a:t>
            </a:r>
            <a:r>
              <a:rPr lang="en-US" altLang="ko-KR" dirty="0"/>
              <a:t>, </a:t>
            </a:r>
            <a:r>
              <a:rPr lang="ko-KR" altLang="en-US" dirty="0"/>
              <a:t>장르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/>
              <a:t>데이터셋을 결합</a:t>
            </a:r>
            <a:r>
              <a:rPr lang="en-US" altLang="ko-KR" dirty="0"/>
              <a:t>(Join)</a:t>
            </a:r>
            <a:r>
              <a:rPr lang="ko-KR" altLang="en-US" dirty="0"/>
              <a:t>하여 하나의 테이블로 구성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A99E13-C090-48F3-B4C1-52550010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3FDD83-2E11-4BA6-AC10-3814DD65D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30" y="4704851"/>
            <a:ext cx="8277941" cy="13370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70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77B78-C69F-4BC9-A953-1DBC6220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CFD5-A062-4845-BA46-0DE67A59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최소 </a:t>
            </a:r>
            <a:r>
              <a:rPr lang="en-US" altLang="ko-KR" dirty="0">
                <a:latin typeface="+mn-lt"/>
              </a:rPr>
              <a:t>10</a:t>
            </a:r>
            <a:r>
              <a:rPr lang="ko-KR" altLang="en-US" dirty="0">
                <a:latin typeface="+mn-lt"/>
              </a:rPr>
              <a:t>개 이상의 영화를 평가한 사용자만 남김</a:t>
            </a:r>
            <a:endParaRPr lang="en-US" altLang="ko-KR" dirty="0">
              <a:latin typeface="+mn-lt"/>
            </a:endParaRPr>
          </a:p>
          <a:p>
            <a:r>
              <a:rPr lang="ko-KR" altLang="en-US" dirty="0">
                <a:latin typeface="+mn-lt"/>
              </a:rPr>
              <a:t>사용자가 여러 번 평가한 영화는 마지막 리뷰만 남김</a:t>
            </a:r>
            <a:endParaRPr lang="en-US" altLang="ko-KR" dirty="0">
              <a:latin typeface="+mn-lt"/>
            </a:endParaRPr>
          </a:p>
          <a:p>
            <a:pPr lvl="1"/>
            <a:endParaRPr lang="en-US" altLang="ko-KR" dirty="0">
              <a:latin typeface="+mn-lt"/>
            </a:endParaRPr>
          </a:p>
          <a:p>
            <a:r>
              <a:rPr lang="ko-KR" altLang="en-US" dirty="0" err="1">
                <a:latin typeface="+mn-lt"/>
              </a:rPr>
              <a:t>전처리</a:t>
            </a:r>
            <a:r>
              <a:rPr lang="ko-KR" altLang="en-US" dirty="0">
                <a:latin typeface="+mn-lt"/>
              </a:rPr>
              <a:t> 후 데이터 통계</a:t>
            </a:r>
            <a:endParaRPr lang="en-US" altLang="ko-KR" dirty="0">
              <a:latin typeface="+mn-lt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C2AB11-8BE3-43B9-B897-D8AB45C1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F84C44C-585F-45F9-B596-E33E87164AC5}"/>
              </a:ext>
            </a:extLst>
          </p:cNvPr>
          <p:cNvGraphicFramePr>
            <a:graphicFrameLocks noGrp="1"/>
          </p:cNvGraphicFramePr>
          <p:nvPr/>
        </p:nvGraphicFramePr>
        <p:xfrm>
          <a:off x="1254807" y="3239093"/>
          <a:ext cx="6634385" cy="239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187">
                  <a:extLst>
                    <a:ext uri="{9D8B030D-6E8A-4147-A177-3AD203B41FA5}">
                      <a16:colId xmlns:a16="http://schemas.microsoft.com/office/drawing/2014/main" val="2417744884"/>
                    </a:ext>
                  </a:extLst>
                </a:gridCol>
                <a:gridCol w="2556099">
                  <a:extLst>
                    <a:ext uri="{9D8B030D-6E8A-4147-A177-3AD203B41FA5}">
                      <a16:colId xmlns:a16="http://schemas.microsoft.com/office/drawing/2014/main" val="3402894833"/>
                    </a:ext>
                  </a:extLst>
                </a:gridCol>
                <a:gridCol w="2556099">
                  <a:extLst>
                    <a:ext uri="{9D8B030D-6E8A-4147-A177-3AD203B41FA5}">
                      <a16:colId xmlns:a16="http://schemas.microsoft.com/office/drawing/2014/main" val="2940457174"/>
                    </a:ext>
                  </a:extLst>
                </a:gridCol>
              </a:tblGrid>
              <a:tr h="47851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Before pre-processing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After pre-processing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4487472"/>
                  </a:ext>
                </a:extLst>
              </a:tr>
              <a:tr h="47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 of users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52,028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2,045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732677"/>
                  </a:ext>
                </a:extLst>
              </a:tr>
              <a:tr h="47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 of items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0726763"/>
                  </a:ext>
                </a:extLst>
              </a:tr>
              <a:tr h="47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 of ratings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134,331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51,003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668799"/>
                  </a:ext>
                </a:extLst>
              </a:tr>
              <a:tr h="47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Sparsity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99.98%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95.76%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019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991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C376E-3470-4461-814B-19A6DE74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및 테스트 데이터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9BEDA4-2C63-4D0B-AD4B-950D0094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별 학습 및 테스트 데이터를 </a:t>
            </a:r>
            <a:r>
              <a:rPr lang="en-US" altLang="ko-KR" dirty="0"/>
              <a:t>80%, 20%</a:t>
            </a:r>
            <a:r>
              <a:rPr lang="ko-KR" altLang="en-US" dirty="0"/>
              <a:t>로 구성</a:t>
            </a:r>
            <a:endParaRPr lang="en-US" altLang="ko-KR" dirty="0"/>
          </a:p>
          <a:p>
            <a:r>
              <a:rPr lang="ko-KR" altLang="en-US" dirty="0"/>
              <a:t>테스트 항목은 사용자 별 무작위 항목을 </a:t>
            </a:r>
            <a:r>
              <a:rPr lang="en-US" altLang="ko-KR" dirty="0"/>
              <a:t>20% </a:t>
            </a:r>
            <a:r>
              <a:rPr lang="ko-KR" altLang="en-US" dirty="0"/>
              <a:t>선택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CB4741-F16E-4CCA-B375-638C1A7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5" name="Group 189">
            <a:extLst>
              <a:ext uri="{FF2B5EF4-FFF2-40B4-BE49-F238E27FC236}">
                <a16:creationId xmlns:a16="http://schemas.microsoft.com/office/drawing/2014/main" id="{D5FF3C2D-E783-4811-A00E-B3E7DD12A9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714951"/>
              </p:ext>
            </p:extLst>
          </p:nvPr>
        </p:nvGraphicFramePr>
        <p:xfrm>
          <a:off x="2532289" y="4892942"/>
          <a:ext cx="3900268" cy="1565434"/>
        </p:xfrm>
        <a:graphic>
          <a:graphicData uri="http://schemas.openxmlformats.org/drawingml/2006/table">
            <a:tbl>
              <a:tblPr/>
              <a:tblGrid>
                <a:gridCol w="390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506546526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988214699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4072462245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7200736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?</a:t>
                      </a:r>
                      <a:endParaRPr kumimoji="0" lang="en-US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?</a:t>
                      </a:r>
                      <a:endParaRPr kumimoji="0" lang="en-US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189">
            <a:extLst>
              <a:ext uri="{FF2B5EF4-FFF2-40B4-BE49-F238E27FC236}">
                <a16:creationId xmlns:a16="http://schemas.microsoft.com/office/drawing/2014/main" id="{A3728789-EBF9-4641-9887-89A9221838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2561567"/>
              </p:ext>
            </p:extLst>
          </p:nvPr>
        </p:nvGraphicFramePr>
        <p:xfrm>
          <a:off x="2532289" y="2759206"/>
          <a:ext cx="3900268" cy="1565434"/>
        </p:xfrm>
        <a:graphic>
          <a:graphicData uri="http://schemas.openxmlformats.org/drawingml/2006/table">
            <a:tbl>
              <a:tblPr/>
              <a:tblGrid>
                <a:gridCol w="390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506546526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988214699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4072462245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7200736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407AB48-3DA7-44A0-BDEB-EBCEC05A9ADA}"/>
              </a:ext>
            </a:extLst>
          </p:cNvPr>
          <p:cNvSpPr/>
          <p:nvPr/>
        </p:nvSpPr>
        <p:spPr>
          <a:xfrm>
            <a:off x="4281255" y="4488504"/>
            <a:ext cx="402336" cy="29992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AA17E-8D2D-4088-B501-5D3101232A11}"/>
              </a:ext>
            </a:extLst>
          </p:cNvPr>
          <p:cNvSpPr txBox="1"/>
          <p:nvPr/>
        </p:nvSpPr>
        <p:spPr>
          <a:xfrm>
            <a:off x="1431052" y="3361731"/>
            <a:ext cx="10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63FA1-F7ED-4AA2-B1B4-3CD7C576C0ED}"/>
              </a:ext>
            </a:extLst>
          </p:cNvPr>
          <p:cNvSpPr txBox="1"/>
          <p:nvPr/>
        </p:nvSpPr>
        <p:spPr>
          <a:xfrm>
            <a:off x="3963439" y="2318046"/>
            <a:ext cx="10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</a:t>
            </a:r>
          </a:p>
        </p:txBody>
      </p:sp>
    </p:spTree>
    <p:extLst>
      <p:ext uri="{BB962C8B-B14F-4D97-AF65-F5344CB8AC3E}">
        <p14:creationId xmlns:p14="http://schemas.microsoft.com/office/powerpoint/2010/main" val="11321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71869-149A-4845-A798-5F6C1506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정량 평가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CDA1B-68B4-49DB-8C67-D0E302BE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이번 실습에서는 평점을 </a:t>
            </a:r>
            <a:r>
              <a:rPr lang="en-US" altLang="ko-KR" dirty="0"/>
              <a:t>implicit feedback</a:t>
            </a:r>
            <a:r>
              <a:rPr lang="ko-KR" altLang="en-US" dirty="0"/>
              <a:t>으로 가정하여 상위 </a:t>
            </a:r>
            <a:r>
              <a:rPr lang="en-US" altLang="ko-KR" dirty="0"/>
              <a:t>N</a:t>
            </a:r>
            <a:r>
              <a:rPr lang="ko-KR" altLang="en-US" dirty="0"/>
              <a:t>개 리스트 추천 방식을 사용함</a:t>
            </a:r>
          </a:p>
          <a:p>
            <a:endParaRPr lang="en-US" altLang="ko-KR" dirty="0"/>
          </a:p>
          <a:p>
            <a:r>
              <a:rPr lang="ko-KR" altLang="en-US" dirty="0"/>
              <a:t>상위 </a:t>
            </a:r>
            <a:r>
              <a:rPr lang="en-US" altLang="ko-KR" dirty="0"/>
              <a:t>N</a:t>
            </a:r>
            <a:r>
              <a:rPr lang="ko-KR" altLang="en-US" dirty="0"/>
              <a:t>개 영화 리스트 추천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평가 지표</a:t>
            </a:r>
            <a:r>
              <a:rPr lang="en-US" altLang="ko-KR" dirty="0"/>
              <a:t>: Precision, Recall, NDCG@N</a:t>
            </a:r>
          </a:p>
          <a:p>
            <a:pPr lvl="1"/>
            <a:r>
              <a:rPr lang="ko-KR" altLang="en-US" dirty="0"/>
              <a:t>상위 </a:t>
            </a:r>
            <a:r>
              <a:rPr lang="en-US" altLang="ko-KR" dirty="0"/>
              <a:t>100, 200</a:t>
            </a:r>
            <a:r>
              <a:rPr lang="ko-KR" altLang="en-US" dirty="0"/>
              <a:t>개 영화 추천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277618-647C-418D-AE00-6C773B07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23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922AF6-2B5B-4DEE-BCFD-1C7DDD7A6B18}"/>
              </a:ext>
            </a:extLst>
          </p:cNvPr>
          <p:cNvSpPr txBox="1"/>
          <p:nvPr/>
        </p:nvSpPr>
        <p:spPr>
          <a:xfrm>
            <a:off x="1112109" y="2530319"/>
            <a:ext cx="7024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200" b="1" dirty="0">
                <a:solidFill>
                  <a:srgbClr val="072B61"/>
                </a:solidFill>
                <a:latin typeface="Calibri"/>
                <a:ea typeface="맑은 고딕"/>
              </a:rPr>
              <a:t>콘텐츠 기반 추천 모델 실습</a:t>
            </a:r>
            <a:endParaRPr kumimoji="0" lang="ko-KR" altLang="en-US" sz="4200" b="1" i="0" u="none" strike="noStrike" kern="1200" cap="none" spc="0" normalizeH="0" baseline="0" noProof="0" dirty="0">
              <a:ln>
                <a:noFill/>
              </a:ln>
              <a:solidFill>
                <a:srgbClr val="072B61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841B9FC-4286-4A30-88C8-0C998DB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87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콘텐츠 기반 추천 모델 구성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데이터 표현</a:t>
                </a:r>
                <a:r>
                  <a:rPr lang="en-US" altLang="ko-KR" dirty="0">
                    <a:latin typeface="+mn-lt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altLang="ko-KR" dirty="0">
                    <a:latin typeface="+mn-lt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유사도</a:t>
                </a:r>
                <a:r>
                  <a:rPr lang="en-US" altLang="ko-KR" dirty="0">
                    <a:latin typeface="+mn-lt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계산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altLang="ko-KR" dirty="0">
                    <a:latin typeface="+mn-lt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추천 및 평가</a:t>
                </a:r>
                <a:endParaRPr lang="ko-KR" alt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D2B9E76C-1DA0-4230-9E07-1981F6A0B8C1}"/>
              </a:ext>
            </a:extLst>
          </p:cNvPr>
          <p:cNvSpPr/>
          <p:nvPr/>
        </p:nvSpPr>
        <p:spPr>
          <a:xfrm>
            <a:off x="2653770" y="2994690"/>
            <a:ext cx="1111910" cy="11631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One-hot encoding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989D9E-E1E3-48A3-A39F-AEBA545E88F9}"/>
              </a:ext>
            </a:extLst>
          </p:cNvPr>
          <p:cNvSpPr/>
          <p:nvPr/>
        </p:nvSpPr>
        <p:spPr>
          <a:xfrm>
            <a:off x="4608769" y="2994690"/>
            <a:ext cx="1111910" cy="11631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유사도</a:t>
            </a:r>
            <a:r>
              <a:rPr lang="en-US" altLang="ko-KR" sz="1600" b="1" dirty="0">
                <a:solidFill>
                  <a:schemeClr val="tx1"/>
                </a:solidFill>
              </a:rPr>
              <a:t/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계산 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2133683" y="3429000"/>
            <a:ext cx="421316" cy="3364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A5D2ED5-5CE5-4A4A-A18B-062F25486027}"/>
              </a:ext>
            </a:extLst>
          </p:cNvPr>
          <p:cNvSpPr/>
          <p:nvPr/>
        </p:nvSpPr>
        <p:spPr>
          <a:xfrm>
            <a:off x="4029027" y="3429000"/>
            <a:ext cx="421316" cy="3364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824F6D-3B80-41C2-B39A-3C730F9C94DF}"/>
              </a:ext>
            </a:extLst>
          </p:cNvPr>
          <p:cNvSpPr/>
          <p:nvPr/>
        </p:nvSpPr>
        <p:spPr>
          <a:xfrm>
            <a:off x="6563769" y="2994690"/>
            <a:ext cx="1111910" cy="11631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추천 및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평가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D43F29F-689A-4482-9E08-996C1AA242B1}"/>
              </a:ext>
            </a:extLst>
          </p:cNvPr>
          <p:cNvSpPr/>
          <p:nvPr/>
        </p:nvSpPr>
        <p:spPr>
          <a:xfrm>
            <a:off x="5984027" y="3429000"/>
            <a:ext cx="421316" cy="3364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0DA43-629B-4A97-BAF2-CCD7F847B114}"/>
              </a:ext>
            </a:extLst>
          </p:cNvPr>
          <p:cNvSpPr txBox="1"/>
          <p:nvPr/>
        </p:nvSpPr>
        <p:spPr>
          <a:xfrm>
            <a:off x="791921" y="535888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 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B97E2-749D-43AC-87BF-7BA6C4448162}"/>
              </a:ext>
            </a:extLst>
          </p:cNvPr>
          <p:cNvSpPr txBox="1"/>
          <p:nvPr/>
        </p:nvSpPr>
        <p:spPr>
          <a:xfrm>
            <a:off x="2272207" y="4452420"/>
            <a:ext cx="1852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장르나 국가와 같은 정형 데이터를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b="1" dirty="0"/>
              <a:t>one-hot </a:t>
            </a:r>
            <a:r>
              <a:rPr lang="ko-KR" altLang="en-US" sz="1400" b="1" dirty="0"/>
              <a:t>벡터로 구성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5FC21-FE2A-413B-9123-C055DC211FF1}"/>
              </a:ext>
            </a:extLst>
          </p:cNvPr>
          <p:cNvSpPr txBox="1"/>
          <p:nvPr/>
        </p:nvSpPr>
        <p:spPr>
          <a:xfrm>
            <a:off x="6273205" y="4452420"/>
            <a:ext cx="16930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시청한 영화를 기준으로 관련 있는 </a:t>
            </a:r>
            <a:r>
              <a:rPr lang="ko-KR" altLang="en-US" sz="1400" b="1" dirty="0"/>
              <a:t>영화 </a:t>
            </a:r>
            <a:r>
              <a:rPr lang="en-US" altLang="ko-KR" sz="1400" b="1" dirty="0"/>
              <a:t>Top-N </a:t>
            </a:r>
            <a:r>
              <a:rPr lang="ko-KR" altLang="en-US" sz="1400" b="1" dirty="0"/>
              <a:t>추천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9CBE00-CE76-41FB-980B-1119DE47D6DE}"/>
              </a:ext>
            </a:extLst>
          </p:cNvPr>
          <p:cNvSpPr txBox="1"/>
          <p:nvPr/>
        </p:nvSpPr>
        <p:spPr>
          <a:xfrm>
            <a:off x="4233553" y="4452419"/>
            <a:ext cx="1862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One-hot vector</a:t>
            </a:r>
            <a:r>
              <a:rPr lang="ko-KR" altLang="en-US" sz="1400" dirty="0"/>
              <a:t>를 이용해 영화 간의 </a:t>
            </a:r>
            <a:r>
              <a:rPr lang="ko-KR" altLang="en-US" sz="1400" b="1" dirty="0"/>
              <a:t>유사도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계산</a:t>
            </a:r>
            <a:endParaRPr lang="ko-KR" altLang="en-US" sz="1400" dirty="0"/>
          </a:p>
        </p:txBody>
      </p:sp>
      <p:pic>
        <p:nvPicPr>
          <p:cNvPr id="23" name="Picture 4" descr="ì»¨íí¸ì ëí ì´ë¯¸ì§ ê²ìê²°ê³¼">
            <a:extLst>
              <a:ext uri="{FF2B5EF4-FFF2-40B4-BE49-F238E27FC236}">
                <a16:creationId xmlns:a16="http://schemas.microsoft.com/office/drawing/2014/main" id="{E82A4984-7EF2-4450-98AF-805C55A57CA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05" y="3111631"/>
            <a:ext cx="672239" cy="96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ì¸í°ì¤íë¼ì ëí ì´ë¯¸ì§ ê²ìê²°ê³¼">
            <a:extLst>
              <a:ext uri="{FF2B5EF4-FFF2-40B4-BE49-F238E27FC236}">
                <a16:creationId xmlns:a16="http://schemas.microsoft.com/office/drawing/2014/main" id="{30FDCEF5-8559-4B5F-937C-1E693A375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679" y="2044903"/>
            <a:ext cx="672788" cy="96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6D3BDA7-9953-4C94-A151-36C32A561C4E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255705" y="4167451"/>
            <a:ext cx="672239" cy="96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5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</a:t>
            </a:r>
            <a:r>
              <a:rPr lang="ko-KR" altLang="en-US" dirty="0">
                <a:latin typeface="+mn-lt"/>
              </a:rPr>
              <a:t> 데이터 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장르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국가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배우 등의 정보를 </a:t>
            </a:r>
            <a:r>
              <a:rPr lang="en-US" altLang="ko-KR" dirty="0">
                <a:latin typeface="+mn-lt"/>
              </a:rPr>
              <a:t>one-hot </a:t>
            </a:r>
            <a:r>
              <a:rPr lang="ko-KR" altLang="en-US" dirty="0">
                <a:latin typeface="+mn-lt"/>
              </a:rPr>
              <a:t>벡터로 표현</a:t>
            </a:r>
            <a:endParaRPr lang="en-US" altLang="ko-KR" dirty="0">
              <a:latin typeface="+mn-lt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313135A-52D0-4B07-9CEF-087E6AE5B499}"/>
              </a:ext>
            </a:extLst>
          </p:cNvPr>
          <p:cNvSpPr/>
          <p:nvPr/>
        </p:nvSpPr>
        <p:spPr>
          <a:xfrm>
            <a:off x="861261" y="1862920"/>
            <a:ext cx="7552823" cy="3104866"/>
          </a:xfrm>
          <a:prstGeom prst="roundRect">
            <a:avLst>
              <a:gd name="adj" fmla="val 510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binary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</a:rPr>
              <a:t>feature_list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1080"/>
                </a:solidFill>
                <a:effectLst/>
              </a:rPr>
              <a:t>all_feature_list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binary_list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[]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feature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all_feature_list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feature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feature_list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binary_list.append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else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binary_list.append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binary_list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genre_bin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 = 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'genre'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].apply(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lambda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x: binary(x,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all_genre_list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train[[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'title'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'genre'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genre_bin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]].head()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3AC320-E005-4D8A-9460-E16BCAD7B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782" y="5174673"/>
            <a:ext cx="5348434" cy="15095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0302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AADF6FF9-395C-47E3-AC93-93053827AE95}"/>
              </a:ext>
            </a:extLst>
          </p:cNvPr>
          <p:cNvSpPr/>
          <p:nvPr/>
        </p:nvSpPr>
        <p:spPr>
          <a:xfrm>
            <a:off x="6330142" y="3838856"/>
            <a:ext cx="385091" cy="519146"/>
          </a:xfrm>
          <a:prstGeom prst="down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</a:t>
            </a:r>
            <a:r>
              <a:rPr lang="ko-KR" altLang="en-US" dirty="0">
                <a:latin typeface="+mn-lt"/>
              </a:rPr>
              <a:t> 데이터 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One-hot </a:t>
            </a:r>
            <a:r>
              <a:rPr lang="ko-KR" altLang="en-US" dirty="0">
                <a:latin typeface="+mn-lt"/>
              </a:rPr>
              <a:t>벡터를 하나로 합침</a:t>
            </a:r>
            <a:endParaRPr lang="en-US" altLang="ko-KR" dirty="0">
              <a:latin typeface="+mn-lt"/>
            </a:endParaRPr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07020187-46E9-44C1-805E-E4E1ADD28EA3}"/>
              </a:ext>
            </a:extLst>
          </p:cNvPr>
          <p:cNvSpPr/>
          <p:nvPr/>
        </p:nvSpPr>
        <p:spPr>
          <a:xfrm rot="16200000">
            <a:off x="6944444" y="789655"/>
            <a:ext cx="264639" cy="2289487"/>
          </a:xfrm>
          <a:prstGeom prst="rightBrace">
            <a:avLst>
              <a:gd name="adj1" fmla="val 45313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BEF8B-376A-42AB-BB6D-F3440A26050B}"/>
              </a:ext>
            </a:extLst>
          </p:cNvPr>
          <p:cNvSpPr txBox="1"/>
          <p:nvPr/>
        </p:nvSpPr>
        <p:spPr>
          <a:xfrm>
            <a:off x="5772317" y="1130546"/>
            <a:ext cx="260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총 </a:t>
            </a:r>
            <a:r>
              <a:rPr lang="en-US" altLang="ko-KR" sz="1600" dirty="0"/>
              <a:t>19</a:t>
            </a:r>
            <a:r>
              <a:rPr lang="ko-KR" altLang="en-US" sz="1600" dirty="0"/>
              <a:t>개의 이진수로 구성</a:t>
            </a:r>
            <a:endParaRPr lang="en-US" altLang="ko-KR" sz="1600" dirty="0"/>
          </a:p>
          <a:p>
            <a:pPr algn="ctr"/>
            <a:r>
              <a:rPr lang="en-US" altLang="ko-KR" sz="1600" dirty="0"/>
              <a:t>(19</a:t>
            </a:r>
            <a:r>
              <a:rPr lang="ko-KR" altLang="en-US" sz="1600" dirty="0"/>
              <a:t>개의 영화 장르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73529B-6647-461E-908D-FBD6E0774D3D}"/>
              </a:ext>
            </a:extLst>
          </p:cNvPr>
          <p:cNvSpPr txBox="1"/>
          <p:nvPr/>
        </p:nvSpPr>
        <p:spPr>
          <a:xfrm>
            <a:off x="6876606" y="3865110"/>
            <a:ext cx="1163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D7E87-2D8A-43CC-89EC-891D01AAF274}"/>
              </a:ext>
            </a:extLst>
          </p:cNvPr>
          <p:cNvSpPr txBox="1"/>
          <p:nvPr/>
        </p:nvSpPr>
        <p:spPr>
          <a:xfrm>
            <a:off x="5199388" y="4378001"/>
            <a:ext cx="28409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[2, 2, 2, 2, 1, 1, 2, 1, 0, 0, 0, 0, 0, 0, 0, …]</a:t>
            </a:r>
            <a:endParaRPr lang="ko-KR" altLang="en-US" sz="1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45B0B9-C582-47DC-9BB8-3BC68CC83819}"/>
              </a:ext>
            </a:extLst>
          </p:cNvPr>
          <p:cNvSpPr txBox="1"/>
          <p:nvPr/>
        </p:nvSpPr>
        <p:spPr>
          <a:xfrm>
            <a:off x="4371705" y="5250719"/>
            <a:ext cx="41330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[0.4, 0.4, 0.4, 0.4, 0.2, 0.2, 0.4, 0.2, 0, 0, 0, 0, 0, 0, 0, …]</a:t>
            </a:r>
            <a:endParaRPr lang="ko-KR" altLang="en-US" sz="1300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F7CE803-AADF-42EF-9612-EF01C270FDFA}"/>
              </a:ext>
            </a:extLst>
          </p:cNvPr>
          <p:cNvSpPr/>
          <p:nvPr/>
        </p:nvSpPr>
        <p:spPr>
          <a:xfrm>
            <a:off x="6330142" y="4787569"/>
            <a:ext cx="385091" cy="450284"/>
          </a:xfrm>
          <a:prstGeom prst="down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423596-BB88-45A6-811A-2266BA31BA55}"/>
              </a:ext>
            </a:extLst>
          </p:cNvPr>
          <p:cNvSpPr txBox="1"/>
          <p:nvPr/>
        </p:nvSpPr>
        <p:spPr>
          <a:xfrm>
            <a:off x="6876606" y="4787569"/>
            <a:ext cx="1163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평균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ADADA-F8E9-4CDE-BAD1-203DEF146BB0}"/>
              </a:ext>
            </a:extLst>
          </p:cNvPr>
          <p:cNvSpPr txBox="1"/>
          <p:nvPr/>
        </p:nvSpPr>
        <p:spPr>
          <a:xfrm>
            <a:off x="5173955" y="5734836"/>
            <a:ext cx="329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 결합된</a:t>
            </a:r>
            <a:r>
              <a:rPr lang="en-US" altLang="ko-KR" dirty="0"/>
              <a:t> one-hot </a:t>
            </a:r>
            <a:r>
              <a:rPr lang="ko-KR" altLang="en-US" dirty="0"/>
              <a:t>벡터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B22A56A-F4FA-4205-9DBC-5BA8DC73A84D}"/>
              </a:ext>
            </a:extLst>
          </p:cNvPr>
          <p:cNvCxnSpPr>
            <a:cxnSpLocks/>
          </p:cNvCxnSpPr>
          <p:nvPr/>
        </p:nvCxnSpPr>
        <p:spPr>
          <a:xfrm>
            <a:off x="4565267" y="5569238"/>
            <a:ext cx="36562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0DEC602F-856B-4DFA-A591-2D94673E2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82" y="2096927"/>
            <a:ext cx="7557025" cy="155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11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모든 사용자들의 </a:t>
            </a:r>
            <a:r>
              <a:rPr lang="en-US" altLang="ko-KR" dirty="0">
                <a:latin typeface="+mn-lt"/>
              </a:rPr>
              <a:t>one-hot </a:t>
            </a:r>
            <a:r>
              <a:rPr lang="ko-KR" altLang="en-US" dirty="0">
                <a:latin typeface="+mn-lt"/>
              </a:rPr>
              <a:t>벡터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사용자가 시청한 영화들의 </a:t>
            </a:r>
            <a:r>
              <a:rPr lang="en-US" altLang="ko-KR" dirty="0">
                <a:latin typeface="+mn-lt"/>
              </a:rPr>
              <a:t>one-hot </a:t>
            </a:r>
            <a:r>
              <a:rPr lang="ko-KR" altLang="en-US" dirty="0">
                <a:latin typeface="+mn-lt"/>
              </a:rPr>
              <a:t>벡터를 평균 내어 </a:t>
            </a:r>
            <a:r>
              <a:rPr lang="en-US" altLang="ko-KR" dirty="0">
                <a:latin typeface="+mn-lt"/>
              </a:rPr>
              <a:t/>
            </a:r>
            <a:br>
              <a:rPr lang="en-US" altLang="ko-KR" dirty="0">
                <a:latin typeface="+mn-lt"/>
              </a:rPr>
            </a:br>
            <a:r>
              <a:rPr lang="ko-KR" altLang="en-US" dirty="0">
                <a:latin typeface="+mn-lt"/>
              </a:rPr>
              <a:t>사용자별 </a:t>
            </a:r>
            <a:r>
              <a:rPr lang="en-US" altLang="ko-KR" dirty="0">
                <a:latin typeface="+mn-lt"/>
              </a:rPr>
              <a:t>one-hot </a:t>
            </a:r>
            <a:r>
              <a:rPr lang="ko-KR" altLang="en-US" dirty="0">
                <a:latin typeface="+mn-lt"/>
              </a:rPr>
              <a:t>벡터 생성</a:t>
            </a:r>
            <a:endParaRPr lang="en-US" altLang="ko-KR" dirty="0">
              <a:latin typeface="+mn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2191491"/>
            <a:ext cx="7552823" cy="3837168"/>
          </a:xfrm>
          <a:prstGeom prst="roundRect">
            <a:avLst>
              <a:gd name="adj" fmla="val 6994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grouped_sum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genre_bin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].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groupby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(by=train[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]).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sum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{}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user_idx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range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num_users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total_bin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np.zeros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num_genres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int(</a:t>
            </a:r>
            <a:r>
              <a:rPr lang="en-US" altLang="ko-KR" sz="1600" b="0" dirty="0" err="1">
                <a:solidFill>
                  <a:srgbClr val="795E26"/>
                </a:solidFill>
                <a:effectLst/>
              </a:rPr>
              <a:t>len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grouped_sum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user_idx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])/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num_genres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range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one_movie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np.array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grouped_sum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user_idx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*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num_genres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:(i+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)*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num_genres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zipped_lists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zip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total_bin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one_movie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total_bin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[x + y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(x, y)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zipped_lists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total_bin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np.array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total_bin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user_idx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 = 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total_bin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39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7FDD7-60B7-4E99-AEF3-DE39ED1E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실습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59CF0-686B-4090-94C7-87FBEEAF1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49"/>
            <a:ext cx="7886700" cy="5232007"/>
          </a:xfrm>
        </p:spPr>
        <p:txBody>
          <a:bodyPr>
            <a:normAutofit/>
          </a:bodyPr>
          <a:lstStyle/>
          <a:p>
            <a:r>
              <a:rPr lang="ko-KR" altLang="en-US" dirty="0"/>
              <a:t>실습 자료 다운로드 및 환경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네이버</a:t>
            </a:r>
            <a:r>
              <a:rPr lang="en-US" altLang="ko-KR" dirty="0"/>
              <a:t> </a:t>
            </a:r>
            <a:r>
              <a:rPr lang="ko-KR" altLang="en-US" dirty="0"/>
              <a:t>영화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콘텐츠 기반 추천 모델 실습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임베딩</a:t>
            </a:r>
            <a:r>
              <a:rPr lang="ko-KR" altLang="en-US" dirty="0"/>
              <a:t> 기반 추천 모델 실습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연관 규칙 기반 추천 모델 실습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43D5E9-BB07-47A2-BF22-D9EA5317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18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예제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특정 사용자의 벡터 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10</a:t>
            </a:r>
            <a:r>
              <a:rPr lang="ko-KR" altLang="en-US" dirty="0">
                <a:latin typeface="+mn-lt"/>
              </a:rPr>
              <a:t>번 사용자의 시청한 영화 수</a:t>
            </a:r>
            <a:r>
              <a:rPr lang="en-US" altLang="ko-KR" dirty="0">
                <a:latin typeface="+mn-lt"/>
              </a:rPr>
              <a:t>, one-hot </a:t>
            </a:r>
            <a:r>
              <a:rPr lang="ko-KR" altLang="en-US" dirty="0">
                <a:latin typeface="+mn-lt"/>
              </a:rPr>
              <a:t>벡터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 err="1">
                <a:latin typeface="+mn-lt"/>
              </a:rPr>
              <a:t>정규화한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one-hot </a:t>
            </a:r>
            <a:r>
              <a:rPr lang="ko-KR" altLang="en-US" dirty="0">
                <a:latin typeface="+mn-lt"/>
              </a:rPr>
              <a:t>벡터</a:t>
            </a:r>
            <a:endParaRPr lang="en-US" altLang="ko-KR" dirty="0">
              <a:latin typeface="+mn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2324306"/>
            <a:ext cx="7552823" cy="1915453"/>
          </a:xfrm>
          <a:prstGeom prst="roundRect">
            <a:avLst>
              <a:gd name="adj" fmla="val 967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10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total_bin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f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"# of movies watched by user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: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"one-hot vector:"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total_bin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"normalized one-hot vector:"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total_bin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/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E3F0AC-FDD9-4A05-87F4-2071FA6480E0}"/>
              </a:ext>
            </a:extLst>
          </p:cNvPr>
          <p:cNvSpPr/>
          <p:nvPr/>
        </p:nvSpPr>
        <p:spPr>
          <a:xfrm>
            <a:off x="861261" y="4741933"/>
            <a:ext cx="7552823" cy="1658867"/>
          </a:xfrm>
          <a:prstGeom prst="roundRect">
            <a:avLst>
              <a:gd name="adj" fmla="val 9676"/>
            </a:avLst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b="0" i="0" dirty="0">
              <a:solidFill>
                <a:srgbClr val="212121"/>
              </a:solidFill>
              <a:effectLst/>
            </a:endParaRPr>
          </a:p>
          <a:p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# of movies watched by user 10: 45 </a:t>
            </a:r>
          </a:p>
          <a:p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one-hot vector: [28. 4. 11. 13. 3. 1. 5. 10. 0. 8. 8. 6. 1. 4. 4. 1. 1. 1. 0.] </a:t>
            </a:r>
          </a:p>
          <a:p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normalized one-hot vector: [0.62222222 0.08888889 0.24444444 0.28888889 0.06666667 0.02222222 0.11111111 0.22222222 0. 0.17777778 0.17777778 0.13333333 0.02222222 0.08888889 0.08888889 0.02222222 0.02222222 0.2222222 0. ]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8470F9-A9FC-428D-B409-0847A8D29D99}"/>
              </a:ext>
            </a:extLst>
          </p:cNvPr>
          <p:cNvSpPr/>
          <p:nvPr/>
        </p:nvSpPr>
        <p:spPr>
          <a:xfrm>
            <a:off x="1124794" y="4556594"/>
            <a:ext cx="1003412" cy="370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4065031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lt"/>
              </a:rPr>
              <a:t>2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유사도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특정 사용자와 모든 영화에 대한 코사인 유사도 계산</a:t>
            </a:r>
            <a:endParaRPr lang="en-US" altLang="ko-KR" dirty="0">
              <a:latin typeface="+mn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1908943"/>
            <a:ext cx="7552823" cy="2684516"/>
          </a:xfrm>
          <a:prstGeom prst="roundRect">
            <a:avLst>
              <a:gd name="adj" fmla="val 967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norm_bin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total_bin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num_movies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</a:rPr>
              <a:t># unique item </a:t>
            </a:r>
            <a:r>
              <a:rPr lang="ko-KR" altLang="en-US" sz="1400" b="0" dirty="0">
                <a:solidFill>
                  <a:srgbClr val="008000"/>
                </a:solidFill>
                <a:effectLst/>
              </a:rPr>
              <a:t>추리기</a:t>
            </a:r>
            <a:endParaRPr lang="ko-KR" altLang="en-US" sz="14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Unique_items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train[[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‘</a:t>
            </a:r>
            <a:r>
              <a:rPr lang="en-US" altLang="ko-KR" sz="14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’title’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’genre’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’</a:t>
            </a:r>
            <a:r>
              <a:rPr lang="en-US" altLang="ko-KR" sz="1400" b="0" dirty="0" err="1">
                <a:solidFill>
                  <a:srgbClr val="A31515"/>
                </a:solidFill>
                <a:effectLst/>
              </a:rPr>
              <a:t>genre_bin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]].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drop_duplicates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([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‘</a:t>
            </a:r>
            <a:r>
              <a:rPr lang="en-US" altLang="ko-KR" sz="14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])</a:t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</a:rPr>
              <a:t># </a:t>
            </a:r>
            <a:r>
              <a:rPr lang="ko-KR" altLang="en-US" sz="1400" b="0" dirty="0">
                <a:solidFill>
                  <a:srgbClr val="008000"/>
                </a:solidFill>
                <a:effectLst/>
              </a:rPr>
              <a:t>특정 </a:t>
            </a:r>
            <a:r>
              <a:rPr lang="en-US" altLang="ko-KR" sz="1400" b="0" dirty="0">
                <a:solidFill>
                  <a:srgbClr val="008000"/>
                </a:solidFill>
                <a:effectLst/>
              </a:rPr>
              <a:t>user</a:t>
            </a:r>
            <a:r>
              <a:rPr lang="ko-KR" altLang="en-US" sz="1400" b="0" dirty="0">
                <a:solidFill>
                  <a:srgbClr val="008000"/>
                </a:solidFill>
                <a:effectLst/>
              </a:rPr>
              <a:t>가 본 영화들 제외</a:t>
            </a:r>
            <a:endParaRPr lang="ko-KR" altLang="en-US" sz="14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train_items_by_user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train.loc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train.user_id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==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unique_items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unique_items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[~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unique_items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].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isin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train_items_by_user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])]</a:t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unique_items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'similarity'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unique_items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</a:rPr>
              <a:t>genre_bin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].apply(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lambda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x: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np.array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(x).dot(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norm_bin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 / 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np.array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(x).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sum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() +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1e-10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))</a:t>
            </a: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unique_items.head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()</a:t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</a:rPr>
              <a:t># cosine similarity</a:t>
            </a:r>
            <a:r>
              <a:rPr lang="ko-KR" altLang="en-US" sz="1400" b="0" dirty="0">
                <a:solidFill>
                  <a:srgbClr val="008000"/>
                </a:solidFill>
                <a:effectLst/>
              </a:rPr>
              <a:t>를 토대로 </a:t>
            </a:r>
            <a:r>
              <a:rPr lang="en-US" altLang="ko-KR" sz="1400" b="0" dirty="0">
                <a:solidFill>
                  <a:srgbClr val="008000"/>
                </a:solidFill>
                <a:effectLst/>
              </a:rPr>
              <a:t>top-k item </a:t>
            </a:r>
            <a:r>
              <a:rPr lang="ko-KR" altLang="en-US" sz="1400" b="0" dirty="0">
                <a:solidFill>
                  <a:srgbClr val="008000"/>
                </a:solidFill>
                <a:effectLst/>
              </a:rPr>
              <a:t>구하기</a:t>
            </a:r>
            <a:endParaRPr lang="ko-KR" altLang="en-US" sz="14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sorted_items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unique_items.sort_values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(by=[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'similarity'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], axis=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ascending=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False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sorted_items.head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4AE5BE-FC60-43EB-BE0E-FB22DA93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4754830"/>
            <a:ext cx="7557025" cy="17602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2828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3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상위 </a:t>
            </a:r>
            <a:r>
              <a:rPr lang="en-US" altLang="ko-KR" dirty="0">
                <a:latin typeface="+mn-lt"/>
              </a:rPr>
              <a:t>N</a:t>
            </a:r>
            <a:r>
              <a:rPr lang="ko-KR" altLang="en-US" dirty="0">
                <a:latin typeface="+mn-lt"/>
              </a:rPr>
              <a:t>개 영화 리스트 추천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314450"/>
            <a:ext cx="8089561" cy="4972050"/>
          </a:xfrm>
        </p:spPr>
        <p:txBody>
          <a:bodyPr/>
          <a:lstStyle/>
          <a:p>
            <a:r>
              <a:rPr lang="ko-KR" altLang="en-US" dirty="0">
                <a:latin typeface="+mn-lt"/>
              </a:rPr>
              <a:t>구한 코사인 유사도를 이용해 유사도 순 </a:t>
            </a:r>
            <a:r>
              <a:rPr lang="en-US" altLang="ko-KR" dirty="0">
                <a:latin typeface="+mn-lt"/>
              </a:rPr>
              <a:t>top-10 </a:t>
            </a:r>
            <a:r>
              <a:rPr lang="ko-KR" altLang="en-US" dirty="0">
                <a:latin typeface="+mn-lt"/>
              </a:rPr>
              <a:t>영화 추천</a:t>
            </a:r>
            <a:endParaRPr lang="en-US" altLang="ko-KR" dirty="0">
              <a:latin typeface="+mn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1885950"/>
            <a:ext cx="7552823" cy="1720263"/>
          </a:xfrm>
          <a:prstGeom prst="roundRect">
            <a:avLst>
              <a:gd name="adj" fmla="val 967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10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top_k_items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list(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sorted_items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][: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top_item_df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sorted_items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'title'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'genre'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]].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drop_duplicates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’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</a:t>
            </a:r>
          </a:p>
          <a:p>
            <a:r>
              <a:rPr lang="en-US" altLang="ko-KR" sz="1600" b="0" dirty="0">
                <a:solidFill>
                  <a:srgbClr val="008000"/>
                </a:solidFill>
                <a:effectLst/>
              </a:rPr>
              <a:t># </a:t>
            </a:r>
            <a:r>
              <a:rPr lang="ko-KR" altLang="en-US" sz="1600" b="0" dirty="0">
                <a:solidFill>
                  <a:srgbClr val="008000"/>
                </a:solidFill>
                <a:effectLst/>
              </a:rPr>
              <a:t>예측한 </a:t>
            </a:r>
            <a:r>
              <a:rPr lang="en-US" altLang="ko-KR" sz="1600" b="0" dirty="0">
                <a:solidFill>
                  <a:srgbClr val="008000"/>
                </a:solidFill>
                <a:effectLst/>
              </a:rPr>
              <a:t>top-k items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top_item_df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top_item_df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].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isin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top_k_items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[: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BDCDC-C343-45C0-AAE6-193AFA7161FD}"/>
              </a:ext>
            </a:extLst>
          </p:cNvPr>
          <p:cNvSpPr txBox="1"/>
          <p:nvPr/>
        </p:nvSpPr>
        <p:spPr>
          <a:xfrm>
            <a:off x="3965747" y="4689326"/>
            <a:ext cx="420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드라마 영화를 제일 많이 봤기 때문에 드라마 영화 위주로 추천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78A062-36D7-4A0C-BEE1-CDF0259A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76" y="3907378"/>
            <a:ext cx="2419277" cy="24606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5343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lt"/>
              </a:rPr>
              <a:t>예제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특정 사용자가 본 영화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10</a:t>
            </a:r>
            <a:r>
              <a:rPr lang="ko-KR" altLang="en-US" dirty="0">
                <a:latin typeface="+mn-lt"/>
              </a:rPr>
              <a:t>번 사용자가 실제로 본 영화 리스트 출력</a:t>
            </a:r>
            <a:endParaRPr lang="en-US" altLang="ko-KR" dirty="0">
              <a:latin typeface="+mn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1885444"/>
            <a:ext cx="7552823" cy="1004339"/>
          </a:xfrm>
          <a:prstGeom prst="roundRect">
            <a:avLst>
              <a:gd name="adj" fmla="val 967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10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test_items_by_user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test.loc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test.user_id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==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test_items_by_user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'title'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'genre'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B087B-0499-4C74-A91D-961FA5FCF781}"/>
              </a:ext>
            </a:extLst>
          </p:cNvPr>
          <p:cNvSpPr txBox="1"/>
          <p:nvPr/>
        </p:nvSpPr>
        <p:spPr>
          <a:xfrm>
            <a:off x="103787" y="5980685"/>
            <a:ext cx="893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드라마 영화가 </a:t>
            </a:r>
            <a:r>
              <a:rPr lang="en-US" altLang="ko-KR" dirty="0"/>
              <a:t>12</a:t>
            </a:r>
            <a:r>
              <a:rPr lang="ko-KR" altLang="en-US" dirty="0"/>
              <a:t>개 중 </a:t>
            </a:r>
            <a:r>
              <a:rPr lang="en-US" altLang="ko-KR" dirty="0"/>
              <a:t>7</a:t>
            </a:r>
            <a:r>
              <a:rPr lang="ko-KR" altLang="en-US" dirty="0"/>
              <a:t>개로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user</a:t>
            </a:r>
            <a:r>
              <a:rPr lang="ko-KR" altLang="en-US" dirty="0"/>
              <a:t>가 드라마 영화를 실제로 많이 봤음을 알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76376D-5D5D-4158-B6E1-4D8444F32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313" y="3016816"/>
            <a:ext cx="3731375" cy="28252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3956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4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성능 평가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평가 지표 </a:t>
            </a:r>
            <a:r>
              <a:rPr lang="en-US" altLang="ko-KR" dirty="0">
                <a:latin typeface="+mn-lt"/>
              </a:rPr>
              <a:t>Precision, recall, NDCG </a:t>
            </a:r>
            <a:r>
              <a:rPr lang="ko-KR" altLang="en-US" dirty="0">
                <a:latin typeface="+mn-lt"/>
              </a:rPr>
              <a:t>계산</a:t>
            </a:r>
            <a:endParaRPr lang="en-US" altLang="ko-KR" dirty="0">
              <a:latin typeface="+mn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1974837"/>
            <a:ext cx="7552823" cy="4189627"/>
          </a:xfrm>
          <a:prstGeom prst="roundRect">
            <a:avLst>
              <a:gd name="adj" fmla="val 5038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0" dirty="0">
                <a:solidFill>
                  <a:srgbClr val="0000FF"/>
                </a:solidFill>
                <a:effectLst/>
              </a:rPr>
              <a:t>def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795E26"/>
                </a:solidFill>
                <a:effectLst/>
              </a:rPr>
              <a:t>compute_metrics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1080"/>
                </a:solidFill>
                <a:effectLst/>
              </a:rPr>
              <a:t>pred_u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1080"/>
                </a:solidFill>
                <a:effectLst/>
              </a:rPr>
              <a:t>target_u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1080"/>
                </a:solidFill>
                <a:effectLst/>
              </a:rPr>
              <a:t>top_k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   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pred_k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pred_u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[: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    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   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num_target_items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795E26"/>
                </a:solidFill>
                <a:effectLst/>
              </a:rPr>
              <a:t>len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target_u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hits_k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[(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item)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item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enumerate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pred_k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item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target_u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"</a:t>
            </a:r>
            <a:r>
              <a:rPr lang="ko-KR" altLang="en-US" sz="1400" b="0" dirty="0">
                <a:solidFill>
                  <a:srgbClr val="A31515"/>
                </a:solidFill>
                <a:effectLst/>
              </a:rPr>
              <a:t>실제로 맞춘 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items (position, </a:t>
            </a:r>
            <a:r>
              <a:rPr lang="en-US" altLang="ko-KR" sz="1400" b="0" dirty="0" err="1">
                <a:solidFill>
                  <a:srgbClr val="A31515"/>
                </a:solidFill>
                <a:effectLst/>
              </a:rPr>
              <a:t>idx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):"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hits_k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num_hits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795E26"/>
                </a:solidFill>
                <a:effectLst/>
              </a:rPr>
              <a:t>len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hits_k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0.0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range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min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num_target_items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 +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+=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math.log(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0.0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idx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item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hits_k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+=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math.log(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idx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prec_k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num_hits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top_k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recall_k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num_hits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min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num_target_items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idcg_k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prec_k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recall_k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ndcg_k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2582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4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성능 평가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평가 지표 </a:t>
            </a:r>
            <a:r>
              <a:rPr lang="en-US" altLang="ko-KR" dirty="0">
                <a:latin typeface="+mn-lt"/>
              </a:rPr>
              <a:t>Precision, recall, NDCG </a:t>
            </a:r>
            <a:r>
              <a:rPr lang="ko-KR" altLang="en-US" dirty="0">
                <a:latin typeface="+mn-lt"/>
              </a:rPr>
              <a:t>계산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dirty="0">
                <a:latin typeface="+mn-lt"/>
              </a:rPr>
              <a:t>사용자 한 명에 대한 평가 진행</a:t>
            </a:r>
            <a:endParaRPr lang="en-US" altLang="ko-KR" dirty="0">
              <a:latin typeface="+mn-lt"/>
            </a:endParaRPr>
          </a:p>
          <a:p>
            <a:pPr lvl="1"/>
            <a:endParaRPr lang="en-US" altLang="ko-KR" dirty="0">
              <a:latin typeface="+mn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2264298"/>
            <a:ext cx="7552823" cy="2381767"/>
          </a:xfrm>
          <a:prstGeom prst="roundRect">
            <a:avLst>
              <a:gd name="adj" fmla="val 8123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</a:rPr>
              <a:t>20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0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pred_u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list(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sorted_items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target_u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list(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test_items_by_user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prec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recall,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ndcg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compute_metrics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pred_u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target_u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</a:rPr>
              <a:t>f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"Precison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@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{top_k}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: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prec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 :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.4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f}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</a:rPr>
              <a:t>f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"Recall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@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{top_k}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: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{recall :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.4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f}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</a:rPr>
              <a:t>f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"NDCG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@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{top_k}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: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{ndcg: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.4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f}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12E1515-D0B2-411C-AD84-0F78839C7206}"/>
              </a:ext>
            </a:extLst>
          </p:cNvPr>
          <p:cNvSpPr/>
          <p:nvPr/>
        </p:nvSpPr>
        <p:spPr>
          <a:xfrm>
            <a:off x="861261" y="5060004"/>
            <a:ext cx="7552823" cy="1455096"/>
          </a:xfrm>
          <a:prstGeom prst="roundRect">
            <a:avLst>
              <a:gd name="adj" fmla="val 9676"/>
            </a:avLst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b="0" i="0" dirty="0">
              <a:solidFill>
                <a:srgbClr val="212121"/>
              </a:solidFill>
              <a:effectLst/>
            </a:endParaRPr>
          </a:p>
          <a:p>
            <a:r>
              <a:rPr lang="ko-KR" altLang="en-US" sz="1600" b="0" i="0" dirty="0">
                <a:solidFill>
                  <a:srgbClr val="212121"/>
                </a:solidFill>
                <a:effectLst/>
              </a:rPr>
              <a:t>실제로 맞춘 </a:t>
            </a:r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items (position, </a:t>
            </a:r>
            <a:r>
              <a:rPr lang="en-US" altLang="ko-KR" sz="1600" b="0" i="0" dirty="0" err="1">
                <a:solidFill>
                  <a:srgbClr val="212121"/>
                </a:solidFill>
                <a:effectLst/>
              </a:rPr>
              <a:t>idx</a:t>
            </a:r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): [(106, 20), (127, 66), (130, 87), (199, 35)] Precison@200: 0.0200 </a:t>
            </a:r>
          </a:p>
          <a:p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Recall@200: 0.3333 </a:t>
            </a:r>
          </a:p>
          <a:p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NDCG@200: 0.1108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40B205-92D1-44C3-9B77-718142B4CC63}"/>
              </a:ext>
            </a:extLst>
          </p:cNvPr>
          <p:cNvSpPr/>
          <p:nvPr/>
        </p:nvSpPr>
        <p:spPr>
          <a:xfrm>
            <a:off x="1124794" y="4874665"/>
            <a:ext cx="1003412" cy="370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998509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추가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장르 뿐만 아니라 영화의 국가 및 배우를 활용해 만든 </a:t>
            </a:r>
            <a:r>
              <a:rPr lang="en-US" altLang="ko-KR" dirty="0">
                <a:latin typeface="+mn-lt"/>
              </a:rPr>
              <a:t>one-hot </a:t>
            </a:r>
            <a:r>
              <a:rPr lang="ko-KR" altLang="en-US" dirty="0">
                <a:latin typeface="+mn-lt"/>
              </a:rPr>
              <a:t>벡터를 가지고 평가할 경우 성능 개선 가능</a:t>
            </a:r>
            <a:r>
              <a:rPr lang="en-US" altLang="ko-KR" dirty="0">
                <a:latin typeface="+mn-lt"/>
              </a:rPr>
              <a:t>!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744956" y="2404793"/>
            <a:ext cx="7654089" cy="2844008"/>
          </a:xfrm>
          <a:prstGeom prst="roundRect">
            <a:avLst>
              <a:gd name="adj" fmla="val 799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008000"/>
                </a:solidFill>
                <a:effectLst/>
              </a:rPr>
              <a:t># genre, country, people feature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genre_bin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 = 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'genre'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].apply(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lambda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x: binary(x,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all_genre_list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country_bin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 = 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'country'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].apply(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lambda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x: binary(x,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all_country_list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people_bin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 = 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'people'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].apply(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lambda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x: binary(x,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all_people_list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</a:rPr>
              <a:t>train[[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'title'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genre_bin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country_bin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people_bin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]].head()</a:t>
            </a:r>
          </a:p>
          <a:p>
            <a:endParaRPr lang="en-US" altLang="ko-KR" sz="1600" b="0" dirty="0">
              <a:solidFill>
                <a:srgbClr val="008000"/>
              </a:solidFill>
              <a:effectLst/>
            </a:endParaRPr>
          </a:p>
          <a:p>
            <a:endParaRPr lang="en-US" altLang="ko-KR" sz="1600" dirty="0">
              <a:solidFill>
                <a:srgbClr val="008000"/>
              </a:solidFill>
            </a:endParaRPr>
          </a:p>
          <a:p>
            <a:r>
              <a:rPr lang="en-US" altLang="ko-KR" sz="1600" b="0" dirty="0">
                <a:solidFill>
                  <a:srgbClr val="008000"/>
                </a:solidFill>
                <a:effectLst/>
              </a:rPr>
              <a:t># </a:t>
            </a:r>
            <a:r>
              <a:rPr lang="ko-KR" altLang="en-US" sz="1600" b="0" dirty="0">
                <a:solidFill>
                  <a:srgbClr val="008000"/>
                </a:solidFill>
                <a:effectLst/>
              </a:rPr>
              <a:t>예시로 </a:t>
            </a:r>
            <a:r>
              <a:rPr lang="en-US" altLang="ko-KR" sz="1600" b="0" dirty="0" err="1">
                <a:solidFill>
                  <a:srgbClr val="008000"/>
                </a:solidFill>
                <a:effectLst/>
              </a:rPr>
              <a:t>genre_bin</a:t>
            </a:r>
            <a:r>
              <a:rPr lang="ko-KR" altLang="en-US" sz="1600" b="0" dirty="0">
                <a:solidFill>
                  <a:srgbClr val="008000"/>
                </a:solidFill>
                <a:effectLst/>
              </a:rPr>
              <a:t>와 </a:t>
            </a:r>
            <a:r>
              <a:rPr lang="en-US" altLang="ko-KR" sz="1600" b="0" dirty="0">
                <a:solidFill>
                  <a:srgbClr val="008000"/>
                </a:solidFill>
                <a:effectLst/>
              </a:rPr>
              <a:t>people </a:t>
            </a:r>
            <a:r>
              <a:rPr lang="ko-KR" altLang="en-US" sz="1600" b="0" dirty="0">
                <a:solidFill>
                  <a:srgbClr val="008000"/>
                </a:solidFill>
                <a:effectLst/>
              </a:rPr>
              <a:t>두 개를 합치는 방식 사용</a:t>
            </a:r>
            <a:r>
              <a:rPr lang="en-US" altLang="ko-KR" sz="1600" b="0" dirty="0">
                <a:solidFill>
                  <a:srgbClr val="008000"/>
                </a:solidFill>
                <a:effectLst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genre_people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 = 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genre_bin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 + 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people_bin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48408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예제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다른 메타데이터를 이용한 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14450"/>
            <a:ext cx="8267522" cy="4972050"/>
          </a:xfrm>
        </p:spPr>
        <p:txBody>
          <a:bodyPr/>
          <a:lstStyle/>
          <a:p>
            <a:r>
              <a:rPr lang="ko-KR" altLang="en-US" dirty="0">
                <a:latin typeface="+mn-lt"/>
              </a:rPr>
              <a:t>장르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국가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배우 정보를 추가적으로 활용하여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전체 사용자에 대한 성능 평가 결과</a:t>
            </a:r>
            <a:endParaRPr lang="en-US" altLang="ko-KR" dirty="0">
              <a:latin typeface="+mn-lt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45E76ED-6356-43DC-A7CE-AD05ADBAE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98865"/>
              </p:ext>
            </p:extLst>
          </p:nvPr>
        </p:nvGraphicFramePr>
        <p:xfrm>
          <a:off x="1238081" y="2516628"/>
          <a:ext cx="6381920" cy="2419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01">
                  <a:extLst>
                    <a:ext uri="{9D8B030D-6E8A-4147-A177-3AD203B41FA5}">
                      <a16:colId xmlns:a16="http://schemas.microsoft.com/office/drawing/2014/main" val="1327355767"/>
                    </a:ext>
                  </a:extLst>
                </a:gridCol>
                <a:gridCol w="1450273">
                  <a:extLst>
                    <a:ext uri="{9D8B030D-6E8A-4147-A177-3AD203B41FA5}">
                      <a16:colId xmlns:a16="http://schemas.microsoft.com/office/drawing/2014/main" val="2840177511"/>
                    </a:ext>
                  </a:extLst>
                </a:gridCol>
                <a:gridCol w="1450273">
                  <a:extLst>
                    <a:ext uri="{9D8B030D-6E8A-4147-A177-3AD203B41FA5}">
                      <a16:colId xmlns:a16="http://schemas.microsoft.com/office/drawing/2014/main" val="2053733903"/>
                    </a:ext>
                  </a:extLst>
                </a:gridCol>
                <a:gridCol w="1450273">
                  <a:extLst>
                    <a:ext uri="{9D8B030D-6E8A-4147-A177-3AD203B41FA5}">
                      <a16:colId xmlns:a16="http://schemas.microsoft.com/office/drawing/2014/main" val="1402969902"/>
                    </a:ext>
                  </a:extLst>
                </a:gridCol>
              </a:tblGrid>
              <a:tr h="4437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Prec@200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Recall@200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NDCG@200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975624"/>
                  </a:ext>
                </a:extLst>
              </a:tr>
              <a:tr h="65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0.0098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0.3929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0.1062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502459"/>
                  </a:ext>
                </a:extLst>
              </a:tr>
              <a:tr h="65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장르</a:t>
                      </a:r>
                      <a:r>
                        <a:rPr lang="en-US" altLang="ko-KR" dirty="0"/>
                        <a:t> + </a:t>
                      </a:r>
                      <a:r>
                        <a:rPr lang="ko-KR" altLang="en-US" dirty="0"/>
                        <a:t>국가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0.4755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0.1285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793691"/>
                  </a:ext>
                </a:extLst>
              </a:tr>
              <a:tr h="65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장르</a:t>
                      </a:r>
                      <a:r>
                        <a:rPr lang="en-US" altLang="ko-KR" dirty="0"/>
                        <a:t> + </a:t>
                      </a:r>
                      <a:r>
                        <a:rPr lang="ko-KR" altLang="en-US" dirty="0"/>
                        <a:t>국가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배우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0.5074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0.1560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785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605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922AF6-2B5B-4DEE-BCFD-1C7DDD7A6B18}"/>
              </a:ext>
            </a:extLst>
          </p:cNvPr>
          <p:cNvSpPr txBox="1"/>
          <p:nvPr/>
        </p:nvSpPr>
        <p:spPr>
          <a:xfrm>
            <a:off x="1112108" y="2530319"/>
            <a:ext cx="74429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200" b="1" i="0" u="none" strike="noStrike" kern="1200" cap="none" spc="0" normalizeH="0" baseline="0" noProof="0" dirty="0" err="1">
                <a:ln>
                  <a:noFill/>
                </a:ln>
                <a:solidFill>
                  <a:srgbClr val="072B61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임베딩</a:t>
            </a:r>
            <a:r>
              <a:rPr kumimoji="0" lang="en-US" altLang="ko-KR" sz="4200" b="1" i="0" u="none" strike="noStrike" kern="1200" cap="none" spc="0" normalizeH="0" baseline="0" noProof="0" dirty="0">
                <a:ln>
                  <a:noFill/>
                </a:ln>
                <a:solidFill>
                  <a:srgbClr val="072B61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 </a:t>
            </a:r>
            <a:r>
              <a:rPr kumimoji="0" lang="ko-KR" altLang="en-US" sz="4200" b="1" i="0" u="none" strike="noStrike" kern="1200" cap="none" spc="0" normalizeH="0" baseline="0" noProof="0" dirty="0">
                <a:ln>
                  <a:noFill/>
                </a:ln>
                <a:solidFill>
                  <a:srgbClr val="072B61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기반 추천 모델 실습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841B9FC-4286-4A30-88C8-0C998DB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987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Prod2Vec</a:t>
            </a:r>
            <a:r>
              <a:rPr lang="ko-KR" altLang="en-US" dirty="0">
                <a:latin typeface="+mn-lt"/>
              </a:rPr>
              <a:t> </a:t>
            </a:r>
            <a:r>
              <a:rPr lang="ko-KR" altLang="en-US" dirty="0" err="1">
                <a:latin typeface="+mn-lt"/>
              </a:rPr>
              <a:t>아키텍쳐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– </a:t>
            </a:r>
            <a:r>
              <a:rPr lang="ko-KR" altLang="en-US" dirty="0">
                <a:latin typeface="+mn-lt"/>
              </a:rPr>
              <a:t>영화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  <a:sym typeface="Wingdings" panose="05000000000000000000" pitchFamily="2" charset="2"/>
              </a:rPr>
              <a:t>데이터 </a:t>
            </a:r>
            <a:r>
              <a:rPr lang="ko-KR" altLang="en-US" dirty="0" err="1">
                <a:latin typeface="+mn-lt"/>
                <a:sym typeface="Wingdings" panose="05000000000000000000" pitchFamily="2" charset="2"/>
              </a:rPr>
              <a:t>전처리</a:t>
            </a:r>
            <a:r>
              <a:rPr lang="ko-KR" altLang="en-US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+mn-lt"/>
                <a:sym typeface="Wingdings" panose="05000000000000000000" pitchFamily="2" charset="2"/>
              </a:rPr>
              <a:t> Prod2Vec  </a:t>
            </a:r>
            <a:r>
              <a:rPr lang="ko-KR" altLang="en-US" dirty="0">
                <a:latin typeface="+mn-lt"/>
                <a:sym typeface="Wingdings" panose="05000000000000000000" pitchFamily="2" charset="2"/>
              </a:rPr>
              <a:t>추천 및 평가</a:t>
            </a:r>
            <a:endParaRPr lang="ko-KR" altLang="en-US" dirty="0">
              <a:latin typeface="+mn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B9E76C-1DA0-4230-9E07-1981F6A0B8C1}"/>
              </a:ext>
            </a:extLst>
          </p:cNvPr>
          <p:cNvSpPr/>
          <p:nvPr/>
        </p:nvSpPr>
        <p:spPr>
          <a:xfrm>
            <a:off x="2653770" y="2994690"/>
            <a:ext cx="1111910" cy="11631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데이터 </a:t>
            </a:r>
            <a:r>
              <a:rPr lang="ko-KR" altLang="en-US" sz="1600" b="1" dirty="0" err="1">
                <a:solidFill>
                  <a:schemeClr val="tx1"/>
                </a:solidFill>
              </a:rPr>
              <a:t>전처리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989D9E-E1E3-48A3-A39F-AEBA545E88F9}"/>
              </a:ext>
            </a:extLst>
          </p:cNvPr>
          <p:cNvSpPr/>
          <p:nvPr/>
        </p:nvSpPr>
        <p:spPr>
          <a:xfrm>
            <a:off x="4636099" y="2994690"/>
            <a:ext cx="1345411" cy="11631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Prod2Vec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2133683" y="3429000"/>
            <a:ext cx="421316" cy="3364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A5D2ED5-5CE5-4A4A-A18B-062F25486027}"/>
              </a:ext>
            </a:extLst>
          </p:cNvPr>
          <p:cNvSpPr/>
          <p:nvPr/>
        </p:nvSpPr>
        <p:spPr>
          <a:xfrm>
            <a:off x="4002403" y="3429000"/>
            <a:ext cx="421316" cy="3364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824F6D-3B80-41C2-B39A-3C730F9C94DF}"/>
              </a:ext>
            </a:extLst>
          </p:cNvPr>
          <p:cNvSpPr/>
          <p:nvPr/>
        </p:nvSpPr>
        <p:spPr>
          <a:xfrm>
            <a:off x="6851930" y="2994690"/>
            <a:ext cx="1111910" cy="11631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추천 및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평가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D43F29F-689A-4482-9E08-996C1AA242B1}"/>
              </a:ext>
            </a:extLst>
          </p:cNvPr>
          <p:cNvSpPr/>
          <p:nvPr/>
        </p:nvSpPr>
        <p:spPr>
          <a:xfrm>
            <a:off x="6215952" y="3429000"/>
            <a:ext cx="421316" cy="3364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0DA43-629B-4A97-BAF2-CCD7F847B114}"/>
              </a:ext>
            </a:extLst>
          </p:cNvPr>
          <p:cNvSpPr txBox="1"/>
          <p:nvPr/>
        </p:nvSpPr>
        <p:spPr>
          <a:xfrm>
            <a:off x="869730" y="5414419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 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B97E2-749D-43AC-87BF-7BA6C4448162}"/>
              </a:ext>
            </a:extLst>
          </p:cNvPr>
          <p:cNvSpPr txBox="1"/>
          <p:nvPr/>
        </p:nvSpPr>
        <p:spPr>
          <a:xfrm>
            <a:off x="2272207" y="4452420"/>
            <a:ext cx="1852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Train, test </a:t>
            </a:r>
            <a:r>
              <a:rPr lang="ko-KR" altLang="en-US" sz="1400" dirty="0"/>
              <a:t>분리</a:t>
            </a:r>
            <a:endParaRPr lang="en-US" altLang="ko-KR" sz="1400" dirty="0"/>
          </a:p>
          <a:p>
            <a:pPr algn="ctr"/>
            <a:r>
              <a:rPr lang="en-US" altLang="ko-KR" sz="1400" dirty="0"/>
              <a:t>Rating</a:t>
            </a:r>
            <a:r>
              <a:rPr lang="ko-KR" altLang="en-US" sz="1400" dirty="0"/>
              <a:t>을 </a:t>
            </a:r>
            <a:r>
              <a:rPr lang="en-US" altLang="ko-KR" sz="1400" dirty="0"/>
              <a:t>implicit feedback</a:t>
            </a:r>
            <a:r>
              <a:rPr lang="ko-KR" altLang="en-US" sz="1400" dirty="0"/>
              <a:t>으로 여김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5FC21-FE2A-413B-9123-C055DC211FF1}"/>
              </a:ext>
            </a:extLst>
          </p:cNvPr>
          <p:cNvSpPr txBox="1"/>
          <p:nvPr/>
        </p:nvSpPr>
        <p:spPr>
          <a:xfrm>
            <a:off x="6508512" y="4452420"/>
            <a:ext cx="1693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시청한 영화를 기준으로 관련 있는 </a:t>
            </a:r>
            <a:r>
              <a:rPr lang="ko-KR" altLang="en-US" sz="1400" b="1" dirty="0"/>
              <a:t>영화 </a:t>
            </a:r>
            <a:r>
              <a:rPr lang="en-US" altLang="ko-KR" sz="1400" b="1" dirty="0"/>
              <a:t>Top-N </a:t>
            </a:r>
            <a:r>
              <a:rPr lang="ko-KR" altLang="en-US" sz="1400" b="1" dirty="0"/>
              <a:t>추천 </a:t>
            </a:r>
            <a:endParaRPr lang="en-US" altLang="ko-KR" sz="1400" b="1" dirty="0"/>
          </a:p>
          <a:p>
            <a:pPr algn="ctr"/>
            <a:r>
              <a:rPr lang="en-US" altLang="ko-KR" sz="1400" dirty="0"/>
              <a:t>- </a:t>
            </a:r>
            <a:r>
              <a:rPr lang="ko-KR" altLang="en-US" sz="1400" dirty="0"/>
              <a:t>코사인 유사도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9CBE00-CE76-41FB-980B-1119DE47D6DE}"/>
              </a:ext>
            </a:extLst>
          </p:cNvPr>
          <p:cNvSpPr txBox="1"/>
          <p:nvPr/>
        </p:nvSpPr>
        <p:spPr>
          <a:xfrm>
            <a:off x="4377633" y="4452419"/>
            <a:ext cx="1862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각 사용자들의 시청한 영화 정보를 활용해 영화 </a:t>
            </a:r>
            <a:r>
              <a:rPr lang="ko-KR" altLang="en-US" sz="1400" dirty="0" err="1"/>
              <a:t>임베딩</a:t>
            </a:r>
            <a:endParaRPr lang="ko-KR" altLang="en-US" sz="1400" dirty="0"/>
          </a:p>
        </p:txBody>
      </p:sp>
      <p:pic>
        <p:nvPicPr>
          <p:cNvPr id="23" name="Picture 4" descr="ì»¨íí¸ì ëí ì´ë¯¸ì§ ê²ìê²°ê³¼">
            <a:extLst>
              <a:ext uri="{FF2B5EF4-FFF2-40B4-BE49-F238E27FC236}">
                <a16:creationId xmlns:a16="http://schemas.microsoft.com/office/drawing/2014/main" id="{E82A4984-7EF2-4450-98AF-805C55A57CA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05" y="3111631"/>
            <a:ext cx="672239" cy="96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ì¸í°ì¤íë¼ì ëí ì´ë¯¸ì§ ê²ìê²°ê³¼">
            <a:extLst>
              <a:ext uri="{FF2B5EF4-FFF2-40B4-BE49-F238E27FC236}">
                <a16:creationId xmlns:a16="http://schemas.microsoft.com/office/drawing/2014/main" id="{30FDCEF5-8559-4B5F-937C-1E693A375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679" y="2044903"/>
            <a:ext cx="672788" cy="96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6D3BDA7-9953-4C94-A151-36C32A561C4E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255705" y="4167451"/>
            <a:ext cx="672239" cy="96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3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922AF6-2B5B-4DEE-BCFD-1C7DDD7A6B18}"/>
              </a:ext>
            </a:extLst>
          </p:cNvPr>
          <p:cNvSpPr txBox="1"/>
          <p:nvPr/>
        </p:nvSpPr>
        <p:spPr>
          <a:xfrm>
            <a:off x="590352" y="2530319"/>
            <a:ext cx="79632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4200" b="1" dirty="0">
                <a:solidFill>
                  <a:srgbClr val="072B61"/>
                </a:solidFill>
              </a:rPr>
              <a:t>실습 자료 다운로드 및 환경 설정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841B9FC-4286-4A30-88C8-0C998DB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>
              <a:defRPr/>
            </a:pPr>
            <a:fld id="{5F62F5D1-E5EC-4438-A9FD-8C7849B5340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748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5043A-E16A-4066-BCA2-CCD43F39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데이터 </a:t>
            </a:r>
            <a:r>
              <a:rPr lang="en-US" altLang="ko-KR" dirty="0"/>
              <a:t>:</a:t>
            </a:r>
            <a:r>
              <a:rPr lang="ko-KR" altLang="en-US" dirty="0"/>
              <a:t> 네이버 영화 데이터셋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AC1497-84A3-4507-BE6D-898BF038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59BB404-8602-42F0-9666-E7890B1E1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/>
          <a:lstStyle/>
          <a:p>
            <a:r>
              <a:rPr lang="ko-KR" altLang="en-US" dirty="0"/>
              <a:t>네이버 영화 리뷰를</a:t>
            </a:r>
            <a:r>
              <a:rPr lang="en-US" altLang="ko-KR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(crawling)</a:t>
            </a:r>
            <a:r>
              <a:rPr lang="ko-KR" altLang="en-US" dirty="0"/>
              <a:t>하여 수집</a:t>
            </a:r>
            <a:endParaRPr lang="en-US" altLang="ko-KR" dirty="0"/>
          </a:p>
          <a:p>
            <a:r>
              <a:rPr lang="ko-KR" altLang="en-US" dirty="0">
                <a:latin typeface="+mn-lt"/>
              </a:rPr>
              <a:t>사용자</a:t>
            </a:r>
            <a:r>
              <a:rPr lang="en-US" altLang="ko-KR" dirty="0">
                <a:latin typeface="+mn-lt"/>
              </a:rPr>
              <a:t> 2,000</a:t>
            </a:r>
            <a:r>
              <a:rPr lang="ko-KR" altLang="en-US" dirty="0">
                <a:latin typeface="+mn-lt"/>
              </a:rPr>
              <a:t>명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영화</a:t>
            </a:r>
            <a:r>
              <a:rPr lang="en-US" altLang="ko-KR" dirty="0">
                <a:latin typeface="+mn-lt"/>
              </a:rPr>
              <a:t> 588</a:t>
            </a:r>
            <a:r>
              <a:rPr lang="ko-KR" altLang="en-US" dirty="0">
                <a:latin typeface="+mn-lt"/>
              </a:rPr>
              <a:t>개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평점 </a:t>
            </a:r>
            <a:r>
              <a:rPr lang="en-US" altLang="ko-KR" dirty="0">
                <a:latin typeface="+mn-lt"/>
              </a:rPr>
              <a:t>50,461</a:t>
            </a:r>
            <a:r>
              <a:rPr lang="ko-KR" altLang="en-US" dirty="0">
                <a:latin typeface="+mn-lt"/>
              </a:rPr>
              <a:t>개</a:t>
            </a:r>
            <a:endParaRPr lang="en-US" altLang="ko-KR" dirty="0">
              <a:latin typeface="+mn-lt"/>
            </a:endParaRPr>
          </a:p>
          <a:p>
            <a:r>
              <a:rPr lang="ko-KR" altLang="en-US" dirty="0"/>
              <a:t>메타데이터</a:t>
            </a:r>
            <a:r>
              <a:rPr lang="en-US" altLang="ko-KR" dirty="0"/>
              <a:t>: </a:t>
            </a:r>
            <a:r>
              <a:rPr lang="ko-KR" altLang="en-US" dirty="0"/>
              <a:t>장르</a:t>
            </a:r>
            <a:r>
              <a:rPr lang="en-US" altLang="ko-KR" dirty="0"/>
              <a:t>, </a:t>
            </a:r>
            <a:r>
              <a:rPr lang="ko-KR" altLang="en-US" dirty="0"/>
              <a:t>국가</a:t>
            </a:r>
            <a:r>
              <a:rPr lang="en-US" altLang="ko-KR" dirty="0"/>
              <a:t>, </a:t>
            </a:r>
            <a:r>
              <a:rPr lang="ko-KR" altLang="en-US" dirty="0"/>
              <a:t>배우</a:t>
            </a:r>
            <a:endParaRPr lang="en-US" altLang="ko-KR" dirty="0"/>
          </a:p>
          <a:p>
            <a:pPr lvl="1"/>
            <a:r>
              <a:rPr lang="ko-KR" altLang="en-US" dirty="0"/>
              <a:t>하나의 영화가 여러 개의 장르에 속해 있을 수 있음</a:t>
            </a:r>
          </a:p>
          <a:p>
            <a:endParaRPr lang="en-US" altLang="ko-KR" dirty="0"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289"/>
          <a:stretch/>
        </p:blipFill>
        <p:spPr>
          <a:xfrm>
            <a:off x="177975" y="3303942"/>
            <a:ext cx="8788050" cy="17558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0" y="6520109"/>
            <a:ext cx="3203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hlinkClick r:id="rId3"/>
              </a:rPr>
              <a:t>https://github.com/lovit/kmrd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690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>
              <a:latin typeface="+mn-lt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9D55FED-B66E-40A1-9EF8-2C6125B404A9}"/>
              </a:ext>
            </a:extLst>
          </p:cNvPr>
          <p:cNvSpPr txBox="1">
            <a:spLocks/>
          </p:cNvSpPr>
          <p:nvPr/>
        </p:nvSpPr>
        <p:spPr>
          <a:xfrm>
            <a:off x="628650" y="1314450"/>
            <a:ext cx="7886700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Ø"/>
              <a:defRPr sz="2400" b="1" kern="1200">
                <a:solidFill>
                  <a:srgbClr val="072B6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l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1717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l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사용자 별 학습 및 테스트 데이터를 </a:t>
            </a:r>
            <a:r>
              <a:rPr lang="en-US" altLang="ko-KR" dirty="0"/>
              <a:t>80%, 20%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>
              <a:latin typeface="+mn-lt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2EB4D92-D45D-4723-AEF0-3A5382BEA05C}"/>
              </a:ext>
            </a:extLst>
          </p:cNvPr>
          <p:cNvSpPr/>
          <p:nvPr/>
        </p:nvSpPr>
        <p:spPr>
          <a:xfrm>
            <a:off x="744956" y="1905000"/>
            <a:ext cx="7654089" cy="4381500"/>
          </a:xfrm>
          <a:prstGeom prst="roundRect">
            <a:avLst>
              <a:gd name="adj" fmla="val 799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AF00DB"/>
                </a:solidFill>
                <a:effectLst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sklearn.model_selection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train_test_split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train_test_split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movie_data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test_size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=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0.2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\</a:t>
            </a:r>
            <a:br>
              <a:rPr lang="en-US" altLang="ko-KR" sz="1600" b="0" dirty="0">
                <a:solidFill>
                  <a:srgbClr val="000000"/>
                </a:solidFill>
                <a:effectLst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</a:rPr>
              <a:t>						stratify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movie_data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random_state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1234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endParaRPr lang="en-US" altLang="ko-KR" sz="1600" dirty="0">
              <a:solidFill>
                <a:srgbClr val="000000"/>
              </a:solidFill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train_users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].unique()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train_users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sorted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train_users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 </a:t>
            </a:r>
            <a:r>
              <a:rPr lang="en-US" altLang="ko-KR" sz="1600" b="0" dirty="0">
                <a:solidFill>
                  <a:srgbClr val="008000"/>
                </a:solidFill>
                <a:effectLst/>
              </a:rPr>
              <a:t># sorting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</a:rPr>
              <a:t>train = []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train_users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itemset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 ==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].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train.append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(itemset)</a:t>
            </a:r>
          </a:p>
          <a:p>
            <a:endParaRPr lang="en-US" altLang="ko-KR" sz="1600" dirty="0">
              <a:solidFill>
                <a:srgbClr val="000000"/>
              </a:solidFill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test_users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].unique()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test_users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sorted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test_users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 </a:t>
            </a:r>
            <a:r>
              <a:rPr lang="en-US" altLang="ko-KR" sz="1600" b="0" dirty="0">
                <a:solidFill>
                  <a:srgbClr val="008000"/>
                </a:solidFill>
                <a:effectLst/>
              </a:rPr>
              <a:t># sorting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test = []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test_users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itemset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 ==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].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test.append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(itemset)</a:t>
            </a:r>
          </a:p>
        </p:txBody>
      </p:sp>
    </p:spTree>
    <p:extLst>
      <p:ext uri="{BB962C8B-B14F-4D97-AF65-F5344CB8AC3E}">
        <p14:creationId xmlns:p14="http://schemas.microsoft.com/office/powerpoint/2010/main" val="1366323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89FDCC5F-A303-4B0D-995A-CEE847748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34" y="2269790"/>
            <a:ext cx="5317424" cy="7621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2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Prod2Vec </a:t>
            </a:r>
            <a:r>
              <a:rPr lang="ko-KR" altLang="en-US" dirty="0">
                <a:latin typeface="+mn-lt"/>
              </a:rPr>
              <a:t>학습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‘</a:t>
            </a:r>
            <a:r>
              <a:rPr lang="ko-KR" altLang="en-US" dirty="0">
                <a:latin typeface="+mn-lt"/>
              </a:rPr>
              <a:t>인디아나 존스</a:t>
            </a:r>
            <a:r>
              <a:rPr lang="en-US" altLang="ko-KR" dirty="0">
                <a:latin typeface="+mn-lt"/>
              </a:rPr>
              <a:t>’</a:t>
            </a:r>
            <a:r>
              <a:rPr lang="ko-KR" altLang="en-US" dirty="0">
                <a:latin typeface="+mn-lt"/>
              </a:rPr>
              <a:t>라는 영화를 봤을 때 같이 본 영화들이 시청될 확률을 최대화 하도록 학습</a:t>
            </a:r>
            <a:endParaRPr lang="en-US" altLang="ko-KR" dirty="0">
              <a:latin typeface="+mn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D35C97-DDBA-4582-B885-13DDDFCFF9A6}"/>
              </a:ext>
            </a:extLst>
          </p:cNvPr>
          <p:cNvSpPr/>
          <p:nvPr/>
        </p:nvSpPr>
        <p:spPr>
          <a:xfrm>
            <a:off x="3606470" y="4545145"/>
            <a:ext cx="2054377" cy="645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Prod2Vec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82AECD-2D19-4401-9DA0-6176EAD6D3FB}"/>
              </a:ext>
            </a:extLst>
          </p:cNvPr>
          <p:cNvSpPr/>
          <p:nvPr/>
        </p:nvSpPr>
        <p:spPr>
          <a:xfrm>
            <a:off x="4397603" y="2275715"/>
            <a:ext cx="460690" cy="1765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00486D-F925-45D2-A700-D2B27DD2EE73}"/>
              </a:ext>
            </a:extLst>
          </p:cNvPr>
          <p:cNvSpPr/>
          <p:nvPr/>
        </p:nvSpPr>
        <p:spPr>
          <a:xfrm>
            <a:off x="4938201" y="2278991"/>
            <a:ext cx="1915690" cy="17659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A0D16-4F9C-4FC3-AB07-C49F86FE7FDC}"/>
              </a:ext>
            </a:extLst>
          </p:cNvPr>
          <p:cNvSpPr/>
          <p:nvPr/>
        </p:nvSpPr>
        <p:spPr>
          <a:xfrm>
            <a:off x="1961529" y="2276770"/>
            <a:ext cx="2394193" cy="17659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E2FA86C-27F4-4216-89D7-DFACF2D8CA4E}"/>
              </a:ext>
            </a:extLst>
          </p:cNvPr>
          <p:cNvSpPr/>
          <p:nvPr/>
        </p:nvSpPr>
        <p:spPr>
          <a:xfrm>
            <a:off x="4602803" y="3152095"/>
            <a:ext cx="66271" cy="662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FEE145F-FD4D-48F0-89CE-2F25F00696C2}"/>
              </a:ext>
            </a:extLst>
          </p:cNvPr>
          <p:cNvSpPr/>
          <p:nvPr/>
        </p:nvSpPr>
        <p:spPr>
          <a:xfrm>
            <a:off x="4602803" y="3285765"/>
            <a:ext cx="66271" cy="662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C0EEC79-539E-42BB-9077-96F081C00CDD}"/>
              </a:ext>
            </a:extLst>
          </p:cNvPr>
          <p:cNvSpPr/>
          <p:nvPr/>
        </p:nvSpPr>
        <p:spPr>
          <a:xfrm>
            <a:off x="4602803" y="3418187"/>
            <a:ext cx="66271" cy="662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718B4B8-4568-4AD1-9EE8-9B4797C8AFBC}"/>
              </a:ext>
            </a:extLst>
          </p:cNvPr>
          <p:cNvSpPr/>
          <p:nvPr/>
        </p:nvSpPr>
        <p:spPr>
          <a:xfrm>
            <a:off x="4410293" y="4156262"/>
            <a:ext cx="446729" cy="26986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453436DD-CD4A-42C2-8540-DC8A9A6C8BA0}"/>
              </a:ext>
            </a:extLst>
          </p:cNvPr>
          <p:cNvSpPr/>
          <p:nvPr/>
        </p:nvSpPr>
        <p:spPr>
          <a:xfrm>
            <a:off x="4410293" y="5323245"/>
            <a:ext cx="446729" cy="26986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8F0347A-B12F-4AE0-9D7E-A256BD8A48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912"/>
          <a:stretch/>
        </p:blipFill>
        <p:spPr>
          <a:xfrm>
            <a:off x="1899434" y="3783039"/>
            <a:ext cx="5317424" cy="183578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8F3D8B-AE67-4AF3-96A2-23A52F7A8C7D}"/>
              </a:ext>
            </a:extLst>
          </p:cNvPr>
          <p:cNvSpPr/>
          <p:nvPr/>
        </p:nvSpPr>
        <p:spPr>
          <a:xfrm>
            <a:off x="4397603" y="3788964"/>
            <a:ext cx="460690" cy="1765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65EF89-94DA-471C-BB5D-06514EBE19D7}"/>
              </a:ext>
            </a:extLst>
          </p:cNvPr>
          <p:cNvSpPr/>
          <p:nvPr/>
        </p:nvSpPr>
        <p:spPr>
          <a:xfrm>
            <a:off x="4938201" y="3792240"/>
            <a:ext cx="1915690" cy="176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231ED2C-E393-40C6-BA93-1FBFAE145621}"/>
              </a:ext>
            </a:extLst>
          </p:cNvPr>
          <p:cNvSpPr/>
          <p:nvPr/>
        </p:nvSpPr>
        <p:spPr>
          <a:xfrm>
            <a:off x="1961529" y="3790019"/>
            <a:ext cx="2394193" cy="176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E6C4293-CF8C-4F65-B0D3-03F441D6B92B}"/>
              </a:ext>
            </a:extLst>
          </p:cNvPr>
          <p:cNvSpPr/>
          <p:nvPr/>
        </p:nvSpPr>
        <p:spPr>
          <a:xfrm>
            <a:off x="4602803" y="5402385"/>
            <a:ext cx="66271" cy="662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D9D0142-E548-429D-AA05-61049E7C4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912"/>
          <a:stretch/>
        </p:blipFill>
        <p:spPr>
          <a:xfrm>
            <a:off x="1899434" y="5767237"/>
            <a:ext cx="5317424" cy="18357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F6547B4B-FE41-49B8-9510-562CD9C4E52C}"/>
              </a:ext>
            </a:extLst>
          </p:cNvPr>
          <p:cNvSpPr/>
          <p:nvPr/>
        </p:nvSpPr>
        <p:spPr>
          <a:xfrm>
            <a:off x="4397603" y="5773162"/>
            <a:ext cx="460690" cy="1765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056F03F-0F77-453C-BB8A-5016C9808CCD}"/>
              </a:ext>
            </a:extLst>
          </p:cNvPr>
          <p:cNvSpPr/>
          <p:nvPr/>
        </p:nvSpPr>
        <p:spPr>
          <a:xfrm>
            <a:off x="4938201" y="5776438"/>
            <a:ext cx="1915690" cy="17659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D35AEA-9AD8-4FC0-A9CB-857AA5DD78D1}"/>
              </a:ext>
            </a:extLst>
          </p:cNvPr>
          <p:cNvSpPr/>
          <p:nvPr/>
        </p:nvSpPr>
        <p:spPr>
          <a:xfrm>
            <a:off x="1961529" y="5774217"/>
            <a:ext cx="2394193" cy="17659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B25C1-058E-413C-95F4-98A0079C7D07}"/>
              </a:ext>
            </a:extLst>
          </p:cNvPr>
          <p:cNvSpPr txBox="1"/>
          <p:nvPr/>
        </p:nvSpPr>
        <p:spPr>
          <a:xfrm>
            <a:off x="414103" y="2235992"/>
            <a:ext cx="1519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사용자가 본 영화들</a:t>
            </a:r>
          </a:p>
        </p:txBody>
      </p:sp>
    </p:spTree>
    <p:extLst>
      <p:ext uri="{BB962C8B-B14F-4D97-AF65-F5344CB8AC3E}">
        <p14:creationId xmlns:p14="http://schemas.microsoft.com/office/powerpoint/2010/main" val="219323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A75F6-406A-4C3D-9752-9568BB2E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2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Prod2Vec </a:t>
            </a:r>
            <a:r>
              <a:rPr lang="ko-KR" altLang="en-US" dirty="0">
                <a:latin typeface="+mn-lt"/>
              </a:rPr>
              <a:t>학습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CD1EE9-CF36-492C-A967-D7F04DB2A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519430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Gensim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1"/>
            <a:r>
              <a:rPr lang="en-US" altLang="ko-KR" dirty="0"/>
              <a:t>NLP </a:t>
            </a:r>
            <a:r>
              <a:rPr lang="ko-KR" altLang="en-US" dirty="0"/>
              <a:t>관련 모델</a:t>
            </a:r>
            <a:r>
              <a:rPr lang="en-US" altLang="ko-KR" dirty="0"/>
              <a:t>, </a:t>
            </a:r>
            <a:r>
              <a:rPr lang="ko-KR" altLang="en-US" dirty="0"/>
              <a:t>샘플 데이터셋 등을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window: window </a:t>
            </a:r>
            <a:r>
              <a:rPr lang="ko-KR" altLang="en-US" dirty="0"/>
              <a:t>크기</a:t>
            </a:r>
            <a:r>
              <a:rPr lang="en-US" altLang="ko-KR" dirty="0"/>
              <a:t> (</a:t>
            </a:r>
            <a:r>
              <a:rPr lang="ko-KR" altLang="en-US" dirty="0"/>
              <a:t>사용자당 최대 리뷰 수</a:t>
            </a:r>
            <a:r>
              <a:rPr lang="en-US" altLang="ko-KR" dirty="0"/>
              <a:t>: 257)</a:t>
            </a:r>
          </a:p>
          <a:p>
            <a:pPr lvl="1"/>
            <a:r>
              <a:rPr lang="en-US" altLang="ko-KR" dirty="0" err="1"/>
              <a:t>vector_size</a:t>
            </a:r>
            <a:r>
              <a:rPr lang="en-US" altLang="ko-KR" dirty="0"/>
              <a:t>: </a:t>
            </a:r>
            <a:r>
              <a:rPr lang="ko-KR" altLang="en-US" dirty="0" err="1"/>
              <a:t>은닉층</a:t>
            </a:r>
            <a:r>
              <a:rPr lang="ko-KR" altLang="en-US" dirty="0"/>
              <a:t> 차원</a:t>
            </a:r>
            <a:endParaRPr lang="en-US" altLang="ko-KR" dirty="0"/>
          </a:p>
          <a:p>
            <a:pPr lvl="1"/>
            <a:r>
              <a:rPr lang="en-US" altLang="ko-KR" dirty="0"/>
              <a:t>sg: </a:t>
            </a:r>
            <a:r>
              <a:rPr lang="en-US" altLang="ko-KR" dirty="0" err="1"/>
              <a:t>CBoW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 sg=0, Skip-gram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 sg=1</a:t>
            </a:r>
          </a:p>
          <a:p>
            <a:pPr lvl="1"/>
            <a:r>
              <a:rPr lang="en-US" altLang="ko-KR" dirty="0"/>
              <a:t>alpha: </a:t>
            </a:r>
            <a:r>
              <a:rPr lang="ko-KR" altLang="en-US" dirty="0" err="1"/>
              <a:t>학습률</a:t>
            </a:r>
            <a:endParaRPr lang="en-US" altLang="ko-KR" dirty="0"/>
          </a:p>
          <a:p>
            <a:pPr lvl="1"/>
            <a:r>
              <a:rPr lang="en-US" altLang="ko-KR" dirty="0"/>
              <a:t>seed: </a:t>
            </a:r>
            <a:r>
              <a:rPr lang="ko-KR" altLang="en-US" dirty="0"/>
              <a:t>랜덤 </a:t>
            </a:r>
            <a:r>
              <a:rPr lang="ko-KR" altLang="en-US" dirty="0" err="1"/>
              <a:t>시드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E850AE-EB5D-4E7F-B431-CBEFF426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B0F33A-BB97-4CAC-A242-0B953DA6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207" y="1338416"/>
            <a:ext cx="2094218" cy="621967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658DBE8-C670-400E-838E-7AA7B032F55D}"/>
              </a:ext>
            </a:extLst>
          </p:cNvPr>
          <p:cNvSpPr/>
          <p:nvPr/>
        </p:nvSpPr>
        <p:spPr>
          <a:xfrm>
            <a:off x="854926" y="2347902"/>
            <a:ext cx="7660424" cy="2162195"/>
          </a:xfrm>
          <a:prstGeom prst="roundRect">
            <a:avLst>
              <a:gd name="adj" fmla="val 820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AF00DB"/>
                </a:solidFill>
                <a:effectLst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gensim.models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Word2Vec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model = Word2Vec(window=</a:t>
            </a:r>
            <a:r>
              <a:rPr lang="en-US" altLang="ko-KR" b="0" dirty="0">
                <a:solidFill>
                  <a:srgbClr val="09885A"/>
                </a:solidFill>
                <a:effectLst/>
              </a:rPr>
              <a:t>260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vector_size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=</a:t>
            </a:r>
            <a:r>
              <a:rPr lang="en-US" altLang="ko-KR" b="0" dirty="0">
                <a:solidFill>
                  <a:srgbClr val="09885A"/>
                </a:solidFill>
                <a:effectLst/>
              </a:rPr>
              <a:t>100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 sg=</a:t>
            </a:r>
            <a:r>
              <a:rPr lang="en-US" altLang="ko-KR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seed=</a:t>
            </a:r>
            <a:r>
              <a:rPr lang="en-US" altLang="ko-KR" b="0" dirty="0">
                <a:solidFill>
                  <a:srgbClr val="09885A"/>
                </a:solidFill>
                <a:effectLst/>
              </a:rPr>
              <a:t>2021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b="0" dirty="0">
                <a:solidFill>
                  <a:srgbClr val="008000"/>
                </a:solidFill>
                <a:effectLst/>
              </a:rPr>
              <a:t># vocabulary </a:t>
            </a:r>
            <a:r>
              <a:rPr lang="ko-KR" altLang="en-US" b="0" dirty="0">
                <a:solidFill>
                  <a:srgbClr val="008000"/>
                </a:solidFill>
                <a:effectLst/>
              </a:rPr>
              <a:t>구성</a:t>
            </a:r>
            <a:endParaRPr lang="ko-KR" altLang="en-US" b="0" dirty="0">
              <a:solidFill>
                <a:srgbClr val="000000"/>
              </a:solidFill>
              <a:effectLst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</a:rPr>
              <a:t>model.build_vocab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(train)</a:t>
            </a:r>
            <a:br>
              <a:rPr lang="en-US" altLang="ko-KR" b="0" dirty="0">
                <a:solidFill>
                  <a:srgbClr val="000000"/>
                </a:solidFill>
                <a:effectLst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</a:rPr>
              <a:t># word2vec </a:t>
            </a:r>
            <a:r>
              <a:rPr lang="ko-KR" altLang="en-US" b="0" dirty="0">
                <a:solidFill>
                  <a:srgbClr val="008000"/>
                </a:solidFill>
                <a:effectLst/>
              </a:rPr>
              <a:t>학습</a:t>
            </a:r>
            <a:endParaRPr lang="ko-KR" altLang="en-US" b="0" dirty="0">
              <a:solidFill>
                <a:srgbClr val="000000"/>
              </a:solidFill>
              <a:effectLst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</a:rPr>
              <a:t>model.train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dirty="0">
                <a:solidFill>
                  <a:srgbClr val="000000"/>
                </a:solidFill>
              </a:rPr>
              <a:t>train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total_examples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=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model.corpus_count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epochs=</a:t>
            </a:r>
            <a:r>
              <a:rPr lang="en-US" altLang="ko-KR" b="0" dirty="0">
                <a:solidFill>
                  <a:srgbClr val="09885A"/>
                </a:solidFill>
                <a:effectLst/>
              </a:rPr>
              <a:t>20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8678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3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추천 결과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특정 영화와 유사도가 높은 영화 상위 </a:t>
            </a:r>
            <a:r>
              <a:rPr lang="en-US" altLang="ko-KR" dirty="0">
                <a:latin typeface="+mn-lt"/>
              </a:rPr>
              <a:t>10</a:t>
            </a:r>
            <a:r>
              <a:rPr lang="ko-KR" altLang="en-US" dirty="0">
                <a:latin typeface="+mn-lt"/>
              </a:rPr>
              <a:t>개 출력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A4E28E0-ED3E-4E2A-B9EB-6E63073EA831}"/>
              </a:ext>
            </a:extLst>
          </p:cNvPr>
          <p:cNvSpPr/>
          <p:nvPr/>
        </p:nvSpPr>
        <p:spPr>
          <a:xfrm>
            <a:off x="854926" y="1902941"/>
            <a:ext cx="7660424" cy="2339546"/>
          </a:xfrm>
          <a:prstGeom prst="roundRect">
            <a:avLst>
              <a:gd name="adj" fmla="val 820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000000"/>
                </a:solidFill>
                <a:effectLst/>
              </a:rPr>
              <a:t>movie_title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b="0" dirty="0" err="1">
                <a:solidFill>
                  <a:srgbClr val="A31515"/>
                </a:solidFill>
                <a:effectLst/>
              </a:rPr>
              <a:t>이티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</a:t>
            </a:r>
            <a:endParaRPr lang="ko-KR" altLang="en-US" b="0" dirty="0">
              <a:solidFill>
                <a:srgbClr val="000000"/>
              </a:solidFill>
              <a:effectLst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</a:rPr>
              <a:t>sim_movies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model.wv.most_similar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(title2idx[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movie_title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],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topn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=</a:t>
            </a:r>
            <a:r>
              <a:rPr lang="en-US" altLang="ko-KR" b="0" dirty="0">
                <a:solidFill>
                  <a:srgbClr val="09885A"/>
                </a:solidFill>
                <a:effectLst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'================'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</a:rPr>
              <a:t>영화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, similarity'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'================'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(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idx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_) 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</a:rPr>
              <a:t>enumerate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sim_movies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f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{idx2title[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idx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]}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, 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{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sim_movies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]:</a:t>
            </a:r>
            <a:r>
              <a:rPr lang="en-US" altLang="ko-KR" b="0" dirty="0">
                <a:solidFill>
                  <a:srgbClr val="09885A"/>
                </a:solidFill>
                <a:effectLst/>
              </a:rPr>
              <a:t>.4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f}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0128CF6-5EDE-45C7-872B-04A1E1DD3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352" y="4468885"/>
            <a:ext cx="1779297" cy="21493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873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3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추천 결과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특정 사용자가 시청한 영화들의 </a:t>
            </a:r>
            <a:r>
              <a:rPr lang="ko-KR" altLang="en-US" dirty="0" err="1">
                <a:latin typeface="+mn-lt"/>
              </a:rPr>
              <a:t>임베딩</a:t>
            </a:r>
            <a:r>
              <a:rPr lang="ko-KR" altLang="en-US" dirty="0">
                <a:latin typeface="+mn-lt"/>
              </a:rPr>
              <a:t> 벡터의 평균과 다른 영화의 유사도를 바탕으로 상위 </a:t>
            </a:r>
            <a:r>
              <a:rPr lang="en-US" altLang="ko-KR" dirty="0">
                <a:latin typeface="+mn-lt"/>
              </a:rPr>
              <a:t>N</a:t>
            </a:r>
            <a:r>
              <a:rPr lang="ko-KR" altLang="en-US" dirty="0">
                <a:latin typeface="+mn-lt"/>
              </a:rPr>
              <a:t>개 리스트 추천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839F56-4040-439E-A71C-C644E3BBD32D}"/>
                  </a:ext>
                </a:extLst>
              </p:cNvPr>
              <p:cNvSpPr txBox="1"/>
              <p:nvPr/>
            </p:nvSpPr>
            <p:spPr>
              <a:xfrm>
                <a:off x="2405416" y="2678381"/>
                <a:ext cx="3297370" cy="126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2.3   1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   2.8   1.6]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[1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[0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1.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2.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1.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8]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839F56-4040-439E-A71C-C644E3BBD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416" y="2678381"/>
                <a:ext cx="3297370" cy="1266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94094-DB27-49EF-99E2-BACBF15D152E}"/>
                  </a:ext>
                </a:extLst>
              </p:cNvPr>
              <p:cNvSpPr txBox="1"/>
              <p:nvPr/>
            </p:nvSpPr>
            <p:spPr>
              <a:xfrm>
                <a:off x="2691552" y="4430654"/>
                <a:ext cx="27250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1.4   0.8   1.4   1.5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94094-DB27-49EF-99E2-BACBF15D1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552" y="4430654"/>
                <a:ext cx="27250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ì»¨íí¸ì ëí ì´ë¯¸ì§ ê²ìê²°ê³¼">
            <a:extLst>
              <a:ext uri="{FF2B5EF4-FFF2-40B4-BE49-F238E27FC236}">
                <a16:creationId xmlns:a16="http://schemas.microsoft.com/office/drawing/2014/main" id="{235C0B86-4E9F-4DF0-B8A7-9686ACE2271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50" y="2959238"/>
            <a:ext cx="459148" cy="65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ì¸í°ì¤íë¼ì ëí ì´ë¯¸ì§ ê²ìê²°ê³¼">
            <a:extLst>
              <a:ext uri="{FF2B5EF4-FFF2-40B4-BE49-F238E27FC236}">
                <a16:creationId xmlns:a16="http://schemas.microsoft.com/office/drawing/2014/main" id="{A1591308-C73A-430B-AA16-AF21A86FA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75" y="2207176"/>
            <a:ext cx="459523" cy="65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F2B546-A03E-43A7-9CE0-E1728560D39C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362250" y="3711883"/>
            <a:ext cx="459148" cy="656781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79A76F32-BBF9-4C94-8D4F-680E5CAB1CDB}"/>
              </a:ext>
            </a:extLst>
          </p:cNvPr>
          <p:cNvSpPr/>
          <p:nvPr/>
        </p:nvSpPr>
        <p:spPr>
          <a:xfrm>
            <a:off x="3880642" y="4005278"/>
            <a:ext cx="385091" cy="372135"/>
          </a:xfrm>
          <a:prstGeom prst="down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3985B5-377D-4C0D-B1AC-BFCD0CE29D23}"/>
              </a:ext>
            </a:extLst>
          </p:cNvPr>
          <p:cNvSpPr txBox="1"/>
          <p:nvPr/>
        </p:nvSpPr>
        <p:spPr>
          <a:xfrm>
            <a:off x="4427106" y="4026798"/>
            <a:ext cx="955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평균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4637CA2-012E-4892-95D2-D01B942BEC7F}"/>
              </a:ext>
            </a:extLst>
          </p:cNvPr>
          <p:cNvCxnSpPr>
            <a:stCxn id="8" idx="3"/>
          </p:cNvCxnSpPr>
          <p:nvPr/>
        </p:nvCxnSpPr>
        <p:spPr>
          <a:xfrm>
            <a:off x="1821398" y="2535275"/>
            <a:ext cx="852529" cy="32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294A1FB-7A86-4B19-9623-68477C995AD3}"/>
              </a:ext>
            </a:extLst>
          </p:cNvPr>
          <p:cNvCxnSpPr>
            <a:cxnSpLocks/>
          </p:cNvCxnSpPr>
          <p:nvPr/>
        </p:nvCxnSpPr>
        <p:spPr>
          <a:xfrm>
            <a:off x="1821398" y="3287625"/>
            <a:ext cx="852529" cy="1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7F62D3-8FFA-4A72-A386-35D06466B929}"/>
              </a:ext>
            </a:extLst>
          </p:cNvPr>
          <p:cNvCxnSpPr>
            <a:cxnSpLocks/>
          </p:cNvCxnSpPr>
          <p:nvPr/>
        </p:nvCxnSpPr>
        <p:spPr>
          <a:xfrm flipV="1">
            <a:off x="1821398" y="3768514"/>
            <a:ext cx="852529" cy="235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F4BA9E7B-1187-4E52-952A-F93CC8D0791D}"/>
              </a:ext>
            </a:extLst>
          </p:cNvPr>
          <p:cNvSpPr/>
          <p:nvPr/>
        </p:nvSpPr>
        <p:spPr>
          <a:xfrm>
            <a:off x="3880642" y="4974359"/>
            <a:ext cx="385091" cy="372135"/>
          </a:xfrm>
          <a:prstGeom prst="down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9D5A61-523D-4D8C-9F25-0AA6285B1102}"/>
              </a:ext>
            </a:extLst>
          </p:cNvPr>
          <p:cNvSpPr txBox="1"/>
          <p:nvPr/>
        </p:nvSpPr>
        <p:spPr>
          <a:xfrm>
            <a:off x="4314357" y="4984813"/>
            <a:ext cx="3665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시청하지 않은 </a:t>
            </a:r>
            <a:r>
              <a:rPr lang="ko-KR" altLang="en-US" sz="1600"/>
              <a:t>영화들과 유사도</a:t>
            </a:r>
            <a:r>
              <a:rPr lang="en-US" altLang="ko-KR" sz="1600" dirty="0"/>
              <a:t> </a:t>
            </a:r>
            <a:r>
              <a:rPr lang="ko-KR" altLang="en-US" sz="1600" dirty="0"/>
              <a:t>계산</a:t>
            </a:r>
          </a:p>
        </p:txBody>
      </p:sp>
      <p:pic>
        <p:nvPicPr>
          <p:cNvPr id="22" name="Picture 8" descr="ë§ìì ëí ì´ë¯¸ì§ ê²ìê²°ê³¼">
            <a:extLst>
              <a:ext uri="{FF2B5EF4-FFF2-40B4-BE49-F238E27FC236}">
                <a16:creationId xmlns:a16="http://schemas.microsoft.com/office/drawing/2014/main" id="{4F143E14-B584-43E8-B3C6-C7DB645EAF3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34" y="5514457"/>
            <a:ext cx="611126" cy="87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레이놀즈×질렌할 SF 영화 '라이프' 메인 포스터 : 스포츠동아">
            <a:extLst>
              <a:ext uri="{FF2B5EF4-FFF2-40B4-BE49-F238E27FC236}">
                <a16:creationId xmlns:a16="http://schemas.microsoft.com/office/drawing/2014/main" id="{383AE475-5B55-49B8-B2A7-16D27BAA3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975" y="5490589"/>
            <a:ext cx="627630" cy="89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10년대 SF영화 톱 1위는? '인셉션' - 조선일보">
            <a:extLst>
              <a:ext uri="{FF2B5EF4-FFF2-40B4-BE49-F238E27FC236}">
                <a16:creationId xmlns:a16="http://schemas.microsoft.com/office/drawing/2014/main" id="{587E8E96-5B99-4B2E-B705-79B58C1F0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155" y="5483911"/>
            <a:ext cx="620952" cy="9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우리의 미래를 그려보다 - 명작 SF 영화 추천">
            <a:extLst>
              <a:ext uri="{FF2B5EF4-FFF2-40B4-BE49-F238E27FC236}">
                <a16:creationId xmlns:a16="http://schemas.microsoft.com/office/drawing/2014/main" id="{037505EF-97A7-4E22-8AA8-72E78B7BD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049" y="5478081"/>
            <a:ext cx="620952" cy="9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트랜스포머', 中 투자사로부터 상영중단 요청…&quot;개봉엔 차질없어&quot; - 연예 &gt; 기사 - 더팩트">
            <a:extLst>
              <a:ext uri="{FF2B5EF4-FFF2-40B4-BE49-F238E27FC236}">
                <a16:creationId xmlns:a16="http://schemas.microsoft.com/office/drawing/2014/main" id="{42B0526A-15A3-4722-9E21-C3FFE48EB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93" y="5492486"/>
            <a:ext cx="627630" cy="89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770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예제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특정 사용자의 </a:t>
            </a:r>
            <a:r>
              <a:rPr lang="ko-KR" altLang="en-US" dirty="0" err="1">
                <a:latin typeface="+mn-lt"/>
              </a:rPr>
              <a:t>임베딩</a:t>
            </a:r>
            <a:r>
              <a:rPr lang="ko-KR" altLang="en-US" dirty="0">
                <a:latin typeface="+mn-lt"/>
              </a:rPr>
              <a:t>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특정 사용자가 시청한 영화 목록의 </a:t>
            </a:r>
            <a:r>
              <a:rPr lang="ko-KR" altLang="en-US" dirty="0" err="1">
                <a:latin typeface="+mn-lt"/>
              </a:rPr>
              <a:t>임베딩</a:t>
            </a:r>
            <a:r>
              <a:rPr lang="ko-KR" altLang="en-US" dirty="0">
                <a:latin typeface="+mn-lt"/>
              </a:rPr>
              <a:t> 값 평균 계산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A4E28E0-ED3E-4E2A-B9EB-6E63073EA831}"/>
              </a:ext>
            </a:extLst>
          </p:cNvPr>
          <p:cNvSpPr/>
          <p:nvPr/>
        </p:nvSpPr>
        <p:spPr>
          <a:xfrm>
            <a:off x="854926" y="1861752"/>
            <a:ext cx="7660424" cy="3360524"/>
          </a:xfrm>
          <a:prstGeom prst="roundRect">
            <a:avLst>
              <a:gd name="adj" fmla="val 820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795E26"/>
                </a:solidFill>
                <a:effectLst/>
              </a:rPr>
              <a:t>aggregate_vectors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</a:rPr>
              <a:t>movie_list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product_vec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[]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movie_list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try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product_vec.append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(model[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except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KeyError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continue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np.mean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product_vec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axis=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user_idx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0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movie_list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train[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user_idx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avg_emb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aggregate_vectors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movie_list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34188D-DF8C-4E77-9B3F-805C6EA10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174" y="5450876"/>
            <a:ext cx="6106377" cy="60015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6DE62F84-FE87-44BC-B46B-C6B8D95FC23C}"/>
              </a:ext>
            </a:extLst>
          </p:cNvPr>
          <p:cNvSpPr/>
          <p:nvPr/>
        </p:nvSpPr>
        <p:spPr>
          <a:xfrm>
            <a:off x="5312562" y="6182737"/>
            <a:ext cx="66271" cy="662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4B3CFA4-6999-432B-851B-00B0DC702BC4}"/>
              </a:ext>
            </a:extLst>
          </p:cNvPr>
          <p:cNvSpPr/>
          <p:nvPr/>
        </p:nvSpPr>
        <p:spPr>
          <a:xfrm>
            <a:off x="5312562" y="6316407"/>
            <a:ext cx="66271" cy="662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6745414-8F20-4570-A1D8-4C803ED4440E}"/>
              </a:ext>
            </a:extLst>
          </p:cNvPr>
          <p:cNvSpPr/>
          <p:nvPr/>
        </p:nvSpPr>
        <p:spPr>
          <a:xfrm>
            <a:off x="5312562" y="6448829"/>
            <a:ext cx="66271" cy="662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DFC5B8-C7AA-476B-8F0A-02822D51BD30}"/>
              </a:ext>
            </a:extLst>
          </p:cNvPr>
          <p:cNvSpPr txBox="1"/>
          <p:nvPr/>
        </p:nvSpPr>
        <p:spPr>
          <a:xfrm>
            <a:off x="568409" y="5584912"/>
            <a:ext cx="1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</a:t>
            </a:r>
            <a:r>
              <a:rPr lang="ko-KR" altLang="en-US" dirty="0"/>
              <a:t>차원 벡터</a:t>
            </a:r>
          </a:p>
        </p:txBody>
      </p:sp>
    </p:spTree>
    <p:extLst>
      <p:ext uri="{BB962C8B-B14F-4D97-AF65-F5344CB8AC3E}">
        <p14:creationId xmlns:p14="http://schemas.microsoft.com/office/powerpoint/2010/main" val="2685003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예제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상위</a:t>
            </a:r>
            <a:r>
              <a:rPr lang="en-US" altLang="ko-KR" dirty="0">
                <a:latin typeface="+mn-lt"/>
              </a:rPr>
              <a:t> N</a:t>
            </a:r>
            <a:r>
              <a:rPr lang="ko-KR" altLang="en-US" dirty="0">
                <a:latin typeface="+mn-lt"/>
              </a:rPr>
              <a:t>개 영화 리스트 추천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평균 </a:t>
            </a:r>
            <a:r>
              <a:rPr lang="ko-KR" altLang="en-US" dirty="0" err="1">
                <a:latin typeface="+mn-lt"/>
              </a:rPr>
              <a:t>임베딩과의</a:t>
            </a:r>
            <a:r>
              <a:rPr lang="ko-KR" altLang="en-US" dirty="0">
                <a:latin typeface="+mn-lt"/>
              </a:rPr>
              <a:t> 유사도 기준으로 상위 </a:t>
            </a:r>
            <a:r>
              <a:rPr lang="en-US" altLang="ko-KR" dirty="0">
                <a:latin typeface="+mn-lt"/>
              </a:rPr>
              <a:t>N</a:t>
            </a:r>
            <a:r>
              <a:rPr lang="ko-KR" altLang="en-US" dirty="0">
                <a:latin typeface="+mn-lt"/>
              </a:rPr>
              <a:t>개 리스트 추천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A4E28E0-ED3E-4E2A-B9EB-6E63073EA831}"/>
              </a:ext>
            </a:extLst>
          </p:cNvPr>
          <p:cNvSpPr/>
          <p:nvPr/>
        </p:nvSpPr>
        <p:spPr>
          <a:xfrm>
            <a:off x="854926" y="1795849"/>
            <a:ext cx="7660424" cy="3175860"/>
          </a:xfrm>
          <a:prstGeom prst="roundRect">
            <a:avLst>
              <a:gd name="adj" fmla="val 820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sim_movies_all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model.similar_by_vector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avg_emb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=</a:t>
            </a:r>
            <a:r>
              <a:rPr lang="en-US" altLang="ko-KR" sz="1600" dirty="0">
                <a:solidFill>
                  <a:srgbClr val="09885A"/>
                </a:solidFill>
              </a:rPr>
              <a:t>5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[]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_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enumerate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sim_movies_all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sim_movies_all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not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movie_list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sim_movies.append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sim_movies_all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sim_movies_all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'================'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</a:rPr>
              <a:t>영화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idx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, similarity'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'================'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pred_u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[]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idx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_)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enumerate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pred_u.append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f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{idx2title[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idx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]: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.4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f}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5AD27F-509B-4A0E-9DEE-E89739001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669" y="5136074"/>
            <a:ext cx="1818663" cy="12990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3967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4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성능 평가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평가 지표 </a:t>
            </a:r>
            <a:r>
              <a:rPr lang="en-US" altLang="ko-KR" dirty="0">
                <a:latin typeface="+mn-lt"/>
              </a:rPr>
              <a:t>Precision, recall, NDCG </a:t>
            </a:r>
            <a:r>
              <a:rPr lang="ko-KR" altLang="en-US" dirty="0">
                <a:latin typeface="+mn-lt"/>
              </a:rPr>
              <a:t>계산</a:t>
            </a:r>
            <a:endParaRPr lang="en-US" altLang="ko-KR" dirty="0">
              <a:latin typeface="+mn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1974837"/>
            <a:ext cx="7552823" cy="4189627"/>
          </a:xfrm>
          <a:prstGeom prst="roundRect">
            <a:avLst>
              <a:gd name="adj" fmla="val 5038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0" dirty="0">
                <a:solidFill>
                  <a:srgbClr val="0000FF"/>
                </a:solidFill>
                <a:effectLst/>
              </a:rPr>
              <a:t>def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795E26"/>
                </a:solidFill>
                <a:effectLst/>
              </a:rPr>
              <a:t>compute_metrics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1080"/>
                </a:solidFill>
                <a:effectLst/>
              </a:rPr>
              <a:t>pred_u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1080"/>
                </a:solidFill>
                <a:effectLst/>
              </a:rPr>
              <a:t>target_u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1080"/>
                </a:solidFill>
                <a:effectLst/>
              </a:rPr>
              <a:t>top_k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pred_u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sorted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pred_u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target_u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sorted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target_u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num_target_items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795E26"/>
                </a:solidFill>
                <a:effectLst/>
              </a:rPr>
              <a:t>len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target_u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pred_k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pred_u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[: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hits_k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[(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item)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item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enumerate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pred_k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item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target_u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"</a:t>
            </a:r>
            <a:r>
              <a:rPr lang="ko-KR" altLang="en-US" sz="1400" b="0" dirty="0">
                <a:solidFill>
                  <a:srgbClr val="A31515"/>
                </a:solidFill>
                <a:effectLst/>
              </a:rPr>
              <a:t>실제로 맞춘 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items (position, </a:t>
            </a:r>
            <a:r>
              <a:rPr lang="en-US" altLang="ko-KR" sz="1400" b="0" dirty="0" err="1">
                <a:solidFill>
                  <a:srgbClr val="A31515"/>
                </a:solidFill>
                <a:effectLst/>
              </a:rPr>
              <a:t>idx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):"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hits_k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num_hits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795E26"/>
                </a:solidFill>
                <a:effectLst/>
              </a:rPr>
              <a:t>len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hits_k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0.0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range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min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num_target_items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 +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+=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math.log(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0.0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idx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item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hits_k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+=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math.log(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idx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prec_k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num_hits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top_k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recall_k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num_hits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min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num_target_items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idcg_k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prec_k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recall_k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ndcg_k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4418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4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성능 평가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평가 지표 </a:t>
            </a:r>
            <a:r>
              <a:rPr lang="en-US" altLang="ko-KR" dirty="0">
                <a:latin typeface="+mn-lt"/>
              </a:rPr>
              <a:t>Precision, recall, NDCG </a:t>
            </a:r>
            <a:r>
              <a:rPr lang="ko-KR" altLang="en-US" dirty="0">
                <a:latin typeface="+mn-lt"/>
              </a:rPr>
              <a:t>계산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dirty="0">
                <a:latin typeface="+mn-lt"/>
              </a:rPr>
              <a:t>사용자 한 명에 대한 평가 진행</a:t>
            </a:r>
            <a:endParaRPr lang="en-US" altLang="ko-KR" dirty="0">
              <a:latin typeface="+mn-lt"/>
            </a:endParaRPr>
          </a:p>
          <a:p>
            <a:pPr lvl="1"/>
            <a:endParaRPr lang="en-US" altLang="ko-KR" dirty="0">
              <a:latin typeface="+mn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2264299"/>
            <a:ext cx="7552823" cy="2224616"/>
          </a:xfrm>
          <a:prstGeom prst="roundRect">
            <a:avLst>
              <a:gd name="adj" fmla="val 8123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</a:rPr>
              <a:t>200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f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</a:rPr>
              <a:t>모델이 예측한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movies: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pred_u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f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</a:rPr>
              <a:t>실제로 본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movies: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target_u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’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prec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recall,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ndcg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compute_metrics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pred_u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target_u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</a:rPr>
              <a:t>f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"Precison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@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{top_k}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: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{prec: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.3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f}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</a:rPr>
              <a:t>f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"Recall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@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{top_k}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: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{recall: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.3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f}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</a:rPr>
              <a:t>f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"NDCG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@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{top_k}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: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{ndcg: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.3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f}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875BB7C-7BF3-42DB-A7F7-A21FA015CAB8}"/>
              </a:ext>
            </a:extLst>
          </p:cNvPr>
          <p:cNvSpPr/>
          <p:nvPr/>
        </p:nvSpPr>
        <p:spPr>
          <a:xfrm>
            <a:off x="861261" y="4909979"/>
            <a:ext cx="7552823" cy="1725490"/>
          </a:xfrm>
          <a:prstGeom prst="roundRect">
            <a:avLst>
              <a:gd name="adj" fmla="val 9676"/>
            </a:avLst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b="0" i="0" dirty="0">
              <a:solidFill>
                <a:srgbClr val="212121"/>
              </a:solidFill>
              <a:effectLst/>
            </a:endParaRPr>
          </a:p>
          <a:p>
            <a:r>
              <a:rPr lang="ko-KR" altLang="en-US" sz="1600" b="0" i="0" dirty="0">
                <a:solidFill>
                  <a:srgbClr val="212121"/>
                </a:solidFill>
                <a:effectLst/>
              </a:rPr>
              <a:t>모델이 예측한 </a:t>
            </a:r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movies: ['188', '16', '1', '70', '192', '33', '14', '380', '42', '34’] </a:t>
            </a:r>
          </a:p>
          <a:p>
            <a:r>
              <a:rPr lang="ko-KR" altLang="en-US" sz="1600" b="0" i="0" dirty="0">
                <a:solidFill>
                  <a:srgbClr val="212121"/>
                </a:solidFill>
                <a:effectLst/>
              </a:rPr>
              <a:t>실제로 본 </a:t>
            </a:r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movies: ['513', '192', '66', '10', '14', '373', '1', '87', '245', '35', '20', '36'] Precison@200: 0.0150 </a:t>
            </a:r>
          </a:p>
          <a:p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Recall@200: 0.2500 </a:t>
            </a:r>
          </a:p>
          <a:p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NDCG@200: 0.2396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C53F15-1E48-48E7-9F70-758C0996C663}"/>
              </a:ext>
            </a:extLst>
          </p:cNvPr>
          <p:cNvSpPr/>
          <p:nvPr/>
        </p:nvSpPr>
        <p:spPr>
          <a:xfrm>
            <a:off x="1124794" y="4724640"/>
            <a:ext cx="1003412" cy="370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98555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52CE4-66F3-4CA3-A57C-57C953E2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  <a:ea typeface="나눔스퀘어OTF ExtraBold" panose="020B0600000101010101" pitchFamily="34" charset="-127"/>
              </a:rPr>
              <a:t>실습 자료 다운로드 및 기본 설정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DFC8B-2E83-4674-B58C-AB3CF2B1B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n-lt"/>
                <a:ea typeface="나눔스퀘어 Bold" panose="020B0600000101010101" pitchFamily="50" charset="-127"/>
              </a:rPr>
              <a:t>Chrome </a:t>
            </a:r>
            <a:r>
              <a:rPr lang="ko-KR" altLang="en-US">
                <a:latin typeface="+mn-lt"/>
                <a:ea typeface="나눔스퀘어 Bold" panose="020B0600000101010101" pitchFamily="50" charset="-127"/>
              </a:rPr>
              <a:t>브라우저를 이용해 </a:t>
            </a:r>
            <a:r>
              <a:rPr lang="en-US" altLang="ko-KR">
                <a:latin typeface="+mn-lt"/>
                <a:ea typeface="나눔스퀘어 Bold" panose="020B0600000101010101" pitchFamily="50" charset="-127"/>
              </a:rPr>
              <a:t>Google Colaboratory </a:t>
            </a:r>
            <a:r>
              <a:rPr lang="ko-KR" altLang="en-US">
                <a:latin typeface="+mn-lt"/>
                <a:ea typeface="나눔스퀘어 Bold" panose="020B0600000101010101" pitchFamily="50" charset="-127"/>
              </a:rPr>
              <a:t>접속 후</a:t>
            </a:r>
            <a:r>
              <a:rPr lang="en-US" altLang="ko-KR">
                <a:latin typeface="+mn-lt"/>
                <a:ea typeface="나눔스퀘어 Bold" panose="020B0600000101010101" pitchFamily="50" charset="-127"/>
              </a:rPr>
              <a:t/>
            </a:r>
            <a:br>
              <a:rPr lang="en-US" altLang="ko-KR">
                <a:latin typeface="+mn-lt"/>
                <a:ea typeface="나눔스퀘어 Bold" panose="020B0600000101010101" pitchFamily="50" charset="-127"/>
              </a:rPr>
            </a:br>
            <a:r>
              <a:rPr lang="ko-KR" altLang="en-US">
                <a:latin typeface="+mn-lt"/>
                <a:ea typeface="나눔스퀘어 Bold" panose="020B0600000101010101" pitchFamily="50" charset="-127"/>
              </a:rPr>
              <a:t>본인 </a:t>
            </a:r>
            <a:r>
              <a:rPr lang="en-US" altLang="ko-KR">
                <a:latin typeface="+mn-lt"/>
                <a:ea typeface="나눔스퀘어 Bold" panose="020B0600000101010101" pitchFamily="50" charset="-127"/>
              </a:rPr>
              <a:t>Google ID</a:t>
            </a:r>
            <a:r>
              <a:rPr lang="ko-KR" altLang="en-US">
                <a:latin typeface="+mn-lt"/>
                <a:ea typeface="나눔스퀘어 Bold" panose="020B0600000101010101" pitchFamily="50" charset="-127"/>
              </a:rPr>
              <a:t>로 로그인</a:t>
            </a:r>
            <a:endParaRPr lang="en-US" altLang="ko-KR">
              <a:latin typeface="+mn-lt"/>
              <a:ea typeface="나눔스퀘어 Bold" panose="020B0600000101010101" pitchFamily="50" charset="-127"/>
            </a:endParaRPr>
          </a:p>
          <a:p>
            <a:endParaRPr lang="en-US" altLang="ko-KR">
              <a:latin typeface="+mn-lt"/>
            </a:endParaRPr>
          </a:p>
          <a:p>
            <a:endParaRPr lang="ko-KR" altLang="en-US">
              <a:latin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C3FC19-3AC4-40F8-8293-DAA691C9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D5BBE0-99C2-471F-8D79-ED771D912FFB}"/>
              </a:ext>
            </a:extLst>
          </p:cNvPr>
          <p:cNvSpPr/>
          <p:nvPr/>
        </p:nvSpPr>
        <p:spPr>
          <a:xfrm>
            <a:off x="5240392" y="1837983"/>
            <a:ext cx="3481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Google</a:t>
            </a:r>
            <a:r>
              <a:rPr lang="ko-KR" altLang="en-US" sz="13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3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Colaboratory</a:t>
            </a:r>
            <a:r>
              <a:rPr lang="ko-KR" altLang="en-US" sz="13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3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en-US" altLang="ko-KR">
                <a:hlinkClick r:id="rId2"/>
              </a:rPr>
              <a:t> https://colab.research.google.com</a:t>
            </a:r>
            <a:endParaRPr lang="en-US" altLang="ko-KR" sz="13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31E4C7-E1F6-4D37-B6E1-39B72FD75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112" y="2655262"/>
            <a:ext cx="6478038" cy="31775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A18C30-0F88-46E4-BD48-E45270C3D39A}"/>
              </a:ext>
            </a:extLst>
          </p:cNvPr>
          <p:cNvSpPr/>
          <p:nvPr/>
        </p:nvSpPr>
        <p:spPr>
          <a:xfrm>
            <a:off x="6986245" y="3199576"/>
            <a:ext cx="639335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4" name="Picture 2" descr="ê´ë ¨ ì´ë¯¸ì§">
            <a:extLst>
              <a:ext uri="{FF2B5EF4-FFF2-40B4-BE49-F238E27FC236}">
                <a16:creationId xmlns:a16="http://schemas.microsoft.com/office/drawing/2014/main" id="{A0B90410-755E-4FA5-876E-F6251E58F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230" y="3404591"/>
            <a:ext cx="280711" cy="36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4614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컨텐츠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 err="1">
                <a:latin typeface="+mn-lt"/>
              </a:rPr>
              <a:t>임베딩</a:t>
            </a:r>
            <a:r>
              <a:rPr lang="ko-KR" altLang="en-US" dirty="0">
                <a:latin typeface="+mn-lt"/>
              </a:rPr>
              <a:t> 기반 모델 성능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전체 사용자에 대한 성능 평가 결과</a:t>
            </a:r>
            <a:endParaRPr lang="en-US" altLang="ko-KR" dirty="0">
              <a:latin typeface="+mn-lt"/>
            </a:endParaRP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363DC9B7-5CE2-4E83-B8A1-CEFBD4483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033948"/>
              </p:ext>
            </p:extLst>
          </p:nvPr>
        </p:nvGraphicFramePr>
        <p:xfrm>
          <a:off x="1238081" y="2118882"/>
          <a:ext cx="6381920" cy="3136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01">
                  <a:extLst>
                    <a:ext uri="{9D8B030D-6E8A-4147-A177-3AD203B41FA5}">
                      <a16:colId xmlns:a16="http://schemas.microsoft.com/office/drawing/2014/main" val="1327355767"/>
                    </a:ext>
                  </a:extLst>
                </a:gridCol>
                <a:gridCol w="1450273">
                  <a:extLst>
                    <a:ext uri="{9D8B030D-6E8A-4147-A177-3AD203B41FA5}">
                      <a16:colId xmlns:a16="http://schemas.microsoft.com/office/drawing/2014/main" val="2840177511"/>
                    </a:ext>
                  </a:extLst>
                </a:gridCol>
                <a:gridCol w="1450273">
                  <a:extLst>
                    <a:ext uri="{9D8B030D-6E8A-4147-A177-3AD203B41FA5}">
                      <a16:colId xmlns:a16="http://schemas.microsoft.com/office/drawing/2014/main" val="2053733903"/>
                    </a:ext>
                  </a:extLst>
                </a:gridCol>
                <a:gridCol w="1450273">
                  <a:extLst>
                    <a:ext uri="{9D8B030D-6E8A-4147-A177-3AD203B41FA5}">
                      <a16:colId xmlns:a16="http://schemas.microsoft.com/office/drawing/2014/main" val="1402969902"/>
                    </a:ext>
                  </a:extLst>
                </a:gridCol>
              </a:tblGrid>
              <a:tr h="4437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Prec@200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Recall@200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NDCG@200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975624"/>
                  </a:ext>
                </a:extLst>
              </a:tr>
              <a:tr h="65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0.0098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0.3929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0.1062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502459"/>
                  </a:ext>
                </a:extLst>
              </a:tr>
              <a:tr h="65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장르</a:t>
                      </a:r>
                      <a:r>
                        <a:rPr lang="en-US" altLang="ko-KR" dirty="0"/>
                        <a:t> + </a:t>
                      </a:r>
                      <a:r>
                        <a:rPr lang="ko-KR" altLang="en-US" dirty="0"/>
                        <a:t>국가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0.4755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0.1285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793691"/>
                  </a:ext>
                </a:extLst>
              </a:tr>
              <a:tr h="717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장르</a:t>
                      </a:r>
                      <a:r>
                        <a:rPr lang="en-US" altLang="ko-KR" dirty="0"/>
                        <a:t> + </a:t>
                      </a:r>
                      <a:r>
                        <a:rPr lang="ko-KR" altLang="en-US" dirty="0"/>
                        <a:t>국가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배우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0.5074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0.1560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785807"/>
                  </a:ext>
                </a:extLst>
              </a:tr>
              <a:tr h="658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Prod2Vec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0.0222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0.8996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0.3614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870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682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922AF6-2B5B-4DEE-BCFD-1C7DDD7A6B18}"/>
              </a:ext>
            </a:extLst>
          </p:cNvPr>
          <p:cNvSpPr txBox="1"/>
          <p:nvPr/>
        </p:nvSpPr>
        <p:spPr>
          <a:xfrm>
            <a:off x="1112108" y="2530319"/>
            <a:ext cx="74429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200" b="1" dirty="0">
                <a:solidFill>
                  <a:srgbClr val="072B61"/>
                </a:solidFill>
                <a:latin typeface="Calibri"/>
                <a:ea typeface="맑은 고딕"/>
              </a:rPr>
              <a:t>연관 규칙 기반 추천 모델 실습</a:t>
            </a:r>
            <a:endParaRPr kumimoji="0" lang="ko-KR" altLang="en-US" sz="4200" b="1" i="0" u="none" strike="noStrike" kern="1200" cap="none" spc="0" normalizeH="0" baseline="0" noProof="0" dirty="0">
              <a:ln>
                <a:noFill/>
              </a:ln>
              <a:solidFill>
                <a:srgbClr val="072B61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841B9FC-4286-4A30-88C8-0C998DB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621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연관 규칙 기반 추천 모델 구성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세션 </a:t>
                </a:r>
                <a:r>
                  <a:rPr lang="ko-KR" altLang="en-US" dirty="0">
                    <a:sym typeface="Wingdings" panose="05000000000000000000" pitchFamily="2" charset="2"/>
                  </a:rPr>
                  <a:t>로그</a:t>
                </a:r>
                <a:r>
                  <a:rPr lang="en-US" altLang="ko-KR" dirty="0">
                    <a:latin typeface="+mn-lt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수집 및 전처리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altLang="ko-KR" dirty="0">
                    <a:latin typeface="+mn-lt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추천 모델 학습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altLang="ko-KR" dirty="0">
                    <a:latin typeface="+mn-lt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항목 추천 및 평가</a:t>
                </a:r>
                <a:endParaRPr lang="en-US" altLang="ko-KR" dirty="0">
                  <a:latin typeface="+mn-lt"/>
                  <a:sym typeface="Wingdings" panose="05000000000000000000" pitchFamily="2" charset="2"/>
                </a:endParaRPr>
              </a:p>
              <a:p>
                <a:endParaRPr lang="en-US" altLang="ko-KR" dirty="0">
                  <a:latin typeface="+mn-lt"/>
                  <a:sym typeface="Wingdings" panose="05000000000000000000" pitchFamily="2" charset="2"/>
                </a:endParaRPr>
              </a:p>
              <a:p>
                <a:endParaRPr lang="en-US" altLang="ko-KR" dirty="0">
                  <a:latin typeface="+mn-lt"/>
                  <a:sym typeface="Wingdings" panose="05000000000000000000" pitchFamily="2" charset="2"/>
                </a:endParaRPr>
              </a:p>
              <a:p>
                <a:endParaRPr lang="en-US" altLang="ko-KR" dirty="0">
                  <a:latin typeface="+mn-lt"/>
                  <a:sym typeface="Wingdings" panose="05000000000000000000" pitchFamily="2" charset="2"/>
                </a:endParaRPr>
              </a:p>
              <a:p>
                <a:endParaRPr lang="en-US" altLang="ko-KR" dirty="0">
                  <a:latin typeface="+mn-lt"/>
                  <a:sym typeface="Wingdings" panose="05000000000000000000" pitchFamily="2" charset="2"/>
                </a:endParaRPr>
              </a:p>
              <a:p>
                <a:endParaRPr lang="en-US" altLang="ko-KR" dirty="0">
                  <a:latin typeface="+mn-lt"/>
                  <a:sym typeface="Wingdings" panose="05000000000000000000" pitchFamily="2" charset="2"/>
                </a:endParaRPr>
              </a:p>
              <a:p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세션 기반 추천의 특징</a:t>
                </a:r>
                <a:endParaRPr lang="en-US" altLang="ko-KR" dirty="0">
                  <a:latin typeface="+mn-lt"/>
                  <a:sym typeface="Wingdings" panose="05000000000000000000" pitchFamily="2" charset="2"/>
                </a:endParaRPr>
              </a:p>
              <a:p>
                <a:pPr lvl="1"/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사용자에 대한 정보가 없음</a:t>
                </a:r>
                <a:endParaRPr lang="en-US" altLang="ko-KR" dirty="0">
                  <a:latin typeface="+mn-lt"/>
                  <a:sym typeface="Wingdings" panose="05000000000000000000" pitchFamily="2" charset="2"/>
                </a:endParaRPr>
              </a:p>
              <a:p>
                <a:pPr lvl="1"/>
                <a:r>
                  <a:rPr lang="ko-KR" altLang="en-US" dirty="0">
                    <a:sym typeface="Wingdings" panose="05000000000000000000" pitchFamily="2" charset="2"/>
                  </a:rPr>
                  <a:t>시간적 순서가 있는 순차 </a:t>
                </a:r>
                <a:r>
                  <a:rPr lang="en-US" altLang="ko-KR" dirty="0">
                    <a:sym typeface="Wingdings" panose="05000000000000000000" pitchFamily="2" charset="2"/>
                  </a:rPr>
                  <a:t>(sequence)</a:t>
                </a:r>
                <a:r>
                  <a:rPr lang="ko-KR" altLang="en-US" dirty="0">
                    <a:sym typeface="Wingdings" panose="05000000000000000000" pitchFamily="2" charset="2"/>
                  </a:rPr>
                  <a:t> 데이터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세션 당 사용자의 피드백 수가 적음</a:t>
                </a:r>
                <a:endParaRPr lang="en-US" altLang="ko-KR" dirty="0">
                  <a:latin typeface="+mn-lt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/>
          <p:cNvGrpSpPr/>
          <p:nvPr/>
        </p:nvGrpSpPr>
        <p:grpSpPr>
          <a:xfrm>
            <a:off x="1272927" y="2522088"/>
            <a:ext cx="6598147" cy="1163117"/>
            <a:chOff x="1227802" y="2521277"/>
            <a:chExt cx="4812066" cy="116311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2B9E76C-1DA0-4230-9E07-1981F6A0B8C1}"/>
                </a:ext>
              </a:extLst>
            </p:cNvPr>
            <p:cNvSpPr/>
            <p:nvPr/>
          </p:nvSpPr>
          <p:spPr>
            <a:xfrm>
              <a:off x="3077880" y="2521277"/>
              <a:ext cx="1111910" cy="116311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추천 모델 학습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F989D9E-E1E3-48A3-A39F-AEBA545E88F9}"/>
                </a:ext>
              </a:extLst>
            </p:cNvPr>
            <p:cNvSpPr/>
            <p:nvPr/>
          </p:nvSpPr>
          <p:spPr>
            <a:xfrm>
              <a:off x="4927958" y="2521277"/>
              <a:ext cx="1111910" cy="116311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ko-KR" altLang="en-US" sz="1600" b="1" dirty="0">
                  <a:solidFill>
                    <a:prstClr val="black"/>
                  </a:solidFill>
                </a:rPr>
                <a:t>항목 추천</a:t>
              </a:r>
              <a:r>
                <a:rPr lang="en-US" altLang="ko-KR" sz="1600" b="1" dirty="0">
                  <a:solidFill>
                    <a:prstClr val="black"/>
                  </a:solidFill>
                </a:rPr>
                <a:t/>
              </a:r>
              <a:br>
                <a:rPr lang="en-US" altLang="ko-KR" sz="1600" b="1" dirty="0">
                  <a:solidFill>
                    <a:prstClr val="black"/>
                  </a:solidFill>
                </a:rPr>
              </a:br>
              <a:r>
                <a:rPr lang="ko-KR" altLang="en-US" sz="1600" b="1" dirty="0">
                  <a:solidFill>
                    <a:prstClr val="black"/>
                  </a:solidFill>
                </a:rPr>
                <a:t>및 평가</a:t>
              </a:r>
            </a:p>
          </p:txBody>
        </p:sp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7ED0F234-F066-4A45-A462-510AD64D96C2}"/>
                </a:ext>
              </a:extLst>
            </p:cNvPr>
            <p:cNvSpPr/>
            <p:nvPr/>
          </p:nvSpPr>
          <p:spPr>
            <a:xfrm>
              <a:off x="2498138" y="2955587"/>
              <a:ext cx="421316" cy="336432"/>
            </a:xfrm>
            <a:prstGeom prst="rightArrow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9A5D2ED5-5CE5-4A4A-A18B-062F25486027}"/>
                </a:ext>
              </a:extLst>
            </p:cNvPr>
            <p:cNvSpPr/>
            <p:nvPr/>
          </p:nvSpPr>
          <p:spPr>
            <a:xfrm>
              <a:off x="4348216" y="2955587"/>
              <a:ext cx="421316" cy="336432"/>
            </a:xfrm>
            <a:prstGeom prst="rightArrow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2B9E76C-1DA0-4230-9E07-1981F6A0B8C1}"/>
                </a:ext>
              </a:extLst>
            </p:cNvPr>
            <p:cNvSpPr/>
            <p:nvPr/>
          </p:nvSpPr>
          <p:spPr>
            <a:xfrm>
              <a:off x="1227802" y="2521277"/>
              <a:ext cx="1111910" cy="116311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세션 </a:t>
              </a:r>
              <a:r>
                <a:rPr lang="ko-KR" altLang="en-US" sz="1600" b="1" dirty="0">
                  <a:solidFill>
                    <a:prstClr val="black"/>
                  </a:solidFill>
                </a:rPr>
                <a:t>로그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수집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/>
              </a:r>
              <a:b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</a:b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및 전처리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517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데이터 전처리</a:t>
            </a:r>
            <a:endParaRPr lang="ko-KR" altLang="en-US" dirty="0">
              <a:latin typeface="+mn-lt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9D55FED-B66E-40A1-9EF8-2C6125B404A9}"/>
              </a:ext>
            </a:extLst>
          </p:cNvPr>
          <p:cNvSpPr txBox="1">
            <a:spLocks/>
          </p:cNvSpPr>
          <p:nvPr/>
        </p:nvSpPr>
        <p:spPr>
          <a:xfrm>
            <a:off x="628650" y="1314450"/>
            <a:ext cx="7886700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Ø"/>
              <a:defRPr sz="2400" b="1" kern="1200">
                <a:solidFill>
                  <a:srgbClr val="072B6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l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1717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l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>
                <a:latin typeface="Calibri"/>
              </a:rPr>
              <a:t>데이터 형태</a:t>
            </a:r>
            <a:endParaRPr lang="en-US" altLang="ko-KR" dirty="0">
              <a:latin typeface="Calibri"/>
            </a:endParaRP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세션 </a:t>
            </a:r>
            <a:r>
              <a:rPr lang="en-US" altLang="ko-KR" dirty="0"/>
              <a:t>ID, </a:t>
            </a:r>
            <a:r>
              <a:rPr lang="ko-KR" altLang="en-US" dirty="0"/>
              <a:t>항목 </a:t>
            </a:r>
            <a:r>
              <a:rPr lang="en-US" altLang="ko-KR" dirty="0"/>
              <a:t>ID]</a:t>
            </a:r>
            <a:r>
              <a:rPr lang="ko-KR" altLang="en-US" dirty="0"/>
              <a:t> 형태</a:t>
            </a:r>
            <a:endParaRPr lang="en-US" altLang="ko-KR" dirty="0"/>
          </a:p>
          <a:p>
            <a:pPr lvl="1"/>
            <a:r>
              <a:rPr lang="ko-KR" altLang="en-US" dirty="0"/>
              <a:t>시간 순서로 정렬되어 있음</a:t>
            </a:r>
            <a:endParaRPr lang="en-US" altLang="ko-KR" dirty="0"/>
          </a:p>
          <a:p>
            <a:pPr lvl="0">
              <a:defRPr/>
            </a:pPr>
            <a:r>
              <a:rPr lang="ko-KR" altLang="en-US" dirty="0">
                <a:latin typeface="Calibri"/>
              </a:rPr>
              <a:t>학습 </a:t>
            </a:r>
            <a:r>
              <a:rPr lang="en-US" altLang="ko-KR" dirty="0">
                <a:latin typeface="Calibri"/>
              </a:rPr>
              <a:t>/</a:t>
            </a:r>
            <a:r>
              <a:rPr lang="ko-KR" altLang="en-US" dirty="0">
                <a:latin typeface="Calibri"/>
              </a:rPr>
              <a:t> 평가 데이터 나누기</a:t>
            </a:r>
            <a:endParaRPr lang="en-US" altLang="ko-KR" dirty="0">
              <a:latin typeface="Calibri"/>
            </a:endParaRPr>
          </a:p>
          <a:p>
            <a:pPr lvl="1">
              <a:defRPr/>
            </a:pPr>
            <a:r>
              <a:rPr lang="ko-KR" altLang="en-US" dirty="0">
                <a:solidFill>
                  <a:prstClr val="black"/>
                </a:solidFill>
                <a:latin typeface="Calibri"/>
              </a:rPr>
              <a:t>각</a:t>
            </a:r>
            <a:r>
              <a:rPr lang="en-US" altLang="ko-KR" dirty="0">
                <a:solidFill>
                  <a:prstClr val="black"/>
                </a:solidFill>
                <a:latin typeface="Calibri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Calibri"/>
              </a:rPr>
              <a:t>사용자 별 평가 </a:t>
            </a:r>
            <a:r>
              <a:rPr lang="en-US" altLang="ko-KR" dirty="0">
                <a:solidFill>
                  <a:prstClr val="black"/>
                </a:solidFill>
                <a:latin typeface="Calibri"/>
              </a:rPr>
              <a:t>(rating)</a:t>
            </a:r>
            <a:r>
              <a:rPr lang="ko-KR" altLang="en-US" dirty="0">
                <a:solidFill>
                  <a:prstClr val="black"/>
                </a:solidFill>
                <a:latin typeface="Calibri"/>
              </a:rPr>
              <a:t>를 시간 순서로 정렬한 뒤</a:t>
            </a:r>
            <a:r>
              <a:rPr lang="en-US" altLang="ko-KR" dirty="0">
                <a:solidFill>
                  <a:prstClr val="black"/>
                </a:solidFill>
                <a:latin typeface="Calibri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Calibri"/>
              </a:rPr>
              <a:t>상위 </a:t>
            </a:r>
            <a:r>
              <a:rPr lang="en-US" altLang="ko-KR" dirty="0">
                <a:solidFill>
                  <a:prstClr val="black"/>
                </a:solidFill>
                <a:latin typeface="Calibri"/>
              </a:rPr>
              <a:t>80%</a:t>
            </a:r>
            <a:r>
              <a:rPr lang="ko-KR" altLang="en-US" dirty="0">
                <a:solidFill>
                  <a:prstClr val="black"/>
                </a:solidFill>
                <a:latin typeface="Calibri"/>
              </a:rPr>
              <a:t>를 학습 데이터로</a:t>
            </a:r>
            <a:r>
              <a:rPr lang="en-US" altLang="ko-KR" dirty="0">
                <a:solidFill>
                  <a:prstClr val="black"/>
                </a:solidFill>
                <a:latin typeface="Calibri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Calibri"/>
              </a:rPr>
              <a:t>하위 </a:t>
            </a:r>
            <a:r>
              <a:rPr lang="en-US" altLang="ko-KR" dirty="0">
                <a:solidFill>
                  <a:prstClr val="black"/>
                </a:solidFill>
                <a:latin typeface="Calibri"/>
              </a:rPr>
              <a:t>20%</a:t>
            </a:r>
            <a:r>
              <a:rPr lang="ko-KR" altLang="en-US" dirty="0">
                <a:solidFill>
                  <a:prstClr val="black"/>
                </a:solidFill>
                <a:latin typeface="Calibri"/>
              </a:rPr>
              <a:t>를 평가 데이터로 나눔</a:t>
            </a:r>
            <a:endParaRPr lang="en-US" altLang="ko-KR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ko-KR" altLang="en-US" dirty="0">
                <a:latin typeface="Calibri"/>
              </a:rPr>
              <a:t>실습을 위해</a:t>
            </a:r>
            <a:r>
              <a:rPr lang="en-US" altLang="ko-KR" dirty="0">
                <a:latin typeface="Calibri"/>
              </a:rPr>
              <a:t>, </a:t>
            </a:r>
            <a:r>
              <a:rPr lang="ko-KR" altLang="en-US" dirty="0">
                <a:latin typeface="Calibri"/>
              </a:rPr>
              <a:t>한 명의 사용자를 하나의 세션으로 취급</a:t>
            </a:r>
            <a:endParaRPr lang="en-US" altLang="ko-KR" sz="3200" b="1" dirty="0">
              <a:solidFill>
                <a:srgbClr val="072B61"/>
              </a:solidFill>
              <a:latin typeface="Calibri"/>
            </a:endParaRPr>
          </a:p>
          <a:p>
            <a:pPr lvl="1">
              <a:defRPr/>
            </a:pPr>
            <a:endParaRPr lang="en-US" altLang="ko-KR" dirty="0">
              <a:solidFill>
                <a:prstClr val="black"/>
              </a:solidFill>
              <a:latin typeface="Calibri"/>
            </a:endParaRPr>
          </a:p>
          <a:p>
            <a:pPr lvl="1"/>
            <a:endParaRPr lang="en-US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80110" y="4404357"/>
          <a:ext cx="2019300" cy="2339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3299365607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4040954102"/>
                    </a:ext>
                  </a:extLst>
                </a:gridCol>
              </a:tblGrid>
              <a:tr h="389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br>
                        <a:rPr lang="en-US" altLang="ko-KR" sz="12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147937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963368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210266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12703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219738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3871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850597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517301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718878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367516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39639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053840" y="4404357"/>
          <a:ext cx="2019300" cy="1949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3299365607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4040954102"/>
                    </a:ext>
                  </a:extLst>
                </a:gridCol>
              </a:tblGrid>
              <a:tr h="389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br>
                        <a:rPr lang="en-US" altLang="ko-KR" sz="12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147937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963368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210266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12703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219738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3871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850597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517301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718878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282690" y="4404357"/>
          <a:ext cx="2019300" cy="779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3299365607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4040954102"/>
                    </a:ext>
                  </a:extLst>
                </a:gridCol>
              </a:tblGrid>
              <a:tr h="389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br>
                        <a:rPr lang="en-US" altLang="ko-KR" sz="12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147937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367516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39639"/>
                  </a:ext>
                </a:extLst>
              </a:tr>
            </a:tbl>
          </a:graphicData>
        </a:graphic>
      </p:graphicFrame>
      <p:sp>
        <p:nvSpPr>
          <p:cNvPr id="15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3206733" y="5154161"/>
            <a:ext cx="539784" cy="83973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53840" y="4035025"/>
            <a:ext cx="2019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/>
              <a:t>학습 데이터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282690" y="4035025"/>
            <a:ext cx="2019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/>
              <a:t>평가 데이터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80110" y="4035025"/>
            <a:ext cx="2019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/>
              <a:t>전체 데이터</a:t>
            </a:r>
          </a:p>
        </p:txBody>
      </p:sp>
    </p:spTree>
    <p:extLst>
      <p:ext uri="{BB962C8B-B14F-4D97-AF65-F5344CB8AC3E}">
        <p14:creationId xmlns:p14="http://schemas.microsoft.com/office/powerpoint/2010/main" val="3824026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2-1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연관 규칙 </a:t>
            </a:r>
            <a:r>
              <a:rPr lang="en-US" altLang="ko-KR" dirty="0">
                <a:latin typeface="+mn-lt"/>
              </a:rPr>
              <a:t>(AR)</a:t>
            </a:r>
            <a:endParaRPr lang="ko-KR" alt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260A591-11BE-4133-B578-D49DFEB26C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314450"/>
                <a:ext cx="8185741" cy="5341531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시간적 순서를 고려하지 않음</a:t>
                </a:r>
                <a:endParaRPr lang="en-US" altLang="ko-KR" dirty="0"/>
              </a:p>
              <a:p>
                <a:r>
                  <a:rPr lang="ko-KR" altLang="en-US" dirty="0">
                    <a:solidFill>
                      <a:srgbClr val="C00000"/>
                    </a:solidFill>
                  </a:rPr>
                  <a:t>한 세션에서 항목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가 함께 등장하는 경우를 고려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현재 세션을 제외한 모든 세션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𝐸𝑄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와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가 같은 항목이면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1,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아니면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260A591-11BE-4133-B578-D49DFEB26C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314450"/>
                <a:ext cx="8185741" cy="5341531"/>
              </a:xfrm>
              <a:blipFill>
                <a:blip r:embed="rId2"/>
                <a:stretch>
                  <a:fillRect l="-521" t="-18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2632246" y="4116896"/>
                <a:ext cx="53944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세션</a:t>
                </a:r>
                <a14:m>
                  <m:oMath xmlns:m="http://schemas.openxmlformats.org/officeDocument/2006/math"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brk m:alnAt="7"/>
                      </m:rPr>
                      <a:rPr kumimoji="0" lang="en-US" altLang="ko-KR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𝒑</m:t>
                    </m:r>
                  </m:oMath>
                </a14:m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에서 항목 </a:t>
                </a:r>
                <a14:m>
                  <m:oMath xmlns:m="http://schemas.openxmlformats.org/officeDocument/2006/math"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𝒊</m:t>
                    </m:r>
                  </m:oMath>
                </a14:m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와 항목 </a:t>
                </a:r>
                <a14:m>
                  <m:oMath xmlns:m="http://schemas.openxmlformats.org/officeDocument/2006/math"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𝒋</m:t>
                    </m:r>
                  </m:oMath>
                </a14:m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가 동시에 등장하는 횟수</a:t>
                </a:r>
                <a:endPara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246" y="4116896"/>
                <a:ext cx="5394425" cy="369332"/>
              </a:xfrm>
              <a:prstGeom prst="rect">
                <a:avLst/>
              </a:prstGeom>
              <a:blipFill>
                <a:blip r:embed="rId3"/>
                <a:stretch>
                  <a:fillRect l="-1017" t="-11475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68F79B5-0529-48C1-911C-3A3A3A9FC818}"/>
                  </a:ext>
                </a:extLst>
              </p:cNvPr>
              <p:cNvSpPr txBox="1"/>
              <p:nvPr/>
            </p:nvSpPr>
            <p:spPr>
              <a:xfrm>
                <a:off x="835055" y="2393143"/>
                <a:ext cx="7473890" cy="122777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𝐴𝑅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⋅(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68F79B5-0529-48C1-911C-3A3A3A9FC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55" y="2393143"/>
                <a:ext cx="7473890" cy="12277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7959CC5-4C0B-45D9-B780-9CF1C9107A6E}"/>
              </a:ext>
            </a:extLst>
          </p:cNvPr>
          <p:cNvSpPr txBox="1"/>
          <p:nvPr/>
        </p:nvSpPr>
        <p:spPr>
          <a:xfrm>
            <a:off x="2511511" y="3609427"/>
            <a:ext cx="153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Normalization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1E72CC-2EC2-4FF9-A485-4D1CE8AC705B}"/>
              </a:ext>
            </a:extLst>
          </p:cNvPr>
          <p:cNvSpPr txBox="1"/>
          <p:nvPr/>
        </p:nvSpPr>
        <p:spPr>
          <a:xfrm>
            <a:off x="5833419" y="3609427"/>
            <a:ext cx="194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Counting scheme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39833" y="2666114"/>
            <a:ext cx="3105461" cy="858043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cxnSp>
        <p:nvCxnSpPr>
          <p:cNvPr id="21" name="꺾인 연결선 20"/>
          <p:cNvCxnSpPr>
            <a:stCxn id="19" idx="3"/>
            <a:endCxn id="9" idx="3"/>
          </p:cNvCxnSpPr>
          <p:nvPr/>
        </p:nvCxnSpPr>
        <p:spPr>
          <a:xfrm flipH="1">
            <a:off x="8026671" y="3095136"/>
            <a:ext cx="118623" cy="1206426"/>
          </a:xfrm>
          <a:prstGeom prst="bentConnector3">
            <a:avLst>
              <a:gd name="adj1" fmla="val -359728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1" t="61827" r="50000" b="31352"/>
          <a:stretch/>
        </p:blipFill>
        <p:spPr>
          <a:xfrm>
            <a:off x="2417527" y="4348795"/>
            <a:ext cx="6065957" cy="46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765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연관 규칙의</a:t>
            </a:r>
            <a:r>
              <a:rPr lang="en-US" altLang="ko-KR" dirty="0"/>
              <a:t> Counting Scheme </a:t>
            </a:r>
            <a:r>
              <a:rPr lang="ko-KR" altLang="en-US" dirty="0"/>
              <a:t>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항목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/>
                  <a:t> 의 모든 조합에 대하여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하나의 세션에서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/>
                  <a:t> 가 등장하는 횟수로 규칙을 구함</a:t>
                </a:r>
                <a:endParaRPr lang="en-US" altLang="ko-KR" dirty="0"/>
              </a:p>
              <a:p>
                <a:r>
                  <a:rPr lang="en-US" altLang="ko-KR" dirty="0"/>
                  <a:t>Counting scheme </a:t>
                </a:r>
                <a:r>
                  <a:rPr lang="ko-KR" altLang="en-US" dirty="0"/>
                  <a:t>식</a:t>
                </a:r>
                <a:endParaRPr lang="en-US" altLang="ko-KR" dirty="0">
                  <a:solidFill>
                    <a:srgbClr val="072B61"/>
                  </a:solidFill>
                </a:endParaRPr>
              </a:p>
              <a:p>
                <a:pPr marL="0" indent="0">
                  <a:buNone/>
                </a:pPr>
                <a:endParaRPr lang="en-US" altLang="ko-KR" dirty="0">
                  <a:solidFill>
                    <a:srgbClr val="072B6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12183" y="3973141"/>
          <a:ext cx="2406650" cy="235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25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391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391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391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391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391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391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p:sp>
        <p:nvSpPr>
          <p:cNvPr id="10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3736825" y="4843913"/>
            <a:ext cx="700716" cy="764586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/>
            </p:nvGraphicFramePr>
            <p:xfrm>
              <a:off x="4855533" y="3732698"/>
              <a:ext cx="3659817" cy="28074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939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219939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1219939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3211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</a:rPr>
                            <a:t>등장 횟수</a:t>
                          </a: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4907874"/>
                  </p:ext>
                </p:extLst>
              </p:nvPr>
            </p:nvGraphicFramePr>
            <p:xfrm>
              <a:off x="4855533" y="3732698"/>
              <a:ext cx="3659817" cy="28074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939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219939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1219939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0" t="-1333" r="-203000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333" r="-101990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</a:rPr>
                            <a:t>등장 횟수</a:t>
                          </a: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28650" y="2469014"/>
                <a:ext cx="7926456" cy="943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469014"/>
                <a:ext cx="7926456" cy="943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140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연관 규칙의</a:t>
            </a:r>
            <a:r>
              <a:rPr lang="en-US" altLang="ko-KR" dirty="0"/>
              <a:t> Counting Scheme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3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638616" y="2592235"/>
            <a:ext cx="4940063" cy="3580448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-1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rules 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dict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for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row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맑은 고딕"/>
                <a:cs typeface="+mn-cs"/>
              </a:rPr>
              <a:t>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session_item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,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row[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0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], row[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   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if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!=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else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for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item_id2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맑은 고딕"/>
                <a:cs typeface="+mn-cs"/>
              </a:rPr>
              <a:t>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rules[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][item_id2] +=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rules[item_id2][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 +=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last_items.append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669152" y="1351321"/>
          <a:ext cx="1665918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6664460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834886"/>
                  </p:ext>
                </p:extLst>
              </p:nvPr>
            </p:nvGraphicFramePr>
            <p:xfrm>
              <a:off x="6664460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198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6625808" y="3656321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80282" y="981989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session_item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5188" y="1289740"/>
            <a:ext cx="4499039" cy="1172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[1, 2]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 = 1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  <p:sp>
        <p:nvSpPr>
          <p:cNvPr id="17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69450" y="4882859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9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207876" y="2170424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2287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연관 규칙의</a:t>
            </a:r>
            <a:r>
              <a:rPr lang="en-US" altLang="ko-KR" dirty="0"/>
              <a:t> Counting Scheme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9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904162" y="2170424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55188" y="1289740"/>
            <a:ext cx="4499039" cy="1172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cur_session</a:t>
            </a:r>
            <a:r>
              <a:rPr lang="en-US" altLang="ko-KR" sz="1400" dirty="0">
                <a:solidFill>
                  <a:prstClr val="black"/>
                </a:solidFill>
              </a:rPr>
              <a:t> = 1</a:t>
            </a:r>
          </a:p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last_items</a:t>
            </a:r>
            <a:r>
              <a:rPr lang="en-US" altLang="ko-KR" sz="1400" dirty="0">
                <a:solidFill>
                  <a:prstClr val="black"/>
                </a:solidFill>
              </a:rPr>
              <a:t> = [</a:t>
            </a:r>
            <a:r>
              <a:rPr lang="en-US" altLang="ko-KR" sz="1400" dirty="0">
                <a:solidFill>
                  <a:srgbClr val="C00000"/>
                </a:solidFill>
              </a:rPr>
              <a:t>1</a:t>
            </a:r>
            <a:r>
              <a:rPr lang="en-US" altLang="ko-KR" sz="1400" dirty="0">
                <a:solidFill>
                  <a:prstClr val="black"/>
                </a:solidFill>
              </a:rPr>
              <a:t>, 2]</a:t>
            </a:r>
          </a:p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session_id</a:t>
            </a:r>
            <a:r>
              <a:rPr lang="en-US" altLang="ko-KR" sz="1400" dirty="0">
                <a:solidFill>
                  <a:prstClr val="black"/>
                </a:solidFill>
              </a:rPr>
              <a:t> = 1 </a:t>
            </a:r>
          </a:p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item_id</a:t>
            </a:r>
            <a:r>
              <a:rPr lang="en-US" altLang="ko-KR" sz="1400" dirty="0">
                <a:solidFill>
                  <a:prstClr val="black"/>
                </a:solidFill>
              </a:rPr>
              <a:t> = 3</a:t>
            </a:r>
          </a:p>
          <a:p>
            <a:pPr lvl="0">
              <a:defRPr/>
            </a:pPr>
            <a:r>
              <a:rPr lang="en-US" altLang="ko-KR" sz="1400" dirty="0">
                <a:solidFill>
                  <a:srgbClr val="C00000"/>
                </a:solidFill>
              </a:rPr>
              <a:t>item_id2 = 1</a:t>
            </a:r>
          </a:p>
          <a:p>
            <a:pPr lvl="0">
              <a:defRPr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3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638616" y="2592235"/>
            <a:ext cx="4940063" cy="3580448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-1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rules 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dict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for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row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맑은 고딕"/>
                <a:cs typeface="+mn-cs"/>
              </a:rPr>
              <a:t>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session_item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,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row[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0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], row[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   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if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!=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else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for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item_id2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맑은 고딕"/>
                <a:cs typeface="+mn-cs"/>
              </a:rPr>
              <a:t>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rules[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][item_id2] +=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rules[item_id2][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 +=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last_items.append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</a:t>
            </a:r>
          </a:p>
        </p:txBody>
      </p:sp>
      <p:sp>
        <p:nvSpPr>
          <p:cNvPr id="16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829532" y="5361031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6669152" y="1351321"/>
          <a:ext cx="1665918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/>
              <p:cNvGraphicFramePr>
                <a:graphicFrameLocks noGrp="1"/>
              </p:cNvGraphicFramePr>
              <p:nvPr/>
            </p:nvGraphicFramePr>
            <p:xfrm>
              <a:off x="6664460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3937749"/>
                  </p:ext>
                </p:extLst>
              </p:nvPr>
            </p:nvGraphicFramePr>
            <p:xfrm>
              <a:off x="6664460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87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198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직사각형 22"/>
          <p:cNvSpPr/>
          <p:nvPr/>
        </p:nvSpPr>
        <p:spPr>
          <a:xfrm>
            <a:off x="6625808" y="3656321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80282" y="981989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session_item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207876" y="2170424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5948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638616" y="2592235"/>
            <a:ext cx="4940063" cy="3580448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-1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rules 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dict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for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row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맑은 고딕"/>
                <a:cs typeface="+mn-cs"/>
              </a:rPr>
              <a:t>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session_item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,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row[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0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], row[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   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if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!=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else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for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item_id2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맑은 고딕"/>
                <a:cs typeface="+mn-cs"/>
              </a:rPr>
              <a:t>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rules[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][item_id2] +=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rules[item_id2][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 +=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last_items.append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연관 규칙의</a:t>
            </a:r>
            <a:r>
              <a:rPr lang="en-US" altLang="ko-KR" dirty="0"/>
              <a:t> Counting Scheme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9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904162" y="2170424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55188" y="1289740"/>
            <a:ext cx="4499039" cy="1172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cur_session</a:t>
            </a:r>
            <a:r>
              <a:rPr lang="en-US" altLang="ko-KR" sz="1400" dirty="0">
                <a:solidFill>
                  <a:prstClr val="black"/>
                </a:solidFill>
              </a:rPr>
              <a:t> = 1</a:t>
            </a:r>
          </a:p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last_items</a:t>
            </a:r>
            <a:r>
              <a:rPr lang="en-US" altLang="ko-KR" sz="1400" dirty="0">
                <a:solidFill>
                  <a:prstClr val="black"/>
                </a:solidFill>
              </a:rPr>
              <a:t> = [1, 2]</a:t>
            </a:r>
          </a:p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session_id</a:t>
            </a:r>
            <a:r>
              <a:rPr lang="en-US" altLang="ko-KR" sz="1400" dirty="0">
                <a:solidFill>
                  <a:prstClr val="black"/>
                </a:solidFill>
              </a:rPr>
              <a:t> = 1 </a:t>
            </a:r>
          </a:p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item_id</a:t>
            </a:r>
            <a:r>
              <a:rPr lang="en-US" altLang="ko-KR" sz="1400" dirty="0">
                <a:solidFill>
                  <a:prstClr val="black"/>
                </a:solidFill>
              </a:rPr>
              <a:t> = 3</a:t>
            </a:r>
          </a:p>
          <a:p>
            <a:pPr lvl="0">
              <a:defRPr/>
            </a:pPr>
            <a:r>
              <a:rPr lang="en-US" altLang="ko-KR" sz="1400" dirty="0"/>
              <a:t>item_id2 = 1</a:t>
            </a:r>
          </a:p>
          <a:p>
            <a:pPr lvl="0">
              <a:defRPr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20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69450" y="4882859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669152" y="1351321"/>
          <a:ext cx="1665918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표 21"/>
              <p:cNvGraphicFramePr>
                <a:graphicFrameLocks noGrp="1"/>
              </p:cNvGraphicFramePr>
              <p:nvPr/>
            </p:nvGraphicFramePr>
            <p:xfrm>
              <a:off x="6664460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표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6422136"/>
                  </p:ext>
                </p:extLst>
              </p:nvPr>
            </p:nvGraphicFramePr>
            <p:xfrm>
              <a:off x="6664460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198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직사각형 22"/>
          <p:cNvSpPr/>
          <p:nvPr/>
        </p:nvSpPr>
        <p:spPr>
          <a:xfrm>
            <a:off x="6625808" y="3656321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80282" y="981989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session_item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207876" y="2170424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6061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연관 규칙의</a:t>
            </a:r>
            <a:r>
              <a:rPr lang="en-US" altLang="ko-KR" dirty="0"/>
              <a:t> Counting Scheme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9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904162" y="2170424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55188" y="1289740"/>
            <a:ext cx="4499039" cy="1172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cur_session</a:t>
            </a:r>
            <a:r>
              <a:rPr lang="en-US" altLang="ko-KR" sz="1400" dirty="0">
                <a:solidFill>
                  <a:prstClr val="black"/>
                </a:solidFill>
              </a:rPr>
              <a:t> = 1</a:t>
            </a:r>
          </a:p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last_items</a:t>
            </a:r>
            <a:r>
              <a:rPr lang="en-US" altLang="ko-KR" sz="1400" dirty="0">
                <a:solidFill>
                  <a:prstClr val="black"/>
                </a:solidFill>
              </a:rPr>
              <a:t> = [1, </a:t>
            </a:r>
            <a:r>
              <a:rPr lang="en-US" altLang="ko-KR" sz="1400" dirty="0">
                <a:solidFill>
                  <a:srgbClr val="C00000"/>
                </a:solidFill>
              </a:rPr>
              <a:t>2</a:t>
            </a:r>
            <a:r>
              <a:rPr lang="en-US" altLang="ko-KR" sz="1400" dirty="0">
                <a:solidFill>
                  <a:prstClr val="black"/>
                </a:solidFill>
              </a:rPr>
              <a:t>]</a:t>
            </a:r>
          </a:p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session_id</a:t>
            </a:r>
            <a:r>
              <a:rPr lang="en-US" altLang="ko-KR" sz="1400" dirty="0">
                <a:solidFill>
                  <a:prstClr val="black"/>
                </a:solidFill>
              </a:rPr>
              <a:t> = 1 </a:t>
            </a:r>
          </a:p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item_id</a:t>
            </a:r>
            <a:r>
              <a:rPr lang="en-US" altLang="ko-KR" sz="1400" dirty="0">
                <a:solidFill>
                  <a:prstClr val="black"/>
                </a:solidFill>
              </a:rPr>
              <a:t> = 3</a:t>
            </a:r>
          </a:p>
          <a:p>
            <a:pPr lvl="0">
              <a:defRPr/>
            </a:pPr>
            <a:r>
              <a:rPr lang="en-US" altLang="ko-KR" sz="1400" dirty="0">
                <a:solidFill>
                  <a:srgbClr val="C00000"/>
                </a:solidFill>
              </a:rPr>
              <a:t>item_id2 = 2</a:t>
            </a:r>
          </a:p>
          <a:p>
            <a:pPr lvl="0">
              <a:defRPr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21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638616" y="2592235"/>
            <a:ext cx="4940063" cy="3580448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-1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rules 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dict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for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row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맑은 고딕"/>
                <a:cs typeface="+mn-cs"/>
              </a:rPr>
              <a:t>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session_item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,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row[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0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], row[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   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if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!=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else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for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item_id2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맑은 고딕"/>
                <a:cs typeface="+mn-cs"/>
              </a:rPr>
              <a:t>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rules[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][item_id2] +=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rules[item_id2][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 +=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last_items.append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</a:t>
            </a:r>
          </a:p>
        </p:txBody>
      </p:sp>
      <p:sp>
        <p:nvSpPr>
          <p:cNvPr id="22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829532" y="5361031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3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904162" y="2170424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6669152" y="1351321"/>
          <a:ext cx="1665918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/>
            </p:nvGraphicFramePr>
            <p:xfrm>
              <a:off x="6664460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9647980"/>
                  </p:ext>
                </p:extLst>
              </p:nvPr>
            </p:nvGraphicFramePr>
            <p:xfrm>
              <a:off x="6664460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198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6" name="직사각형 25"/>
          <p:cNvSpPr/>
          <p:nvPr/>
        </p:nvSpPr>
        <p:spPr>
          <a:xfrm>
            <a:off x="6625808" y="3656321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80282" y="981989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session_item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8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207876" y="2170424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10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AE085C9-B227-4748-B8F8-7F8C601B7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488" y="2155018"/>
            <a:ext cx="5507951" cy="32909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A652CE4-66F3-4CA3-A57C-57C953E2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  <a:ea typeface="나눔스퀘어OTF ExtraBold" panose="020B0600000101010101" pitchFamily="34" charset="-127"/>
              </a:rPr>
              <a:t>실습 자료 다운로드 및 기본 설정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DFC8B-2E83-4674-B58C-AB3CF2B1B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노트 업로드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C3FC19-3AC4-40F8-8293-DAA691C9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A18C30-0F88-46E4-BD48-E45270C3D39A}"/>
              </a:ext>
            </a:extLst>
          </p:cNvPr>
          <p:cNvSpPr/>
          <p:nvPr/>
        </p:nvSpPr>
        <p:spPr>
          <a:xfrm>
            <a:off x="2572082" y="4307937"/>
            <a:ext cx="2969493" cy="3000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4" name="Picture 2" descr="ê´ë ¨ ì´ë¯¸ì§">
            <a:extLst>
              <a:ext uri="{FF2B5EF4-FFF2-40B4-BE49-F238E27FC236}">
                <a16:creationId xmlns:a16="http://schemas.microsoft.com/office/drawing/2014/main" id="{A0B90410-755E-4FA5-876E-F6251E58F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868" y="4486996"/>
            <a:ext cx="457365" cy="58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908FD9-9F0E-4250-B914-798E4890262F}"/>
              </a:ext>
            </a:extLst>
          </p:cNvPr>
          <p:cNvSpPr/>
          <p:nvPr/>
        </p:nvSpPr>
        <p:spPr>
          <a:xfrm>
            <a:off x="3832417" y="4628360"/>
            <a:ext cx="5309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>
                <a:solidFill>
                  <a:srgbClr val="C00000"/>
                </a:solidFill>
              </a:rPr>
              <a:t>클릭</a:t>
            </a:r>
            <a:endParaRPr lang="en-US" altLang="ko-KR" sz="13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05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연관 규칙의</a:t>
            </a:r>
            <a:r>
              <a:rPr lang="en-US" altLang="ko-KR" dirty="0"/>
              <a:t> Normalization </a:t>
            </a:r>
            <a:r>
              <a:rPr lang="ko-KR" altLang="en-US" dirty="0"/>
              <a:t>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항목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ko-KR" altLang="en-US" dirty="0"/>
                  <a:t>가 등장하는 각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세션의 길이</a:t>
                </a:r>
                <a:r>
                  <a:rPr lang="en-US" altLang="ko-KR" dirty="0"/>
                  <a:t>-1’</a:t>
                </a:r>
                <a:r>
                  <a:rPr lang="ko-KR" altLang="en-US" dirty="0"/>
                  <a:t>의 값으로 정규화 </a:t>
                </a:r>
                <a:endParaRPr lang="en-US" altLang="ko-KR" dirty="0"/>
              </a:p>
              <a:p>
                <a:r>
                  <a:rPr lang="en-US" altLang="ko-KR" dirty="0"/>
                  <a:t>Counting scheme </a:t>
                </a:r>
                <a:r>
                  <a:rPr lang="ko-KR" altLang="en-US" dirty="0"/>
                  <a:t>식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628650" y="2124158"/>
                <a:ext cx="7886700" cy="789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124158"/>
                <a:ext cx="7886700" cy="789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58884" y="3637986"/>
          <a:ext cx="2406650" cy="226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25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377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37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37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37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37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37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p:sp>
        <p:nvSpPr>
          <p:cNvPr id="13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2729489" y="4508757"/>
            <a:ext cx="539784" cy="736365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3"/>
              <p:cNvGraphicFramePr>
                <a:graphicFrameLocks noGrp="1"/>
              </p:cNvGraphicFramePr>
              <p:nvPr/>
            </p:nvGraphicFramePr>
            <p:xfrm>
              <a:off x="3333228" y="4042861"/>
              <a:ext cx="2354777" cy="15889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2202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552575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216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  <m:r>
                                <a:rPr lang="en-US" altLang="ko-KR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</a:rPr>
                            <a:t>의 합</a:t>
                          </a: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772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en-US" altLang="ko-KR" dirty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772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en-US" altLang="ko-KR" dirty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772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4182974"/>
                  </p:ext>
                </p:extLst>
              </p:nvPr>
            </p:nvGraphicFramePr>
            <p:xfrm>
              <a:off x="3333228" y="4042861"/>
              <a:ext cx="2354777" cy="15889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2202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552575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58" t="-1333" r="-196970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1953" t="-1333" r="-1563" b="-2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772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en-US" altLang="ko-KR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772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en-US" altLang="ko-KR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772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5751960" y="4508757"/>
            <a:ext cx="539784" cy="736365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6356411" y="3778859"/>
              <a:ext cx="2554930" cy="227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9145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915785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216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spc="-100" baseline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Normalization </a:t>
                          </a:r>
                          <a:r>
                            <a:rPr lang="ko-KR" altLang="en-US" sz="1800" spc="-100" baseline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값</a:t>
                          </a:r>
                          <a:endParaRPr lang="ko-KR" altLang="en-US" sz="1800" b="1" spc="-100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5321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5321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53055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5130222"/>
                  </p:ext>
                </p:extLst>
              </p:nvPr>
            </p:nvGraphicFramePr>
            <p:xfrm>
              <a:off x="6356411" y="3778859"/>
              <a:ext cx="2554930" cy="227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9145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915785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52" t="-1333" r="-303810" b="-4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spc="-100" baseline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Normalization </a:t>
                          </a:r>
                          <a:r>
                            <a:rPr lang="ko-KR" altLang="en-US" sz="1800" spc="-100" baseline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값</a:t>
                          </a:r>
                          <a:endParaRPr lang="ko-KR" altLang="en-US" sz="1800" b="1" spc="-100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3651" t="-76000" r="-1270" b="-2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3651" t="-176000" r="-1270" b="-1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3651" t="-276000" r="-1270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69965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750354" y="922814"/>
            <a:ext cx="4543100" cy="5827395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</a:rPr>
              <a:t>-1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normal = </a:t>
            </a:r>
            <a:r>
              <a:rPr lang="en-US" altLang="ko-KR" sz="1600" dirty="0" err="1">
                <a:solidFill>
                  <a:srgbClr val="000000"/>
                </a:solidFill>
              </a:rPr>
              <a:t>dict</a:t>
            </a:r>
            <a:r>
              <a:rPr lang="en-US" altLang="ko-KR" sz="1600" dirty="0">
                <a:solidFill>
                  <a:srgbClr val="000000"/>
                </a:solidFill>
              </a:rPr>
              <a:t>()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items = []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row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session_item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 = row[</a:t>
            </a:r>
            <a:r>
              <a:rPr lang="en-US" altLang="ko-KR" sz="1600" dirty="0">
                <a:solidFill>
                  <a:srgbClr val="09885A"/>
                </a:solidFill>
              </a:rPr>
              <a:t>0</a:t>
            </a:r>
            <a:r>
              <a:rPr lang="en-US" altLang="ko-KR" sz="1600" dirty="0">
                <a:solidFill>
                  <a:srgbClr val="000000"/>
                </a:solidFill>
              </a:rPr>
              <a:t>], row[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 !=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>
                <a:solidFill>
                  <a:srgbClr val="AF00DB"/>
                </a:solidFill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795E26"/>
                </a:solidFill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</a:rPr>
              <a:t>(items) != </a:t>
            </a:r>
            <a:r>
              <a:rPr lang="en-US" altLang="ko-KR" sz="1600" dirty="0">
                <a:solidFill>
                  <a:srgbClr val="09885A"/>
                </a:solidFill>
              </a:rPr>
              <a:t>0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session_len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795E26"/>
                </a:solidFill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</a:rPr>
              <a:t>(items) -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C00000"/>
                </a:solidFill>
              </a:rPr>
              <a:t># |p|-1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</a:t>
            </a: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item_in_session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items: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    </a:t>
            </a:r>
            <a:r>
              <a:rPr lang="en-US" altLang="ko-KR" sz="1600" dirty="0">
                <a:solidFill>
                  <a:srgbClr val="AF00DB"/>
                </a:solidFill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not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item_in_session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normal: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        normal[</a:t>
            </a:r>
            <a:r>
              <a:rPr lang="en-US" altLang="ko-KR" sz="1600" dirty="0" err="1">
                <a:solidFill>
                  <a:srgbClr val="000000"/>
                </a:solidFill>
              </a:rPr>
              <a:t>item_in_session</a:t>
            </a:r>
            <a:r>
              <a:rPr lang="en-US" altLang="ko-KR" sz="1600" dirty="0">
                <a:solidFill>
                  <a:srgbClr val="000000"/>
                </a:solidFill>
              </a:rPr>
              <a:t>] = </a:t>
            </a:r>
            <a:r>
              <a:rPr lang="en-US" altLang="ko-KR" sz="1600" dirty="0">
                <a:solidFill>
                  <a:srgbClr val="09885A"/>
                </a:solidFill>
              </a:rPr>
              <a:t>0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    normal[</a:t>
            </a:r>
            <a:r>
              <a:rPr lang="en-US" altLang="ko-KR" sz="1600" dirty="0" err="1">
                <a:solidFill>
                  <a:srgbClr val="000000"/>
                </a:solidFill>
              </a:rPr>
              <a:t>item_in_session</a:t>
            </a:r>
            <a:r>
              <a:rPr lang="en-US" altLang="ko-KR" sz="1600" dirty="0">
                <a:solidFill>
                  <a:srgbClr val="000000"/>
                </a:solidFill>
              </a:rPr>
              <a:t>] +=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session_len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/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items = []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items.append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/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 err="1">
                <a:solidFill>
                  <a:srgbClr val="000000"/>
                </a:solidFill>
              </a:rPr>
              <a:t>session_len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795E26"/>
                </a:solidFill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</a:rPr>
              <a:t>(items) -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8000"/>
                </a:solidFill>
              </a:rPr>
              <a:t># |p|-1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item_in_session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items: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not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item_in_session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normal: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normal[</a:t>
            </a:r>
            <a:r>
              <a:rPr lang="en-US" altLang="ko-KR" sz="1600" dirty="0" err="1">
                <a:solidFill>
                  <a:srgbClr val="000000"/>
                </a:solidFill>
              </a:rPr>
              <a:t>item_in_session</a:t>
            </a:r>
            <a:r>
              <a:rPr lang="en-US" altLang="ko-KR" sz="1600" dirty="0">
                <a:solidFill>
                  <a:srgbClr val="000000"/>
                </a:solidFill>
              </a:rPr>
              <a:t>] = </a:t>
            </a:r>
            <a:r>
              <a:rPr lang="en-US" altLang="ko-KR" sz="1600" dirty="0">
                <a:solidFill>
                  <a:srgbClr val="09885A"/>
                </a:solidFill>
              </a:rPr>
              <a:t>0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normal[</a:t>
            </a:r>
            <a:r>
              <a:rPr lang="en-US" altLang="ko-KR" sz="1600" dirty="0" err="1">
                <a:solidFill>
                  <a:srgbClr val="000000"/>
                </a:solidFill>
              </a:rPr>
              <a:t>item_in_session</a:t>
            </a:r>
            <a:r>
              <a:rPr lang="en-US" altLang="ko-KR" sz="1600" dirty="0">
                <a:solidFill>
                  <a:srgbClr val="000000"/>
                </a:solidFill>
              </a:rPr>
              <a:t>] +=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session_len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연관 규칙의</a:t>
            </a:r>
            <a:r>
              <a:rPr lang="en-US" altLang="ko-KR" dirty="0"/>
              <a:t> Normalization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297764" y="1122721"/>
          <a:ext cx="1665918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903900" y="3216210"/>
            <a:ext cx="2053841" cy="894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Items=[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,2,3]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session_len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item_in_session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=1</a:t>
            </a:r>
            <a:endParaRPr kumimoji="0" lang="ko-KR" altLang="en-US" sz="1400" b="0" i="0" u="none" strike="noStrike" kern="1200" cap="none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  <p:sp>
        <p:nvSpPr>
          <p:cNvPr id="15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5903900" y="2254901"/>
            <a:ext cx="293812" cy="239398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/>
              <p:cNvGraphicFramePr>
                <a:graphicFrameLocks noGrp="1"/>
              </p:cNvGraphicFramePr>
              <p:nvPr/>
            </p:nvGraphicFramePr>
            <p:xfrm>
              <a:off x="6844001" y="4829226"/>
              <a:ext cx="1113740" cy="121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6812046"/>
                  </p:ext>
                </p:extLst>
              </p:nvPr>
            </p:nvGraphicFramePr>
            <p:xfrm>
              <a:off x="6844001" y="4829226"/>
              <a:ext cx="1113740" cy="121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2000" r="-104348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직사각형 16"/>
          <p:cNvSpPr/>
          <p:nvPr/>
        </p:nvSpPr>
        <p:spPr>
          <a:xfrm>
            <a:off x="6805349" y="4459894"/>
            <a:ext cx="962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normal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1199102" y="3706016"/>
            <a:ext cx="293812" cy="239398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3683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연관 규칙의</a:t>
            </a:r>
            <a:r>
              <a:rPr lang="en-US" altLang="ko-KR" dirty="0"/>
              <a:t> Normalization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/>
              <p:cNvGraphicFramePr>
                <a:graphicFrameLocks noGrp="1"/>
              </p:cNvGraphicFramePr>
              <p:nvPr/>
            </p:nvGraphicFramePr>
            <p:xfrm>
              <a:off x="3316557" y="2939533"/>
              <a:ext cx="1113740" cy="121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1717199"/>
                  </p:ext>
                </p:extLst>
              </p:nvPr>
            </p:nvGraphicFramePr>
            <p:xfrm>
              <a:off x="3316557" y="2939533"/>
              <a:ext cx="1113740" cy="121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2000" r="-103261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직사각형 16"/>
          <p:cNvSpPr/>
          <p:nvPr/>
        </p:nvSpPr>
        <p:spPr>
          <a:xfrm>
            <a:off x="3277905" y="2570201"/>
            <a:ext cx="962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normal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/>
            </p:nvGraphicFramePr>
            <p:xfrm>
              <a:off x="1030344" y="2624587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7308852"/>
                  </p:ext>
                </p:extLst>
              </p:nvPr>
            </p:nvGraphicFramePr>
            <p:xfrm>
              <a:off x="1030344" y="2624587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74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3297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직사각형 11"/>
          <p:cNvSpPr/>
          <p:nvPr/>
        </p:nvSpPr>
        <p:spPr>
          <a:xfrm>
            <a:off x="991692" y="2255255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220986" y="1083187"/>
                <a:ext cx="6702028" cy="943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⋅(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86" y="1083187"/>
                <a:ext cx="6702028" cy="943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5084553" y="3116093"/>
            <a:ext cx="544060" cy="585892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6305579" y="2624587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3176233"/>
                  </p:ext>
                </p:extLst>
              </p:nvPr>
            </p:nvGraphicFramePr>
            <p:xfrm>
              <a:off x="6305579" y="2624587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87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2198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직사각형 18"/>
          <p:cNvSpPr/>
          <p:nvPr/>
        </p:nvSpPr>
        <p:spPr>
          <a:xfrm>
            <a:off x="6266927" y="2255255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8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465535" y="5181092"/>
            <a:ext cx="8212931" cy="1278731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item_id1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rules.keys</a:t>
            </a:r>
            <a:r>
              <a:rPr lang="en-US" altLang="ko-KR" sz="1600" dirty="0">
                <a:solidFill>
                  <a:srgbClr val="000000"/>
                </a:solidFill>
              </a:rPr>
              <a:t>():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normal_term</a:t>
            </a:r>
            <a:r>
              <a:rPr lang="en-US" altLang="ko-KR" sz="1600" dirty="0">
                <a:solidFill>
                  <a:srgbClr val="000000"/>
                </a:solidFill>
              </a:rPr>
              <a:t> = normal[item_id1]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/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item_id2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rules[item_id1].keys():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rules[item_id1][item_id2] = rules[item_id1][item_id2] / </a:t>
            </a:r>
            <a:r>
              <a:rPr lang="en-US" altLang="ko-KR" sz="1600" dirty="0" err="1">
                <a:solidFill>
                  <a:srgbClr val="000000"/>
                </a:solidFill>
              </a:rPr>
              <a:t>normal_term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538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2-2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순차 규칙 </a:t>
            </a:r>
            <a:r>
              <a:rPr lang="en-US" altLang="ko-KR" dirty="0">
                <a:latin typeface="+mn-lt"/>
              </a:rPr>
              <a:t>(SR)</a:t>
            </a:r>
            <a:endParaRPr lang="ko-KR" alt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260A591-11BE-4133-B578-D49DFEB26C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14450"/>
                <a:ext cx="7886700" cy="5213941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시간적 순서 및 간격을 고려함</a:t>
                </a:r>
                <a:endParaRPr lang="en-US" altLang="ko-KR" dirty="0"/>
              </a:p>
              <a:p>
                <a:r>
                  <a:rPr lang="ko-KR" altLang="en-US" dirty="0">
                    <a:solidFill>
                      <a:srgbClr val="C00000"/>
                    </a:solidFill>
                  </a:rPr>
                  <a:t>한 세션에서 항목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 등장 후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가 등장하는 경우를 고려</a:t>
                </a:r>
                <a:endParaRPr lang="en-US" altLang="ko-KR" dirty="0">
                  <a:solidFill>
                    <a:srgbClr val="C00000"/>
                  </a:solidFill>
                </a:endParaRPr>
              </a:p>
              <a:p>
                <a:endParaRPr lang="ko-KR" alt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현재 세션을 제외한 모든 세션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𝐸𝑄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와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가 같은 항목이면 </a:t>
                </a:r>
                <a:r>
                  <a:rPr lang="en-US" altLang="ko-KR" dirty="0"/>
                  <a:t>1, </a:t>
                </a:r>
                <a:r>
                  <a:rPr lang="ko-KR" altLang="en-US" dirty="0"/>
                  <a:t>아니면 </a:t>
                </a:r>
                <a:r>
                  <a:rPr lang="en-US" altLang="ko-KR" dirty="0"/>
                  <a:t>0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260A591-11BE-4133-B578-D49DFEB26C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14450"/>
                <a:ext cx="7886700" cy="5213941"/>
              </a:xfrm>
              <a:blipFill>
                <a:blip r:embed="rId2"/>
                <a:stretch>
                  <a:fillRect l="-541" t="-1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D32DCA-74DA-448D-8884-D5ACD01315FB}"/>
                  </a:ext>
                </a:extLst>
              </p:cNvPr>
              <p:cNvSpPr txBox="1"/>
              <p:nvPr/>
            </p:nvSpPr>
            <p:spPr>
              <a:xfrm>
                <a:off x="425536" y="2417422"/>
                <a:ext cx="8292928" cy="121443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𝑺𝑹</m:t>
                                      </m:r>
                                    </m:sub>
                                  </m:sSub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D32DCA-74DA-448D-8884-D5ACD0131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36" y="2417422"/>
                <a:ext cx="8292928" cy="12144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36DB73E-B3AD-435C-8E59-909347DB7D0E}"/>
              </a:ext>
            </a:extLst>
          </p:cNvPr>
          <p:cNvSpPr txBox="1"/>
          <p:nvPr/>
        </p:nvSpPr>
        <p:spPr>
          <a:xfrm>
            <a:off x="1566219" y="3764691"/>
            <a:ext cx="153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Normalization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F88E5-0473-4D71-8A46-8BDFD6E77B15}"/>
              </a:ext>
            </a:extLst>
          </p:cNvPr>
          <p:cNvSpPr txBox="1"/>
          <p:nvPr/>
        </p:nvSpPr>
        <p:spPr>
          <a:xfrm>
            <a:off x="4628635" y="3764691"/>
            <a:ext cx="194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Counting scheme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E698DE-E1BD-440C-83BF-8DEF217FB8B5}"/>
              </a:ext>
            </a:extLst>
          </p:cNvPr>
          <p:cNvSpPr txBox="1"/>
          <p:nvPr/>
        </p:nvSpPr>
        <p:spPr>
          <a:xfrm>
            <a:off x="6987343" y="3764691"/>
            <a:ext cx="194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Weighting scheme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679450" y="4438434"/>
                <a:ext cx="48429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세션</a:t>
                </a:r>
                <a14:m>
                  <m:oMath xmlns:m="http://schemas.openxmlformats.org/officeDocument/2006/math"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brk m:alnAt="7"/>
                      </m:rPr>
                      <a:rPr kumimoji="0" lang="en-US" altLang="ko-KR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𝒑</m:t>
                    </m:r>
                  </m:oMath>
                </a14:m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에서 항목 </a:t>
                </a:r>
                <a14:m>
                  <m:oMath xmlns:m="http://schemas.openxmlformats.org/officeDocument/2006/math"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𝒊</m:t>
                    </m:r>
                  </m:oMath>
                </a14:m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 이후 항목 </a:t>
                </a:r>
                <a14:m>
                  <m:oMath xmlns:m="http://schemas.openxmlformats.org/officeDocument/2006/math">
                    <m:r>
                      <a:rPr kumimoji="0" lang="en-US" altLang="ko-KR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𝒊</m:t>
                    </m:r>
                  </m:oMath>
                </a14:m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가 등장하는 횟수</a:t>
                </a:r>
                <a:endPara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4438434"/>
                <a:ext cx="4842992" cy="369332"/>
              </a:xfrm>
              <a:prstGeom prst="rect">
                <a:avLst/>
              </a:prstGeom>
              <a:blipFill>
                <a:blip r:embed="rId4"/>
                <a:stretch>
                  <a:fillRect l="-1006" t="-11475" r="-377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4009496" y="2729378"/>
            <a:ext cx="2916887" cy="858043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cxnSp>
        <p:nvCxnSpPr>
          <p:cNvPr id="12" name="꺾인 연결선 11"/>
          <p:cNvCxnSpPr>
            <a:stCxn id="11" idx="2"/>
            <a:endCxn id="10" idx="0"/>
          </p:cNvCxnSpPr>
          <p:nvPr/>
        </p:nvCxnSpPr>
        <p:spPr>
          <a:xfrm rot="5400000">
            <a:off x="3858937" y="2829430"/>
            <a:ext cx="851013" cy="2366994"/>
          </a:xfrm>
          <a:prstGeom prst="bentConnector3">
            <a:avLst>
              <a:gd name="adj1" fmla="val 22242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1" t="61827" r="50000" b="31352"/>
          <a:stretch/>
        </p:blipFill>
        <p:spPr>
          <a:xfrm>
            <a:off x="584947" y="4657161"/>
            <a:ext cx="5530352" cy="467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3C37A-6418-4876-83FB-3F6BA04B6B9A}"/>
                  </a:ext>
                </a:extLst>
              </p:cNvPr>
              <p:cNvSpPr txBox="1"/>
              <p:nvPr/>
            </p:nvSpPr>
            <p:spPr>
              <a:xfrm>
                <a:off x="6284551" y="4368757"/>
                <a:ext cx="2859449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𝑆𝑅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ko-KR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corresponds to the number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of steps between the two items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3C37A-6418-4876-83FB-3F6BA04B6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551" y="4368757"/>
                <a:ext cx="2859449" cy="861774"/>
              </a:xfrm>
              <a:prstGeom prst="rect">
                <a:avLst/>
              </a:prstGeom>
              <a:blipFill>
                <a:blip r:embed="rId6"/>
                <a:stretch>
                  <a:fillRect l="-1279" t="-2128" b="-49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7753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순차 규칙의 </a:t>
            </a:r>
            <a:r>
              <a:rPr lang="en-US" altLang="ko-KR" dirty="0"/>
              <a:t>Counting Scheme </a:t>
            </a:r>
            <a:r>
              <a:rPr lang="ko-KR" altLang="en-US" dirty="0"/>
              <a:t>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14450"/>
                <a:ext cx="8115300" cy="4972050"/>
              </a:xfrm>
            </p:spPr>
            <p:txBody>
              <a:bodyPr/>
              <a:lstStyle/>
              <a:p>
                <a:r>
                  <a:rPr lang="ko-KR" altLang="en-US" dirty="0"/>
                  <a:t>항목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/>
                  <a:t> 의 모든 조합에 대하여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하나의 세션에서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ko-KR" altLang="en-US" dirty="0"/>
                  <a:t>이후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/>
                  <a:t> 가 등장하는 경우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/>
                  <a:t> 의 거리의 역을 가중하여 규칙을 구함</a:t>
                </a:r>
                <a:endParaRPr lang="en-US" altLang="ko-KR" dirty="0"/>
              </a:p>
              <a:p>
                <a:r>
                  <a:rPr lang="en-US" altLang="ko-KR" dirty="0"/>
                  <a:t>Counting scheme </a:t>
                </a:r>
                <a:r>
                  <a:rPr lang="ko-KR" altLang="en-US" dirty="0"/>
                  <a:t>식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14450"/>
                <a:ext cx="8115300" cy="4972050"/>
              </a:xfrm>
              <a:blipFill>
                <a:blip r:embed="rId2"/>
                <a:stretch>
                  <a:fillRect l="-526" t="-1963" r="-12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12183" y="3971042"/>
          <a:ext cx="24066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25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320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320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320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320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320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320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p:sp>
        <p:nvSpPr>
          <p:cNvPr id="10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3736825" y="4841813"/>
            <a:ext cx="700716" cy="624909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/>
            </p:nvGraphicFramePr>
            <p:xfrm>
              <a:off x="4855533" y="3730599"/>
              <a:ext cx="3659817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939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219939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1219939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5786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201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(2-1)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201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</a:rPr>
                            <a:t>(3-1)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201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(2-1)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201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(3-2)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201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201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/>
            </p:nvGraphicFramePr>
            <p:xfrm>
              <a:off x="4855533" y="3730599"/>
              <a:ext cx="3659817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939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219939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1219939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0" t="-1333" r="-203000" b="-5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333" r="-101990" b="-5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000" t="-126667" r="-2500" b="-5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000" t="-226667" r="-2500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000" t="-321311" r="-2500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000" t="-428333" r="-2500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2053426" y="2478539"/>
                <a:ext cx="5037148" cy="943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𝑺𝑹</m:t>
                                      </m:r>
                                    </m:sub>
                                  </m:sSub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426" y="2478539"/>
                <a:ext cx="5037148" cy="943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9993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순차 규칙의 </a:t>
            </a:r>
            <a:r>
              <a:rPr lang="en-US" altLang="ko-KR" dirty="0"/>
              <a:t>Counting Scheme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7013120" y="1351321"/>
          <a:ext cx="1665918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7008428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6228770"/>
                  </p:ext>
                </p:extLst>
              </p:nvPr>
            </p:nvGraphicFramePr>
            <p:xfrm>
              <a:off x="7008428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198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6969776" y="3656321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24250" y="981989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session_item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9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551844" y="2158188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8651" y="1266054"/>
            <a:ext cx="2105024" cy="996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[1,2]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22545" y="1266054"/>
            <a:ext cx="3225917" cy="996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맑은 고딕"/>
                <a:cs typeface="+mn-cs"/>
              </a:rPr>
              <a:t>range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, </a:t>
            </a: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맑은 고딕"/>
                <a:cs typeface="+mn-cs"/>
              </a:rPr>
              <a:t>len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 + 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[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,2]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  <p:sp>
        <p:nvSpPr>
          <p:cNvPr id="20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533400" y="2535085"/>
            <a:ext cx="5716398" cy="4187845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</a:rPr>
              <a:t>-1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 = []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rules = </a:t>
            </a:r>
            <a:r>
              <a:rPr lang="en-US" altLang="ko-KR" sz="1600" dirty="0" err="1">
                <a:solidFill>
                  <a:srgbClr val="000000"/>
                </a:solidFill>
              </a:rPr>
              <a:t>dict</a:t>
            </a:r>
            <a:r>
              <a:rPr lang="en-US" altLang="ko-KR" sz="1600" dirty="0">
                <a:solidFill>
                  <a:srgbClr val="000000"/>
                </a:solidFill>
              </a:rPr>
              <a:t>()</a:t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row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session_item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 = row[</a:t>
            </a:r>
            <a:r>
              <a:rPr lang="en-US" altLang="ko-KR" sz="1600" dirty="0">
                <a:solidFill>
                  <a:srgbClr val="09885A"/>
                </a:solidFill>
              </a:rPr>
              <a:t>0</a:t>
            </a:r>
            <a:r>
              <a:rPr lang="en-US" altLang="ko-KR" sz="1600" dirty="0">
                <a:solidFill>
                  <a:srgbClr val="000000"/>
                </a:solidFill>
              </a:rPr>
              <a:t>], row[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 !=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 = []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795E26"/>
                </a:solidFill>
              </a:rPr>
              <a:t>range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, </a:t>
            </a:r>
            <a:r>
              <a:rPr lang="en-US" altLang="ko-KR" sz="1600" dirty="0" err="1">
                <a:solidFill>
                  <a:srgbClr val="795E26"/>
                </a:solidFill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) +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):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prev_item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[-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/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        weight =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/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rules[</a:t>
            </a:r>
            <a:r>
              <a:rPr lang="en-US" altLang="ko-KR" sz="1600" dirty="0" err="1">
                <a:solidFill>
                  <a:srgbClr val="000000"/>
                </a:solidFill>
              </a:rPr>
              <a:t>prev_item</a:t>
            </a:r>
            <a:r>
              <a:rPr lang="en-US" altLang="ko-KR" sz="1600" dirty="0">
                <a:solidFill>
                  <a:srgbClr val="000000"/>
                </a:solidFill>
              </a:rPr>
              <a:t>][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] += weight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/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last_items.append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1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558567" y="4842487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9174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533400" y="2535085"/>
            <a:ext cx="5716398" cy="4187845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</a:rPr>
              <a:t>-1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 = []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rules = </a:t>
            </a:r>
            <a:r>
              <a:rPr lang="en-US" altLang="ko-KR" sz="1600" dirty="0" err="1">
                <a:solidFill>
                  <a:srgbClr val="000000"/>
                </a:solidFill>
              </a:rPr>
              <a:t>dict</a:t>
            </a:r>
            <a:r>
              <a:rPr lang="en-US" altLang="ko-KR" sz="1600" dirty="0">
                <a:solidFill>
                  <a:srgbClr val="000000"/>
                </a:solidFill>
              </a:rPr>
              <a:t>()</a:t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row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session_item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 = row[</a:t>
            </a:r>
            <a:r>
              <a:rPr lang="en-US" altLang="ko-KR" sz="1600" dirty="0">
                <a:solidFill>
                  <a:srgbClr val="09885A"/>
                </a:solidFill>
              </a:rPr>
              <a:t>0</a:t>
            </a:r>
            <a:r>
              <a:rPr lang="en-US" altLang="ko-KR" sz="1600" dirty="0">
                <a:solidFill>
                  <a:srgbClr val="000000"/>
                </a:solidFill>
              </a:rPr>
              <a:t>], row[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 !=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 = []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795E26"/>
                </a:solidFill>
              </a:rPr>
              <a:t>range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, </a:t>
            </a:r>
            <a:r>
              <a:rPr lang="en-US" altLang="ko-KR" sz="1600" dirty="0" err="1">
                <a:solidFill>
                  <a:srgbClr val="795E26"/>
                </a:solidFill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) +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):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prev_item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[-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/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        weight =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/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rules[</a:t>
            </a:r>
            <a:r>
              <a:rPr lang="en-US" altLang="ko-KR" sz="1600" dirty="0" err="1">
                <a:solidFill>
                  <a:srgbClr val="000000"/>
                </a:solidFill>
              </a:rPr>
              <a:t>prev_item</a:t>
            </a:r>
            <a:r>
              <a:rPr lang="en-US" altLang="ko-KR" sz="1600" dirty="0">
                <a:solidFill>
                  <a:srgbClr val="000000"/>
                </a:solidFill>
              </a:rPr>
              <a:t>][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] += weight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/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last_items.append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순차 규칙의 </a:t>
            </a:r>
            <a:r>
              <a:rPr lang="en-US" altLang="ko-KR" dirty="0"/>
              <a:t>Counting Scheme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8651" y="1266054"/>
            <a:ext cx="2105024" cy="996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[1,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2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22545" y="1266054"/>
            <a:ext cx="3225600" cy="996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맑은 고딕"/>
                <a:cs typeface="+mn-cs"/>
              </a:rPr>
              <a:t>range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, </a:t>
            </a: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맑은 고딕"/>
                <a:cs typeface="+mn-cs"/>
              </a:rPr>
              <a:t>len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 + 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[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,2]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prev_item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 =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weight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  <p:sp>
        <p:nvSpPr>
          <p:cNvPr id="21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767376" y="5840640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/>
              <p:cNvGraphicFramePr>
                <a:graphicFrameLocks noGrp="1"/>
              </p:cNvGraphicFramePr>
              <p:nvPr/>
            </p:nvGraphicFramePr>
            <p:xfrm>
              <a:off x="7008428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8871411"/>
                  </p:ext>
                </p:extLst>
              </p:nvPr>
            </p:nvGraphicFramePr>
            <p:xfrm>
              <a:off x="7008428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198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직사각형 21"/>
          <p:cNvSpPr/>
          <p:nvPr/>
        </p:nvSpPr>
        <p:spPr>
          <a:xfrm>
            <a:off x="6969776" y="3656321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7013120" y="1351321"/>
          <a:ext cx="1665918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924250" y="981989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session_item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551844" y="2158188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5598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순차 규칙의 </a:t>
            </a:r>
            <a:r>
              <a:rPr lang="en-US" altLang="ko-KR" dirty="0"/>
              <a:t>Counting Scheme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8651" y="1266054"/>
            <a:ext cx="2105024" cy="996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[1,2]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22545" y="1266054"/>
            <a:ext cx="3225600" cy="996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맑은 고딕"/>
                <a:cs typeface="+mn-cs"/>
              </a:rPr>
              <a:t>range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, </a:t>
            </a: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맑은 고딕"/>
                <a:cs typeface="+mn-cs"/>
              </a:rPr>
              <a:t>len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 + 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[1,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2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 =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7013120" y="1351321"/>
          <a:ext cx="1665918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924250" y="981989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session_item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551844" y="2158188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/>
            </p:nvGraphicFramePr>
            <p:xfrm>
              <a:off x="7008428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3613576"/>
                  </p:ext>
                </p:extLst>
              </p:nvPr>
            </p:nvGraphicFramePr>
            <p:xfrm>
              <a:off x="7008428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198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직사각형 23"/>
          <p:cNvSpPr/>
          <p:nvPr/>
        </p:nvSpPr>
        <p:spPr>
          <a:xfrm>
            <a:off x="6969776" y="3656321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533400" y="2535085"/>
            <a:ext cx="5716398" cy="4187845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</a:rPr>
              <a:t>-1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 = []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rules = </a:t>
            </a:r>
            <a:r>
              <a:rPr lang="en-US" altLang="ko-KR" sz="1600" dirty="0" err="1">
                <a:solidFill>
                  <a:srgbClr val="000000"/>
                </a:solidFill>
              </a:rPr>
              <a:t>dict</a:t>
            </a:r>
            <a:r>
              <a:rPr lang="en-US" altLang="ko-KR" sz="1600" dirty="0">
                <a:solidFill>
                  <a:srgbClr val="000000"/>
                </a:solidFill>
              </a:rPr>
              <a:t>()</a:t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row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session_item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 = row[</a:t>
            </a:r>
            <a:r>
              <a:rPr lang="en-US" altLang="ko-KR" sz="1600" dirty="0">
                <a:solidFill>
                  <a:srgbClr val="09885A"/>
                </a:solidFill>
              </a:rPr>
              <a:t>0</a:t>
            </a:r>
            <a:r>
              <a:rPr lang="en-US" altLang="ko-KR" sz="1600" dirty="0">
                <a:solidFill>
                  <a:srgbClr val="000000"/>
                </a:solidFill>
              </a:rPr>
              <a:t>], row[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 !=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 = []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795E26"/>
                </a:solidFill>
              </a:rPr>
              <a:t>range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, </a:t>
            </a:r>
            <a:r>
              <a:rPr lang="en-US" altLang="ko-KR" sz="1600" dirty="0" err="1">
                <a:solidFill>
                  <a:srgbClr val="795E26"/>
                </a:solidFill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) +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):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prev_item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[-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/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        weight =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/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rules[</a:t>
            </a:r>
            <a:r>
              <a:rPr lang="en-US" altLang="ko-KR" sz="1600" dirty="0" err="1">
                <a:solidFill>
                  <a:srgbClr val="000000"/>
                </a:solidFill>
              </a:rPr>
              <a:t>prev_item</a:t>
            </a:r>
            <a:r>
              <a:rPr lang="en-US" altLang="ko-KR" sz="1600" dirty="0">
                <a:solidFill>
                  <a:srgbClr val="000000"/>
                </a:solidFill>
              </a:rPr>
              <a:t>][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] += weight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/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last_items.append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6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558567" y="4842487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6949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순차 규칙의 </a:t>
            </a:r>
            <a:r>
              <a:rPr lang="en-US" altLang="ko-KR" dirty="0"/>
              <a:t>Counting Scheme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8651" y="1266054"/>
            <a:ext cx="2105024" cy="996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[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,2]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22544" y="1266054"/>
            <a:ext cx="3225600" cy="996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맑은 고딕"/>
                <a:cs typeface="+mn-cs"/>
              </a:rPr>
              <a:t>range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, </a:t>
            </a: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맑은 고딕"/>
                <a:cs typeface="+mn-cs"/>
              </a:rPr>
              <a:t>len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 + 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[1,2]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 =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prev_item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weight = 1/2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7013120" y="1351321"/>
          <a:ext cx="1665918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6924250" y="981989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session_item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551844" y="2158188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/>
            </p:nvGraphicFramePr>
            <p:xfrm>
              <a:off x="7008428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9589467"/>
                  </p:ext>
                </p:extLst>
              </p:nvPr>
            </p:nvGraphicFramePr>
            <p:xfrm>
              <a:off x="7008428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198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직사각형 23"/>
          <p:cNvSpPr/>
          <p:nvPr/>
        </p:nvSpPr>
        <p:spPr>
          <a:xfrm>
            <a:off x="6969776" y="3656321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533400" y="2535085"/>
            <a:ext cx="5716398" cy="4187845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</a:rPr>
              <a:t>-1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 = []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rules = </a:t>
            </a:r>
            <a:r>
              <a:rPr lang="en-US" altLang="ko-KR" sz="1600" dirty="0" err="1">
                <a:solidFill>
                  <a:srgbClr val="000000"/>
                </a:solidFill>
              </a:rPr>
              <a:t>dict</a:t>
            </a:r>
            <a:r>
              <a:rPr lang="en-US" altLang="ko-KR" sz="1600" dirty="0">
                <a:solidFill>
                  <a:srgbClr val="000000"/>
                </a:solidFill>
              </a:rPr>
              <a:t>()</a:t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row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session_item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 = row[</a:t>
            </a:r>
            <a:r>
              <a:rPr lang="en-US" altLang="ko-KR" sz="1600" dirty="0">
                <a:solidFill>
                  <a:srgbClr val="09885A"/>
                </a:solidFill>
              </a:rPr>
              <a:t>0</a:t>
            </a:r>
            <a:r>
              <a:rPr lang="en-US" altLang="ko-KR" sz="1600" dirty="0">
                <a:solidFill>
                  <a:srgbClr val="000000"/>
                </a:solidFill>
              </a:rPr>
              <a:t>], row[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 !=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 = []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795E26"/>
                </a:solidFill>
              </a:rPr>
              <a:t>range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, </a:t>
            </a:r>
            <a:r>
              <a:rPr lang="en-US" altLang="ko-KR" sz="1600" dirty="0" err="1">
                <a:solidFill>
                  <a:srgbClr val="795E26"/>
                </a:solidFill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) +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):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prev_item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[-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/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        weight =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/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rules[</a:t>
            </a:r>
            <a:r>
              <a:rPr lang="en-US" altLang="ko-KR" sz="1600" dirty="0" err="1">
                <a:solidFill>
                  <a:srgbClr val="000000"/>
                </a:solidFill>
              </a:rPr>
              <a:t>prev_item</a:t>
            </a:r>
            <a:r>
              <a:rPr lang="en-US" altLang="ko-KR" sz="1600" dirty="0">
                <a:solidFill>
                  <a:srgbClr val="000000"/>
                </a:solidFill>
              </a:rPr>
              <a:t>][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] += weight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/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last_items.append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6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767376" y="5840640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5398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순차 규칙의 </a:t>
            </a:r>
            <a:r>
              <a:rPr lang="en-US" altLang="ko-KR" dirty="0"/>
              <a:t>Normalization </a:t>
            </a:r>
            <a:r>
              <a:rPr lang="ko-KR" altLang="en-US" dirty="0"/>
              <a:t>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항목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ko-KR" altLang="en-US" dirty="0"/>
                  <a:t>가 등장하는 각 세션에서 항목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ko-KR" altLang="en-US" dirty="0"/>
                  <a:t>의 순서로 정규화</a:t>
                </a:r>
                <a:endParaRPr lang="en-US" altLang="ko-KR" dirty="0"/>
              </a:p>
              <a:p>
                <a:r>
                  <a:rPr lang="en-US" altLang="ko-KR" dirty="0"/>
                  <a:t>Counting scheme </a:t>
                </a:r>
                <a:r>
                  <a:rPr lang="ko-KR" altLang="en-US" dirty="0"/>
                  <a:t>식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256384" y="2168055"/>
                <a:ext cx="2631233" cy="793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384" y="2168055"/>
                <a:ext cx="2631233" cy="7931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12224" y="3673953"/>
          <a:ext cx="2406650" cy="2227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25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371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371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371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371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371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371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p:sp>
        <p:nvSpPr>
          <p:cNvPr id="10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2782829" y="4544724"/>
            <a:ext cx="539784" cy="724628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/>
            </p:nvGraphicFramePr>
            <p:xfrm>
              <a:off x="3386568" y="4078828"/>
              <a:ext cx="2354777" cy="15709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2202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552575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149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a14:m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</a:rPr>
                            <a:t>의 합</a:t>
                          </a: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7124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7124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7124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/>
            </p:nvGraphicFramePr>
            <p:xfrm>
              <a:off x="3386568" y="4078828"/>
              <a:ext cx="2354777" cy="15709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2202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552575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58" t="-1333" r="-196212" b="-26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2157" t="-1333" r="-1569" b="-26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7124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7124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7124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5805300" y="4544724"/>
            <a:ext cx="539784" cy="724628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/>
              <p:cNvGraphicFramePr>
                <a:graphicFrameLocks noGrp="1"/>
              </p:cNvGraphicFramePr>
              <p:nvPr/>
            </p:nvGraphicFramePr>
            <p:xfrm>
              <a:off x="6409751" y="3814826"/>
              <a:ext cx="2554930" cy="2274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9145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915785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149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spc="-100" baseline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Normalization </a:t>
                          </a:r>
                          <a:r>
                            <a:rPr lang="ko-KR" altLang="en-US" sz="1800" spc="-100" baseline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값</a:t>
                          </a:r>
                          <a:endParaRPr lang="ko-KR" altLang="en-US" sz="1800" b="1" spc="-100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52209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52500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52500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/>
              <p:cNvGraphicFramePr>
                <a:graphicFrameLocks noGrp="1"/>
              </p:cNvGraphicFramePr>
              <p:nvPr/>
            </p:nvGraphicFramePr>
            <p:xfrm>
              <a:off x="6409751" y="3814826"/>
              <a:ext cx="2554930" cy="2274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9145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915785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52" t="-1333" r="-303810" b="-4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spc="-100" baseline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Normalization </a:t>
                          </a:r>
                          <a:r>
                            <a:rPr lang="ko-KR" altLang="en-US" sz="1800" spc="-100" baseline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값</a:t>
                          </a:r>
                          <a:endParaRPr lang="ko-KR" altLang="en-US" sz="1800" b="1" spc="-100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3651" t="-76000" r="-1270" b="-20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3651" t="-177778" r="-1270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3651" t="-275000" r="-1270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074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DDF22A4-1BB5-4859-B095-D5E12C82F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781" y="2287016"/>
            <a:ext cx="5393005" cy="399948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Google </a:t>
            </a:r>
            <a:r>
              <a:rPr lang="en-US" altLang="ko-KR" dirty="0" err="1">
                <a:latin typeface="+mn-lt"/>
              </a:rPr>
              <a:t>Colab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실행 환경 초기화 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>
                <a:latin typeface="+mn-lt"/>
              </a:rPr>
              <a:t>런타임 다시 시작</a:t>
            </a:r>
            <a:endParaRPr lang="ko-KR" altLang="en-US" dirty="0">
              <a:latin typeface="+mn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341633-8456-44C6-B6A1-7079D89240B5}"/>
              </a:ext>
            </a:extLst>
          </p:cNvPr>
          <p:cNvSpPr/>
          <p:nvPr/>
        </p:nvSpPr>
        <p:spPr>
          <a:xfrm>
            <a:off x="5037569" y="5691460"/>
            <a:ext cx="5309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>
                <a:solidFill>
                  <a:srgbClr val="C00000"/>
                </a:solidFill>
              </a:rPr>
              <a:t>클릭</a:t>
            </a:r>
            <a:endParaRPr lang="en-US" altLang="ko-KR" sz="1350" dirty="0">
              <a:solidFill>
                <a:srgbClr val="C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93574-701E-4BFF-A161-3352040D71D6}"/>
              </a:ext>
            </a:extLst>
          </p:cNvPr>
          <p:cNvSpPr/>
          <p:nvPr/>
        </p:nvSpPr>
        <p:spPr>
          <a:xfrm>
            <a:off x="3965323" y="5436887"/>
            <a:ext cx="2624663" cy="210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1" name="Picture 2" descr="ê´ë ¨ ì´ë¯¸ì§">
            <a:extLst>
              <a:ext uri="{FF2B5EF4-FFF2-40B4-BE49-F238E27FC236}">
                <a16:creationId xmlns:a16="http://schemas.microsoft.com/office/drawing/2014/main" id="{F810070D-8BF9-445B-9D73-6751F5744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13" y="5615883"/>
            <a:ext cx="280711" cy="36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7677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902261" y="2186100"/>
            <a:ext cx="4022982" cy="3324701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normal = </a:t>
            </a:r>
            <a:r>
              <a:rPr lang="en-US" altLang="ko-KR" sz="1600" dirty="0" err="1">
                <a:solidFill>
                  <a:srgbClr val="000000"/>
                </a:solidFill>
              </a:rPr>
              <a:t>dict</a:t>
            </a:r>
            <a:r>
              <a:rPr lang="en-US" altLang="ko-KR" sz="1600" dirty="0">
                <a:solidFill>
                  <a:srgbClr val="000000"/>
                </a:solidFill>
              </a:rPr>
              <a:t>()</a:t>
            </a:r>
          </a:p>
          <a:p>
            <a:pPr lvl="0"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</a:rPr>
              <a:t>-1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x =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row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session_item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 = row[</a:t>
            </a:r>
            <a:r>
              <a:rPr lang="en-US" altLang="ko-KR" sz="1600" dirty="0">
                <a:solidFill>
                  <a:srgbClr val="09885A"/>
                </a:solidFill>
              </a:rPr>
              <a:t>0</a:t>
            </a:r>
            <a:r>
              <a:rPr lang="en-US" altLang="ko-KR" sz="1600" dirty="0">
                <a:solidFill>
                  <a:srgbClr val="000000"/>
                </a:solidFill>
              </a:rPr>
              <a:t>], row[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 !=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x =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>
                <a:solidFill>
                  <a:srgbClr val="AF00DB"/>
                </a:solidFill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not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normal: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normal[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] = </a:t>
            </a:r>
            <a:r>
              <a:rPr lang="en-US" altLang="ko-KR" sz="1600" dirty="0">
                <a:solidFill>
                  <a:srgbClr val="09885A"/>
                </a:solidFill>
              </a:rPr>
              <a:t>0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normal[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] += x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x +=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순차 규칙의 </a:t>
            </a:r>
            <a:r>
              <a:rPr lang="en-US" altLang="ko-KR" dirty="0"/>
              <a:t>Normalization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903482" y="1542171"/>
          <a:ext cx="1665918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p:sp>
        <p:nvSpPr>
          <p:cNvPr id="11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5509618" y="2112398"/>
            <a:ext cx="293812" cy="239398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표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7047047"/>
                  </p:ext>
                </p:extLst>
              </p:nvPr>
            </p:nvGraphicFramePr>
            <p:xfrm>
              <a:off x="5917840" y="4812449"/>
              <a:ext cx="1113740" cy="121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kumimoji="0" lang="ko-KR" altLang="en-US" sz="1400" b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표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7047047"/>
                  </p:ext>
                </p:extLst>
              </p:nvPr>
            </p:nvGraphicFramePr>
            <p:xfrm>
              <a:off x="5917840" y="4812449"/>
              <a:ext cx="1113740" cy="121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2000" r="-104348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직사각형 16"/>
          <p:cNvSpPr/>
          <p:nvPr/>
        </p:nvSpPr>
        <p:spPr>
          <a:xfrm>
            <a:off x="5879188" y="4443117"/>
            <a:ext cx="962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normal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8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994378" y="4954680"/>
            <a:ext cx="293812" cy="239398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03482" y="3585866"/>
            <a:ext cx="1659977" cy="5672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 =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X = 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1442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순차 규칙의 </a:t>
            </a:r>
            <a:r>
              <a:rPr lang="en-US" altLang="ko-KR" dirty="0"/>
              <a:t>Normalization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표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1247350"/>
                  </p:ext>
                </p:extLst>
              </p:nvPr>
            </p:nvGraphicFramePr>
            <p:xfrm>
              <a:off x="3316557" y="2939533"/>
              <a:ext cx="1113740" cy="121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표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1247350"/>
                  </p:ext>
                </p:extLst>
              </p:nvPr>
            </p:nvGraphicFramePr>
            <p:xfrm>
              <a:off x="3316557" y="2939533"/>
              <a:ext cx="1113740" cy="121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2000" r="-103261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직사각형 16"/>
          <p:cNvSpPr/>
          <p:nvPr/>
        </p:nvSpPr>
        <p:spPr>
          <a:xfrm>
            <a:off x="3277905" y="2570201"/>
            <a:ext cx="962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normal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표 10"/>
              <p:cNvGraphicFramePr>
                <a:graphicFrameLocks noGrp="1"/>
              </p:cNvGraphicFramePr>
              <p:nvPr/>
            </p:nvGraphicFramePr>
            <p:xfrm>
              <a:off x="1030344" y="2624587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표 10"/>
              <p:cNvGraphicFramePr>
                <a:graphicFrameLocks noGrp="1"/>
              </p:cNvGraphicFramePr>
              <p:nvPr/>
            </p:nvGraphicFramePr>
            <p:xfrm>
              <a:off x="1030344" y="2624587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74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3297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직사각형 11"/>
          <p:cNvSpPr/>
          <p:nvPr/>
        </p:nvSpPr>
        <p:spPr>
          <a:xfrm>
            <a:off x="991692" y="2255255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929785" y="941387"/>
                <a:ext cx="7284430" cy="943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𝑺𝑹</m:t>
                                      </m:r>
                                    </m:sub>
                                  </m:sSub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785" y="941387"/>
                <a:ext cx="7284430" cy="943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5084553" y="3116093"/>
            <a:ext cx="544060" cy="585892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916320"/>
                  </p:ext>
                </p:extLst>
              </p:nvPr>
            </p:nvGraphicFramePr>
            <p:xfrm>
              <a:off x="6305579" y="2624587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1/4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916320"/>
                  </p:ext>
                </p:extLst>
              </p:nvPr>
            </p:nvGraphicFramePr>
            <p:xfrm>
              <a:off x="6305579" y="2624587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87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2198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1/4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직사각형 18"/>
          <p:cNvSpPr/>
          <p:nvPr/>
        </p:nvSpPr>
        <p:spPr>
          <a:xfrm>
            <a:off x="6266927" y="2255255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465535" y="5181092"/>
            <a:ext cx="8212931" cy="1278731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item_id1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rules.keys</a:t>
            </a:r>
            <a:r>
              <a:rPr lang="en-US" altLang="ko-KR" sz="1600" dirty="0">
                <a:solidFill>
                  <a:srgbClr val="000000"/>
                </a:solidFill>
              </a:rPr>
              <a:t>():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normal_term</a:t>
            </a:r>
            <a:r>
              <a:rPr lang="en-US" altLang="ko-KR" sz="1600" dirty="0">
                <a:solidFill>
                  <a:srgbClr val="000000"/>
                </a:solidFill>
              </a:rPr>
              <a:t> = normal[item_id1]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/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item_id2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rules[item_id1].keys():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rules[item_id1][item_id2] = rules[item_id1][item_id2] / </a:t>
            </a:r>
            <a:r>
              <a:rPr lang="en-US" altLang="ko-KR" sz="1600" dirty="0" err="1">
                <a:solidFill>
                  <a:srgbClr val="000000"/>
                </a:solidFill>
              </a:rPr>
              <a:t>normal_term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119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추천 결과 확인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항목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/>
                  <a:t> 의 모든 조합에 대한 규칙을 이용</a:t>
                </a:r>
                <a:endParaRPr lang="en-US" altLang="ko-KR" dirty="0"/>
              </a:p>
              <a:p>
                <a:r>
                  <a:rPr lang="ko-KR" altLang="en-US" dirty="0"/>
                  <a:t>세션의 마지막 항목을 이용하여 추천 함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/>
              <p:cNvGraphicFramePr>
                <a:graphicFrameLocks noGrp="1"/>
              </p:cNvGraphicFramePr>
              <p:nvPr/>
            </p:nvGraphicFramePr>
            <p:xfrm>
              <a:off x="571529" y="3207699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/>
              <p:cNvGraphicFramePr>
                <a:graphicFrameLocks noGrp="1"/>
              </p:cNvGraphicFramePr>
              <p:nvPr/>
            </p:nvGraphicFramePr>
            <p:xfrm>
              <a:off x="571529" y="3207699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87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198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532877" y="2838367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699444" y="3207699"/>
          <a:ext cx="1665918" cy="107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699444" y="2838367"/>
            <a:ext cx="1158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test data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4753972" y="3454503"/>
            <a:ext cx="544060" cy="585892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686643" y="3207699"/>
          <a:ext cx="30115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852">
                  <a:extLst>
                    <a:ext uri="{9D8B030D-6E8A-4147-A177-3AD203B41FA5}">
                      <a16:colId xmlns:a16="http://schemas.microsoft.com/office/drawing/2014/main" val="3089684409"/>
                    </a:ext>
                  </a:extLst>
                </a:gridCol>
                <a:gridCol w="1003852">
                  <a:extLst>
                    <a:ext uri="{9D8B030D-6E8A-4147-A177-3AD203B41FA5}">
                      <a16:colId xmlns:a16="http://schemas.microsoft.com/office/drawing/2014/main" val="1238820306"/>
                    </a:ext>
                  </a:extLst>
                </a:gridCol>
                <a:gridCol w="1003852">
                  <a:extLst>
                    <a:ext uri="{9D8B030D-6E8A-4147-A177-3AD203B41FA5}">
                      <a16:colId xmlns:a16="http://schemas.microsoft.com/office/drawing/2014/main" val="2556655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18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예측 값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92050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690087" y="2838367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추천 예측 값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 rot="5400000">
            <a:off x="6920391" y="4332910"/>
            <a:ext cx="544060" cy="585892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86643" y="5170476"/>
            <a:ext cx="3011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Top-1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추천 결과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항목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4692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사용자에 대한 추천 결과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알고리즘 별 특정 사용자에 대한 추천 결과 비교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795589" y="1781891"/>
            <a:ext cx="7552823" cy="4883162"/>
          </a:xfrm>
          <a:prstGeom prst="roundRect">
            <a:avLst>
              <a:gd name="adj" fmla="val 5038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000000"/>
                </a:solidFill>
              </a:rPr>
              <a:t/>
            </a:r>
            <a:br>
              <a:rPr lang="en-US" altLang="ko-KR" sz="1400" dirty="0">
                <a:solidFill>
                  <a:srgbClr val="000000"/>
                </a:solidFill>
              </a:rPr>
            </a:br>
            <a:endParaRPr lang="en-US" altLang="ko-KR" sz="1400" dirty="0">
              <a:solidFill>
                <a:srgbClr val="000000"/>
              </a:solidFill>
            </a:endParaRPr>
          </a:p>
          <a:p>
            <a:r>
              <a:rPr lang="en-US" altLang="ko-KR" sz="1400" dirty="0">
                <a:solidFill>
                  <a:srgbClr val="008000"/>
                </a:solidFill>
              </a:rPr>
              <a:t># </a:t>
            </a:r>
            <a:r>
              <a:rPr lang="ko-KR" altLang="en-US" sz="1400" dirty="0">
                <a:solidFill>
                  <a:srgbClr val="008000"/>
                </a:solidFill>
              </a:rPr>
              <a:t>사용자가 이미 본 영화들 제외</a:t>
            </a:r>
            <a:endParaRPr lang="ko-KR" altLang="en-US" sz="1400" dirty="0">
              <a:solidFill>
                <a:srgbClr val="000000"/>
              </a:solidFill>
            </a:endParaRPr>
          </a:p>
          <a:p>
            <a:r>
              <a:rPr lang="en-US" altLang="ko-KR" sz="1400" dirty="0" err="1">
                <a:solidFill>
                  <a:srgbClr val="000000"/>
                </a:solidFill>
              </a:rPr>
              <a:t>missing_items</a:t>
            </a:r>
            <a:r>
              <a:rPr lang="en-US" altLang="ko-KR" sz="1400" dirty="0">
                <a:solidFill>
                  <a:srgbClr val="000000"/>
                </a:solidFill>
              </a:rPr>
              <a:t> = list(set(</a:t>
            </a:r>
            <a:r>
              <a:rPr lang="en-US" altLang="ko-KR" sz="1400" dirty="0" err="1">
                <a:solidFill>
                  <a:srgbClr val="000000"/>
                </a:solidFill>
              </a:rPr>
              <a:t>item_list</a:t>
            </a:r>
            <a:r>
              <a:rPr lang="en-US" altLang="ko-KR" sz="1400" dirty="0">
                <a:solidFill>
                  <a:srgbClr val="000000"/>
                </a:solidFill>
              </a:rPr>
              <a:t>) - set(</a:t>
            </a:r>
            <a:r>
              <a:rPr lang="en-US" altLang="ko-KR" sz="1400" dirty="0" err="1">
                <a:solidFill>
                  <a:srgbClr val="000000"/>
                </a:solidFill>
              </a:rPr>
              <a:t>train_dict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user_id</a:t>
            </a:r>
            <a:r>
              <a:rPr lang="en-US" altLang="ko-KR" sz="1400" dirty="0">
                <a:solidFill>
                  <a:srgbClr val="000000"/>
                </a:solidFill>
              </a:rPr>
              <a:t>]))</a:t>
            </a:r>
          </a:p>
          <a:p>
            <a:endParaRPr lang="en-US" altLang="ko-KR" sz="1400" dirty="0">
              <a:solidFill>
                <a:srgbClr val="000000"/>
              </a:solidFill>
            </a:endParaRPr>
          </a:p>
          <a:p>
            <a:r>
              <a:rPr lang="en-US" altLang="ko-KR" sz="1400" dirty="0">
                <a:solidFill>
                  <a:srgbClr val="008000"/>
                </a:solidFill>
              </a:rPr>
              <a:t># </a:t>
            </a:r>
            <a:r>
              <a:rPr lang="ko-KR" altLang="en-US" sz="1400" dirty="0">
                <a:solidFill>
                  <a:srgbClr val="008000"/>
                </a:solidFill>
              </a:rPr>
              <a:t>사용자의 마지막 영화를 기준으로 각 알고리즘을 이용한 추천 점수 구함</a:t>
            </a:r>
            <a:endParaRPr lang="ko-KR" altLang="en-US" sz="1400" dirty="0">
              <a:solidFill>
                <a:srgbClr val="000000"/>
              </a:solidFill>
            </a:endParaRPr>
          </a:p>
          <a:p>
            <a:r>
              <a:rPr lang="en-US" altLang="ko-KR" sz="1400" dirty="0" err="1">
                <a:solidFill>
                  <a:srgbClr val="000000"/>
                </a:solidFill>
              </a:rPr>
              <a:t>predicted_scores</a:t>
            </a:r>
            <a:r>
              <a:rPr lang="en-US" altLang="ko-KR" sz="1400" dirty="0">
                <a:solidFill>
                  <a:srgbClr val="000000"/>
                </a:solidFill>
              </a:rPr>
              <a:t> = []</a:t>
            </a:r>
          </a:p>
          <a:p>
            <a:r>
              <a:rPr lang="en-US" altLang="ko-KR" sz="1400" dirty="0">
                <a:solidFill>
                  <a:srgbClr val="AF00DB"/>
                </a:solidFill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</a:rPr>
              <a:t>algo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</a:rPr>
              <a:t> [AR, SR, MC]: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predicted_scores.append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algo.predict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train_dict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user_id</a:t>
            </a:r>
            <a:r>
              <a:rPr lang="en-US" altLang="ko-KR" sz="1400" dirty="0">
                <a:solidFill>
                  <a:srgbClr val="000000"/>
                </a:solidFill>
              </a:rPr>
              <a:t>][</a:t>
            </a:r>
            <a:r>
              <a:rPr lang="en-US" altLang="ko-KR" sz="1400" dirty="0">
                <a:solidFill>
                  <a:srgbClr val="09885A"/>
                </a:solidFill>
              </a:rPr>
              <a:t>-1</a:t>
            </a:r>
            <a:r>
              <a:rPr lang="en-US" altLang="ko-KR" sz="1400" dirty="0">
                <a:solidFill>
                  <a:srgbClr val="000000"/>
                </a:solidFill>
              </a:rPr>
              <a:t>], </a:t>
            </a:r>
            <a:r>
              <a:rPr lang="en-US" altLang="ko-KR" sz="1400" dirty="0" err="1">
                <a:solidFill>
                  <a:srgbClr val="000000"/>
                </a:solidFill>
              </a:rPr>
              <a:t>missing_items</a:t>
            </a:r>
            <a:r>
              <a:rPr lang="en-US" altLang="ko-KR" sz="1400" dirty="0">
                <a:solidFill>
                  <a:srgbClr val="000000"/>
                </a:solidFill>
              </a:rPr>
              <a:t>))</a:t>
            </a:r>
          </a:p>
          <a:p>
            <a:endParaRPr lang="ko-KR" altLang="en-US" sz="1400" dirty="0">
              <a:solidFill>
                <a:srgbClr val="000000"/>
              </a:solidFill>
            </a:endParaRPr>
          </a:p>
          <a:p>
            <a:r>
              <a:rPr lang="en-US" altLang="ko-KR" sz="1400" dirty="0" err="1">
                <a:solidFill>
                  <a:srgbClr val="000000"/>
                </a:solidFill>
              </a:rPr>
              <a:t>missing_items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np.asarray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missing_items</a:t>
            </a:r>
            <a:r>
              <a:rPr lang="en-US" altLang="ko-KR" sz="1400" dirty="0">
                <a:solidFill>
                  <a:srgbClr val="000000"/>
                </a:solidFill>
              </a:rPr>
              <a:t>) </a:t>
            </a:r>
            <a:r>
              <a:rPr lang="en-US" altLang="ko-KR" sz="1400" dirty="0">
                <a:solidFill>
                  <a:srgbClr val="008000"/>
                </a:solidFill>
              </a:rPr>
              <a:t># </a:t>
            </a:r>
            <a:r>
              <a:rPr lang="ko-KR" altLang="en-US" sz="1400" dirty="0">
                <a:solidFill>
                  <a:srgbClr val="008000"/>
                </a:solidFill>
              </a:rPr>
              <a:t>추천 점수로 </a:t>
            </a:r>
            <a:r>
              <a:rPr lang="en-US" altLang="ko-KR" sz="1400" dirty="0">
                <a:solidFill>
                  <a:srgbClr val="008000"/>
                </a:solidFill>
              </a:rPr>
              <a:t>top-N </a:t>
            </a:r>
            <a:r>
              <a:rPr lang="ko-KR" altLang="en-US" sz="1400" dirty="0">
                <a:solidFill>
                  <a:srgbClr val="008000"/>
                </a:solidFill>
              </a:rPr>
              <a:t>항목 추천</a:t>
            </a:r>
            <a:endParaRPr lang="en-US" altLang="ko-KR" sz="1400" dirty="0">
              <a:solidFill>
                <a:srgbClr val="000000"/>
              </a:solidFill>
            </a:endParaRPr>
          </a:p>
          <a:p>
            <a:r>
              <a:rPr lang="en-US" altLang="ko-KR" sz="1400" dirty="0">
                <a:solidFill>
                  <a:srgbClr val="000000"/>
                </a:solidFill>
              </a:rPr>
              <a:t/>
            </a:r>
            <a:br>
              <a:rPr lang="en-US" altLang="ko-KR" sz="1400" dirty="0">
                <a:solidFill>
                  <a:srgbClr val="000000"/>
                </a:solidFill>
              </a:rPr>
            </a:br>
            <a:r>
              <a:rPr lang="en-US" altLang="ko-KR" sz="1400" dirty="0" err="1">
                <a:solidFill>
                  <a:srgbClr val="000000"/>
                </a:solidFill>
              </a:rPr>
              <a:t>algo_names</a:t>
            </a:r>
            <a:r>
              <a:rPr lang="en-US" altLang="ko-KR" sz="1400" dirty="0">
                <a:solidFill>
                  <a:srgbClr val="000000"/>
                </a:solidFill>
              </a:rPr>
              <a:t> = [</a:t>
            </a:r>
            <a:r>
              <a:rPr lang="en-US" altLang="ko-KR" sz="1400" dirty="0">
                <a:solidFill>
                  <a:srgbClr val="A31515"/>
                </a:solidFill>
              </a:rPr>
              <a:t>"AR"</a:t>
            </a:r>
            <a:r>
              <a:rPr lang="en-US" altLang="ko-KR" sz="1400" dirty="0">
                <a:solidFill>
                  <a:srgbClr val="000000"/>
                </a:solidFill>
              </a:rPr>
              <a:t>, </a:t>
            </a:r>
            <a:r>
              <a:rPr lang="en-US" altLang="ko-KR" sz="1400" dirty="0">
                <a:solidFill>
                  <a:srgbClr val="A31515"/>
                </a:solidFill>
              </a:rPr>
              <a:t>"SR"</a:t>
            </a:r>
            <a:r>
              <a:rPr lang="en-US" altLang="ko-KR" sz="1400" dirty="0">
                <a:solidFill>
                  <a:srgbClr val="000000"/>
                </a:solidFill>
              </a:rPr>
              <a:t>, </a:t>
            </a:r>
            <a:r>
              <a:rPr lang="en-US" altLang="ko-KR" sz="1400" dirty="0">
                <a:solidFill>
                  <a:srgbClr val="A31515"/>
                </a:solidFill>
              </a:rPr>
              <a:t>"MC"</a:t>
            </a:r>
            <a:r>
              <a:rPr lang="en-US" altLang="ko-KR" sz="1400" dirty="0">
                <a:solidFill>
                  <a:srgbClr val="000000"/>
                </a:solidFill>
              </a:rPr>
              <a:t>]</a:t>
            </a:r>
          </a:p>
          <a:p>
            <a:r>
              <a:rPr lang="en-US" altLang="ko-KR" sz="1400" dirty="0">
                <a:solidFill>
                  <a:srgbClr val="AF00DB"/>
                </a:solidFill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</a:rPr>
              <a:t>i</a:t>
            </a:r>
            <a:r>
              <a:rPr lang="en-US" altLang="ko-KR" sz="1400" dirty="0">
                <a:solidFill>
                  <a:srgbClr val="000000"/>
                </a:solidFill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>
                <a:solidFill>
                  <a:srgbClr val="795E26"/>
                </a:solidFill>
              </a:rPr>
              <a:t>enumerate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predicted_scores</a:t>
            </a:r>
            <a:r>
              <a:rPr lang="en-US" altLang="ko-KR" sz="1400" dirty="0">
                <a:solidFill>
                  <a:srgbClr val="000000"/>
                </a:solidFill>
              </a:rPr>
              <a:t>):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np.asarray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predicted_score_algo_idx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np.argsort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predicted_score_algo_idx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predicted_score_algo_idx</a:t>
            </a:r>
            <a:r>
              <a:rPr lang="en-US" altLang="ko-KR" sz="1400" dirty="0">
                <a:solidFill>
                  <a:srgbClr val="000000"/>
                </a:solidFill>
              </a:rPr>
              <a:t>[::</a:t>
            </a:r>
            <a:r>
              <a:rPr lang="en-US" altLang="ko-KR" sz="1400" dirty="0">
                <a:solidFill>
                  <a:srgbClr val="09885A"/>
                </a:solidFill>
              </a:rPr>
              <a:t>-1</a:t>
            </a:r>
            <a:r>
              <a:rPr lang="en-US" altLang="ko-KR" sz="1400" dirty="0">
                <a:solidFill>
                  <a:srgbClr val="000000"/>
                </a:solidFill>
              </a:rPr>
              <a:t>]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</a:rPr>
              <a:t>ranked_items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missing_items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predicted_score_algo_idx</a:t>
            </a:r>
            <a:r>
              <a:rPr lang="en-US" altLang="ko-KR" sz="1400" dirty="0">
                <a:solidFill>
                  <a:srgbClr val="000000"/>
                </a:solidFill>
              </a:rPr>
              <a:t>]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/>
            </a:r>
            <a:br>
              <a:rPr lang="en-US" altLang="ko-KR" sz="1400" dirty="0">
                <a:solidFill>
                  <a:srgbClr val="000000"/>
                </a:solidFill>
              </a:rPr>
            </a:br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>
                <a:solidFill>
                  <a:srgbClr val="795E26"/>
                </a:solidFill>
              </a:rPr>
              <a:t>print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>
                <a:solidFill>
                  <a:srgbClr val="A31515"/>
                </a:solidFill>
              </a:rPr>
              <a:t>"=============================="</a:t>
            </a:r>
            <a:r>
              <a:rPr lang="en-US" altLang="ko-KR" sz="1400" dirty="0">
                <a:solidFill>
                  <a:srgbClr val="000000"/>
                </a:solidFill>
              </a:rPr>
              <a:t>)     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>
                <a:solidFill>
                  <a:srgbClr val="795E26"/>
                </a:solidFill>
              </a:rPr>
              <a:t>print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algo_names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i</a:t>
            </a:r>
            <a:r>
              <a:rPr lang="en-US" altLang="ko-KR" sz="1400" dirty="0">
                <a:solidFill>
                  <a:srgbClr val="000000"/>
                </a:solidFill>
              </a:rPr>
              <a:t>] + </a:t>
            </a:r>
            <a:r>
              <a:rPr lang="en-US" altLang="ko-KR" sz="1400" dirty="0">
                <a:solidFill>
                  <a:srgbClr val="A31515"/>
                </a:solidFill>
              </a:rPr>
              <a:t>" results"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>
                <a:solidFill>
                  <a:srgbClr val="795E26"/>
                </a:solidFill>
              </a:rPr>
              <a:t>print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>
                <a:solidFill>
                  <a:srgbClr val="A31515"/>
                </a:solidFill>
              </a:rPr>
              <a:t>"=============================="</a:t>
            </a:r>
            <a:r>
              <a:rPr lang="en-US" altLang="ko-KR" sz="1400" dirty="0">
                <a:solidFill>
                  <a:srgbClr val="000000"/>
                </a:solidFill>
              </a:rPr>
              <a:t>)     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>
                <a:solidFill>
                  <a:srgbClr val="AF00DB"/>
                </a:solidFill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</a:rPr>
              <a:t>ranked_item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</a:rPr>
              <a:t>ranked_items</a:t>
            </a:r>
            <a:r>
              <a:rPr lang="en-US" altLang="ko-KR" sz="1400" dirty="0">
                <a:solidFill>
                  <a:srgbClr val="000000"/>
                </a:solidFill>
              </a:rPr>
              <a:t>[:</a:t>
            </a:r>
            <a:r>
              <a:rPr lang="en-US" altLang="ko-KR" sz="1400" dirty="0">
                <a:solidFill>
                  <a:srgbClr val="09885A"/>
                </a:solidFill>
              </a:rPr>
              <a:t>10</a:t>
            </a:r>
            <a:r>
              <a:rPr lang="en-US" altLang="ko-KR" sz="1400" dirty="0">
                <a:solidFill>
                  <a:srgbClr val="000000"/>
                </a:solidFill>
              </a:rPr>
              <a:t>]: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    </a:t>
            </a:r>
            <a:r>
              <a:rPr lang="en-US" altLang="ko-KR" sz="1400" dirty="0">
                <a:solidFill>
                  <a:srgbClr val="795E26"/>
                </a:solidFill>
              </a:rPr>
              <a:t>print</a:t>
            </a:r>
            <a:r>
              <a:rPr lang="en-US" altLang="ko-KR" sz="1400" dirty="0">
                <a:solidFill>
                  <a:srgbClr val="000000"/>
                </a:solidFill>
              </a:rPr>
              <a:t>(idx2title[</a:t>
            </a:r>
            <a:r>
              <a:rPr lang="en-US" altLang="ko-KR" sz="1400" dirty="0" err="1">
                <a:solidFill>
                  <a:srgbClr val="000000"/>
                </a:solidFill>
              </a:rPr>
              <a:t>ranked_item</a:t>
            </a:r>
            <a:r>
              <a:rPr lang="en-US" altLang="ko-KR" sz="1400" dirty="0">
                <a:solidFill>
                  <a:srgbClr val="000000"/>
                </a:solidFill>
              </a:rPr>
              <a:t>])</a:t>
            </a:r>
          </a:p>
          <a:p>
            <a:endParaRPr lang="en-US" altLang="ko-KR" sz="1400" b="0" dirty="0">
              <a:solidFill>
                <a:srgbClr val="000000"/>
              </a:solidFill>
              <a:effectLst/>
            </a:endParaRPr>
          </a:p>
          <a:p>
            <a:endParaRPr lang="en-US" altLang="ko-KR" sz="14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1528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사용자에 대한 추천 결과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64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95589" y="1085850"/>
            <a:ext cx="7552823" cy="946318"/>
            <a:chOff x="861261" y="1478100"/>
            <a:chExt cx="7552823" cy="946318"/>
          </a:xfrm>
        </p:grpSpPr>
        <p:sp>
          <p:nvSpPr>
            <p:cNvPr id="5" name="사각형: 둥근 모서리 7">
              <a:extLst>
                <a:ext uri="{FF2B5EF4-FFF2-40B4-BE49-F238E27FC236}">
                  <a16:creationId xmlns:a16="http://schemas.microsoft.com/office/drawing/2014/main" id="{F875BB7C-7BF3-42DB-A7F7-A21FA015CAB8}"/>
                </a:ext>
              </a:extLst>
            </p:cNvPr>
            <p:cNvSpPr/>
            <p:nvPr/>
          </p:nvSpPr>
          <p:spPr>
            <a:xfrm>
              <a:off x="861261" y="1663439"/>
              <a:ext cx="7552823" cy="760979"/>
            </a:xfrm>
            <a:prstGeom prst="roundRect">
              <a:avLst>
                <a:gd name="adj" fmla="val 9676"/>
              </a:avLst>
            </a:prstGeom>
            <a:solidFill>
              <a:schemeClr val="accent3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600" dirty="0">
                <a:solidFill>
                  <a:srgbClr val="212121"/>
                </a:solidFill>
              </a:endParaRPr>
            </a:p>
            <a:p>
              <a:r>
                <a:rPr lang="en-US" altLang="ko-KR" sz="1600" dirty="0">
                  <a:solidFill>
                    <a:srgbClr val="212121"/>
                  </a:solidFill>
                </a:rPr>
                <a:t>User id 1500</a:t>
              </a:r>
              <a:r>
                <a:rPr lang="ko-KR" altLang="en-US" sz="1600" dirty="0">
                  <a:solidFill>
                    <a:srgbClr val="212121"/>
                  </a:solidFill>
                </a:rPr>
                <a:t>이 본 마지막 영화</a:t>
              </a:r>
              <a:r>
                <a:rPr lang="en-US" altLang="ko-KR" sz="1600" dirty="0">
                  <a:solidFill>
                    <a:srgbClr val="212121"/>
                  </a:solidFill>
                </a:rPr>
                <a:t>:  </a:t>
              </a:r>
              <a:r>
                <a:rPr lang="ko-KR" altLang="en-US" sz="1600" dirty="0">
                  <a:solidFill>
                    <a:srgbClr val="212121"/>
                  </a:solidFill>
                </a:rPr>
                <a:t>다이 하드</a:t>
              </a:r>
              <a:endParaRPr lang="en-US" altLang="ko-KR" sz="1600" b="0" dirty="0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C53F15-1E48-48E7-9F70-758C0996C663}"/>
                </a:ext>
              </a:extLst>
            </p:cNvPr>
            <p:cNvSpPr/>
            <p:nvPr/>
          </p:nvSpPr>
          <p:spPr>
            <a:xfrm>
              <a:off x="1124794" y="1478100"/>
              <a:ext cx="1003412" cy="37067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출력</a:t>
              </a:r>
            </a:p>
          </p:txBody>
        </p:sp>
      </p:grpSp>
      <p:sp>
        <p:nvSpPr>
          <p:cNvPr id="9" name="사각형: 둥근 모서리 7">
            <a:extLst>
              <a:ext uri="{FF2B5EF4-FFF2-40B4-BE49-F238E27FC236}">
                <a16:creationId xmlns:a16="http://schemas.microsoft.com/office/drawing/2014/main" id="{F875BB7C-7BF3-42DB-A7F7-A21FA015CAB8}"/>
              </a:ext>
            </a:extLst>
          </p:cNvPr>
          <p:cNvSpPr/>
          <p:nvPr/>
        </p:nvSpPr>
        <p:spPr>
          <a:xfrm>
            <a:off x="795589" y="2402846"/>
            <a:ext cx="7552823" cy="4266402"/>
          </a:xfrm>
          <a:prstGeom prst="roundRect">
            <a:avLst>
              <a:gd name="adj" fmla="val 9676"/>
            </a:avLst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212121"/>
                </a:solidFill>
              </a:rPr>
              <a:t>각 알고리즘 별 추천 영화 </a:t>
            </a:r>
            <a:r>
              <a:rPr lang="en-US" altLang="ko-KR" sz="1600" dirty="0">
                <a:solidFill>
                  <a:srgbClr val="212121"/>
                </a:solidFill>
              </a:rPr>
              <a:t>Top-3</a:t>
            </a:r>
          </a:p>
          <a:p>
            <a:endParaRPr lang="en-US" altLang="ko-KR" sz="1600" dirty="0">
              <a:solidFill>
                <a:srgbClr val="212121"/>
              </a:solidFill>
            </a:endParaRPr>
          </a:p>
          <a:p>
            <a:r>
              <a:rPr lang="en-US" altLang="ko-KR" sz="1600" dirty="0">
                <a:solidFill>
                  <a:srgbClr val="212121"/>
                </a:solidFill>
              </a:rPr>
              <a:t>==============================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AR results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==============================</a:t>
            </a:r>
          </a:p>
          <a:p>
            <a:r>
              <a:rPr lang="ko-KR" altLang="en-US" sz="1600" dirty="0">
                <a:solidFill>
                  <a:srgbClr val="212121"/>
                </a:solidFill>
              </a:rPr>
              <a:t>터미네이터 </a:t>
            </a:r>
            <a:r>
              <a:rPr lang="en-US" altLang="ko-KR" sz="1600" dirty="0">
                <a:solidFill>
                  <a:srgbClr val="212121"/>
                </a:solidFill>
              </a:rPr>
              <a:t>2:</a:t>
            </a:r>
            <a:r>
              <a:rPr lang="ko-KR" altLang="en-US" sz="1600" dirty="0">
                <a:solidFill>
                  <a:srgbClr val="212121"/>
                </a:solidFill>
              </a:rPr>
              <a:t>오리지널</a:t>
            </a:r>
          </a:p>
          <a:p>
            <a:r>
              <a:rPr lang="ko-KR" altLang="en-US" sz="1600" dirty="0">
                <a:solidFill>
                  <a:srgbClr val="212121"/>
                </a:solidFill>
              </a:rPr>
              <a:t>다이 하드 </a:t>
            </a:r>
            <a:r>
              <a:rPr lang="en-US" altLang="ko-KR" sz="1600" dirty="0">
                <a:solidFill>
                  <a:srgbClr val="212121"/>
                </a:solidFill>
              </a:rPr>
              <a:t>2</a:t>
            </a:r>
          </a:p>
          <a:p>
            <a:r>
              <a:rPr lang="ko-KR" altLang="en-US" sz="1600" dirty="0">
                <a:solidFill>
                  <a:srgbClr val="212121"/>
                </a:solidFill>
              </a:rPr>
              <a:t>나 홀로 집에</a:t>
            </a:r>
          </a:p>
          <a:p>
            <a:endParaRPr lang="en-US" altLang="ko-KR" sz="1600" dirty="0">
              <a:solidFill>
                <a:srgbClr val="212121"/>
              </a:solidFill>
            </a:endParaRPr>
          </a:p>
          <a:p>
            <a:r>
              <a:rPr lang="en-US" altLang="ko-KR" sz="1600" dirty="0">
                <a:solidFill>
                  <a:srgbClr val="212121"/>
                </a:solidFill>
              </a:rPr>
              <a:t>==============================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SR results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==============================</a:t>
            </a:r>
          </a:p>
          <a:p>
            <a:r>
              <a:rPr lang="ko-KR" altLang="en-US" sz="1600" dirty="0">
                <a:solidFill>
                  <a:srgbClr val="212121"/>
                </a:solidFill>
              </a:rPr>
              <a:t>다이 하드 </a:t>
            </a:r>
            <a:r>
              <a:rPr lang="en-US" altLang="ko-KR" sz="1600" dirty="0">
                <a:solidFill>
                  <a:srgbClr val="212121"/>
                </a:solidFill>
              </a:rPr>
              <a:t>2</a:t>
            </a:r>
          </a:p>
          <a:p>
            <a:r>
              <a:rPr lang="ko-KR" altLang="en-US" sz="1600" dirty="0">
                <a:solidFill>
                  <a:srgbClr val="212121"/>
                </a:solidFill>
              </a:rPr>
              <a:t>터미네이터</a:t>
            </a:r>
          </a:p>
          <a:p>
            <a:r>
              <a:rPr lang="ko-KR" altLang="en-US" sz="1600" dirty="0">
                <a:solidFill>
                  <a:srgbClr val="212121"/>
                </a:solidFill>
              </a:rPr>
              <a:t>터미네이터 </a:t>
            </a:r>
            <a:r>
              <a:rPr lang="en-US" altLang="ko-KR" sz="1600" dirty="0">
                <a:solidFill>
                  <a:srgbClr val="212121"/>
                </a:solidFill>
              </a:rPr>
              <a:t>2:</a:t>
            </a:r>
            <a:r>
              <a:rPr lang="ko-KR" altLang="en-US" sz="1600" dirty="0">
                <a:solidFill>
                  <a:srgbClr val="212121"/>
                </a:solidFill>
              </a:rPr>
              <a:t>오리지널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C53F15-1E48-48E7-9F70-758C0996C663}"/>
              </a:ext>
            </a:extLst>
          </p:cNvPr>
          <p:cNvSpPr/>
          <p:nvPr/>
        </p:nvSpPr>
        <p:spPr>
          <a:xfrm>
            <a:off x="1059122" y="2217507"/>
            <a:ext cx="1003412" cy="370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13841" y="2908288"/>
            <a:ext cx="343791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600" dirty="0">
              <a:solidFill>
                <a:srgbClr val="212121"/>
              </a:solidFill>
            </a:endParaRPr>
          </a:p>
          <a:p>
            <a:r>
              <a:rPr lang="en-US" altLang="ko-KR" sz="1600" dirty="0">
                <a:solidFill>
                  <a:srgbClr val="212121"/>
                </a:solidFill>
              </a:rPr>
              <a:t>==============================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MC results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==============================</a:t>
            </a:r>
          </a:p>
          <a:p>
            <a:r>
              <a:rPr lang="ko-KR" altLang="en-US" sz="1600" dirty="0">
                <a:solidFill>
                  <a:srgbClr val="212121"/>
                </a:solidFill>
              </a:rPr>
              <a:t>다이 하드 </a:t>
            </a:r>
            <a:r>
              <a:rPr lang="en-US" altLang="ko-KR" sz="1600" dirty="0">
                <a:solidFill>
                  <a:srgbClr val="212121"/>
                </a:solidFill>
              </a:rPr>
              <a:t>2</a:t>
            </a:r>
          </a:p>
          <a:p>
            <a:r>
              <a:rPr lang="ko-KR" altLang="en-US" sz="1600" dirty="0" err="1">
                <a:solidFill>
                  <a:srgbClr val="212121"/>
                </a:solidFill>
              </a:rPr>
              <a:t>빠삐용</a:t>
            </a:r>
            <a:endParaRPr lang="ko-KR" altLang="en-US" sz="1600" dirty="0">
              <a:solidFill>
                <a:srgbClr val="212121"/>
              </a:solidFill>
            </a:endParaRPr>
          </a:p>
          <a:p>
            <a:r>
              <a:rPr lang="ko-KR" altLang="en-US" sz="1600" dirty="0" err="1">
                <a:solidFill>
                  <a:srgbClr val="212121"/>
                </a:solidFill>
              </a:rPr>
              <a:t>이티</a:t>
            </a:r>
            <a:endParaRPr lang="ko-KR" altLang="en-US" sz="1600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816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성능 평가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알고리즘 별 평가 지표 </a:t>
            </a:r>
            <a:r>
              <a:rPr lang="en-US" altLang="ko-KR" dirty="0"/>
              <a:t>Precision, recall, NDCG </a:t>
            </a:r>
            <a:r>
              <a:rPr lang="ko-KR" altLang="en-US" dirty="0"/>
              <a:t>비교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4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1778467"/>
            <a:ext cx="7552823" cy="4832058"/>
          </a:xfrm>
          <a:prstGeom prst="roundRect">
            <a:avLst>
              <a:gd name="adj" fmla="val 5038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AF00DB"/>
                </a:solidFill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</a:rPr>
              <a:t>user_id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</a:rPr>
              <a:t>user_list</a:t>
            </a:r>
            <a:r>
              <a:rPr lang="en-US" altLang="ko-KR" sz="1400" dirty="0">
                <a:solidFill>
                  <a:srgbClr val="000000"/>
                </a:solidFill>
              </a:rPr>
              <a:t>: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</a:rPr>
              <a:t>missing_items</a:t>
            </a:r>
            <a:r>
              <a:rPr lang="en-US" altLang="ko-KR" sz="1400" dirty="0">
                <a:solidFill>
                  <a:srgbClr val="000000"/>
                </a:solidFill>
              </a:rPr>
              <a:t> = list(set(</a:t>
            </a:r>
            <a:r>
              <a:rPr lang="en-US" altLang="ko-KR" sz="1400" dirty="0" err="1">
                <a:solidFill>
                  <a:srgbClr val="000000"/>
                </a:solidFill>
              </a:rPr>
              <a:t>item_list</a:t>
            </a:r>
            <a:r>
              <a:rPr lang="en-US" altLang="ko-KR" sz="1400" dirty="0">
                <a:solidFill>
                  <a:srgbClr val="000000"/>
                </a:solidFill>
              </a:rPr>
              <a:t>) - set(</a:t>
            </a:r>
            <a:r>
              <a:rPr lang="en-US" altLang="ko-KR" sz="1400" dirty="0" err="1">
                <a:solidFill>
                  <a:srgbClr val="000000"/>
                </a:solidFill>
              </a:rPr>
              <a:t>train_dict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user_id</a:t>
            </a:r>
            <a:r>
              <a:rPr lang="en-US" altLang="ko-KR" sz="1400" dirty="0">
                <a:solidFill>
                  <a:srgbClr val="000000"/>
                </a:solidFill>
              </a:rPr>
              <a:t>]))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/>
            </a:r>
            <a:br>
              <a:rPr lang="en-US" altLang="ko-KR" sz="1400" dirty="0">
                <a:solidFill>
                  <a:srgbClr val="000000"/>
                </a:solidFill>
              </a:rPr>
            </a:br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predicted_scores</a:t>
            </a:r>
            <a:r>
              <a:rPr lang="en-US" altLang="ko-KR" sz="1400" dirty="0">
                <a:solidFill>
                  <a:srgbClr val="000000"/>
                </a:solidFill>
              </a:rPr>
              <a:t> = []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>
                <a:solidFill>
                  <a:srgbClr val="AF00DB"/>
                </a:solidFill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</a:rPr>
              <a:t>algo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</a:rPr>
              <a:t> [AR, SR, MC]: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predicted_scores.append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algo.predict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train_dict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user_id</a:t>
            </a:r>
            <a:r>
              <a:rPr lang="en-US" altLang="ko-KR" sz="1400" dirty="0">
                <a:solidFill>
                  <a:srgbClr val="000000"/>
                </a:solidFill>
              </a:rPr>
              <a:t>][</a:t>
            </a:r>
            <a:r>
              <a:rPr lang="en-US" altLang="ko-KR" sz="1400" dirty="0">
                <a:solidFill>
                  <a:srgbClr val="09885A"/>
                </a:solidFill>
              </a:rPr>
              <a:t>-1</a:t>
            </a:r>
            <a:r>
              <a:rPr lang="en-US" altLang="ko-KR" sz="1400" dirty="0">
                <a:solidFill>
                  <a:srgbClr val="000000"/>
                </a:solidFill>
              </a:rPr>
              <a:t>], </a:t>
            </a:r>
            <a:r>
              <a:rPr lang="en-US" altLang="ko-KR" sz="1400" dirty="0" err="1">
                <a:solidFill>
                  <a:srgbClr val="000000"/>
                </a:solidFill>
              </a:rPr>
              <a:t>missing_items</a:t>
            </a:r>
            <a:r>
              <a:rPr lang="en-US" altLang="ko-KR" sz="1400" dirty="0">
                <a:solidFill>
                  <a:srgbClr val="000000"/>
                </a:solidFill>
              </a:rPr>
              <a:t>))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/>
            </a:r>
            <a:br>
              <a:rPr lang="en-US" altLang="ko-KR" sz="1400" dirty="0">
                <a:solidFill>
                  <a:srgbClr val="000000"/>
                </a:solidFill>
              </a:rPr>
            </a:br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</a:rPr>
              <a:t>missing_items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np.asarray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missing_items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  <a:br>
              <a:rPr lang="en-US" altLang="ko-KR" sz="1400" dirty="0">
                <a:solidFill>
                  <a:srgbClr val="000000"/>
                </a:solidFill>
              </a:rPr>
            </a:br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</a:rPr>
              <a:t>sorted_missing_items</a:t>
            </a:r>
            <a:r>
              <a:rPr lang="en-US" altLang="ko-KR" sz="1400" dirty="0">
                <a:solidFill>
                  <a:srgbClr val="000000"/>
                </a:solidFill>
              </a:rPr>
              <a:t> = []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>
                <a:solidFill>
                  <a:srgbClr val="AF00DB"/>
                </a:solidFill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predicted_scores</a:t>
            </a:r>
            <a:r>
              <a:rPr lang="en-US" altLang="ko-KR" sz="1400" dirty="0">
                <a:solidFill>
                  <a:srgbClr val="000000"/>
                </a:solidFill>
              </a:rPr>
              <a:t>: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np.asarray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predicted_score_algo_idx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np.argsort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predicted_score_algo_idx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predicted_score_algo_idx</a:t>
            </a:r>
            <a:r>
              <a:rPr lang="en-US" altLang="ko-KR" sz="1400" dirty="0">
                <a:solidFill>
                  <a:srgbClr val="000000"/>
                </a:solidFill>
              </a:rPr>
              <a:t>[::</a:t>
            </a:r>
            <a:r>
              <a:rPr lang="en-US" altLang="ko-KR" sz="1400" dirty="0">
                <a:solidFill>
                  <a:srgbClr val="09885A"/>
                </a:solidFill>
              </a:rPr>
              <a:t>-1</a:t>
            </a:r>
            <a:r>
              <a:rPr lang="en-US" altLang="ko-KR" sz="1400" dirty="0">
                <a:solidFill>
                  <a:srgbClr val="000000"/>
                </a:solidFill>
              </a:rPr>
              <a:t>]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    </a:t>
            </a:r>
            <a:r>
              <a:rPr lang="en-US" altLang="ko-KR" sz="1400" dirty="0" err="1">
                <a:solidFill>
                  <a:srgbClr val="000000"/>
                </a:solidFill>
              </a:rPr>
              <a:t>sorted_missing_items.append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missing_items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predicted_score_algo_idx</a:t>
            </a:r>
            <a:r>
              <a:rPr lang="en-US" altLang="ko-KR" sz="1400" dirty="0">
                <a:solidFill>
                  <a:srgbClr val="000000"/>
                </a:solidFill>
              </a:rPr>
              <a:t>])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/>
            </a:r>
            <a:br>
              <a:rPr lang="en-US" altLang="ko-KR" sz="1400" dirty="0">
                <a:solidFill>
                  <a:srgbClr val="000000"/>
                </a:solidFill>
              </a:rPr>
            </a:br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</a:rPr>
              <a:t>test_items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test_dict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user_id</a:t>
            </a:r>
            <a:r>
              <a:rPr lang="en-US" altLang="ko-KR" sz="1400" dirty="0">
                <a:solidFill>
                  <a:srgbClr val="000000"/>
                </a:solidFill>
              </a:rPr>
              <a:t>]</a:t>
            </a:r>
            <a:br>
              <a:rPr lang="en-US" altLang="ko-KR" sz="1400" dirty="0">
                <a:solidFill>
                  <a:srgbClr val="000000"/>
                </a:solidFill>
              </a:rPr>
            </a:br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>
                <a:solidFill>
                  <a:srgbClr val="AF00DB"/>
                </a:solidFill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</a:rPr>
              <a:t>i</a:t>
            </a:r>
            <a:r>
              <a:rPr lang="en-US" altLang="ko-KR" sz="1400" dirty="0">
                <a:solidFill>
                  <a:srgbClr val="000000"/>
                </a:solidFill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</a:rPr>
              <a:t>sorted_missing_algo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>
                <a:solidFill>
                  <a:srgbClr val="795E26"/>
                </a:solidFill>
              </a:rPr>
              <a:t>enumerate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sorted_missing_items</a:t>
            </a:r>
            <a:r>
              <a:rPr lang="en-US" altLang="ko-KR" sz="1400" dirty="0">
                <a:solidFill>
                  <a:srgbClr val="000000"/>
                </a:solidFill>
              </a:rPr>
              <a:t>):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prec</a:t>
            </a:r>
            <a:r>
              <a:rPr lang="en-US" altLang="ko-KR" sz="1400" dirty="0">
                <a:solidFill>
                  <a:srgbClr val="000000"/>
                </a:solidFill>
              </a:rPr>
              <a:t>, recall, </a:t>
            </a:r>
            <a:r>
              <a:rPr lang="en-US" altLang="ko-KR" sz="1400" dirty="0" err="1">
                <a:solidFill>
                  <a:srgbClr val="000000"/>
                </a:solidFill>
              </a:rPr>
              <a:t>ndcg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compute_metrics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sorted_missing_algo</a:t>
            </a:r>
            <a:r>
              <a:rPr lang="en-US" altLang="ko-KR" sz="1400" dirty="0">
                <a:solidFill>
                  <a:srgbClr val="000000"/>
                </a:solidFill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</a:rPr>
              <a:t>test_items</a:t>
            </a:r>
            <a:r>
              <a:rPr lang="en-US" altLang="ko-KR" sz="1400" dirty="0">
                <a:solidFill>
                  <a:srgbClr val="000000"/>
                </a:solidFill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</a:rPr>
              <a:t>top_k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prec_list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algo_names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i</a:t>
            </a:r>
            <a:r>
              <a:rPr lang="en-US" altLang="ko-KR" sz="1400" dirty="0">
                <a:solidFill>
                  <a:srgbClr val="000000"/>
                </a:solidFill>
              </a:rPr>
              <a:t>]].append(</a:t>
            </a:r>
            <a:r>
              <a:rPr lang="en-US" altLang="ko-KR" sz="1400" dirty="0" err="1">
                <a:solidFill>
                  <a:srgbClr val="000000"/>
                </a:solidFill>
              </a:rPr>
              <a:t>prec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    </a:t>
            </a:r>
            <a:r>
              <a:rPr lang="en-US" altLang="ko-KR" sz="1400" dirty="0" err="1">
                <a:solidFill>
                  <a:srgbClr val="000000"/>
                </a:solidFill>
              </a:rPr>
              <a:t>recall_list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algo_names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i</a:t>
            </a:r>
            <a:r>
              <a:rPr lang="en-US" altLang="ko-KR" sz="1400" dirty="0">
                <a:solidFill>
                  <a:srgbClr val="000000"/>
                </a:solidFill>
              </a:rPr>
              <a:t>]].append(recall)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    </a:t>
            </a:r>
            <a:r>
              <a:rPr lang="en-US" altLang="ko-KR" sz="1400" dirty="0" err="1">
                <a:solidFill>
                  <a:srgbClr val="000000"/>
                </a:solidFill>
              </a:rPr>
              <a:t>ndcg_list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algo_names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i</a:t>
            </a:r>
            <a:r>
              <a:rPr lang="en-US" altLang="ko-KR" sz="1400" dirty="0">
                <a:solidFill>
                  <a:srgbClr val="000000"/>
                </a:solidFill>
              </a:rPr>
              <a:t>]].append(</a:t>
            </a:r>
            <a:r>
              <a:rPr lang="en-US" altLang="ko-KR" sz="1400" dirty="0" err="1">
                <a:solidFill>
                  <a:srgbClr val="000000"/>
                </a:solidFill>
              </a:rPr>
              <a:t>ndcg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69714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성능 평가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1085850"/>
            <a:ext cx="7552823" cy="1686916"/>
          </a:xfrm>
          <a:prstGeom prst="roundRect">
            <a:avLst>
              <a:gd name="adj" fmla="val 8123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algo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algo_names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795E26"/>
                </a:solidFill>
              </a:rPr>
              <a:t>print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algo</a:t>
            </a:r>
            <a:r>
              <a:rPr lang="en-US" altLang="ko-KR" sz="1600" dirty="0">
                <a:solidFill>
                  <a:srgbClr val="000000"/>
                </a:solidFill>
              </a:rPr>
              <a:t> + </a:t>
            </a:r>
            <a:r>
              <a:rPr lang="en-US" altLang="ko-KR" sz="1600" dirty="0">
                <a:solidFill>
                  <a:srgbClr val="A31515"/>
                </a:solidFill>
              </a:rPr>
              <a:t>" results"</a:t>
            </a:r>
            <a:r>
              <a:rPr lang="en-US" altLang="ko-KR" sz="1600" dirty="0">
                <a:solidFill>
                  <a:srgbClr val="000000"/>
                </a:solidFill>
              </a:rPr>
              <a:t> )</a:t>
            </a:r>
          </a:p>
          <a:p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795E26"/>
                </a:solidFill>
              </a:rPr>
              <a:t>print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</a:rPr>
              <a:t>f</a:t>
            </a:r>
            <a:r>
              <a:rPr lang="en-US" altLang="ko-KR" sz="1600" dirty="0" err="1">
                <a:solidFill>
                  <a:srgbClr val="A31515"/>
                </a:solidFill>
              </a:rPr>
              <a:t>"Precision</a:t>
            </a:r>
            <a:r>
              <a:rPr lang="en-US" altLang="ko-KR" sz="1600" dirty="0">
                <a:solidFill>
                  <a:srgbClr val="A31515"/>
                </a:solidFill>
              </a:rPr>
              <a:t>@</a:t>
            </a:r>
            <a:r>
              <a:rPr lang="en-US" altLang="ko-KR" sz="1600" dirty="0">
                <a:solidFill>
                  <a:srgbClr val="000000"/>
                </a:solidFill>
              </a:rPr>
              <a:t>{</a:t>
            </a:r>
            <a:r>
              <a:rPr lang="en-US" altLang="ko-KR" sz="1600" dirty="0" err="1">
                <a:solidFill>
                  <a:srgbClr val="000000"/>
                </a:solidFill>
              </a:rPr>
              <a:t>top_k</a:t>
            </a:r>
            <a:r>
              <a:rPr lang="en-US" altLang="ko-KR" sz="1600" dirty="0">
                <a:solidFill>
                  <a:srgbClr val="000000"/>
                </a:solidFill>
              </a:rPr>
              <a:t>}</a:t>
            </a:r>
            <a:r>
              <a:rPr lang="en-US" altLang="ko-KR" sz="1600" dirty="0">
                <a:solidFill>
                  <a:srgbClr val="A31515"/>
                </a:solidFill>
              </a:rPr>
              <a:t>: </a:t>
            </a:r>
            <a:r>
              <a:rPr lang="en-US" altLang="ko-KR" sz="1600" dirty="0">
                <a:solidFill>
                  <a:srgbClr val="000000"/>
                </a:solidFill>
              </a:rPr>
              <a:t>{</a:t>
            </a:r>
            <a:r>
              <a:rPr lang="en-US" altLang="ko-KR" sz="1600" dirty="0" err="1">
                <a:solidFill>
                  <a:srgbClr val="000000"/>
                </a:solidFill>
              </a:rPr>
              <a:t>np.mean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prec_list</a:t>
            </a:r>
            <a:r>
              <a:rPr lang="en-US" altLang="ko-KR" sz="1600" dirty="0">
                <a:solidFill>
                  <a:srgbClr val="000000"/>
                </a:solidFill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</a:rPr>
              <a:t>algo</a:t>
            </a:r>
            <a:r>
              <a:rPr lang="en-US" altLang="ko-KR" sz="1600" dirty="0">
                <a:solidFill>
                  <a:srgbClr val="000000"/>
                </a:solidFill>
              </a:rPr>
              <a:t>]):</a:t>
            </a:r>
            <a:r>
              <a:rPr lang="en-US" altLang="ko-KR" sz="1600" dirty="0">
                <a:solidFill>
                  <a:srgbClr val="09885A"/>
                </a:solidFill>
              </a:rPr>
              <a:t>.3</a:t>
            </a:r>
            <a:r>
              <a:rPr lang="en-US" altLang="ko-KR" sz="1600" dirty="0">
                <a:solidFill>
                  <a:srgbClr val="000000"/>
                </a:solidFill>
              </a:rPr>
              <a:t>f}</a:t>
            </a:r>
            <a:r>
              <a:rPr lang="en-US" altLang="ko-KR" sz="1600" dirty="0">
                <a:solidFill>
                  <a:srgbClr val="A31515"/>
                </a:solidFill>
              </a:rPr>
              <a:t>"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795E26"/>
                </a:solidFill>
              </a:rPr>
              <a:t>print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</a:rPr>
              <a:t>f</a:t>
            </a:r>
            <a:r>
              <a:rPr lang="en-US" altLang="ko-KR" sz="1600" dirty="0" err="1">
                <a:solidFill>
                  <a:srgbClr val="A31515"/>
                </a:solidFill>
              </a:rPr>
              <a:t>"Recall</a:t>
            </a:r>
            <a:r>
              <a:rPr lang="en-US" altLang="ko-KR" sz="1600" dirty="0">
                <a:solidFill>
                  <a:srgbClr val="A31515"/>
                </a:solidFill>
              </a:rPr>
              <a:t>@</a:t>
            </a:r>
            <a:r>
              <a:rPr lang="en-US" altLang="ko-KR" sz="1600" dirty="0">
                <a:solidFill>
                  <a:srgbClr val="000000"/>
                </a:solidFill>
              </a:rPr>
              <a:t>{</a:t>
            </a:r>
            <a:r>
              <a:rPr lang="en-US" altLang="ko-KR" sz="1600" dirty="0" err="1">
                <a:solidFill>
                  <a:srgbClr val="000000"/>
                </a:solidFill>
              </a:rPr>
              <a:t>top_k</a:t>
            </a:r>
            <a:r>
              <a:rPr lang="en-US" altLang="ko-KR" sz="1600" dirty="0">
                <a:solidFill>
                  <a:srgbClr val="000000"/>
                </a:solidFill>
              </a:rPr>
              <a:t>}</a:t>
            </a:r>
            <a:r>
              <a:rPr lang="en-US" altLang="ko-KR" sz="1600" dirty="0">
                <a:solidFill>
                  <a:srgbClr val="A31515"/>
                </a:solidFill>
              </a:rPr>
              <a:t>: </a:t>
            </a:r>
            <a:r>
              <a:rPr lang="en-US" altLang="ko-KR" sz="1600" dirty="0">
                <a:solidFill>
                  <a:srgbClr val="000000"/>
                </a:solidFill>
              </a:rPr>
              <a:t>{</a:t>
            </a:r>
            <a:r>
              <a:rPr lang="en-US" altLang="ko-KR" sz="1600" dirty="0" err="1">
                <a:solidFill>
                  <a:srgbClr val="000000"/>
                </a:solidFill>
              </a:rPr>
              <a:t>np.mean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recall_list</a:t>
            </a:r>
            <a:r>
              <a:rPr lang="en-US" altLang="ko-KR" sz="1600" dirty="0">
                <a:solidFill>
                  <a:srgbClr val="000000"/>
                </a:solidFill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</a:rPr>
              <a:t>algo</a:t>
            </a:r>
            <a:r>
              <a:rPr lang="en-US" altLang="ko-KR" sz="1600" dirty="0">
                <a:solidFill>
                  <a:srgbClr val="000000"/>
                </a:solidFill>
              </a:rPr>
              <a:t>]):</a:t>
            </a:r>
            <a:r>
              <a:rPr lang="en-US" altLang="ko-KR" sz="1600" dirty="0">
                <a:solidFill>
                  <a:srgbClr val="09885A"/>
                </a:solidFill>
              </a:rPr>
              <a:t>.3</a:t>
            </a:r>
            <a:r>
              <a:rPr lang="en-US" altLang="ko-KR" sz="1600" dirty="0">
                <a:solidFill>
                  <a:srgbClr val="000000"/>
                </a:solidFill>
              </a:rPr>
              <a:t>f}</a:t>
            </a:r>
            <a:r>
              <a:rPr lang="en-US" altLang="ko-KR" sz="1600" dirty="0">
                <a:solidFill>
                  <a:srgbClr val="A31515"/>
                </a:solidFill>
              </a:rPr>
              <a:t>"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795E26"/>
                </a:solidFill>
              </a:rPr>
              <a:t>print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</a:rPr>
              <a:t>f</a:t>
            </a:r>
            <a:r>
              <a:rPr lang="en-US" altLang="ko-KR" sz="1600" dirty="0" err="1">
                <a:solidFill>
                  <a:srgbClr val="A31515"/>
                </a:solidFill>
              </a:rPr>
              <a:t>"NDCG</a:t>
            </a:r>
            <a:r>
              <a:rPr lang="en-US" altLang="ko-KR" sz="1600" dirty="0">
                <a:solidFill>
                  <a:srgbClr val="A31515"/>
                </a:solidFill>
              </a:rPr>
              <a:t>@</a:t>
            </a:r>
            <a:r>
              <a:rPr lang="en-US" altLang="ko-KR" sz="1600" dirty="0">
                <a:solidFill>
                  <a:srgbClr val="000000"/>
                </a:solidFill>
              </a:rPr>
              <a:t>{</a:t>
            </a:r>
            <a:r>
              <a:rPr lang="en-US" altLang="ko-KR" sz="1600" dirty="0" err="1">
                <a:solidFill>
                  <a:srgbClr val="000000"/>
                </a:solidFill>
              </a:rPr>
              <a:t>top_k</a:t>
            </a:r>
            <a:r>
              <a:rPr lang="en-US" altLang="ko-KR" sz="1600" dirty="0">
                <a:solidFill>
                  <a:srgbClr val="000000"/>
                </a:solidFill>
              </a:rPr>
              <a:t>}</a:t>
            </a:r>
            <a:r>
              <a:rPr lang="en-US" altLang="ko-KR" sz="1600" dirty="0">
                <a:solidFill>
                  <a:srgbClr val="A31515"/>
                </a:solidFill>
              </a:rPr>
              <a:t>: </a:t>
            </a:r>
            <a:r>
              <a:rPr lang="en-US" altLang="ko-KR" sz="1600" dirty="0">
                <a:solidFill>
                  <a:srgbClr val="000000"/>
                </a:solidFill>
              </a:rPr>
              <a:t>{</a:t>
            </a:r>
            <a:r>
              <a:rPr lang="en-US" altLang="ko-KR" sz="1600" dirty="0" err="1">
                <a:solidFill>
                  <a:srgbClr val="000000"/>
                </a:solidFill>
              </a:rPr>
              <a:t>np.mean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ndcg_list</a:t>
            </a:r>
            <a:r>
              <a:rPr lang="en-US" altLang="ko-KR" sz="1600" dirty="0">
                <a:solidFill>
                  <a:srgbClr val="000000"/>
                </a:solidFill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</a:rPr>
              <a:t>algo</a:t>
            </a:r>
            <a:r>
              <a:rPr lang="en-US" altLang="ko-KR" sz="1600" dirty="0">
                <a:solidFill>
                  <a:srgbClr val="000000"/>
                </a:solidFill>
              </a:rPr>
              <a:t>]):</a:t>
            </a:r>
            <a:r>
              <a:rPr lang="en-US" altLang="ko-KR" sz="1600" dirty="0">
                <a:solidFill>
                  <a:srgbClr val="09885A"/>
                </a:solidFill>
              </a:rPr>
              <a:t>.3</a:t>
            </a:r>
            <a:r>
              <a:rPr lang="en-US" altLang="ko-KR" sz="1600" dirty="0">
                <a:solidFill>
                  <a:srgbClr val="000000"/>
                </a:solidFill>
              </a:rPr>
              <a:t>f}</a:t>
            </a:r>
            <a:r>
              <a:rPr lang="en-US" altLang="ko-KR" sz="1600" dirty="0">
                <a:solidFill>
                  <a:srgbClr val="A31515"/>
                </a:solidFill>
              </a:rPr>
              <a:t>"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795E26"/>
                </a:solidFill>
              </a:rPr>
              <a:t>print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A31515"/>
                </a:solidFill>
              </a:rPr>
              <a:t>""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F875BB7C-7BF3-42DB-A7F7-A21FA015CAB8}"/>
              </a:ext>
            </a:extLst>
          </p:cNvPr>
          <p:cNvSpPr/>
          <p:nvPr/>
        </p:nvSpPr>
        <p:spPr>
          <a:xfrm>
            <a:off x="2111221" y="3205376"/>
            <a:ext cx="4960699" cy="2750807"/>
          </a:xfrm>
          <a:prstGeom prst="roundRect">
            <a:avLst>
              <a:gd name="adj" fmla="val 9676"/>
            </a:avLst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altLang="ko-KR" sz="1600" dirty="0">
              <a:solidFill>
                <a:srgbClr val="212121"/>
              </a:solidFill>
            </a:endParaRPr>
          </a:p>
          <a:p>
            <a:r>
              <a:rPr lang="pt-BR" altLang="ko-KR" sz="1600" dirty="0">
                <a:solidFill>
                  <a:srgbClr val="212121"/>
                </a:solidFill>
              </a:rPr>
              <a:t>AR results </a:t>
            </a:r>
          </a:p>
          <a:p>
            <a:r>
              <a:rPr lang="pt-BR" altLang="ko-KR" sz="1600" dirty="0">
                <a:solidFill>
                  <a:srgbClr val="212121"/>
                </a:solidFill>
              </a:rPr>
              <a:t>Precision@100: 0.056 </a:t>
            </a:r>
          </a:p>
          <a:p>
            <a:r>
              <a:rPr lang="pt-BR" altLang="ko-KR" sz="1600" dirty="0">
                <a:solidFill>
                  <a:srgbClr val="212121"/>
                </a:solidFill>
              </a:rPr>
              <a:t>Recall@100: 0.553 </a:t>
            </a:r>
          </a:p>
          <a:p>
            <a:r>
              <a:rPr lang="pt-BR" altLang="ko-KR" sz="1600" dirty="0">
                <a:solidFill>
                  <a:srgbClr val="212121"/>
                </a:solidFill>
              </a:rPr>
              <a:t>NDCG@100: 0.326 </a:t>
            </a:r>
          </a:p>
          <a:p>
            <a:endParaRPr lang="pt-BR" altLang="ko-KR" sz="1600" dirty="0">
              <a:solidFill>
                <a:srgbClr val="212121"/>
              </a:solidFill>
            </a:endParaRPr>
          </a:p>
          <a:p>
            <a:r>
              <a:rPr lang="en-US" altLang="ko-KR" sz="1600" dirty="0">
                <a:solidFill>
                  <a:srgbClr val="212121"/>
                </a:solidFill>
              </a:rPr>
              <a:t>SR results 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Precision@100: 0.051 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Recall@100: 0.515 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NDCG@100: 0.297 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C53F15-1E48-48E7-9F70-758C0996C663}"/>
              </a:ext>
            </a:extLst>
          </p:cNvPr>
          <p:cNvSpPr/>
          <p:nvPr/>
        </p:nvSpPr>
        <p:spPr>
          <a:xfrm>
            <a:off x="2374754" y="3020037"/>
            <a:ext cx="1003412" cy="370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966951" y="3316453"/>
            <a:ext cx="24824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212121"/>
                </a:solidFill>
              </a:rPr>
              <a:t>MC results 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Precision@100: 0.040 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Recall@100: 0.421 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NDCG@100: 0.251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826486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67</a:t>
            </a:fld>
            <a:endParaRPr lang="ko-KR" altLang="en-US"/>
          </a:p>
        </p:txBody>
      </p:sp>
      <p:pic>
        <p:nvPicPr>
          <p:cNvPr id="1026" name="Picture 2" descr="questionì ëí ì´ë¯¸ì§ ê²ìê²°ê³¼">
            <a:extLst>
              <a:ext uri="{FF2B5EF4-FFF2-40B4-BE49-F238E27FC236}">
                <a16:creationId xmlns:a16="http://schemas.microsoft.com/office/drawing/2014/main" id="{370B5517-8A35-4909-8D17-6D6A99A49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99" y="2119424"/>
            <a:ext cx="6724202" cy="336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163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922AF6-2B5B-4DEE-BCFD-1C7DDD7A6B18}"/>
              </a:ext>
            </a:extLst>
          </p:cNvPr>
          <p:cNvSpPr txBox="1"/>
          <p:nvPr/>
        </p:nvSpPr>
        <p:spPr>
          <a:xfrm>
            <a:off x="590352" y="2530319"/>
            <a:ext cx="79632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4200" b="1" dirty="0">
                <a:solidFill>
                  <a:srgbClr val="072B61"/>
                </a:solidFill>
              </a:rPr>
              <a:t>Pandas </a:t>
            </a:r>
            <a:r>
              <a:rPr lang="ko-KR" altLang="en-US" sz="4200" b="1" dirty="0">
                <a:solidFill>
                  <a:srgbClr val="072B61"/>
                </a:solidFill>
              </a:rPr>
              <a:t>튜토리얼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841B9FC-4286-4A30-88C8-0C998DB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>
              <a:defRPr/>
            </a:pPr>
            <a:fld id="{5F62F5D1-E5EC-4438-A9FD-8C7849B5340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68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446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dirty="0"/>
              <a:t>Pandas?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lt"/>
              </a:rPr>
              <a:t>Pandas: python</a:t>
            </a:r>
            <a:r>
              <a:rPr lang="ko-KR" altLang="en-US" dirty="0">
                <a:latin typeface="+mn-lt"/>
              </a:rPr>
              <a:t>에서 사용하는 데이터 분석 라이브러리</a:t>
            </a:r>
            <a:endParaRPr lang="en-US" altLang="ko-KR" dirty="0"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+mn-lt"/>
              </a:rPr>
              <a:t>Why?: </a:t>
            </a:r>
            <a:r>
              <a:rPr lang="ko-KR" altLang="en-US" sz="1800" dirty="0">
                <a:latin typeface="+mn-lt"/>
              </a:rPr>
              <a:t>표</a:t>
            </a:r>
            <a:r>
              <a:rPr lang="en-US" altLang="ko-KR" sz="1800" dirty="0">
                <a:latin typeface="+mn-lt"/>
              </a:rPr>
              <a:t>(table) </a:t>
            </a:r>
            <a:r>
              <a:rPr lang="ko-KR" altLang="en-US" sz="1800" dirty="0">
                <a:latin typeface="+mn-lt"/>
              </a:rPr>
              <a:t>형태의 </a:t>
            </a:r>
            <a:r>
              <a:rPr lang="en-US" altLang="ko-KR" sz="1800" dirty="0">
                <a:latin typeface="+mn-lt"/>
              </a:rPr>
              <a:t>data</a:t>
            </a:r>
            <a:r>
              <a:rPr lang="ko-KR" altLang="en-US" sz="1800" dirty="0">
                <a:latin typeface="+mn-lt"/>
              </a:rPr>
              <a:t>를 다루는 데에</a:t>
            </a:r>
            <a:r>
              <a:rPr lang="en-US" altLang="ko-KR" sz="1800" dirty="0">
                <a:latin typeface="+mn-lt"/>
              </a:rPr>
              <a:t> </a:t>
            </a:r>
            <a:r>
              <a:rPr lang="ko-KR" altLang="en-US" sz="1800" dirty="0">
                <a:latin typeface="+mn-lt"/>
              </a:rPr>
              <a:t>있어 편리</a:t>
            </a:r>
            <a:endParaRPr lang="en-US" altLang="ko-KR" sz="1800" dirty="0">
              <a:latin typeface="+mn-lt"/>
            </a:endParaRPr>
          </a:p>
          <a:p>
            <a:pPr lvl="1"/>
            <a:r>
              <a:rPr lang="en-US" altLang="ko-KR" sz="1800" dirty="0">
                <a:latin typeface="+mn-lt"/>
              </a:rPr>
              <a:t>Series: 1</a:t>
            </a:r>
            <a:r>
              <a:rPr lang="ko-KR" altLang="en-US" sz="1800" dirty="0">
                <a:latin typeface="+mn-lt"/>
              </a:rPr>
              <a:t>차원</a:t>
            </a:r>
            <a:r>
              <a:rPr lang="en-US" altLang="ko-KR" sz="1800" dirty="0">
                <a:latin typeface="+mn-lt"/>
              </a:rPr>
              <a:t> data</a:t>
            </a:r>
          </a:p>
          <a:p>
            <a:pPr lvl="1"/>
            <a:r>
              <a:rPr lang="en-US" altLang="ko-KR" sz="1800" dirty="0" err="1">
                <a:solidFill>
                  <a:srgbClr val="0000FF"/>
                </a:solidFill>
                <a:latin typeface="+mn-lt"/>
              </a:rPr>
              <a:t>DataFrame</a:t>
            </a:r>
            <a:r>
              <a:rPr lang="en-US" altLang="ko-KR" sz="1800" dirty="0">
                <a:solidFill>
                  <a:srgbClr val="0000FF"/>
                </a:solidFill>
                <a:latin typeface="+mn-lt"/>
              </a:rPr>
              <a:t>: 2</a:t>
            </a:r>
            <a:r>
              <a:rPr lang="ko-KR" altLang="en-US" sz="1800" dirty="0">
                <a:solidFill>
                  <a:srgbClr val="0000FF"/>
                </a:solidFill>
                <a:latin typeface="+mn-lt"/>
              </a:rPr>
              <a:t>차원 </a:t>
            </a:r>
            <a:r>
              <a:rPr lang="en-US" altLang="ko-KR" sz="1800" dirty="0">
                <a:solidFill>
                  <a:srgbClr val="0000FF"/>
                </a:solidFill>
                <a:latin typeface="+mn-lt"/>
              </a:rPr>
              <a:t>data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AFEB36-29F2-459F-8231-749C97D25C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138"/>
          <a:stretch/>
        </p:blipFill>
        <p:spPr>
          <a:xfrm>
            <a:off x="1480121" y="3408662"/>
            <a:ext cx="1955877" cy="132952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BD3A7F0-94E0-4FFD-84CD-236A9FC15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51" y="3408662"/>
            <a:ext cx="2616431" cy="13295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EA7255-95BC-4992-8DD4-D51D3247D206}"/>
              </a:ext>
            </a:extLst>
          </p:cNvPr>
          <p:cNvSpPr txBox="1"/>
          <p:nvPr/>
        </p:nvSpPr>
        <p:spPr>
          <a:xfrm>
            <a:off x="2143405" y="4902070"/>
            <a:ext cx="6293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/>
              <a:t>Series</a:t>
            </a:r>
            <a:endParaRPr lang="ko-KR" alt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B8A8D8-585C-4C0F-91BD-E92F102425D9}"/>
              </a:ext>
            </a:extLst>
          </p:cNvPr>
          <p:cNvSpPr txBox="1"/>
          <p:nvPr/>
        </p:nvSpPr>
        <p:spPr>
          <a:xfrm>
            <a:off x="5300439" y="4902070"/>
            <a:ext cx="1597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>
                <a:solidFill>
                  <a:srgbClr val="0000FF"/>
                </a:solidFill>
              </a:rPr>
              <a:t>DataFrame (</a:t>
            </a:r>
            <a:r>
              <a:rPr lang="ko-KR" altLang="en-US" sz="1350">
                <a:solidFill>
                  <a:srgbClr val="0000FF"/>
                </a:solidFill>
              </a:rPr>
              <a:t>직관적</a:t>
            </a:r>
            <a:r>
              <a:rPr lang="en-US" altLang="ko-KR" sz="1350">
                <a:solidFill>
                  <a:srgbClr val="0000FF"/>
                </a:solidFill>
              </a:rPr>
              <a:t>)</a:t>
            </a:r>
            <a:endParaRPr lang="ko-KR" altLang="en-US" sz="1350">
              <a:solidFill>
                <a:srgbClr val="0000FF"/>
              </a:solidFill>
            </a:endParaRP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1F9EF4D4-BCE9-4423-9A77-DD1D7E60A0B1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69</a:t>
            </a:fld>
            <a:endParaRPr lang="ko-KR" altLang="en-US"/>
          </a:p>
        </p:txBody>
      </p:sp>
      <p:pic>
        <p:nvPicPr>
          <p:cNvPr id="1026" name="Picture 2" descr="Pandas Archives - Vyeslog">
            <a:extLst>
              <a:ext uri="{FF2B5EF4-FFF2-40B4-BE49-F238E27FC236}">
                <a16:creationId xmlns:a16="http://schemas.microsoft.com/office/drawing/2014/main" id="{FF54AE9A-1AE7-4CFF-BBB7-C72C5451A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32" y="95670"/>
            <a:ext cx="1526959" cy="95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09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Google </a:t>
            </a:r>
            <a:r>
              <a:rPr lang="en-US" altLang="ko-KR" dirty="0" err="1">
                <a:latin typeface="+mn-lt"/>
              </a:rPr>
              <a:t>Colab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실행 환경 초기화 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dirty="0">
                <a:latin typeface="+mn-lt"/>
              </a:rPr>
              <a:t>에러로 인하여 처음부터 다시 실행하고 싶을 때 사용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1734B0-194C-4600-A837-8EE86535F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06" y="2491614"/>
            <a:ext cx="3926594" cy="371586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341633-8456-44C6-B6A1-7079D89240B5}"/>
              </a:ext>
            </a:extLst>
          </p:cNvPr>
          <p:cNvSpPr/>
          <p:nvPr/>
        </p:nvSpPr>
        <p:spPr>
          <a:xfrm>
            <a:off x="2632336" y="5268067"/>
            <a:ext cx="5309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>
                <a:solidFill>
                  <a:srgbClr val="C00000"/>
                </a:solidFill>
              </a:rPr>
              <a:t>클릭</a:t>
            </a:r>
            <a:endParaRPr lang="en-US" altLang="ko-KR" sz="1350" dirty="0">
              <a:solidFill>
                <a:srgbClr val="C00000"/>
              </a:solidFill>
            </a:endParaRPr>
          </a:p>
        </p:txBody>
      </p:sp>
      <p:pic>
        <p:nvPicPr>
          <p:cNvPr id="11" name="Picture 2" descr="ê´ë ¨ ì´ë¯¸ì§">
            <a:extLst>
              <a:ext uri="{FF2B5EF4-FFF2-40B4-BE49-F238E27FC236}">
                <a16:creationId xmlns:a16="http://schemas.microsoft.com/office/drawing/2014/main" id="{F810070D-8BF9-445B-9D73-6751F5744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91" y="5270244"/>
            <a:ext cx="280711" cy="36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오른쪽 화살표 9">
            <a:extLst>
              <a:ext uri="{FF2B5EF4-FFF2-40B4-BE49-F238E27FC236}">
                <a16:creationId xmlns:a16="http://schemas.microsoft.com/office/drawing/2014/main" id="{13A12071-27EE-4AE1-8AA2-2DCF9A4CB301}"/>
              </a:ext>
            </a:extLst>
          </p:cNvPr>
          <p:cNvSpPr/>
          <p:nvPr/>
        </p:nvSpPr>
        <p:spPr>
          <a:xfrm>
            <a:off x="4252529" y="3801518"/>
            <a:ext cx="755780" cy="109605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DA6443-0501-4756-A128-C8E191FF98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826"/>
          <a:stretch/>
        </p:blipFill>
        <p:spPr>
          <a:xfrm>
            <a:off x="5080605" y="3162380"/>
            <a:ext cx="3910995" cy="12147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704A3A-9E91-4D52-9C97-B11BEF9835ED}"/>
              </a:ext>
            </a:extLst>
          </p:cNvPr>
          <p:cNvSpPr/>
          <p:nvPr/>
        </p:nvSpPr>
        <p:spPr>
          <a:xfrm>
            <a:off x="8673908" y="4077089"/>
            <a:ext cx="5309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>
                <a:solidFill>
                  <a:srgbClr val="C00000"/>
                </a:solidFill>
              </a:rPr>
              <a:t>클릭</a:t>
            </a:r>
            <a:endParaRPr lang="en-US" altLang="ko-KR" sz="1350" dirty="0">
              <a:solidFill>
                <a:srgbClr val="C00000"/>
              </a:solidFill>
            </a:endParaRPr>
          </a:p>
        </p:txBody>
      </p:sp>
      <p:pic>
        <p:nvPicPr>
          <p:cNvPr id="14" name="Picture 2" descr="ê´ë ¨ ì´ë¯¸ì§">
            <a:extLst>
              <a:ext uri="{FF2B5EF4-FFF2-40B4-BE49-F238E27FC236}">
                <a16:creationId xmlns:a16="http://schemas.microsoft.com/office/drawing/2014/main" id="{C908CD1C-F2D1-4D25-9C2F-4151F668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063" y="4079266"/>
            <a:ext cx="280711" cy="36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14114E6-368E-4605-8E32-741887FE0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605" y="4812290"/>
            <a:ext cx="3768465" cy="899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5F09AB-D6DE-449E-87C5-D72F6353CF7E}"/>
              </a:ext>
            </a:extLst>
          </p:cNvPr>
          <p:cNvSpPr/>
          <p:nvPr/>
        </p:nvSpPr>
        <p:spPr>
          <a:xfrm>
            <a:off x="8673908" y="5514781"/>
            <a:ext cx="5309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>
                <a:solidFill>
                  <a:srgbClr val="C00000"/>
                </a:solidFill>
              </a:rPr>
              <a:t>클릭</a:t>
            </a:r>
            <a:endParaRPr lang="en-US" altLang="ko-KR" sz="1350" dirty="0">
              <a:solidFill>
                <a:srgbClr val="C00000"/>
              </a:solidFill>
            </a:endParaRPr>
          </a:p>
        </p:txBody>
      </p:sp>
      <p:pic>
        <p:nvPicPr>
          <p:cNvPr id="19" name="Picture 2" descr="ê´ë ¨ ì´ë¯¸ì§">
            <a:extLst>
              <a:ext uri="{FF2B5EF4-FFF2-40B4-BE49-F238E27FC236}">
                <a16:creationId xmlns:a16="http://schemas.microsoft.com/office/drawing/2014/main" id="{6D18B90D-23D6-4C24-B1AF-714CDD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063" y="5516958"/>
            <a:ext cx="280711" cy="36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513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다루기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Dictionary </a:t>
            </a:r>
            <a:r>
              <a:rPr lang="ko-KR" altLang="en-US" dirty="0"/>
              <a:t>형태</a:t>
            </a:r>
            <a:endParaRPr lang="en-US" altLang="ko-KR" dirty="0"/>
          </a:p>
          <a:p>
            <a:pPr lvl="1"/>
            <a:r>
              <a:rPr lang="en-US" altLang="ko-KR" dirty="0"/>
              <a:t>Array </a:t>
            </a:r>
            <a:r>
              <a:rPr lang="ko-KR" altLang="en-US" dirty="0"/>
              <a:t>형태</a:t>
            </a:r>
            <a:endParaRPr lang="en-US" altLang="ko-KR" dirty="0"/>
          </a:p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내 </a:t>
            </a:r>
            <a:r>
              <a:rPr lang="en-US" altLang="ko-KR" dirty="0"/>
              <a:t>data </a:t>
            </a:r>
            <a:r>
              <a:rPr lang="ko-KR" altLang="en-US" dirty="0"/>
              <a:t>접근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ACB0D980-D059-4964-870B-AEF1B0125B41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70</a:t>
            </a:fld>
            <a:endParaRPr lang="ko-KR" altLang="en-US"/>
          </a:p>
        </p:txBody>
      </p:sp>
      <p:pic>
        <p:nvPicPr>
          <p:cNvPr id="8" name="Picture 2" descr="Pandas Archives - Vyeslog">
            <a:extLst>
              <a:ext uri="{FF2B5EF4-FFF2-40B4-BE49-F238E27FC236}">
                <a16:creationId xmlns:a16="http://schemas.microsoft.com/office/drawing/2014/main" id="{07B982A2-6AF7-4191-A7FF-5A82AF0B1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32" y="95670"/>
            <a:ext cx="1526959" cy="95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1386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Dictionary </a:t>
            </a:r>
            <a:r>
              <a:rPr lang="ko-KR" altLang="en-US" dirty="0"/>
              <a:t>형태의 </a:t>
            </a:r>
            <a:r>
              <a:rPr lang="en-US" altLang="ko-KR" dirty="0"/>
              <a:t>data</a:t>
            </a:r>
            <a:r>
              <a:rPr lang="ko-KR" altLang="en-US" dirty="0"/>
              <a:t>로 생성</a:t>
            </a:r>
            <a:endParaRPr lang="en-US" altLang="ko-KR" dirty="0"/>
          </a:p>
          <a:p>
            <a:pPr lvl="1"/>
            <a:r>
              <a:rPr lang="en-US" altLang="ko-KR" dirty="0"/>
              <a:t>Key: column index</a:t>
            </a:r>
            <a:r>
              <a:rPr lang="ko-KR" altLang="en-US" dirty="0"/>
              <a:t>가 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Value: </a:t>
            </a:r>
            <a:r>
              <a:rPr lang="ko-KR" altLang="en-US" dirty="0"/>
              <a:t>각 행이 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Row index: </a:t>
            </a:r>
            <a:r>
              <a:rPr lang="ko-KR" altLang="en-US" dirty="0"/>
              <a:t>따로 지정 가능</a:t>
            </a:r>
            <a:r>
              <a:rPr lang="en-US" altLang="ko-KR" dirty="0"/>
              <a:t>.(default: [0,1,2 ..])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9F7756-FAE7-4E34-A987-2C025B6B0F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479" r="39762"/>
          <a:stretch/>
        </p:blipFill>
        <p:spPr>
          <a:xfrm>
            <a:off x="6327833" y="3235084"/>
            <a:ext cx="2434294" cy="1990059"/>
          </a:xfrm>
          <a:prstGeom prst="rect">
            <a:avLst/>
          </a:prstGeom>
        </p:spPr>
      </p:pic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4455541-5A78-4AA7-9C26-1582FC6E2474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71</a:t>
            </a:fld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E959303-5161-47EA-B851-B8964B845519}"/>
              </a:ext>
            </a:extLst>
          </p:cNvPr>
          <p:cNvSpPr/>
          <p:nvPr/>
        </p:nvSpPr>
        <p:spPr>
          <a:xfrm>
            <a:off x="854926" y="3157433"/>
            <a:ext cx="5084956" cy="2386118"/>
          </a:xfrm>
          <a:prstGeom prst="roundRect">
            <a:avLst>
              <a:gd name="adj" fmla="val 820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chemeClr val="accent5"/>
                </a:solidFill>
                <a:effectLst/>
              </a:rPr>
              <a:t># Dictionary </a:t>
            </a:r>
            <a:r>
              <a:rPr lang="ko-KR" altLang="en-US" b="0">
                <a:solidFill>
                  <a:schemeClr val="accent5"/>
                </a:solidFill>
                <a:effectLst/>
              </a:rPr>
              <a:t>형태의 </a:t>
            </a:r>
            <a:r>
              <a:rPr lang="en-US" altLang="ko-KR" b="0">
                <a:solidFill>
                  <a:schemeClr val="accent5"/>
                </a:solidFill>
                <a:effectLst/>
              </a:rPr>
              <a:t>data</a:t>
            </a:r>
            <a:r>
              <a:rPr lang="ko-KR" altLang="en-US" b="0">
                <a:solidFill>
                  <a:schemeClr val="accent5"/>
                </a:solidFill>
                <a:effectLst/>
              </a:rPr>
              <a:t>로 생성</a:t>
            </a:r>
            <a:r>
              <a:rPr lang="en-US" altLang="ko-KR" b="0">
                <a:solidFill>
                  <a:schemeClr val="accent5"/>
                </a:solidFill>
                <a:effectLst/>
              </a:rPr>
              <a:t>.</a:t>
            </a:r>
            <a:endParaRPr lang="ko-KR" altLang="en-US" b="0">
              <a:solidFill>
                <a:schemeClr val="accent5"/>
              </a:solidFill>
              <a:effectLst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</a:rPr>
              <a:t>dict_data = {</a:t>
            </a:r>
            <a:r>
              <a:rPr lang="en-US" altLang="ko-KR" b="0">
                <a:solidFill>
                  <a:srgbClr val="A31515"/>
                </a:solidFill>
                <a:effectLst/>
              </a:rPr>
              <a:t>'col0'</a:t>
            </a:r>
            <a:r>
              <a:rPr lang="en-US" altLang="ko-KR" b="0">
                <a:solidFill>
                  <a:srgbClr val="000000"/>
                </a:solidFill>
                <a:effectLst/>
              </a:rPr>
              <a:t>: [</a:t>
            </a:r>
            <a:r>
              <a:rPr lang="en-US" altLang="ko-KR" b="0">
                <a:solidFill>
                  <a:srgbClr val="0000FF"/>
                </a:solidFill>
                <a:effectLst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0000FF"/>
                </a:solidFill>
                <a:effectLst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0000FF"/>
                </a:solidFill>
                <a:effectLst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0000FF"/>
                </a:solidFill>
                <a:effectLst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</a:rPr>
              <a:t>],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</a:rPr>
              <a:t>             </a:t>
            </a:r>
            <a:r>
              <a:rPr lang="en-US" altLang="ko-KR" b="0">
                <a:solidFill>
                  <a:srgbClr val="A31515"/>
                </a:solidFill>
                <a:effectLst/>
              </a:rPr>
              <a:t>'col1'</a:t>
            </a:r>
            <a:r>
              <a:rPr lang="en-US" altLang="ko-KR" b="0">
                <a:solidFill>
                  <a:srgbClr val="000000"/>
                </a:solidFill>
                <a:effectLst/>
              </a:rPr>
              <a:t>: [</a:t>
            </a:r>
            <a:r>
              <a:rPr lang="en-US" altLang="ko-KR" b="0">
                <a:solidFill>
                  <a:srgbClr val="0000FF"/>
                </a:solidFill>
                <a:effectLst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0000FF"/>
                </a:solidFill>
                <a:effectLst/>
              </a:rPr>
              <a:t>6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0000FF"/>
                </a:solidFill>
                <a:effectLst/>
              </a:rPr>
              <a:t>7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0000FF"/>
                </a:solidFill>
                <a:effectLst/>
              </a:rPr>
              <a:t>8</a:t>
            </a:r>
            <a:r>
              <a:rPr lang="en-US" altLang="ko-KR" b="0">
                <a:solidFill>
                  <a:srgbClr val="000000"/>
                </a:solidFill>
                <a:effectLst/>
              </a:rPr>
              <a:t>],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</a:rPr>
              <a:t>             </a:t>
            </a:r>
            <a:r>
              <a:rPr lang="en-US" altLang="ko-KR" b="0">
                <a:solidFill>
                  <a:srgbClr val="A31515"/>
                </a:solidFill>
                <a:effectLst/>
              </a:rPr>
              <a:t>'col2'</a:t>
            </a:r>
            <a:r>
              <a:rPr lang="en-US" altLang="ko-KR" b="0">
                <a:solidFill>
                  <a:srgbClr val="000000"/>
                </a:solidFill>
                <a:effectLst/>
              </a:rPr>
              <a:t>: [</a:t>
            </a:r>
            <a:r>
              <a:rPr lang="en-US" altLang="ko-KR" b="0">
                <a:solidFill>
                  <a:srgbClr val="0000FF"/>
                </a:solidFill>
                <a:effectLst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0000FF"/>
                </a:solidFill>
                <a:effectLst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0000FF"/>
                </a:solidFill>
                <a:effectLst/>
              </a:rPr>
              <a:t>11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0000FF"/>
                </a:solidFill>
                <a:effectLst/>
              </a:rPr>
              <a:t>12</a:t>
            </a:r>
            <a:r>
              <a:rPr lang="en-US" altLang="ko-KR" b="0">
                <a:solidFill>
                  <a:srgbClr val="000000"/>
                </a:solidFill>
                <a:effectLst/>
              </a:rPr>
              <a:t>],}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</a:rPr>
              <a:t>row = [</a:t>
            </a:r>
            <a:r>
              <a:rPr lang="en-US" altLang="ko-KR" b="0">
                <a:solidFill>
                  <a:srgbClr val="A31515"/>
                </a:solidFill>
                <a:effectLst/>
              </a:rPr>
              <a:t>'row0'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A31515"/>
                </a:solidFill>
                <a:effectLst/>
              </a:rPr>
              <a:t>'row1'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A31515"/>
                </a:solidFill>
                <a:effectLst/>
              </a:rPr>
              <a:t>'row2'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b="0">
                <a:solidFill>
                  <a:srgbClr val="A31515"/>
                </a:solidFill>
                <a:effectLst/>
              </a:rPr>
              <a:t>'row3'</a:t>
            </a:r>
            <a:r>
              <a:rPr lang="en-US" altLang="ko-KR" b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</a:rPr>
              <a:t/>
            </a:r>
            <a:br>
              <a:rPr lang="en-US" altLang="ko-KR" b="0">
                <a:solidFill>
                  <a:srgbClr val="000000"/>
                </a:solidFill>
                <a:effectLst/>
              </a:rPr>
            </a:br>
            <a:r>
              <a:rPr lang="en-US" altLang="ko-KR" b="0">
                <a:solidFill>
                  <a:srgbClr val="000000"/>
                </a:solidFill>
                <a:effectLst/>
              </a:rPr>
              <a:t>data = pd.DataFrame(data=dict_data, index=row)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</a:rPr>
              <a:t>data</a:t>
            </a:r>
          </a:p>
        </p:txBody>
      </p:sp>
      <p:pic>
        <p:nvPicPr>
          <p:cNvPr id="11" name="Picture 2" descr="Pandas Archives - Vyeslog">
            <a:extLst>
              <a:ext uri="{FF2B5EF4-FFF2-40B4-BE49-F238E27FC236}">
                <a16:creationId xmlns:a16="http://schemas.microsoft.com/office/drawing/2014/main" id="{FE2FA493-A05B-4F92-AAC9-A7C81ED45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32" y="95670"/>
            <a:ext cx="1526959" cy="95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030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Array</a:t>
            </a:r>
            <a:r>
              <a:rPr lang="ko-KR" altLang="en-US" dirty="0"/>
              <a:t>형태의 </a:t>
            </a:r>
            <a:r>
              <a:rPr lang="en-US" altLang="ko-KR" dirty="0"/>
              <a:t>data</a:t>
            </a:r>
            <a:r>
              <a:rPr lang="ko-KR" altLang="en-US" dirty="0"/>
              <a:t>로 생성</a:t>
            </a:r>
            <a:endParaRPr lang="en-US" altLang="ko-KR" dirty="0"/>
          </a:p>
          <a:p>
            <a:pPr lvl="1"/>
            <a:r>
              <a:rPr lang="en-US" altLang="ko-KR" dirty="0"/>
              <a:t>Array </a:t>
            </a:r>
            <a:r>
              <a:rPr lang="ko-KR" altLang="en-US" dirty="0"/>
              <a:t>형태 그대로 </a:t>
            </a:r>
            <a:r>
              <a:rPr lang="en-US" altLang="ko-KR" dirty="0"/>
              <a:t>table</a:t>
            </a:r>
            <a:r>
              <a:rPr lang="ko-KR" altLang="en-US" dirty="0"/>
              <a:t>을 구성</a:t>
            </a:r>
            <a:endParaRPr lang="en-US" altLang="ko-KR" dirty="0"/>
          </a:p>
          <a:p>
            <a:pPr lvl="1"/>
            <a:r>
              <a:rPr lang="en-US" altLang="ko-KR" dirty="0"/>
              <a:t>Row, column index</a:t>
            </a:r>
            <a:r>
              <a:rPr lang="ko-KR" altLang="en-US" dirty="0"/>
              <a:t>는 따로 지정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83F62C71-D28B-4D85-A11A-E2CBA6B23CA3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72</a:t>
            </a:fld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E985914-2449-4DF7-9B4E-EAE1D08680C7}"/>
              </a:ext>
            </a:extLst>
          </p:cNvPr>
          <p:cNvSpPr/>
          <p:nvPr/>
        </p:nvSpPr>
        <p:spPr>
          <a:xfrm>
            <a:off x="918147" y="3033828"/>
            <a:ext cx="6750206" cy="2703707"/>
          </a:xfrm>
          <a:prstGeom prst="roundRect">
            <a:avLst>
              <a:gd name="adj" fmla="val 612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accent5"/>
                </a:solidFill>
                <a:effectLst/>
              </a:rPr>
              <a:t># Array </a:t>
            </a:r>
            <a:r>
              <a:rPr lang="ko-KR" altLang="en-US" b="0" dirty="0">
                <a:solidFill>
                  <a:schemeClr val="accent5"/>
                </a:solidFill>
                <a:effectLst/>
              </a:rPr>
              <a:t>형태의 </a:t>
            </a:r>
            <a:r>
              <a:rPr lang="en-US" altLang="ko-KR" b="0" dirty="0">
                <a:solidFill>
                  <a:schemeClr val="accent5"/>
                </a:solidFill>
                <a:effectLst/>
              </a:rPr>
              <a:t>data</a:t>
            </a:r>
            <a:r>
              <a:rPr lang="ko-KR" altLang="en-US" b="0" dirty="0">
                <a:solidFill>
                  <a:schemeClr val="accent5"/>
                </a:solidFill>
                <a:effectLst/>
              </a:rPr>
              <a:t>로 생성</a:t>
            </a:r>
            <a:r>
              <a:rPr lang="en-US" altLang="ko-KR" b="0" dirty="0">
                <a:solidFill>
                  <a:schemeClr val="accent5"/>
                </a:solidFill>
                <a:effectLst/>
              </a:rPr>
              <a:t>.</a:t>
            </a:r>
            <a:endParaRPr lang="ko-KR" altLang="en-US" b="0" dirty="0">
              <a:solidFill>
                <a:schemeClr val="accent5"/>
              </a:solidFill>
              <a:effectLst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</a:rPr>
              <a:t>array_data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= [[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3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4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          [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5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6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7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8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          [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9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11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12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]]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row = [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'row0'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'row1'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'row2'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column = [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'col0'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'col1'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'col2'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'col3'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b="0" dirty="0">
                <a:solidFill>
                  <a:srgbClr val="000000"/>
                </a:solidFill>
                <a:effectLst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</a:rPr>
              <a:t>data =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pd.DataFrame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(data=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array_data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index=row, columns=column)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data</a:t>
            </a:r>
          </a:p>
        </p:txBody>
      </p:sp>
      <p:pic>
        <p:nvPicPr>
          <p:cNvPr id="11" name="Picture 2" descr="Pandas Archives - Vyeslog">
            <a:extLst>
              <a:ext uri="{FF2B5EF4-FFF2-40B4-BE49-F238E27FC236}">
                <a16:creationId xmlns:a16="http://schemas.microsoft.com/office/drawing/2014/main" id="{AA6D3EA0-810C-49CC-858E-B86E3D4B0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32" y="95670"/>
            <a:ext cx="1526959" cy="95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1511F5-ACF6-4BFB-AECA-FA7F6752CF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479" r="39762"/>
          <a:stretch/>
        </p:blipFill>
        <p:spPr>
          <a:xfrm>
            <a:off x="5599479" y="1047330"/>
            <a:ext cx="2123440" cy="173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345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ko-KR" altLang="en-US" dirty="0"/>
              <a:t>내 데이터</a:t>
            </a:r>
            <a:r>
              <a:rPr lang="en-US" altLang="ko-KR" dirty="0"/>
              <a:t> </a:t>
            </a:r>
            <a:r>
              <a:rPr lang="ko-KR" altLang="en-US" dirty="0"/>
              <a:t>접근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Column</a:t>
            </a:r>
            <a:r>
              <a:rPr lang="ko-KR" altLang="en-US" dirty="0"/>
              <a:t>을 이용하여 바로 접근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en-US" altLang="ko-KR" dirty="0" err="1"/>
              <a:t>Dataframe.loc</a:t>
            </a:r>
            <a:r>
              <a:rPr lang="en-US" altLang="ko-KR" dirty="0"/>
              <a:t>[]</a:t>
            </a:r>
            <a:r>
              <a:rPr lang="ko-KR" altLang="en-US" dirty="0"/>
              <a:t> 형태로 접근 가능</a:t>
            </a:r>
            <a:endParaRPr lang="en-US" altLang="ko-KR" dirty="0"/>
          </a:p>
          <a:p>
            <a:r>
              <a:rPr lang="ko-KR" altLang="en-US" dirty="0"/>
              <a:t>특정 열</a:t>
            </a:r>
            <a:r>
              <a:rPr lang="en-US" altLang="ko-KR" dirty="0"/>
              <a:t>/</a:t>
            </a:r>
            <a:r>
              <a:rPr lang="ko-KR" altLang="en-US" dirty="0"/>
              <a:t>행에 접근하는 경우 </a:t>
            </a:r>
            <a:r>
              <a:rPr lang="en-US" altLang="ko-KR" dirty="0"/>
              <a:t>Series</a:t>
            </a:r>
            <a:r>
              <a:rPr lang="ko-KR" altLang="en-US" dirty="0"/>
              <a:t>형태로 </a:t>
            </a:r>
            <a:r>
              <a:rPr lang="en-US" altLang="ko-KR" dirty="0"/>
              <a:t>output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ko-KR" altLang="en-US" dirty="0"/>
              <a:t>특정 </a:t>
            </a:r>
            <a:r>
              <a:rPr lang="en-US" altLang="ko-KR" dirty="0"/>
              <a:t>data</a:t>
            </a:r>
            <a:r>
              <a:rPr lang="ko-KR" altLang="en-US" dirty="0"/>
              <a:t>내에 </a:t>
            </a:r>
            <a:r>
              <a:rPr lang="en-US" altLang="ko-KR" dirty="0"/>
              <a:t>entry</a:t>
            </a:r>
            <a:r>
              <a:rPr lang="ko-KR" altLang="en-US" dirty="0"/>
              <a:t>에 접근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1F1210-CB5C-4158-BF68-44452E51C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224" y="3463158"/>
            <a:ext cx="1649583" cy="13496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1AEF28-DE67-4479-8162-D216BF672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863" y="3461174"/>
            <a:ext cx="1788193" cy="12882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F19D7B2-BA2C-434F-8EE0-71C99BC6C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112" y="3461174"/>
            <a:ext cx="1588849" cy="7312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29578F8-3E44-4174-AA2C-218D7F48C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585" y="3461174"/>
            <a:ext cx="1649583" cy="1188409"/>
          </a:xfrm>
          <a:prstGeom prst="rect">
            <a:avLst/>
          </a:prstGeom>
        </p:spPr>
      </p:pic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19DAAE98-6077-4E01-8B57-6A2B0B033261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73</a:t>
            </a:fld>
            <a:endParaRPr lang="ko-KR" altLang="en-US"/>
          </a:p>
        </p:txBody>
      </p:sp>
      <p:pic>
        <p:nvPicPr>
          <p:cNvPr id="12" name="Picture 2" descr="Pandas Archives - Vyeslog">
            <a:extLst>
              <a:ext uri="{FF2B5EF4-FFF2-40B4-BE49-F238E27FC236}">
                <a16:creationId xmlns:a16="http://schemas.microsoft.com/office/drawing/2014/main" id="{0C192A20-D1B3-4C1A-8CB3-DDF5165C1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32" y="95670"/>
            <a:ext cx="1526959" cy="95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4779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922AF6-2B5B-4DEE-BCFD-1C7DDD7A6B18}"/>
              </a:ext>
            </a:extLst>
          </p:cNvPr>
          <p:cNvSpPr txBox="1"/>
          <p:nvPr/>
        </p:nvSpPr>
        <p:spPr>
          <a:xfrm>
            <a:off x="590352" y="2530319"/>
            <a:ext cx="79632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4200" b="1" dirty="0">
                <a:solidFill>
                  <a:srgbClr val="072B61"/>
                </a:solidFill>
              </a:rPr>
              <a:t>데이터 </a:t>
            </a:r>
            <a:r>
              <a:rPr lang="ko-KR" altLang="en-US" sz="4200" b="1" dirty="0" err="1">
                <a:solidFill>
                  <a:srgbClr val="072B61"/>
                </a:solidFill>
              </a:rPr>
              <a:t>전처리</a:t>
            </a:r>
            <a:r>
              <a:rPr lang="ko-KR" altLang="en-US" sz="4200" b="1" dirty="0">
                <a:solidFill>
                  <a:srgbClr val="072B61"/>
                </a:solidFill>
              </a:rPr>
              <a:t> 실습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841B9FC-4286-4A30-88C8-0C998DB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>
              <a:defRPr/>
            </a:pPr>
            <a:fld id="{5F62F5D1-E5EC-4438-A9FD-8C7849B5340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0441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표현 방법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자연어를 처리하기 위한 단위</a:t>
            </a:r>
            <a:endParaRPr lang="en-US" altLang="ko-KR" b="1" dirty="0"/>
          </a:p>
          <a:p>
            <a:pPr lvl="1"/>
            <a:r>
              <a:rPr lang="en-US" altLang="ko-KR" dirty="0"/>
              <a:t>Document</a:t>
            </a:r>
          </a:p>
          <a:p>
            <a:pPr lvl="1"/>
            <a:r>
              <a:rPr lang="en-US" altLang="ko-KR" dirty="0"/>
              <a:t>Sentence</a:t>
            </a:r>
          </a:p>
          <a:p>
            <a:pPr lvl="1"/>
            <a:r>
              <a:rPr lang="en-US" altLang="ko-KR" dirty="0"/>
              <a:t>Phrase</a:t>
            </a:r>
          </a:p>
          <a:p>
            <a:pPr lvl="1"/>
            <a:r>
              <a:rPr lang="en-US" altLang="ko-KR" dirty="0"/>
              <a:t>Word</a:t>
            </a:r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의미의 최소</a:t>
            </a:r>
            <a:r>
              <a:rPr lang="en-US" altLang="ko-KR" b="1" dirty="0"/>
              <a:t> </a:t>
            </a:r>
            <a:r>
              <a:rPr lang="ko-KR" altLang="en-US" b="1" dirty="0"/>
              <a:t>단위 </a:t>
            </a:r>
            <a:r>
              <a:rPr lang="en-US" altLang="ko-KR" b="1" dirty="0"/>
              <a:t>Word</a:t>
            </a:r>
          </a:p>
          <a:p>
            <a:pPr lvl="1"/>
            <a:r>
              <a:rPr lang="ko-KR" altLang="en-US" dirty="0"/>
              <a:t>한국어에서는 형태소</a:t>
            </a:r>
            <a:endParaRPr lang="en-US" altLang="ko-KR" dirty="0"/>
          </a:p>
          <a:p>
            <a:pPr lvl="1"/>
            <a:r>
              <a:rPr lang="en-US" altLang="ko-KR" dirty="0"/>
              <a:t>Word</a:t>
            </a:r>
            <a:r>
              <a:rPr lang="ko-KR" altLang="en-US" dirty="0" err="1"/>
              <a:t>를</a:t>
            </a:r>
            <a:r>
              <a:rPr lang="ko-KR" altLang="en-US" dirty="0"/>
              <a:t> 이해하여 </a:t>
            </a:r>
            <a:r>
              <a:rPr lang="en-US" altLang="ko-KR" dirty="0"/>
              <a:t>Phrase, Sentence, Document</a:t>
            </a:r>
            <a:r>
              <a:rPr lang="ko-KR" altLang="en-US" dirty="0" err="1"/>
              <a:t>를</a:t>
            </a:r>
            <a:r>
              <a:rPr lang="ko-KR" altLang="en-US" dirty="0"/>
              <a:t> 이해하자</a:t>
            </a:r>
            <a:endParaRPr lang="en-US" altLang="ko-KR" dirty="0"/>
          </a:p>
          <a:p>
            <a:pPr lvl="2"/>
            <a:r>
              <a:rPr lang="en-US" altLang="ko-KR" dirty="0"/>
              <a:t>Sentence = Word</a:t>
            </a:r>
            <a:r>
              <a:rPr lang="ko-KR" altLang="en-US" dirty="0"/>
              <a:t> </a:t>
            </a:r>
            <a:r>
              <a:rPr lang="en-US" altLang="ko-KR" dirty="0"/>
              <a:t>Sequence</a:t>
            </a:r>
          </a:p>
          <a:p>
            <a:pPr lvl="2"/>
            <a:r>
              <a:rPr lang="en-US" altLang="ko-KR" dirty="0"/>
              <a:t>Document = Sentence Sequence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5533A-DD2F-8449-88CF-ABA9EC28BF10}"/>
              </a:ext>
            </a:extLst>
          </p:cNvPr>
          <p:cNvSpPr txBox="1"/>
          <p:nvPr/>
        </p:nvSpPr>
        <p:spPr>
          <a:xfrm>
            <a:off x="3690351" y="3013502"/>
            <a:ext cx="50065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100" dirty="0"/>
              <a:t>자연어를 컴퓨터로 이해하고자 하는 </a:t>
            </a:r>
            <a:r>
              <a:rPr lang="ko-KR" altLang="en-US" sz="2100" dirty="0">
                <a:solidFill>
                  <a:srgbClr val="FF0000"/>
                </a:solidFill>
              </a:rPr>
              <a:t>분야</a:t>
            </a:r>
            <a:endParaRPr lang="en-KR" sz="2100" dirty="0">
              <a:solidFill>
                <a:srgbClr val="FF0000"/>
              </a:solidFill>
            </a:endParaRP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716C1661-A27F-744E-999B-A178F52A7002}"/>
              </a:ext>
            </a:extLst>
          </p:cNvPr>
          <p:cNvSpPr/>
          <p:nvPr/>
        </p:nvSpPr>
        <p:spPr>
          <a:xfrm rot="16200000">
            <a:off x="7247591" y="1696521"/>
            <a:ext cx="163863" cy="2470096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 sz="1350" b="1" dirty="0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AB5F37E1-01BE-C945-BBBD-2F84DD7ECDFC}"/>
              </a:ext>
            </a:extLst>
          </p:cNvPr>
          <p:cNvSpPr/>
          <p:nvPr/>
        </p:nvSpPr>
        <p:spPr>
          <a:xfrm rot="16200000">
            <a:off x="6106616" y="244674"/>
            <a:ext cx="163863" cy="4752051"/>
          </a:xfrm>
          <a:prstGeom prst="rightBracket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078003-C91B-354E-8664-65FDDF7187DF}"/>
              </a:ext>
            </a:extLst>
          </p:cNvPr>
          <p:cNvSpPr txBox="1"/>
          <p:nvPr/>
        </p:nvSpPr>
        <p:spPr>
          <a:xfrm>
            <a:off x="6915115" y="2557984"/>
            <a:ext cx="82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Phrase</a:t>
            </a:r>
            <a:endParaRPr lang="en-KR" b="1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0ECF12-3B08-8D45-883B-B9EFFEF4F612}"/>
              </a:ext>
            </a:extLst>
          </p:cNvPr>
          <p:cNvSpPr txBox="1"/>
          <p:nvPr/>
        </p:nvSpPr>
        <p:spPr>
          <a:xfrm>
            <a:off x="5565389" y="2227895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Sentence</a:t>
            </a:r>
            <a:endParaRPr lang="en-KR" b="1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914CB9-1ADB-5942-AAD3-599CA5664EE8}"/>
              </a:ext>
            </a:extLst>
          </p:cNvPr>
          <p:cNvSpPr txBox="1"/>
          <p:nvPr/>
        </p:nvSpPr>
        <p:spPr>
          <a:xfrm>
            <a:off x="7985286" y="3388232"/>
            <a:ext cx="711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Word</a:t>
            </a:r>
            <a:endParaRPr lang="en-KR" b="1" dirty="0">
              <a:solidFill>
                <a:srgbClr val="FF0000"/>
              </a:solidFill>
            </a:endParaRPr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DEAFD6A9-747C-46B8-870D-90C69DD33313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7995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6">
                <a:extLst>
                  <a:ext uri="{FF2B5EF4-FFF2-40B4-BE49-F238E27FC236}">
                    <a16:creationId xmlns:a16="http://schemas.microsoft.com/office/drawing/2014/main" id="{FF138F8A-E0A3-4C99-B484-1FE84C9AD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314450"/>
                <a:ext cx="8313469" cy="497205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b="1" dirty="0"/>
                  <a:t>한국어와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영어는 문법이 다름</a:t>
                </a:r>
                <a:endParaRPr lang="en-US" altLang="ko-KR" b="1" dirty="0"/>
              </a:p>
              <a:p>
                <a:pPr lvl="1"/>
                <a:r>
                  <a:rPr lang="ko-KR" altLang="en-US" dirty="0" err="1"/>
                  <a:t>전처리</a:t>
                </a:r>
                <a:r>
                  <a:rPr lang="ko-KR" altLang="en-US" dirty="0"/>
                  <a:t> 할 때 사용하는 패키지가 다름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한국어 </a:t>
                </a:r>
                <a:r>
                  <a:rPr lang="en-US" altLang="ko-KR" dirty="0"/>
                  <a:t>– </a:t>
                </a:r>
                <a:r>
                  <a:rPr lang="en-US" altLang="ko-KR" dirty="0" err="1"/>
                  <a:t>KoNLPy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영어 </a:t>
                </a:r>
                <a:r>
                  <a:rPr lang="en-US" altLang="ko-KR" dirty="0"/>
                  <a:t>– NLTK</a:t>
                </a:r>
              </a:p>
              <a:p>
                <a:pPr lvl="1"/>
                <a:r>
                  <a:rPr lang="ko-KR" altLang="en-US" dirty="0"/>
                  <a:t>한국어 뉴스 데이터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err="1"/>
                  <a:t>KoNLPy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사용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 err="1"/>
                  <a:t>KoNLPy</a:t>
                </a:r>
                <a:endParaRPr lang="en-US" altLang="ko-KR" dirty="0"/>
              </a:p>
              <a:p>
                <a:pPr lvl="1"/>
                <a:r>
                  <a:rPr lang="en-US" altLang="ko-KR" b="1" dirty="0" err="1">
                    <a:solidFill>
                      <a:srgbClr val="FF0000"/>
                    </a:solidFill>
                  </a:rPr>
                  <a:t>Okt</a:t>
                </a:r>
                <a:r>
                  <a:rPr lang="en-US" altLang="ko-KR" dirty="0"/>
                  <a:t>(Open Korean Text): </a:t>
                </a:r>
                <a:r>
                  <a:rPr lang="ko-KR" altLang="en-US" dirty="0"/>
                  <a:t>오픈 소스 한국어 분석기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 </a:t>
                </a:r>
                <a:r>
                  <a:rPr lang="en-US" altLang="ko-KR" dirty="0" err="1"/>
                  <a:t>Hannanum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한나눔</a:t>
                </a:r>
                <a:r>
                  <a:rPr lang="en-US" altLang="ko-KR" dirty="0"/>
                  <a:t>, KAIST Semantic Web Research Center </a:t>
                </a:r>
                <a:r>
                  <a:rPr lang="ko-KR" altLang="en-US" dirty="0"/>
                  <a:t>에서 개발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 </a:t>
                </a:r>
                <a:r>
                  <a:rPr lang="en-US" altLang="ko-KR" dirty="0" err="1"/>
                  <a:t>Kkma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꼬꼬마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서울대학교 </a:t>
                </a:r>
                <a:r>
                  <a:rPr lang="en-US" altLang="ko-KR" dirty="0"/>
                  <a:t>IDS(Intelligent Data Systems) </a:t>
                </a:r>
                <a:r>
                  <a:rPr lang="ko-KR" altLang="en-US" dirty="0"/>
                  <a:t>연구실에서 개발</a:t>
                </a:r>
                <a:endParaRPr lang="en-US" altLang="ko-KR" dirty="0"/>
              </a:p>
              <a:p>
                <a:pPr lvl="1"/>
                <a:r>
                  <a:rPr lang="en-US" altLang="ko-KR" dirty="0" err="1"/>
                  <a:t>Komoran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코모란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Shineware</a:t>
                </a:r>
                <a:r>
                  <a:rPr lang="ko-KR" altLang="en-US" dirty="0"/>
                  <a:t>에서 개발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 </a:t>
                </a:r>
                <a:r>
                  <a:rPr lang="en-US" altLang="ko-KR" dirty="0" err="1"/>
                  <a:t>Mecab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메카브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일본어용 형태소 분석기를 한국어를 사용할 수 있도록 수정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7" name="내용 개체 틀 26">
                <a:extLst>
                  <a:ext uri="{FF2B5EF4-FFF2-40B4-BE49-F238E27FC236}">
                    <a16:creationId xmlns:a16="http://schemas.microsoft.com/office/drawing/2014/main" id="{FF138F8A-E0A3-4C99-B484-1FE84C9AD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314450"/>
                <a:ext cx="8313469" cy="4972050"/>
              </a:xfrm>
              <a:blipFill>
                <a:blip r:embed="rId3"/>
                <a:stretch>
                  <a:fillRect l="-513" t="-1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1398ED0B-0F6D-49CB-A484-4B2D85A38F9B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5191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534157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KoNLPy</a:t>
            </a:r>
            <a:r>
              <a:rPr lang="ko-KR" altLang="en-US" dirty="0"/>
              <a:t>에서 공통적으로 제공하는 함수</a:t>
            </a:r>
            <a:endParaRPr lang="en-US" altLang="ko-KR" dirty="0"/>
          </a:p>
          <a:p>
            <a:pPr lvl="1"/>
            <a:r>
              <a:rPr lang="en-US" altLang="ko-KR" dirty="0"/>
              <a:t>nouns: </a:t>
            </a:r>
            <a:r>
              <a:rPr lang="ko-KR" altLang="en-US" dirty="0"/>
              <a:t>명사 추출</a:t>
            </a:r>
            <a:r>
              <a:rPr lang="en-US" altLang="ko-KR" dirty="0"/>
              <a:t>, morphs: </a:t>
            </a:r>
            <a:r>
              <a:rPr lang="ko-KR" altLang="en-US" dirty="0"/>
              <a:t>형태소 추출</a:t>
            </a:r>
            <a:endParaRPr lang="en-US" altLang="ko-KR" dirty="0"/>
          </a:p>
          <a:p>
            <a:pPr lvl="1"/>
            <a:r>
              <a:rPr lang="en-US" altLang="ko-KR" dirty="0"/>
              <a:t>pos: </a:t>
            </a:r>
            <a:r>
              <a:rPr lang="ko-KR" altLang="en-US" dirty="0"/>
              <a:t>형태소 추출</a:t>
            </a:r>
            <a:r>
              <a:rPr lang="en-US" altLang="ko-KR" dirty="0"/>
              <a:t> + </a:t>
            </a:r>
            <a:r>
              <a:rPr lang="ko-KR" altLang="en-US" dirty="0"/>
              <a:t>품사 부착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Morphs</a:t>
            </a:r>
            <a:r>
              <a:rPr lang="ko-KR" altLang="en-US" dirty="0"/>
              <a:t>를 사용하여 가장 작은 단위인 형태소를 추출하고</a:t>
            </a:r>
            <a:r>
              <a:rPr lang="en-US" altLang="ko-KR" dirty="0"/>
              <a:t>,</a:t>
            </a:r>
            <a:r>
              <a:rPr lang="ko-KR" altLang="en-US" dirty="0"/>
              <a:t> 불용어를 제거하는 형태로 </a:t>
            </a:r>
            <a:r>
              <a:rPr lang="ko-KR" altLang="en-US" dirty="0" err="1"/>
              <a:t>전처리</a:t>
            </a:r>
            <a:r>
              <a:rPr lang="ko-KR" altLang="en-US" dirty="0"/>
              <a:t> 진행</a:t>
            </a:r>
            <a:r>
              <a:rPr lang="en-US" altLang="ko-KR" dirty="0"/>
              <a:t>.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4A2A0EEB-9C41-4EDF-9F61-9F3326A7E93A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77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9CEDCB-E0BA-4314-B324-9ABB44DD675A}"/>
              </a:ext>
            </a:extLst>
          </p:cNvPr>
          <p:cNvSpPr/>
          <p:nvPr/>
        </p:nvSpPr>
        <p:spPr>
          <a:xfrm>
            <a:off x="2114205" y="2539968"/>
            <a:ext cx="4396135" cy="2376319"/>
          </a:xfrm>
          <a:prstGeom prst="roundRect">
            <a:avLst>
              <a:gd name="adj" fmla="val 1017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0" dirty="0">
                <a:solidFill>
                  <a:srgbClr val="AF00DB"/>
                </a:solidFill>
                <a:effectLst/>
              </a:rPr>
              <a:t>from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500" b="0" dirty="0" err="1">
                <a:solidFill>
                  <a:srgbClr val="000000"/>
                </a:solidFill>
                <a:effectLst/>
              </a:rPr>
              <a:t>konlpy.tag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500" b="0" dirty="0">
                <a:solidFill>
                  <a:srgbClr val="AF00DB"/>
                </a:solidFill>
                <a:effectLst/>
              </a:rPr>
              <a:t>import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500" b="0" dirty="0" err="1">
                <a:solidFill>
                  <a:srgbClr val="000000"/>
                </a:solidFill>
                <a:effectLst/>
              </a:rPr>
              <a:t>Okt</a:t>
            </a:r>
            <a:endParaRPr lang="en-US" altLang="ko-KR" sz="15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500" b="0" dirty="0" err="1">
                <a:solidFill>
                  <a:srgbClr val="000000"/>
                </a:solidFill>
                <a:effectLst/>
              </a:rPr>
              <a:t>Okt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500" b="0" dirty="0" err="1">
                <a:solidFill>
                  <a:srgbClr val="000000"/>
                </a:solidFill>
                <a:effectLst/>
              </a:rPr>
              <a:t>Okt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() </a:t>
            </a:r>
            <a:r>
              <a:rPr lang="en-US" altLang="ko-KR" sz="1500" b="0" dirty="0">
                <a:solidFill>
                  <a:schemeClr val="accent5"/>
                </a:solidFill>
                <a:effectLst/>
              </a:rPr>
              <a:t> # </a:t>
            </a:r>
            <a:r>
              <a:rPr lang="en-US" altLang="ko-KR" sz="1500" b="0" dirty="0" err="1">
                <a:solidFill>
                  <a:schemeClr val="accent5"/>
                </a:solidFill>
                <a:effectLst/>
              </a:rPr>
              <a:t>Okt</a:t>
            </a:r>
            <a:r>
              <a:rPr lang="en-US" altLang="ko-KR" sz="1500" b="0" dirty="0">
                <a:solidFill>
                  <a:schemeClr val="accent5"/>
                </a:solidFill>
                <a:effectLst/>
              </a:rPr>
              <a:t> (Open Korean Text)</a:t>
            </a:r>
          </a:p>
          <a:p>
            <a:r>
              <a:rPr lang="en-US" altLang="ko-KR" sz="1500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sz="1500" b="0" dirty="0">
                <a:solidFill>
                  <a:srgbClr val="000000"/>
                </a:solidFill>
                <a:effectLst/>
              </a:rPr>
            </a:br>
            <a:r>
              <a:rPr lang="en-US" altLang="ko-KR" sz="1500" b="0" dirty="0">
                <a:solidFill>
                  <a:srgbClr val="000000"/>
                </a:solidFill>
                <a:effectLst/>
              </a:rPr>
              <a:t>example = </a:t>
            </a:r>
            <a:r>
              <a:rPr lang="en-US" altLang="ko-KR" sz="1500" b="0" dirty="0">
                <a:solidFill>
                  <a:srgbClr val="A31515"/>
                </a:solidFill>
                <a:effectLst/>
              </a:rPr>
              <a:t>＇</a:t>
            </a:r>
            <a:r>
              <a:rPr lang="ko-KR" altLang="en-US" sz="1500" b="0" dirty="0">
                <a:solidFill>
                  <a:srgbClr val="A31515"/>
                </a:solidFill>
                <a:effectLst/>
              </a:rPr>
              <a:t>맷돌 손잡이를 어이라 그래요 어이</a:t>
            </a:r>
            <a:r>
              <a:rPr lang="en-US" altLang="ko-KR" sz="1500" b="0" dirty="0">
                <a:solidFill>
                  <a:srgbClr val="A31515"/>
                </a:solidFill>
                <a:effectLst/>
              </a:rPr>
              <a:t>.'</a:t>
            </a:r>
            <a:endParaRPr lang="ko-KR" altLang="en-US" sz="1500" b="0" dirty="0">
              <a:solidFill>
                <a:srgbClr val="000000"/>
              </a:solidFill>
              <a:effectLst/>
            </a:endParaRPr>
          </a:p>
          <a:p>
            <a:r>
              <a:rPr lang="ko-KR" altLang="en-US" sz="1500" b="0" dirty="0">
                <a:solidFill>
                  <a:srgbClr val="000000"/>
                </a:solidFill>
                <a:effectLst/>
              </a:rPr>
              <a:t/>
            </a:r>
            <a:br>
              <a:rPr lang="ko-KR" altLang="en-US" sz="1500" b="0" dirty="0">
                <a:solidFill>
                  <a:srgbClr val="000000"/>
                </a:solidFill>
                <a:effectLst/>
              </a:rPr>
            </a:br>
            <a:r>
              <a:rPr lang="en-US" altLang="ko-KR" sz="1500" b="0" dirty="0">
                <a:solidFill>
                  <a:schemeClr val="accent4">
                    <a:lumMod val="50000"/>
                  </a:schemeClr>
                </a:solidFill>
                <a:effectLst/>
              </a:rPr>
              <a:t>print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500" b="0" dirty="0" err="1">
                <a:solidFill>
                  <a:srgbClr val="000000"/>
                </a:solidFill>
                <a:effectLst/>
              </a:rPr>
              <a:t>Okt.nouns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(example))		</a:t>
            </a:r>
            <a:r>
              <a:rPr lang="en-US" altLang="ko-KR" sz="1500" b="0" dirty="0">
                <a:solidFill>
                  <a:schemeClr val="accent5"/>
                </a:solidFill>
                <a:effectLst/>
              </a:rPr>
              <a:t># </a:t>
            </a:r>
            <a:r>
              <a:rPr lang="ko-KR" altLang="en-US" sz="1500" b="0" dirty="0">
                <a:solidFill>
                  <a:schemeClr val="accent5"/>
                </a:solidFill>
                <a:effectLst/>
              </a:rPr>
              <a:t>명사 추출</a:t>
            </a:r>
            <a:endParaRPr lang="en-US" altLang="ko-KR" sz="1500" b="0" dirty="0">
              <a:solidFill>
                <a:schemeClr val="accent5"/>
              </a:solidFill>
              <a:effectLst/>
            </a:endParaRPr>
          </a:p>
          <a:p>
            <a:endParaRPr lang="en-US" altLang="ko-KR" sz="1500" b="0" dirty="0">
              <a:solidFill>
                <a:srgbClr val="008000"/>
              </a:solidFill>
              <a:effectLst/>
            </a:endParaRPr>
          </a:p>
          <a:p>
            <a:r>
              <a:rPr lang="en-US" altLang="ko-KR" sz="15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500" b="0" dirty="0" err="1">
                <a:solidFill>
                  <a:srgbClr val="000000"/>
                </a:solidFill>
                <a:effectLst/>
              </a:rPr>
              <a:t>Okt.morphs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(example))		</a:t>
            </a:r>
            <a:r>
              <a:rPr lang="en-US" altLang="ko-KR" sz="1500" b="0" dirty="0">
                <a:solidFill>
                  <a:schemeClr val="accent5"/>
                </a:solidFill>
                <a:effectLst/>
              </a:rPr>
              <a:t># </a:t>
            </a:r>
            <a:r>
              <a:rPr lang="ko-KR" altLang="en-US" sz="1500" b="0" dirty="0">
                <a:solidFill>
                  <a:schemeClr val="accent5"/>
                </a:solidFill>
                <a:effectLst/>
              </a:rPr>
              <a:t>형태소 추출</a:t>
            </a:r>
            <a:endParaRPr lang="en-US" altLang="ko-KR" sz="1500" b="0" dirty="0">
              <a:solidFill>
                <a:schemeClr val="accent5"/>
              </a:solidFill>
              <a:effectLst/>
            </a:endParaRPr>
          </a:p>
          <a:p>
            <a:endParaRPr lang="en-US" altLang="ko-KR" sz="1500" b="0" dirty="0">
              <a:solidFill>
                <a:srgbClr val="008000"/>
              </a:solidFill>
              <a:effectLst/>
            </a:endParaRPr>
          </a:p>
          <a:p>
            <a:r>
              <a:rPr lang="en-US" altLang="ko-KR" sz="15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500" b="0" dirty="0" err="1">
                <a:solidFill>
                  <a:srgbClr val="000000"/>
                </a:solidFill>
                <a:effectLst/>
              </a:rPr>
              <a:t>Okt.pos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(example))		</a:t>
            </a:r>
            <a:r>
              <a:rPr lang="en-US" altLang="ko-KR" sz="1500" b="0" dirty="0">
                <a:solidFill>
                  <a:schemeClr val="accent5"/>
                </a:solidFill>
                <a:effectLst/>
              </a:rPr>
              <a:t># </a:t>
            </a:r>
            <a:r>
              <a:rPr lang="ko-KR" altLang="en-US" sz="1500" b="0" dirty="0">
                <a:solidFill>
                  <a:schemeClr val="accent5"/>
                </a:solidFill>
                <a:effectLst/>
              </a:rPr>
              <a:t>품사 부착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8A52C9-7C7F-43D5-B374-D8716A4C1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1" y="5108016"/>
            <a:ext cx="7543797" cy="43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81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</a:t>
            </a:r>
            <a:r>
              <a:rPr lang="ko-KR" altLang="en-US" dirty="0" err="1"/>
              <a:t>전처리</a:t>
            </a:r>
            <a:r>
              <a:rPr lang="ko-KR" altLang="en-US" dirty="0"/>
              <a:t> 과정</a:t>
            </a:r>
            <a:endParaRPr lang="en-US" altLang="ko-KR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4A2A0EEB-9C41-4EDF-9F61-9F3326A7E93A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78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B774C48-96F8-4D8A-9CB0-B82161CD9BCE}"/>
              </a:ext>
            </a:extLst>
          </p:cNvPr>
          <p:cNvSpPr/>
          <p:nvPr/>
        </p:nvSpPr>
        <p:spPr>
          <a:xfrm>
            <a:off x="840287" y="1454793"/>
            <a:ext cx="7591193" cy="4866837"/>
          </a:xfrm>
          <a:prstGeom prst="roundRect">
            <a:avLst>
              <a:gd name="adj" fmla="val 370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0" dirty="0">
                <a:solidFill>
                  <a:srgbClr val="AF00DB"/>
                </a:solidFill>
                <a:effectLst/>
              </a:rPr>
              <a:t>import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re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sz="1200" b="0" dirty="0">
                <a:solidFill>
                  <a:srgbClr val="000000"/>
                </a:solidFill>
                <a:effectLst/>
              </a:rPr>
            </a:br>
            <a:r>
              <a:rPr lang="en-US" altLang="ko-KR" sz="1200" b="0" dirty="0">
                <a:solidFill>
                  <a:srgbClr val="008000"/>
                </a:solidFill>
                <a:effectLst/>
              </a:rPr>
              <a:t>#</a:t>
            </a:r>
            <a:r>
              <a:rPr lang="ko-KR" altLang="en-US" sz="1200" b="0" dirty="0" err="1">
                <a:solidFill>
                  <a:srgbClr val="008000"/>
                </a:solidFill>
                <a:effectLst/>
              </a:rPr>
              <a:t>불용어</a:t>
            </a:r>
            <a:r>
              <a:rPr lang="ko-KR" altLang="en-US" sz="1200" b="0" dirty="0">
                <a:solidFill>
                  <a:srgbClr val="008000"/>
                </a:solidFill>
                <a:effectLst/>
              </a:rPr>
              <a:t> 정의</a:t>
            </a:r>
            <a:endParaRPr lang="ko-KR" altLang="en-US" sz="12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stopwords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= [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의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가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이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은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로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및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들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는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좀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잘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걍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과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도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을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를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에게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으로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자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에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와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어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하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한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하다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한다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라는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된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에서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하고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할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될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이다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있다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이었다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했다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하는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있는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죠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입니다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됐다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까지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sz="1200" b="0" dirty="0">
                <a:solidFill>
                  <a:srgbClr val="000000"/>
                </a:solidFill>
                <a:effectLst/>
              </a:rPr>
            </a:br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tokenized_data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= []</a:t>
            </a:r>
          </a:p>
          <a:p>
            <a:r>
              <a:rPr lang="en-US" altLang="ko-KR" sz="12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index </a:t>
            </a:r>
            <a:r>
              <a:rPr lang="en-US" altLang="ko-KR" sz="12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200" b="0" dirty="0">
                <a:solidFill>
                  <a:srgbClr val="795E26"/>
                </a:solidFill>
                <a:effectLst/>
              </a:rPr>
              <a:t>range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200" b="0" dirty="0" err="1">
                <a:solidFill>
                  <a:srgbClr val="795E26"/>
                </a:solidFill>
                <a:effectLst/>
              </a:rPr>
              <a:t>len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(dataset[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본문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])):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</a:rPr>
              <a:t>    element =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dataset.loc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[index,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본문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sz="1200" b="0" dirty="0">
                <a:solidFill>
                  <a:srgbClr val="000000"/>
                </a:solidFill>
                <a:effectLst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200" b="0" dirty="0">
                <a:solidFill>
                  <a:srgbClr val="008000"/>
                </a:solidFill>
                <a:effectLst/>
              </a:rPr>
              <a:t># </a:t>
            </a:r>
            <a:r>
              <a:rPr lang="ko-KR" altLang="en-US" sz="1200" b="0" dirty="0">
                <a:solidFill>
                  <a:srgbClr val="008000"/>
                </a:solidFill>
                <a:effectLst/>
              </a:rPr>
              <a:t>특수문자 제거</a:t>
            </a:r>
            <a:endParaRPr lang="ko-KR" altLang="en-US" sz="1200" b="0" dirty="0">
              <a:solidFill>
                <a:srgbClr val="000000"/>
              </a:solidFill>
              <a:effectLst/>
            </a:endParaRPr>
          </a:p>
          <a:p>
            <a:r>
              <a:rPr lang="ko-KR" altLang="en-US" sz="12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element =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re.sub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(r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"[^ 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가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-</a:t>
            </a:r>
            <a:r>
              <a:rPr lang="ko-KR" altLang="en-US" sz="1200" b="0" dirty="0" err="1">
                <a:solidFill>
                  <a:srgbClr val="A31515"/>
                </a:solidFill>
                <a:effectLst/>
              </a:rPr>
              <a:t>힣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a-zA-Z0-9]"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 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 element)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sz="1200" b="0" dirty="0">
                <a:solidFill>
                  <a:srgbClr val="000000"/>
                </a:solidFill>
                <a:effectLst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200" b="0" dirty="0">
                <a:solidFill>
                  <a:srgbClr val="008000"/>
                </a:solidFill>
                <a:effectLst/>
              </a:rPr>
              <a:t># </a:t>
            </a:r>
            <a:r>
              <a:rPr lang="ko-KR" altLang="en-US" sz="1200" b="0" dirty="0">
                <a:solidFill>
                  <a:srgbClr val="008000"/>
                </a:solidFill>
                <a:effectLst/>
              </a:rPr>
              <a:t>형태소 추출</a:t>
            </a:r>
            <a:endParaRPr lang="ko-KR" altLang="en-US" sz="1200" b="0" dirty="0">
              <a:solidFill>
                <a:srgbClr val="000000"/>
              </a:solidFill>
              <a:effectLst/>
            </a:endParaRPr>
          </a:p>
          <a:p>
            <a:r>
              <a:rPr lang="ko-KR" altLang="en-US" sz="12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element =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Okt.morphs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(element)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sz="1200" b="0" dirty="0">
                <a:solidFill>
                  <a:srgbClr val="000000"/>
                </a:solidFill>
                <a:effectLst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200" b="0" dirty="0">
                <a:solidFill>
                  <a:srgbClr val="008000"/>
                </a:solidFill>
                <a:effectLst/>
              </a:rPr>
              <a:t># </a:t>
            </a:r>
            <a:r>
              <a:rPr lang="ko-KR" altLang="en-US" sz="1200" b="0" dirty="0" err="1">
                <a:solidFill>
                  <a:srgbClr val="008000"/>
                </a:solidFill>
                <a:effectLst/>
              </a:rPr>
              <a:t>불용어</a:t>
            </a:r>
            <a:r>
              <a:rPr lang="ko-KR" altLang="en-US" sz="1200" b="0" dirty="0">
                <a:solidFill>
                  <a:srgbClr val="008000"/>
                </a:solidFill>
                <a:effectLst/>
              </a:rPr>
              <a:t> 제거</a:t>
            </a:r>
            <a:endParaRPr lang="ko-KR" altLang="en-US" sz="1200" b="0" dirty="0">
              <a:solidFill>
                <a:srgbClr val="000000"/>
              </a:solidFill>
              <a:effectLst/>
            </a:endParaRPr>
          </a:p>
          <a:p>
            <a:r>
              <a:rPr lang="ko-KR" altLang="en-US" sz="12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element = [word </a:t>
            </a:r>
            <a:r>
              <a:rPr lang="en-US" altLang="ko-KR" sz="12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word </a:t>
            </a:r>
            <a:r>
              <a:rPr lang="en-US" altLang="ko-KR" sz="12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element </a:t>
            </a:r>
            <a:r>
              <a:rPr lang="en-US" altLang="ko-KR" sz="1200" b="0" dirty="0">
                <a:solidFill>
                  <a:srgbClr val="AF00DB"/>
                </a:solidFill>
                <a:effectLst/>
              </a:rPr>
              <a:t>if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</a:rPr>
              <a:t>not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word </a:t>
            </a:r>
            <a:r>
              <a:rPr lang="en-US" altLang="ko-KR" sz="12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stopwords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]   </a:t>
            </a:r>
            <a:r>
              <a:rPr lang="en-US" altLang="ko-KR" sz="1200" b="0" dirty="0">
                <a:solidFill>
                  <a:srgbClr val="008000"/>
                </a:solidFill>
                <a:effectLst/>
              </a:rPr>
              <a:t># </a:t>
            </a:r>
            <a:r>
              <a:rPr lang="ko-KR" altLang="en-US" sz="1200" b="0" dirty="0" err="1">
                <a:solidFill>
                  <a:srgbClr val="008000"/>
                </a:solidFill>
                <a:effectLst/>
              </a:rPr>
              <a:t>불용어</a:t>
            </a:r>
            <a:r>
              <a:rPr lang="ko-KR" altLang="en-US" sz="1200" b="0" dirty="0">
                <a:solidFill>
                  <a:srgbClr val="008000"/>
                </a:solidFill>
                <a:effectLst/>
              </a:rPr>
              <a:t> 제거</a:t>
            </a:r>
            <a:endParaRPr lang="ko-KR" altLang="en-US" sz="1200" b="0" dirty="0">
              <a:solidFill>
                <a:srgbClr val="000000"/>
              </a:solidFill>
              <a:effectLst/>
            </a:endParaRPr>
          </a:p>
          <a:p>
            <a:r>
              <a:rPr lang="ko-KR" altLang="en-US" sz="1200" b="0" dirty="0">
                <a:solidFill>
                  <a:srgbClr val="000000"/>
                </a:solidFill>
                <a:effectLst/>
              </a:rPr>
              <a:t/>
            </a:r>
            <a:br>
              <a:rPr lang="ko-KR" altLang="en-US" sz="1200" b="0" dirty="0">
                <a:solidFill>
                  <a:srgbClr val="000000"/>
                </a:solidFill>
                <a:effectLst/>
              </a:rPr>
            </a:br>
            <a:r>
              <a:rPr lang="ko-KR" altLang="en-US" sz="12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200" b="0" dirty="0">
                <a:solidFill>
                  <a:srgbClr val="008000"/>
                </a:solidFill>
                <a:effectLst/>
              </a:rPr>
              <a:t># preprocessing</a:t>
            </a:r>
            <a:r>
              <a:rPr lang="ko-KR" altLang="en-US" sz="1200" b="0" dirty="0">
                <a:solidFill>
                  <a:srgbClr val="008000"/>
                </a:solidFill>
                <a:effectLst/>
              </a:rPr>
              <a:t>을 거친 </a:t>
            </a:r>
            <a:r>
              <a:rPr lang="en-US" altLang="ko-KR" sz="1200" b="0" dirty="0">
                <a:solidFill>
                  <a:srgbClr val="008000"/>
                </a:solidFill>
                <a:effectLst/>
              </a:rPr>
              <a:t>data</a:t>
            </a:r>
            <a:r>
              <a:rPr lang="ko-KR" altLang="en-US" sz="1200" b="0" dirty="0">
                <a:solidFill>
                  <a:srgbClr val="008000"/>
                </a:solidFill>
                <a:effectLst/>
              </a:rPr>
              <a:t>로 수정</a:t>
            </a:r>
            <a:endParaRPr lang="ko-KR" altLang="en-US" sz="1200" b="0" dirty="0">
              <a:solidFill>
                <a:srgbClr val="000000"/>
              </a:solidFill>
              <a:effectLst/>
            </a:endParaRPr>
          </a:p>
          <a:p>
            <a:r>
              <a:rPr lang="ko-KR" altLang="en-US" sz="12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tokenized_data.append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(element)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</a:rPr>
              <a:t>    element = 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 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.join(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elem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2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elem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element)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dataset.loc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[index,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본문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] = element</a:t>
            </a:r>
          </a:p>
        </p:txBody>
      </p:sp>
    </p:spTree>
    <p:extLst>
      <p:ext uri="{BB962C8B-B14F-4D97-AF65-F5344CB8AC3E}">
        <p14:creationId xmlns:p14="http://schemas.microsoft.com/office/powerpoint/2010/main" val="15814693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922AF6-2B5B-4DEE-BCFD-1C7DDD7A6B18}"/>
              </a:ext>
            </a:extLst>
          </p:cNvPr>
          <p:cNvSpPr txBox="1"/>
          <p:nvPr/>
        </p:nvSpPr>
        <p:spPr>
          <a:xfrm>
            <a:off x="590352" y="2530319"/>
            <a:ext cx="79632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4200" b="1" dirty="0">
                <a:solidFill>
                  <a:srgbClr val="072B61"/>
                </a:solidFill>
              </a:rPr>
              <a:t>단어 표현 실습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841B9FC-4286-4A30-88C8-0C998DB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>
              <a:defRPr/>
            </a:pPr>
            <a:fld id="{5F62F5D1-E5EC-4438-A9FD-8C7849B5340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21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118D1D8E-0C26-48C7-A6A0-749A829507AE}"/>
              </a:ext>
            </a:extLst>
          </p:cNvPr>
          <p:cNvGrpSpPr/>
          <p:nvPr/>
        </p:nvGrpSpPr>
        <p:grpSpPr>
          <a:xfrm>
            <a:off x="879374" y="2217653"/>
            <a:ext cx="6801507" cy="1033726"/>
            <a:chOff x="879374" y="2217653"/>
            <a:chExt cx="6801507" cy="103372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48219A7-5082-4089-B0D8-7E52187EF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6100" y="2281894"/>
              <a:ext cx="2244781" cy="96948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3E8B19A-9EDC-492C-AC13-5193D5C3F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9374" y="2217653"/>
              <a:ext cx="4561135" cy="989005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Google </a:t>
            </a:r>
            <a:r>
              <a:rPr lang="en-US" altLang="ko-KR" dirty="0" err="1">
                <a:latin typeface="+mn-lt"/>
              </a:rPr>
              <a:t>Colab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+mn-lt"/>
              </a:rPr>
              <a:t>실행 환경 연결</a:t>
            </a:r>
            <a:r>
              <a:rPr lang="en-US" altLang="ko-KR">
                <a:latin typeface="+mn-lt"/>
              </a:rPr>
              <a:t>/</a:t>
            </a:r>
            <a:r>
              <a:rPr lang="ko-KR" altLang="en-US">
                <a:latin typeface="+mn-lt"/>
              </a:rPr>
              <a:t>재연결</a:t>
            </a:r>
            <a:endParaRPr lang="ko-KR" altLang="en-US" dirty="0">
              <a:latin typeface="+mn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C1C3B9-90B0-4E04-9307-7BF8317E45A5}"/>
              </a:ext>
            </a:extLst>
          </p:cNvPr>
          <p:cNvSpPr/>
          <p:nvPr/>
        </p:nvSpPr>
        <p:spPr>
          <a:xfrm>
            <a:off x="5762121" y="2744325"/>
            <a:ext cx="449271" cy="216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C25040-193E-4902-880D-F23B8D3BBA17}"/>
              </a:ext>
            </a:extLst>
          </p:cNvPr>
          <p:cNvSpPr/>
          <p:nvPr/>
        </p:nvSpPr>
        <p:spPr>
          <a:xfrm>
            <a:off x="6051087" y="2948857"/>
            <a:ext cx="5309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>
                <a:solidFill>
                  <a:srgbClr val="C00000"/>
                </a:solidFill>
              </a:rPr>
              <a:t>클릭</a:t>
            </a:r>
            <a:endParaRPr lang="en-US" altLang="ko-KR" sz="1350" dirty="0">
              <a:solidFill>
                <a:srgbClr val="C00000"/>
              </a:solidFill>
            </a:endParaRPr>
          </a:p>
        </p:txBody>
      </p:sp>
      <p:pic>
        <p:nvPicPr>
          <p:cNvPr id="23" name="Picture 2" descr="ê´ë ¨ ì´ë¯¸ì§">
            <a:extLst>
              <a:ext uri="{FF2B5EF4-FFF2-40B4-BE49-F238E27FC236}">
                <a16:creationId xmlns:a16="http://schemas.microsoft.com/office/drawing/2014/main" id="{753BD32A-12F4-4246-B126-29DD2FE5D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274" y="2891426"/>
            <a:ext cx="280711" cy="36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5071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표현 방법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Local Representation (</a:t>
            </a:r>
            <a:r>
              <a:rPr lang="ko-KR" altLang="en-US" b="1" dirty="0"/>
              <a:t>국소 표현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dirty="0"/>
              <a:t>단어 자체만 보고 특정 값을 부여하여 표현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강아지</a:t>
            </a:r>
            <a:r>
              <a:rPr lang="en-US" altLang="ko-KR" dirty="0"/>
              <a:t>, </a:t>
            </a:r>
            <a:r>
              <a:rPr lang="ko-KR" altLang="en-US" dirty="0"/>
              <a:t>고양이</a:t>
            </a:r>
            <a:r>
              <a:rPr lang="en-US" altLang="ko-KR" dirty="0"/>
              <a:t>, </a:t>
            </a:r>
            <a:r>
              <a:rPr lang="ko-KR" altLang="en-US" dirty="0"/>
              <a:t>민들레 </a:t>
            </a:r>
            <a:r>
              <a:rPr lang="en-US" altLang="ko-KR" dirty="0"/>
              <a:t>-&gt; [1, 0, 0], [0, 1, 0], [0, 0, 1]</a:t>
            </a:r>
          </a:p>
          <a:p>
            <a:pPr lvl="1"/>
            <a:r>
              <a:rPr lang="en-US" altLang="ko-KR" dirty="0"/>
              <a:t>Count</a:t>
            </a:r>
            <a:r>
              <a:rPr lang="ko-KR" altLang="en-US" dirty="0"/>
              <a:t> </a:t>
            </a:r>
            <a:r>
              <a:rPr lang="en-US" altLang="ko-KR" dirty="0"/>
              <a:t>based</a:t>
            </a:r>
            <a:r>
              <a:rPr lang="ko-KR" altLang="en-US" dirty="0"/>
              <a:t> </a:t>
            </a:r>
            <a:r>
              <a:rPr lang="en-US" altLang="ko-KR" dirty="0"/>
              <a:t>word representation (ex. Bow, DTM, TF-IDF)</a:t>
            </a:r>
          </a:p>
          <a:p>
            <a:pPr lvl="1"/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Distributed Representation (</a:t>
            </a:r>
            <a:r>
              <a:rPr lang="ko-KR" altLang="en-US" b="1" dirty="0"/>
              <a:t>분산 표현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dirty="0"/>
              <a:t>주변</a:t>
            </a:r>
            <a:r>
              <a:rPr lang="en-US" altLang="ko-KR" dirty="0"/>
              <a:t> </a:t>
            </a:r>
            <a:r>
              <a:rPr lang="ko-KR" altLang="en-US" dirty="0"/>
              <a:t>단어를 참고하여 단어의 의미 뉘앙스를 담아서 표현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강아지</a:t>
            </a:r>
            <a:r>
              <a:rPr lang="en-US" altLang="ko-KR" dirty="0"/>
              <a:t>, </a:t>
            </a:r>
            <a:r>
              <a:rPr lang="ko-KR" altLang="en-US" dirty="0"/>
              <a:t>고양이</a:t>
            </a:r>
            <a:r>
              <a:rPr lang="en-US" altLang="ko-KR" dirty="0"/>
              <a:t>, </a:t>
            </a:r>
            <a:r>
              <a:rPr lang="ko-KR" altLang="en-US" dirty="0"/>
              <a:t>민들레 </a:t>
            </a:r>
            <a:r>
              <a:rPr lang="en-US" altLang="ko-KR" dirty="0"/>
              <a:t>-&gt; [2.1, -1.3], [1.8, -0.9], [-1.5, 1.7]</a:t>
            </a:r>
          </a:p>
          <a:p>
            <a:pPr lvl="1"/>
            <a:r>
              <a:rPr lang="en-US" altLang="ko-KR" dirty="0"/>
              <a:t>Word embedding: Word2Vec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B68C822-03EF-4219-9A9E-4122E769F70C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969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표현 방법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6">
                <a:extLst>
                  <a:ext uri="{FF2B5EF4-FFF2-40B4-BE49-F238E27FC236}">
                    <a16:creationId xmlns:a16="http://schemas.microsoft.com/office/drawing/2014/main" id="{FF138F8A-E0A3-4C99-B484-1FE84C9AD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1" dirty="0"/>
                  <a:t>Bag of Words  (</a:t>
                </a:r>
                <a:r>
                  <a:rPr lang="en-US" altLang="ko-KR" b="1" dirty="0" err="1"/>
                  <a:t>BoW</a:t>
                </a:r>
                <a:r>
                  <a:rPr lang="en-US" altLang="ko-KR" b="1" dirty="0"/>
                  <a:t>)</a:t>
                </a:r>
              </a:p>
              <a:p>
                <a:pPr lvl="1"/>
                <a:r>
                  <a:rPr lang="ko-KR" altLang="en-US" dirty="0"/>
                  <a:t>문서에서 단어의 순서는 전혀 고려하지 않고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단어들의 출현 빈도만을 고려한 표현 방법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Document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A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Set of words!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예제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‘</a:t>
                </a:r>
                <a:r>
                  <a:rPr lang="ko-KR" altLang="en-US" dirty="0"/>
                  <a:t>사람이 온다는 건 실은 어마어마한 일이다</a:t>
                </a:r>
                <a:r>
                  <a:rPr lang="en-US" altLang="ko-KR" dirty="0"/>
                  <a:t>’</a:t>
                </a:r>
                <a:br>
                  <a:rPr lang="en-US" altLang="ko-KR" dirty="0"/>
                </a:br>
                <a:endParaRPr lang="en-US" altLang="ko-KR" dirty="0"/>
              </a:p>
              <a:p>
                <a:pPr lvl="1"/>
                <a:r>
                  <a:rPr lang="en-US" altLang="ko-KR" dirty="0"/>
                  <a:t>{‘</a:t>
                </a:r>
                <a:r>
                  <a:rPr lang="ko-KR" altLang="en-US" dirty="0"/>
                  <a:t>사람이</a:t>
                </a:r>
                <a:r>
                  <a:rPr lang="en-US" altLang="ko-KR" dirty="0"/>
                  <a:t>’, ‘</a:t>
                </a:r>
                <a:r>
                  <a:rPr lang="ko-KR" altLang="en-US" dirty="0"/>
                  <a:t>실은</a:t>
                </a:r>
                <a:r>
                  <a:rPr lang="en-US" altLang="ko-KR" dirty="0"/>
                  <a:t>’, ‘</a:t>
                </a:r>
                <a:r>
                  <a:rPr lang="ko-KR" altLang="en-US" dirty="0"/>
                  <a:t>어마어마한</a:t>
                </a:r>
                <a:r>
                  <a:rPr lang="en-US" altLang="ko-KR" dirty="0"/>
                  <a:t>’, ‘</a:t>
                </a:r>
                <a:r>
                  <a:rPr lang="ko-KR" altLang="en-US" dirty="0"/>
                  <a:t>온다는</a:t>
                </a:r>
                <a:r>
                  <a:rPr lang="en-US" altLang="ko-KR" dirty="0"/>
                  <a:t>’, ‘</a:t>
                </a:r>
                <a:r>
                  <a:rPr lang="ko-KR" altLang="en-US" dirty="0"/>
                  <a:t>일이다</a:t>
                </a:r>
                <a:r>
                  <a:rPr lang="en-US" altLang="ko-KR" dirty="0"/>
                  <a:t>’}</a:t>
                </a:r>
              </a:p>
            </p:txBody>
          </p:sp>
        </mc:Choice>
        <mc:Fallback xmlns="">
          <p:sp>
            <p:nvSpPr>
              <p:cNvPr id="7" name="내용 개체 틀 26">
                <a:extLst>
                  <a:ext uri="{FF2B5EF4-FFF2-40B4-BE49-F238E27FC236}">
                    <a16:creationId xmlns:a16="http://schemas.microsoft.com/office/drawing/2014/main" id="{FF138F8A-E0A3-4C99-B484-1FE84C9AD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41" t="-17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D56B4D49-7ED4-4CEC-8555-98855B05032A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81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ED03066-DA01-424C-B79C-84A017BDE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899" y="2266574"/>
            <a:ext cx="3312518" cy="218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135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BOW </a:t>
            </a:r>
            <a:r>
              <a:rPr lang="ko-KR" altLang="en-US" dirty="0"/>
              <a:t>표현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D56B4D49-7ED4-4CEC-8555-98855B05032A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82</a:t>
            </a:fld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EFC33F1-7B9C-454A-A98D-140D5A9B6FB1}"/>
              </a:ext>
            </a:extLst>
          </p:cNvPr>
          <p:cNvSpPr/>
          <p:nvPr/>
        </p:nvSpPr>
        <p:spPr>
          <a:xfrm>
            <a:off x="1447687" y="1960225"/>
            <a:ext cx="6248627" cy="2937549"/>
          </a:xfrm>
          <a:prstGeom prst="roundRect">
            <a:avLst>
              <a:gd name="adj" fmla="val 9027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document = 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‘</a:t>
            </a:r>
            <a:r>
              <a:rPr lang="ko-KR" altLang="en-US" sz="1600" b="0" dirty="0">
                <a:solidFill>
                  <a:srgbClr val="A31515"/>
                </a:solidFill>
                <a:effectLst/>
              </a:rPr>
              <a:t>사람이 온다는 건 실은 어마어마한 일이다 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’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</a:t>
            </a:r>
          </a:p>
          <a:p>
            <a:endParaRPr lang="en-US" altLang="ko-KR" sz="1600" dirty="0">
              <a:solidFill>
                <a:srgbClr val="000000"/>
              </a:solidFill>
            </a:endParaRPr>
          </a:p>
          <a:p>
            <a:r>
              <a:rPr lang="en-US" altLang="ko-KR" sz="1600" b="0" dirty="0">
                <a:solidFill>
                  <a:schemeClr val="accent5"/>
                </a:solidFill>
                <a:effectLst/>
              </a:rPr>
              <a:t># </a:t>
            </a:r>
            <a:r>
              <a:rPr lang="en-US" altLang="ko-KR" sz="1600" b="0" dirty="0" err="1">
                <a:solidFill>
                  <a:schemeClr val="accent5"/>
                </a:solidFill>
                <a:effectLst/>
              </a:rPr>
              <a:t>sklearn</a:t>
            </a:r>
            <a:r>
              <a:rPr lang="en-US" altLang="ko-KR" sz="1600" b="0" dirty="0">
                <a:solidFill>
                  <a:schemeClr val="accent5"/>
                </a:solidFill>
                <a:effectLst/>
              </a:rPr>
              <a:t> </a:t>
            </a:r>
            <a:r>
              <a:rPr lang="ko-KR" altLang="en-US" sz="1600" b="0" dirty="0">
                <a:solidFill>
                  <a:schemeClr val="accent5"/>
                </a:solidFill>
                <a:effectLst/>
              </a:rPr>
              <a:t>사용하여 </a:t>
            </a:r>
            <a:r>
              <a:rPr lang="en-US" altLang="ko-KR" sz="1600" b="0" dirty="0" err="1">
                <a:solidFill>
                  <a:schemeClr val="accent5"/>
                </a:solidFill>
                <a:effectLst/>
              </a:rPr>
              <a:t>BoW</a:t>
            </a:r>
            <a:endParaRPr lang="en-US" altLang="ko-KR" sz="1600" b="0" dirty="0">
              <a:solidFill>
                <a:schemeClr val="accent5"/>
              </a:solidFill>
              <a:effectLst/>
            </a:endParaRP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sklearn.feature_extraction.text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CountVectorizer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vect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CountVectorizer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 bow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vect.fit_transform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(document).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toarray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word_column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vect.get_feature_names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pd.DataFrame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(data=bow, columns=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word_column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28065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</a:t>
            </a:r>
            <a:r>
              <a:rPr lang="en-US" altLang="ko-KR" dirty="0"/>
              <a:t>-</a:t>
            </a:r>
            <a:r>
              <a:rPr lang="ko-KR" altLang="en-US" dirty="0"/>
              <a:t>단어 행렬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Document term </a:t>
            </a:r>
            <a:r>
              <a:rPr lang="en-US" altLang="ko-KR" dirty="0"/>
              <a:t>m</a:t>
            </a:r>
            <a:r>
              <a:rPr lang="en-US" altLang="ko-KR" b="1" dirty="0"/>
              <a:t>atrix (DTM)</a:t>
            </a:r>
          </a:p>
          <a:p>
            <a:pPr lvl="1"/>
            <a:r>
              <a:rPr lang="en-US" altLang="ko-KR" dirty="0" err="1"/>
              <a:t>BoW</a:t>
            </a:r>
            <a:r>
              <a:rPr lang="ko-KR" altLang="en-US" dirty="0"/>
              <a:t> 표현을 다수의 문서에 대해 행렬로 나타낸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sz="2200" dirty="0"/>
              <a:t>예제 문서</a:t>
            </a:r>
            <a:endParaRPr lang="en-US" altLang="ko-KR" sz="2200" dirty="0"/>
          </a:p>
          <a:p>
            <a:pPr lvl="1"/>
            <a:r>
              <a:rPr lang="en-US" altLang="ko-KR" sz="1800" dirty="0"/>
              <a:t>‘</a:t>
            </a:r>
            <a:r>
              <a:rPr lang="ko-KR" altLang="en-US" sz="1800" dirty="0"/>
              <a:t>사람이 온다는 건 실은 어마어마한 일이다</a:t>
            </a:r>
            <a:r>
              <a:rPr lang="en-US" altLang="ko-KR" sz="1800" dirty="0"/>
              <a:t>.’</a:t>
            </a:r>
          </a:p>
          <a:p>
            <a:pPr lvl="1"/>
            <a:r>
              <a:rPr lang="en-US" altLang="ko-KR" sz="1800" dirty="0"/>
              <a:t>‘</a:t>
            </a:r>
            <a:r>
              <a:rPr lang="ko-KR" altLang="en-US" sz="1800" dirty="0"/>
              <a:t>그는 그의 과거와 현재와 그리고 그의 미래와 함께 오기 때문이다</a:t>
            </a:r>
            <a:r>
              <a:rPr lang="en-US" altLang="ko-KR" sz="1800" dirty="0"/>
              <a:t>.’</a:t>
            </a:r>
          </a:p>
          <a:p>
            <a:pPr lvl="1"/>
            <a:r>
              <a:rPr lang="en-US" altLang="ko-KR" sz="1800" dirty="0"/>
              <a:t>‘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한 사람의 일생이 오기 때문이다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sz="1800" dirty="0"/>
              <a:t>’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1B1F2938-8480-4EC3-9674-1A0CD1401126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83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E70355-E1BA-4A9E-BD49-7AB46F03C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44" y="4070303"/>
            <a:ext cx="7432112" cy="98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577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문서</a:t>
            </a:r>
            <a:r>
              <a:rPr lang="en-US" altLang="ko-KR" dirty="0"/>
              <a:t>-</a:t>
            </a:r>
            <a:r>
              <a:rPr lang="ko-KR" altLang="en-US" dirty="0"/>
              <a:t>단어 행렬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1B1F2938-8480-4EC3-9674-1A0CD1401126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84</a:t>
            </a:fld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A0100AC-3BF4-4269-9F59-615F008050E2}"/>
              </a:ext>
            </a:extLst>
          </p:cNvPr>
          <p:cNvSpPr/>
          <p:nvPr/>
        </p:nvSpPr>
        <p:spPr>
          <a:xfrm>
            <a:off x="1664094" y="1667133"/>
            <a:ext cx="5536617" cy="3020019"/>
          </a:xfrm>
          <a:prstGeom prst="roundRect">
            <a:avLst>
              <a:gd name="adj" fmla="val 6968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document = 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</a:rPr>
              <a:t>사람이 온다는 건 실은 어마어마한 일이다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.'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</a:rPr>
              <a:t>그는 그의 과거와 현재와 그리고 그의 미래와 함께 오기 때문이다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.'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</a:rPr>
              <a:t>한 사람의 일생이 오기 때문이다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.'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</a:t>
            </a:r>
          </a:p>
          <a:p>
            <a:endParaRPr lang="en-US" altLang="ko-KR" sz="1600" dirty="0">
              <a:solidFill>
                <a:srgbClr val="000000"/>
              </a:solidFill>
            </a:endParaRPr>
          </a:p>
          <a:p>
            <a:r>
              <a:rPr lang="en-US" altLang="ko-KR" sz="1600" b="0" dirty="0">
                <a:solidFill>
                  <a:schemeClr val="accent5"/>
                </a:solidFill>
                <a:effectLst/>
              </a:rPr>
              <a:t># </a:t>
            </a:r>
            <a:r>
              <a:rPr lang="en-US" altLang="ko-KR" sz="1600" b="0" dirty="0" err="1">
                <a:solidFill>
                  <a:schemeClr val="accent5"/>
                </a:solidFill>
                <a:effectLst/>
              </a:rPr>
              <a:t>sklearn</a:t>
            </a:r>
            <a:r>
              <a:rPr lang="en-US" altLang="ko-KR" sz="1600" b="0" dirty="0">
                <a:solidFill>
                  <a:schemeClr val="accent5"/>
                </a:solidFill>
                <a:effectLst/>
              </a:rPr>
              <a:t> </a:t>
            </a:r>
            <a:r>
              <a:rPr lang="ko-KR" altLang="en-US" sz="1600" b="0" dirty="0">
                <a:solidFill>
                  <a:schemeClr val="accent5"/>
                </a:solidFill>
                <a:effectLst/>
              </a:rPr>
              <a:t>사용하여 </a:t>
            </a:r>
            <a:r>
              <a:rPr lang="en-US" altLang="ko-KR" sz="1600" b="0" dirty="0">
                <a:solidFill>
                  <a:schemeClr val="accent5"/>
                </a:solidFill>
                <a:effectLst/>
              </a:rPr>
              <a:t>DTM (</a:t>
            </a:r>
            <a:r>
              <a:rPr lang="en-US" altLang="ko-KR" sz="1600" b="0" dirty="0" err="1">
                <a:solidFill>
                  <a:schemeClr val="accent5"/>
                </a:solidFill>
                <a:effectLst/>
              </a:rPr>
              <a:t>BoW</a:t>
            </a:r>
            <a:r>
              <a:rPr lang="ko-KR" altLang="en-US" sz="1600" b="0" dirty="0">
                <a:solidFill>
                  <a:schemeClr val="accent5"/>
                </a:solidFill>
                <a:effectLst/>
              </a:rPr>
              <a:t>와 방법 동일</a:t>
            </a:r>
            <a:r>
              <a:rPr lang="en-US" altLang="ko-KR" sz="1600" b="0" dirty="0">
                <a:solidFill>
                  <a:schemeClr val="accent5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sklearn.feature_extraction.text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CountVectorizer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vect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CountVectorizer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 bow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vect.</a:t>
            </a:r>
            <a:r>
              <a:rPr lang="en-US" altLang="ko-KR" sz="1600" dirty="0" err="1">
                <a:solidFill>
                  <a:srgbClr val="000000"/>
                </a:solidFill>
              </a:rPr>
              <a:t>fit_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transform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(document).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toarray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word_column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vect.get_feature_names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pd.DataFrame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(data=bow, columns=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word_column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6B16E4-79B5-4754-8D27-B3F79E07E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767" y="5391841"/>
            <a:ext cx="6756465" cy="8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146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</a:t>
            </a:r>
            <a:r>
              <a:rPr lang="en-US" altLang="ko-KR" dirty="0"/>
              <a:t>-</a:t>
            </a:r>
            <a:r>
              <a:rPr lang="ko-KR" altLang="en-US" dirty="0"/>
              <a:t>단어 행렬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Text </a:t>
            </a:r>
            <a:r>
              <a:rPr lang="ko-KR" altLang="en-US" sz="2400" dirty="0"/>
              <a:t>분석에 중요하지 않은 단어에 높은 가중치를 주게 되는 결과를 가져올 수 있음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lvl="1"/>
            <a:endParaRPr lang="en-US" altLang="ko-KR" sz="1800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633BB45-4270-491F-A963-43E7730148DE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85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F02CBB7-2870-49FF-B959-282CB7836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238" y="2824744"/>
            <a:ext cx="7432112" cy="9841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4ECDF6A-B1FB-4D05-9C40-59C6F1613C6F}"/>
              </a:ext>
            </a:extLst>
          </p:cNvPr>
          <p:cNvSpPr/>
          <p:nvPr/>
        </p:nvSpPr>
        <p:spPr>
          <a:xfrm>
            <a:off x="2110571" y="2807047"/>
            <a:ext cx="472855" cy="990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5007838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TF-IDF </a:t>
            </a:r>
            <a:r>
              <a:rPr lang="ko-KR" altLang="en-US" dirty="0"/>
              <a:t>기반 표현 방법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Term Frequency – Inverse Document Frequency (TF-IDF)</a:t>
            </a:r>
          </a:p>
          <a:p>
            <a:pPr lvl="1"/>
            <a:r>
              <a:rPr lang="en-US" altLang="ko-KR" dirty="0"/>
              <a:t>TF-IDF = </a:t>
            </a:r>
            <a:r>
              <a:rPr lang="en-US" altLang="ko-KR" b="1" dirty="0">
                <a:solidFill>
                  <a:srgbClr val="FF0000"/>
                </a:solidFill>
              </a:rPr>
              <a:t>TF</a:t>
            </a:r>
            <a:r>
              <a:rPr lang="en-US" altLang="ko-KR" dirty="0"/>
              <a:t> * IDF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단어</a:t>
            </a:r>
            <a:r>
              <a:rPr lang="en-US" altLang="ko-KR" dirty="0"/>
              <a:t> </a:t>
            </a:r>
            <a:r>
              <a:rPr lang="ko-KR" altLang="en-US" dirty="0"/>
              <a:t>빈도수 </a:t>
            </a:r>
            <a:r>
              <a:rPr lang="en-US" altLang="ko-KR" dirty="0"/>
              <a:t>(Term Frequency,</a:t>
            </a:r>
            <a:r>
              <a:rPr lang="ko-KR" altLang="en-US" dirty="0"/>
              <a:t> </a:t>
            </a:r>
            <a:r>
              <a:rPr lang="en-US" altLang="ko-KR" dirty="0"/>
              <a:t>TF)</a:t>
            </a:r>
          </a:p>
          <a:p>
            <a:pPr lvl="1"/>
            <a:r>
              <a:rPr lang="ko-KR" altLang="en-US" dirty="0"/>
              <a:t>특정 문서 안에서 특정 단어의 등장 빈도</a:t>
            </a:r>
            <a:endParaRPr lang="en-US" altLang="ko-KR" dirty="0"/>
          </a:p>
          <a:p>
            <a:pPr lvl="1"/>
            <a:r>
              <a:rPr lang="en-US" altLang="ko-KR" dirty="0"/>
              <a:t>DTM</a:t>
            </a:r>
            <a:r>
              <a:rPr lang="ko-KR" altLang="en-US" dirty="0"/>
              <a:t>과 동일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90D5B8D8-7048-4A9A-BE86-FD63F61516F9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86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D6DF41-0901-43F7-8C91-37F79BE3D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34" y="3800475"/>
            <a:ext cx="6756465" cy="8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9727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98058D0-7E08-40FE-A91B-4427C2893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767" y="3980756"/>
            <a:ext cx="6756465" cy="8946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TF-IDF </a:t>
            </a:r>
            <a:r>
              <a:rPr lang="ko-KR" altLang="en-US" dirty="0"/>
              <a:t>기반 표현 방법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6">
                <a:extLst>
                  <a:ext uri="{FF2B5EF4-FFF2-40B4-BE49-F238E27FC236}">
                    <a16:creationId xmlns:a16="http://schemas.microsoft.com/office/drawing/2014/main" id="{FF138F8A-E0A3-4C99-B484-1FE84C9AD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38607"/>
                <a:ext cx="7886700" cy="497205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/>
                  <a:t>Term Frequency – Inverse Document Frequency (TF-IDF)</a:t>
                </a:r>
              </a:p>
              <a:p>
                <a:pPr lvl="1"/>
                <a:r>
                  <a:rPr lang="en-US" altLang="ko-KR" dirty="0"/>
                  <a:t>TF-IDF = TF *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IDF</a:t>
                </a:r>
              </a:p>
              <a:p>
                <a:pPr lvl="1"/>
                <a:r>
                  <a:rPr lang="en-US" altLang="ko-KR" dirty="0"/>
                  <a:t>DF (Document Frequency)</a:t>
                </a:r>
              </a:p>
              <a:p>
                <a:pPr lvl="2"/>
                <a:r>
                  <a:rPr lang="ko-KR" altLang="en-US" dirty="0"/>
                  <a:t>특정 단어가 나타나는 문서의 수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IDF (Inverse Document Frequency)</a:t>
                </a:r>
              </a:p>
              <a:p>
                <a:pPr lvl="2"/>
                <a:r>
                  <a:rPr lang="en-US" altLang="ko-KR" dirty="0"/>
                  <a:t>DF</a:t>
                </a:r>
                <a:r>
                  <a:rPr lang="ko-KR" altLang="en-US" dirty="0"/>
                  <a:t>의 역수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𝑑𝑓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/>
                  <a:t>. (n = </a:t>
                </a:r>
                <a:r>
                  <a:rPr lang="ko-KR" altLang="en-US" dirty="0"/>
                  <a:t>총 문서의 수</a:t>
                </a:r>
                <a:r>
                  <a:rPr lang="en-US" altLang="ko-KR" dirty="0"/>
                  <a:t>, df = DF)</a:t>
                </a:r>
              </a:p>
            </p:txBody>
          </p:sp>
        </mc:Choice>
        <mc:Fallback xmlns="">
          <p:sp>
            <p:nvSpPr>
              <p:cNvPr id="7" name="내용 개체 틀 26">
                <a:extLst>
                  <a:ext uri="{FF2B5EF4-FFF2-40B4-BE49-F238E27FC236}">
                    <a16:creationId xmlns:a16="http://schemas.microsoft.com/office/drawing/2014/main" id="{FF138F8A-E0A3-4C99-B484-1FE84C9AD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38607"/>
                <a:ext cx="7886700" cy="4972050"/>
              </a:xfrm>
              <a:blipFill>
                <a:blip r:embed="rId4"/>
                <a:stretch>
                  <a:fillRect l="-541" t="-17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908CE5-13F9-455C-9355-D79F7EB14DF3}"/>
                  </a:ext>
                </a:extLst>
              </p:cNvPr>
              <p:cNvSpPr txBox="1"/>
              <p:nvPr/>
            </p:nvSpPr>
            <p:spPr>
              <a:xfrm>
                <a:off x="2278786" y="5067144"/>
                <a:ext cx="4420430" cy="403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‘</a:t>
                </a:r>
                <a:r>
                  <a:rPr lang="ko-KR" altLang="en-US" sz="1350" dirty="0"/>
                  <a:t>오기</a:t>
                </a:r>
                <a:r>
                  <a:rPr lang="en-US" altLang="ko-KR" sz="1350" dirty="0"/>
                  <a:t>’</a:t>
                </a:r>
                <a:r>
                  <a:rPr lang="ko-KR" altLang="en-US" sz="1350" dirty="0"/>
                  <a:t>는 </a:t>
                </a:r>
                <a:r>
                  <a:rPr lang="en-US" altLang="ko-KR" sz="1350" dirty="0"/>
                  <a:t>1, 2</a:t>
                </a:r>
                <a:r>
                  <a:rPr lang="ko-KR" altLang="en-US" sz="1350" dirty="0"/>
                  <a:t>번째 문서에서 등장 </a:t>
                </a:r>
                <a:r>
                  <a:rPr lang="en-US" altLang="ko-KR" sz="1350" dirty="0"/>
                  <a:t>-&gt; DF : 2, IDF: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35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35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1+3</m:t>
                                </m:r>
                              </m:num>
                              <m:den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1+2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135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908CE5-13F9-455C-9355-D79F7EB14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786" y="5067144"/>
                <a:ext cx="4420430" cy="403252"/>
              </a:xfrm>
              <a:prstGeom prst="rect">
                <a:avLst/>
              </a:prstGeom>
              <a:blipFill>
                <a:blip r:embed="rId5"/>
                <a:stretch>
                  <a:fillRect l="-414"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E89A5AB4-47F9-41F4-8A84-AEEB1AEA4EA9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87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3BE9A5-FF5A-4518-AA06-34C2B57AD6CC}"/>
              </a:ext>
            </a:extLst>
          </p:cNvPr>
          <p:cNvSpPr/>
          <p:nvPr/>
        </p:nvSpPr>
        <p:spPr>
          <a:xfrm>
            <a:off x="5612570" y="3932441"/>
            <a:ext cx="350354" cy="942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9088556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6EF010-6D47-47D1-8BD8-A9302ADB1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19" y="3491093"/>
            <a:ext cx="7557025" cy="8012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TF-IDF </a:t>
            </a:r>
            <a:r>
              <a:rPr lang="ko-KR" altLang="en-US" dirty="0"/>
              <a:t>기반 표현 방법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TF-IDF = TF * IDF</a:t>
            </a:r>
          </a:p>
          <a:p>
            <a:pPr lvl="1"/>
            <a:r>
              <a:rPr lang="en-US" altLang="ko-KR" dirty="0"/>
              <a:t>Normalize in </a:t>
            </a:r>
            <a:r>
              <a:rPr lang="en-US" altLang="ko-KR" dirty="0" err="1"/>
              <a:t>Sklearn</a:t>
            </a:r>
            <a:r>
              <a:rPr lang="en-US" altLang="ko-KR" dirty="0"/>
              <a:t> TF-IDF</a:t>
            </a:r>
          </a:p>
          <a:p>
            <a:pPr lvl="1"/>
            <a:r>
              <a:rPr lang="en-US" altLang="ko-KR" dirty="0"/>
              <a:t>Normalize</a:t>
            </a:r>
          </a:p>
          <a:p>
            <a:pPr lvl="2"/>
            <a:r>
              <a:rPr lang="ko-KR" altLang="en-US" dirty="0"/>
              <a:t>각 문서에 대해 </a:t>
            </a:r>
            <a:r>
              <a:rPr lang="en-US" altLang="ko-KR" dirty="0"/>
              <a:t>normalize.</a:t>
            </a:r>
          </a:p>
          <a:p>
            <a:pPr lvl="2"/>
            <a:r>
              <a:rPr lang="ko-KR" altLang="en-US" dirty="0"/>
              <a:t>각 원소의 제곱의 합이 </a:t>
            </a:r>
            <a:r>
              <a:rPr lang="en-US" altLang="ko-KR" dirty="0"/>
              <a:t>1</a:t>
            </a:r>
            <a:r>
              <a:rPr lang="ko-KR" altLang="en-US" dirty="0"/>
              <a:t>이 되도록 함</a:t>
            </a:r>
            <a:r>
              <a:rPr lang="en-US" altLang="ko-KR" dirty="0"/>
              <a:t>. (L2 normalization)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F00C82-F54D-4471-9ABB-03E5CEF42FE5}"/>
              </a:ext>
            </a:extLst>
          </p:cNvPr>
          <p:cNvSpPr txBox="1"/>
          <p:nvPr/>
        </p:nvSpPr>
        <p:spPr>
          <a:xfrm>
            <a:off x="6988031" y="4788775"/>
            <a:ext cx="12237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/>
              <a:t>제곱의 합이 </a:t>
            </a:r>
            <a:r>
              <a:rPr lang="en-US" altLang="ko-KR" sz="1350"/>
              <a:t>1.</a:t>
            </a:r>
            <a:endParaRPr lang="ko-KR" altLang="en-US" sz="135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AEDC3FF5-4444-4171-B6C7-D6F354A81B3C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88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68DAA4-2E67-4C87-8A17-5648393986B7}"/>
              </a:ext>
            </a:extLst>
          </p:cNvPr>
          <p:cNvSpPr/>
          <p:nvPr/>
        </p:nvSpPr>
        <p:spPr>
          <a:xfrm>
            <a:off x="697478" y="3654055"/>
            <a:ext cx="7375766" cy="24456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9FADAE-AC6F-42CE-8898-4ADEEE680D46}"/>
              </a:ext>
            </a:extLst>
          </p:cNvPr>
          <p:cNvCxnSpPr>
            <a:cxnSpLocks/>
          </p:cNvCxnSpPr>
          <p:nvPr/>
        </p:nvCxnSpPr>
        <p:spPr>
          <a:xfrm flipV="1">
            <a:off x="7662007" y="3898625"/>
            <a:ext cx="1" cy="89015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328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TF-IDF </a:t>
            </a:r>
            <a:r>
              <a:rPr lang="ko-KR" altLang="en-US" dirty="0"/>
              <a:t>기반 표현 방법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90D5B8D8-7048-4A9A-BE86-FD63F61516F9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89</a:t>
            </a:fld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F57BDEB-DDCA-4A9A-A7B9-66AF58ADA128}"/>
              </a:ext>
            </a:extLst>
          </p:cNvPr>
          <p:cNvSpPr/>
          <p:nvPr/>
        </p:nvSpPr>
        <p:spPr>
          <a:xfrm>
            <a:off x="1667297" y="1721824"/>
            <a:ext cx="5416092" cy="3147433"/>
          </a:xfrm>
          <a:prstGeom prst="roundRect">
            <a:avLst>
              <a:gd name="adj" fmla="val 9624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document = 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</a:rPr>
              <a:t>사람이 온다는 건 실은 어마어마한 일이다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.'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</a:rPr>
              <a:t>그는 그의 과거와 현재와 그리고 그의 미래와 함께 오기 때문이다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.'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</a:rPr>
              <a:t>한 사람의 일생이 오기 때문이다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.'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</a:t>
            </a:r>
          </a:p>
          <a:p>
            <a:endParaRPr lang="en-US" altLang="ko-KR" sz="1600" dirty="0">
              <a:solidFill>
                <a:srgbClr val="000000"/>
              </a:solidFill>
            </a:endParaRPr>
          </a:p>
          <a:p>
            <a:r>
              <a:rPr lang="en-US" altLang="ko-KR" sz="1600" b="0" dirty="0">
                <a:solidFill>
                  <a:schemeClr val="accent5"/>
                </a:solidFill>
                <a:effectLst/>
              </a:rPr>
              <a:t># </a:t>
            </a:r>
            <a:r>
              <a:rPr lang="en-US" altLang="ko-KR" sz="1600" b="0" dirty="0" err="1">
                <a:solidFill>
                  <a:schemeClr val="accent5"/>
                </a:solidFill>
                <a:effectLst/>
              </a:rPr>
              <a:t>sklearn</a:t>
            </a:r>
            <a:r>
              <a:rPr lang="en-US" altLang="ko-KR" sz="1600" b="0" dirty="0">
                <a:solidFill>
                  <a:schemeClr val="accent5"/>
                </a:solidFill>
                <a:effectLst/>
              </a:rPr>
              <a:t> </a:t>
            </a:r>
            <a:r>
              <a:rPr lang="ko-KR" altLang="en-US" sz="1600" b="0" dirty="0">
                <a:solidFill>
                  <a:schemeClr val="accent5"/>
                </a:solidFill>
                <a:effectLst/>
              </a:rPr>
              <a:t>사용하여 </a:t>
            </a:r>
            <a:r>
              <a:rPr lang="en-US" altLang="ko-KR" sz="1600" b="0" dirty="0">
                <a:solidFill>
                  <a:schemeClr val="accent5"/>
                </a:solidFill>
                <a:effectLst/>
              </a:rPr>
              <a:t>TF-IDF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sklearn.feature_extraction.text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TfidfVectorizer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Tfidf_vect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TfidfVectorizer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Tfidf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Tfidf_vect.fit_transform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(document).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toarray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word_index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Tfidf_vect.get_feature_names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pd.DataFrame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(data=bow, columns=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word_column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D34CF9-20F6-4F77-B5AD-191A484A3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5485288"/>
            <a:ext cx="7557025" cy="8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3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922AF6-2B5B-4DEE-BCFD-1C7DDD7A6B18}"/>
              </a:ext>
            </a:extLst>
          </p:cNvPr>
          <p:cNvSpPr txBox="1"/>
          <p:nvPr/>
        </p:nvSpPr>
        <p:spPr>
          <a:xfrm>
            <a:off x="1112109" y="2530319"/>
            <a:ext cx="7024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200" b="1" i="0" u="none" strike="noStrike" kern="1200" cap="none" spc="0" normalizeH="0" baseline="0" noProof="0" dirty="0">
                <a:ln>
                  <a:noFill/>
                </a:ln>
                <a:solidFill>
                  <a:srgbClr val="072B61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네이버 영화 데이터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841B9FC-4286-4A30-88C8-0C998DB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120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b="1" dirty="0" smtClean="0">
            <a:solidFill>
              <a:schemeClr val="tx1"/>
            </a:solidFill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11133</TotalTime>
  <Words>3278</Words>
  <Application>Microsoft Office PowerPoint</Application>
  <PresentationFormat>화면 슬라이드 쇼(4:3)</PresentationFormat>
  <Paragraphs>1729</Paragraphs>
  <Slides>89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98" baseType="lpstr">
      <vt:lpstr>굴림</vt:lpstr>
      <vt:lpstr>나눔스퀘어 Bold</vt:lpstr>
      <vt:lpstr>나눔스퀘어OTF ExtraBold</vt:lpstr>
      <vt:lpstr>맑은 고딕</vt:lpstr>
      <vt:lpstr>Arial</vt:lpstr>
      <vt:lpstr>Calibri</vt:lpstr>
      <vt:lpstr>Cambria Math</vt:lpstr>
      <vt:lpstr>Wingdings</vt:lpstr>
      <vt:lpstr>Office 테마</vt:lpstr>
      <vt:lpstr>콘텐츠, 임베딩, 및 연관 규칙 실습 모델 실습</vt:lpstr>
      <vt:lpstr>전체 실습 구성</vt:lpstr>
      <vt:lpstr>PowerPoint 프레젠테이션</vt:lpstr>
      <vt:lpstr>실습 자료 다운로드 및 기본 설정</vt:lpstr>
      <vt:lpstr>실습 자료 다운로드 및 기본 설정</vt:lpstr>
      <vt:lpstr>Google Colab 환경 설정</vt:lpstr>
      <vt:lpstr>Google Colab 환경 설정</vt:lpstr>
      <vt:lpstr>Google Colab 환경 설정</vt:lpstr>
      <vt:lpstr>PowerPoint 프레젠테이션</vt:lpstr>
      <vt:lpstr>네이버 영화 데이터</vt:lpstr>
      <vt:lpstr>네이버 영화 데이터</vt:lpstr>
      <vt:lpstr>데이터 전처리 과정</vt:lpstr>
      <vt:lpstr>학습 및 테스트 데이터 구성</vt:lpstr>
      <vt:lpstr>정량 평가 방법</vt:lpstr>
      <vt:lpstr>PowerPoint 프레젠테이션</vt:lpstr>
      <vt:lpstr>콘텐츠 기반 추천 모델 구성</vt:lpstr>
      <vt:lpstr>1단계: 데이터 표현</vt:lpstr>
      <vt:lpstr>1단계: 데이터 표현</vt:lpstr>
      <vt:lpstr>모든 사용자들의 one-hot 벡터 생성</vt:lpstr>
      <vt:lpstr>예제: 특정 사용자의 벡터 표현</vt:lpstr>
      <vt:lpstr>2단계: 유사도 계산</vt:lpstr>
      <vt:lpstr>3단계: 상위 N개 영화 리스트 추천</vt:lpstr>
      <vt:lpstr>예제: 특정 사용자가 본 영화 확인</vt:lpstr>
      <vt:lpstr>4단계: 성능 평가 확인</vt:lpstr>
      <vt:lpstr>4단계: 성능 평가 확인</vt:lpstr>
      <vt:lpstr>추가 실습</vt:lpstr>
      <vt:lpstr>예제: 다른 메타데이터를 이용한 평가</vt:lpstr>
      <vt:lpstr>PowerPoint 프레젠테이션</vt:lpstr>
      <vt:lpstr>Prod2Vec 아키텍쳐 – 영화 데이터</vt:lpstr>
      <vt:lpstr>실습 데이터 : 네이버 영화 데이터셋</vt:lpstr>
      <vt:lpstr>1단계: 데이터 전처리</vt:lpstr>
      <vt:lpstr>2단계: Prod2Vec 학습</vt:lpstr>
      <vt:lpstr>2단계: Prod2Vec 학습</vt:lpstr>
      <vt:lpstr>3단계: 추천 결과 확인</vt:lpstr>
      <vt:lpstr>3단계: 추천 결과 확인</vt:lpstr>
      <vt:lpstr>예제: 특정 사용자의 임베딩 계산</vt:lpstr>
      <vt:lpstr>예제: 상위 N개 영화 리스트 추천</vt:lpstr>
      <vt:lpstr>4단계: 성능 평가 확인</vt:lpstr>
      <vt:lpstr>4단계: 성능 평가 확인</vt:lpstr>
      <vt:lpstr>컨텐츠, 임베딩 기반 모델 성능 비교</vt:lpstr>
      <vt:lpstr>PowerPoint 프레젠테이션</vt:lpstr>
      <vt:lpstr>연관 규칙 기반 추천 모델 구성</vt:lpstr>
      <vt:lpstr>1단계: 데이터 전처리</vt:lpstr>
      <vt:lpstr>2-1단계: 연관 규칙 (AR)</vt:lpstr>
      <vt:lpstr>연관 규칙의 Counting Scheme 구현</vt:lpstr>
      <vt:lpstr>연관 규칙의 Counting Scheme 코드</vt:lpstr>
      <vt:lpstr>연관 규칙의 Counting Scheme 코드</vt:lpstr>
      <vt:lpstr>연관 규칙의 Counting Scheme 코드</vt:lpstr>
      <vt:lpstr>연관 규칙의 Counting Scheme 코드</vt:lpstr>
      <vt:lpstr>연관 규칙의 Normalization 구현</vt:lpstr>
      <vt:lpstr>연관 규칙의 Normalization 코드</vt:lpstr>
      <vt:lpstr>연관 규칙의 Normalization 코드</vt:lpstr>
      <vt:lpstr>2-2단계: 순차 규칙 (SR)</vt:lpstr>
      <vt:lpstr>순차 규칙의 Counting Scheme 구현</vt:lpstr>
      <vt:lpstr>순차 규칙의 Counting Scheme 코드</vt:lpstr>
      <vt:lpstr>순차 규칙의 Counting Scheme 코드</vt:lpstr>
      <vt:lpstr>순차 규칙의 Counting Scheme 코드</vt:lpstr>
      <vt:lpstr>순차 규칙의 Counting Scheme 코드</vt:lpstr>
      <vt:lpstr>순차 규칙의 Normalization 구현</vt:lpstr>
      <vt:lpstr>순차 규칙의 Normalization 코드</vt:lpstr>
      <vt:lpstr>순차 규칙의 Normalization 코드</vt:lpstr>
      <vt:lpstr>3단계: 추천 결과 확인</vt:lpstr>
      <vt:lpstr>특정 사용자에 대한 추천 결과 확인</vt:lpstr>
      <vt:lpstr>특정 사용자에 대한 추천 결과 확인</vt:lpstr>
      <vt:lpstr>4단계: 성능 평가 확인</vt:lpstr>
      <vt:lpstr>4단계: 성능 평가 확인</vt:lpstr>
      <vt:lpstr>Q&amp;A</vt:lpstr>
      <vt:lpstr>PowerPoint 프레젠테이션</vt:lpstr>
      <vt:lpstr>What is Pandas?</vt:lpstr>
      <vt:lpstr>DataFrame 다루기</vt:lpstr>
      <vt:lpstr>DataFrame 생성</vt:lpstr>
      <vt:lpstr>DataFrame 생성</vt:lpstr>
      <vt:lpstr>DataFrame내 데이터 접근/수정</vt:lpstr>
      <vt:lpstr>PowerPoint 프레젠테이션</vt:lpstr>
      <vt:lpstr>자연어 표현 방법</vt:lpstr>
      <vt:lpstr>텍스트 전처리</vt:lpstr>
      <vt:lpstr>텍스트 전처리</vt:lpstr>
      <vt:lpstr>텍스트 전처리 과정</vt:lpstr>
      <vt:lpstr>PowerPoint 프레젠테이션</vt:lpstr>
      <vt:lpstr>단어 표현 방법</vt:lpstr>
      <vt:lpstr>단어 표현 방법</vt:lpstr>
      <vt:lpstr>예제: BOW 표현</vt:lpstr>
      <vt:lpstr>문서-단어 행렬</vt:lpstr>
      <vt:lpstr>예제: 문서-단어 행렬</vt:lpstr>
      <vt:lpstr>문서-단어 행렬</vt:lpstr>
      <vt:lpstr>TF-IDF 기반 표현 방법</vt:lpstr>
      <vt:lpstr>TF-IDF 기반 표현 방법</vt:lpstr>
      <vt:lpstr>TF-IDF 기반 표현 방법</vt:lpstr>
      <vt:lpstr>예제: TF-IDF 기반 표현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Jongwuk Lee</dc:creator>
  <cp:lastModifiedBy>jwlee</cp:lastModifiedBy>
  <cp:revision>894</cp:revision>
  <dcterms:created xsi:type="dcterms:W3CDTF">2016-09-28T08:33:35Z</dcterms:created>
  <dcterms:modified xsi:type="dcterms:W3CDTF">2021-06-22T06:23:40Z</dcterms:modified>
</cp:coreProperties>
</file>