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2"/>
    <p:sldId id="256" r:id="rId3"/>
    <p:sldId id="257" r:id="rId4"/>
    <p:sldId id="258" r:id="rId5"/>
    <p:sldId id="259" r:id="rId6"/>
    <p:sldId id="260" r:id="rId7"/>
    <p:sldId id="261" r:id="rId8"/>
    <p:sldId id="280" r:id="rId9"/>
    <p:sldId id="281" r:id="rId10"/>
    <p:sldId id="262" r:id="rId11"/>
    <p:sldId id="263" r:id="rId12"/>
    <p:sldId id="264" r:id="rId13"/>
    <p:sldId id="26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4" r:id="rId25"/>
    <p:sldId id="285" r:id="rId26"/>
    <p:sldId id="287" r:id="rId27"/>
    <p:sldId id="286" r:id="rId28"/>
    <p:sldId id="288" r:id="rId29"/>
    <p:sldId id="289" r:id="rId30"/>
    <p:sldId id="292" r:id="rId31"/>
    <p:sldId id="293" r:id="rId32"/>
    <p:sldId id="294" r:id="rId33"/>
    <p:sldId id="296" r:id="rId34"/>
    <p:sldId id="295" r:id="rId35"/>
    <p:sldId id="297" r:id="rId36"/>
    <p:sldId id="298" r:id="rId37"/>
    <p:sldId id="299" r:id="rId38"/>
    <p:sldId id="290" r:id="rId39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71" autoAdjust="0"/>
    <p:restoredTop sz="86409" autoAdjust="0"/>
  </p:normalViewPr>
  <p:slideViewPr>
    <p:cSldViewPr>
      <p:cViewPr varScale="1">
        <p:scale>
          <a:sx n="51" d="100"/>
          <a:sy n="51" d="100"/>
        </p:scale>
        <p:origin x="984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22919" y="-189"/>
            <a:ext cx="17367885" cy="1797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22509" y="949120"/>
            <a:ext cx="2659081" cy="74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5079" y="5188323"/>
            <a:ext cx="14062710" cy="3094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sv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511A0D-4BE0-4ADC-B988-F8037364325E}"/>
              </a:ext>
            </a:extLst>
          </p:cNvPr>
          <p:cNvSpPr txBox="1"/>
          <p:nvPr/>
        </p:nvSpPr>
        <p:spPr>
          <a:xfrm>
            <a:off x="5148306" y="2073275"/>
            <a:ext cx="9807493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</a:rPr>
              <a:t>CS 205M: Lecture 4</a:t>
            </a:r>
            <a:br>
              <a:rPr lang="en-IN" sz="6000" dirty="0">
                <a:solidFill>
                  <a:schemeClr val="bg1"/>
                </a:solidFill>
              </a:rPr>
            </a:br>
            <a:br>
              <a:rPr lang="en-IN" sz="6000" dirty="0">
                <a:solidFill>
                  <a:schemeClr val="bg1"/>
                </a:solidFill>
              </a:rPr>
            </a:br>
            <a:r>
              <a:rPr lang="en-IN" sz="6000" dirty="0">
                <a:solidFill>
                  <a:schemeClr val="bg1"/>
                </a:solidFill>
              </a:rPr>
              <a:t>Comparing Infinities</a:t>
            </a:r>
            <a:br>
              <a:rPr lang="en-IN" sz="6000" dirty="0">
                <a:solidFill>
                  <a:schemeClr val="bg1"/>
                </a:solidFill>
              </a:rPr>
            </a:br>
            <a:br>
              <a:rPr lang="en-IN" sz="6000" dirty="0">
                <a:solidFill>
                  <a:schemeClr val="bg1"/>
                </a:solidFill>
              </a:rPr>
            </a:br>
            <a:r>
              <a:rPr lang="en-IN" sz="6000" dirty="0">
                <a:solidFill>
                  <a:schemeClr val="bg1"/>
                </a:solidFill>
              </a:rPr>
              <a:t>and </a:t>
            </a:r>
            <a:br>
              <a:rPr lang="en-IN" sz="6000" dirty="0">
                <a:solidFill>
                  <a:schemeClr val="bg1"/>
                </a:solidFill>
              </a:rPr>
            </a:br>
            <a:br>
              <a:rPr lang="en-IN" sz="6000" dirty="0">
                <a:solidFill>
                  <a:schemeClr val="bg1"/>
                </a:solidFill>
              </a:rPr>
            </a:br>
            <a:r>
              <a:rPr lang="en-IN" sz="6000" dirty="0">
                <a:solidFill>
                  <a:schemeClr val="bg1"/>
                </a:solidFill>
              </a:rPr>
              <a:t>Hopefully </a:t>
            </a:r>
            <a:br>
              <a:rPr lang="en-IN" sz="6000" dirty="0">
                <a:solidFill>
                  <a:schemeClr val="bg1"/>
                </a:solidFill>
              </a:rPr>
            </a:br>
            <a:r>
              <a:rPr lang="en-IN" sz="6000" dirty="0">
                <a:solidFill>
                  <a:schemeClr val="bg1"/>
                </a:solidFill>
              </a:rPr>
              <a:t>(Intro to Propositional Logic)</a:t>
            </a:r>
          </a:p>
        </p:txBody>
      </p:sp>
    </p:spTree>
    <p:extLst>
      <p:ext uri="{BB962C8B-B14F-4D97-AF65-F5344CB8AC3E}">
        <p14:creationId xmlns:p14="http://schemas.microsoft.com/office/powerpoint/2010/main" val="365749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919" y="-189"/>
            <a:ext cx="17367885" cy="17970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006975" algn="l"/>
                <a:tab pos="8125459" algn="l"/>
                <a:tab pos="9405620" algn="l"/>
                <a:tab pos="14285594" algn="l"/>
              </a:tabLst>
            </a:pPr>
            <a:r>
              <a:rPr sz="5750" spc="360" dirty="0"/>
              <a:t>Abstracting</a:t>
            </a:r>
            <a:r>
              <a:rPr sz="5750" dirty="0"/>
              <a:t>	</a:t>
            </a:r>
            <a:r>
              <a:rPr sz="5750" spc="525" dirty="0"/>
              <a:t>Notion</a:t>
            </a:r>
            <a:r>
              <a:rPr sz="5750" dirty="0"/>
              <a:t>	</a:t>
            </a:r>
            <a:r>
              <a:rPr sz="5750" spc="790" dirty="0"/>
              <a:t>of</a:t>
            </a:r>
            <a:r>
              <a:rPr sz="5750" dirty="0"/>
              <a:t>	</a:t>
            </a:r>
            <a:r>
              <a:rPr sz="5750" spc="370" dirty="0"/>
              <a:t>Comparing</a:t>
            </a:r>
            <a:r>
              <a:rPr sz="5750" dirty="0"/>
              <a:t>	</a:t>
            </a:r>
            <a:r>
              <a:rPr sz="5750" spc="455" dirty="0"/>
              <a:t>Sizes:</a:t>
            </a:r>
            <a:endParaRPr sz="5750"/>
          </a:p>
          <a:p>
            <a:pPr marL="7907655">
              <a:lnSpc>
                <a:spcPct val="100000"/>
              </a:lnSpc>
              <a:spcBef>
                <a:spcPts val="980"/>
              </a:spcBef>
              <a:tabLst>
                <a:tab pos="8449945" algn="l"/>
                <a:tab pos="10713720" algn="l"/>
                <a:tab pos="11802110" algn="l"/>
                <a:tab pos="13881735" algn="l"/>
                <a:tab pos="14741525" algn="l"/>
              </a:tabLst>
            </a:pPr>
            <a:r>
              <a:rPr spc="1005" dirty="0"/>
              <a:t>-</a:t>
            </a:r>
            <a:r>
              <a:rPr dirty="0"/>
              <a:t>	</a:t>
            </a:r>
            <a:r>
              <a:rPr spc="240" dirty="0"/>
              <a:t>Beyond</a:t>
            </a:r>
            <a:r>
              <a:rPr dirty="0"/>
              <a:t>	</a:t>
            </a:r>
            <a:r>
              <a:rPr spc="130" dirty="0"/>
              <a:t>the</a:t>
            </a:r>
            <a:r>
              <a:rPr dirty="0"/>
              <a:t>	</a:t>
            </a:r>
            <a:r>
              <a:rPr spc="409" dirty="0"/>
              <a:t>notion</a:t>
            </a:r>
            <a:r>
              <a:rPr dirty="0"/>
              <a:t>	</a:t>
            </a:r>
            <a:r>
              <a:rPr spc="509" dirty="0"/>
              <a:t>of</a:t>
            </a:r>
            <a:r>
              <a:rPr dirty="0"/>
              <a:t>	</a:t>
            </a:r>
            <a:r>
              <a:rPr spc="285" dirty="0"/>
              <a:t>counting.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9336" y="2322328"/>
            <a:ext cx="767397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350" dirty="0">
                <a:solidFill>
                  <a:srgbClr val="FFFFFF"/>
                </a:solidFill>
                <a:latin typeface="Century Gothic"/>
                <a:cs typeface="Century Gothic"/>
              </a:rPr>
              <a:t>“Universal”</a:t>
            </a:r>
            <a:r>
              <a:rPr sz="4100" spc="5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100" spc="335" dirty="0">
                <a:solidFill>
                  <a:srgbClr val="FFFFFF"/>
                </a:solidFill>
                <a:latin typeface="Century Gothic"/>
                <a:cs typeface="Century Gothic"/>
              </a:rPr>
              <a:t>Carnival/Mela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6628" y="4782858"/>
            <a:ext cx="2890520" cy="6273800"/>
            <a:chOff x="4196628" y="4782858"/>
            <a:chExt cx="2890520" cy="6273800"/>
          </a:xfrm>
        </p:grpSpPr>
        <p:sp>
          <p:nvSpPr>
            <p:cNvPr id="5" name="object 5"/>
            <p:cNvSpPr/>
            <p:nvPr/>
          </p:nvSpPr>
          <p:spPr>
            <a:xfrm>
              <a:off x="4196628" y="4782858"/>
              <a:ext cx="2890520" cy="6273800"/>
            </a:xfrm>
            <a:custGeom>
              <a:avLst/>
              <a:gdLst/>
              <a:ahLst/>
              <a:cxnLst/>
              <a:rect l="l" t="t" r="r" b="b"/>
              <a:pathLst>
                <a:path w="2890520" h="6273800">
                  <a:moveTo>
                    <a:pt x="1585437" y="6261100"/>
                  </a:moveTo>
                  <a:lnTo>
                    <a:pt x="1304534" y="6261100"/>
                  </a:lnTo>
                  <a:lnTo>
                    <a:pt x="1335691" y="6273800"/>
                  </a:lnTo>
                  <a:lnTo>
                    <a:pt x="1554280" y="6273800"/>
                  </a:lnTo>
                  <a:lnTo>
                    <a:pt x="1585437" y="6261100"/>
                  </a:lnTo>
                  <a:close/>
                </a:path>
                <a:path w="2890520" h="6273800">
                  <a:moveTo>
                    <a:pt x="1709417" y="50800"/>
                  </a:moveTo>
                  <a:lnTo>
                    <a:pt x="1180555" y="50800"/>
                  </a:lnTo>
                  <a:lnTo>
                    <a:pt x="1149781" y="76200"/>
                  </a:lnTo>
                  <a:lnTo>
                    <a:pt x="1058174" y="114300"/>
                  </a:lnTo>
                  <a:lnTo>
                    <a:pt x="1027917" y="139700"/>
                  </a:lnTo>
                  <a:lnTo>
                    <a:pt x="997819" y="152400"/>
                  </a:lnTo>
                  <a:lnTo>
                    <a:pt x="908593" y="228600"/>
                  </a:lnTo>
                  <a:lnTo>
                    <a:pt x="821219" y="304800"/>
                  </a:lnTo>
                  <a:lnTo>
                    <a:pt x="792561" y="342900"/>
                  </a:lnTo>
                  <a:lnTo>
                    <a:pt x="764155" y="368300"/>
                  </a:lnTo>
                  <a:lnTo>
                    <a:pt x="736014" y="406400"/>
                  </a:lnTo>
                  <a:lnTo>
                    <a:pt x="708149" y="444500"/>
                  </a:lnTo>
                  <a:lnTo>
                    <a:pt x="680572" y="482600"/>
                  </a:lnTo>
                  <a:lnTo>
                    <a:pt x="653295" y="520700"/>
                  </a:lnTo>
                  <a:lnTo>
                    <a:pt x="626329" y="558800"/>
                  </a:lnTo>
                  <a:lnTo>
                    <a:pt x="599687" y="596900"/>
                  </a:lnTo>
                  <a:lnTo>
                    <a:pt x="573380" y="635000"/>
                  </a:lnTo>
                  <a:lnTo>
                    <a:pt x="547419" y="685800"/>
                  </a:lnTo>
                  <a:lnTo>
                    <a:pt x="521817" y="723900"/>
                  </a:lnTo>
                  <a:lnTo>
                    <a:pt x="496586" y="774700"/>
                  </a:lnTo>
                  <a:lnTo>
                    <a:pt x="471736" y="825500"/>
                  </a:lnTo>
                  <a:lnTo>
                    <a:pt x="447280" y="876300"/>
                  </a:lnTo>
                  <a:lnTo>
                    <a:pt x="423230" y="927100"/>
                  </a:lnTo>
                  <a:lnTo>
                    <a:pt x="405029" y="965200"/>
                  </a:lnTo>
                  <a:lnTo>
                    <a:pt x="387227" y="1003300"/>
                  </a:lnTo>
                  <a:lnTo>
                    <a:pt x="369826" y="1041400"/>
                  </a:lnTo>
                  <a:lnTo>
                    <a:pt x="352825" y="1092200"/>
                  </a:lnTo>
                  <a:lnTo>
                    <a:pt x="336224" y="1130300"/>
                  </a:lnTo>
                  <a:lnTo>
                    <a:pt x="320023" y="1168400"/>
                  </a:lnTo>
                  <a:lnTo>
                    <a:pt x="304221" y="1219200"/>
                  </a:lnTo>
                  <a:lnTo>
                    <a:pt x="288820" y="1257300"/>
                  </a:lnTo>
                  <a:lnTo>
                    <a:pt x="273819" y="1308100"/>
                  </a:lnTo>
                  <a:lnTo>
                    <a:pt x="259218" y="1346200"/>
                  </a:lnTo>
                  <a:lnTo>
                    <a:pt x="245017" y="1397000"/>
                  </a:lnTo>
                  <a:lnTo>
                    <a:pt x="231216" y="1435100"/>
                  </a:lnTo>
                  <a:lnTo>
                    <a:pt x="217815" y="1485900"/>
                  </a:lnTo>
                  <a:lnTo>
                    <a:pt x="204814" y="1536700"/>
                  </a:lnTo>
                  <a:lnTo>
                    <a:pt x="192213" y="1574800"/>
                  </a:lnTo>
                  <a:lnTo>
                    <a:pt x="180013" y="1625600"/>
                  </a:lnTo>
                  <a:lnTo>
                    <a:pt x="168212" y="1676400"/>
                  </a:lnTo>
                  <a:lnTo>
                    <a:pt x="156811" y="1714500"/>
                  </a:lnTo>
                  <a:lnTo>
                    <a:pt x="145810" y="1765300"/>
                  </a:lnTo>
                  <a:lnTo>
                    <a:pt x="135209" y="1816100"/>
                  </a:lnTo>
                  <a:lnTo>
                    <a:pt x="125009" y="1866900"/>
                  </a:lnTo>
                  <a:lnTo>
                    <a:pt x="115208" y="1917700"/>
                  </a:lnTo>
                  <a:lnTo>
                    <a:pt x="105807" y="1955800"/>
                  </a:lnTo>
                  <a:lnTo>
                    <a:pt x="96806" y="2006600"/>
                  </a:lnTo>
                  <a:lnTo>
                    <a:pt x="88206" y="2057400"/>
                  </a:lnTo>
                  <a:lnTo>
                    <a:pt x="80005" y="2108200"/>
                  </a:lnTo>
                  <a:lnTo>
                    <a:pt x="72205" y="2159000"/>
                  </a:lnTo>
                  <a:lnTo>
                    <a:pt x="64804" y="2209800"/>
                  </a:lnTo>
                  <a:lnTo>
                    <a:pt x="57804" y="2260600"/>
                  </a:lnTo>
                  <a:lnTo>
                    <a:pt x="51203" y="2311400"/>
                  </a:lnTo>
                  <a:lnTo>
                    <a:pt x="45003" y="2362200"/>
                  </a:lnTo>
                  <a:lnTo>
                    <a:pt x="39202" y="2413000"/>
                  </a:lnTo>
                  <a:lnTo>
                    <a:pt x="33802" y="2463800"/>
                  </a:lnTo>
                  <a:lnTo>
                    <a:pt x="28802" y="2514600"/>
                  </a:lnTo>
                  <a:lnTo>
                    <a:pt x="24201" y="2565400"/>
                  </a:lnTo>
                  <a:lnTo>
                    <a:pt x="20001" y="2616200"/>
                  </a:lnTo>
                  <a:lnTo>
                    <a:pt x="16201" y="2667000"/>
                  </a:lnTo>
                  <a:lnTo>
                    <a:pt x="12800" y="2730500"/>
                  </a:lnTo>
                  <a:lnTo>
                    <a:pt x="9800" y="2781300"/>
                  </a:lnTo>
                  <a:lnTo>
                    <a:pt x="7200" y="2832100"/>
                  </a:lnTo>
                  <a:lnTo>
                    <a:pt x="5000" y="2882900"/>
                  </a:lnTo>
                  <a:lnTo>
                    <a:pt x="3200" y="2933700"/>
                  </a:lnTo>
                  <a:lnTo>
                    <a:pt x="1800" y="2984500"/>
                  </a:lnTo>
                  <a:lnTo>
                    <a:pt x="800" y="3035300"/>
                  </a:lnTo>
                  <a:lnTo>
                    <a:pt x="200" y="3086100"/>
                  </a:lnTo>
                  <a:lnTo>
                    <a:pt x="0" y="3136900"/>
                  </a:lnTo>
                  <a:lnTo>
                    <a:pt x="200" y="3200400"/>
                  </a:lnTo>
                  <a:lnTo>
                    <a:pt x="800" y="3251200"/>
                  </a:lnTo>
                  <a:lnTo>
                    <a:pt x="1800" y="3302000"/>
                  </a:lnTo>
                  <a:lnTo>
                    <a:pt x="3200" y="3352800"/>
                  </a:lnTo>
                  <a:lnTo>
                    <a:pt x="5000" y="3403600"/>
                  </a:lnTo>
                  <a:lnTo>
                    <a:pt x="7200" y="3454400"/>
                  </a:lnTo>
                  <a:lnTo>
                    <a:pt x="9800" y="3505200"/>
                  </a:lnTo>
                  <a:lnTo>
                    <a:pt x="12800" y="3556000"/>
                  </a:lnTo>
                  <a:lnTo>
                    <a:pt x="16201" y="3606800"/>
                  </a:lnTo>
                  <a:lnTo>
                    <a:pt x="20001" y="3670300"/>
                  </a:lnTo>
                  <a:lnTo>
                    <a:pt x="24201" y="3721100"/>
                  </a:lnTo>
                  <a:lnTo>
                    <a:pt x="28802" y="3771900"/>
                  </a:lnTo>
                  <a:lnTo>
                    <a:pt x="33802" y="3822700"/>
                  </a:lnTo>
                  <a:lnTo>
                    <a:pt x="39202" y="3873500"/>
                  </a:lnTo>
                  <a:lnTo>
                    <a:pt x="45003" y="3924300"/>
                  </a:lnTo>
                  <a:lnTo>
                    <a:pt x="51203" y="3975100"/>
                  </a:lnTo>
                  <a:lnTo>
                    <a:pt x="57804" y="4025900"/>
                  </a:lnTo>
                  <a:lnTo>
                    <a:pt x="64804" y="4076700"/>
                  </a:lnTo>
                  <a:lnTo>
                    <a:pt x="72205" y="4127500"/>
                  </a:lnTo>
                  <a:lnTo>
                    <a:pt x="80005" y="4178300"/>
                  </a:lnTo>
                  <a:lnTo>
                    <a:pt x="88206" y="4229100"/>
                  </a:lnTo>
                  <a:lnTo>
                    <a:pt x="96806" y="4279900"/>
                  </a:lnTo>
                  <a:lnTo>
                    <a:pt x="105807" y="4318000"/>
                  </a:lnTo>
                  <a:lnTo>
                    <a:pt x="115208" y="4368800"/>
                  </a:lnTo>
                  <a:lnTo>
                    <a:pt x="125009" y="4419600"/>
                  </a:lnTo>
                  <a:lnTo>
                    <a:pt x="135209" y="4470400"/>
                  </a:lnTo>
                  <a:lnTo>
                    <a:pt x="145810" y="4521200"/>
                  </a:lnTo>
                  <a:lnTo>
                    <a:pt x="156811" y="4572000"/>
                  </a:lnTo>
                  <a:lnTo>
                    <a:pt x="168212" y="4610100"/>
                  </a:lnTo>
                  <a:lnTo>
                    <a:pt x="180013" y="4660900"/>
                  </a:lnTo>
                  <a:lnTo>
                    <a:pt x="192213" y="4711700"/>
                  </a:lnTo>
                  <a:lnTo>
                    <a:pt x="204814" y="4749800"/>
                  </a:lnTo>
                  <a:lnTo>
                    <a:pt x="217815" y="4800600"/>
                  </a:lnTo>
                  <a:lnTo>
                    <a:pt x="231216" y="4851400"/>
                  </a:lnTo>
                  <a:lnTo>
                    <a:pt x="245017" y="4889500"/>
                  </a:lnTo>
                  <a:lnTo>
                    <a:pt x="259218" y="4940300"/>
                  </a:lnTo>
                  <a:lnTo>
                    <a:pt x="273819" y="4978400"/>
                  </a:lnTo>
                  <a:lnTo>
                    <a:pt x="288820" y="5029200"/>
                  </a:lnTo>
                  <a:lnTo>
                    <a:pt x="304221" y="5067300"/>
                  </a:lnTo>
                  <a:lnTo>
                    <a:pt x="320023" y="5118100"/>
                  </a:lnTo>
                  <a:lnTo>
                    <a:pt x="336224" y="5156200"/>
                  </a:lnTo>
                  <a:lnTo>
                    <a:pt x="352825" y="5194300"/>
                  </a:lnTo>
                  <a:lnTo>
                    <a:pt x="369826" y="5245100"/>
                  </a:lnTo>
                  <a:lnTo>
                    <a:pt x="387227" y="5283200"/>
                  </a:lnTo>
                  <a:lnTo>
                    <a:pt x="405029" y="5321300"/>
                  </a:lnTo>
                  <a:lnTo>
                    <a:pt x="423230" y="5359400"/>
                  </a:lnTo>
                  <a:lnTo>
                    <a:pt x="447280" y="5410200"/>
                  </a:lnTo>
                  <a:lnTo>
                    <a:pt x="471736" y="5461000"/>
                  </a:lnTo>
                  <a:lnTo>
                    <a:pt x="496586" y="5511800"/>
                  </a:lnTo>
                  <a:lnTo>
                    <a:pt x="521817" y="5562600"/>
                  </a:lnTo>
                  <a:lnTo>
                    <a:pt x="547419" y="5600700"/>
                  </a:lnTo>
                  <a:lnTo>
                    <a:pt x="573380" y="5651500"/>
                  </a:lnTo>
                  <a:lnTo>
                    <a:pt x="599687" y="5689600"/>
                  </a:lnTo>
                  <a:lnTo>
                    <a:pt x="626329" y="5727700"/>
                  </a:lnTo>
                  <a:lnTo>
                    <a:pt x="653295" y="5765800"/>
                  </a:lnTo>
                  <a:lnTo>
                    <a:pt x="680572" y="5803900"/>
                  </a:lnTo>
                  <a:lnTo>
                    <a:pt x="708149" y="5842000"/>
                  </a:lnTo>
                  <a:lnTo>
                    <a:pt x="736014" y="5880100"/>
                  </a:lnTo>
                  <a:lnTo>
                    <a:pt x="764155" y="5905500"/>
                  </a:lnTo>
                  <a:lnTo>
                    <a:pt x="792561" y="5943600"/>
                  </a:lnTo>
                  <a:lnTo>
                    <a:pt x="821219" y="5969000"/>
                  </a:lnTo>
                  <a:lnTo>
                    <a:pt x="850118" y="6007100"/>
                  </a:lnTo>
                  <a:lnTo>
                    <a:pt x="879247" y="6032500"/>
                  </a:lnTo>
                  <a:lnTo>
                    <a:pt x="967891" y="6108700"/>
                  </a:lnTo>
                  <a:lnTo>
                    <a:pt x="997819" y="6121400"/>
                  </a:lnTo>
                  <a:lnTo>
                    <a:pt x="1058174" y="6172200"/>
                  </a:lnTo>
                  <a:lnTo>
                    <a:pt x="1273431" y="6261100"/>
                  </a:lnTo>
                  <a:lnTo>
                    <a:pt x="1616541" y="6261100"/>
                  </a:lnTo>
                  <a:lnTo>
                    <a:pt x="1831798" y="6172200"/>
                  </a:lnTo>
                  <a:lnTo>
                    <a:pt x="1892154" y="6121400"/>
                  </a:lnTo>
                  <a:lnTo>
                    <a:pt x="1922082" y="6108700"/>
                  </a:lnTo>
                  <a:lnTo>
                    <a:pt x="2010726" y="6032500"/>
                  </a:lnTo>
                  <a:lnTo>
                    <a:pt x="2039855" y="6007100"/>
                  </a:lnTo>
                  <a:lnTo>
                    <a:pt x="2068755" y="5969000"/>
                  </a:lnTo>
                  <a:lnTo>
                    <a:pt x="2097413" y="5943600"/>
                  </a:lnTo>
                  <a:lnTo>
                    <a:pt x="2125819" y="5905500"/>
                  </a:lnTo>
                  <a:lnTo>
                    <a:pt x="2153961" y="5880100"/>
                  </a:lnTo>
                  <a:lnTo>
                    <a:pt x="2181826" y="5842000"/>
                  </a:lnTo>
                  <a:lnTo>
                    <a:pt x="2209403" y="5803900"/>
                  </a:lnTo>
                  <a:lnTo>
                    <a:pt x="2236681" y="5765800"/>
                  </a:lnTo>
                  <a:lnTo>
                    <a:pt x="2263646" y="5727700"/>
                  </a:lnTo>
                  <a:lnTo>
                    <a:pt x="2290289" y="5689600"/>
                  </a:lnTo>
                  <a:lnTo>
                    <a:pt x="2316597" y="5651500"/>
                  </a:lnTo>
                  <a:lnTo>
                    <a:pt x="2342558" y="5600700"/>
                  </a:lnTo>
                  <a:lnTo>
                    <a:pt x="2368160" y="5562600"/>
                  </a:lnTo>
                  <a:lnTo>
                    <a:pt x="2393392" y="5511800"/>
                  </a:lnTo>
                  <a:lnTo>
                    <a:pt x="2418242" y="5461000"/>
                  </a:lnTo>
                  <a:lnTo>
                    <a:pt x="2442698" y="5410200"/>
                  </a:lnTo>
                  <a:lnTo>
                    <a:pt x="2466749" y="5359400"/>
                  </a:lnTo>
                  <a:lnTo>
                    <a:pt x="2484950" y="5321300"/>
                  </a:lnTo>
                  <a:lnTo>
                    <a:pt x="2502752" y="5283200"/>
                  </a:lnTo>
                  <a:lnTo>
                    <a:pt x="2520153" y="5245100"/>
                  </a:lnTo>
                  <a:lnTo>
                    <a:pt x="2537154" y="5194300"/>
                  </a:lnTo>
                  <a:lnTo>
                    <a:pt x="2553755" y="5156200"/>
                  </a:lnTo>
                  <a:lnTo>
                    <a:pt x="2569956" y="5118100"/>
                  </a:lnTo>
                  <a:lnTo>
                    <a:pt x="2585758" y="5067300"/>
                  </a:lnTo>
                  <a:lnTo>
                    <a:pt x="2601159" y="5029200"/>
                  </a:lnTo>
                  <a:lnTo>
                    <a:pt x="2616160" y="4978400"/>
                  </a:lnTo>
                  <a:lnTo>
                    <a:pt x="2630761" y="4940300"/>
                  </a:lnTo>
                  <a:lnTo>
                    <a:pt x="2644962" y="4889500"/>
                  </a:lnTo>
                  <a:lnTo>
                    <a:pt x="2658763" y="4851400"/>
                  </a:lnTo>
                  <a:lnTo>
                    <a:pt x="2672164" y="4800600"/>
                  </a:lnTo>
                  <a:lnTo>
                    <a:pt x="2685165" y="4749800"/>
                  </a:lnTo>
                  <a:lnTo>
                    <a:pt x="2697766" y="4711700"/>
                  </a:lnTo>
                  <a:lnTo>
                    <a:pt x="2709967" y="4660900"/>
                  </a:lnTo>
                  <a:lnTo>
                    <a:pt x="2721767" y="4610100"/>
                  </a:lnTo>
                  <a:lnTo>
                    <a:pt x="2733168" y="4572000"/>
                  </a:lnTo>
                  <a:lnTo>
                    <a:pt x="2744169" y="4521200"/>
                  </a:lnTo>
                  <a:lnTo>
                    <a:pt x="2754770" y="4470400"/>
                  </a:lnTo>
                  <a:lnTo>
                    <a:pt x="2764971" y="4419600"/>
                  </a:lnTo>
                  <a:lnTo>
                    <a:pt x="2774771" y="4368800"/>
                  </a:lnTo>
                  <a:lnTo>
                    <a:pt x="2784172" y="4318000"/>
                  </a:lnTo>
                  <a:lnTo>
                    <a:pt x="2793173" y="4279900"/>
                  </a:lnTo>
                  <a:lnTo>
                    <a:pt x="2801773" y="4229100"/>
                  </a:lnTo>
                  <a:lnTo>
                    <a:pt x="2809974" y="4178300"/>
                  </a:lnTo>
                  <a:lnTo>
                    <a:pt x="2817774" y="4127500"/>
                  </a:lnTo>
                  <a:lnTo>
                    <a:pt x="2825175" y="4076700"/>
                  </a:lnTo>
                  <a:lnTo>
                    <a:pt x="2832175" y="4025900"/>
                  </a:lnTo>
                  <a:lnTo>
                    <a:pt x="2838776" y="3975100"/>
                  </a:lnTo>
                  <a:lnTo>
                    <a:pt x="2844976" y="3924300"/>
                  </a:lnTo>
                  <a:lnTo>
                    <a:pt x="2850777" y="3873500"/>
                  </a:lnTo>
                  <a:lnTo>
                    <a:pt x="2856177" y="3822700"/>
                  </a:lnTo>
                  <a:lnTo>
                    <a:pt x="2861177" y="3771900"/>
                  </a:lnTo>
                  <a:lnTo>
                    <a:pt x="2865778" y="3721100"/>
                  </a:lnTo>
                  <a:lnTo>
                    <a:pt x="2869978" y="3670300"/>
                  </a:lnTo>
                  <a:lnTo>
                    <a:pt x="2873778" y="3606800"/>
                  </a:lnTo>
                  <a:lnTo>
                    <a:pt x="2877179" y="3556000"/>
                  </a:lnTo>
                  <a:lnTo>
                    <a:pt x="2880179" y="3505200"/>
                  </a:lnTo>
                  <a:lnTo>
                    <a:pt x="2882779" y="3454400"/>
                  </a:lnTo>
                  <a:lnTo>
                    <a:pt x="2884979" y="3403600"/>
                  </a:lnTo>
                  <a:lnTo>
                    <a:pt x="2886779" y="3352800"/>
                  </a:lnTo>
                  <a:lnTo>
                    <a:pt x="2888179" y="3302000"/>
                  </a:lnTo>
                  <a:lnTo>
                    <a:pt x="2889180" y="3251200"/>
                  </a:lnTo>
                  <a:lnTo>
                    <a:pt x="2889780" y="3200400"/>
                  </a:lnTo>
                  <a:lnTo>
                    <a:pt x="2889980" y="3136900"/>
                  </a:lnTo>
                  <a:lnTo>
                    <a:pt x="2889780" y="3086100"/>
                  </a:lnTo>
                  <a:lnTo>
                    <a:pt x="2889180" y="3035300"/>
                  </a:lnTo>
                  <a:lnTo>
                    <a:pt x="2888179" y="2984500"/>
                  </a:lnTo>
                  <a:lnTo>
                    <a:pt x="2886779" y="2933700"/>
                  </a:lnTo>
                  <a:lnTo>
                    <a:pt x="2884979" y="2882900"/>
                  </a:lnTo>
                  <a:lnTo>
                    <a:pt x="2882779" y="2832100"/>
                  </a:lnTo>
                  <a:lnTo>
                    <a:pt x="2880179" y="2781300"/>
                  </a:lnTo>
                  <a:lnTo>
                    <a:pt x="2877179" y="2730500"/>
                  </a:lnTo>
                  <a:lnTo>
                    <a:pt x="2873778" y="2667000"/>
                  </a:lnTo>
                  <a:lnTo>
                    <a:pt x="2869978" y="2616200"/>
                  </a:lnTo>
                  <a:lnTo>
                    <a:pt x="2865778" y="2565400"/>
                  </a:lnTo>
                  <a:lnTo>
                    <a:pt x="2861177" y="2514600"/>
                  </a:lnTo>
                  <a:lnTo>
                    <a:pt x="2856177" y="2463800"/>
                  </a:lnTo>
                  <a:lnTo>
                    <a:pt x="2850777" y="2413000"/>
                  </a:lnTo>
                  <a:lnTo>
                    <a:pt x="2844976" y="2362200"/>
                  </a:lnTo>
                  <a:lnTo>
                    <a:pt x="2838776" y="2311400"/>
                  </a:lnTo>
                  <a:lnTo>
                    <a:pt x="2832175" y="2260600"/>
                  </a:lnTo>
                  <a:lnTo>
                    <a:pt x="2825175" y="2209800"/>
                  </a:lnTo>
                  <a:lnTo>
                    <a:pt x="2817774" y="2159000"/>
                  </a:lnTo>
                  <a:lnTo>
                    <a:pt x="2809974" y="2108200"/>
                  </a:lnTo>
                  <a:lnTo>
                    <a:pt x="2801773" y="2057400"/>
                  </a:lnTo>
                  <a:lnTo>
                    <a:pt x="2793173" y="2006600"/>
                  </a:lnTo>
                  <a:lnTo>
                    <a:pt x="2784172" y="1955800"/>
                  </a:lnTo>
                  <a:lnTo>
                    <a:pt x="2774771" y="1917700"/>
                  </a:lnTo>
                  <a:lnTo>
                    <a:pt x="2764971" y="1866900"/>
                  </a:lnTo>
                  <a:lnTo>
                    <a:pt x="2754770" y="1816100"/>
                  </a:lnTo>
                  <a:lnTo>
                    <a:pt x="2744169" y="1765300"/>
                  </a:lnTo>
                  <a:lnTo>
                    <a:pt x="2733168" y="1714500"/>
                  </a:lnTo>
                  <a:lnTo>
                    <a:pt x="2721767" y="1676400"/>
                  </a:lnTo>
                  <a:lnTo>
                    <a:pt x="2709967" y="1625600"/>
                  </a:lnTo>
                  <a:lnTo>
                    <a:pt x="2697766" y="1574800"/>
                  </a:lnTo>
                  <a:lnTo>
                    <a:pt x="2685165" y="1536700"/>
                  </a:lnTo>
                  <a:lnTo>
                    <a:pt x="2672164" y="1485900"/>
                  </a:lnTo>
                  <a:lnTo>
                    <a:pt x="2658763" y="1435100"/>
                  </a:lnTo>
                  <a:lnTo>
                    <a:pt x="2644962" y="1397000"/>
                  </a:lnTo>
                  <a:lnTo>
                    <a:pt x="2630761" y="1346200"/>
                  </a:lnTo>
                  <a:lnTo>
                    <a:pt x="2616160" y="1308100"/>
                  </a:lnTo>
                  <a:lnTo>
                    <a:pt x="2601159" y="1257300"/>
                  </a:lnTo>
                  <a:lnTo>
                    <a:pt x="2585758" y="1219200"/>
                  </a:lnTo>
                  <a:lnTo>
                    <a:pt x="2569956" y="1168400"/>
                  </a:lnTo>
                  <a:lnTo>
                    <a:pt x="2553755" y="1130300"/>
                  </a:lnTo>
                  <a:lnTo>
                    <a:pt x="2537154" y="1092200"/>
                  </a:lnTo>
                  <a:lnTo>
                    <a:pt x="2520153" y="1041400"/>
                  </a:lnTo>
                  <a:lnTo>
                    <a:pt x="2502752" y="1003300"/>
                  </a:lnTo>
                  <a:lnTo>
                    <a:pt x="2484950" y="965200"/>
                  </a:lnTo>
                  <a:lnTo>
                    <a:pt x="2466749" y="927100"/>
                  </a:lnTo>
                  <a:lnTo>
                    <a:pt x="2442698" y="876300"/>
                  </a:lnTo>
                  <a:lnTo>
                    <a:pt x="2418242" y="825500"/>
                  </a:lnTo>
                  <a:lnTo>
                    <a:pt x="2393392" y="774700"/>
                  </a:lnTo>
                  <a:lnTo>
                    <a:pt x="2368160" y="723900"/>
                  </a:lnTo>
                  <a:lnTo>
                    <a:pt x="2342558" y="685800"/>
                  </a:lnTo>
                  <a:lnTo>
                    <a:pt x="2316597" y="635000"/>
                  </a:lnTo>
                  <a:lnTo>
                    <a:pt x="2290289" y="596900"/>
                  </a:lnTo>
                  <a:lnTo>
                    <a:pt x="2263646" y="558800"/>
                  </a:lnTo>
                  <a:lnTo>
                    <a:pt x="2236681" y="520700"/>
                  </a:lnTo>
                  <a:lnTo>
                    <a:pt x="2209403" y="482600"/>
                  </a:lnTo>
                  <a:lnTo>
                    <a:pt x="2181826" y="444500"/>
                  </a:lnTo>
                  <a:lnTo>
                    <a:pt x="2153961" y="406400"/>
                  </a:lnTo>
                  <a:lnTo>
                    <a:pt x="2125819" y="368300"/>
                  </a:lnTo>
                  <a:lnTo>
                    <a:pt x="2097413" y="342900"/>
                  </a:lnTo>
                  <a:lnTo>
                    <a:pt x="2068755" y="304800"/>
                  </a:lnTo>
                  <a:lnTo>
                    <a:pt x="1981380" y="228600"/>
                  </a:lnTo>
                  <a:lnTo>
                    <a:pt x="1892154" y="152400"/>
                  </a:lnTo>
                  <a:lnTo>
                    <a:pt x="1862055" y="139700"/>
                  </a:lnTo>
                  <a:lnTo>
                    <a:pt x="1831798" y="114300"/>
                  </a:lnTo>
                  <a:lnTo>
                    <a:pt x="1740191" y="76200"/>
                  </a:lnTo>
                  <a:lnTo>
                    <a:pt x="1709417" y="50800"/>
                  </a:lnTo>
                  <a:close/>
                </a:path>
                <a:path w="2890520" h="6273800">
                  <a:moveTo>
                    <a:pt x="1616541" y="25400"/>
                  </a:moveTo>
                  <a:lnTo>
                    <a:pt x="1273431" y="25400"/>
                  </a:lnTo>
                  <a:lnTo>
                    <a:pt x="1211429" y="50800"/>
                  </a:lnTo>
                  <a:lnTo>
                    <a:pt x="1678542" y="50800"/>
                  </a:lnTo>
                  <a:lnTo>
                    <a:pt x="1616541" y="25400"/>
                  </a:lnTo>
                  <a:close/>
                </a:path>
                <a:path w="2890520" h="6273800">
                  <a:moveTo>
                    <a:pt x="1554280" y="12700"/>
                  </a:moveTo>
                  <a:lnTo>
                    <a:pt x="1335691" y="12700"/>
                  </a:lnTo>
                  <a:lnTo>
                    <a:pt x="1304534" y="25400"/>
                  </a:lnTo>
                  <a:lnTo>
                    <a:pt x="1585437" y="25400"/>
                  </a:lnTo>
                  <a:lnTo>
                    <a:pt x="1554280" y="12700"/>
                  </a:lnTo>
                  <a:close/>
                </a:path>
                <a:path w="2890520" h="6273800">
                  <a:moveTo>
                    <a:pt x="1491856" y="0"/>
                  </a:moveTo>
                  <a:lnTo>
                    <a:pt x="1398116" y="0"/>
                  </a:lnTo>
                  <a:lnTo>
                    <a:pt x="1366889" y="12700"/>
                  </a:lnTo>
                  <a:lnTo>
                    <a:pt x="1523083" y="12700"/>
                  </a:lnTo>
                  <a:lnTo>
                    <a:pt x="1491856" y="0"/>
                  </a:lnTo>
                  <a:close/>
                </a:path>
              </a:pathLst>
            </a:custGeom>
            <a:solidFill>
              <a:srgbClr val="FADD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096" y="5156682"/>
              <a:ext cx="761031" cy="9951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686" y="5209858"/>
              <a:ext cx="656074" cy="89026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534879" y="7801281"/>
            <a:ext cx="203200" cy="3061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0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5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61096" y="4598914"/>
            <a:ext cx="9496425" cy="6640195"/>
            <a:chOff x="5261096" y="4598914"/>
            <a:chExt cx="9496425" cy="664019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096" y="6696395"/>
              <a:ext cx="761031" cy="9951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685" y="6749570"/>
              <a:ext cx="656074" cy="8902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8905" y="4598914"/>
              <a:ext cx="2878561" cy="663995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31304" y="4658713"/>
              <a:ext cx="2773726" cy="6527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5156682"/>
              <a:ext cx="590642" cy="99518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3" y="5209045"/>
              <a:ext cx="485953" cy="8904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6185122"/>
              <a:ext cx="590642" cy="99518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3" y="6237477"/>
              <a:ext cx="485953" cy="89047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211399" y="8070331"/>
            <a:ext cx="203200" cy="3061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0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5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92083" y="5486382"/>
            <a:ext cx="7621408" cy="2725713"/>
            <a:chOff x="5992083" y="5486382"/>
            <a:chExt cx="7621408" cy="2725713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7216913"/>
              <a:ext cx="590642" cy="99518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4" y="7269266"/>
              <a:ext cx="485953" cy="8904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2083" y="5486382"/>
              <a:ext cx="7102701" cy="3365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27478" y="6560771"/>
              <a:ext cx="6832650" cy="49913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33739" y="2099612"/>
            <a:ext cx="5281295" cy="2077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90"/>
              </a:spcBef>
              <a:tabLst>
                <a:tab pos="658495" algn="l"/>
                <a:tab pos="1983105" algn="l"/>
                <a:tab pos="2157095" algn="l"/>
                <a:tab pos="2538730" algn="l"/>
                <a:tab pos="3302635" algn="l"/>
              </a:tabLst>
            </a:pPr>
            <a:r>
              <a:rPr lang="en-IN" sz="3100" spc="894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3100" spc="894" dirty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165" dirty="0">
                <a:solidFill>
                  <a:srgbClr val="FFFFFF"/>
                </a:solidFill>
                <a:latin typeface="Century Gothic"/>
                <a:cs typeface="Century Gothic"/>
              </a:rPr>
              <a:t>there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459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190" dirty="0">
                <a:solidFill>
                  <a:srgbClr val="FFFFFF"/>
                </a:solidFill>
                <a:latin typeface="Century Gothic"/>
                <a:cs typeface="Century Gothic"/>
              </a:rPr>
              <a:t>an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305" dirty="0">
                <a:solidFill>
                  <a:srgbClr val="FFFFFF"/>
                </a:solidFill>
                <a:latin typeface="Century Gothic"/>
                <a:cs typeface="Century Gothic"/>
              </a:rPr>
              <a:t>injective</a:t>
            </a:r>
            <a:r>
              <a:rPr lang="en-IN" sz="3100" spc="3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100" spc="350" dirty="0">
                <a:solidFill>
                  <a:srgbClr val="FFFFFF"/>
                </a:solidFill>
                <a:latin typeface="Century Gothic"/>
                <a:cs typeface="Century Gothic"/>
              </a:rPr>
              <a:t>function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	</a:t>
            </a:r>
            <a:r>
              <a:rPr sz="3100" spc="484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endParaRPr lang="en-IN" sz="31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835660" algn="l"/>
                <a:tab pos="1530350" algn="l"/>
                <a:tab pos="2684780" algn="l"/>
              </a:tabLst>
            </a:pPr>
            <a:r>
              <a:rPr lang="en-IN" sz="3100" spc="185" dirty="0">
                <a:solidFill>
                  <a:srgbClr val="FFFFFF"/>
                </a:solidFill>
                <a:latin typeface="Century Gothic"/>
                <a:cs typeface="Century Gothic"/>
              </a:rPr>
              <a:t>set</a:t>
            </a:r>
            <a:r>
              <a:rPr lang="en-IN"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lang="en-IN" sz="3100" spc="42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lang="en-IN"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lang="en-IN" sz="3100" spc="405" dirty="0">
                <a:solidFill>
                  <a:srgbClr val="FFFFFF"/>
                </a:solidFill>
                <a:latin typeface="Century Gothic"/>
                <a:cs typeface="Century Gothic"/>
              </a:rPr>
              <a:t>Kids</a:t>
            </a:r>
            <a:r>
              <a:rPr lang="en-IN"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lang="en-IN" sz="3100" spc="204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endParaRPr lang="en-IN" sz="31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835660" algn="l"/>
                <a:tab pos="1530350" algn="l"/>
                <a:tab pos="4241165" algn="l"/>
              </a:tabLst>
            </a:pPr>
            <a:r>
              <a:rPr sz="3100" spc="185" dirty="0">
                <a:solidFill>
                  <a:srgbClr val="FFFFFF"/>
                </a:solidFill>
                <a:latin typeface="Century Gothic"/>
                <a:cs typeface="Century Gothic"/>
              </a:rPr>
              <a:t>set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42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434" dirty="0">
                <a:solidFill>
                  <a:srgbClr val="FFFFFF"/>
                </a:solidFill>
                <a:latin typeface="Century Gothic"/>
                <a:cs typeface="Century Gothic"/>
              </a:rPr>
              <a:t>Ice-</a:t>
            </a:r>
            <a:r>
              <a:rPr sz="3100" spc="155" dirty="0">
                <a:solidFill>
                  <a:srgbClr val="FFFFFF"/>
                </a:solidFill>
                <a:latin typeface="Century Gothic"/>
                <a:cs typeface="Century Gothic"/>
              </a:rPr>
              <a:t>creams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185" dirty="0">
                <a:solidFill>
                  <a:srgbClr val="FFFFFF"/>
                </a:solidFill>
                <a:latin typeface="Century Gothic"/>
                <a:cs typeface="Century Gothic"/>
              </a:rPr>
              <a:t>then</a:t>
            </a:r>
            <a:endParaRPr sz="31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919" y="-189"/>
            <a:ext cx="17367885" cy="17970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006975" algn="l"/>
                <a:tab pos="8125459" algn="l"/>
                <a:tab pos="9405620" algn="l"/>
                <a:tab pos="14285594" algn="l"/>
              </a:tabLst>
            </a:pPr>
            <a:r>
              <a:rPr sz="5750" spc="360" dirty="0"/>
              <a:t>Abstracting</a:t>
            </a:r>
            <a:r>
              <a:rPr sz="5750" dirty="0"/>
              <a:t>	</a:t>
            </a:r>
            <a:r>
              <a:rPr sz="5750" spc="525" dirty="0"/>
              <a:t>Notion</a:t>
            </a:r>
            <a:r>
              <a:rPr sz="5750" dirty="0"/>
              <a:t>	</a:t>
            </a:r>
            <a:r>
              <a:rPr sz="5750" spc="790" dirty="0"/>
              <a:t>of</a:t>
            </a:r>
            <a:r>
              <a:rPr sz="5750" dirty="0"/>
              <a:t>	</a:t>
            </a:r>
            <a:r>
              <a:rPr sz="5750" spc="370" dirty="0"/>
              <a:t>Comparing</a:t>
            </a:r>
            <a:r>
              <a:rPr sz="5750" dirty="0"/>
              <a:t>	</a:t>
            </a:r>
            <a:r>
              <a:rPr sz="5750" spc="455" dirty="0"/>
              <a:t>Sizes:</a:t>
            </a:r>
            <a:endParaRPr sz="5750"/>
          </a:p>
          <a:p>
            <a:pPr marL="7907655">
              <a:lnSpc>
                <a:spcPct val="100000"/>
              </a:lnSpc>
              <a:spcBef>
                <a:spcPts val="980"/>
              </a:spcBef>
              <a:tabLst>
                <a:tab pos="8449945" algn="l"/>
                <a:tab pos="10713720" algn="l"/>
                <a:tab pos="11802110" algn="l"/>
                <a:tab pos="13881735" algn="l"/>
                <a:tab pos="14741525" algn="l"/>
              </a:tabLst>
            </a:pPr>
            <a:r>
              <a:rPr spc="1005" dirty="0"/>
              <a:t>-</a:t>
            </a:r>
            <a:r>
              <a:rPr dirty="0"/>
              <a:t>	</a:t>
            </a:r>
            <a:r>
              <a:rPr spc="240" dirty="0"/>
              <a:t>Beyond</a:t>
            </a:r>
            <a:r>
              <a:rPr dirty="0"/>
              <a:t>	</a:t>
            </a:r>
            <a:r>
              <a:rPr spc="130" dirty="0"/>
              <a:t>the</a:t>
            </a:r>
            <a:r>
              <a:rPr dirty="0"/>
              <a:t>	</a:t>
            </a:r>
            <a:r>
              <a:rPr spc="409" dirty="0"/>
              <a:t>notion</a:t>
            </a:r>
            <a:r>
              <a:rPr dirty="0"/>
              <a:t>	</a:t>
            </a:r>
            <a:r>
              <a:rPr spc="509" dirty="0"/>
              <a:t>of</a:t>
            </a:r>
            <a:r>
              <a:rPr dirty="0"/>
              <a:t>	</a:t>
            </a:r>
            <a:r>
              <a:rPr spc="285" dirty="0"/>
              <a:t>counting.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9336" y="2322328"/>
            <a:ext cx="767397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350" dirty="0">
                <a:solidFill>
                  <a:srgbClr val="FFFFFF"/>
                </a:solidFill>
                <a:latin typeface="Century Gothic"/>
                <a:cs typeface="Century Gothic"/>
              </a:rPr>
              <a:t>“Universal”</a:t>
            </a:r>
            <a:r>
              <a:rPr sz="4100" spc="5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100" spc="335" dirty="0">
                <a:solidFill>
                  <a:srgbClr val="FFFFFF"/>
                </a:solidFill>
                <a:latin typeface="Century Gothic"/>
                <a:cs typeface="Century Gothic"/>
              </a:rPr>
              <a:t>Carnival/Mela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6628" y="4782858"/>
            <a:ext cx="2890520" cy="6273800"/>
            <a:chOff x="4196628" y="4782858"/>
            <a:chExt cx="2890520" cy="6273800"/>
          </a:xfrm>
        </p:grpSpPr>
        <p:sp>
          <p:nvSpPr>
            <p:cNvPr id="5" name="object 5"/>
            <p:cNvSpPr/>
            <p:nvPr/>
          </p:nvSpPr>
          <p:spPr>
            <a:xfrm>
              <a:off x="4196628" y="4782858"/>
              <a:ext cx="2890520" cy="6273800"/>
            </a:xfrm>
            <a:custGeom>
              <a:avLst/>
              <a:gdLst/>
              <a:ahLst/>
              <a:cxnLst/>
              <a:rect l="l" t="t" r="r" b="b"/>
              <a:pathLst>
                <a:path w="2890520" h="6273800">
                  <a:moveTo>
                    <a:pt x="1585437" y="6261100"/>
                  </a:moveTo>
                  <a:lnTo>
                    <a:pt x="1304534" y="6261100"/>
                  </a:lnTo>
                  <a:lnTo>
                    <a:pt x="1335691" y="6273800"/>
                  </a:lnTo>
                  <a:lnTo>
                    <a:pt x="1554280" y="6273800"/>
                  </a:lnTo>
                  <a:lnTo>
                    <a:pt x="1585437" y="6261100"/>
                  </a:lnTo>
                  <a:close/>
                </a:path>
                <a:path w="2890520" h="6273800">
                  <a:moveTo>
                    <a:pt x="1709417" y="50800"/>
                  </a:moveTo>
                  <a:lnTo>
                    <a:pt x="1180555" y="50800"/>
                  </a:lnTo>
                  <a:lnTo>
                    <a:pt x="1149781" y="76200"/>
                  </a:lnTo>
                  <a:lnTo>
                    <a:pt x="1058174" y="114300"/>
                  </a:lnTo>
                  <a:lnTo>
                    <a:pt x="1027917" y="139700"/>
                  </a:lnTo>
                  <a:lnTo>
                    <a:pt x="997819" y="152400"/>
                  </a:lnTo>
                  <a:lnTo>
                    <a:pt x="908593" y="228600"/>
                  </a:lnTo>
                  <a:lnTo>
                    <a:pt x="821219" y="304800"/>
                  </a:lnTo>
                  <a:lnTo>
                    <a:pt x="792561" y="342900"/>
                  </a:lnTo>
                  <a:lnTo>
                    <a:pt x="764155" y="368300"/>
                  </a:lnTo>
                  <a:lnTo>
                    <a:pt x="736014" y="406400"/>
                  </a:lnTo>
                  <a:lnTo>
                    <a:pt x="708149" y="444500"/>
                  </a:lnTo>
                  <a:lnTo>
                    <a:pt x="680572" y="482600"/>
                  </a:lnTo>
                  <a:lnTo>
                    <a:pt x="653295" y="520700"/>
                  </a:lnTo>
                  <a:lnTo>
                    <a:pt x="626329" y="558800"/>
                  </a:lnTo>
                  <a:lnTo>
                    <a:pt x="599687" y="596900"/>
                  </a:lnTo>
                  <a:lnTo>
                    <a:pt x="573380" y="635000"/>
                  </a:lnTo>
                  <a:lnTo>
                    <a:pt x="547419" y="685800"/>
                  </a:lnTo>
                  <a:lnTo>
                    <a:pt x="521817" y="723900"/>
                  </a:lnTo>
                  <a:lnTo>
                    <a:pt x="496586" y="774700"/>
                  </a:lnTo>
                  <a:lnTo>
                    <a:pt x="471736" y="825500"/>
                  </a:lnTo>
                  <a:lnTo>
                    <a:pt x="447280" y="876300"/>
                  </a:lnTo>
                  <a:lnTo>
                    <a:pt x="423230" y="927100"/>
                  </a:lnTo>
                  <a:lnTo>
                    <a:pt x="405029" y="965200"/>
                  </a:lnTo>
                  <a:lnTo>
                    <a:pt x="387227" y="1003300"/>
                  </a:lnTo>
                  <a:lnTo>
                    <a:pt x="369826" y="1041400"/>
                  </a:lnTo>
                  <a:lnTo>
                    <a:pt x="352825" y="1092200"/>
                  </a:lnTo>
                  <a:lnTo>
                    <a:pt x="336224" y="1130300"/>
                  </a:lnTo>
                  <a:lnTo>
                    <a:pt x="320023" y="1168400"/>
                  </a:lnTo>
                  <a:lnTo>
                    <a:pt x="304221" y="1219200"/>
                  </a:lnTo>
                  <a:lnTo>
                    <a:pt x="288820" y="1257300"/>
                  </a:lnTo>
                  <a:lnTo>
                    <a:pt x="273819" y="1308100"/>
                  </a:lnTo>
                  <a:lnTo>
                    <a:pt x="259218" y="1346200"/>
                  </a:lnTo>
                  <a:lnTo>
                    <a:pt x="245017" y="1397000"/>
                  </a:lnTo>
                  <a:lnTo>
                    <a:pt x="231216" y="1435100"/>
                  </a:lnTo>
                  <a:lnTo>
                    <a:pt x="217815" y="1485900"/>
                  </a:lnTo>
                  <a:lnTo>
                    <a:pt x="204814" y="1536700"/>
                  </a:lnTo>
                  <a:lnTo>
                    <a:pt x="192213" y="1574800"/>
                  </a:lnTo>
                  <a:lnTo>
                    <a:pt x="180013" y="1625600"/>
                  </a:lnTo>
                  <a:lnTo>
                    <a:pt x="168212" y="1676400"/>
                  </a:lnTo>
                  <a:lnTo>
                    <a:pt x="156811" y="1714500"/>
                  </a:lnTo>
                  <a:lnTo>
                    <a:pt x="145810" y="1765300"/>
                  </a:lnTo>
                  <a:lnTo>
                    <a:pt x="135209" y="1816100"/>
                  </a:lnTo>
                  <a:lnTo>
                    <a:pt x="125009" y="1866900"/>
                  </a:lnTo>
                  <a:lnTo>
                    <a:pt x="115208" y="1917700"/>
                  </a:lnTo>
                  <a:lnTo>
                    <a:pt x="105807" y="1955800"/>
                  </a:lnTo>
                  <a:lnTo>
                    <a:pt x="96806" y="2006600"/>
                  </a:lnTo>
                  <a:lnTo>
                    <a:pt x="88206" y="2057400"/>
                  </a:lnTo>
                  <a:lnTo>
                    <a:pt x="80005" y="2108200"/>
                  </a:lnTo>
                  <a:lnTo>
                    <a:pt x="72205" y="2159000"/>
                  </a:lnTo>
                  <a:lnTo>
                    <a:pt x="64804" y="2209800"/>
                  </a:lnTo>
                  <a:lnTo>
                    <a:pt x="57804" y="2260600"/>
                  </a:lnTo>
                  <a:lnTo>
                    <a:pt x="51203" y="2311400"/>
                  </a:lnTo>
                  <a:lnTo>
                    <a:pt x="45003" y="2362200"/>
                  </a:lnTo>
                  <a:lnTo>
                    <a:pt x="39202" y="2413000"/>
                  </a:lnTo>
                  <a:lnTo>
                    <a:pt x="33802" y="2463800"/>
                  </a:lnTo>
                  <a:lnTo>
                    <a:pt x="28802" y="2514600"/>
                  </a:lnTo>
                  <a:lnTo>
                    <a:pt x="24201" y="2565400"/>
                  </a:lnTo>
                  <a:lnTo>
                    <a:pt x="20001" y="2616200"/>
                  </a:lnTo>
                  <a:lnTo>
                    <a:pt x="16201" y="2667000"/>
                  </a:lnTo>
                  <a:lnTo>
                    <a:pt x="12800" y="2730500"/>
                  </a:lnTo>
                  <a:lnTo>
                    <a:pt x="9800" y="2781300"/>
                  </a:lnTo>
                  <a:lnTo>
                    <a:pt x="7200" y="2832100"/>
                  </a:lnTo>
                  <a:lnTo>
                    <a:pt x="5000" y="2882900"/>
                  </a:lnTo>
                  <a:lnTo>
                    <a:pt x="3200" y="2933700"/>
                  </a:lnTo>
                  <a:lnTo>
                    <a:pt x="1800" y="2984500"/>
                  </a:lnTo>
                  <a:lnTo>
                    <a:pt x="800" y="3035300"/>
                  </a:lnTo>
                  <a:lnTo>
                    <a:pt x="200" y="3086100"/>
                  </a:lnTo>
                  <a:lnTo>
                    <a:pt x="0" y="3136900"/>
                  </a:lnTo>
                  <a:lnTo>
                    <a:pt x="200" y="3200400"/>
                  </a:lnTo>
                  <a:lnTo>
                    <a:pt x="800" y="3251200"/>
                  </a:lnTo>
                  <a:lnTo>
                    <a:pt x="1800" y="3302000"/>
                  </a:lnTo>
                  <a:lnTo>
                    <a:pt x="3200" y="3352800"/>
                  </a:lnTo>
                  <a:lnTo>
                    <a:pt x="5000" y="3403600"/>
                  </a:lnTo>
                  <a:lnTo>
                    <a:pt x="7200" y="3454400"/>
                  </a:lnTo>
                  <a:lnTo>
                    <a:pt x="9800" y="3505200"/>
                  </a:lnTo>
                  <a:lnTo>
                    <a:pt x="12800" y="3556000"/>
                  </a:lnTo>
                  <a:lnTo>
                    <a:pt x="16201" y="3606800"/>
                  </a:lnTo>
                  <a:lnTo>
                    <a:pt x="20001" y="3670300"/>
                  </a:lnTo>
                  <a:lnTo>
                    <a:pt x="24201" y="3721100"/>
                  </a:lnTo>
                  <a:lnTo>
                    <a:pt x="28802" y="3771900"/>
                  </a:lnTo>
                  <a:lnTo>
                    <a:pt x="33802" y="3822700"/>
                  </a:lnTo>
                  <a:lnTo>
                    <a:pt x="39202" y="3873500"/>
                  </a:lnTo>
                  <a:lnTo>
                    <a:pt x="45003" y="3924300"/>
                  </a:lnTo>
                  <a:lnTo>
                    <a:pt x="51203" y="3975100"/>
                  </a:lnTo>
                  <a:lnTo>
                    <a:pt x="57804" y="4025900"/>
                  </a:lnTo>
                  <a:lnTo>
                    <a:pt x="64804" y="4076700"/>
                  </a:lnTo>
                  <a:lnTo>
                    <a:pt x="72205" y="4127500"/>
                  </a:lnTo>
                  <a:lnTo>
                    <a:pt x="80005" y="4178300"/>
                  </a:lnTo>
                  <a:lnTo>
                    <a:pt x="88206" y="4229100"/>
                  </a:lnTo>
                  <a:lnTo>
                    <a:pt x="96806" y="4279900"/>
                  </a:lnTo>
                  <a:lnTo>
                    <a:pt x="105807" y="4318000"/>
                  </a:lnTo>
                  <a:lnTo>
                    <a:pt x="115208" y="4368800"/>
                  </a:lnTo>
                  <a:lnTo>
                    <a:pt x="125009" y="4419600"/>
                  </a:lnTo>
                  <a:lnTo>
                    <a:pt x="135209" y="4470400"/>
                  </a:lnTo>
                  <a:lnTo>
                    <a:pt x="145810" y="4521200"/>
                  </a:lnTo>
                  <a:lnTo>
                    <a:pt x="156811" y="4572000"/>
                  </a:lnTo>
                  <a:lnTo>
                    <a:pt x="168212" y="4610100"/>
                  </a:lnTo>
                  <a:lnTo>
                    <a:pt x="180013" y="4660900"/>
                  </a:lnTo>
                  <a:lnTo>
                    <a:pt x="192213" y="4711700"/>
                  </a:lnTo>
                  <a:lnTo>
                    <a:pt x="204814" y="4749800"/>
                  </a:lnTo>
                  <a:lnTo>
                    <a:pt x="217815" y="4800600"/>
                  </a:lnTo>
                  <a:lnTo>
                    <a:pt x="231216" y="4851400"/>
                  </a:lnTo>
                  <a:lnTo>
                    <a:pt x="245017" y="4889500"/>
                  </a:lnTo>
                  <a:lnTo>
                    <a:pt x="259218" y="4940300"/>
                  </a:lnTo>
                  <a:lnTo>
                    <a:pt x="273819" y="4978400"/>
                  </a:lnTo>
                  <a:lnTo>
                    <a:pt x="288820" y="5029200"/>
                  </a:lnTo>
                  <a:lnTo>
                    <a:pt x="304221" y="5067300"/>
                  </a:lnTo>
                  <a:lnTo>
                    <a:pt x="320023" y="5118100"/>
                  </a:lnTo>
                  <a:lnTo>
                    <a:pt x="336224" y="5156200"/>
                  </a:lnTo>
                  <a:lnTo>
                    <a:pt x="352825" y="5194300"/>
                  </a:lnTo>
                  <a:lnTo>
                    <a:pt x="369826" y="5245100"/>
                  </a:lnTo>
                  <a:lnTo>
                    <a:pt x="387227" y="5283200"/>
                  </a:lnTo>
                  <a:lnTo>
                    <a:pt x="405029" y="5321300"/>
                  </a:lnTo>
                  <a:lnTo>
                    <a:pt x="423230" y="5359400"/>
                  </a:lnTo>
                  <a:lnTo>
                    <a:pt x="447280" y="5410200"/>
                  </a:lnTo>
                  <a:lnTo>
                    <a:pt x="471736" y="5461000"/>
                  </a:lnTo>
                  <a:lnTo>
                    <a:pt x="496586" y="5511800"/>
                  </a:lnTo>
                  <a:lnTo>
                    <a:pt x="521817" y="5562600"/>
                  </a:lnTo>
                  <a:lnTo>
                    <a:pt x="547419" y="5600700"/>
                  </a:lnTo>
                  <a:lnTo>
                    <a:pt x="573380" y="5651500"/>
                  </a:lnTo>
                  <a:lnTo>
                    <a:pt x="599687" y="5689600"/>
                  </a:lnTo>
                  <a:lnTo>
                    <a:pt x="626329" y="5727700"/>
                  </a:lnTo>
                  <a:lnTo>
                    <a:pt x="653295" y="5765800"/>
                  </a:lnTo>
                  <a:lnTo>
                    <a:pt x="680572" y="5803900"/>
                  </a:lnTo>
                  <a:lnTo>
                    <a:pt x="708149" y="5842000"/>
                  </a:lnTo>
                  <a:lnTo>
                    <a:pt x="736014" y="5880100"/>
                  </a:lnTo>
                  <a:lnTo>
                    <a:pt x="764155" y="5905500"/>
                  </a:lnTo>
                  <a:lnTo>
                    <a:pt x="792561" y="5943600"/>
                  </a:lnTo>
                  <a:lnTo>
                    <a:pt x="821219" y="5969000"/>
                  </a:lnTo>
                  <a:lnTo>
                    <a:pt x="850118" y="6007100"/>
                  </a:lnTo>
                  <a:lnTo>
                    <a:pt x="879247" y="6032500"/>
                  </a:lnTo>
                  <a:lnTo>
                    <a:pt x="967891" y="6108700"/>
                  </a:lnTo>
                  <a:lnTo>
                    <a:pt x="997819" y="6121400"/>
                  </a:lnTo>
                  <a:lnTo>
                    <a:pt x="1058174" y="6172200"/>
                  </a:lnTo>
                  <a:lnTo>
                    <a:pt x="1273431" y="6261100"/>
                  </a:lnTo>
                  <a:lnTo>
                    <a:pt x="1616541" y="6261100"/>
                  </a:lnTo>
                  <a:lnTo>
                    <a:pt x="1831798" y="6172200"/>
                  </a:lnTo>
                  <a:lnTo>
                    <a:pt x="1892154" y="6121400"/>
                  </a:lnTo>
                  <a:lnTo>
                    <a:pt x="1922082" y="6108700"/>
                  </a:lnTo>
                  <a:lnTo>
                    <a:pt x="2010726" y="6032500"/>
                  </a:lnTo>
                  <a:lnTo>
                    <a:pt x="2039855" y="6007100"/>
                  </a:lnTo>
                  <a:lnTo>
                    <a:pt x="2068755" y="5969000"/>
                  </a:lnTo>
                  <a:lnTo>
                    <a:pt x="2097413" y="5943600"/>
                  </a:lnTo>
                  <a:lnTo>
                    <a:pt x="2125819" y="5905500"/>
                  </a:lnTo>
                  <a:lnTo>
                    <a:pt x="2153961" y="5880100"/>
                  </a:lnTo>
                  <a:lnTo>
                    <a:pt x="2181826" y="5842000"/>
                  </a:lnTo>
                  <a:lnTo>
                    <a:pt x="2209403" y="5803900"/>
                  </a:lnTo>
                  <a:lnTo>
                    <a:pt x="2236681" y="5765800"/>
                  </a:lnTo>
                  <a:lnTo>
                    <a:pt x="2263646" y="5727700"/>
                  </a:lnTo>
                  <a:lnTo>
                    <a:pt x="2290289" y="5689600"/>
                  </a:lnTo>
                  <a:lnTo>
                    <a:pt x="2316597" y="5651500"/>
                  </a:lnTo>
                  <a:lnTo>
                    <a:pt x="2342558" y="5600700"/>
                  </a:lnTo>
                  <a:lnTo>
                    <a:pt x="2368160" y="5562600"/>
                  </a:lnTo>
                  <a:lnTo>
                    <a:pt x="2393392" y="5511800"/>
                  </a:lnTo>
                  <a:lnTo>
                    <a:pt x="2418242" y="5461000"/>
                  </a:lnTo>
                  <a:lnTo>
                    <a:pt x="2442698" y="5410200"/>
                  </a:lnTo>
                  <a:lnTo>
                    <a:pt x="2466749" y="5359400"/>
                  </a:lnTo>
                  <a:lnTo>
                    <a:pt x="2484950" y="5321300"/>
                  </a:lnTo>
                  <a:lnTo>
                    <a:pt x="2502752" y="5283200"/>
                  </a:lnTo>
                  <a:lnTo>
                    <a:pt x="2520153" y="5245100"/>
                  </a:lnTo>
                  <a:lnTo>
                    <a:pt x="2537154" y="5194300"/>
                  </a:lnTo>
                  <a:lnTo>
                    <a:pt x="2553755" y="5156200"/>
                  </a:lnTo>
                  <a:lnTo>
                    <a:pt x="2569956" y="5118100"/>
                  </a:lnTo>
                  <a:lnTo>
                    <a:pt x="2585758" y="5067300"/>
                  </a:lnTo>
                  <a:lnTo>
                    <a:pt x="2601159" y="5029200"/>
                  </a:lnTo>
                  <a:lnTo>
                    <a:pt x="2616160" y="4978400"/>
                  </a:lnTo>
                  <a:lnTo>
                    <a:pt x="2630761" y="4940300"/>
                  </a:lnTo>
                  <a:lnTo>
                    <a:pt x="2644962" y="4889500"/>
                  </a:lnTo>
                  <a:lnTo>
                    <a:pt x="2658763" y="4851400"/>
                  </a:lnTo>
                  <a:lnTo>
                    <a:pt x="2672164" y="4800600"/>
                  </a:lnTo>
                  <a:lnTo>
                    <a:pt x="2685165" y="4749800"/>
                  </a:lnTo>
                  <a:lnTo>
                    <a:pt x="2697766" y="4711700"/>
                  </a:lnTo>
                  <a:lnTo>
                    <a:pt x="2709967" y="4660900"/>
                  </a:lnTo>
                  <a:lnTo>
                    <a:pt x="2721767" y="4610100"/>
                  </a:lnTo>
                  <a:lnTo>
                    <a:pt x="2733168" y="4572000"/>
                  </a:lnTo>
                  <a:lnTo>
                    <a:pt x="2744169" y="4521200"/>
                  </a:lnTo>
                  <a:lnTo>
                    <a:pt x="2754770" y="4470400"/>
                  </a:lnTo>
                  <a:lnTo>
                    <a:pt x="2764971" y="4419600"/>
                  </a:lnTo>
                  <a:lnTo>
                    <a:pt x="2774771" y="4368800"/>
                  </a:lnTo>
                  <a:lnTo>
                    <a:pt x="2784172" y="4318000"/>
                  </a:lnTo>
                  <a:lnTo>
                    <a:pt x="2793173" y="4279900"/>
                  </a:lnTo>
                  <a:lnTo>
                    <a:pt x="2801773" y="4229100"/>
                  </a:lnTo>
                  <a:lnTo>
                    <a:pt x="2809974" y="4178300"/>
                  </a:lnTo>
                  <a:lnTo>
                    <a:pt x="2817774" y="4127500"/>
                  </a:lnTo>
                  <a:lnTo>
                    <a:pt x="2825175" y="4076700"/>
                  </a:lnTo>
                  <a:lnTo>
                    <a:pt x="2832175" y="4025900"/>
                  </a:lnTo>
                  <a:lnTo>
                    <a:pt x="2838776" y="3975100"/>
                  </a:lnTo>
                  <a:lnTo>
                    <a:pt x="2844976" y="3924300"/>
                  </a:lnTo>
                  <a:lnTo>
                    <a:pt x="2850777" y="3873500"/>
                  </a:lnTo>
                  <a:lnTo>
                    <a:pt x="2856177" y="3822700"/>
                  </a:lnTo>
                  <a:lnTo>
                    <a:pt x="2861177" y="3771900"/>
                  </a:lnTo>
                  <a:lnTo>
                    <a:pt x="2865778" y="3721100"/>
                  </a:lnTo>
                  <a:lnTo>
                    <a:pt x="2869978" y="3670300"/>
                  </a:lnTo>
                  <a:lnTo>
                    <a:pt x="2873778" y="3606800"/>
                  </a:lnTo>
                  <a:lnTo>
                    <a:pt x="2877179" y="3556000"/>
                  </a:lnTo>
                  <a:lnTo>
                    <a:pt x="2880179" y="3505200"/>
                  </a:lnTo>
                  <a:lnTo>
                    <a:pt x="2882779" y="3454400"/>
                  </a:lnTo>
                  <a:lnTo>
                    <a:pt x="2884979" y="3403600"/>
                  </a:lnTo>
                  <a:lnTo>
                    <a:pt x="2886779" y="3352800"/>
                  </a:lnTo>
                  <a:lnTo>
                    <a:pt x="2888179" y="3302000"/>
                  </a:lnTo>
                  <a:lnTo>
                    <a:pt x="2889180" y="3251200"/>
                  </a:lnTo>
                  <a:lnTo>
                    <a:pt x="2889780" y="3200400"/>
                  </a:lnTo>
                  <a:lnTo>
                    <a:pt x="2889980" y="3136900"/>
                  </a:lnTo>
                  <a:lnTo>
                    <a:pt x="2889780" y="3086100"/>
                  </a:lnTo>
                  <a:lnTo>
                    <a:pt x="2889180" y="3035300"/>
                  </a:lnTo>
                  <a:lnTo>
                    <a:pt x="2888179" y="2984500"/>
                  </a:lnTo>
                  <a:lnTo>
                    <a:pt x="2886779" y="2933700"/>
                  </a:lnTo>
                  <a:lnTo>
                    <a:pt x="2884979" y="2882900"/>
                  </a:lnTo>
                  <a:lnTo>
                    <a:pt x="2882779" y="2832100"/>
                  </a:lnTo>
                  <a:lnTo>
                    <a:pt x="2880179" y="2781300"/>
                  </a:lnTo>
                  <a:lnTo>
                    <a:pt x="2877179" y="2730500"/>
                  </a:lnTo>
                  <a:lnTo>
                    <a:pt x="2873778" y="2667000"/>
                  </a:lnTo>
                  <a:lnTo>
                    <a:pt x="2869978" y="2616200"/>
                  </a:lnTo>
                  <a:lnTo>
                    <a:pt x="2865778" y="2565400"/>
                  </a:lnTo>
                  <a:lnTo>
                    <a:pt x="2861177" y="2514600"/>
                  </a:lnTo>
                  <a:lnTo>
                    <a:pt x="2856177" y="2463800"/>
                  </a:lnTo>
                  <a:lnTo>
                    <a:pt x="2850777" y="2413000"/>
                  </a:lnTo>
                  <a:lnTo>
                    <a:pt x="2844976" y="2362200"/>
                  </a:lnTo>
                  <a:lnTo>
                    <a:pt x="2838776" y="2311400"/>
                  </a:lnTo>
                  <a:lnTo>
                    <a:pt x="2832175" y="2260600"/>
                  </a:lnTo>
                  <a:lnTo>
                    <a:pt x="2825175" y="2209800"/>
                  </a:lnTo>
                  <a:lnTo>
                    <a:pt x="2817774" y="2159000"/>
                  </a:lnTo>
                  <a:lnTo>
                    <a:pt x="2809974" y="2108200"/>
                  </a:lnTo>
                  <a:lnTo>
                    <a:pt x="2801773" y="2057400"/>
                  </a:lnTo>
                  <a:lnTo>
                    <a:pt x="2793173" y="2006600"/>
                  </a:lnTo>
                  <a:lnTo>
                    <a:pt x="2784172" y="1955800"/>
                  </a:lnTo>
                  <a:lnTo>
                    <a:pt x="2774771" y="1917700"/>
                  </a:lnTo>
                  <a:lnTo>
                    <a:pt x="2764971" y="1866900"/>
                  </a:lnTo>
                  <a:lnTo>
                    <a:pt x="2754770" y="1816100"/>
                  </a:lnTo>
                  <a:lnTo>
                    <a:pt x="2744169" y="1765300"/>
                  </a:lnTo>
                  <a:lnTo>
                    <a:pt x="2733168" y="1714500"/>
                  </a:lnTo>
                  <a:lnTo>
                    <a:pt x="2721767" y="1676400"/>
                  </a:lnTo>
                  <a:lnTo>
                    <a:pt x="2709967" y="1625600"/>
                  </a:lnTo>
                  <a:lnTo>
                    <a:pt x="2697766" y="1574800"/>
                  </a:lnTo>
                  <a:lnTo>
                    <a:pt x="2685165" y="1536700"/>
                  </a:lnTo>
                  <a:lnTo>
                    <a:pt x="2672164" y="1485900"/>
                  </a:lnTo>
                  <a:lnTo>
                    <a:pt x="2658763" y="1435100"/>
                  </a:lnTo>
                  <a:lnTo>
                    <a:pt x="2644962" y="1397000"/>
                  </a:lnTo>
                  <a:lnTo>
                    <a:pt x="2630761" y="1346200"/>
                  </a:lnTo>
                  <a:lnTo>
                    <a:pt x="2616160" y="1308100"/>
                  </a:lnTo>
                  <a:lnTo>
                    <a:pt x="2601159" y="1257300"/>
                  </a:lnTo>
                  <a:lnTo>
                    <a:pt x="2585758" y="1219200"/>
                  </a:lnTo>
                  <a:lnTo>
                    <a:pt x="2569956" y="1168400"/>
                  </a:lnTo>
                  <a:lnTo>
                    <a:pt x="2553755" y="1130300"/>
                  </a:lnTo>
                  <a:lnTo>
                    <a:pt x="2537154" y="1092200"/>
                  </a:lnTo>
                  <a:lnTo>
                    <a:pt x="2520153" y="1041400"/>
                  </a:lnTo>
                  <a:lnTo>
                    <a:pt x="2502752" y="1003300"/>
                  </a:lnTo>
                  <a:lnTo>
                    <a:pt x="2484950" y="965200"/>
                  </a:lnTo>
                  <a:lnTo>
                    <a:pt x="2466749" y="927100"/>
                  </a:lnTo>
                  <a:lnTo>
                    <a:pt x="2442698" y="876300"/>
                  </a:lnTo>
                  <a:lnTo>
                    <a:pt x="2418242" y="825500"/>
                  </a:lnTo>
                  <a:lnTo>
                    <a:pt x="2393392" y="774700"/>
                  </a:lnTo>
                  <a:lnTo>
                    <a:pt x="2368160" y="723900"/>
                  </a:lnTo>
                  <a:lnTo>
                    <a:pt x="2342558" y="685800"/>
                  </a:lnTo>
                  <a:lnTo>
                    <a:pt x="2316597" y="635000"/>
                  </a:lnTo>
                  <a:lnTo>
                    <a:pt x="2290289" y="596900"/>
                  </a:lnTo>
                  <a:lnTo>
                    <a:pt x="2263646" y="558800"/>
                  </a:lnTo>
                  <a:lnTo>
                    <a:pt x="2236681" y="520700"/>
                  </a:lnTo>
                  <a:lnTo>
                    <a:pt x="2209403" y="482600"/>
                  </a:lnTo>
                  <a:lnTo>
                    <a:pt x="2181826" y="444500"/>
                  </a:lnTo>
                  <a:lnTo>
                    <a:pt x="2153961" y="406400"/>
                  </a:lnTo>
                  <a:lnTo>
                    <a:pt x="2125819" y="368300"/>
                  </a:lnTo>
                  <a:lnTo>
                    <a:pt x="2097413" y="342900"/>
                  </a:lnTo>
                  <a:lnTo>
                    <a:pt x="2068755" y="304800"/>
                  </a:lnTo>
                  <a:lnTo>
                    <a:pt x="1981380" y="228600"/>
                  </a:lnTo>
                  <a:lnTo>
                    <a:pt x="1892154" y="152400"/>
                  </a:lnTo>
                  <a:lnTo>
                    <a:pt x="1862055" y="139700"/>
                  </a:lnTo>
                  <a:lnTo>
                    <a:pt x="1831798" y="114300"/>
                  </a:lnTo>
                  <a:lnTo>
                    <a:pt x="1740191" y="76200"/>
                  </a:lnTo>
                  <a:lnTo>
                    <a:pt x="1709417" y="50800"/>
                  </a:lnTo>
                  <a:close/>
                </a:path>
                <a:path w="2890520" h="6273800">
                  <a:moveTo>
                    <a:pt x="1616541" y="25400"/>
                  </a:moveTo>
                  <a:lnTo>
                    <a:pt x="1273431" y="25400"/>
                  </a:lnTo>
                  <a:lnTo>
                    <a:pt x="1211429" y="50800"/>
                  </a:lnTo>
                  <a:lnTo>
                    <a:pt x="1678542" y="50800"/>
                  </a:lnTo>
                  <a:lnTo>
                    <a:pt x="1616541" y="25400"/>
                  </a:lnTo>
                  <a:close/>
                </a:path>
                <a:path w="2890520" h="6273800">
                  <a:moveTo>
                    <a:pt x="1554280" y="12700"/>
                  </a:moveTo>
                  <a:lnTo>
                    <a:pt x="1335691" y="12700"/>
                  </a:lnTo>
                  <a:lnTo>
                    <a:pt x="1304534" y="25400"/>
                  </a:lnTo>
                  <a:lnTo>
                    <a:pt x="1585437" y="25400"/>
                  </a:lnTo>
                  <a:lnTo>
                    <a:pt x="1554280" y="12700"/>
                  </a:lnTo>
                  <a:close/>
                </a:path>
                <a:path w="2890520" h="6273800">
                  <a:moveTo>
                    <a:pt x="1491856" y="0"/>
                  </a:moveTo>
                  <a:lnTo>
                    <a:pt x="1398116" y="0"/>
                  </a:lnTo>
                  <a:lnTo>
                    <a:pt x="1366889" y="12700"/>
                  </a:lnTo>
                  <a:lnTo>
                    <a:pt x="1523083" y="12700"/>
                  </a:lnTo>
                  <a:lnTo>
                    <a:pt x="1491856" y="0"/>
                  </a:lnTo>
                  <a:close/>
                </a:path>
              </a:pathLst>
            </a:custGeom>
            <a:solidFill>
              <a:srgbClr val="FADD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096" y="5156682"/>
              <a:ext cx="761031" cy="9951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686" y="5209858"/>
              <a:ext cx="656074" cy="89026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534879" y="7801281"/>
            <a:ext cx="203200" cy="3061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0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5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61096" y="4598914"/>
            <a:ext cx="9496425" cy="6640195"/>
            <a:chOff x="5261096" y="4598914"/>
            <a:chExt cx="9496425" cy="664019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096" y="6696395"/>
              <a:ext cx="761031" cy="9951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685" y="6749570"/>
              <a:ext cx="656074" cy="8902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8905" y="4598914"/>
              <a:ext cx="2878561" cy="663995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31304" y="4658713"/>
              <a:ext cx="2773726" cy="6527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5156682"/>
              <a:ext cx="590642" cy="99518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3" y="5209045"/>
              <a:ext cx="485953" cy="8904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6185122"/>
              <a:ext cx="590642" cy="99518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3" y="6237477"/>
              <a:ext cx="485953" cy="89047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211399" y="8070331"/>
            <a:ext cx="203200" cy="3061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0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5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25559" y="3362294"/>
            <a:ext cx="640080" cy="1102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50" spc="885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endParaRPr sz="70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95600" y="3606498"/>
            <a:ext cx="161290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100" dirty="0">
                <a:solidFill>
                  <a:srgbClr val="FFFFFF"/>
                </a:solidFill>
                <a:latin typeface="Century Gothic"/>
                <a:cs typeface="Century Gothic"/>
              </a:rPr>
              <a:t>|Kids|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19452" y="3606498"/>
            <a:ext cx="366077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55" dirty="0">
                <a:solidFill>
                  <a:srgbClr val="FFFFFF"/>
                </a:solidFill>
                <a:latin typeface="Century Gothic"/>
                <a:cs typeface="Century Gothic"/>
              </a:rPr>
              <a:t>|Ice-</a:t>
            </a:r>
            <a:r>
              <a:rPr sz="4100" spc="-10" dirty="0">
                <a:solidFill>
                  <a:srgbClr val="FFFFFF"/>
                </a:solidFill>
                <a:latin typeface="Century Gothic"/>
                <a:cs typeface="Century Gothic"/>
              </a:rPr>
              <a:t>creams|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739" y="2099612"/>
            <a:ext cx="5281295" cy="2077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90"/>
              </a:spcBef>
              <a:tabLst>
                <a:tab pos="658495" algn="l"/>
                <a:tab pos="1983105" algn="l"/>
                <a:tab pos="2157095" algn="l"/>
                <a:tab pos="2538730" algn="l"/>
                <a:tab pos="3302635" algn="l"/>
              </a:tabLst>
            </a:pPr>
            <a:r>
              <a:rPr sz="3100" spc="894" dirty="0">
                <a:solidFill>
                  <a:srgbClr val="FFFFFF"/>
                </a:solidFill>
                <a:latin typeface="Century Gothic"/>
                <a:cs typeface="Century Gothic"/>
              </a:rPr>
              <a:t>If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165" dirty="0">
                <a:solidFill>
                  <a:srgbClr val="FFFFFF"/>
                </a:solidFill>
                <a:latin typeface="Century Gothic"/>
                <a:cs typeface="Century Gothic"/>
              </a:rPr>
              <a:t>there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459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190" dirty="0">
                <a:solidFill>
                  <a:srgbClr val="FFFFFF"/>
                </a:solidFill>
                <a:latin typeface="Century Gothic"/>
                <a:cs typeface="Century Gothic"/>
              </a:rPr>
              <a:t>an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305" dirty="0">
                <a:solidFill>
                  <a:srgbClr val="FFFFFF"/>
                </a:solidFill>
                <a:latin typeface="Century Gothic"/>
                <a:cs typeface="Century Gothic"/>
              </a:rPr>
              <a:t>injective </a:t>
            </a:r>
            <a:r>
              <a:rPr sz="3100" spc="350" dirty="0">
                <a:solidFill>
                  <a:srgbClr val="FFFFFF"/>
                </a:solidFill>
                <a:latin typeface="Century Gothic"/>
                <a:cs typeface="Century Gothic"/>
              </a:rPr>
              <a:t>function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	</a:t>
            </a:r>
            <a:r>
              <a:rPr sz="3100" spc="484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endParaRPr sz="3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835660" algn="l"/>
                <a:tab pos="1530350" algn="l"/>
                <a:tab pos="2684780" algn="l"/>
              </a:tabLst>
            </a:pPr>
            <a:r>
              <a:rPr sz="3100" spc="185" dirty="0">
                <a:solidFill>
                  <a:srgbClr val="FFFFFF"/>
                </a:solidFill>
                <a:latin typeface="Century Gothic"/>
                <a:cs typeface="Century Gothic"/>
              </a:rPr>
              <a:t>set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42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405" dirty="0">
                <a:solidFill>
                  <a:srgbClr val="FFFFFF"/>
                </a:solidFill>
                <a:latin typeface="Century Gothic"/>
                <a:cs typeface="Century Gothic"/>
              </a:rPr>
              <a:t>Kids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204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endParaRPr sz="3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835660" algn="l"/>
                <a:tab pos="1530350" algn="l"/>
                <a:tab pos="4241165" algn="l"/>
              </a:tabLst>
            </a:pPr>
            <a:r>
              <a:rPr sz="3100" spc="185" dirty="0">
                <a:solidFill>
                  <a:srgbClr val="FFFFFF"/>
                </a:solidFill>
                <a:latin typeface="Century Gothic"/>
                <a:cs typeface="Century Gothic"/>
              </a:rPr>
              <a:t>set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42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434" dirty="0">
                <a:solidFill>
                  <a:srgbClr val="FFFFFF"/>
                </a:solidFill>
                <a:latin typeface="Century Gothic"/>
                <a:cs typeface="Century Gothic"/>
              </a:rPr>
              <a:t>Ice-</a:t>
            </a:r>
            <a:r>
              <a:rPr sz="3100" spc="155" dirty="0">
                <a:solidFill>
                  <a:srgbClr val="FFFFFF"/>
                </a:solidFill>
                <a:latin typeface="Century Gothic"/>
                <a:cs typeface="Century Gothic"/>
              </a:rPr>
              <a:t>creams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185" dirty="0">
                <a:solidFill>
                  <a:srgbClr val="FFFFFF"/>
                </a:solidFill>
                <a:latin typeface="Century Gothic"/>
                <a:cs typeface="Century Gothic"/>
              </a:rPr>
              <a:t>then</a:t>
            </a:r>
            <a:endParaRPr sz="3100">
              <a:latin typeface="Century Gothic"/>
              <a:cs typeface="Century Gothic"/>
            </a:endParaRPr>
          </a:p>
        </p:txBody>
      </p:sp>
      <p:grpSp>
        <p:nvGrpSpPr>
          <p:cNvPr id="29" name="object 19">
            <a:extLst>
              <a:ext uri="{FF2B5EF4-FFF2-40B4-BE49-F238E27FC236}">
                <a16:creationId xmlns:a16="http://schemas.microsoft.com/office/drawing/2014/main" id="{5B60046A-EE51-4DBE-BEFA-04952EF4D781}"/>
              </a:ext>
            </a:extLst>
          </p:cNvPr>
          <p:cNvGrpSpPr/>
          <p:nvPr/>
        </p:nvGrpSpPr>
        <p:grpSpPr>
          <a:xfrm>
            <a:off x="5992083" y="5486382"/>
            <a:ext cx="7621408" cy="2725713"/>
            <a:chOff x="5992083" y="5486382"/>
            <a:chExt cx="7621408" cy="2725713"/>
          </a:xfrm>
        </p:grpSpPr>
        <p:pic>
          <p:nvPicPr>
            <p:cNvPr id="30" name="object 20">
              <a:extLst>
                <a:ext uri="{FF2B5EF4-FFF2-40B4-BE49-F238E27FC236}">
                  <a16:creationId xmlns:a16="http://schemas.microsoft.com/office/drawing/2014/main" id="{EA78CC61-2BEE-46BC-9F59-39A6EC97A98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7216913"/>
              <a:ext cx="590642" cy="995182"/>
            </a:xfrm>
            <a:prstGeom prst="rect">
              <a:avLst/>
            </a:prstGeom>
          </p:spPr>
        </p:pic>
        <p:pic>
          <p:nvPicPr>
            <p:cNvPr id="31" name="object 21">
              <a:extLst>
                <a:ext uri="{FF2B5EF4-FFF2-40B4-BE49-F238E27FC236}">
                  <a16:creationId xmlns:a16="http://schemas.microsoft.com/office/drawing/2014/main" id="{D0D0F0C8-66F3-4DA0-BDE9-50216A412C8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4" y="7269266"/>
              <a:ext cx="485953" cy="890474"/>
            </a:xfrm>
            <a:prstGeom prst="rect">
              <a:avLst/>
            </a:prstGeom>
          </p:spPr>
        </p:pic>
        <p:pic>
          <p:nvPicPr>
            <p:cNvPr id="32" name="object 22">
              <a:extLst>
                <a:ext uri="{FF2B5EF4-FFF2-40B4-BE49-F238E27FC236}">
                  <a16:creationId xmlns:a16="http://schemas.microsoft.com/office/drawing/2014/main" id="{AB6FD259-A0EE-4EC7-AA01-D6A4F45FF18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2083" y="5486382"/>
              <a:ext cx="7102701" cy="336550"/>
            </a:xfrm>
            <a:prstGeom prst="rect">
              <a:avLst/>
            </a:prstGeom>
          </p:spPr>
        </p:pic>
        <p:pic>
          <p:nvPicPr>
            <p:cNvPr id="33" name="object 23">
              <a:extLst>
                <a:ext uri="{FF2B5EF4-FFF2-40B4-BE49-F238E27FC236}">
                  <a16:creationId xmlns:a16="http://schemas.microsoft.com/office/drawing/2014/main" id="{CECFA169-F378-42BC-8C50-66C82B57C11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27478" y="6560771"/>
              <a:ext cx="6832650" cy="499138"/>
            </a:xfrm>
            <a:prstGeom prst="rect">
              <a:avLst/>
            </a:prstGeom>
          </p:spPr>
        </p:pic>
      </p:grpSp>
      <p:pic>
        <p:nvPicPr>
          <p:cNvPr id="34" name="object 23">
            <a:extLst>
              <a:ext uri="{FF2B5EF4-FFF2-40B4-BE49-F238E27FC236}">
                <a16:creationId xmlns:a16="http://schemas.microsoft.com/office/drawing/2014/main" id="{A4C99D9F-84BB-411F-829D-1E66DBA0BE5A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10677" y="7691088"/>
            <a:ext cx="6832650" cy="499138"/>
          </a:xfrm>
          <a:prstGeom prst="rect">
            <a:avLst/>
          </a:prstGeom>
        </p:spPr>
      </p:pic>
      <p:pic>
        <p:nvPicPr>
          <p:cNvPr id="35" name="object 23">
            <a:extLst>
              <a:ext uri="{FF2B5EF4-FFF2-40B4-BE49-F238E27FC236}">
                <a16:creationId xmlns:a16="http://schemas.microsoft.com/office/drawing/2014/main" id="{DC8F4FA2-56B4-4C57-9104-E8D1527B5DEF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 flipV="1">
            <a:off x="5790477" y="9480370"/>
            <a:ext cx="7222029" cy="381592"/>
          </a:xfrm>
          <a:prstGeom prst="rect">
            <a:avLst/>
          </a:prstGeom>
        </p:spPr>
      </p:pic>
      <p:pic>
        <p:nvPicPr>
          <p:cNvPr id="36" name="object 23">
            <a:extLst>
              <a:ext uri="{FF2B5EF4-FFF2-40B4-BE49-F238E27FC236}">
                <a16:creationId xmlns:a16="http://schemas.microsoft.com/office/drawing/2014/main" id="{64E9202C-CA9B-4355-B419-11B152D086FB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 flipV="1">
            <a:off x="5800820" y="10593572"/>
            <a:ext cx="7222029" cy="3815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919" y="-189"/>
            <a:ext cx="17367885" cy="17970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006975" algn="l"/>
                <a:tab pos="8125459" algn="l"/>
                <a:tab pos="9405620" algn="l"/>
                <a:tab pos="14285594" algn="l"/>
              </a:tabLst>
            </a:pPr>
            <a:r>
              <a:rPr sz="5750" spc="360" dirty="0"/>
              <a:t>Abstracting</a:t>
            </a:r>
            <a:r>
              <a:rPr sz="5750" dirty="0"/>
              <a:t>	</a:t>
            </a:r>
            <a:r>
              <a:rPr sz="5750" spc="525" dirty="0"/>
              <a:t>Notion</a:t>
            </a:r>
            <a:r>
              <a:rPr sz="5750" dirty="0"/>
              <a:t>	</a:t>
            </a:r>
            <a:r>
              <a:rPr sz="5750" spc="790" dirty="0"/>
              <a:t>of</a:t>
            </a:r>
            <a:r>
              <a:rPr sz="5750" dirty="0"/>
              <a:t>	</a:t>
            </a:r>
            <a:r>
              <a:rPr sz="5750" spc="370" dirty="0"/>
              <a:t>Comparing</a:t>
            </a:r>
            <a:r>
              <a:rPr sz="5750" dirty="0"/>
              <a:t>	</a:t>
            </a:r>
            <a:r>
              <a:rPr sz="5750" spc="455" dirty="0"/>
              <a:t>Sizes:</a:t>
            </a:r>
            <a:endParaRPr sz="5750"/>
          </a:p>
          <a:p>
            <a:pPr marL="7907655">
              <a:lnSpc>
                <a:spcPct val="100000"/>
              </a:lnSpc>
              <a:spcBef>
                <a:spcPts val="980"/>
              </a:spcBef>
              <a:tabLst>
                <a:tab pos="8449945" algn="l"/>
                <a:tab pos="10713720" algn="l"/>
                <a:tab pos="11802110" algn="l"/>
                <a:tab pos="13881735" algn="l"/>
                <a:tab pos="14741525" algn="l"/>
              </a:tabLst>
            </a:pPr>
            <a:r>
              <a:rPr spc="1005" dirty="0"/>
              <a:t>-</a:t>
            </a:r>
            <a:r>
              <a:rPr dirty="0"/>
              <a:t>	</a:t>
            </a:r>
            <a:r>
              <a:rPr spc="240" dirty="0"/>
              <a:t>Beyond</a:t>
            </a:r>
            <a:r>
              <a:rPr dirty="0"/>
              <a:t>	</a:t>
            </a:r>
            <a:r>
              <a:rPr spc="130" dirty="0"/>
              <a:t>the</a:t>
            </a:r>
            <a:r>
              <a:rPr dirty="0"/>
              <a:t>	</a:t>
            </a:r>
            <a:r>
              <a:rPr spc="409" dirty="0"/>
              <a:t>notion</a:t>
            </a:r>
            <a:r>
              <a:rPr dirty="0"/>
              <a:t>	</a:t>
            </a:r>
            <a:r>
              <a:rPr spc="509" dirty="0"/>
              <a:t>of</a:t>
            </a:r>
            <a:r>
              <a:rPr dirty="0"/>
              <a:t>	</a:t>
            </a:r>
            <a:r>
              <a:rPr spc="285" dirty="0"/>
              <a:t>counting.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9336" y="2322328"/>
            <a:ext cx="767397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350" dirty="0">
                <a:solidFill>
                  <a:srgbClr val="FFFFFF"/>
                </a:solidFill>
                <a:latin typeface="Century Gothic"/>
                <a:cs typeface="Century Gothic"/>
              </a:rPr>
              <a:t>“Universal”</a:t>
            </a:r>
            <a:r>
              <a:rPr sz="4100" spc="5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100" spc="335" dirty="0">
                <a:solidFill>
                  <a:srgbClr val="FFFFFF"/>
                </a:solidFill>
                <a:latin typeface="Century Gothic"/>
                <a:cs typeface="Century Gothic"/>
              </a:rPr>
              <a:t>Carnival/Mela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6628" y="4782858"/>
            <a:ext cx="2890520" cy="6273800"/>
            <a:chOff x="4196628" y="4782858"/>
            <a:chExt cx="2890520" cy="6273800"/>
          </a:xfrm>
        </p:grpSpPr>
        <p:sp>
          <p:nvSpPr>
            <p:cNvPr id="5" name="object 5"/>
            <p:cNvSpPr/>
            <p:nvPr/>
          </p:nvSpPr>
          <p:spPr>
            <a:xfrm>
              <a:off x="4196628" y="4782858"/>
              <a:ext cx="2890520" cy="6273800"/>
            </a:xfrm>
            <a:custGeom>
              <a:avLst/>
              <a:gdLst/>
              <a:ahLst/>
              <a:cxnLst/>
              <a:rect l="l" t="t" r="r" b="b"/>
              <a:pathLst>
                <a:path w="2890520" h="6273800">
                  <a:moveTo>
                    <a:pt x="1585437" y="6261100"/>
                  </a:moveTo>
                  <a:lnTo>
                    <a:pt x="1304534" y="6261100"/>
                  </a:lnTo>
                  <a:lnTo>
                    <a:pt x="1335691" y="6273800"/>
                  </a:lnTo>
                  <a:lnTo>
                    <a:pt x="1554280" y="6273800"/>
                  </a:lnTo>
                  <a:lnTo>
                    <a:pt x="1585437" y="6261100"/>
                  </a:lnTo>
                  <a:close/>
                </a:path>
                <a:path w="2890520" h="6273800">
                  <a:moveTo>
                    <a:pt x="1709417" y="50800"/>
                  </a:moveTo>
                  <a:lnTo>
                    <a:pt x="1180555" y="50800"/>
                  </a:lnTo>
                  <a:lnTo>
                    <a:pt x="1149781" y="76200"/>
                  </a:lnTo>
                  <a:lnTo>
                    <a:pt x="1058174" y="114300"/>
                  </a:lnTo>
                  <a:lnTo>
                    <a:pt x="1027917" y="139700"/>
                  </a:lnTo>
                  <a:lnTo>
                    <a:pt x="997819" y="152400"/>
                  </a:lnTo>
                  <a:lnTo>
                    <a:pt x="908593" y="228600"/>
                  </a:lnTo>
                  <a:lnTo>
                    <a:pt x="821219" y="304800"/>
                  </a:lnTo>
                  <a:lnTo>
                    <a:pt x="792561" y="342900"/>
                  </a:lnTo>
                  <a:lnTo>
                    <a:pt x="764155" y="368300"/>
                  </a:lnTo>
                  <a:lnTo>
                    <a:pt x="736014" y="406400"/>
                  </a:lnTo>
                  <a:lnTo>
                    <a:pt x="708149" y="444500"/>
                  </a:lnTo>
                  <a:lnTo>
                    <a:pt x="680572" y="482600"/>
                  </a:lnTo>
                  <a:lnTo>
                    <a:pt x="653295" y="520700"/>
                  </a:lnTo>
                  <a:lnTo>
                    <a:pt x="626329" y="558800"/>
                  </a:lnTo>
                  <a:lnTo>
                    <a:pt x="599687" y="596900"/>
                  </a:lnTo>
                  <a:lnTo>
                    <a:pt x="573380" y="635000"/>
                  </a:lnTo>
                  <a:lnTo>
                    <a:pt x="547419" y="685800"/>
                  </a:lnTo>
                  <a:lnTo>
                    <a:pt x="521817" y="723900"/>
                  </a:lnTo>
                  <a:lnTo>
                    <a:pt x="496586" y="774700"/>
                  </a:lnTo>
                  <a:lnTo>
                    <a:pt x="471736" y="825500"/>
                  </a:lnTo>
                  <a:lnTo>
                    <a:pt x="447280" y="876300"/>
                  </a:lnTo>
                  <a:lnTo>
                    <a:pt x="423230" y="927100"/>
                  </a:lnTo>
                  <a:lnTo>
                    <a:pt x="405029" y="965200"/>
                  </a:lnTo>
                  <a:lnTo>
                    <a:pt x="387227" y="1003300"/>
                  </a:lnTo>
                  <a:lnTo>
                    <a:pt x="369826" y="1041400"/>
                  </a:lnTo>
                  <a:lnTo>
                    <a:pt x="352825" y="1092200"/>
                  </a:lnTo>
                  <a:lnTo>
                    <a:pt x="336224" y="1130300"/>
                  </a:lnTo>
                  <a:lnTo>
                    <a:pt x="320023" y="1168400"/>
                  </a:lnTo>
                  <a:lnTo>
                    <a:pt x="304221" y="1219200"/>
                  </a:lnTo>
                  <a:lnTo>
                    <a:pt x="288820" y="1257300"/>
                  </a:lnTo>
                  <a:lnTo>
                    <a:pt x="273819" y="1308100"/>
                  </a:lnTo>
                  <a:lnTo>
                    <a:pt x="259218" y="1346200"/>
                  </a:lnTo>
                  <a:lnTo>
                    <a:pt x="245017" y="1397000"/>
                  </a:lnTo>
                  <a:lnTo>
                    <a:pt x="231216" y="1435100"/>
                  </a:lnTo>
                  <a:lnTo>
                    <a:pt x="217815" y="1485900"/>
                  </a:lnTo>
                  <a:lnTo>
                    <a:pt x="204814" y="1536700"/>
                  </a:lnTo>
                  <a:lnTo>
                    <a:pt x="192213" y="1574800"/>
                  </a:lnTo>
                  <a:lnTo>
                    <a:pt x="180013" y="1625600"/>
                  </a:lnTo>
                  <a:lnTo>
                    <a:pt x="168212" y="1676400"/>
                  </a:lnTo>
                  <a:lnTo>
                    <a:pt x="156811" y="1714500"/>
                  </a:lnTo>
                  <a:lnTo>
                    <a:pt x="145810" y="1765300"/>
                  </a:lnTo>
                  <a:lnTo>
                    <a:pt x="135209" y="1816100"/>
                  </a:lnTo>
                  <a:lnTo>
                    <a:pt x="125009" y="1866900"/>
                  </a:lnTo>
                  <a:lnTo>
                    <a:pt x="115208" y="1917700"/>
                  </a:lnTo>
                  <a:lnTo>
                    <a:pt x="105807" y="1955800"/>
                  </a:lnTo>
                  <a:lnTo>
                    <a:pt x="96806" y="2006600"/>
                  </a:lnTo>
                  <a:lnTo>
                    <a:pt x="88206" y="2057400"/>
                  </a:lnTo>
                  <a:lnTo>
                    <a:pt x="80005" y="2108200"/>
                  </a:lnTo>
                  <a:lnTo>
                    <a:pt x="72205" y="2159000"/>
                  </a:lnTo>
                  <a:lnTo>
                    <a:pt x="64804" y="2209800"/>
                  </a:lnTo>
                  <a:lnTo>
                    <a:pt x="57804" y="2260600"/>
                  </a:lnTo>
                  <a:lnTo>
                    <a:pt x="51203" y="2311400"/>
                  </a:lnTo>
                  <a:lnTo>
                    <a:pt x="45003" y="2362200"/>
                  </a:lnTo>
                  <a:lnTo>
                    <a:pt x="39202" y="2413000"/>
                  </a:lnTo>
                  <a:lnTo>
                    <a:pt x="33802" y="2463800"/>
                  </a:lnTo>
                  <a:lnTo>
                    <a:pt x="28802" y="2514600"/>
                  </a:lnTo>
                  <a:lnTo>
                    <a:pt x="24201" y="2565400"/>
                  </a:lnTo>
                  <a:lnTo>
                    <a:pt x="20001" y="2616200"/>
                  </a:lnTo>
                  <a:lnTo>
                    <a:pt x="16201" y="2667000"/>
                  </a:lnTo>
                  <a:lnTo>
                    <a:pt x="12800" y="2730500"/>
                  </a:lnTo>
                  <a:lnTo>
                    <a:pt x="9800" y="2781300"/>
                  </a:lnTo>
                  <a:lnTo>
                    <a:pt x="7200" y="2832100"/>
                  </a:lnTo>
                  <a:lnTo>
                    <a:pt x="5000" y="2882900"/>
                  </a:lnTo>
                  <a:lnTo>
                    <a:pt x="3200" y="2933700"/>
                  </a:lnTo>
                  <a:lnTo>
                    <a:pt x="1800" y="2984500"/>
                  </a:lnTo>
                  <a:lnTo>
                    <a:pt x="800" y="3035300"/>
                  </a:lnTo>
                  <a:lnTo>
                    <a:pt x="200" y="3086100"/>
                  </a:lnTo>
                  <a:lnTo>
                    <a:pt x="0" y="3136900"/>
                  </a:lnTo>
                  <a:lnTo>
                    <a:pt x="200" y="3200400"/>
                  </a:lnTo>
                  <a:lnTo>
                    <a:pt x="800" y="3251200"/>
                  </a:lnTo>
                  <a:lnTo>
                    <a:pt x="1800" y="3302000"/>
                  </a:lnTo>
                  <a:lnTo>
                    <a:pt x="3200" y="3352800"/>
                  </a:lnTo>
                  <a:lnTo>
                    <a:pt x="5000" y="3403600"/>
                  </a:lnTo>
                  <a:lnTo>
                    <a:pt x="7200" y="3454400"/>
                  </a:lnTo>
                  <a:lnTo>
                    <a:pt x="9800" y="3505200"/>
                  </a:lnTo>
                  <a:lnTo>
                    <a:pt x="12800" y="3556000"/>
                  </a:lnTo>
                  <a:lnTo>
                    <a:pt x="16201" y="3606800"/>
                  </a:lnTo>
                  <a:lnTo>
                    <a:pt x="20001" y="3670300"/>
                  </a:lnTo>
                  <a:lnTo>
                    <a:pt x="24201" y="3721100"/>
                  </a:lnTo>
                  <a:lnTo>
                    <a:pt x="28802" y="3771900"/>
                  </a:lnTo>
                  <a:lnTo>
                    <a:pt x="33802" y="3822700"/>
                  </a:lnTo>
                  <a:lnTo>
                    <a:pt x="39202" y="3873500"/>
                  </a:lnTo>
                  <a:lnTo>
                    <a:pt x="45003" y="3924300"/>
                  </a:lnTo>
                  <a:lnTo>
                    <a:pt x="51203" y="3975100"/>
                  </a:lnTo>
                  <a:lnTo>
                    <a:pt x="57804" y="4025900"/>
                  </a:lnTo>
                  <a:lnTo>
                    <a:pt x="64804" y="4076700"/>
                  </a:lnTo>
                  <a:lnTo>
                    <a:pt x="72205" y="4127500"/>
                  </a:lnTo>
                  <a:lnTo>
                    <a:pt x="80005" y="4178300"/>
                  </a:lnTo>
                  <a:lnTo>
                    <a:pt x="88206" y="4229100"/>
                  </a:lnTo>
                  <a:lnTo>
                    <a:pt x="96806" y="4279900"/>
                  </a:lnTo>
                  <a:lnTo>
                    <a:pt x="105807" y="4318000"/>
                  </a:lnTo>
                  <a:lnTo>
                    <a:pt x="115208" y="4368800"/>
                  </a:lnTo>
                  <a:lnTo>
                    <a:pt x="125009" y="4419600"/>
                  </a:lnTo>
                  <a:lnTo>
                    <a:pt x="135209" y="4470400"/>
                  </a:lnTo>
                  <a:lnTo>
                    <a:pt x="145810" y="4521200"/>
                  </a:lnTo>
                  <a:lnTo>
                    <a:pt x="156811" y="4572000"/>
                  </a:lnTo>
                  <a:lnTo>
                    <a:pt x="168212" y="4610100"/>
                  </a:lnTo>
                  <a:lnTo>
                    <a:pt x="180013" y="4660900"/>
                  </a:lnTo>
                  <a:lnTo>
                    <a:pt x="192213" y="4711700"/>
                  </a:lnTo>
                  <a:lnTo>
                    <a:pt x="204814" y="4749800"/>
                  </a:lnTo>
                  <a:lnTo>
                    <a:pt x="217815" y="4800600"/>
                  </a:lnTo>
                  <a:lnTo>
                    <a:pt x="231216" y="4851400"/>
                  </a:lnTo>
                  <a:lnTo>
                    <a:pt x="245017" y="4889500"/>
                  </a:lnTo>
                  <a:lnTo>
                    <a:pt x="259218" y="4940300"/>
                  </a:lnTo>
                  <a:lnTo>
                    <a:pt x="273819" y="4978400"/>
                  </a:lnTo>
                  <a:lnTo>
                    <a:pt x="288820" y="5029200"/>
                  </a:lnTo>
                  <a:lnTo>
                    <a:pt x="304221" y="5067300"/>
                  </a:lnTo>
                  <a:lnTo>
                    <a:pt x="320023" y="5118100"/>
                  </a:lnTo>
                  <a:lnTo>
                    <a:pt x="336224" y="5156200"/>
                  </a:lnTo>
                  <a:lnTo>
                    <a:pt x="352825" y="5194300"/>
                  </a:lnTo>
                  <a:lnTo>
                    <a:pt x="369826" y="5245100"/>
                  </a:lnTo>
                  <a:lnTo>
                    <a:pt x="387227" y="5283200"/>
                  </a:lnTo>
                  <a:lnTo>
                    <a:pt x="405029" y="5321300"/>
                  </a:lnTo>
                  <a:lnTo>
                    <a:pt x="423230" y="5359400"/>
                  </a:lnTo>
                  <a:lnTo>
                    <a:pt x="447280" y="5410200"/>
                  </a:lnTo>
                  <a:lnTo>
                    <a:pt x="471736" y="5461000"/>
                  </a:lnTo>
                  <a:lnTo>
                    <a:pt x="496586" y="5511800"/>
                  </a:lnTo>
                  <a:lnTo>
                    <a:pt x="521817" y="5562600"/>
                  </a:lnTo>
                  <a:lnTo>
                    <a:pt x="547419" y="5600700"/>
                  </a:lnTo>
                  <a:lnTo>
                    <a:pt x="573380" y="5651500"/>
                  </a:lnTo>
                  <a:lnTo>
                    <a:pt x="599687" y="5689600"/>
                  </a:lnTo>
                  <a:lnTo>
                    <a:pt x="626329" y="5727700"/>
                  </a:lnTo>
                  <a:lnTo>
                    <a:pt x="653295" y="5765800"/>
                  </a:lnTo>
                  <a:lnTo>
                    <a:pt x="680572" y="5803900"/>
                  </a:lnTo>
                  <a:lnTo>
                    <a:pt x="708149" y="5842000"/>
                  </a:lnTo>
                  <a:lnTo>
                    <a:pt x="736014" y="5880100"/>
                  </a:lnTo>
                  <a:lnTo>
                    <a:pt x="764155" y="5905500"/>
                  </a:lnTo>
                  <a:lnTo>
                    <a:pt x="792561" y="5943600"/>
                  </a:lnTo>
                  <a:lnTo>
                    <a:pt x="821219" y="5969000"/>
                  </a:lnTo>
                  <a:lnTo>
                    <a:pt x="850118" y="6007100"/>
                  </a:lnTo>
                  <a:lnTo>
                    <a:pt x="879247" y="6032500"/>
                  </a:lnTo>
                  <a:lnTo>
                    <a:pt x="967891" y="6108700"/>
                  </a:lnTo>
                  <a:lnTo>
                    <a:pt x="997819" y="6121400"/>
                  </a:lnTo>
                  <a:lnTo>
                    <a:pt x="1058174" y="6172200"/>
                  </a:lnTo>
                  <a:lnTo>
                    <a:pt x="1273431" y="6261100"/>
                  </a:lnTo>
                  <a:lnTo>
                    <a:pt x="1616541" y="6261100"/>
                  </a:lnTo>
                  <a:lnTo>
                    <a:pt x="1831798" y="6172200"/>
                  </a:lnTo>
                  <a:lnTo>
                    <a:pt x="1892154" y="6121400"/>
                  </a:lnTo>
                  <a:lnTo>
                    <a:pt x="1922082" y="6108700"/>
                  </a:lnTo>
                  <a:lnTo>
                    <a:pt x="2010726" y="6032500"/>
                  </a:lnTo>
                  <a:lnTo>
                    <a:pt x="2039855" y="6007100"/>
                  </a:lnTo>
                  <a:lnTo>
                    <a:pt x="2068755" y="5969000"/>
                  </a:lnTo>
                  <a:lnTo>
                    <a:pt x="2097413" y="5943600"/>
                  </a:lnTo>
                  <a:lnTo>
                    <a:pt x="2125819" y="5905500"/>
                  </a:lnTo>
                  <a:lnTo>
                    <a:pt x="2153961" y="5880100"/>
                  </a:lnTo>
                  <a:lnTo>
                    <a:pt x="2181826" y="5842000"/>
                  </a:lnTo>
                  <a:lnTo>
                    <a:pt x="2209403" y="5803900"/>
                  </a:lnTo>
                  <a:lnTo>
                    <a:pt x="2236681" y="5765800"/>
                  </a:lnTo>
                  <a:lnTo>
                    <a:pt x="2263646" y="5727700"/>
                  </a:lnTo>
                  <a:lnTo>
                    <a:pt x="2290289" y="5689600"/>
                  </a:lnTo>
                  <a:lnTo>
                    <a:pt x="2316597" y="5651500"/>
                  </a:lnTo>
                  <a:lnTo>
                    <a:pt x="2342558" y="5600700"/>
                  </a:lnTo>
                  <a:lnTo>
                    <a:pt x="2368160" y="5562600"/>
                  </a:lnTo>
                  <a:lnTo>
                    <a:pt x="2393392" y="5511800"/>
                  </a:lnTo>
                  <a:lnTo>
                    <a:pt x="2418242" y="5461000"/>
                  </a:lnTo>
                  <a:lnTo>
                    <a:pt x="2442698" y="5410200"/>
                  </a:lnTo>
                  <a:lnTo>
                    <a:pt x="2466749" y="5359400"/>
                  </a:lnTo>
                  <a:lnTo>
                    <a:pt x="2484950" y="5321300"/>
                  </a:lnTo>
                  <a:lnTo>
                    <a:pt x="2502752" y="5283200"/>
                  </a:lnTo>
                  <a:lnTo>
                    <a:pt x="2520153" y="5245100"/>
                  </a:lnTo>
                  <a:lnTo>
                    <a:pt x="2537154" y="5194300"/>
                  </a:lnTo>
                  <a:lnTo>
                    <a:pt x="2553755" y="5156200"/>
                  </a:lnTo>
                  <a:lnTo>
                    <a:pt x="2569956" y="5118100"/>
                  </a:lnTo>
                  <a:lnTo>
                    <a:pt x="2585758" y="5067300"/>
                  </a:lnTo>
                  <a:lnTo>
                    <a:pt x="2601159" y="5029200"/>
                  </a:lnTo>
                  <a:lnTo>
                    <a:pt x="2616160" y="4978400"/>
                  </a:lnTo>
                  <a:lnTo>
                    <a:pt x="2630761" y="4940300"/>
                  </a:lnTo>
                  <a:lnTo>
                    <a:pt x="2644962" y="4889500"/>
                  </a:lnTo>
                  <a:lnTo>
                    <a:pt x="2658763" y="4851400"/>
                  </a:lnTo>
                  <a:lnTo>
                    <a:pt x="2672164" y="4800600"/>
                  </a:lnTo>
                  <a:lnTo>
                    <a:pt x="2685165" y="4749800"/>
                  </a:lnTo>
                  <a:lnTo>
                    <a:pt x="2697766" y="4711700"/>
                  </a:lnTo>
                  <a:lnTo>
                    <a:pt x="2709967" y="4660900"/>
                  </a:lnTo>
                  <a:lnTo>
                    <a:pt x="2721767" y="4610100"/>
                  </a:lnTo>
                  <a:lnTo>
                    <a:pt x="2733168" y="4572000"/>
                  </a:lnTo>
                  <a:lnTo>
                    <a:pt x="2744169" y="4521200"/>
                  </a:lnTo>
                  <a:lnTo>
                    <a:pt x="2754770" y="4470400"/>
                  </a:lnTo>
                  <a:lnTo>
                    <a:pt x="2764971" y="4419600"/>
                  </a:lnTo>
                  <a:lnTo>
                    <a:pt x="2774771" y="4368800"/>
                  </a:lnTo>
                  <a:lnTo>
                    <a:pt x="2784172" y="4318000"/>
                  </a:lnTo>
                  <a:lnTo>
                    <a:pt x="2793173" y="4279900"/>
                  </a:lnTo>
                  <a:lnTo>
                    <a:pt x="2801773" y="4229100"/>
                  </a:lnTo>
                  <a:lnTo>
                    <a:pt x="2809974" y="4178300"/>
                  </a:lnTo>
                  <a:lnTo>
                    <a:pt x="2817774" y="4127500"/>
                  </a:lnTo>
                  <a:lnTo>
                    <a:pt x="2825175" y="4076700"/>
                  </a:lnTo>
                  <a:lnTo>
                    <a:pt x="2832175" y="4025900"/>
                  </a:lnTo>
                  <a:lnTo>
                    <a:pt x="2838776" y="3975100"/>
                  </a:lnTo>
                  <a:lnTo>
                    <a:pt x="2844976" y="3924300"/>
                  </a:lnTo>
                  <a:lnTo>
                    <a:pt x="2850777" y="3873500"/>
                  </a:lnTo>
                  <a:lnTo>
                    <a:pt x="2856177" y="3822700"/>
                  </a:lnTo>
                  <a:lnTo>
                    <a:pt x="2861177" y="3771900"/>
                  </a:lnTo>
                  <a:lnTo>
                    <a:pt x="2865778" y="3721100"/>
                  </a:lnTo>
                  <a:lnTo>
                    <a:pt x="2869978" y="3670300"/>
                  </a:lnTo>
                  <a:lnTo>
                    <a:pt x="2873778" y="3606800"/>
                  </a:lnTo>
                  <a:lnTo>
                    <a:pt x="2877179" y="3556000"/>
                  </a:lnTo>
                  <a:lnTo>
                    <a:pt x="2880179" y="3505200"/>
                  </a:lnTo>
                  <a:lnTo>
                    <a:pt x="2882779" y="3454400"/>
                  </a:lnTo>
                  <a:lnTo>
                    <a:pt x="2884979" y="3403600"/>
                  </a:lnTo>
                  <a:lnTo>
                    <a:pt x="2886779" y="3352800"/>
                  </a:lnTo>
                  <a:lnTo>
                    <a:pt x="2888179" y="3302000"/>
                  </a:lnTo>
                  <a:lnTo>
                    <a:pt x="2889180" y="3251200"/>
                  </a:lnTo>
                  <a:lnTo>
                    <a:pt x="2889780" y="3200400"/>
                  </a:lnTo>
                  <a:lnTo>
                    <a:pt x="2889980" y="3136900"/>
                  </a:lnTo>
                  <a:lnTo>
                    <a:pt x="2889780" y="3086100"/>
                  </a:lnTo>
                  <a:lnTo>
                    <a:pt x="2889180" y="3035300"/>
                  </a:lnTo>
                  <a:lnTo>
                    <a:pt x="2888179" y="2984500"/>
                  </a:lnTo>
                  <a:lnTo>
                    <a:pt x="2886779" y="2933700"/>
                  </a:lnTo>
                  <a:lnTo>
                    <a:pt x="2884979" y="2882900"/>
                  </a:lnTo>
                  <a:lnTo>
                    <a:pt x="2882779" y="2832100"/>
                  </a:lnTo>
                  <a:lnTo>
                    <a:pt x="2880179" y="2781300"/>
                  </a:lnTo>
                  <a:lnTo>
                    <a:pt x="2877179" y="2730500"/>
                  </a:lnTo>
                  <a:lnTo>
                    <a:pt x="2873778" y="2667000"/>
                  </a:lnTo>
                  <a:lnTo>
                    <a:pt x="2869978" y="2616200"/>
                  </a:lnTo>
                  <a:lnTo>
                    <a:pt x="2865778" y="2565400"/>
                  </a:lnTo>
                  <a:lnTo>
                    <a:pt x="2861177" y="2514600"/>
                  </a:lnTo>
                  <a:lnTo>
                    <a:pt x="2856177" y="2463800"/>
                  </a:lnTo>
                  <a:lnTo>
                    <a:pt x="2850777" y="2413000"/>
                  </a:lnTo>
                  <a:lnTo>
                    <a:pt x="2844976" y="2362200"/>
                  </a:lnTo>
                  <a:lnTo>
                    <a:pt x="2838776" y="2311400"/>
                  </a:lnTo>
                  <a:lnTo>
                    <a:pt x="2832175" y="2260600"/>
                  </a:lnTo>
                  <a:lnTo>
                    <a:pt x="2825175" y="2209800"/>
                  </a:lnTo>
                  <a:lnTo>
                    <a:pt x="2817774" y="2159000"/>
                  </a:lnTo>
                  <a:lnTo>
                    <a:pt x="2809974" y="2108200"/>
                  </a:lnTo>
                  <a:lnTo>
                    <a:pt x="2801773" y="2057400"/>
                  </a:lnTo>
                  <a:lnTo>
                    <a:pt x="2793173" y="2006600"/>
                  </a:lnTo>
                  <a:lnTo>
                    <a:pt x="2784172" y="1955800"/>
                  </a:lnTo>
                  <a:lnTo>
                    <a:pt x="2774771" y="1917700"/>
                  </a:lnTo>
                  <a:lnTo>
                    <a:pt x="2764971" y="1866900"/>
                  </a:lnTo>
                  <a:lnTo>
                    <a:pt x="2754770" y="1816100"/>
                  </a:lnTo>
                  <a:lnTo>
                    <a:pt x="2744169" y="1765300"/>
                  </a:lnTo>
                  <a:lnTo>
                    <a:pt x="2733168" y="1714500"/>
                  </a:lnTo>
                  <a:lnTo>
                    <a:pt x="2721767" y="1676400"/>
                  </a:lnTo>
                  <a:lnTo>
                    <a:pt x="2709967" y="1625600"/>
                  </a:lnTo>
                  <a:lnTo>
                    <a:pt x="2697766" y="1574800"/>
                  </a:lnTo>
                  <a:lnTo>
                    <a:pt x="2685165" y="1536700"/>
                  </a:lnTo>
                  <a:lnTo>
                    <a:pt x="2672164" y="1485900"/>
                  </a:lnTo>
                  <a:lnTo>
                    <a:pt x="2658763" y="1435100"/>
                  </a:lnTo>
                  <a:lnTo>
                    <a:pt x="2644962" y="1397000"/>
                  </a:lnTo>
                  <a:lnTo>
                    <a:pt x="2630761" y="1346200"/>
                  </a:lnTo>
                  <a:lnTo>
                    <a:pt x="2616160" y="1308100"/>
                  </a:lnTo>
                  <a:lnTo>
                    <a:pt x="2601159" y="1257300"/>
                  </a:lnTo>
                  <a:lnTo>
                    <a:pt x="2585758" y="1219200"/>
                  </a:lnTo>
                  <a:lnTo>
                    <a:pt x="2569956" y="1168400"/>
                  </a:lnTo>
                  <a:lnTo>
                    <a:pt x="2553755" y="1130300"/>
                  </a:lnTo>
                  <a:lnTo>
                    <a:pt x="2537154" y="1092200"/>
                  </a:lnTo>
                  <a:lnTo>
                    <a:pt x="2520153" y="1041400"/>
                  </a:lnTo>
                  <a:lnTo>
                    <a:pt x="2502752" y="1003300"/>
                  </a:lnTo>
                  <a:lnTo>
                    <a:pt x="2484950" y="965200"/>
                  </a:lnTo>
                  <a:lnTo>
                    <a:pt x="2466749" y="927100"/>
                  </a:lnTo>
                  <a:lnTo>
                    <a:pt x="2442698" y="876300"/>
                  </a:lnTo>
                  <a:lnTo>
                    <a:pt x="2418242" y="825500"/>
                  </a:lnTo>
                  <a:lnTo>
                    <a:pt x="2393392" y="774700"/>
                  </a:lnTo>
                  <a:lnTo>
                    <a:pt x="2368160" y="723900"/>
                  </a:lnTo>
                  <a:lnTo>
                    <a:pt x="2342558" y="685800"/>
                  </a:lnTo>
                  <a:lnTo>
                    <a:pt x="2316597" y="635000"/>
                  </a:lnTo>
                  <a:lnTo>
                    <a:pt x="2290289" y="596900"/>
                  </a:lnTo>
                  <a:lnTo>
                    <a:pt x="2263646" y="558800"/>
                  </a:lnTo>
                  <a:lnTo>
                    <a:pt x="2236681" y="520700"/>
                  </a:lnTo>
                  <a:lnTo>
                    <a:pt x="2209403" y="482600"/>
                  </a:lnTo>
                  <a:lnTo>
                    <a:pt x="2181826" y="444500"/>
                  </a:lnTo>
                  <a:lnTo>
                    <a:pt x="2153961" y="406400"/>
                  </a:lnTo>
                  <a:lnTo>
                    <a:pt x="2125819" y="368300"/>
                  </a:lnTo>
                  <a:lnTo>
                    <a:pt x="2097413" y="342900"/>
                  </a:lnTo>
                  <a:lnTo>
                    <a:pt x="2068755" y="304800"/>
                  </a:lnTo>
                  <a:lnTo>
                    <a:pt x="1981380" y="228600"/>
                  </a:lnTo>
                  <a:lnTo>
                    <a:pt x="1892154" y="152400"/>
                  </a:lnTo>
                  <a:lnTo>
                    <a:pt x="1862055" y="139700"/>
                  </a:lnTo>
                  <a:lnTo>
                    <a:pt x="1831798" y="114300"/>
                  </a:lnTo>
                  <a:lnTo>
                    <a:pt x="1740191" y="76200"/>
                  </a:lnTo>
                  <a:lnTo>
                    <a:pt x="1709417" y="50800"/>
                  </a:lnTo>
                  <a:close/>
                </a:path>
                <a:path w="2890520" h="6273800">
                  <a:moveTo>
                    <a:pt x="1616541" y="25400"/>
                  </a:moveTo>
                  <a:lnTo>
                    <a:pt x="1273431" y="25400"/>
                  </a:lnTo>
                  <a:lnTo>
                    <a:pt x="1211429" y="50800"/>
                  </a:lnTo>
                  <a:lnTo>
                    <a:pt x="1678542" y="50800"/>
                  </a:lnTo>
                  <a:lnTo>
                    <a:pt x="1616541" y="25400"/>
                  </a:lnTo>
                  <a:close/>
                </a:path>
                <a:path w="2890520" h="6273800">
                  <a:moveTo>
                    <a:pt x="1554280" y="12700"/>
                  </a:moveTo>
                  <a:lnTo>
                    <a:pt x="1335691" y="12700"/>
                  </a:lnTo>
                  <a:lnTo>
                    <a:pt x="1304534" y="25400"/>
                  </a:lnTo>
                  <a:lnTo>
                    <a:pt x="1585437" y="25400"/>
                  </a:lnTo>
                  <a:lnTo>
                    <a:pt x="1554280" y="12700"/>
                  </a:lnTo>
                  <a:close/>
                </a:path>
                <a:path w="2890520" h="6273800">
                  <a:moveTo>
                    <a:pt x="1491856" y="0"/>
                  </a:moveTo>
                  <a:lnTo>
                    <a:pt x="1398116" y="0"/>
                  </a:lnTo>
                  <a:lnTo>
                    <a:pt x="1366889" y="12700"/>
                  </a:lnTo>
                  <a:lnTo>
                    <a:pt x="1523083" y="12700"/>
                  </a:lnTo>
                  <a:lnTo>
                    <a:pt x="1491856" y="0"/>
                  </a:lnTo>
                  <a:close/>
                </a:path>
              </a:pathLst>
            </a:custGeom>
            <a:solidFill>
              <a:srgbClr val="FADD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096" y="5156682"/>
              <a:ext cx="761031" cy="9951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686" y="5209858"/>
              <a:ext cx="656074" cy="89026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534879" y="7801281"/>
            <a:ext cx="203200" cy="3061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0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5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61096" y="4598914"/>
            <a:ext cx="9496425" cy="6640195"/>
            <a:chOff x="5261096" y="4598914"/>
            <a:chExt cx="9496425" cy="664019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096" y="6696395"/>
              <a:ext cx="761031" cy="9951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685" y="6749570"/>
              <a:ext cx="656074" cy="8902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8905" y="4598914"/>
              <a:ext cx="2878561" cy="663995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31304" y="4658713"/>
              <a:ext cx="2773726" cy="6527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5156682"/>
              <a:ext cx="590642" cy="99518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3" y="5209045"/>
              <a:ext cx="485953" cy="8904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6185122"/>
              <a:ext cx="590642" cy="99518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3" y="6237477"/>
              <a:ext cx="485953" cy="89047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211399" y="8070331"/>
            <a:ext cx="203200" cy="3061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0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5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25559" y="3362294"/>
            <a:ext cx="640080" cy="1102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50" spc="885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endParaRPr sz="70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95600" y="3606498"/>
            <a:ext cx="161290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-100" dirty="0">
                <a:solidFill>
                  <a:srgbClr val="FFFFFF"/>
                </a:solidFill>
                <a:latin typeface="Century Gothic"/>
                <a:cs typeface="Century Gothic"/>
              </a:rPr>
              <a:t>|Kids|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19452" y="3606498"/>
            <a:ext cx="366077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55" dirty="0">
                <a:solidFill>
                  <a:srgbClr val="FFFFFF"/>
                </a:solidFill>
                <a:latin typeface="Century Gothic"/>
                <a:cs typeface="Century Gothic"/>
              </a:rPr>
              <a:t>|Ice-</a:t>
            </a:r>
            <a:r>
              <a:rPr sz="4100" spc="-10" dirty="0">
                <a:solidFill>
                  <a:srgbClr val="FFFFFF"/>
                </a:solidFill>
                <a:latin typeface="Century Gothic"/>
                <a:cs typeface="Century Gothic"/>
              </a:rPr>
              <a:t>creams|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764411" y="2465612"/>
            <a:ext cx="3660775" cy="20358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4100" spc="-10" dirty="0">
                <a:solidFill>
                  <a:srgbClr val="FFFFFF"/>
                </a:solidFill>
                <a:latin typeface="Century Gothic"/>
                <a:cs typeface="Century Gothic"/>
              </a:rPr>
              <a:t>|Kids|</a:t>
            </a:r>
            <a:endParaRPr sz="41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4100" spc="245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endParaRPr sz="41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4100" spc="155" dirty="0">
                <a:solidFill>
                  <a:srgbClr val="FFFFFF"/>
                </a:solidFill>
                <a:latin typeface="Century Gothic"/>
                <a:cs typeface="Century Gothic"/>
              </a:rPr>
              <a:t>|Ice-</a:t>
            </a:r>
            <a:r>
              <a:rPr sz="4100" spc="-10" dirty="0">
                <a:solidFill>
                  <a:srgbClr val="FFFFFF"/>
                </a:solidFill>
                <a:latin typeface="Century Gothic"/>
                <a:cs typeface="Century Gothic"/>
              </a:rPr>
              <a:t>creams|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764411" y="4873936"/>
            <a:ext cx="3660775" cy="6223000"/>
          </a:xfrm>
          <a:prstGeom prst="rect">
            <a:avLst/>
          </a:prstGeom>
        </p:spPr>
        <p:txBody>
          <a:bodyPr vert="horz" wrap="square" lIns="0" tIns="3295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95"/>
              </a:spcBef>
            </a:pPr>
            <a:r>
              <a:rPr sz="4100" spc="730" dirty="0">
                <a:solidFill>
                  <a:srgbClr val="FFFFFF"/>
                </a:solidFill>
                <a:latin typeface="Century Gothic"/>
                <a:cs typeface="Century Gothic"/>
              </a:rPr>
              <a:t>iff</a:t>
            </a:r>
            <a:endParaRPr sz="41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2500"/>
              </a:spcBef>
            </a:pPr>
            <a:r>
              <a:rPr sz="4100" spc="-10" dirty="0">
                <a:solidFill>
                  <a:srgbClr val="FFFFFF"/>
                </a:solidFill>
                <a:latin typeface="Century Gothic"/>
                <a:cs typeface="Century Gothic"/>
              </a:rPr>
              <a:t>|Kids|</a:t>
            </a:r>
            <a:endParaRPr sz="41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5050" spc="59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endParaRPr sz="5050">
              <a:latin typeface="Cambria"/>
              <a:cs typeface="Cambria"/>
            </a:endParaRPr>
          </a:p>
          <a:p>
            <a:pPr marL="12700" marR="5080" algn="ctr">
              <a:lnSpc>
                <a:spcPct val="107200"/>
              </a:lnSpc>
              <a:spcBef>
                <a:spcPts val="75"/>
              </a:spcBef>
            </a:pPr>
            <a:r>
              <a:rPr sz="4100" spc="155" dirty="0">
                <a:solidFill>
                  <a:srgbClr val="FFFFFF"/>
                </a:solidFill>
                <a:latin typeface="Century Gothic"/>
                <a:cs typeface="Century Gothic"/>
              </a:rPr>
              <a:t>|Ice-</a:t>
            </a:r>
            <a:r>
              <a:rPr sz="4100" spc="-20" dirty="0">
                <a:solidFill>
                  <a:srgbClr val="FFFFFF"/>
                </a:solidFill>
                <a:latin typeface="Century Gothic"/>
                <a:cs typeface="Century Gothic"/>
              </a:rPr>
              <a:t>creams| </a:t>
            </a:r>
            <a:r>
              <a:rPr sz="4100" spc="29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endParaRPr sz="41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4100" spc="155" dirty="0">
                <a:solidFill>
                  <a:srgbClr val="FFFFFF"/>
                </a:solidFill>
                <a:latin typeface="Century Gothic"/>
                <a:cs typeface="Century Gothic"/>
              </a:rPr>
              <a:t>|Ice-</a:t>
            </a:r>
            <a:r>
              <a:rPr sz="4100" spc="-10" dirty="0">
                <a:solidFill>
                  <a:srgbClr val="FFFFFF"/>
                </a:solidFill>
                <a:latin typeface="Century Gothic"/>
                <a:cs typeface="Century Gothic"/>
              </a:rPr>
              <a:t>creams|</a:t>
            </a:r>
            <a:endParaRPr sz="41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5050" spc="59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endParaRPr sz="50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4100" spc="-10" dirty="0">
                <a:solidFill>
                  <a:srgbClr val="FFFFFF"/>
                </a:solidFill>
                <a:latin typeface="Century Gothic"/>
                <a:cs typeface="Century Gothic"/>
              </a:rPr>
              <a:t>|Kids|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3739" y="2099612"/>
            <a:ext cx="5281295" cy="2077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90"/>
              </a:spcBef>
              <a:tabLst>
                <a:tab pos="658495" algn="l"/>
                <a:tab pos="1983105" algn="l"/>
                <a:tab pos="2157095" algn="l"/>
                <a:tab pos="2538730" algn="l"/>
                <a:tab pos="3302635" algn="l"/>
              </a:tabLst>
            </a:pPr>
            <a:r>
              <a:rPr sz="3100" spc="894" dirty="0">
                <a:solidFill>
                  <a:srgbClr val="FFFFFF"/>
                </a:solidFill>
                <a:latin typeface="Century Gothic"/>
                <a:cs typeface="Century Gothic"/>
              </a:rPr>
              <a:t>If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165" dirty="0">
                <a:solidFill>
                  <a:srgbClr val="FFFFFF"/>
                </a:solidFill>
                <a:latin typeface="Century Gothic"/>
                <a:cs typeface="Century Gothic"/>
              </a:rPr>
              <a:t>there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459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190" dirty="0">
                <a:solidFill>
                  <a:srgbClr val="FFFFFF"/>
                </a:solidFill>
                <a:latin typeface="Century Gothic"/>
                <a:cs typeface="Century Gothic"/>
              </a:rPr>
              <a:t>an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305" dirty="0">
                <a:solidFill>
                  <a:srgbClr val="FFFFFF"/>
                </a:solidFill>
                <a:latin typeface="Century Gothic"/>
                <a:cs typeface="Century Gothic"/>
              </a:rPr>
              <a:t>injective </a:t>
            </a:r>
            <a:r>
              <a:rPr sz="3100" spc="350" dirty="0">
                <a:solidFill>
                  <a:srgbClr val="FFFFFF"/>
                </a:solidFill>
                <a:latin typeface="Century Gothic"/>
                <a:cs typeface="Century Gothic"/>
              </a:rPr>
              <a:t>function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	</a:t>
            </a:r>
            <a:r>
              <a:rPr sz="3100" spc="484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endParaRPr sz="3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835660" algn="l"/>
                <a:tab pos="1530350" algn="l"/>
                <a:tab pos="2684780" algn="l"/>
              </a:tabLst>
            </a:pPr>
            <a:r>
              <a:rPr sz="3100" spc="185" dirty="0">
                <a:solidFill>
                  <a:srgbClr val="FFFFFF"/>
                </a:solidFill>
                <a:latin typeface="Century Gothic"/>
                <a:cs typeface="Century Gothic"/>
              </a:rPr>
              <a:t>set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42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405" dirty="0">
                <a:solidFill>
                  <a:srgbClr val="FFFFFF"/>
                </a:solidFill>
                <a:latin typeface="Century Gothic"/>
                <a:cs typeface="Century Gothic"/>
              </a:rPr>
              <a:t>Kids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204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endParaRPr sz="3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835660" algn="l"/>
                <a:tab pos="1530350" algn="l"/>
                <a:tab pos="4241165" algn="l"/>
              </a:tabLst>
            </a:pPr>
            <a:r>
              <a:rPr sz="3100" spc="185" dirty="0">
                <a:solidFill>
                  <a:srgbClr val="FFFFFF"/>
                </a:solidFill>
                <a:latin typeface="Century Gothic"/>
                <a:cs typeface="Century Gothic"/>
              </a:rPr>
              <a:t>set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42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434" dirty="0">
                <a:solidFill>
                  <a:srgbClr val="FFFFFF"/>
                </a:solidFill>
                <a:latin typeface="Century Gothic"/>
                <a:cs typeface="Century Gothic"/>
              </a:rPr>
              <a:t>Ice-</a:t>
            </a:r>
            <a:r>
              <a:rPr sz="3100" spc="155" dirty="0">
                <a:solidFill>
                  <a:srgbClr val="FFFFFF"/>
                </a:solidFill>
                <a:latin typeface="Century Gothic"/>
                <a:cs typeface="Century Gothic"/>
              </a:rPr>
              <a:t>creams</a:t>
            </a:r>
            <a:r>
              <a:rPr sz="3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100" spc="185" dirty="0">
                <a:solidFill>
                  <a:srgbClr val="FFFFFF"/>
                </a:solidFill>
                <a:latin typeface="Century Gothic"/>
                <a:cs typeface="Century Gothic"/>
              </a:rPr>
              <a:t>then</a:t>
            </a:r>
            <a:endParaRPr sz="3100">
              <a:latin typeface="Century Gothic"/>
              <a:cs typeface="Century Gothic"/>
            </a:endParaRPr>
          </a:p>
        </p:txBody>
      </p:sp>
      <p:grpSp>
        <p:nvGrpSpPr>
          <p:cNvPr id="31" name="object 19">
            <a:extLst>
              <a:ext uri="{FF2B5EF4-FFF2-40B4-BE49-F238E27FC236}">
                <a16:creationId xmlns:a16="http://schemas.microsoft.com/office/drawing/2014/main" id="{F7D25867-5701-4147-B056-8528CD319D60}"/>
              </a:ext>
            </a:extLst>
          </p:cNvPr>
          <p:cNvGrpSpPr/>
          <p:nvPr/>
        </p:nvGrpSpPr>
        <p:grpSpPr>
          <a:xfrm>
            <a:off x="5992083" y="5486382"/>
            <a:ext cx="7621408" cy="2725713"/>
            <a:chOff x="5992083" y="5486382"/>
            <a:chExt cx="7621408" cy="2725713"/>
          </a:xfrm>
        </p:grpSpPr>
        <p:pic>
          <p:nvPicPr>
            <p:cNvPr id="32" name="object 20">
              <a:extLst>
                <a:ext uri="{FF2B5EF4-FFF2-40B4-BE49-F238E27FC236}">
                  <a16:creationId xmlns:a16="http://schemas.microsoft.com/office/drawing/2014/main" id="{86208F93-EEB0-4CAF-9DA9-91B0901FB40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7216913"/>
              <a:ext cx="590642" cy="995182"/>
            </a:xfrm>
            <a:prstGeom prst="rect">
              <a:avLst/>
            </a:prstGeom>
          </p:spPr>
        </p:pic>
        <p:pic>
          <p:nvPicPr>
            <p:cNvPr id="33" name="object 21">
              <a:extLst>
                <a:ext uri="{FF2B5EF4-FFF2-40B4-BE49-F238E27FC236}">
                  <a16:creationId xmlns:a16="http://schemas.microsoft.com/office/drawing/2014/main" id="{0E8BF920-AA45-4613-A70A-456D62081CC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4" y="7269266"/>
              <a:ext cx="485953" cy="890474"/>
            </a:xfrm>
            <a:prstGeom prst="rect">
              <a:avLst/>
            </a:prstGeom>
          </p:spPr>
        </p:pic>
        <p:pic>
          <p:nvPicPr>
            <p:cNvPr id="34" name="object 22">
              <a:extLst>
                <a:ext uri="{FF2B5EF4-FFF2-40B4-BE49-F238E27FC236}">
                  <a16:creationId xmlns:a16="http://schemas.microsoft.com/office/drawing/2014/main" id="{68818B36-630D-446E-8113-F303A8344B3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2083" y="5486382"/>
              <a:ext cx="7102701" cy="336550"/>
            </a:xfrm>
            <a:prstGeom prst="rect">
              <a:avLst/>
            </a:prstGeom>
          </p:spPr>
        </p:pic>
        <p:pic>
          <p:nvPicPr>
            <p:cNvPr id="35" name="object 23">
              <a:extLst>
                <a:ext uri="{FF2B5EF4-FFF2-40B4-BE49-F238E27FC236}">
                  <a16:creationId xmlns:a16="http://schemas.microsoft.com/office/drawing/2014/main" id="{60C39C51-A651-4708-95AE-2A4A9FAEFDD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27478" y="6560771"/>
              <a:ext cx="6832650" cy="499138"/>
            </a:xfrm>
            <a:prstGeom prst="rect">
              <a:avLst/>
            </a:prstGeom>
          </p:spPr>
        </p:pic>
      </p:grpSp>
      <p:pic>
        <p:nvPicPr>
          <p:cNvPr id="36" name="object 23">
            <a:extLst>
              <a:ext uri="{FF2B5EF4-FFF2-40B4-BE49-F238E27FC236}">
                <a16:creationId xmlns:a16="http://schemas.microsoft.com/office/drawing/2014/main" id="{1DE8953A-8011-4265-9CEF-D5DA57F20B7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10677" y="7691088"/>
            <a:ext cx="6832650" cy="499138"/>
          </a:xfrm>
          <a:prstGeom prst="rect">
            <a:avLst/>
          </a:prstGeom>
        </p:spPr>
      </p:pic>
      <p:pic>
        <p:nvPicPr>
          <p:cNvPr id="37" name="object 23">
            <a:extLst>
              <a:ext uri="{FF2B5EF4-FFF2-40B4-BE49-F238E27FC236}">
                <a16:creationId xmlns:a16="http://schemas.microsoft.com/office/drawing/2014/main" id="{338AC785-A570-4EDE-BB44-CED6A71199B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 flipV="1">
            <a:off x="5790477" y="9480370"/>
            <a:ext cx="7222029" cy="381592"/>
          </a:xfrm>
          <a:prstGeom prst="rect">
            <a:avLst/>
          </a:prstGeom>
        </p:spPr>
      </p:pic>
      <p:pic>
        <p:nvPicPr>
          <p:cNvPr id="38" name="object 23">
            <a:extLst>
              <a:ext uri="{FF2B5EF4-FFF2-40B4-BE49-F238E27FC236}">
                <a16:creationId xmlns:a16="http://schemas.microsoft.com/office/drawing/2014/main" id="{5E0D0FD9-BD1F-4246-BA17-E66D213F61A8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 flipV="1">
            <a:off x="5800820" y="10593572"/>
            <a:ext cx="7222029" cy="3815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4625" y="323206"/>
            <a:ext cx="10194925" cy="1374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  <a:tabLst>
                <a:tab pos="1070610" algn="l"/>
                <a:tab pos="1929764" algn="l"/>
                <a:tab pos="4452620" algn="l"/>
                <a:tab pos="5382260" algn="l"/>
                <a:tab pos="6452870" algn="l"/>
                <a:tab pos="7312659" algn="l"/>
              </a:tabLst>
            </a:pPr>
            <a:r>
              <a:rPr spc="50" dirty="0"/>
              <a:t>No.</a:t>
            </a:r>
            <a:r>
              <a:rPr dirty="0"/>
              <a:t>	</a:t>
            </a:r>
            <a:r>
              <a:rPr spc="515" dirty="0"/>
              <a:t>of</a:t>
            </a:r>
            <a:r>
              <a:rPr dirty="0"/>
              <a:t>	</a:t>
            </a:r>
            <a:r>
              <a:rPr spc="320" dirty="0"/>
              <a:t>Naturals</a:t>
            </a:r>
            <a:r>
              <a:rPr dirty="0"/>
              <a:t>	</a:t>
            </a:r>
            <a:r>
              <a:rPr spc="260" dirty="0"/>
              <a:t>vs.</a:t>
            </a:r>
            <a:r>
              <a:rPr dirty="0"/>
              <a:t>	</a:t>
            </a:r>
            <a:r>
              <a:rPr spc="50" dirty="0"/>
              <a:t>No.</a:t>
            </a:r>
            <a:r>
              <a:rPr dirty="0"/>
              <a:t>	</a:t>
            </a:r>
            <a:r>
              <a:rPr spc="515" dirty="0"/>
              <a:t>of</a:t>
            </a:r>
            <a:r>
              <a:rPr dirty="0"/>
              <a:t>	</a:t>
            </a:r>
            <a:r>
              <a:rPr spc="315" dirty="0" err="1"/>
              <a:t>Rationals</a:t>
            </a:r>
            <a:r>
              <a:rPr spc="315" dirty="0"/>
              <a:t>?</a:t>
            </a:r>
          </a:p>
          <a:p>
            <a:pPr algn="ctr">
              <a:lnSpc>
                <a:spcPct val="100000"/>
              </a:lnSpc>
              <a:spcBef>
                <a:spcPts val="275"/>
              </a:spcBef>
              <a:tabLst>
                <a:tab pos="1630680" algn="l"/>
              </a:tabLst>
            </a:pPr>
            <a:r>
              <a:rPr spc="-1005" dirty="0"/>
              <a:t>|</a:t>
            </a:r>
            <a:r>
              <a:rPr sz="4750" spc="-1005" dirty="0">
                <a:latin typeface="Cambria"/>
                <a:cs typeface="Cambria"/>
              </a:rPr>
              <a:t>ℕ</a:t>
            </a:r>
            <a:r>
              <a:rPr spc="-1005" dirty="0"/>
              <a:t>|</a:t>
            </a:r>
            <a:r>
              <a:rPr lang="en-IN" spc="-1005" dirty="0"/>
              <a:t> &lt; </a:t>
            </a:r>
            <a:r>
              <a:rPr spc="-815" dirty="0"/>
              <a:t>|</a:t>
            </a:r>
            <a:r>
              <a:rPr sz="4750" spc="-815" dirty="0">
                <a:latin typeface="Cambria"/>
                <a:cs typeface="Cambria"/>
              </a:rPr>
              <a:t>ℚ</a:t>
            </a:r>
            <a:r>
              <a:rPr spc="-815" dirty="0"/>
              <a:t>|?</a:t>
            </a:r>
            <a:endParaRPr sz="47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33FEC2-B9C8-4E7D-BF99-04326E95BDF5}"/>
              </a:ext>
            </a:extLst>
          </p:cNvPr>
          <p:cNvGrpSpPr/>
          <p:nvPr/>
        </p:nvGrpSpPr>
        <p:grpSpPr>
          <a:xfrm>
            <a:off x="784188" y="3249384"/>
            <a:ext cx="12737212" cy="1699895"/>
            <a:chOff x="784188" y="3249384"/>
            <a:chExt cx="12737212" cy="1699895"/>
          </a:xfrm>
        </p:grpSpPr>
        <p:pic>
          <p:nvPicPr>
            <p:cNvPr id="2" name="object 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188" y="3465529"/>
              <a:ext cx="243337" cy="224619"/>
            </a:xfrm>
            <a:prstGeom prst="rect">
              <a:avLst/>
            </a:prstGeom>
          </p:spPr>
        </p:pic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188" y="4532126"/>
              <a:ext cx="243337" cy="224619"/>
            </a:xfrm>
            <a:prstGeom prst="rect">
              <a:avLst/>
            </a:prstGeom>
          </p:spPr>
        </p:pic>
        <p:sp>
          <p:nvSpPr>
            <p:cNvPr id="4" name="object 4"/>
            <p:cNvSpPr txBox="1"/>
            <p:nvPr/>
          </p:nvSpPr>
          <p:spPr>
            <a:xfrm>
              <a:off x="1267805" y="3249384"/>
              <a:ext cx="12253595" cy="169989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  <a:tabLst>
                  <a:tab pos="830580" algn="l"/>
                  <a:tab pos="1383030" algn="l"/>
                  <a:tab pos="2235835" algn="l"/>
                  <a:tab pos="4425950" algn="l"/>
                  <a:tab pos="4881880" algn="l"/>
                  <a:tab pos="5975985" algn="l"/>
                  <a:tab pos="7426959" algn="l"/>
                  <a:tab pos="9352915" algn="l"/>
                  <a:tab pos="10241280" algn="l"/>
                  <a:tab pos="10914380" algn="l"/>
                </a:tabLst>
              </a:pPr>
              <a:r>
                <a:rPr sz="3250" spc="-835" dirty="0">
                  <a:solidFill>
                    <a:srgbClr val="FFFFFF"/>
                  </a:solidFill>
                  <a:latin typeface="Century Gothic"/>
                  <a:cs typeface="Century Gothic"/>
                </a:rPr>
                <a:t>|</a:t>
              </a:r>
              <a:r>
                <a:rPr sz="3950" spc="-835" dirty="0">
                  <a:solidFill>
                    <a:srgbClr val="FFFFFF"/>
                  </a:solidFill>
                  <a:latin typeface="Cambria"/>
                  <a:cs typeface="Cambria"/>
                </a:rPr>
                <a:t>ℕ</a:t>
              </a:r>
              <a:r>
                <a:rPr sz="3250" spc="-835" dirty="0">
                  <a:solidFill>
                    <a:srgbClr val="FFFFFF"/>
                  </a:solidFill>
                  <a:latin typeface="Century Gothic"/>
                  <a:cs typeface="Century Gothic"/>
                </a:rPr>
                <a:t>|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950" spc="475" dirty="0">
                  <a:solidFill>
                    <a:srgbClr val="FFFFFF"/>
                  </a:solidFill>
                  <a:latin typeface="Cambria"/>
                  <a:cs typeface="Cambria"/>
                </a:rPr>
                <a:t>≤</a:t>
              </a:r>
              <a:r>
                <a:rPr sz="3950" dirty="0">
                  <a:solidFill>
                    <a:srgbClr val="FFFFFF"/>
                  </a:solidFill>
                  <a:latin typeface="Cambria"/>
                  <a:cs typeface="Cambria"/>
                </a:rPr>
                <a:t>	</a:t>
              </a:r>
              <a:r>
                <a:rPr sz="3250" spc="-805" dirty="0">
                  <a:solidFill>
                    <a:srgbClr val="FFFFFF"/>
                  </a:solidFill>
                  <a:latin typeface="Century Gothic"/>
                  <a:cs typeface="Century Gothic"/>
                </a:rPr>
                <a:t>|</a:t>
              </a:r>
              <a:r>
                <a:rPr sz="3950" spc="-805" dirty="0">
                  <a:solidFill>
                    <a:srgbClr val="FFFFFF"/>
                  </a:solidFill>
                  <a:latin typeface="Cambria"/>
                  <a:cs typeface="Cambria"/>
                </a:rPr>
                <a:t>ℚ</a:t>
              </a:r>
              <a:r>
                <a:rPr sz="3250" spc="-805" dirty="0">
                  <a:solidFill>
                    <a:srgbClr val="FFFFFF"/>
                  </a:solidFill>
                  <a:latin typeface="Century Gothic"/>
                  <a:cs typeface="Century Gothic"/>
                </a:rPr>
                <a:t>|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890" dirty="0">
                  <a:solidFill>
                    <a:srgbClr val="FFFFFF"/>
                  </a:solidFill>
                  <a:latin typeface="Century Gothic"/>
                  <a:cs typeface="Century Gothic"/>
                </a:rPr>
                <a:t>-</a:t>
              </a:r>
              <a:r>
                <a:rPr sz="3250" spc="445" dirty="0">
                  <a:solidFill>
                    <a:srgbClr val="FFFFFF"/>
                  </a:solidFill>
                  <a:latin typeface="Century Gothic"/>
                  <a:cs typeface="Century Gothic"/>
                </a:rPr>
                <a:t> </a:t>
              </a:r>
              <a:r>
                <a:rPr sz="3250" spc="545" dirty="0">
                  <a:solidFill>
                    <a:srgbClr val="FFFFFF"/>
                  </a:solidFill>
                  <a:latin typeface="Century Gothic"/>
                  <a:cs typeface="Century Gothic"/>
                </a:rPr>
                <a:t>Trivial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840" dirty="0">
                  <a:solidFill>
                    <a:srgbClr val="FFFFFF"/>
                  </a:solidFill>
                  <a:latin typeface="Century Gothic"/>
                  <a:cs typeface="Century Gothic"/>
                </a:rPr>
                <a:t>-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-25" dirty="0">
                  <a:solidFill>
                    <a:srgbClr val="FFFFFF"/>
                  </a:solidFill>
                  <a:latin typeface="Century Gothic"/>
                  <a:cs typeface="Century Gothic"/>
                </a:rPr>
                <a:t>Map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190" dirty="0">
                  <a:solidFill>
                    <a:srgbClr val="FFFFFF"/>
                  </a:solidFill>
                  <a:latin typeface="Century Gothic"/>
                  <a:cs typeface="Century Gothic"/>
                </a:rPr>
                <a:t>every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325" dirty="0">
                  <a:solidFill>
                    <a:srgbClr val="FFFFFF"/>
                  </a:solidFill>
                  <a:latin typeface="Century Gothic"/>
                  <a:cs typeface="Century Gothic"/>
                </a:rPr>
                <a:t>natural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145" dirty="0">
                  <a:solidFill>
                    <a:srgbClr val="FFFFFF"/>
                  </a:solidFill>
                  <a:latin typeface="Century Gothic"/>
                  <a:cs typeface="Century Gothic"/>
                </a:rPr>
                <a:t>no.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200" dirty="0">
                  <a:solidFill>
                    <a:srgbClr val="FFFFFF"/>
                  </a:solidFill>
                  <a:latin typeface="Century Gothic"/>
                  <a:cs typeface="Century Gothic"/>
                </a:rPr>
                <a:t>to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370" dirty="0">
                  <a:solidFill>
                    <a:srgbClr val="FFFFFF"/>
                  </a:solidFill>
                  <a:latin typeface="Century Gothic"/>
                  <a:cs typeface="Century Gothic"/>
                </a:rPr>
                <a:t>itself.</a:t>
              </a:r>
              <a:endParaRPr sz="3250" dirty="0">
                <a:latin typeface="Century Gothic"/>
                <a:cs typeface="Century Gothic"/>
              </a:endParaRPr>
            </a:p>
            <a:p>
              <a:pPr marL="12700">
                <a:lnSpc>
                  <a:spcPct val="100000"/>
                </a:lnSpc>
                <a:spcBef>
                  <a:spcPts val="3654"/>
                </a:spcBef>
                <a:tabLst>
                  <a:tab pos="864869" algn="l"/>
                  <a:tab pos="1417320" algn="l"/>
                  <a:tab pos="2235200" algn="l"/>
                </a:tabLst>
              </a:pPr>
              <a:r>
                <a:rPr sz="3250" spc="-805" dirty="0">
                  <a:solidFill>
                    <a:srgbClr val="FFFFFF"/>
                  </a:solidFill>
                  <a:latin typeface="Century Gothic"/>
                  <a:cs typeface="Century Gothic"/>
                </a:rPr>
                <a:t>|</a:t>
              </a:r>
              <a:r>
                <a:rPr sz="3950" spc="-805" dirty="0">
                  <a:solidFill>
                    <a:srgbClr val="FFFFFF"/>
                  </a:solidFill>
                  <a:latin typeface="Cambria"/>
                  <a:cs typeface="Cambria"/>
                </a:rPr>
                <a:t>ℚ</a:t>
              </a:r>
              <a:r>
                <a:rPr sz="3250" spc="-805" dirty="0">
                  <a:solidFill>
                    <a:srgbClr val="FFFFFF"/>
                  </a:solidFill>
                  <a:latin typeface="Century Gothic"/>
                  <a:cs typeface="Century Gothic"/>
                </a:rPr>
                <a:t>|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950" spc="475" dirty="0">
                  <a:solidFill>
                    <a:srgbClr val="FFFFFF"/>
                  </a:solidFill>
                  <a:latin typeface="Cambria"/>
                  <a:cs typeface="Cambria"/>
                </a:rPr>
                <a:t>≤</a:t>
              </a:r>
              <a:r>
                <a:rPr sz="3950" dirty="0">
                  <a:solidFill>
                    <a:srgbClr val="FFFFFF"/>
                  </a:solidFill>
                  <a:latin typeface="Cambria"/>
                  <a:cs typeface="Cambria"/>
                </a:rPr>
                <a:t>	</a:t>
              </a:r>
              <a:r>
                <a:rPr sz="3250" spc="-835" dirty="0">
                  <a:solidFill>
                    <a:srgbClr val="FFFFFF"/>
                  </a:solidFill>
                  <a:latin typeface="Century Gothic"/>
                  <a:cs typeface="Century Gothic"/>
                </a:rPr>
                <a:t>|</a:t>
              </a:r>
              <a:r>
                <a:rPr sz="3950" spc="-835" dirty="0">
                  <a:solidFill>
                    <a:srgbClr val="FFFFFF"/>
                  </a:solidFill>
                  <a:latin typeface="Cambria"/>
                  <a:cs typeface="Cambria"/>
                </a:rPr>
                <a:t>ℕ</a:t>
              </a:r>
              <a:r>
                <a:rPr sz="3250" spc="-835" dirty="0">
                  <a:solidFill>
                    <a:srgbClr val="FFFFFF"/>
                  </a:solidFill>
                  <a:latin typeface="Century Gothic"/>
                  <a:cs typeface="Century Gothic"/>
                </a:rPr>
                <a:t>|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-380" dirty="0">
                  <a:solidFill>
                    <a:srgbClr val="FFFFFF"/>
                  </a:solidFill>
                  <a:latin typeface="Century Gothic"/>
                  <a:cs typeface="Century Gothic"/>
                </a:rPr>
                <a:t>?</a:t>
              </a:r>
              <a:endParaRPr sz="3250" dirty="0">
                <a:latin typeface="Century Gothic"/>
                <a:cs typeface="Century Gothic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CA6221-C06C-4DFE-87BF-ADEB81FB0948}"/>
              </a:ext>
            </a:extLst>
          </p:cNvPr>
          <p:cNvGrpSpPr/>
          <p:nvPr/>
        </p:nvGrpSpPr>
        <p:grpSpPr>
          <a:xfrm>
            <a:off x="784188" y="5113073"/>
            <a:ext cx="16202062" cy="989965"/>
            <a:chOff x="784188" y="5113073"/>
            <a:chExt cx="16202062" cy="9899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188" y="5771512"/>
              <a:ext cx="243337" cy="224619"/>
            </a:xfrm>
            <a:prstGeom prst="rect">
              <a:avLst/>
            </a:prstGeom>
          </p:spPr>
        </p:pic>
        <p:sp>
          <p:nvSpPr>
            <p:cNvPr id="6" name="object 6"/>
            <p:cNvSpPr txBox="1"/>
            <p:nvPr/>
          </p:nvSpPr>
          <p:spPr>
            <a:xfrm>
              <a:off x="1242405" y="5113073"/>
              <a:ext cx="15743845" cy="98996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3170555">
                <a:lnSpc>
                  <a:spcPts val="3775"/>
                </a:lnSpc>
                <a:spcBef>
                  <a:spcPts val="135"/>
                </a:spcBef>
              </a:pPr>
              <a:r>
                <a:rPr sz="3950" i="1" u="heavy" spc="-5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 New Roman"/>
                  <a:cs typeface="Times New Roman"/>
                </a:rPr>
                <a:t> </a:t>
              </a:r>
              <a:endParaRPr sz="3950" dirty="0">
                <a:latin typeface="Times New Roman"/>
                <a:cs typeface="Times New Roman"/>
              </a:endParaRPr>
            </a:p>
            <a:p>
              <a:pPr marL="38100">
                <a:lnSpc>
                  <a:spcPts val="3775"/>
                </a:lnSpc>
                <a:tabLst>
                  <a:tab pos="687705" algn="l"/>
                  <a:tab pos="2680970" algn="l"/>
                  <a:tab pos="3526790" algn="l"/>
                  <a:tab pos="3940175" algn="l"/>
                  <a:tab pos="4425315" algn="l"/>
                  <a:tab pos="5834380" algn="l"/>
                  <a:tab pos="7484745" algn="l"/>
                  <a:tab pos="8336915" algn="l"/>
                  <a:tab pos="8889365" algn="l"/>
                </a:tabLst>
              </a:pPr>
              <a:r>
                <a:rPr sz="3250" spc="475" dirty="0">
                  <a:solidFill>
                    <a:srgbClr val="FFFFFF"/>
                  </a:solidFill>
                  <a:latin typeface="Century Gothic"/>
                  <a:cs typeface="Century Gothic"/>
                </a:rPr>
                <a:t>F: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950" dirty="0">
                  <a:solidFill>
                    <a:srgbClr val="FFFFFF"/>
                  </a:solidFill>
                  <a:latin typeface="Cambria"/>
                  <a:cs typeface="Cambria"/>
                </a:rPr>
                <a:t>ℚ</a:t>
              </a:r>
              <a:r>
                <a:rPr sz="3950" spc="250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spc="204" dirty="0">
                  <a:solidFill>
                    <a:srgbClr val="FFFFFF"/>
                  </a:solidFill>
                  <a:latin typeface="Cambria"/>
                  <a:cs typeface="Cambria"/>
                </a:rPr>
                <a:t>↦</a:t>
              </a:r>
              <a:r>
                <a:rPr sz="3950" spc="250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spc="-25" dirty="0">
                  <a:solidFill>
                    <a:srgbClr val="FFFFFF"/>
                  </a:solidFill>
                  <a:latin typeface="Cambria"/>
                  <a:cs typeface="Cambria"/>
                </a:rPr>
                <a:t>ℕ</a:t>
              </a:r>
              <a:r>
                <a:rPr sz="4200" spc="-37" baseline="28769" dirty="0">
                  <a:solidFill>
                    <a:srgbClr val="FFFFFF"/>
                  </a:solidFill>
                  <a:latin typeface="Cambria"/>
                  <a:cs typeface="Cambria"/>
                </a:rPr>
                <a:t>2</a:t>
              </a:r>
              <a:r>
                <a:rPr sz="3250" spc="-25" dirty="0">
                  <a:solidFill>
                    <a:srgbClr val="FFFFFF"/>
                  </a:solidFill>
                  <a:latin typeface="Century Gothic"/>
                  <a:cs typeface="Century Gothic"/>
                </a:rPr>
                <a:t>.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500" dirty="0">
                  <a:solidFill>
                    <a:srgbClr val="FFFFFF"/>
                  </a:solidFill>
                  <a:latin typeface="Century Gothic"/>
                  <a:cs typeface="Century Gothic"/>
                </a:rPr>
                <a:t>F(</a:t>
              </a:r>
              <a:r>
                <a:rPr lang="en-IN" sz="3600" i="1" spc="75" dirty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r>
                <a:rPr lang="en-IN" sz="3600" i="1" spc="75" dirty="0">
                  <a:solidFill>
                    <a:srgbClr val="FFFFFF"/>
                  </a:solidFill>
                  <a:latin typeface="Cambria"/>
                  <a:cs typeface="Times New Roman"/>
                </a:rPr>
                <a:t>/</a:t>
              </a:r>
              <a:r>
                <a:rPr lang="en-IN" sz="3600" spc="-210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lang="en-IN" sz="3600" i="1" spc="-25" dirty="0">
                  <a:solidFill>
                    <a:srgbClr val="FFFFFF"/>
                  </a:solidFill>
                  <a:latin typeface="Times New Roman"/>
                  <a:cs typeface="Times New Roman"/>
                </a:rPr>
                <a:t>q</a:t>
              </a:r>
              <a:r>
                <a:rPr sz="3250" spc="380" dirty="0">
                  <a:solidFill>
                    <a:srgbClr val="FFFFFF"/>
                  </a:solidFill>
                  <a:latin typeface="Century Gothic"/>
                  <a:cs typeface="Century Gothic"/>
                </a:rPr>
                <a:t>)</a:t>
              </a:r>
              <a:r>
                <a:rPr lang="en-IN" sz="3250" spc="380" dirty="0">
                  <a:solidFill>
                    <a:srgbClr val="FFFFFF"/>
                  </a:solidFill>
                  <a:latin typeface="Century Gothic"/>
                  <a:cs typeface="Century Gothic"/>
                </a:rPr>
                <a:t> </a:t>
              </a:r>
              <a:r>
                <a:rPr sz="3250" spc="165" dirty="0">
                  <a:solidFill>
                    <a:srgbClr val="FFFFFF"/>
                  </a:solidFill>
                  <a:latin typeface="Century Gothic"/>
                  <a:cs typeface="Century Gothic"/>
                </a:rPr>
                <a:t>=</a:t>
              </a:r>
              <a:r>
                <a:rPr lang="en-IN" sz="3250" spc="165" dirty="0">
                  <a:solidFill>
                    <a:srgbClr val="FFFFFF"/>
                  </a:solidFill>
                  <a:latin typeface="Century Gothic"/>
                  <a:cs typeface="Century Gothic"/>
                </a:rPr>
                <a:t> </a:t>
              </a:r>
              <a:r>
                <a:rPr sz="3950" spc="75" dirty="0">
                  <a:solidFill>
                    <a:srgbClr val="FFFFFF"/>
                  </a:solidFill>
                  <a:latin typeface="Cambria"/>
                  <a:cs typeface="Cambria"/>
                </a:rPr>
                <a:t>(</a:t>
              </a:r>
              <a:r>
                <a:rPr sz="3950" i="1" spc="75" dirty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r>
                <a:rPr sz="3950" spc="75" dirty="0">
                  <a:solidFill>
                    <a:srgbClr val="FFFFFF"/>
                  </a:solidFill>
                  <a:latin typeface="Cambria"/>
                  <a:cs typeface="Cambria"/>
                </a:rPr>
                <a:t>,</a:t>
              </a:r>
              <a:r>
                <a:rPr sz="3950" spc="-210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i="1" spc="-25" dirty="0">
                  <a:solidFill>
                    <a:srgbClr val="FFFFFF"/>
                  </a:solidFill>
                  <a:latin typeface="Times New Roman"/>
                  <a:cs typeface="Times New Roman"/>
                </a:rPr>
                <a:t>q</a:t>
              </a:r>
              <a:r>
                <a:rPr sz="3950" spc="-25" dirty="0">
                  <a:solidFill>
                    <a:srgbClr val="FFFFFF"/>
                  </a:solidFill>
                  <a:latin typeface="Cambria"/>
                  <a:cs typeface="Cambria"/>
                </a:rPr>
                <a:t>)</a:t>
              </a:r>
              <a:r>
                <a:rPr sz="3250" spc="-25" dirty="0">
                  <a:solidFill>
                    <a:srgbClr val="FFFFFF"/>
                  </a:solidFill>
                  <a:latin typeface="Century Gothic"/>
                  <a:cs typeface="Century Gothic"/>
                </a:rPr>
                <a:t>.</a:t>
              </a:r>
              <a:r>
                <a:rPr lang="en-IN" sz="3250" spc="-25" dirty="0">
                  <a:solidFill>
                    <a:srgbClr val="FFFFFF"/>
                  </a:solidFill>
                  <a:latin typeface="Century Gothic"/>
                  <a:cs typeface="Century Gothic"/>
                </a:rPr>
                <a:t> </a:t>
              </a:r>
              <a:r>
                <a:rPr sz="3250" spc="-10" dirty="0">
                  <a:solidFill>
                    <a:srgbClr val="FFFFFF"/>
                  </a:solidFill>
                  <a:latin typeface="Century Gothic"/>
                  <a:cs typeface="Century Gothic"/>
                </a:rPr>
                <a:t>Hence,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-805" dirty="0">
                  <a:solidFill>
                    <a:srgbClr val="FFFFFF"/>
                  </a:solidFill>
                  <a:latin typeface="Century Gothic"/>
                  <a:cs typeface="Century Gothic"/>
                </a:rPr>
                <a:t>|</a:t>
              </a:r>
              <a:r>
                <a:rPr sz="3950" spc="-805" dirty="0">
                  <a:solidFill>
                    <a:srgbClr val="FFFFFF"/>
                  </a:solidFill>
                  <a:latin typeface="Cambria"/>
                  <a:cs typeface="Cambria"/>
                </a:rPr>
                <a:t>ℚ</a:t>
              </a:r>
              <a:r>
                <a:rPr sz="3250" spc="-805" dirty="0">
                  <a:solidFill>
                    <a:srgbClr val="FFFFFF"/>
                  </a:solidFill>
                  <a:latin typeface="Century Gothic"/>
                  <a:cs typeface="Century Gothic"/>
                </a:rPr>
                <a:t>|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950" spc="475" dirty="0">
                  <a:solidFill>
                    <a:srgbClr val="FFFFFF"/>
                  </a:solidFill>
                  <a:latin typeface="Cambria"/>
                  <a:cs typeface="Cambria"/>
                </a:rPr>
                <a:t>≤</a:t>
              </a:r>
              <a:r>
                <a:rPr sz="3950" dirty="0">
                  <a:solidFill>
                    <a:srgbClr val="FFFFFF"/>
                  </a:solidFill>
                  <a:latin typeface="Cambria"/>
                  <a:cs typeface="Cambria"/>
                </a:rPr>
                <a:t>	</a:t>
              </a:r>
              <a:r>
                <a:rPr sz="3250" spc="-490" dirty="0">
                  <a:solidFill>
                    <a:srgbClr val="FFFFFF"/>
                  </a:solidFill>
                  <a:latin typeface="Century Gothic"/>
                  <a:cs typeface="Century Gothic"/>
                </a:rPr>
                <a:t>|</a:t>
              </a:r>
              <a:r>
                <a:rPr sz="3950" spc="-490" dirty="0">
                  <a:solidFill>
                    <a:srgbClr val="FFFFFF"/>
                  </a:solidFill>
                  <a:latin typeface="Cambria"/>
                  <a:cs typeface="Cambria"/>
                </a:rPr>
                <a:t>ℕ</a:t>
              </a:r>
              <a:r>
                <a:rPr sz="4200" spc="-735" baseline="28769" dirty="0">
                  <a:solidFill>
                    <a:srgbClr val="FFFFFF"/>
                  </a:solidFill>
                  <a:latin typeface="Cambria"/>
                  <a:cs typeface="Cambria"/>
                </a:rPr>
                <a:t>2</a:t>
              </a:r>
              <a:r>
                <a:rPr sz="3250" spc="-490" dirty="0">
                  <a:solidFill>
                    <a:srgbClr val="FFFFFF"/>
                  </a:solidFill>
                  <a:latin typeface="Century Gothic"/>
                  <a:cs typeface="Century Gothic"/>
                </a:rPr>
                <a:t>|.</a:t>
              </a:r>
              <a:endParaRPr sz="3250" dirty="0">
                <a:latin typeface="Century Gothic"/>
                <a:cs typeface="Century Gothic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E6769A-B84B-4617-B782-805FA8CB2C5F}"/>
              </a:ext>
            </a:extLst>
          </p:cNvPr>
          <p:cNvGrpSpPr/>
          <p:nvPr/>
        </p:nvGrpSpPr>
        <p:grpSpPr>
          <a:xfrm>
            <a:off x="784188" y="5849503"/>
            <a:ext cx="19173861" cy="3279809"/>
            <a:chOff x="784188" y="5849503"/>
            <a:chExt cx="19173861" cy="327980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188" y="7098204"/>
              <a:ext cx="243337" cy="224619"/>
            </a:xfrm>
            <a:prstGeom prst="rect">
              <a:avLst/>
            </a:prstGeom>
          </p:spPr>
        </p:pic>
        <p:sp>
          <p:nvSpPr>
            <p:cNvPr id="8" name="object 8"/>
            <p:cNvSpPr txBox="1"/>
            <p:nvPr/>
          </p:nvSpPr>
          <p:spPr>
            <a:xfrm>
              <a:off x="1242404" y="5849503"/>
              <a:ext cx="18715645" cy="3279809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38100" marR="30480">
                <a:lnSpc>
                  <a:spcPct val="107100"/>
                </a:lnSpc>
                <a:spcBef>
                  <a:spcPts val="3055"/>
                </a:spcBef>
                <a:tabLst>
                  <a:tab pos="606425" algn="l"/>
                  <a:tab pos="838200" algn="l"/>
                  <a:tab pos="1511935" algn="l"/>
                  <a:tab pos="2797810" algn="l"/>
                  <a:tab pos="3806190" algn="l"/>
                  <a:tab pos="4936490" algn="l"/>
                  <a:tab pos="5028565" algn="l"/>
                  <a:tab pos="5422265" algn="l"/>
                  <a:tab pos="7161530" algn="l"/>
                  <a:tab pos="7362825" algn="l"/>
                  <a:tab pos="7915275" algn="l"/>
                  <a:tab pos="8820785" algn="l"/>
                </a:tabLst>
              </a:pPr>
              <a:endParaRPr lang="en-IN" sz="3250" spc="440" dirty="0">
                <a:solidFill>
                  <a:srgbClr val="FFFFFF"/>
                </a:solidFill>
                <a:latin typeface="Century Gothic"/>
                <a:cs typeface="Century Gothic"/>
              </a:endParaRPr>
            </a:p>
            <a:p>
              <a:pPr marL="38100" marR="30480">
                <a:lnSpc>
                  <a:spcPct val="107100"/>
                </a:lnSpc>
                <a:spcBef>
                  <a:spcPts val="3055"/>
                </a:spcBef>
                <a:tabLst>
                  <a:tab pos="606425" algn="l"/>
                  <a:tab pos="838200" algn="l"/>
                  <a:tab pos="1511935" algn="l"/>
                  <a:tab pos="2797810" algn="l"/>
                  <a:tab pos="3806190" algn="l"/>
                  <a:tab pos="4936490" algn="l"/>
                  <a:tab pos="5028565" algn="l"/>
                  <a:tab pos="5422265" algn="l"/>
                  <a:tab pos="7161530" algn="l"/>
                  <a:tab pos="7362825" algn="l"/>
                  <a:tab pos="7915275" algn="l"/>
                  <a:tab pos="8820785" algn="l"/>
                </a:tabLst>
              </a:pPr>
              <a:r>
                <a:rPr sz="3250" spc="440" dirty="0">
                  <a:solidFill>
                    <a:srgbClr val="FFFFFF"/>
                  </a:solidFill>
                  <a:latin typeface="Century Gothic"/>
                  <a:cs typeface="Century Gothic"/>
                </a:rPr>
                <a:t>G: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950" spc="-25" dirty="0">
                  <a:solidFill>
                    <a:srgbClr val="FFFFFF"/>
                  </a:solidFill>
                  <a:latin typeface="Cambria"/>
                  <a:cs typeface="Cambria"/>
                </a:rPr>
                <a:t>ℕ</a:t>
              </a:r>
              <a:r>
                <a:rPr sz="4200" spc="-37" baseline="28769" dirty="0">
                  <a:solidFill>
                    <a:srgbClr val="FFFFFF"/>
                  </a:solidFill>
                  <a:latin typeface="Cambria"/>
                  <a:cs typeface="Cambria"/>
                </a:rPr>
                <a:t>2</a:t>
              </a:r>
              <a:r>
                <a:rPr sz="4200" baseline="28769" dirty="0">
                  <a:solidFill>
                    <a:srgbClr val="FFFFFF"/>
                  </a:solidFill>
                  <a:latin typeface="Cambria"/>
                  <a:cs typeface="Cambria"/>
                </a:rPr>
                <a:t>	</a:t>
              </a:r>
              <a:r>
                <a:rPr sz="3950" spc="204" dirty="0">
                  <a:solidFill>
                    <a:srgbClr val="FFFFFF"/>
                  </a:solidFill>
                  <a:latin typeface="Cambria"/>
                  <a:cs typeface="Cambria"/>
                </a:rPr>
                <a:t>↦</a:t>
              </a:r>
              <a:r>
                <a:rPr sz="3950" spc="235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spc="45" dirty="0">
                  <a:solidFill>
                    <a:srgbClr val="FFFFFF"/>
                  </a:solidFill>
                  <a:latin typeface="Cambria"/>
                  <a:cs typeface="Cambria"/>
                </a:rPr>
                <a:t>ℕ</a:t>
              </a:r>
              <a:r>
                <a:rPr sz="3250" spc="45" dirty="0">
                  <a:solidFill>
                    <a:srgbClr val="FFFFFF"/>
                  </a:solidFill>
                  <a:latin typeface="Century Gothic"/>
                  <a:cs typeface="Century Gothic"/>
                </a:rPr>
                <a:t>.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240" dirty="0">
                  <a:solidFill>
                    <a:srgbClr val="FFFFFF"/>
                  </a:solidFill>
                  <a:latin typeface="Century Gothic"/>
                  <a:cs typeface="Century Gothic"/>
                </a:rPr>
                <a:t>G(</a:t>
              </a:r>
              <a:r>
                <a:rPr sz="3950" spc="240" dirty="0">
                  <a:solidFill>
                    <a:srgbClr val="FFFFFF"/>
                  </a:solidFill>
                  <a:latin typeface="Cambria"/>
                  <a:cs typeface="Cambria"/>
                </a:rPr>
                <a:t>(</a:t>
              </a:r>
              <a:r>
                <a:rPr sz="3950" i="1" spc="24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r>
                <a:rPr sz="3950" spc="240" dirty="0">
                  <a:solidFill>
                    <a:srgbClr val="FFFFFF"/>
                  </a:solidFill>
                  <a:latin typeface="Cambria"/>
                  <a:cs typeface="Cambria"/>
                </a:rPr>
                <a:t>,</a:t>
              </a:r>
              <a:r>
                <a:rPr sz="3950" spc="-210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i="1" spc="5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q</a:t>
              </a:r>
              <a:r>
                <a:rPr sz="3950" spc="50" dirty="0">
                  <a:solidFill>
                    <a:srgbClr val="FFFFFF"/>
                  </a:solidFill>
                  <a:latin typeface="Cambria"/>
                  <a:cs typeface="Cambria"/>
                </a:rPr>
                <a:t>)</a:t>
              </a:r>
              <a:r>
                <a:rPr sz="3250" spc="50" dirty="0">
                  <a:solidFill>
                    <a:srgbClr val="FFFFFF"/>
                  </a:solidFill>
                  <a:latin typeface="Century Gothic"/>
                  <a:cs typeface="Century Gothic"/>
                </a:rPr>
                <a:t>)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165" dirty="0">
                  <a:solidFill>
                    <a:srgbClr val="FFFFFF"/>
                  </a:solidFill>
                  <a:latin typeface="Century Gothic"/>
                  <a:cs typeface="Century Gothic"/>
                </a:rPr>
                <a:t>=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950" dirty="0">
                  <a:solidFill>
                    <a:srgbClr val="FFFFFF"/>
                  </a:solidFill>
                  <a:latin typeface="Cambria"/>
                  <a:cs typeface="Cambria"/>
                </a:rPr>
                <a:t>2</a:t>
              </a:r>
              <a:r>
                <a:rPr sz="4200" i="1" baseline="28769" dirty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r>
                <a:rPr sz="4200" i="1" spc="135" baseline="28769" dirty="0">
                  <a:solidFill>
                    <a:srgbClr val="FFFFFF"/>
                  </a:solidFill>
                  <a:latin typeface="Times New Roman"/>
                  <a:cs typeface="Times New Roman"/>
                </a:rPr>
                <a:t> </a:t>
              </a:r>
              <a:r>
                <a:rPr sz="3950" spc="350" dirty="0">
                  <a:solidFill>
                    <a:srgbClr val="FFFFFF"/>
                  </a:solidFill>
                  <a:latin typeface="Cambria"/>
                  <a:cs typeface="Cambria"/>
                </a:rPr>
                <a:t>×</a:t>
              </a:r>
              <a:r>
                <a:rPr sz="3950" spc="-75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spc="-25" dirty="0">
                  <a:solidFill>
                    <a:srgbClr val="FFFFFF"/>
                  </a:solidFill>
                  <a:latin typeface="Cambria"/>
                  <a:cs typeface="Cambria"/>
                </a:rPr>
                <a:t>3</a:t>
              </a:r>
              <a:r>
                <a:rPr sz="4200" i="1" spc="-37" baseline="28769" dirty="0">
                  <a:solidFill>
                    <a:srgbClr val="FFFFFF"/>
                  </a:solidFill>
                  <a:latin typeface="Times New Roman"/>
                  <a:cs typeface="Times New Roman"/>
                </a:rPr>
                <a:t>q</a:t>
              </a:r>
              <a:r>
                <a:rPr sz="3250" spc="-25" dirty="0">
                  <a:solidFill>
                    <a:srgbClr val="FFFFFF"/>
                  </a:solidFill>
                  <a:latin typeface="Century Gothic"/>
                  <a:cs typeface="Century Gothic"/>
                </a:rPr>
                <a:t>.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140" dirty="0">
                  <a:solidFill>
                    <a:srgbClr val="FFFFFF"/>
                  </a:solidFill>
                  <a:latin typeface="Century Gothic"/>
                  <a:cs typeface="Century Gothic"/>
                </a:rPr>
                <a:t>Notice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135" dirty="0">
                  <a:solidFill>
                    <a:srgbClr val="FFFFFF"/>
                  </a:solidFill>
                  <a:latin typeface="Century Gothic"/>
                  <a:cs typeface="Century Gothic"/>
                </a:rPr>
                <a:t>that </a:t>
              </a:r>
              <a:r>
                <a:rPr sz="3250" spc="555" dirty="0">
                  <a:solidFill>
                    <a:srgbClr val="FFFFFF"/>
                  </a:solidFill>
                  <a:latin typeface="Century Gothic"/>
                  <a:cs typeface="Century Gothic"/>
                </a:rPr>
                <a:t>if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950" spc="240" dirty="0">
                  <a:solidFill>
                    <a:srgbClr val="FFFFFF"/>
                  </a:solidFill>
                  <a:latin typeface="Cambria"/>
                  <a:cs typeface="Cambria"/>
                </a:rPr>
                <a:t>(</a:t>
              </a:r>
              <a:r>
                <a:rPr sz="3950" i="1" spc="15" dirty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r>
                <a:rPr sz="3950" spc="-380" dirty="0">
                  <a:solidFill>
                    <a:srgbClr val="FFFFFF"/>
                  </a:solidFill>
                  <a:latin typeface="Cambria"/>
                  <a:cs typeface="Cambria"/>
                </a:rPr>
                <a:t>′</a:t>
              </a:r>
              <a:r>
                <a:rPr sz="3950" spc="15" dirty="0">
                  <a:solidFill>
                    <a:srgbClr val="FFFFFF"/>
                  </a:solidFill>
                  <a:latin typeface="Cambria"/>
                  <a:cs typeface="Cambria"/>
                </a:rPr>
                <a:t>,</a:t>
              </a:r>
              <a:r>
                <a:rPr sz="3950" spc="-210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i="1" spc="-1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q</a:t>
              </a:r>
              <a:r>
                <a:rPr sz="3950" spc="-10" dirty="0">
                  <a:solidFill>
                    <a:srgbClr val="FFFFFF"/>
                  </a:solidFill>
                  <a:latin typeface="Cambria"/>
                  <a:cs typeface="Cambria"/>
                </a:rPr>
                <a:t>′)</a:t>
              </a:r>
              <a:r>
                <a:rPr sz="3950" spc="-5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spc="525" dirty="0">
                  <a:solidFill>
                    <a:srgbClr val="FFFFFF"/>
                  </a:solidFill>
                  <a:latin typeface="Cambria"/>
                  <a:cs typeface="Cambria"/>
                </a:rPr>
                <a:t>≠</a:t>
              </a:r>
              <a:r>
                <a:rPr sz="3950" spc="125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spc="75" dirty="0">
                  <a:solidFill>
                    <a:srgbClr val="FFFFFF"/>
                  </a:solidFill>
                  <a:latin typeface="Cambria"/>
                  <a:cs typeface="Cambria"/>
                </a:rPr>
                <a:t>(</a:t>
              </a:r>
              <a:r>
                <a:rPr sz="3950" i="1" spc="75" dirty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r>
                <a:rPr sz="3950" spc="75" dirty="0">
                  <a:solidFill>
                    <a:srgbClr val="FFFFFF"/>
                  </a:solidFill>
                  <a:latin typeface="Cambria"/>
                  <a:cs typeface="Cambria"/>
                </a:rPr>
                <a:t>,</a:t>
              </a:r>
              <a:r>
                <a:rPr sz="3950" spc="-220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i="1" spc="-25" dirty="0">
                  <a:solidFill>
                    <a:srgbClr val="FFFFFF"/>
                  </a:solidFill>
                  <a:latin typeface="Times New Roman"/>
                  <a:cs typeface="Times New Roman"/>
                </a:rPr>
                <a:t>q</a:t>
              </a:r>
              <a:r>
                <a:rPr sz="3950" spc="-25" dirty="0">
                  <a:solidFill>
                    <a:srgbClr val="FFFFFF"/>
                  </a:solidFill>
                  <a:latin typeface="Cambria"/>
                  <a:cs typeface="Cambria"/>
                </a:rPr>
                <a:t>)</a:t>
              </a:r>
              <a:r>
                <a:rPr sz="3950" dirty="0">
                  <a:solidFill>
                    <a:srgbClr val="FFFFFF"/>
                  </a:solidFill>
                  <a:latin typeface="Cambria"/>
                  <a:cs typeface="Cambria"/>
                </a:rPr>
                <a:t>	</a:t>
              </a:r>
              <a:r>
                <a:rPr sz="3250" spc="175" dirty="0">
                  <a:solidFill>
                    <a:srgbClr val="FFFFFF"/>
                  </a:solidFill>
                  <a:latin typeface="Century Gothic"/>
                  <a:cs typeface="Century Gothic"/>
                </a:rPr>
                <a:t>then</a:t>
              </a:r>
              <a:br>
                <a:rPr lang="en-IN" sz="3250" spc="175" dirty="0">
                  <a:solidFill>
                    <a:srgbClr val="FFFFFF"/>
                  </a:solidFill>
                  <a:latin typeface="Century Gothic"/>
                  <a:cs typeface="Century Gothic"/>
                </a:rPr>
              </a:br>
              <a:r>
                <a:rPr lang="en-IN" sz="3250" spc="175" dirty="0">
                  <a:solidFill>
                    <a:srgbClr val="FFFFFF"/>
                  </a:solidFill>
                  <a:latin typeface="Century Gothic"/>
                  <a:cs typeface="Century Gothic"/>
                </a:rPr>
                <a:t>								</a:t>
              </a:r>
              <a:r>
                <a:rPr sz="3250" spc="175" dirty="0">
                  <a:solidFill>
                    <a:srgbClr val="FFFFFF"/>
                  </a:solidFill>
                  <a:latin typeface="Century Gothic"/>
                  <a:cs typeface="Century Gothic"/>
                </a:rPr>
                <a:t>G(</a:t>
              </a:r>
              <a:r>
                <a:rPr sz="3950" spc="400" dirty="0">
                  <a:solidFill>
                    <a:srgbClr val="FFFFFF"/>
                  </a:solidFill>
                  <a:latin typeface="Cambria"/>
                  <a:cs typeface="Cambria"/>
                </a:rPr>
                <a:t>(</a:t>
              </a:r>
              <a:r>
                <a:rPr sz="3950" i="1" spc="175" dirty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r>
                <a:rPr sz="3950" spc="-220" dirty="0">
                  <a:solidFill>
                    <a:srgbClr val="FFFFFF"/>
                  </a:solidFill>
                  <a:latin typeface="Cambria"/>
                  <a:cs typeface="Cambria"/>
                </a:rPr>
                <a:t>′</a:t>
              </a:r>
              <a:r>
                <a:rPr sz="3950" spc="175" dirty="0">
                  <a:solidFill>
                    <a:srgbClr val="FFFFFF"/>
                  </a:solidFill>
                  <a:latin typeface="Cambria"/>
                  <a:cs typeface="Cambria"/>
                </a:rPr>
                <a:t>,</a:t>
              </a:r>
              <a:r>
                <a:rPr sz="3950" spc="-220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i="1" spc="-2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q</a:t>
              </a:r>
              <a:r>
                <a:rPr sz="3950" spc="-20" dirty="0">
                  <a:solidFill>
                    <a:srgbClr val="FFFFFF"/>
                  </a:solidFill>
                  <a:latin typeface="Cambria"/>
                  <a:cs typeface="Cambria"/>
                </a:rPr>
                <a:t>′)</a:t>
              </a:r>
              <a:r>
                <a:rPr sz="3250" spc="-20" dirty="0">
                  <a:solidFill>
                    <a:srgbClr val="FFFFFF"/>
                  </a:solidFill>
                  <a:latin typeface="Century Gothic"/>
                  <a:cs typeface="Century Gothic"/>
                </a:rPr>
                <a:t>)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950" spc="475" dirty="0">
                  <a:solidFill>
                    <a:srgbClr val="FFFFFF"/>
                  </a:solidFill>
                  <a:latin typeface="Cambria"/>
                  <a:cs typeface="Cambria"/>
                </a:rPr>
                <a:t>≠</a:t>
              </a:r>
              <a:r>
                <a:rPr sz="3950" dirty="0">
                  <a:solidFill>
                    <a:srgbClr val="FFFFFF"/>
                  </a:solidFill>
                  <a:latin typeface="Cambria"/>
                  <a:cs typeface="Cambria"/>
                </a:rPr>
                <a:t>	</a:t>
              </a:r>
              <a:r>
                <a:rPr sz="3250" spc="235" dirty="0">
                  <a:solidFill>
                    <a:srgbClr val="FFFFFF"/>
                  </a:solidFill>
                  <a:latin typeface="Century Gothic"/>
                  <a:cs typeface="Century Gothic"/>
                </a:rPr>
                <a:t>G(</a:t>
              </a:r>
              <a:r>
                <a:rPr sz="3950" spc="235" dirty="0">
                  <a:solidFill>
                    <a:srgbClr val="FFFFFF"/>
                  </a:solidFill>
                  <a:latin typeface="Cambria"/>
                  <a:cs typeface="Cambria"/>
                </a:rPr>
                <a:t>(</a:t>
              </a:r>
              <a:r>
                <a:rPr sz="3950" i="1" spc="235" dirty="0">
                  <a:solidFill>
                    <a:srgbClr val="FFFFFF"/>
                  </a:solidFill>
                  <a:latin typeface="Times New Roman"/>
                  <a:cs typeface="Times New Roman"/>
                </a:rPr>
                <a:t>p</a:t>
              </a:r>
              <a:r>
                <a:rPr sz="3950" spc="235" dirty="0">
                  <a:solidFill>
                    <a:srgbClr val="FFFFFF"/>
                  </a:solidFill>
                  <a:latin typeface="Cambria"/>
                  <a:cs typeface="Cambria"/>
                </a:rPr>
                <a:t>,</a:t>
              </a:r>
              <a:r>
                <a:rPr sz="3950" spc="-195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i="1" spc="5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q</a:t>
              </a:r>
              <a:r>
                <a:rPr sz="3950" spc="50" dirty="0">
                  <a:solidFill>
                    <a:srgbClr val="FFFFFF"/>
                  </a:solidFill>
                  <a:latin typeface="Cambria"/>
                  <a:cs typeface="Cambria"/>
                </a:rPr>
                <a:t>)</a:t>
              </a:r>
              <a:r>
                <a:rPr sz="3250" spc="50" dirty="0">
                  <a:solidFill>
                    <a:srgbClr val="FFFFFF"/>
                  </a:solidFill>
                  <a:latin typeface="Century Gothic"/>
                  <a:cs typeface="Century Gothic"/>
                </a:rPr>
                <a:t>)</a:t>
              </a:r>
              <a:br>
                <a:rPr lang="en-IN" sz="3250" spc="50" dirty="0">
                  <a:solidFill>
                    <a:srgbClr val="FFFFFF"/>
                  </a:solidFill>
                  <a:latin typeface="Century Gothic"/>
                  <a:cs typeface="Century Gothic"/>
                </a:rPr>
              </a:br>
              <a:r>
                <a:rPr lang="en-IN" sz="3250" spc="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						</a:t>
              </a:r>
              <a:br>
                <a:rPr lang="en-IN" sz="3250" spc="50" dirty="0">
                  <a:solidFill>
                    <a:srgbClr val="FFFFFF"/>
                  </a:solidFill>
                  <a:latin typeface="Century Gothic"/>
                  <a:cs typeface="Century Gothic"/>
                </a:rPr>
              </a:br>
              <a:r>
                <a:rPr lang="en-IN" sz="3250" spc="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					(Unique Prime Factorization)</a:t>
              </a:r>
              <a:endParaRPr sz="3250" dirty="0">
                <a:latin typeface="Century Gothic"/>
                <a:cs typeface="Century Gothic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D17A9B-9EFE-474A-B7AF-C2B3A170E50C}"/>
              </a:ext>
            </a:extLst>
          </p:cNvPr>
          <p:cNvGrpSpPr/>
          <p:nvPr/>
        </p:nvGrpSpPr>
        <p:grpSpPr>
          <a:xfrm>
            <a:off x="784188" y="8264052"/>
            <a:ext cx="18642077" cy="2802434"/>
            <a:chOff x="784188" y="8264052"/>
            <a:chExt cx="18642077" cy="2802434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188" y="9447327"/>
              <a:ext cx="243337" cy="224619"/>
            </a:xfrm>
            <a:prstGeom prst="rect">
              <a:avLst/>
            </a:prstGeom>
          </p:spPr>
        </p:pic>
        <p:sp>
          <p:nvSpPr>
            <p:cNvPr id="10" name="object 10"/>
            <p:cNvSpPr txBox="1"/>
            <p:nvPr/>
          </p:nvSpPr>
          <p:spPr>
            <a:xfrm>
              <a:off x="1229705" y="8264052"/>
              <a:ext cx="18196560" cy="280243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50800" marR="43180">
                <a:lnSpc>
                  <a:spcPct val="107000"/>
                </a:lnSpc>
                <a:spcBef>
                  <a:spcPts val="3560"/>
                </a:spcBef>
                <a:tabLst>
                  <a:tab pos="805815" algn="l"/>
                  <a:tab pos="1925320" algn="l"/>
                  <a:tab pos="2479675" algn="l"/>
                  <a:tab pos="3004820" algn="l"/>
                  <a:tab pos="3279775" algn="l"/>
                  <a:tab pos="4318635" algn="l"/>
                  <a:tab pos="4579620" algn="l"/>
                  <a:tab pos="5899150" algn="l"/>
                  <a:tab pos="6661150" algn="l"/>
                  <a:tab pos="7003415" algn="l"/>
                  <a:tab pos="7152005" algn="l"/>
                  <a:tab pos="7935595" algn="l"/>
                  <a:tab pos="8922385" algn="l"/>
                  <a:tab pos="8982075" algn="l"/>
                  <a:tab pos="10490200" algn="l"/>
                  <a:tab pos="10766425" algn="l"/>
                  <a:tab pos="12783820" algn="l"/>
                  <a:tab pos="13506450" algn="l"/>
                  <a:tab pos="14900910" algn="l"/>
                  <a:tab pos="15432405" algn="l"/>
                  <a:tab pos="16427450" algn="l"/>
                  <a:tab pos="16857980" algn="l"/>
                  <a:tab pos="17435830" algn="l"/>
                </a:tabLst>
              </a:pPr>
              <a:endParaRPr lang="en-IN" sz="3250" spc="770" dirty="0">
                <a:solidFill>
                  <a:srgbClr val="FFFFFF"/>
                </a:solidFill>
                <a:latin typeface="Century Gothic"/>
                <a:cs typeface="Century Gothic"/>
              </a:endParaRPr>
            </a:p>
            <a:p>
              <a:pPr marL="50800" marR="43180">
                <a:lnSpc>
                  <a:spcPct val="107000"/>
                </a:lnSpc>
                <a:spcBef>
                  <a:spcPts val="3560"/>
                </a:spcBef>
                <a:tabLst>
                  <a:tab pos="805815" algn="l"/>
                  <a:tab pos="1925320" algn="l"/>
                  <a:tab pos="2479675" algn="l"/>
                  <a:tab pos="3004820" algn="l"/>
                  <a:tab pos="3279775" algn="l"/>
                  <a:tab pos="4318635" algn="l"/>
                  <a:tab pos="4579620" algn="l"/>
                  <a:tab pos="5899150" algn="l"/>
                  <a:tab pos="6661150" algn="l"/>
                  <a:tab pos="7003415" algn="l"/>
                  <a:tab pos="7152005" algn="l"/>
                  <a:tab pos="7935595" algn="l"/>
                  <a:tab pos="8922385" algn="l"/>
                  <a:tab pos="8982075" algn="l"/>
                  <a:tab pos="10490200" algn="l"/>
                  <a:tab pos="10766425" algn="l"/>
                  <a:tab pos="12783820" algn="l"/>
                  <a:tab pos="13506450" algn="l"/>
                  <a:tab pos="14900910" algn="l"/>
                  <a:tab pos="15432405" algn="l"/>
                  <a:tab pos="16427450" algn="l"/>
                  <a:tab pos="16857980" algn="l"/>
                  <a:tab pos="17435830" algn="l"/>
                </a:tabLst>
              </a:pPr>
              <a:r>
                <a:rPr sz="3250" spc="770" dirty="0">
                  <a:solidFill>
                    <a:srgbClr val="FFFFFF"/>
                  </a:solidFill>
                  <a:latin typeface="Century Gothic"/>
                  <a:cs typeface="Century Gothic"/>
                </a:rPr>
                <a:t>In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150" dirty="0">
                  <a:solidFill>
                    <a:srgbClr val="FFFFFF"/>
                  </a:solidFill>
                  <a:latin typeface="Century Gothic"/>
                  <a:cs typeface="Century Gothic"/>
                </a:rPr>
                <a:t>fact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185" dirty="0">
                  <a:solidFill>
                    <a:srgbClr val="FFFFFF"/>
                  </a:solidFill>
                  <a:latin typeface="Century Gothic"/>
                  <a:cs typeface="Century Gothic"/>
                </a:rPr>
                <a:t>one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325" dirty="0">
                  <a:solidFill>
                    <a:srgbClr val="FFFFFF"/>
                  </a:solidFill>
                  <a:latin typeface="Century Gothic"/>
                  <a:cs typeface="Century Gothic"/>
                </a:rPr>
                <a:t>could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145" dirty="0">
                  <a:solidFill>
                    <a:srgbClr val="FFFFFF"/>
                  </a:solidFill>
                  <a:latin typeface="Century Gothic"/>
                  <a:cs typeface="Century Gothic"/>
                </a:rPr>
                <a:t>show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135" dirty="0">
                  <a:solidFill>
                    <a:srgbClr val="FFFFFF"/>
                  </a:solidFill>
                  <a:latin typeface="Century Gothic"/>
                  <a:cs typeface="Century Gothic"/>
                </a:rPr>
                <a:t>that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500" dirty="0">
                  <a:solidFill>
                    <a:srgbClr val="FFFFFF"/>
                  </a:solidFill>
                  <a:latin typeface="Century Gothic"/>
                  <a:cs typeface="Century Gothic"/>
                </a:rPr>
                <a:t>for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185" dirty="0">
                  <a:solidFill>
                    <a:srgbClr val="FFFFFF"/>
                  </a:solidFill>
                  <a:latin typeface="Century Gothic"/>
                  <a:cs typeface="Century Gothic"/>
                </a:rPr>
                <a:t>any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	</a:t>
              </a:r>
              <a:r>
                <a:rPr sz="3250" spc="434" dirty="0">
                  <a:solidFill>
                    <a:srgbClr val="FFFFFF"/>
                  </a:solidFill>
                  <a:latin typeface="Century Gothic"/>
                  <a:cs typeface="Century Gothic"/>
                </a:rPr>
                <a:t>finite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45" dirty="0">
                  <a:solidFill>
                    <a:srgbClr val="FFFFFF"/>
                  </a:solidFill>
                  <a:latin typeface="Century Gothic"/>
                  <a:cs typeface="Century Gothic"/>
                </a:rPr>
                <a:t>sequence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425" dirty="0">
                  <a:solidFill>
                    <a:srgbClr val="FFFFFF"/>
                  </a:solidFill>
                  <a:latin typeface="Century Gothic"/>
                  <a:cs typeface="Century Gothic"/>
                </a:rPr>
                <a:t>of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325" dirty="0">
                  <a:solidFill>
                    <a:srgbClr val="FFFFFF"/>
                  </a:solidFill>
                  <a:latin typeface="Century Gothic"/>
                  <a:cs typeface="Century Gothic"/>
                </a:rPr>
                <a:t>natural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204" dirty="0">
                  <a:solidFill>
                    <a:srgbClr val="FFFFFF"/>
                  </a:solidFill>
                  <a:latin typeface="Century Gothic"/>
                  <a:cs typeface="Century Gothic"/>
                </a:rPr>
                <a:t>numbers </a:t>
              </a:r>
              <a:r>
                <a:rPr sz="3950" spc="-75" dirty="0">
                  <a:solidFill>
                    <a:srgbClr val="FFFFFF"/>
                  </a:solidFill>
                  <a:latin typeface="Cambria"/>
                  <a:cs typeface="Cambria"/>
                </a:rPr>
                <a:t>(</a:t>
              </a:r>
              <a:r>
                <a:rPr sz="3950" i="1" spc="-75" dirty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sz="4200" spc="-112" baseline="-19841" dirty="0">
                  <a:solidFill>
                    <a:srgbClr val="FFFFFF"/>
                  </a:solidFill>
                  <a:latin typeface="Cambria"/>
                  <a:cs typeface="Cambria"/>
                </a:rPr>
                <a:t>1</a:t>
              </a:r>
              <a:r>
                <a:rPr sz="3950" spc="-75" dirty="0">
                  <a:solidFill>
                    <a:srgbClr val="FFFFFF"/>
                  </a:solidFill>
                  <a:latin typeface="Cambria"/>
                  <a:cs typeface="Cambria"/>
                </a:rPr>
                <a:t>,</a:t>
              </a:r>
              <a:r>
                <a:rPr sz="3950" spc="-200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spc="580" dirty="0">
                  <a:solidFill>
                    <a:srgbClr val="FFFFFF"/>
                  </a:solidFill>
                  <a:latin typeface="Cambria"/>
                  <a:cs typeface="Cambria"/>
                </a:rPr>
                <a:t>…,</a:t>
              </a:r>
              <a:r>
                <a:rPr sz="3950" spc="-200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i="1" spc="-2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sz="4200" i="1" spc="-30" baseline="-19841" dirty="0">
                  <a:solidFill>
                    <a:srgbClr val="FFFFFF"/>
                  </a:solidFill>
                  <a:latin typeface="Times New Roman"/>
                  <a:cs typeface="Times New Roman"/>
                </a:rPr>
                <a:t>n</a:t>
              </a:r>
              <a:r>
                <a:rPr sz="3950" spc="-20" dirty="0">
                  <a:solidFill>
                    <a:srgbClr val="FFFFFF"/>
                  </a:solidFill>
                  <a:latin typeface="Cambria"/>
                  <a:cs typeface="Cambria"/>
                </a:rPr>
                <a:t>)</a:t>
              </a:r>
              <a:r>
                <a:rPr sz="3250" spc="-20" dirty="0">
                  <a:solidFill>
                    <a:srgbClr val="FFFFFF"/>
                  </a:solidFill>
                  <a:latin typeface="Century Gothic"/>
                  <a:cs typeface="Century Gothic"/>
                </a:rPr>
                <a:t>,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-25" dirty="0">
                  <a:solidFill>
                    <a:srgbClr val="FFFFFF"/>
                  </a:solidFill>
                  <a:latin typeface="Century Gothic"/>
                  <a:cs typeface="Century Gothic"/>
                </a:rPr>
                <a:t>we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40" dirty="0">
                  <a:solidFill>
                    <a:srgbClr val="FFFFFF"/>
                  </a:solidFill>
                  <a:latin typeface="Century Gothic"/>
                  <a:cs typeface="Century Gothic"/>
                </a:rPr>
                <a:t>can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170" dirty="0">
                  <a:solidFill>
                    <a:srgbClr val="FFFFFF"/>
                  </a:solidFill>
                  <a:latin typeface="Century Gothic"/>
                  <a:cs typeface="Century Gothic"/>
                </a:rPr>
                <a:t>associate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-50" dirty="0">
                  <a:solidFill>
                    <a:srgbClr val="FFFFFF"/>
                  </a:solidFill>
                  <a:latin typeface="Century Gothic"/>
                  <a:cs typeface="Century Gothic"/>
                </a:rPr>
                <a:t>a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	</a:t>
              </a:r>
              <a:r>
                <a:rPr sz="3250" spc="210" dirty="0">
                  <a:solidFill>
                    <a:srgbClr val="FFFFFF"/>
                  </a:solidFill>
                  <a:latin typeface="Century Gothic"/>
                  <a:cs typeface="Century Gothic"/>
                </a:rPr>
                <a:t>unique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229" dirty="0">
                  <a:solidFill>
                    <a:srgbClr val="FFFFFF"/>
                  </a:solidFill>
                  <a:latin typeface="Century Gothic"/>
                  <a:cs typeface="Century Gothic"/>
                </a:rPr>
                <a:t>integer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950" spc="-35" dirty="0">
                  <a:solidFill>
                    <a:srgbClr val="FFFFFF"/>
                  </a:solidFill>
                  <a:latin typeface="Cambria"/>
                  <a:cs typeface="Cambria"/>
                </a:rPr>
                <a:t>2</a:t>
              </a:r>
              <a:r>
                <a:rPr sz="4200" i="1" spc="-52" baseline="28769" dirty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sz="3000" spc="-52" baseline="20833" dirty="0">
                  <a:solidFill>
                    <a:srgbClr val="FFFFFF"/>
                  </a:solidFill>
                  <a:latin typeface="Cambria"/>
                  <a:cs typeface="Cambria"/>
                </a:rPr>
                <a:t>1</a:t>
              </a:r>
              <a:r>
                <a:rPr sz="3000" spc="509" baseline="20833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spc="350" dirty="0">
                  <a:solidFill>
                    <a:srgbClr val="FFFFFF"/>
                  </a:solidFill>
                  <a:latin typeface="Cambria"/>
                  <a:cs typeface="Cambria"/>
                </a:rPr>
                <a:t>×</a:t>
              </a:r>
              <a:r>
                <a:rPr sz="3950" spc="-80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spc="-20" dirty="0">
                  <a:solidFill>
                    <a:srgbClr val="FFFFFF"/>
                  </a:solidFill>
                  <a:latin typeface="Cambria"/>
                  <a:cs typeface="Cambria"/>
                </a:rPr>
                <a:t>3</a:t>
              </a:r>
              <a:r>
                <a:rPr sz="4200" i="1" spc="-30" baseline="28769" dirty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sz="3000" spc="-30" baseline="20833" dirty="0">
                  <a:solidFill>
                    <a:srgbClr val="FFFFFF"/>
                  </a:solidFill>
                  <a:latin typeface="Cambria"/>
                  <a:cs typeface="Cambria"/>
                </a:rPr>
                <a:t>2</a:t>
              </a:r>
              <a:r>
                <a:rPr sz="3000" spc="509" baseline="20833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spc="350" dirty="0">
                  <a:solidFill>
                    <a:srgbClr val="FFFFFF"/>
                  </a:solidFill>
                  <a:latin typeface="Cambria"/>
                  <a:cs typeface="Cambria"/>
                </a:rPr>
                <a:t>×</a:t>
              </a:r>
              <a:r>
                <a:rPr sz="3950" spc="-80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spc="980" dirty="0">
                  <a:solidFill>
                    <a:srgbClr val="FFFFFF"/>
                  </a:solidFill>
                  <a:latin typeface="Cambria"/>
                  <a:cs typeface="Cambria"/>
                </a:rPr>
                <a:t>…</a:t>
              </a:r>
              <a:r>
                <a:rPr sz="3950" spc="-80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spc="350" dirty="0">
                  <a:solidFill>
                    <a:srgbClr val="FFFFFF"/>
                  </a:solidFill>
                  <a:latin typeface="Cambria"/>
                  <a:cs typeface="Cambria"/>
                </a:rPr>
                <a:t>×</a:t>
              </a:r>
              <a:r>
                <a:rPr sz="3950" spc="-85" dirty="0">
                  <a:solidFill>
                    <a:srgbClr val="FFFFFF"/>
                  </a:solidFill>
                  <a:latin typeface="Cambria"/>
                  <a:cs typeface="Cambria"/>
                </a:rPr>
                <a:t> </a:t>
              </a:r>
              <a:r>
                <a:rPr sz="3950" i="1" spc="35" dirty="0">
                  <a:solidFill>
                    <a:srgbClr val="FFFFFF"/>
                  </a:solidFill>
                  <a:latin typeface="Times New Roman"/>
                  <a:cs typeface="Times New Roman"/>
                </a:rPr>
                <a:t>k</a:t>
              </a:r>
              <a:r>
                <a:rPr sz="4200" i="1" spc="52" baseline="28769" dirty="0">
                  <a:solidFill>
                    <a:srgbClr val="FFFFFF"/>
                  </a:solidFill>
                  <a:latin typeface="Times New Roman"/>
                  <a:cs typeface="Times New Roman"/>
                </a:rPr>
                <a:t>a</a:t>
              </a:r>
              <a:r>
                <a:rPr sz="3000" i="1" spc="52" baseline="20833" dirty="0">
                  <a:solidFill>
                    <a:srgbClr val="FFFFFF"/>
                  </a:solidFill>
                  <a:latin typeface="Times New Roman"/>
                  <a:cs typeface="Times New Roman"/>
                </a:rPr>
                <a:t>n</a:t>
              </a:r>
              <a:r>
                <a:rPr sz="3250" spc="35" dirty="0">
                  <a:solidFill>
                    <a:srgbClr val="FFFFFF"/>
                  </a:solidFill>
                  <a:latin typeface="Century Gothic"/>
                  <a:cs typeface="Century Gothic"/>
                </a:rPr>
                <a:t>,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80" dirty="0">
                  <a:solidFill>
                    <a:srgbClr val="FFFFFF"/>
                  </a:solidFill>
                  <a:latin typeface="Century Gothic"/>
                  <a:cs typeface="Century Gothic"/>
                </a:rPr>
                <a:t>where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950" i="1" spc="-5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k</a:t>
              </a:r>
              <a:r>
                <a:rPr sz="3950" i="1" dirty="0">
                  <a:solidFill>
                    <a:srgbClr val="FFFFFF"/>
                  </a:solidFill>
                  <a:latin typeface="Times New Roman"/>
                  <a:cs typeface="Times New Roman"/>
                </a:rPr>
                <a:t>	</a:t>
              </a:r>
              <a:r>
                <a:rPr sz="3250" spc="475" dirty="0">
                  <a:solidFill>
                    <a:srgbClr val="FFFFFF"/>
                  </a:solidFill>
                  <a:latin typeface="Century Gothic"/>
                  <a:cs typeface="Century Gothic"/>
                </a:rPr>
                <a:t>is</a:t>
              </a:r>
              <a:r>
                <a:rPr sz="3250" dirty="0">
                  <a:solidFill>
                    <a:srgbClr val="FFFFFF"/>
                  </a:solidFill>
                  <a:latin typeface="Century Gothic"/>
                  <a:cs typeface="Century Gothic"/>
                </a:rPr>
                <a:t>	</a:t>
              </a:r>
              <a:r>
                <a:rPr sz="3250" spc="95" dirty="0">
                  <a:solidFill>
                    <a:srgbClr val="FFFFFF"/>
                  </a:solidFill>
                  <a:latin typeface="Century Gothic"/>
                  <a:cs typeface="Century Gothic"/>
                </a:rPr>
                <a:t>the </a:t>
              </a:r>
              <a:r>
                <a:rPr sz="3950" i="1" spc="5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n</a:t>
              </a:r>
              <a:r>
                <a:rPr sz="4200" i="1" spc="75" baseline="28769" dirty="0">
                  <a:solidFill>
                    <a:srgbClr val="FFFFFF"/>
                  </a:solidFill>
                  <a:latin typeface="Times New Roman"/>
                  <a:cs typeface="Times New Roman"/>
                </a:rPr>
                <a:t>th</a:t>
              </a:r>
              <a:r>
                <a:rPr sz="4200" i="1" baseline="28769" dirty="0">
                  <a:solidFill>
                    <a:srgbClr val="FFFFFF"/>
                  </a:solidFill>
                  <a:latin typeface="Times New Roman"/>
                  <a:cs typeface="Times New Roman"/>
                </a:rPr>
                <a:t>	</a:t>
              </a:r>
              <a:r>
                <a:rPr sz="4200" i="1" spc="-944" baseline="28769" dirty="0">
                  <a:solidFill>
                    <a:srgbClr val="FFFFFF"/>
                  </a:solidFill>
                  <a:latin typeface="Times New Roman"/>
                  <a:cs typeface="Times New Roman"/>
                </a:rPr>
                <a:t> </a:t>
              </a:r>
              <a:r>
                <a:rPr sz="3250" spc="245" dirty="0">
                  <a:solidFill>
                    <a:srgbClr val="FFFFFF"/>
                  </a:solidFill>
                  <a:latin typeface="Century Gothic"/>
                  <a:cs typeface="Century Gothic"/>
                </a:rPr>
                <a:t>prime.</a:t>
              </a:r>
              <a:endParaRPr sz="3250" dirty="0">
                <a:latin typeface="Century Gothic"/>
                <a:cs typeface="Century Gothic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54625" y="323206"/>
            <a:ext cx="10194925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83310" algn="l"/>
                <a:tab pos="1942464" algn="l"/>
                <a:tab pos="4465320" algn="l"/>
                <a:tab pos="5394960" algn="l"/>
                <a:tab pos="6465570" algn="l"/>
                <a:tab pos="7325359" algn="l"/>
              </a:tabLst>
            </a:pPr>
            <a:r>
              <a:rPr sz="3850" spc="5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1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320" dirty="0">
                <a:solidFill>
                  <a:srgbClr val="FFFFFF"/>
                </a:solidFill>
                <a:latin typeface="Century Gothic"/>
                <a:cs typeface="Century Gothic"/>
              </a:rPr>
              <a:t>Naturals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260" dirty="0">
                <a:solidFill>
                  <a:srgbClr val="FFFFFF"/>
                </a:solidFill>
                <a:latin typeface="Century Gothic"/>
                <a:cs typeface="Century Gothic"/>
              </a:rPr>
              <a:t>vs.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1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315" dirty="0">
                <a:solidFill>
                  <a:srgbClr val="FFFFFF"/>
                </a:solidFill>
                <a:latin typeface="Century Gothic"/>
                <a:cs typeface="Century Gothic"/>
              </a:rPr>
              <a:t>Rationals?</a:t>
            </a:r>
            <a:endParaRPr sz="3850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712" y="2984859"/>
            <a:ext cx="200214" cy="1848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712" y="3866571"/>
            <a:ext cx="200214" cy="1848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45976" y="2799201"/>
            <a:ext cx="15789910" cy="140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11200" algn="l"/>
                <a:tab pos="1165860" algn="l"/>
                <a:tab pos="1859280" algn="l"/>
                <a:tab pos="2205990" algn="l"/>
                <a:tab pos="3662045" algn="l"/>
                <a:tab pos="4036695" algn="l"/>
                <a:tab pos="4937125" algn="l"/>
                <a:tab pos="6130925" algn="l"/>
                <a:tab pos="7715884" algn="l"/>
                <a:tab pos="8446135" algn="l"/>
                <a:tab pos="9000490" algn="l"/>
                <a:tab pos="10241915" algn="l"/>
              </a:tabLst>
            </a:pP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80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38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r>
              <a:rPr sz="32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45" dirty="0">
                <a:solidFill>
                  <a:srgbClr val="FFFFFF"/>
                </a:solidFill>
                <a:latin typeface="Cambria"/>
                <a:cs typeface="Cambria"/>
              </a:rPr>
              <a:t>ℝ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9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459" dirty="0">
                <a:solidFill>
                  <a:srgbClr val="FFFFFF"/>
                </a:solidFill>
                <a:latin typeface="Century Gothic"/>
                <a:cs typeface="Century Gothic"/>
              </a:rPr>
              <a:t>Trivial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9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-25" dirty="0">
                <a:solidFill>
                  <a:srgbClr val="FFFFFF"/>
                </a:solidFill>
                <a:latin typeface="Century Gothic"/>
                <a:cs typeface="Century Gothic"/>
              </a:rPr>
              <a:t>Map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65" dirty="0">
                <a:solidFill>
                  <a:srgbClr val="FFFFFF"/>
                </a:solidFill>
                <a:latin typeface="Century Gothic"/>
                <a:cs typeface="Century Gothic"/>
              </a:rPr>
              <a:t>every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75" dirty="0">
                <a:solidFill>
                  <a:srgbClr val="FFFFFF"/>
                </a:solidFill>
                <a:latin typeface="Century Gothic"/>
                <a:cs typeface="Century Gothic"/>
              </a:rPr>
              <a:t>natural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2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55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310" dirty="0">
                <a:solidFill>
                  <a:srgbClr val="FFFFFF"/>
                </a:solidFill>
                <a:latin typeface="Century Gothic"/>
                <a:cs typeface="Century Gothic"/>
              </a:rPr>
              <a:t>itself.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450" spc="-37" baseline="-19323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3450" baseline="-19323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3040"/>
              </a:spcBef>
              <a:tabLst>
                <a:tab pos="731520" algn="l"/>
                <a:tab pos="1186180" algn="l"/>
                <a:tab pos="1859280" algn="l"/>
                <a:tab pos="2173605" algn="l"/>
                <a:tab pos="3728085" algn="l"/>
                <a:tab pos="5495925" algn="l"/>
                <a:tab pos="7134859" algn="l"/>
                <a:tab pos="7669530" algn="l"/>
                <a:tab pos="9649460" algn="l"/>
                <a:tab pos="10568940" algn="l"/>
                <a:tab pos="10991850" algn="l"/>
                <a:tab pos="11466830" algn="l"/>
                <a:tab pos="12120245" algn="l"/>
                <a:tab pos="13970635" algn="l"/>
              </a:tabLst>
            </a:pP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45" dirty="0">
                <a:solidFill>
                  <a:srgbClr val="FFFFFF"/>
                </a:solidFill>
                <a:latin typeface="Cambria"/>
                <a:cs typeface="Cambria"/>
              </a:rPr>
              <a:t>ℝ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38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r>
              <a:rPr sz="32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80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-50" dirty="0">
                <a:solidFill>
                  <a:srgbClr val="FFFFFF"/>
                </a:solidFill>
                <a:latin typeface="Century Gothic"/>
                <a:cs typeface="Century Gothic"/>
              </a:rPr>
              <a:t>?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60" dirty="0">
                <a:solidFill>
                  <a:srgbClr val="FFFFFF"/>
                </a:solidFill>
                <a:latin typeface="Century Gothic"/>
                <a:cs typeface="Century Gothic"/>
              </a:rPr>
              <a:t>Assume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30" dirty="0">
                <a:solidFill>
                  <a:srgbClr val="FFFFFF"/>
                </a:solidFill>
                <a:latin typeface="Century Gothic"/>
                <a:cs typeface="Century Gothic"/>
              </a:rPr>
              <a:t>yes.</a:t>
            </a:r>
            <a:r>
              <a:rPr sz="2650" spc="2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50" spc="440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60" dirty="0">
                <a:solidFill>
                  <a:srgbClr val="FFFFFF"/>
                </a:solidFill>
                <a:latin typeface="Century Gothic"/>
                <a:cs typeface="Century Gothic"/>
              </a:rPr>
              <a:t>implies,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390" dirty="0">
                <a:solidFill>
                  <a:srgbClr val="FFFFFF"/>
                </a:solidFill>
                <a:latin typeface="Century Gothic"/>
                <a:cs typeface="Century Gothic"/>
              </a:rPr>
              <a:t>F: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-20" dirty="0">
                <a:solidFill>
                  <a:srgbClr val="FFFFFF"/>
                </a:solidFill>
                <a:latin typeface="Cambria"/>
                <a:cs typeface="Cambria"/>
              </a:rPr>
              <a:t>[0,1)</a:t>
            </a:r>
            <a:r>
              <a:rPr sz="32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spc="195" dirty="0">
                <a:solidFill>
                  <a:srgbClr val="FFFFFF"/>
                </a:solidFill>
                <a:latin typeface="Cambria"/>
                <a:cs typeface="Cambria"/>
              </a:rPr>
              <a:t>↦</a:t>
            </a:r>
            <a:r>
              <a:rPr sz="32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spc="-25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25" dirty="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8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45" dirty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4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50" dirty="0">
                <a:solidFill>
                  <a:srgbClr val="FFFFFF"/>
                </a:solidFill>
                <a:latin typeface="Century Gothic"/>
                <a:cs typeface="Century Gothic"/>
              </a:rPr>
              <a:t>an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60" dirty="0">
                <a:solidFill>
                  <a:srgbClr val="FFFFFF"/>
                </a:solidFill>
                <a:latin typeface="Century Gothic"/>
                <a:cs typeface="Century Gothic"/>
              </a:rPr>
              <a:t>injective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85" dirty="0">
                <a:solidFill>
                  <a:srgbClr val="FFFFFF"/>
                </a:solidFill>
                <a:latin typeface="Century Gothic"/>
                <a:cs typeface="Century Gothic"/>
              </a:rPr>
              <a:t>function.</a:t>
            </a:r>
            <a:endParaRPr sz="265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9141" y="323206"/>
            <a:ext cx="904621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83310" algn="l"/>
                <a:tab pos="1942464" algn="l"/>
                <a:tab pos="4465320" algn="l"/>
                <a:tab pos="5394960" algn="l"/>
                <a:tab pos="6465570" algn="l"/>
                <a:tab pos="7325359" algn="l"/>
              </a:tabLst>
            </a:pPr>
            <a:r>
              <a:rPr sz="3850" spc="5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1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320" dirty="0">
                <a:solidFill>
                  <a:srgbClr val="FFFFFF"/>
                </a:solidFill>
                <a:latin typeface="Century Gothic"/>
                <a:cs typeface="Century Gothic"/>
              </a:rPr>
              <a:t>Naturals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260" dirty="0">
                <a:solidFill>
                  <a:srgbClr val="FFFFFF"/>
                </a:solidFill>
                <a:latin typeface="Century Gothic"/>
                <a:cs typeface="Century Gothic"/>
              </a:rPr>
              <a:t>vs.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1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215" dirty="0">
                <a:solidFill>
                  <a:srgbClr val="FFFFFF"/>
                </a:solidFill>
                <a:latin typeface="Century Gothic"/>
                <a:cs typeface="Century Gothic"/>
              </a:rPr>
              <a:t>Reals?</a:t>
            </a:r>
            <a:endParaRPr sz="385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86790" algn="l"/>
                <a:tab pos="1644014" algn="l"/>
              </a:tabLst>
            </a:pPr>
            <a:r>
              <a:rPr lang="en-IN" spc="-1005" dirty="0"/>
              <a:t>|</a:t>
            </a:r>
            <a:r>
              <a:rPr sz="4750" spc="-1005" dirty="0">
                <a:latin typeface="Cambria"/>
                <a:cs typeface="Cambria"/>
              </a:rPr>
              <a:t>ℕ</a:t>
            </a:r>
            <a:r>
              <a:rPr spc="-1005" dirty="0"/>
              <a:t>|</a:t>
            </a:r>
            <a:r>
              <a:rPr dirty="0"/>
              <a:t>	</a:t>
            </a:r>
            <a:r>
              <a:rPr sz="4750" spc="550" dirty="0">
                <a:latin typeface="Cambria"/>
                <a:cs typeface="Cambria"/>
              </a:rPr>
              <a:t>≤</a:t>
            </a:r>
            <a:r>
              <a:rPr sz="4750" dirty="0">
                <a:latin typeface="Cambria"/>
                <a:cs typeface="Cambria"/>
              </a:rPr>
              <a:t>	</a:t>
            </a:r>
            <a:r>
              <a:rPr spc="-810" dirty="0"/>
              <a:t>|</a:t>
            </a:r>
            <a:r>
              <a:rPr sz="4750" spc="-810" dirty="0">
                <a:latin typeface="Cambria"/>
                <a:cs typeface="Cambria"/>
              </a:rPr>
              <a:t>ℝ</a:t>
            </a:r>
            <a:r>
              <a:rPr spc="-810" dirty="0"/>
              <a:t>|?</a:t>
            </a:r>
            <a:endParaRPr sz="475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4810" y="4921254"/>
            <a:ext cx="1022350" cy="32702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ts val="4520"/>
              </a:lnSpc>
              <a:spcBef>
                <a:spcPts val="30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ts val="4520"/>
              </a:lnSpc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22048"/>
              </p:ext>
            </p:extLst>
          </p:nvPr>
        </p:nvGraphicFramePr>
        <p:xfrm>
          <a:off x="2183179" y="5188323"/>
          <a:ext cx="13975065" cy="3143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marR="43180" algn="r">
                        <a:lnSpc>
                          <a:spcPts val="4595"/>
                        </a:lnSpc>
                      </a:pPr>
                      <a:r>
                        <a:rPr sz="4100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4350" spc="-37" baseline="-20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4350" baseline="-20114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1,1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1,2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1,3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R="55880" algn="r">
                        <a:lnSpc>
                          <a:spcPts val="4325"/>
                        </a:lnSpc>
                      </a:pPr>
                      <a:r>
                        <a:rPr sz="4100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4350" spc="-37" baseline="-20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4350" baseline="-20114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2,1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94615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2,2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2,3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4100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4350" spc="-37" baseline="-20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4350" baseline="-20114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170180">
                        <a:lnSpc>
                          <a:spcPts val="3954"/>
                        </a:lnSpc>
                      </a:pPr>
                      <a:r>
                        <a:rPr sz="4100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4350" spc="-37" baseline="-20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4350" baseline="-20114" dirty="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549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5875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631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676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7145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758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803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8478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885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930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9748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2012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2057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21018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2139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marR="51435" algn="r">
                        <a:lnSpc>
                          <a:spcPts val="3165"/>
                        </a:lnSpc>
                        <a:spcBef>
                          <a:spcPts val="505"/>
                        </a:spcBef>
                      </a:pPr>
                      <a:r>
                        <a:rPr lang="en-IN" sz="3200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900" spc="-5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900" dirty="0">
                        <a:latin typeface="Cambria"/>
                        <a:cs typeface="Cambr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52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712" y="2984859"/>
            <a:ext cx="200214" cy="1848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712" y="3866571"/>
            <a:ext cx="200214" cy="1848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45976" y="2799201"/>
            <a:ext cx="15789910" cy="140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11200" algn="l"/>
                <a:tab pos="1165860" algn="l"/>
                <a:tab pos="1859280" algn="l"/>
                <a:tab pos="2205990" algn="l"/>
                <a:tab pos="3662045" algn="l"/>
                <a:tab pos="4036695" algn="l"/>
                <a:tab pos="4937125" algn="l"/>
                <a:tab pos="6130925" algn="l"/>
                <a:tab pos="7715884" algn="l"/>
                <a:tab pos="8446135" algn="l"/>
                <a:tab pos="9000490" algn="l"/>
                <a:tab pos="10241915" algn="l"/>
              </a:tabLst>
            </a:pP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80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38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r>
              <a:rPr sz="32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45" dirty="0">
                <a:solidFill>
                  <a:srgbClr val="FFFFFF"/>
                </a:solidFill>
                <a:latin typeface="Cambria"/>
                <a:cs typeface="Cambria"/>
              </a:rPr>
              <a:t>ℝ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9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459" dirty="0">
                <a:solidFill>
                  <a:srgbClr val="FFFFFF"/>
                </a:solidFill>
                <a:latin typeface="Century Gothic"/>
                <a:cs typeface="Century Gothic"/>
              </a:rPr>
              <a:t>Trivial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9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-25" dirty="0">
                <a:solidFill>
                  <a:srgbClr val="FFFFFF"/>
                </a:solidFill>
                <a:latin typeface="Century Gothic"/>
                <a:cs typeface="Century Gothic"/>
              </a:rPr>
              <a:t>Map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65" dirty="0">
                <a:solidFill>
                  <a:srgbClr val="FFFFFF"/>
                </a:solidFill>
                <a:latin typeface="Century Gothic"/>
                <a:cs typeface="Century Gothic"/>
              </a:rPr>
              <a:t>every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75" dirty="0">
                <a:solidFill>
                  <a:srgbClr val="FFFFFF"/>
                </a:solidFill>
                <a:latin typeface="Century Gothic"/>
                <a:cs typeface="Century Gothic"/>
              </a:rPr>
              <a:t>natural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2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55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310" dirty="0">
                <a:solidFill>
                  <a:srgbClr val="FFFFFF"/>
                </a:solidFill>
                <a:latin typeface="Century Gothic"/>
                <a:cs typeface="Century Gothic"/>
              </a:rPr>
              <a:t>itself.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450" spc="-37" baseline="-19323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3450" baseline="-19323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3040"/>
              </a:spcBef>
              <a:tabLst>
                <a:tab pos="731520" algn="l"/>
                <a:tab pos="1186180" algn="l"/>
                <a:tab pos="1859280" algn="l"/>
                <a:tab pos="2173605" algn="l"/>
                <a:tab pos="3728085" algn="l"/>
                <a:tab pos="5495925" algn="l"/>
                <a:tab pos="7134859" algn="l"/>
                <a:tab pos="7669530" algn="l"/>
                <a:tab pos="9649460" algn="l"/>
                <a:tab pos="10568940" algn="l"/>
                <a:tab pos="10991850" algn="l"/>
                <a:tab pos="11466830" algn="l"/>
                <a:tab pos="12120245" algn="l"/>
                <a:tab pos="13970635" algn="l"/>
              </a:tabLst>
            </a:pP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45" dirty="0">
                <a:solidFill>
                  <a:srgbClr val="FFFFFF"/>
                </a:solidFill>
                <a:latin typeface="Cambria"/>
                <a:cs typeface="Cambria"/>
              </a:rPr>
              <a:t>ℝ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38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r>
              <a:rPr sz="32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80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-50" dirty="0">
                <a:solidFill>
                  <a:srgbClr val="FFFFFF"/>
                </a:solidFill>
                <a:latin typeface="Century Gothic"/>
                <a:cs typeface="Century Gothic"/>
              </a:rPr>
              <a:t>?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60" dirty="0">
                <a:solidFill>
                  <a:srgbClr val="FFFFFF"/>
                </a:solidFill>
                <a:latin typeface="Century Gothic"/>
                <a:cs typeface="Century Gothic"/>
              </a:rPr>
              <a:t>Assume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30" dirty="0">
                <a:solidFill>
                  <a:srgbClr val="FFFFFF"/>
                </a:solidFill>
                <a:latin typeface="Century Gothic"/>
                <a:cs typeface="Century Gothic"/>
              </a:rPr>
              <a:t>yes.</a:t>
            </a:r>
            <a:r>
              <a:rPr sz="2650" spc="2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50" spc="440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60" dirty="0">
                <a:solidFill>
                  <a:srgbClr val="FFFFFF"/>
                </a:solidFill>
                <a:latin typeface="Century Gothic"/>
                <a:cs typeface="Century Gothic"/>
              </a:rPr>
              <a:t>implies,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390" dirty="0">
                <a:solidFill>
                  <a:srgbClr val="FFFFFF"/>
                </a:solidFill>
                <a:latin typeface="Century Gothic"/>
                <a:cs typeface="Century Gothic"/>
              </a:rPr>
              <a:t>F: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-20" dirty="0">
                <a:solidFill>
                  <a:srgbClr val="FFFFFF"/>
                </a:solidFill>
                <a:latin typeface="Cambria"/>
                <a:cs typeface="Cambria"/>
              </a:rPr>
              <a:t>[0,1)</a:t>
            </a:r>
            <a:r>
              <a:rPr sz="32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spc="195" dirty="0">
                <a:solidFill>
                  <a:srgbClr val="FFFFFF"/>
                </a:solidFill>
                <a:latin typeface="Cambria"/>
                <a:cs typeface="Cambria"/>
              </a:rPr>
              <a:t>↦</a:t>
            </a:r>
            <a:r>
              <a:rPr sz="32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spc="-25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25" dirty="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8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45" dirty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4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50" dirty="0">
                <a:solidFill>
                  <a:srgbClr val="FFFFFF"/>
                </a:solidFill>
                <a:latin typeface="Century Gothic"/>
                <a:cs typeface="Century Gothic"/>
              </a:rPr>
              <a:t>an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60" dirty="0">
                <a:solidFill>
                  <a:srgbClr val="FFFFFF"/>
                </a:solidFill>
                <a:latin typeface="Century Gothic"/>
                <a:cs typeface="Century Gothic"/>
              </a:rPr>
              <a:t>injective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85" dirty="0">
                <a:solidFill>
                  <a:srgbClr val="FFFFFF"/>
                </a:solidFill>
                <a:latin typeface="Century Gothic"/>
                <a:cs typeface="Century Gothic"/>
              </a:rPr>
              <a:t>function.</a:t>
            </a:r>
            <a:endParaRPr sz="265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9141" y="323206"/>
            <a:ext cx="904621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83310" algn="l"/>
                <a:tab pos="1942464" algn="l"/>
                <a:tab pos="4465320" algn="l"/>
                <a:tab pos="5394960" algn="l"/>
                <a:tab pos="6465570" algn="l"/>
                <a:tab pos="7325359" algn="l"/>
              </a:tabLst>
            </a:pPr>
            <a:r>
              <a:rPr sz="3850" spc="5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1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320" dirty="0">
                <a:solidFill>
                  <a:srgbClr val="FFFFFF"/>
                </a:solidFill>
                <a:latin typeface="Century Gothic"/>
                <a:cs typeface="Century Gothic"/>
              </a:rPr>
              <a:t>Naturals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260" dirty="0">
                <a:solidFill>
                  <a:srgbClr val="FFFFFF"/>
                </a:solidFill>
                <a:latin typeface="Century Gothic"/>
                <a:cs typeface="Century Gothic"/>
              </a:rPr>
              <a:t>vs.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1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215" dirty="0">
                <a:solidFill>
                  <a:srgbClr val="FFFFFF"/>
                </a:solidFill>
                <a:latin typeface="Century Gothic"/>
                <a:cs typeface="Century Gothic"/>
              </a:rPr>
              <a:t>Reals?</a:t>
            </a:r>
            <a:endParaRPr sz="385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86790" algn="l"/>
                <a:tab pos="1644014" algn="l"/>
              </a:tabLst>
            </a:pPr>
            <a:r>
              <a:rPr spc="-1005" dirty="0"/>
              <a:t>|</a:t>
            </a:r>
            <a:r>
              <a:rPr sz="4750" spc="-1005" dirty="0">
                <a:latin typeface="Cambria"/>
                <a:cs typeface="Cambria"/>
              </a:rPr>
              <a:t>ℕ</a:t>
            </a:r>
            <a:r>
              <a:rPr spc="-1005" dirty="0"/>
              <a:t>|</a:t>
            </a:r>
            <a:r>
              <a:rPr dirty="0"/>
              <a:t>	</a:t>
            </a:r>
            <a:r>
              <a:rPr sz="4750" spc="550" dirty="0">
                <a:latin typeface="Cambria"/>
                <a:cs typeface="Cambria"/>
              </a:rPr>
              <a:t>≤</a:t>
            </a:r>
            <a:r>
              <a:rPr sz="4750" dirty="0">
                <a:latin typeface="Cambria"/>
                <a:cs typeface="Cambria"/>
              </a:rPr>
              <a:t>	</a:t>
            </a:r>
            <a:r>
              <a:rPr spc="-810" dirty="0"/>
              <a:t>|</a:t>
            </a:r>
            <a:r>
              <a:rPr sz="4750" spc="-810" dirty="0">
                <a:latin typeface="Cambria"/>
                <a:cs typeface="Cambria"/>
              </a:rPr>
              <a:t>ℝ</a:t>
            </a:r>
            <a:r>
              <a:rPr spc="-810" dirty="0"/>
              <a:t>|?</a:t>
            </a:r>
            <a:endParaRPr sz="47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4810" y="4921254"/>
            <a:ext cx="1022350" cy="32702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ts val="4520"/>
              </a:lnSpc>
              <a:spcBef>
                <a:spcPts val="30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ts val="4520"/>
              </a:lnSpc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59660"/>
              </p:ext>
            </p:extLst>
          </p:nvPr>
        </p:nvGraphicFramePr>
        <p:xfrm>
          <a:off x="2183179" y="5188323"/>
          <a:ext cx="13975065" cy="3175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marR="43180" algn="r">
                        <a:lnSpc>
                          <a:spcPts val="4595"/>
                        </a:lnSpc>
                      </a:pPr>
                      <a:r>
                        <a:rPr sz="4100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4350" spc="-37" baseline="-20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4350" baseline="-20114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1,1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1,2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1,3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R="55880" algn="r">
                        <a:lnSpc>
                          <a:spcPts val="4325"/>
                        </a:lnSpc>
                      </a:pPr>
                      <a:r>
                        <a:rPr sz="4100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4350" spc="-37" baseline="-20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4350" baseline="-20114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2,1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94615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2,2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2,3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4100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4350" spc="-37" baseline="-20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4350" baseline="-20114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170180">
                        <a:lnSpc>
                          <a:spcPts val="3954"/>
                        </a:lnSpc>
                      </a:pPr>
                      <a:r>
                        <a:rPr sz="4100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4350" spc="-37" baseline="-20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4350" baseline="-20114" dirty="0">
                        <a:latin typeface="Cambria"/>
                        <a:cs typeface="Cambria"/>
                      </a:endParaRPr>
                    </a:p>
                    <a:p>
                      <a:pPr marL="177165">
                        <a:lnSpc>
                          <a:spcPts val="1100"/>
                        </a:lnSpc>
                      </a:pPr>
                      <a:endParaRPr sz="4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549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5875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631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676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7145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758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803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8478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885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930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9748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2012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2057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21018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2139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marR="51435" algn="r">
                        <a:lnSpc>
                          <a:spcPts val="3165"/>
                        </a:lnSpc>
                        <a:spcBef>
                          <a:spcPts val="505"/>
                        </a:spcBef>
                      </a:pPr>
                      <a:r>
                        <a:rPr lang="en-IN" sz="2800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900" spc="-5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900" dirty="0">
                        <a:latin typeface="Cambria"/>
                        <a:cs typeface="Cambr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52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7135" y="5207141"/>
            <a:ext cx="681141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712" y="2984859"/>
            <a:ext cx="200214" cy="1848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712" y="3866571"/>
            <a:ext cx="200214" cy="1848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45976" y="2799201"/>
            <a:ext cx="15789910" cy="140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11200" algn="l"/>
                <a:tab pos="1165860" algn="l"/>
                <a:tab pos="1859280" algn="l"/>
                <a:tab pos="2205990" algn="l"/>
                <a:tab pos="3662045" algn="l"/>
                <a:tab pos="4036695" algn="l"/>
                <a:tab pos="4937125" algn="l"/>
                <a:tab pos="6130925" algn="l"/>
                <a:tab pos="7715884" algn="l"/>
                <a:tab pos="8446135" algn="l"/>
                <a:tab pos="9000490" algn="l"/>
                <a:tab pos="10241915" algn="l"/>
              </a:tabLst>
            </a:pP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80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38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r>
              <a:rPr sz="32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45" dirty="0">
                <a:solidFill>
                  <a:srgbClr val="FFFFFF"/>
                </a:solidFill>
                <a:latin typeface="Cambria"/>
                <a:cs typeface="Cambria"/>
              </a:rPr>
              <a:t>ℝ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9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459" dirty="0">
                <a:solidFill>
                  <a:srgbClr val="FFFFFF"/>
                </a:solidFill>
                <a:latin typeface="Century Gothic"/>
                <a:cs typeface="Century Gothic"/>
              </a:rPr>
              <a:t>Trivial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9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-25" dirty="0">
                <a:solidFill>
                  <a:srgbClr val="FFFFFF"/>
                </a:solidFill>
                <a:latin typeface="Century Gothic"/>
                <a:cs typeface="Century Gothic"/>
              </a:rPr>
              <a:t>Map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65" dirty="0">
                <a:solidFill>
                  <a:srgbClr val="FFFFFF"/>
                </a:solidFill>
                <a:latin typeface="Century Gothic"/>
                <a:cs typeface="Century Gothic"/>
              </a:rPr>
              <a:t>every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75" dirty="0">
                <a:solidFill>
                  <a:srgbClr val="FFFFFF"/>
                </a:solidFill>
                <a:latin typeface="Century Gothic"/>
                <a:cs typeface="Century Gothic"/>
              </a:rPr>
              <a:t>natural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2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55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310" dirty="0">
                <a:solidFill>
                  <a:srgbClr val="FFFFFF"/>
                </a:solidFill>
                <a:latin typeface="Century Gothic"/>
                <a:cs typeface="Century Gothic"/>
              </a:rPr>
              <a:t>itself.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450" spc="-37" baseline="-19323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3450" baseline="-19323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3040"/>
              </a:spcBef>
              <a:tabLst>
                <a:tab pos="731520" algn="l"/>
                <a:tab pos="1186180" algn="l"/>
                <a:tab pos="1859280" algn="l"/>
                <a:tab pos="2173605" algn="l"/>
                <a:tab pos="3728085" algn="l"/>
                <a:tab pos="5495925" algn="l"/>
                <a:tab pos="7134859" algn="l"/>
                <a:tab pos="7669530" algn="l"/>
                <a:tab pos="9649460" algn="l"/>
                <a:tab pos="10568940" algn="l"/>
                <a:tab pos="10991850" algn="l"/>
                <a:tab pos="11466830" algn="l"/>
                <a:tab pos="12120245" algn="l"/>
                <a:tab pos="13970635" algn="l"/>
              </a:tabLst>
            </a:pP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45" dirty="0">
                <a:solidFill>
                  <a:srgbClr val="FFFFFF"/>
                </a:solidFill>
                <a:latin typeface="Cambria"/>
                <a:cs typeface="Cambria"/>
              </a:rPr>
              <a:t>ℝ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38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r>
              <a:rPr sz="32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80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-50" dirty="0">
                <a:solidFill>
                  <a:srgbClr val="FFFFFF"/>
                </a:solidFill>
                <a:latin typeface="Century Gothic"/>
                <a:cs typeface="Century Gothic"/>
              </a:rPr>
              <a:t>?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60" dirty="0">
                <a:solidFill>
                  <a:srgbClr val="FFFFFF"/>
                </a:solidFill>
                <a:latin typeface="Century Gothic"/>
                <a:cs typeface="Century Gothic"/>
              </a:rPr>
              <a:t>Assume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30" dirty="0">
                <a:solidFill>
                  <a:srgbClr val="FFFFFF"/>
                </a:solidFill>
                <a:latin typeface="Century Gothic"/>
                <a:cs typeface="Century Gothic"/>
              </a:rPr>
              <a:t>yes.</a:t>
            </a:r>
            <a:r>
              <a:rPr sz="2650" spc="2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50" spc="440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60" dirty="0">
                <a:solidFill>
                  <a:srgbClr val="FFFFFF"/>
                </a:solidFill>
                <a:latin typeface="Century Gothic"/>
                <a:cs typeface="Century Gothic"/>
              </a:rPr>
              <a:t>implies,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390" dirty="0">
                <a:solidFill>
                  <a:srgbClr val="FFFFFF"/>
                </a:solidFill>
                <a:latin typeface="Century Gothic"/>
                <a:cs typeface="Century Gothic"/>
              </a:rPr>
              <a:t>F: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-20" dirty="0">
                <a:solidFill>
                  <a:srgbClr val="FFFFFF"/>
                </a:solidFill>
                <a:latin typeface="Cambria"/>
                <a:cs typeface="Cambria"/>
              </a:rPr>
              <a:t>[0,1)</a:t>
            </a:r>
            <a:r>
              <a:rPr sz="32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spc="195" dirty="0">
                <a:solidFill>
                  <a:srgbClr val="FFFFFF"/>
                </a:solidFill>
                <a:latin typeface="Cambria"/>
                <a:cs typeface="Cambria"/>
              </a:rPr>
              <a:t>↦</a:t>
            </a:r>
            <a:r>
              <a:rPr sz="32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spc="-25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25" dirty="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8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45" dirty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4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50" dirty="0">
                <a:solidFill>
                  <a:srgbClr val="FFFFFF"/>
                </a:solidFill>
                <a:latin typeface="Century Gothic"/>
                <a:cs typeface="Century Gothic"/>
              </a:rPr>
              <a:t>an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60" dirty="0">
                <a:solidFill>
                  <a:srgbClr val="FFFFFF"/>
                </a:solidFill>
                <a:latin typeface="Century Gothic"/>
                <a:cs typeface="Century Gothic"/>
              </a:rPr>
              <a:t>injective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85" dirty="0">
                <a:solidFill>
                  <a:srgbClr val="FFFFFF"/>
                </a:solidFill>
                <a:latin typeface="Century Gothic"/>
                <a:cs typeface="Century Gothic"/>
              </a:rPr>
              <a:t>function.</a:t>
            </a:r>
            <a:endParaRPr sz="265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9141" y="323206"/>
            <a:ext cx="904621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83310" algn="l"/>
                <a:tab pos="1942464" algn="l"/>
                <a:tab pos="4465320" algn="l"/>
                <a:tab pos="5394960" algn="l"/>
                <a:tab pos="6465570" algn="l"/>
                <a:tab pos="7325359" algn="l"/>
              </a:tabLst>
            </a:pPr>
            <a:r>
              <a:rPr sz="3850" spc="5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1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320" dirty="0">
                <a:solidFill>
                  <a:srgbClr val="FFFFFF"/>
                </a:solidFill>
                <a:latin typeface="Century Gothic"/>
                <a:cs typeface="Century Gothic"/>
              </a:rPr>
              <a:t>Naturals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260" dirty="0">
                <a:solidFill>
                  <a:srgbClr val="FFFFFF"/>
                </a:solidFill>
                <a:latin typeface="Century Gothic"/>
                <a:cs typeface="Century Gothic"/>
              </a:rPr>
              <a:t>vs.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1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215" dirty="0">
                <a:solidFill>
                  <a:srgbClr val="FFFFFF"/>
                </a:solidFill>
                <a:latin typeface="Century Gothic"/>
                <a:cs typeface="Century Gothic"/>
              </a:rPr>
              <a:t>Reals?</a:t>
            </a:r>
            <a:endParaRPr sz="385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86790" algn="l"/>
                <a:tab pos="1644014" algn="l"/>
              </a:tabLst>
            </a:pPr>
            <a:r>
              <a:rPr spc="-1005" dirty="0"/>
              <a:t>|</a:t>
            </a:r>
            <a:r>
              <a:rPr sz="4750" spc="-1005" dirty="0">
                <a:latin typeface="Cambria"/>
                <a:cs typeface="Cambria"/>
              </a:rPr>
              <a:t>ℕ</a:t>
            </a:r>
            <a:r>
              <a:rPr spc="-1005" dirty="0"/>
              <a:t>|</a:t>
            </a:r>
            <a:r>
              <a:rPr dirty="0"/>
              <a:t>	</a:t>
            </a:r>
            <a:r>
              <a:rPr sz="4750" spc="550" dirty="0">
                <a:latin typeface="Cambria"/>
                <a:cs typeface="Cambria"/>
              </a:rPr>
              <a:t>≤</a:t>
            </a:r>
            <a:r>
              <a:rPr sz="4750" dirty="0">
                <a:latin typeface="Cambria"/>
                <a:cs typeface="Cambria"/>
              </a:rPr>
              <a:t>	</a:t>
            </a:r>
            <a:r>
              <a:rPr spc="-810" dirty="0"/>
              <a:t>|</a:t>
            </a:r>
            <a:r>
              <a:rPr sz="4750" spc="-810" dirty="0">
                <a:latin typeface="Cambria"/>
                <a:cs typeface="Cambria"/>
              </a:rPr>
              <a:t>ℝ</a:t>
            </a:r>
            <a:r>
              <a:rPr spc="-810" dirty="0"/>
              <a:t>|?</a:t>
            </a:r>
            <a:endParaRPr sz="47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4810" y="4921254"/>
            <a:ext cx="1022350" cy="32702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ts val="4520"/>
              </a:lnSpc>
              <a:spcBef>
                <a:spcPts val="30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ts val="4520"/>
              </a:lnSpc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134901"/>
              </p:ext>
            </p:extLst>
          </p:nvPr>
        </p:nvGraphicFramePr>
        <p:xfrm>
          <a:off x="2183179" y="5188323"/>
          <a:ext cx="13975065" cy="3143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marR="43180" algn="r">
                        <a:lnSpc>
                          <a:spcPts val="4595"/>
                        </a:lnSpc>
                      </a:pPr>
                      <a:r>
                        <a:rPr sz="4100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4350" spc="-37" baseline="-20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4350" baseline="-20114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1,1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1,2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1,3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R="55880" algn="r">
                        <a:lnSpc>
                          <a:spcPts val="4325"/>
                        </a:lnSpc>
                      </a:pPr>
                      <a:r>
                        <a:rPr sz="4100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4350" spc="-37" baseline="-20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4350" baseline="-20114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2,1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94615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2,2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2,3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4100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4350" spc="-37" baseline="-20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4350" baseline="-20114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170180">
                        <a:lnSpc>
                          <a:spcPts val="3954"/>
                        </a:lnSpc>
                      </a:pPr>
                      <a:r>
                        <a:rPr sz="4100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4350" spc="-37" baseline="-20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4350" baseline="-20114" dirty="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549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5875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631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676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7145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758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803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8478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885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930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9748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2012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2057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21018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2139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marR="51435" algn="r">
                        <a:lnSpc>
                          <a:spcPts val="3165"/>
                        </a:lnSpc>
                        <a:spcBef>
                          <a:spcPts val="505"/>
                        </a:spcBef>
                      </a:pPr>
                      <a:r>
                        <a:rPr lang="en-IN" sz="2900" spc="-5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n</a:t>
                      </a:r>
                      <a:r>
                        <a:rPr sz="2900" spc="-5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900" dirty="0">
                        <a:latin typeface="Cambria"/>
                        <a:cs typeface="Cambr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52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7135" y="5207141"/>
            <a:ext cx="1279123" cy="13513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712" y="2984859"/>
            <a:ext cx="200214" cy="1848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712" y="3866571"/>
            <a:ext cx="200214" cy="1848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45976" y="2799201"/>
            <a:ext cx="15789910" cy="140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11200" algn="l"/>
                <a:tab pos="1165860" algn="l"/>
                <a:tab pos="1859280" algn="l"/>
                <a:tab pos="2205990" algn="l"/>
                <a:tab pos="3662045" algn="l"/>
                <a:tab pos="4036695" algn="l"/>
                <a:tab pos="4937125" algn="l"/>
                <a:tab pos="6130925" algn="l"/>
                <a:tab pos="7715884" algn="l"/>
                <a:tab pos="8446135" algn="l"/>
                <a:tab pos="9000490" algn="l"/>
                <a:tab pos="10241915" algn="l"/>
              </a:tabLst>
            </a:pP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80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38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r>
              <a:rPr sz="32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45" dirty="0">
                <a:solidFill>
                  <a:srgbClr val="FFFFFF"/>
                </a:solidFill>
                <a:latin typeface="Cambria"/>
                <a:cs typeface="Cambria"/>
              </a:rPr>
              <a:t>ℝ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9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459" dirty="0">
                <a:solidFill>
                  <a:srgbClr val="FFFFFF"/>
                </a:solidFill>
                <a:latin typeface="Century Gothic"/>
                <a:cs typeface="Century Gothic"/>
              </a:rPr>
              <a:t>Trivial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9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-25" dirty="0">
                <a:solidFill>
                  <a:srgbClr val="FFFFFF"/>
                </a:solidFill>
                <a:latin typeface="Century Gothic"/>
                <a:cs typeface="Century Gothic"/>
              </a:rPr>
              <a:t>Map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65" dirty="0">
                <a:solidFill>
                  <a:srgbClr val="FFFFFF"/>
                </a:solidFill>
                <a:latin typeface="Century Gothic"/>
                <a:cs typeface="Century Gothic"/>
              </a:rPr>
              <a:t>every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75" dirty="0">
                <a:solidFill>
                  <a:srgbClr val="FFFFFF"/>
                </a:solidFill>
                <a:latin typeface="Century Gothic"/>
                <a:cs typeface="Century Gothic"/>
              </a:rPr>
              <a:t>natural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2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55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310" dirty="0">
                <a:solidFill>
                  <a:srgbClr val="FFFFFF"/>
                </a:solidFill>
                <a:latin typeface="Century Gothic"/>
                <a:cs typeface="Century Gothic"/>
              </a:rPr>
              <a:t>itself.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450" spc="-37" baseline="-19323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3450" baseline="-19323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3040"/>
              </a:spcBef>
              <a:tabLst>
                <a:tab pos="731520" algn="l"/>
                <a:tab pos="1186180" algn="l"/>
                <a:tab pos="1859280" algn="l"/>
                <a:tab pos="2173605" algn="l"/>
                <a:tab pos="3728085" algn="l"/>
                <a:tab pos="5495925" algn="l"/>
                <a:tab pos="7134859" algn="l"/>
                <a:tab pos="7669530" algn="l"/>
                <a:tab pos="9649460" algn="l"/>
                <a:tab pos="10568940" algn="l"/>
                <a:tab pos="10991850" algn="l"/>
                <a:tab pos="11466830" algn="l"/>
                <a:tab pos="12120245" algn="l"/>
                <a:tab pos="13970635" algn="l"/>
              </a:tabLst>
            </a:pP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45" dirty="0">
                <a:solidFill>
                  <a:srgbClr val="FFFFFF"/>
                </a:solidFill>
                <a:latin typeface="Cambria"/>
                <a:cs typeface="Cambria"/>
              </a:rPr>
              <a:t>ℝ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38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r>
              <a:rPr sz="32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80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-50" dirty="0">
                <a:solidFill>
                  <a:srgbClr val="FFFFFF"/>
                </a:solidFill>
                <a:latin typeface="Century Gothic"/>
                <a:cs typeface="Century Gothic"/>
              </a:rPr>
              <a:t>?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60" dirty="0">
                <a:solidFill>
                  <a:srgbClr val="FFFFFF"/>
                </a:solidFill>
                <a:latin typeface="Century Gothic"/>
                <a:cs typeface="Century Gothic"/>
              </a:rPr>
              <a:t>Assume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30" dirty="0">
                <a:solidFill>
                  <a:srgbClr val="FFFFFF"/>
                </a:solidFill>
                <a:latin typeface="Century Gothic"/>
                <a:cs typeface="Century Gothic"/>
              </a:rPr>
              <a:t>yes.</a:t>
            </a:r>
            <a:r>
              <a:rPr sz="2650" spc="2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50" spc="440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60" dirty="0">
                <a:solidFill>
                  <a:srgbClr val="FFFFFF"/>
                </a:solidFill>
                <a:latin typeface="Century Gothic"/>
                <a:cs typeface="Century Gothic"/>
              </a:rPr>
              <a:t>implies,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390" dirty="0">
                <a:solidFill>
                  <a:srgbClr val="FFFFFF"/>
                </a:solidFill>
                <a:latin typeface="Century Gothic"/>
                <a:cs typeface="Century Gothic"/>
              </a:rPr>
              <a:t>F: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-20" dirty="0">
                <a:solidFill>
                  <a:srgbClr val="FFFFFF"/>
                </a:solidFill>
                <a:latin typeface="Cambria"/>
                <a:cs typeface="Cambria"/>
              </a:rPr>
              <a:t>[0,1)</a:t>
            </a:r>
            <a:r>
              <a:rPr sz="32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spc="195" dirty="0">
                <a:solidFill>
                  <a:srgbClr val="FFFFFF"/>
                </a:solidFill>
                <a:latin typeface="Cambria"/>
                <a:cs typeface="Cambria"/>
              </a:rPr>
              <a:t>↦</a:t>
            </a:r>
            <a:r>
              <a:rPr sz="32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spc="-25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25" dirty="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8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45" dirty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4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50" dirty="0">
                <a:solidFill>
                  <a:srgbClr val="FFFFFF"/>
                </a:solidFill>
                <a:latin typeface="Century Gothic"/>
                <a:cs typeface="Century Gothic"/>
              </a:rPr>
              <a:t>an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60" dirty="0">
                <a:solidFill>
                  <a:srgbClr val="FFFFFF"/>
                </a:solidFill>
                <a:latin typeface="Century Gothic"/>
                <a:cs typeface="Century Gothic"/>
              </a:rPr>
              <a:t>injective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85" dirty="0">
                <a:solidFill>
                  <a:srgbClr val="FFFFFF"/>
                </a:solidFill>
                <a:latin typeface="Century Gothic"/>
                <a:cs typeface="Century Gothic"/>
              </a:rPr>
              <a:t>function.</a:t>
            </a:r>
            <a:endParaRPr sz="265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9141" y="323206"/>
            <a:ext cx="904621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83310" algn="l"/>
                <a:tab pos="1942464" algn="l"/>
                <a:tab pos="4465320" algn="l"/>
                <a:tab pos="5394960" algn="l"/>
                <a:tab pos="6465570" algn="l"/>
                <a:tab pos="7325359" algn="l"/>
              </a:tabLst>
            </a:pPr>
            <a:r>
              <a:rPr sz="3850" spc="5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1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320" dirty="0">
                <a:solidFill>
                  <a:srgbClr val="FFFFFF"/>
                </a:solidFill>
                <a:latin typeface="Century Gothic"/>
                <a:cs typeface="Century Gothic"/>
              </a:rPr>
              <a:t>Naturals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260" dirty="0">
                <a:solidFill>
                  <a:srgbClr val="FFFFFF"/>
                </a:solidFill>
                <a:latin typeface="Century Gothic"/>
                <a:cs typeface="Century Gothic"/>
              </a:rPr>
              <a:t>vs.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1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215" dirty="0">
                <a:solidFill>
                  <a:srgbClr val="FFFFFF"/>
                </a:solidFill>
                <a:latin typeface="Century Gothic"/>
                <a:cs typeface="Century Gothic"/>
              </a:rPr>
              <a:t>Reals?</a:t>
            </a:r>
            <a:endParaRPr sz="385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86790" algn="l"/>
                <a:tab pos="1644014" algn="l"/>
              </a:tabLst>
            </a:pPr>
            <a:r>
              <a:rPr spc="-1005" dirty="0"/>
              <a:t>|</a:t>
            </a:r>
            <a:r>
              <a:rPr sz="4750" spc="-1005" dirty="0">
                <a:latin typeface="Cambria"/>
                <a:cs typeface="Cambria"/>
              </a:rPr>
              <a:t>ℕ</a:t>
            </a:r>
            <a:r>
              <a:rPr spc="-1005" dirty="0"/>
              <a:t>|</a:t>
            </a:r>
            <a:r>
              <a:rPr dirty="0"/>
              <a:t>	</a:t>
            </a:r>
            <a:r>
              <a:rPr sz="4750" spc="550" dirty="0">
                <a:latin typeface="Cambria"/>
                <a:cs typeface="Cambria"/>
              </a:rPr>
              <a:t>≤</a:t>
            </a:r>
            <a:r>
              <a:rPr sz="4750" dirty="0">
                <a:latin typeface="Cambria"/>
                <a:cs typeface="Cambria"/>
              </a:rPr>
              <a:t>	</a:t>
            </a:r>
            <a:r>
              <a:rPr spc="-810" dirty="0"/>
              <a:t>|</a:t>
            </a:r>
            <a:r>
              <a:rPr sz="4750" spc="-810" dirty="0">
                <a:latin typeface="Cambria"/>
                <a:cs typeface="Cambria"/>
              </a:rPr>
              <a:t>ℝ</a:t>
            </a:r>
            <a:r>
              <a:rPr spc="-810" dirty="0"/>
              <a:t>|?</a:t>
            </a:r>
            <a:endParaRPr sz="47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84810" y="4921254"/>
            <a:ext cx="1022350" cy="32702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ts val="4520"/>
              </a:lnSpc>
              <a:spcBef>
                <a:spcPts val="30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ts val="4520"/>
              </a:lnSpc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77591"/>
              </p:ext>
            </p:extLst>
          </p:nvPr>
        </p:nvGraphicFramePr>
        <p:xfrm>
          <a:off x="2183179" y="5188323"/>
          <a:ext cx="13975065" cy="3143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654050">
                <a:tc>
                  <a:txBody>
                    <a:bodyPr/>
                    <a:lstStyle/>
                    <a:p>
                      <a:pPr marR="43180" algn="r">
                        <a:lnSpc>
                          <a:spcPts val="4595"/>
                        </a:lnSpc>
                      </a:pPr>
                      <a:r>
                        <a:rPr sz="4100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4350" spc="-37" baseline="-20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4350" baseline="-20114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1,1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1,2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1,3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37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R="55880" algn="r">
                        <a:lnSpc>
                          <a:spcPts val="4325"/>
                        </a:lnSpc>
                      </a:pPr>
                      <a:r>
                        <a:rPr sz="4100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4350" spc="-37" baseline="-20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2</a:t>
                      </a:r>
                      <a:endParaRPr sz="4350" baseline="-20114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2,1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94615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2,2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2,3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433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4100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4350" spc="-37" baseline="-20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4350" baseline="-20114">
                        <a:latin typeface="Cambria"/>
                        <a:cs typeface="Cambri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ts val="411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marL="170180">
                        <a:lnSpc>
                          <a:spcPts val="3954"/>
                        </a:lnSpc>
                      </a:pPr>
                      <a:r>
                        <a:rPr lang="en-IN" sz="4100" i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4350" spc="-37" baseline="-20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4350" baseline="-20114" dirty="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4,5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549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5875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631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676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7145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758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803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8478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885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930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19748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2012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205740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21018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ts val="3545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  <a:p>
                      <a:pPr marL="213995">
                        <a:lnSpc>
                          <a:spcPts val="1510"/>
                        </a:lnSpc>
                      </a:pPr>
                      <a:r>
                        <a:rPr sz="4100" spc="200" dirty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.</a:t>
                      </a:r>
                      <a:endParaRPr sz="41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marL="0" marR="51435" lvl="0" indent="0" algn="r" defTabSz="914400" eaLnBrk="1" fontAlgn="auto" latinLnBrk="0" hangingPunct="1">
                        <a:lnSpc>
                          <a:spcPts val="3165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i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900" spc="-5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900" dirty="0">
                        <a:latin typeface="Cambria"/>
                        <a:cs typeface="Cambria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79BB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52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750" i="1" spc="-30" baseline="1444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5,5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7135" y="5207141"/>
            <a:ext cx="1937647" cy="194230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712" y="2984859"/>
            <a:ext cx="200214" cy="1848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712" y="3866571"/>
            <a:ext cx="200214" cy="1848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45976" y="2799201"/>
            <a:ext cx="15789910" cy="140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11200" algn="l"/>
                <a:tab pos="1165860" algn="l"/>
                <a:tab pos="1859280" algn="l"/>
                <a:tab pos="2205990" algn="l"/>
                <a:tab pos="3662045" algn="l"/>
                <a:tab pos="4036695" algn="l"/>
                <a:tab pos="4937125" algn="l"/>
                <a:tab pos="6130925" algn="l"/>
                <a:tab pos="7715884" algn="l"/>
                <a:tab pos="8446135" algn="l"/>
                <a:tab pos="9000490" algn="l"/>
                <a:tab pos="10241915" algn="l"/>
              </a:tabLst>
            </a:pP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80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38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r>
              <a:rPr sz="32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45" dirty="0">
                <a:solidFill>
                  <a:srgbClr val="FFFFFF"/>
                </a:solidFill>
                <a:latin typeface="Cambria"/>
                <a:cs typeface="Cambria"/>
              </a:rPr>
              <a:t>ℝ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9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459" dirty="0">
                <a:solidFill>
                  <a:srgbClr val="FFFFFF"/>
                </a:solidFill>
                <a:latin typeface="Century Gothic"/>
                <a:cs typeface="Century Gothic"/>
              </a:rPr>
              <a:t>Trivial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9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-25" dirty="0">
                <a:solidFill>
                  <a:srgbClr val="FFFFFF"/>
                </a:solidFill>
                <a:latin typeface="Century Gothic"/>
                <a:cs typeface="Century Gothic"/>
              </a:rPr>
              <a:t>Map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65" dirty="0">
                <a:solidFill>
                  <a:srgbClr val="FFFFFF"/>
                </a:solidFill>
                <a:latin typeface="Century Gothic"/>
                <a:cs typeface="Century Gothic"/>
              </a:rPr>
              <a:t>every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75" dirty="0">
                <a:solidFill>
                  <a:srgbClr val="FFFFFF"/>
                </a:solidFill>
                <a:latin typeface="Century Gothic"/>
                <a:cs typeface="Century Gothic"/>
              </a:rPr>
              <a:t>natural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2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55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310" dirty="0">
                <a:solidFill>
                  <a:srgbClr val="FFFFFF"/>
                </a:solidFill>
                <a:latin typeface="Century Gothic"/>
                <a:cs typeface="Century Gothic"/>
              </a:rPr>
              <a:t>itself.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450" spc="-37" baseline="-19323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3450" baseline="-19323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3040"/>
              </a:spcBef>
              <a:tabLst>
                <a:tab pos="731520" algn="l"/>
                <a:tab pos="1186180" algn="l"/>
                <a:tab pos="1859280" algn="l"/>
                <a:tab pos="2173605" algn="l"/>
                <a:tab pos="3728085" algn="l"/>
                <a:tab pos="5495925" algn="l"/>
                <a:tab pos="7134859" algn="l"/>
                <a:tab pos="7669530" algn="l"/>
                <a:tab pos="9649460" algn="l"/>
                <a:tab pos="10568940" algn="l"/>
                <a:tab pos="10991850" algn="l"/>
                <a:tab pos="11466830" algn="l"/>
                <a:tab pos="12120245" algn="l"/>
                <a:tab pos="13970635" algn="l"/>
              </a:tabLst>
            </a:pP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45" dirty="0">
                <a:solidFill>
                  <a:srgbClr val="FFFFFF"/>
                </a:solidFill>
                <a:latin typeface="Cambria"/>
                <a:cs typeface="Cambria"/>
              </a:rPr>
              <a:t>ℝ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38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r>
              <a:rPr sz="32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80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-50" dirty="0">
                <a:solidFill>
                  <a:srgbClr val="FFFFFF"/>
                </a:solidFill>
                <a:latin typeface="Century Gothic"/>
                <a:cs typeface="Century Gothic"/>
              </a:rPr>
              <a:t>?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60" dirty="0">
                <a:solidFill>
                  <a:srgbClr val="FFFFFF"/>
                </a:solidFill>
                <a:latin typeface="Century Gothic"/>
                <a:cs typeface="Century Gothic"/>
              </a:rPr>
              <a:t>Assume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30" dirty="0">
                <a:solidFill>
                  <a:srgbClr val="FFFFFF"/>
                </a:solidFill>
                <a:latin typeface="Century Gothic"/>
                <a:cs typeface="Century Gothic"/>
              </a:rPr>
              <a:t>yes.</a:t>
            </a:r>
            <a:r>
              <a:rPr sz="2650" spc="2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50" spc="440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60" dirty="0">
                <a:solidFill>
                  <a:srgbClr val="FFFFFF"/>
                </a:solidFill>
                <a:latin typeface="Century Gothic"/>
                <a:cs typeface="Century Gothic"/>
              </a:rPr>
              <a:t>implies,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390" dirty="0">
                <a:solidFill>
                  <a:srgbClr val="FFFFFF"/>
                </a:solidFill>
                <a:latin typeface="Century Gothic"/>
                <a:cs typeface="Century Gothic"/>
              </a:rPr>
              <a:t>F: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-20" dirty="0">
                <a:solidFill>
                  <a:srgbClr val="FFFFFF"/>
                </a:solidFill>
                <a:latin typeface="Cambria"/>
                <a:cs typeface="Cambria"/>
              </a:rPr>
              <a:t>[0,1)</a:t>
            </a:r>
            <a:r>
              <a:rPr sz="32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spc="195" dirty="0">
                <a:solidFill>
                  <a:srgbClr val="FFFFFF"/>
                </a:solidFill>
                <a:latin typeface="Cambria"/>
                <a:cs typeface="Cambria"/>
              </a:rPr>
              <a:t>↦</a:t>
            </a:r>
            <a:r>
              <a:rPr sz="32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spc="-25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25" dirty="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8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45" dirty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4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50" dirty="0">
                <a:solidFill>
                  <a:srgbClr val="FFFFFF"/>
                </a:solidFill>
                <a:latin typeface="Century Gothic"/>
                <a:cs typeface="Century Gothic"/>
              </a:rPr>
              <a:t>an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60" dirty="0">
                <a:solidFill>
                  <a:srgbClr val="FFFFFF"/>
                </a:solidFill>
                <a:latin typeface="Century Gothic"/>
                <a:cs typeface="Century Gothic"/>
              </a:rPr>
              <a:t>injective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85" dirty="0">
                <a:solidFill>
                  <a:srgbClr val="FFFFFF"/>
                </a:solidFill>
                <a:latin typeface="Century Gothic"/>
                <a:cs typeface="Century Gothic"/>
              </a:rPr>
              <a:t>function.</a:t>
            </a:r>
            <a:endParaRPr sz="265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9141" y="323206"/>
            <a:ext cx="904621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83310" algn="l"/>
                <a:tab pos="1942464" algn="l"/>
                <a:tab pos="4465320" algn="l"/>
                <a:tab pos="5394960" algn="l"/>
                <a:tab pos="6465570" algn="l"/>
                <a:tab pos="7325359" algn="l"/>
              </a:tabLst>
            </a:pPr>
            <a:r>
              <a:rPr sz="3850" spc="5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1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320" dirty="0">
                <a:solidFill>
                  <a:srgbClr val="FFFFFF"/>
                </a:solidFill>
                <a:latin typeface="Century Gothic"/>
                <a:cs typeface="Century Gothic"/>
              </a:rPr>
              <a:t>Naturals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260" dirty="0">
                <a:solidFill>
                  <a:srgbClr val="FFFFFF"/>
                </a:solidFill>
                <a:latin typeface="Century Gothic"/>
                <a:cs typeface="Century Gothic"/>
              </a:rPr>
              <a:t>vs.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1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215" dirty="0">
                <a:solidFill>
                  <a:srgbClr val="FFFFFF"/>
                </a:solidFill>
                <a:latin typeface="Century Gothic"/>
                <a:cs typeface="Century Gothic"/>
              </a:rPr>
              <a:t>Reals?</a:t>
            </a:r>
            <a:endParaRPr sz="385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86790" algn="l"/>
                <a:tab pos="1644014" algn="l"/>
              </a:tabLst>
            </a:pPr>
            <a:r>
              <a:rPr spc="-1005" dirty="0"/>
              <a:t>|</a:t>
            </a:r>
            <a:r>
              <a:rPr sz="4750" spc="-1005" dirty="0">
                <a:latin typeface="Cambria"/>
                <a:cs typeface="Cambria"/>
              </a:rPr>
              <a:t>ℕ</a:t>
            </a:r>
            <a:r>
              <a:rPr spc="-1005" dirty="0"/>
              <a:t>|</a:t>
            </a:r>
            <a:r>
              <a:rPr dirty="0"/>
              <a:t>	</a:t>
            </a:r>
            <a:r>
              <a:rPr sz="4750" spc="550" dirty="0">
                <a:latin typeface="Cambria"/>
                <a:cs typeface="Cambria"/>
              </a:rPr>
              <a:t>≤</a:t>
            </a:r>
            <a:r>
              <a:rPr sz="4750" dirty="0">
                <a:latin typeface="Cambria"/>
                <a:cs typeface="Cambria"/>
              </a:rPr>
              <a:t>	</a:t>
            </a:r>
            <a:r>
              <a:rPr spc="-810" dirty="0"/>
              <a:t>|</a:t>
            </a:r>
            <a:r>
              <a:rPr sz="4750" spc="-810" dirty="0">
                <a:latin typeface="Cambria"/>
                <a:cs typeface="Cambria"/>
              </a:rPr>
              <a:t>ℝ</a:t>
            </a:r>
            <a:r>
              <a:rPr spc="-810" dirty="0"/>
              <a:t>|?</a:t>
            </a:r>
            <a:endParaRPr sz="475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77782" y="5182926"/>
            <a:ext cx="13997305" cy="3119755"/>
            <a:chOff x="2177782" y="5182926"/>
            <a:chExt cx="13997305" cy="3119755"/>
          </a:xfrm>
        </p:grpSpPr>
        <p:sp>
          <p:nvSpPr>
            <p:cNvPr id="8" name="object 8"/>
            <p:cNvSpPr/>
            <p:nvPr/>
          </p:nvSpPr>
          <p:spPr>
            <a:xfrm>
              <a:off x="2853931" y="5848241"/>
              <a:ext cx="1997075" cy="654685"/>
            </a:xfrm>
            <a:custGeom>
              <a:avLst/>
              <a:gdLst/>
              <a:ahLst/>
              <a:cxnLst/>
              <a:rect l="l" t="t" r="r" b="b"/>
              <a:pathLst>
                <a:path w="1997075" h="654684">
                  <a:moveTo>
                    <a:pt x="1996554" y="0"/>
                  </a:moveTo>
                  <a:lnTo>
                    <a:pt x="1331036" y="0"/>
                  </a:lnTo>
                  <a:lnTo>
                    <a:pt x="665518" y="0"/>
                  </a:lnTo>
                  <a:lnTo>
                    <a:pt x="0" y="0"/>
                  </a:lnTo>
                  <a:lnTo>
                    <a:pt x="0" y="654659"/>
                  </a:lnTo>
                  <a:lnTo>
                    <a:pt x="665518" y="654659"/>
                  </a:lnTo>
                  <a:lnTo>
                    <a:pt x="1331036" y="654659"/>
                  </a:lnTo>
                  <a:lnTo>
                    <a:pt x="1996554" y="654659"/>
                  </a:lnTo>
                  <a:lnTo>
                    <a:pt x="1996554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8415" y="7157562"/>
              <a:ext cx="666115" cy="654685"/>
            </a:xfrm>
            <a:custGeom>
              <a:avLst/>
              <a:gdLst/>
              <a:ahLst/>
              <a:cxnLst/>
              <a:rect l="l" t="t" r="r" b="b"/>
              <a:pathLst>
                <a:path w="666114" h="654684">
                  <a:moveTo>
                    <a:pt x="665519" y="0"/>
                  </a:moveTo>
                  <a:lnTo>
                    <a:pt x="0" y="0"/>
                  </a:lnTo>
                  <a:lnTo>
                    <a:pt x="0" y="654671"/>
                  </a:lnTo>
                  <a:lnTo>
                    <a:pt x="665519" y="654671"/>
                  </a:lnTo>
                  <a:lnTo>
                    <a:pt x="665519" y="0"/>
                  </a:lnTo>
                  <a:close/>
                </a:path>
              </a:pathLst>
            </a:custGeom>
            <a:solidFill>
              <a:srgbClr val="879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50485" y="7157573"/>
              <a:ext cx="11314430" cy="654685"/>
            </a:xfrm>
            <a:custGeom>
              <a:avLst/>
              <a:gdLst/>
              <a:ahLst/>
              <a:cxnLst/>
              <a:rect l="l" t="t" r="r" b="b"/>
              <a:pathLst>
                <a:path w="11314430" h="654684">
                  <a:moveTo>
                    <a:pt x="11313833" y="0"/>
                  </a:moveTo>
                  <a:lnTo>
                    <a:pt x="11313833" y="0"/>
                  </a:lnTo>
                  <a:lnTo>
                    <a:pt x="0" y="0"/>
                  </a:lnTo>
                  <a:lnTo>
                    <a:pt x="0" y="654659"/>
                  </a:lnTo>
                  <a:lnTo>
                    <a:pt x="11313833" y="654659"/>
                  </a:lnTo>
                  <a:lnTo>
                    <a:pt x="11313833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3179" y="5188323"/>
              <a:ext cx="13986510" cy="3108960"/>
            </a:xfrm>
            <a:custGeom>
              <a:avLst/>
              <a:gdLst/>
              <a:ahLst/>
              <a:cxnLst/>
              <a:rect l="l" t="t" r="r" b="b"/>
              <a:pathLst>
                <a:path w="13986510" h="3108959">
                  <a:moveTo>
                    <a:pt x="1336273" y="0"/>
                  </a:moveTo>
                  <a:lnTo>
                    <a:pt x="1336273" y="3108355"/>
                  </a:lnTo>
                </a:path>
                <a:path w="13986510" h="3108959">
                  <a:moveTo>
                    <a:pt x="2001792" y="0"/>
                  </a:moveTo>
                  <a:lnTo>
                    <a:pt x="2001792" y="3108355"/>
                  </a:lnTo>
                </a:path>
                <a:path w="13986510" h="3108959">
                  <a:moveTo>
                    <a:pt x="2667311" y="0"/>
                  </a:moveTo>
                  <a:lnTo>
                    <a:pt x="2667311" y="3108355"/>
                  </a:lnTo>
                </a:path>
                <a:path w="13986510" h="3108959">
                  <a:moveTo>
                    <a:pt x="3332830" y="0"/>
                  </a:moveTo>
                  <a:lnTo>
                    <a:pt x="3332830" y="3108355"/>
                  </a:lnTo>
                </a:path>
                <a:path w="13986510" h="3108959">
                  <a:moveTo>
                    <a:pt x="3998349" y="0"/>
                  </a:moveTo>
                  <a:lnTo>
                    <a:pt x="3998349" y="3108355"/>
                  </a:lnTo>
                </a:path>
                <a:path w="13986510" h="3108959">
                  <a:moveTo>
                    <a:pt x="4663868" y="0"/>
                  </a:moveTo>
                  <a:lnTo>
                    <a:pt x="4663868" y="3108355"/>
                  </a:lnTo>
                </a:path>
                <a:path w="13986510" h="3108959">
                  <a:moveTo>
                    <a:pt x="5329387" y="0"/>
                  </a:moveTo>
                  <a:lnTo>
                    <a:pt x="5329387" y="3108355"/>
                  </a:lnTo>
                </a:path>
                <a:path w="13986510" h="3108959">
                  <a:moveTo>
                    <a:pt x="5994906" y="0"/>
                  </a:moveTo>
                  <a:lnTo>
                    <a:pt x="5994906" y="3108355"/>
                  </a:lnTo>
                </a:path>
                <a:path w="13986510" h="3108959">
                  <a:moveTo>
                    <a:pt x="6660425" y="0"/>
                  </a:moveTo>
                  <a:lnTo>
                    <a:pt x="6660425" y="3108355"/>
                  </a:lnTo>
                </a:path>
                <a:path w="13986510" h="3108959">
                  <a:moveTo>
                    <a:pt x="7325944" y="0"/>
                  </a:moveTo>
                  <a:lnTo>
                    <a:pt x="7325944" y="3108355"/>
                  </a:lnTo>
                </a:path>
                <a:path w="13986510" h="3108959">
                  <a:moveTo>
                    <a:pt x="7991463" y="0"/>
                  </a:moveTo>
                  <a:lnTo>
                    <a:pt x="7991463" y="3108355"/>
                  </a:lnTo>
                </a:path>
                <a:path w="13986510" h="3108959">
                  <a:moveTo>
                    <a:pt x="8656982" y="0"/>
                  </a:moveTo>
                  <a:lnTo>
                    <a:pt x="8656982" y="3108355"/>
                  </a:lnTo>
                </a:path>
                <a:path w="13986510" h="3108959">
                  <a:moveTo>
                    <a:pt x="9322501" y="0"/>
                  </a:moveTo>
                  <a:lnTo>
                    <a:pt x="9322501" y="3108355"/>
                  </a:lnTo>
                </a:path>
                <a:path w="13986510" h="3108959">
                  <a:moveTo>
                    <a:pt x="9988030" y="0"/>
                  </a:moveTo>
                  <a:lnTo>
                    <a:pt x="9988030" y="3108355"/>
                  </a:lnTo>
                </a:path>
                <a:path w="13986510" h="3108959">
                  <a:moveTo>
                    <a:pt x="10653602" y="0"/>
                  </a:moveTo>
                  <a:lnTo>
                    <a:pt x="10653602" y="3108355"/>
                  </a:lnTo>
                </a:path>
                <a:path w="13986510" h="3108959">
                  <a:moveTo>
                    <a:pt x="11319027" y="0"/>
                  </a:moveTo>
                  <a:lnTo>
                    <a:pt x="11319027" y="3108355"/>
                  </a:lnTo>
                </a:path>
                <a:path w="13986510" h="3108959">
                  <a:moveTo>
                    <a:pt x="11984556" y="0"/>
                  </a:moveTo>
                  <a:lnTo>
                    <a:pt x="11984556" y="3108355"/>
                  </a:lnTo>
                </a:path>
                <a:path w="13986510" h="3108959">
                  <a:moveTo>
                    <a:pt x="12650086" y="0"/>
                  </a:moveTo>
                  <a:lnTo>
                    <a:pt x="12650086" y="3108355"/>
                  </a:lnTo>
                </a:path>
                <a:path w="13986510" h="3108959">
                  <a:moveTo>
                    <a:pt x="13315615" y="0"/>
                  </a:moveTo>
                  <a:lnTo>
                    <a:pt x="13315615" y="3108355"/>
                  </a:lnTo>
                </a:path>
                <a:path w="13986510" h="3108959">
                  <a:moveTo>
                    <a:pt x="670754" y="659902"/>
                  </a:moveTo>
                  <a:lnTo>
                    <a:pt x="13986380" y="659902"/>
                  </a:lnTo>
                </a:path>
                <a:path w="13986510" h="3108959">
                  <a:moveTo>
                    <a:pt x="670754" y="1314567"/>
                  </a:moveTo>
                  <a:lnTo>
                    <a:pt x="13986380" y="1314567"/>
                  </a:lnTo>
                </a:path>
                <a:path w="13986510" h="3108959">
                  <a:moveTo>
                    <a:pt x="0" y="1969238"/>
                  </a:moveTo>
                  <a:lnTo>
                    <a:pt x="670754" y="1969238"/>
                  </a:lnTo>
                </a:path>
                <a:path w="13986510" h="3108959">
                  <a:moveTo>
                    <a:pt x="670754" y="1969238"/>
                  </a:moveTo>
                  <a:lnTo>
                    <a:pt x="13986380" y="1969238"/>
                  </a:lnTo>
                </a:path>
                <a:path w="13986510" h="3108959">
                  <a:moveTo>
                    <a:pt x="670754" y="2623909"/>
                  </a:moveTo>
                  <a:lnTo>
                    <a:pt x="13986380" y="2623909"/>
                  </a:lnTo>
                </a:path>
                <a:path w="13986510" h="3108959">
                  <a:moveTo>
                    <a:pt x="670754" y="0"/>
                  </a:moveTo>
                  <a:lnTo>
                    <a:pt x="670754" y="3108355"/>
                  </a:lnTo>
                </a:path>
                <a:path w="13986510" h="3108959">
                  <a:moveTo>
                    <a:pt x="5235" y="0"/>
                  </a:moveTo>
                  <a:lnTo>
                    <a:pt x="5235" y="3108355"/>
                  </a:lnTo>
                </a:path>
                <a:path w="13986510" h="3108959">
                  <a:moveTo>
                    <a:pt x="13981144" y="0"/>
                  </a:moveTo>
                  <a:lnTo>
                    <a:pt x="13981144" y="3108355"/>
                  </a:lnTo>
                </a:path>
                <a:path w="13986510" h="3108959">
                  <a:moveTo>
                    <a:pt x="670754" y="5235"/>
                  </a:moveTo>
                  <a:lnTo>
                    <a:pt x="13986380" y="5235"/>
                  </a:lnTo>
                </a:path>
                <a:path w="13986510" h="3108959">
                  <a:moveTo>
                    <a:pt x="670754" y="3103120"/>
                  </a:moveTo>
                  <a:lnTo>
                    <a:pt x="13986380" y="3103120"/>
                  </a:lnTo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88415" y="5193559"/>
            <a:ext cx="666115" cy="654685"/>
          </a:xfrm>
          <a:prstGeom prst="rect">
            <a:avLst/>
          </a:prstGeom>
          <a:solidFill>
            <a:srgbClr val="879BBB"/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4595"/>
              </a:lnSpc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8415" y="5848225"/>
            <a:ext cx="666115" cy="654685"/>
          </a:xfrm>
          <a:prstGeom prst="rect">
            <a:avLst/>
          </a:prstGeom>
          <a:solidFill>
            <a:srgbClr val="879BBB"/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ts val="4325"/>
              </a:lnSpc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8415" y="6502890"/>
            <a:ext cx="666115" cy="654685"/>
          </a:xfrm>
          <a:prstGeom prst="rect">
            <a:avLst/>
          </a:prstGeom>
          <a:solidFill>
            <a:srgbClr val="879BBB"/>
          </a:solidFill>
          <a:ln w="10470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0"/>
              </a:spcBef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1021" y="7086194"/>
            <a:ext cx="505459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8415" y="7812233"/>
            <a:ext cx="666115" cy="479425"/>
          </a:xfrm>
          <a:prstGeom prst="rect">
            <a:avLst/>
          </a:prstGeom>
          <a:solidFill>
            <a:srgbClr val="879BBB"/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165">
              <a:lnSpc>
                <a:spcPts val="3195"/>
              </a:lnSpc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1069" y="5977750"/>
            <a:ext cx="190817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z="3750" i="1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2,1</a:t>
            </a:r>
            <a:r>
              <a:rPr sz="1800" spc="3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750" i="1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2,2</a:t>
            </a:r>
            <a:r>
              <a:rPr sz="1800" spc="3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2,3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0491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16010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1528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47047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12567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54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78086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43605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09124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74643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840162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05681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171210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836781" y="5848225"/>
            <a:ext cx="665480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502206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167736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833265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498795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2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50491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16010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81528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47047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12567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54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78086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43605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09124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174643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840162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505681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171210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36781" y="6502890"/>
            <a:ext cx="665480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502206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167736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833265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498795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2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81528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47047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12567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1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78086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843605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45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509124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174643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840162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505681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85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171210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0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836781" y="7812233"/>
            <a:ext cx="665480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748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502206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12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4167736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4833265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5498795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39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833769" y="6593270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3,1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19453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83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3,2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184972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83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3,3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53934" y="715756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20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19453" y="715756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20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184972" y="715756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20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30326" y="7294652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4,4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495845" y="7294652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4,5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323881" y="4921254"/>
            <a:ext cx="11083290" cy="32702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40"/>
              </a:spcBef>
              <a:tabLst>
                <a:tab pos="408940" algn="l"/>
                <a:tab pos="8185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844"/>
              </a:spcBef>
              <a:tabLst>
                <a:tab pos="408940" algn="l"/>
                <a:tab pos="8185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  <a:tabLst>
                <a:tab pos="408940" algn="l"/>
                <a:tab pos="8185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R="5080" algn="r">
              <a:lnSpc>
                <a:spcPts val="4490"/>
              </a:lnSpc>
              <a:spcBef>
                <a:spcPts val="95"/>
              </a:spcBef>
              <a:tabLst>
                <a:tab pos="669290" algn="l"/>
                <a:tab pos="1339215" algn="l"/>
                <a:tab pos="2009139" algn="l"/>
                <a:tab pos="2678430" algn="l"/>
                <a:tab pos="3348354" algn="l"/>
                <a:tab pos="4018279" algn="l"/>
                <a:tab pos="4688205" algn="l"/>
                <a:tab pos="5357495" algn="l"/>
                <a:tab pos="6027420" algn="l"/>
                <a:tab pos="6697345" algn="l"/>
                <a:tab pos="7367270" algn="l"/>
                <a:tab pos="8036559" algn="l"/>
                <a:tab pos="8706485" algn="l"/>
                <a:tab pos="9376410" algn="l"/>
                <a:tab pos="10060305" algn="l"/>
                <a:tab pos="10469880" algn="l"/>
                <a:tab pos="1087945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R="5080" algn="r">
              <a:lnSpc>
                <a:spcPts val="4490"/>
              </a:lnSpc>
              <a:tabLst>
                <a:tab pos="408940" algn="l"/>
                <a:tab pos="8185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33769" y="5332334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1,1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19453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1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1,2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184972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21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1,3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850491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516010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181528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847047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512567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54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178086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843605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509124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174643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0840162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1505681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2171210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2836781" y="5193559"/>
            <a:ext cx="665480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3502206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4167736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4833265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5498795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2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2937135" y="5207141"/>
            <a:ext cx="2612390" cy="2668270"/>
            <a:chOff x="2937135" y="5207141"/>
            <a:chExt cx="2612390" cy="2668270"/>
          </a:xfrm>
        </p:grpSpPr>
        <p:pic>
          <p:nvPicPr>
            <p:cNvPr id="97" name="object 9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7135" y="5207141"/>
              <a:ext cx="1937647" cy="1942306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8113" y="7189604"/>
              <a:ext cx="681152" cy="685800"/>
            </a:xfrm>
            <a:prstGeom prst="rect">
              <a:avLst/>
            </a:prstGeom>
          </p:spPr>
        </p:pic>
      </p:grpSp>
      <p:sp>
        <p:nvSpPr>
          <p:cNvPr id="99" name="object 99"/>
          <p:cNvSpPr txBox="1"/>
          <p:nvPr/>
        </p:nvSpPr>
        <p:spPr>
          <a:xfrm>
            <a:off x="2853934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519453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29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184972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830326" y="7833986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5,4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495845" y="7833986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5,5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337" y="264108"/>
            <a:ext cx="1297368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83095" algn="l"/>
              </a:tabLst>
            </a:pPr>
            <a:r>
              <a:rPr sz="8250" spc="530" dirty="0"/>
              <a:t>C</a:t>
            </a:r>
            <a:r>
              <a:rPr sz="8250" spc="790" dirty="0"/>
              <a:t>o</a:t>
            </a:r>
            <a:r>
              <a:rPr sz="8250" spc="535" dirty="0"/>
              <a:t>mp</a:t>
            </a:r>
            <a:r>
              <a:rPr sz="8250" spc="105" dirty="0"/>
              <a:t>a</a:t>
            </a:r>
            <a:r>
              <a:rPr sz="8250" spc="750" dirty="0"/>
              <a:t>r</a:t>
            </a:r>
            <a:r>
              <a:rPr sz="8250" spc="535" dirty="0"/>
              <a:t>i</a:t>
            </a:r>
            <a:r>
              <a:rPr sz="8250" spc="320" dirty="0"/>
              <a:t>n</a:t>
            </a:r>
            <a:r>
              <a:rPr sz="8250" spc="535" dirty="0"/>
              <a:t>g</a:t>
            </a:r>
            <a:r>
              <a:rPr sz="8250" dirty="0"/>
              <a:t>	</a:t>
            </a:r>
            <a:r>
              <a:rPr sz="8250" spc="1245" dirty="0"/>
              <a:t>Infinities:</a:t>
            </a:r>
            <a:endParaRPr sz="8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7807" y="4247410"/>
            <a:ext cx="255658" cy="2359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7807" y="5821498"/>
            <a:ext cx="255658" cy="2359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7807" y="7507530"/>
            <a:ext cx="255658" cy="2359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16557" y="3994267"/>
            <a:ext cx="16182975" cy="5763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95"/>
              </a:spcBef>
              <a:tabLst>
                <a:tab pos="771525" algn="l"/>
                <a:tab pos="1411605" algn="l"/>
                <a:tab pos="2846705" algn="l"/>
                <a:tab pos="3897629" algn="l"/>
                <a:tab pos="4737735" algn="l"/>
                <a:tab pos="5711825" algn="l"/>
                <a:tab pos="6873875" algn="l"/>
                <a:tab pos="7741284" algn="l"/>
                <a:tab pos="8582025" algn="l"/>
                <a:tab pos="10857865" algn="l"/>
                <a:tab pos="14225269" algn="l"/>
              </a:tabLst>
            </a:pPr>
            <a:r>
              <a:rPr sz="3400" spc="145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220" dirty="0">
                <a:solidFill>
                  <a:srgbClr val="FFFFFF"/>
                </a:solidFill>
                <a:latin typeface="Century Gothic"/>
                <a:cs typeface="Century Gothic"/>
              </a:rPr>
              <a:t>precisely,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-25" dirty="0">
                <a:solidFill>
                  <a:srgbClr val="FFFFFF"/>
                </a:solidFill>
                <a:latin typeface="Century Gothic"/>
                <a:cs typeface="Century Gothic"/>
              </a:rPr>
              <a:t>we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30" dirty="0">
                <a:solidFill>
                  <a:srgbClr val="FFFFFF"/>
                </a:solidFill>
                <a:latin typeface="Century Gothic"/>
                <a:cs typeface="Century Gothic"/>
              </a:rPr>
              <a:t>see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60" dirty="0">
                <a:solidFill>
                  <a:srgbClr val="FFFFFF"/>
                </a:solidFill>
                <a:latin typeface="Century Gothic"/>
                <a:cs typeface="Century Gothic"/>
              </a:rPr>
              <a:t>how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245" dirty="0">
                <a:solidFill>
                  <a:srgbClr val="FFFFFF"/>
                </a:solidFill>
                <a:latin typeface="Century Gothic"/>
                <a:cs typeface="Century Gothic"/>
              </a:rPr>
              <a:t>do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-25" dirty="0">
                <a:solidFill>
                  <a:srgbClr val="FFFFFF"/>
                </a:solidFill>
                <a:latin typeface="Century Gothic"/>
                <a:cs typeface="Century Gothic"/>
              </a:rPr>
              <a:t>we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75" dirty="0">
                <a:solidFill>
                  <a:srgbClr val="FFFFFF"/>
                </a:solidFill>
                <a:latin typeface="Century Gothic"/>
                <a:cs typeface="Century Gothic"/>
              </a:rPr>
              <a:t>compare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370" dirty="0">
                <a:solidFill>
                  <a:srgbClr val="FFFFFF"/>
                </a:solidFill>
                <a:latin typeface="Century Gothic"/>
                <a:cs typeface="Century Gothic"/>
              </a:rPr>
              <a:t>cardinalities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250" dirty="0">
                <a:solidFill>
                  <a:srgbClr val="FFFFFF"/>
                </a:solidFill>
                <a:latin typeface="Century Gothic"/>
                <a:cs typeface="Century Gothic"/>
              </a:rPr>
              <a:t>(“sizes”) </a:t>
            </a:r>
            <a:r>
              <a:rPr sz="3400" spc="459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480" dirty="0">
                <a:solidFill>
                  <a:srgbClr val="FFFFFF"/>
                </a:solidFill>
                <a:latin typeface="Century Gothic"/>
                <a:cs typeface="Century Gothic"/>
              </a:rPr>
              <a:t>infinite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225" dirty="0">
                <a:solidFill>
                  <a:srgbClr val="FFFFFF"/>
                </a:solidFill>
                <a:latin typeface="Century Gothic"/>
                <a:cs typeface="Century Gothic"/>
              </a:rPr>
              <a:t>sets.</a:t>
            </a:r>
            <a:endParaRPr sz="3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3860"/>
              </a:spcBef>
              <a:tabLst>
                <a:tab pos="2174875" algn="l"/>
                <a:tab pos="3531870" algn="l"/>
                <a:tab pos="4646930" algn="l"/>
                <a:tab pos="7512684" algn="l"/>
                <a:tab pos="9829165" algn="l"/>
                <a:tab pos="11368405" algn="l"/>
                <a:tab pos="13493115" algn="l"/>
              </a:tabLst>
            </a:pPr>
            <a:r>
              <a:rPr sz="3400" spc="555" dirty="0">
                <a:solidFill>
                  <a:srgbClr val="FFFFFF"/>
                </a:solidFill>
                <a:latin typeface="Century Gothic"/>
                <a:cs typeface="Century Gothic"/>
              </a:rPr>
              <a:t>Infinite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270" dirty="0">
                <a:solidFill>
                  <a:srgbClr val="FFFFFF"/>
                </a:solidFill>
                <a:latin typeface="Century Gothic"/>
                <a:cs typeface="Century Gothic"/>
              </a:rPr>
              <a:t>Sets-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140" dirty="0">
                <a:solidFill>
                  <a:srgbClr val="FFFFFF"/>
                </a:solidFill>
                <a:latin typeface="Century Gothic"/>
                <a:cs typeface="Century Gothic"/>
              </a:rPr>
              <a:t>Sets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280" dirty="0">
                <a:solidFill>
                  <a:srgbClr val="FFFFFF"/>
                </a:solidFill>
                <a:latin typeface="Century Gothic"/>
                <a:cs typeface="Century Gothic"/>
              </a:rPr>
              <a:t>containing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434" dirty="0">
                <a:solidFill>
                  <a:srgbClr val="FFFFFF"/>
                </a:solidFill>
                <a:latin typeface="Century Gothic"/>
                <a:cs typeface="Century Gothic"/>
              </a:rPr>
              <a:t>infintely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215" dirty="0">
                <a:solidFill>
                  <a:srgbClr val="FFFFFF"/>
                </a:solidFill>
                <a:latin typeface="Century Gothic"/>
                <a:cs typeface="Century Gothic"/>
              </a:rPr>
              <a:t>many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405" dirty="0">
                <a:solidFill>
                  <a:srgbClr val="FFFFFF"/>
                </a:solidFill>
                <a:latin typeface="Century Gothic"/>
                <a:cs typeface="Century Gothic"/>
              </a:rPr>
              <a:t>distinct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210" dirty="0">
                <a:solidFill>
                  <a:srgbClr val="FFFFFF"/>
                </a:solidFill>
                <a:latin typeface="Century Gothic"/>
                <a:cs typeface="Century Gothic"/>
              </a:rPr>
              <a:t>elements.</a:t>
            </a:r>
            <a:endParaRPr sz="3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1110615" algn="l"/>
                <a:tab pos="1831975" algn="l"/>
                <a:tab pos="2527935" algn="l"/>
                <a:tab pos="2886710" algn="l"/>
                <a:tab pos="3978910" algn="l"/>
                <a:tab pos="5050790" algn="l"/>
                <a:tab pos="5810250" algn="l"/>
                <a:tab pos="7153275" algn="l"/>
              </a:tabLst>
            </a:pPr>
            <a:r>
              <a:rPr sz="3400" spc="260" dirty="0">
                <a:solidFill>
                  <a:srgbClr val="FFFFFF"/>
                </a:solidFill>
                <a:latin typeface="Century Gothic"/>
                <a:cs typeface="Century Gothic"/>
              </a:rPr>
              <a:t>E.g.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50" spc="-25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3400" spc="-25" dirty="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434" dirty="0">
                <a:solidFill>
                  <a:srgbClr val="FFFFFF"/>
                </a:solidFill>
                <a:latin typeface="Century Gothic"/>
                <a:cs typeface="Century Gothic"/>
              </a:rPr>
              <a:t>{x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135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-20" dirty="0">
                <a:solidFill>
                  <a:srgbClr val="FFFFFF"/>
                </a:solidFill>
                <a:latin typeface="Century Gothic"/>
                <a:cs typeface="Century Gothic"/>
              </a:rPr>
              <a:t>x|2}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165" dirty="0">
                <a:solidFill>
                  <a:srgbClr val="FFFFFF"/>
                </a:solidFill>
                <a:latin typeface="Century Gothic"/>
                <a:cs typeface="Century Gothic"/>
              </a:rPr>
              <a:t>(set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459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80" dirty="0">
                <a:solidFill>
                  <a:srgbClr val="FFFFFF"/>
                </a:solidFill>
                <a:latin typeface="Century Gothic"/>
                <a:cs typeface="Century Gothic"/>
              </a:rPr>
              <a:t>even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290" dirty="0">
                <a:solidFill>
                  <a:srgbClr val="FFFFFF"/>
                </a:solidFill>
                <a:latin typeface="Century Gothic"/>
                <a:cs typeface="Century Gothic"/>
              </a:rPr>
              <a:t>nos.).</a:t>
            </a:r>
            <a:endParaRPr sz="3400">
              <a:latin typeface="Century Gothic"/>
              <a:cs typeface="Century Gothic"/>
            </a:endParaRPr>
          </a:p>
          <a:p>
            <a:pPr marL="12700" marR="4765675">
              <a:lnSpc>
                <a:spcPct val="107000"/>
              </a:lnSpc>
              <a:spcBef>
                <a:spcPts val="3644"/>
              </a:spcBef>
              <a:tabLst>
                <a:tab pos="817244" algn="l"/>
                <a:tab pos="2587625" algn="l"/>
                <a:tab pos="2905125" algn="l"/>
                <a:tab pos="3292475" algn="l"/>
                <a:tab pos="3872865" algn="l"/>
                <a:tab pos="6272530" algn="l"/>
                <a:tab pos="7031990" algn="l"/>
                <a:tab pos="8616950" algn="l"/>
                <a:tab pos="9622155" algn="l"/>
              </a:tabLst>
            </a:pPr>
            <a:r>
              <a:rPr sz="3400" spc="210" dirty="0">
                <a:solidFill>
                  <a:srgbClr val="FFFFFF"/>
                </a:solidFill>
                <a:latin typeface="Century Gothic"/>
                <a:cs typeface="Century Gothic"/>
              </a:rPr>
              <a:t>Comparing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370" dirty="0">
                <a:solidFill>
                  <a:srgbClr val="FFFFFF"/>
                </a:solidFill>
                <a:latin typeface="Century Gothic"/>
                <a:cs typeface="Century Gothic"/>
              </a:rPr>
              <a:t>cardinalities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45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465" dirty="0">
                <a:solidFill>
                  <a:srgbClr val="FFFFFF"/>
                </a:solidFill>
                <a:latin typeface="Century Gothic"/>
                <a:cs typeface="Century Gothic"/>
              </a:rPr>
              <a:t>finite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185" dirty="0">
                <a:solidFill>
                  <a:srgbClr val="FFFFFF"/>
                </a:solidFill>
                <a:latin typeface="Century Gothic"/>
                <a:cs typeface="Century Gothic"/>
              </a:rPr>
              <a:t>set: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530" dirty="0">
                <a:solidFill>
                  <a:srgbClr val="FFFFFF"/>
                </a:solidFill>
                <a:latin typeface="Century Gothic"/>
                <a:cs typeface="Century Gothic"/>
              </a:rPr>
              <a:t>Trivial. </a:t>
            </a:r>
            <a:r>
              <a:rPr sz="3400" spc="445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120" dirty="0">
                <a:solidFill>
                  <a:srgbClr val="FFFFFF"/>
                </a:solidFill>
                <a:latin typeface="Century Gothic"/>
                <a:cs typeface="Century Gothic"/>
              </a:rPr>
              <a:t>check: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-855" dirty="0">
                <a:solidFill>
                  <a:srgbClr val="FFFFFF"/>
                </a:solidFill>
                <a:latin typeface="Century Gothic"/>
                <a:cs typeface="Century Gothic"/>
              </a:rPr>
              <a:t>|S|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50" spc="50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r>
              <a:rPr sz="41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3400" spc="-345" dirty="0">
                <a:solidFill>
                  <a:srgbClr val="FFFFFF"/>
                </a:solidFill>
                <a:latin typeface="Century Gothic"/>
                <a:cs typeface="Century Gothic"/>
              </a:rPr>
              <a:t>|S’|-</a:t>
            </a:r>
            <a:endParaRPr sz="3400">
              <a:latin typeface="Century Gothic"/>
              <a:cs typeface="Century Gothic"/>
            </a:endParaRPr>
          </a:p>
          <a:p>
            <a:pPr marL="899794" indent="-887094">
              <a:lnSpc>
                <a:spcPct val="100000"/>
              </a:lnSpc>
              <a:spcBef>
                <a:spcPts val="434"/>
              </a:spcBef>
              <a:buAutoNum type="arabicParenBoth"/>
              <a:tabLst>
                <a:tab pos="899794" algn="l"/>
                <a:tab pos="2599055" algn="l"/>
                <a:tab pos="3532504" algn="l"/>
                <a:tab pos="4291330" algn="l"/>
                <a:tab pos="6671309" algn="l"/>
                <a:tab pos="7377430" algn="l"/>
                <a:tab pos="7809230" algn="l"/>
                <a:tab pos="8983345" algn="l"/>
                <a:tab pos="9738995" algn="l"/>
              </a:tabLst>
            </a:pPr>
            <a:r>
              <a:rPr sz="3400" spc="250" dirty="0">
                <a:solidFill>
                  <a:srgbClr val="FFFFFF"/>
                </a:solidFill>
                <a:latin typeface="Century Gothic"/>
                <a:cs typeface="Century Gothic"/>
              </a:rPr>
              <a:t>Count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155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459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220" dirty="0">
                <a:solidFill>
                  <a:srgbClr val="FFFFFF"/>
                </a:solidFill>
                <a:latin typeface="Century Gothic"/>
                <a:cs typeface="Century Gothic"/>
              </a:rPr>
              <a:t>elements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515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-50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170" dirty="0">
                <a:solidFill>
                  <a:srgbClr val="FFFFFF"/>
                </a:solidFill>
                <a:latin typeface="Century Gothic"/>
                <a:cs typeface="Century Gothic"/>
              </a:rPr>
              <a:t>(say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605" dirty="0">
                <a:solidFill>
                  <a:srgbClr val="FFFFFF"/>
                </a:solidFill>
                <a:latin typeface="Century Gothic"/>
                <a:cs typeface="Century Gothic"/>
              </a:rPr>
              <a:t>k)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195" dirty="0">
                <a:solidFill>
                  <a:srgbClr val="FFFFFF"/>
                </a:solidFill>
                <a:latin typeface="Century Gothic"/>
                <a:cs typeface="Century Gothic"/>
              </a:rPr>
              <a:t>and,</a:t>
            </a:r>
            <a:endParaRPr sz="3400">
              <a:latin typeface="Century Gothic"/>
              <a:cs typeface="Century Gothic"/>
            </a:endParaRPr>
          </a:p>
          <a:p>
            <a:pPr marL="881380" indent="-868680">
              <a:lnSpc>
                <a:spcPct val="100000"/>
              </a:lnSpc>
              <a:spcBef>
                <a:spcPts val="290"/>
              </a:spcBef>
              <a:buAutoNum type="arabicParenBoth"/>
              <a:tabLst>
                <a:tab pos="881380" algn="l"/>
                <a:tab pos="1431925" algn="l"/>
                <a:tab pos="2605405" algn="l"/>
                <a:tab pos="3637915" algn="l"/>
                <a:tab pos="4327525" algn="l"/>
                <a:tab pos="4881880" algn="l"/>
                <a:tab pos="5461635" algn="l"/>
              </a:tabLst>
            </a:pPr>
            <a:r>
              <a:rPr sz="3400" spc="-25" dirty="0">
                <a:solidFill>
                  <a:srgbClr val="FFFFFF"/>
                </a:solidFill>
                <a:latin typeface="Century Gothic"/>
                <a:cs typeface="Century Gothic"/>
              </a:rPr>
              <a:t>S’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170" dirty="0">
                <a:solidFill>
                  <a:srgbClr val="FFFFFF"/>
                </a:solidFill>
                <a:latin typeface="Century Gothic"/>
                <a:cs typeface="Century Gothic"/>
              </a:rPr>
              <a:t>(say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350" dirty="0">
                <a:solidFill>
                  <a:srgbClr val="FFFFFF"/>
                </a:solidFill>
                <a:latin typeface="Century Gothic"/>
                <a:cs typeface="Century Gothic"/>
              </a:rPr>
              <a:t>k’).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79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400" spc="890" dirty="0">
                <a:solidFill>
                  <a:srgbClr val="FFFFFF"/>
                </a:solidFill>
                <a:latin typeface="Century Gothic"/>
                <a:cs typeface="Century Gothic"/>
              </a:rPr>
              <a:t>k</a:t>
            </a:r>
            <a:r>
              <a:rPr sz="34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50" spc="50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r>
              <a:rPr sz="41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3400" spc="130" dirty="0">
                <a:solidFill>
                  <a:srgbClr val="FFFFFF"/>
                </a:solidFill>
                <a:latin typeface="Century Gothic"/>
                <a:cs typeface="Century Gothic"/>
              </a:rPr>
              <a:t>k’?</a:t>
            </a:r>
            <a:endParaRPr sz="3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3707" y="2018410"/>
            <a:ext cx="1185672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51325" algn="l"/>
                <a:tab pos="5356860" algn="l"/>
                <a:tab pos="10435590" algn="l"/>
              </a:tabLst>
            </a:pPr>
            <a:r>
              <a:rPr sz="5350" spc="270" dirty="0">
                <a:solidFill>
                  <a:srgbClr val="FFFFFF"/>
                </a:solidFill>
                <a:latin typeface="Century Gothic"/>
                <a:cs typeface="Century Gothic"/>
              </a:rPr>
              <a:t>Countable</a:t>
            </a:r>
            <a:r>
              <a:rPr sz="53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5350" spc="459" dirty="0">
                <a:solidFill>
                  <a:srgbClr val="FFFFFF"/>
                </a:solidFill>
                <a:latin typeface="Century Gothic"/>
                <a:cs typeface="Century Gothic"/>
              </a:rPr>
              <a:t>vs</a:t>
            </a:r>
            <a:r>
              <a:rPr sz="53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5350" spc="285" dirty="0">
                <a:solidFill>
                  <a:srgbClr val="FFFFFF"/>
                </a:solidFill>
                <a:latin typeface="Century Gothic"/>
                <a:cs typeface="Century Gothic"/>
              </a:rPr>
              <a:t>Uncountable</a:t>
            </a:r>
            <a:r>
              <a:rPr sz="53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5350" spc="229" dirty="0">
                <a:solidFill>
                  <a:srgbClr val="FFFFFF"/>
                </a:solidFill>
                <a:latin typeface="Century Gothic"/>
                <a:cs typeface="Century Gothic"/>
              </a:rPr>
              <a:t>Sets</a:t>
            </a:r>
            <a:endParaRPr sz="53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712" y="2984859"/>
            <a:ext cx="200214" cy="1848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712" y="3866571"/>
            <a:ext cx="200214" cy="1848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45976" y="2799201"/>
            <a:ext cx="15789910" cy="140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11200" algn="l"/>
                <a:tab pos="1165860" algn="l"/>
                <a:tab pos="1859280" algn="l"/>
                <a:tab pos="2205990" algn="l"/>
                <a:tab pos="3662045" algn="l"/>
                <a:tab pos="4036695" algn="l"/>
                <a:tab pos="4937125" algn="l"/>
                <a:tab pos="6130925" algn="l"/>
                <a:tab pos="7715884" algn="l"/>
                <a:tab pos="8446135" algn="l"/>
                <a:tab pos="9000490" algn="l"/>
                <a:tab pos="10241915" algn="l"/>
              </a:tabLst>
            </a:pP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80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38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r>
              <a:rPr sz="32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45" dirty="0">
                <a:solidFill>
                  <a:srgbClr val="FFFFFF"/>
                </a:solidFill>
                <a:latin typeface="Cambria"/>
                <a:cs typeface="Cambria"/>
              </a:rPr>
              <a:t>ℝ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9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459" dirty="0">
                <a:solidFill>
                  <a:srgbClr val="FFFFFF"/>
                </a:solidFill>
                <a:latin typeface="Century Gothic"/>
                <a:cs typeface="Century Gothic"/>
              </a:rPr>
              <a:t>Trivial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9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-25" dirty="0">
                <a:solidFill>
                  <a:srgbClr val="FFFFFF"/>
                </a:solidFill>
                <a:latin typeface="Century Gothic"/>
                <a:cs typeface="Century Gothic"/>
              </a:rPr>
              <a:t>Map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65" dirty="0">
                <a:solidFill>
                  <a:srgbClr val="FFFFFF"/>
                </a:solidFill>
                <a:latin typeface="Century Gothic"/>
                <a:cs typeface="Century Gothic"/>
              </a:rPr>
              <a:t>every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75" dirty="0">
                <a:solidFill>
                  <a:srgbClr val="FFFFFF"/>
                </a:solidFill>
                <a:latin typeface="Century Gothic"/>
                <a:cs typeface="Century Gothic"/>
              </a:rPr>
              <a:t>natural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2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55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310" dirty="0">
                <a:solidFill>
                  <a:srgbClr val="FFFFFF"/>
                </a:solidFill>
                <a:latin typeface="Century Gothic"/>
                <a:cs typeface="Century Gothic"/>
              </a:rPr>
              <a:t>itself.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450" spc="-37" baseline="-19323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3450" baseline="-19323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3040"/>
              </a:spcBef>
              <a:tabLst>
                <a:tab pos="731520" algn="l"/>
                <a:tab pos="1186180" algn="l"/>
                <a:tab pos="1859280" algn="l"/>
                <a:tab pos="2173605" algn="l"/>
                <a:tab pos="3728085" algn="l"/>
                <a:tab pos="5495925" algn="l"/>
                <a:tab pos="7134859" algn="l"/>
                <a:tab pos="7669530" algn="l"/>
                <a:tab pos="9649460" algn="l"/>
                <a:tab pos="10568940" algn="l"/>
                <a:tab pos="10991850" algn="l"/>
                <a:tab pos="11466830" algn="l"/>
                <a:tab pos="12120245" algn="l"/>
                <a:tab pos="13970635" algn="l"/>
              </a:tabLst>
            </a:pP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45" dirty="0">
                <a:solidFill>
                  <a:srgbClr val="FFFFFF"/>
                </a:solidFill>
                <a:latin typeface="Cambria"/>
                <a:cs typeface="Cambria"/>
              </a:rPr>
              <a:t>ℝ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38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r>
              <a:rPr sz="32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80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-50" dirty="0">
                <a:solidFill>
                  <a:srgbClr val="FFFFFF"/>
                </a:solidFill>
                <a:latin typeface="Century Gothic"/>
                <a:cs typeface="Century Gothic"/>
              </a:rPr>
              <a:t>?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60" dirty="0">
                <a:solidFill>
                  <a:srgbClr val="FFFFFF"/>
                </a:solidFill>
                <a:latin typeface="Century Gothic"/>
                <a:cs typeface="Century Gothic"/>
              </a:rPr>
              <a:t>Assume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30" dirty="0">
                <a:solidFill>
                  <a:srgbClr val="FFFFFF"/>
                </a:solidFill>
                <a:latin typeface="Century Gothic"/>
                <a:cs typeface="Century Gothic"/>
              </a:rPr>
              <a:t>yes.</a:t>
            </a:r>
            <a:r>
              <a:rPr sz="2650" spc="2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50" spc="440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60" dirty="0">
                <a:solidFill>
                  <a:srgbClr val="FFFFFF"/>
                </a:solidFill>
                <a:latin typeface="Century Gothic"/>
                <a:cs typeface="Century Gothic"/>
              </a:rPr>
              <a:t>implies,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390" dirty="0">
                <a:solidFill>
                  <a:srgbClr val="FFFFFF"/>
                </a:solidFill>
                <a:latin typeface="Century Gothic"/>
                <a:cs typeface="Century Gothic"/>
              </a:rPr>
              <a:t>F: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-20" dirty="0">
                <a:solidFill>
                  <a:srgbClr val="FFFFFF"/>
                </a:solidFill>
                <a:latin typeface="Cambria"/>
                <a:cs typeface="Cambria"/>
              </a:rPr>
              <a:t>[0,1)</a:t>
            </a:r>
            <a:r>
              <a:rPr sz="32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spc="195" dirty="0">
                <a:solidFill>
                  <a:srgbClr val="FFFFFF"/>
                </a:solidFill>
                <a:latin typeface="Cambria"/>
                <a:cs typeface="Cambria"/>
              </a:rPr>
              <a:t>↦</a:t>
            </a:r>
            <a:r>
              <a:rPr sz="32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spc="-25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25" dirty="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8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45" dirty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4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50" dirty="0">
                <a:solidFill>
                  <a:srgbClr val="FFFFFF"/>
                </a:solidFill>
                <a:latin typeface="Century Gothic"/>
                <a:cs typeface="Century Gothic"/>
              </a:rPr>
              <a:t>an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60" dirty="0">
                <a:solidFill>
                  <a:srgbClr val="FFFFFF"/>
                </a:solidFill>
                <a:latin typeface="Century Gothic"/>
                <a:cs typeface="Century Gothic"/>
              </a:rPr>
              <a:t>injective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85" dirty="0">
                <a:solidFill>
                  <a:srgbClr val="FFFFFF"/>
                </a:solidFill>
                <a:latin typeface="Century Gothic"/>
                <a:cs typeface="Century Gothic"/>
              </a:rPr>
              <a:t>function.</a:t>
            </a:r>
            <a:endParaRPr sz="265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9141" y="323206"/>
            <a:ext cx="904621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83310" algn="l"/>
                <a:tab pos="1942464" algn="l"/>
                <a:tab pos="4465320" algn="l"/>
                <a:tab pos="5394960" algn="l"/>
                <a:tab pos="6465570" algn="l"/>
                <a:tab pos="7325359" algn="l"/>
              </a:tabLst>
            </a:pPr>
            <a:r>
              <a:rPr sz="3850" spc="5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1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320" dirty="0">
                <a:solidFill>
                  <a:srgbClr val="FFFFFF"/>
                </a:solidFill>
                <a:latin typeface="Century Gothic"/>
                <a:cs typeface="Century Gothic"/>
              </a:rPr>
              <a:t>Naturals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260" dirty="0">
                <a:solidFill>
                  <a:srgbClr val="FFFFFF"/>
                </a:solidFill>
                <a:latin typeface="Century Gothic"/>
                <a:cs typeface="Century Gothic"/>
              </a:rPr>
              <a:t>vs.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1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215" dirty="0">
                <a:solidFill>
                  <a:srgbClr val="FFFFFF"/>
                </a:solidFill>
                <a:latin typeface="Century Gothic"/>
                <a:cs typeface="Century Gothic"/>
              </a:rPr>
              <a:t>Reals?</a:t>
            </a:r>
            <a:endParaRPr sz="385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86790" algn="l"/>
                <a:tab pos="1644014" algn="l"/>
              </a:tabLst>
            </a:pPr>
            <a:r>
              <a:rPr spc="-1005" dirty="0"/>
              <a:t>|</a:t>
            </a:r>
            <a:r>
              <a:rPr sz="4750" spc="-1005" dirty="0">
                <a:latin typeface="Cambria"/>
                <a:cs typeface="Cambria"/>
              </a:rPr>
              <a:t>ℕ</a:t>
            </a:r>
            <a:r>
              <a:rPr spc="-1005" dirty="0"/>
              <a:t>|</a:t>
            </a:r>
            <a:r>
              <a:rPr dirty="0"/>
              <a:t>	</a:t>
            </a:r>
            <a:r>
              <a:rPr sz="4750" spc="550" dirty="0">
                <a:latin typeface="Cambria"/>
                <a:cs typeface="Cambria"/>
              </a:rPr>
              <a:t>≤</a:t>
            </a:r>
            <a:r>
              <a:rPr sz="4750" dirty="0">
                <a:latin typeface="Cambria"/>
                <a:cs typeface="Cambria"/>
              </a:rPr>
              <a:t>	</a:t>
            </a:r>
            <a:r>
              <a:rPr spc="-810" dirty="0"/>
              <a:t>|</a:t>
            </a:r>
            <a:r>
              <a:rPr sz="4750" spc="-810" dirty="0">
                <a:latin typeface="Cambria"/>
                <a:cs typeface="Cambria"/>
              </a:rPr>
              <a:t>ℝ</a:t>
            </a:r>
            <a:r>
              <a:rPr spc="-810" dirty="0"/>
              <a:t>|?</a:t>
            </a:r>
            <a:endParaRPr sz="475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77782" y="5182926"/>
            <a:ext cx="13997305" cy="3119755"/>
            <a:chOff x="2177782" y="5182926"/>
            <a:chExt cx="13997305" cy="3119755"/>
          </a:xfrm>
        </p:grpSpPr>
        <p:sp>
          <p:nvSpPr>
            <p:cNvPr id="8" name="object 8"/>
            <p:cNvSpPr/>
            <p:nvPr/>
          </p:nvSpPr>
          <p:spPr>
            <a:xfrm>
              <a:off x="2853931" y="5848241"/>
              <a:ext cx="1997075" cy="654685"/>
            </a:xfrm>
            <a:custGeom>
              <a:avLst/>
              <a:gdLst/>
              <a:ahLst/>
              <a:cxnLst/>
              <a:rect l="l" t="t" r="r" b="b"/>
              <a:pathLst>
                <a:path w="1997075" h="654684">
                  <a:moveTo>
                    <a:pt x="1996554" y="0"/>
                  </a:moveTo>
                  <a:lnTo>
                    <a:pt x="1331036" y="0"/>
                  </a:lnTo>
                  <a:lnTo>
                    <a:pt x="665518" y="0"/>
                  </a:lnTo>
                  <a:lnTo>
                    <a:pt x="0" y="0"/>
                  </a:lnTo>
                  <a:lnTo>
                    <a:pt x="0" y="654659"/>
                  </a:lnTo>
                  <a:lnTo>
                    <a:pt x="665518" y="654659"/>
                  </a:lnTo>
                  <a:lnTo>
                    <a:pt x="1331036" y="654659"/>
                  </a:lnTo>
                  <a:lnTo>
                    <a:pt x="1996554" y="654659"/>
                  </a:lnTo>
                  <a:lnTo>
                    <a:pt x="1996554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8415" y="7157562"/>
              <a:ext cx="666115" cy="654685"/>
            </a:xfrm>
            <a:custGeom>
              <a:avLst/>
              <a:gdLst/>
              <a:ahLst/>
              <a:cxnLst/>
              <a:rect l="l" t="t" r="r" b="b"/>
              <a:pathLst>
                <a:path w="666114" h="654684">
                  <a:moveTo>
                    <a:pt x="665519" y="0"/>
                  </a:moveTo>
                  <a:lnTo>
                    <a:pt x="0" y="0"/>
                  </a:lnTo>
                  <a:lnTo>
                    <a:pt x="0" y="654671"/>
                  </a:lnTo>
                  <a:lnTo>
                    <a:pt x="665519" y="654671"/>
                  </a:lnTo>
                  <a:lnTo>
                    <a:pt x="665519" y="0"/>
                  </a:lnTo>
                  <a:close/>
                </a:path>
              </a:pathLst>
            </a:custGeom>
            <a:solidFill>
              <a:srgbClr val="879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50485" y="7157573"/>
              <a:ext cx="11314430" cy="654685"/>
            </a:xfrm>
            <a:custGeom>
              <a:avLst/>
              <a:gdLst/>
              <a:ahLst/>
              <a:cxnLst/>
              <a:rect l="l" t="t" r="r" b="b"/>
              <a:pathLst>
                <a:path w="11314430" h="654684">
                  <a:moveTo>
                    <a:pt x="11313833" y="0"/>
                  </a:moveTo>
                  <a:lnTo>
                    <a:pt x="11313833" y="0"/>
                  </a:lnTo>
                  <a:lnTo>
                    <a:pt x="0" y="0"/>
                  </a:lnTo>
                  <a:lnTo>
                    <a:pt x="0" y="654659"/>
                  </a:lnTo>
                  <a:lnTo>
                    <a:pt x="11313833" y="654659"/>
                  </a:lnTo>
                  <a:lnTo>
                    <a:pt x="11313833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3179" y="5188323"/>
              <a:ext cx="13986510" cy="3108960"/>
            </a:xfrm>
            <a:custGeom>
              <a:avLst/>
              <a:gdLst/>
              <a:ahLst/>
              <a:cxnLst/>
              <a:rect l="l" t="t" r="r" b="b"/>
              <a:pathLst>
                <a:path w="13986510" h="3108959">
                  <a:moveTo>
                    <a:pt x="1336273" y="0"/>
                  </a:moveTo>
                  <a:lnTo>
                    <a:pt x="1336273" y="3108355"/>
                  </a:lnTo>
                </a:path>
                <a:path w="13986510" h="3108959">
                  <a:moveTo>
                    <a:pt x="2001792" y="0"/>
                  </a:moveTo>
                  <a:lnTo>
                    <a:pt x="2001792" y="3108355"/>
                  </a:lnTo>
                </a:path>
                <a:path w="13986510" h="3108959">
                  <a:moveTo>
                    <a:pt x="2667311" y="0"/>
                  </a:moveTo>
                  <a:lnTo>
                    <a:pt x="2667311" y="3108355"/>
                  </a:lnTo>
                </a:path>
                <a:path w="13986510" h="3108959">
                  <a:moveTo>
                    <a:pt x="3332830" y="0"/>
                  </a:moveTo>
                  <a:lnTo>
                    <a:pt x="3332830" y="3108355"/>
                  </a:lnTo>
                </a:path>
                <a:path w="13986510" h="3108959">
                  <a:moveTo>
                    <a:pt x="3998349" y="0"/>
                  </a:moveTo>
                  <a:lnTo>
                    <a:pt x="3998349" y="3108355"/>
                  </a:lnTo>
                </a:path>
                <a:path w="13986510" h="3108959">
                  <a:moveTo>
                    <a:pt x="4663868" y="0"/>
                  </a:moveTo>
                  <a:lnTo>
                    <a:pt x="4663868" y="3108355"/>
                  </a:lnTo>
                </a:path>
                <a:path w="13986510" h="3108959">
                  <a:moveTo>
                    <a:pt x="5329387" y="0"/>
                  </a:moveTo>
                  <a:lnTo>
                    <a:pt x="5329387" y="3108355"/>
                  </a:lnTo>
                </a:path>
                <a:path w="13986510" h="3108959">
                  <a:moveTo>
                    <a:pt x="5994906" y="0"/>
                  </a:moveTo>
                  <a:lnTo>
                    <a:pt x="5994906" y="3108355"/>
                  </a:lnTo>
                </a:path>
                <a:path w="13986510" h="3108959">
                  <a:moveTo>
                    <a:pt x="6660425" y="0"/>
                  </a:moveTo>
                  <a:lnTo>
                    <a:pt x="6660425" y="3108355"/>
                  </a:lnTo>
                </a:path>
                <a:path w="13986510" h="3108959">
                  <a:moveTo>
                    <a:pt x="7325944" y="0"/>
                  </a:moveTo>
                  <a:lnTo>
                    <a:pt x="7325944" y="3108355"/>
                  </a:lnTo>
                </a:path>
                <a:path w="13986510" h="3108959">
                  <a:moveTo>
                    <a:pt x="7991463" y="0"/>
                  </a:moveTo>
                  <a:lnTo>
                    <a:pt x="7991463" y="3108355"/>
                  </a:lnTo>
                </a:path>
                <a:path w="13986510" h="3108959">
                  <a:moveTo>
                    <a:pt x="8656982" y="0"/>
                  </a:moveTo>
                  <a:lnTo>
                    <a:pt x="8656982" y="3108355"/>
                  </a:lnTo>
                </a:path>
                <a:path w="13986510" h="3108959">
                  <a:moveTo>
                    <a:pt x="9322501" y="0"/>
                  </a:moveTo>
                  <a:lnTo>
                    <a:pt x="9322501" y="3108355"/>
                  </a:lnTo>
                </a:path>
                <a:path w="13986510" h="3108959">
                  <a:moveTo>
                    <a:pt x="9988030" y="0"/>
                  </a:moveTo>
                  <a:lnTo>
                    <a:pt x="9988030" y="3108355"/>
                  </a:lnTo>
                </a:path>
                <a:path w="13986510" h="3108959">
                  <a:moveTo>
                    <a:pt x="10653602" y="0"/>
                  </a:moveTo>
                  <a:lnTo>
                    <a:pt x="10653602" y="3108355"/>
                  </a:lnTo>
                </a:path>
                <a:path w="13986510" h="3108959">
                  <a:moveTo>
                    <a:pt x="11319027" y="0"/>
                  </a:moveTo>
                  <a:lnTo>
                    <a:pt x="11319027" y="3108355"/>
                  </a:lnTo>
                </a:path>
                <a:path w="13986510" h="3108959">
                  <a:moveTo>
                    <a:pt x="11984556" y="0"/>
                  </a:moveTo>
                  <a:lnTo>
                    <a:pt x="11984556" y="3108355"/>
                  </a:lnTo>
                </a:path>
                <a:path w="13986510" h="3108959">
                  <a:moveTo>
                    <a:pt x="12650086" y="0"/>
                  </a:moveTo>
                  <a:lnTo>
                    <a:pt x="12650086" y="3108355"/>
                  </a:lnTo>
                </a:path>
                <a:path w="13986510" h="3108959">
                  <a:moveTo>
                    <a:pt x="13315615" y="0"/>
                  </a:moveTo>
                  <a:lnTo>
                    <a:pt x="13315615" y="3108355"/>
                  </a:lnTo>
                </a:path>
                <a:path w="13986510" h="3108959">
                  <a:moveTo>
                    <a:pt x="670754" y="659902"/>
                  </a:moveTo>
                  <a:lnTo>
                    <a:pt x="13986380" y="659902"/>
                  </a:lnTo>
                </a:path>
                <a:path w="13986510" h="3108959">
                  <a:moveTo>
                    <a:pt x="670754" y="1314567"/>
                  </a:moveTo>
                  <a:lnTo>
                    <a:pt x="13986380" y="1314567"/>
                  </a:lnTo>
                </a:path>
                <a:path w="13986510" h="3108959">
                  <a:moveTo>
                    <a:pt x="0" y="1969238"/>
                  </a:moveTo>
                  <a:lnTo>
                    <a:pt x="670754" y="1969238"/>
                  </a:lnTo>
                </a:path>
                <a:path w="13986510" h="3108959">
                  <a:moveTo>
                    <a:pt x="670754" y="1969238"/>
                  </a:moveTo>
                  <a:lnTo>
                    <a:pt x="13986380" y="1969238"/>
                  </a:lnTo>
                </a:path>
                <a:path w="13986510" h="3108959">
                  <a:moveTo>
                    <a:pt x="670754" y="2623909"/>
                  </a:moveTo>
                  <a:lnTo>
                    <a:pt x="13986380" y="2623909"/>
                  </a:lnTo>
                </a:path>
                <a:path w="13986510" h="3108959">
                  <a:moveTo>
                    <a:pt x="670754" y="0"/>
                  </a:moveTo>
                  <a:lnTo>
                    <a:pt x="670754" y="3108355"/>
                  </a:lnTo>
                </a:path>
                <a:path w="13986510" h="3108959">
                  <a:moveTo>
                    <a:pt x="5235" y="0"/>
                  </a:moveTo>
                  <a:lnTo>
                    <a:pt x="5235" y="3108355"/>
                  </a:lnTo>
                </a:path>
                <a:path w="13986510" h="3108959">
                  <a:moveTo>
                    <a:pt x="13981144" y="0"/>
                  </a:moveTo>
                  <a:lnTo>
                    <a:pt x="13981144" y="3108355"/>
                  </a:lnTo>
                </a:path>
                <a:path w="13986510" h="3108959">
                  <a:moveTo>
                    <a:pt x="670754" y="5235"/>
                  </a:moveTo>
                  <a:lnTo>
                    <a:pt x="13986380" y="5235"/>
                  </a:lnTo>
                </a:path>
                <a:path w="13986510" h="3108959">
                  <a:moveTo>
                    <a:pt x="670754" y="3103120"/>
                  </a:moveTo>
                  <a:lnTo>
                    <a:pt x="13986380" y="3103120"/>
                  </a:lnTo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88415" y="5193559"/>
            <a:ext cx="666115" cy="654685"/>
          </a:xfrm>
          <a:prstGeom prst="rect">
            <a:avLst/>
          </a:prstGeom>
          <a:solidFill>
            <a:srgbClr val="879BBB"/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4595"/>
              </a:lnSpc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8415" y="5848225"/>
            <a:ext cx="666115" cy="654685"/>
          </a:xfrm>
          <a:prstGeom prst="rect">
            <a:avLst/>
          </a:prstGeom>
          <a:solidFill>
            <a:srgbClr val="879BBB"/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ts val="4325"/>
              </a:lnSpc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8415" y="6502890"/>
            <a:ext cx="666115" cy="654685"/>
          </a:xfrm>
          <a:prstGeom prst="rect">
            <a:avLst/>
          </a:prstGeom>
          <a:solidFill>
            <a:srgbClr val="879BBB"/>
          </a:solidFill>
          <a:ln w="10470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0"/>
              </a:spcBef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1021" y="7086194"/>
            <a:ext cx="505459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8415" y="7812233"/>
            <a:ext cx="666115" cy="479425"/>
          </a:xfrm>
          <a:prstGeom prst="rect">
            <a:avLst/>
          </a:prstGeom>
          <a:solidFill>
            <a:srgbClr val="879BBB"/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165">
              <a:lnSpc>
                <a:spcPts val="3195"/>
              </a:lnSpc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1069" y="5977750"/>
            <a:ext cx="190817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z="3750" i="1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2,1</a:t>
            </a:r>
            <a:r>
              <a:rPr sz="1800" spc="3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750" i="1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2,2</a:t>
            </a:r>
            <a:r>
              <a:rPr sz="1800" spc="3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2,3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0491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16010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1528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47047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12567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54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78086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43605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09124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74643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840162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05681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171210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836781" y="5848225"/>
            <a:ext cx="665480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502206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167736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833265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498795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2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50491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16010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81528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47047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12567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54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78086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43605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09124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174643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840162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505681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171210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36781" y="6502890"/>
            <a:ext cx="665480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502206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167736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833265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498795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2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81528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47047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12567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1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78086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843605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45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509124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174643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840162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505681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85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171210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0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836781" y="7812233"/>
            <a:ext cx="665480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748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502206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12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4167736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4833265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5498795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39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833769" y="6593270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3,1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19453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83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3,2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184972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83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3,3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53934" y="715756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20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19453" y="715756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20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184972" y="715756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20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30326" y="7294652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4,4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495845" y="7294652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4,5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323881" y="4921254"/>
            <a:ext cx="11083290" cy="32702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40"/>
              </a:spcBef>
              <a:tabLst>
                <a:tab pos="408940" algn="l"/>
                <a:tab pos="8185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844"/>
              </a:spcBef>
              <a:tabLst>
                <a:tab pos="408940" algn="l"/>
                <a:tab pos="8185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  <a:tabLst>
                <a:tab pos="408940" algn="l"/>
                <a:tab pos="8185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R="5080" algn="r">
              <a:lnSpc>
                <a:spcPts val="4490"/>
              </a:lnSpc>
              <a:spcBef>
                <a:spcPts val="95"/>
              </a:spcBef>
              <a:tabLst>
                <a:tab pos="669290" algn="l"/>
                <a:tab pos="1339215" algn="l"/>
                <a:tab pos="2009139" algn="l"/>
                <a:tab pos="2678430" algn="l"/>
                <a:tab pos="3348354" algn="l"/>
                <a:tab pos="4018279" algn="l"/>
                <a:tab pos="4688205" algn="l"/>
                <a:tab pos="5357495" algn="l"/>
                <a:tab pos="6027420" algn="l"/>
                <a:tab pos="6697345" algn="l"/>
                <a:tab pos="7367270" algn="l"/>
                <a:tab pos="8036559" algn="l"/>
                <a:tab pos="8706485" algn="l"/>
                <a:tab pos="9376410" algn="l"/>
                <a:tab pos="10060305" algn="l"/>
                <a:tab pos="10469880" algn="l"/>
                <a:tab pos="1087945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R="5080" algn="r">
              <a:lnSpc>
                <a:spcPts val="4490"/>
              </a:lnSpc>
              <a:tabLst>
                <a:tab pos="408940" algn="l"/>
                <a:tab pos="8185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33769" y="5332334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1,1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19453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1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1,2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184972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21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1,3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850491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516010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181528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847047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512567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54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178086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843605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509124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174643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0840162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1505681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2171210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2836781" y="5193559"/>
            <a:ext cx="665480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3502206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4167736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4833265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5498795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2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2937135" y="5207141"/>
            <a:ext cx="2612390" cy="2668270"/>
            <a:chOff x="2937135" y="5207141"/>
            <a:chExt cx="2612390" cy="2668270"/>
          </a:xfrm>
        </p:grpSpPr>
        <p:pic>
          <p:nvPicPr>
            <p:cNvPr id="97" name="object 9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7135" y="5207141"/>
              <a:ext cx="1937647" cy="1942306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8113" y="7189604"/>
              <a:ext cx="681152" cy="685800"/>
            </a:xfrm>
            <a:prstGeom prst="rect">
              <a:avLst/>
            </a:prstGeom>
          </p:spPr>
        </p:pic>
      </p:grpSp>
      <p:sp>
        <p:nvSpPr>
          <p:cNvPr id="99" name="object 99"/>
          <p:cNvSpPr txBox="1"/>
          <p:nvPr/>
        </p:nvSpPr>
        <p:spPr>
          <a:xfrm>
            <a:off x="2853934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519453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29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184972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830326" y="7833986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5,4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495845" y="7833986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5,5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104" name="object 10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27779" y="7713148"/>
            <a:ext cx="681152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712" y="2984859"/>
            <a:ext cx="200214" cy="1848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712" y="3866571"/>
            <a:ext cx="200214" cy="1848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45976" y="2799201"/>
            <a:ext cx="15789910" cy="140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11200" algn="l"/>
                <a:tab pos="1165860" algn="l"/>
                <a:tab pos="1859280" algn="l"/>
                <a:tab pos="2205990" algn="l"/>
                <a:tab pos="3662045" algn="l"/>
                <a:tab pos="4036695" algn="l"/>
                <a:tab pos="4937125" algn="l"/>
                <a:tab pos="6130925" algn="l"/>
                <a:tab pos="7715884" algn="l"/>
                <a:tab pos="8446135" algn="l"/>
                <a:tab pos="9000490" algn="l"/>
                <a:tab pos="10241915" algn="l"/>
              </a:tabLst>
            </a:pP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80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38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r>
              <a:rPr sz="32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45" dirty="0">
                <a:solidFill>
                  <a:srgbClr val="FFFFFF"/>
                </a:solidFill>
                <a:latin typeface="Cambria"/>
                <a:cs typeface="Cambria"/>
              </a:rPr>
              <a:t>ℝ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9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459" dirty="0">
                <a:solidFill>
                  <a:srgbClr val="FFFFFF"/>
                </a:solidFill>
                <a:latin typeface="Century Gothic"/>
                <a:cs typeface="Century Gothic"/>
              </a:rPr>
              <a:t>Trivial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9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-25" dirty="0">
                <a:solidFill>
                  <a:srgbClr val="FFFFFF"/>
                </a:solidFill>
                <a:latin typeface="Century Gothic"/>
                <a:cs typeface="Century Gothic"/>
              </a:rPr>
              <a:t>Map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65" dirty="0">
                <a:solidFill>
                  <a:srgbClr val="FFFFFF"/>
                </a:solidFill>
                <a:latin typeface="Century Gothic"/>
                <a:cs typeface="Century Gothic"/>
              </a:rPr>
              <a:t>every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75" dirty="0">
                <a:solidFill>
                  <a:srgbClr val="FFFFFF"/>
                </a:solidFill>
                <a:latin typeface="Century Gothic"/>
                <a:cs typeface="Century Gothic"/>
              </a:rPr>
              <a:t>natural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2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55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310" dirty="0">
                <a:solidFill>
                  <a:srgbClr val="FFFFFF"/>
                </a:solidFill>
                <a:latin typeface="Century Gothic"/>
                <a:cs typeface="Century Gothic"/>
              </a:rPr>
              <a:t>itself.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450" spc="-37" baseline="-19323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3450" baseline="-19323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3040"/>
              </a:spcBef>
              <a:tabLst>
                <a:tab pos="731520" algn="l"/>
                <a:tab pos="1186180" algn="l"/>
                <a:tab pos="1859280" algn="l"/>
                <a:tab pos="2173605" algn="l"/>
                <a:tab pos="3728085" algn="l"/>
                <a:tab pos="5495925" algn="l"/>
                <a:tab pos="7134859" algn="l"/>
                <a:tab pos="7669530" algn="l"/>
                <a:tab pos="9649460" algn="l"/>
                <a:tab pos="10568940" algn="l"/>
                <a:tab pos="10991850" algn="l"/>
                <a:tab pos="11466830" algn="l"/>
                <a:tab pos="12120245" algn="l"/>
                <a:tab pos="13970635" algn="l"/>
              </a:tabLst>
            </a:pP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45" dirty="0">
                <a:solidFill>
                  <a:srgbClr val="FFFFFF"/>
                </a:solidFill>
                <a:latin typeface="Cambria"/>
                <a:cs typeface="Cambria"/>
              </a:rPr>
              <a:t>ℝ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38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r>
              <a:rPr sz="32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80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-50" dirty="0">
                <a:solidFill>
                  <a:srgbClr val="FFFFFF"/>
                </a:solidFill>
                <a:latin typeface="Century Gothic"/>
                <a:cs typeface="Century Gothic"/>
              </a:rPr>
              <a:t>?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60" dirty="0">
                <a:solidFill>
                  <a:srgbClr val="FFFFFF"/>
                </a:solidFill>
                <a:latin typeface="Century Gothic"/>
                <a:cs typeface="Century Gothic"/>
              </a:rPr>
              <a:t>Assume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30" dirty="0">
                <a:solidFill>
                  <a:srgbClr val="FFFFFF"/>
                </a:solidFill>
                <a:latin typeface="Century Gothic"/>
                <a:cs typeface="Century Gothic"/>
              </a:rPr>
              <a:t>yes.</a:t>
            </a:r>
            <a:r>
              <a:rPr sz="2650" spc="2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50" spc="440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60" dirty="0">
                <a:solidFill>
                  <a:srgbClr val="FFFFFF"/>
                </a:solidFill>
                <a:latin typeface="Century Gothic"/>
                <a:cs typeface="Century Gothic"/>
              </a:rPr>
              <a:t>implies,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390" dirty="0">
                <a:solidFill>
                  <a:srgbClr val="FFFFFF"/>
                </a:solidFill>
                <a:latin typeface="Century Gothic"/>
                <a:cs typeface="Century Gothic"/>
              </a:rPr>
              <a:t>F: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-20" dirty="0">
                <a:solidFill>
                  <a:srgbClr val="FFFFFF"/>
                </a:solidFill>
                <a:latin typeface="Cambria"/>
                <a:cs typeface="Cambria"/>
              </a:rPr>
              <a:t>[0,1)</a:t>
            </a:r>
            <a:r>
              <a:rPr sz="32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spc="195" dirty="0">
                <a:solidFill>
                  <a:srgbClr val="FFFFFF"/>
                </a:solidFill>
                <a:latin typeface="Cambria"/>
                <a:cs typeface="Cambria"/>
              </a:rPr>
              <a:t>↦</a:t>
            </a:r>
            <a:r>
              <a:rPr sz="32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spc="-25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25" dirty="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8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45" dirty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4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50" dirty="0">
                <a:solidFill>
                  <a:srgbClr val="FFFFFF"/>
                </a:solidFill>
                <a:latin typeface="Century Gothic"/>
                <a:cs typeface="Century Gothic"/>
              </a:rPr>
              <a:t>an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60" dirty="0">
                <a:solidFill>
                  <a:srgbClr val="FFFFFF"/>
                </a:solidFill>
                <a:latin typeface="Century Gothic"/>
                <a:cs typeface="Century Gothic"/>
              </a:rPr>
              <a:t>injective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85" dirty="0">
                <a:solidFill>
                  <a:srgbClr val="FFFFFF"/>
                </a:solidFill>
                <a:latin typeface="Century Gothic"/>
                <a:cs typeface="Century Gothic"/>
              </a:rPr>
              <a:t>function.</a:t>
            </a:r>
            <a:endParaRPr sz="265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9141" y="323206"/>
            <a:ext cx="904621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83310" algn="l"/>
                <a:tab pos="1942464" algn="l"/>
                <a:tab pos="4465320" algn="l"/>
                <a:tab pos="5394960" algn="l"/>
                <a:tab pos="6465570" algn="l"/>
                <a:tab pos="7325359" algn="l"/>
              </a:tabLst>
            </a:pPr>
            <a:r>
              <a:rPr sz="3850" spc="5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1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320" dirty="0">
                <a:solidFill>
                  <a:srgbClr val="FFFFFF"/>
                </a:solidFill>
                <a:latin typeface="Century Gothic"/>
                <a:cs typeface="Century Gothic"/>
              </a:rPr>
              <a:t>Naturals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260" dirty="0">
                <a:solidFill>
                  <a:srgbClr val="FFFFFF"/>
                </a:solidFill>
                <a:latin typeface="Century Gothic"/>
                <a:cs typeface="Century Gothic"/>
              </a:rPr>
              <a:t>vs.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1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215" dirty="0">
                <a:solidFill>
                  <a:srgbClr val="FFFFFF"/>
                </a:solidFill>
                <a:latin typeface="Century Gothic"/>
                <a:cs typeface="Century Gothic"/>
              </a:rPr>
              <a:t>Reals?</a:t>
            </a:r>
            <a:endParaRPr sz="385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86790" algn="l"/>
                <a:tab pos="1644014" algn="l"/>
              </a:tabLst>
            </a:pPr>
            <a:r>
              <a:rPr spc="-1005" dirty="0"/>
              <a:t>|</a:t>
            </a:r>
            <a:r>
              <a:rPr sz="4750" spc="-1005" dirty="0">
                <a:latin typeface="Cambria"/>
                <a:cs typeface="Cambria"/>
              </a:rPr>
              <a:t>ℕ</a:t>
            </a:r>
            <a:r>
              <a:rPr spc="-1005" dirty="0"/>
              <a:t>|</a:t>
            </a:r>
            <a:r>
              <a:rPr dirty="0"/>
              <a:t>	</a:t>
            </a:r>
            <a:r>
              <a:rPr sz="4750" spc="550" dirty="0">
                <a:latin typeface="Cambria"/>
                <a:cs typeface="Cambria"/>
              </a:rPr>
              <a:t>≤</a:t>
            </a:r>
            <a:r>
              <a:rPr sz="4750" dirty="0">
                <a:latin typeface="Cambria"/>
                <a:cs typeface="Cambria"/>
              </a:rPr>
              <a:t>	</a:t>
            </a:r>
            <a:r>
              <a:rPr spc="-810" dirty="0"/>
              <a:t>|</a:t>
            </a:r>
            <a:r>
              <a:rPr sz="4750" spc="-810" dirty="0">
                <a:latin typeface="Cambria"/>
                <a:cs typeface="Cambria"/>
              </a:rPr>
              <a:t>ℝ</a:t>
            </a:r>
            <a:r>
              <a:rPr spc="-810" dirty="0"/>
              <a:t>|?</a:t>
            </a:r>
            <a:endParaRPr sz="475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77782" y="5182926"/>
            <a:ext cx="13997305" cy="3119755"/>
            <a:chOff x="2177782" y="5182926"/>
            <a:chExt cx="13997305" cy="3119755"/>
          </a:xfrm>
        </p:grpSpPr>
        <p:sp>
          <p:nvSpPr>
            <p:cNvPr id="8" name="object 8"/>
            <p:cNvSpPr/>
            <p:nvPr/>
          </p:nvSpPr>
          <p:spPr>
            <a:xfrm>
              <a:off x="2853931" y="5848241"/>
              <a:ext cx="1997075" cy="654685"/>
            </a:xfrm>
            <a:custGeom>
              <a:avLst/>
              <a:gdLst/>
              <a:ahLst/>
              <a:cxnLst/>
              <a:rect l="l" t="t" r="r" b="b"/>
              <a:pathLst>
                <a:path w="1997075" h="654684">
                  <a:moveTo>
                    <a:pt x="1996554" y="0"/>
                  </a:moveTo>
                  <a:lnTo>
                    <a:pt x="1331036" y="0"/>
                  </a:lnTo>
                  <a:lnTo>
                    <a:pt x="665518" y="0"/>
                  </a:lnTo>
                  <a:lnTo>
                    <a:pt x="0" y="0"/>
                  </a:lnTo>
                  <a:lnTo>
                    <a:pt x="0" y="654659"/>
                  </a:lnTo>
                  <a:lnTo>
                    <a:pt x="665518" y="654659"/>
                  </a:lnTo>
                  <a:lnTo>
                    <a:pt x="1331036" y="654659"/>
                  </a:lnTo>
                  <a:lnTo>
                    <a:pt x="1996554" y="654659"/>
                  </a:lnTo>
                  <a:lnTo>
                    <a:pt x="1996554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8415" y="7157562"/>
              <a:ext cx="666115" cy="654685"/>
            </a:xfrm>
            <a:custGeom>
              <a:avLst/>
              <a:gdLst/>
              <a:ahLst/>
              <a:cxnLst/>
              <a:rect l="l" t="t" r="r" b="b"/>
              <a:pathLst>
                <a:path w="666114" h="654684">
                  <a:moveTo>
                    <a:pt x="665519" y="0"/>
                  </a:moveTo>
                  <a:lnTo>
                    <a:pt x="0" y="0"/>
                  </a:lnTo>
                  <a:lnTo>
                    <a:pt x="0" y="654671"/>
                  </a:lnTo>
                  <a:lnTo>
                    <a:pt x="665519" y="654671"/>
                  </a:lnTo>
                  <a:lnTo>
                    <a:pt x="665519" y="0"/>
                  </a:lnTo>
                  <a:close/>
                </a:path>
              </a:pathLst>
            </a:custGeom>
            <a:solidFill>
              <a:srgbClr val="879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50485" y="7157573"/>
              <a:ext cx="11314430" cy="654685"/>
            </a:xfrm>
            <a:custGeom>
              <a:avLst/>
              <a:gdLst/>
              <a:ahLst/>
              <a:cxnLst/>
              <a:rect l="l" t="t" r="r" b="b"/>
              <a:pathLst>
                <a:path w="11314430" h="654684">
                  <a:moveTo>
                    <a:pt x="11313833" y="0"/>
                  </a:moveTo>
                  <a:lnTo>
                    <a:pt x="11313833" y="0"/>
                  </a:lnTo>
                  <a:lnTo>
                    <a:pt x="0" y="0"/>
                  </a:lnTo>
                  <a:lnTo>
                    <a:pt x="0" y="654659"/>
                  </a:lnTo>
                  <a:lnTo>
                    <a:pt x="11313833" y="654659"/>
                  </a:lnTo>
                  <a:lnTo>
                    <a:pt x="11313833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3179" y="5188323"/>
              <a:ext cx="13986510" cy="3108960"/>
            </a:xfrm>
            <a:custGeom>
              <a:avLst/>
              <a:gdLst/>
              <a:ahLst/>
              <a:cxnLst/>
              <a:rect l="l" t="t" r="r" b="b"/>
              <a:pathLst>
                <a:path w="13986510" h="3108959">
                  <a:moveTo>
                    <a:pt x="1336273" y="0"/>
                  </a:moveTo>
                  <a:lnTo>
                    <a:pt x="1336273" y="3108355"/>
                  </a:lnTo>
                </a:path>
                <a:path w="13986510" h="3108959">
                  <a:moveTo>
                    <a:pt x="2001792" y="0"/>
                  </a:moveTo>
                  <a:lnTo>
                    <a:pt x="2001792" y="3108355"/>
                  </a:lnTo>
                </a:path>
                <a:path w="13986510" h="3108959">
                  <a:moveTo>
                    <a:pt x="2667311" y="0"/>
                  </a:moveTo>
                  <a:lnTo>
                    <a:pt x="2667311" y="3108355"/>
                  </a:lnTo>
                </a:path>
                <a:path w="13986510" h="3108959">
                  <a:moveTo>
                    <a:pt x="3332830" y="0"/>
                  </a:moveTo>
                  <a:lnTo>
                    <a:pt x="3332830" y="3108355"/>
                  </a:lnTo>
                </a:path>
                <a:path w="13986510" h="3108959">
                  <a:moveTo>
                    <a:pt x="3998349" y="0"/>
                  </a:moveTo>
                  <a:lnTo>
                    <a:pt x="3998349" y="3108355"/>
                  </a:lnTo>
                </a:path>
                <a:path w="13986510" h="3108959">
                  <a:moveTo>
                    <a:pt x="4663868" y="0"/>
                  </a:moveTo>
                  <a:lnTo>
                    <a:pt x="4663868" y="3108355"/>
                  </a:lnTo>
                </a:path>
                <a:path w="13986510" h="3108959">
                  <a:moveTo>
                    <a:pt x="5329387" y="0"/>
                  </a:moveTo>
                  <a:lnTo>
                    <a:pt x="5329387" y="3108355"/>
                  </a:lnTo>
                </a:path>
                <a:path w="13986510" h="3108959">
                  <a:moveTo>
                    <a:pt x="5994906" y="0"/>
                  </a:moveTo>
                  <a:lnTo>
                    <a:pt x="5994906" y="3108355"/>
                  </a:lnTo>
                </a:path>
                <a:path w="13986510" h="3108959">
                  <a:moveTo>
                    <a:pt x="6660425" y="0"/>
                  </a:moveTo>
                  <a:lnTo>
                    <a:pt x="6660425" y="3108355"/>
                  </a:lnTo>
                </a:path>
                <a:path w="13986510" h="3108959">
                  <a:moveTo>
                    <a:pt x="7325944" y="0"/>
                  </a:moveTo>
                  <a:lnTo>
                    <a:pt x="7325944" y="3108355"/>
                  </a:lnTo>
                </a:path>
                <a:path w="13986510" h="3108959">
                  <a:moveTo>
                    <a:pt x="7991463" y="0"/>
                  </a:moveTo>
                  <a:lnTo>
                    <a:pt x="7991463" y="3108355"/>
                  </a:lnTo>
                </a:path>
                <a:path w="13986510" h="3108959">
                  <a:moveTo>
                    <a:pt x="8656982" y="0"/>
                  </a:moveTo>
                  <a:lnTo>
                    <a:pt x="8656982" y="3108355"/>
                  </a:lnTo>
                </a:path>
                <a:path w="13986510" h="3108959">
                  <a:moveTo>
                    <a:pt x="9322501" y="0"/>
                  </a:moveTo>
                  <a:lnTo>
                    <a:pt x="9322501" y="3108355"/>
                  </a:lnTo>
                </a:path>
                <a:path w="13986510" h="3108959">
                  <a:moveTo>
                    <a:pt x="9988030" y="0"/>
                  </a:moveTo>
                  <a:lnTo>
                    <a:pt x="9988030" y="3108355"/>
                  </a:lnTo>
                </a:path>
                <a:path w="13986510" h="3108959">
                  <a:moveTo>
                    <a:pt x="10653602" y="0"/>
                  </a:moveTo>
                  <a:lnTo>
                    <a:pt x="10653602" y="3108355"/>
                  </a:lnTo>
                </a:path>
                <a:path w="13986510" h="3108959">
                  <a:moveTo>
                    <a:pt x="11319027" y="0"/>
                  </a:moveTo>
                  <a:lnTo>
                    <a:pt x="11319027" y="3108355"/>
                  </a:lnTo>
                </a:path>
                <a:path w="13986510" h="3108959">
                  <a:moveTo>
                    <a:pt x="11984556" y="0"/>
                  </a:moveTo>
                  <a:lnTo>
                    <a:pt x="11984556" y="3108355"/>
                  </a:lnTo>
                </a:path>
                <a:path w="13986510" h="3108959">
                  <a:moveTo>
                    <a:pt x="12650086" y="0"/>
                  </a:moveTo>
                  <a:lnTo>
                    <a:pt x="12650086" y="3108355"/>
                  </a:lnTo>
                </a:path>
                <a:path w="13986510" h="3108959">
                  <a:moveTo>
                    <a:pt x="13315615" y="0"/>
                  </a:moveTo>
                  <a:lnTo>
                    <a:pt x="13315615" y="3108355"/>
                  </a:lnTo>
                </a:path>
                <a:path w="13986510" h="3108959">
                  <a:moveTo>
                    <a:pt x="670754" y="659902"/>
                  </a:moveTo>
                  <a:lnTo>
                    <a:pt x="13986380" y="659902"/>
                  </a:lnTo>
                </a:path>
                <a:path w="13986510" h="3108959">
                  <a:moveTo>
                    <a:pt x="670754" y="1314567"/>
                  </a:moveTo>
                  <a:lnTo>
                    <a:pt x="13986380" y="1314567"/>
                  </a:lnTo>
                </a:path>
                <a:path w="13986510" h="3108959">
                  <a:moveTo>
                    <a:pt x="0" y="1969238"/>
                  </a:moveTo>
                  <a:lnTo>
                    <a:pt x="670754" y="1969238"/>
                  </a:lnTo>
                </a:path>
                <a:path w="13986510" h="3108959">
                  <a:moveTo>
                    <a:pt x="670754" y="1969238"/>
                  </a:moveTo>
                  <a:lnTo>
                    <a:pt x="13986380" y="1969238"/>
                  </a:lnTo>
                </a:path>
                <a:path w="13986510" h="3108959">
                  <a:moveTo>
                    <a:pt x="670754" y="2623909"/>
                  </a:moveTo>
                  <a:lnTo>
                    <a:pt x="13986380" y="2623909"/>
                  </a:lnTo>
                </a:path>
                <a:path w="13986510" h="3108959">
                  <a:moveTo>
                    <a:pt x="670754" y="0"/>
                  </a:moveTo>
                  <a:lnTo>
                    <a:pt x="670754" y="3108355"/>
                  </a:lnTo>
                </a:path>
                <a:path w="13986510" h="3108959">
                  <a:moveTo>
                    <a:pt x="5235" y="0"/>
                  </a:moveTo>
                  <a:lnTo>
                    <a:pt x="5235" y="3108355"/>
                  </a:lnTo>
                </a:path>
                <a:path w="13986510" h="3108959">
                  <a:moveTo>
                    <a:pt x="13981144" y="0"/>
                  </a:moveTo>
                  <a:lnTo>
                    <a:pt x="13981144" y="3108355"/>
                  </a:lnTo>
                </a:path>
                <a:path w="13986510" h="3108959">
                  <a:moveTo>
                    <a:pt x="670754" y="5235"/>
                  </a:moveTo>
                  <a:lnTo>
                    <a:pt x="13986380" y="5235"/>
                  </a:lnTo>
                </a:path>
                <a:path w="13986510" h="3108959">
                  <a:moveTo>
                    <a:pt x="670754" y="3103120"/>
                  </a:moveTo>
                  <a:lnTo>
                    <a:pt x="13986380" y="3103120"/>
                  </a:lnTo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88415" y="5193559"/>
            <a:ext cx="666115" cy="654685"/>
          </a:xfrm>
          <a:prstGeom prst="rect">
            <a:avLst/>
          </a:prstGeom>
          <a:solidFill>
            <a:srgbClr val="879BBB"/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4595"/>
              </a:lnSpc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8415" y="5848225"/>
            <a:ext cx="666115" cy="654685"/>
          </a:xfrm>
          <a:prstGeom prst="rect">
            <a:avLst/>
          </a:prstGeom>
          <a:solidFill>
            <a:srgbClr val="879BBB"/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ts val="4325"/>
              </a:lnSpc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8415" y="6502890"/>
            <a:ext cx="666115" cy="654685"/>
          </a:xfrm>
          <a:prstGeom prst="rect">
            <a:avLst/>
          </a:prstGeom>
          <a:solidFill>
            <a:srgbClr val="879BBB"/>
          </a:solidFill>
          <a:ln w="10470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0"/>
              </a:spcBef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1021" y="7086194"/>
            <a:ext cx="505459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8415" y="7812233"/>
            <a:ext cx="666115" cy="479425"/>
          </a:xfrm>
          <a:prstGeom prst="rect">
            <a:avLst/>
          </a:prstGeom>
          <a:solidFill>
            <a:srgbClr val="879BBB"/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165">
              <a:lnSpc>
                <a:spcPts val="3195"/>
              </a:lnSpc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1069" y="5977750"/>
            <a:ext cx="190817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z="3750" i="1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2,1</a:t>
            </a:r>
            <a:r>
              <a:rPr sz="1800" spc="3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750" i="1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2,2</a:t>
            </a:r>
            <a:r>
              <a:rPr sz="1800" spc="3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2,3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0491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16010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1528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47047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12567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54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78086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43605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09124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74643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840162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05681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171210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836781" y="5848225"/>
            <a:ext cx="665480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502206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167736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833265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498795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2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50491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16010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81528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47047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12567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54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78086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43605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09124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174643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840162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505681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171210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36781" y="6502890"/>
            <a:ext cx="665480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502206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167736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833265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498795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2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81528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47047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12567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1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78086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843605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45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509124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174643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840162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505681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85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171210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0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836781" y="7812233"/>
            <a:ext cx="665480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748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502206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12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4167736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4833265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5498795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39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833769" y="6593270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3,1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19453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83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3,2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184972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83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3,3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53934" y="715756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20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19453" y="715756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20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184972" y="715756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20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30326" y="7294652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4,4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495845" y="7294652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4,5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323881" y="4921254"/>
            <a:ext cx="11083290" cy="32702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40"/>
              </a:spcBef>
              <a:tabLst>
                <a:tab pos="408940" algn="l"/>
                <a:tab pos="8185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844"/>
              </a:spcBef>
              <a:tabLst>
                <a:tab pos="408940" algn="l"/>
                <a:tab pos="8185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  <a:tabLst>
                <a:tab pos="408940" algn="l"/>
                <a:tab pos="8185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R="5080" algn="r">
              <a:lnSpc>
                <a:spcPts val="4490"/>
              </a:lnSpc>
              <a:spcBef>
                <a:spcPts val="95"/>
              </a:spcBef>
              <a:tabLst>
                <a:tab pos="669290" algn="l"/>
                <a:tab pos="1339215" algn="l"/>
                <a:tab pos="2009139" algn="l"/>
                <a:tab pos="2678430" algn="l"/>
                <a:tab pos="3348354" algn="l"/>
                <a:tab pos="4018279" algn="l"/>
                <a:tab pos="4688205" algn="l"/>
                <a:tab pos="5357495" algn="l"/>
                <a:tab pos="6027420" algn="l"/>
                <a:tab pos="6697345" algn="l"/>
                <a:tab pos="7367270" algn="l"/>
                <a:tab pos="8036559" algn="l"/>
                <a:tab pos="8706485" algn="l"/>
                <a:tab pos="9376410" algn="l"/>
                <a:tab pos="10060305" algn="l"/>
                <a:tab pos="10469880" algn="l"/>
                <a:tab pos="1087945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R="5080" algn="r">
              <a:lnSpc>
                <a:spcPts val="4490"/>
              </a:lnSpc>
              <a:tabLst>
                <a:tab pos="408940" algn="l"/>
                <a:tab pos="8185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33769" y="5332334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1,1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19453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1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1,2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184972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21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1,3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850491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516010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181528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847047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512567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54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178086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843605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509124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174643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0840162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1505681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2171210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2836781" y="5193559"/>
            <a:ext cx="665480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3502206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4167736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4833265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5498795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2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2937135" y="5207141"/>
            <a:ext cx="3272154" cy="3192145"/>
            <a:chOff x="2937135" y="5207141"/>
            <a:chExt cx="3272154" cy="3192145"/>
          </a:xfrm>
        </p:grpSpPr>
        <p:pic>
          <p:nvPicPr>
            <p:cNvPr id="97" name="object 9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7135" y="5207141"/>
              <a:ext cx="1937647" cy="1942306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8113" y="7189604"/>
              <a:ext cx="1340817" cy="1209344"/>
            </a:xfrm>
            <a:prstGeom prst="rect">
              <a:avLst/>
            </a:prstGeom>
          </p:spPr>
        </p:pic>
      </p:grpSp>
      <p:sp>
        <p:nvSpPr>
          <p:cNvPr id="99" name="object 99"/>
          <p:cNvSpPr txBox="1"/>
          <p:nvPr/>
        </p:nvSpPr>
        <p:spPr>
          <a:xfrm>
            <a:off x="2853934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519453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29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184972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850491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90"/>
              </a:spcBef>
            </a:pPr>
            <a:r>
              <a:rPr sz="3750" i="1" spc="-37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5,4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516010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29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5,5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416476" y="8731107"/>
            <a:ext cx="550608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89710" algn="l"/>
                <a:tab pos="2066289" algn="l"/>
                <a:tab pos="4653915" algn="l"/>
              </a:tabLst>
            </a:pPr>
            <a:r>
              <a:rPr sz="4100" spc="270" dirty="0">
                <a:solidFill>
                  <a:srgbClr val="FFFFFF"/>
                </a:solidFill>
                <a:latin typeface="Century Gothic"/>
                <a:cs typeface="Century Gothic"/>
              </a:rPr>
              <a:t>Add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15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475" dirty="0">
                <a:solidFill>
                  <a:srgbClr val="FFFFFF"/>
                </a:solidFill>
                <a:latin typeface="Century Gothic"/>
                <a:cs typeface="Century Gothic"/>
              </a:rPr>
              <a:t>modulo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65" dirty="0">
                <a:solidFill>
                  <a:srgbClr val="FFFFFF"/>
                </a:solidFill>
                <a:latin typeface="Century Gothic"/>
                <a:cs typeface="Century Gothic"/>
              </a:rPr>
              <a:t>10.</a:t>
            </a:r>
            <a:endParaRPr sz="41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712" y="2984859"/>
            <a:ext cx="200214" cy="1848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712" y="3866571"/>
            <a:ext cx="200214" cy="1848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45976" y="2799201"/>
            <a:ext cx="15789910" cy="140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11200" algn="l"/>
                <a:tab pos="1165860" algn="l"/>
                <a:tab pos="1859280" algn="l"/>
                <a:tab pos="2205990" algn="l"/>
                <a:tab pos="3662045" algn="l"/>
                <a:tab pos="4036695" algn="l"/>
                <a:tab pos="4937125" algn="l"/>
                <a:tab pos="6130925" algn="l"/>
                <a:tab pos="7715884" algn="l"/>
                <a:tab pos="8446135" algn="l"/>
                <a:tab pos="9000490" algn="l"/>
                <a:tab pos="10241915" algn="l"/>
              </a:tabLst>
            </a:pP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80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38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r>
              <a:rPr sz="32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45" dirty="0">
                <a:solidFill>
                  <a:srgbClr val="FFFFFF"/>
                </a:solidFill>
                <a:latin typeface="Cambria"/>
                <a:cs typeface="Cambria"/>
              </a:rPr>
              <a:t>ℝ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9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459" dirty="0">
                <a:solidFill>
                  <a:srgbClr val="FFFFFF"/>
                </a:solidFill>
                <a:latin typeface="Century Gothic"/>
                <a:cs typeface="Century Gothic"/>
              </a:rPr>
              <a:t>Trivial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9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-25" dirty="0">
                <a:solidFill>
                  <a:srgbClr val="FFFFFF"/>
                </a:solidFill>
                <a:latin typeface="Century Gothic"/>
                <a:cs typeface="Century Gothic"/>
              </a:rPr>
              <a:t>Map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65" dirty="0">
                <a:solidFill>
                  <a:srgbClr val="FFFFFF"/>
                </a:solidFill>
                <a:latin typeface="Century Gothic"/>
                <a:cs typeface="Century Gothic"/>
              </a:rPr>
              <a:t>every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75" dirty="0">
                <a:solidFill>
                  <a:srgbClr val="FFFFFF"/>
                </a:solidFill>
                <a:latin typeface="Century Gothic"/>
                <a:cs typeface="Century Gothic"/>
              </a:rPr>
              <a:t>natural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2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55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310" dirty="0">
                <a:solidFill>
                  <a:srgbClr val="FFFFFF"/>
                </a:solidFill>
                <a:latin typeface="Century Gothic"/>
                <a:cs typeface="Century Gothic"/>
              </a:rPr>
              <a:t>itself.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450" spc="-37" baseline="-19323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3450" baseline="-19323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3040"/>
              </a:spcBef>
              <a:tabLst>
                <a:tab pos="731520" algn="l"/>
                <a:tab pos="1186180" algn="l"/>
                <a:tab pos="1859280" algn="l"/>
                <a:tab pos="2173605" algn="l"/>
                <a:tab pos="3728085" algn="l"/>
                <a:tab pos="5495925" algn="l"/>
                <a:tab pos="7134859" algn="l"/>
                <a:tab pos="7669530" algn="l"/>
                <a:tab pos="9649460" algn="l"/>
                <a:tab pos="10568940" algn="l"/>
                <a:tab pos="10991850" algn="l"/>
                <a:tab pos="11466830" algn="l"/>
                <a:tab pos="12120245" algn="l"/>
                <a:tab pos="13970635" algn="l"/>
              </a:tabLst>
            </a:pP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45" dirty="0">
                <a:solidFill>
                  <a:srgbClr val="FFFFFF"/>
                </a:solidFill>
                <a:latin typeface="Cambria"/>
                <a:cs typeface="Cambria"/>
              </a:rPr>
              <a:t>ℝ</a:t>
            </a:r>
            <a:r>
              <a:rPr sz="2650" spc="-64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380" dirty="0">
                <a:solidFill>
                  <a:srgbClr val="FFFFFF"/>
                </a:solidFill>
                <a:latin typeface="Cambria"/>
                <a:cs typeface="Cambria"/>
              </a:rPr>
              <a:t>≤</a:t>
            </a:r>
            <a:r>
              <a:rPr sz="325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3250" spc="-680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680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-50" dirty="0">
                <a:solidFill>
                  <a:srgbClr val="FFFFFF"/>
                </a:solidFill>
                <a:latin typeface="Century Gothic"/>
                <a:cs typeface="Century Gothic"/>
              </a:rPr>
              <a:t>?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60" dirty="0">
                <a:solidFill>
                  <a:srgbClr val="FFFFFF"/>
                </a:solidFill>
                <a:latin typeface="Century Gothic"/>
                <a:cs typeface="Century Gothic"/>
              </a:rPr>
              <a:t>Assume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30" dirty="0">
                <a:solidFill>
                  <a:srgbClr val="FFFFFF"/>
                </a:solidFill>
                <a:latin typeface="Century Gothic"/>
                <a:cs typeface="Century Gothic"/>
              </a:rPr>
              <a:t>yes.</a:t>
            </a:r>
            <a:r>
              <a:rPr sz="2650" spc="2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50" spc="440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60" dirty="0">
                <a:solidFill>
                  <a:srgbClr val="FFFFFF"/>
                </a:solidFill>
                <a:latin typeface="Century Gothic"/>
                <a:cs typeface="Century Gothic"/>
              </a:rPr>
              <a:t>implies,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390" dirty="0">
                <a:solidFill>
                  <a:srgbClr val="FFFFFF"/>
                </a:solidFill>
                <a:latin typeface="Century Gothic"/>
                <a:cs typeface="Century Gothic"/>
              </a:rPr>
              <a:t>F: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spc="-20" dirty="0">
                <a:solidFill>
                  <a:srgbClr val="FFFFFF"/>
                </a:solidFill>
                <a:latin typeface="Cambria"/>
                <a:cs typeface="Cambria"/>
              </a:rPr>
              <a:t>[0,1)</a:t>
            </a:r>
            <a:r>
              <a:rPr sz="32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spc="195" dirty="0">
                <a:solidFill>
                  <a:srgbClr val="FFFFFF"/>
                </a:solidFill>
                <a:latin typeface="Cambria"/>
                <a:cs typeface="Cambria"/>
              </a:rPr>
              <a:t>↦</a:t>
            </a:r>
            <a:r>
              <a:rPr sz="325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spc="-25" dirty="0">
                <a:solidFill>
                  <a:srgbClr val="FFFFFF"/>
                </a:solidFill>
                <a:latin typeface="Cambria"/>
                <a:cs typeface="Cambria"/>
              </a:rPr>
              <a:t>ℕ</a:t>
            </a:r>
            <a:r>
              <a:rPr sz="2650" spc="-25" dirty="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8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645" dirty="0">
                <a:solidFill>
                  <a:srgbClr val="FFFFFF"/>
                </a:solidFill>
                <a:latin typeface="Century Gothic"/>
                <a:cs typeface="Century Gothic"/>
              </a:rPr>
              <a:t>F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4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150" dirty="0">
                <a:solidFill>
                  <a:srgbClr val="FFFFFF"/>
                </a:solidFill>
                <a:latin typeface="Century Gothic"/>
                <a:cs typeface="Century Gothic"/>
              </a:rPr>
              <a:t>an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60" dirty="0">
                <a:solidFill>
                  <a:srgbClr val="FFFFFF"/>
                </a:solidFill>
                <a:latin typeface="Century Gothic"/>
                <a:cs typeface="Century Gothic"/>
              </a:rPr>
              <a:t>injective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2650" spc="285" dirty="0">
                <a:solidFill>
                  <a:srgbClr val="FFFFFF"/>
                </a:solidFill>
                <a:latin typeface="Century Gothic"/>
                <a:cs typeface="Century Gothic"/>
              </a:rPr>
              <a:t>function.</a:t>
            </a:r>
            <a:endParaRPr sz="265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9141" y="323206"/>
            <a:ext cx="9046210" cy="616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83310" algn="l"/>
                <a:tab pos="1942464" algn="l"/>
                <a:tab pos="4465320" algn="l"/>
                <a:tab pos="5394960" algn="l"/>
                <a:tab pos="6465570" algn="l"/>
                <a:tab pos="7325359" algn="l"/>
              </a:tabLst>
            </a:pPr>
            <a:r>
              <a:rPr sz="3850" spc="5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1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320" dirty="0">
                <a:solidFill>
                  <a:srgbClr val="FFFFFF"/>
                </a:solidFill>
                <a:latin typeface="Century Gothic"/>
                <a:cs typeface="Century Gothic"/>
              </a:rPr>
              <a:t>Naturals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260" dirty="0">
                <a:solidFill>
                  <a:srgbClr val="FFFFFF"/>
                </a:solidFill>
                <a:latin typeface="Century Gothic"/>
                <a:cs typeface="Century Gothic"/>
              </a:rPr>
              <a:t>vs.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51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38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850" spc="215" dirty="0">
                <a:solidFill>
                  <a:srgbClr val="FFFFFF"/>
                </a:solidFill>
                <a:latin typeface="Century Gothic"/>
                <a:cs typeface="Century Gothic"/>
              </a:rPr>
              <a:t>Reals?</a:t>
            </a:r>
            <a:endParaRPr sz="385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86790" algn="l"/>
                <a:tab pos="1644014" algn="l"/>
              </a:tabLst>
            </a:pPr>
            <a:r>
              <a:rPr spc="-1005" dirty="0"/>
              <a:t>|</a:t>
            </a:r>
            <a:r>
              <a:rPr sz="4750" spc="-1005" dirty="0">
                <a:latin typeface="Cambria"/>
                <a:cs typeface="Cambria"/>
              </a:rPr>
              <a:t>ℕ</a:t>
            </a:r>
            <a:r>
              <a:rPr spc="-1005" dirty="0"/>
              <a:t>|</a:t>
            </a:r>
            <a:r>
              <a:rPr dirty="0"/>
              <a:t>	</a:t>
            </a:r>
            <a:r>
              <a:rPr sz="4750" spc="550" dirty="0">
                <a:latin typeface="Cambria"/>
                <a:cs typeface="Cambria"/>
              </a:rPr>
              <a:t>≤</a:t>
            </a:r>
            <a:r>
              <a:rPr sz="4750" dirty="0">
                <a:latin typeface="Cambria"/>
                <a:cs typeface="Cambria"/>
              </a:rPr>
              <a:t>	</a:t>
            </a:r>
            <a:r>
              <a:rPr spc="-810" dirty="0"/>
              <a:t>|</a:t>
            </a:r>
            <a:r>
              <a:rPr sz="4750" spc="-810" dirty="0">
                <a:latin typeface="Cambria"/>
                <a:cs typeface="Cambria"/>
              </a:rPr>
              <a:t>ℝ</a:t>
            </a:r>
            <a:r>
              <a:rPr spc="-810" dirty="0"/>
              <a:t>|?</a:t>
            </a:r>
            <a:endParaRPr sz="475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77782" y="5182926"/>
            <a:ext cx="13997305" cy="3119755"/>
            <a:chOff x="2177782" y="5182926"/>
            <a:chExt cx="13997305" cy="3119755"/>
          </a:xfrm>
        </p:grpSpPr>
        <p:sp>
          <p:nvSpPr>
            <p:cNvPr id="8" name="object 8"/>
            <p:cNvSpPr/>
            <p:nvPr/>
          </p:nvSpPr>
          <p:spPr>
            <a:xfrm>
              <a:off x="2853931" y="5848241"/>
              <a:ext cx="1997075" cy="654685"/>
            </a:xfrm>
            <a:custGeom>
              <a:avLst/>
              <a:gdLst/>
              <a:ahLst/>
              <a:cxnLst/>
              <a:rect l="l" t="t" r="r" b="b"/>
              <a:pathLst>
                <a:path w="1997075" h="654684">
                  <a:moveTo>
                    <a:pt x="1996554" y="0"/>
                  </a:moveTo>
                  <a:lnTo>
                    <a:pt x="1331036" y="0"/>
                  </a:lnTo>
                  <a:lnTo>
                    <a:pt x="665518" y="0"/>
                  </a:lnTo>
                  <a:lnTo>
                    <a:pt x="0" y="0"/>
                  </a:lnTo>
                  <a:lnTo>
                    <a:pt x="0" y="654659"/>
                  </a:lnTo>
                  <a:lnTo>
                    <a:pt x="665518" y="654659"/>
                  </a:lnTo>
                  <a:lnTo>
                    <a:pt x="1331036" y="654659"/>
                  </a:lnTo>
                  <a:lnTo>
                    <a:pt x="1996554" y="654659"/>
                  </a:lnTo>
                  <a:lnTo>
                    <a:pt x="1996554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8415" y="7157562"/>
              <a:ext cx="666115" cy="654685"/>
            </a:xfrm>
            <a:custGeom>
              <a:avLst/>
              <a:gdLst/>
              <a:ahLst/>
              <a:cxnLst/>
              <a:rect l="l" t="t" r="r" b="b"/>
              <a:pathLst>
                <a:path w="666114" h="654684">
                  <a:moveTo>
                    <a:pt x="665519" y="0"/>
                  </a:moveTo>
                  <a:lnTo>
                    <a:pt x="0" y="0"/>
                  </a:lnTo>
                  <a:lnTo>
                    <a:pt x="0" y="654671"/>
                  </a:lnTo>
                  <a:lnTo>
                    <a:pt x="665519" y="654671"/>
                  </a:lnTo>
                  <a:lnTo>
                    <a:pt x="665519" y="0"/>
                  </a:lnTo>
                  <a:close/>
                </a:path>
              </a:pathLst>
            </a:custGeom>
            <a:solidFill>
              <a:srgbClr val="879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50485" y="7157573"/>
              <a:ext cx="11314430" cy="654685"/>
            </a:xfrm>
            <a:custGeom>
              <a:avLst/>
              <a:gdLst/>
              <a:ahLst/>
              <a:cxnLst/>
              <a:rect l="l" t="t" r="r" b="b"/>
              <a:pathLst>
                <a:path w="11314430" h="654684">
                  <a:moveTo>
                    <a:pt x="11313833" y="0"/>
                  </a:moveTo>
                  <a:lnTo>
                    <a:pt x="11313833" y="0"/>
                  </a:lnTo>
                  <a:lnTo>
                    <a:pt x="0" y="0"/>
                  </a:lnTo>
                  <a:lnTo>
                    <a:pt x="0" y="654659"/>
                  </a:lnTo>
                  <a:lnTo>
                    <a:pt x="11313833" y="654659"/>
                  </a:lnTo>
                  <a:lnTo>
                    <a:pt x="11313833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3179" y="5188323"/>
              <a:ext cx="13986510" cy="3108960"/>
            </a:xfrm>
            <a:custGeom>
              <a:avLst/>
              <a:gdLst/>
              <a:ahLst/>
              <a:cxnLst/>
              <a:rect l="l" t="t" r="r" b="b"/>
              <a:pathLst>
                <a:path w="13986510" h="3108959">
                  <a:moveTo>
                    <a:pt x="1336273" y="0"/>
                  </a:moveTo>
                  <a:lnTo>
                    <a:pt x="1336273" y="3108355"/>
                  </a:lnTo>
                </a:path>
                <a:path w="13986510" h="3108959">
                  <a:moveTo>
                    <a:pt x="2001792" y="0"/>
                  </a:moveTo>
                  <a:lnTo>
                    <a:pt x="2001792" y="3108355"/>
                  </a:lnTo>
                </a:path>
                <a:path w="13986510" h="3108959">
                  <a:moveTo>
                    <a:pt x="2667311" y="0"/>
                  </a:moveTo>
                  <a:lnTo>
                    <a:pt x="2667311" y="3108355"/>
                  </a:lnTo>
                </a:path>
                <a:path w="13986510" h="3108959">
                  <a:moveTo>
                    <a:pt x="3332830" y="0"/>
                  </a:moveTo>
                  <a:lnTo>
                    <a:pt x="3332830" y="3108355"/>
                  </a:lnTo>
                </a:path>
                <a:path w="13986510" h="3108959">
                  <a:moveTo>
                    <a:pt x="3998349" y="0"/>
                  </a:moveTo>
                  <a:lnTo>
                    <a:pt x="3998349" y="3108355"/>
                  </a:lnTo>
                </a:path>
                <a:path w="13986510" h="3108959">
                  <a:moveTo>
                    <a:pt x="4663868" y="0"/>
                  </a:moveTo>
                  <a:lnTo>
                    <a:pt x="4663868" y="3108355"/>
                  </a:lnTo>
                </a:path>
                <a:path w="13986510" h="3108959">
                  <a:moveTo>
                    <a:pt x="5329387" y="0"/>
                  </a:moveTo>
                  <a:lnTo>
                    <a:pt x="5329387" y="3108355"/>
                  </a:lnTo>
                </a:path>
                <a:path w="13986510" h="3108959">
                  <a:moveTo>
                    <a:pt x="5994906" y="0"/>
                  </a:moveTo>
                  <a:lnTo>
                    <a:pt x="5994906" y="3108355"/>
                  </a:lnTo>
                </a:path>
                <a:path w="13986510" h="3108959">
                  <a:moveTo>
                    <a:pt x="6660425" y="0"/>
                  </a:moveTo>
                  <a:lnTo>
                    <a:pt x="6660425" y="3108355"/>
                  </a:lnTo>
                </a:path>
                <a:path w="13986510" h="3108959">
                  <a:moveTo>
                    <a:pt x="7325944" y="0"/>
                  </a:moveTo>
                  <a:lnTo>
                    <a:pt x="7325944" y="3108355"/>
                  </a:lnTo>
                </a:path>
                <a:path w="13986510" h="3108959">
                  <a:moveTo>
                    <a:pt x="7991463" y="0"/>
                  </a:moveTo>
                  <a:lnTo>
                    <a:pt x="7991463" y="3108355"/>
                  </a:lnTo>
                </a:path>
                <a:path w="13986510" h="3108959">
                  <a:moveTo>
                    <a:pt x="8656982" y="0"/>
                  </a:moveTo>
                  <a:lnTo>
                    <a:pt x="8656982" y="3108355"/>
                  </a:lnTo>
                </a:path>
                <a:path w="13986510" h="3108959">
                  <a:moveTo>
                    <a:pt x="9322501" y="0"/>
                  </a:moveTo>
                  <a:lnTo>
                    <a:pt x="9322501" y="3108355"/>
                  </a:lnTo>
                </a:path>
                <a:path w="13986510" h="3108959">
                  <a:moveTo>
                    <a:pt x="9988030" y="0"/>
                  </a:moveTo>
                  <a:lnTo>
                    <a:pt x="9988030" y="3108355"/>
                  </a:lnTo>
                </a:path>
                <a:path w="13986510" h="3108959">
                  <a:moveTo>
                    <a:pt x="10653602" y="0"/>
                  </a:moveTo>
                  <a:lnTo>
                    <a:pt x="10653602" y="3108355"/>
                  </a:lnTo>
                </a:path>
                <a:path w="13986510" h="3108959">
                  <a:moveTo>
                    <a:pt x="11319027" y="0"/>
                  </a:moveTo>
                  <a:lnTo>
                    <a:pt x="11319027" y="3108355"/>
                  </a:lnTo>
                </a:path>
                <a:path w="13986510" h="3108959">
                  <a:moveTo>
                    <a:pt x="11984556" y="0"/>
                  </a:moveTo>
                  <a:lnTo>
                    <a:pt x="11984556" y="3108355"/>
                  </a:lnTo>
                </a:path>
                <a:path w="13986510" h="3108959">
                  <a:moveTo>
                    <a:pt x="12650086" y="0"/>
                  </a:moveTo>
                  <a:lnTo>
                    <a:pt x="12650086" y="3108355"/>
                  </a:lnTo>
                </a:path>
                <a:path w="13986510" h="3108959">
                  <a:moveTo>
                    <a:pt x="13315615" y="0"/>
                  </a:moveTo>
                  <a:lnTo>
                    <a:pt x="13315615" y="3108355"/>
                  </a:lnTo>
                </a:path>
                <a:path w="13986510" h="3108959">
                  <a:moveTo>
                    <a:pt x="670754" y="659902"/>
                  </a:moveTo>
                  <a:lnTo>
                    <a:pt x="13986380" y="659902"/>
                  </a:lnTo>
                </a:path>
                <a:path w="13986510" h="3108959">
                  <a:moveTo>
                    <a:pt x="670754" y="1314567"/>
                  </a:moveTo>
                  <a:lnTo>
                    <a:pt x="13986380" y="1314567"/>
                  </a:lnTo>
                </a:path>
                <a:path w="13986510" h="3108959">
                  <a:moveTo>
                    <a:pt x="0" y="1969238"/>
                  </a:moveTo>
                  <a:lnTo>
                    <a:pt x="670754" y="1969238"/>
                  </a:lnTo>
                </a:path>
                <a:path w="13986510" h="3108959">
                  <a:moveTo>
                    <a:pt x="670754" y="1969238"/>
                  </a:moveTo>
                  <a:lnTo>
                    <a:pt x="13986380" y="1969238"/>
                  </a:lnTo>
                </a:path>
                <a:path w="13986510" h="3108959">
                  <a:moveTo>
                    <a:pt x="670754" y="2623909"/>
                  </a:moveTo>
                  <a:lnTo>
                    <a:pt x="13986380" y="2623909"/>
                  </a:lnTo>
                </a:path>
                <a:path w="13986510" h="3108959">
                  <a:moveTo>
                    <a:pt x="670754" y="0"/>
                  </a:moveTo>
                  <a:lnTo>
                    <a:pt x="670754" y="3108355"/>
                  </a:lnTo>
                </a:path>
                <a:path w="13986510" h="3108959">
                  <a:moveTo>
                    <a:pt x="5235" y="0"/>
                  </a:moveTo>
                  <a:lnTo>
                    <a:pt x="5235" y="3108355"/>
                  </a:lnTo>
                </a:path>
                <a:path w="13986510" h="3108959">
                  <a:moveTo>
                    <a:pt x="13981144" y="0"/>
                  </a:moveTo>
                  <a:lnTo>
                    <a:pt x="13981144" y="3108355"/>
                  </a:lnTo>
                </a:path>
                <a:path w="13986510" h="3108959">
                  <a:moveTo>
                    <a:pt x="670754" y="5235"/>
                  </a:moveTo>
                  <a:lnTo>
                    <a:pt x="13986380" y="5235"/>
                  </a:lnTo>
                </a:path>
                <a:path w="13986510" h="3108959">
                  <a:moveTo>
                    <a:pt x="670754" y="3103120"/>
                  </a:moveTo>
                  <a:lnTo>
                    <a:pt x="13986380" y="3103120"/>
                  </a:lnTo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88415" y="5193559"/>
            <a:ext cx="666115" cy="654685"/>
          </a:xfrm>
          <a:prstGeom prst="rect">
            <a:avLst/>
          </a:prstGeom>
          <a:solidFill>
            <a:srgbClr val="879BBB"/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4595"/>
              </a:lnSpc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8415" y="5848225"/>
            <a:ext cx="666115" cy="654685"/>
          </a:xfrm>
          <a:prstGeom prst="rect">
            <a:avLst/>
          </a:prstGeom>
          <a:solidFill>
            <a:srgbClr val="879BBB"/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275">
              <a:lnSpc>
                <a:spcPts val="4325"/>
              </a:lnSpc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88415" y="6502890"/>
            <a:ext cx="666115" cy="654685"/>
          </a:xfrm>
          <a:prstGeom prst="rect">
            <a:avLst/>
          </a:prstGeom>
          <a:solidFill>
            <a:srgbClr val="879BBB"/>
          </a:solidFill>
          <a:ln w="10470">
            <a:solidFill>
              <a:srgbClr val="FFFFF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0"/>
              </a:spcBef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21021" y="7086194"/>
            <a:ext cx="505459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8415" y="7812233"/>
            <a:ext cx="666115" cy="479425"/>
          </a:xfrm>
          <a:prstGeom prst="rect">
            <a:avLst/>
          </a:prstGeom>
          <a:solidFill>
            <a:srgbClr val="879BBB"/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165">
              <a:lnSpc>
                <a:spcPts val="3195"/>
              </a:lnSpc>
            </a:pP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4350" baseline="-20114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1069" y="5977750"/>
            <a:ext cx="190817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z="3750" i="1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2,1</a:t>
            </a:r>
            <a:r>
              <a:rPr sz="1800" spc="3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750" i="1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2,2</a:t>
            </a:r>
            <a:r>
              <a:rPr sz="1800" spc="3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2,3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0491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16010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1528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47047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12567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54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78086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43605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09124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74643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840162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05681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171210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836781" y="5848225"/>
            <a:ext cx="665480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502206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167736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833265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498795" y="5848225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2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50491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16010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81528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47047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12567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54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78086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43605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509124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174643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840162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505681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171210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2836781" y="6502890"/>
            <a:ext cx="665480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502206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167736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833265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498795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2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81528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47047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12567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1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78086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843605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45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509124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174643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840162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505681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85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171210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0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836781" y="7812233"/>
            <a:ext cx="665480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748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502206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12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4167736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4833265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5498795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39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833769" y="6593270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3,1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19453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83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3,2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184972" y="6502890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83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3,3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53934" y="715756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20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19453" y="715756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20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184972" y="715756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20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30326" y="7294652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4,4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495845" y="7294652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4,5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323881" y="4921254"/>
            <a:ext cx="11083290" cy="32702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40"/>
              </a:spcBef>
              <a:tabLst>
                <a:tab pos="408940" algn="l"/>
                <a:tab pos="8185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844"/>
              </a:spcBef>
              <a:tabLst>
                <a:tab pos="408940" algn="l"/>
                <a:tab pos="8185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  <a:tabLst>
                <a:tab pos="408940" algn="l"/>
                <a:tab pos="8185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R="5080" algn="r">
              <a:lnSpc>
                <a:spcPts val="4490"/>
              </a:lnSpc>
              <a:spcBef>
                <a:spcPts val="95"/>
              </a:spcBef>
              <a:tabLst>
                <a:tab pos="669290" algn="l"/>
                <a:tab pos="1339215" algn="l"/>
                <a:tab pos="2009139" algn="l"/>
                <a:tab pos="2678430" algn="l"/>
                <a:tab pos="3348354" algn="l"/>
                <a:tab pos="4018279" algn="l"/>
                <a:tab pos="4688205" algn="l"/>
                <a:tab pos="5357495" algn="l"/>
                <a:tab pos="6027420" algn="l"/>
                <a:tab pos="6697345" algn="l"/>
                <a:tab pos="7367270" algn="l"/>
                <a:tab pos="8036559" algn="l"/>
                <a:tab pos="8706485" algn="l"/>
                <a:tab pos="9376410" algn="l"/>
                <a:tab pos="10060305" algn="l"/>
                <a:tab pos="10469880" algn="l"/>
                <a:tab pos="1087945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R="5080" algn="r">
              <a:lnSpc>
                <a:spcPts val="4490"/>
              </a:lnSpc>
              <a:tabLst>
                <a:tab pos="408940" algn="l"/>
                <a:tab pos="8185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33769" y="5332334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1,1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19453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1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1,2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184972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21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1,3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850491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516010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181528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847047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512567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54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178086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843605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509124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174643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0840162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1505681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2171210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2836781" y="5193559"/>
            <a:ext cx="665480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3502206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4167736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4833265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5498795" y="5193559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2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2937135" y="5207141"/>
            <a:ext cx="3272154" cy="3192145"/>
            <a:chOff x="2937135" y="5207141"/>
            <a:chExt cx="3272154" cy="3192145"/>
          </a:xfrm>
        </p:grpSpPr>
        <p:pic>
          <p:nvPicPr>
            <p:cNvPr id="97" name="object 9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7135" y="5207141"/>
              <a:ext cx="1937647" cy="1942306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8113" y="7189604"/>
              <a:ext cx="1340817" cy="1209344"/>
            </a:xfrm>
            <a:prstGeom prst="rect">
              <a:avLst/>
            </a:prstGeom>
          </p:spPr>
        </p:pic>
      </p:grpSp>
      <p:sp>
        <p:nvSpPr>
          <p:cNvPr id="99" name="object 99"/>
          <p:cNvSpPr txBox="1"/>
          <p:nvPr/>
        </p:nvSpPr>
        <p:spPr>
          <a:xfrm>
            <a:off x="2853934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519453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29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184972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850491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90"/>
              </a:spcBef>
            </a:pPr>
            <a:r>
              <a:rPr sz="3750" i="1" spc="-37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5,4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516010" y="7812233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29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5,5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103489" y="8615967"/>
            <a:ext cx="15886430" cy="235839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4325620">
              <a:lnSpc>
                <a:spcPct val="100000"/>
              </a:lnSpc>
              <a:spcBef>
                <a:spcPts val="1030"/>
              </a:spcBef>
              <a:tabLst>
                <a:tab pos="5802630" algn="l"/>
                <a:tab pos="6379210" algn="l"/>
                <a:tab pos="8966835" algn="l"/>
              </a:tabLst>
            </a:pPr>
            <a:r>
              <a:rPr sz="4100" spc="270" dirty="0">
                <a:solidFill>
                  <a:srgbClr val="FFFFFF"/>
                </a:solidFill>
                <a:latin typeface="Century Gothic"/>
                <a:cs typeface="Century Gothic"/>
              </a:rPr>
              <a:t>Add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15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475" dirty="0">
                <a:solidFill>
                  <a:srgbClr val="FFFFFF"/>
                </a:solidFill>
                <a:latin typeface="Century Gothic"/>
                <a:cs typeface="Century Gothic"/>
              </a:rPr>
              <a:t>modulo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65" dirty="0">
                <a:solidFill>
                  <a:srgbClr val="FFFFFF"/>
                </a:solidFill>
                <a:latin typeface="Century Gothic"/>
                <a:cs typeface="Century Gothic"/>
              </a:rPr>
              <a:t>10.</a:t>
            </a:r>
            <a:endParaRPr sz="4100">
              <a:latin typeface="Century Gothic"/>
              <a:cs typeface="Century Gothic"/>
            </a:endParaRPr>
          </a:p>
          <a:p>
            <a:pPr marL="38100" marR="30480">
              <a:lnSpc>
                <a:spcPct val="107100"/>
              </a:lnSpc>
              <a:spcBef>
                <a:spcPts val="675"/>
              </a:spcBef>
              <a:tabLst>
                <a:tab pos="1348105" algn="l"/>
                <a:tab pos="2126615" algn="l"/>
                <a:tab pos="2752725" algn="l"/>
                <a:tab pos="3876675" algn="l"/>
                <a:tab pos="4651375" algn="l"/>
                <a:tab pos="6055995" algn="l"/>
                <a:tab pos="6148705" algn="l"/>
                <a:tab pos="7899400" algn="l"/>
                <a:tab pos="8592185" algn="l"/>
                <a:tab pos="8724900" algn="l"/>
                <a:tab pos="11161395" algn="l"/>
                <a:tab pos="11515725" algn="l"/>
                <a:tab pos="11984990" algn="l"/>
                <a:tab pos="12673965" algn="l"/>
                <a:tab pos="12810490" algn="l"/>
              </a:tabLst>
            </a:pPr>
            <a:r>
              <a:rPr sz="4100" spc="40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90" dirty="0">
                <a:solidFill>
                  <a:srgbClr val="FFFFFF"/>
                </a:solidFill>
                <a:latin typeface="Century Gothic"/>
                <a:cs typeface="Century Gothic"/>
              </a:rPr>
              <a:t>new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190" dirty="0">
                <a:solidFill>
                  <a:srgbClr val="FFFFFF"/>
                </a:solidFill>
                <a:latin typeface="Century Gothic"/>
                <a:cs typeface="Century Gothic"/>
              </a:rPr>
              <a:t>no.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570" dirty="0">
                <a:solidFill>
                  <a:srgbClr val="FFFFFF"/>
                </a:solidFill>
                <a:latin typeface="Century Gothic"/>
                <a:cs typeface="Century Gothic"/>
              </a:rPr>
              <a:t>differs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	</a:t>
            </a:r>
            <a:r>
              <a:rPr sz="4100" spc="635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505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5325" i="1" spc="89" baseline="28951" dirty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5325" i="1" baseline="28951" dirty="0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sz="4100" spc="229" dirty="0">
                <a:solidFill>
                  <a:srgbClr val="FFFFFF"/>
                </a:solidFill>
                <a:latin typeface="Century Gothic"/>
                <a:cs typeface="Century Gothic"/>
              </a:rPr>
              <a:t>number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85" dirty="0">
                <a:solidFill>
                  <a:srgbClr val="FFFFFF"/>
                </a:solidFill>
                <a:latin typeface="Century Gothic"/>
                <a:cs typeface="Century Gothic"/>
              </a:rPr>
              <a:t>at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505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5325" i="1" spc="89" baseline="28951" dirty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5325" i="1" baseline="28951" dirty="0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sz="4100" spc="459" dirty="0">
                <a:solidFill>
                  <a:srgbClr val="FFFFFF"/>
                </a:solidFill>
                <a:latin typeface="Century Gothic"/>
                <a:cs typeface="Century Gothic"/>
              </a:rPr>
              <a:t>digit. </a:t>
            </a:r>
            <a:r>
              <a:rPr sz="4100" spc="-10" dirty="0">
                <a:solidFill>
                  <a:srgbClr val="FFFFFF"/>
                </a:solidFill>
                <a:latin typeface="Century Gothic"/>
                <a:cs typeface="Century Gothic"/>
              </a:rPr>
              <a:t>Hence,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415" dirty="0">
                <a:solidFill>
                  <a:srgbClr val="FFFFFF"/>
                </a:solidFill>
                <a:latin typeface="Century Gothic"/>
                <a:cs typeface="Century Gothic"/>
              </a:rPr>
              <a:t>entirely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90" dirty="0">
                <a:solidFill>
                  <a:srgbClr val="FFFFFF"/>
                </a:solidFill>
                <a:latin typeface="Century Gothic"/>
                <a:cs typeface="Century Gothic"/>
              </a:rPr>
              <a:t>new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145" dirty="0">
                <a:solidFill>
                  <a:srgbClr val="FFFFFF"/>
                </a:solidFill>
                <a:latin typeface="Century Gothic"/>
                <a:cs typeface="Century Gothic"/>
              </a:rPr>
              <a:t>number,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430" dirty="0">
                <a:solidFill>
                  <a:srgbClr val="FFFFFF"/>
                </a:solidFill>
                <a:latin typeface="Century Gothic"/>
                <a:cs typeface="Century Gothic"/>
              </a:rPr>
              <a:t>violating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12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390" dirty="0">
                <a:solidFill>
                  <a:srgbClr val="FFFFFF"/>
                </a:solidFill>
                <a:latin typeface="Century Gothic"/>
                <a:cs typeface="Century Gothic"/>
              </a:rPr>
              <a:t>assumtion.</a:t>
            </a:r>
            <a:endParaRPr sz="41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712" y="2984859"/>
            <a:ext cx="200214" cy="1848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712" y="3866571"/>
            <a:ext cx="200214" cy="1848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0736" y="347362"/>
            <a:ext cx="7183755" cy="128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25320" algn="l"/>
              </a:tabLst>
            </a:pPr>
            <a:r>
              <a:rPr sz="8250" spc="1970" dirty="0"/>
              <a:t>In</a:t>
            </a:r>
            <a:r>
              <a:rPr sz="8250" dirty="0"/>
              <a:t>	</a:t>
            </a:r>
            <a:r>
              <a:rPr sz="8250" spc="755" dirty="0"/>
              <a:t>General,</a:t>
            </a:r>
            <a:endParaRPr sz="8250" dirty="0"/>
          </a:p>
        </p:txBody>
      </p:sp>
      <p:grpSp>
        <p:nvGrpSpPr>
          <p:cNvPr id="5" name="object 5"/>
          <p:cNvGrpSpPr/>
          <p:nvPr/>
        </p:nvGrpSpPr>
        <p:grpSpPr>
          <a:xfrm>
            <a:off x="2183179" y="5502450"/>
            <a:ext cx="13986510" cy="3108960"/>
            <a:chOff x="2183179" y="5502450"/>
            <a:chExt cx="13986510" cy="3108960"/>
          </a:xfrm>
        </p:grpSpPr>
        <p:sp>
          <p:nvSpPr>
            <p:cNvPr id="6" name="object 6"/>
            <p:cNvSpPr/>
            <p:nvPr/>
          </p:nvSpPr>
          <p:spPr>
            <a:xfrm>
              <a:off x="2853931" y="6162363"/>
              <a:ext cx="1997075" cy="654685"/>
            </a:xfrm>
            <a:custGeom>
              <a:avLst/>
              <a:gdLst/>
              <a:ahLst/>
              <a:cxnLst/>
              <a:rect l="l" t="t" r="r" b="b"/>
              <a:pathLst>
                <a:path w="1997075" h="654684">
                  <a:moveTo>
                    <a:pt x="1996554" y="0"/>
                  </a:moveTo>
                  <a:lnTo>
                    <a:pt x="1331036" y="0"/>
                  </a:lnTo>
                  <a:lnTo>
                    <a:pt x="665518" y="0"/>
                  </a:lnTo>
                  <a:lnTo>
                    <a:pt x="0" y="0"/>
                  </a:lnTo>
                  <a:lnTo>
                    <a:pt x="0" y="654659"/>
                  </a:lnTo>
                  <a:lnTo>
                    <a:pt x="665518" y="654659"/>
                  </a:lnTo>
                  <a:lnTo>
                    <a:pt x="1331036" y="654659"/>
                  </a:lnTo>
                  <a:lnTo>
                    <a:pt x="1996554" y="654659"/>
                  </a:lnTo>
                  <a:lnTo>
                    <a:pt x="1996554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50485" y="7471695"/>
              <a:ext cx="11314430" cy="654685"/>
            </a:xfrm>
            <a:custGeom>
              <a:avLst/>
              <a:gdLst/>
              <a:ahLst/>
              <a:cxnLst/>
              <a:rect l="l" t="t" r="r" b="b"/>
              <a:pathLst>
                <a:path w="11314430" h="654684">
                  <a:moveTo>
                    <a:pt x="11313833" y="0"/>
                  </a:moveTo>
                  <a:lnTo>
                    <a:pt x="11313833" y="0"/>
                  </a:lnTo>
                  <a:lnTo>
                    <a:pt x="0" y="0"/>
                  </a:lnTo>
                  <a:lnTo>
                    <a:pt x="0" y="654672"/>
                  </a:lnTo>
                  <a:lnTo>
                    <a:pt x="11313833" y="654672"/>
                  </a:lnTo>
                  <a:lnTo>
                    <a:pt x="11313833" y="0"/>
                  </a:lnTo>
                  <a:close/>
                </a:path>
              </a:pathLst>
            </a:custGeom>
            <a:solidFill>
              <a:srgbClr val="000000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3179" y="5502450"/>
              <a:ext cx="13986510" cy="3108960"/>
            </a:xfrm>
            <a:custGeom>
              <a:avLst/>
              <a:gdLst/>
              <a:ahLst/>
              <a:cxnLst/>
              <a:rect l="l" t="t" r="r" b="b"/>
              <a:pathLst>
                <a:path w="13986510" h="3108959">
                  <a:moveTo>
                    <a:pt x="1336273" y="0"/>
                  </a:moveTo>
                  <a:lnTo>
                    <a:pt x="1336273" y="3108355"/>
                  </a:lnTo>
                </a:path>
                <a:path w="13986510" h="3108959">
                  <a:moveTo>
                    <a:pt x="2001792" y="0"/>
                  </a:moveTo>
                  <a:lnTo>
                    <a:pt x="2001792" y="3108355"/>
                  </a:lnTo>
                </a:path>
                <a:path w="13986510" h="3108959">
                  <a:moveTo>
                    <a:pt x="2667311" y="0"/>
                  </a:moveTo>
                  <a:lnTo>
                    <a:pt x="2667311" y="3108355"/>
                  </a:lnTo>
                </a:path>
                <a:path w="13986510" h="3108959">
                  <a:moveTo>
                    <a:pt x="3332830" y="0"/>
                  </a:moveTo>
                  <a:lnTo>
                    <a:pt x="3332830" y="3108355"/>
                  </a:lnTo>
                </a:path>
                <a:path w="13986510" h="3108959">
                  <a:moveTo>
                    <a:pt x="3998349" y="0"/>
                  </a:moveTo>
                  <a:lnTo>
                    <a:pt x="3998349" y="3108355"/>
                  </a:lnTo>
                </a:path>
                <a:path w="13986510" h="3108959">
                  <a:moveTo>
                    <a:pt x="4663868" y="0"/>
                  </a:moveTo>
                  <a:lnTo>
                    <a:pt x="4663868" y="3108355"/>
                  </a:lnTo>
                </a:path>
                <a:path w="13986510" h="3108959">
                  <a:moveTo>
                    <a:pt x="5329387" y="0"/>
                  </a:moveTo>
                  <a:lnTo>
                    <a:pt x="5329387" y="3108355"/>
                  </a:lnTo>
                </a:path>
                <a:path w="13986510" h="3108959">
                  <a:moveTo>
                    <a:pt x="5994906" y="0"/>
                  </a:moveTo>
                  <a:lnTo>
                    <a:pt x="5994906" y="3108355"/>
                  </a:lnTo>
                </a:path>
                <a:path w="13986510" h="3108959">
                  <a:moveTo>
                    <a:pt x="6660425" y="0"/>
                  </a:moveTo>
                  <a:lnTo>
                    <a:pt x="6660425" y="3108355"/>
                  </a:lnTo>
                </a:path>
                <a:path w="13986510" h="3108959">
                  <a:moveTo>
                    <a:pt x="7325944" y="0"/>
                  </a:moveTo>
                  <a:lnTo>
                    <a:pt x="7325944" y="3108355"/>
                  </a:lnTo>
                </a:path>
                <a:path w="13986510" h="3108959">
                  <a:moveTo>
                    <a:pt x="7991463" y="0"/>
                  </a:moveTo>
                  <a:lnTo>
                    <a:pt x="7991463" y="3108355"/>
                  </a:lnTo>
                </a:path>
                <a:path w="13986510" h="3108959">
                  <a:moveTo>
                    <a:pt x="8656982" y="0"/>
                  </a:moveTo>
                  <a:lnTo>
                    <a:pt x="8656982" y="3108355"/>
                  </a:lnTo>
                </a:path>
                <a:path w="13986510" h="3108959">
                  <a:moveTo>
                    <a:pt x="9322501" y="0"/>
                  </a:moveTo>
                  <a:lnTo>
                    <a:pt x="9322501" y="3108355"/>
                  </a:lnTo>
                </a:path>
                <a:path w="13986510" h="3108959">
                  <a:moveTo>
                    <a:pt x="9988030" y="0"/>
                  </a:moveTo>
                  <a:lnTo>
                    <a:pt x="9988030" y="3108355"/>
                  </a:lnTo>
                </a:path>
                <a:path w="13986510" h="3108959">
                  <a:moveTo>
                    <a:pt x="10653602" y="0"/>
                  </a:moveTo>
                  <a:lnTo>
                    <a:pt x="10653602" y="3108355"/>
                  </a:lnTo>
                </a:path>
                <a:path w="13986510" h="3108959">
                  <a:moveTo>
                    <a:pt x="11319027" y="0"/>
                  </a:moveTo>
                  <a:lnTo>
                    <a:pt x="11319027" y="3108355"/>
                  </a:lnTo>
                </a:path>
                <a:path w="13986510" h="3108959">
                  <a:moveTo>
                    <a:pt x="11984556" y="0"/>
                  </a:moveTo>
                  <a:lnTo>
                    <a:pt x="11984556" y="3108355"/>
                  </a:lnTo>
                </a:path>
                <a:path w="13986510" h="3108959">
                  <a:moveTo>
                    <a:pt x="12650086" y="0"/>
                  </a:moveTo>
                  <a:lnTo>
                    <a:pt x="12650086" y="3108355"/>
                  </a:lnTo>
                </a:path>
                <a:path w="13986510" h="3108959">
                  <a:moveTo>
                    <a:pt x="13315615" y="0"/>
                  </a:moveTo>
                  <a:lnTo>
                    <a:pt x="13315615" y="3108355"/>
                  </a:lnTo>
                </a:path>
                <a:path w="13986510" h="3108959">
                  <a:moveTo>
                    <a:pt x="670754" y="659902"/>
                  </a:moveTo>
                  <a:lnTo>
                    <a:pt x="13986380" y="659902"/>
                  </a:lnTo>
                </a:path>
                <a:path w="13986510" h="3108959">
                  <a:moveTo>
                    <a:pt x="670754" y="1314567"/>
                  </a:moveTo>
                  <a:lnTo>
                    <a:pt x="13986380" y="1314567"/>
                  </a:lnTo>
                </a:path>
                <a:path w="13986510" h="3108959">
                  <a:moveTo>
                    <a:pt x="0" y="1969238"/>
                  </a:moveTo>
                  <a:lnTo>
                    <a:pt x="670754" y="1969238"/>
                  </a:lnTo>
                </a:path>
                <a:path w="13986510" h="3108959">
                  <a:moveTo>
                    <a:pt x="670754" y="1969238"/>
                  </a:moveTo>
                  <a:lnTo>
                    <a:pt x="13986380" y="1969238"/>
                  </a:lnTo>
                </a:path>
                <a:path w="13986510" h="3108959">
                  <a:moveTo>
                    <a:pt x="670754" y="2623909"/>
                  </a:moveTo>
                  <a:lnTo>
                    <a:pt x="13986380" y="2623909"/>
                  </a:lnTo>
                </a:path>
                <a:path w="13986510" h="3108959">
                  <a:moveTo>
                    <a:pt x="670754" y="0"/>
                  </a:moveTo>
                  <a:lnTo>
                    <a:pt x="670754" y="3108355"/>
                  </a:lnTo>
                </a:path>
                <a:path w="13986510" h="3108959">
                  <a:moveTo>
                    <a:pt x="5235" y="0"/>
                  </a:moveTo>
                  <a:lnTo>
                    <a:pt x="5235" y="3108355"/>
                  </a:lnTo>
                </a:path>
                <a:path w="13986510" h="3108959">
                  <a:moveTo>
                    <a:pt x="13981144" y="0"/>
                  </a:moveTo>
                  <a:lnTo>
                    <a:pt x="13981144" y="3108355"/>
                  </a:lnTo>
                </a:path>
                <a:path w="13986510" h="3108959">
                  <a:moveTo>
                    <a:pt x="670754" y="5235"/>
                  </a:moveTo>
                  <a:lnTo>
                    <a:pt x="13986380" y="5235"/>
                  </a:lnTo>
                </a:path>
                <a:path w="13986510" h="3108959">
                  <a:moveTo>
                    <a:pt x="670754" y="3103120"/>
                  </a:moveTo>
                  <a:lnTo>
                    <a:pt x="13986380" y="3103120"/>
                  </a:lnTo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21069" y="6291876"/>
            <a:ext cx="190817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z="3750" i="1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2,1</a:t>
            </a:r>
            <a:r>
              <a:rPr sz="1800" spc="3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750" i="1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2,2</a:t>
            </a:r>
            <a:r>
              <a:rPr sz="1800" spc="3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2,3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50491" y="616235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16010" y="616235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81528" y="616235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47047" y="616235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12567" y="616235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54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78086" y="616235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43605" y="616235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09124" y="616235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74643" y="616235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40162" y="616235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505681" y="616235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171210" y="616235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836781" y="6162352"/>
            <a:ext cx="665480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502206" y="616235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167736" y="616235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833265" y="616235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498795" y="6162352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215">
              <a:lnSpc>
                <a:spcPts val="433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50491" y="6817017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16010" y="6817017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81528" y="6817017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47047" y="6817017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12567" y="6817017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54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178086" y="6817017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43605" y="6817017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09124" y="6817017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174643" y="6817017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840162" y="6817017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505681" y="6817017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171210" y="6817017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836781" y="6817017"/>
            <a:ext cx="665480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502206" y="6817017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167736" y="6817017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833265" y="6817017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498795" y="6817017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215">
              <a:lnSpc>
                <a:spcPts val="41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23881" y="7336353"/>
            <a:ext cx="958024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81990" algn="l"/>
                <a:tab pos="1351915" algn="l"/>
                <a:tab pos="2021839" algn="l"/>
                <a:tab pos="2691130" algn="l"/>
                <a:tab pos="3361054" algn="l"/>
                <a:tab pos="4030979" algn="l"/>
                <a:tab pos="4700905" algn="l"/>
                <a:tab pos="5370195" algn="l"/>
                <a:tab pos="6040120" algn="l"/>
                <a:tab pos="6710045" algn="l"/>
                <a:tab pos="7379970" algn="l"/>
                <a:tab pos="8049259" algn="l"/>
                <a:tab pos="8719185" algn="l"/>
                <a:tab pos="9389110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181528" y="8126359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49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47047" y="8126359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75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512567" y="8126359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1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178086" y="8126359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6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43605" y="8126359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45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509124" y="8126359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58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174643" y="8126359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840162" y="8126359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505681" y="8126359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85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171210" y="8126359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0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2836781" y="8126359"/>
            <a:ext cx="665480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748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3502206" y="8126359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12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4167736" y="8126359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4833265" y="8126359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018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498795" y="8126359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3995">
              <a:lnSpc>
                <a:spcPts val="2880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833769" y="6907396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3,1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519453" y="6817017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83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3,2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184972" y="6817017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83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3,3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853934" y="7471688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20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519453" y="7471688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20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184972" y="7471688"/>
            <a:ext cx="666115" cy="654685"/>
          </a:xfrm>
          <a:prstGeom prst="rect">
            <a:avLst/>
          </a:prstGeom>
          <a:solidFill>
            <a:srgbClr val="000000">
              <a:alpha val="25000"/>
            </a:srgbClr>
          </a:solidFill>
          <a:ln w="10470">
            <a:solidFill>
              <a:srgbClr val="FFFFF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20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830326" y="7608778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4,4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95845" y="7608778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4,5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6384810" y="5235381"/>
            <a:ext cx="1022350" cy="32702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ts val="4520"/>
              </a:lnSpc>
              <a:spcBef>
                <a:spcPts val="30"/>
              </a:spcBef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ts val="4520"/>
              </a:lnSpc>
              <a:tabLst>
                <a:tab pos="421640" algn="l"/>
                <a:tab pos="831215" algn="l"/>
              </a:tabLst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833769" y="5646461"/>
            <a:ext cx="7061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2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1,1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519453" y="5507685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21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1,2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184972" y="5507685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215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1,3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850491" y="5507685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516010" y="5507685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181528" y="5507685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847047" y="5507685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09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512567" y="5507685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54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178086" y="5507685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843605" y="5507685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509124" y="5507685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174643" y="5507685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19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840162" y="5507685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63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1505681" y="5507685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2171210" y="5507685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2836781" y="5507685"/>
            <a:ext cx="665480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90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3502206" y="5507685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4167736" y="5507685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4833265" y="5507685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5498795" y="5507685"/>
            <a:ext cx="666115" cy="65468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6215">
              <a:lnSpc>
                <a:spcPts val="3715"/>
              </a:lnSpc>
            </a:pPr>
            <a:r>
              <a:rPr sz="4100" spc="200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2937135" y="5521267"/>
            <a:ext cx="3272154" cy="3192145"/>
            <a:chOff x="2937135" y="5521267"/>
            <a:chExt cx="3272154" cy="3192145"/>
          </a:xfrm>
        </p:grpSpPr>
        <p:pic>
          <p:nvPicPr>
            <p:cNvPr id="96" name="object 9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7135" y="5521267"/>
              <a:ext cx="1937647" cy="1942306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8113" y="7503730"/>
              <a:ext cx="1340817" cy="1209344"/>
            </a:xfrm>
            <a:prstGeom prst="rect">
              <a:avLst/>
            </a:prstGeom>
          </p:spPr>
        </p:pic>
      </p:grpSp>
      <p:sp>
        <p:nvSpPr>
          <p:cNvPr id="98" name="object 98"/>
          <p:cNvSpPr txBox="1"/>
          <p:nvPr/>
        </p:nvSpPr>
        <p:spPr>
          <a:xfrm>
            <a:off x="2853934" y="8126359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5,1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3519453" y="8126359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29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184972" y="8126359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5,3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850491" y="8126359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90"/>
              </a:spcBef>
            </a:pPr>
            <a:r>
              <a:rPr sz="3750" i="1" spc="-37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5,4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516010" y="8126359"/>
            <a:ext cx="666115" cy="479425"/>
          </a:xfrm>
          <a:prstGeom prst="rect">
            <a:avLst/>
          </a:prstGeom>
          <a:ln w="1047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290"/>
              </a:spcBef>
            </a:pPr>
            <a:r>
              <a:rPr sz="3750" i="1" spc="-30" baseline="14444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5,5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933276" y="2799205"/>
            <a:ext cx="11229681" cy="264816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30"/>
              </a:spcBef>
            </a:pPr>
            <a:r>
              <a:rPr lang="en-IN" sz="3250" i="1" dirty="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sz="325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3250" i="1" spc="-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50" dirty="0">
                <a:solidFill>
                  <a:srgbClr val="FFFFFF"/>
                </a:solidFill>
                <a:latin typeface="Cambria"/>
                <a:cs typeface="Cambria"/>
              </a:rPr>
              <a:t>|</a:t>
            </a:r>
            <a:r>
              <a:rPr sz="3250" spc="2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3250" spc="430" dirty="0">
                <a:solidFill>
                  <a:srgbClr val="FFFFFF"/>
                </a:solidFill>
                <a:latin typeface="Cambria"/>
                <a:cs typeface="Cambria"/>
              </a:rPr>
              <a:t>&lt;</a:t>
            </a:r>
            <a:r>
              <a:rPr sz="3250" spc="2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dirty="0">
                <a:solidFill>
                  <a:srgbClr val="FFFFFF"/>
                </a:solidFill>
                <a:latin typeface="Cambria"/>
                <a:cs typeface="Cambria"/>
              </a:rPr>
              <a:t>|</a:t>
            </a:r>
            <a:r>
              <a:rPr sz="3250" spc="-3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spc="-8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3450" i="1" spc="-120" baseline="2898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3450" i="1" spc="-307" baseline="289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50" spc="-50" dirty="0">
                <a:solidFill>
                  <a:srgbClr val="FFFFFF"/>
                </a:solidFill>
                <a:latin typeface="Cambria"/>
                <a:cs typeface="Cambria"/>
              </a:rPr>
              <a:t>|</a:t>
            </a:r>
            <a:r>
              <a:rPr lang="en-IN" sz="3250" spc="-50" dirty="0">
                <a:solidFill>
                  <a:srgbClr val="FFFFFF"/>
                </a:solidFill>
                <a:latin typeface="Cambria"/>
                <a:cs typeface="Cambria"/>
              </a:rPr>
              <a:t>, trivial for finite sets. For infinite sets,</a:t>
            </a:r>
            <a:endParaRPr sz="3250" dirty="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3040"/>
              </a:spcBef>
              <a:tabLst>
                <a:tab pos="798195" algn="l"/>
              </a:tabLst>
            </a:pPr>
            <a:r>
              <a:rPr sz="2650" spc="195" dirty="0">
                <a:solidFill>
                  <a:srgbClr val="FFFFFF"/>
                </a:solidFill>
                <a:latin typeface="Century Gothic"/>
                <a:cs typeface="Century Gothic"/>
              </a:rPr>
              <a:t>Let</a:t>
            </a:r>
            <a:r>
              <a:rPr sz="265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3250" i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325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50" spc="430" dirty="0">
                <a:solidFill>
                  <a:srgbClr val="FFFFFF"/>
                </a:solidFill>
                <a:latin typeface="Cambria"/>
                <a:cs typeface="Cambria"/>
              </a:rPr>
              <a:t>=</a:t>
            </a:r>
            <a:r>
              <a:rPr sz="3250" spc="20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spc="55" dirty="0">
                <a:solidFill>
                  <a:srgbClr val="FFFFFF"/>
                </a:solidFill>
                <a:latin typeface="Cambria"/>
                <a:cs typeface="Cambria"/>
              </a:rPr>
              <a:t>{</a:t>
            </a:r>
            <a:r>
              <a:rPr sz="325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450" spc="82" baseline="-19323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3250" spc="55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3250" spc="-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3450" spc="-30" baseline="-19323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3250" spc="-20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3250" spc="-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50" spc="530" dirty="0">
                <a:solidFill>
                  <a:srgbClr val="FFFFFF"/>
                </a:solidFill>
                <a:latin typeface="Cambria"/>
                <a:cs typeface="Cambria"/>
              </a:rPr>
              <a:t>…}</a:t>
            </a:r>
            <a:endParaRPr sz="325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3250" dirty="0">
              <a:latin typeface="Cambria"/>
              <a:cs typeface="Cambria"/>
            </a:endParaRPr>
          </a:p>
          <a:p>
            <a:pPr marL="144145">
              <a:lnSpc>
                <a:spcPct val="100000"/>
              </a:lnSpc>
              <a:spcBef>
                <a:spcPts val="5"/>
              </a:spcBef>
              <a:tabLst>
                <a:tab pos="735330" algn="l"/>
                <a:tab pos="1363345" algn="l"/>
              </a:tabLst>
            </a:pPr>
            <a:r>
              <a:rPr sz="6150" i="1" spc="-37" baseline="3387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1532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sz="4350" baseline="-15325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4350" baseline="-20114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4100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4350" spc="-37" baseline="-20114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4350" baseline="-20114" dirty="0">
              <a:latin typeface="Cambria"/>
              <a:cs typeface="Cambri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005998" y="8566588"/>
            <a:ext cx="6327140" cy="1701748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90"/>
              </a:spcBef>
              <a:tabLst>
                <a:tab pos="1129030" algn="l"/>
                <a:tab pos="2312670" algn="l"/>
                <a:tab pos="4277995" algn="l"/>
                <a:tab pos="4899025" algn="l"/>
                <a:tab pos="5816600" algn="l"/>
              </a:tabLst>
            </a:pPr>
            <a:r>
              <a:rPr lang="en-IN" sz="505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5325" i="1" spc="97" baseline="-19561" dirty="0" err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lang="en-IN" sz="5325" i="1" spc="97" baseline="-19561" dirty="0">
                <a:solidFill>
                  <a:srgbClr val="FFFFFF"/>
                </a:solidFill>
                <a:latin typeface="Times New Roman"/>
                <a:cs typeface="Times New Roman"/>
              </a:rPr>
              <a:t>,j</a:t>
            </a:r>
            <a:r>
              <a:rPr sz="4100" spc="65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145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330" dirty="0">
                <a:solidFill>
                  <a:srgbClr val="FFFFFF"/>
                </a:solidFill>
                <a:latin typeface="Century Gothic"/>
                <a:cs typeface="Century Gothic"/>
              </a:rPr>
              <a:t>either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495" dirty="0">
                <a:solidFill>
                  <a:srgbClr val="FFFFFF"/>
                </a:solidFill>
                <a:latin typeface="Century Gothic"/>
                <a:cs typeface="Century Gothic"/>
              </a:rPr>
              <a:t>0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590" dirty="0">
                <a:solidFill>
                  <a:srgbClr val="FFFFFF"/>
                </a:solidFill>
                <a:latin typeface="Century Gothic"/>
                <a:cs typeface="Century Gothic"/>
              </a:rPr>
              <a:t>or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114" dirty="0">
                <a:solidFill>
                  <a:srgbClr val="FFFFFF"/>
                </a:solidFill>
                <a:latin typeface="Century Gothic"/>
                <a:cs typeface="Century Gothic"/>
              </a:rPr>
              <a:t>1.</a:t>
            </a:r>
            <a:endParaRPr sz="4100" dirty="0">
              <a:latin typeface="Century Gothic"/>
              <a:cs typeface="Century Gothic"/>
            </a:endParaRPr>
          </a:p>
          <a:p>
            <a:pPr marL="598805" algn="ctr">
              <a:lnSpc>
                <a:spcPct val="100000"/>
              </a:lnSpc>
              <a:spcBef>
                <a:spcPts val="994"/>
              </a:spcBef>
              <a:tabLst>
                <a:tab pos="2018030" algn="l"/>
                <a:tab pos="2903220" algn="l"/>
                <a:tab pos="4317365" algn="l"/>
              </a:tabLst>
            </a:pPr>
            <a:r>
              <a:rPr sz="4100" spc="640" dirty="0">
                <a:solidFill>
                  <a:srgbClr val="FFFFFF"/>
                </a:solidFill>
                <a:latin typeface="Century Gothic"/>
                <a:cs typeface="Century Gothic"/>
              </a:rPr>
              <a:t>Flip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490" dirty="0">
                <a:solidFill>
                  <a:srgbClr val="FFFFFF"/>
                </a:solidFill>
                <a:latin typeface="Century Gothic"/>
                <a:cs typeface="Century Gothic"/>
              </a:rPr>
              <a:t>0s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8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4100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4100" spc="254" dirty="0">
                <a:solidFill>
                  <a:srgbClr val="FFFFFF"/>
                </a:solidFill>
                <a:latin typeface="Century Gothic"/>
                <a:cs typeface="Century Gothic"/>
              </a:rPr>
              <a:t>1s.</a:t>
            </a:r>
            <a:endParaRPr sz="4100" dirty="0">
              <a:latin typeface="Century Gothic"/>
              <a:cs typeface="Century Gothic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3F2C5E0-9EF1-4588-A24A-A75059CB731C}"/>
              </a:ext>
            </a:extLst>
          </p:cNvPr>
          <p:cNvSpPr txBox="1"/>
          <p:nvPr/>
        </p:nvSpPr>
        <p:spPr>
          <a:xfrm>
            <a:off x="2183179" y="5578475"/>
            <a:ext cx="64581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N1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8E9629D-8C97-4057-8DF4-5F887AC4BE61}"/>
              </a:ext>
            </a:extLst>
          </p:cNvPr>
          <p:cNvSpPr txBox="1"/>
          <p:nvPr/>
        </p:nvSpPr>
        <p:spPr>
          <a:xfrm>
            <a:off x="2203450" y="6198255"/>
            <a:ext cx="64581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N2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9C6928C-00F0-4170-A2C3-080D8FBE35B8}"/>
              </a:ext>
            </a:extLst>
          </p:cNvPr>
          <p:cNvSpPr txBox="1"/>
          <p:nvPr/>
        </p:nvSpPr>
        <p:spPr>
          <a:xfrm>
            <a:off x="2203450" y="6884055"/>
            <a:ext cx="64581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N3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EA01352-9BD1-4254-AD42-EEC82BEAA2A5}"/>
              </a:ext>
            </a:extLst>
          </p:cNvPr>
          <p:cNvSpPr txBox="1"/>
          <p:nvPr/>
        </p:nvSpPr>
        <p:spPr>
          <a:xfrm>
            <a:off x="2203450" y="7493655"/>
            <a:ext cx="64581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N4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E0EDD2F-781B-4C1F-971B-BBAB0EEAEA83}"/>
              </a:ext>
            </a:extLst>
          </p:cNvPr>
          <p:cNvSpPr txBox="1"/>
          <p:nvPr/>
        </p:nvSpPr>
        <p:spPr>
          <a:xfrm>
            <a:off x="2203450" y="8103255"/>
            <a:ext cx="64581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N5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0F4B-55A4-4B28-97A8-87B1C4D3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250" y="701675"/>
            <a:ext cx="17367885" cy="923330"/>
          </a:xfrm>
        </p:spPr>
        <p:txBody>
          <a:bodyPr/>
          <a:lstStyle/>
          <a:p>
            <a:pPr algn="ctr"/>
            <a:r>
              <a:rPr lang="en-IN" sz="6000" dirty="0"/>
              <a:t>Why Study Logic?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0D7D5-5A09-42E5-AF1F-C527FDA20E5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8450" y="3140075"/>
            <a:ext cx="18516600" cy="7924800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Foundation of mathematics and computer science</a:t>
            </a:r>
            <a:endParaRPr lang="en-US" sz="4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Helps in: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Designing circuits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Writing correct software (specifications and verification)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Constructing valid arguments and proofs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Used in AI, algorithms, databases, security protocols, and more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06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0F4B-55A4-4B28-97A8-87B1C4D3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250" y="701675"/>
            <a:ext cx="17367885" cy="923330"/>
          </a:xfrm>
        </p:spPr>
        <p:txBody>
          <a:bodyPr/>
          <a:lstStyle/>
          <a:p>
            <a:pPr algn="ctr"/>
            <a:r>
              <a:rPr lang="en-IN" sz="6000" dirty="0"/>
              <a:t>Propositions.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0D7D5-5A09-42E5-AF1F-C527FDA20E5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8450" y="1920875"/>
            <a:ext cx="18516600" cy="8441285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Building Blocks of Logics. That is why, it is also called as atoms.</a:t>
            </a:r>
            <a:endParaRPr lang="en-US" sz="40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Proposition: A declarative sentence that is either true or false, but not both.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Examples:</a:t>
            </a:r>
          </a:p>
          <a:p>
            <a:pPr marL="1485900" lvl="2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"The Earth is round." ✔ (Proposition)</a:t>
            </a:r>
          </a:p>
          <a:p>
            <a:pPr marL="1485900" lvl="2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"2 + 2 = 5" ✔ (Proposition)</a:t>
            </a:r>
          </a:p>
          <a:p>
            <a:pPr marL="1485900" lvl="2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"Close the door." ✘ (Not a proposition)</a:t>
            </a:r>
          </a:p>
          <a:p>
            <a:pPr marL="1485900" lvl="2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"x + 3 &gt; 5" ✘ (Depends on x; not a proposition unless x is defined)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81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0F4B-55A4-4B28-97A8-87B1C4D3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250" y="701675"/>
            <a:ext cx="17367885" cy="923330"/>
          </a:xfrm>
        </p:spPr>
        <p:txBody>
          <a:bodyPr/>
          <a:lstStyle/>
          <a:p>
            <a:pPr algn="ctr"/>
            <a:r>
              <a:rPr lang="en-IN" sz="6000" dirty="0"/>
              <a:t>Logical Operators:   ∧, ∨, ¬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3E72D3-D472-4877-8E34-9C2058D0F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50" y="3292475"/>
            <a:ext cx="15615426" cy="572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0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0F4B-55A4-4B28-97A8-87B1C4D3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250" y="701675"/>
            <a:ext cx="17367885" cy="923330"/>
          </a:xfrm>
        </p:spPr>
        <p:txBody>
          <a:bodyPr/>
          <a:lstStyle/>
          <a:p>
            <a:pPr algn="ctr"/>
            <a:r>
              <a:rPr lang="en-IN" sz="6000" dirty="0"/>
              <a:t>Logical Operators:   ∧, ∨, ¬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15A9D-6F62-47AC-986C-57E88B829FF8}"/>
              </a:ext>
            </a:extLst>
          </p:cNvPr>
          <p:cNvSpPr/>
          <p:nvPr/>
        </p:nvSpPr>
        <p:spPr>
          <a:xfrm>
            <a:off x="317595" y="4359275"/>
            <a:ext cx="19812000" cy="482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Examples:</a:t>
            </a:r>
          </a:p>
          <a:p>
            <a:pPr marL="571500" lvl="2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¬(2 &lt; 3) ⇒ False</a:t>
            </a:r>
          </a:p>
          <a:p>
            <a:pPr marL="571500" lvl="2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(2 &gt; 1) ∧ (4 = 4) ⇒ True</a:t>
            </a:r>
          </a:p>
          <a:p>
            <a:pPr marL="571500" lvl="2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(5 &gt; 10) ∨ (3 = 3) ⇒ True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994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0F4B-55A4-4B28-97A8-87B1C4D3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250" y="701675"/>
            <a:ext cx="17367885" cy="923330"/>
          </a:xfrm>
        </p:spPr>
        <p:txBody>
          <a:bodyPr/>
          <a:lstStyle/>
          <a:p>
            <a:pPr algn="ctr"/>
            <a:r>
              <a:rPr lang="en-IN" sz="6000" dirty="0"/>
              <a:t>Logical Operators:   ∧, ∨, ¬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15A9D-6F62-47AC-986C-57E88B829FF8}"/>
              </a:ext>
            </a:extLst>
          </p:cNvPr>
          <p:cNvSpPr/>
          <p:nvPr/>
        </p:nvSpPr>
        <p:spPr>
          <a:xfrm>
            <a:off x="317595" y="3063875"/>
            <a:ext cx="198120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Examples:</a:t>
            </a:r>
          </a:p>
          <a:p>
            <a:pPr marL="5715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Conjunction (AND) – p ∧ q : "It is raining and it is cold.“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 True only if both are true.</a:t>
            </a:r>
          </a:p>
          <a:p>
            <a:pPr lvl="2"/>
            <a:endParaRPr lang="en-US" sz="4000" dirty="0">
              <a:solidFill>
                <a:schemeClr val="bg1"/>
              </a:solidFill>
            </a:endParaRPr>
          </a:p>
          <a:p>
            <a:pPr marL="571500" lvl="2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Disjunction (OR) – p ∨ q: "I will go for a walk or I will stay home.“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True if either (or both) happen.</a:t>
            </a:r>
          </a:p>
          <a:p>
            <a:pPr lvl="2">
              <a:lnSpc>
                <a:spcPct val="150000"/>
              </a:lnSpc>
            </a:pPr>
            <a:endParaRPr lang="en-US" sz="4000" dirty="0">
              <a:solidFill>
                <a:schemeClr val="bg1"/>
              </a:solidFill>
            </a:endParaRPr>
          </a:p>
          <a:p>
            <a:pPr marL="571500" lvl="2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Negation (NOT) – ¬p: "It is not raining.“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True if the statement "it is raining" is false.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06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0F4B-55A4-4B28-97A8-87B1C4D3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250" y="701675"/>
            <a:ext cx="17367885" cy="923330"/>
          </a:xfrm>
        </p:spPr>
        <p:txBody>
          <a:bodyPr/>
          <a:lstStyle/>
          <a:p>
            <a:pPr algn="ctr"/>
            <a:r>
              <a:rPr lang="en-IN" sz="6000" dirty="0"/>
              <a:t>Truth Tables.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48009-3286-480E-ABEB-3E91A63C7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3292475"/>
            <a:ext cx="17760365" cy="655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627C31-CBC8-44FF-9BD3-03B4BF2AF11F}"/>
              </a:ext>
            </a:extLst>
          </p:cNvPr>
          <p:cNvSpPr/>
          <p:nvPr/>
        </p:nvSpPr>
        <p:spPr>
          <a:xfrm>
            <a:off x="8147050" y="3292475"/>
            <a:ext cx="10597565" cy="655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59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006975" algn="l"/>
                <a:tab pos="8125459" algn="l"/>
                <a:tab pos="9405620" algn="l"/>
                <a:tab pos="14285594" algn="l"/>
              </a:tabLst>
            </a:pPr>
            <a:r>
              <a:rPr sz="5750" spc="360" dirty="0"/>
              <a:t>Abstracting</a:t>
            </a:r>
            <a:r>
              <a:rPr sz="5750" dirty="0"/>
              <a:t>	</a:t>
            </a:r>
            <a:r>
              <a:rPr sz="5750" spc="525" dirty="0"/>
              <a:t>Notion</a:t>
            </a:r>
            <a:r>
              <a:rPr sz="5750" dirty="0"/>
              <a:t>	</a:t>
            </a:r>
            <a:r>
              <a:rPr sz="5750" spc="790" dirty="0"/>
              <a:t>of</a:t>
            </a:r>
            <a:r>
              <a:rPr sz="5750" dirty="0"/>
              <a:t>	</a:t>
            </a:r>
            <a:r>
              <a:rPr sz="5750" spc="370" dirty="0"/>
              <a:t>Comparing</a:t>
            </a:r>
            <a:r>
              <a:rPr sz="5750" dirty="0"/>
              <a:t>	</a:t>
            </a:r>
            <a:r>
              <a:rPr sz="5750" spc="455" dirty="0"/>
              <a:t>Sizes:</a:t>
            </a:r>
            <a:endParaRPr sz="5750"/>
          </a:p>
          <a:p>
            <a:pPr marL="7907655">
              <a:lnSpc>
                <a:spcPct val="100000"/>
              </a:lnSpc>
              <a:spcBef>
                <a:spcPts val="980"/>
              </a:spcBef>
              <a:tabLst>
                <a:tab pos="8449945" algn="l"/>
                <a:tab pos="10713720" algn="l"/>
                <a:tab pos="11802110" algn="l"/>
                <a:tab pos="13881735" algn="l"/>
                <a:tab pos="14741525" algn="l"/>
              </a:tabLst>
            </a:pPr>
            <a:r>
              <a:rPr spc="1005" dirty="0"/>
              <a:t>-</a:t>
            </a:r>
            <a:r>
              <a:rPr dirty="0"/>
              <a:t>	</a:t>
            </a:r>
            <a:r>
              <a:rPr spc="240" dirty="0"/>
              <a:t>Beyond</a:t>
            </a:r>
            <a:r>
              <a:rPr dirty="0"/>
              <a:t>	</a:t>
            </a:r>
            <a:r>
              <a:rPr spc="130" dirty="0"/>
              <a:t>the</a:t>
            </a:r>
            <a:r>
              <a:rPr dirty="0"/>
              <a:t>	</a:t>
            </a:r>
            <a:r>
              <a:rPr spc="409" dirty="0"/>
              <a:t>notion</a:t>
            </a:r>
            <a:r>
              <a:rPr dirty="0"/>
              <a:t>	</a:t>
            </a:r>
            <a:r>
              <a:rPr spc="509" dirty="0"/>
              <a:t>of</a:t>
            </a:r>
            <a:r>
              <a:rPr dirty="0"/>
              <a:t>	</a:t>
            </a:r>
            <a:r>
              <a:rPr spc="285" dirty="0"/>
              <a:t>counting.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9336" y="2322328"/>
            <a:ext cx="767397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350" dirty="0">
                <a:solidFill>
                  <a:srgbClr val="FFFFFF"/>
                </a:solidFill>
                <a:latin typeface="Century Gothic"/>
                <a:cs typeface="Century Gothic"/>
              </a:rPr>
              <a:t>“Universal”</a:t>
            </a:r>
            <a:r>
              <a:rPr sz="4100" spc="5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100" spc="335" dirty="0">
                <a:solidFill>
                  <a:srgbClr val="FFFFFF"/>
                </a:solidFill>
                <a:latin typeface="Century Gothic"/>
                <a:cs typeface="Century Gothic"/>
              </a:rPr>
              <a:t>Carnival/Mela</a:t>
            </a:r>
            <a:endParaRPr sz="41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0F4B-55A4-4B28-97A8-87B1C4D3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250" y="701675"/>
            <a:ext cx="17367885" cy="923330"/>
          </a:xfrm>
        </p:spPr>
        <p:txBody>
          <a:bodyPr/>
          <a:lstStyle/>
          <a:p>
            <a:pPr algn="ctr"/>
            <a:r>
              <a:rPr lang="en-IN" sz="6000" dirty="0"/>
              <a:t>Truth Tables.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48009-3286-480E-ABEB-3E91A63C7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3292475"/>
            <a:ext cx="17760365" cy="655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627C31-CBC8-44FF-9BD3-03B4BF2AF11F}"/>
              </a:ext>
            </a:extLst>
          </p:cNvPr>
          <p:cNvSpPr/>
          <p:nvPr/>
        </p:nvSpPr>
        <p:spPr>
          <a:xfrm>
            <a:off x="11118850" y="3292475"/>
            <a:ext cx="7625765" cy="655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849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0F4B-55A4-4B28-97A8-87B1C4D3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250" y="701675"/>
            <a:ext cx="17367885" cy="923330"/>
          </a:xfrm>
        </p:spPr>
        <p:txBody>
          <a:bodyPr/>
          <a:lstStyle/>
          <a:p>
            <a:pPr algn="ctr"/>
            <a:r>
              <a:rPr lang="en-IN" sz="6000" dirty="0"/>
              <a:t>Truth Tables.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48009-3286-480E-ABEB-3E91A63C7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3292475"/>
            <a:ext cx="17760365" cy="655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627C31-CBC8-44FF-9BD3-03B4BF2AF11F}"/>
              </a:ext>
            </a:extLst>
          </p:cNvPr>
          <p:cNvSpPr/>
          <p:nvPr/>
        </p:nvSpPr>
        <p:spPr>
          <a:xfrm>
            <a:off x="15081250" y="3292475"/>
            <a:ext cx="3663365" cy="655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07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0F4B-55A4-4B28-97A8-87B1C4D3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250" y="701675"/>
            <a:ext cx="17367885" cy="923330"/>
          </a:xfrm>
        </p:spPr>
        <p:txBody>
          <a:bodyPr/>
          <a:lstStyle/>
          <a:p>
            <a:pPr algn="ctr"/>
            <a:r>
              <a:rPr lang="en-IN" sz="6000" dirty="0"/>
              <a:t>Truth Tables.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48009-3286-480E-ABEB-3E91A63C7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3292475"/>
            <a:ext cx="1776036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75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0F4B-55A4-4B28-97A8-87B1C4D3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250" y="701675"/>
            <a:ext cx="17367885" cy="923330"/>
          </a:xfrm>
        </p:spPr>
        <p:txBody>
          <a:bodyPr/>
          <a:lstStyle/>
          <a:p>
            <a:pPr algn="ctr"/>
            <a:r>
              <a:rPr lang="en-IN" sz="6000" dirty="0"/>
              <a:t>Implication: </a:t>
            </a:r>
            <a:r>
              <a:rPr lang="en-IN" sz="6000" dirty="0">
                <a:sym typeface="Wingdings" panose="05000000000000000000" pitchFamily="2" charset="2"/>
              </a:rPr>
              <a:t></a:t>
            </a:r>
            <a:endParaRPr lang="en-IN" sz="6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15A9D-6F62-47AC-986C-57E88B829FF8}"/>
              </a:ext>
            </a:extLst>
          </p:cNvPr>
          <p:cNvSpPr/>
          <p:nvPr/>
        </p:nvSpPr>
        <p:spPr>
          <a:xfrm>
            <a:off x="317595" y="3063875"/>
            <a:ext cx="19812000" cy="2363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If it rains, then the ground is wet.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When is the above statement false?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45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0F4B-55A4-4B28-97A8-87B1C4D3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250" y="701675"/>
            <a:ext cx="17367885" cy="923330"/>
          </a:xfrm>
        </p:spPr>
        <p:txBody>
          <a:bodyPr/>
          <a:lstStyle/>
          <a:p>
            <a:pPr algn="ctr"/>
            <a:r>
              <a:rPr lang="en-IN" sz="6000" dirty="0"/>
              <a:t>Implication: </a:t>
            </a:r>
            <a:r>
              <a:rPr lang="en-IN" sz="6000" dirty="0">
                <a:sym typeface="Wingdings" panose="05000000000000000000" pitchFamily="2" charset="2"/>
              </a:rPr>
              <a:t></a:t>
            </a:r>
            <a:endParaRPr lang="en-IN" sz="6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15A9D-6F62-47AC-986C-57E88B829FF8}"/>
              </a:ext>
            </a:extLst>
          </p:cNvPr>
          <p:cNvSpPr/>
          <p:nvPr/>
        </p:nvSpPr>
        <p:spPr>
          <a:xfrm>
            <a:off x="317595" y="3063875"/>
            <a:ext cx="19812000" cy="2363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p → q: “If p, then q”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False only when p is true and q is false.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B44B5-512A-4432-B0A7-BA78A078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5680543"/>
            <a:ext cx="14706600" cy="521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22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0F4B-55A4-4B28-97A8-87B1C4D3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250" y="701675"/>
            <a:ext cx="17367885" cy="923330"/>
          </a:xfrm>
        </p:spPr>
        <p:txBody>
          <a:bodyPr/>
          <a:lstStyle/>
          <a:p>
            <a:pPr algn="ctr"/>
            <a:r>
              <a:rPr lang="en-IN" sz="6000" dirty="0"/>
              <a:t>Bi-implication, if and only if: </a:t>
            </a:r>
            <a:r>
              <a:rPr lang="en-IN" sz="6000" dirty="0">
                <a:sym typeface="Wingdings" panose="05000000000000000000" pitchFamily="2" charset="2"/>
              </a:rPr>
              <a:t></a:t>
            </a:r>
            <a:endParaRPr lang="en-IN" sz="6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15A9D-6F62-47AC-986C-57E88B829FF8}"/>
              </a:ext>
            </a:extLst>
          </p:cNvPr>
          <p:cNvSpPr/>
          <p:nvPr/>
        </p:nvSpPr>
        <p:spPr>
          <a:xfrm>
            <a:off x="317595" y="3063875"/>
            <a:ext cx="19812000" cy="2363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It rains if and only if the ground is wet.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When is the above statement false?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75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0F4B-55A4-4B28-97A8-87B1C4D3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250" y="701675"/>
            <a:ext cx="17367885" cy="923330"/>
          </a:xfrm>
        </p:spPr>
        <p:txBody>
          <a:bodyPr/>
          <a:lstStyle/>
          <a:p>
            <a:pPr algn="ctr"/>
            <a:r>
              <a:rPr lang="en-IN" sz="6000" dirty="0"/>
              <a:t>Bi-implication, ↔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15A9D-6F62-47AC-986C-57E88B829FF8}"/>
              </a:ext>
            </a:extLst>
          </p:cNvPr>
          <p:cNvSpPr/>
          <p:nvPr/>
        </p:nvSpPr>
        <p:spPr>
          <a:xfrm>
            <a:off x="317595" y="3063875"/>
            <a:ext cx="19812000" cy="2363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p ↔ q: “p if and only if q”, p → q and q → p 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True when both p and q are same.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B44B5-512A-4432-B0A7-BA78A078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5680543"/>
            <a:ext cx="14706600" cy="5218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F06E73-7263-401B-8AC2-5C80A26F9C36}"/>
              </a:ext>
            </a:extLst>
          </p:cNvPr>
          <p:cNvSpPr txBox="1"/>
          <p:nvPr/>
        </p:nvSpPr>
        <p:spPr>
          <a:xfrm>
            <a:off x="15767050" y="9007475"/>
            <a:ext cx="6096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F61CE-CEC8-4D8B-A855-CA5ABD596FDB}"/>
              </a:ext>
            </a:extLst>
          </p:cNvPr>
          <p:cNvSpPr txBox="1"/>
          <p:nvPr/>
        </p:nvSpPr>
        <p:spPr>
          <a:xfrm>
            <a:off x="15614650" y="5829606"/>
            <a:ext cx="1143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 ↔ q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052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0F4B-55A4-4B28-97A8-87B1C4D3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250" y="701675"/>
            <a:ext cx="17367885" cy="923330"/>
          </a:xfrm>
        </p:spPr>
        <p:txBody>
          <a:bodyPr/>
          <a:lstStyle/>
          <a:p>
            <a:pPr algn="ctr"/>
            <a:r>
              <a:rPr lang="en-US" sz="6000" dirty="0"/>
              <a:t>Propositions to Bits – Bitwise Logic  </a:t>
            </a:r>
            <a:endParaRPr lang="en-IN" sz="6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15A9D-6F62-47AC-986C-57E88B829FF8}"/>
              </a:ext>
            </a:extLst>
          </p:cNvPr>
          <p:cNvSpPr/>
          <p:nvPr/>
        </p:nvSpPr>
        <p:spPr>
          <a:xfrm>
            <a:off x="317595" y="3063875"/>
            <a:ext cx="19812000" cy="2363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Propositions can be represented as bits: T → 1, F → 0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Logical operations correspond to bitwise operators.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A34944-5275-4916-B464-F048415D9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3163"/>
              </p:ext>
            </p:extLst>
          </p:nvPr>
        </p:nvGraphicFramePr>
        <p:xfrm>
          <a:off x="2144714" y="6187122"/>
          <a:ext cx="14063660" cy="1554480"/>
        </p:xfrm>
        <a:graphic>
          <a:graphicData uri="http://schemas.openxmlformats.org/drawingml/2006/table">
            <a:tbl>
              <a:tblPr/>
              <a:tblGrid>
                <a:gridCol w="2812732">
                  <a:extLst>
                    <a:ext uri="{9D8B030D-6E8A-4147-A177-3AD203B41FA5}">
                      <a16:colId xmlns:a16="http://schemas.microsoft.com/office/drawing/2014/main" val="569383212"/>
                    </a:ext>
                  </a:extLst>
                </a:gridCol>
                <a:gridCol w="2812732">
                  <a:extLst>
                    <a:ext uri="{9D8B030D-6E8A-4147-A177-3AD203B41FA5}">
                      <a16:colId xmlns:a16="http://schemas.microsoft.com/office/drawing/2014/main" val="1699897440"/>
                    </a:ext>
                  </a:extLst>
                </a:gridCol>
                <a:gridCol w="2812732">
                  <a:extLst>
                    <a:ext uri="{9D8B030D-6E8A-4147-A177-3AD203B41FA5}">
                      <a16:colId xmlns:a16="http://schemas.microsoft.com/office/drawing/2014/main" val="3031475831"/>
                    </a:ext>
                  </a:extLst>
                </a:gridCol>
                <a:gridCol w="2812732">
                  <a:extLst>
                    <a:ext uri="{9D8B030D-6E8A-4147-A177-3AD203B41FA5}">
                      <a16:colId xmlns:a16="http://schemas.microsoft.com/office/drawing/2014/main" val="3138702400"/>
                    </a:ext>
                  </a:extLst>
                </a:gridCol>
                <a:gridCol w="2812732">
                  <a:extLst>
                    <a:ext uri="{9D8B030D-6E8A-4147-A177-3AD203B41FA5}">
                      <a16:colId xmlns:a16="http://schemas.microsoft.com/office/drawing/2014/main" val="3359807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bg1"/>
                          </a:solidFill>
                        </a:rPr>
                        <a:t>p ∧ q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bg1"/>
                          </a:solidFill>
                        </a:rPr>
                        <a:t>p ∨ q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bg1"/>
                          </a:solidFill>
                        </a:rPr>
                        <a:t>¬p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945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290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93926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15F056A-4FDE-4818-8358-9748512A218B}"/>
              </a:ext>
            </a:extLst>
          </p:cNvPr>
          <p:cNvSpPr/>
          <p:nvPr/>
        </p:nvSpPr>
        <p:spPr>
          <a:xfrm>
            <a:off x="603250" y="8244143"/>
            <a:ext cx="17907000" cy="2363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Bitwise Ops: AND: 0101 &amp; 1100 = 0100, OR: 0101 | 1100 = 1101,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NOT: ~0101 = 1010 (bitwise complement)	 </a:t>
            </a:r>
          </a:p>
        </p:txBody>
      </p:sp>
    </p:spTree>
    <p:extLst>
      <p:ext uri="{BB962C8B-B14F-4D97-AF65-F5344CB8AC3E}">
        <p14:creationId xmlns:p14="http://schemas.microsoft.com/office/powerpoint/2010/main" val="234679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0F4B-55A4-4B28-97A8-87B1C4D3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250" y="701675"/>
            <a:ext cx="17367885" cy="2769989"/>
          </a:xfrm>
        </p:spPr>
        <p:txBody>
          <a:bodyPr/>
          <a:lstStyle/>
          <a:p>
            <a:pPr algn="ctr"/>
            <a:r>
              <a:rPr lang="en-US" sz="6000" dirty="0"/>
              <a:t>Equivalence of Boolean Expressions: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Next Class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35244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919" y="-189"/>
            <a:ext cx="17367885" cy="17970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006975" algn="l"/>
                <a:tab pos="8125459" algn="l"/>
                <a:tab pos="9405620" algn="l"/>
                <a:tab pos="14285594" algn="l"/>
              </a:tabLst>
            </a:pPr>
            <a:r>
              <a:rPr sz="5750" spc="360" dirty="0"/>
              <a:t>Abstracting</a:t>
            </a:r>
            <a:r>
              <a:rPr sz="5750" dirty="0"/>
              <a:t>	</a:t>
            </a:r>
            <a:r>
              <a:rPr sz="5750" spc="525" dirty="0"/>
              <a:t>Notion</a:t>
            </a:r>
            <a:r>
              <a:rPr sz="5750" dirty="0"/>
              <a:t>	</a:t>
            </a:r>
            <a:r>
              <a:rPr sz="5750" spc="790" dirty="0"/>
              <a:t>of</a:t>
            </a:r>
            <a:r>
              <a:rPr sz="5750" dirty="0"/>
              <a:t>	</a:t>
            </a:r>
            <a:r>
              <a:rPr sz="5750" spc="370" dirty="0"/>
              <a:t>Comparing</a:t>
            </a:r>
            <a:r>
              <a:rPr sz="5750" dirty="0"/>
              <a:t>	</a:t>
            </a:r>
            <a:r>
              <a:rPr sz="5750" spc="455" dirty="0"/>
              <a:t>Sizes:</a:t>
            </a:r>
            <a:endParaRPr sz="5750"/>
          </a:p>
          <a:p>
            <a:pPr marL="7907655">
              <a:lnSpc>
                <a:spcPct val="100000"/>
              </a:lnSpc>
              <a:spcBef>
                <a:spcPts val="980"/>
              </a:spcBef>
              <a:tabLst>
                <a:tab pos="8449945" algn="l"/>
                <a:tab pos="10713720" algn="l"/>
                <a:tab pos="11802110" algn="l"/>
                <a:tab pos="13881735" algn="l"/>
                <a:tab pos="14741525" algn="l"/>
              </a:tabLst>
            </a:pPr>
            <a:r>
              <a:rPr spc="1005" dirty="0"/>
              <a:t>-</a:t>
            </a:r>
            <a:r>
              <a:rPr dirty="0"/>
              <a:t>	</a:t>
            </a:r>
            <a:r>
              <a:rPr spc="240" dirty="0"/>
              <a:t>Beyond</a:t>
            </a:r>
            <a:r>
              <a:rPr dirty="0"/>
              <a:t>	</a:t>
            </a:r>
            <a:r>
              <a:rPr spc="130" dirty="0"/>
              <a:t>the</a:t>
            </a:r>
            <a:r>
              <a:rPr dirty="0"/>
              <a:t>	</a:t>
            </a:r>
            <a:r>
              <a:rPr spc="409" dirty="0"/>
              <a:t>notion</a:t>
            </a:r>
            <a:r>
              <a:rPr dirty="0"/>
              <a:t>	</a:t>
            </a:r>
            <a:r>
              <a:rPr spc="509" dirty="0"/>
              <a:t>of</a:t>
            </a:r>
            <a:r>
              <a:rPr dirty="0"/>
              <a:t>	</a:t>
            </a:r>
            <a:r>
              <a:rPr spc="285" dirty="0"/>
              <a:t>counting.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9336" y="2322328"/>
            <a:ext cx="767397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350" dirty="0">
                <a:solidFill>
                  <a:srgbClr val="FFFFFF"/>
                </a:solidFill>
                <a:latin typeface="Century Gothic"/>
                <a:cs typeface="Century Gothic"/>
              </a:rPr>
              <a:t>“Universal”</a:t>
            </a:r>
            <a:r>
              <a:rPr sz="4100" spc="5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100" spc="335" dirty="0">
                <a:solidFill>
                  <a:srgbClr val="FFFFFF"/>
                </a:solidFill>
                <a:latin typeface="Century Gothic"/>
                <a:cs typeface="Century Gothic"/>
              </a:rPr>
              <a:t>Carnival/Mela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6628" y="4782858"/>
            <a:ext cx="2890520" cy="6273800"/>
            <a:chOff x="4196628" y="4782858"/>
            <a:chExt cx="2890520" cy="6273800"/>
          </a:xfrm>
        </p:grpSpPr>
        <p:sp>
          <p:nvSpPr>
            <p:cNvPr id="5" name="object 5"/>
            <p:cNvSpPr/>
            <p:nvPr/>
          </p:nvSpPr>
          <p:spPr>
            <a:xfrm>
              <a:off x="4196628" y="4782858"/>
              <a:ext cx="2890520" cy="6273800"/>
            </a:xfrm>
            <a:custGeom>
              <a:avLst/>
              <a:gdLst/>
              <a:ahLst/>
              <a:cxnLst/>
              <a:rect l="l" t="t" r="r" b="b"/>
              <a:pathLst>
                <a:path w="2890520" h="6273800">
                  <a:moveTo>
                    <a:pt x="1585437" y="6261100"/>
                  </a:moveTo>
                  <a:lnTo>
                    <a:pt x="1304534" y="6261100"/>
                  </a:lnTo>
                  <a:lnTo>
                    <a:pt x="1335691" y="6273800"/>
                  </a:lnTo>
                  <a:lnTo>
                    <a:pt x="1554280" y="6273800"/>
                  </a:lnTo>
                  <a:lnTo>
                    <a:pt x="1585437" y="6261100"/>
                  </a:lnTo>
                  <a:close/>
                </a:path>
                <a:path w="2890520" h="6273800">
                  <a:moveTo>
                    <a:pt x="1709417" y="50800"/>
                  </a:moveTo>
                  <a:lnTo>
                    <a:pt x="1180555" y="50800"/>
                  </a:lnTo>
                  <a:lnTo>
                    <a:pt x="1149781" y="76200"/>
                  </a:lnTo>
                  <a:lnTo>
                    <a:pt x="1058174" y="114300"/>
                  </a:lnTo>
                  <a:lnTo>
                    <a:pt x="1027917" y="139700"/>
                  </a:lnTo>
                  <a:lnTo>
                    <a:pt x="997819" y="152400"/>
                  </a:lnTo>
                  <a:lnTo>
                    <a:pt x="908593" y="228600"/>
                  </a:lnTo>
                  <a:lnTo>
                    <a:pt x="821219" y="304800"/>
                  </a:lnTo>
                  <a:lnTo>
                    <a:pt x="792561" y="342900"/>
                  </a:lnTo>
                  <a:lnTo>
                    <a:pt x="764155" y="368300"/>
                  </a:lnTo>
                  <a:lnTo>
                    <a:pt x="736014" y="406400"/>
                  </a:lnTo>
                  <a:lnTo>
                    <a:pt x="708149" y="444500"/>
                  </a:lnTo>
                  <a:lnTo>
                    <a:pt x="680572" y="482600"/>
                  </a:lnTo>
                  <a:lnTo>
                    <a:pt x="653295" y="520700"/>
                  </a:lnTo>
                  <a:lnTo>
                    <a:pt x="626329" y="558800"/>
                  </a:lnTo>
                  <a:lnTo>
                    <a:pt x="599687" y="596900"/>
                  </a:lnTo>
                  <a:lnTo>
                    <a:pt x="573380" y="635000"/>
                  </a:lnTo>
                  <a:lnTo>
                    <a:pt x="547419" y="685800"/>
                  </a:lnTo>
                  <a:lnTo>
                    <a:pt x="521817" y="723900"/>
                  </a:lnTo>
                  <a:lnTo>
                    <a:pt x="496586" y="774700"/>
                  </a:lnTo>
                  <a:lnTo>
                    <a:pt x="471736" y="825500"/>
                  </a:lnTo>
                  <a:lnTo>
                    <a:pt x="447280" y="876300"/>
                  </a:lnTo>
                  <a:lnTo>
                    <a:pt x="423230" y="927100"/>
                  </a:lnTo>
                  <a:lnTo>
                    <a:pt x="405029" y="965200"/>
                  </a:lnTo>
                  <a:lnTo>
                    <a:pt x="387227" y="1003300"/>
                  </a:lnTo>
                  <a:lnTo>
                    <a:pt x="369826" y="1041400"/>
                  </a:lnTo>
                  <a:lnTo>
                    <a:pt x="352825" y="1092200"/>
                  </a:lnTo>
                  <a:lnTo>
                    <a:pt x="336224" y="1130300"/>
                  </a:lnTo>
                  <a:lnTo>
                    <a:pt x="320023" y="1168400"/>
                  </a:lnTo>
                  <a:lnTo>
                    <a:pt x="304221" y="1219200"/>
                  </a:lnTo>
                  <a:lnTo>
                    <a:pt x="288820" y="1257300"/>
                  </a:lnTo>
                  <a:lnTo>
                    <a:pt x="273819" y="1308100"/>
                  </a:lnTo>
                  <a:lnTo>
                    <a:pt x="259218" y="1346200"/>
                  </a:lnTo>
                  <a:lnTo>
                    <a:pt x="245017" y="1397000"/>
                  </a:lnTo>
                  <a:lnTo>
                    <a:pt x="231216" y="1435100"/>
                  </a:lnTo>
                  <a:lnTo>
                    <a:pt x="217815" y="1485900"/>
                  </a:lnTo>
                  <a:lnTo>
                    <a:pt x="204814" y="1536700"/>
                  </a:lnTo>
                  <a:lnTo>
                    <a:pt x="192213" y="1574800"/>
                  </a:lnTo>
                  <a:lnTo>
                    <a:pt x="180013" y="1625600"/>
                  </a:lnTo>
                  <a:lnTo>
                    <a:pt x="168212" y="1676400"/>
                  </a:lnTo>
                  <a:lnTo>
                    <a:pt x="156811" y="1714500"/>
                  </a:lnTo>
                  <a:lnTo>
                    <a:pt x="145810" y="1765300"/>
                  </a:lnTo>
                  <a:lnTo>
                    <a:pt x="135209" y="1816100"/>
                  </a:lnTo>
                  <a:lnTo>
                    <a:pt x="125009" y="1866900"/>
                  </a:lnTo>
                  <a:lnTo>
                    <a:pt x="115208" y="1917700"/>
                  </a:lnTo>
                  <a:lnTo>
                    <a:pt x="105807" y="1955800"/>
                  </a:lnTo>
                  <a:lnTo>
                    <a:pt x="96806" y="2006600"/>
                  </a:lnTo>
                  <a:lnTo>
                    <a:pt x="88206" y="2057400"/>
                  </a:lnTo>
                  <a:lnTo>
                    <a:pt x="80005" y="2108200"/>
                  </a:lnTo>
                  <a:lnTo>
                    <a:pt x="72205" y="2159000"/>
                  </a:lnTo>
                  <a:lnTo>
                    <a:pt x="64804" y="2209800"/>
                  </a:lnTo>
                  <a:lnTo>
                    <a:pt x="57804" y="2260600"/>
                  </a:lnTo>
                  <a:lnTo>
                    <a:pt x="51203" y="2311400"/>
                  </a:lnTo>
                  <a:lnTo>
                    <a:pt x="45003" y="2362200"/>
                  </a:lnTo>
                  <a:lnTo>
                    <a:pt x="39202" y="2413000"/>
                  </a:lnTo>
                  <a:lnTo>
                    <a:pt x="33802" y="2463800"/>
                  </a:lnTo>
                  <a:lnTo>
                    <a:pt x="28802" y="2514600"/>
                  </a:lnTo>
                  <a:lnTo>
                    <a:pt x="24201" y="2565400"/>
                  </a:lnTo>
                  <a:lnTo>
                    <a:pt x="20001" y="2616200"/>
                  </a:lnTo>
                  <a:lnTo>
                    <a:pt x="16201" y="2667000"/>
                  </a:lnTo>
                  <a:lnTo>
                    <a:pt x="12800" y="2730500"/>
                  </a:lnTo>
                  <a:lnTo>
                    <a:pt x="9800" y="2781300"/>
                  </a:lnTo>
                  <a:lnTo>
                    <a:pt x="7200" y="2832100"/>
                  </a:lnTo>
                  <a:lnTo>
                    <a:pt x="5000" y="2882900"/>
                  </a:lnTo>
                  <a:lnTo>
                    <a:pt x="3200" y="2933700"/>
                  </a:lnTo>
                  <a:lnTo>
                    <a:pt x="1800" y="2984500"/>
                  </a:lnTo>
                  <a:lnTo>
                    <a:pt x="800" y="3035300"/>
                  </a:lnTo>
                  <a:lnTo>
                    <a:pt x="200" y="3086100"/>
                  </a:lnTo>
                  <a:lnTo>
                    <a:pt x="0" y="3136900"/>
                  </a:lnTo>
                  <a:lnTo>
                    <a:pt x="200" y="3200400"/>
                  </a:lnTo>
                  <a:lnTo>
                    <a:pt x="800" y="3251200"/>
                  </a:lnTo>
                  <a:lnTo>
                    <a:pt x="1800" y="3302000"/>
                  </a:lnTo>
                  <a:lnTo>
                    <a:pt x="3200" y="3352800"/>
                  </a:lnTo>
                  <a:lnTo>
                    <a:pt x="5000" y="3403600"/>
                  </a:lnTo>
                  <a:lnTo>
                    <a:pt x="7200" y="3454400"/>
                  </a:lnTo>
                  <a:lnTo>
                    <a:pt x="9800" y="3505200"/>
                  </a:lnTo>
                  <a:lnTo>
                    <a:pt x="12800" y="3556000"/>
                  </a:lnTo>
                  <a:lnTo>
                    <a:pt x="16201" y="3606800"/>
                  </a:lnTo>
                  <a:lnTo>
                    <a:pt x="20001" y="3670300"/>
                  </a:lnTo>
                  <a:lnTo>
                    <a:pt x="24201" y="3721100"/>
                  </a:lnTo>
                  <a:lnTo>
                    <a:pt x="28802" y="3771900"/>
                  </a:lnTo>
                  <a:lnTo>
                    <a:pt x="33802" y="3822700"/>
                  </a:lnTo>
                  <a:lnTo>
                    <a:pt x="39202" y="3873500"/>
                  </a:lnTo>
                  <a:lnTo>
                    <a:pt x="45003" y="3924300"/>
                  </a:lnTo>
                  <a:lnTo>
                    <a:pt x="51203" y="3975100"/>
                  </a:lnTo>
                  <a:lnTo>
                    <a:pt x="57804" y="4025900"/>
                  </a:lnTo>
                  <a:lnTo>
                    <a:pt x="64804" y="4076700"/>
                  </a:lnTo>
                  <a:lnTo>
                    <a:pt x="72205" y="4127500"/>
                  </a:lnTo>
                  <a:lnTo>
                    <a:pt x="80005" y="4178300"/>
                  </a:lnTo>
                  <a:lnTo>
                    <a:pt x="88206" y="4229100"/>
                  </a:lnTo>
                  <a:lnTo>
                    <a:pt x="96806" y="4279900"/>
                  </a:lnTo>
                  <a:lnTo>
                    <a:pt x="105807" y="4318000"/>
                  </a:lnTo>
                  <a:lnTo>
                    <a:pt x="115208" y="4368800"/>
                  </a:lnTo>
                  <a:lnTo>
                    <a:pt x="125009" y="4419600"/>
                  </a:lnTo>
                  <a:lnTo>
                    <a:pt x="135209" y="4470400"/>
                  </a:lnTo>
                  <a:lnTo>
                    <a:pt x="145810" y="4521200"/>
                  </a:lnTo>
                  <a:lnTo>
                    <a:pt x="156811" y="4572000"/>
                  </a:lnTo>
                  <a:lnTo>
                    <a:pt x="168212" y="4610100"/>
                  </a:lnTo>
                  <a:lnTo>
                    <a:pt x="180013" y="4660900"/>
                  </a:lnTo>
                  <a:lnTo>
                    <a:pt x="192213" y="4711700"/>
                  </a:lnTo>
                  <a:lnTo>
                    <a:pt x="204814" y="4749800"/>
                  </a:lnTo>
                  <a:lnTo>
                    <a:pt x="217815" y="4800600"/>
                  </a:lnTo>
                  <a:lnTo>
                    <a:pt x="231216" y="4851400"/>
                  </a:lnTo>
                  <a:lnTo>
                    <a:pt x="245017" y="4889500"/>
                  </a:lnTo>
                  <a:lnTo>
                    <a:pt x="259218" y="4940300"/>
                  </a:lnTo>
                  <a:lnTo>
                    <a:pt x="273819" y="4978400"/>
                  </a:lnTo>
                  <a:lnTo>
                    <a:pt x="288820" y="5029200"/>
                  </a:lnTo>
                  <a:lnTo>
                    <a:pt x="304221" y="5067300"/>
                  </a:lnTo>
                  <a:lnTo>
                    <a:pt x="320023" y="5118100"/>
                  </a:lnTo>
                  <a:lnTo>
                    <a:pt x="336224" y="5156200"/>
                  </a:lnTo>
                  <a:lnTo>
                    <a:pt x="352825" y="5194300"/>
                  </a:lnTo>
                  <a:lnTo>
                    <a:pt x="369826" y="5245100"/>
                  </a:lnTo>
                  <a:lnTo>
                    <a:pt x="387227" y="5283200"/>
                  </a:lnTo>
                  <a:lnTo>
                    <a:pt x="405029" y="5321300"/>
                  </a:lnTo>
                  <a:lnTo>
                    <a:pt x="423230" y="5359400"/>
                  </a:lnTo>
                  <a:lnTo>
                    <a:pt x="447280" y="5410200"/>
                  </a:lnTo>
                  <a:lnTo>
                    <a:pt x="471736" y="5461000"/>
                  </a:lnTo>
                  <a:lnTo>
                    <a:pt x="496586" y="5511800"/>
                  </a:lnTo>
                  <a:lnTo>
                    <a:pt x="521817" y="5562600"/>
                  </a:lnTo>
                  <a:lnTo>
                    <a:pt x="547419" y="5600700"/>
                  </a:lnTo>
                  <a:lnTo>
                    <a:pt x="573380" y="5651500"/>
                  </a:lnTo>
                  <a:lnTo>
                    <a:pt x="599687" y="5689600"/>
                  </a:lnTo>
                  <a:lnTo>
                    <a:pt x="626329" y="5727700"/>
                  </a:lnTo>
                  <a:lnTo>
                    <a:pt x="653295" y="5765800"/>
                  </a:lnTo>
                  <a:lnTo>
                    <a:pt x="680572" y="5803900"/>
                  </a:lnTo>
                  <a:lnTo>
                    <a:pt x="708149" y="5842000"/>
                  </a:lnTo>
                  <a:lnTo>
                    <a:pt x="736014" y="5880100"/>
                  </a:lnTo>
                  <a:lnTo>
                    <a:pt x="764155" y="5905500"/>
                  </a:lnTo>
                  <a:lnTo>
                    <a:pt x="792561" y="5943600"/>
                  </a:lnTo>
                  <a:lnTo>
                    <a:pt x="821219" y="5969000"/>
                  </a:lnTo>
                  <a:lnTo>
                    <a:pt x="850118" y="6007100"/>
                  </a:lnTo>
                  <a:lnTo>
                    <a:pt x="879247" y="6032500"/>
                  </a:lnTo>
                  <a:lnTo>
                    <a:pt x="967891" y="6108700"/>
                  </a:lnTo>
                  <a:lnTo>
                    <a:pt x="997819" y="6121400"/>
                  </a:lnTo>
                  <a:lnTo>
                    <a:pt x="1058174" y="6172200"/>
                  </a:lnTo>
                  <a:lnTo>
                    <a:pt x="1273431" y="6261100"/>
                  </a:lnTo>
                  <a:lnTo>
                    <a:pt x="1616541" y="6261100"/>
                  </a:lnTo>
                  <a:lnTo>
                    <a:pt x="1831798" y="6172200"/>
                  </a:lnTo>
                  <a:lnTo>
                    <a:pt x="1892154" y="6121400"/>
                  </a:lnTo>
                  <a:lnTo>
                    <a:pt x="1922082" y="6108700"/>
                  </a:lnTo>
                  <a:lnTo>
                    <a:pt x="2010726" y="6032500"/>
                  </a:lnTo>
                  <a:lnTo>
                    <a:pt x="2039855" y="6007100"/>
                  </a:lnTo>
                  <a:lnTo>
                    <a:pt x="2068755" y="5969000"/>
                  </a:lnTo>
                  <a:lnTo>
                    <a:pt x="2097413" y="5943600"/>
                  </a:lnTo>
                  <a:lnTo>
                    <a:pt x="2125819" y="5905500"/>
                  </a:lnTo>
                  <a:lnTo>
                    <a:pt x="2153961" y="5880100"/>
                  </a:lnTo>
                  <a:lnTo>
                    <a:pt x="2181826" y="5842000"/>
                  </a:lnTo>
                  <a:lnTo>
                    <a:pt x="2209403" y="5803900"/>
                  </a:lnTo>
                  <a:lnTo>
                    <a:pt x="2236681" y="5765800"/>
                  </a:lnTo>
                  <a:lnTo>
                    <a:pt x="2263646" y="5727700"/>
                  </a:lnTo>
                  <a:lnTo>
                    <a:pt x="2290289" y="5689600"/>
                  </a:lnTo>
                  <a:lnTo>
                    <a:pt x="2316597" y="5651500"/>
                  </a:lnTo>
                  <a:lnTo>
                    <a:pt x="2342558" y="5600700"/>
                  </a:lnTo>
                  <a:lnTo>
                    <a:pt x="2368160" y="5562600"/>
                  </a:lnTo>
                  <a:lnTo>
                    <a:pt x="2393392" y="5511800"/>
                  </a:lnTo>
                  <a:lnTo>
                    <a:pt x="2418242" y="5461000"/>
                  </a:lnTo>
                  <a:lnTo>
                    <a:pt x="2442698" y="5410200"/>
                  </a:lnTo>
                  <a:lnTo>
                    <a:pt x="2466749" y="5359400"/>
                  </a:lnTo>
                  <a:lnTo>
                    <a:pt x="2484950" y="5321300"/>
                  </a:lnTo>
                  <a:lnTo>
                    <a:pt x="2502752" y="5283200"/>
                  </a:lnTo>
                  <a:lnTo>
                    <a:pt x="2520153" y="5245100"/>
                  </a:lnTo>
                  <a:lnTo>
                    <a:pt x="2537154" y="5194300"/>
                  </a:lnTo>
                  <a:lnTo>
                    <a:pt x="2553755" y="5156200"/>
                  </a:lnTo>
                  <a:lnTo>
                    <a:pt x="2569956" y="5118100"/>
                  </a:lnTo>
                  <a:lnTo>
                    <a:pt x="2585758" y="5067300"/>
                  </a:lnTo>
                  <a:lnTo>
                    <a:pt x="2601159" y="5029200"/>
                  </a:lnTo>
                  <a:lnTo>
                    <a:pt x="2616160" y="4978400"/>
                  </a:lnTo>
                  <a:lnTo>
                    <a:pt x="2630761" y="4940300"/>
                  </a:lnTo>
                  <a:lnTo>
                    <a:pt x="2644962" y="4889500"/>
                  </a:lnTo>
                  <a:lnTo>
                    <a:pt x="2658763" y="4851400"/>
                  </a:lnTo>
                  <a:lnTo>
                    <a:pt x="2672164" y="4800600"/>
                  </a:lnTo>
                  <a:lnTo>
                    <a:pt x="2685165" y="4749800"/>
                  </a:lnTo>
                  <a:lnTo>
                    <a:pt x="2697766" y="4711700"/>
                  </a:lnTo>
                  <a:lnTo>
                    <a:pt x="2709967" y="4660900"/>
                  </a:lnTo>
                  <a:lnTo>
                    <a:pt x="2721767" y="4610100"/>
                  </a:lnTo>
                  <a:lnTo>
                    <a:pt x="2733168" y="4572000"/>
                  </a:lnTo>
                  <a:lnTo>
                    <a:pt x="2744169" y="4521200"/>
                  </a:lnTo>
                  <a:lnTo>
                    <a:pt x="2754770" y="4470400"/>
                  </a:lnTo>
                  <a:lnTo>
                    <a:pt x="2764971" y="4419600"/>
                  </a:lnTo>
                  <a:lnTo>
                    <a:pt x="2774771" y="4368800"/>
                  </a:lnTo>
                  <a:lnTo>
                    <a:pt x="2784172" y="4318000"/>
                  </a:lnTo>
                  <a:lnTo>
                    <a:pt x="2793173" y="4279900"/>
                  </a:lnTo>
                  <a:lnTo>
                    <a:pt x="2801773" y="4229100"/>
                  </a:lnTo>
                  <a:lnTo>
                    <a:pt x="2809974" y="4178300"/>
                  </a:lnTo>
                  <a:lnTo>
                    <a:pt x="2817774" y="4127500"/>
                  </a:lnTo>
                  <a:lnTo>
                    <a:pt x="2825175" y="4076700"/>
                  </a:lnTo>
                  <a:lnTo>
                    <a:pt x="2832175" y="4025900"/>
                  </a:lnTo>
                  <a:lnTo>
                    <a:pt x="2838776" y="3975100"/>
                  </a:lnTo>
                  <a:lnTo>
                    <a:pt x="2844976" y="3924300"/>
                  </a:lnTo>
                  <a:lnTo>
                    <a:pt x="2850777" y="3873500"/>
                  </a:lnTo>
                  <a:lnTo>
                    <a:pt x="2856177" y="3822700"/>
                  </a:lnTo>
                  <a:lnTo>
                    <a:pt x="2861177" y="3771900"/>
                  </a:lnTo>
                  <a:lnTo>
                    <a:pt x="2865778" y="3721100"/>
                  </a:lnTo>
                  <a:lnTo>
                    <a:pt x="2869978" y="3670300"/>
                  </a:lnTo>
                  <a:lnTo>
                    <a:pt x="2873778" y="3606800"/>
                  </a:lnTo>
                  <a:lnTo>
                    <a:pt x="2877179" y="3556000"/>
                  </a:lnTo>
                  <a:lnTo>
                    <a:pt x="2880179" y="3505200"/>
                  </a:lnTo>
                  <a:lnTo>
                    <a:pt x="2882779" y="3454400"/>
                  </a:lnTo>
                  <a:lnTo>
                    <a:pt x="2884979" y="3403600"/>
                  </a:lnTo>
                  <a:lnTo>
                    <a:pt x="2886779" y="3352800"/>
                  </a:lnTo>
                  <a:lnTo>
                    <a:pt x="2888179" y="3302000"/>
                  </a:lnTo>
                  <a:lnTo>
                    <a:pt x="2889180" y="3251200"/>
                  </a:lnTo>
                  <a:lnTo>
                    <a:pt x="2889780" y="3200400"/>
                  </a:lnTo>
                  <a:lnTo>
                    <a:pt x="2889980" y="3136900"/>
                  </a:lnTo>
                  <a:lnTo>
                    <a:pt x="2889780" y="3086100"/>
                  </a:lnTo>
                  <a:lnTo>
                    <a:pt x="2889180" y="3035300"/>
                  </a:lnTo>
                  <a:lnTo>
                    <a:pt x="2888179" y="2984500"/>
                  </a:lnTo>
                  <a:lnTo>
                    <a:pt x="2886779" y="2933700"/>
                  </a:lnTo>
                  <a:lnTo>
                    <a:pt x="2884979" y="2882900"/>
                  </a:lnTo>
                  <a:lnTo>
                    <a:pt x="2882779" y="2832100"/>
                  </a:lnTo>
                  <a:lnTo>
                    <a:pt x="2880179" y="2781300"/>
                  </a:lnTo>
                  <a:lnTo>
                    <a:pt x="2877179" y="2730500"/>
                  </a:lnTo>
                  <a:lnTo>
                    <a:pt x="2873778" y="2667000"/>
                  </a:lnTo>
                  <a:lnTo>
                    <a:pt x="2869978" y="2616200"/>
                  </a:lnTo>
                  <a:lnTo>
                    <a:pt x="2865778" y="2565400"/>
                  </a:lnTo>
                  <a:lnTo>
                    <a:pt x="2861177" y="2514600"/>
                  </a:lnTo>
                  <a:lnTo>
                    <a:pt x="2856177" y="2463800"/>
                  </a:lnTo>
                  <a:lnTo>
                    <a:pt x="2850777" y="2413000"/>
                  </a:lnTo>
                  <a:lnTo>
                    <a:pt x="2844976" y="2362200"/>
                  </a:lnTo>
                  <a:lnTo>
                    <a:pt x="2838776" y="2311400"/>
                  </a:lnTo>
                  <a:lnTo>
                    <a:pt x="2832175" y="2260600"/>
                  </a:lnTo>
                  <a:lnTo>
                    <a:pt x="2825175" y="2209800"/>
                  </a:lnTo>
                  <a:lnTo>
                    <a:pt x="2817774" y="2159000"/>
                  </a:lnTo>
                  <a:lnTo>
                    <a:pt x="2809974" y="2108200"/>
                  </a:lnTo>
                  <a:lnTo>
                    <a:pt x="2801773" y="2057400"/>
                  </a:lnTo>
                  <a:lnTo>
                    <a:pt x="2793173" y="2006600"/>
                  </a:lnTo>
                  <a:lnTo>
                    <a:pt x="2784172" y="1955800"/>
                  </a:lnTo>
                  <a:lnTo>
                    <a:pt x="2774771" y="1917700"/>
                  </a:lnTo>
                  <a:lnTo>
                    <a:pt x="2764971" y="1866900"/>
                  </a:lnTo>
                  <a:lnTo>
                    <a:pt x="2754770" y="1816100"/>
                  </a:lnTo>
                  <a:lnTo>
                    <a:pt x="2744169" y="1765300"/>
                  </a:lnTo>
                  <a:lnTo>
                    <a:pt x="2733168" y="1714500"/>
                  </a:lnTo>
                  <a:lnTo>
                    <a:pt x="2721767" y="1676400"/>
                  </a:lnTo>
                  <a:lnTo>
                    <a:pt x="2709967" y="1625600"/>
                  </a:lnTo>
                  <a:lnTo>
                    <a:pt x="2697766" y="1574800"/>
                  </a:lnTo>
                  <a:lnTo>
                    <a:pt x="2685165" y="1536700"/>
                  </a:lnTo>
                  <a:lnTo>
                    <a:pt x="2672164" y="1485900"/>
                  </a:lnTo>
                  <a:lnTo>
                    <a:pt x="2658763" y="1435100"/>
                  </a:lnTo>
                  <a:lnTo>
                    <a:pt x="2644962" y="1397000"/>
                  </a:lnTo>
                  <a:lnTo>
                    <a:pt x="2630761" y="1346200"/>
                  </a:lnTo>
                  <a:lnTo>
                    <a:pt x="2616160" y="1308100"/>
                  </a:lnTo>
                  <a:lnTo>
                    <a:pt x="2601159" y="1257300"/>
                  </a:lnTo>
                  <a:lnTo>
                    <a:pt x="2585758" y="1219200"/>
                  </a:lnTo>
                  <a:lnTo>
                    <a:pt x="2569956" y="1168400"/>
                  </a:lnTo>
                  <a:lnTo>
                    <a:pt x="2553755" y="1130300"/>
                  </a:lnTo>
                  <a:lnTo>
                    <a:pt x="2537154" y="1092200"/>
                  </a:lnTo>
                  <a:lnTo>
                    <a:pt x="2520153" y="1041400"/>
                  </a:lnTo>
                  <a:lnTo>
                    <a:pt x="2502752" y="1003300"/>
                  </a:lnTo>
                  <a:lnTo>
                    <a:pt x="2484950" y="965200"/>
                  </a:lnTo>
                  <a:lnTo>
                    <a:pt x="2466749" y="927100"/>
                  </a:lnTo>
                  <a:lnTo>
                    <a:pt x="2442698" y="876300"/>
                  </a:lnTo>
                  <a:lnTo>
                    <a:pt x="2418242" y="825500"/>
                  </a:lnTo>
                  <a:lnTo>
                    <a:pt x="2393392" y="774700"/>
                  </a:lnTo>
                  <a:lnTo>
                    <a:pt x="2368160" y="723900"/>
                  </a:lnTo>
                  <a:lnTo>
                    <a:pt x="2342558" y="685800"/>
                  </a:lnTo>
                  <a:lnTo>
                    <a:pt x="2316597" y="635000"/>
                  </a:lnTo>
                  <a:lnTo>
                    <a:pt x="2290289" y="596900"/>
                  </a:lnTo>
                  <a:lnTo>
                    <a:pt x="2263646" y="558800"/>
                  </a:lnTo>
                  <a:lnTo>
                    <a:pt x="2236681" y="520700"/>
                  </a:lnTo>
                  <a:lnTo>
                    <a:pt x="2209403" y="482600"/>
                  </a:lnTo>
                  <a:lnTo>
                    <a:pt x="2181826" y="444500"/>
                  </a:lnTo>
                  <a:lnTo>
                    <a:pt x="2153961" y="406400"/>
                  </a:lnTo>
                  <a:lnTo>
                    <a:pt x="2125819" y="368300"/>
                  </a:lnTo>
                  <a:lnTo>
                    <a:pt x="2097413" y="342900"/>
                  </a:lnTo>
                  <a:lnTo>
                    <a:pt x="2068755" y="304800"/>
                  </a:lnTo>
                  <a:lnTo>
                    <a:pt x="1981380" y="228600"/>
                  </a:lnTo>
                  <a:lnTo>
                    <a:pt x="1892154" y="152400"/>
                  </a:lnTo>
                  <a:lnTo>
                    <a:pt x="1862055" y="139700"/>
                  </a:lnTo>
                  <a:lnTo>
                    <a:pt x="1831798" y="114300"/>
                  </a:lnTo>
                  <a:lnTo>
                    <a:pt x="1740191" y="76200"/>
                  </a:lnTo>
                  <a:lnTo>
                    <a:pt x="1709417" y="50800"/>
                  </a:lnTo>
                  <a:close/>
                </a:path>
                <a:path w="2890520" h="6273800">
                  <a:moveTo>
                    <a:pt x="1616541" y="25400"/>
                  </a:moveTo>
                  <a:lnTo>
                    <a:pt x="1273431" y="25400"/>
                  </a:lnTo>
                  <a:lnTo>
                    <a:pt x="1211429" y="50800"/>
                  </a:lnTo>
                  <a:lnTo>
                    <a:pt x="1678542" y="50800"/>
                  </a:lnTo>
                  <a:lnTo>
                    <a:pt x="1616541" y="25400"/>
                  </a:lnTo>
                  <a:close/>
                </a:path>
                <a:path w="2890520" h="6273800">
                  <a:moveTo>
                    <a:pt x="1554280" y="12700"/>
                  </a:moveTo>
                  <a:lnTo>
                    <a:pt x="1335691" y="12700"/>
                  </a:lnTo>
                  <a:lnTo>
                    <a:pt x="1304534" y="25400"/>
                  </a:lnTo>
                  <a:lnTo>
                    <a:pt x="1585437" y="25400"/>
                  </a:lnTo>
                  <a:lnTo>
                    <a:pt x="1554280" y="12700"/>
                  </a:lnTo>
                  <a:close/>
                </a:path>
                <a:path w="2890520" h="6273800">
                  <a:moveTo>
                    <a:pt x="1491856" y="0"/>
                  </a:moveTo>
                  <a:lnTo>
                    <a:pt x="1398116" y="0"/>
                  </a:lnTo>
                  <a:lnTo>
                    <a:pt x="1366889" y="12700"/>
                  </a:lnTo>
                  <a:lnTo>
                    <a:pt x="1523083" y="12700"/>
                  </a:lnTo>
                  <a:lnTo>
                    <a:pt x="1491856" y="0"/>
                  </a:lnTo>
                  <a:close/>
                </a:path>
              </a:pathLst>
            </a:custGeom>
            <a:solidFill>
              <a:srgbClr val="FADD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096" y="5156682"/>
              <a:ext cx="761031" cy="9951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686" y="5209858"/>
              <a:ext cx="656074" cy="89026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534879" y="7801281"/>
            <a:ext cx="203200" cy="3061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0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5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61096" y="6696395"/>
            <a:ext cx="761365" cy="995680"/>
            <a:chOff x="5261096" y="6696395"/>
            <a:chExt cx="761365" cy="9956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096" y="6696395"/>
              <a:ext cx="761031" cy="9951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685" y="6749570"/>
              <a:ext cx="656074" cy="8902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919" y="-189"/>
            <a:ext cx="17367885" cy="17970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006975" algn="l"/>
                <a:tab pos="8125459" algn="l"/>
                <a:tab pos="9405620" algn="l"/>
                <a:tab pos="14285594" algn="l"/>
              </a:tabLst>
            </a:pPr>
            <a:r>
              <a:rPr sz="5750" spc="360" dirty="0"/>
              <a:t>Abstracting</a:t>
            </a:r>
            <a:r>
              <a:rPr sz="5750" dirty="0"/>
              <a:t>	</a:t>
            </a:r>
            <a:r>
              <a:rPr sz="5750" spc="525" dirty="0"/>
              <a:t>Notion</a:t>
            </a:r>
            <a:r>
              <a:rPr sz="5750" dirty="0"/>
              <a:t>	</a:t>
            </a:r>
            <a:r>
              <a:rPr sz="5750" spc="790" dirty="0"/>
              <a:t>of</a:t>
            </a:r>
            <a:r>
              <a:rPr sz="5750" dirty="0"/>
              <a:t>	</a:t>
            </a:r>
            <a:r>
              <a:rPr sz="5750" spc="370" dirty="0"/>
              <a:t>Comparing</a:t>
            </a:r>
            <a:r>
              <a:rPr sz="5750" dirty="0"/>
              <a:t>	</a:t>
            </a:r>
            <a:r>
              <a:rPr sz="5750" spc="455" dirty="0"/>
              <a:t>Sizes:</a:t>
            </a:r>
            <a:endParaRPr sz="5750"/>
          </a:p>
          <a:p>
            <a:pPr marL="7907655">
              <a:lnSpc>
                <a:spcPct val="100000"/>
              </a:lnSpc>
              <a:spcBef>
                <a:spcPts val="980"/>
              </a:spcBef>
              <a:tabLst>
                <a:tab pos="8449945" algn="l"/>
                <a:tab pos="10713720" algn="l"/>
                <a:tab pos="11802110" algn="l"/>
                <a:tab pos="13881735" algn="l"/>
                <a:tab pos="14741525" algn="l"/>
              </a:tabLst>
            </a:pPr>
            <a:r>
              <a:rPr spc="1005" dirty="0"/>
              <a:t>-</a:t>
            </a:r>
            <a:r>
              <a:rPr dirty="0"/>
              <a:t>	</a:t>
            </a:r>
            <a:r>
              <a:rPr spc="240" dirty="0"/>
              <a:t>Beyond</a:t>
            </a:r>
            <a:r>
              <a:rPr dirty="0"/>
              <a:t>	</a:t>
            </a:r>
            <a:r>
              <a:rPr spc="130" dirty="0"/>
              <a:t>the</a:t>
            </a:r>
            <a:r>
              <a:rPr dirty="0"/>
              <a:t>	</a:t>
            </a:r>
            <a:r>
              <a:rPr spc="409" dirty="0"/>
              <a:t>notion</a:t>
            </a:r>
            <a:r>
              <a:rPr dirty="0"/>
              <a:t>	</a:t>
            </a:r>
            <a:r>
              <a:rPr spc="509" dirty="0"/>
              <a:t>of</a:t>
            </a:r>
            <a:r>
              <a:rPr dirty="0"/>
              <a:t>	</a:t>
            </a:r>
            <a:r>
              <a:rPr spc="285" dirty="0"/>
              <a:t>counting.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9336" y="2322328"/>
            <a:ext cx="767397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350" dirty="0">
                <a:solidFill>
                  <a:srgbClr val="FFFFFF"/>
                </a:solidFill>
                <a:latin typeface="Century Gothic"/>
                <a:cs typeface="Century Gothic"/>
              </a:rPr>
              <a:t>“Universal”</a:t>
            </a:r>
            <a:r>
              <a:rPr sz="4100" spc="5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100" spc="335" dirty="0">
                <a:solidFill>
                  <a:srgbClr val="FFFFFF"/>
                </a:solidFill>
                <a:latin typeface="Century Gothic"/>
                <a:cs typeface="Century Gothic"/>
              </a:rPr>
              <a:t>Carnival/Mela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6628" y="4782858"/>
            <a:ext cx="2890520" cy="6273800"/>
            <a:chOff x="4196628" y="4782858"/>
            <a:chExt cx="2890520" cy="6273800"/>
          </a:xfrm>
        </p:grpSpPr>
        <p:sp>
          <p:nvSpPr>
            <p:cNvPr id="5" name="object 5"/>
            <p:cNvSpPr/>
            <p:nvPr/>
          </p:nvSpPr>
          <p:spPr>
            <a:xfrm>
              <a:off x="4196628" y="4782858"/>
              <a:ext cx="2890520" cy="6273800"/>
            </a:xfrm>
            <a:custGeom>
              <a:avLst/>
              <a:gdLst/>
              <a:ahLst/>
              <a:cxnLst/>
              <a:rect l="l" t="t" r="r" b="b"/>
              <a:pathLst>
                <a:path w="2890520" h="6273800">
                  <a:moveTo>
                    <a:pt x="1585437" y="6261100"/>
                  </a:moveTo>
                  <a:lnTo>
                    <a:pt x="1304534" y="6261100"/>
                  </a:lnTo>
                  <a:lnTo>
                    <a:pt x="1335691" y="6273800"/>
                  </a:lnTo>
                  <a:lnTo>
                    <a:pt x="1554280" y="6273800"/>
                  </a:lnTo>
                  <a:lnTo>
                    <a:pt x="1585437" y="6261100"/>
                  </a:lnTo>
                  <a:close/>
                </a:path>
                <a:path w="2890520" h="6273800">
                  <a:moveTo>
                    <a:pt x="1709417" y="50800"/>
                  </a:moveTo>
                  <a:lnTo>
                    <a:pt x="1180555" y="50800"/>
                  </a:lnTo>
                  <a:lnTo>
                    <a:pt x="1149781" y="76200"/>
                  </a:lnTo>
                  <a:lnTo>
                    <a:pt x="1058174" y="114300"/>
                  </a:lnTo>
                  <a:lnTo>
                    <a:pt x="1027917" y="139700"/>
                  </a:lnTo>
                  <a:lnTo>
                    <a:pt x="997819" y="152400"/>
                  </a:lnTo>
                  <a:lnTo>
                    <a:pt x="908593" y="228600"/>
                  </a:lnTo>
                  <a:lnTo>
                    <a:pt x="821219" y="304800"/>
                  </a:lnTo>
                  <a:lnTo>
                    <a:pt x="792561" y="342900"/>
                  </a:lnTo>
                  <a:lnTo>
                    <a:pt x="764155" y="368300"/>
                  </a:lnTo>
                  <a:lnTo>
                    <a:pt x="736014" y="406400"/>
                  </a:lnTo>
                  <a:lnTo>
                    <a:pt x="708149" y="444500"/>
                  </a:lnTo>
                  <a:lnTo>
                    <a:pt x="680572" y="482600"/>
                  </a:lnTo>
                  <a:lnTo>
                    <a:pt x="653295" y="520700"/>
                  </a:lnTo>
                  <a:lnTo>
                    <a:pt x="626329" y="558800"/>
                  </a:lnTo>
                  <a:lnTo>
                    <a:pt x="599687" y="596900"/>
                  </a:lnTo>
                  <a:lnTo>
                    <a:pt x="573380" y="635000"/>
                  </a:lnTo>
                  <a:lnTo>
                    <a:pt x="547419" y="685800"/>
                  </a:lnTo>
                  <a:lnTo>
                    <a:pt x="521817" y="723900"/>
                  </a:lnTo>
                  <a:lnTo>
                    <a:pt x="496586" y="774700"/>
                  </a:lnTo>
                  <a:lnTo>
                    <a:pt x="471736" y="825500"/>
                  </a:lnTo>
                  <a:lnTo>
                    <a:pt x="447280" y="876300"/>
                  </a:lnTo>
                  <a:lnTo>
                    <a:pt x="423230" y="927100"/>
                  </a:lnTo>
                  <a:lnTo>
                    <a:pt x="405029" y="965200"/>
                  </a:lnTo>
                  <a:lnTo>
                    <a:pt x="387227" y="1003300"/>
                  </a:lnTo>
                  <a:lnTo>
                    <a:pt x="369826" y="1041400"/>
                  </a:lnTo>
                  <a:lnTo>
                    <a:pt x="352825" y="1092200"/>
                  </a:lnTo>
                  <a:lnTo>
                    <a:pt x="336224" y="1130300"/>
                  </a:lnTo>
                  <a:lnTo>
                    <a:pt x="320023" y="1168400"/>
                  </a:lnTo>
                  <a:lnTo>
                    <a:pt x="304221" y="1219200"/>
                  </a:lnTo>
                  <a:lnTo>
                    <a:pt x="288820" y="1257300"/>
                  </a:lnTo>
                  <a:lnTo>
                    <a:pt x="273819" y="1308100"/>
                  </a:lnTo>
                  <a:lnTo>
                    <a:pt x="259218" y="1346200"/>
                  </a:lnTo>
                  <a:lnTo>
                    <a:pt x="245017" y="1397000"/>
                  </a:lnTo>
                  <a:lnTo>
                    <a:pt x="231216" y="1435100"/>
                  </a:lnTo>
                  <a:lnTo>
                    <a:pt x="217815" y="1485900"/>
                  </a:lnTo>
                  <a:lnTo>
                    <a:pt x="204814" y="1536700"/>
                  </a:lnTo>
                  <a:lnTo>
                    <a:pt x="192213" y="1574800"/>
                  </a:lnTo>
                  <a:lnTo>
                    <a:pt x="180013" y="1625600"/>
                  </a:lnTo>
                  <a:lnTo>
                    <a:pt x="168212" y="1676400"/>
                  </a:lnTo>
                  <a:lnTo>
                    <a:pt x="156811" y="1714500"/>
                  </a:lnTo>
                  <a:lnTo>
                    <a:pt x="145810" y="1765300"/>
                  </a:lnTo>
                  <a:lnTo>
                    <a:pt x="135209" y="1816100"/>
                  </a:lnTo>
                  <a:lnTo>
                    <a:pt x="125009" y="1866900"/>
                  </a:lnTo>
                  <a:lnTo>
                    <a:pt x="115208" y="1917700"/>
                  </a:lnTo>
                  <a:lnTo>
                    <a:pt x="105807" y="1955800"/>
                  </a:lnTo>
                  <a:lnTo>
                    <a:pt x="96806" y="2006600"/>
                  </a:lnTo>
                  <a:lnTo>
                    <a:pt x="88206" y="2057400"/>
                  </a:lnTo>
                  <a:lnTo>
                    <a:pt x="80005" y="2108200"/>
                  </a:lnTo>
                  <a:lnTo>
                    <a:pt x="72205" y="2159000"/>
                  </a:lnTo>
                  <a:lnTo>
                    <a:pt x="64804" y="2209800"/>
                  </a:lnTo>
                  <a:lnTo>
                    <a:pt x="57804" y="2260600"/>
                  </a:lnTo>
                  <a:lnTo>
                    <a:pt x="51203" y="2311400"/>
                  </a:lnTo>
                  <a:lnTo>
                    <a:pt x="45003" y="2362200"/>
                  </a:lnTo>
                  <a:lnTo>
                    <a:pt x="39202" y="2413000"/>
                  </a:lnTo>
                  <a:lnTo>
                    <a:pt x="33802" y="2463800"/>
                  </a:lnTo>
                  <a:lnTo>
                    <a:pt x="28802" y="2514600"/>
                  </a:lnTo>
                  <a:lnTo>
                    <a:pt x="24201" y="2565400"/>
                  </a:lnTo>
                  <a:lnTo>
                    <a:pt x="20001" y="2616200"/>
                  </a:lnTo>
                  <a:lnTo>
                    <a:pt x="16201" y="2667000"/>
                  </a:lnTo>
                  <a:lnTo>
                    <a:pt x="12800" y="2730500"/>
                  </a:lnTo>
                  <a:lnTo>
                    <a:pt x="9800" y="2781300"/>
                  </a:lnTo>
                  <a:lnTo>
                    <a:pt x="7200" y="2832100"/>
                  </a:lnTo>
                  <a:lnTo>
                    <a:pt x="5000" y="2882900"/>
                  </a:lnTo>
                  <a:lnTo>
                    <a:pt x="3200" y="2933700"/>
                  </a:lnTo>
                  <a:lnTo>
                    <a:pt x="1800" y="2984500"/>
                  </a:lnTo>
                  <a:lnTo>
                    <a:pt x="800" y="3035300"/>
                  </a:lnTo>
                  <a:lnTo>
                    <a:pt x="200" y="3086100"/>
                  </a:lnTo>
                  <a:lnTo>
                    <a:pt x="0" y="3136900"/>
                  </a:lnTo>
                  <a:lnTo>
                    <a:pt x="200" y="3200400"/>
                  </a:lnTo>
                  <a:lnTo>
                    <a:pt x="800" y="3251200"/>
                  </a:lnTo>
                  <a:lnTo>
                    <a:pt x="1800" y="3302000"/>
                  </a:lnTo>
                  <a:lnTo>
                    <a:pt x="3200" y="3352800"/>
                  </a:lnTo>
                  <a:lnTo>
                    <a:pt x="5000" y="3403600"/>
                  </a:lnTo>
                  <a:lnTo>
                    <a:pt x="7200" y="3454400"/>
                  </a:lnTo>
                  <a:lnTo>
                    <a:pt x="9800" y="3505200"/>
                  </a:lnTo>
                  <a:lnTo>
                    <a:pt x="12800" y="3556000"/>
                  </a:lnTo>
                  <a:lnTo>
                    <a:pt x="16201" y="3606800"/>
                  </a:lnTo>
                  <a:lnTo>
                    <a:pt x="20001" y="3670300"/>
                  </a:lnTo>
                  <a:lnTo>
                    <a:pt x="24201" y="3721100"/>
                  </a:lnTo>
                  <a:lnTo>
                    <a:pt x="28802" y="3771900"/>
                  </a:lnTo>
                  <a:lnTo>
                    <a:pt x="33802" y="3822700"/>
                  </a:lnTo>
                  <a:lnTo>
                    <a:pt x="39202" y="3873500"/>
                  </a:lnTo>
                  <a:lnTo>
                    <a:pt x="45003" y="3924300"/>
                  </a:lnTo>
                  <a:lnTo>
                    <a:pt x="51203" y="3975100"/>
                  </a:lnTo>
                  <a:lnTo>
                    <a:pt x="57804" y="4025900"/>
                  </a:lnTo>
                  <a:lnTo>
                    <a:pt x="64804" y="4076700"/>
                  </a:lnTo>
                  <a:lnTo>
                    <a:pt x="72205" y="4127500"/>
                  </a:lnTo>
                  <a:lnTo>
                    <a:pt x="80005" y="4178300"/>
                  </a:lnTo>
                  <a:lnTo>
                    <a:pt x="88206" y="4229100"/>
                  </a:lnTo>
                  <a:lnTo>
                    <a:pt x="96806" y="4279900"/>
                  </a:lnTo>
                  <a:lnTo>
                    <a:pt x="105807" y="4318000"/>
                  </a:lnTo>
                  <a:lnTo>
                    <a:pt x="115208" y="4368800"/>
                  </a:lnTo>
                  <a:lnTo>
                    <a:pt x="125009" y="4419600"/>
                  </a:lnTo>
                  <a:lnTo>
                    <a:pt x="135209" y="4470400"/>
                  </a:lnTo>
                  <a:lnTo>
                    <a:pt x="145810" y="4521200"/>
                  </a:lnTo>
                  <a:lnTo>
                    <a:pt x="156811" y="4572000"/>
                  </a:lnTo>
                  <a:lnTo>
                    <a:pt x="168212" y="4610100"/>
                  </a:lnTo>
                  <a:lnTo>
                    <a:pt x="180013" y="4660900"/>
                  </a:lnTo>
                  <a:lnTo>
                    <a:pt x="192213" y="4711700"/>
                  </a:lnTo>
                  <a:lnTo>
                    <a:pt x="204814" y="4749800"/>
                  </a:lnTo>
                  <a:lnTo>
                    <a:pt x="217815" y="4800600"/>
                  </a:lnTo>
                  <a:lnTo>
                    <a:pt x="231216" y="4851400"/>
                  </a:lnTo>
                  <a:lnTo>
                    <a:pt x="245017" y="4889500"/>
                  </a:lnTo>
                  <a:lnTo>
                    <a:pt x="259218" y="4940300"/>
                  </a:lnTo>
                  <a:lnTo>
                    <a:pt x="273819" y="4978400"/>
                  </a:lnTo>
                  <a:lnTo>
                    <a:pt x="288820" y="5029200"/>
                  </a:lnTo>
                  <a:lnTo>
                    <a:pt x="304221" y="5067300"/>
                  </a:lnTo>
                  <a:lnTo>
                    <a:pt x="320023" y="5118100"/>
                  </a:lnTo>
                  <a:lnTo>
                    <a:pt x="336224" y="5156200"/>
                  </a:lnTo>
                  <a:lnTo>
                    <a:pt x="352825" y="5194300"/>
                  </a:lnTo>
                  <a:lnTo>
                    <a:pt x="369826" y="5245100"/>
                  </a:lnTo>
                  <a:lnTo>
                    <a:pt x="387227" y="5283200"/>
                  </a:lnTo>
                  <a:lnTo>
                    <a:pt x="405029" y="5321300"/>
                  </a:lnTo>
                  <a:lnTo>
                    <a:pt x="423230" y="5359400"/>
                  </a:lnTo>
                  <a:lnTo>
                    <a:pt x="447280" y="5410200"/>
                  </a:lnTo>
                  <a:lnTo>
                    <a:pt x="471736" y="5461000"/>
                  </a:lnTo>
                  <a:lnTo>
                    <a:pt x="496586" y="5511800"/>
                  </a:lnTo>
                  <a:lnTo>
                    <a:pt x="521817" y="5562600"/>
                  </a:lnTo>
                  <a:lnTo>
                    <a:pt x="547419" y="5600700"/>
                  </a:lnTo>
                  <a:lnTo>
                    <a:pt x="573380" y="5651500"/>
                  </a:lnTo>
                  <a:lnTo>
                    <a:pt x="599687" y="5689600"/>
                  </a:lnTo>
                  <a:lnTo>
                    <a:pt x="626329" y="5727700"/>
                  </a:lnTo>
                  <a:lnTo>
                    <a:pt x="653295" y="5765800"/>
                  </a:lnTo>
                  <a:lnTo>
                    <a:pt x="680572" y="5803900"/>
                  </a:lnTo>
                  <a:lnTo>
                    <a:pt x="708149" y="5842000"/>
                  </a:lnTo>
                  <a:lnTo>
                    <a:pt x="736014" y="5880100"/>
                  </a:lnTo>
                  <a:lnTo>
                    <a:pt x="764155" y="5905500"/>
                  </a:lnTo>
                  <a:lnTo>
                    <a:pt x="792561" y="5943600"/>
                  </a:lnTo>
                  <a:lnTo>
                    <a:pt x="821219" y="5969000"/>
                  </a:lnTo>
                  <a:lnTo>
                    <a:pt x="850118" y="6007100"/>
                  </a:lnTo>
                  <a:lnTo>
                    <a:pt x="879247" y="6032500"/>
                  </a:lnTo>
                  <a:lnTo>
                    <a:pt x="967891" y="6108700"/>
                  </a:lnTo>
                  <a:lnTo>
                    <a:pt x="997819" y="6121400"/>
                  </a:lnTo>
                  <a:lnTo>
                    <a:pt x="1058174" y="6172200"/>
                  </a:lnTo>
                  <a:lnTo>
                    <a:pt x="1273431" y="6261100"/>
                  </a:lnTo>
                  <a:lnTo>
                    <a:pt x="1616541" y="6261100"/>
                  </a:lnTo>
                  <a:lnTo>
                    <a:pt x="1831798" y="6172200"/>
                  </a:lnTo>
                  <a:lnTo>
                    <a:pt x="1892154" y="6121400"/>
                  </a:lnTo>
                  <a:lnTo>
                    <a:pt x="1922082" y="6108700"/>
                  </a:lnTo>
                  <a:lnTo>
                    <a:pt x="2010726" y="6032500"/>
                  </a:lnTo>
                  <a:lnTo>
                    <a:pt x="2039855" y="6007100"/>
                  </a:lnTo>
                  <a:lnTo>
                    <a:pt x="2068755" y="5969000"/>
                  </a:lnTo>
                  <a:lnTo>
                    <a:pt x="2097413" y="5943600"/>
                  </a:lnTo>
                  <a:lnTo>
                    <a:pt x="2125819" y="5905500"/>
                  </a:lnTo>
                  <a:lnTo>
                    <a:pt x="2153961" y="5880100"/>
                  </a:lnTo>
                  <a:lnTo>
                    <a:pt x="2181826" y="5842000"/>
                  </a:lnTo>
                  <a:lnTo>
                    <a:pt x="2209403" y="5803900"/>
                  </a:lnTo>
                  <a:lnTo>
                    <a:pt x="2236681" y="5765800"/>
                  </a:lnTo>
                  <a:lnTo>
                    <a:pt x="2263646" y="5727700"/>
                  </a:lnTo>
                  <a:lnTo>
                    <a:pt x="2290289" y="5689600"/>
                  </a:lnTo>
                  <a:lnTo>
                    <a:pt x="2316597" y="5651500"/>
                  </a:lnTo>
                  <a:lnTo>
                    <a:pt x="2342558" y="5600700"/>
                  </a:lnTo>
                  <a:lnTo>
                    <a:pt x="2368160" y="5562600"/>
                  </a:lnTo>
                  <a:lnTo>
                    <a:pt x="2393392" y="5511800"/>
                  </a:lnTo>
                  <a:lnTo>
                    <a:pt x="2418242" y="5461000"/>
                  </a:lnTo>
                  <a:lnTo>
                    <a:pt x="2442698" y="5410200"/>
                  </a:lnTo>
                  <a:lnTo>
                    <a:pt x="2466749" y="5359400"/>
                  </a:lnTo>
                  <a:lnTo>
                    <a:pt x="2484950" y="5321300"/>
                  </a:lnTo>
                  <a:lnTo>
                    <a:pt x="2502752" y="5283200"/>
                  </a:lnTo>
                  <a:lnTo>
                    <a:pt x="2520153" y="5245100"/>
                  </a:lnTo>
                  <a:lnTo>
                    <a:pt x="2537154" y="5194300"/>
                  </a:lnTo>
                  <a:lnTo>
                    <a:pt x="2553755" y="5156200"/>
                  </a:lnTo>
                  <a:lnTo>
                    <a:pt x="2569956" y="5118100"/>
                  </a:lnTo>
                  <a:lnTo>
                    <a:pt x="2585758" y="5067300"/>
                  </a:lnTo>
                  <a:lnTo>
                    <a:pt x="2601159" y="5029200"/>
                  </a:lnTo>
                  <a:lnTo>
                    <a:pt x="2616160" y="4978400"/>
                  </a:lnTo>
                  <a:lnTo>
                    <a:pt x="2630761" y="4940300"/>
                  </a:lnTo>
                  <a:lnTo>
                    <a:pt x="2644962" y="4889500"/>
                  </a:lnTo>
                  <a:lnTo>
                    <a:pt x="2658763" y="4851400"/>
                  </a:lnTo>
                  <a:lnTo>
                    <a:pt x="2672164" y="4800600"/>
                  </a:lnTo>
                  <a:lnTo>
                    <a:pt x="2685165" y="4749800"/>
                  </a:lnTo>
                  <a:lnTo>
                    <a:pt x="2697766" y="4711700"/>
                  </a:lnTo>
                  <a:lnTo>
                    <a:pt x="2709967" y="4660900"/>
                  </a:lnTo>
                  <a:lnTo>
                    <a:pt x="2721767" y="4610100"/>
                  </a:lnTo>
                  <a:lnTo>
                    <a:pt x="2733168" y="4572000"/>
                  </a:lnTo>
                  <a:lnTo>
                    <a:pt x="2744169" y="4521200"/>
                  </a:lnTo>
                  <a:lnTo>
                    <a:pt x="2754770" y="4470400"/>
                  </a:lnTo>
                  <a:lnTo>
                    <a:pt x="2764971" y="4419600"/>
                  </a:lnTo>
                  <a:lnTo>
                    <a:pt x="2774771" y="4368800"/>
                  </a:lnTo>
                  <a:lnTo>
                    <a:pt x="2784172" y="4318000"/>
                  </a:lnTo>
                  <a:lnTo>
                    <a:pt x="2793173" y="4279900"/>
                  </a:lnTo>
                  <a:lnTo>
                    <a:pt x="2801773" y="4229100"/>
                  </a:lnTo>
                  <a:lnTo>
                    <a:pt x="2809974" y="4178300"/>
                  </a:lnTo>
                  <a:lnTo>
                    <a:pt x="2817774" y="4127500"/>
                  </a:lnTo>
                  <a:lnTo>
                    <a:pt x="2825175" y="4076700"/>
                  </a:lnTo>
                  <a:lnTo>
                    <a:pt x="2832175" y="4025900"/>
                  </a:lnTo>
                  <a:lnTo>
                    <a:pt x="2838776" y="3975100"/>
                  </a:lnTo>
                  <a:lnTo>
                    <a:pt x="2844976" y="3924300"/>
                  </a:lnTo>
                  <a:lnTo>
                    <a:pt x="2850777" y="3873500"/>
                  </a:lnTo>
                  <a:lnTo>
                    <a:pt x="2856177" y="3822700"/>
                  </a:lnTo>
                  <a:lnTo>
                    <a:pt x="2861177" y="3771900"/>
                  </a:lnTo>
                  <a:lnTo>
                    <a:pt x="2865778" y="3721100"/>
                  </a:lnTo>
                  <a:lnTo>
                    <a:pt x="2869978" y="3670300"/>
                  </a:lnTo>
                  <a:lnTo>
                    <a:pt x="2873778" y="3606800"/>
                  </a:lnTo>
                  <a:lnTo>
                    <a:pt x="2877179" y="3556000"/>
                  </a:lnTo>
                  <a:lnTo>
                    <a:pt x="2880179" y="3505200"/>
                  </a:lnTo>
                  <a:lnTo>
                    <a:pt x="2882779" y="3454400"/>
                  </a:lnTo>
                  <a:lnTo>
                    <a:pt x="2884979" y="3403600"/>
                  </a:lnTo>
                  <a:lnTo>
                    <a:pt x="2886779" y="3352800"/>
                  </a:lnTo>
                  <a:lnTo>
                    <a:pt x="2888179" y="3302000"/>
                  </a:lnTo>
                  <a:lnTo>
                    <a:pt x="2889180" y="3251200"/>
                  </a:lnTo>
                  <a:lnTo>
                    <a:pt x="2889780" y="3200400"/>
                  </a:lnTo>
                  <a:lnTo>
                    <a:pt x="2889980" y="3136900"/>
                  </a:lnTo>
                  <a:lnTo>
                    <a:pt x="2889780" y="3086100"/>
                  </a:lnTo>
                  <a:lnTo>
                    <a:pt x="2889180" y="3035300"/>
                  </a:lnTo>
                  <a:lnTo>
                    <a:pt x="2888179" y="2984500"/>
                  </a:lnTo>
                  <a:lnTo>
                    <a:pt x="2886779" y="2933700"/>
                  </a:lnTo>
                  <a:lnTo>
                    <a:pt x="2884979" y="2882900"/>
                  </a:lnTo>
                  <a:lnTo>
                    <a:pt x="2882779" y="2832100"/>
                  </a:lnTo>
                  <a:lnTo>
                    <a:pt x="2880179" y="2781300"/>
                  </a:lnTo>
                  <a:lnTo>
                    <a:pt x="2877179" y="2730500"/>
                  </a:lnTo>
                  <a:lnTo>
                    <a:pt x="2873778" y="2667000"/>
                  </a:lnTo>
                  <a:lnTo>
                    <a:pt x="2869978" y="2616200"/>
                  </a:lnTo>
                  <a:lnTo>
                    <a:pt x="2865778" y="2565400"/>
                  </a:lnTo>
                  <a:lnTo>
                    <a:pt x="2861177" y="2514600"/>
                  </a:lnTo>
                  <a:lnTo>
                    <a:pt x="2856177" y="2463800"/>
                  </a:lnTo>
                  <a:lnTo>
                    <a:pt x="2850777" y="2413000"/>
                  </a:lnTo>
                  <a:lnTo>
                    <a:pt x="2844976" y="2362200"/>
                  </a:lnTo>
                  <a:lnTo>
                    <a:pt x="2838776" y="2311400"/>
                  </a:lnTo>
                  <a:lnTo>
                    <a:pt x="2832175" y="2260600"/>
                  </a:lnTo>
                  <a:lnTo>
                    <a:pt x="2825175" y="2209800"/>
                  </a:lnTo>
                  <a:lnTo>
                    <a:pt x="2817774" y="2159000"/>
                  </a:lnTo>
                  <a:lnTo>
                    <a:pt x="2809974" y="2108200"/>
                  </a:lnTo>
                  <a:lnTo>
                    <a:pt x="2801773" y="2057400"/>
                  </a:lnTo>
                  <a:lnTo>
                    <a:pt x="2793173" y="2006600"/>
                  </a:lnTo>
                  <a:lnTo>
                    <a:pt x="2784172" y="1955800"/>
                  </a:lnTo>
                  <a:lnTo>
                    <a:pt x="2774771" y="1917700"/>
                  </a:lnTo>
                  <a:lnTo>
                    <a:pt x="2764971" y="1866900"/>
                  </a:lnTo>
                  <a:lnTo>
                    <a:pt x="2754770" y="1816100"/>
                  </a:lnTo>
                  <a:lnTo>
                    <a:pt x="2744169" y="1765300"/>
                  </a:lnTo>
                  <a:lnTo>
                    <a:pt x="2733168" y="1714500"/>
                  </a:lnTo>
                  <a:lnTo>
                    <a:pt x="2721767" y="1676400"/>
                  </a:lnTo>
                  <a:lnTo>
                    <a:pt x="2709967" y="1625600"/>
                  </a:lnTo>
                  <a:lnTo>
                    <a:pt x="2697766" y="1574800"/>
                  </a:lnTo>
                  <a:lnTo>
                    <a:pt x="2685165" y="1536700"/>
                  </a:lnTo>
                  <a:lnTo>
                    <a:pt x="2672164" y="1485900"/>
                  </a:lnTo>
                  <a:lnTo>
                    <a:pt x="2658763" y="1435100"/>
                  </a:lnTo>
                  <a:lnTo>
                    <a:pt x="2644962" y="1397000"/>
                  </a:lnTo>
                  <a:lnTo>
                    <a:pt x="2630761" y="1346200"/>
                  </a:lnTo>
                  <a:lnTo>
                    <a:pt x="2616160" y="1308100"/>
                  </a:lnTo>
                  <a:lnTo>
                    <a:pt x="2601159" y="1257300"/>
                  </a:lnTo>
                  <a:lnTo>
                    <a:pt x="2585758" y="1219200"/>
                  </a:lnTo>
                  <a:lnTo>
                    <a:pt x="2569956" y="1168400"/>
                  </a:lnTo>
                  <a:lnTo>
                    <a:pt x="2553755" y="1130300"/>
                  </a:lnTo>
                  <a:lnTo>
                    <a:pt x="2537154" y="1092200"/>
                  </a:lnTo>
                  <a:lnTo>
                    <a:pt x="2520153" y="1041400"/>
                  </a:lnTo>
                  <a:lnTo>
                    <a:pt x="2502752" y="1003300"/>
                  </a:lnTo>
                  <a:lnTo>
                    <a:pt x="2484950" y="965200"/>
                  </a:lnTo>
                  <a:lnTo>
                    <a:pt x="2466749" y="927100"/>
                  </a:lnTo>
                  <a:lnTo>
                    <a:pt x="2442698" y="876300"/>
                  </a:lnTo>
                  <a:lnTo>
                    <a:pt x="2418242" y="825500"/>
                  </a:lnTo>
                  <a:lnTo>
                    <a:pt x="2393392" y="774700"/>
                  </a:lnTo>
                  <a:lnTo>
                    <a:pt x="2368160" y="723900"/>
                  </a:lnTo>
                  <a:lnTo>
                    <a:pt x="2342558" y="685800"/>
                  </a:lnTo>
                  <a:lnTo>
                    <a:pt x="2316597" y="635000"/>
                  </a:lnTo>
                  <a:lnTo>
                    <a:pt x="2290289" y="596900"/>
                  </a:lnTo>
                  <a:lnTo>
                    <a:pt x="2263646" y="558800"/>
                  </a:lnTo>
                  <a:lnTo>
                    <a:pt x="2236681" y="520700"/>
                  </a:lnTo>
                  <a:lnTo>
                    <a:pt x="2209403" y="482600"/>
                  </a:lnTo>
                  <a:lnTo>
                    <a:pt x="2181826" y="444500"/>
                  </a:lnTo>
                  <a:lnTo>
                    <a:pt x="2153961" y="406400"/>
                  </a:lnTo>
                  <a:lnTo>
                    <a:pt x="2125819" y="368300"/>
                  </a:lnTo>
                  <a:lnTo>
                    <a:pt x="2097413" y="342900"/>
                  </a:lnTo>
                  <a:lnTo>
                    <a:pt x="2068755" y="304800"/>
                  </a:lnTo>
                  <a:lnTo>
                    <a:pt x="1981380" y="228600"/>
                  </a:lnTo>
                  <a:lnTo>
                    <a:pt x="1892154" y="152400"/>
                  </a:lnTo>
                  <a:lnTo>
                    <a:pt x="1862055" y="139700"/>
                  </a:lnTo>
                  <a:lnTo>
                    <a:pt x="1831798" y="114300"/>
                  </a:lnTo>
                  <a:lnTo>
                    <a:pt x="1740191" y="76200"/>
                  </a:lnTo>
                  <a:lnTo>
                    <a:pt x="1709417" y="50800"/>
                  </a:lnTo>
                  <a:close/>
                </a:path>
                <a:path w="2890520" h="6273800">
                  <a:moveTo>
                    <a:pt x="1616541" y="25400"/>
                  </a:moveTo>
                  <a:lnTo>
                    <a:pt x="1273431" y="25400"/>
                  </a:lnTo>
                  <a:lnTo>
                    <a:pt x="1211429" y="50800"/>
                  </a:lnTo>
                  <a:lnTo>
                    <a:pt x="1678542" y="50800"/>
                  </a:lnTo>
                  <a:lnTo>
                    <a:pt x="1616541" y="25400"/>
                  </a:lnTo>
                  <a:close/>
                </a:path>
                <a:path w="2890520" h="6273800">
                  <a:moveTo>
                    <a:pt x="1554280" y="12700"/>
                  </a:moveTo>
                  <a:lnTo>
                    <a:pt x="1335691" y="12700"/>
                  </a:lnTo>
                  <a:lnTo>
                    <a:pt x="1304534" y="25400"/>
                  </a:lnTo>
                  <a:lnTo>
                    <a:pt x="1585437" y="25400"/>
                  </a:lnTo>
                  <a:lnTo>
                    <a:pt x="1554280" y="12700"/>
                  </a:lnTo>
                  <a:close/>
                </a:path>
                <a:path w="2890520" h="6273800">
                  <a:moveTo>
                    <a:pt x="1491856" y="0"/>
                  </a:moveTo>
                  <a:lnTo>
                    <a:pt x="1398116" y="0"/>
                  </a:lnTo>
                  <a:lnTo>
                    <a:pt x="1366889" y="12700"/>
                  </a:lnTo>
                  <a:lnTo>
                    <a:pt x="1523083" y="12700"/>
                  </a:lnTo>
                  <a:lnTo>
                    <a:pt x="1491856" y="0"/>
                  </a:lnTo>
                  <a:close/>
                </a:path>
              </a:pathLst>
            </a:custGeom>
            <a:solidFill>
              <a:srgbClr val="FADD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096" y="5156682"/>
              <a:ext cx="761031" cy="9951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686" y="5209858"/>
              <a:ext cx="656074" cy="89026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534879" y="7801281"/>
            <a:ext cx="203200" cy="3061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0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5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61096" y="6696395"/>
            <a:ext cx="761365" cy="995680"/>
            <a:chOff x="5261096" y="6696395"/>
            <a:chExt cx="761365" cy="9956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096" y="6696395"/>
              <a:ext cx="761031" cy="9951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685" y="6749570"/>
              <a:ext cx="656074" cy="89027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1878905" y="4598914"/>
            <a:ext cx="2879090" cy="6640195"/>
            <a:chOff x="11878905" y="4598914"/>
            <a:chExt cx="2879090" cy="664019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8905" y="4598914"/>
              <a:ext cx="2878561" cy="66399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31304" y="4658713"/>
              <a:ext cx="2773726" cy="6527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5156682"/>
              <a:ext cx="590642" cy="99518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3" y="5209045"/>
              <a:ext cx="485953" cy="8904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6185122"/>
              <a:ext cx="590642" cy="99518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3" y="6237477"/>
              <a:ext cx="485953" cy="89047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3211399" y="8070331"/>
            <a:ext cx="203200" cy="3061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0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5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022850" y="7216912"/>
            <a:ext cx="591185" cy="995680"/>
            <a:chOff x="13022850" y="7216912"/>
            <a:chExt cx="591185" cy="99568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50" y="7216912"/>
              <a:ext cx="590642" cy="99518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4" y="7269266"/>
              <a:ext cx="485953" cy="8904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919" y="-189"/>
            <a:ext cx="17367885" cy="17970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006975" algn="l"/>
                <a:tab pos="8125459" algn="l"/>
                <a:tab pos="9405620" algn="l"/>
                <a:tab pos="14285594" algn="l"/>
              </a:tabLst>
            </a:pPr>
            <a:r>
              <a:rPr sz="5750" spc="360" dirty="0"/>
              <a:t>Abstracting</a:t>
            </a:r>
            <a:r>
              <a:rPr sz="5750" dirty="0"/>
              <a:t>	</a:t>
            </a:r>
            <a:r>
              <a:rPr sz="5750" spc="525" dirty="0"/>
              <a:t>Notion</a:t>
            </a:r>
            <a:r>
              <a:rPr sz="5750" dirty="0"/>
              <a:t>	</a:t>
            </a:r>
            <a:r>
              <a:rPr sz="5750" spc="790" dirty="0"/>
              <a:t>of</a:t>
            </a:r>
            <a:r>
              <a:rPr sz="5750" dirty="0"/>
              <a:t>	</a:t>
            </a:r>
            <a:r>
              <a:rPr sz="5750" spc="370" dirty="0"/>
              <a:t>Comparing</a:t>
            </a:r>
            <a:r>
              <a:rPr sz="5750" dirty="0"/>
              <a:t>	</a:t>
            </a:r>
            <a:r>
              <a:rPr sz="5750" spc="455" dirty="0"/>
              <a:t>Sizes:</a:t>
            </a:r>
            <a:endParaRPr sz="5750"/>
          </a:p>
          <a:p>
            <a:pPr marL="7907655">
              <a:lnSpc>
                <a:spcPct val="100000"/>
              </a:lnSpc>
              <a:spcBef>
                <a:spcPts val="980"/>
              </a:spcBef>
              <a:tabLst>
                <a:tab pos="8449945" algn="l"/>
                <a:tab pos="10713720" algn="l"/>
                <a:tab pos="11802110" algn="l"/>
                <a:tab pos="13881735" algn="l"/>
                <a:tab pos="14741525" algn="l"/>
              </a:tabLst>
            </a:pPr>
            <a:r>
              <a:rPr spc="1005" dirty="0"/>
              <a:t>-</a:t>
            </a:r>
            <a:r>
              <a:rPr dirty="0"/>
              <a:t>	</a:t>
            </a:r>
            <a:r>
              <a:rPr spc="240" dirty="0"/>
              <a:t>Beyond</a:t>
            </a:r>
            <a:r>
              <a:rPr dirty="0"/>
              <a:t>	</a:t>
            </a:r>
            <a:r>
              <a:rPr spc="130" dirty="0"/>
              <a:t>the</a:t>
            </a:r>
            <a:r>
              <a:rPr dirty="0"/>
              <a:t>	</a:t>
            </a:r>
            <a:r>
              <a:rPr spc="409" dirty="0"/>
              <a:t>notion</a:t>
            </a:r>
            <a:r>
              <a:rPr dirty="0"/>
              <a:t>	</a:t>
            </a:r>
            <a:r>
              <a:rPr spc="509" dirty="0"/>
              <a:t>of</a:t>
            </a:r>
            <a:r>
              <a:rPr dirty="0"/>
              <a:t>	</a:t>
            </a:r>
            <a:r>
              <a:rPr spc="285" dirty="0"/>
              <a:t>counting.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9336" y="2322328"/>
            <a:ext cx="767397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350" dirty="0">
                <a:solidFill>
                  <a:srgbClr val="FFFFFF"/>
                </a:solidFill>
                <a:latin typeface="Century Gothic"/>
                <a:cs typeface="Century Gothic"/>
              </a:rPr>
              <a:t>“Universal”</a:t>
            </a:r>
            <a:r>
              <a:rPr sz="4100" spc="5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100" spc="335" dirty="0">
                <a:solidFill>
                  <a:srgbClr val="FFFFFF"/>
                </a:solidFill>
                <a:latin typeface="Century Gothic"/>
                <a:cs typeface="Century Gothic"/>
              </a:rPr>
              <a:t>Carnival/Mela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6628" y="4782858"/>
            <a:ext cx="2890520" cy="6273800"/>
            <a:chOff x="4196628" y="4782858"/>
            <a:chExt cx="2890520" cy="6273800"/>
          </a:xfrm>
        </p:grpSpPr>
        <p:sp>
          <p:nvSpPr>
            <p:cNvPr id="5" name="object 5"/>
            <p:cNvSpPr/>
            <p:nvPr/>
          </p:nvSpPr>
          <p:spPr>
            <a:xfrm>
              <a:off x="4196628" y="4782858"/>
              <a:ext cx="2890520" cy="6273800"/>
            </a:xfrm>
            <a:custGeom>
              <a:avLst/>
              <a:gdLst/>
              <a:ahLst/>
              <a:cxnLst/>
              <a:rect l="l" t="t" r="r" b="b"/>
              <a:pathLst>
                <a:path w="2890520" h="6273800">
                  <a:moveTo>
                    <a:pt x="1585437" y="6261100"/>
                  </a:moveTo>
                  <a:lnTo>
                    <a:pt x="1304534" y="6261100"/>
                  </a:lnTo>
                  <a:lnTo>
                    <a:pt x="1335691" y="6273800"/>
                  </a:lnTo>
                  <a:lnTo>
                    <a:pt x="1554280" y="6273800"/>
                  </a:lnTo>
                  <a:lnTo>
                    <a:pt x="1585437" y="6261100"/>
                  </a:lnTo>
                  <a:close/>
                </a:path>
                <a:path w="2890520" h="6273800">
                  <a:moveTo>
                    <a:pt x="1709417" y="50800"/>
                  </a:moveTo>
                  <a:lnTo>
                    <a:pt x="1180555" y="50800"/>
                  </a:lnTo>
                  <a:lnTo>
                    <a:pt x="1149781" y="76200"/>
                  </a:lnTo>
                  <a:lnTo>
                    <a:pt x="1058174" y="114300"/>
                  </a:lnTo>
                  <a:lnTo>
                    <a:pt x="1027917" y="139700"/>
                  </a:lnTo>
                  <a:lnTo>
                    <a:pt x="997819" y="152400"/>
                  </a:lnTo>
                  <a:lnTo>
                    <a:pt x="908593" y="228600"/>
                  </a:lnTo>
                  <a:lnTo>
                    <a:pt x="821219" y="304800"/>
                  </a:lnTo>
                  <a:lnTo>
                    <a:pt x="792561" y="342900"/>
                  </a:lnTo>
                  <a:lnTo>
                    <a:pt x="764155" y="368300"/>
                  </a:lnTo>
                  <a:lnTo>
                    <a:pt x="736014" y="406400"/>
                  </a:lnTo>
                  <a:lnTo>
                    <a:pt x="708149" y="444500"/>
                  </a:lnTo>
                  <a:lnTo>
                    <a:pt x="680572" y="482600"/>
                  </a:lnTo>
                  <a:lnTo>
                    <a:pt x="653295" y="520700"/>
                  </a:lnTo>
                  <a:lnTo>
                    <a:pt x="626329" y="558800"/>
                  </a:lnTo>
                  <a:lnTo>
                    <a:pt x="599687" y="596900"/>
                  </a:lnTo>
                  <a:lnTo>
                    <a:pt x="573380" y="635000"/>
                  </a:lnTo>
                  <a:lnTo>
                    <a:pt x="547419" y="685800"/>
                  </a:lnTo>
                  <a:lnTo>
                    <a:pt x="521817" y="723900"/>
                  </a:lnTo>
                  <a:lnTo>
                    <a:pt x="496586" y="774700"/>
                  </a:lnTo>
                  <a:lnTo>
                    <a:pt x="471736" y="825500"/>
                  </a:lnTo>
                  <a:lnTo>
                    <a:pt x="447280" y="876300"/>
                  </a:lnTo>
                  <a:lnTo>
                    <a:pt x="423230" y="927100"/>
                  </a:lnTo>
                  <a:lnTo>
                    <a:pt x="405029" y="965200"/>
                  </a:lnTo>
                  <a:lnTo>
                    <a:pt x="387227" y="1003300"/>
                  </a:lnTo>
                  <a:lnTo>
                    <a:pt x="369826" y="1041400"/>
                  </a:lnTo>
                  <a:lnTo>
                    <a:pt x="352825" y="1092200"/>
                  </a:lnTo>
                  <a:lnTo>
                    <a:pt x="336224" y="1130300"/>
                  </a:lnTo>
                  <a:lnTo>
                    <a:pt x="320023" y="1168400"/>
                  </a:lnTo>
                  <a:lnTo>
                    <a:pt x="304221" y="1219200"/>
                  </a:lnTo>
                  <a:lnTo>
                    <a:pt x="288820" y="1257300"/>
                  </a:lnTo>
                  <a:lnTo>
                    <a:pt x="273819" y="1308100"/>
                  </a:lnTo>
                  <a:lnTo>
                    <a:pt x="259218" y="1346200"/>
                  </a:lnTo>
                  <a:lnTo>
                    <a:pt x="245017" y="1397000"/>
                  </a:lnTo>
                  <a:lnTo>
                    <a:pt x="231216" y="1435100"/>
                  </a:lnTo>
                  <a:lnTo>
                    <a:pt x="217815" y="1485900"/>
                  </a:lnTo>
                  <a:lnTo>
                    <a:pt x="204814" y="1536700"/>
                  </a:lnTo>
                  <a:lnTo>
                    <a:pt x="192213" y="1574800"/>
                  </a:lnTo>
                  <a:lnTo>
                    <a:pt x="180013" y="1625600"/>
                  </a:lnTo>
                  <a:lnTo>
                    <a:pt x="168212" y="1676400"/>
                  </a:lnTo>
                  <a:lnTo>
                    <a:pt x="156811" y="1714500"/>
                  </a:lnTo>
                  <a:lnTo>
                    <a:pt x="145810" y="1765300"/>
                  </a:lnTo>
                  <a:lnTo>
                    <a:pt x="135209" y="1816100"/>
                  </a:lnTo>
                  <a:lnTo>
                    <a:pt x="125009" y="1866900"/>
                  </a:lnTo>
                  <a:lnTo>
                    <a:pt x="115208" y="1917700"/>
                  </a:lnTo>
                  <a:lnTo>
                    <a:pt x="105807" y="1955800"/>
                  </a:lnTo>
                  <a:lnTo>
                    <a:pt x="96806" y="2006600"/>
                  </a:lnTo>
                  <a:lnTo>
                    <a:pt x="88206" y="2057400"/>
                  </a:lnTo>
                  <a:lnTo>
                    <a:pt x="80005" y="2108200"/>
                  </a:lnTo>
                  <a:lnTo>
                    <a:pt x="72205" y="2159000"/>
                  </a:lnTo>
                  <a:lnTo>
                    <a:pt x="64804" y="2209800"/>
                  </a:lnTo>
                  <a:lnTo>
                    <a:pt x="57804" y="2260600"/>
                  </a:lnTo>
                  <a:lnTo>
                    <a:pt x="51203" y="2311400"/>
                  </a:lnTo>
                  <a:lnTo>
                    <a:pt x="45003" y="2362200"/>
                  </a:lnTo>
                  <a:lnTo>
                    <a:pt x="39202" y="2413000"/>
                  </a:lnTo>
                  <a:lnTo>
                    <a:pt x="33802" y="2463800"/>
                  </a:lnTo>
                  <a:lnTo>
                    <a:pt x="28802" y="2514600"/>
                  </a:lnTo>
                  <a:lnTo>
                    <a:pt x="24201" y="2565400"/>
                  </a:lnTo>
                  <a:lnTo>
                    <a:pt x="20001" y="2616200"/>
                  </a:lnTo>
                  <a:lnTo>
                    <a:pt x="16201" y="2667000"/>
                  </a:lnTo>
                  <a:lnTo>
                    <a:pt x="12800" y="2730500"/>
                  </a:lnTo>
                  <a:lnTo>
                    <a:pt x="9800" y="2781300"/>
                  </a:lnTo>
                  <a:lnTo>
                    <a:pt x="7200" y="2832100"/>
                  </a:lnTo>
                  <a:lnTo>
                    <a:pt x="5000" y="2882900"/>
                  </a:lnTo>
                  <a:lnTo>
                    <a:pt x="3200" y="2933700"/>
                  </a:lnTo>
                  <a:lnTo>
                    <a:pt x="1800" y="2984500"/>
                  </a:lnTo>
                  <a:lnTo>
                    <a:pt x="800" y="3035300"/>
                  </a:lnTo>
                  <a:lnTo>
                    <a:pt x="200" y="3086100"/>
                  </a:lnTo>
                  <a:lnTo>
                    <a:pt x="0" y="3136900"/>
                  </a:lnTo>
                  <a:lnTo>
                    <a:pt x="200" y="3200400"/>
                  </a:lnTo>
                  <a:lnTo>
                    <a:pt x="800" y="3251200"/>
                  </a:lnTo>
                  <a:lnTo>
                    <a:pt x="1800" y="3302000"/>
                  </a:lnTo>
                  <a:lnTo>
                    <a:pt x="3200" y="3352800"/>
                  </a:lnTo>
                  <a:lnTo>
                    <a:pt x="5000" y="3403600"/>
                  </a:lnTo>
                  <a:lnTo>
                    <a:pt x="7200" y="3454400"/>
                  </a:lnTo>
                  <a:lnTo>
                    <a:pt x="9800" y="3505200"/>
                  </a:lnTo>
                  <a:lnTo>
                    <a:pt x="12800" y="3556000"/>
                  </a:lnTo>
                  <a:lnTo>
                    <a:pt x="16201" y="3606800"/>
                  </a:lnTo>
                  <a:lnTo>
                    <a:pt x="20001" y="3670300"/>
                  </a:lnTo>
                  <a:lnTo>
                    <a:pt x="24201" y="3721100"/>
                  </a:lnTo>
                  <a:lnTo>
                    <a:pt x="28802" y="3771900"/>
                  </a:lnTo>
                  <a:lnTo>
                    <a:pt x="33802" y="3822700"/>
                  </a:lnTo>
                  <a:lnTo>
                    <a:pt x="39202" y="3873500"/>
                  </a:lnTo>
                  <a:lnTo>
                    <a:pt x="45003" y="3924300"/>
                  </a:lnTo>
                  <a:lnTo>
                    <a:pt x="51203" y="3975100"/>
                  </a:lnTo>
                  <a:lnTo>
                    <a:pt x="57804" y="4025900"/>
                  </a:lnTo>
                  <a:lnTo>
                    <a:pt x="64804" y="4076700"/>
                  </a:lnTo>
                  <a:lnTo>
                    <a:pt x="72205" y="4127500"/>
                  </a:lnTo>
                  <a:lnTo>
                    <a:pt x="80005" y="4178300"/>
                  </a:lnTo>
                  <a:lnTo>
                    <a:pt x="88206" y="4229100"/>
                  </a:lnTo>
                  <a:lnTo>
                    <a:pt x="96806" y="4279900"/>
                  </a:lnTo>
                  <a:lnTo>
                    <a:pt x="105807" y="4318000"/>
                  </a:lnTo>
                  <a:lnTo>
                    <a:pt x="115208" y="4368800"/>
                  </a:lnTo>
                  <a:lnTo>
                    <a:pt x="125009" y="4419600"/>
                  </a:lnTo>
                  <a:lnTo>
                    <a:pt x="135209" y="4470400"/>
                  </a:lnTo>
                  <a:lnTo>
                    <a:pt x="145810" y="4521200"/>
                  </a:lnTo>
                  <a:lnTo>
                    <a:pt x="156811" y="4572000"/>
                  </a:lnTo>
                  <a:lnTo>
                    <a:pt x="168212" y="4610100"/>
                  </a:lnTo>
                  <a:lnTo>
                    <a:pt x="180013" y="4660900"/>
                  </a:lnTo>
                  <a:lnTo>
                    <a:pt x="192213" y="4711700"/>
                  </a:lnTo>
                  <a:lnTo>
                    <a:pt x="204814" y="4749800"/>
                  </a:lnTo>
                  <a:lnTo>
                    <a:pt x="217815" y="4800600"/>
                  </a:lnTo>
                  <a:lnTo>
                    <a:pt x="231216" y="4851400"/>
                  </a:lnTo>
                  <a:lnTo>
                    <a:pt x="245017" y="4889500"/>
                  </a:lnTo>
                  <a:lnTo>
                    <a:pt x="259218" y="4940300"/>
                  </a:lnTo>
                  <a:lnTo>
                    <a:pt x="273819" y="4978400"/>
                  </a:lnTo>
                  <a:lnTo>
                    <a:pt x="288820" y="5029200"/>
                  </a:lnTo>
                  <a:lnTo>
                    <a:pt x="304221" y="5067300"/>
                  </a:lnTo>
                  <a:lnTo>
                    <a:pt x="320023" y="5118100"/>
                  </a:lnTo>
                  <a:lnTo>
                    <a:pt x="336224" y="5156200"/>
                  </a:lnTo>
                  <a:lnTo>
                    <a:pt x="352825" y="5194300"/>
                  </a:lnTo>
                  <a:lnTo>
                    <a:pt x="369826" y="5245100"/>
                  </a:lnTo>
                  <a:lnTo>
                    <a:pt x="387227" y="5283200"/>
                  </a:lnTo>
                  <a:lnTo>
                    <a:pt x="405029" y="5321300"/>
                  </a:lnTo>
                  <a:lnTo>
                    <a:pt x="423230" y="5359400"/>
                  </a:lnTo>
                  <a:lnTo>
                    <a:pt x="447280" y="5410200"/>
                  </a:lnTo>
                  <a:lnTo>
                    <a:pt x="471736" y="5461000"/>
                  </a:lnTo>
                  <a:lnTo>
                    <a:pt x="496586" y="5511800"/>
                  </a:lnTo>
                  <a:lnTo>
                    <a:pt x="521817" y="5562600"/>
                  </a:lnTo>
                  <a:lnTo>
                    <a:pt x="547419" y="5600700"/>
                  </a:lnTo>
                  <a:lnTo>
                    <a:pt x="573380" y="5651500"/>
                  </a:lnTo>
                  <a:lnTo>
                    <a:pt x="599687" y="5689600"/>
                  </a:lnTo>
                  <a:lnTo>
                    <a:pt x="626329" y="5727700"/>
                  </a:lnTo>
                  <a:lnTo>
                    <a:pt x="653295" y="5765800"/>
                  </a:lnTo>
                  <a:lnTo>
                    <a:pt x="680572" y="5803900"/>
                  </a:lnTo>
                  <a:lnTo>
                    <a:pt x="708149" y="5842000"/>
                  </a:lnTo>
                  <a:lnTo>
                    <a:pt x="736014" y="5880100"/>
                  </a:lnTo>
                  <a:lnTo>
                    <a:pt x="764155" y="5905500"/>
                  </a:lnTo>
                  <a:lnTo>
                    <a:pt x="792561" y="5943600"/>
                  </a:lnTo>
                  <a:lnTo>
                    <a:pt x="821219" y="5969000"/>
                  </a:lnTo>
                  <a:lnTo>
                    <a:pt x="850118" y="6007100"/>
                  </a:lnTo>
                  <a:lnTo>
                    <a:pt x="879247" y="6032500"/>
                  </a:lnTo>
                  <a:lnTo>
                    <a:pt x="967891" y="6108700"/>
                  </a:lnTo>
                  <a:lnTo>
                    <a:pt x="997819" y="6121400"/>
                  </a:lnTo>
                  <a:lnTo>
                    <a:pt x="1058174" y="6172200"/>
                  </a:lnTo>
                  <a:lnTo>
                    <a:pt x="1273431" y="6261100"/>
                  </a:lnTo>
                  <a:lnTo>
                    <a:pt x="1616541" y="6261100"/>
                  </a:lnTo>
                  <a:lnTo>
                    <a:pt x="1831798" y="6172200"/>
                  </a:lnTo>
                  <a:lnTo>
                    <a:pt x="1892154" y="6121400"/>
                  </a:lnTo>
                  <a:lnTo>
                    <a:pt x="1922082" y="6108700"/>
                  </a:lnTo>
                  <a:lnTo>
                    <a:pt x="2010726" y="6032500"/>
                  </a:lnTo>
                  <a:lnTo>
                    <a:pt x="2039855" y="6007100"/>
                  </a:lnTo>
                  <a:lnTo>
                    <a:pt x="2068755" y="5969000"/>
                  </a:lnTo>
                  <a:lnTo>
                    <a:pt x="2097413" y="5943600"/>
                  </a:lnTo>
                  <a:lnTo>
                    <a:pt x="2125819" y="5905500"/>
                  </a:lnTo>
                  <a:lnTo>
                    <a:pt x="2153961" y="5880100"/>
                  </a:lnTo>
                  <a:lnTo>
                    <a:pt x="2181826" y="5842000"/>
                  </a:lnTo>
                  <a:lnTo>
                    <a:pt x="2209403" y="5803900"/>
                  </a:lnTo>
                  <a:lnTo>
                    <a:pt x="2236681" y="5765800"/>
                  </a:lnTo>
                  <a:lnTo>
                    <a:pt x="2263646" y="5727700"/>
                  </a:lnTo>
                  <a:lnTo>
                    <a:pt x="2290289" y="5689600"/>
                  </a:lnTo>
                  <a:lnTo>
                    <a:pt x="2316597" y="5651500"/>
                  </a:lnTo>
                  <a:lnTo>
                    <a:pt x="2342558" y="5600700"/>
                  </a:lnTo>
                  <a:lnTo>
                    <a:pt x="2368160" y="5562600"/>
                  </a:lnTo>
                  <a:lnTo>
                    <a:pt x="2393392" y="5511800"/>
                  </a:lnTo>
                  <a:lnTo>
                    <a:pt x="2418242" y="5461000"/>
                  </a:lnTo>
                  <a:lnTo>
                    <a:pt x="2442698" y="5410200"/>
                  </a:lnTo>
                  <a:lnTo>
                    <a:pt x="2466749" y="5359400"/>
                  </a:lnTo>
                  <a:lnTo>
                    <a:pt x="2484950" y="5321300"/>
                  </a:lnTo>
                  <a:lnTo>
                    <a:pt x="2502752" y="5283200"/>
                  </a:lnTo>
                  <a:lnTo>
                    <a:pt x="2520153" y="5245100"/>
                  </a:lnTo>
                  <a:lnTo>
                    <a:pt x="2537154" y="5194300"/>
                  </a:lnTo>
                  <a:lnTo>
                    <a:pt x="2553755" y="5156200"/>
                  </a:lnTo>
                  <a:lnTo>
                    <a:pt x="2569956" y="5118100"/>
                  </a:lnTo>
                  <a:lnTo>
                    <a:pt x="2585758" y="5067300"/>
                  </a:lnTo>
                  <a:lnTo>
                    <a:pt x="2601159" y="5029200"/>
                  </a:lnTo>
                  <a:lnTo>
                    <a:pt x="2616160" y="4978400"/>
                  </a:lnTo>
                  <a:lnTo>
                    <a:pt x="2630761" y="4940300"/>
                  </a:lnTo>
                  <a:lnTo>
                    <a:pt x="2644962" y="4889500"/>
                  </a:lnTo>
                  <a:lnTo>
                    <a:pt x="2658763" y="4851400"/>
                  </a:lnTo>
                  <a:lnTo>
                    <a:pt x="2672164" y="4800600"/>
                  </a:lnTo>
                  <a:lnTo>
                    <a:pt x="2685165" y="4749800"/>
                  </a:lnTo>
                  <a:lnTo>
                    <a:pt x="2697766" y="4711700"/>
                  </a:lnTo>
                  <a:lnTo>
                    <a:pt x="2709967" y="4660900"/>
                  </a:lnTo>
                  <a:lnTo>
                    <a:pt x="2721767" y="4610100"/>
                  </a:lnTo>
                  <a:lnTo>
                    <a:pt x="2733168" y="4572000"/>
                  </a:lnTo>
                  <a:lnTo>
                    <a:pt x="2744169" y="4521200"/>
                  </a:lnTo>
                  <a:lnTo>
                    <a:pt x="2754770" y="4470400"/>
                  </a:lnTo>
                  <a:lnTo>
                    <a:pt x="2764971" y="4419600"/>
                  </a:lnTo>
                  <a:lnTo>
                    <a:pt x="2774771" y="4368800"/>
                  </a:lnTo>
                  <a:lnTo>
                    <a:pt x="2784172" y="4318000"/>
                  </a:lnTo>
                  <a:lnTo>
                    <a:pt x="2793173" y="4279900"/>
                  </a:lnTo>
                  <a:lnTo>
                    <a:pt x="2801773" y="4229100"/>
                  </a:lnTo>
                  <a:lnTo>
                    <a:pt x="2809974" y="4178300"/>
                  </a:lnTo>
                  <a:lnTo>
                    <a:pt x="2817774" y="4127500"/>
                  </a:lnTo>
                  <a:lnTo>
                    <a:pt x="2825175" y="4076700"/>
                  </a:lnTo>
                  <a:lnTo>
                    <a:pt x="2832175" y="4025900"/>
                  </a:lnTo>
                  <a:lnTo>
                    <a:pt x="2838776" y="3975100"/>
                  </a:lnTo>
                  <a:lnTo>
                    <a:pt x="2844976" y="3924300"/>
                  </a:lnTo>
                  <a:lnTo>
                    <a:pt x="2850777" y="3873500"/>
                  </a:lnTo>
                  <a:lnTo>
                    <a:pt x="2856177" y="3822700"/>
                  </a:lnTo>
                  <a:lnTo>
                    <a:pt x="2861177" y="3771900"/>
                  </a:lnTo>
                  <a:lnTo>
                    <a:pt x="2865778" y="3721100"/>
                  </a:lnTo>
                  <a:lnTo>
                    <a:pt x="2869978" y="3670300"/>
                  </a:lnTo>
                  <a:lnTo>
                    <a:pt x="2873778" y="3606800"/>
                  </a:lnTo>
                  <a:lnTo>
                    <a:pt x="2877179" y="3556000"/>
                  </a:lnTo>
                  <a:lnTo>
                    <a:pt x="2880179" y="3505200"/>
                  </a:lnTo>
                  <a:lnTo>
                    <a:pt x="2882779" y="3454400"/>
                  </a:lnTo>
                  <a:lnTo>
                    <a:pt x="2884979" y="3403600"/>
                  </a:lnTo>
                  <a:lnTo>
                    <a:pt x="2886779" y="3352800"/>
                  </a:lnTo>
                  <a:lnTo>
                    <a:pt x="2888179" y="3302000"/>
                  </a:lnTo>
                  <a:lnTo>
                    <a:pt x="2889180" y="3251200"/>
                  </a:lnTo>
                  <a:lnTo>
                    <a:pt x="2889780" y="3200400"/>
                  </a:lnTo>
                  <a:lnTo>
                    <a:pt x="2889980" y="3136900"/>
                  </a:lnTo>
                  <a:lnTo>
                    <a:pt x="2889780" y="3086100"/>
                  </a:lnTo>
                  <a:lnTo>
                    <a:pt x="2889180" y="3035300"/>
                  </a:lnTo>
                  <a:lnTo>
                    <a:pt x="2888179" y="2984500"/>
                  </a:lnTo>
                  <a:lnTo>
                    <a:pt x="2886779" y="2933700"/>
                  </a:lnTo>
                  <a:lnTo>
                    <a:pt x="2884979" y="2882900"/>
                  </a:lnTo>
                  <a:lnTo>
                    <a:pt x="2882779" y="2832100"/>
                  </a:lnTo>
                  <a:lnTo>
                    <a:pt x="2880179" y="2781300"/>
                  </a:lnTo>
                  <a:lnTo>
                    <a:pt x="2877179" y="2730500"/>
                  </a:lnTo>
                  <a:lnTo>
                    <a:pt x="2873778" y="2667000"/>
                  </a:lnTo>
                  <a:lnTo>
                    <a:pt x="2869978" y="2616200"/>
                  </a:lnTo>
                  <a:lnTo>
                    <a:pt x="2865778" y="2565400"/>
                  </a:lnTo>
                  <a:lnTo>
                    <a:pt x="2861177" y="2514600"/>
                  </a:lnTo>
                  <a:lnTo>
                    <a:pt x="2856177" y="2463800"/>
                  </a:lnTo>
                  <a:lnTo>
                    <a:pt x="2850777" y="2413000"/>
                  </a:lnTo>
                  <a:lnTo>
                    <a:pt x="2844976" y="2362200"/>
                  </a:lnTo>
                  <a:lnTo>
                    <a:pt x="2838776" y="2311400"/>
                  </a:lnTo>
                  <a:lnTo>
                    <a:pt x="2832175" y="2260600"/>
                  </a:lnTo>
                  <a:lnTo>
                    <a:pt x="2825175" y="2209800"/>
                  </a:lnTo>
                  <a:lnTo>
                    <a:pt x="2817774" y="2159000"/>
                  </a:lnTo>
                  <a:lnTo>
                    <a:pt x="2809974" y="2108200"/>
                  </a:lnTo>
                  <a:lnTo>
                    <a:pt x="2801773" y="2057400"/>
                  </a:lnTo>
                  <a:lnTo>
                    <a:pt x="2793173" y="2006600"/>
                  </a:lnTo>
                  <a:lnTo>
                    <a:pt x="2784172" y="1955800"/>
                  </a:lnTo>
                  <a:lnTo>
                    <a:pt x="2774771" y="1917700"/>
                  </a:lnTo>
                  <a:lnTo>
                    <a:pt x="2764971" y="1866900"/>
                  </a:lnTo>
                  <a:lnTo>
                    <a:pt x="2754770" y="1816100"/>
                  </a:lnTo>
                  <a:lnTo>
                    <a:pt x="2744169" y="1765300"/>
                  </a:lnTo>
                  <a:lnTo>
                    <a:pt x="2733168" y="1714500"/>
                  </a:lnTo>
                  <a:lnTo>
                    <a:pt x="2721767" y="1676400"/>
                  </a:lnTo>
                  <a:lnTo>
                    <a:pt x="2709967" y="1625600"/>
                  </a:lnTo>
                  <a:lnTo>
                    <a:pt x="2697766" y="1574800"/>
                  </a:lnTo>
                  <a:lnTo>
                    <a:pt x="2685165" y="1536700"/>
                  </a:lnTo>
                  <a:lnTo>
                    <a:pt x="2672164" y="1485900"/>
                  </a:lnTo>
                  <a:lnTo>
                    <a:pt x="2658763" y="1435100"/>
                  </a:lnTo>
                  <a:lnTo>
                    <a:pt x="2644962" y="1397000"/>
                  </a:lnTo>
                  <a:lnTo>
                    <a:pt x="2630761" y="1346200"/>
                  </a:lnTo>
                  <a:lnTo>
                    <a:pt x="2616160" y="1308100"/>
                  </a:lnTo>
                  <a:lnTo>
                    <a:pt x="2601159" y="1257300"/>
                  </a:lnTo>
                  <a:lnTo>
                    <a:pt x="2585758" y="1219200"/>
                  </a:lnTo>
                  <a:lnTo>
                    <a:pt x="2569956" y="1168400"/>
                  </a:lnTo>
                  <a:lnTo>
                    <a:pt x="2553755" y="1130300"/>
                  </a:lnTo>
                  <a:lnTo>
                    <a:pt x="2537154" y="1092200"/>
                  </a:lnTo>
                  <a:lnTo>
                    <a:pt x="2520153" y="1041400"/>
                  </a:lnTo>
                  <a:lnTo>
                    <a:pt x="2502752" y="1003300"/>
                  </a:lnTo>
                  <a:lnTo>
                    <a:pt x="2484950" y="965200"/>
                  </a:lnTo>
                  <a:lnTo>
                    <a:pt x="2466749" y="927100"/>
                  </a:lnTo>
                  <a:lnTo>
                    <a:pt x="2442698" y="876300"/>
                  </a:lnTo>
                  <a:lnTo>
                    <a:pt x="2418242" y="825500"/>
                  </a:lnTo>
                  <a:lnTo>
                    <a:pt x="2393392" y="774700"/>
                  </a:lnTo>
                  <a:lnTo>
                    <a:pt x="2368160" y="723900"/>
                  </a:lnTo>
                  <a:lnTo>
                    <a:pt x="2342558" y="685800"/>
                  </a:lnTo>
                  <a:lnTo>
                    <a:pt x="2316597" y="635000"/>
                  </a:lnTo>
                  <a:lnTo>
                    <a:pt x="2290289" y="596900"/>
                  </a:lnTo>
                  <a:lnTo>
                    <a:pt x="2263646" y="558800"/>
                  </a:lnTo>
                  <a:lnTo>
                    <a:pt x="2236681" y="520700"/>
                  </a:lnTo>
                  <a:lnTo>
                    <a:pt x="2209403" y="482600"/>
                  </a:lnTo>
                  <a:lnTo>
                    <a:pt x="2181826" y="444500"/>
                  </a:lnTo>
                  <a:lnTo>
                    <a:pt x="2153961" y="406400"/>
                  </a:lnTo>
                  <a:lnTo>
                    <a:pt x="2125819" y="368300"/>
                  </a:lnTo>
                  <a:lnTo>
                    <a:pt x="2097413" y="342900"/>
                  </a:lnTo>
                  <a:lnTo>
                    <a:pt x="2068755" y="304800"/>
                  </a:lnTo>
                  <a:lnTo>
                    <a:pt x="1981380" y="228600"/>
                  </a:lnTo>
                  <a:lnTo>
                    <a:pt x="1892154" y="152400"/>
                  </a:lnTo>
                  <a:lnTo>
                    <a:pt x="1862055" y="139700"/>
                  </a:lnTo>
                  <a:lnTo>
                    <a:pt x="1831798" y="114300"/>
                  </a:lnTo>
                  <a:lnTo>
                    <a:pt x="1740191" y="76200"/>
                  </a:lnTo>
                  <a:lnTo>
                    <a:pt x="1709417" y="50800"/>
                  </a:lnTo>
                  <a:close/>
                </a:path>
                <a:path w="2890520" h="6273800">
                  <a:moveTo>
                    <a:pt x="1616541" y="25400"/>
                  </a:moveTo>
                  <a:lnTo>
                    <a:pt x="1273431" y="25400"/>
                  </a:lnTo>
                  <a:lnTo>
                    <a:pt x="1211429" y="50800"/>
                  </a:lnTo>
                  <a:lnTo>
                    <a:pt x="1678542" y="50800"/>
                  </a:lnTo>
                  <a:lnTo>
                    <a:pt x="1616541" y="25400"/>
                  </a:lnTo>
                  <a:close/>
                </a:path>
                <a:path w="2890520" h="6273800">
                  <a:moveTo>
                    <a:pt x="1554280" y="12700"/>
                  </a:moveTo>
                  <a:lnTo>
                    <a:pt x="1335691" y="12700"/>
                  </a:lnTo>
                  <a:lnTo>
                    <a:pt x="1304534" y="25400"/>
                  </a:lnTo>
                  <a:lnTo>
                    <a:pt x="1585437" y="25400"/>
                  </a:lnTo>
                  <a:lnTo>
                    <a:pt x="1554280" y="12700"/>
                  </a:lnTo>
                  <a:close/>
                </a:path>
                <a:path w="2890520" h="6273800">
                  <a:moveTo>
                    <a:pt x="1491856" y="0"/>
                  </a:moveTo>
                  <a:lnTo>
                    <a:pt x="1398116" y="0"/>
                  </a:lnTo>
                  <a:lnTo>
                    <a:pt x="1366889" y="12700"/>
                  </a:lnTo>
                  <a:lnTo>
                    <a:pt x="1523083" y="12700"/>
                  </a:lnTo>
                  <a:lnTo>
                    <a:pt x="1491856" y="0"/>
                  </a:lnTo>
                  <a:close/>
                </a:path>
              </a:pathLst>
            </a:custGeom>
            <a:solidFill>
              <a:srgbClr val="FADD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096" y="5156682"/>
              <a:ext cx="761031" cy="9951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686" y="5209858"/>
              <a:ext cx="656074" cy="89026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534879" y="7801281"/>
            <a:ext cx="203200" cy="3061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0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5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61096" y="4598914"/>
            <a:ext cx="9496425" cy="6640195"/>
            <a:chOff x="5261096" y="4598914"/>
            <a:chExt cx="9496425" cy="664019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096" y="6696395"/>
              <a:ext cx="761031" cy="9951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685" y="6749570"/>
              <a:ext cx="656074" cy="8902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8905" y="4598914"/>
              <a:ext cx="2878561" cy="663995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31304" y="4658713"/>
              <a:ext cx="2773726" cy="6527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5156682"/>
              <a:ext cx="590642" cy="99518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3" y="5209045"/>
              <a:ext cx="485953" cy="8904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6185122"/>
              <a:ext cx="590642" cy="99518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3" y="6237477"/>
              <a:ext cx="485953" cy="89047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211399" y="8070331"/>
            <a:ext cx="203200" cy="3061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0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5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92083" y="5486382"/>
            <a:ext cx="7621905" cy="2726055"/>
            <a:chOff x="5992083" y="5486382"/>
            <a:chExt cx="7621905" cy="272605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7216913"/>
              <a:ext cx="590642" cy="99518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3" y="7269266"/>
              <a:ext cx="485953" cy="8904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2083" y="5486382"/>
              <a:ext cx="7102701" cy="336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919" y="-189"/>
            <a:ext cx="17367885" cy="17970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006975" algn="l"/>
                <a:tab pos="8125459" algn="l"/>
                <a:tab pos="9405620" algn="l"/>
                <a:tab pos="14285594" algn="l"/>
              </a:tabLst>
            </a:pPr>
            <a:r>
              <a:rPr sz="5750" spc="360" dirty="0"/>
              <a:t>Abstracting</a:t>
            </a:r>
            <a:r>
              <a:rPr sz="5750" dirty="0"/>
              <a:t>	</a:t>
            </a:r>
            <a:r>
              <a:rPr sz="5750" spc="525" dirty="0"/>
              <a:t>Notion</a:t>
            </a:r>
            <a:r>
              <a:rPr sz="5750" dirty="0"/>
              <a:t>	</a:t>
            </a:r>
            <a:r>
              <a:rPr sz="5750" spc="790" dirty="0"/>
              <a:t>of</a:t>
            </a:r>
            <a:r>
              <a:rPr sz="5750" dirty="0"/>
              <a:t>	</a:t>
            </a:r>
            <a:r>
              <a:rPr sz="5750" spc="370" dirty="0"/>
              <a:t>Comparing</a:t>
            </a:r>
            <a:r>
              <a:rPr sz="5750" dirty="0"/>
              <a:t>	</a:t>
            </a:r>
            <a:r>
              <a:rPr sz="5750" spc="455" dirty="0"/>
              <a:t>Sizes:</a:t>
            </a:r>
            <a:endParaRPr sz="5750"/>
          </a:p>
          <a:p>
            <a:pPr marL="7907655">
              <a:lnSpc>
                <a:spcPct val="100000"/>
              </a:lnSpc>
              <a:spcBef>
                <a:spcPts val="980"/>
              </a:spcBef>
              <a:tabLst>
                <a:tab pos="8449945" algn="l"/>
                <a:tab pos="10713720" algn="l"/>
                <a:tab pos="11802110" algn="l"/>
                <a:tab pos="13881735" algn="l"/>
                <a:tab pos="14741525" algn="l"/>
              </a:tabLst>
            </a:pPr>
            <a:r>
              <a:rPr spc="1005" dirty="0"/>
              <a:t>-</a:t>
            </a:r>
            <a:r>
              <a:rPr dirty="0"/>
              <a:t>	</a:t>
            </a:r>
            <a:r>
              <a:rPr spc="240" dirty="0"/>
              <a:t>Beyond</a:t>
            </a:r>
            <a:r>
              <a:rPr dirty="0"/>
              <a:t>	</a:t>
            </a:r>
            <a:r>
              <a:rPr spc="130" dirty="0"/>
              <a:t>the</a:t>
            </a:r>
            <a:r>
              <a:rPr dirty="0"/>
              <a:t>	</a:t>
            </a:r>
            <a:r>
              <a:rPr spc="409" dirty="0"/>
              <a:t>notion</a:t>
            </a:r>
            <a:r>
              <a:rPr dirty="0"/>
              <a:t>	</a:t>
            </a:r>
            <a:r>
              <a:rPr spc="509" dirty="0"/>
              <a:t>of</a:t>
            </a:r>
            <a:r>
              <a:rPr dirty="0"/>
              <a:t>	</a:t>
            </a:r>
            <a:r>
              <a:rPr spc="285" dirty="0"/>
              <a:t>counting.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9336" y="2322328"/>
            <a:ext cx="767397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350" dirty="0">
                <a:solidFill>
                  <a:srgbClr val="FFFFFF"/>
                </a:solidFill>
                <a:latin typeface="Century Gothic"/>
                <a:cs typeface="Century Gothic"/>
              </a:rPr>
              <a:t>“Universal”</a:t>
            </a:r>
            <a:r>
              <a:rPr sz="4100" spc="5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100" spc="335" dirty="0">
                <a:solidFill>
                  <a:srgbClr val="FFFFFF"/>
                </a:solidFill>
                <a:latin typeface="Century Gothic"/>
                <a:cs typeface="Century Gothic"/>
              </a:rPr>
              <a:t>Carnival/Mela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6628" y="4782858"/>
            <a:ext cx="2890520" cy="6273800"/>
            <a:chOff x="4196628" y="4782858"/>
            <a:chExt cx="2890520" cy="6273800"/>
          </a:xfrm>
        </p:grpSpPr>
        <p:sp>
          <p:nvSpPr>
            <p:cNvPr id="5" name="object 5"/>
            <p:cNvSpPr/>
            <p:nvPr/>
          </p:nvSpPr>
          <p:spPr>
            <a:xfrm>
              <a:off x="4196628" y="4782858"/>
              <a:ext cx="2890520" cy="6273800"/>
            </a:xfrm>
            <a:custGeom>
              <a:avLst/>
              <a:gdLst/>
              <a:ahLst/>
              <a:cxnLst/>
              <a:rect l="l" t="t" r="r" b="b"/>
              <a:pathLst>
                <a:path w="2890520" h="6273800">
                  <a:moveTo>
                    <a:pt x="1585437" y="6261100"/>
                  </a:moveTo>
                  <a:lnTo>
                    <a:pt x="1304534" y="6261100"/>
                  </a:lnTo>
                  <a:lnTo>
                    <a:pt x="1335691" y="6273800"/>
                  </a:lnTo>
                  <a:lnTo>
                    <a:pt x="1554280" y="6273800"/>
                  </a:lnTo>
                  <a:lnTo>
                    <a:pt x="1585437" y="6261100"/>
                  </a:lnTo>
                  <a:close/>
                </a:path>
                <a:path w="2890520" h="6273800">
                  <a:moveTo>
                    <a:pt x="1709417" y="50800"/>
                  </a:moveTo>
                  <a:lnTo>
                    <a:pt x="1180555" y="50800"/>
                  </a:lnTo>
                  <a:lnTo>
                    <a:pt x="1149781" y="76200"/>
                  </a:lnTo>
                  <a:lnTo>
                    <a:pt x="1058174" y="114300"/>
                  </a:lnTo>
                  <a:lnTo>
                    <a:pt x="1027917" y="139700"/>
                  </a:lnTo>
                  <a:lnTo>
                    <a:pt x="997819" y="152400"/>
                  </a:lnTo>
                  <a:lnTo>
                    <a:pt x="908593" y="228600"/>
                  </a:lnTo>
                  <a:lnTo>
                    <a:pt x="821219" y="304800"/>
                  </a:lnTo>
                  <a:lnTo>
                    <a:pt x="792561" y="342900"/>
                  </a:lnTo>
                  <a:lnTo>
                    <a:pt x="764155" y="368300"/>
                  </a:lnTo>
                  <a:lnTo>
                    <a:pt x="736014" y="406400"/>
                  </a:lnTo>
                  <a:lnTo>
                    <a:pt x="708149" y="444500"/>
                  </a:lnTo>
                  <a:lnTo>
                    <a:pt x="680572" y="482600"/>
                  </a:lnTo>
                  <a:lnTo>
                    <a:pt x="653295" y="520700"/>
                  </a:lnTo>
                  <a:lnTo>
                    <a:pt x="626329" y="558800"/>
                  </a:lnTo>
                  <a:lnTo>
                    <a:pt x="599687" y="596900"/>
                  </a:lnTo>
                  <a:lnTo>
                    <a:pt x="573380" y="635000"/>
                  </a:lnTo>
                  <a:lnTo>
                    <a:pt x="547419" y="685800"/>
                  </a:lnTo>
                  <a:lnTo>
                    <a:pt x="521817" y="723900"/>
                  </a:lnTo>
                  <a:lnTo>
                    <a:pt x="496586" y="774700"/>
                  </a:lnTo>
                  <a:lnTo>
                    <a:pt x="471736" y="825500"/>
                  </a:lnTo>
                  <a:lnTo>
                    <a:pt x="447280" y="876300"/>
                  </a:lnTo>
                  <a:lnTo>
                    <a:pt x="423230" y="927100"/>
                  </a:lnTo>
                  <a:lnTo>
                    <a:pt x="405029" y="965200"/>
                  </a:lnTo>
                  <a:lnTo>
                    <a:pt x="387227" y="1003300"/>
                  </a:lnTo>
                  <a:lnTo>
                    <a:pt x="369826" y="1041400"/>
                  </a:lnTo>
                  <a:lnTo>
                    <a:pt x="352825" y="1092200"/>
                  </a:lnTo>
                  <a:lnTo>
                    <a:pt x="336224" y="1130300"/>
                  </a:lnTo>
                  <a:lnTo>
                    <a:pt x="320023" y="1168400"/>
                  </a:lnTo>
                  <a:lnTo>
                    <a:pt x="304221" y="1219200"/>
                  </a:lnTo>
                  <a:lnTo>
                    <a:pt x="288820" y="1257300"/>
                  </a:lnTo>
                  <a:lnTo>
                    <a:pt x="273819" y="1308100"/>
                  </a:lnTo>
                  <a:lnTo>
                    <a:pt x="259218" y="1346200"/>
                  </a:lnTo>
                  <a:lnTo>
                    <a:pt x="245017" y="1397000"/>
                  </a:lnTo>
                  <a:lnTo>
                    <a:pt x="231216" y="1435100"/>
                  </a:lnTo>
                  <a:lnTo>
                    <a:pt x="217815" y="1485900"/>
                  </a:lnTo>
                  <a:lnTo>
                    <a:pt x="204814" y="1536700"/>
                  </a:lnTo>
                  <a:lnTo>
                    <a:pt x="192213" y="1574800"/>
                  </a:lnTo>
                  <a:lnTo>
                    <a:pt x="180013" y="1625600"/>
                  </a:lnTo>
                  <a:lnTo>
                    <a:pt x="168212" y="1676400"/>
                  </a:lnTo>
                  <a:lnTo>
                    <a:pt x="156811" y="1714500"/>
                  </a:lnTo>
                  <a:lnTo>
                    <a:pt x="145810" y="1765300"/>
                  </a:lnTo>
                  <a:lnTo>
                    <a:pt x="135209" y="1816100"/>
                  </a:lnTo>
                  <a:lnTo>
                    <a:pt x="125009" y="1866900"/>
                  </a:lnTo>
                  <a:lnTo>
                    <a:pt x="115208" y="1917700"/>
                  </a:lnTo>
                  <a:lnTo>
                    <a:pt x="105807" y="1955800"/>
                  </a:lnTo>
                  <a:lnTo>
                    <a:pt x="96806" y="2006600"/>
                  </a:lnTo>
                  <a:lnTo>
                    <a:pt x="88206" y="2057400"/>
                  </a:lnTo>
                  <a:lnTo>
                    <a:pt x="80005" y="2108200"/>
                  </a:lnTo>
                  <a:lnTo>
                    <a:pt x="72205" y="2159000"/>
                  </a:lnTo>
                  <a:lnTo>
                    <a:pt x="64804" y="2209800"/>
                  </a:lnTo>
                  <a:lnTo>
                    <a:pt x="57804" y="2260600"/>
                  </a:lnTo>
                  <a:lnTo>
                    <a:pt x="51203" y="2311400"/>
                  </a:lnTo>
                  <a:lnTo>
                    <a:pt x="45003" y="2362200"/>
                  </a:lnTo>
                  <a:lnTo>
                    <a:pt x="39202" y="2413000"/>
                  </a:lnTo>
                  <a:lnTo>
                    <a:pt x="33802" y="2463800"/>
                  </a:lnTo>
                  <a:lnTo>
                    <a:pt x="28802" y="2514600"/>
                  </a:lnTo>
                  <a:lnTo>
                    <a:pt x="24201" y="2565400"/>
                  </a:lnTo>
                  <a:lnTo>
                    <a:pt x="20001" y="2616200"/>
                  </a:lnTo>
                  <a:lnTo>
                    <a:pt x="16201" y="2667000"/>
                  </a:lnTo>
                  <a:lnTo>
                    <a:pt x="12800" y="2730500"/>
                  </a:lnTo>
                  <a:lnTo>
                    <a:pt x="9800" y="2781300"/>
                  </a:lnTo>
                  <a:lnTo>
                    <a:pt x="7200" y="2832100"/>
                  </a:lnTo>
                  <a:lnTo>
                    <a:pt x="5000" y="2882900"/>
                  </a:lnTo>
                  <a:lnTo>
                    <a:pt x="3200" y="2933700"/>
                  </a:lnTo>
                  <a:lnTo>
                    <a:pt x="1800" y="2984500"/>
                  </a:lnTo>
                  <a:lnTo>
                    <a:pt x="800" y="3035300"/>
                  </a:lnTo>
                  <a:lnTo>
                    <a:pt x="200" y="3086100"/>
                  </a:lnTo>
                  <a:lnTo>
                    <a:pt x="0" y="3136900"/>
                  </a:lnTo>
                  <a:lnTo>
                    <a:pt x="200" y="3200400"/>
                  </a:lnTo>
                  <a:lnTo>
                    <a:pt x="800" y="3251200"/>
                  </a:lnTo>
                  <a:lnTo>
                    <a:pt x="1800" y="3302000"/>
                  </a:lnTo>
                  <a:lnTo>
                    <a:pt x="3200" y="3352800"/>
                  </a:lnTo>
                  <a:lnTo>
                    <a:pt x="5000" y="3403600"/>
                  </a:lnTo>
                  <a:lnTo>
                    <a:pt x="7200" y="3454400"/>
                  </a:lnTo>
                  <a:lnTo>
                    <a:pt x="9800" y="3505200"/>
                  </a:lnTo>
                  <a:lnTo>
                    <a:pt x="12800" y="3556000"/>
                  </a:lnTo>
                  <a:lnTo>
                    <a:pt x="16201" y="3606800"/>
                  </a:lnTo>
                  <a:lnTo>
                    <a:pt x="20001" y="3670300"/>
                  </a:lnTo>
                  <a:lnTo>
                    <a:pt x="24201" y="3721100"/>
                  </a:lnTo>
                  <a:lnTo>
                    <a:pt x="28802" y="3771900"/>
                  </a:lnTo>
                  <a:lnTo>
                    <a:pt x="33802" y="3822700"/>
                  </a:lnTo>
                  <a:lnTo>
                    <a:pt x="39202" y="3873500"/>
                  </a:lnTo>
                  <a:lnTo>
                    <a:pt x="45003" y="3924300"/>
                  </a:lnTo>
                  <a:lnTo>
                    <a:pt x="51203" y="3975100"/>
                  </a:lnTo>
                  <a:lnTo>
                    <a:pt x="57804" y="4025900"/>
                  </a:lnTo>
                  <a:lnTo>
                    <a:pt x="64804" y="4076700"/>
                  </a:lnTo>
                  <a:lnTo>
                    <a:pt x="72205" y="4127500"/>
                  </a:lnTo>
                  <a:lnTo>
                    <a:pt x="80005" y="4178300"/>
                  </a:lnTo>
                  <a:lnTo>
                    <a:pt x="88206" y="4229100"/>
                  </a:lnTo>
                  <a:lnTo>
                    <a:pt x="96806" y="4279900"/>
                  </a:lnTo>
                  <a:lnTo>
                    <a:pt x="105807" y="4318000"/>
                  </a:lnTo>
                  <a:lnTo>
                    <a:pt x="115208" y="4368800"/>
                  </a:lnTo>
                  <a:lnTo>
                    <a:pt x="125009" y="4419600"/>
                  </a:lnTo>
                  <a:lnTo>
                    <a:pt x="135209" y="4470400"/>
                  </a:lnTo>
                  <a:lnTo>
                    <a:pt x="145810" y="4521200"/>
                  </a:lnTo>
                  <a:lnTo>
                    <a:pt x="156811" y="4572000"/>
                  </a:lnTo>
                  <a:lnTo>
                    <a:pt x="168212" y="4610100"/>
                  </a:lnTo>
                  <a:lnTo>
                    <a:pt x="180013" y="4660900"/>
                  </a:lnTo>
                  <a:lnTo>
                    <a:pt x="192213" y="4711700"/>
                  </a:lnTo>
                  <a:lnTo>
                    <a:pt x="204814" y="4749800"/>
                  </a:lnTo>
                  <a:lnTo>
                    <a:pt x="217815" y="4800600"/>
                  </a:lnTo>
                  <a:lnTo>
                    <a:pt x="231216" y="4851400"/>
                  </a:lnTo>
                  <a:lnTo>
                    <a:pt x="245017" y="4889500"/>
                  </a:lnTo>
                  <a:lnTo>
                    <a:pt x="259218" y="4940300"/>
                  </a:lnTo>
                  <a:lnTo>
                    <a:pt x="273819" y="4978400"/>
                  </a:lnTo>
                  <a:lnTo>
                    <a:pt x="288820" y="5029200"/>
                  </a:lnTo>
                  <a:lnTo>
                    <a:pt x="304221" y="5067300"/>
                  </a:lnTo>
                  <a:lnTo>
                    <a:pt x="320023" y="5118100"/>
                  </a:lnTo>
                  <a:lnTo>
                    <a:pt x="336224" y="5156200"/>
                  </a:lnTo>
                  <a:lnTo>
                    <a:pt x="352825" y="5194300"/>
                  </a:lnTo>
                  <a:lnTo>
                    <a:pt x="369826" y="5245100"/>
                  </a:lnTo>
                  <a:lnTo>
                    <a:pt x="387227" y="5283200"/>
                  </a:lnTo>
                  <a:lnTo>
                    <a:pt x="405029" y="5321300"/>
                  </a:lnTo>
                  <a:lnTo>
                    <a:pt x="423230" y="5359400"/>
                  </a:lnTo>
                  <a:lnTo>
                    <a:pt x="447280" y="5410200"/>
                  </a:lnTo>
                  <a:lnTo>
                    <a:pt x="471736" y="5461000"/>
                  </a:lnTo>
                  <a:lnTo>
                    <a:pt x="496586" y="5511800"/>
                  </a:lnTo>
                  <a:lnTo>
                    <a:pt x="521817" y="5562600"/>
                  </a:lnTo>
                  <a:lnTo>
                    <a:pt x="547419" y="5600700"/>
                  </a:lnTo>
                  <a:lnTo>
                    <a:pt x="573380" y="5651500"/>
                  </a:lnTo>
                  <a:lnTo>
                    <a:pt x="599687" y="5689600"/>
                  </a:lnTo>
                  <a:lnTo>
                    <a:pt x="626329" y="5727700"/>
                  </a:lnTo>
                  <a:lnTo>
                    <a:pt x="653295" y="5765800"/>
                  </a:lnTo>
                  <a:lnTo>
                    <a:pt x="680572" y="5803900"/>
                  </a:lnTo>
                  <a:lnTo>
                    <a:pt x="708149" y="5842000"/>
                  </a:lnTo>
                  <a:lnTo>
                    <a:pt x="736014" y="5880100"/>
                  </a:lnTo>
                  <a:lnTo>
                    <a:pt x="764155" y="5905500"/>
                  </a:lnTo>
                  <a:lnTo>
                    <a:pt x="792561" y="5943600"/>
                  </a:lnTo>
                  <a:lnTo>
                    <a:pt x="821219" y="5969000"/>
                  </a:lnTo>
                  <a:lnTo>
                    <a:pt x="850118" y="6007100"/>
                  </a:lnTo>
                  <a:lnTo>
                    <a:pt x="879247" y="6032500"/>
                  </a:lnTo>
                  <a:lnTo>
                    <a:pt x="967891" y="6108700"/>
                  </a:lnTo>
                  <a:lnTo>
                    <a:pt x="997819" y="6121400"/>
                  </a:lnTo>
                  <a:lnTo>
                    <a:pt x="1058174" y="6172200"/>
                  </a:lnTo>
                  <a:lnTo>
                    <a:pt x="1273431" y="6261100"/>
                  </a:lnTo>
                  <a:lnTo>
                    <a:pt x="1616541" y="6261100"/>
                  </a:lnTo>
                  <a:lnTo>
                    <a:pt x="1831798" y="6172200"/>
                  </a:lnTo>
                  <a:lnTo>
                    <a:pt x="1892154" y="6121400"/>
                  </a:lnTo>
                  <a:lnTo>
                    <a:pt x="1922082" y="6108700"/>
                  </a:lnTo>
                  <a:lnTo>
                    <a:pt x="2010726" y="6032500"/>
                  </a:lnTo>
                  <a:lnTo>
                    <a:pt x="2039855" y="6007100"/>
                  </a:lnTo>
                  <a:lnTo>
                    <a:pt x="2068755" y="5969000"/>
                  </a:lnTo>
                  <a:lnTo>
                    <a:pt x="2097413" y="5943600"/>
                  </a:lnTo>
                  <a:lnTo>
                    <a:pt x="2125819" y="5905500"/>
                  </a:lnTo>
                  <a:lnTo>
                    <a:pt x="2153961" y="5880100"/>
                  </a:lnTo>
                  <a:lnTo>
                    <a:pt x="2181826" y="5842000"/>
                  </a:lnTo>
                  <a:lnTo>
                    <a:pt x="2209403" y="5803900"/>
                  </a:lnTo>
                  <a:lnTo>
                    <a:pt x="2236681" y="5765800"/>
                  </a:lnTo>
                  <a:lnTo>
                    <a:pt x="2263646" y="5727700"/>
                  </a:lnTo>
                  <a:lnTo>
                    <a:pt x="2290289" y="5689600"/>
                  </a:lnTo>
                  <a:lnTo>
                    <a:pt x="2316597" y="5651500"/>
                  </a:lnTo>
                  <a:lnTo>
                    <a:pt x="2342558" y="5600700"/>
                  </a:lnTo>
                  <a:lnTo>
                    <a:pt x="2368160" y="5562600"/>
                  </a:lnTo>
                  <a:lnTo>
                    <a:pt x="2393392" y="5511800"/>
                  </a:lnTo>
                  <a:lnTo>
                    <a:pt x="2418242" y="5461000"/>
                  </a:lnTo>
                  <a:lnTo>
                    <a:pt x="2442698" y="5410200"/>
                  </a:lnTo>
                  <a:lnTo>
                    <a:pt x="2466749" y="5359400"/>
                  </a:lnTo>
                  <a:lnTo>
                    <a:pt x="2484950" y="5321300"/>
                  </a:lnTo>
                  <a:lnTo>
                    <a:pt x="2502752" y="5283200"/>
                  </a:lnTo>
                  <a:lnTo>
                    <a:pt x="2520153" y="5245100"/>
                  </a:lnTo>
                  <a:lnTo>
                    <a:pt x="2537154" y="5194300"/>
                  </a:lnTo>
                  <a:lnTo>
                    <a:pt x="2553755" y="5156200"/>
                  </a:lnTo>
                  <a:lnTo>
                    <a:pt x="2569956" y="5118100"/>
                  </a:lnTo>
                  <a:lnTo>
                    <a:pt x="2585758" y="5067300"/>
                  </a:lnTo>
                  <a:lnTo>
                    <a:pt x="2601159" y="5029200"/>
                  </a:lnTo>
                  <a:lnTo>
                    <a:pt x="2616160" y="4978400"/>
                  </a:lnTo>
                  <a:lnTo>
                    <a:pt x="2630761" y="4940300"/>
                  </a:lnTo>
                  <a:lnTo>
                    <a:pt x="2644962" y="4889500"/>
                  </a:lnTo>
                  <a:lnTo>
                    <a:pt x="2658763" y="4851400"/>
                  </a:lnTo>
                  <a:lnTo>
                    <a:pt x="2672164" y="4800600"/>
                  </a:lnTo>
                  <a:lnTo>
                    <a:pt x="2685165" y="4749800"/>
                  </a:lnTo>
                  <a:lnTo>
                    <a:pt x="2697766" y="4711700"/>
                  </a:lnTo>
                  <a:lnTo>
                    <a:pt x="2709967" y="4660900"/>
                  </a:lnTo>
                  <a:lnTo>
                    <a:pt x="2721767" y="4610100"/>
                  </a:lnTo>
                  <a:lnTo>
                    <a:pt x="2733168" y="4572000"/>
                  </a:lnTo>
                  <a:lnTo>
                    <a:pt x="2744169" y="4521200"/>
                  </a:lnTo>
                  <a:lnTo>
                    <a:pt x="2754770" y="4470400"/>
                  </a:lnTo>
                  <a:lnTo>
                    <a:pt x="2764971" y="4419600"/>
                  </a:lnTo>
                  <a:lnTo>
                    <a:pt x="2774771" y="4368800"/>
                  </a:lnTo>
                  <a:lnTo>
                    <a:pt x="2784172" y="4318000"/>
                  </a:lnTo>
                  <a:lnTo>
                    <a:pt x="2793173" y="4279900"/>
                  </a:lnTo>
                  <a:lnTo>
                    <a:pt x="2801773" y="4229100"/>
                  </a:lnTo>
                  <a:lnTo>
                    <a:pt x="2809974" y="4178300"/>
                  </a:lnTo>
                  <a:lnTo>
                    <a:pt x="2817774" y="4127500"/>
                  </a:lnTo>
                  <a:lnTo>
                    <a:pt x="2825175" y="4076700"/>
                  </a:lnTo>
                  <a:lnTo>
                    <a:pt x="2832175" y="4025900"/>
                  </a:lnTo>
                  <a:lnTo>
                    <a:pt x="2838776" y="3975100"/>
                  </a:lnTo>
                  <a:lnTo>
                    <a:pt x="2844976" y="3924300"/>
                  </a:lnTo>
                  <a:lnTo>
                    <a:pt x="2850777" y="3873500"/>
                  </a:lnTo>
                  <a:lnTo>
                    <a:pt x="2856177" y="3822700"/>
                  </a:lnTo>
                  <a:lnTo>
                    <a:pt x="2861177" y="3771900"/>
                  </a:lnTo>
                  <a:lnTo>
                    <a:pt x="2865778" y="3721100"/>
                  </a:lnTo>
                  <a:lnTo>
                    <a:pt x="2869978" y="3670300"/>
                  </a:lnTo>
                  <a:lnTo>
                    <a:pt x="2873778" y="3606800"/>
                  </a:lnTo>
                  <a:lnTo>
                    <a:pt x="2877179" y="3556000"/>
                  </a:lnTo>
                  <a:lnTo>
                    <a:pt x="2880179" y="3505200"/>
                  </a:lnTo>
                  <a:lnTo>
                    <a:pt x="2882779" y="3454400"/>
                  </a:lnTo>
                  <a:lnTo>
                    <a:pt x="2884979" y="3403600"/>
                  </a:lnTo>
                  <a:lnTo>
                    <a:pt x="2886779" y="3352800"/>
                  </a:lnTo>
                  <a:lnTo>
                    <a:pt x="2888179" y="3302000"/>
                  </a:lnTo>
                  <a:lnTo>
                    <a:pt x="2889180" y="3251200"/>
                  </a:lnTo>
                  <a:lnTo>
                    <a:pt x="2889780" y="3200400"/>
                  </a:lnTo>
                  <a:lnTo>
                    <a:pt x="2889980" y="3136900"/>
                  </a:lnTo>
                  <a:lnTo>
                    <a:pt x="2889780" y="3086100"/>
                  </a:lnTo>
                  <a:lnTo>
                    <a:pt x="2889180" y="3035300"/>
                  </a:lnTo>
                  <a:lnTo>
                    <a:pt x="2888179" y="2984500"/>
                  </a:lnTo>
                  <a:lnTo>
                    <a:pt x="2886779" y="2933700"/>
                  </a:lnTo>
                  <a:lnTo>
                    <a:pt x="2884979" y="2882900"/>
                  </a:lnTo>
                  <a:lnTo>
                    <a:pt x="2882779" y="2832100"/>
                  </a:lnTo>
                  <a:lnTo>
                    <a:pt x="2880179" y="2781300"/>
                  </a:lnTo>
                  <a:lnTo>
                    <a:pt x="2877179" y="2730500"/>
                  </a:lnTo>
                  <a:lnTo>
                    <a:pt x="2873778" y="2667000"/>
                  </a:lnTo>
                  <a:lnTo>
                    <a:pt x="2869978" y="2616200"/>
                  </a:lnTo>
                  <a:lnTo>
                    <a:pt x="2865778" y="2565400"/>
                  </a:lnTo>
                  <a:lnTo>
                    <a:pt x="2861177" y="2514600"/>
                  </a:lnTo>
                  <a:lnTo>
                    <a:pt x="2856177" y="2463800"/>
                  </a:lnTo>
                  <a:lnTo>
                    <a:pt x="2850777" y="2413000"/>
                  </a:lnTo>
                  <a:lnTo>
                    <a:pt x="2844976" y="2362200"/>
                  </a:lnTo>
                  <a:lnTo>
                    <a:pt x="2838776" y="2311400"/>
                  </a:lnTo>
                  <a:lnTo>
                    <a:pt x="2832175" y="2260600"/>
                  </a:lnTo>
                  <a:lnTo>
                    <a:pt x="2825175" y="2209800"/>
                  </a:lnTo>
                  <a:lnTo>
                    <a:pt x="2817774" y="2159000"/>
                  </a:lnTo>
                  <a:lnTo>
                    <a:pt x="2809974" y="2108200"/>
                  </a:lnTo>
                  <a:lnTo>
                    <a:pt x="2801773" y="2057400"/>
                  </a:lnTo>
                  <a:lnTo>
                    <a:pt x="2793173" y="2006600"/>
                  </a:lnTo>
                  <a:lnTo>
                    <a:pt x="2784172" y="1955800"/>
                  </a:lnTo>
                  <a:lnTo>
                    <a:pt x="2774771" y="1917700"/>
                  </a:lnTo>
                  <a:lnTo>
                    <a:pt x="2764971" y="1866900"/>
                  </a:lnTo>
                  <a:lnTo>
                    <a:pt x="2754770" y="1816100"/>
                  </a:lnTo>
                  <a:lnTo>
                    <a:pt x="2744169" y="1765300"/>
                  </a:lnTo>
                  <a:lnTo>
                    <a:pt x="2733168" y="1714500"/>
                  </a:lnTo>
                  <a:lnTo>
                    <a:pt x="2721767" y="1676400"/>
                  </a:lnTo>
                  <a:lnTo>
                    <a:pt x="2709967" y="1625600"/>
                  </a:lnTo>
                  <a:lnTo>
                    <a:pt x="2697766" y="1574800"/>
                  </a:lnTo>
                  <a:lnTo>
                    <a:pt x="2685165" y="1536700"/>
                  </a:lnTo>
                  <a:lnTo>
                    <a:pt x="2672164" y="1485900"/>
                  </a:lnTo>
                  <a:lnTo>
                    <a:pt x="2658763" y="1435100"/>
                  </a:lnTo>
                  <a:lnTo>
                    <a:pt x="2644962" y="1397000"/>
                  </a:lnTo>
                  <a:lnTo>
                    <a:pt x="2630761" y="1346200"/>
                  </a:lnTo>
                  <a:lnTo>
                    <a:pt x="2616160" y="1308100"/>
                  </a:lnTo>
                  <a:lnTo>
                    <a:pt x="2601159" y="1257300"/>
                  </a:lnTo>
                  <a:lnTo>
                    <a:pt x="2585758" y="1219200"/>
                  </a:lnTo>
                  <a:lnTo>
                    <a:pt x="2569956" y="1168400"/>
                  </a:lnTo>
                  <a:lnTo>
                    <a:pt x="2553755" y="1130300"/>
                  </a:lnTo>
                  <a:lnTo>
                    <a:pt x="2537154" y="1092200"/>
                  </a:lnTo>
                  <a:lnTo>
                    <a:pt x="2520153" y="1041400"/>
                  </a:lnTo>
                  <a:lnTo>
                    <a:pt x="2502752" y="1003300"/>
                  </a:lnTo>
                  <a:lnTo>
                    <a:pt x="2484950" y="965200"/>
                  </a:lnTo>
                  <a:lnTo>
                    <a:pt x="2466749" y="927100"/>
                  </a:lnTo>
                  <a:lnTo>
                    <a:pt x="2442698" y="876300"/>
                  </a:lnTo>
                  <a:lnTo>
                    <a:pt x="2418242" y="825500"/>
                  </a:lnTo>
                  <a:lnTo>
                    <a:pt x="2393392" y="774700"/>
                  </a:lnTo>
                  <a:lnTo>
                    <a:pt x="2368160" y="723900"/>
                  </a:lnTo>
                  <a:lnTo>
                    <a:pt x="2342558" y="685800"/>
                  </a:lnTo>
                  <a:lnTo>
                    <a:pt x="2316597" y="635000"/>
                  </a:lnTo>
                  <a:lnTo>
                    <a:pt x="2290289" y="596900"/>
                  </a:lnTo>
                  <a:lnTo>
                    <a:pt x="2263646" y="558800"/>
                  </a:lnTo>
                  <a:lnTo>
                    <a:pt x="2236681" y="520700"/>
                  </a:lnTo>
                  <a:lnTo>
                    <a:pt x="2209403" y="482600"/>
                  </a:lnTo>
                  <a:lnTo>
                    <a:pt x="2181826" y="444500"/>
                  </a:lnTo>
                  <a:lnTo>
                    <a:pt x="2153961" y="406400"/>
                  </a:lnTo>
                  <a:lnTo>
                    <a:pt x="2125819" y="368300"/>
                  </a:lnTo>
                  <a:lnTo>
                    <a:pt x="2097413" y="342900"/>
                  </a:lnTo>
                  <a:lnTo>
                    <a:pt x="2068755" y="304800"/>
                  </a:lnTo>
                  <a:lnTo>
                    <a:pt x="1981380" y="228600"/>
                  </a:lnTo>
                  <a:lnTo>
                    <a:pt x="1892154" y="152400"/>
                  </a:lnTo>
                  <a:lnTo>
                    <a:pt x="1862055" y="139700"/>
                  </a:lnTo>
                  <a:lnTo>
                    <a:pt x="1831798" y="114300"/>
                  </a:lnTo>
                  <a:lnTo>
                    <a:pt x="1740191" y="76200"/>
                  </a:lnTo>
                  <a:lnTo>
                    <a:pt x="1709417" y="50800"/>
                  </a:lnTo>
                  <a:close/>
                </a:path>
                <a:path w="2890520" h="6273800">
                  <a:moveTo>
                    <a:pt x="1616541" y="25400"/>
                  </a:moveTo>
                  <a:lnTo>
                    <a:pt x="1273431" y="25400"/>
                  </a:lnTo>
                  <a:lnTo>
                    <a:pt x="1211429" y="50800"/>
                  </a:lnTo>
                  <a:lnTo>
                    <a:pt x="1678542" y="50800"/>
                  </a:lnTo>
                  <a:lnTo>
                    <a:pt x="1616541" y="25400"/>
                  </a:lnTo>
                  <a:close/>
                </a:path>
                <a:path w="2890520" h="6273800">
                  <a:moveTo>
                    <a:pt x="1554280" y="12700"/>
                  </a:moveTo>
                  <a:lnTo>
                    <a:pt x="1335691" y="12700"/>
                  </a:lnTo>
                  <a:lnTo>
                    <a:pt x="1304534" y="25400"/>
                  </a:lnTo>
                  <a:lnTo>
                    <a:pt x="1585437" y="25400"/>
                  </a:lnTo>
                  <a:lnTo>
                    <a:pt x="1554280" y="12700"/>
                  </a:lnTo>
                  <a:close/>
                </a:path>
                <a:path w="2890520" h="6273800">
                  <a:moveTo>
                    <a:pt x="1491856" y="0"/>
                  </a:moveTo>
                  <a:lnTo>
                    <a:pt x="1398116" y="0"/>
                  </a:lnTo>
                  <a:lnTo>
                    <a:pt x="1366889" y="12700"/>
                  </a:lnTo>
                  <a:lnTo>
                    <a:pt x="1523083" y="12700"/>
                  </a:lnTo>
                  <a:lnTo>
                    <a:pt x="1491856" y="0"/>
                  </a:lnTo>
                  <a:close/>
                </a:path>
              </a:pathLst>
            </a:custGeom>
            <a:solidFill>
              <a:srgbClr val="FADD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096" y="5156682"/>
              <a:ext cx="761031" cy="9951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686" y="5209858"/>
              <a:ext cx="656074" cy="89026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534879" y="7801281"/>
            <a:ext cx="203200" cy="3061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0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5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61096" y="4598914"/>
            <a:ext cx="9496425" cy="6640195"/>
            <a:chOff x="5261096" y="4598914"/>
            <a:chExt cx="9496425" cy="664019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096" y="6696395"/>
              <a:ext cx="761031" cy="9951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685" y="6749570"/>
              <a:ext cx="656074" cy="8902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8905" y="4598914"/>
              <a:ext cx="2878561" cy="663995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31304" y="4658713"/>
              <a:ext cx="2773726" cy="6527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5156682"/>
              <a:ext cx="590642" cy="99518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3" y="5209045"/>
              <a:ext cx="485953" cy="8904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6185122"/>
              <a:ext cx="590642" cy="99518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3" y="6237477"/>
              <a:ext cx="485953" cy="89047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211399" y="8070331"/>
            <a:ext cx="203200" cy="3061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0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5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67724" y="5486382"/>
            <a:ext cx="7646034" cy="2726055"/>
            <a:chOff x="5967724" y="5486382"/>
            <a:chExt cx="7646034" cy="272605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7216913"/>
              <a:ext cx="590642" cy="99518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4" y="7269266"/>
              <a:ext cx="485953" cy="8904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2083" y="5486382"/>
              <a:ext cx="7102701" cy="3365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27478" y="6560771"/>
              <a:ext cx="6832650" cy="49913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67724" y="7282828"/>
              <a:ext cx="6958688" cy="7423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919" y="-189"/>
            <a:ext cx="17367885" cy="17970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006975" algn="l"/>
                <a:tab pos="8125459" algn="l"/>
                <a:tab pos="9405620" algn="l"/>
                <a:tab pos="14285594" algn="l"/>
              </a:tabLst>
            </a:pPr>
            <a:r>
              <a:rPr sz="5750" spc="360" dirty="0"/>
              <a:t>Abstracting</a:t>
            </a:r>
            <a:r>
              <a:rPr sz="5750" dirty="0"/>
              <a:t>	</a:t>
            </a:r>
            <a:r>
              <a:rPr sz="5750" spc="525" dirty="0"/>
              <a:t>Notion</a:t>
            </a:r>
            <a:r>
              <a:rPr sz="5750" dirty="0"/>
              <a:t>	</a:t>
            </a:r>
            <a:r>
              <a:rPr sz="5750" spc="790" dirty="0"/>
              <a:t>of</a:t>
            </a:r>
            <a:r>
              <a:rPr sz="5750" dirty="0"/>
              <a:t>	</a:t>
            </a:r>
            <a:r>
              <a:rPr sz="5750" spc="370" dirty="0"/>
              <a:t>Comparing</a:t>
            </a:r>
            <a:r>
              <a:rPr sz="5750" dirty="0"/>
              <a:t>	</a:t>
            </a:r>
            <a:r>
              <a:rPr sz="5750" spc="455" dirty="0"/>
              <a:t>Sizes:</a:t>
            </a:r>
            <a:endParaRPr sz="5750"/>
          </a:p>
          <a:p>
            <a:pPr marL="7907655">
              <a:lnSpc>
                <a:spcPct val="100000"/>
              </a:lnSpc>
              <a:spcBef>
                <a:spcPts val="980"/>
              </a:spcBef>
              <a:tabLst>
                <a:tab pos="8449945" algn="l"/>
                <a:tab pos="10713720" algn="l"/>
                <a:tab pos="11802110" algn="l"/>
                <a:tab pos="13881735" algn="l"/>
                <a:tab pos="14741525" algn="l"/>
              </a:tabLst>
            </a:pPr>
            <a:r>
              <a:rPr spc="1005" dirty="0"/>
              <a:t>-</a:t>
            </a:r>
            <a:r>
              <a:rPr dirty="0"/>
              <a:t>	</a:t>
            </a:r>
            <a:r>
              <a:rPr spc="240" dirty="0"/>
              <a:t>Beyond</a:t>
            </a:r>
            <a:r>
              <a:rPr dirty="0"/>
              <a:t>	</a:t>
            </a:r>
            <a:r>
              <a:rPr spc="130" dirty="0"/>
              <a:t>the</a:t>
            </a:r>
            <a:r>
              <a:rPr dirty="0"/>
              <a:t>	</a:t>
            </a:r>
            <a:r>
              <a:rPr spc="409" dirty="0"/>
              <a:t>notion</a:t>
            </a:r>
            <a:r>
              <a:rPr dirty="0"/>
              <a:t>	</a:t>
            </a:r>
            <a:r>
              <a:rPr spc="509" dirty="0"/>
              <a:t>of</a:t>
            </a:r>
            <a:r>
              <a:rPr dirty="0"/>
              <a:t>	</a:t>
            </a:r>
            <a:r>
              <a:rPr spc="285" dirty="0"/>
              <a:t>counting.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9336" y="2322328"/>
            <a:ext cx="767397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350" dirty="0">
                <a:solidFill>
                  <a:srgbClr val="FFFFFF"/>
                </a:solidFill>
                <a:latin typeface="Century Gothic"/>
                <a:cs typeface="Century Gothic"/>
              </a:rPr>
              <a:t>“Universal”</a:t>
            </a:r>
            <a:r>
              <a:rPr sz="4100" spc="5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100" spc="335" dirty="0">
                <a:solidFill>
                  <a:srgbClr val="FFFFFF"/>
                </a:solidFill>
                <a:latin typeface="Century Gothic"/>
                <a:cs typeface="Century Gothic"/>
              </a:rPr>
              <a:t>Carnival/Mela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6628" y="4782858"/>
            <a:ext cx="2890520" cy="6273800"/>
            <a:chOff x="4196628" y="4782858"/>
            <a:chExt cx="2890520" cy="6273800"/>
          </a:xfrm>
        </p:grpSpPr>
        <p:sp>
          <p:nvSpPr>
            <p:cNvPr id="5" name="object 5"/>
            <p:cNvSpPr/>
            <p:nvPr/>
          </p:nvSpPr>
          <p:spPr>
            <a:xfrm>
              <a:off x="4196628" y="4782858"/>
              <a:ext cx="2890520" cy="6273800"/>
            </a:xfrm>
            <a:custGeom>
              <a:avLst/>
              <a:gdLst/>
              <a:ahLst/>
              <a:cxnLst/>
              <a:rect l="l" t="t" r="r" b="b"/>
              <a:pathLst>
                <a:path w="2890520" h="6273800">
                  <a:moveTo>
                    <a:pt x="1585437" y="6261100"/>
                  </a:moveTo>
                  <a:lnTo>
                    <a:pt x="1304534" y="6261100"/>
                  </a:lnTo>
                  <a:lnTo>
                    <a:pt x="1335691" y="6273800"/>
                  </a:lnTo>
                  <a:lnTo>
                    <a:pt x="1554280" y="6273800"/>
                  </a:lnTo>
                  <a:lnTo>
                    <a:pt x="1585437" y="6261100"/>
                  </a:lnTo>
                  <a:close/>
                </a:path>
                <a:path w="2890520" h="6273800">
                  <a:moveTo>
                    <a:pt x="1709417" y="50800"/>
                  </a:moveTo>
                  <a:lnTo>
                    <a:pt x="1180555" y="50800"/>
                  </a:lnTo>
                  <a:lnTo>
                    <a:pt x="1149781" y="76200"/>
                  </a:lnTo>
                  <a:lnTo>
                    <a:pt x="1058174" y="114300"/>
                  </a:lnTo>
                  <a:lnTo>
                    <a:pt x="1027917" y="139700"/>
                  </a:lnTo>
                  <a:lnTo>
                    <a:pt x="997819" y="152400"/>
                  </a:lnTo>
                  <a:lnTo>
                    <a:pt x="908593" y="228600"/>
                  </a:lnTo>
                  <a:lnTo>
                    <a:pt x="821219" y="304800"/>
                  </a:lnTo>
                  <a:lnTo>
                    <a:pt x="792561" y="342900"/>
                  </a:lnTo>
                  <a:lnTo>
                    <a:pt x="764155" y="368300"/>
                  </a:lnTo>
                  <a:lnTo>
                    <a:pt x="736014" y="406400"/>
                  </a:lnTo>
                  <a:lnTo>
                    <a:pt x="708149" y="444500"/>
                  </a:lnTo>
                  <a:lnTo>
                    <a:pt x="680572" y="482600"/>
                  </a:lnTo>
                  <a:lnTo>
                    <a:pt x="653295" y="520700"/>
                  </a:lnTo>
                  <a:lnTo>
                    <a:pt x="626329" y="558800"/>
                  </a:lnTo>
                  <a:lnTo>
                    <a:pt x="599687" y="596900"/>
                  </a:lnTo>
                  <a:lnTo>
                    <a:pt x="573380" y="635000"/>
                  </a:lnTo>
                  <a:lnTo>
                    <a:pt x="547419" y="685800"/>
                  </a:lnTo>
                  <a:lnTo>
                    <a:pt x="521817" y="723900"/>
                  </a:lnTo>
                  <a:lnTo>
                    <a:pt x="496586" y="774700"/>
                  </a:lnTo>
                  <a:lnTo>
                    <a:pt x="471736" y="825500"/>
                  </a:lnTo>
                  <a:lnTo>
                    <a:pt x="447280" y="876300"/>
                  </a:lnTo>
                  <a:lnTo>
                    <a:pt x="423230" y="927100"/>
                  </a:lnTo>
                  <a:lnTo>
                    <a:pt x="405029" y="965200"/>
                  </a:lnTo>
                  <a:lnTo>
                    <a:pt x="387227" y="1003300"/>
                  </a:lnTo>
                  <a:lnTo>
                    <a:pt x="369826" y="1041400"/>
                  </a:lnTo>
                  <a:lnTo>
                    <a:pt x="352825" y="1092200"/>
                  </a:lnTo>
                  <a:lnTo>
                    <a:pt x="336224" y="1130300"/>
                  </a:lnTo>
                  <a:lnTo>
                    <a:pt x="320023" y="1168400"/>
                  </a:lnTo>
                  <a:lnTo>
                    <a:pt x="304221" y="1219200"/>
                  </a:lnTo>
                  <a:lnTo>
                    <a:pt x="288820" y="1257300"/>
                  </a:lnTo>
                  <a:lnTo>
                    <a:pt x="273819" y="1308100"/>
                  </a:lnTo>
                  <a:lnTo>
                    <a:pt x="259218" y="1346200"/>
                  </a:lnTo>
                  <a:lnTo>
                    <a:pt x="245017" y="1397000"/>
                  </a:lnTo>
                  <a:lnTo>
                    <a:pt x="231216" y="1435100"/>
                  </a:lnTo>
                  <a:lnTo>
                    <a:pt x="217815" y="1485900"/>
                  </a:lnTo>
                  <a:lnTo>
                    <a:pt x="204814" y="1536700"/>
                  </a:lnTo>
                  <a:lnTo>
                    <a:pt x="192213" y="1574800"/>
                  </a:lnTo>
                  <a:lnTo>
                    <a:pt x="180013" y="1625600"/>
                  </a:lnTo>
                  <a:lnTo>
                    <a:pt x="168212" y="1676400"/>
                  </a:lnTo>
                  <a:lnTo>
                    <a:pt x="156811" y="1714500"/>
                  </a:lnTo>
                  <a:lnTo>
                    <a:pt x="145810" y="1765300"/>
                  </a:lnTo>
                  <a:lnTo>
                    <a:pt x="135209" y="1816100"/>
                  </a:lnTo>
                  <a:lnTo>
                    <a:pt x="125009" y="1866900"/>
                  </a:lnTo>
                  <a:lnTo>
                    <a:pt x="115208" y="1917700"/>
                  </a:lnTo>
                  <a:lnTo>
                    <a:pt x="105807" y="1955800"/>
                  </a:lnTo>
                  <a:lnTo>
                    <a:pt x="96806" y="2006600"/>
                  </a:lnTo>
                  <a:lnTo>
                    <a:pt x="88206" y="2057400"/>
                  </a:lnTo>
                  <a:lnTo>
                    <a:pt x="80005" y="2108200"/>
                  </a:lnTo>
                  <a:lnTo>
                    <a:pt x="72205" y="2159000"/>
                  </a:lnTo>
                  <a:lnTo>
                    <a:pt x="64804" y="2209800"/>
                  </a:lnTo>
                  <a:lnTo>
                    <a:pt x="57804" y="2260600"/>
                  </a:lnTo>
                  <a:lnTo>
                    <a:pt x="51203" y="2311400"/>
                  </a:lnTo>
                  <a:lnTo>
                    <a:pt x="45003" y="2362200"/>
                  </a:lnTo>
                  <a:lnTo>
                    <a:pt x="39202" y="2413000"/>
                  </a:lnTo>
                  <a:lnTo>
                    <a:pt x="33802" y="2463800"/>
                  </a:lnTo>
                  <a:lnTo>
                    <a:pt x="28802" y="2514600"/>
                  </a:lnTo>
                  <a:lnTo>
                    <a:pt x="24201" y="2565400"/>
                  </a:lnTo>
                  <a:lnTo>
                    <a:pt x="20001" y="2616200"/>
                  </a:lnTo>
                  <a:lnTo>
                    <a:pt x="16201" y="2667000"/>
                  </a:lnTo>
                  <a:lnTo>
                    <a:pt x="12800" y="2730500"/>
                  </a:lnTo>
                  <a:lnTo>
                    <a:pt x="9800" y="2781300"/>
                  </a:lnTo>
                  <a:lnTo>
                    <a:pt x="7200" y="2832100"/>
                  </a:lnTo>
                  <a:lnTo>
                    <a:pt x="5000" y="2882900"/>
                  </a:lnTo>
                  <a:lnTo>
                    <a:pt x="3200" y="2933700"/>
                  </a:lnTo>
                  <a:lnTo>
                    <a:pt x="1800" y="2984500"/>
                  </a:lnTo>
                  <a:lnTo>
                    <a:pt x="800" y="3035300"/>
                  </a:lnTo>
                  <a:lnTo>
                    <a:pt x="200" y="3086100"/>
                  </a:lnTo>
                  <a:lnTo>
                    <a:pt x="0" y="3136900"/>
                  </a:lnTo>
                  <a:lnTo>
                    <a:pt x="200" y="3200400"/>
                  </a:lnTo>
                  <a:lnTo>
                    <a:pt x="800" y="3251200"/>
                  </a:lnTo>
                  <a:lnTo>
                    <a:pt x="1800" y="3302000"/>
                  </a:lnTo>
                  <a:lnTo>
                    <a:pt x="3200" y="3352800"/>
                  </a:lnTo>
                  <a:lnTo>
                    <a:pt x="5000" y="3403600"/>
                  </a:lnTo>
                  <a:lnTo>
                    <a:pt x="7200" y="3454400"/>
                  </a:lnTo>
                  <a:lnTo>
                    <a:pt x="9800" y="3505200"/>
                  </a:lnTo>
                  <a:lnTo>
                    <a:pt x="12800" y="3556000"/>
                  </a:lnTo>
                  <a:lnTo>
                    <a:pt x="16201" y="3606800"/>
                  </a:lnTo>
                  <a:lnTo>
                    <a:pt x="20001" y="3670300"/>
                  </a:lnTo>
                  <a:lnTo>
                    <a:pt x="24201" y="3721100"/>
                  </a:lnTo>
                  <a:lnTo>
                    <a:pt x="28802" y="3771900"/>
                  </a:lnTo>
                  <a:lnTo>
                    <a:pt x="33802" y="3822700"/>
                  </a:lnTo>
                  <a:lnTo>
                    <a:pt x="39202" y="3873500"/>
                  </a:lnTo>
                  <a:lnTo>
                    <a:pt x="45003" y="3924300"/>
                  </a:lnTo>
                  <a:lnTo>
                    <a:pt x="51203" y="3975100"/>
                  </a:lnTo>
                  <a:lnTo>
                    <a:pt x="57804" y="4025900"/>
                  </a:lnTo>
                  <a:lnTo>
                    <a:pt x="64804" y="4076700"/>
                  </a:lnTo>
                  <a:lnTo>
                    <a:pt x="72205" y="4127500"/>
                  </a:lnTo>
                  <a:lnTo>
                    <a:pt x="80005" y="4178300"/>
                  </a:lnTo>
                  <a:lnTo>
                    <a:pt x="88206" y="4229100"/>
                  </a:lnTo>
                  <a:lnTo>
                    <a:pt x="96806" y="4279900"/>
                  </a:lnTo>
                  <a:lnTo>
                    <a:pt x="105807" y="4318000"/>
                  </a:lnTo>
                  <a:lnTo>
                    <a:pt x="115208" y="4368800"/>
                  </a:lnTo>
                  <a:lnTo>
                    <a:pt x="125009" y="4419600"/>
                  </a:lnTo>
                  <a:lnTo>
                    <a:pt x="135209" y="4470400"/>
                  </a:lnTo>
                  <a:lnTo>
                    <a:pt x="145810" y="4521200"/>
                  </a:lnTo>
                  <a:lnTo>
                    <a:pt x="156811" y="4572000"/>
                  </a:lnTo>
                  <a:lnTo>
                    <a:pt x="168212" y="4610100"/>
                  </a:lnTo>
                  <a:lnTo>
                    <a:pt x="180013" y="4660900"/>
                  </a:lnTo>
                  <a:lnTo>
                    <a:pt x="192213" y="4711700"/>
                  </a:lnTo>
                  <a:lnTo>
                    <a:pt x="204814" y="4749800"/>
                  </a:lnTo>
                  <a:lnTo>
                    <a:pt x="217815" y="4800600"/>
                  </a:lnTo>
                  <a:lnTo>
                    <a:pt x="231216" y="4851400"/>
                  </a:lnTo>
                  <a:lnTo>
                    <a:pt x="245017" y="4889500"/>
                  </a:lnTo>
                  <a:lnTo>
                    <a:pt x="259218" y="4940300"/>
                  </a:lnTo>
                  <a:lnTo>
                    <a:pt x="273819" y="4978400"/>
                  </a:lnTo>
                  <a:lnTo>
                    <a:pt x="288820" y="5029200"/>
                  </a:lnTo>
                  <a:lnTo>
                    <a:pt x="304221" y="5067300"/>
                  </a:lnTo>
                  <a:lnTo>
                    <a:pt x="320023" y="5118100"/>
                  </a:lnTo>
                  <a:lnTo>
                    <a:pt x="336224" y="5156200"/>
                  </a:lnTo>
                  <a:lnTo>
                    <a:pt x="352825" y="5194300"/>
                  </a:lnTo>
                  <a:lnTo>
                    <a:pt x="369826" y="5245100"/>
                  </a:lnTo>
                  <a:lnTo>
                    <a:pt x="387227" y="5283200"/>
                  </a:lnTo>
                  <a:lnTo>
                    <a:pt x="405029" y="5321300"/>
                  </a:lnTo>
                  <a:lnTo>
                    <a:pt x="423230" y="5359400"/>
                  </a:lnTo>
                  <a:lnTo>
                    <a:pt x="447280" y="5410200"/>
                  </a:lnTo>
                  <a:lnTo>
                    <a:pt x="471736" y="5461000"/>
                  </a:lnTo>
                  <a:lnTo>
                    <a:pt x="496586" y="5511800"/>
                  </a:lnTo>
                  <a:lnTo>
                    <a:pt x="521817" y="5562600"/>
                  </a:lnTo>
                  <a:lnTo>
                    <a:pt x="547419" y="5600700"/>
                  </a:lnTo>
                  <a:lnTo>
                    <a:pt x="573380" y="5651500"/>
                  </a:lnTo>
                  <a:lnTo>
                    <a:pt x="599687" y="5689600"/>
                  </a:lnTo>
                  <a:lnTo>
                    <a:pt x="626329" y="5727700"/>
                  </a:lnTo>
                  <a:lnTo>
                    <a:pt x="653295" y="5765800"/>
                  </a:lnTo>
                  <a:lnTo>
                    <a:pt x="680572" y="5803900"/>
                  </a:lnTo>
                  <a:lnTo>
                    <a:pt x="708149" y="5842000"/>
                  </a:lnTo>
                  <a:lnTo>
                    <a:pt x="736014" y="5880100"/>
                  </a:lnTo>
                  <a:lnTo>
                    <a:pt x="764155" y="5905500"/>
                  </a:lnTo>
                  <a:lnTo>
                    <a:pt x="792561" y="5943600"/>
                  </a:lnTo>
                  <a:lnTo>
                    <a:pt x="821219" y="5969000"/>
                  </a:lnTo>
                  <a:lnTo>
                    <a:pt x="850118" y="6007100"/>
                  </a:lnTo>
                  <a:lnTo>
                    <a:pt x="879247" y="6032500"/>
                  </a:lnTo>
                  <a:lnTo>
                    <a:pt x="967891" y="6108700"/>
                  </a:lnTo>
                  <a:lnTo>
                    <a:pt x="997819" y="6121400"/>
                  </a:lnTo>
                  <a:lnTo>
                    <a:pt x="1058174" y="6172200"/>
                  </a:lnTo>
                  <a:lnTo>
                    <a:pt x="1273431" y="6261100"/>
                  </a:lnTo>
                  <a:lnTo>
                    <a:pt x="1616541" y="6261100"/>
                  </a:lnTo>
                  <a:lnTo>
                    <a:pt x="1831798" y="6172200"/>
                  </a:lnTo>
                  <a:lnTo>
                    <a:pt x="1892154" y="6121400"/>
                  </a:lnTo>
                  <a:lnTo>
                    <a:pt x="1922082" y="6108700"/>
                  </a:lnTo>
                  <a:lnTo>
                    <a:pt x="2010726" y="6032500"/>
                  </a:lnTo>
                  <a:lnTo>
                    <a:pt x="2039855" y="6007100"/>
                  </a:lnTo>
                  <a:lnTo>
                    <a:pt x="2068755" y="5969000"/>
                  </a:lnTo>
                  <a:lnTo>
                    <a:pt x="2097413" y="5943600"/>
                  </a:lnTo>
                  <a:lnTo>
                    <a:pt x="2125819" y="5905500"/>
                  </a:lnTo>
                  <a:lnTo>
                    <a:pt x="2153961" y="5880100"/>
                  </a:lnTo>
                  <a:lnTo>
                    <a:pt x="2181826" y="5842000"/>
                  </a:lnTo>
                  <a:lnTo>
                    <a:pt x="2209403" y="5803900"/>
                  </a:lnTo>
                  <a:lnTo>
                    <a:pt x="2236681" y="5765800"/>
                  </a:lnTo>
                  <a:lnTo>
                    <a:pt x="2263646" y="5727700"/>
                  </a:lnTo>
                  <a:lnTo>
                    <a:pt x="2290289" y="5689600"/>
                  </a:lnTo>
                  <a:lnTo>
                    <a:pt x="2316597" y="5651500"/>
                  </a:lnTo>
                  <a:lnTo>
                    <a:pt x="2342558" y="5600700"/>
                  </a:lnTo>
                  <a:lnTo>
                    <a:pt x="2368160" y="5562600"/>
                  </a:lnTo>
                  <a:lnTo>
                    <a:pt x="2393392" y="5511800"/>
                  </a:lnTo>
                  <a:lnTo>
                    <a:pt x="2418242" y="5461000"/>
                  </a:lnTo>
                  <a:lnTo>
                    <a:pt x="2442698" y="5410200"/>
                  </a:lnTo>
                  <a:lnTo>
                    <a:pt x="2466749" y="5359400"/>
                  </a:lnTo>
                  <a:lnTo>
                    <a:pt x="2484950" y="5321300"/>
                  </a:lnTo>
                  <a:lnTo>
                    <a:pt x="2502752" y="5283200"/>
                  </a:lnTo>
                  <a:lnTo>
                    <a:pt x="2520153" y="5245100"/>
                  </a:lnTo>
                  <a:lnTo>
                    <a:pt x="2537154" y="5194300"/>
                  </a:lnTo>
                  <a:lnTo>
                    <a:pt x="2553755" y="5156200"/>
                  </a:lnTo>
                  <a:lnTo>
                    <a:pt x="2569956" y="5118100"/>
                  </a:lnTo>
                  <a:lnTo>
                    <a:pt x="2585758" y="5067300"/>
                  </a:lnTo>
                  <a:lnTo>
                    <a:pt x="2601159" y="5029200"/>
                  </a:lnTo>
                  <a:lnTo>
                    <a:pt x="2616160" y="4978400"/>
                  </a:lnTo>
                  <a:lnTo>
                    <a:pt x="2630761" y="4940300"/>
                  </a:lnTo>
                  <a:lnTo>
                    <a:pt x="2644962" y="4889500"/>
                  </a:lnTo>
                  <a:lnTo>
                    <a:pt x="2658763" y="4851400"/>
                  </a:lnTo>
                  <a:lnTo>
                    <a:pt x="2672164" y="4800600"/>
                  </a:lnTo>
                  <a:lnTo>
                    <a:pt x="2685165" y="4749800"/>
                  </a:lnTo>
                  <a:lnTo>
                    <a:pt x="2697766" y="4711700"/>
                  </a:lnTo>
                  <a:lnTo>
                    <a:pt x="2709967" y="4660900"/>
                  </a:lnTo>
                  <a:lnTo>
                    <a:pt x="2721767" y="4610100"/>
                  </a:lnTo>
                  <a:lnTo>
                    <a:pt x="2733168" y="4572000"/>
                  </a:lnTo>
                  <a:lnTo>
                    <a:pt x="2744169" y="4521200"/>
                  </a:lnTo>
                  <a:lnTo>
                    <a:pt x="2754770" y="4470400"/>
                  </a:lnTo>
                  <a:lnTo>
                    <a:pt x="2764971" y="4419600"/>
                  </a:lnTo>
                  <a:lnTo>
                    <a:pt x="2774771" y="4368800"/>
                  </a:lnTo>
                  <a:lnTo>
                    <a:pt x="2784172" y="4318000"/>
                  </a:lnTo>
                  <a:lnTo>
                    <a:pt x="2793173" y="4279900"/>
                  </a:lnTo>
                  <a:lnTo>
                    <a:pt x="2801773" y="4229100"/>
                  </a:lnTo>
                  <a:lnTo>
                    <a:pt x="2809974" y="4178300"/>
                  </a:lnTo>
                  <a:lnTo>
                    <a:pt x="2817774" y="4127500"/>
                  </a:lnTo>
                  <a:lnTo>
                    <a:pt x="2825175" y="4076700"/>
                  </a:lnTo>
                  <a:lnTo>
                    <a:pt x="2832175" y="4025900"/>
                  </a:lnTo>
                  <a:lnTo>
                    <a:pt x="2838776" y="3975100"/>
                  </a:lnTo>
                  <a:lnTo>
                    <a:pt x="2844976" y="3924300"/>
                  </a:lnTo>
                  <a:lnTo>
                    <a:pt x="2850777" y="3873500"/>
                  </a:lnTo>
                  <a:lnTo>
                    <a:pt x="2856177" y="3822700"/>
                  </a:lnTo>
                  <a:lnTo>
                    <a:pt x="2861177" y="3771900"/>
                  </a:lnTo>
                  <a:lnTo>
                    <a:pt x="2865778" y="3721100"/>
                  </a:lnTo>
                  <a:lnTo>
                    <a:pt x="2869978" y="3670300"/>
                  </a:lnTo>
                  <a:lnTo>
                    <a:pt x="2873778" y="3606800"/>
                  </a:lnTo>
                  <a:lnTo>
                    <a:pt x="2877179" y="3556000"/>
                  </a:lnTo>
                  <a:lnTo>
                    <a:pt x="2880179" y="3505200"/>
                  </a:lnTo>
                  <a:lnTo>
                    <a:pt x="2882779" y="3454400"/>
                  </a:lnTo>
                  <a:lnTo>
                    <a:pt x="2884979" y="3403600"/>
                  </a:lnTo>
                  <a:lnTo>
                    <a:pt x="2886779" y="3352800"/>
                  </a:lnTo>
                  <a:lnTo>
                    <a:pt x="2888179" y="3302000"/>
                  </a:lnTo>
                  <a:lnTo>
                    <a:pt x="2889180" y="3251200"/>
                  </a:lnTo>
                  <a:lnTo>
                    <a:pt x="2889780" y="3200400"/>
                  </a:lnTo>
                  <a:lnTo>
                    <a:pt x="2889980" y="3136900"/>
                  </a:lnTo>
                  <a:lnTo>
                    <a:pt x="2889780" y="3086100"/>
                  </a:lnTo>
                  <a:lnTo>
                    <a:pt x="2889180" y="3035300"/>
                  </a:lnTo>
                  <a:lnTo>
                    <a:pt x="2888179" y="2984500"/>
                  </a:lnTo>
                  <a:lnTo>
                    <a:pt x="2886779" y="2933700"/>
                  </a:lnTo>
                  <a:lnTo>
                    <a:pt x="2884979" y="2882900"/>
                  </a:lnTo>
                  <a:lnTo>
                    <a:pt x="2882779" y="2832100"/>
                  </a:lnTo>
                  <a:lnTo>
                    <a:pt x="2880179" y="2781300"/>
                  </a:lnTo>
                  <a:lnTo>
                    <a:pt x="2877179" y="2730500"/>
                  </a:lnTo>
                  <a:lnTo>
                    <a:pt x="2873778" y="2667000"/>
                  </a:lnTo>
                  <a:lnTo>
                    <a:pt x="2869978" y="2616200"/>
                  </a:lnTo>
                  <a:lnTo>
                    <a:pt x="2865778" y="2565400"/>
                  </a:lnTo>
                  <a:lnTo>
                    <a:pt x="2861177" y="2514600"/>
                  </a:lnTo>
                  <a:lnTo>
                    <a:pt x="2856177" y="2463800"/>
                  </a:lnTo>
                  <a:lnTo>
                    <a:pt x="2850777" y="2413000"/>
                  </a:lnTo>
                  <a:lnTo>
                    <a:pt x="2844976" y="2362200"/>
                  </a:lnTo>
                  <a:lnTo>
                    <a:pt x="2838776" y="2311400"/>
                  </a:lnTo>
                  <a:lnTo>
                    <a:pt x="2832175" y="2260600"/>
                  </a:lnTo>
                  <a:lnTo>
                    <a:pt x="2825175" y="2209800"/>
                  </a:lnTo>
                  <a:lnTo>
                    <a:pt x="2817774" y="2159000"/>
                  </a:lnTo>
                  <a:lnTo>
                    <a:pt x="2809974" y="2108200"/>
                  </a:lnTo>
                  <a:lnTo>
                    <a:pt x="2801773" y="2057400"/>
                  </a:lnTo>
                  <a:lnTo>
                    <a:pt x="2793173" y="2006600"/>
                  </a:lnTo>
                  <a:lnTo>
                    <a:pt x="2784172" y="1955800"/>
                  </a:lnTo>
                  <a:lnTo>
                    <a:pt x="2774771" y="1917700"/>
                  </a:lnTo>
                  <a:lnTo>
                    <a:pt x="2764971" y="1866900"/>
                  </a:lnTo>
                  <a:lnTo>
                    <a:pt x="2754770" y="1816100"/>
                  </a:lnTo>
                  <a:lnTo>
                    <a:pt x="2744169" y="1765300"/>
                  </a:lnTo>
                  <a:lnTo>
                    <a:pt x="2733168" y="1714500"/>
                  </a:lnTo>
                  <a:lnTo>
                    <a:pt x="2721767" y="1676400"/>
                  </a:lnTo>
                  <a:lnTo>
                    <a:pt x="2709967" y="1625600"/>
                  </a:lnTo>
                  <a:lnTo>
                    <a:pt x="2697766" y="1574800"/>
                  </a:lnTo>
                  <a:lnTo>
                    <a:pt x="2685165" y="1536700"/>
                  </a:lnTo>
                  <a:lnTo>
                    <a:pt x="2672164" y="1485900"/>
                  </a:lnTo>
                  <a:lnTo>
                    <a:pt x="2658763" y="1435100"/>
                  </a:lnTo>
                  <a:lnTo>
                    <a:pt x="2644962" y="1397000"/>
                  </a:lnTo>
                  <a:lnTo>
                    <a:pt x="2630761" y="1346200"/>
                  </a:lnTo>
                  <a:lnTo>
                    <a:pt x="2616160" y="1308100"/>
                  </a:lnTo>
                  <a:lnTo>
                    <a:pt x="2601159" y="1257300"/>
                  </a:lnTo>
                  <a:lnTo>
                    <a:pt x="2585758" y="1219200"/>
                  </a:lnTo>
                  <a:lnTo>
                    <a:pt x="2569956" y="1168400"/>
                  </a:lnTo>
                  <a:lnTo>
                    <a:pt x="2553755" y="1130300"/>
                  </a:lnTo>
                  <a:lnTo>
                    <a:pt x="2537154" y="1092200"/>
                  </a:lnTo>
                  <a:lnTo>
                    <a:pt x="2520153" y="1041400"/>
                  </a:lnTo>
                  <a:lnTo>
                    <a:pt x="2502752" y="1003300"/>
                  </a:lnTo>
                  <a:lnTo>
                    <a:pt x="2484950" y="965200"/>
                  </a:lnTo>
                  <a:lnTo>
                    <a:pt x="2466749" y="927100"/>
                  </a:lnTo>
                  <a:lnTo>
                    <a:pt x="2442698" y="876300"/>
                  </a:lnTo>
                  <a:lnTo>
                    <a:pt x="2418242" y="825500"/>
                  </a:lnTo>
                  <a:lnTo>
                    <a:pt x="2393392" y="774700"/>
                  </a:lnTo>
                  <a:lnTo>
                    <a:pt x="2368160" y="723900"/>
                  </a:lnTo>
                  <a:lnTo>
                    <a:pt x="2342558" y="685800"/>
                  </a:lnTo>
                  <a:lnTo>
                    <a:pt x="2316597" y="635000"/>
                  </a:lnTo>
                  <a:lnTo>
                    <a:pt x="2290289" y="596900"/>
                  </a:lnTo>
                  <a:lnTo>
                    <a:pt x="2263646" y="558800"/>
                  </a:lnTo>
                  <a:lnTo>
                    <a:pt x="2236681" y="520700"/>
                  </a:lnTo>
                  <a:lnTo>
                    <a:pt x="2209403" y="482600"/>
                  </a:lnTo>
                  <a:lnTo>
                    <a:pt x="2181826" y="444500"/>
                  </a:lnTo>
                  <a:lnTo>
                    <a:pt x="2153961" y="406400"/>
                  </a:lnTo>
                  <a:lnTo>
                    <a:pt x="2125819" y="368300"/>
                  </a:lnTo>
                  <a:lnTo>
                    <a:pt x="2097413" y="342900"/>
                  </a:lnTo>
                  <a:lnTo>
                    <a:pt x="2068755" y="304800"/>
                  </a:lnTo>
                  <a:lnTo>
                    <a:pt x="1981380" y="228600"/>
                  </a:lnTo>
                  <a:lnTo>
                    <a:pt x="1892154" y="152400"/>
                  </a:lnTo>
                  <a:lnTo>
                    <a:pt x="1862055" y="139700"/>
                  </a:lnTo>
                  <a:lnTo>
                    <a:pt x="1831798" y="114300"/>
                  </a:lnTo>
                  <a:lnTo>
                    <a:pt x="1740191" y="76200"/>
                  </a:lnTo>
                  <a:lnTo>
                    <a:pt x="1709417" y="50800"/>
                  </a:lnTo>
                  <a:close/>
                </a:path>
                <a:path w="2890520" h="6273800">
                  <a:moveTo>
                    <a:pt x="1616541" y="25400"/>
                  </a:moveTo>
                  <a:lnTo>
                    <a:pt x="1273431" y="25400"/>
                  </a:lnTo>
                  <a:lnTo>
                    <a:pt x="1211429" y="50800"/>
                  </a:lnTo>
                  <a:lnTo>
                    <a:pt x="1678542" y="50800"/>
                  </a:lnTo>
                  <a:lnTo>
                    <a:pt x="1616541" y="25400"/>
                  </a:lnTo>
                  <a:close/>
                </a:path>
                <a:path w="2890520" h="6273800">
                  <a:moveTo>
                    <a:pt x="1554280" y="12700"/>
                  </a:moveTo>
                  <a:lnTo>
                    <a:pt x="1335691" y="12700"/>
                  </a:lnTo>
                  <a:lnTo>
                    <a:pt x="1304534" y="25400"/>
                  </a:lnTo>
                  <a:lnTo>
                    <a:pt x="1585437" y="25400"/>
                  </a:lnTo>
                  <a:lnTo>
                    <a:pt x="1554280" y="12700"/>
                  </a:lnTo>
                  <a:close/>
                </a:path>
                <a:path w="2890520" h="6273800">
                  <a:moveTo>
                    <a:pt x="1491856" y="0"/>
                  </a:moveTo>
                  <a:lnTo>
                    <a:pt x="1398116" y="0"/>
                  </a:lnTo>
                  <a:lnTo>
                    <a:pt x="1366889" y="12700"/>
                  </a:lnTo>
                  <a:lnTo>
                    <a:pt x="1523083" y="12700"/>
                  </a:lnTo>
                  <a:lnTo>
                    <a:pt x="1491856" y="0"/>
                  </a:lnTo>
                  <a:close/>
                </a:path>
              </a:pathLst>
            </a:custGeom>
            <a:solidFill>
              <a:srgbClr val="FADD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096" y="5156682"/>
              <a:ext cx="761031" cy="9951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686" y="5209858"/>
              <a:ext cx="656074" cy="89026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534879" y="7801281"/>
            <a:ext cx="203200" cy="3061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0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5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61096" y="4598914"/>
            <a:ext cx="9496425" cy="6640195"/>
            <a:chOff x="5261096" y="4598914"/>
            <a:chExt cx="9496425" cy="664019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096" y="6696395"/>
              <a:ext cx="761031" cy="9951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685" y="6749570"/>
              <a:ext cx="656074" cy="8902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8905" y="4598914"/>
              <a:ext cx="2878561" cy="663995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31304" y="4658713"/>
              <a:ext cx="2773726" cy="6527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5156682"/>
              <a:ext cx="590642" cy="99518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3" y="5209045"/>
              <a:ext cx="485953" cy="8904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6185122"/>
              <a:ext cx="590642" cy="99518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3" y="6237477"/>
              <a:ext cx="485953" cy="89047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211399" y="8070331"/>
            <a:ext cx="203200" cy="3061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0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5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92083" y="5486382"/>
            <a:ext cx="7621408" cy="2725713"/>
            <a:chOff x="5992083" y="5486382"/>
            <a:chExt cx="7621408" cy="2725713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7216913"/>
              <a:ext cx="590642" cy="99518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4" y="7269266"/>
              <a:ext cx="485953" cy="8904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2083" y="5486382"/>
              <a:ext cx="7102701" cy="3365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27478" y="6560771"/>
              <a:ext cx="6832650" cy="499138"/>
            </a:xfrm>
            <a:prstGeom prst="rect">
              <a:avLst/>
            </a:prstGeom>
          </p:spPr>
        </p:pic>
      </p:grpSp>
      <p:pic>
        <p:nvPicPr>
          <p:cNvPr id="25" name="object 23">
            <a:extLst>
              <a:ext uri="{FF2B5EF4-FFF2-40B4-BE49-F238E27FC236}">
                <a16:creationId xmlns:a16="http://schemas.microsoft.com/office/drawing/2014/main" id="{83A23466-3780-4485-9A83-C5E48919A33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10677" y="7691088"/>
            <a:ext cx="6832650" cy="499138"/>
          </a:xfrm>
          <a:prstGeom prst="rect">
            <a:avLst/>
          </a:prstGeom>
        </p:spPr>
      </p:pic>
      <p:pic>
        <p:nvPicPr>
          <p:cNvPr id="26" name="object 23">
            <a:extLst>
              <a:ext uri="{FF2B5EF4-FFF2-40B4-BE49-F238E27FC236}">
                <a16:creationId xmlns:a16="http://schemas.microsoft.com/office/drawing/2014/main" id="{7DCC3BA1-E0EB-4181-9308-F1FAF91A8B3B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 flipV="1">
            <a:off x="5790477" y="9480370"/>
            <a:ext cx="7222029" cy="381592"/>
          </a:xfrm>
          <a:prstGeom prst="rect">
            <a:avLst/>
          </a:prstGeom>
        </p:spPr>
      </p:pic>
      <p:pic>
        <p:nvPicPr>
          <p:cNvPr id="27" name="object 23">
            <a:extLst>
              <a:ext uri="{FF2B5EF4-FFF2-40B4-BE49-F238E27FC236}">
                <a16:creationId xmlns:a16="http://schemas.microsoft.com/office/drawing/2014/main" id="{E5FF8805-52C6-4784-A72F-FED5FBEFA4E3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 flipV="1">
            <a:off x="5800820" y="10593572"/>
            <a:ext cx="7222029" cy="3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9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919" y="-189"/>
            <a:ext cx="17367885" cy="17970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5006975" algn="l"/>
                <a:tab pos="8125459" algn="l"/>
                <a:tab pos="9405620" algn="l"/>
                <a:tab pos="14285594" algn="l"/>
              </a:tabLst>
            </a:pPr>
            <a:r>
              <a:rPr sz="5750" spc="360" dirty="0"/>
              <a:t>Abstracting</a:t>
            </a:r>
            <a:r>
              <a:rPr sz="5750" dirty="0"/>
              <a:t>	</a:t>
            </a:r>
            <a:r>
              <a:rPr sz="5750" spc="525" dirty="0"/>
              <a:t>Notion</a:t>
            </a:r>
            <a:r>
              <a:rPr sz="5750" dirty="0"/>
              <a:t>	</a:t>
            </a:r>
            <a:r>
              <a:rPr sz="5750" spc="790" dirty="0"/>
              <a:t>of</a:t>
            </a:r>
            <a:r>
              <a:rPr sz="5750" dirty="0"/>
              <a:t>	</a:t>
            </a:r>
            <a:r>
              <a:rPr sz="5750" spc="370" dirty="0"/>
              <a:t>Comparing</a:t>
            </a:r>
            <a:r>
              <a:rPr sz="5750" dirty="0"/>
              <a:t>	</a:t>
            </a:r>
            <a:r>
              <a:rPr sz="5750" spc="455" dirty="0"/>
              <a:t>Sizes:</a:t>
            </a:r>
            <a:endParaRPr sz="5750"/>
          </a:p>
          <a:p>
            <a:pPr marL="7907655">
              <a:lnSpc>
                <a:spcPct val="100000"/>
              </a:lnSpc>
              <a:spcBef>
                <a:spcPts val="980"/>
              </a:spcBef>
              <a:tabLst>
                <a:tab pos="8449945" algn="l"/>
                <a:tab pos="10713720" algn="l"/>
                <a:tab pos="11802110" algn="l"/>
                <a:tab pos="13881735" algn="l"/>
                <a:tab pos="14741525" algn="l"/>
              </a:tabLst>
            </a:pPr>
            <a:r>
              <a:rPr spc="1005" dirty="0"/>
              <a:t>-</a:t>
            </a:r>
            <a:r>
              <a:rPr dirty="0"/>
              <a:t>	</a:t>
            </a:r>
            <a:r>
              <a:rPr spc="240" dirty="0"/>
              <a:t>Beyond</a:t>
            </a:r>
            <a:r>
              <a:rPr dirty="0"/>
              <a:t>	</a:t>
            </a:r>
            <a:r>
              <a:rPr spc="130" dirty="0"/>
              <a:t>the</a:t>
            </a:r>
            <a:r>
              <a:rPr dirty="0"/>
              <a:t>	</a:t>
            </a:r>
            <a:r>
              <a:rPr spc="409" dirty="0"/>
              <a:t>notion</a:t>
            </a:r>
            <a:r>
              <a:rPr dirty="0"/>
              <a:t>	</a:t>
            </a:r>
            <a:r>
              <a:rPr spc="509" dirty="0"/>
              <a:t>of</a:t>
            </a:r>
            <a:r>
              <a:rPr dirty="0"/>
              <a:t>	</a:t>
            </a:r>
            <a:r>
              <a:rPr spc="285" dirty="0"/>
              <a:t>counting.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9336" y="2322328"/>
            <a:ext cx="767397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350" dirty="0">
                <a:solidFill>
                  <a:srgbClr val="FFFFFF"/>
                </a:solidFill>
                <a:latin typeface="Century Gothic"/>
                <a:cs typeface="Century Gothic"/>
              </a:rPr>
              <a:t>“Universal”</a:t>
            </a:r>
            <a:r>
              <a:rPr sz="4100" spc="5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4100" spc="335" dirty="0">
                <a:solidFill>
                  <a:srgbClr val="FFFFFF"/>
                </a:solidFill>
                <a:latin typeface="Century Gothic"/>
                <a:cs typeface="Century Gothic"/>
              </a:rPr>
              <a:t>Carnival/Mela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6628" y="4782858"/>
            <a:ext cx="2890520" cy="6273800"/>
            <a:chOff x="4196628" y="4782858"/>
            <a:chExt cx="2890520" cy="6273800"/>
          </a:xfrm>
        </p:grpSpPr>
        <p:sp>
          <p:nvSpPr>
            <p:cNvPr id="5" name="object 5"/>
            <p:cNvSpPr/>
            <p:nvPr/>
          </p:nvSpPr>
          <p:spPr>
            <a:xfrm>
              <a:off x="4196628" y="4782858"/>
              <a:ext cx="2890520" cy="6273800"/>
            </a:xfrm>
            <a:custGeom>
              <a:avLst/>
              <a:gdLst/>
              <a:ahLst/>
              <a:cxnLst/>
              <a:rect l="l" t="t" r="r" b="b"/>
              <a:pathLst>
                <a:path w="2890520" h="6273800">
                  <a:moveTo>
                    <a:pt x="1585437" y="6261100"/>
                  </a:moveTo>
                  <a:lnTo>
                    <a:pt x="1304534" y="6261100"/>
                  </a:lnTo>
                  <a:lnTo>
                    <a:pt x="1335691" y="6273800"/>
                  </a:lnTo>
                  <a:lnTo>
                    <a:pt x="1554280" y="6273800"/>
                  </a:lnTo>
                  <a:lnTo>
                    <a:pt x="1585437" y="6261100"/>
                  </a:lnTo>
                  <a:close/>
                </a:path>
                <a:path w="2890520" h="6273800">
                  <a:moveTo>
                    <a:pt x="1709417" y="50800"/>
                  </a:moveTo>
                  <a:lnTo>
                    <a:pt x="1180555" y="50800"/>
                  </a:lnTo>
                  <a:lnTo>
                    <a:pt x="1149781" y="76200"/>
                  </a:lnTo>
                  <a:lnTo>
                    <a:pt x="1058174" y="114300"/>
                  </a:lnTo>
                  <a:lnTo>
                    <a:pt x="1027917" y="139700"/>
                  </a:lnTo>
                  <a:lnTo>
                    <a:pt x="997819" y="152400"/>
                  </a:lnTo>
                  <a:lnTo>
                    <a:pt x="908593" y="228600"/>
                  </a:lnTo>
                  <a:lnTo>
                    <a:pt x="821219" y="304800"/>
                  </a:lnTo>
                  <a:lnTo>
                    <a:pt x="792561" y="342900"/>
                  </a:lnTo>
                  <a:lnTo>
                    <a:pt x="764155" y="368300"/>
                  </a:lnTo>
                  <a:lnTo>
                    <a:pt x="736014" y="406400"/>
                  </a:lnTo>
                  <a:lnTo>
                    <a:pt x="708149" y="444500"/>
                  </a:lnTo>
                  <a:lnTo>
                    <a:pt x="680572" y="482600"/>
                  </a:lnTo>
                  <a:lnTo>
                    <a:pt x="653295" y="520700"/>
                  </a:lnTo>
                  <a:lnTo>
                    <a:pt x="626329" y="558800"/>
                  </a:lnTo>
                  <a:lnTo>
                    <a:pt x="599687" y="596900"/>
                  </a:lnTo>
                  <a:lnTo>
                    <a:pt x="573380" y="635000"/>
                  </a:lnTo>
                  <a:lnTo>
                    <a:pt x="547419" y="685800"/>
                  </a:lnTo>
                  <a:lnTo>
                    <a:pt x="521817" y="723900"/>
                  </a:lnTo>
                  <a:lnTo>
                    <a:pt x="496586" y="774700"/>
                  </a:lnTo>
                  <a:lnTo>
                    <a:pt x="471736" y="825500"/>
                  </a:lnTo>
                  <a:lnTo>
                    <a:pt x="447280" y="876300"/>
                  </a:lnTo>
                  <a:lnTo>
                    <a:pt x="423230" y="927100"/>
                  </a:lnTo>
                  <a:lnTo>
                    <a:pt x="405029" y="965200"/>
                  </a:lnTo>
                  <a:lnTo>
                    <a:pt x="387227" y="1003300"/>
                  </a:lnTo>
                  <a:lnTo>
                    <a:pt x="369826" y="1041400"/>
                  </a:lnTo>
                  <a:lnTo>
                    <a:pt x="352825" y="1092200"/>
                  </a:lnTo>
                  <a:lnTo>
                    <a:pt x="336224" y="1130300"/>
                  </a:lnTo>
                  <a:lnTo>
                    <a:pt x="320023" y="1168400"/>
                  </a:lnTo>
                  <a:lnTo>
                    <a:pt x="304221" y="1219200"/>
                  </a:lnTo>
                  <a:lnTo>
                    <a:pt x="288820" y="1257300"/>
                  </a:lnTo>
                  <a:lnTo>
                    <a:pt x="273819" y="1308100"/>
                  </a:lnTo>
                  <a:lnTo>
                    <a:pt x="259218" y="1346200"/>
                  </a:lnTo>
                  <a:lnTo>
                    <a:pt x="245017" y="1397000"/>
                  </a:lnTo>
                  <a:lnTo>
                    <a:pt x="231216" y="1435100"/>
                  </a:lnTo>
                  <a:lnTo>
                    <a:pt x="217815" y="1485900"/>
                  </a:lnTo>
                  <a:lnTo>
                    <a:pt x="204814" y="1536700"/>
                  </a:lnTo>
                  <a:lnTo>
                    <a:pt x="192213" y="1574800"/>
                  </a:lnTo>
                  <a:lnTo>
                    <a:pt x="180013" y="1625600"/>
                  </a:lnTo>
                  <a:lnTo>
                    <a:pt x="168212" y="1676400"/>
                  </a:lnTo>
                  <a:lnTo>
                    <a:pt x="156811" y="1714500"/>
                  </a:lnTo>
                  <a:lnTo>
                    <a:pt x="145810" y="1765300"/>
                  </a:lnTo>
                  <a:lnTo>
                    <a:pt x="135209" y="1816100"/>
                  </a:lnTo>
                  <a:lnTo>
                    <a:pt x="125009" y="1866900"/>
                  </a:lnTo>
                  <a:lnTo>
                    <a:pt x="115208" y="1917700"/>
                  </a:lnTo>
                  <a:lnTo>
                    <a:pt x="105807" y="1955800"/>
                  </a:lnTo>
                  <a:lnTo>
                    <a:pt x="96806" y="2006600"/>
                  </a:lnTo>
                  <a:lnTo>
                    <a:pt x="88206" y="2057400"/>
                  </a:lnTo>
                  <a:lnTo>
                    <a:pt x="80005" y="2108200"/>
                  </a:lnTo>
                  <a:lnTo>
                    <a:pt x="72205" y="2159000"/>
                  </a:lnTo>
                  <a:lnTo>
                    <a:pt x="64804" y="2209800"/>
                  </a:lnTo>
                  <a:lnTo>
                    <a:pt x="57804" y="2260600"/>
                  </a:lnTo>
                  <a:lnTo>
                    <a:pt x="51203" y="2311400"/>
                  </a:lnTo>
                  <a:lnTo>
                    <a:pt x="45003" y="2362200"/>
                  </a:lnTo>
                  <a:lnTo>
                    <a:pt x="39202" y="2413000"/>
                  </a:lnTo>
                  <a:lnTo>
                    <a:pt x="33802" y="2463800"/>
                  </a:lnTo>
                  <a:lnTo>
                    <a:pt x="28802" y="2514600"/>
                  </a:lnTo>
                  <a:lnTo>
                    <a:pt x="24201" y="2565400"/>
                  </a:lnTo>
                  <a:lnTo>
                    <a:pt x="20001" y="2616200"/>
                  </a:lnTo>
                  <a:lnTo>
                    <a:pt x="16201" y="2667000"/>
                  </a:lnTo>
                  <a:lnTo>
                    <a:pt x="12800" y="2730500"/>
                  </a:lnTo>
                  <a:lnTo>
                    <a:pt x="9800" y="2781300"/>
                  </a:lnTo>
                  <a:lnTo>
                    <a:pt x="7200" y="2832100"/>
                  </a:lnTo>
                  <a:lnTo>
                    <a:pt x="5000" y="2882900"/>
                  </a:lnTo>
                  <a:lnTo>
                    <a:pt x="3200" y="2933700"/>
                  </a:lnTo>
                  <a:lnTo>
                    <a:pt x="1800" y="2984500"/>
                  </a:lnTo>
                  <a:lnTo>
                    <a:pt x="800" y="3035300"/>
                  </a:lnTo>
                  <a:lnTo>
                    <a:pt x="200" y="3086100"/>
                  </a:lnTo>
                  <a:lnTo>
                    <a:pt x="0" y="3136900"/>
                  </a:lnTo>
                  <a:lnTo>
                    <a:pt x="200" y="3200400"/>
                  </a:lnTo>
                  <a:lnTo>
                    <a:pt x="800" y="3251200"/>
                  </a:lnTo>
                  <a:lnTo>
                    <a:pt x="1800" y="3302000"/>
                  </a:lnTo>
                  <a:lnTo>
                    <a:pt x="3200" y="3352800"/>
                  </a:lnTo>
                  <a:lnTo>
                    <a:pt x="5000" y="3403600"/>
                  </a:lnTo>
                  <a:lnTo>
                    <a:pt x="7200" y="3454400"/>
                  </a:lnTo>
                  <a:lnTo>
                    <a:pt x="9800" y="3505200"/>
                  </a:lnTo>
                  <a:lnTo>
                    <a:pt x="12800" y="3556000"/>
                  </a:lnTo>
                  <a:lnTo>
                    <a:pt x="16201" y="3606800"/>
                  </a:lnTo>
                  <a:lnTo>
                    <a:pt x="20001" y="3670300"/>
                  </a:lnTo>
                  <a:lnTo>
                    <a:pt x="24201" y="3721100"/>
                  </a:lnTo>
                  <a:lnTo>
                    <a:pt x="28802" y="3771900"/>
                  </a:lnTo>
                  <a:lnTo>
                    <a:pt x="33802" y="3822700"/>
                  </a:lnTo>
                  <a:lnTo>
                    <a:pt x="39202" y="3873500"/>
                  </a:lnTo>
                  <a:lnTo>
                    <a:pt x="45003" y="3924300"/>
                  </a:lnTo>
                  <a:lnTo>
                    <a:pt x="51203" y="3975100"/>
                  </a:lnTo>
                  <a:lnTo>
                    <a:pt x="57804" y="4025900"/>
                  </a:lnTo>
                  <a:lnTo>
                    <a:pt x="64804" y="4076700"/>
                  </a:lnTo>
                  <a:lnTo>
                    <a:pt x="72205" y="4127500"/>
                  </a:lnTo>
                  <a:lnTo>
                    <a:pt x="80005" y="4178300"/>
                  </a:lnTo>
                  <a:lnTo>
                    <a:pt x="88206" y="4229100"/>
                  </a:lnTo>
                  <a:lnTo>
                    <a:pt x="96806" y="4279900"/>
                  </a:lnTo>
                  <a:lnTo>
                    <a:pt x="105807" y="4318000"/>
                  </a:lnTo>
                  <a:lnTo>
                    <a:pt x="115208" y="4368800"/>
                  </a:lnTo>
                  <a:lnTo>
                    <a:pt x="125009" y="4419600"/>
                  </a:lnTo>
                  <a:lnTo>
                    <a:pt x="135209" y="4470400"/>
                  </a:lnTo>
                  <a:lnTo>
                    <a:pt x="145810" y="4521200"/>
                  </a:lnTo>
                  <a:lnTo>
                    <a:pt x="156811" y="4572000"/>
                  </a:lnTo>
                  <a:lnTo>
                    <a:pt x="168212" y="4610100"/>
                  </a:lnTo>
                  <a:lnTo>
                    <a:pt x="180013" y="4660900"/>
                  </a:lnTo>
                  <a:lnTo>
                    <a:pt x="192213" y="4711700"/>
                  </a:lnTo>
                  <a:lnTo>
                    <a:pt x="204814" y="4749800"/>
                  </a:lnTo>
                  <a:lnTo>
                    <a:pt x="217815" y="4800600"/>
                  </a:lnTo>
                  <a:lnTo>
                    <a:pt x="231216" y="4851400"/>
                  </a:lnTo>
                  <a:lnTo>
                    <a:pt x="245017" y="4889500"/>
                  </a:lnTo>
                  <a:lnTo>
                    <a:pt x="259218" y="4940300"/>
                  </a:lnTo>
                  <a:lnTo>
                    <a:pt x="273819" y="4978400"/>
                  </a:lnTo>
                  <a:lnTo>
                    <a:pt x="288820" y="5029200"/>
                  </a:lnTo>
                  <a:lnTo>
                    <a:pt x="304221" y="5067300"/>
                  </a:lnTo>
                  <a:lnTo>
                    <a:pt x="320023" y="5118100"/>
                  </a:lnTo>
                  <a:lnTo>
                    <a:pt x="336224" y="5156200"/>
                  </a:lnTo>
                  <a:lnTo>
                    <a:pt x="352825" y="5194300"/>
                  </a:lnTo>
                  <a:lnTo>
                    <a:pt x="369826" y="5245100"/>
                  </a:lnTo>
                  <a:lnTo>
                    <a:pt x="387227" y="5283200"/>
                  </a:lnTo>
                  <a:lnTo>
                    <a:pt x="405029" y="5321300"/>
                  </a:lnTo>
                  <a:lnTo>
                    <a:pt x="423230" y="5359400"/>
                  </a:lnTo>
                  <a:lnTo>
                    <a:pt x="447280" y="5410200"/>
                  </a:lnTo>
                  <a:lnTo>
                    <a:pt x="471736" y="5461000"/>
                  </a:lnTo>
                  <a:lnTo>
                    <a:pt x="496586" y="5511800"/>
                  </a:lnTo>
                  <a:lnTo>
                    <a:pt x="521817" y="5562600"/>
                  </a:lnTo>
                  <a:lnTo>
                    <a:pt x="547419" y="5600700"/>
                  </a:lnTo>
                  <a:lnTo>
                    <a:pt x="573380" y="5651500"/>
                  </a:lnTo>
                  <a:lnTo>
                    <a:pt x="599687" y="5689600"/>
                  </a:lnTo>
                  <a:lnTo>
                    <a:pt x="626329" y="5727700"/>
                  </a:lnTo>
                  <a:lnTo>
                    <a:pt x="653295" y="5765800"/>
                  </a:lnTo>
                  <a:lnTo>
                    <a:pt x="680572" y="5803900"/>
                  </a:lnTo>
                  <a:lnTo>
                    <a:pt x="708149" y="5842000"/>
                  </a:lnTo>
                  <a:lnTo>
                    <a:pt x="736014" y="5880100"/>
                  </a:lnTo>
                  <a:lnTo>
                    <a:pt x="764155" y="5905500"/>
                  </a:lnTo>
                  <a:lnTo>
                    <a:pt x="792561" y="5943600"/>
                  </a:lnTo>
                  <a:lnTo>
                    <a:pt x="821219" y="5969000"/>
                  </a:lnTo>
                  <a:lnTo>
                    <a:pt x="850118" y="6007100"/>
                  </a:lnTo>
                  <a:lnTo>
                    <a:pt x="879247" y="6032500"/>
                  </a:lnTo>
                  <a:lnTo>
                    <a:pt x="967891" y="6108700"/>
                  </a:lnTo>
                  <a:lnTo>
                    <a:pt x="997819" y="6121400"/>
                  </a:lnTo>
                  <a:lnTo>
                    <a:pt x="1058174" y="6172200"/>
                  </a:lnTo>
                  <a:lnTo>
                    <a:pt x="1273431" y="6261100"/>
                  </a:lnTo>
                  <a:lnTo>
                    <a:pt x="1616541" y="6261100"/>
                  </a:lnTo>
                  <a:lnTo>
                    <a:pt x="1831798" y="6172200"/>
                  </a:lnTo>
                  <a:lnTo>
                    <a:pt x="1892154" y="6121400"/>
                  </a:lnTo>
                  <a:lnTo>
                    <a:pt x="1922082" y="6108700"/>
                  </a:lnTo>
                  <a:lnTo>
                    <a:pt x="2010726" y="6032500"/>
                  </a:lnTo>
                  <a:lnTo>
                    <a:pt x="2039855" y="6007100"/>
                  </a:lnTo>
                  <a:lnTo>
                    <a:pt x="2068755" y="5969000"/>
                  </a:lnTo>
                  <a:lnTo>
                    <a:pt x="2097413" y="5943600"/>
                  </a:lnTo>
                  <a:lnTo>
                    <a:pt x="2125819" y="5905500"/>
                  </a:lnTo>
                  <a:lnTo>
                    <a:pt x="2153961" y="5880100"/>
                  </a:lnTo>
                  <a:lnTo>
                    <a:pt x="2181826" y="5842000"/>
                  </a:lnTo>
                  <a:lnTo>
                    <a:pt x="2209403" y="5803900"/>
                  </a:lnTo>
                  <a:lnTo>
                    <a:pt x="2236681" y="5765800"/>
                  </a:lnTo>
                  <a:lnTo>
                    <a:pt x="2263646" y="5727700"/>
                  </a:lnTo>
                  <a:lnTo>
                    <a:pt x="2290289" y="5689600"/>
                  </a:lnTo>
                  <a:lnTo>
                    <a:pt x="2316597" y="5651500"/>
                  </a:lnTo>
                  <a:lnTo>
                    <a:pt x="2342558" y="5600700"/>
                  </a:lnTo>
                  <a:lnTo>
                    <a:pt x="2368160" y="5562600"/>
                  </a:lnTo>
                  <a:lnTo>
                    <a:pt x="2393392" y="5511800"/>
                  </a:lnTo>
                  <a:lnTo>
                    <a:pt x="2418242" y="5461000"/>
                  </a:lnTo>
                  <a:lnTo>
                    <a:pt x="2442698" y="5410200"/>
                  </a:lnTo>
                  <a:lnTo>
                    <a:pt x="2466749" y="5359400"/>
                  </a:lnTo>
                  <a:lnTo>
                    <a:pt x="2484950" y="5321300"/>
                  </a:lnTo>
                  <a:lnTo>
                    <a:pt x="2502752" y="5283200"/>
                  </a:lnTo>
                  <a:lnTo>
                    <a:pt x="2520153" y="5245100"/>
                  </a:lnTo>
                  <a:lnTo>
                    <a:pt x="2537154" y="5194300"/>
                  </a:lnTo>
                  <a:lnTo>
                    <a:pt x="2553755" y="5156200"/>
                  </a:lnTo>
                  <a:lnTo>
                    <a:pt x="2569956" y="5118100"/>
                  </a:lnTo>
                  <a:lnTo>
                    <a:pt x="2585758" y="5067300"/>
                  </a:lnTo>
                  <a:lnTo>
                    <a:pt x="2601159" y="5029200"/>
                  </a:lnTo>
                  <a:lnTo>
                    <a:pt x="2616160" y="4978400"/>
                  </a:lnTo>
                  <a:lnTo>
                    <a:pt x="2630761" y="4940300"/>
                  </a:lnTo>
                  <a:lnTo>
                    <a:pt x="2644962" y="4889500"/>
                  </a:lnTo>
                  <a:lnTo>
                    <a:pt x="2658763" y="4851400"/>
                  </a:lnTo>
                  <a:lnTo>
                    <a:pt x="2672164" y="4800600"/>
                  </a:lnTo>
                  <a:lnTo>
                    <a:pt x="2685165" y="4749800"/>
                  </a:lnTo>
                  <a:lnTo>
                    <a:pt x="2697766" y="4711700"/>
                  </a:lnTo>
                  <a:lnTo>
                    <a:pt x="2709967" y="4660900"/>
                  </a:lnTo>
                  <a:lnTo>
                    <a:pt x="2721767" y="4610100"/>
                  </a:lnTo>
                  <a:lnTo>
                    <a:pt x="2733168" y="4572000"/>
                  </a:lnTo>
                  <a:lnTo>
                    <a:pt x="2744169" y="4521200"/>
                  </a:lnTo>
                  <a:lnTo>
                    <a:pt x="2754770" y="4470400"/>
                  </a:lnTo>
                  <a:lnTo>
                    <a:pt x="2764971" y="4419600"/>
                  </a:lnTo>
                  <a:lnTo>
                    <a:pt x="2774771" y="4368800"/>
                  </a:lnTo>
                  <a:lnTo>
                    <a:pt x="2784172" y="4318000"/>
                  </a:lnTo>
                  <a:lnTo>
                    <a:pt x="2793173" y="4279900"/>
                  </a:lnTo>
                  <a:lnTo>
                    <a:pt x="2801773" y="4229100"/>
                  </a:lnTo>
                  <a:lnTo>
                    <a:pt x="2809974" y="4178300"/>
                  </a:lnTo>
                  <a:lnTo>
                    <a:pt x="2817774" y="4127500"/>
                  </a:lnTo>
                  <a:lnTo>
                    <a:pt x="2825175" y="4076700"/>
                  </a:lnTo>
                  <a:lnTo>
                    <a:pt x="2832175" y="4025900"/>
                  </a:lnTo>
                  <a:lnTo>
                    <a:pt x="2838776" y="3975100"/>
                  </a:lnTo>
                  <a:lnTo>
                    <a:pt x="2844976" y="3924300"/>
                  </a:lnTo>
                  <a:lnTo>
                    <a:pt x="2850777" y="3873500"/>
                  </a:lnTo>
                  <a:lnTo>
                    <a:pt x="2856177" y="3822700"/>
                  </a:lnTo>
                  <a:lnTo>
                    <a:pt x="2861177" y="3771900"/>
                  </a:lnTo>
                  <a:lnTo>
                    <a:pt x="2865778" y="3721100"/>
                  </a:lnTo>
                  <a:lnTo>
                    <a:pt x="2869978" y="3670300"/>
                  </a:lnTo>
                  <a:lnTo>
                    <a:pt x="2873778" y="3606800"/>
                  </a:lnTo>
                  <a:lnTo>
                    <a:pt x="2877179" y="3556000"/>
                  </a:lnTo>
                  <a:lnTo>
                    <a:pt x="2880179" y="3505200"/>
                  </a:lnTo>
                  <a:lnTo>
                    <a:pt x="2882779" y="3454400"/>
                  </a:lnTo>
                  <a:lnTo>
                    <a:pt x="2884979" y="3403600"/>
                  </a:lnTo>
                  <a:lnTo>
                    <a:pt x="2886779" y="3352800"/>
                  </a:lnTo>
                  <a:lnTo>
                    <a:pt x="2888179" y="3302000"/>
                  </a:lnTo>
                  <a:lnTo>
                    <a:pt x="2889180" y="3251200"/>
                  </a:lnTo>
                  <a:lnTo>
                    <a:pt x="2889780" y="3200400"/>
                  </a:lnTo>
                  <a:lnTo>
                    <a:pt x="2889980" y="3136900"/>
                  </a:lnTo>
                  <a:lnTo>
                    <a:pt x="2889780" y="3086100"/>
                  </a:lnTo>
                  <a:lnTo>
                    <a:pt x="2889180" y="3035300"/>
                  </a:lnTo>
                  <a:lnTo>
                    <a:pt x="2888179" y="2984500"/>
                  </a:lnTo>
                  <a:lnTo>
                    <a:pt x="2886779" y="2933700"/>
                  </a:lnTo>
                  <a:lnTo>
                    <a:pt x="2884979" y="2882900"/>
                  </a:lnTo>
                  <a:lnTo>
                    <a:pt x="2882779" y="2832100"/>
                  </a:lnTo>
                  <a:lnTo>
                    <a:pt x="2880179" y="2781300"/>
                  </a:lnTo>
                  <a:lnTo>
                    <a:pt x="2877179" y="2730500"/>
                  </a:lnTo>
                  <a:lnTo>
                    <a:pt x="2873778" y="2667000"/>
                  </a:lnTo>
                  <a:lnTo>
                    <a:pt x="2869978" y="2616200"/>
                  </a:lnTo>
                  <a:lnTo>
                    <a:pt x="2865778" y="2565400"/>
                  </a:lnTo>
                  <a:lnTo>
                    <a:pt x="2861177" y="2514600"/>
                  </a:lnTo>
                  <a:lnTo>
                    <a:pt x="2856177" y="2463800"/>
                  </a:lnTo>
                  <a:lnTo>
                    <a:pt x="2850777" y="2413000"/>
                  </a:lnTo>
                  <a:lnTo>
                    <a:pt x="2844976" y="2362200"/>
                  </a:lnTo>
                  <a:lnTo>
                    <a:pt x="2838776" y="2311400"/>
                  </a:lnTo>
                  <a:lnTo>
                    <a:pt x="2832175" y="2260600"/>
                  </a:lnTo>
                  <a:lnTo>
                    <a:pt x="2825175" y="2209800"/>
                  </a:lnTo>
                  <a:lnTo>
                    <a:pt x="2817774" y="2159000"/>
                  </a:lnTo>
                  <a:lnTo>
                    <a:pt x="2809974" y="2108200"/>
                  </a:lnTo>
                  <a:lnTo>
                    <a:pt x="2801773" y="2057400"/>
                  </a:lnTo>
                  <a:lnTo>
                    <a:pt x="2793173" y="2006600"/>
                  </a:lnTo>
                  <a:lnTo>
                    <a:pt x="2784172" y="1955800"/>
                  </a:lnTo>
                  <a:lnTo>
                    <a:pt x="2774771" y="1917700"/>
                  </a:lnTo>
                  <a:lnTo>
                    <a:pt x="2764971" y="1866900"/>
                  </a:lnTo>
                  <a:lnTo>
                    <a:pt x="2754770" y="1816100"/>
                  </a:lnTo>
                  <a:lnTo>
                    <a:pt x="2744169" y="1765300"/>
                  </a:lnTo>
                  <a:lnTo>
                    <a:pt x="2733168" y="1714500"/>
                  </a:lnTo>
                  <a:lnTo>
                    <a:pt x="2721767" y="1676400"/>
                  </a:lnTo>
                  <a:lnTo>
                    <a:pt x="2709967" y="1625600"/>
                  </a:lnTo>
                  <a:lnTo>
                    <a:pt x="2697766" y="1574800"/>
                  </a:lnTo>
                  <a:lnTo>
                    <a:pt x="2685165" y="1536700"/>
                  </a:lnTo>
                  <a:lnTo>
                    <a:pt x="2672164" y="1485900"/>
                  </a:lnTo>
                  <a:lnTo>
                    <a:pt x="2658763" y="1435100"/>
                  </a:lnTo>
                  <a:lnTo>
                    <a:pt x="2644962" y="1397000"/>
                  </a:lnTo>
                  <a:lnTo>
                    <a:pt x="2630761" y="1346200"/>
                  </a:lnTo>
                  <a:lnTo>
                    <a:pt x="2616160" y="1308100"/>
                  </a:lnTo>
                  <a:lnTo>
                    <a:pt x="2601159" y="1257300"/>
                  </a:lnTo>
                  <a:lnTo>
                    <a:pt x="2585758" y="1219200"/>
                  </a:lnTo>
                  <a:lnTo>
                    <a:pt x="2569956" y="1168400"/>
                  </a:lnTo>
                  <a:lnTo>
                    <a:pt x="2553755" y="1130300"/>
                  </a:lnTo>
                  <a:lnTo>
                    <a:pt x="2537154" y="1092200"/>
                  </a:lnTo>
                  <a:lnTo>
                    <a:pt x="2520153" y="1041400"/>
                  </a:lnTo>
                  <a:lnTo>
                    <a:pt x="2502752" y="1003300"/>
                  </a:lnTo>
                  <a:lnTo>
                    <a:pt x="2484950" y="965200"/>
                  </a:lnTo>
                  <a:lnTo>
                    <a:pt x="2466749" y="927100"/>
                  </a:lnTo>
                  <a:lnTo>
                    <a:pt x="2442698" y="876300"/>
                  </a:lnTo>
                  <a:lnTo>
                    <a:pt x="2418242" y="825500"/>
                  </a:lnTo>
                  <a:lnTo>
                    <a:pt x="2393392" y="774700"/>
                  </a:lnTo>
                  <a:lnTo>
                    <a:pt x="2368160" y="723900"/>
                  </a:lnTo>
                  <a:lnTo>
                    <a:pt x="2342558" y="685800"/>
                  </a:lnTo>
                  <a:lnTo>
                    <a:pt x="2316597" y="635000"/>
                  </a:lnTo>
                  <a:lnTo>
                    <a:pt x="2290289" y="596900"/>
                  </a:lnTo>
                  <a:lnTo>
                    <a:pt x="2263646" y="558800"/>
                  </a:lnTo>
                  <a:lnTo>
                    <a:pt x="2236681" y="520700"/>
                  </a:lnTo>
                  <a:lnTo>
                    <a:pt x="2209403" y="482600"/>
                  </a:lnTo>
                  <a:lnTo>
                    <a:pt x="2181826" y="444500"/>
                  </a:lnTo>
                  <a:lnTo>
                    <a:pt x="2153961" y="406400"/>
                  </a:lnTo>
                  <a:lnTo>
                    <a:pt x="2125819" y="368300"/>
                  </a:lnTo>
                  <a:lnTo>
                    <a:pt x="2097413" y="342900"/>
                  </a:lnTo>
                  <a:lnTo>
                    <a:pt x="2068755" y="304800"/>
                  </a:lnTo>
                  <a:lnTo>
                    <a:pt x="1981380" y="228600"/>
                  </a:lnTo>
                  <a:lnTo>
                    <a:pt x="1892154" y="152400"/>
                  </a:lnTo>
                  <a:lnTo>
                    <a:pt x="1862055" y="139700"/>
                  </a:lnTo>
                  <a:lnTo>
                    <a:pt x="1831798" y="114300"/>
                  </a:lnTo>
                  <a:lnTo>
                    <a:pt x="1740191" y="76200"/>
                  </a:lnTo>
                  <a:lnTo>
                    <a:pt x="1709417" y="50800"/>
                  </a:lnTo>
                  <a:close/>
                </a:path>
                <a:path w="2890520" h="6273800">
                  <a:moveTo>
                    <a:pt x="1616541" y="25400"/>
                  </a:moveTo>
                  <a:lnTo>
                    <a:pt x="1273431" y="25400"/>
                  </a:lnTo>
                  <a:lnTo>
                    <a:pt x="1211429" y="50800"/>
                  </a:lnTo>
                  <a:lnTo>
                    <a:pt x="1678542" y="50800"/>
                  </a:lnTo>
                  <a:lnTo>
                    <a:pt x="1616541" y="25400"/>
                  </a:lnTo>
                  <a:close/>
                </a:path>
                <a:path w="2890520" h="6273800">
                  <a:moveTo>
                    <a:pt x="1554280" y="12700"/>
                  </a:moveTo>
                  <a:lnTo>
                    <a:pt x="1335691" y="12700"/>
                  </a:lnTo>
                  <a:lnTo>
                    <a:pt x="1304534" y="25400"/>
                  </a:lnTo>
                  <a:lnTo>
                    <a:pt x="1585437" y="25400"/>
                  </a:lnTo>
                  <a:lnTo>
                    <a:pt x="1554280" y="12700"/>
                  </a:lnTo>
                  <a:close/>
                </a:path>
                <a:path w="2890520" h="6273800">
                  <a:moveTo>
                    <a:pt x="1491856" y="0"/>
                  </a:moveTo>
                  <a:lnTo>
                    <a:pt x="1398116" y="0"/>
                  </a:lnTo>
                  <a:lnTo>
                    <a:pt x="1366889" y="12700"/>
                  </a:lnTo>
                  <a:lnTo>
                    <a:pt x="1523083" y="12700"/>
                  </a:lnTo>
                  <a:lnTo>
                    <a:pt x="1491856" y="0"/>
                  </a:lnTo>
                  <a:close/>
                </a:path>
              </a:pathLst>
            </a:custGeom>
            <a:solidFill>
              <a:srgbClr val="FADD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096" y="5156682"/>
              <a:ext cx="761031" cy="9951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686" y="5209858"/>
              <a:ext cx="656074" cy="89026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534879" y="7801281"/>
            <a:ext cx="203200" cy="3061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0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5"/>
              </a:spcBef>
            </a:pPr>
            <a:r>
              <a:rPr sz="4100" spc="200" dirty="0">
                <a:solidFill>
                  <a:srgbClr val="51504D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61096" y="4598914"/>
            <a:ext cx="9496425" cy="6640195"/>
            <a:chOff x="5261096" y="4598914"/>
            <a:chExt cx="9496425" cy="664019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1096" y="6696395"/>
              <a:ext cx="761031" cy="9951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3685" y="6749570"/>
              <a:ext cx="656074" cy="8902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8905" y="4598914"/>
              <a:ext cx="2878561" cy="663995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31304" y="4658713"/>
              <a:ext cx="2773726" cy="6527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5156682"/>
              <a:ext cx="590642" cy="99518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3" y="5209045"/>
              <a:ext cx="485953" cy="8904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6185122"/>
              <a:ext cx="590642" cy="99518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3" y="6237477"/>
              <a:ext cx="485953" cy="89047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211399" y="8070331"/>
            <a:ext cx="203200" cy="3061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0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565"/>
              </a:spcBef>
            </a:pPr>
            <a:r>
              <a:rPr sz="4100" spc="200" dirty="0">
                <a:solidFill>
                  <a:srgbClr val="D4E7FE"/>
                </a:solidFill>
                <a:latin typeface="Century Gothic"/>
                <a:cs typeface="Century Gothic"/>
              </a:rPr>
              <a:t>.</a:t>
            </a:r>
            <a:endParaRPr sz="4100">
              <a:latin typeface="Century Gothic"/>
              <a:cs typeface="Century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92083" y="5486382"/>
            <a:ext cx="7621408" cy="2725713"/>
            <a:chOff x="5992083" y="5486382"/>
            <a:chExt cx="7621408" cy="2725713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22849" y="7216913"/>
              <a:ext cx="590642" cy="99518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75204" y="7269266"/>
              <a:ext cx="485953" cy="8904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2083" y="5486382"/>
              <a:ext cx="7102701" cy="3365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27478" y="6560771"/>
              <a:ext cx="6832650" cy="499138"/>
            </a:xfrm>
            <a:prstGeom prst="rect">
              <a:avLst/>
            </a:prstGeom>
          </p:spPr>
        </p:pic>
      </p:grpSp>
      <p:pic>
        <p:nvPicPr>
          <p:cNvPr id="25" name="object 23">
            <a:extLst>
              <a:ext uri="{FF2B5EF4-FFF2-40B4-BE49-F238E27FC236}">
                <a16:creationId xmlns:a16="http://schemas.microsoft.com/office/drawing/2014/main" id="{83A23466-3780-4485-9A83-C5E48919A33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10677" y="7691088"/>
            <a:ext cx="6832650" cy="499138"/>
          </a:xfrm>
          <a:prstGeom prst="rect">
            <a:avLst/>
          </a:prstGeom>
        </p:spPr>
      </p:pic>
      <p:pic>
        <p:nvPicPr>
          <p:cNvPr id="26" name="object 23">
            <a:extLst>
              <a:ext uri="{FF2B5EF4-FFF2-40B4-BE49-F238E27FC236}">
                <a16:creationId xmlns:a16="http://schemas.microsoft.com/office/drawing/2014/main" id="{7DCC3BA1-E0EB-4181-9308-F1FAF91A8B3B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 flipV="1">
            <a:off x="5790477" y="9480370"/>
            <a:ext cx="7222029" cy="381592"/>
          </a:xfrm>
          <a:prstGeom prst="rect">
            <a:avLst/>
          </a:prstGeom>
        </p:spPr>
      </p:pic>
      <p:pic>
        <p:nvPicPr>
          <p:cNvPr id="27" name="object 23">
            <a:extLst>
              <a:ext uri="{FF2B5EF4-FFF2-40B4-BE49-F238E27FC236}">
                <a16:creationId xmlns:a16="http://schemas.microsoft.com/office/drawing/2014/main" id="{E5FF8805-52C6-4784-A72F-FED5FBEFA4E3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 flipV="1">
            <a:off x="5800820" y="10593572"/>
            <a:ext cx="7222029" cy="381592"/>
          </a:xfrm>
          <a:prstGeom prst="rect">
            <a:avLst/>
          </a:prstGeom>
        </p:spPr>
      </p:pic>
      <p:pic>
        <p:nvPicPr>
          <p:cNvPr id="28" name="object 23">
            <a:extLst>
              <a:ext uri="{FF2B5EF4-FFF2-40B4-BE49-F238E27FC236}">
                <a16:creationId xmlns:a16="http://schemas.microsoft.com/office/drawing/2014/main" id="{B5E5F473-C359-4455-AF53-38BDF8292484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 rot="21215629">
            <a:off x="6240473" y="7080867"/>
            <a:ext cx="6832650" cy="499138"/>
          </a:xfrm>
          <a:prstGeom prst="rect">
            <a:avLst/>
          </a:prstGeom>
        </p:spPr>
      </p:pic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E8FEE1F6-CB0E-4811-B587-6079F98C35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42398" y="6981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4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3532</Words>
  <Application>Microsoft Office PowerPoint</Application>
  <PresentationFormat>Custom</PresentationFormat>
  <Paragraphs>1140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</vt:lpstr>
      <vt:lpstr>Century Gothic</vt:lpstr>
      <vt:lpstr>Times New Roman</vt:lpstr>
      <vt:lpstr>Wingdings</vt:lpstr>
      <vt:lpstr>Office Theme</vt:lpstr>
      <vt:lpstr>PowerPoint Presentation</vt:lpstr>
      <vt:lpstr>Comparing Infinities:</vt:lpstr>
      <vt:lpstr>Abstracting Notion of Comparing Sizes: - Beyond the notion of counting.</vt:lpstr>
      <vt:lpstr>Abstracting Notion of Comparing Sizes: - Beyond the notion of counting.</vt:lpstr>
      <vt:lpstr>Abstracting Notion of Comparing Sizes: - Beyond the notion of counting.</vt:lpstr>
      <vt:lpstr>Abstracting Notion of Comparing Sizes: - Beyond the notion of counting.</vt:lpstr>
      <vt:lpstr>Abstracting Notion of Comparing Sizes: - Beyond the notion of counting.</vt:lpstr>
      <vt:lpstr>Abstracting Notion of Comparing Sizes: - Beyond the notion of counting.</vt:lpstr>
      <vt:lpstr>Abstracting Notion of Comparing Sizes: - Beyond the notion of counting.</vt:lpstr>
      <vt:lpstr>Abstracting Notion of Comparing Sizes: - Beyond the notion of counting.</vt:lpstr>
      <vt:lpstr>Abstracting Notion of Comparing Sizes: - Beyond the notion of counting.</vt:lpstr>
      <vt:lpstr>Abstracting Notion of Comparing Sizes: - Beyond the notion of counting.</vt:lpstr>
      <vt:lpstr>No. of Naturals vs. No. of Rationals? |ℕ| &lt; |ℚ|?</vt:lpstr>
      <vt:lpstr>PowerPoint Presentation</vt:lpstr>
      <vt:lpstr>|ℕ| ≤ |ℝ|?</vt:lpstr>
      <vt:lpstr>|ℕ| ≤ |ℝ|?</vt:lpstr>
      <vt:lpstr>|ℕ| ≤ |ℝ|?</vt:lpstr>
      <vt:lpstr>|ℕ| ≤ |ℝ|?</vt:lpstr>
      <vt:lpstr>|ℕ| ≤ |ℝ|?</vt:lpstr>
      <vt:lpstr>|ℕ| ≤ |ℝ|?</vt:lpstr>
      <vt:lpstr>|ℕ| ≤ |ℝ|?</vt:lpstr>
      <vt:lpstr>|ℕ| ≤ |ℝ|?</vt:lpstr>
      <vt:lpstr>In General,</vt:lpstr>
      <vt:lpstr>Why Study Logic?</vt:lpstr>
      <vt:lpstr>Propositions.</vt:lpstr>
      <vt:lpstr>Logical Operators:   ∧, ∨, ¬</vt:lpstr>
      <vt:lpstr>Logical Operators:   ∧, ∨, ¬</vt:lpstr>
      <vt:lpstr>Logical Operators:   ∧, ∨, ¬</vt:lpstr>
      <vt:lpstr>Truth Tables.</vt:lpstr>
      <vt:lpstr>Truth Tables.</vt:lpstr>
      <vt:lpstr>Truth Tables.</vt:lpstr>
      <vt:lpstr>Truth Tables.</vt:lpstr>
      <vt:lpstr>Implication: </vt:lpstr>
      <vt:lpstr>Implication: </vt:lpstr>
      <vt:lpstr>Bi-implication, if and only if: </vt:lpstr>
      <vt:lpstr>Bi-implication, ↔</vt:lpstr>
      <vt:lpstr>Propositions to Bits – Bitwise Logic  </vt:lpstr>
      <vt:lpstr>Equivalence of Boolean Expressions: 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Infinities:</dc:title>
  <dc:creator>IITG</dc:creator>
  <cp:lastModifiedBy>IITG</cp:lastModifiedBy>
  <cp:revision>17</cp:revision>
  <dcterms:created xsi:type="dcterms:W3CDTF">2025-07-30T05:27:21Z</dcterms:created>
  <dcterms:modified xsi:type="dcterms:W3CDTF">2025-08-05T17:48:59Z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2025-07-24T00:00:00Z</vt:filetime>
  </property>
  <property fmtid="{D5CDD505-2E9C-101B-9397-08002B2CF9AE}" pid="3" name="Creator">
    <vt:lpwstr>PDFium</vt:lpwstr>
  </property>
  <property fmtid="{D5CDD505-2E9C-101B-9397-08002B2CF9AE}" pid="4" name="LastSaved">
    <vt:filetime>2025-07-30T00:00:00Z</vt:filetime>
  </property>
  <property fmtid="{D5CDD505-2E9C-101B-9397-08002B2CF9AE}" pid="5" name="Producer">
    <vt:lpwstr>3-Heights(TM) PDF Security Shell 4.8.25.2 (http://www.pdf-tools.com)</vt:lpwstr>
  </property>
</Properties>
</file>