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75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1186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Propositional Equivalences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58295"/>
          </a:xfrm>
        </p:spPr>
        <p:txBody>
          <a:bodyPr>
            <a:normAutofit/>
          </a:bodyPr>
          <a:lstStyle/>
          <a:p>
            <a:r>
              <a:rPr dirty="0"/>
              <a:t>Discrete Mathematics (Kenneth Rosen)</a:t>
            </a:r>
            <a:endParaRPr lang="en-IN" dirty="0"/>
          </a:p>
          <a:p>
            <a:pPr lvl="1"/>
            <a:r>
              <a:rPr lang="en-IN" dirty="0"/>
              <a:t>8</a:t>
            </a:r>
            <a:r>
              <a:rPr lang="en-IN" baseline="30000" dirty="0"/>
              <a:t>th</a:t>
            </a:r>
            <a:r>
              <a:rPr lang="en-IN" dirty="0"/>
              <a:t> edition </a:t>
            </a:r>
            <a:r>
              <a:rPr lang="en-IN"/>
              <a:t>– Section 1.3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Puzzle: Which Are Equivalent?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A. ¬(p ∧ q)</a:t>
            </a:r>
          </a:p>
          <a:p>
            <a:r>
              <a:t>B. ¬p ∧ ¬q</a:t>
            </a:r>
          </a:p>
          <a:p>
            <a:r>
              <a:t>C. ¬p ∨ ¬q</a:t>
            </a:r>
          </a:p>
          <a:p>
            <a:r>
              <a:t>D. ¬(p ∨ q)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Puzzle: Simplify to 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(p ∨ q) ∧ (p ∨ ¬q)</a:t>
            </a:r>
          </a:p>
          <a:p>
            <a:r>
              <a:t>2. ¬(¬p ∧ ¬q)</a:t>
            </a:r>
          </a:p>
          <a:p>
            <a:r>
              <a:t>3. p ∨ (p ∧ q)</a:t>
            </a:r>
          </a:p>
          <a:p>
            <a:r>
              <a:t>4. p ∧ (p ∨ q)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Truth Table 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Simplify: ¬(p → q) ∨ (¬q → ¬p)</a:t>
            </a:r>
          </a:p>
          <a:p>
            <a:r>
              <a:t>Hint: Use implication identity and De Morgan’s laws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Application: Simplifying Circuits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Use equivalence to reduce logic gates.</a:t>
            </a:r>
          </a:p>
          <a:p>
            <a:r>
              <a:t>Example: (p ∧ T) ∨ (p ∧ F) → p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Satisfiability Problem (SAT)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formula is satisfiable if some assignment makes it true.</a:t>
            </a:r>
          </a:p>
          <a:p>
            <a:r>
              <a:t>Unsatisfiable if no assignment makes it true.</a:t>
            </a:r>
          </a:p>
          <a:p>
            <a:r>
              <a:t>SAT is the first known NP-complete problem.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SAT vs Tautology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Satisfiable: at least one assignment is true.</a:t>
            </a:r>
          </a:p>
          <a:p>
            <a:r>
              <a:t>Tautology: all assignments are true.</a:t>
            </a:r>
          </a:p>
          <a:p>
            <a:r>
              <a:t>Example: p ∨ ¬p is both; p ∧ ¬p is neither.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Solving SAT – Brute Force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List all assignments</a:t>
            </a:r>
          </a:p>
          <a:p>
            <a:r>
              <a:t>2. Evaluate the expression</a:t>
            </a:r>
          </a:p>
          <a:p>
            <a:r>
              <a:t>3. Check if any assignment makes it true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Solving SAT – Smart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Use equivalence rules and simplification.</a:t>
            </a:r>
          </a:p>
          <a:p>
            <a:r>
              <a:t>Convert to CNF for SAT solvers.</a:t>
            </a:r>
          </a:p>
          <a:p>
            <a:r>
              <a:t>Apply DPLL, resolution, etc.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Satisfiability in Daily Life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Scheduling constraints</a:t>
            </a:r>
          </a:p>
          <a:p>
            <a:r>
              <a:t>Smart home automation logic</a:t>
            </a:r>
          </a:p>
          <a:p>
            <a:r>
              <a:t>Games like Sudoku, Minesweeper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Knights and Knaves –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Island where:</a:t>
            </a:r>
          </a:p>
          <a:p>
            <a:r>
              <a:t>- Knights always tell the truth</a:t>
            </a:r>
          </a:p>
          <a:p>
            <a:r>
              <a:t>- Knaves always lie</a:t>
            </a:r>
          </a:p>
          <a:p>
            <a:r>
              <a:t>You meet A and B.</a:t>
            </a:r>
          </a:p>
          <a:p>
            <a:r>
              <a:t>A says: 'B is a knave'</a:t>
            </a:r>
          </a:p>
          <a:p>
            <a:r>
              <a:t>B says: 'A and I are opposites'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How do we simplify complex logical statements?</a:t>
            </a:r>
          </a:p>
          <a:p>
            <a:r>
              <a:rPr dirty="0"/>
              <a:t>Can we replace a proposition with an equivalent one?</a:t>
            </a:r>
          </a:p>
          <a:p>
            <a:r>
              <a:rPr dirty="0"/>
              <a:t>Why it matters: circuits, </a:t>
            </a:r>
            <a:r>
              <a:rPr lang="en-IN" dirty="0"/>
              <a:t>automating </a:t>
            </a:r>
            <a:r>
              <a:rPr dirty="0"/>
              <a:t>proofs, </a:t>
            </a:r>
            <a:r>
              <a:rPr lang="en-IN" dirty="0"/>
              <a:t>solving puzzles, checking correctness of a program, checking feasibility etc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Knights and Knaves – Case 1: A is a knight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If A is a knight → B is a knave (truth)</a:t>
            </a:r>
          </a:p>
          <a:p>
            <a:r>
              <a:t>B says 'A and I are opposites'</a:t>
            </a:r>
          </a:p>
          <a:p>
            <a:r>
              <a:t>But knaves lie → statement must be false</a:t>
            </a:r>
          </a:p>
          <a:p>
            <a:r>
              <a:t>So A and B are not opposites ⇒ contradiction</a:t>
            </a:r>
          </a:p>
          <a:p>
            <a:r>
              <a:t>→ A cannot be a knight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Knights and Knaves – Case 2: A is a knave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If A is a knave → 'B is a knave' is false ⇒ B is a knight</a:t>
            </a:r>
          </a:p>
          <a:p>
            <a:r>
              <a:t>B says 'A and I are opposites' → true (B is a knight)</a:t>
            </a:r>
          </a:p>
          <a:p>
            <a:r>
              <a:t>✅ Consistent with all statements</a:t>
            </a:r>
          </a:p>
          <a:p>
            <a:r>
              <a:t>Conclusion: A is a knave, B is a knight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Truth-Teller, Liar &amp; Random –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dirty="0"/>
              <a:t>Three people:</a:t>
            </a:r>
          </a:p>
          <a:p>
            <a:pPr lvl="1"/>
            <a:r>
              <a:rPr dirty="0"/>
              <a:t>One always tells the truth</a:t>
            </a:r>
          </a:p>
          <a:p>
            <a:pPr lvl="1"/>
            <a:r>
              <a:rPr dirty="0"/>
              <a:t>One always lies</a:t>
            </a:r>
          </a:p>
          <a:p>
            <a:pPr lvl="1"/>
            <a:r>
              <a:rPr dirty="0"/>
              <a:t>One answers randomly</a:t>
            </a:r>
          </a:p>
          <a:p>
            <a:r>
              <a:rPr lang="en-US" b="1" dirty="0"/>
              <a:t>Three Doors</a:t>
            </a:r>
          </a:p>
          <a:p>
            <a:pPr lvl="1"/>
            <a:r>
              <a:rPr lang="en-US" dirty="0"/>
              <a:t>One leads to </a:t>
            </a:r>
            <a:r>
              <a:rPr lang="en-US" b="1" dirty="0"/>
              <a:t>freedom</a:t>
            </a:r>
            <a:endParaRPr lang="en-US" dirty="0"/>
          </a:p>
          <a:p>
            <a:pPr lvl="1"/>
            <a:r>
              <a:rPr lang="en-US" dirty="0"/>
              <a:t>The other two lead to </a:t>
            </a:r>
            <a:r>
              <a:rPr lang="en-US" b="1" dirty="0"/>
              <a:t>doom</a:t>
            </a:r>
            <a:r>
              <a:rPr lang="en-US" dirty="0"/>
              <a:t> (or nothing)</a:t>
            </a:r>
            <a:endParaRPr lang="en-IN" dirty="0"/>
          </a:p>
          <a:p>
            <a:r>
              <a:rPr dirty="0"/>
              <a:t>You can ask </a:t>
            </a:r>
            <a:r>
              <a:rPr b="1" dirty="0"/>
              <a:t>one yes/no question</a:t>
            </a:r>
            <a:r>
              <a:rPr lang="en-IN" b="1" dirty="0"/>
              <a:t> </a:t>
            </a:r>
            <a:r>
              <a:rPr dirty="0"/>
              <a:t>to one person</a:t>
            </a:r>
          </a:p>
          <a:p>
            <a:r>
              <a:rPr dirty="0"/>
              <a:t>Goal: Find the correct door to freedom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/>
              <a:t>Truth-Teller, Liar &amp; Random – </a:t>
            </a:r>
            <a:r>
              <a:rPr lang="en-IN" dirty="0"/>
              <a:t>Hint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Can't rely on random person</a:t>
            </a:r>
          </a:p>
          <a:p>
            <a:r>
              <a:rPr dirty="0"/>
              <a:t>Need a question that works for both truth-teller and liar</a:t>
            </a:r>
          </a:p>
          <a:p>
            <a:r>
              <a:rPr dirty="0"/>
              <a:t>Use a self-referential question:</a:t>
            </a:r>
          </a:p>
          <a:p>
            <a:r>
              <a:rPr lang="en-IN" dirty="0"/>
              <a:t>Something similar to : </a:t>
            </a:r>
            <a:br>
              <a:rPr lang="en-IN" dirty="0"/>
            </a:br>
            <a:r>
              <a:rPr dirty="0"/>
              <a:t>'If I asked you whether door A is correct, would you say yes?'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Truth-Teller, Liar &amp; Random –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Truth-teller answers truthfully about what they'd say</a:t>
            </a:r>
          </a:p>
          <a:p>
            <a:r>
              <a:t>Liar lies about what they'd say (double negation)</a:t>
            </a:r>
          </a:p>
          <a:p>
            <a:r>
              <a:t>→ Both give consistent answer!</a:t>
            </a:r>
          </a:p>
          <a:p>
            <a:r>
              <a:t>✅ Go to door A if answer is YES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Logic Grid Puzzle –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People: Alice, Bob, Charlie</a:t>
            </a:r>
          </a:p>
          <a:p>
            <a:r>
              <a:rPr dirty="0"/>
              <a:t>Drinks: Tea, Coffee, Juice</a:t>
            </a:r>
          </a:p>
          <a:p>
            <a:r>
              <a:rPr lang="en-IN" dirty="0"/>
              <a:t>Information Given as follows:</a:t>
            </a:r>
            <a:endParaRPr dirty="0"/>
          </a:p>
          <a:p>
            <a:pPr lvl="1"/>
            <a:r>
              <a:rPr dirty="0"/>
              <a:t> Alice didn’t order coffee</a:t>
            </a:r>
          </a:p>
          <a:p>
            <a:pPr lvl="1"/>
            <a:r>
              <a:rPr dirty="0"/>
              <a:t>The person who ordered juice is not Bob</a:t>
            </a:r>
          </a:p>
          <a:p>
            <a:pPr lvl="1"/>
            <a:r>
              <a:rPr dirty="0"/>
              <a:t>Charlie didn't order tea</a:t>
            </a:r>
            <a:endParaRPr lang="en-IN" dirty="0"/>
          </a:p>
          <a:p>
            <a:r>
              <a:rPr lang="en-IN" dirty="0"/>
              <a:t>Who Ordered what?</a:t>
            </a:r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Logic Grid Puzzle – Deduction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From </a:t>
            </a:r>
            <a:r>
              <a:rPr lang="en-IN" dirty="0"/>
              <a:t>the information</a:t>
            </a:r>
            <a:r>
              <a:rPr dirty="0"/>
              <a:t>:</a:t>
            </a:r>
            <a:endParaRPr lang="en-IN" dirty="0"/>
          </a:p>
          <a:p>
            <a:pPr lvl="1"/>
            <a:r>
              <a:rPr dirty="0"/>
              <a:t> Alice → tea or juice</a:t>
            </a:r>
          </a:p>
          <a:p>
            <a:pPr lvl="1"/>
            <a:r>
              <a:rPr dirty="0"/>
              <a:t>Bob → tea or coffee</a:t>
            </a:r>
          </a:p>
          <a:p>
            <a:pPr lvl="1"/>
            <a:r>
              <a:rPr dirty="0"/>
              <a:t>Charlie → coffee or juice</a:t>
            </a:r>
          </a:p>
          <a:p>
            <a:r>
              <a:rPr dirty="0"/>
              <a:t>Try assigning:</a:t>
            </a:r>
          </a:p>
          <a:p>
            <a:r>
              <a:rPr dirty="0"/>
              <a:t>Alice → Tea, Bob → Coffee, Charlie → Juice</a:t>
            </a:r>
          </a:p>
          <a:p>
            <a:r>
              <a:rPr dirty="0"/>
              <a:t>✔ All </a:t>
            </a:r>
            <a:r>
              <a:rPr lang="en-IN" dirty="0"/>
              <a:t>the constraints are </a:t>
            </a:r>
            <a:r>
              <a:rPr dirty="0"/>
              <a:t>satisfied</a:t>
            </a:r>
            <a:r>
              <a:rPr lang="en-IN" dirty="0"/>
              <a:t>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30703-98CF-486F-9BC5-B9EB6B351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85082"/>
            <a:ext cx="8229600" cy="1143000"/>
          </a:xfrm>
        </p:spPr>
        <p:txBody>
          <a:bodyPr>
            <a:normAutofit fontScale="90000"/>
          </a:bodyPr>
          <a:lstStyle/>
          <a:p>
            <a:br>
              <a:rPr lang="en-IN" dirty="0"/>
            </a:br>
            <a:r>
              <a:rPr lang="en-IN" dirty="0"/>
              <a:t>Take Home Assignment:</a:t>
            </a:r>
            <a:br>
              <a:rPr lang="en-IN" dirty="0"/>
            </a:br>
            <a:br>
              <a:rPr lang="en-IN" dirty="0"/>
            </a:br>
            <a:r>
              <a:rPr lang="en-IN" dirty="0"/>
              <a:t>Solve all this puzzle using propositional logic.</a:t>
            </a:r>
          </a:p>
        </p:txBody>
      </p:sp>
    </p:spTree>
    <p:extLst>
      <p:ext uri="{BB962C8B-B14F-4D97-AF65-F5344CB8AC3E}">
        <p14:creationId xmlns:p14="http://schemas.microsoft.com/office/powerpoint/2010/main" val="41257703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Equivalence: Replace and simplify logic expressions</a:t>
            </a:r>
          </a:p>
          <a:p>
            <a:r>
              <a:t>SAT: Determine if some assignment satisfies a formula</a:t>
            </a:r>
          </a:p>
          <a:p>
            <a:r>
              <a:t>Logic applies to daily life, puzzles, AI, and computing.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Definition of Logical Equivalence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 ≡ q means p ↔ q is a tautology.</a:t>
            </a:r>
          </a:p>
          <a:p>
            <a:r>
              <a:t>Example: ¬(p ∧ q) ≡ ¬p ∨ ¬q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Tautology, Contradiction, Contingency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Tautology: always true (e.g., p ∨ ¬p)</a:t>
            </a:r>
          </a:p>
          <a:p>
            <a:r>
              <a:t>Contradiction: always false (e.g., p ∧ ¬p)</a:t>
            </a:r>
          </a:p>
          <a:p>
            <a:r>
              <a:t>Contingency: sometimes true, sometimes false (e.g., p ∧ q)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Common Logical Equivalences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Identity: p ∨ F ≡ p, p ∧ T ≡ p</a:t>
            </a:r>
          </a:p>
          <a:p>
            <a:r>
              <a:t>Domination: p ∨ T ≡ T, p ∧ F ≡ F</a:t>
            </a:r>
          </a:p>
          <a:p>
            <a:r>
              <a:t>Idempotent: p ∨ p ≡ p, p ∧ p ≡ p</a:t>
            </a:r>
          </a:p>
          <a:p>
            <a:r>
              <a:t>Double Negation: ¬(¬p) ≡ p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More Logical Equivalences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Commutative: p ∨ q ≡ q ∨ p, p ∧ q ≡ q ∧ p</a:t>
            </a:r>
          </a:p>
          <a:p>
            <a:r>
              <a:t>Associative: (p ∨ q) ∨ r ≡ p ∨ (q ∨ r)</a:t>
            </a:r>
          </a:p>
          <a:p>
            <a:r>
              <a:t>Distributive: p ∧ (q ∨ r) ≡ (p ∧ q) ∨ (p ∧ r)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 Morgan’s Laws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¬(p ∧ q) ≡ ¬p ∨ ¬q</a:t>
            </a:r>
          </a:p>
          <a:p>
            <a:r>
              <a:t>¬(p ∨ q) ≡ ¬p ∧ ¬q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Implication Laws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p → q ≡ ¬p ∨ q</a:t>
            </a:r>
          </a:p>
          <a:p>
            <a:r>
              <a:rPr dirty="0"/>
              <a:t>Contrapositive: p → q ≡ ¬q → ¬p</a:t>
            </a:r>
          </a:p>
          <a:p>
            <a:r>
              <a:rPr dirty="0"/>
              <a:t>Note: Converse </a:t>
            </a:r>
            <a:r>
              <a:rPr lang="en-IN" dirty="0"/>
              <a:t>(q → p) </a:t>
            </a:r>
            <a:r>
              <a:rPr dirty="0"/>
              <a:t>and inverse </a:t>
            </a:r>
            <a:r>
              <a:rPr lang="en-IN" dirty="0"/>
              <a:t>(¬p → ¬q) </a:t>
            </a:r>
            <a:r>
              <a:rPr dirty="0"/>
              <a:t>are not equivalent to p → q</a:t>
            </a:r>
            <a:r>
              <a:rPr lang="en-IN" dirty="0"/>
              <a:t>. Are they equivalent to each other?</a:t>
            </a: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Biconditional Equivalences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 ↔ q ≡ (p ∧ q) ∨ (¬p ∧ ¬q)</a:t>
            </a:r>
          </a:p>
          <a:p>
            <a:r>
              <a:t>p ↔ q ≡ (p → q) ∧ (q → p)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1046</Words>
  <Application>Microsoft Office PowerPoint</Application>
  <PresentationFormat>On-screen Show (4:3)</PresentationFormat>
  <Paragraphs>128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Arial</vt:lpstr>
      <vt:lpstr>Calibri</vt:lpstr>
      <vt:lpstr>Office Theme</vt:lpstr>
      <vt:lpstr>Propositional Equivalences</vt:lpstr>
      <vt:lpstr>Motivation</vt:lpstr>
      <vt:lpstr>Definition of Logical Equivalence</vt:lpstr>
      <vt:lpstr>Tautology, Contradiction, Contingency</vt:lpstr>
      <vt:lpstr>Common Logical Equivalences</vt:lpstr>
      <vt:lpstr>More Logical Equivalences</vt:lpstr>
      <vt:lpstr>De Morgan’s Laws</vt:lpstr>
      <vt:lpstr>Implication Laws</vt:lpstr>
      <vt:lpstr>Biconditional Equivalences</vt:lpstr>
      <vt:lpstr>Puzzle: Which Are Equivalent?</vt:lpstr>
      <vt:lpstr>Puzzle: Simplify to p</vt:lpstr>
      <vt:lpstr>Truth Table Challenge</vt:lpstr>
      <vt:lpstr>Application: Simplifying Circuits</vt:lpstr>
      <vt:lpstr>Satisfiability Problem (SAT)</vt:lpstr>
      <vt:lpstr>SAT vs Tautology</vt:lpstr>
      <vt:lpstr>Solving SAT – Brute Force</vt:lpstr>
      <vt:lpstr>Solving SAT – Smart Techniques</vt:lpstr>
      <vt:lpstr>Satisfiability in Daily Life</vt:lpstr>
      <vt:lpstr>Knights and Knaves – Setup</vt:lpstr>
      <vt:lpstr>Knights and Knaves – Case 1: A is a knight</vt:lpstr>
      <vt:lpstr>Knights and Knaves – Case 2: A is a knave</vt:lpstr>
      <vt:lpstr>Truth-Teller, Liar &amp; Random – Setup</vt:lpstr>
      <vt:lpstr>Truth-Teller, Liar &amp; Random – Hint</vt:lpstr>
      <vt:lpstr>Truth-Teller, Liar &amp; Random – Logic</vt:lpstr>
      <vt:lpstr>Logic Grid Puzzle – Setup</vt:lpstr>
      <vt:lpstr>Logic Grid Puzzle – Deduction</vt:lpstr>
      <vt:lpstr> Take Home Assignment:  Solve all this puzzle using propositional logic.</vt:lpstr>
      <vt:lpstr>Summary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Propositional Equivalences</dc:title>
  <dc:subject/>
  <dc:creator>IITG</dc:creator>
  <cp:keywords/>
  <dc:description>generated using python-pptx</dc:description>
  <cp:lastModifiedBy>IITG</cp:lastModifiedBy>
  <cp:revision>10</cp:revision>
  <dcterms:created xsi:type="dcterms:W3CDTF">2013-01-27T09:14:16Z</dcterms:created>
  <dcterms:modified xsi:type="dcterms:W3CDTF">2025-08-07T05:12:28Z</dcterms:modified>
  <cp:category/>
</cp:coreProperties>
</file>