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319" r:id="rId6"/>
    <p:sldId id="287" r:id="rId7"/>
    <p:sldId id="288" r:id="rId8"/>
    <p:sldId id="320" r:id="rId9"/>
    <p:sldId id="286" r:id="rId10"/>
    <p:sldId id="285" r:id="rId11"/>
    <p:sldId id="289" r:id="rId12"/>
    <p:sldId id="260" r:id="rId13"/>
    <p:sldId id="322" r:id="rId14"/>
    <p:sldId id="321" r:id="rId15"/>
    <p:sldId id="323" r:id="rId16"/>
    <p:sldId id="329" r:id="rId17"/>
    <p:sldId id="325" r:id="rId18"/>
    <p:sldId id="326" r:id="rId19"/>
    <p:sldId id="328" r:id="rId20"/>
    <p:sldId id="261" r:id="rId21"/>
    <p:sldId id="327" r:id="rId22"/>
    <p:sldId id="262" r:id="rId23"/>
    <p:sldId id="330" r:id="rId24"/>
    <p:sldId id="331" r:id="rId25"/>
    <p:sldId id="332" r:id="rId26"/>
    <p:sldId id="263" r:id="rId27"/>
    <p:sldId id="264" r:id="rId28"/>
    <p:sldId id="265" r:id="rId29"/>
    <p:sldId id="266" r:id="rId30"/>
    <p:sldId id="267" r:id="rId31"/>
    <p:sldId id="268" r:id="rId32"/>
    <p:sldId id="347" r:id="rId33"/>
    <p:sldId id="345" r:id="rId34"/>
    <p:sldId id="348" r:id="rId35"/>
    <p:sldId id="350" r:id="rId36"/>
    <p:sldId id="352" r:id="rId37"/>
    <p:sldId id="353" r:id="rId38"/>
    <p:sldId id="355" r:id="rId39"/>
    <p:sldId id="356" r:id="rId40"/>
    <p:sldId id="357" r:id="rId41"/>
    <p:sldId id="351" r:id="rId42"/>
    <p:sldId id="354" r:id="rId43"/>
    <p:sldId id="340" r:id="rId44"/>
    <p:sldId id="341" r:id="rId45"/>
    <p:sldId id="342" r:id="rId46"/>
    <p:sldId id="344" r:id="rId47"/>
    <p:sldId id="343" r:id="rId48"/>
    <p:sldId id="33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72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3F661-E25D-40EA-831B-BD8F1F4ADB0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14458-6F2A-4D59-BF83-C5A0B22CA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2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14458-6F2A-4D59-BF83-C5A0B22CA5F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4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Proofs and Proof Strategies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97" y="4966855"/>
            <a:ext cx="8229600" cy="1143001"/>
          </a:xfrm>
        </p:spPr>
        <p:txBody>
          <a:bodyPr>
            <a:normAutofit/>
          </a:bodyPr>
          <a:lstStyle/>
          <a:p>
            <a:r>
              <a:rPr dirty="0"/>
              <a:t>Discrete Mathematics (Kenneth Rosen)</a:t>
            </a:r>
            <a:endParaRPr lang="en-IN" dirty="0"/>
          </a:p>
          <a:p>
            <a:pPr lvl="1"/>
            <a:r>
              <a:rPr lang="en-IN" dirty="0"/>
              <a:t>8</a:t>
            </a:r>
            <a:r>
              <a:rPr lang="en-IN" baseline="30000" dirty="0"/>
              <a:t>th</a:t>
            </a:r>
            <a:r>
              <a:rPr lang="en-IN" dirty="0"/>
              <a:t> edition – 1.7-1.8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by Contraposition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5785"/>
          </a:xfrm>
        </p:spPr>
        <p:txBody>
          <a:bodyPr>
            <a:normAutofit/>
          </a:bodyPr>
          <a:lstStyle/>
          <a:p>
            <a:r>
              <a:rPr lang="en-IN" dirty="0" err="1"/>
              <a:t>p→q</a:t>
            </a:r>
            <a:r>
              <a:rPr lang="en-IN" dirty="0"/>
              <a:t> ≡ ¬q→¬p</a:t>
            </a:r>
          </a:p>
          <a:p>
            <a:r>
              <a:rPr lang="en-IN" dirty="0"/>
              <a:t>Assume ¬q, show that p is false.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If 3n+2 is odd, then n is odd.</a:t>
            </a:r>
          </a:p>
          <a:p>
            <a:pPr lvl="1"/>
            <a:r>
              <a:rPr lang="en-IN" dirty="0"/>
              <a:t>Contrapositive: If n is even, then 3n+2 is even.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924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Vacuous &amp; Trivial Proofs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57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Vacuous proof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If p is false, then </a:t>
                </a:r>
                <a:r>
                  <a:rPr lang="en-US" dirty="0" err="1"/>
                  <a:t>p→q</a:t>
                </a:r>
                <a:r>
                  <a:rPr lang="en-US" dirty="0"/>
                  <a:t> is true.</a:t>
                </a:r>
              </a:p>
              <a:p>
                <a:r>
                  <a:rPr lang="en-US" dirty="0"/>
                  <a:t>Example: Show that the proposition </a:t>
                </a:r>
                <a:r>
                  <a:rPr lang="en-US" i="1" dirty="0"/>
                  <a:t>P</a:t>
                </a:r>
                <a:r>
                  <a:rPr lang="en-US" dirty="0"/>
                  <a:t>(0) is true, where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n</a:t>
                </a:r>
                <a:r>
                  <a:rPr lang="en-US" dirty="0"/>
                  <a:t>) is “If </a:t>
                </a:r>
                <a:r>
                  <a:rPr lang="en-US" i="1" dirty="0"/>
                  <a:t>n &gt; </a:t>
                </a:r>
                <a:r>
                  <a:rPr lang="en-US" dirty="0"/>
                  <a:t>1,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&gt; n</a:t>
                </a:r>
                <a:r>
                  <a:rPr lang="en-US" dirty="0"/>
                  <a:t>” and the domain </a:t>
                </a:r>
                <a:r>
                  <a:rPr lang="en-IN" dirty="0"/>
                  <a:t>consists of all integers.</a:t>
                </a:r>
                <a:endParaRPr lang="en-US" dirty="0"/>
              </a:p>
              <a:p>
                <a:r>
                  <a:rPr lang="en-US" dirty="0"/>
                  <a:t>“If 0&gt;1,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b="1" dirty="0"/>
                  <a:t>Trivial proof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If q is true, then </a:t>
                </a:r>
                <a:r>
                  <a:rPr lang="en-US" dirty="0" err="1"/>
                  <a:t>p→q</a:t>
                </a:r>
                <a:r>
                  <a:rPr lang="en-US" dirty="0"/>
                  <a:t> is true regardless of p.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5785"/>
              </a:xfrm>
              <a:blipFill>
                <a:blip r:embed="rId3"/>
                <a:stretch>
                  <a:fillRect l="-1704" t="-1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2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by contradiction.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8513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Proofs of Equivalence</a:t>
                </a:r>
              </a:p>
              <a:p>
                <a:r>
                  <a:rPr lang="en-IN" dirty="0"/>
                  <a:t>To prove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:</a:t>
                </a:r>
              </a:p>
              <a:p>
                <a:pPr lvl="1"/>
                <a:r>
                  <a:rPr lang="en-IN" dirty="0"/>
                  <a:t>Prove both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Example:</a:t>
                </a:r>
                <a:br>
                  <a:rPr lang="en-IN" dirty="0"/>
                </a:br>
                <a:r>
                  <a:rPr lang="en-IN" dirty="0"/>
                  <a:t>“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odd 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odd”</a:t>
                </a:r>
              </a:p>
              <a:p>
                <a:pPr lvl="1"/>
                <a:r>
                  <a:rPr lang="en-IN" dirty="0"/>
                  <a:t>Forward: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ssume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odd, show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is odd</a:t>
                </a:r>
              </a:p>
              <a:p>
                <a:pPr lvl="1"/>
                <a:r>
                  <a:rPr lang="en-IN" dirty="0"/>
                  <a:t>Backward: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is odd, show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is odd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8513"/>
                <a:ext cx="8229600" cy="4525963"/>
              </a:xfrm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Counterexamples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disprove ∀</a:t>
            </a:r>
            <a:r>
              <a:rPr lang="en-US" dirty="0" err="1"/>
              <a:t>xP</a:t>
            </a:r>
            <a:r>
              <a:rPr lang="en-US" dirty="0"/>
              <a:t>(x), show one example where P(x) is false.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“Every positive integer is the sum of two squares.”</a:t>
            </a:r>
          </a:p>
          <a:p>
            <a:pPr lvl="1"/>
            <a:r>
              <a:rPr lang="en-US" dirty="0"/>
              <a:t>Counterexample: 3.</a:t>
            </a:r>
          </a:p>
        </p:txBody>
      </p:sp>
    </p:spTree>
    <p:extLst>
      <p:ext uri="{BB962C8B-B14F-4D97-AF65-F5344CB8AC3E}">
        <p14:creationId xmlns:p14="http://schemas.microsoft.com/office/powerpoint/2010/main" val="286508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by contradiction.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statement is false</a:t>
            </a:r>
          </a:p>
          <a:p>
            <a:r>
              <a:rPr lang="en-US" dirty="0"/>
              <a:t>Derive a </a:t>
            </a:r>
            <a:r>
              <a:rPr lang="en-US" b="1" dirty="0"/>
              <a:t>contradiction</a:t>
            </a:r>
            <a:r>
              <a:rPr lang="en-US" dirty="0"/>
              <a:t> (something and its negation)</a:t>
            </a:r>
          </a:p>
          <a:p>
            <a:r>
              <a:rPr lang="en-US" dirty="0"/>
              <a:t>Conclude assumption was wrong → statement true.</a:t>
            </a:r>
          </a:p>
        </p:txBody>
      </p:sp>
    </p:spTree>
    <p:extLst>
      <p:ext uri="{BB962C8B-B14F-4D97-AF65-F5344CB8AC3E}">
        <p14:creationId xmlns:p14="http://schemas.microsoft.com/office/powerpoint/2010/main" val="130102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87ED-FC04-4D58-AA3E-BCEA7E49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Proof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3A9E-D0F4-4AE8-87B2-A64BF4B6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direct proof (expand definitions).</a:t>
            </a:r>
          </a:p>
          <a:p>
            <a:r>
              <a:rPr lang="en-US" dirty="0"/>
              <a:t>If stuck, try:</a:t>
            </a:r>
          </a:p>
          <a:p>
            <a:pPr lvl="1"/>
            <a:r>
              <a:rPr lang="en-US" dirty="0"/>
              <a:t>Contraposition</a:t>
            </a:r>
          </a:p>
          <a:p>
            <a:pPr lvl="1"/>
            <a:r>
              <a:rPr lang="en-US" dirty="0"/>
              <a:t>Contradiction</a:t>
            </a:r>
          </a:p>
          <a:p>
            <a:r>
              <a:rPr lang="en-US" dirty="0"/>
              <a:t>Consider trivial or vacuous cases.</a:t>
            </a:r>
          </a:p>
          <a:p>
            <a:r>
              <a:rPr lang="en-US" dirty="0"/>
              <a:t>For equivalences, break into implications.</a:t>
            </a:r>
          </a:p>
          <a:p>
            <a:r>
              <a:rPr lang="en-US" dirty="0"/>
              <a:t>To disprove ∀, search for counterexamples.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922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C368-0D47-4903-AC14-541143B0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D84E-CD8D-4995-97CC-E4A800C7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Detailed version of Proof by exhaustion and cases.</a:t>
            </a:r>
          </a:p>
        </p:txBody>
      </p:sp>
    </p:spTree>
    <p:extLst>
      <p:ext uri="{BB962C8B-B14F-4D97-AF65-F5344CB8AC3E}">
        <p14:creationId xmlns:p14="http://schemas.microsoft.com/office/powerpoint/2010/main" val="3799392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Not all theorems can be proved by a single argument.</a:t>
            </a:r>
          </a:p>
          <a:p>
            <a:pPr lvl="1"/>
            <a:r>
              <a:rPr dirty="0"/>
              <a:t>Sometimes, we must consider different cases separately.</a:t>
            </a:r>
          </a:p>
          <a:p>
            <a:pPr lvl="1"/>
            <a:r>
              <a:rPr dirty="0"/>
              <a:t>Leads to two important techniques:</a:t>
            </a:r>
          </a:p>
          <a:p>
            <a:pPr lvl="2"/>
            <a:r>
              <a:rPr dirty="0"/>
              <a:t>Exhaustive Proof (Proof by Exhaustion)</a:t>
            </a:r>
          </a:p>
          <a:p>
            <a:pPr lvl="2"/>
            <a:r>
              <a:rPr dirty="0"/>
              <a:t>Proof by Cases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To prove: (p1 ∨ p2 ∨ … ∨ </a:t>
            </a:r>
            <a:r>
              <a:rPr dirty="0" err="1"/>
              <a:t>pn</a:t>
            </a:r>
            <a:r>
              <a:rPr dirty="0"/>
              <a:t>) → q</a:t>
            </a:r>
          </a:p>
          <a:p>
            <a:pPr lvl="1"/>
            <a:r>
              <a:rPr dirty="0"/>
              <a:t>Equivalently prove: </a:t>
            </a:r>
            <a:br>
              <a:rPr lang="en-IN" dirty="0"/>
            </a:br>
            <a:r>
              <a:rPr dirty="0"/>
              <a:t>(p1 → q) ∧ (p2 → q) ∧ … ∧ (</a:t>
            </a:r>
            <a:r>
              <a:rPr dirty="0" err="1"/>
              <a:t>pn</a:t>
            </a:r>
            <a:r>
              <a:rPr dirty="0"/>
              <a:t> → q)</a:t>
            </a:r>
          </a:p>
          <a:p>
            <a:pPr lvl="1"/>
            <a:r>
              <a:rPr dirty="0"/>
              <a:t>Break down into cases and prove each conditional separately.</a:t>
            </a:r>
            <a:endParaRPr lang="en-IN" dirty="0"/>
          </a:p>
          <a:p>
            <a:pPr lvl="1"/>
            <a:r>
              <a:rPr lang="en-IN" dirty="0"/>
              <a:t>This is called proof by exhaustion.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1 – Exhaustive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Prove: (n+1)^3 ≥ 3^n for n ≤ 4.</a:t>
            </a:r>
          </a:p>
          <a:p>
            <a:pPr lvl="1"/>
            <a:r>
              <a:t>n=1: 8 ≥ 3</a:t>
            </a:r>
          </a:p>
          <a:p>
            <a:pPr lvl="1"/>
            <a:r>
              <a:t>n=2: 27 ≥ 9</a:t>
            </a:r>
          </a:p>
          <a:p>
            <a:pPr lvl="1"/>
            <a:r>
              <a:t>n=3: 64 ≥ 27</a:t>
            </a:r>
          </a:p>
          <a:p>
            <a:pPr lvl="1"/>
            <a:r>
              <a:t>n=4: 125 ≥ 81</a:t>
            </a:r>
          </a:p>
          <a:p>
            <a:pPr lvl="1"/>
            <a:r>
              <a:t>✅ True for all four cases.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Proof?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Proof</a:t>
            </a:r>
            <a:r>
              <a:rPr lang="en-US" dirty="0"/>
              <a:t>: A valid argument establishing the truth of a mathematical statement.</a:t>
            </a:r>
          </a:p>
          <a:p>
            <a:r>
              <a:rPr lang="en-US" dirty="0"/>
              <a:t>Ingredients:</a:t>
            </a:r>
          </a:p>
          <a:p>
            <a:pPr lvl="1"/>
            <a:r>
              <a:rPr lang="en-US" dirty="0"/>
              <a:t>Hypotheses (if any)</a:t>
            </a:r>
          </a:p>
          <a:p>
            <a:pPr lvl="1"/>
            <a:r>
              <a:rPr lang="en-US" dirty="0"/>
              <a:t>Axioms/Postulates</a:t>
            </a:r>
          </a:p>
          <a:p>
            <a:pPr lvl="1"/>
            <a:r>
              <a:rPr lang="en-US" dirty="0"/>
              <a:t>Previously proven theorems</a:t>
            </a:r>
          </a:p>
          <a:p>
            <a:pPr lvl="1"/>
            <a:r>
              <a:rPr lang="en-US" dirty="0"/>
              <a:t>Rules of inference</a:t>
            </a:r>
          </a:p>
          <a:p>
            <a:r>
              <a:rPr lang="en-US" dirty="0"/>
              <a:t>Two styles:</a:t>
            </a:r>
          </a:p>
          <a:p>
            <a:pPr lvl="1"/>
            <a:r>
              <a:rPr lang="en-US" b="1" dirty="0"/>
              <a:t>Formal proofs</a:t>
            </a:r>
            <a:r>
              <a:rPr lang="en-US" dirty="0"/>
              <a:t>: detailed, step-by-step (machine-friendly)</a:t>
            </a:r>
          </a:p>
          <a:p>
            <a:pPr lvl="1"/>
            <a:r>
              <a:rPr lang="en-US" b="1" dirty="0"/>
              <a:t>Informal proofs</a:t>
            </a:r>
            <a:r>
              <a:rPr lang="en-US" dirty="0"/>
              <a:t>: concise, human-readable (skipping trivial steps)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2 – Exhaustive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Claim: Only consecutive perfect powers ≤ 100 are 8 and 9.</a:t>
            </a:r>
          </a:p>
          <a:p>
            <a:pPr lvl="1"/>
            <a:r>
              <a:t>Squares ≤100: 1,4,9,16,25,36,49,64,81,100</a:t>
            </a:r>
          </a:p>
          <a:p>
            <a:pPr lvl="1"/>
            <a:r>
              <a:t>Cubes ≤100: 1,8,27,64</a:t>
            </a:r>
          </a:p>
          <a:p>
            <a:pPr lvl="1"/>
            <a:r>
              <a:t>Other powers ≤100: 16,32,64,81 …</a:t>
            </a:r>
          </a:p>
          <a:p>
            <a:pPr lvl="1"/>
            <a:r>
              <a:t>Only 2^3=8 and 3^2=9 are consecutive perfect powers.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Exhaustive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Special case of proof by cases</a:t>
            </a:r>
            <a:r>
              <a:rPr lang="en-IN" dirty="0"/>
              <a:t> (we will see in the next slide)</a:t>
            </a:r>
            <a:r>
              <a:rPr dirty="0"/>
              <a:t>.</a:t>
            </a:r>
          </a:p>
          <a:p>
            <a:pPr lvl="1"/>
            <a:r>
              <a:rPr dirty="0"/>
              <a:t>All possible instances are explicitly checked.</a:t>
            </a:r>
          </a:p>
          <a:p>
            <a:pPr lvl="1"/>
            <a:r>
              <a:rPr dirty="0"/>
              <a:t>Works only when the number of possibilities is small.</a:t>
            </a:r>
          </a:p>
          <a:p>
            <a:pPr lvl="1"/>
            <a:r>
              <a:rPr dirty="0"/>
              <a:t>Example: Checking all integers in a finite range.</a:t>
            </a:r>
          </a:p>
        </p:txBody>
      </p:sp>
    </p:spTree>
    <p:extLst>
      <p:ext uri="{BB962C8B-B14F-4D97-AF65-F5344CB8AC3E}">
        <p14:creationId xmlns:p14="http://schemas.microsoft.com/office/powerpoint/2010/main" val="2034184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Proof 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lang="en-IN" dirty="0"/>
              <a:t>Generalization of proof by exhaustion.</a:t>
            </a:r>
          </a:p>
          <a:p>
            <a:r>
              <a:rPr lang="en-IN" dirty="0"/>
              <a:t>What if you don’t have only finite possibilities.</a:t>
            </a:r>
          </a:p>
          <a:p>
            <a:endParaRPr lang="en-IN" dirty="0"/>
          </a:p>
          <a:p>
            <a:r>
              <a:rPr dirty="0"/>
              <a:t>A theorem may involve different scenarios.</a:t>
            </a:r>
          </a:p>
          <a:p>
            <a:pPr lvl="1"/>
            <a:r>
              <a:rPr dirty="0"/>
              <a:t>Divide proof into </a:t>
            </a:r>
            <a:r>
              <a:rPr lang="en-IN" dirty="0"/>
              <a:t>finitely many </a:t>
            </a:r>
            <a:r>
              <a:rPr dirty="0"/>
              <a:t>cases.</a:t>
            </a:r>
          </a:p>
          <a:p>
            <a:pPr lvl="1"/>
            <a:r>
              <a:rPr dirty="0"/>
              <a:t>Prove theorem separately in each case.</a:t>
            </a:r>
            <a:endParaRPr lang="en-IN" dirty="0"/>
          </a:p>
          <a:p>
            <a:pPr lvl="1"/>
            <a:r>
              <a:rPr lang="en-IN" dirty="0"/>
              <a:t>Each case may contain infinitely many points, but share some property.</a:t>
            </a:r>
            <a:endParaRPr dirty="0"/>
          </a:p>
          <a:p>
            <a:pPr lvl="1"/>
            <a:r>
              <a:rPr dirty="0"/>
              <a:t>Combine results to complete proof.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Proof 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lang="en-IN" dirty="0"/>
              <a:t>Generalization of proof by exhaustion.</a:t>
            </a:r>
          </a:p>
          <a:p>
            <a:r>
              <a:rPr lang="en-IN" dirty="0"/>
              <a:t>What if you don’t have only finite possibilities.</a:t>
            </a:r>
          </a:p>
          <a:p>
            <a:endParaRPr lang="en-IN" dirty="0"/>
          </a:p>
          <a:p>
            <a:r>
              <a:rPr dirty="0"/>
              <a:t>A theorem may involve different scenarios.</a:t>
            </a:r>
          </a:p>
          <a:p>
            <a:pPr lvl="1"/>
            <a:r>
              <a:rPr dirty="0"/>
              <a:t>Divide proof into </a:t>
            </a:r>
            <a:r>
              <a:rPr lang="en-IN" dirty="0"/>
              <a:t>finitely many </a:t>
            </a:r>
            <a:r>
              <a:rPr dirty="0"/>
              <a:t>cases.</a:t>
            </a:r>
          </a:p>
          <a:p>
            <a:pPr lvl="1"/>
            <a:r>
              <a:rPr dirty="0"/>
              <a:t>Prove theorem separately in each case.</a:t>
            </a:r>
            <a:endParaRPr lang="en-IN" dirty="0"/>
          </a:p>
          <a:p>
            <a:pPr lvl="1"/>
            <a:r>
              <a:rPr lang="en-IN" dirty="0"/>
              <a:t>Each case may contain infinitely many points, but share some property.</a:t>
            </a:r>
            <a:endParaRPr dirty="0"/>
          </a:p>
          <a:p>
            <a:pPr lvl="1"/>
            <a:r>
              <a:rPr dirty="0"/>
              <a:t>Combine results to complete proof.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56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5785-1B26-410E-8E22-4611C834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Formally,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C8397-C549-4EDB-B7E2-5863C763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To prove:</a:t>
            </a:r>
          </a:p>
          <a:p>
            <a:r>
              <a:rPr lang="en-IN" dirty="0"/>
              <a:t>∀x ∈ D, P(x) → Q(x)</a:t>
            </a:r>
          </a:p>
          <a:p>
            <a:endParaRPr lang="en-IN" dirty="0"/>
          </a:p>
          <a:p>
            <a:r>
              <a:rPr lang="en-IN" dirty="0"/>
              <a:t>1. Divide the domain:</a:t>
            </a:r>
          </a:p>
          <a:p>
            <a:r>
              <a:rPr lang="en-IN" dirty="0"/>
              <a:t>D = D₁ ∪ D₂ ∪ … ∪ Dₙ</a:t>
            </a:r>
          </a:p>
          <a:p>
            <a:endParaRPr lang="en-IN" dirty="0"/>
          </a:p>
          <a:p>
            <a:r>
              <a:rPr lang="en-IN" dirty="0"/>
              <a:t>2. Prove separately:</a:t>
            </a:r>
          </a:p>
          <a:p>
            <a:r>
              <a:rPr lang="en-IN" dirty="0"/>
              <a:t>∀x ∈ D₁, P(x) → Q(x)</a:t>
            </a:r>
          </a:p>
          <a:p>
            <a:r>
              <a:rPr lang="en-IN" dirty="0"/>
              <a:t>∀x ∈ D₂, P(x) → Q(x)</a:t>
            </a:r>
          </a:p>
          <a:p>
            <a:r>
              <a:rPr lang="en-IN" dirty="0"/>
              <a:t>...</a:t>
            </a:r>
          </a:p>
          <a:p>
            <a:r>
              <a:rPr lang="en-IN" dirty="0"/>
              <a:t>∀x ∈ Dₙ, P(x) → Q(x)</a:t>
            </a:r>
          </a:p>
          <a:p>
            <a:endParaRPr lang="en-IN" dirty="0"/>
          </a:p>
          <a:p>
            <a:r>
              <a:rPr lang="en-IN" dirty="0"/>
              <a:t>3. Conclude:</a:t>
            </a:r>
          </a:p>
          <a:p>
            <a:r>
              <a:rPr lang="en-IN" dirty="0"/>
              <a:t>∀x ∈ D, P(x) → Q(x)</a:t>
            </a:r>
          </a:p>
        </p:txBody>
      </p:sp>
    </p:spTree>
    <p:extLst>
      <p:ext uri="{BB962C8B-B14F-4D97-AF65-F5344CB8AC3E}">
        <p14:creationId xmlns:p14="http://schemas.microsoft.com/office/powerpoint/2010/main" val="45076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1EDE-24B9-47D6-8F15-F1ECC2F1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CB74-32CD-4769-A03C-080ACF40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Claim:</a:t>
            </a:r>
          </a:p>
          <a:p>
            <a:r>
              <a:rPr lang="en-IN" dirty="0"/>
              <a:t>∀n ∈ ℤ, n² ≥ n</a:t>
            </a:r>
          </a:p>
          <a:p>
            <a:endParaRPr lang="en-IN" dirty="0"/>
          </a:p>
          <a:p>
            <a:r>
              <a:rPr lang="en-IN" dirty="0"/>
              <a:t>Partition domain:</a:t>
            </a:r>
          </a:p>
          <a:p>
            <a:r>
              <a:rPr lang="en-IN" dirty="0"/>
              <a:t>- D₁ = {0}</a:t>
            </a:r>
          </a:p>
          <a:p>
            <a:r>
              <a:rPr lang="en-IN" dirty="0"/>
              <a:t>- D₂ = {n ∈ ℤ | n ≥ 1}</a:t>
            </a:r>
          </a:p>
          <a:p>
            <a:r>
              <a:rPr lang="en-IN" dirty="0"/>
              <a:t>- D₃ = {n ∈ ℤ | n ≤ -1}</a:t>
            </a:r>
          </a:p>
          <a:p>
            <a:endParaRPr lang="en-IN" dirty="0"/>
          </a:p>
          <a:p>
            <a:r>
              <a:rPr lang="en-IN" dirty="0"/>
              <a:t>Check cases:</a:t>
            </a:r>
          </a:p>
          <a:p>
            <a:r>
              <a:rPr lang="en-IN" dirty="0"/>
              <a:t>∀n ∈ D₁, n² ≥ n</a:t>
            </a:r>
          </a:p>
          <a:p>
            <a:r>
              <a:rPr lang="en-IN" dirty="0"/>
              <a:t>∀n ∈ D₂, n² ≥ n</a:t>
            </a:r>
          </a:p>
          <a:p>
            <a:r>
              <a:rPr lang="en-IN" dirty="0"/>
              <a:t>∀n ∈ D₃, n² ≥ n</a:t>
            </a:r>
          </a:p>
          <a:p>
            <a:endParaRPr lang="en-IN" dirty="0"/>
          </a:p>
          <a:p>
            <a:r>
              <a:rPr lang="en-IN" dirty="0"/>
              <a:t>Therefore:</a:t>
            </a:r>
          </a:p>
          <a:p>
            <a:r>
              <a:rPr lang="en-IN" dirty="0"/>
              <a:t>∀n ∈ ℤ, n² ≥ n ✓</a:t>
            </a:r>
          </a:p>
        </p:txBody>
      </p:sp>
    </p:spTree>
    <p:extLst>
      <p:ext uri="{BB962C8B-B14F-4D97-AF65-F5344CB8AC3E}">
        <p14:creationId xmlns:p14="http://schemas.microsoft.com/office/powerpoint/2010/main" val="1534270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3 – Proof 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Claim: For any integer n, n^2 ≥ n.</a:t>
            </a:r>
          </a:p>
          <a:p>
            <a:pPr lvl="1"/>
            <a:r>
              <a:t>Case 1: n=0 → 0^2=0.</a:t>
            </a:r>
          </a:p>
          <a:p>
            <a:pPr lvl="1"/>
            <a:r>
              <a:t>Case 2: n≥1 → n^2 ≥ n.</a:t>
            </a:r>
          </a:p>
          <a:p>
            <a:pPr lvl="1"/>
            <a:r>
              <a:t>Case 3: n ≤ -1 → n^2 ≥ 0 &gt; n.</a:t>
            </a:r>
          </a:p>
          <a:p>
            <a:pPr lvl="1"/>
            <a:r>
              <a:t>✅ Holds in all cases.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4 – Proof 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Claim: |xy| = |x||y| for real numbers x,y.</a:t>
            </a:r>
          </a:p>
          <a:p>
            <a:pPr lvl="1"/>
            <a:r>
              <a:t>Cases:</a:t>
            </a:r>
          </a:p>
          <a:p>
            <a:pPr lvl="1"/>
            <a:r>
              <a:t>1. x≥0, y≥0</a:t>
            </a:r>
          </a:p>
          <a:p>
            <a:pPr lvl="1"/>
            <a:r>
              <a:t>2. x≥0, y&lt;0</a:t>
            </a:r>
          </a:p>
          <a:p>
            <a:pPr lvl="1"/>
            <a:r>
              <a:t>3. x&lt;0, y≥0</a:t>
            </a:r>
          </a:p>
          <a:p>
            <a:pPr lvl="1"/>
            <a:r>
              <a:t>4. x&lt;0, y&lt;0</a:t>
            </a:r>
          </a:p>
          <a:p>
            <a:pPr lvl="1"/>
            <a:r>
              <a:t>All yield same result. ✅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Without Loss of Generality (WLOG)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Used to combine symmetric cases.</a:t>
            </a:r>
          </a:p>
          <a:p>
            <a:pPr lvl="1"/>
            <a:r>
              <a:t>Example: Instead of proving both (x≥0,y&lt;0) and (x&lt;0,y≥0), prove one.</a:t>
            </a:r>
          </a:p>
          <a:p>
            <a:pPr lvl="1"/>
            <a:r>
              <a:t>Say: 'WLOG, roles are symmetric.'</a:t>
            </a:r>
          </a:p>
          <a:p>
            <a:pPr lvl="1"/>
            <a:r>
              <a:t>⚠️ Must ensure no loss in generality.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 7 – WLOG + Proof 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Claim: If xy and x+y are even, then x,y are even.</a:t>
            </a:r>
          </a:p>
          <a:p>
            <a:pPr lvl="1"/>
            <a:r>
              <a:t>Assume WLOG x odd.</a:t>
            </a:r>
          </a:p>
          <a:p>
            <a:pPr lvl="1"/>
            <a:r>
              <a:t>Case 1: y even → x+y odd ❌ contradiction.</a:t>
            </a:r>
          </a:p>
          <a:p>
            <a:pPr lvl="1"/>
            <a:r>
              <a:t>Case 2: y odd → xy odd ❌ contradiction.</a:t>
            </a:r>
          </a:p>
          <a:p>
            <a:pPr lvl="1"/>
            <a:r>
              <a:t>Thus, both must be even. 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Proofs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Core to mathematics and computer science:</a:t>
            </a:r>
          </a:p>
          <a:p>
            <a:pPr lvl="1"/>
            <a:r>
              <a:rPr lang="en-US" dirty="0"/>
              <a:t>Program correctness</a:t>
            </a:r>
          </a:p>
          <a:p>
            <a:pPr lvl="1"/>
            <a:r>
              <a:rPr lang="en-US" dirty="0"/>
              <a:t>Security of operating systems</a:t>
            </a:r>
          </a:p>
          <a:p>
            <a:pPr lvl="1"/>
            <a:r>
              <a:rPr lang="en-US" dirty="0"/>
              <a:t>Consistency of system specifications</a:t>
            </a:r>
          </a:p>
          <a:p>
            <a:pPr lvl="1"/>
            <a:r>
              <a:rPr lang="en-US" dirty="0"/>
              <a:t>Reasoning in AI</a:t>
            </a:r>
          </a:p>
          <a:p>
            <a:r>
              <a:rPr lang="en-US" dirty="0"/>
              <a:t>Essential skill: constructing &amp; understanding proofs.</a:t>
            </a:r>
          </a:p>
          <a:p>
            <a:r>
              <a:rPr lang="en-US" altLang="en-US" i="1" dirty="0"/>
              <a:t>Predicate logic</a:t>
            </a:r>
            <a:r>
              <a:rPr lang="en-US" altLang="en-US" dirty="0"/>
              <a:t> is an extension of propositional logic that permits concisely reasoning about whole </a:t>
            </a:r>
            <a:r>
              <a:rPr lang="en-US" altLang="en-US" i="1" dirty="0"/>
              <a:t>classes</a:t>
            </a:r>
            <a:r>
              <a:rPr lang="en-US" altLang="en-US" dirty="0"/>
              <a:t> of entities.</a:t>
            </a:r>
            <a:endParaRPr lang="en-US" altLang="en-US" i="1" dirty="0"/>
          </a:p>
          <a:p>
            <a:pPr>
              <a:buFontTx/>
              <a:buNone/>
            </a:pPr>
            <a:r>
              <a:rPr lang="en-US" altLang="en-US" i="1" dirty="0"/>
              <a:t>		E.g.,	“x</a:t>
            </a:r>
            <a:r>
              <a:rPr lang="en-US" altLang="en-US" dirty="0"/>
              <a:t>&gt;y”,  “</a:t>
            </a:r>
            <a:r>
              <a:rPr lang="en-US" altLang="en-US" i="1" dirty="0"/>
              <a:t>x</a:t>
            </a:r>
            <a:r>
              <a:rPr lang="en-US" altLang="en-US" dirty="0"/>
              <a:t>=5”.</a:t>
            </a:r>
          </a:p>
          <a:p>
            <a:r>
              <a:rPr lang="en-US" altLang="en-US" dirty="0"/>
              <a:t>Such statements are neither true or false unless the values of the variables are not specified. Hence, these aren’t propositions.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❌ Checking only examples (not all cases).</a:t>
            </a:r>
          </a:p>
          <a:p>
            <a:pPr lvl="1"/>
            <a:r>
              <a:t>❌ Missing a case (e.g., forgetting x=0).</a:t>
            </a:r>
          </a:p>
          <a:p>
            <a:pPr lvl="1"/>
            <a:r>
              <a:t>❌ Incorrect use of WLOG.</a:t>
            </a:r>
          </a:p>
          <a:p>
            <a:pPr lvl="1"/>
            <a:r>
              <a:t>Example: Claim 'x^2 always positive' missed case x=0.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Existence Proof?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theorems assert the existence of an object.</a:t>
            </a:r>
          </a:p>
          <a:p>
            <a:r>
              <a:rPr lang="en-US" dirty="0"/>
              <a:t>General form: ∃x P(x).Existence proof = proof of ∃x P(x).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Constructive: find a witness a such that P(a) holds.</a:t>
            </a:r>
          </a:p>
          <a:p>
            <a:pPr lvl="1"/>
            <a:r>
              <a:rPr lang="en-US" dirty="0"/>
              <a:t>Nonconstructive: show ∃x P(x) without explicitly finding a.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Constructive Proof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an explicit example (witness).</a:t>
            </a:r>
          </a:p>
          <a:p>
            <a:r>
              <a:rPr lang="en-US" dirty="0"/>
              <a:t>Example 10:</a:t>
            </a:r>
            <a:br>
              <a:rPr lang="en-US" dirty="0"/>
            </a:br>
            <a:r>
              <a:rPr lang="en-US" dirty="0"/>
              <a:t>Show there exists a positive integer expressible as sum of cubes in two ways.</a:t>
            </a:r>
          </a:p>
          <a:p>
            <a:pPr lvl="1"/>
            <a:r>
              <a:rPr lang="en-US" b="1" dirty="0"/>
              <a:t>1729 = 10³ + 9³ = 12³ + 1³</a:t>
            </a:r>
            <a:endParaRPr lang="en-US" dirty="0"/>
          </a:p>
          <a:p>
            <a:r>
              <a:rPr lang="en-US" dirty="0"/>
              <a:t>Famous anecdote: Hardy &amp; Ramanujan (“taxicab number”).</a:t>
            </a:r>
          </a:p>
        </p:txBody>
      </p:sp>
    </p:spTree>
    <p:extLst>
      <p:ext uri="{BB962C8B-B14F-4D97-AF65-F5344CB8AC3E}">
        <p14:creationId xmlns:p14="http://schemas.microsoft.com/office/powerpoint/2010/main" val="533330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Constructive Proof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12C7C-E548-41F8-BA6E-CE753C7A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Game of Chomp.</a:t>
            </a:r>
          </a:p>
        </p:txBody>
      </p:sp>
    </p:spTree>
    <p:extLst>
      <p:ext uri="{BB962C8B-B14F-4D97-AF65-F5344CB8AC3E}">
        <p14:creationId xmlns:p14="http://schemas.microsoft.com/office/powerpoint/2010/main" val="1298477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Chomp Game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548640" cy="548640"/>
          </a:xfrm>
          <a:prstGeom prst="rect">
            <a:avLst/>
          </a:prstGeom>
          <a:solidFill>
            <a:srgbClr val="C8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463040" y="137160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011680" y="137160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560320" y="137160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46304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01168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56032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91440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46304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01168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256032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91440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146304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201168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256032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914400" y="356616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463040" y="356616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2011680" y="356616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2560320" y="356616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3311186" y="2481059"/>
            <a:ext cx="53579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Chomp is a two-player game played on an </a:t>
            </a:r>
            <a:r>
              <a:rPr lang="en-US" i="1" dirty="0">
                <a:solidFill>
                  <a:schemeClr val="bg1"/>
                </a:solidFill>
              </a:rPr>
              <a:t>m </a:t>
            </a:r>
            <a:r>
              <a:rPr lang="en-US" dirty="0">
                <a:solidFill>
                  <a:schemeClr val="bg1"/>
                </a:solidFill>
              </a:rPr>
              <a:t>× </a:t>
            </a:r>
            <a:r>
              <a:rPr lang="en-US" i="1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grid of  </a:t>
            </a:r>
            <a:r>
              <a:rPr lang="en-IN" dirty="0">
                <a:solidFill>
                  <a:schemeClr val="bg1"/>
                </a:solidFill>
              </a:rPr>
              <a:t>cookies.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▶ Players take turns eating a cookie and all </a:t>
            </a:r>
          </a:p>
          <a:p>
            <a:r>
              <a:rPr lang="en-US" dirty="0">
                <a:solidFill>
                  <a:schemeClr val="bg1"/>
                </a:solidFill>
              </a:rPr>
              <a:t>cookies in the rectangle from that cookie to the top-left corner. That is, all the cookies to the below and the right of the chosen cookie.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▶ The player who is forced to eat the cookie at position (1,1) i.e. top-left, loses.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▶ Goal: Prove the first player has a winning strategy without </a:t>
            </a:r>
            <a:r>
              <a:rPr lang="en-IN" dirty="0">
                <a:solidFill>
                  <a:schemeClr val="bg1"/>
                </a:solidFill>
              </a:rPr>
              <a:t>specifying the moves.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Termination (No Draw)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12C7C-E548-41F8-BA6E-CE753C7A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Each move removes at least one cookie from the </a:t>
            </a:r>
            <a:r>
              <a:rPr lang="en-US" i="1" dirty="0"/>
              <a:t>m </a:t>
            </a:r>
            <a:r>
              <a:rPr lang="en-US" dirty="0"/>
              <a:t>× </a:t>
            </a:r>
            <a:r>
              <a:rPr lang="en-US" i="1" dirty="0"/>
              <a:t>n </a:t>
            </a:r>
            <a:r>
              <a:rPr lang="en-US" dirty="0"/>
              <a:t>grid.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Maximum number of moves: </a:t>
            </a:r>
            <a:r>
              <a:rPr lang="en-US" i="1" dirty="0"/>
              <a:t>m </a:t>
            </a:r>
            <a:r>
              <a:rPr lang="en-US" dirty="0"/>
              <a:t>× </a:t>
            </a:r>
            <a:r>
              <a:rPr lang="en-US" i="1" dirty="0"/>
              <a:t>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game always ends (no draws possible) because the grid is </a:t>
            </a:r>
            <a:r>
              <a:rPr lang="en-IN" dirty="0"/>
              <a:t>finite.</a:t>
            </a:r>
          </a:p>
        </p:txBody>
      </p:sp>
    </p:spTree>
    <p:extLst>
      <p:ext uri="{BB962C8B-B14F-4D97-AF65-F5344CB8AC3E}">
        <p14:creationId xmlns:p14="http://schemas.microsoft.com/office/powerpoint/2010/main" val="861576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Player’s Initial Move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12C7C-E548-41F8-BA6E-CE753C7A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the first player eats only the cookie at the bottom-right corner, position (</a:t>
            </a:r>
            <a:r>
              <a:rPr lang="en-US" i="1" dirty="0"/>
              <a:t>m, n</a:t>
            </a:r>
            <a:r>
              <a:rPr lang="en-US" dirty="0"/>
              <a:t>).</a:t>
            </a:r>
          </a:p>
          <a:p>
            <a:r>
              <a:rPr lang="en-US" dirty="0"/>
              <a:t>This move leads to two possibilities:</a:t>
            </a:r>
          </a:p>
          <a:p>
            <a:pPr lvl="1"/>
            <a:r>
              <a:rPr lang="en-US" dirty="0"/>
              <a:t> This is the first move of a winning strategy for the first player. That is, the best move that makes it a winner.</a:t>
            </a:r>
          </a:p>
          <a:p>
            <a:pPr lvl="1"/>
            <a:r>
              <a:rPr lang="en-US" dirty="0"/>
              <a:t>The second player can respond with a move that starts a </a:t>
            </a:r>
            <a:r>
              <a:rPr lang="en-IN" dirty="0"/>
              <a:t>winning strategy for them. Which means that second player is the winner.</a:t>
            </a:r>
          </a:p>
        </p:txBody>
      </p:sp>
    </p:spTree>
    <p:extLst>
      <p:ext uri="{BB962C8B-B14F-4D97-AF65-F5344CB8AC3E}">
        <p14:creationId xmlns:p14="http://schemas.microsoft.com/office/powerpoint/2010/main" val="1874420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Possibility: Strategy Stealing.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12C7C-E548-41F8-BA6E-CE753C7A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second player has a winning move after the first player eats (</a:t>
            </a:r>
            <a:r>
              <a:rPr lang="en-US" i="1" dirty="0"/>
              <a:t>m, n</a:t>
            </a:r>
            <a:r>
              <a:rPr lang="en-US" dirty="0"/>
              <a:t>), call this move </a:t>
            </a:r>
            <a:r>
              <a:rPr lang="en-US" i="1" dirty="0"/>
              <a:t>M</a:t>
            </a:r>
            <a:r>
              <a:rPr lang="en-US" dirty="0"/>
              <a:t>.</a:t>
            </a:r>
          </a:p>
          <a:p>
            <a:r>
              <a:rPr lang="en-US" dirty="0"/>
              <a:t> Move </a:t>
            </a:r>
            <a:r>
              <a:rPr lang="en-US" i="1" dirty="0"/>
              <a:t>M </a:t>
            </a:r>
            <a:r>
              <a:rPr lang="en-US" dirty="0"/>
              <a:t>must be a valid first move in the original </a:t>
            </a:r>
            <a:r>
              <a:rPr lang="en-US" i="1" dirty="0"/>
              <a:t>m </a:t>
            </a:r>
            <a:r>
              <a:rPr lang="en-US" dirty="0"/>
              <a:t>× </a:t>
            </a:r>
            <a:r>
              <a:rPr lang="en-US" i="1" dirty="0"/>
              <a:t>n </a:t>
            </a:r>
            <a:r>
              <a:rPr lang="en-US" dirty="0"/>
              <a:t>grid (since it removes cookies connected to the top-left).</a:t>
            </a:r>
          </a:p>
          <a:p>
            <a:r>
              <a:rPr lang="en-US" dirty="0"/>
              <a:t>Instead of eating (</a:t>
            </a:r>
            <a:r>
              <a:rPr lang="en-US" i="1" dirty="0"/>
              <a:t>m, n</a:t>
            </a:r>
            <a:r>
              <a:rPr lang="en-US" dirty="0"/>
              <a:t>), the first player could have played </a:t>
            </a:r>
            <a:r>
              <a:rPr lang="en-IN" dirty="0"/>
              <a:t>move </a:t>
            </a:r>
            <a:r>
              <a:rPr lang="en-IN" i="1" dirty="0"/>
              <a:t>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1737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Player’s Initial Move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E4138C-67CF-4A2F-B88B-BEF43898E3A7}"/>
              </a:ext>
            </a:extLst>
          </p:cNvPr>
          <p:cNvSpPr/>
          <p:nvPr/>
        </p:nvSpPr>
        <p:spPr>
          <a:xfrm>
            <a:off x="91440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7B7C6-B96C-4BF5-8B90-0F9DEC5ECEB4}"/>
              </a:ext>
            </a:extLst>
          </p:cNvPr>
          <p:cNvSpPr/>
          <p:nvPr/>
        </p:nvSpPr>
        <p:spPr>
          <a:xfrm>
            <a:off x="146304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FE6DC1-C94F-4BEF-BF1A-BF14ECB2C4A6}"/>
              </a:ext>
            </a:extLst>
          </p:cNvPr>
          <p:cNvSpPr/>
          <p:nvPr/>
        </p:nvSpPr>
        <p:spPr>
          <a:xfrm>
            <a:off x="201168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BD128-AE89-4C30-8232-D40D841902F9}"/>
              </a:ext>
            </a:extLst>
          </p:cNvPr>
          <p:cNvSpPr/>
          <p:nvPr/>
        </p:nvSpPr>
        <p:spPr>
          <a:xfrm>
            <a:off x="256032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633FF3-6788-422C-BBE8-D83990F4DC01}"/>
              </a:ext>
            </a:extLst>
          </p:cNvPr>
          <p:cNvSpPr/>
          <p:nvPr/>
        </p:nvSpPr>
        <p:spPr>
          <a:xfrm>
            <a:off x="91440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E28B8-CD9F-47ED-8FFE-2DB75C3D4713}"/>
              </a:ext>
            </a:extLst>
          </p:cNvPr>
          <p:cNvSpPr/>
          <p:nvPr/>
        </p:nvSpPr>
        <p:spPr>
          <a:xfrm>
            <a:off x="146304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277A0-36A1-436B-9D3B-64BB7D9FEAE6}"/>
              </a:ext>
            </a:extLst>
          </p:cNvPr>
          <p:cNvSpPr/>
          <p:nvPr/>
        </p:nvSpPr>
        <p:spPr>
          <a:xfrm>
            <a:off x="201168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713487-39F1-47EB-81C8-5687D6BEE8E3}"/>
              </a:ext>
            </a:extLst>
          </p:cNvPr>
          <p:cNvSpPr/>
          <p:nvPr/>
        </p:nvSpPr>
        <p:spPr>
          <a:xfrm>
            <a:off x="256032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966E-2362-42DA-AAA4-C080D85B3246}"/>
              </a:ext>
            </a:extLst>
          </p:cNvPr>
          <p:cNvSpPr/>
          <p:nvPr/>
        </p:nvSpPr>
        <p:spPr>
          <a:xfrm>
            <a:off x="91440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68BDE-7660-4A1B-BBE4-184152EBB7E0}"/>
              </a:ext>
            </a:extLst>
          </p:cNvPr>
          <p:cNvSpPr/>
          <p:nvPr/>
        </p:nvSpPr>
        <p:spPr>
          <a:xfrm>
            <a:off x="146304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F4F449-92A8-4B60-8BF9-516C0EC61D12}"/>
              </a:ext>
            </a:extLst>
          </p:cNvPr>
          <p:cNvSpPr/>
          <p:nvPr/>
        </p:nvSpPr>
        <p:spPr>
          <a:xfrm>
            <a:off x="201168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1A5944-E078-400A-B9BA-BC24929BBE8B}"/>
              </a:ext>
            </a:extLst>
          </p:cNvPr>
          <p:cNvSpPr/>
          <p:nvPr/>
        </p:nvSpPr>
        <p:spPr>
          <a:xfrm>
            <a:off x="914400" y="356616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1876A7-DC69-4D2F-98AB-710C43EF4475}"/>
              </a:ext>
            </a:extLst>
          </p:cNvPr>
          <p:cNvSpPr/>
          <p:nvPr/>
        </p:nvSpPr>
        <p:spPr>
          <a:xfrm>
            <a:off x="1463040" y="356616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009FE6-13AD-4115-A791-F75B73200147}"/>
              </a:ext>
            </a:extLst>
          </p:cNvPr>
          <p:cNvSpPr/>
          <p:nvPr/>
        </p:nvSpPr>
        <p:spPr>
          <a:xfrm>
            <a:off x="2011680" y="356616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AECE15-D340-4A4F-9799-2DA10AA4AE72}"/>
              </a:ext>
            </a:extLst>
          </p:cNvPr>
          <p:cNvSpPr/>
          <p:nvPr/>
        </p:nvSpPr>
        <p:spPr>
          <a:xfrm>
            <a:off x="914400" y="1371600"/>
            <a:ext cx="548640" cy="548640"/>
          </a:xfrm>
          <a:prstGeom prst="rect">
            <a:avLst/>
          </a:prstGeom>
          <a:solidFill>
            <a:srgbClr val="C8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92947-6BD7-4A4F-8CEB-9B8052276898}"/>
              </a:ext>
            </a:extLst>
          </p:cNvPr>
          <p:cNvSpPr/>
          <p:nvPr/>
        </p:nvSpPr>
        <p:spPr>
          <a:xfrm>
            <a:off x="1463040" y="137160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531FF1-1FB6-4E17-8FDE-61E311D85403}"/>
              </a:ext>
            </a:extLst>
          </p:cNvPr>
          <p:cNvSpPr/>
          <p:nvPr/>
        </p:nvSpPr>
        <p:spPr>
          <a:xfrm>
            <a:off x="2011680" y="137160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84F5B6-37E8-4BF5-ADF2-3954F4CCEA7C}"/>
              </a:ext>
            </a:extLst>
          </p:cNvPr>
          <p:cNvSpPr/>
          <p:nvPr/>
        </p:nvSpPr>
        <p:spPr>
          <a:xfrm>
            <a:off x="2560320" y="137160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116106B-3DDE-4A9A-92A2-5207C6CD6545}"/>
              </a:ext>
            </a:extLst>
          </p:cNvPr>
          <p:cNvSpPr txBox="1">
            <a:spLocks/>
          </p:cNvSpPr>
          <p:nvPr/>
        </p:nvSpPr>
        <p:spPr>
          <a:xfrm>
            <a:off x="609600" y="5436922"/>
            <a:ext cx="8229600" cy="533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Either this is the best strategy for player 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BF20AB-1434-4F3D-9773-F27317294EC6}"/>
              </a:ext>
            </a:extLst>
          </p:cNvPr>
          <p:cNvSpPr/>
          <p:nvPr/>
        </p:nvSpPr>
        <p:spPr>
          <a:xfrm>
            <a:off x="256032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E02FB6-8EF0-4E74-8C42-9D6611C235FD}"/>
              </a:ext>
            </a:extLst>
          </p:cNvPr>
          <p:cNvSpPr/>
          <p:nvPr/>
        </p:nvSpPr>
        <p:spPr>
          <a:xfrm>
            <a:off x="2571403" y="3568929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73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Player II can win by the next move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E4138C-67CF-4A2F-B88B-BEF43898E3A7}"/>
              </a:ext>
            </a:extLst>
          </p:cNvPr>
          <p:cNvSpPr/>
          <p:nvPr/>
        </p:nvSpPr>
        <p:spPr>
          <a:xfrm>
            <a:off x="91440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7B7C6-B96C-4BF5-8B90-0F9DEC5ECEB4}"/>
              </a:ext>
            </a:extLst>
          </p:cNvPr>
          <p:cNvSpPr/>
          <p:nvPr/>
        </p:nvSpPr>
        <p:spPr>
          <a:xfrm>
            <a:off x="146304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FE6DC1-C94F-4BEF-BF1A-BF14ECB2C4A6}"/>
              </a:ext>
            </a:extLst>
          </p:cNvPr>
          <p:cNvSpPr/>
          <p:nvPr/>
        </p:nvSpPr>
        <p:spPr>
          <a:xfrm>
            <a:off x="201168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BD128-AE89-4C30-8232-D40D841902F9}"/>
              </a:ext>
            </a:extLst>
          </p:cNvPr>
          <p:cNvSpPr/>
          <p:nvPr/>
        </p:nvSpPr>
        <p:spPr>
          <a:xfrm>
            <a:off x="256032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633FF3-6788-422C-BBE8-D83990F4DC01}"/>
              </a:ext>
            </a:extLst>
          </p:cNvPr>
          <p:cNvSpPr/>
          <p:nvPr/>
        </p:nvSpPr>
        <p:spPr>
          <a:xfrm>
            <a:off x="91440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E28B8-CD9F-47ED-8FFE-2DB75C3D4713}"/>
              </a:ext>
            </a:extLst>
          </p:cNvPr>
          <p:cNvSpPr/>
          <p:nvPr/>
        </p:nvSpPr>
        <p:spPr>
          <a:xfrm>
            <a:off x="146304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2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277A0-36A1-436B-9D3B-64BB7D9FEAE6}"/>
              </a:ext>
            </a:extLst>
          </p:cNvPr>
          <p:cNvSpPr/>
          <p:nvPr/>
        </p:nvSpPr>
        <p:spPr>
          <a:xfrm>
            <a:off x="201168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2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713487-39F1-47EB-81C8-5687D6BEE8E3}"/>
              </a:ext>
            </a:extLst>
          </p:cNvPr>
          <p:cNvSpPr/>
          <p:nvPr/>
        </p:nvSpPr>
        <p:spPr>
          <a:xfrm>
            <a:off x="256032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2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966E-2362-42DA-AAA4-C080D85B3246}"/>
              </a:ext>
            </a:extLst>
          </p:cNvPr>
          <p:cNvSpPr/>
          <p:nvPr/>
        </p:nvSpPr>
        <p:spPr>
          <a:xfrm>
            <a:off x="91440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68BDE-7660-4A1B-BBE4-184152EBB7E0}"/>
              </a:ext>
            </a:extLst>
          </p:cNvPr>
          <p:cNvSpPr/>
          <p:nvPr/>
        </p:nvSpPr>
        <p:spPr>
          <a:xfrm>
            <a:off x="146304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2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F4F449-92A8-4B60-8BF9-516C0EC61D12}"/>
              </a:ext>
            </a:extLst>
          </p:cNvPr>
          <p:cNvSpPr/>
          <p:nvPr/>
        </p:nvSpPr>
        <p:spPr>
          <a:xfrm>
            <a:off x="201168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2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EBDC5F-6E56-4F44-A5C5-A27619C3341A}"/>
              </a:ext>
            </a:extLst>
          </p:cNvPr>
          <p:cNvSpPr/>
          <p:nvPr/>
        </p:nvSpPr>
        <p:spPr>
          <a:xfrm>
            <a:off x="256032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2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1A5944-E078-400A-B9BA-BC24929BBE8B}"/>
              </a:ext>
            </a:extLst>
          </p:cNvPr>
          <p:cNvSpPr/>
          <p:nvPr/>
        </p:nvSpPr>
        <p:spPr>
          <a:xfrm>
            <a:off x="914400" y="356616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1876A7-DC69-4D2F-98AB-710C43EF4475}"/>
              </a:ext>
            </a:extLst>
          </p:cNvPr>
          <p:cNvSpPr/>
          <p:nvPr/>
        </p:nvSpPr>
        <p:spPr>
          <a:xfrm>
            <a:off x="1463040" y="356616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2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009FE6-13AD-4115-A791-F75B73200147}"/>
              </a:ext>
            </a:extLst>
          </p:cNvPr>
          <p:cNvSpPr/>
          <p:nvPr/>
        </p:nvSpPr>
        <p:spPr>
          <a:xfrm>
            <a:off x="2011680" y="356616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2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AECE15-D340-4A4F-9799-2DA10AA4AE72}"/>
              </a:ext>
            </a:extLst>
          </p:cNvPr>
          <p:cNvSpPr/>
          <p:nvPr/>
        </p:nvSpPr>
        <p:spPr>
          <a:xfrm>
            <a:off x="914400" y="1371600"/>
            <a:ext cx="548640" cy="548640"/>
          </a:xfrm>
          <a:prstGeom prst="rect">
            <a:avLst/>
          </a:prstGeom>
          <a:solidFill>
            <a:srgbClr val="C8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92947-6BD7-4A4F-8CEB-9B8052276898}"/>
              </a:ext>
            </a:extLst>
          </p:cNvPr>
          <p:cNvSpPr/>
          <p:nvPr/>
        </p:nvSpPr>
        <p:spPr>
          <a:xfrm>
            <a:off x="1463040" y="137160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531FF1-1FB6-4E17-8FDE-61E311D85403}"/>
              </a:ext>
            </a:extLst>
          </p:cNvPr>
          <p:cNvSpPr/>
          <p:nvPr/>
        </p:nvSpPr>
        <p:spPr>
          <a:xfrm>
            <a:off x="2011680" y="137160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84F5B6-37E8-4BF5-ADF2-3954F4CCEA7C}"/>
              </a:ext>
            </a:extLst>
          </p:cNvPr>
          <p:cNvSpPr/>
          <p:nvPr/>
        </p:nvSpPr>
        <p:spPr>
          <a:xfrm>
            <a:off x="2560320" y="137160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116106B-3DDE-4A9A-92A2-5207C6CD6545}"/>
              </a:ext>
            </a:extLst>
          </p:cNvPr>
          <p:cNvSpPr txBox="1">
            <a:spLocks/>
          </p:cNvSpPr>
          <p:nvPr/>
        </p:nvSpPr>
        <p:spPr>
          <a:xfrm>
            <a:off x="609600" y="5436922"/>
            <a:ext cx="8229600" cy="533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That is, the first move of the player I leads to its loss.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BDD1D4-FEDD-45BE-B871-1829B817B5B0}"/>
              </a:ext>
            </a:extLst>
          </p:cNvPr>
          <p:cNvSpPr/>
          <p:nvPr/>
        </p:nvSpPr>
        <p:spPr>
          <a:xfrm>
            <a:off x="2571403" y="3568929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6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Terminology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Formally and technically, any statement that can be shown to be true using a valid argument (i.e. a proof) is a theorem. </a:t>
            </a:r>
          </a:p>
          <a:p>
            <a:r>
              <a:rPr lang="en-IN" b="1" dirty="0"/>
              <a:t>But in mathematical writing (i.e. papers etc),</a:t>
            </a:r>
            <a:br>
              <a:rPr lang="en-IN" b="1" dirty="0"/>
            </a:br>
            <a:endParaRPr lang="en-IN" b="1" dirty="0"/>
          </a:p>
          <a:p>
            <a:r>
              <a:rPr lang="en-IN" b="1" dirty="0"/>
              <a:t>Theorem</a:t>
            </a:r>
            <a:r>
              <a:rPr lang="en-IN" dirty="0"/>
              <a:t> – important proven statement.</a:t>
            </a:r>
            <a:br>
              <a:rPr lang="en-IN" dirty="0"/>
            </a:br>
            <a:endParaRPr lang="en-IN" dirty="0"/>
          </a:p>
          <a:p>
            <a:r>
              <a:rPr lang="en-IN" b="1" dirty="0"/>
              <a:t>Proposition</a:t>
            </a:r>
            <a:r>
              <a:rPr lang="en-IN" dirty="0"/>
              <a:t> – “less important” theorem.</a:t>
            </a:r>
            <a:br>
              <a:rPr lang="en-IN" dirty="0"/>
            </a:br>
            <a:endParaRPr lang="en-IN" dirty="0"/>
          </a:p>
          <a:p>
            <a:r>
              <a:rPr lang="en-IN" b="1" dirty="0"/>
              <a:t>Lemma</a:t>
            </a:r>
            <a:r>
              <a:rPr lang="en-IN" dirty="0"/>
              <a:t> – “theorems” that help proving main theorems.</a:t>
            </a:r>
            <a:br>
              <a:rPr lang="en-IN" dirty="0"/>
            </a:br>
            <a:endParaRPr lang="en-IN" dirty="0"/>
          </a:p>
          <a:p>
            <a:r>
              <a:rPr lang="en-IN" b="1" dirty="0"/>
              <a:t>Corollary</a:t>
            </a:r>
            <a:r>
              <a:rPr lang="en-IN" dirty="0"/>
              <a:t> – follows directly from a theorem.</a:t>
            </a:r>
            <a:br>
              <a:rPr lang="en-IN" dirty="0"/>
            </a:br>
            <a:endParaRPr lang="en-IN" dirty="0"/>
          </a:p>
          <a:p>
            <a:r>
              <a:rPr lang="en-IN" b="1" dirty="0"/>
              <a:t>Conjecture</a:t>
            </a:r>
            <a:r>
              <a:rPr lang="en-IN" dirty="0"/>
              <a:t> – statement believed true by some partial evidence, not yet proven. Many times, these conjectures are disproven.</a:t>
            </a:r>
          </a:p>
          <a:p>
            <a:endParaRPr lang="en-IN" dirty="0"/>
          </a:p>
          <a:p>
            <a:r>
              <a:rPr lang="en-IN" dirty="0"/>
              <a:t>These aren’t “formal” definitions.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69" y="3904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But Player I can just imitate this in the first move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E4138C-67CF-4A2F-B88B-BEF43898E3A7}"/>
              </a:ext>
            </a:extLst>
          </p:cNvPr>
          <p:cNvSpPr/>
          <p:nvPr/>
        </p:nvSpPr>
        <p:spPr>
          <a:xfrm>
            <a:off x="91440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7B7C6-B96C-4BF5-8B90-0F9DEC5ECEB4}"/>
              </a:ext>
            </a:extLst>
          </p:cNvPr>
          <p:cNvSpPr/>
          <p:nvPr/>
        </p:nvSpPr>
        <p:spPr>
          <a:xfrm>
            <a:off x="146304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FE6DC1-C94F-4BEF-BF1A-BF14ECB2C4A6}"/>
              </a:ext>
            </a:extLst>
          </p:cNvPr>
          <p:cNvSpPr/>
          <p:nvPr/>
        </p:nvSpPr>
        <p:spPr>
          <a:xfrm>
            <a:off x="201168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BD128-AE89-4C30-8232-D40D841902F9}"/>
              </a:ext>
            </a:extLst>
          </p:cNvPr>
          <p:cNvSpPr/>
          <p:nvPr/>
        </p:nvSpPr>
        <p:spPr>
          <a:xfrm>
            <a:off x="2560320" y="192024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633FF3-6788-422C-BBE8-D83990F4DC01}"/>
              </a:ext>
            </a:extLst>
          </p:cNvPr>
          <p:cNvSpPr/>
          <p:nvPr/>
        </p:nvSpPr>
        <p:spPr>
          <a:xfrm>
            <a:off x="91440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E28B8-CD9F-47ED-8FFE-2DB75C3D4713}"/>
              </a:ext>
            </a:extLst>
          </p:cNvPr>
          <p:cNvSpPr/>
          <p:nvPr/>
        </p:nvSpPr>
        <p:spPr>
          <a:xfrm>
            <a:off x="146304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1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277A0-36A1-436B-9D3B-64BB7D9FEAE6}"/>
              </a:ext>
            </a:extLst>
          </p:cNvPr>
          <p:cNvSpPr/>
          <p:nvPr/>
        </p:nvSpPr>
        <p:spPr>
          <a:xfrm>
            <a:off x="201168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1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713487-39F1-47EB-81C8-5687D6BEE8E3}"/>
              </a:ext>
            </a:extLst>
          </p:cNvPr>
          <p:cNvSpPr/>
          <p:nvPr/>
        </p:nvSpPr>
        <p:spPr>
          <a:xfrm>
            <a:off x="2560320" y="246888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1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966E-2362-42DA-AAA4-C080D85B3246}"/>
              </a:ext>
            </a:extLst>
          </p:cNvPr>
          <p:cNvSpPr/>
          <p:nvPr/>
        </p:nvSpPr>
        <p:spPr>
          <a:xfrm>
            <a:off x="91440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68BDE-7660-4A1B-BBE4-184152EBB7E0}"/>
              </a:ext>
            </a:extLst>
          </p:cNvPr>
          <p:cNvSpPr/>
          <p:nvPr/>
        </p:nvSpPr>
        <p:spPr>
          <a:xfrm>
            <a:off x="146304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1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F4F449-92A8-4B60-8BF9-516C0EC61D12}"/>
              </a:ext>
            </a:extLst>
          </p:cNvPr>
          <p:cNvSpPr/>
          <p:nvPr/>
        </p:nvSpPr>
        <p:spPr>
          <a:xfrm>
            <a:off x="201168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1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EBDC5F-6E56-4F44-A5C5-A27619C3341A}"/>
              </a:ext>
            </a:extLst>
          </p:cNvPr>
          <p:cNvSpPr/>
          <p:nvPr/>
        </p:nvSpPr>
        <p:spPr>
          <a:xfrm>
            <a:off x="2560320" y="301752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1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1A5944-E078-400A-B9BA-BC24929BBE8B}"/>
              </a:ext>
            </a:extLst>
          </p:cNvPr>
          <p:cNvSpPr/>
          <p:nvPr/>
        </p:nvSpPr>
        <p:spPr>
          <a:xfrm>
            <a:off x="914400" y="356616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1876A7-DC69-4D2F-98AB-710C43EF4475}"/>
              </a:ext>
            </a:extLst>
          </p:cNvPr>
          <p:cNvSpPr/>
          <p:nvPr/>
        </p:nvSpPr>
        <p:spPr>
          <a:xfrm>
            <a:off x="1463040" y="356616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1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009FE6-13AD-4115-A791-F75B73200147}"/>
              </a:ext>
            </a:extLst>
          </p:cNvPr>
          <p:cNvSpPr/>
          <p:nvPr/>
        </p:nvSpPr>
        <p:spPr>
          <a:xfrm>
            <a:off x="2011680" y="356616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tx1"/>
                  </a:solidFill>
                </a:ln>
              </a:rPr>
              <a:t>1</a:t>
            </a:r>
            <a:endParaRPr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AECE15-D340-4A4F-9799-2DA10AA4AE72}"/>
              </a:ext>
            </a:extLst>
          </p:cNvPr>
          <p:cNvSpPr/>
          <p:nvPr/>
        </p:nvSpPr>
        <p:spPr>
          <a:xfrm>
            <a:off x="914400" y="1371600"/>
            <a:ext cx="548640" cy="548640"/>
          </a:xfrm>
          <a:prstGeom prst="rect">
            <a:avLst/>
          </a:prstGeom>
          <a:solidFill>
            <a:srgbClr val="C8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92947-6BD7-4A4F-8CEB-9B8052276898}"/>
              </a:ext>
            </a:extLst>
          </p:cNvPr>
          <p:cNvSpPr/>
          <p:nvPr/>
        </p:nvSpPr>
        <p:spPr>
          <a:xfrm>
            <a:off x="1463040" y="137160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531FF1-1FB6-4E17-8FDE-61E311D85403}"/>
              </a:ext>
            </a:extLst>
          </p:cNvPr>
          <p:cNvSpPr/>
          <p:nvPr/>
        </p:nvSpPr>
        <p:spPr>
          <a:xfrm>
            <a:off x="2011680" y="137160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84F5B6-37E8-4BF5-ADF2-3954F4CCEA7C}"/>
              </a:ext>
            </a:extLst>
          </p:cNvPr>
          <p:cNvSpPr/>
          <p:nvPr/>
        </p:nvSpPr>
        <p:spPr>
          <a:xfrm>
            <a:off x="2560320" y="1371600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116106B-3DDE-4A9A-92A2-5207C6CD6545}"/>
              </a:ext>
            </a:extLst>
          </p:cNvPr>
          <p:cNvSpPr txBox="1">
            <a:spLocks/>
          </p:cNvSpPr>
          <p:nvPr/>
        </p:nvSpPr>
        <p:spPr>
          <a:xfrm>
            <a:off x="609600" y="5436922"/>
            <a:ext cx="8229600" cy="533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Hence, Player I can steal the strategy.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BDD1D4-FEDD-45BE-B871-1829B817B5B0}"/>
              </a:ext>
            </a:extLst>
          </p:cNvPr>
          <p:cNvSpPr/>
          <p:nvPr/>
        </p:nvSpPr>
        <p:spPr>
          <a:xfrm>
            <a:off x="2571403" y="3568929"/>
            <a:ext cx="548640" cy="548640"/>
          </a:xfrm>
          <a:prstGeom prst="rect">
            <a:avLst/>
          </a:prstGeom>
          <a:solidFill>
            <a:srgbClr val="F5DEB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526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Hence, first player can always win.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12C7C-E548-41F8-BA6E-CE753C7A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move </a:t>
            </a:r>
            <a:r>
              <a:rPr lang="en-US" i="1" dirty="0"/>
              <a:t>M </a:t>
            </a:r>
            <a:r>
              <a:rPr lang="en-US" dirty="0"/>
              <a:t>starts a winning strategy for the second player, the first player can adopt </a:t>
            </a:r>
            <a:r>
              <a:rPr lang="en-US" i="1" dirty="0"/>
              <a:t>M </a:t>
            </a:r>
            <a:r>
              <a:rPr lang="en-US" dirty="0"/>
              <a:t>as their first move.</a:t>
            </a:r>
          </a:p>
          <a:p>
            <a:r>
              <a:rPr lang="en-US" dirty="0"/>
              <a:t>By following the winning strategy that </a:t>
            </a:r>
            <a:r>
              <a:rPr lang="en-US" i="1" dirty="0"/>
              <a:t>M </a:t>
            </a:r>
            <a:r>
              <a:rPr lang="en-US" dirty="0"/>
              <a:t>initiates, the first </a:t>
            </a:r>
            <a:r>
              <a:rPr lang="en-IN" dirty="0"/>
              <a:t>player ensures a win.</a:t>
            </a:r>
          </a:p>
          <a:p>
            <a:r>
              <a:rPr lang="en-US" dirty="0"/>
              <a:t>Thus, the first player always has a winning strategy, either by eating (</a:t>
            </a:r>
            <a:r>
              <a:rPr lang="en-US" i="1" dirty="0"/>
              <a:t>m, n</a:t>
            </a:r>
            <a:r>
              <a:rPr lang="en-US" dirty="0"/>
              <a:t>) or by choosing </a:t>
            </a:r>
            <a:r>
              <a:rPr lang="en-US" i="1" dirty="0"/>
              <a:t>M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86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Nonconstructive Existence Proof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12C7C-E548-41F8-BA6E-CE753C7A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Nonconstructive Existence Proof</a:t>
            </a:r>
          </a:p>
          <a:p>
            <a:r>
              <a:rPr lang="en-US" dirty="0"/>
              <a:t>This proof shows a winning strategy exists for the first player </a:t>
            </a:r>
            <a:r>
              <a:rPr lang="en-IN" dirty="0"/>
              <a:t>without specifying the moves.</a:t>
            </a:r>
          </a:p>
          <a:p>
            <a:r>
              <a:rPr lang="en-US" dirty="0"/>
              <a:t>It is a </a:t>
            </a:r>
            <a:r>
              <a:rPr lang="en-US" b="1" dirty="0"/>
              <a:t>nonconstructive existence proof </a:t>
            </a:r>
            <a:r>
              <a:rPr lang="en-US" dirty="0"/>
              <a:t>because it does not </a:t>
            </a:r>
            <a:r>
              <a:rPr lang="en-IN" dirty="0"/>
              <a:t>provide an explicit strategy.</a:t>
            </a:r>
          </a:p>
          <a:p>
            <a:r>
              <a:rPr lang="en-US" dirty="0"/>
              <a:t>No general winning strategy is known for all rectangular grids.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396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Uniqueness Proofs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Theorems may assert the existence of exactly one element with a property.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 form: ∃x P(x) and ∀y(y ≠ x → ¬P(y))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Two components: Existence + Uniqueness</a:t>
            </a:r>
          </a:p>
        </p:txBody>
      </p:sp>
    </p:spTree>
    <p:extLst>
      <p:ext uri="{BB962C8B-B14F-4D97-AF65-F5344CB8AC3E}">
        <p14:creationId xmlns:p14="http://schemas.microsoft.com/office/powerpoint/2010/main" val="2401212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Existence: Show at least one element exists.</a:t>
            </a:r>
          </a:p>
          <a:p>
            <a:endParaRPr lang="en-US" dirty="0"/>
          </a:p>
          <a:p>
            <a:r>
              <a:rPr lang="en-US" dirty="0"/>
              <a:t>Uniqueness: Suppose x and y both satisfy P. Prove x = y.</a:t>
            </a:r>
          </a:p>
        </p:txBody>
      </p:sp>
    </p:spTree>
    <p:extLst>
      <p:ext uri="{BB962C8B-B14F-4D97-AF65-F5344CB8AC3E}">
        <p14:creationId xmlns:p14="http://schemas.microsoft.com/office/powerpoint/2010/main" val="4257155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(Existence)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Claim: If a, b ∈ ℝ, a ≠ 0, then ∃! r ∈ ℝ such that </a:t>
            </a:r>
            <a:r>
              <a:rPr lang="en-US" dirty="0" err="1"/>
              <a:t>ar</a:t>
            </a:r>
            <a:r>
              <a:rPr lang="en-US" dirty="0"/>
              <a:t> + b = 0.</a:t>
            </a:r>
          </a:p>
          <a:p>
            <a:endParaRPr lang="en-US" dirty="0"/>
          </a:p>
          <a:p>
            <a:r>
              <a:rPr lang="en-US" dirty="0"/>
              <a:t>Existence:</a:t>
            </a:r>
          </a:p>
          <a:p>
            <a:r>
              <a:rPr lang="en-US" dirty="0"/>
              <a:t>Let r = -b/a.</a:t>
            </a:r>
          </a:p>
          <a:p>
            <a:r>
              <a:rPr lang="en-US" dirty="0"/>
              <a:t>Check: a(-b/a) + b = -b + b = 0. </a:t>
            </a:r>
            <a:br>
              <a:rPr lang="en-US" dirty="0"/>
            </a:br>
            <a:r>
              <a:rPr lang="en-US" dirty="0"/>
              <a:t>✅ A solution exists.</a:t>
            </a:r>
          </a:p>
        </p:txBody>
      </p:sp>
    </p:spTree>
    <p:extLst>
      <p:ext uri="{BB962C8B-B14F-4D97-AF65-F5344CB8AC3E}">
        <p14:creationId xmlns:p14="http://schemas.microsoft.com/office/powerpoint/2010/main" val="2182165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(Uniqueness)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r = -b/a and s is another solution.</a:t>
            </a:r>
          </a:p>
          <a:p>
            <a:endParaRPr lang="en-US" dirty="0"/>
          </a:p>
          <a:p>
            <a:r>
              <a:rPr lang="en-US" dirty="0"/>
              <a:t>Then </a:t>
            </a:r>
            <a:r>
              <a:rPr lang="en-US" dirty="0" err="1"/>
              <a:t>ar</a:t>
            </a:r>
            <a:r>
              <a:rPr lang="en-US" dirty="0"/>
              <a:t> + b = as + b → </a:t>
            </a:r>
            <a:r>
              <a:rPr lang="en-US" dirty="0" err="1"/>
              <a:t>ar</a:t>
            </a:r>
            <a:r>
              <a:rPr lang="en-US" dirty="0"/>
              <a:t> = as.</a:t>
            </a:r>
          </a:p>
          <a:p>
            <a:r>
              <a:rPr lang="en-US" dirty="0"/>
              <a:t>Divide by a (≠ 0): r = s.</a:t>
            </a:r>
          </a:p>
          <a:p>
            <a:r>
              <a:rPr lang="en-US" dirty="0"/>
              <a:t>✅ The solution is unique.</a:t>
            </a:r>
          </a:p>
        </p:txBody>
      </p:sp>
    </p:spTree>
    <p:extLst>
      <p:ext uri="{BB962C8B-B14F-4D97-AF65-F5344CB8AC3E}">
        <p14:creationId xmlns:p14="http://schemas.microsoft.com/office/powerpoint/2010/main" val="2486700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Uniqueness proofs = Existence + Uniqueness.</a:t>
            </a:r>
          </a:p>
          <a:p>
            <a:endParaRPr lang="en-US" dirty="0"/>
          </a:p>
          <a:p>
            <a:r>
              <a:rPr lang="en-US" dirty="0"/>
              <a:t> Symbolically: </a:t>
            </a:r>
            <a:br>
              <a:rPr lang="en-US" dirty="0"/>
            </a:br>
            <a:r>
              <a:rPr lang="en-US" dirty="0"/>
              <a:t>∃!x P(x) ≡ ∃x (P(x) ∧ ∀y(y ≠ x → ¬P(y))).</a:t>
            </a:r>
          </a:p>
          <a:p>
            <a:endParaRPr lang="en-US" dirty="0"/>
          </a:p>
          <a:p>
            <a:r>
              <a:rPr lang="en-US" dirty="0"/>
              <a:t> Example: </a:t>
            </a:r>
            <a:r>
              <a:rPr lang="en-US" dirty="0" err="1"/>
              <a:t>ar</a:t>
            </a:r>
            <a:r>
              <a:rPr lang="en-US" dirty="0"/>
              <a:t> + b = 0 (a ≠ 0) has exactly one solution.</a:t>
            </a:r>
          </a:p>
        </p:txBody>
      </p:sp>
    </p:spTree>
    <p:extLst>
      <p:ext uri="{BB962C8B-B14F-4D97-AF65-F5344CB8AC3E}">
        <p14:creationId xmlns:p14="http://schemas.microsoft.com/office/powerpoint/2010/main" val="3189824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BE1E-2483-49A1-9CB5-4805AB9E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Strategies for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C37C-6DB1-4220-B8E0-59E34A8C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Try both Forward and Backward Reasoning.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Try to adapt the existing proofs of similar theorems.</a:t>
            </a:r>
          </a:p>
          <a:p>
            <a:endParaRPr lang="en-IN" dirty="0"/>
          </a:p>
          <a:p>
            <a:r>
              <a:rPr lang="en-IN" dirty="0"/>
              <a:t>If you believe that a statement is wrong, try looking for counter examples. </a:t>
            </a:r>
            <a:br>
              <a:rPr lang="en-IN" dirty="0"/>
            </a:br>
            <a:r>
              <a:rPr lang="en-IN" dirty="0"/>
              <a:t>Try some small counter examples first.</a:t>
            </a:r>
            <a:br>
              <a:rPr lang="en-IN" dirty="0"/>
            </a:br>
            <a:endParaRPr lang="en-IN" dirty="0"/>
          </a:p>
          <a:p>
            <a:r>
              <a:rPr lang="en-IN" dirty="0"/>
              <a:t>Also make use of your intuition (which lead you to believe why the conjecture is wrong) to </a:t>
            </a:r>
            <a:br>
              <a:rPr lang="en-IN" dirty="0"/>
            </a:br>
            <a:r>
              <a:rPr lang="en-IN" dirty="0"/>
              <a:t>construct the example.</a:t>
            </a:r>
          </a:p>
        </p:txBody>
      </p:sp>
    </p:spTree>
    <p:extLst>
      <p:ext uri="{BB962C8B-B14F-4D97-AF65-F5344CB8AC3E}">
        <p14:creationId xmlns:p14="http://schemas.microsoft.com/office/powerpoint/2010/main" val="308754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7A3A-C75A-4C60-B503-2648CB8D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Theorems Are Stated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5BF85-0749-4C18-A11A-6C3C83446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implicitly universally quantified:</a:t>
                </a:r>
              </a:p>
              <a:p>
                <a:pPr lvl="1"/>
                <a:r>
                  <a:rPr lang="en-US" dirty="0"/>
                  <a:t>“If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Really means: “For all real numbers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.”</a:t>
                </a:r>
              </a:p>
              <a:p>
                <a:r>
                  <a:rPr lang="en-US" dirty="0"/>
                  <a:t>Standard proof structure:</a:t>
                </a:r>
              </a:p>
              <a:p>
                <a:pPr lvl="1"/>
                <a:r>
                  <a:rPr lang="en-US" dirty="0"/>
                  <a:t>Pick an arbitrary element</a:t>
                </a:r>
              </a:p>
              <a:p>
                <a:pPr lvl="1"/>
                <a:r>
                  <a:rPr lang="en-US" dirty="0"/>
                  <a:t>Show property holds for that element</a:t>
                </a:r>
              </a:p>
              <a:p>
                <a:pPr lvl="1"/>
                <a:r>
                  <a:rPr lang="en-US" dirty="0"/>
                  <a:t>Conclude it holds for all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5BF85-0749-4C18-A11A-6C3C83446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79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7A3A-C75A-4C60-B503-2648CB8D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Theorems Are Stated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5BF85-0749-4C18-A11A-6C3C83446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implicitly universally quantified:</a:t>
                </a:r>
              </a:p>
              <a:p>
                <a:pPr lvl="1"/>
                <a:r>
                  <a:rPr lang="en-US" dirty="0"/>
                  <a:t>“If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Really means: “For all real numbers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.”</a:t>
                </a:r>
              </a:p>
              <a:p>
                <a:r>
                  <a:rPr lang="en-IN" dirty="0"/>
                  <a:t>Hence, make sure that the quantifiers are specified in your theorems.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65BF85-0749-4C18-A11A-6C3C83446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29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7A3A-C75A-4C60-B503-2648CB8D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BF85-0749-4C18-A11A-6C3C8344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Strategies for proving theorems:</a:t>
            </a:r>
          </a:p>
          <a:p>
            <a:pPr lvl="1"/>
            <a:r>
              <a:rPr lang="en-US" b="1" dirty="0"/>
              <a:t>Direct proof</a:t>
            </a:r>
            <a:endParaRPr lang="en-US" dirty="0"/>
          </a:p>
          <a:p>
            <a:pPr lvl="1"/>
            <a:r>
              <a:rPr lang="en-US" b="1" dirty="0"/>
              <a:t>Proof by contraposition</a:t>
            </a:r>
            <a:endParaRPr lang="en-US" dirty="0"/>
          </a:p>
          <a:p>
            <a:pPr lvl="1"/>
            <a:r>
              <a:rPr lang="en-US" b="1" dirty="0"/>
              <a:t>Vacuous proof</a:t>
            </a:r>
            <a:endParaRPr lang="en-US" dirty="0"/>
          </a:p>
          <a:p>
            <a:pPr lvl="1"/>
            <a:r>
              <a:rPr lang="en-US" b="1" dirty="0"/>
              <a:t>Trivial proof</a:t>
            </a:r>
            <a:endParaRPr lang="en-US" dirty="0"/>
          </a:p>
          <a:p>
            <a:pPr lvl="1"/>
            <a:r>
              <a:rPr lang="en-US" b="1" dirty="0"/>
              <a:t>Proof by contradiction</a:t>
            </a:r>
            <a:endParaRPr lang="en-US" dirty="0"/>
          </a:p>
          <a:p>
            <a:pPr lvl="1"/>
            <a:r>
              <a:rPr lang="en-US" b="1" dirty="0"/>
              <a:t>Proof of equivalence</a:t>
            </a:r>
            <a:endParaRPr lang="en-US" dirty="0"/>
          </a:p>
          <a:p>
            <a:pPr lvl="1"/>
            <a:r>
              <a:rPr lang="en-US" b="1" dirty="0"/>
              <a:t>Proof by cases</a:t>
            </a:r>
            <a:endParaRPr lang="en-US" dirty="0"/>
          </a:p>
          <a:p>
            <a:pPr lvl="1"/>
            <a:r>
              <a:rPr lang="en-US" b="1" dirty="0"/>
              <a:t>Counterexamples</a:t>
            </a:r>
            <a:r>
              <a:rPr lang="en-US" dirty="0"/>
              <a:t> (to disprove ∀ statements)</a:t>
            </a:r>
          </a:p>
        </p:txBody>
      </p:sp>
    </p:spTree>
    <p:extLst>
      <p:ext uri="{BB962C8B-B14F-4D97-AF65-F5344CB8AC3E}">
        <p14:creationId xmlns:p14="http://schemas.microsoft.com/office/powerpoint/2010/main" val="258723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7A3A-C75A-4C60-B503-2648CB8D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BF85-0749-4C18-A11A-6C3C8344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Strategies for proving theorems:</a:t>
            </a:r>
          </a:p>
          <a:p>
            <a:pPr lvl="1"/>
            <a:r>
              <a:rPr lang="en-US" b="1" dirty="0"/>
              <a:t>Direct proof</a:t>
            </a:r>
            <a:endParaRPr lang="en-US" dirty="0"/>
          </a:p>
          <a:p>
            <a:pPr lvl="1"/>
            <a:r>
              <a:rPr lang="en-US" b="1" dirty="0"/>
              <a:t>Proof by contraposition</a:t>
            </a:r>
            <a:endParaRPr lang="en-US" dirty="0"/>
          </a:p>
          <a:p>
            <a:pPr lvl="1"/>
            <a:r>
              <a:rPr lang="en-US" b="1" dirty="0"/>
              <a:t>Vacuous proof</a:t>
            </a:r>
            <a:endParaRPr lang="en-US" dirty="0"/>
          </a:p>
          <a:p>
            <a:pPr lvl="1"/>
            <a:r>
              <a:rPr lang="en-US" b="1" dirty="0"/>
              <a:t>Trivial proof</a:t>
            </a:r>
            <a:endParaRPr lang="en-US" dirty="0"/>
          </a:p>
          <a:p>
            <a:pPr lvl="1"/>
            <a:r>
              <a:rPr lang="en-US" b="1" dirty="0"/>
              <a:t>Proof by contradiction</a:t>
            </a:r>
            <a:endParaRPr lang="en-US" dirty="0"/>
          </a:p>
          <a:p>
            <a:pPr lvl="1"/>
            <a:r>
              <a:rPr lang="en-US" b="1" dirty="0"/>
              <a:t>Proof of equivalence</a:t>
            </a:r>
            <a:endParaRPr lang="en-US" dirty="0"/>
          </a:p>
          <a:p>
            <a:pPr lvl="1"/>
            <a:r>
              <a:rPr lang="en-US" b="1" dirty="0"/>
              <a:t>Proof by cases</a:t>
            </a:r>
            <a:endParaRPr lang="en-US" dirty="0"/>
          </a:p>
          <a:p>
            <a:pPr lvl="1"/>
            <a:r>
              <a:rPr lang="en-US" b="1" dirty="0"/>
              <a:t>Counterexamples</a:t>
            </a:r>
            <a:r>
              <a:rPr lang="en-US" dirty="0"/>
              <a:t> (to disprove ∀ statements)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DB672D-DCF1-449F-A6FF-7F1D4B5296C7}"/>
              </a:ext>
            </a:extLst>
          </p:cNvPr>
          <p:cNvSpPr/>
          <p:nvPr/>
        </p:nvSpPr>
        <p:spPr>
          <a:xfrm>
            <a:off x="0" y="2028305"/>
            <a:ext cx="5378335" cy="22361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56499-648E-4050-A7DA-05EDB9C18251}"/>
              </a:ext>
            </a:extLst>
          </p:cNvPr>
          <p:cNvSpPr txBox="1"/>
          <p:nvPr/>
        </p:nvSpPr>
        <p:spPr>
          <a:xfrm flipH="1">
            <a:off x="5773188" y="3341716"/>
            <a:ext cx="6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8CC2A2-C723-4164-A9A9-F517BCEDE6C2}"/>
              </a:ext>
            </a:extLst>
          </p:cNvPr>
          <p:cNvSpPr/>
          <p:nvPr/>
        </p:nvSpPr>
        <p:spPr>
          <a:xfrm>
            <a:off x="0" y="4127267"/>
            <a:ext cx="7387243" cy="149565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61FF2-FD6D-4CFB-8DA6-52B23E4297C1}"/>
              </a:ext>
            </a:extLst>
          </p:cNvPr>
          <p:cNvSpPr txBox="1"/>
          <p:nvPr/>
        </p:nvSpPr>
        <p:spPr>
          <a:xfrm flipH="1">
            <a:off x="7704511" y="4690429"/>
            <a:ext cx="6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1.8</a:t>
            </a:r>
          </a:p>
        </p:txBody>
      </p:sp>
    </p:spTree>
    <p:extLst>
      <p:ext uri="{BB962C8B-B14F-4D97-AF65-F5344CB8AC3E}">
        <p14:creationId xmlns:p14="http://schemas.microsoft.com/office/powerpoint/2010/main" val="394152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E163-5708-4A9A-86E9-765B2DF4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A93A9-4664-4BB9-B825-1C690B54C3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16826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To prove q, given p:</a:t>
                </a:r>
              </a:p>
              <a:p>
                <a:pPr lvl="1"/>
                <a:r>
                  <a:rPr lang="en-IN" dirty="0"/>
                  <a:t>Assume p is true</a:t>
                </a:r>
              </a:p>
              <a:p>
                <a:pPr lvl="1"/>
                <a:r>
                  <a:rPr lang="en-IN" dirty="0"/>
                  <a:t>Show q must be true</a:t>
                </a:r>
              </a:p>
              <a:p>
                <a:r>
                  <a:rPr lang="en-IN" dirty="0"/>
                  <a:t>Example:</a:t>
                </a:r>
                <a:br>
                  <a:rPr lang="en-IN" dirty="0"/>
                </a:b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is odd,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is odd.</a:t>
                </a:r>
              </a:p>
              <a:p>
                <a:pPr lvl="1"/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is an integer.</a:t>
                </a:r>
              </a:p>
              <a:p>
                <a:pPr lvl="1"/>
                <a:r>
                  <a:rPr lang="en-IN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+1=2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→ odd.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A93A9-4664-4BB9-B825-1C690B54C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16826"/>
                <a:ext cx="8229600" cy="4525963"/>
              </a:xfrm>
              <a:blipFill>
                <a:blip r:embed="rId2"/>
                <a:stretch>
                  <a:fillRect l="-1704" t="-1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86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</TotalTime>
  <Words>2593</Words>
  <Application>Microsoft Office PowerPoint</Application>
  <PresentationFormat>On-screen Show (4:3)</PresentationFormat>
  <Paragraphs>332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Cambria Math</vt:lpstr>
      <vt:lpstr>Office Theme</vt:lpstr>
      <vt:lpstr>Proofs and Proof Strategies</vt:lpstr>
      <vt:lpstr>What is a Proof?</vt:lpstr>
      <vt:lpstr>Importance of Proofs</vt:lpstr>
      <vt:lpstr>Terminology</vt:lpstr>
      <vt:lpstr>How Theorems Are Stated</vt:lpstr>
      <vt:lpstr>How Theorems Are Stated</vt:lpstr>
      <vt:lpstr>Methods of Proofs</vt:lpstr>
      <vt:lpstr>Methods of Proofs</vt:lpstr>
      <vt:lpstr>Direct Proof</vt:lpstr>
      <vt:lpstr>Proof by Contraposition</vt:lpstr>
      <vt:lpstr>Vacuous &amp; Trivial Proofs</vt:lpstr>
      <vt:lpstr>Proof by contradiction.</vt:lpstr>
      <vt:lpstr>Counterexamples</vt:lpstr>
      <vt:lpstr>Proof by contradiction.</vt:lpstr>
      <vt:lpstr>Proof Strategy</vt:lpstr>
      <vt:lpstr>PowerPoint Presentation</vt:lpstr>
      <vt:lpstr>Motivation</vt:lpstr>
      <vt:lpstr>Rule of Inference</vt:lpstr>
      <vt:lpstr>Example 1 – Exhaustive Proof</vt:lpstr>
      <vt:lpstr>Example 2 – Exhaustive Proof</vt:lpstr>
      <vt:lpstr>Exhaustive Proof</vt:lpstr>
      <vt:lpstr>Proof by Cases</vt:lpstr>
      <vt:lpstr>Proof by Cases</vt:lpstr>
      <vt:lpstr>Formally,</vt:lpstr>
      <vt:lpstr>Example.</vt:lpstr>
      <vt:lpstr>Example 3 – Proof by Cases</vt:lpstr>
      <vt:lpstr>Example 4 – Proof by Cases</vt:lpstr>
      <vt:lpstr>Without Loss of Generality (WLOG)</vt:lpstr>
      <vt:lpstr>Example 7 – WLOG + Proof by Cases</vt:lpstr>
      <vt:lpstr>Common Errors</vt:lpstr>
      <vt:lpstr>What is an Existence Proof?</vt:lpstr>
      <vt:lpstr>Constructive Proof (Example)</vt:lpstr>
      <vt:lpstr>Non Constructive Proof</vt:lpstr>
      <vt:lpstr>Chomp Game</vt:lpstr>
      <vt:lpstr>Game Termination (No Draw)</vt:lpstr>
      <vt:lpstr>First Player’s Initial Move</vt:lpstr>
      <vt:lpstr>Second Possibility: Strategy Stealing.</vt:lpstr>
      <vt:lpstr>First Player’s Initial Move</vt:lpstr>
      <vt:lpstr>Player II can win by the next move</vt:lpstr>
      <vt:lpstr>But Player I can just imitate this in the first move</vt:lpstr>
      <vt:lpstr>Hence, first player can always win.</vt:lpstr>
      <vt:lpstr>Nonconstructive Existence Proof</vt:lpstr>
      <vt:lpstr>Uniqueness Proofs</vt:lpstr>
      <vt:lpstr>Structure</vt:lpstr>
      <vt:lpstr>Example (Existence)</vt:lpstr>
      <vt:lpstr>Example (Uniqueness)</vt:lpstr>
      <vt:lpstr>Summary</vt:lpstr>
      <vt:lpstr>Strategies for Proofs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Equivalences</dc:title>
  <dc:subject/>
  <dc:creator>IITG</dc:creator>
  <cp:keywords/>
  <dc:description>generated using python-pptx</dc:description>
  <cp:lastModifiedBy>IITG</cp:lastModifiedBy>
  <cp:revision>53</cp:revision>
  <dcterms:created xsi:type="dcterms:W3CDTF">2013-01-27T09:14:16Z</dcterms:created>
  <dcterms:modified xsi:type="dcterms:W3CDTF">2025-08-20T05:55:51Z</dcterms:modified>
  <cp:category/>
</cp:coreProperties>
</file>