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87" r:id="rId6"/>
    <p:sldId id="288" r:id="rId7"/>
    <p:sldId id="286" r:id="rId8"/>
    <p:sldId id="285" r:id="rId9"/>
    <p:sldId id="289" r:id="rId10"/>
    <p:sldId id="260" r:id="rId11"/>
    <p:sldId id="290" r:id="rId12"/>
    <p:sldId id="292" r:id="rId13"/>
    <p:sldId id="294" r:id="rId14"/>
    <p:sldId id="293" r:id="rId15"/>
    <p:sldId id="296" r:id="rId16"/>
    <p:sldId id="297" r:id="rId17"/>
    <p:sldId id="298" r:id="rId18"/>
    <p:sldId id="301" r:id="rId19"/>
    <p:sldId id="299" r:id="rId20"/>
    <p:sldId id="300" r:id="rId21"/>
    <p:sldId id="302" r:id="rId22"/>
    <p:sldId id="304" r:id="rId23"/>
    <p:sldId id="303" r:id="rId24"/>
    <p:sldId id="291" r:id="rId25"/>
    <p:sldId id="295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3" r:id="rId35"/>
    <p:sldId id="314" r:id="rId36"/>
    <p:sldId id="315" r:id="rId37"/>
    <p:sldId id="316" r:id="rId38"/>
    <p:sldId id="317" r:id="rId39"/>
    <p:sldId id="269" r:id="rId40"/>
    <p:sldId id="270" r:id="rId41"/>
    <p:sldId id="271" r:id="rId42"/>
    <p:sldId id="272" r:id="rId43"/>
    <p:sldId id="273" r:id="rId44"/>
    <p:sldId id="274" r:id="rId45"/>
    <p:sldId id="275" r:id="rId46"/>
    <p:sldId id="276" r:id="rId47"/>
    <p:sldId id="27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 snapToObjects="1">
      <p:cViewPr varScale="1">
        <p:scale>
          <a:sx n="97" d="100"/>
          <a:sy n="97" d="100"/>
        </p:scale>
        <p:origin x="384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/>
          <a:lstStyle/>
          <a:p>
            <a:r>
              <a:rPr lang="en-IN" dirty="0"/>
              <a:t>Predicate Logic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1397" y="4966855"/>
            <a:ext cx="8229600" cy="1143001"/>
          </a:xfrm>
        </p:spPr>
        <p:txBody>
          <a:bodyPr>
            <a:normAutofit/>
          </a:bodyPr>
          <a:lstStyle/>
          <a:p>
            <a:r>
              <a:rPr dirty="0"/>
              <a:t>Discrete Mathematics (Kenneth Rosen)</a:t>
            </a:r>
            <a:endParaRPr lang="en-IN" dirty="0"/>
          </a:p>
          <a:p>
            <a:pPr lvl="1"/>
            <a:r>
              <a:rPr lang="en-IN" dirty="0"/>
              <a:t>8</a:t>
            </a:r>
            <a:r>
              <a:rPr lang="en-IN" baseline="30000" dirty="0"/>
              <a:t>th</a:t>
            </a:r>
            <a:r>
              <a:rPr lang="en-IN" dirty="0"/>
              <a:t> edition – 1.4-1.8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Quantifiers.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Quantifiers</a:t>
            </a:r>
            <a:r>
              <a:rPr lang="en-US" dirty="0"/>
              <a:t> help us express </a:t>
            </a:r>
            <a:r>
              <a:rPr lang="en-US" b="1" dirty="0"/>
              <a:t>how many elements</a:t>
            </a:r>
            <a:r>
              <a:rPr lang="en-US" dirty="0"/>
              <a:t> in the universe of discourse satisfy a given condition or predicate.</a:t>
            </a:r>
          </a:p>
          <a:p>
            <a:r>
              <a:rPr lang="en-US" b="1" dirty="0"/>
              <a:t>“∀” (the universal quantifier)</a:t>
            </a:r>
            <a:r>
              <a:rPr lang="en-US" dirty="0"/>
              <a:t> means:</a:t>
            </a:r>
            <a:br>
              <a:rPr lang="en-US" dirty="0"/>
            </a:br>
            <a:r>
              <a:rPr lang="en-US" dirty="0"/>
              <a:t>→ For </a:t>
            </a:r>
            <a:r>
              <a:rPr lang="en-US" b="1" dirty="0"/>
              <a:t>every</a:t>
            </a:r>
            <a:r>
              <a:rPr lang="en-US" dirty="0"/>
              <a:t> element x in the universe, the statement P(x) is true.</a:t>
            </a:r>
            <a:br>
              <a:rPr lang="en-US" dirty="0"/>
            </a:br>
            <a:r>
              <a:rPr lang="en-US" dirty="0"/>
              <a:t>(Symbolically: ∀x P(x))</a:t>
            </a:r>
          </a:p>
          <a:p>
            <a:r>
              <a:rPr lang="en-US" b="1" dirty="0"/>
              <a:t>“∃” (the existential quantifier)</a:t>
            </a:r>
            <a:r>
              <a:rPr lang="en-US" dirty="0"/>
              <a:t> means:</a:t>
            </a:r>
            <a:br>
              <a:rPr lang="en-US" dirty="0"/>
            </a:br>
            <a:r>
              <a:rPr lang="en-US" dirty="0"/>
              <a:t>→ There is </a:t>
            </a:r>
            <a:r>
              <a:rPr lang="en-US" b="1" dirty="0"/>
              <a:t>at least one</a:t>
            </a:r>
            <a:r>
              <a:rPr lang="en-US" dirty="0"/>
              <a:t> element x in the universe for which P(x)P(x)P(x) is true.</a:t>
            </a:r>
            <a:br>
              <a:rPr lang="en-US" dirty="0"/>
            </a:br>
            <a:r>
              <a:rPr lang="en-US" dirty="0"/>
              <a:t>(Symbolically: ∃x P(x))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Quantifiers Example.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D6D3C1-1A24-4B33-BCA1-257D55BB5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16876"/>
              </p:ext>
            </p:extLst>
          </p:nvPr>
        </p:nvGraphicFramePr>
        <p:xfrm>
          <a:off x="457200" y="2915529"/>
          <a:ext cx="8229600" cy="18288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177001841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8543449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English Statement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Predicate Logic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58914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All humans are mortal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∀x (Human(x) → Mortal(x))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22899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Some birds can't fly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∃x (Bird(x) ∧ ¬CanFly(x))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71437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Every prime &gt; 2 is odd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>
                          <a:solidFill>
                            <a:schemeClr val="bg1"/>
                          </a:solidFill>
                        </a:rPr>
                        <a:t>∀x (Prime(x) ∧ x &gt; 2 → Odd(x))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2457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>
                          <a:solidFill>
                            <a:schemeClr val="bg1"/>
                          </a:solidFill>
                        </a:rPr>
                        <a:t>There is a number divisible by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bg1"/>
                          </a:solidFill>
                        </a:rPr>
                        <a:t>∃x (Divisible_By_3(x))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60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90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F190AD-65D0-4372-9124-4B66D8C37F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Universal Quantifier,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F190AD-65D0-4372-9124-4B66D8C37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8DEF1-2A45-4C5C-B643-F0E3FCBD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To prove that a statement of the form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  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true, we need to check that value of all possible values of x in domain of discourse such  that P(x) is true.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To prove that a statement of the form 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    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false, it suffices to find a </a:t>
            </a:r>
            <a:r>
              <a:rPr lang="en-US" altLang="en-US" b="1" dirty="0">
                <a:sym typeface="Symbol" panose="05050102010706020507" pitchFamily="18" charset="2"/>
              </a:rPr>
              <a:t>counterexample</a:t>
            </a:r>
            <a:r>
              <a:rPr lang="en-US" altLang="en-US" dirty="0">
                <a:sym typeface="Symbol" panose="05050102010706020507" pitchFamily="18" charset="2"/>
              </a:rPr>
              <a:t> (i.e., one value of x in the universe of discourse such that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false)</a:t>
            </a:r>
            <a:endParaRPr lang="en-US" altLang="en-US" dirty="0"/>
          </a:p>
          <a:p>
            <a:pPr lvl="1"/>
            <a:endParaRPr lang="en-US" altLang="en-US" sz="2000" dirty="0">
              <a:sym typeface="Symbol" panose="05050102010706020507" pitchFamily="18" charset="2"/>
            </a:endParaRP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e.g.,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is the predicate “x&gt;0”</a:t>
            </a:r>
          </a:p>
        </p:txBody>
      </p:sp>
    </p:spTree>
    <p:extLst>
      <p:ext uri="{BB962C8B-B14F-4D97-AF65-F5344CB8AC3E}">
        <p14:creationId xmlns:p14="http://schemas.microsoft.com/office/powerpoint/2010/main" val="1390973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F190AD-65D0-4372-9124-4B66D8C37F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Existential Quantifier,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F190AD-65D0-4372-9124-4B66D8C37F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D8DEF1-2A45-4C5C-B643-F0E3FCBD42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en-US" dirty="0"/>
                  <a:t>To prove that a statement of the form </a:t>
                </a:r>
              </a:p>
              <a:p>
                <a:pPr>
                  <a:buFontTx/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en-US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sym typeface="Symbol" panose="05050102010706020507" pitchFamily="18" charset="2"/>
                  </a:rPr>
                  <a:t>) is true, we just need to find one example a in the domain of discourse such  that P(a) is true.</a:t>
                </a:r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To prove that a statement of the form </a:t>
                </a:r>
              </a:p>
              <a:p>
                <a:pPr>
                  <a:buFontTx/>
                  <a:buNone/>
                </a:pPr>
                <a:r>
                  <a:rPr lang="en-US" altLang="en-US" dirty="0">
                    <a:sym typeface="Symbol" panose="05050102010706020507" pitchFamily="18" charset="2"/>
                  </a:rPr>
                  <a:t>    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∃</m:t>
                    </m:r>
                  </m:oMath>
                </a14:m>
                <a:r>
                  <a:rPr lang="en-US" altLang="en-US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sym typeface="Symbol" panose="05050102010706020507" pitchFamily="18" charset="2"/>
                  </a:rPr>
                  <a:t>) is false, we need to check that for every possible value a of x, P(x) is false.</a:t>
                </a:r>
                <a:endParaRPr lang="en-US" altLang="en-US" sz="2000" dirty="0"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D8DEF1-2A45-4C5C-B643-F0E3FCBD42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 b="-12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58044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F568C0-42EE-4105-8DFE-1464078A26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Quantifiers as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∧, ∨</m:t>
                    </m:r>
                  </m:oMath>
                </a14:m>
                <a:r>
                  <a:rPr lang="en-IN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7F568C0-42EE-4105-8DFE-1464078A26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61F612-A325-4A35-9C70-D01E9DC28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Definitions of quantifiers: If domain ={</a:t>
            </a:r>
            <a:r>
              <a:rPr lang="en-US" altLang="en-US" dirty="0" err="1"/>
              <a:t>a,b,c</a:t>
            </a:r>
            <a:r>
              <a:rPr lang="en-US" altLang="en-US" dirty="0"/>
              <a:t>,…} </a:t>
            </a:r>
            <a:br>
              <a:rPr lang="en-US" altLang="en-US" dirty="0"/>
            </a:b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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(a) 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(b) 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(c)  …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ym typeface="Symbol" panose="05050102010706020507" pitchFamily="18" charset="2"/>
              </a:rPr>
              <a:t>x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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(a) 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(b) 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(c)  …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We can prove the following laws: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 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ym typeface="Symbol" panose="05050102010706020507" pitchFamily="18" charset="2"/>
              </a:rPr>
              <a:t>x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 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Which </a:t>
            </a:r>
            <a:r>
              <a:rPr lang="en-US" altLang="en-US" i="1" dirty="0">
                <a:sym typeface="Symbol" panose="05050102010706020507" pitchFamily="18" charset="2"/>
              </a:rPr>
              <a:t>propositional</a:t>
            </a:r>
            <a:r>
              <a:rPr lang="en-US" altLang="en-US" dirty="0">
                <a:sym typeface="Symbol" panose="05050102010706020507" pitchFamily="18" charset="2"/>
              </a:rPr>
              <a:t> equivalence laws can be used to prove this? 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8459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B9526-7246-4C1A-BE80-B0A4981CC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Equivalence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812001-23C7-4D13-95B6-059A113F7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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 </a:t>
            </a:r>
            <a:r>
              <a:rPr lang="en-US" altLang="en-US" i="1" dirty="0">
                <a:sym typeface="Symbol" panose="05050102010706020507" pitchFamily="18" charset="2"/>
              </a:rPr>
              <a:t>x: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i="1" dirty="0">
                <a:sym typeface="Symbol" panose="05050102010706020507" pitchFamily="18" charset="2"/>
              </a:rPr>
              <a:t>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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 </a:t>
            </a:r>
            <a:r>
              <a:rPr lang="en-US" altLang="en-US" i="1" dirty="0">
                <a:sym typeface="Symbol" panose="05050102010706020507" pitchFamily="18" charset="2"/>
              </a:rPr>
              <a:t>x:</a:t>
            </a:r>
            <a:r>
              <a:rPr lang="en-US" altLang="en-US" dirty="0">
                <a:sym typeface="Symbol" panose="05050102010706020507" pitchFamily="18" charset="2"/>
              </a:rPr>
              <a:t></a:t>
            </a:r>
            <a:r>
              <a:rPr lang="en-US" altLang="en-US" i="1" dirty="0">
                <a:sym typeface="Symbol" panose="05050102010706020507" pitchFamily="18" charset="2"/>
              </a:rPr>
              <a:t>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 :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 </a:t>
            </a:r>
            <a:r>
              <a:rPr lang="en-US" altLang="en-US" i="1" dirty="0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 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 :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 : Q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ym typeface="Symbol" panose="05050102010706020507" pitchFamily="18" charset="2"/>
              </a:rPr>
              <a:t>x :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 </a:t>
            </a:r>
            <a:r>
              <a:rPr lang="en-US" altLang="en-US" i="1" dirty="0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 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ym typeface="Symbol" panose="05050102010706020507" pitchFamily="18" charset="2"/>
              </a:rPr>
              <a:t>x : 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 </a:t>
            </a:r>
            <a:r>
              <a:rPr lang="en-US" altLang="en-US" b="1" dirty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ym typeface="Symbol" panose="05050102010706020507" pitchFamily="18" charset="2"/>
              </a:rPr>
              <a:t>x : Q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="1" dirty="0">
                <a:sym typeface="Symbol" panose="05050102010706020507" pitchFamily="18" charset="2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1179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D40EC-9B54-46F1-85E5-FB40B31C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Scope of Quantifier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4F46D-BBBA-4B21-A3FC-77FD55BCC8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part of a logical formula to which a quantifier is applied is called its scope.</a:t>
            </a:r>
          </a:p>
          <a:p>
            <a:pPr marL="0" indent="0"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			e.g., (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 err="1">
                <a:sym typeface="Symbol" panose="05050102010706020507" pitchFamily="18" charset="2"/>
              </a:rPr>
              <a:t>x</a:t>
            </a:r>
            <a:r>
              <a:rPr lang="en-US" altLang="en-US" dirty="0" err="1">
                <a:sym typeface="Symbol" panose="05050102010706020507" pitchFamily="18" charset="2"/>
              </a:rPr>
              <a:t>: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sz="3600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altLang="en-US" sz="3600" dirty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 err="1">
                <a:sym typeface="Symbol" panose="05050102010706020507" pitchFamily="18" charset="2"/>
              </a:rPr>
              <a:t>y:</a:t>
            </a:r>
            <a:r>
              <a:rPr lang="en-US" altLang="en-US" dirty="0" err="1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sz="3600" dirty="0">
                <a:sym typeface="Symbol" panose="05050102010706020507" pitchFamily="18" charset="2"/>
              </a:rPr>
              <a:t>)</a:t>
            </a:r>
          </a:p>
          <a:p>
            <a:pPr>
              <a:buFontTx/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         </a:t>
            </a:r>
          </a:p>
          <a:p>
            <a:pPr>
              <a:buFontTx/>
              <a:buNone/>
            </a:pPr>
            <a:r>
              <a:rPr lang="en-US" altLang="en-US" sz="3600" dirty="0">
                <a:sym typeface="Symbol" panose="05050102010706020507" pitchFamily="18" charset="2"/>
              </a:rPr>
              <a:t>			e.g., (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 err="1">
                <a:sym typeface="Symbol" panose="05050102010706020507" pitchFamily="18" charset="2"/>
              </a:rPr>
              <a:t>x</a:t>
            </a:r>
            <a:r>
              <a:rPr lang="en-US" altLang="en-US" dirty="0" err="1">
                <a:sym typeface="Symbol" panose="05050102010706020507" pitchFamily="18" charset="2"/>
              </a:rPr>
              <a:t>: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sz="3600" dirty="0">
                <a:sym typeface="Symbol" panose="05050102010706020507" pitchFamily="18" charset="2"/>
              </a:rPr>
              <a:t>)</a:t>
            </a:r>
            <a:r>
              <a:rPr lang="en-US" altLang="en-US" dirty="0">
                <a:sym typeface="Symbol" panose="05050102010706020507" pitchFamily="18" charset="2"/>
              </a:rPr>
              <a:t>  </a:t>
            </a:r>
            <a:r>
              <a:rPr lang="en-US" altLang="en-US" sz="3600" dirty="0">
                <a:sym typeface="Symbol" panose="05050102010706020507" pitchFamily="18" charset="2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 err="1">
                <a:sym typeface="Symbol" panose="05050102010706020507" pitchFamily="18" charset="2"/>
              </a:rPr>
              <a:t>x:</a:t>
            </a:r>
            <a:r>
              <a:rPr lang="en-US" altLang="en-US" dirty="0" err="1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sz="3600" dirty="0">
                <a:sym typeface="Symbol" panose="05050102010706020507" pitchFamily="18" charset="2"/>
              </a:rPr>
              <a:t>)</a:t>
            </a:r>
            <a:endParaRPr lang="en-US" altLang="en-US" dirty="0"/>
          </a:p>
          <a:p>
            <a:endParaRPr lang="en-US" alt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067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2A551-F825-48A7-B7A0-22FF064F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Free and Bound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1E556-422D-4491-98CA-25B7B8330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dirty="0"/>
              <a:t>An expression like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is said to have a </a:t>
            </a:r>
            <a:r>
              <a:rPr lang="en-US" altLang="en-US" i="1" dirty="0"/>
              <a:t>free variable</a:t>
            </a:r>
            <a:r>
              <a:rPr lang="en-US" altLang="en-US" dirty="0"/>
              <a:t> </a:t>
            </a:r>
            <a:r>
              <a:rPr lang="en-US" altLang="en-US" i="1" dirty="0"/>
              <a:t>x </a:t>
            </a:r>
            <a:r>
              <a:rPr lang="en-US" altLang="en-US" dirty="0"/>
              <a:t>(i.e. </a:t>
            </a:r>
            <a:r>
              <a:rPr lang="en-US" altLang="en-US" i="1" dirty="0"/>
              <a:t>x</a:t>
            </a:r>
            <a:r>
              <a:rPr lang="en-US" altLang="en-US" dirty="0"/>
              <a:t> is undefined).</a:t>
            </a:r>
          </a:p>
          <a:p>
            <a:r>
              <a:rPr lang="en-US" altLang="en-US" dirty="0"/>
              <a:t>A quantifier (such as ∀ or ∃) applies to an expression containing free variables, and transforms those variables into bound variables, resulting in a statement where the variables are no longer free.</a:t>
            </a:r>
          </a:p>
          <a:p>
            <a:r>
              <a:rPr lang="en-US" dirty="0"/>
              <a:t>Notice that formulae containing no free variables can be seen as “propositions”. These formulae are called </a:t>
            </a:r>
            <a:r>
              <a:rPr lang="en-US" b="1" dirty="0"/>
              <a:t>closed formula</a:t>
            </a:r>
            <a:r>
              <a:rPr lang="en-US" dirty="0"/>
              <a:t>.</a:t>
            </a:r>
          </a:p>
          <a:p>
            <a:r>
              <a:rPr lang="en-US" dirty="0"/>
              <a:t>Any formula containing </a:t>
            </a:r>
            <a:r>
              <a:rPr lang="en-US" dirty="0" err="1"/>
              <a:t>atleast</a:t>
            </a:r>
            <a:r>
              <a:rPr lang="en-US" dirty="0"/>
              <a:t> one free variable is called an </a:t>
            </a:r>
            <a:r>
              <a:rPr lang="en-US" b="1" dirty="0"/>
              <a:t>open formula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5494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23F8-96D4-4807-834C-416C6FF10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Nested Quantifiers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4173-D15B-4680-AE5C-E99571D56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Exist within the scope of other quantifiers</a:t>
            </a:r>
          </a:p>
          <a:p>
            <a:r>
              <a:rPr lang="en-US" altLang="en-US" dirty="0"/>
              <a:t>Let the domain of </a:t>
            </a:r>
            <a:r>
              <a:rPr lang="en-US" altLang="en-US" i="1" dirty="0"/>
              <a:t>x</a:t>
            </a:r>
            <a:r>
              <a:rPr lang="en-US" altLang="en-US" dirty="0"/>
              <a:t> &amp; </a:t>
            </a:r>
            <a:r>
              <a:rPr lang="en-US" altLang="en-US" i="1" dirty="0"/>
              <a:t>y</a:t>
            </a:r>
            <a:r>
              <a:rPr lang="en-US" altLang="en-US" dirty="0"/>
              <a:t> be people.</a:t>
            </a:r>
          </a:p>
          <a:p>
            <a:r>
              <a:rPr lang="en-US" altLang="en-US" dirty="0"/>
              <a:t>Let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 err="1"/>
              <a:t>x</a:t>
            </a:r>
            <a:r>
              <a:rPr lang="en-US" altLang="en-US" dirty="0" err="1"/>
              <a:t>,</a:t>
            </a:r>
            <a:r>
              <a:rPr lang="en-US" altLang="en-US" i="1" dirty="0" err="1"/>
              <a:t>y</a:t>
            </a:r>
            <a:r>
              <a:rPr lang="en-US" altLang="en-US" dirty="0"/>
              <a:t>)=“</a:t>
            </a:r>
            <a:r>
              <a:rPr lang="en-US" altLang="en-US" i="1" dirty="0"/>
              <a:t>x </a:t>
            </a:r>
            <a:r>
              <a:rPr lang="en-US" altLang="en-US" dirty="0"/>
              <a:t>likes </a:t>
            </a:r>
            <a:r>
              <a:rPr lang="en-US" altLang="en-US" i="1" dirty="0"/>
              <a:t>y</a:t>
            </a:r>
            <a:r>
              <a:rPr lang="en-US" altLang="en-US" dirty="0"/>
              <a:t>” (a predicate with 2 </a:t>
            </a:r>
            <a:r>
              <a:rPr lang="en-US" altLang="en-US" dirty="0" err="1"/>
              <a:t>f.v.’s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Then </a:t>
            </a: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 err="1"/>
              <a:t>y:P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 = “There is someone whom </a:t>
            </a:r>
            <a:r>
              <a:rPr lang="en-US" altLang="en-US" i="1" dirty="0"/>
              <a:t>x</a:t>
            </a:r>
            <a:r>
              <a:rPr lang="en-US" altLang="en-US" dirty="0"/>
              <a:t> likes.” (a predicate with 1 free variable, </a:t>
            </a:r>
            <a:r>
              <a:rPr lang="en-US" altLang="en-US" i="1" dirty="0"/>
              <a:t>x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Then 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:(</a:t>
            </a:r>
            <a:r>
              <a:rPr lang="en-US" altLang="en-US" i="1" dirty="0" err="1"/>
              <a:t>y:P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)) = “Everyone has someone whom they like.”</a:t>
            </a:r>
            <a:br>
              <a:rPr lang="en-US" altLang="en-US" dirty="0"/>
            </a:br>
            <a:r>
              <a:rPr lang="en-US" altLang="en-US" dirty="0"/>
              <a:t>(A __________  with ___ free variables.)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9354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261D-B810-4E61-BA9B-E376A399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A33E-CF2D-41CB-9368-07626569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 has 2 free variables, </a:t>
            </a:r>
            <a:r>
              <a:rPr lang="en-US" altLang="en-US" i="1" dirty="0"/>
              <a:t>x</a:t>
            </a:r>
            <a:r>
              <a:rPr lang="en-US" altLang="en-US" dirty="0"/>
              <a:t> and </a:t>
            </a:r>
            <a:r>
              <a:rPr lang="en-US" altLang="en-US" i="1" dirty="0"/>
              <a:t>y</a:t>
            </a:r>
            <a:r>
              <a:rPr lang="en-US" altLang="en-US" dirty="0"/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sym typeface="Symbol" panose="05050102010706020507" pitchFamily="18" charset="2"/>
              </a:rPr>
              <a:t>x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 has 1 free variable, and one bound variable.  [which is which?]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“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), where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=3” is another way to bind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An expression with </a:t>
            </a:r>
            <a:r>
              <a:rPr lang="en-US" altLang="en-US" u="sng" dirty="0">
                <a:sym typeface="Symbol" panose="05050102010706020507" pitchFamily="18" charset="2"/>
              </a:rPr>
              <a:t>zero</a:t>
            </a:r>
            <a:r>
              <a:rPr lang="en-US" altLang="en-US" dirty="0">
                <a:sym typeface="Symbol" panose="05050102010706020507" pitchFamily="18" charset="2"/>
              </a:rPr>
              <a:t> free variables is an actual proposition.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An expression with one or more free variables is still only a predicate: 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 err="1">
                <a:sym typeface="Symbol" panose="05050102010706020507" pitchFamily="18" charset="2"/>
              </a:rPr>
              <a:t>x</a:t>
            </a:r>
            <a:r>
              <a:rPr lang="en-US" altLang="en-US" dirty="0" err="1">
                <a:sym typeface="Symbol" panose="05050102010706020507" pitchFamily="18" charset="2"/>
              </a:rPr>
              <a:t>,</a:t>
            </a:r>
            <a:r>
              <a:rPr lang="en-US" altLang="en-US" i="1" dirty="0" err="1">
                <a:sym typeface="Symbol" panose="05050102010706020507" pitchFamily="18" charset="2"/>
              </a:rPr>
              <a:t>y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7718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Propositional Logic is not enough.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We have no way to argue about class of entities. For example,</a:t>
            </a:r>
          </a:p>
          <a:p>
            <a:pPr lvl="1"/>
            <a:r>
              <a:rPr lang="en-IN" dirty="0"/>
              <a:t>Given that all the students are below 25 years of age, and Jill is a student.</a:t>
            </a:r>
          </a:p>
          <a:p>
            <a:pPr lvl="1"/>
            <a:r>
              <a:rPr lang="en-IN" dirty="0"/>
              <a:t> We do not have any way to deduce that </a:t>
            </a:r>
            <a:br>
              <a:rPr lang="en-IN" dirty="0"/>
            </a:br>
            <a:r>
              <a:rPr lang="en-IN" dirty="0"/>
              <a:t>Jill is below 25 years of age.</a:t>
            </a:r>
          </a:p>
          <a:p>
            <a:pPr lvl="1"/>
            <a:r>
              <a:rPr lang="en-IN" dirty="0"/>
              <a:t>Similarly, if x&gt;2, and 2&gt;1, we have no rules to deduce that x&gt;1. </a:t>
            </a:r>
          </a:p>
          <a:p>
            <a:pPr lvl="1"/>
            <a:r>
              <a:rPr lang="en-IN" dirty="0"/>
              <a:t>In fact we do not have any way to encode the information, x &gt; 2, in propositional logic, why?</a:t>
            </a:r>
          </a:p>
          <a:p>
            <a:pPr lvl="1"/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261D-B810-4E61-BA9B-E376A3996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Reusing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BA33E-CF2D-41CB-9368-076265691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: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-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is not a free variable in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), therefore the 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binding isn’t used.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(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))  Q(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- The variable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 is outside of the </a:t>
            </a:r>
            <a:r>
              <a:rPr lang="en-US" altLang="en-US" i="1" dirty="0">
                <a:sym typeface="Symbol" panose="05050102010706020507" pitchFamily="18" charset="2"/>
              </a:rPr>
              <a:t>scope</a:t>
            </a:r>
            <a:r>
              <a:rPr lang="en-US" altLang="en-US" dirty="0">
                <a:sym typeface="Symbol" panose="05050102010706020507" pitchFamily="18" charset="2"/>
              </a:rPr>
              <a:t> of the </a:t>
            </a:r>
            <a:r>
              <a:rPr lang="en-US" altLang="en-US" i="1" dirty="0">
                <a:sym typeface="Symbol" panose="05050102010706020507" pitchFamily="18" charset="2"/>
              </a:rPr>
              <a:t>x </a:t>
            </a:r>
            <a:r>
              <a:rPr lang="en-US" altLang="en-US" dirty="0">
                <a:sym typeface="Symbol" panose="05050102010706020507" pitchFamily="18" charset="2"/>
              </a:rPr>
              <a:t>quantifier, and is therefore free.  Not a “proposition”.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(</a:t>
            </a:r>
            <a:r>
              <a:rPr lang="en-US" altLang="en-US" i="1" dirty="0" err="1">
                <a:sym typeface="Symbol" panose="05050102010706020507" pitchFamily="18" charset="2"/>
              </a:rPr>
              <a:t>x:P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))  (</a:t>
            </a:r>
            <a:r>
              <a:rPr lang="en-US" altLang="en-US" i="1" dirty="0" err="1">
                <a:sym typeface="Symbol" panose="05050102010706020507" pitchFamily="18" charset="2"/>
              </a:rPr>
              <a:t>x:</a:t>
            </a:r>
            <a:r>
              <a:rPr lang="en-US" altLang="en-US" dirty="0" err="1">
                <a:sym typeface="Symbol" panose="05050102010706020507" pitchFamily="18" charset="2"/>
              </a:rPr>
              <a:t>Q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)) - Legal because there are 2 </a:t>
            </a:r>
            <a:r>
              <a:rPr lang="en-US" altLang="en-US" u="sng" dirty="0">
                <a:sym typeface="Symbol" panose="05050102010706020507" pitchFamily="18" charset="2"/>
              </a:rPr>
              <a:t>different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’s!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Quantifiers bind as loosely as needed:</a:t>
            </a:r>
            <a:br>
              <a:rPr lang="en-US" altLang="en-US" dirty="0"/>
            </a:br>
            <a:r>
              <a:rPr lang="en-US" altLang="en-US" dirty="0"/>
              <a:t>parenthesize </a:t>
            </a: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  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  Q(</a:t>
            </a:r>
            <a:r>
              <a:rPr lang="en-US" altLang="en-US" i="1" dirty="0">
                <a:sym typeface="Symbol" panose="05050102010706020507" pitchFamily="18" charset="2"/>
              </a:rPr>
              <a:t>x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653762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ECDA-BEDC-4468-B67D-2B8A213C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Order of Quantifiers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74BF0-A542-4A35-B37F-1F84F8A4C0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dirty="0"/>
              <a:t>If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 err="1"/>
              <a:t>x</a:t>
            </a:r>
            <a:r>
              <a:rPr lang="en-US" altLang="en-US" dirty="0" err="1"/>
              <a:t>,</a:t>
            </a:r>
            <a:r>
              <a:rPr lang="en-US" altLang="en-US" i="1" dirty="0" err="1"/>
              <a:t>y</a:t>
            </a:r>
            <a:r>
              <a:rPr lang="en-US" altLang="en-US" dirty="0"/>
              <a:t>)=“</a:t>
            </a:r>
            <a:r>
              <a:rPr lang="en-US" altLang="en-US" i="1" dirty="0"/>
              <a:t>x</a:t>
            </a:r>
            <a:r>
              <a:rPr lang="en-US" altLang="en-US" dirty="0"/>
              <a:t> likes </a:t>
            </a:r>
            <a:r>
              <a:rPr lang="en-US" altLang="en-US" i="1" dirty="0"/>
              <a:t>y</a:t>
            </a:r>
            <a:r>
              <a:rPr lang="en-US" altLang="en-US" dirty="0"/>
              <a:t>,” express the following in unambiguous English: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x:</a:t>
            </a:r>
            <a:r>
              <a:rPr lang="en-US" altLang="en-US" dirty="0">
                <a:sym typeface="Symbol" panose="05050102010706020507" pitchFamily="18" charset="2"/>
              </a:rPr>
              <a:t>(</a:t>
            </a:r>
            <a:r>
              <a:rPr lang="en-US" altLang="en-US" i="1" dirty="0" err="1"/>
              <a:t>y:P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))=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/>
              <a:t>y:</a:t>
            </a:r>
            <a:r>
              <a:rPr lang="en-US" altLang="en-US" dirty="0">
                <a:sym typeface="Symbol" panose="05050102010706020507" pitchFamily="18" charset="2"/>
              </a:rPr>
              <a:t>(</a:t>
            </a:r>
            <a:r>
              <a:rPr lang="en-US" altLang="en-US" i="1" dirty="0" err="1">
                <a:sym typeface="Symbol" panose="05050102010706020507" pitchFamily="18" charset="2"/>
              </a:rPr>
              <a:t>x:</a:t>
            </a:r>
            <a:r>
              <a:rPr lang="en-US" altLang="en-US" i="1" dirty="0" err="1"/>
              <a:t>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))=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</a:t>
            </a:r>
            <a:r>
              <a:rPr lang="en-US" altLang="en-US" i="1" dirty="0">
                <a:sym typeface="Symbol" panose="05050102010706020507" pitchFamily="18" charset="2"/>
              </a:rPr>
              <a:t>x:</a:t>
            </a:r>
            <a:r>
              <a:rPr lang="en-US" altLang="en-US" dirty="0">
                <a:sym typeface="Symbol" panose="05050102010706020507" pitchFamily="18" charset="2"/>
              </a:rPr>
              <a:t>(</a:t>
            </a:r>
            <a:r>
              <a:rPr lang="en-US" altLang="en-US" i="1" dirty="0" err="1"/>
              <a:t>y:P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))=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y:</a:t>
            </a:r>
            <a:r>
              <a:rPr lang="en-US" altLang="en-US" dirty="0">
                <a:sym typeface="Symbol" panose="05050102010706020507" pitchFamily="18" charset="2"/>
              </a:rPr>
              <a:t>(</a:t>
            </a:r>
            <a:r>
              <a:rPr lang="en-US" altLang="en-US" i="1" dirty="0" err="1"/>
              <a:t>x:P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))=</a:t>
            </a:r>
          </a:p>
          <a:p>
            <a:pPr>
              <a:buFontTx/>
              <a:buNone/>
            </a:pPr>
            <a:r>
              <a:rPr lang="en-US" altLang="en-US" dirty="0">
                <a:sym typeface="Symbol" panose="05050102010706020507" pitchFamily="18" charset="2"/>
              </a:rPr>
              <a:t></a:t>
            </a:r>
            <a:r>
              <a:rPr lang="en-US" altLang="en-US" i="1" dirty="0">
                <a:sym typeface="Symbol" panose="05050102010706020507" pitchFamily="18" charset="2"/>
              </a:rPr>
              <a:t>x:</a:t>
            </a:r>
            <a:r>
              <a:rPr lang="en-US" altLang="en-US" dirty="0">
                <a:sym typeface="Symbol" panose="05050102010706020507" pitchFamily="18" charset="2"/>
              </a:rPr>
              <a:t>(</a:t>
            </a:r>
            <a:r>
              <a:rPr lang="en-US" altLang="en-US" i="1" dirty="0" err="1">
                <a:sym typeface="Symbol" panose="05050102010706020507" pitchFamily="18" charset="2"/>
              </a:rPr>
              <a:t>y:</a:t>
            </a:r>
            <a:r>
              <a:rPr lang="en-US" altLang="en-US" i="1" dirty="0" err="1"/>
              <a:t>P</a:t>
            </a:r>
            <a:r>
              <a:rPr lang="en-US" altLang="en-US" dirty="0"/>
              <a:t>(</a:t>
            </a:r>
            <a:r>
              <a:rPr lang="en-US" altLang="en-US" i="1" dirty="0" err="1"/>
              <a:t>x,y</a:t>
            </a:r>
            <a:r>
              <a:rPr lang="en-US" altLang="en-US" dirty="0"/>
              <a:t>))=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06995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A2BD5-53BF-45AC-99E8-3C7A5EE31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Order of Quantifiers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CE987-0E2D-4FCC-8FE0-3B81A6627A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IN" dirty="0"/>
                  <a:t>A teacher supervises every student.</a:t>
                </a:r>
              </a:p>
              <a:p>
                <a:r>
                  <a:rPr lang="en-IN" dirty="0"/>
                  <a:t>What does this mean?</a:t>
                </a:r>
              </a:p>
              <a:p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∀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𝑡𝑒𝑎𝑐h𝑒𝑟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d>
                          <m:dPr>
                            <m:ctrlP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𝑠𝑢𝑝𝑒𝑟𝑣𝑖𝑠𝑒𝑠</m:t>
                    </m:r>
                    <m:d>
                      <m:d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sz="2400" b="0" dirty="0"/>
              </a:p>
              <a:p>
                <a:pPr marL="0" indent="0">
                  <a:buNone/>
                </a:pPr>
                <a:r>
                  <a:rPr lang="en-IN" sz="2400" dirty="0"/>
                  <a:t>OR</a:t>
                </a:r>
              </a:p>
              <a:p>
                <a14:m>
                  <m:oMath xmlns:m="http://schemas.openxmlformats.org/officeDocument/2006/math">
                    <m:r>
                      <a:rPr lang="en-IN" sz="24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 ∃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𝑡𝑒𝑎𝑐h𝑒𝑟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𝑠𝑡𝑢𝑑𝑒𝑛𝑡</m:t>
                        </m:r>
                        <m:d>
                          <m:dPr>
                            <m:ctrlPr>
                              <a:rPr lang="en-I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IN" sz="2400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𝑠𝑢𝑝𝑒𝑟𝑣𝑖𝑠𝑒𝑠</m:t>
                    </m:r>
                    <m:d>
                      <m:dPr>
                        <m:ctrlPr>
                          <a:rPr lang="en-I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IN" sz="2400" dirty="0"/>
              </a:p>
              <a:p>
                <a:r>
                  <a:rPr lang="en-IN" dirty="0"/>
                  <a:t>One of the reasons why Natural Language is ambiguous. It sometimes forgets to mention the order of the quantifiers.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Only possible to switch quantifier without affecting the meaning when they are identical and adjacent.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en-US" dirty="0">
                    <a:sym typeface="Symbol" panose="05050102010706020507" pitchFamily="18" charset="2"/>
                  </a:rPr>
                  <a:t>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 </a:t>
                </a:r>
                <a:r>
                  <a:rPr lang="en-US" altLang="en-US" dirty="0">
                    <a:sym typeface="Symbol" panose="05050102010706020507" pitchFamily="18" charset="2"/>
                  </a:rPr>
                  <a:t>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 : 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x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,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sym typeface="Symbol" panose="05050102010706020507" pitchFamily="18" charset="2"/>
                  </a:rPr>
                  <a:t>)  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 </a:t>
                </a:r>
                <a:r>
                  <a:rPr lang="en-US" altLang="en-US" dirty="0">
                    <a:sym typeface="Symbol" panose="05050102010706020507" pitchFamily="18" charset="2"/>
                  </a:rPr>
                  <a:t>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 : 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x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,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sym typeface="Symbol" panose="05050102010706020507" pitchFamily="18" charset="2"/>
                  </a:rPr>
                  <a:t>)</a:t>
                </a:r>
                <a:br>
                  <a:rPr lang="en-US" altLang="en-US" dirty="0">
                    <a:sym typeface="Symbol" panose="05050102010706020507" pitchFamily="18" charset="2"/>
                  </a:rPr>
                </a:br>
                <a:r>
                  <a:rPr lang="en-US" altLang="en-US" dirty="0">
                    <a:sym typeface="Symbol" panose="05050102010706020507" pitchFamily="18" charset="2"/>
                  </a:rPr>
                  <a:t>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 </a:t>
                </a:r>
                <a:r>
                  <a:rPr lang="en-US" altLang="en-US" dirty="0">
                    <a:sym typeface="Symbol" panose="05050102010706020507" pitchFamily="18" charset="2"/>
                  </a:rPr>
                  <a:t>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 : 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x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,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sym typeface="Symbol" panose="05050102010706020507" pitchFamily="18" charset="2"/>
                  </a:rPr>
                  <a:t>)  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 </a:t>
                </a:r>
                <a:r>
                  <a:rPr lang="en-US" altLang="en-US" dirty="0">
                    <a:sym typeface="Symbol" panose="05050102010706020507" pitchFamily="18" charset="2"/>
                  </a:rPr>
                  <a:t>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 : 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x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,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sym typeface="Symbol" panose="05050102010706020507" pitchFamily="18" charset="2"/>
                  </a:rPr>
                  <a:t>)</a:t>
                </a:r>
              </a:p>
              <a:p>
                <a:pPr>
                  <a:lnSpc>
                    <a:spcPct val="90000"/>
                  </a:lnSpc>
                  <a:buFontTx/>
                  <a:buNone/>
                </a:pPr>
                <a:endParaRPr lang="en-US" altLang="en-US" dirty="0">
                  <a:sym typeface="Symbol" panose="05050102010706020507" pitchFamily="18" charset="2"/>
                </a:endParaRPr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CE987-0E2D-4FCC-8FE0-3B81A6627A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t="-2830" r="-14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03315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4DB2B-5811-405C-BEC4-EA5E0EE8A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Some math examples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0E9C8-B351-4799-AEBD-3E2AF4845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Let domain = the </a:t>
                </a:r>
                <a:r>
                  <a:rPr lang="en-US" altLang="en-US" i="1" dirty="0"/>
                  <a:t>natural numbers</a:t>
                </a:r>
                <a:r>
                  <a:rPr lang="en-US" altLang="en-US" dirty="0"/>
                  <a:t> 0, 1, 2, … </a:t>
                </a:r>
              </a:p>
              <a:p>
                <a:r>
                  <a:rPr lang="en-US" altLang="en-US" dirty="0"/>
                  <a:t>“A number 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 is </a:t>
                </a:r>
                <a:r>
                  <a:rPr lang="en-US" altLang="en-US" i="1" dirty="0"/>
                  <a:t>even</a:t>
                </a:r>
                <a:r>
                  <a:rPr lang="en-US" altLang="en-US" dirty="0"/>
                  <a:t>, </a:t>
                </a:r>
                <a:r>
                  <a:rPr lang="en-US" altLang="en-US" i="1" dirty="0"/>
                  <a:t>E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), if and only if it is equal to 2 times some other number.”</a:t>
                </a:r>
                <a:br>
                  <a:rPr lang="en-US" altLang="en-US" dirty="0"/>
                </a:br>
                <a:r>
                  <a:rPr lang="en-US" altLang="en-US" dirty="0">
                    <a:sym typeface="Symbol" panose="05050102010706020507" pitchFamily="18" charset="2"/>
                  </a:rPr>
                  <a:t>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 </a:t>
                </a:r>
                <a:r>
                  <a:rPr lang="en-US" altLang="en-US" b="1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E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sym typeface="Symbol" panose="05050102010706020507" pitchFamily="18" charset="2"/>
                  </a:rPr>
                  <a:t>)  (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 x=</a:t>
                </a:r>
                <a:r>
                  <a:rPr lang="en-US" altLang="en-US" dirty="0">
                    <a:sym typeface="Symbol" panose="05050102010706020507" pitchFamily="18" charset="2"/>
                  </a:rPr>
                  <a:t>2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sym typeface="Symbol" panose="05050102010706020507" pitchFamily="18" charset="2"/>
                  </a:rPr>
                  <a:t>)</a:t>
                </a:r>
                <a:r>
                  <a:rPr lang="en-US" altLang="en-US" b="1" dirty="0">
                    <a:sym typeface="Symbol" panose="05050102010706020507" pitchFamily="18" charset="2"/>
                  </a:rPr>
                  <a:t>)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r>
                  <a:rPr lang="en-US" altLang="en-US" dirty="0">
                    <a:sym typeface="Symbol" panose="05050102010706020507" pitchFamily="18" charset="2"/>
                  </a:rPr>
                  <a:t>“A number is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prime</a:t>
                </a:r>
                <a:r>
                  <a:rPr lang="en-US" altLang="en-US" dirty="0">
                    <a:sym typeface="Symbol" panose="05050102010706020507" pitchFamily="18" charset="2"/>
                  </a:rPr>
                  <a:t>,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sym typeface="Symbol" panose="05050102010706020507" pitchFamily="18" charset="2"/>
                  </a:rPr>
                  <a:t>), </a:t>
                </a:r>
                <a:r>
                  <a:rPr lang="en-US" altLang="en-US" dirty="0" err="1">
                    <a:sym typeface="Symbol" panose="05050102010706020507" pitchFamily="18" charset="2"/>
                  </a:rPr>
                  <a:t>iff</a:t>
                </a:r>
                <a:r>
                  <a:rPr lang="en-US" altLang="en-US" dirty="0">
                    <a:sym typeface="Symbol" panose="05050102010706020507" pitchFamily="18" charset="2"/>
                  </a:rPr>
                  <a:t> it isn’t the product of two non-unity numbers.”</a:t>
                </a:r>
                <a:br>
                  <a:rPr lang="en-US" altLang="en-US" dirty="0">
                    <a:sym typeface="Symbol" panose="05050102010706020507" pitchFamily="18" charset="2"/>
                  </a:rPr>
                </a:br>
                <a:r>
                  <a:rPr lang="en-US" altLang="en-US" dirty="0">
                    <a:sym typeface="Symbol" panose="05050102010706020507" pitchFamily="18" charset="2"/>
                  </a:rPr>
                  <a:t>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 </a:t>
                </a:r>
                <a:r>
                  <a:rPr lang="en-US" altLang="en-US" sz="4000" b="1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P</a:t>
                </a:r>
                <a:r>
                  <a:rPr lang="en-US" altLang="en-US" dirty="0">
                    <a:sym typeface="Symbol" panose="05050102010706020507" pitchFamily="18" charset="2"/>
                  </a:rPr>
                  <a:t>(</a:t>
                </a:r>
                <a:r>
                  <a:rPr lang="en-US" altLang="en-US" i="1" dirty="0">
                    <a:sym typeface="Symbol" panose="05050102010706020507" pitchFamily="18" charset="2"/>
                  </a:rPr>
                  <a:t>x</a:t>
                </a:r>
                <a:r>
                  <a:rPr lang="en-US" altLang="en-US" dirty="0">
                    <a:sym typeface="Symbol" panose="05050102010706020507" pitchFamily="18" charset="2"/>
                  </a:rPr>
                  <a:t>)  </a:t>
                </a:r>
                <a:r>
                  <a:rPr lang="en-US" altLang="en-US" sz="3600" dirty="0">
                    <a:sym typeface="Symbol" panose="05050102010706020507" pitchFamily="18" charset="2"/>
                  </a:rPr>
                  <a:t>(</a:t>
                </a:r>
                <a:r>
                  <a:rPr lang="en-US" altLang="en-US" dirty="0">
                    <a:sym typeface="Symbol" panose="05050102010706020507" pitchFamily="18" charset="2"/>
                  </a:rPr>
                  <a:t></a:t>
                </a:r>
                <a:r>
                  <a:rPr lang="en-US" altLang="en-US" i="1" dirty="0" err="1">
                    <a:sym typeface="Symbol" panose="05050102010706020507" pitchFamily="18" charset="2"/>
                  </a:rPr>
                  <a:t>y,z</a:t>
                </a:r>
                <a:r>
                  <a:rPr lang="en-US" altLang="en-US" i="1" dirty="0">
                    <a:sym typeface="Symbol" panose="05050102010706020507" pitchFamily="18" charset="2"/>
                  </a:rPr>
                  <a:t> x</a:t>
                </a:r>
                <a:r>
                  <a:rPr lang="en-US" altLang="en-US" dirty="0">
                    <a:sym typeface="Symbol" panose="05050102010706020507" pitchFamily="18" charset="2"/>
                  </a:rPr>
                  <a:t>=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</a:t>
                </a:r>
                <a14:m>
                  <m:oMath xmlns:m="http://schemas.openxmlformats.org/officeDocument/2006/math">
                    <m:r>
                      <a:rPr lang="en-IN" altLang="en-US" b="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×</m:t>
                    </m:r>
                  </m:oMath>
                </a14:m>
                <a:r>
                  <a:rPr lang="en-US" altLang="en-US" i="1" dirty="0">
                    <a:sym typeface="Symbol" panose="05050102010706020507" pitchFamily="18" charset="2"/>
                  </a:rPr>
                  <a:t>z</a:t>
                </a:r>
                <a:r>
                  <a:rPr lang="en-US" altLang="en-US" dirty="0">
                    <a:sym typeface="Symbol" panose="05050102010706020507" pitchFamily="18" charset="2"/>
                  </a:rPr>
                  <a:t> 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y</a:t>
                </a:r>
                <a:r>
                  <a:rPr lang="en-US" altLang="en-US" dirty="0">
                    <a:sym typeface="Symbol" panose="05050102010706020507" pitchFamily="18" charset="2"/>
                  </a:rPr>
                  <a:t>1  </a:t>
                </a:r>
                <a:r>
                  <a:rPr lang="en-US" altLang="en-US" i="1" dirty="0">
                    <a:sym typeface="Symbol" panose="05050102010706020507" pitchFamily="18" charset="2"/>
                  </a:rPr>
                  <a:t>z</a:t>
                </a:r>
                <a:r>
                  <a:rPr lang="en-US" altLang="en-US" dirty="0">
                    <a:sym typeface="Symbol" panose="05050102010706020507" pitchFamily="18" charset="2"/>
                  </a:rPr>
                  <a:t>1</a:t>
                </a:r>
                <a:r>
                  <a:rPr lang="en-US" altLang="en-US" sz="3600" dirty="0">
                    <a:sym typeface="Symbol" panose="05050102010706020507" pitchFamily="18" charset="2"/>
                  </a:rPr>
                  <a:t>)</a:t>
                </a:r>
                <a:r>
                  <a:rPr lang="en-US" altLang="en-US" sz="4000" dirty="0">
                    <a:sym typeface="Symbol" panose="05050102010706020507" pitchFamily="18" charset="2"/>
                  </a:rPr>
                  <a:t>)</a:t>
                </a:r>
                <a:endParaRPr lang="en-US" altLang="en-US" dirty="0">
                  <a:sym typeface="Symbol" panose="05050102010706020507" pitchFamily="18" charset="2"/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F30E9C8-B351-4799-AEBD-3E2AF4845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266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7245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874" y="2490405"/>
            <a:ext cx="8229600" cy="1143000"/>
          </a:xfrm>
        </p:spPr>
        <p:txBody>
          <a:bodyPr>
            <a:normAutofit/>
          </a:bodyPr>
          <a:lstStyle/>
          <a:p>
            <a:r>
              <a:rPr lang="en-IN" dirty="0"/>
              <a:t>Finite Domain what happens?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47148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D10E0-EF83-4C7D-88A6-4C2110F50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 of Limit</a:t>
            </a:r>
          </a:p>
        </p:txBody>
      </p:sp>
      <p:graphicFrame>
        <p:nvGraphicFramePr>
          <p:cNvPr id="13" name="Object 4">
            <a:extLst>
              <a:ext uri="{FF2B5EF4-FFF2-40B4-BE49-F238E27FC236}">
                <a16:creationId xmlns:a16="http://schemas.microsoft.com/office/drawing/2014/main" id="{47837745-B799-4156-AF4E-D358637C8D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806072"/>
              </p:ext>
            </p:extLst>
          </p:nvPr>
        </p:nvGraphicFramePr>
        <p:xfrm>
          <a:off x="1072342" y="1806633"/>
          <a:ext cx="7391400" cy="364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9" name="Equation" r:id="rId3" imgW="2006600" imgH="990600" progId="Equation.3">
                  <p:embed/>
                </p:oleObj>
              </mc:Choice>
              <mc:Fallback>
                <p:oleObj name="Equation" r:id="rId3" imgW="2006600" imgH="990600" progId="Equation.3">
                  <p:embed/>
                  <p:pic>
                    <p:nvPicPr>
                      <p:cNvPr id="27653" name="Object 4">
                        <a:extLst>
                          <a:ext uri="{FF2B5EF4-FFF2-40B4-BE49-F238E27FC236}">
                            <a16:creationId xmlns:a16="http://schemas.microsoft.com/office/drawing/2014/main" id="{79B78DD1-C5F2-49F4-A58D-83CFBDBD1E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342" y="1806633"/>
                        <a:ext cx="7391400" cy="36496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52868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B7112-B7ED-41C0-8BE3-1E7AA1031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Rules of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084D3-658B-468D-98EC-99F8FB42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Kenneth Rosen, 8 edition, section 1.6 </a:t>
            </a:r>
          </a:p>
        </p:txBody>
      </p:sp>
    </p:spTree>
    <p:extLst>
      <p:ext uri="{BB962C8B-B14F-4D97-AF65-F5344CB8AC3E}">
        <p14:creationId xmlns:p14="http://schemas.microsoft.com/office/powerpoint/2010/main" val="30438748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96A1A-89BA-4640-9C85-E4DB6D352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an argument?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09E5B-24AB-4E72-A2AD-17887686C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An </a:t>
            </a:r>
            <a:r>
              <a:rPr lang="en-US" b="1" dirty="0"/>
              <a:t>argument</a:t>
            </a:r>
            <a:r>
              <a:rPr lang="en-US" dirty="0"/>
              <a:t> is a sequence of propositions intended to establish a conclusion.</a:t>
            </a:r>
          </a:p>
          <a:p>
            <a:r>
              <a:rPr lang="en-US" dirty="0"/>
              <a:t>It consists of:</a:t>
            </a:r>
          </a:p>
          <a:p>
            <a:pPr lvl="1"/>
            <a:r>
              <a:rPr lang="en-US" b="1" dirty="0"/>
              <a:t>Premises</a:t>
            </a:r>
            <a:r>
              <a:rPr lang="en-US" dirty="0"/>
              <a:t>: Propositions assumed to be true.</a:t>
            </a:r>
          </a:p>
          <a:p>
            <a:pPr lvl="1"/>
            <a:r>
              <a:rPr lang="en-US" b="1" dirty="0"/>
              <a:t>Conclusion</a:t>
            </a:r>
            <a:r>
              <a:rPr lang="en-US" dirty="0"/>
              <a:t>: The proposition inferred from the premises.</a:t>
            </a:r>
          </a:p>
          <a:p>
            <a:r>
              <a:rPr lang="en-US" dirty="0"/>
              <a:t>Written as:</a:t>
            </a:r>
          </a:p>
          <a:p>
            <a:pPr lvl="1"/>
            <a:r>
              <a:rPr lang="en-US" dirty="0"/>
              <a:t>Premise₁</a:t>
            </a:r>
          </a:p>
          <a:p>
            <a:pPr lvl="1"/>
            <a:r>
              <a:rPr lang="en-US" dirty="0"/>
              <a:t>Premise₂</a:t>
            </a:r>
          </a:p>
          <a:p>
            <a:pPr lvl="1"/>
            <a:r>
              <a:rPr lang="en-US" dirty="0"/>
              <a:t>…</a:t>
            </a:r>
          </a:p>
          <a:p>
            <a:pPr lvl="1"/>
            <a:r>
              <a:rPr lang="en-US" dirty="0"/>
              <a:t>∴ Conclusion</a:t>
            </a:r>
          </a:p>
        </p:txBody>
      </p:sp>
    </p:spTree>
    <p:extLst>
      <p:ext uri="{BB962C8B-B14F-4D97-AF65-F5344CB8AC3E}">
        <p14:creationId xmlns:p14="http://schemas.microsoft.com/office/powerpoint/2010/main" val="36430171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0AEB-6F45-404D-BBAC-399D25606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Definitions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27451B-EFA3-4040-A23D-B81E13E987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endParaRPr lang="en-US" dirty="0"/>
              </a:p>
              <a:p>
                <a:r>
                  <a:rPr lang="en-US" dirty="0"/>
                  <a:t>Premise: A statement assumed to be true for the purpose of the argument.</a:t>
                </a:r>
              </a:p>
              <a:p>
                <a:r>
                  <a:rPr lang="en-US" dirty="0"/>
                  <a:t>Conclusion: A statement that follows logically from the premises.</a:t>
                </a:r>
              </a:p>
              <a:p>
                <a:r>
                  <a:rPr lang="en-US" dirty="0"/>
                  <a:t>Valid Argument: An argument where the conclusion logically follows from the premises. That is if the premises are true then the conclusion is true. In other words,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…→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tautology.</a:t>
                </a:r>
              </a:p>
              <a:p>
                <a:r>
                  <a:rPr lang="en-US" dirty="0"/>
                  <a:t>Fallacy: An error in reasoning that makes an argument invalid.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27451B-EFA3-4040-A23D-B81E13E98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59" r="-963" b="-28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67927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56DCA-1B08-442C-877E-D421A9FB3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a Valid Argument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C07B6-B282-4801-96A6-D2057429C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Premise 1: If it rains, the ground gets wet. (p → q)</a:t>
            </a:r>
          </a:p>
          <a:p>
            <a:r>
              <a:rPr lang="en-US" dirty="0"/>
              <a:t>Premise 2: It rains. (p)</a:t>
            </a:r>
          </a:p>
          <a:p>
            <a:r>
              <a:rPr lang="en-US" dirty="0"/>
              <a:t>∴ Conclusion: The ground gets wet. (q)</a:t>
            </a:r>
          </a:p>
          <a:p>
            <a:r>
              <a:rPr lang="en-US" dirty="0"/>
              <a:t>Valid by Modus Ponens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3687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Predicate Logic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en-US" i="1" dirty="0"/>
              <a:t>Predicate logic</a:t>
            </a:r>
            <a:r>
              <a:rPr lang="en-US" altLang="en-US" dirty="0"/>
              <a:t> is an extension of propositional logic that permits concisely reasoning about whole </a:t>
            </a:r>
            <a:r>
              <a:rPr lang="en-US" altLang="en-US" i="1" dirty="0"/>
              <a:t>classes</a:t>
            </a:r>
            <a:r>
              <a:rPr lang="en-US" altLang="en-US" dirty="0"/>
              <a:t> of entities.</a:t>
            </a:r>
            <a:endParaRPr lang="en-US" altLang="en-US" i="1" dirty="0"/>
          </a:p>
          <a:p>
            <a:pPr>
              <a:buFontTx/>
              <a:buNone/>
            </a:pPr>
            <a:r>
              <a:rPr lang="en-US" altLang="en-US" i="1" dirty="0"/>
              <a:t>		E.g.,	“x</a:t>
            </a:r>
            <a:r>
              <a:rPr lang="en-US" altLang="en-US" dirty="0"/>
              <a:t>&gt;y”,  “</a:t>
            </a:r>
            <a:r>
              <a:rPr lang="en-US" altLang="en-US" i="1" dirty="0"/>
              <a:t>x</a:t>
            </a:r>
            <a:r>
              <a:rPr lang="en-US" altLang="en-US" dirty="0"/>
              <a:t>=5”.</a:t>
            </a:r>
          </a:p>
          <a:p>
            <a:r>
              <a:rPr lang="en-US" altLang="en-US" dirty="0"/>
              <a:t>Such statements are neither true or false unless the values of the variables are not specified. Hence, these aren’t propositions.</a:t>
            </a:r>
          </a:p>
          <a:p>
            <a:pPr marL="0" indent="0">
              <a:buNone/>
            </a:pP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0CF6A-0FB3-466C-9EBE-8B380CAE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Rules of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B731E-EAE7-4A71-A46B-3FA88926E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IN" dirty="0"/>
          </a:p>
          <a:p>
            <a:r>
              <a:rPr lang="en-IN" dirty="0"/>
              <a:t>Modus Ponens: p → q, p ⊢ q</a:t>
            </a:r>
          </a:p>
          <a:p>
            <a:r>
              <a:rPr lang="en-IN" dirty="0"/>
              <a:t>Modus Tollens: p → q, ¬q ⊢ ¬p</a:t>
            </a:r>
          </a:p>
          <a:p>
            <a:r>
              <a:rPr lang="en-IN" dirty="0"/>
              <a:t>Hypothetical Syllogism: p → q, q → r ⊢ p → r</a:t>
            </a:r>
          </a:p>
          <a:p>
            <a:r>
              <a:rPr lang="en-IN" dirty="0"/>
              <a:t>Disjunctive Syllogism: p ∨ q, ¬p ⊢ q</a:t>
            </a:r>
          </a:p>
          <a:p>
            <a:r>
              <a:rPr lang="en-IN" dirty="0"/>
              <a:t>Addition: p ⊢ p ∨ q</a:t>
            </a:r>
          </a:p>
          <a:p>
            <a:r>
              <a:rPr lang="en-IN" dirty="0"/>
              <a:t>Simplification: p ∧ q ⊢ p</a:t>
            </a:r>
          </a:p>
          <a:p>
            <a:r>
              <a:rPr lang="en-IN" dirty="0"/>
              <a:t>Conjunction: p, q ⊢ p ∧ q</a:t>
            </a:r>
          </a:p>
          <a:p>
            <a:r>
              <a:rPr lang="en-IN" dirty="0"/>
              <a:t>Resolution: p ∨ q, ¬p ∨ r ⊢ q ∨ r</a:t>
            </a:r>
          </a:p>
        </p:txBody>
      </p:sp>
    </p:spTree>
    <p:extLst>
      <p:ext uri="{BB962C8B-B14F-4D97-AF65-F5344CB8AC3E}">
        <p14:creationId xmlns:p14="http://schemas.microsoft.com/office/powerpoint/2010/main" val="360449953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BE10C-9C62-4A48-A9A8-46FF2CB02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Modus Ponens (Law of Detachment)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B689-865C-4D60-A5A5-96A236A50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p → q and p are both true, then q must be true.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Premise 1: If I study, I pass.</a:t>
            </a:r>
          </a:p>
          <a:p>
            <a:r>
              <a:rPr lang="en-US" dirty="0"/>
              <a:t>Premise 2: I study.</a:t>
            </a:r>
          </a:p>
          <a:p>
            <a:r>
              <a:rPr lang="en-US" dirty="0"/>
              <a:t>∴ I pass.</a:t>
            </a:r>
          </a:p>
        </p:txBody>
      </p:sp>
    </p:spTree>
    <p:extLst>
      <p:ext uri="{BB962C8B-B14F-4D97-AF65-F5344CB8AC3E}">
        <p14:creationId xmlns:p14="http://schemas.microsoft.com/office/powerpoint/2010/main" val="690398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4F37-8180-481E-8F97-E467F07C6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Modus Tollens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BE62-9969-4C86-A8D9-0A2E2E291C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If p → q and ¬q, then ¬p.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Premise 1: If it is a dog, it has four legs.</a:t>
            </a:r>
          </a:p>
          <a:p>
            <a:r>
              <a:rPr lang="en-US" dirty="0"/>
              <a:t>Premise 2: It does not have four legs.</a:t>
            </a:r>
          </a:p>
          <a:p>
            <a:r>
              <a:rPr lang="en-US" dirty="0"/>
              <a:t>∴ It is not a dog.</a:t>
            </a:r>
          </a:p>
        </p:txBody>
      </p:sp>
    </p:spTree>
    <p:extLst>
      <p:ext uri="{BB962C8B-B14F-4D97-AF65-F5344CB8AC3E}">
        <p14:creationId xmlns:p14="http://schemas.microsoft.com/office/powerpoint/2010/main" val="4103583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A3EFA-C847-43BA-9923-7A895FAD2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Hypothetical Syllogism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111BB-19B5-4BDB-A35F-37580EFF0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 → q, q → r ⊢ p → r</a:t>
            </a:r>
          </a:p>
          <a:p>
            <a:r>
              <a:rPr lang="en-US" dirty="0"/>
              <a:t>Example:</a:t>
            </a:r>
          </a:p>
          <a:p>
            <a:r>
              <a:rPr lang="en-US" dirty="0"/>
              <a:t>If I win, I’ll be happy.</a:t>
            </a:r>
          </a:p>
          <a:p>
            <a:r>
              <a:rPr lang="en-US" dirty="0"/>
              <a:t>If I’m happy, I’ll celebrate.</a:t>
            </a:r>
          </a:p>
          <a:p>
            <a:r>
              <a:rPr lang="en-US" dirty="0"/>
              <a:t>∴ If I win, I’ll celebrate.</a:t>
            </a:r>
          </a:p>
        </p:txBody>
      </p:sp>
    </p:spTree>
    <p:extLst>
      <p:ext uri="{BB962C8B-B14F-4D97-AF65-F5344CB8AC3E}">
        <p14:creationId xmlns:p14="http://schemas.microsoft.com/office/powerpoint/2010/main" val="1424237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7EF1-6F80-4359-AE4E-D463A02E5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Disjunctive Syllogism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3A251-B7B0-49F6-9820-A0D88E42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/>
              <a:t>p ∨ q, ¬p ⊢ q</a:t>
            </a:r>
          </a:p>
          <a:p>
            <a:r>
              <a:rPr lang="en-IN" dirty="0"/>
              <a:t>Example:</a:t>
            </a:r>
          </a:p>
          <a:p>
            <a:r>
              <a:rPr lang="en-IN" dirty="0"/>
              <a:t>I will eat pizza or pasta.</a:t>
            </a:r>
          </a:p>
          <a:p>
            <a:r>
              <a:rPr lang="en-IN" dirty="0"/>
              <a:t>I won’t eat pizza.</a:t>
            </a:r>
          </a:p>
          <a:p>
            <a:r>
              <a:rPr lang="en-IN" dirty="0"/>
              <a:t>∴ I will eat pasta.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0995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32A22-0ECB-491C-A916-FA29E2F76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Fallacies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AEF2C-7D9D-4578-9417-EB5812C4A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Invalid Argument.</a:t>
            </a:r>
          </a:p>
          <a:p>
            <a:r>
              <a:rPr lang="en-IN" dirty="0"/>
              <a:t>Fallacies to Avoid:</a:t>
            </a:r>
          </a:p>
          <a:p>
            <a:r>
              <a:rPr lang="en-IN" dirty="0"/>
              <a:t>Affirming the Consequent: p → q, q ⊢ p (invalid)</a:t>
            </a:r>
          </a:p>
          <a:p>
            <a:r>
              <a:rPr lang="en-IN" dirty="0"/>
              <a:t>Denying the Antecedent: p → q, ¬p ⊢ ¬q (invalid)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4330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6BDD-DD9C-4772-AA5F-933A1EA7A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Argument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EF8E7-B5F1-4AAC-8669-6E1782CB9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Premises:</a:t>
            </a:r>
          </a:p>
          <a:p>
            <a:r>
              <a:rPr lang="en-US" dirty="0"/>
              <a:t>If I go to the party, I will be tired.</a:t>
            </a:r>
          </a:p>
          <a:p>
            <a:r>
              <a:rPr lang="en-US" dirty="0"/>
              <a:t>I am tired.</a:t>
            </a:r>
          </a:p>
          <a:p>
            <a:r>
              <a:rPr lang="en-US" dirty="0"/>
              <a:t>∴ I went to the party.</a:t>
            </a:r>
          </a:p>
          <a:p>
            <a:r>
              <a:rPr lang="en-US" dirty="0"/>
              <a:t>Fallacy: Affirming the consequent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8487439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622CE-C857-423C-960B-B4409EFE8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Summary (Propositional Logic)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2735-B941-483E-96B6-D0BB9E283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Arguments are made of premises and conclusions.</a:t>
            </a:r>
          </a:p>
          <a:p>
            <a:r>
              <a:rPr lang="en-US" dirty="0"/>
              <a:t>Validity means truth-preserving structure.</a:t>
            </a:r>
          </a:p>
          <a:p>
            <a:r>
              <a:rPr lang="en-US" dirty="0"/>
              <a:t>Rules of inference help derive conclusions.</a:t>
            </a:r>
          </a:p>
          <a:p>
            <a:r>
              <a:rPr lang="en-US" dirty="0"/>
              <a:t>Be careful of fallacies — they look valid but aren’t!</a:t>
            </a:r>
          </a:p>
        </p:txBody>
      </p:sp>
    </p:spTree>
    <p:extLst>
      <p:ext uri="{BB962C8B-B14F-4D97-AF65-F5344CB8AC3E}">
        <p14:creationId xmlns:p14="http://schemas.microsoft.com/office/powerpoint/2010/main" val="859010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DA67B-09B8-422D-80A7-837195E1F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New in Predicate Logic?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E33C9-ED7E-4E97-84A4-5BCDE4543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Propositional logic deals with whole statements.</a:t>
            </a:r>
          </a:p>
          <a:p>
            <a:r>
              <a:rPr lang="en-US" dirty="0"/>
              <a:t>Predicate logic analyzes internal structure of statements.</a:t>
            </a:r>
          </a:p>
          <a:p>
            <a:r>
              <a:rPr lang="en-US" dirty="0"/>
              <a:t>Introduces:</a:t>
            </a:r>
          </a:p>
          <a:p>
            <a:r>
              <a:rPr lang="en-US" dirty="0"/>
              <a:t> - Quantifiers: ∀ (for all), ∃ (there exists)</a:t>
            </a:r>
          </a:p>
          <a:p>
            <a:r>
              <a:rPr lang="en-US" dirty="0"/>
              <a:t> - Predicates: Functions mapping objects to truth values</a:t>
            </a:r>
          </a:p>
          <a:p>
            <a:r>
              <a:rPr lang="en-US" dirty="0"/>
              <a:t> - Variables and domains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44885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3896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Common Inference Rules in Predicate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Universal Instantiation (UI): </a:t>
            </a:r>
            <a:br>
              <a:rPr lang="en-IN" dirty="0"/>
            </a:br>
            <a:r>
              <a:rPr dirty="0"/>
              <a:t>∀x P(x) ⊢ P(c)</a:t>
            </a:r>
          </a:p>
          <a:p>
            <a:r>
              <a:rPr dirty="0"/>
              <a:t>Universal Generalization (UG): </a:t>
            </a:r>
            <a:br>
              <a:rPr lang="en-IN" dirty="0"/>
            </a:br>
            <a:r>
              <a:rPr lang="en-IN" dirty="0"/>
              <a:t>[For any arbitrary c if </a:t>
            </a:r>
            <a:r>
              <a:rPr dirty="0"/>
              <a:t>P(c) </a:t>
            </a:r>
            <a:r>
              <a:rPr lang="en-IN" dirty="0"/>
              <a:t>]</a:t>
            </a:r>
            <a:r>
              <a:rPr dirty="0"/>
              <a:t>⊢ ∀x P(x)</a:t>
            </a:r>
          </a:p>
          <a:p>
            <a:r>
              <a:rPr dirty="0"/>
              <a:t>Existential Instantiation (EI): </a:t>
            </a:r>
            <a:br>
              <a:rPr lang="en-IN" dirty="0"/>
            </a:br>
            <a:r>
              <a:rPr dirty="0"/>
              <a:t>∃x P(x) ⊢ </a:t>
            </a:r>
            <a:r>
              <a:rPr lang="en-IN" dirty="0"/>
              <a:t>[For some element c, </a:t>
            </a:r>
            <a:r>
              <a:rPr dirty="0"/>
              <a:t>P(c)</a:t>
            </a:r>
            <a:r>
              <a:rPr lang="en-IN" dirty="0"/>
              <a:t>]</a:t>
            </a:r>
            <a:endParaRPr dirty="0"/>
          </a:p>
          <a:p>
            <a:r>
              <a:rPr dirty="0"/>
              <a:t>Existential Generalization (EG): </a:t>
            </a:r>
            <a:br>
              <a:rPr lang="en-IN" dirty="0"/>
            </a:br>
            <a:r>
              <a:rPr lang="en-IN" dirty="0"/>
              <a:t>[For some element c, </a:t>
            </a:r>
            <a:r>
              <a:rPr dirty="0"/>
              <a:t>P(c)</a:t>
            </a:r>
            <a:r>
              <a:rPr lang="en-IN" dirty="0"/>
              <a:t>]</a:t>
            </a:r>
            <a:r>
              <a:rPr dirty="0"/>
              <a:t> ⊢ ∃x P(x)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Proposition vs. Predicates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More Examples.</a:t>
            </a:r>
          </a:p>
          <a:p>
            <a:pPr lvl="1"/>
            <a:r>
              <a:rPr lang="en-IN" dirty="0"/>
              <a:t>“</a:t>
            </a:r>
            <a:r>
              <a:rPr lang="en-IN" dirty="0" err="1"/>
              <a:t>Khushraj</a:t>
            </a:r>
            <a:r>
              <a:rPr lang="en-IN" dirty="0"/>
              <a:t> is Teaching”, 2&gt;1</a:t>
            </a:r>
          </a:p>
          <a:p>
            <a:r>
              <a:rPr lang="en-IN" dirty="0"/>
              <a:t>Both of the above are propositions.</a:t>
            </a:r>
          </a:p>
          <a:p>
            <a:r>
              <a:rPr lang="en-IN" dirty="0"/>
              <a:t>These propositions have two parts: Subjects, and a “relation/property” about the subjects these subjects.</a:t>
            </a:r>
          </a:p>
          <a:p>
            <a:r>
              <a:rPr lang="en-IN" dirty="0"/>
              <a:t>For example, </a:t>
            </a:r>
            <a:r>
              <a:rPr lang="en-IN" dirty="0" err="1"/>
              <a:t>Khushraj</a:t>
            </a:r>
            <a:r>
              <a:rPr lang="en-IN" dirty="0"/>
              <a:t> is a subject, and is teaching is a property or a verb that gives you more information about the subject.</a:t>
            </a:r>
          </a:p>
          <a:p>
            <a:r>
              <a:rPr lang="en-IN" dirty="0"/>
              <a:t>2,1 are subjects and &gt; is a relation/property that gives you more info about 2 and 1.</a:t>
            </a:r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Universal Instantiation (UI)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From a universally quantified statement, infer a specific instance.</a:t>
            </a:r>
          </a:p>
          <a:p>
            <a:r>
              <a:t>∀x P(x) ⊢ P(a)</a:t>
            </a:r>
          </a:p>
          <a:p>
            <a:r>
              <a:t>Example:</a:t>
            </a:r>
          </a:p>
          <a:p>
            <a:r>
              <a:t>∀x (Human(x) → Mortal(x))</a:t>
            </a:r>
          </a:p>
          <a:p>
            <a:r>
              <a:t>⊢ Human(Socrates) → Mortal(Socrates)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Existential Instantiation (EI)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From ∃x P(x), infer P(c) for some  constant c (assumed fresh).</a:t>
            </a:r>
          </a:p>
          <a:p>
            <a:r>
              <a:rPr dirty="0"/>
              <a:t>∃x P(x) ⊢ P(c)</a:t>
            </a:r>
          </a:p>
          <a:p>
            <a:r>
              <a:rPr dirty="0"/>
              <a:t>Example:</a:t>
            </a:r>
          </a:p>
          <a:p>
            <a:r>
              <a:rPr dirty="0"/>
              <a:t>∃x Student(x) ∧ Smart(x)</a:t>
            </a:r>
          </a:p>
          <a:p>
            <a:r>
              <a:rPr dirty="0"/>
              <a:t>⊢ </a:t>
            </a:r>
            <a:r>
              <a:rPr lang="en-IN" dirty="0"/>
              <a:t>There is some </a:t>
            </a:r>
            <a:r>
              <a:rPr lang="en-IN" dirty="0" err="1"/>
              <a:t>student,c</a:t>
            </a:r>
            <a:r>
              <a:rPr lang="en-IN" dirty="0"/>
              <a:t>, </a:t>
            </a:r>
            <a:r>
              <a:rPr dirty="0"/>
              <a:t>Student() ∧ Smart(Alice)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Existential Generalization (EG)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From a statement about a specific individual, infer existence.</a:t>
            </a:r>
          </a:p>
          <a:p>
            <a:r>
              <a:t>P(c) ⊢ ∃x P(x)</a:t>
            </a:r>
          </a:p>
          <a:p>
            <a:r>
              <a:t>Example:</a:t>
            </a:r>
          </a:p>
          <a:p>
            <a:r>
              <a:t>Smart(Alice)</a:t>
            </a:r>
          </a:p>
          <a:p>
            <a:r>
              <a:t>⊢ ∃x Smart(x)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Universal Generalization (UG)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From a statement about arbitrary individual, infer universal statement.</a:t>
            </a:r>
          </a:p>
          <a:p>
            <a:r>
              <a:t>P(c) ⊢ ∀x P(x) (only if c was arbitrary, not dependent on assumptions)</a:t>
            </a:r>
          </a:p>
          <a:p>
            <a:r>
              <a:t>Use with caution!</a:t>
            </a:r>
          </a:p>
          <a:p>
            <a:r>
              <a:t>Example (valid): Assume c is arbitrary and prove P(c), ⊢ ∀x P(x)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Predicate 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Predicate logic inference is often done by:</a:t>
            </a:r>
          </a:p>
          <a:p>
            <a:r>
              <a:t> - Applying UI or EI to eliminate quantifiers</a:t>
            </a:r>
          </a:p>
          <a:p>
            <a:r>
              <a:t> - Using propositional rules (e.g., Modus Ponens)</a:t>
            </a:r>
          </a:p>
          <a:p>
            <a:r>
              <a:t> - Generalizing back using EG or UG when allowed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Argument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/>
          </a:p>
          <a:p>
            <a:r>
              <a:t>Premises:</a:t>
            </a:r>
          </a:p>
          <a:p>
            <a:r>
              <a:t>1. ∀x (Dog(x) → Mammal(x))</a:t>
            </a:r>
          </a:p>
          <a:p>
            <a:r>
              <a:t>2. ∃x Dog(x)</a:t>
            </a:r>
          </a:p>
          <a:p>
            <a:r>
              <a:t>Conclusion: ∃x Mammal(x)</a:t>
            </a:r>
          </a:p>
          <a:p>
            <a:r>
              <a:t>Steps:</a:t>
            </a:r>
          </a:p>
          <a:p>
            <a:r>
              <a:t> - From (1), by UI: Dog(a) → Mammal(a)</a:t>
            </a:r>
          </a:p>
          <a:p>
            <a:r>
              <a:t> - From (2), by EI: Dog(a)</a:t>
            </a:r>
          </a:p>
          <a:p>
            <a:r>
              <a:t> - Modus Ponens: ⊢ Mammal(a)</a:t>
            </a:r>
          </a:p>
          <a:p>
            <a:r>
              <a:t> - EG: ⊢ ∃x Mammal(x)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Applying UG to a constant not known to be arbitrary.</a:t>
            </a:r>
          </a:p>
          <a:p>
            <a:r>
              <a:rPr dirty="0"/>
              <a:t>Assuming that ∃x P(x) means P holds for every x.</a:t>
            </a:r>
          </a:p>
          <a:p>
            <a:r>
              <a:rPr dirty="0"/>
              <a:t>Confusing UI and EI scope.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(Predicate Logic)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Predicate logic inference introduces quantifiers and variables.</a:t>
            </a:r>
          </a:p>
          <a:p>
            <a:r>
              <a:t>Four key rules: UI, UG, EI, EG.</a:t>
            </a:r>
          </a:p>
          <a:p>
            <a:r>
              <a:t>Combine with propositional rules for full inference power.</a:t>
            </a:r>
          </a:p>
          <a:p>
            <a:r>
              <a:t>Carefully manage scope and assumptions for validity.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7A3A-C75A-4C60-B503-2648CB8D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Predicate?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BF85-0749-4C18-A11A-6C3C8344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</a:t>
            </a:r>
            <a:r>
              <a:rPr lang="en-US" b="1" dirty="0"/>
              <a:t>predicate</a:t>
            </a:r>
            <a:r>
              <a:rPr lang="en-US" dirty="0"/>
              <a:t> is a property or relation:</a:t>
            </a:r>
          </a:p>
          <a:p>
            <a:pPr lvl="1"/>
            <a:r>
              <a:rPr lang="en-US" dirty="0"/>
              <a:t>Example: </a:t>
            </a:r>
            <a:r>
              <a:rPr lang="en-US" i="1" dirty="0"/>
              <a:t>P(x): x is prime</a:t>
            </a:r>
            <a:endParaRPr lang="en-US" dirty="0"/>
          </a:p>
          <a:p>
            <a:pPr lvl="1"/>
            <a:r>
              <a:rPr lang="en-US" i="1" dirty="0"/>
              <a:t>L(x, y): x loves y</a:t>
            </a:r>
          </a:p>
          <a:p>
            <a:pPr lvl="1"/>
            <a:r>
              <a:rPr lang="en-US" i="1" dirty="0"/>
              <a:t>Friends(</a:t>
            </a:r>
            <a:r>
              <a:rPr lang="en-US" i="1" dirty="0" err="1"/>
              <a:t>x,y,z</a:t>
            </a:r>
            <a:r>
              <a:rPr lang="en-US" i="1" dirty="0"/>
              <a:t>): </a:t>
            </a:r>
            <a:r>
              <a:rPr lang="en-US" i="1" dirty="0" err="1"/>
              <a:t>x,y,z</a:t>
            </a:r>
            <a:r>
              <a:rPr lang="en-US" i="1" dirty="0"/>
              <a:t> are friends.</a:t>
            </a:r>
            <a:endParaRPr lang="en-US" dirty="0"/>
          </a:p>
          <a:p>
            <a:r>
              <a:rPr lang="en-US" dirty="0"/>
              <a:t>Predicates become </a:t>
            </a:r>
            <a:r>
              <a:rPr lang="en-US" b="1" dirty="0"/>
              <a:t>propositions</a:t>
            </a:r>
            <a:r>
              <a:rPr lang="en-US" dirty="0"/>
              <a:t> when </a:t>
            </a:r>
            <a:r>
              <a:rPr lang="en-US" b="1" dirty="0"/>
              <a:t>variables are instantiated.</a:t>
            </a:r>
            <a:endParaRPr lang="en-US" dirty="0"/>
          </a:p>
          <a:p>
            <a:pPr lvl="1"/>
            <a:r>
              <a:rPr lang="en-US" i="1" dirty="0"/>
              <a:t>P(5)</a:t>
            </a:r>
            <a:endParaRPr lang="en-US" dirty="0"/>
          </a:p>
          <a:p>
            <a:pPr lvl="1"/>
            <a:r>
              <a:rPr lang="en-US" i="1" dirty="0"/>
              <a:t>L(Alice, Bob)</a:t>
            </a:r>
          </a:p>
          <a:p>
            <a:pPr lvl="1"/>
            <a:r>
              <a:rPr lang="en-US" i="1" dirty="0"/>
              <a:t>Hence Predicates can  be seen as propositional functions. That is, they are a function from the value of the variables, to a proposition. 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48299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97A3A-C75A-4C60-B503-2648CB8D9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Predicate?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5BF85-0749-4C18-A11A-6C3C83446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Hence, a </a:t>
            </a:r>
            <a:r>
              <a:rPr lang="en-US" altLang="en-US" sz="2800" i="1" dirty="0"/>
              <a:t>predicate</a:t>
            </a:r>
            <a:r>
              <a:rPr lang="en-US" altLang="en-US" sz="2800" dirty="0"/>
              <a:t> is modeled as a </a:t>
            </a:r>
            <a:r>
              <a:rPr lang="en-US" altLang="en-US" sz="2800" i="1" dirty="0"/>
              <a:t>function</a:t>
            </a:r>
            <a:r>
              <a:rPr lang="en-US" altLang="en-US" sz="2800" dirty="0"/>
              <a:t> </a:t>
            </a:r>
            <a:r>
              <a:rPr lang="en-US" altLang="en-US" sz="2800" i="1" dirty="0"/>
              <a:t>P</a:t>
            </a:r>
            <a:r>
              <a:rPr lang="en-US" altLang="en-US" sz="2800" dirty="0"/>
              <a:t>(·) from objects to propositions.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P</a:t>
            </a:r>
            <a:r>
              <a:rPr lang="en-US" altLang="en-US" sz="2400" dirty="0"/>
              <a:t>(</a:t>
            </a:r>
            <a:r>
              <a:rPr lang="en-US" altLang="en-US" sz="2400" i="1" dirty="0"/>
              <a:t>x</a:t>
            </a:r>
            <a:r>
              <a:rPr lang="en-US" altLang="en-US" sz="2400" dirty="0"/>
              <a:t>) = “</a:t>
            </a:r>
            <a:r>
              <a:rPr lang="en-US" altLang="en-US" sz="2400" i="1" dirty="0"/>
              <a:t>x</a:t>
            </a:r>
            <a:r>
              <a:rPr lang="en-US" altLang="en-US" sz="2400" dirty="0"/>
              <a:t> is prime” (where </a:t>
            </a:r>
            <a:r>
              <a:rPr lang="en-US" altLang="en-US" sz="2400" i="1" dirty="0"/>
              <a:t>x</a:t>
            </a:r>
            <a:r>
              <a:rPr lang="en-US" altLang="en-US" sz="2400" dirty="0"/>
              <a:t> is any object).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The </a:t>
            </a:r>
            <a:r>
              <a:rPr lang="en-US" altLang="en-US" sz="2800" i="1" dirty="0"/>
              <a:t>result of</a:t>
            </a:r>
            <a:r>
              <a:rPr lang="en-US" altLang="en-US" sz="2800" dirty="0"/>
              <a:t> </a:t>
            </a:r>
            <a:r>
              <a:rPr lang="en-US" altLang="en-US" sz="2800" i="1" dirty="0"/>
              <a:t>applying</a:t>
            </a:r>
            <a:r>
              <a:rPr lang="en-US" altLang="en-US" sz="2800" dirty="0"/>
              <a:t> a predicate </a:t>
            </a:r>
            <a:r>
              <a:rPr lang="en-US" altLang="en-US" sz="2800" i="1" dirty="0"/>
              <a:t>P</a:t>
            </a:r>
            <a:r>
              <a:rPr lang="en-US" altLang="en-US" sz="2800" dirty="0"/>
              <a:t> to an object </a:t>
            </a:r>
            <a:r>
              <a:rPr lang="en-US" altLang="en-US" sz="2800" i="1" dirty="0"/>
              <a:t>x=a</a:t>
            </a:r>
            <a:r>
              <a:rPr lang="en-US" altLang="en-US" sz="2800" dirty="0"/>
              <a:t> is the </a:t>
            </a:r>
            <a:r>
              <a:rPr lang="en-US" altLang="en-US" sz="2800" i="1" dirty="0"/>
              <a:t>proposition P</a:t>
            </a:r>
            <a:r>
              <a:rPr lang="en-US" altLang="en-US" sz="2800" dirty="0"/>
              <a:t>(</a:t>
            </a:r>
            <a:r>
              <a:rPr lang="en-US" altLang="en-US" sz="2800" i="1" dirty="0"/>
              <a:t>a</a:t>
            </a:r>
            <a:r>
              <a:rPr lang="en-US" altLang="en-US" sz="2800" dirty="0"/>
              <a:t>). 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Hence, P</a:t>
            </a:r>
            <a:r>
              <a:rPr lang="en-US" altLang="en-US" sz="2400" dirty="0"/>
              <a:t>(3) is the </a:t>
            </a:r>
            <a:r>
              <a:rPr lang="en-US" altLang="en-US" sz="2400" i="1" dirty="0"/>
              <a:t>proposition</a:t>
            </a:r>
            <a:r>
              <a:rPr lang="en-US" altLang="en-US" sz="2400" dirty="0"/>
              <a:t> “3 is a prime.”  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Similarly, P(4) is the proposition “4 is a prime.”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 dirty="0"/>
              <a:t>The truth of these propositions depend on what  the meaning of ”prime” is for us. If we interpret prime with its  usual meaning, </a:t>
            </a:r>
            <a:r>
              <a:rPr lang="en-US" altLang="en-US" sz="2400" i="1" dirty="0" err="1"/>
              <a:t>theh</a:t>
            </a:r>
            <a:r>
              <a:rPr lang="en-US" altLang="en-US" sz="2400" i="1" dirty="0"/>
              <a:t> P(3) is true while P(4) is false.</a:t>
            </a:r>
          </a:p>
          <a:p>
            <a:pPr>
              <a:lnSpc>
                <a:spcPct val="90000"/>
              </a:lnSpc>
            </a:pPr>
            <a:r>
              <a:rPr lang="en-US" altLang="en-US" sz="2800" u="sng" dirty="0"/>
              <a:t>Note:</a:t>
            </a:r>
            <a:r>
              <a:rPr lang="en-US" altLang="en-US" sz="2800" dirty="0"/>
              <a:t> The predicate </a:t>
            </a:r>
            <a:r>
              <a:rPr lang="en-US" altLang="en-US" sz="2800" i="1" dirty="0"/>
              <a:t>P</a:t>
            </a:r>
            <a:r>
              <a:rPr lang="en-US" altLang="en-US" sz="2800" dirty="0"/>
              <a:t> </a:t>
            </a:r>
            <a:r>
              <a:rPr lang="en-US" altLang="en-US" sz="2800" b="1" dirty="0"/>
              <a:t>itself</a:t>
            </a:r>
            <a:r>
              <a:rPr lang="en-US" altLang="en-US" sz="2800" dirty="0"/>
              <a:t> (</a:t>
            </a:r>
            <a:r>
              <a:rPr lang="en-US" altLang="en-US" sz="2800" i="1" dirty="0"/>
              <a:t>e.g. P</a:t>
            </a:r>
            <a:r>
              <a:rPr lang="en-US" altLang="en-US" sz="2800" dirty="0"/>
              <a:t>=“is prime”) is </a:t>
            </a:r>
            <a:r>
              <a:rPr lang="en-US" altLang="en-US" sz="2800" b="1" dirty="0"/>
              <a:t>not </a:t>
            </a:r>
            <a:r>
              <a:rPr lang="en-US" altLang="en-US" sz="2800" dirty="0"/>
              <a:t>a proposition (not a complete sentence). Number of arguments that a predicate P takes is its arity.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sz="28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7238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9E163-5708-4A9A-86E9-765B2DF4D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Proposition vs. Predicates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A93A9-4664-4BB9-B825-1C690B54C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Propositions treat statements as whole units, with no insight into internal structure.</a:t>
            </a:r>
          </a:p>
          <a:p>
            <a:r>
              <a:rPr lang="en-US" dirty="0"/>
              <a:t>Predicates let you break down propositions into components — e.g., objects and relationships — enabling you to quantify, generalize, and reason about classes of statements.</a:t>
            </a:r>
          </a:p>
          <a:p>
            <a:r>
              <a:rPr lang="en-US" dirty="0"/>
              <a:t>This additional structure gives you finer control and expressiveness — hence more fine-grained.</a:t>
            </a:r>
          </a:p>
          <a:p>
            <a:r>
              <a:rPr lang="en-IN" dirty="0"/>
              <a:t>Hence, predicate logic is more fine-grained than propositional logic. </a:t>
            </a:r>
          </a:p>
        </p:txBody>
      </p:sp>
    </p:spTree>
    <p:extLst>
      <p:ext uri="{BB962C8B-B14F-4D97-AF65-F5344CB8AC3E}">
        <p14:creationId xmlns:p14="http://schemas.microsoft.com/office/powerpoint/2010/main" val="3833868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Predicate Logic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578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Same as propositional logics: automated proofs, solving puzzles, checking correctness of programs, solving complex circuits, querying databases.  But are more powerful and can express more type of information.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 fact, </a:t>
            </a:r>
            <a:r>
              <a:rPr lang="en-US" altLang="en-US" dirty="0"/>
              <a:t>It is </a:t>
            </a:r>
            <a:r>
              <a:rPr lang="en-US" altLang="en-US" i="1" dirty="0"/>
              <a:t>the</a:t>
            </a:r>
            <a:r>
              <a:rPr lang="en-US" altLang="en-US" dirty="0"/>
              <a:t> formal notation for writing perfectly clear, concise, and unambiguous mathematical </a:t>
            </a:r>
            <a:r>
              <a:rPr lang="en-US" altLang="en-US" i="1" dirty="0"/>
              <a:t>definitions</a:t>
            </a:r>
            <a:r>
              <a:rPr lang="en-US" altLang="en-US" dirty="0"/>
              <a:t>, </a:t>
            </a:r>
            <a:r>
              <a:rPr lang="en-US" altLang="en-US" i="1" dirty="0"/>
              <a:t>axioms</a:t>
            </a:r>
            <a:r>
              <a:rPr lang="en-US" altLang="en-US" dirty="0"/>
              <a:t>, and </a:t>
            </a:r>
            <a:r>
              <a:rPr lang="en-US" altLang="en-US" i="1" dirty="0"/>
              <a:t>theorems </a:t>
            </a:r>
            <a:r>
              <a:rPr lang="en-US" altLang="en-US" dirty="0"/>
              <a:t>for “almost any” branch of mathematics.</a:t>
            </a:r>
            <a:br>
              <a:rPr lang="en-US" altLang="en-US" dirty="0"/>
            </a:br>
            <a:endParaRPr lang="en-US" alt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5924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Universe/Domain of Discourse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5785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Notice that predicates can be seen as functions that outputs “true/false”.</a:t>
            </a:r>
          </a:p>
          <a:p>
            <a:r>
              <a:rPr lang="en-US" altLang="en-US" dirty="0"/>
              <a:t>Hence, we need to specify what are the values that the variables can take.</a:t>
            </a:r>
          </a:p>
          <a:p>
            <a:r>
              <a:rPr lang="en-US" altLang="en-US" dirty="0"/>
              <a:t>The collection of values that a variable </a:t>
            </a:r>
            <a:r>
              <a:rPr lang="en-US" altLang="en-US" i="1" dirty="0"/>
              <a:t>x</a:t>
            </a:r>
            <a:r>
              <a:rPr lang="en-US" altLang="en-US" dirty="0"/>
              <a:t> can take is called </a:t>
            </a:r>
            <a:r>
              <a:rPr lang="en-US" altLang="en-US" i="1" dirty="0"/>
              <a:t>x</a:t>
            </a:r>
            <a:r>
              <a:rPr lang="en-US" altLang="en-US" dirty="0"/>
              <a:t>’s </a:t>
            </a:r>
            <a:r>
              <a:rPr lang="en-US" altLang="en-US" i="1" dirty="0"/>
              <a:t>universe of discourse</a:t>
            </a:r>
            <a:r>
              <a:rPr lang="en-US" altLang="en-US" dirty="0"/>
              <a:t>.</a:t>
            </a:r>
          </a:p>
          <a:p>
            <a:pPr>
              <a:buFontTx/>
              <a:buNone/>
            </a:pPr>
            <a:r>
              <a:rPr lang="en-US" altLang="en-US" dirty="0"/>
              <a:t>    e.g.,  let </a:t>
            </a:r>
            <a:r>
              <a:rPr lang="en-US" altLang="en-US" i="1" dirty="0"/>
              <a:t>P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)=“</a:t>
            </a:r>
            <a:r>
              <a:rPr lang="en-US" altLang="en-US" i="1" dirty="0"/>
              <a:t>x</a:t>
            </a:r>
            <a:r>
              <a:rPr lang="en-US" altLang="en-US" dirty="0"/>
              <a:t>+1&gt;</a:t>
            </a:r>
            <a:r>
              <a:rPr lang="en-US" altLang="en-US" i="1" dirty="0"/>
              <a:t>x</a:t>
            </a:r>
            <a:r>
              <a:rPr lang="en-US" altLang="en-US" dirty="0"/>
              <a:t>”.  </a:t>
            </a:r>
          </a:p>
          <a:p>
            <a:pPr>
              <a:buFontTx/>
              <a:buNone/>
            </a:pPr>
            <a:r>
              <a:rPr lang="en-US" altLang="en-US" dirty="0"/>
              <a:t>   we could define the course of universe as the </a:t>
            </a:r>
            <a:r>
              <a:rPr lang="en-US" altLang="en-US" u="sng" dirty="0"/>
              <a:t>set of integers</a:t>
            </a:r>
            <a:r>
              <a:rPr lang="en-US" altLang="en-US" dirty="0"/>
              <a:t>. 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424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3251</Words>
  <Application>Microsoft Office PowerPoint</Application>
  <PresentationFormat>On-screen Show (4:3)</PresentationFormat>
  <Paragraphs>288</Paragraphs>
  <Slides>47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Cambria Math</vt:lpstr>
      <vt:lpstr>Symbol</vt:lpstr>
      <vt:lpstr>Office Theme</vt:lpstr>
      <vt:lpstr>Equation</vt:lpstr>
      <vt:lpstr>Predicate Logic</vt:lpstr>
      <vt:lpstr>Propositional Logic is not enough.</vt:lpstr>
      <vt:lpstr>Predicate Logic</vt:lpstr>
      <vt:lpstr>Proposition vs. Predicates</vt:lpstr>
      <vt:lpstr>What is a Predicate?</vt:lpstr>
      <vt:lpstr>What is a Predicate?</vt:lpstr>
      <vt:lpstr>Proposition vs. Predicates</vt:lpstr>
      <vt:lpstr>Applications of Predicate Logic</vt:lpstr>
      <vt:lpstr>Universe/Domain of Discourse</vt:lpstr>
      <vt:lpstr>Quantifiers.</vt:lpstr>
      <vt:lpstr>Quantifiers Example.</vt:lpstr>
      <vt:lpstr>Universal Quantifier, ∀</vt:lpstr>
      <vt:lpstr>Existential Quantifier, ∃</vt:lpstr>
      <vt:lpstr>Quantifiers as ∧, ∨ </vt:lpstr>
      <vt:lpstr>Equivalence Laws</vt:lpstr>
      <vt:lpstr>Scope of Quantifier</vt:lpstr>
      <vt:lpstr>Free and Bound Variable</vt:lpstr>
      <vt:lpstr>Nested Quantifiers</vt:lpstr>
      <vt:lpstr>Examples</vt:lpstr>
      <vt:lpstr>Reusing variable names</vt:lpstr>
      <vt:lpstr>Order of Quantifiers</vt:lpstr>
      <vt:lpstr>Order of Quantifiers</vt:lpstr>
      <vt:lpstr>Some math examples</vt:lpstr>
      <vt:lpstr>Finite Domain what happens?</vt:lpstr>
      <vt:lpstr>Definition of Limit</vt:lpstr>
      <vt:lpstr>Rules of Inference</vt:lpstr>
      <vt:lpstr>What is an argument?</vt:lpstr>
      <vt:lpstr>Key Definitions</vt:lpstr>
      <vt:lpstr>Example of a Valid Argument</vt:lpstr>
      <vt:lpstr>Common Rules of Inference</vt:lpstr>
      <vt:lpstr>Modus Ponens (Law of Detachment)</vt:lpstr>
      <vt:lpstr>Modus Tollens</vt:lpstr>
      <vt:lpstr>Hypothetical Syllogism</vt:lpstr>
      <vt:lpstr>Disjunctive Syllogism</vt:lpstr>
      <vt:lpstr>Fallacies</vt:lpstr>
      <vt:lpstr>Example Argument Evaluation</vt:lpstr>
      <vt:lpstr>Summary (Propositional Logic)</vt:lpstr>
      <vt:lpstr>What’s New in Predicate Logic?</vt:lpstr>
      <vt:lpstr>Common Inference Rules in Predicate Logic</vt:lpstr>
      <vt:lpstr>Universal Instantiation (UI)</vt:lpstr>
      <vt:lpstr>Existential Instantiation (EI)</vt:lpstr>
      <vt:lpstr>Existential Generalization (EG)</vt:lpstr>
      <vt:lpstr>Universal Generalization (UG)</vt:lpstr>
      <vt:lpstr>Using Predicate Inference Rules</vt:lpstr>
      <vt:lpstr>Example Argument</vt:lpstr>
      <vt:lpstr>Common Mistakes</vt:lpstr>
      <vt:lpstr>Summary (Predicate Logic)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Propositional Equivalences</dc:title>
  <dc:subject/>
  <dc:creator>IITG</dc:creator>
  <cp:keywords/>
  <dc:description>generated using python-pptx</dc:description>
  <cp:lastModifiedBy>IITG</cp:lastModifiedBy>
  <cp:revision>29</cp:revision>
  <dcterms:created xsi:type="dcterms:W3CDTF">2013-01-27T09:14:16Z</dcterms:created>
  <dcterms:modified xsi:type="dcterms:W3CDTF">2025-08-19T08:18:58Z</dcterms:modified>
  <cp:category/>
</cp:coreProperties>
</file>