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29"/>
  </p:notesMasterIdLst>
  <p:sldIdLst>
    <p:sldId id="256" r:id="rId6"/>
    <p:sldId id="274" r:id="rId7"/>
    <p:sldId id="276" r:id="rId8"/>
    <p:sldId id="258" r:id="rId9"/>
    <p:sldId id="269" r:id="rId10"/>
    <p:sldId id="277" r:id="rId11"/>
    <p:sldId id="260" r:id="rId12"/>
    <p:sldId id="287" r:id="rId13"/>
    <p:sldId id="285" r:id="rId14"/>
    <p:sldId id="286" r:id="rId15"/>
    <p:sldId id="282" r:id="rId16"/>
    <p:sldId id="278" r:id="rId17"/>
    <p:sldId id="261" r:id="rId18"/>
    <p:sldId id="283" r:id="rId19"/>
    <p:sldId id="279" r:id="rId20"/>
    <p:sldId id="263" r:id="rId21"/>
    <p:sldId id="273" r:id="rId22"/>
    <p:sldId id="284" r:id="rId23"/>
    <p:sldId id="280" r:id="rId24"/>
    <p:sldId id="264" r:id="rId25"/>
    <p:sldId id="281" r:id="rId26"/>
    <p:sldId id="271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F5C"/>
    <a:srgbClr val="54849A"/>
    <a:srgbClr val="FEBD8C"/>
    <a:srgbClr val="FD8831"/>
    <a:srgbClr val="AA4A02"/>
    <a:srgbClr val="68E2AB"/>
    <a:srgbClr val="2CBA84"/>
    <a:srgbClr val="84E2BE"/>
    <a:srgbClr val="436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96" autoAdjust="0"/>
  </p:normalViewPr>
  <p:slideViewPr>
    <p:cSldViewPr snapToGrid="0">
      <p:cViewPr varScale="1">
        <p:scale>
          <a:sx n="65" d="100"/>
          <a:sy n="65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A45C2-6C38-4B47-8B14-EF5318162185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5542FF8E-F32B-46AD-B232-FB21FB3CAFF5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D4B93142-059E-43F8-8937-FF243A7F8094}" type="parTrans" cxnId="{F7936AB9-22F0-43BF-B011-7186510D0591}">
      <dgm:prSet/>
      <dgm:spPr/>
      <dgm:t>
        <a:bodyPr/>
        <a:lstStyle/>
        <a:p>
          <a:endParaRPr lang="en-US"/>
        </a:p>
      </dgm:t>
    </dgm:pt>
    <dgm:pt modelId="{037C2DA1-422F-49C7-B320-0BA405DF4983}" type="sibTrans" cxnId="{F7936AB9-22F0-43BF-B011-7186510D0591}">
      <dgm:prSet/>
      <dgm:spPr/>
      <dgm:t>
        <a:bodyPr/>
        <a:lstStyle/>
        <a:p>
          <a:endParaRPr lang="en-US"/>
        </a:p>
      </dgm:t>
    </dgm:pt>
    <dgm:pt modelId="{20D9E613-D1BC-4896-A0CA-54AD96417A9E}">
      <dgm:prSet phldrT="[Text]"/>
      <dgm:spPr/>
      <dgm:t>
        <a:bodyPr/>
        <a:lstStyle/>
        <a:p>
          <a:r>
            <a:rPr lang="en-US" dirty="0" smtClean="0"/>
            <a:t>Invention</a:t>
          </a:r>
          <a:endParaRPr lang="en-US" dirty="0"/>
        </a:p>
      </dgm:t>
    </dgm:pt>
    <dgm:pt modelId="{0013912C-4CF5-4443-B90A-53764468FA9E}" type="parTrans" cxnId="{4F0D0C70-E20A-4C8A-A511-4E8F3A49DF92}">
      <dgm:prSet/>
      <dgm:spPr/>
      <dgm:t>
        <a:bodyPr/>
        <a:lstStyle/>
        <a:p>
          <a:endParaRPr lang="en-US"/>
        </a:p>
      </dgm:t>
    </dgm:pt>
    <dgm:pt modelId="{0C342E2F-3C61-43C7-B692-A4DEE5B7B332}" type="sibTrans" cxnId="{4F0D0C70-E20A-4C8A-A511-4E8F3A49DF92}">
      <dgm:prSet/>
      <dgm:spPr/>
      <dgm:t>
        <a:bodyPr/>
        <a:lstStyle/>
        <a:p>
          <a:endParaRPr lang="en-US"/>
        </a:p>
      </dgm:t>
    </dgm:pt>
    <dgm:pt modelId="{569A2DE7-2366-4D2E-A047-4C93AA22006E}">
      <dgm:prSet phldrT="[Text]"/>
      <dgm:spPr/>
      <dgm:t>
        <a:bodyPr/>
        <a:lstStyle/>
        <a:p>
          <a:r>
            <a:rPr lang="en-US" dirty="0" smtClean="0"/>
            <a:t>Marketable Product/Service</a:t>
          </a:r>
          <a:endParaRPr lang="en-US" dirty="0"/>
        </a:p>
      </dgm:t>
    </dgm:pt>
    <dgm:pt modelId="{7D3913F1-62B4-4E29-82D9-8D6F51BB87C4}" type="parTrans" cxnId="{B8196298-CAA9-4C1E-8EB8-A2CE3139F33D}">
      <dgm:prSet/>
      <dgm:spPr/>
      <dgm:t>
        <a:bodyPr/>
        <a:lstStyle/>
        <a:p>
          <a:endParaRPr lang="en-US"/>
        </a:p>
      </dgm:t>
    </dgm:pt>
    <dgm:pt modelId="{AF27E518-819D-44CF-B9C7-01D4F2108DA1}" type="sibTrans" cxnId="{B8196298-CAA9-4C1E-8EB8-A2CE3139F33D}">
      <dgm:prSet/>
      <dgm:spPr/>
      <dgm:t>
        <a:bodyPr/>
        <a:lstStyle/>
        <a:p>
          <a:endParaRPr lang="en-US"/>
        </a:p>
      </dgm:t>
    </dgm:pt>
    <dgm:pt modelId="{BFCC1535-BFAE-4070-849D-FA682FF5FA54}" type="pres">
      <dgm:prSet presAssocID="{551A45C2-6C38-4B47-8B14-EF5318162185}" presName="Name0" presStyleCnt="0">
        <dgm:presLayoutVars>
          <dgm:dir/>
          <dgm:resizeHandles val="exact"/>
        </dgm:presLayoutVars>
      </dgm:prSet>
      <dgm:spPr/>
    </dgm:pt>
    <dgm:pt modelId="{21708EB0-F6AE-406B-A13C-FE410BF88085}" type="pres">
      <dgm:prSet presAssocID="{5542FF8E-F32B-46AD-B232-FB21FB3CAFF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07EAA-845C-4853-B104-27668E4D57AB}" type="pres">
      <dgm:prSet presAssocID="{037C2DA1-422F-49C7-B320-0BA405DF498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8AF6B31-ED47-4FE2-815E-4512CD69C5A3}" type="pres">
      <dgm:prSet presAssocID="{037C2DA1-422F-49C7-B320-0BA405DF498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9EFBAF6-A143-47B7-80F9-893DDBEDF1C3}" type="pres">
      <dgm:prSet presAssocID="{20D9E613-D1BC-4896-A0CA-54AD96417A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EDD0F-7F02-425D-B377-09B303C96344}" type="pres">
      <dgm:prSet presAssocID="{0C342E2F-3C61-43C7-B692-A4DEE5B7B3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65CDFDF-7D78-4EFA-A758-BD545E1AB3AA}" type="pres">
      <dgm:prSet presAssocID="{0C342E2F-3C61-43C7-B692-A4DEE5B7B3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8533998-2832-4B98-90DB-23EE6B0A69EE}" type="pres">
      <dgm:prSet presAssocID="{569A2DE7-2366-4D2E-A047-4C93AA22006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66E39F-A953-4B26-95B8-D0AF656B3F06}" type="presOf" srcId="{551A45C2-6C38-4B47-8B14-EF5318162185}" destId="{BFCC1535-BFAE-4070-849D-FA682FF5FA54}" srcOrd="0" destOrd="0" presId="urn:microsoft.com/office/officeart/2005/8/layout/process1"/>
    <dgm:cxn modelId="{B8196298-CAA9-4C1E-8EB8-A2CE3139F33D}" srcId="{551A45C2-6C38-4B47-8B14-EF5318162185}" destId="{569A2DE7-2366-4D2E-A047-4C93AA22006E}" srcOrd="2" destOrd="0" parTransId="{7D3913F1-62B4-4E29-82D9-8D6F51BB87C4}" sibTransId="{AF27E518-819D-44CF-B9C7-01D4F2108DA1}"/>
    <dgm:cxn modelId="{F7936AB9-22F0-43BF-B011-7186510D0591}" srcId="{551A45C2-6C38-4B47-8B14-EF5318162185}" destId="{5542FF8E-F32B-46AD-B232-FB21FB3CAFF5}" srcOrd="0" destOrd="0" parTransId="{D4B93142-059E-43F8-8937-FF243A7F8094}" sibTransId="{037C2DA1-422F-49C7-B320-0BA405DF4983}"/>
    <dgm:cxn modelId="{72975306-CA7D-48DC-B120-94EFC4F55C95}" type="presOf" srcId="{569A2DE7-2366-4D2E-A047-4C93AA22006E}" destId="{38533998-2832-4B98-90DB-23EE6B0A69EE}" srcOrd="0" destOrd="0" presId="urn:microsoft.com/office/officeart/2005/8/layout/process1"/>
    <dgm:cxn modelId="{D3C1133E-329F-4268-8CBB-9684815B3400}" type="presOf" srcId="{037C2DA1-422F-49C7-B320-0BA405DF4983}" destId="{78AF6B31-ED47-4FE2-815E-4512CD69C5A3}" srcOrd="1" destOrd="0" presId="urn:microsoft.com/office/officeart/2005/8/layout/process1"/>
    <dgm:cxn modelId="{9E7F042D-75E1-458D-97BB-A277043C34FE}" type="presOf" srcId="{0C342E2F-3C61-43C7-B692-A4DEE5B7B332}" destId="{965CDFDF-7D78-4EFA-A758-BD545E1AB3AA}" srcOrd="1" destOrd="0" presId="urn:microsoft.com/office/officeart/2005/8/layout/process1"/>
    <dgm:cxn modelId="{97A1153E-5FB6-46A9-82BC-FF30DB9AA53B}" type="presOf" srcId="{5542FF8E-F32B-46AD-B232-FB21FB3CAFF5}" destId="{21708EB0-F6AE-406B-A13C-FE410BF88085}" srcOrd="0" destOrd="0" presId="urn:microsoft.com/office/officeart/2005/8/layout/process1"/>
    <dgm:cxn modelId="{E8C53622-0CC3-48C2-9D15-97113AF80309}" type="presOf" srcId="{20D9E613-D1BC-4896-A0CA-54AD96417A9E}" destId="{C9EFBAF6-A143-47B7-80F9-893DDBEDF1C3}" srcOrd="0" destOrd="0" presId="urn:microsoft.com/office/officeart/2005/8/layout/process1"/>
    <dgm:cxn modelId="{4F0D0C70-E20A-4C8A-A511-4E8F3A49DF92}" srcId="{551A45C2-6C38-4B47-8B14-EF5318162185}" destId="{20D9E613-D1BC-4896-A0CA-54AD96417A9E}" srcOrd="1" destOrd="0" parTransId="{0013912C-4CF5-4443-B90A-53764468FA9E}" sibTransId="{0C342E2F-3C61-43C7-B692-A4DEE5B7B332}"/>
    <dgm:cxn modelId="{FF7E734E-F706-461B-9739-4D182D7ACA3D}" type="presOf" srcId="{0C342E2F-3C61-43C7-B692-A4DEE5B7B332}" destId="{FC4EDD0F-7F02-425D-B377-09B303C96344}" srcOrd="0" destOrd="0" presId="urn:microsoft.com/office/officeart/2005/8/layout/process1"/>
    <dgm:cxn modelId="{4F3A781E-C136-4C6E-B3E8-EE259E854C14}" type="presOf" srcId="{037C2DA1-422F-49C7-B320-0BA405DF4983}" destId="{ED207EAA-845C-4853-B104-27668E4D57AB}" srcOrd="0" destOrd="0" presId="urn:microsoft.com/office/officeart/2005/8/layout/process1"/>
    <dgm:cxn modelId="{3C403235-F1C8-4369-9092-865123C9BA2B}" type="presParOf" srcId="{BFCC1535-BFAE-4070-849D-FA682FF5FA54}" destId="{21708EB0-F6AE-406B-A13C-FE410BF88085}" srcOrd="0" destOrd="0" presId="urn:microsoft.com/office/officeart/2005/8/layout/process1"/>
    <dgm:cxn modelId="{3B1D7FDA-278C-4EC6-B4FE-D86EE197DE2B}" type="presParOf" srcId="{BFCC1535-BFAE-4070-849D-FA682FF5FA54}" destId="{ED207EAA-845C-4853-B104-27668E4D57AB}" srcOrd="1" destOrd="0" presId="urn:microsoft.com/office/officeart/2005/8/layout/process1"/>
    <dgm:cxn modelId="{2F13EBFC-8414-4057-826E-685B3B278A25}" type="presParOf" srcId="{ED207EAA-845C-4853-B104-27668E4D57AB}" destId="{78AF6B31-ED47-4FE2-815E-4512CD69C5A3}" srcOrd="0" destOrd="0" presId="urn:microsoft.com/office/officeart/2005/8/layout/process1"/>
    <dgm:cxn modelId="{569E8318-A9ED-4213-9ECB-B47EC4F3234B}" type="presParOf" srcId="{BFCC1535-BFAE-4070-849D-FA682FF5FA54}" destId="{C9EFBAF6-A143-47B7-80F9-893DDBEDF1C3}" srcOrd="2" destOrd="0" presId="urn:microsoft.com/office/officeart/2005/8/layout/process1"/>
    <dgm:cxn modelId="{B4A476B1-551B-42EA-ABAC-C9DE22079ED8}" type="presParOf" srcId="{BFCC1535-BFAE-4070-849D-FA682FF5FA54}" destId="{FC4EDD0F-7F02-425D-B377-09B303C96344}" srcOrd="3" destOrd="0" presId="urn:microsoft.com/office/officeart/2005/8/layout/process1"/>
    <dgm:cxn modelId="{D4147AC5-782D-47FB-A152-6DA2CF492719}" type="presParOf" srcId="{FC4EDD0F-7F02-425D-B377-09B303C96344}" destId="{965CDFDF-7D78-4EFA-A758-BD545E1AB3AA}" srcOrd="0" destOrd="0" presId="urn:microsoft.com/office/officeart/2005/8/layout/process1"/>
    <dgm:cxn modelId="{33293FA1-1C30-43B1-BB1E-7CE7118699B2}" type="presParOf" srcId="{BFCC1535-BFAE-4070-849D-FA682FF5FA54}" destId="{38533998-2832-4B98-90DB-23EE6B0A69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B56A33-A70E-440B-ADEA-D99C8021EA2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1BC4130-D1DA-4AFA-838C-824927AC3269}">
      <dgm:prSet phldrT="[Text]"/>
      <dgm:spPr/>
      <dgm:t>
        <a:bodyPr/>
        <a:lstStyle/>
        <a:p>
          <a:r>
            <a:rPr lang="en-US" dirty="0" smtClean="0"/>
            <a:t>Leading Organizational Innovation</a:t>
          </a:r>
          <a:endParaRPr lang="en-US" dirty="0"/>
        </a:p>
      </dgm:t>
    </dgm:pt>
    <dgm:pt modelId="{82A044B2-9C4F-4955-9515-2C42A1E42350}" type="parTrans" cxnId="{921ECBE6-EB7C-4E17-AF96-6E5621E04FF4}">
      <dgm:prSet/>
      <dgm:spPr/>
      <dgm:t>
        <a:bodyPr/>
        <a:lstStyle/>
        <a:p>
          <a:endParaRPr lang="en-US"/>
        </a:p>
      </dgm:t>
    </dgm:pt>
    <dgm:pt modelId="{47E4F219-083B-4131-9306-E674016D8B04}" type="sibTrans" cxnId="{921ECBE6-EB7C-4E17-AF96-6E5621E04FF4}">
      <dgm:prSet/>
      <dgm:spPr/>
      <dgm:t>
        <a:bodyPr/>
        <a:lstStyle/>
        <a:p>
          <a:endParaRPr lang="en-US"/>
        </a:p>
      </dgm:t>
    </dgm:pt>
    <dgm:pt modelId="{CA837498-AAD1-4DAA-9056-73F5B38C6D2F}">
      <dgm:prSet phldrT="[Text]"/>
      <dgm:spPr/>
      <dgm:t>
        <a:bodyPr/>
        <a:lstStyle/>
        <a:p>
          <a:r>
            <a:rPr lang="en-US" dirty="0" smtClean="0"/>
            <a:t>Leading Innovation</a:t>
          </a:r>
          <a:endParaRPr lang="en-US" dirty="0"/>
        </a:p>
      </dgm:t>
    </dgm:pt>
    <dgm:pt modelId="{397EC759-AF16-474D-81E0-34F88FD6D432}" type="parTrans" cxnId="{3B56E504-BA65-467A-98BD-E953539EB451}">
      <dgm:prSet/>
      <dgm:spPr/>
      <dgm:t>
        <a:bodyPr/>
        <a:lstStyle/>
        <a:p>
          <a:endParaRPr lang="en-US"/>
        </a:p>
      </dgm:t>
    </dgm:pt>
    <dgm:pt modelId="{BD3DC691-1876-442C-9A33-7A1AB0E96CF3}" type="sibTrans" cxnId="{3B56E504-BA65-467A-98BD-E953539EB451}">
      <dgm:prSet/>
      <dgm:spPr/>
      <dgm:t>
        <a:bodyPr/>
        <a:lstStyle/>
        <a:p>
          <a:endParaRPr lang="en-US"/>
        </a:p>
      </dgm:t>
    </dgm:pt>
    <dgm:pt modelId="{B17EA1F6-8E53-4E18-9631-480C3C02E197}">
      <dgm:prSet phldrT="[Text]"/>
      <dgm:spPr/>
      <dgm:t>
        <a:bodyPr/>
        <a:lstStyle/>
        <a:p>
          <a:r>
            <a:rPr lang="en-US" dirty="0" smtClean="0"/>
            <a:t>Current role</a:t>
          </a:r>
          <a:endParaRPr lang="en-US" dirty="0"/>
        </a:p>
      </dgm:t>
    </dgm:pt>
    <dgm:pt modelId="{69E4BC91-F0A7-4E22-9A34-BF0B2405CB6E}" type="parTrans" cxnId="{D75065AE-DD6F-4EE0-B80D-058271EE2162}">
      <dgm:prSet/>
      <dgm:spPr/>
      <dgm:t>
        <a:bodyPr/>
        <a:lstStyle/>
        <a:p>
          <a:endParaRPr lang="en-US"/>
        </a:p>
      </dgm:t>
    </dgm:pt>
    <dgm:pt modelId="{0558C846-5796-45B7-8941-D108AF42073E}" type="sibTrans" cxnId="{D75065AE-DD6F-4EE0-B80D-058271EE2162}">
      <dgm:prSet/>
      <dgm:spPr/>
      <dgm:t>
        <a:bodyPr/>
        <a:lstStyle/>
        <a:p>
          <a:endParaRPr lang="en-US"/>
        </a:p>
      </dgm:t>
    </dgm:pt>
    <dgm:pt modelId="{EEDB00FA-09D0-4C3E-8AF0-2DE63E60E874}">
      <dgm:prSet phldrT="[Text]"/>
      <dgm:spPr/>
      <dgm:t>
        <a:bodyPr/>
        <a:lstStyle/>
        <a:p>
          <a:r>
            <a:rPr lang="en-US" dirty="0" smtClean="0"/>
            <a:t>Organizational leadership</a:t>
          </a:r>
          <a:endParaRPr lang="en-US" dirty="0"/>
        </a:p>
      </dgm:t>
    </dgm:pt>
    <dgm:pt modelId="{0213FFEC-1E4B-43F6-9F5A-C26AC7465447}" type="parTrans" cxnId="{9D9F7BDC-3EAD-44B3-A489-6BD17F44B06E}">
      <dgm:prSet/>
      <dgm:spPr/>
      <dgm:t>
        <a:bodyPr/>
        <a:lstStyle/>
        <a:p>
          <a:endParaRPr lang="en-US"/>
        </a:p>
      </dgm:t>
    </dgm:pt>
    <dgm:pt modelId="{47B91763-56CF-420B-8B05-36CCAE38EAA8}" type="sibTrans" cxnId="{9D9F7BDC-3EAD-44B3-A489-6BD17F44B06E}">
      <dgm:prSet/>
      <dgm:spPr/>
      <dgm:t>
        <a:bodyPr/>
        <a:lstStyle/>
        <a:p>
          <a:endParaRPr lang="en-US"/>
        </a:p>
      </dgm:t>
    </dgm:pt>
    <dgm:pt modelId="{379C7FF8-1293-4AC1-A302-CDD4EC600C07}" type="pres">
      <dgm:prSet presAssocID="{36B56A33-A70E-440B-ADEA-D99C8021EA24}" presName="compositeShape" presStyleCnt="0">
        <dgm:presLayoutVars>
          <dgm:dir/>
          <dgm:resizeHandles/>
        </dgm:presLayoutVars>
      </dgm:prSet>
      <dgm:spPr/>
    </dgm:pt>
    <dgm:pt modelId="{1B39B8A2-25BA-4983-894E-CA410CF11F2E}" type="pres">
      <dgm:prSet presAssocID="{36B56A33-A70E-440B-ADEA-D99C8021EA24}" presName="pyramid" presStyleLbl="node1" presStyleIdx="0" presStyleCnt="1"/>
      <dgm:spPr/>
    </dgm:pt>
    <dgm:pt modelId="{81CC9D15-9C5E-4AEF-AF22-7FACC69B205E}" type="pres">
      <dgm:prSet presAssocID="{36B56A33-A70E-440B-ADEA-D99C8021EA24}" presName="theList" presStyleCnt="0"/>
      <dgm:spPr/>
    </dgm:pt>
    <dgm:pt modelId="{EE25A53D-7C9F-4DA9-AE4D-32152113CA98}" type="pres">
      <dgm:prSet presAssocID="{EEDB00FA-09D0-4C3E-8AF0-2DE63E60E874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8E898-F74C-43F8-980B-B3873F3DD6A0}" type="pres">
      <dgm:prSet presAssocID="{EEDB00FA-09D0-4C3E-8AF0-2DE63E60E874}" presName="aSpace" presStyleCnt="0"/>
      <dgm:spPr/>
    </dgm:pt>
    <dgm:pt modelId="{E099637F-B577-4DD9-BD56-BFC26B2FB50C}" type="pres">
      <dgm:prSet presAssocID="{81BC4130-D1DA-4AFA-838C-824927AC3269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9AB09-8A79-4FD3-BD79-DFCF10CF13C1}" type="pres">
      <dgm:prSet presAssocID="{81BC4130-D1DA-4AFA-838C-824927AC3269}" presName="aSpace" presStyleCnt="0"/>
      <dgm:spPr/>
    </dgm:pt>
    <dgm:pt modelId="{42FCA117-6D68-4790-9651-344343A570D4}" type="pres">
      <dgm:prSet presAssocID="{CA837498-AAD1-4DAA-9056-73F5B38C6D2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221C9-5E7C-4A73-B44A-03AF25A28AFA}" type="pres">
      <dgm:prSet presAssocID="{CA837498-AAD1-4DAA-9056-73F5B38C6D2F}" presName="aSpace" presStyleCnt="0"/>
      <dgm:spPr/>
    </dgm:pt>
    <dgm:pt modelId="{B77C5FFA-BE5A-4192-9394-6DF71961A47C}" type="pres">
      <dgm:prSet presAssocID="{B17EA1F6-8E53-4E18-9631-480C3C02E19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B2815-A1BC-428A-93BE-F6FDF46F4525}" type="pres">
      <dgm:prSet presAssocID="{B17EA1F6-8E53-4E18-9631-480C3C02E197}" presName="aSpace" presStyleCnt="0"/>
      <dgm:spPr/>
    </dgm:pt>
  </dgm:ptLst>
  <dgm:cxnLst>
    <dgm:cxn modelId="{3B56E504-BA65-467A-98BD-E953539EB451}" srcId="{36B56A33-A70E-440B-ADEA-D99C8021EA24}" destId="{CA837498-AAD1-4DAA-9056-73F5B38C6D2F}" srcOrd="2" destOrd="0" parTransId="{397EC759-AF16-474D-81E0-34F88FD6D432}" sibTransId="{BD3DC691-1876-442C-9A33-7A1AB0E96CF3}"/>
    <dgm:cxn modelId="{18CD9E93-7338-4E27-BE3A-6F00BB02D8F3}" type="presOf" srcId="{EEDB00FA-09D0-4C3E-8AF0-2DE63E60E874}" destId="{EE25A53D-7C9F-4DA9-AE4D-32152113CA98}" srcOrd="0" destOrd="0" presId="urn:microsoft.com/office/officeart/2005/8/layout/pyramid2"/>
    <dgm:cxn modelId="{D75065AE-DD6F-4EE0-B80D-058271EE2162}" srcId="{36B56A33-A70E-440B-ADEA-D99C8021EA24}" destId="{B17EA1F6-8E53-4E18-9631-480C3C02E197}" srcOrd="3" destOrd="0" parTransId="{69E4BC91-F0A7-4E22-9A34-BF0B2405CB6E}" sibTransId="{0558C846-5796-45B7-8941-D108AF42073E}"/>
    <dgm:cxn modelId="{133AD00E-A063-49EC-A1E5-6CF2AE03EFEC}" type="presOf" srcId="{36B56A33-A70E-440B-ADEA-D99C8021EA24}" destId="{379C7FF8-1293-4AC1-A302-CDD4EC600C07}" srcOrd="0" destOrd="0" presId="urn:microsoft.com/office/officeart/2005/8/layout/pyramid2"/>
    <dgm:cxn modelId="{353C0866-54D8-446B-BDFD-47B69CBDF689}" type="presOf" srcId="{81BC4130-D1DA-4AFA-838C-824927AC3269}" destId="{E099637F-B577-4DD9-BD56-BFC26B2FB50C}" srcOrd="0" destOrd="0" presId="urn:microsoft.com/office/officeart/2005/8/layout/pyramid2"/>
    <dgm:cxn modelId="{921ECBE6-EB7C-4E17-AF96-6E5621E04FF4}" srcId="{36B56A33-A70E-440B-ADEA-D99C8021EA24}" destId="{81BC4130-D1DA-4AFA-838C-824927AC3269}" srcOrd="1" destOrd="0" parTransId="{82A044B2-9C4F-4955-9515-2C42A1E42350}" sibTransId="{47E4F219-083B-4131-9306-E674016D8B04}"/>
    <dgm:cxn modelId="{9D9F7BDC-3EAD-44B3-A489-6BD17F44B06E}" srcId="{36B56A33-A70E-440B-ADEA-D99C8021EA24}" destId="{EEDB00FA-09D0-4C3E-8AF0-2DE63E60E874}" srcOrd="0" destOrd="0" parTransId="{0213FFEC-1E4B-43F6-9F5A-C26AC7465447}" sibTransId="{47B91763-56CF-420B-8B05-36CCAE38EAA8}"/>
    <dgm:cxn modelId="{0996E753-A005-40FC-AF19-1A2AE44D805E}" type="presOf" srcId="{CA837498-AAD1-4DAA-9056-73F5B38C6D2F}" destId="{42FCA117-6D68-4790-9651-344343A570D4}" srcOrd="0" destOrd="0" presId="urn:microsoft.com/office/officeart/2005/8/layout/pyramid2"/>
    <dgm:cxn modelId="{53C270A7-B1E0-4F76-93D6-F2D7A9EFFC45}" type="presOf" srcId="{B17EA1F6-8E53-4E18-9631-480C3C02E197}" destId="{B77C5FFA-BE5A-4192-9394-6DF71961A47C}" srcOrd="0" destOrd="0" presId="urn:microsoft.com/office/officeart/2005/8/layout/pyramid2"/>
    <dgm:cxn modelId="{F33F3EFB-5E77-4F23-B851-9758B4309221}" type="presParOf" srcId="{379C7FF8-1293-4AC1-A302-CDD4EC600C07}" destId="{1B39B8A2-25BA-4983-894E-CA410CF11F2E}" srcOrd="0" destOrd="0" presId="urn:microsoft.com/office/officeart/2005/8/layout/pyramid2"/>
    <dgm:cxn modelId="{0A9613E2-5DE1-4254-B6AF-6B5DA35A7946}" type="presParOf" srcId="{379C7FF8-1293-4AC1-A302-CDD4EC600C07}" destId="{81CC9D15-9C5E-4AEF-AF22-7FACC69B205E}" srcOrd="1" destOrd="0" presId="urn:microsoft.com/office/officeart/2005/8/layout/pyramid2"/>
    <dgm:cxn modelId="{70BE4A68-E7A8-4F7B-8D09-AA7C7A6B5EB0}" type="presParOf" srcId="{81CC9D15-9C5E-4AEF-AF22-7FACC69B205E}" destId="{EE25A53D-7C9F-4DA9-AE4D-32152113CA98}" srcOrd="0" destOrd="0" presId="urn:microsoft.com/office/officeart/2005/8/layout/pyramid2"/>
    <dgm:cxn modelId="{F2CA53C5-B48A-4591-A0E1-161B1FD94D4A}" type="presParOf" srcId="{81CC9D15-9C5E-4AEF-AF22-7FACC69B205E}" destId="{97F8E898-F74C-43F8-980B-B3873F3DD6A0}" srcOrd="1" destOrd="0" presId="urn:microsoft.com/office/officeart/2005/8/layout/pyramid2"/>
    <dgm:cxn modelId="{8FCDD628-FDEF-41B0-99F6-A59B7D97C056}" type="presParOf" srcId="{81CC9D15-9C5E-4AEF-AF22-7FACC69B205E}" destId="{E099637F-B577-4DD9-BD56-BFC26B2FB50C}" srcOrd="2" destOrd="0" presId="urn:microsoft.com/office/officeart/2005/8/layout/pyramid2"/>
    <dgm:cxn modelId="{A85EA4FF-6088-4D2E-B4CC-D6A0164772B2}" type="presParOf" srcId="{81CC9D15-9C5E-4AEF-AF22-7FACC69B205E}" destId="{4379AB09-8A79-4FD3-BD79-DFCF10CF13C1}" srcOrd="3" destOrd="0" presId="urn:microsoft.com/office/officeart/2005/8/layout/pyramid2"/>
    <dgm:cxn modelId="{DBFE9DFF-534D-46B3-AFC8-42E79F298DD9}" type="presParOf" srcId="{81CC9D15-9C5E-4AEF-AF22-7FACC69B205E}" destId="{42FCA117-6D68-4790-9651-344343A570D4}" srcOrd="4" destOrd="0" presId="urn:microsoft.com/office/officeart/2005/8/layout/pyramid2"/>
    <dgm:cxn modelId="{6602DCDF-8510-4488-81D3-E76E3DB6D003}" type="presParOf" srcId="{81CC9D15-9C5E-4AEF-AF22-7FACC69B205E}" destId="{DB3221C9-5E7C-4A73-B44A-03AF25A28AFA}" srcOrd="5" destOrd="0" presId="urn:microsoft.com/office/officeart/2005/8/layout/pyramid2"/>
    <dgm:cxn modelId="{34C52943-F0AF-4B25-B296-BF820DD7367F}" type="presParOf" srcId="{81CC9D15-9C5E-4AEF-AF22-7FACC69B205E}" destId="{B77C5FFA-BE5A-4192-9394-6DF71961A47C}" srcOrd="6" destOrd="0" presId="urn:microsoft.com/office/officeart/2005/8/layout/pyramid2"/>
    <dgm:cxn modelId="{8EB7534C-0390-4DCB-BEF2-A9A03E4B8C23}" type="presParOf" srcId="{81CC9D15-9C5E-4AEF-AF22-7FACC69B205E}" destId="{FBAB2815-A1BC-428A-93BE-F6FDF46F452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08EB0-F6AE-406B-A13C-FE410BF88085}">
      <dsp:nvSpPr>
        <dsp:cNvPr id="0" name=""/>
        <dsp:cNvSpPr/>
      </dsp:nvSpPr>
      <dsp:spPr>
        <a:xfrm>
          <a:off x="5757" y="0"/>
          <a:ext cx="1720931" cy="9401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Idea</a:t>
          </a:r>
          <a:endParaRPr lang="en-US" sz="1700" kern="1200" dirty="0"/>
        </a:p>
      </dsp:txBody>
      <dsp:txXfrm>
        <a:off x="33293" y="27536"/>
        <a:ext cx="1665859" cy="885087"/>
      </dsp:txXfrm>
    </dsp:sp>
    <dsp:sp modelId="{ED207EAA-845C-4853-B104-27668E4D57AB}">
      <dsp:nvSpPr>
        <dsp:cNvPr id="0" name=""/>
        <dsp:cNvSpPr/>
      </dsp:nvSpPr>
      <dsp:spPr>
        <a:xfrm>
          <a:off x="1898782" y="256684"/>
          <a:ext cx="364837" cy="42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98782" y="342042"/>
        <a:ext cx="255386" cy="256074"/>
      </dsp:txXfrm>
    </dsp:sp>
    <dsp:sp modelId="{C9EFBAF6-A143-47B7-80F9-893DDBEDF1C3}">
      <dsp:nvSpPr>
        <dsp:cNvPr id="0" name=""/>
        <dsp:cNvSpPr/>
      </dsp:nvSpPr>
      <dsp:spPr>
        <a:xfrm>
          <a:off x="2415061" y="0"/>
          <a:ext cx="1720931" cy="940159"/>
        </a:xfrm>
        <a:prstGeom prst="roundRect">
          <a:avLst>
            <a:gd name="adj" fmla="val 10000"/>
          </a:avLst>
        </a:prstGeom>
        <a:solidFill>
          <a:schemeClr val="accent3">
            <a:hueOff val="-2526605"/>
            <a:satOff val="-1635"/>
            <a:lumOff val="6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Invention</a:t>
          </a:r>
          <a:endParaRPr lang="en-US" sz="1700" kern="1200" dirty="0"/>
        </a:p>
      </dsp:txBody>
      <dsp:txXfrm>
        <a:off x="2442597" y="27536"/>
        <a:ext cx="1665859" cy="885087"/>
      </dsp:txXfrm>
    </dsp:sp>
    <dsp:sp modelId="{FC4EDD0F-7F02-425D-B377-09B303C96344}">
      <dsp:nvSpPr>
        <dsp:cNvPr id="0" name=""/>
        <dsp:cNvSpPr/>
      </dsp:nvSpPr>
      <dsp:spPr>
        <a:xfrm>
          <a:off x="4308085" y="256684"/>
          <a:ext cx="364837" cy="42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5053211"/>
            <a:satOff val="-3270"/>
            <a:lumOff val="1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08085" y="342042"/>
        <a:ext cx="255386" cy="256074"/>
      </dsp:txXfrm>
    </dsp:sp>
    <dsp:sp modelId="{38533998-2832-4B98-90DB-23EE6B0A69EE}">
      <dsp:nvSpPr>
        <dsp:cNvPr id="0" name=""/>
        <dsp:cNvSpPr/>
      </dsp:nvSpPr>
      <dsp:spPr>
        <a:xfrm>
          <a:off x="4824365" y="0"/>
          <a:ext cx="1720931" cy="940159"/>
        </a:xfrm>
        <a:prstGeom prst="roundRect">
          <a:avLst>
            <a:gd name="adj" fmla="val 10000"/>
          </a:avLst>
        </a:prstGeom>
        <a:solidFill>
          <a:schemeClr val="accent3">
            <a:hueOff val="-5053211"/>
            <a:satOff val="-3270"/>
            <a:lumOff val="1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Marketable Product/Service</a:t>
          </a:r>
          <a:endParaRPr lang="en-US" sz="1700" kern="1200" dirty="0"/>
        </a:p>
      </dsp:txBody>
      <dsp:txXfrm>
        <a:off x="4851901" y="27536"/>
        <a:ext cx="1665859" cy="88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9B8A2-25BA-4983-894E-CA410CF11F2E}">
      <dsp:nvSpPr>
        <dsp:cNvPr id="0" name=""/>
        <dsp:cNvSpPr/>
      </dsp:nvSpPr>
      <dsp:spPr>
        <a:xfrm>
          <a:off x="0" y="0"/>
          <a:ext cx="3896986" cy="415569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5A53D-7C9F-4DA9-AE4D-32152113CA98}">
      <dsp:nvSpPr>
        <dsp:cNvPr id="0" name=""/>
        <dsp:cNvSpPr/>
      </dsp:nvSpPr>
      <dsp:spPr>
        <a:xfrm>
          <a:off x="1948493" y="415975"/>
          <a:ext cx="2533041" cy="7386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Organizational leadership</a:t>
          </a:r>
          <a:endParaRPr lang="en-US" sz="1700" kern="1200" dirty="0"/>
        </a:p>
      </dsp:txBody>
      <dsp:txXfrm>
        <a:off x="1984549" y="452031"/>
        <a:ext cx="2460929" cy="666497"/>
      </dsp:txXfrm>
    </dsp:sp>
    <dsp:sp modelId="{E099637F-B577-4DD9-BD56-BFC26B2FB50C}">
      <dsp:nvSpPr>
        <dsp:cNvPr id="0" name=""/>
        <dsp:cNvSpPr/>
      </dsp:nvSpPr>
      <dsp:spPr>
        <a:xfrm>
          <a:off x="1948493" y="1246911"/>
          <a:ext cx="2533041" cy="7386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Leading Organizational Innovation</a:t>
          </a:r>
          <a:endParaRPr lang="en-US" sz="1700" kern="1200" dirty="0"/>
        </a:p>
      </dsp:txBody>
      <dsp:txXfrm>
        <a:off x="1984549" y="1282967"/>
        <a:ext cx="2460929" cy="666497"/>
      </dsp:txXfrm>
    </dsp:sp>
    <dsp:sp modelId="{42FCA117-6D68-4790-9651-344343A570D4}">
      <dsp:nvSpPr>
        <dsp:cNvPr id="0" name=""/>
        <dsp:cNvSpPr/>
      </dsp:nvSpPr>
      <dsp:spPr>
        <a:xfrm>
          <a:off x="1948493" y="2077847"/>
          <a:ext cx="2533041" cy="7386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Leading Innovation</a:t>
          </a:r>
          <a:endParaRPr lang="en-US" sz="1700" kern="1200" dirty="0"/>
        </a:p>
      </dsp:txBody>
      <dsp:txXfrm>
        <a:off x="1984549" y="2113903"/>
        <a:ext cx="2460929" cy="666497"/>
      </dsp:txXfrm>
    </dsp:sp>
    <dsp:sp modelId="{B77C5FFA-BE5A-4192-9394-6DF71961A47C}">
      <dsp:nvSpPr>
        <dsp:cNvPr id="0" name=""/>
        <dsp:cNvSpPr/>
      </dsp:nvSpPr>
      <dsp:spPr>
        <a:xfrm>
          <a:off x="1948493" y="2908783"/>
          <a:ext cx="2533041" cy="7386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Current role</a:t>
          </a:r>
          <a:endParaRPr lang="en-US" sz="1700" kern="1200" dirty="0"/>
        </a:p>
      </dsp:txBody>
      <dsp:txXfrm>
        <a:off x="1984549" y="2944839"/>
        <a:ext cx="2460929" cy="666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B550-10DF-40D6-9FC7-1C61DD496A7E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752B-BD37-4DAD-A597-9663A4DC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020E7-B390-4D24-96C3-0EA8ED5E7BC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4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3CC8DB-430A-4F2A-96C0-415AA54AA3A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03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75E559-A100-4389-B0B2-CDF91C5A645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33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9F48F9-F12E-479F-8F6A-99BA78169DF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9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9F48F9-F12E-479F-8F6A-99BA78169DF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28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0A5956-5E50-4EAD-800C-46897CE939E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2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9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9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6"/>
            <a:ext cx="3262312" cy="376239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1345407"/>
            <a:ext cx="2461565" cy="1260043"/>
          </a:xfrm>
          <a:prstGeom prst="rect">
            <a:avLst/>
          </a:prstGeom>
          <a:noFill/>
        </p:spPr>
      </p:pic>
      <p:pic>
        <p:nvPicPr>
          <p:cNvPr id="22" name="Picture 3" descr="C:\NAGESH\TCSL.wm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19100" y="6400801"/>
            <a:ext cx="2286001" cy="924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6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1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9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9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8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8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7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2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3"/>
            <a:ext cx="75438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2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200" kern="1200" noProof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kern="1200" noProof="0" dirty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t> </a:t>
            </a:r>
            <a:endParaRPr lang="en-US" sz="1200" kern="1200" noProof="0" dirty="0">
              <a:solidFill>
                <a:schemeClr val="tx1"/>
              </a:solidFill>
              <a:latin typeface="Myriad Pro" pitchFamily="34" charset="0"/>
              <a:ea typeface="+mn-ea"/>
              <a:cs typeface="+mn-cs"/>
            </a:endParaRPr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9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3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4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9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3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1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1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3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1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1"/>
            <a:ext cx="8077200" cy="553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9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1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6"/>
            <a:ext cx="3262312" cy="376239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" y="1345407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2982037"/>
            <a:ext cx="7772400" cy="609600"/>
          </a:xfrm>
        </p:spPr>
        <p:txBody>
          <a:bodyPr/>
          <a:lstStyle/>
          <a:p>
            <a:r>
              <a:rPr lang="en-US" sz="4000" dirty="0" smtClean="0"/>
              <a:t>Introduction &amp; 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4077003"/>
            <a:ext cx="7785100" cy="863488"/>
          </a:xfrm>
        </p:spPr>
        <p:txBody>
          <a:bodyPr/>
          <a:lstStyle/>
          <a:p>
            <a:r>
              <a:rPr lang="en-US" sz="2400" dirty="0" smtClean="0"/>
              <a:t>Manish Chandra K N</a:t>
            </a:r>
          </a:p>
          <a:p>
            <a:r>
              <a:rPr lang="en-US" sz="2000" dirty="0" smtClean="0"/>
              <a:t>21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July,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2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11143" y="1189037"/>
            <a:ext cx="8452637" cy="2483311"/>
          </a:xfrm>
        </p:spPr>
        <p:txBody>
          <a:bodyPr/>
          <a:lstStyle/>
          <a:p>
            <a:pPr marL="0" lvl="1" indent="0">
              <a:buNone/>
            </a:pPr>
            <a:r>
              <a:rPr lang="en-US" altLang="en-US" sz="2800" b="1" dirty="0" smtClean="0"/>
              <a:t>Innovation</a:t>
            </a:r>
            <a:endParaRPr lang="en-US" altLang="en-US" b="1" dirty="0" smtClean="0"/>
          </a:p>
          <a:p>
            <a:pPr marL="0" lvl="1" indent="0">
              <a:buNone/>
            </a:pPr>
            <a:r>
              <a:rPr lang="en-US" altLang="en-US" i="1" dirty="0" smtClean="0"/>
              <a:t>“…the </a:t>
            </a:r>
            <a:r>
              <a:rPr lang="en-US" altLang="en-US" i="1" dirty="0"/>
              <a:t>use of a better and novel idea or method, whereas invention refers more directly to the creation of the idea or method </a:t>
            </a:r>
            <a:r>
              <a:rPr lang="en-US" altLang="en-US" i="1" dirty="0" smtClean="0"/>
              <a:t>itself…”</a:t>
            </a:r>
            <a:endParaRPr lang="en-US" alt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476869" y="3878825"/>
            <a:ext cx="2383971" cy="1767231"/>
          </a:xfrm>
          <a:prstGeom prst="rect">
            <a:avLst/>
          </a:prstGeom>
          <a:solidFill>
            <a:srgbClr val="55A51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latin typeface="Segoe UI Light" panose="020B0502040204020203" pitchFamily="34" charset="0"/>
              </a:rPr>
              <a:t>Knowledge Creation</a:t>
            </a:r>
          </a:p>
          <a:p>
            <a:endParaRPr lang="en-US" dirty="0">
              <a:latin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</a:rPr>
              <a:t>Corporate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</a:rPr>
              <a:t>Public Research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14337" y="3878825"/>
            <a:ext cx="2383971" cy="1767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latin typeface="Segoe UI Light" panose="020B0502040204020203" pitchFamily="34" charset="0"/>
              </a:rPr>
              <a:t>NPD </a:t>
            </a:r>
            <a:r>
              <a:rPr lang="en-US" b="1" dirty="0" smtClean="0">
                <a:latin typeface="Segoe UI Light" panose="020B0502040204020203" pitchFamily="34" charset="0"/>
              </a:rPr>
              <a:t>Funnel</a:t>
            </a:r>
          </a:p>
          <a:p>
            <a:endParaRPr lang="en-US" dirty="0">
              <a:latin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</a:rPr>
              <a:t>Idea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</a:rPr>
              <a:t>Idea 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7169" y="3893573"/>
            <a:ext cx="2383971" cy="1767232"/>
          </a:xfrm>
          <a:prstGeom prst="rect">
            <a:avLst/>
          </a:prstGeom>
          <a:solidFill>
            <a:srgbClr val="0063B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latin typeface="Segoe UI Light" panose="020B0502040204020203" pitchFamily="34" charset="0"/>
              </a:rPr>
              <a:t>Business Outcomes</a:t>
            </a:r>
          </a:p>
          <a:p>
            <a:endParaRPr lang="en-US" dirty="0">
              <a:latin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Acquired Competencies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Increased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egoe UI Light" panose="020B0502040204020203" pitchFamily="34" charset="0"/>
              </a:rPr>
              <a:t>Improved Market Position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961077" y="4561165"/>
            <a:ext cx="432048" cy="43204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5990877" y="4561165"/>
            <a:ext cx="432048" cy="43204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innovations require a confluence of suitable internal &amp; external environment and organizational parameters</a:t>
            </a:r>
          </a:p>
          <a:p>
            <a:endParaRPr lang="en-US" dirty="0" smtClean="0"/>
          </a:p>
          <a:p>
            <a:r>
              <a:rPr lang="en-US" dirty="0" smtClean="0"/>
              <a:t>Metrics* to evaluate a technology: A Stage-Gate process</a:t>
            </a:r>
          </a:p>
          <a:p>
            <a:endParaRPr lang="en-US" dirty="0" smtClean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The 4Cs </a:t>
            </a:r>
            <a:r>
              <a:rPr lang="en-US" altLang="en-US" dirty="0" smtClean="0"/>
              <a:t>approach*- </a:t>
            </a:r>
            <a:r>
              <a:rPr lang="en-US" altLang="en-US" dirty="0"/>
              <a:t>Themes of Innovation: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Convenience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Connectivity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Customization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Community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184" y="6084982"/>
            <a:ext cx="867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Complete discussion of these made available in the report on Innovation Trends Framework, enclosed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43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0848" y="2975212"/>
            <a:ext cx="8229600" cy="639763"/>
          </a:xfrm>
        </p:spPr>
        <p:txBody>
          <a:bodyPr/>
          <a:lstStyle/>
          <a:p>
            <a:r>
              <a:rPr lang="en-US" dirty="0" smtClean="0"/>
              <a:t>c. </a:t>
            </a:r>
            <a:r>
              <a:rPr lang="en-US" dirty="0"/>
              <a:t>Strategic Management of Innovation &amp; Value </a:t>
            </a:r>
            <a:r>
              <a:rPr lang="en-US" dirty="0" smtClean="0"/>
              <a:t>to an Innovation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166164" y="218365"/>
            <a:ext cx="8228160" cy="696036"/>
          </a:xfrm>
          <a:ln/>
        </p:spPr>
        <p:txBody>
          <a:bodyPr vert="horz" lIns="91440" tIns="35202" rIns="91440" bIns="45720" rtlCol="0" anchor="ctr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Strategic Management of </a:t>
            </a:r>
            <a:r>
              <a:rPr lang="en-US" altLang="en-US" dirty="0" smtClean="0"/>
              <a:t>Innovation</a:t>
            </a:r>
            <a:endParaRPr lang="en-US" alt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185" y="1331565"/>
            <a:ext cx="8228160" cy="4741688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What is SMI?</a:t>
            </a:r>
          </a:p>
          <a:p>
            <a:pPr marL="791736" lvl="1" indent="-293764" algn="just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600" b="1" i="1" dirty="0" smtClean="0"/>
              <a:t>Awareness: </a:t>
            </a:r>
            <a:r>
              <a:rPr lang="en-US" altLang="en-US" sz="1600" dirty="0" smtClean="0"/>
              <a:t>range</a:t>
            </a:r>
            <a:r>
              <a:rPr lang="en-US" altLang="en-US" sz="1600" dirty="0"/>
              <a:t>, scope, and complexity of the issues and </a:t>
            </a:r>
            <a:r>
              <a:rPr lang="en-US" altLang="en-US" sz="1600" dirty="0" smtClean="0"/>
              <a:t>problems </a:t>
            </a:r>
            <a:r>
              <a:rPr lang="en-US" altLang="en-US" sz="1600" dirty="0"/>
              <a:t>related to the strategic management of innovation. </a:t>
            </a:r>
          </a:p>
          <a:p>
            <a:pPr marL="791736" lvl="1" indent="-293764" algn="just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600" b="1" i="1" dirty="0" smtClean="0"/>
              <a:t>A </a:t>
            </a:r>
            <a:r>
              <a:rPr lang="en-US" altLang="en-US" sz="1600" b="1" i="1" dirty="0"/>
              <a:t>conceptual </a:t>
            </a:r>
            <a:r>
              <a:rPr lang="en-US" altLang="en-US" sz="1600" b="1" i="1" dirty="0" smtClean="0"/>
              <a:t>framework:</a:t>
            </a:r>
            <a:r>
              <a:rPr lang="en-US" altLang="en-US" sz="1600" dirty="0" smtClean="0"/>
              <a:t> </a:t>
            </a:r>
          </a:p>
          <a:p>
            <a:pPr marL="1191786" lvl="2" indent="-293764" algn="just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400" dirty="0" smtClean="0"/>
              <a:t>assessing </a:t>
            </a:r>
            <a:r>
              <a:rPr lang="en-US" altLang="en-US" sz="1400" dirty="0"/>
              <a:t>and auditing the innovative capabilities of a business </a:t>
            </a:r>
            <a:r>
              <a:rPr lang="en-US" altLang="en-US" sz="1400" dirty="0" smtClean="0"/>
              <a:t>organization</a:t>
            </a:r>
          </a:p>
          <a:p>
            <a:pPr marL="1191786" lvl="2" indent="-293764" algn="just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400" dirty="0" smtClean="0"/>
              <a:t>the </a:t>
            </a:r>
            <a:r>
              <a:rPr lang="en-US" altLang="en-US" sz="1400" dirty="0"/>
              <a:t>factors affecting the ability of the organization to exploit those capabilities. </a:t>
            </a:r>
          </a:p>
          <a:p>
            <a:pPr marL="791736" lvl="1" indent="-293764" algn="just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600" b="1" i="1" dirty="0" smtClean="0"/>
              <a:t>Overview of current mechanisms:</a:t>
            </a:r>
          </a:p>
          <a:p>
            <a:pPr marL="1191786" lvl="2" indent="-293764" algn="just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400" dirty="0" smtClean="0"/>
              <a:t>to forecast </a:t>
            </a:r>
            <a:r>
              <a:rPr lang="en-US" altLang="en-US" sz="1400" dirty="0"/>
              <a:t>technology trends, anticipate customer needs, predict </a:t>
            </a:r>
            <a:r>
              <a:rPr lang="en-US" altLang="en-US" sz="1400" dirty="0" smtClean="0"/>
              <a:t>competitor moves</a:t>
            </a:r>
            <a:r>
              <a:rPr lang="en-US" altLang="en-US" sz="1400" dirty="0"/>
              <a:t>, strategies, environmental conditions etc. and respond in flexible ways via mid-course </a:t>
            </a:r>
            <a:r>
              <a:rPr lang="en-US" altLang="en-US" sz="1400" dirty="0" smtClean="0"/>
              <a:t>corrections</a:t>
            </a:r>
            <a:r>
              <a:rPr lang="en-US" altLang="en-US" sz="1400" dirty="0"/>
              <a:t>. </a:t>
            </a:r>
            <a:endParaRPr lang="en-US" altLang="en-US" sz="1400" dirty="0" smtClean="0"/>
          </a:p>
          <a:p>
            <a:pPr marL="791736" lvl="1" indent="-293764" algn="just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600" dirty="0" smtClean="0"/>
              <a:t>A cross-industry study of how organizations responded to challenges in New Product/Service Development and New Business Development and what resulted when they failed to respond to these challenges.</a:t>
            </a:r>
          </a:p>
          <a:p>
            <a:pPr marL="791736" lvl="1" indent="-293764" algn="just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600" dirty="0" smtClean="0"/>
              <a:t>Case-based Method- Many cases </a:t>
            </a:r>
            <a:r>
              <a:rPr lang="en-US" altLang="en-US" sz="1600" dirty="0"/>
              <a:t>from hi-tech </a:t>
            </a:r>
            <a:r>
              <a:rPr lang="en-US" altLang="en-US" sz="1600" dirty="0" smtClean="0"/>
              <a:t>companies</a:t>
            </a:r>
            <a:r>
              <a:rPr lang="en-US" altLang="en-US" sz="1600" dirty="0"/>
              <a:t>, because it has seen rapid cycles of innovation and the </a:t>
            </a:r>
            <a:r>
              <a:rPr lang="en-US" altLang="en-US" sz="1600" dirty="0" smtClean="0"/>
              <a:t>associated ‘creative destruction’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9054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to an Innovation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successful and unsuccessful mechanisms of managing innovation</a:t>
            </a:r>
          </a:p>
          <a:p>
            <a:r>
              <a:rPr lang="en-US" dirty="0"/>
              <a:t>Cross-industry </a:t>
            </a:r>
            <a:r>
              <a:rPr lang="en-US" dirty="0" smtClean="0"/>
              <a:t>awareness of innovation management practices</a:t>
            </a:r>
          </a:p>
          <a:p>
            <a:r>
              <a:rPr lang="en-US" dirty="0" smtClean="0"/>
              <a:t>Relevance to Technology firms that have attempted reinventing their core offerings</a:t>
            </a:r>
          </a:p>
          <a:p>
            <a:r>
              <a:rPr lang="en-US" dirty="0" smtClean="0"/>
              <a:t>Awareness of various elements of the External environment and the firm’s Internal environment that influence Innovation</a:t>
            </a:r>
          </a:p>
          <a:p>
            <a:r>
              <a:rPr lang="en-US" dirty="0" smtClean="0"/>
              <a:t>Knowledge of various methods of acquiring innovation capabilities and managing the processes for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Other Courses &amp; 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207107" y="191069"/>
            <a:ext cx="7814063" cy="750627"/>
          </a:xfrm>
          <a:ln/>
        </p:spPr>
        <p:txBody>
          <a:bodyPr vert="horz" lIns="91440" tIns="35202" rIns="91440" bIns="45720" rtlCol="0" anchor="ctr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Other Courses &amp; Learnings </a:t>
            </a:r>
            <a:r>
              <a:rPr lang="en-US" altLang="en-US" sz="1800" dirty="0" smtClean="0"/>
              <a:t>(1/2</a:t>
            </a:r>
            <a:r>
              <a:rPr lang="en-US" altLang="en-US" sz="1800" dirty="0"/>
              <a:t>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45236"/>
              </p:ext>
            </p:extLst>
          </p:nvPr>
        </p:nvGraphicFramePr>
        <p:xfrm>
          <a:off x="122831" y="1100017"/>
          <a:ext cx="8898341" cy="575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524"/>
                <a:gridCol w="5685817"/>
              </a:tblGrid>
              <a:tr h="54395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Course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Brief</a:t>
                      </a:r>
                      <a:endParaRPr lang="en-US" sz="1900" dirty="0"/>
                    </a:p>
                  </a:txBody>
                  <a:tcPr/>
                </a:tc>
              </a:tr>
              <a:tr h="5461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Strategic Managemen</a:t>
                      </a:r>
                      <a:r>
                        <a:rPr lang="en-US" sz="1500" baseline="0" dirty="0" smtClean="0"/>
                        <a:t>t of Innovation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Cross-industry</a:t>
                      </a:r>
                      <a:r>
                        <a:rPr lang="en-US" sz="1500" baseline="0" dirty="0" smtClean="0"/>
                        <a:t> analysis of Innovation Practices and how to manage them</a:t>
                      </a:r>
                      <a:endParaRPr lang="en-US" sz="15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M&amp;A and Corporate Growth Strategies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Various</a:t>
                      </a:r>
                      <a:r>
                        <a:rPr lang="en-US" sz="1500" baseline="0" dirty="0" smtClean="0"/>
                        <a:t> strategies of identifying new growth areas, such as Diversification, Alliances, Acquisitions with emphasis on Structuring and designing deals in Mergers &amp; Acquisitions</a:t>
                      </a:r>
                      <a:endParaRPr lang="en-US" sz="1500" dirty="0" smtClean="0"/>
                    </a:p>
                  </a:txBody>
                  <a:tcPr/>
                </a:tc>
              </a:tr>
              <a:tr h="77694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Entrepreneurship &amp; New Ventures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/>
                        <a:t>Identifying and evaluating business opportunities, feasibility analysis and developing a business plan,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business model and marketing plan, Obtaining the required resources,</a:t>
                      </a:r>
                      <a:r>
                        <a:rPr lang="en-US" sz="1500" baseline="0" dirty="0" smtClean="0"/>
                        <a:t> E</a:t>
                      </a:r>
                      <a:r>
                        <a:rPr lang="en-US" sz="1500" dirty="0" smtClean="0"/>
                        <a:t>ntrepreneurship /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I</a:t>
                      </a:r>
                      <a:r>
                        <a:rPr lang="en-US" sz="1500" dirty="0" err="1" smtClean="0"/>
                        <a:t>ntrapreneurship</a:t>
                      </a:r>
                      <a:endParaRPr lang="en-US" sz="15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Business-to-Business</a:t>
                      </a:r>
                      <a:r>
                        <a:rPr lang="en-US" sz="1500" baseline="0" dirty="0" smtClean="0"/>
                        <a:t> Marketing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Understanding, Creating &amp; Delivering</a:t>
                      </a:r>
                      <a:r>
                        <a:rPr lang="en-US" sz="1500" baseline="0" dirty="0" smtClean="0"/>
                        <a:t> Value to Enterprise customers- the objectives, buying process and buying behavior of Business Markets</a:t>
                      </a:r>
                      <a:endParaRPr lang="en-US" sz="15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Product policy &amp; Brand Management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Managing the Product/Service Lifecycle- initiate-promote-terminate decisions, Branding of products/services</a:t>
                      </a:r>
                      <a:r>
                        <a:rPr lang="en-US" sz="1500" baseline="0" dirty="0" smtClean="0"/>
                        <a:t> at various stages of the lifecycle and to suit different target customer segments</a:t>
                      </a:r>
                      <a:endParaRPr lang="en-US" sz="1500" dirty="0"/>
                    </a:p>
                  </a:txBody>
                  <a:tcPr/>
                </a:tc>
              </a:tr>
              <a:tr h="54610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Law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Aspects of Civil law applicable to business such as Contract law, Consumer law, Company law, IPR &amp; Patent Law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61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Lean Systems &amp; Six Sigma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practices of Quality Management and waste elimination from manufacturing industries and relevance to other industries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27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71204"/>
              </p:ext>
            </p:extLst>
          </p:nvPr>
        </p:nvGraphicFramePr>
        <p:xfrm>
          <a:off x="122830" y="1096754"/>
          <a:ext cx="8898340" cy="455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250"/>
                <a:gridCol w="6048090"/>
              </a:tblGrid>
              <a:tr h="65618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Course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Brief</a:t>
                      </a:r>
                      <a:endParaRPr lang="en-US" sz="19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Supply Chain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Various stakeholders in a supply chain and concepts of Inventory Management, logistics, Risk pooling and management, logistics, coordinated product design, procurement &amp; outsourcing strategies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 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Modelling economic, social, political activity as games and outcomes predicted based on the players, rules, strategies, information, payoffs under each scenario. Applications in marketing, operations, strategy and policy development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6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Retail Management*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Discussion</a:t>
                      </a:r>
                      <a:r>
                        <a:rPr lang="en-US" sz="1500" baseline="0" dirty="0" smtClean="0"/>
                        <a:t> on various aspects of Retailing with emphasis on the growing impact of Technology in product/service delivery</a:t>
                      </a:r>
                      <a:endParaRPr lang="en-US" sz="15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Trade Analysis*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Discussion</a:t>
                      </a:r>
                      <a:r>
                        <a:rPr lang="en-US" sz="1500" baseline="0" dirty="0" smtClean="0"/>
                        <a:t> of various Trade Theories, perspectives of resource-competency-scale economies, factors influencing product diversity and innovation capabilities of a country</a:t>
                      </a:r>
                      <a:endParaRPr lang="en-US" sz="15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Intl. Portfolio</a:t>
                      </a:r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Management &amp; Investment Analysis*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Strategies and Theories of managing a portfolio of assets across internationally diverse markets and choosing suitable investment policies based on risk tolerance </a:t>
                      </a:r>
                      <a:endParaRPr lang="en-US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7398" y="5936776"/>
            <a:ext cx="866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*International Exchange Term @ JIBS, Sweden- these courses have an inclination towards European businesses’ perspective</a:t>
            </a:r>
            <a:endParaRPr lang="en-US" sz="14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Courses &amp; </a:t>
            </a:r>
            <a:r>
              <a:rPr lang="en-US" altLang="en-US" dirty="0" smtClean="0"/>
              <a:t>Learnings </a:t>
            </a:r>
            <a:r>
              <a:rPr lang="en-US" altLang="en-US" sz="1800" dirty="0" smtClean="0"/>
              <a:t>(2/2)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5758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Motivation: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general management role- choice of courses across functional areas.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Several cross-functional courses to effectively understand the interplay of the various business </a:t>
            </a:r>
            <a:r>
              <a:rPr lang="en-US" dirty="0" smtClean="0"/>
              <a:t>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Emphasis on Strategy, Marketing, Operations, with interest in understanding International Business</a:t>
            </a:r>
          </a:p>
          <a:p>
            <a:r>
              <a:rPr lang="en-US" b="1" i="1" dirty="0" smtClean="0"/>
              <a:t>Objectives: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 a consultant, provide </a:t>
            </a:r>
            <a:r>
              <a:rPr lang="en-US" dirty="0" smtClean="0"/>
              <a:t>well-rounded, comprehensive </a:t>
            </a:r>
            <a:r>
              <a:rPr lang="en-US" dirty="0"/>
              <a:t>business advice to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be able to understand, evaluate and profitably manage the various functions of a business</a:t>
            </a:r>
          </a:p>
        </p:txBody>
      </p:sp>
    </p:spTree>
    <p:extLst>
      <p:ext uri="{BB962C8B-B14F-4D97-AF65-F5344CB8AC3E}">
        <p14:creationId xmlns:p14="http://schemas.microsoft.com/office/powerpoint/2010/main" val="3434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 Interests &amp; Career Plans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44" y="1705970"/>
            <a:ext cx="8428056" cy="4009031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Innovation &amp; Classification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The Innovation Trends Framework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Strategic Management of Innovation &amp; Value </a:t>
            </a:r>
            <a:r>
              <a:rPr lang="en-US" dirty="0"/>
              <a:t>to an Innovation Manager 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Other Courses and Key Learnings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Interests &amp; Career Plans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Areas of Potential Contribution</a:t>
            </a:r>
          </a:p>
        </p:txBody>
      </p:sp>
    </p:spTree>
    <p:extLst>
      <p:ext uri="{BB962C8B-B14F-4D97-AF65-F5344CB8AC3E}">
        <p14:creationId xmlns:p14="http://schemas.microsoft.com/office/powerpoint/2010/main" val="13511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5202" rIns="91440" bIns="45720" rtlCol="0" anchor="ctr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Interests &amp; Career Plans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09182" y="1356463"/>
            <a:ext cx="4357590" cy="4662201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Current Professional Interests: 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800" dirty="0" smtClean="0"/>
              <a:t>Technology Startups, Behavioral Economics (applied to Marketing, Predictive Analytics etc.) </a:t>
            </a:r>
            <a:endParaRPr lang="en-US" altLang="en-US" dirty="0" smtClean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Personal Interests: 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800" dirty="0" smtClean="0"/>
              <a:t>Music- Guitar, Travelling, Landscape Photography, Writing Travelogues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Career </a:t>
            </a:r>
            <a:r>
              <a:rPr lang="en-US" altLang="en-US" dirty="0"/>
              <a:t>Plans: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800" dirty="0" smtClean="0"/>
              <a:t>Business Leadership track in Technology Management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800" dirty="0" smtClean="0"/>
              <a:t>Management Consulting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1800" dirty="0" err="1" smtClean="0"/>
              <a:t>Intrapreneurship</a:t>
            </a:r>
            <a:r>
              <a:rPr lang="en-US" altLang="en-US" sz="1800" dirty="0" smtClean="0"/>
              <a:t>- New product &amp; New Business Development</a:t>
            </a:r>
            <a:endParaRPr lang="en-US" altLang="en-US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769439824"/>
              </p:ext>
            </p:extLst>
          </p:nvPr>
        </p:nvGraphicFramePr>
        <p:xfrm>
          <a:off x="4466774" y="1559306"/>
          <a:ext cx="4481535" cy="415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961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Areas of Potential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Potential Contribution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Areas where I could make significant contributions to the Innovation Management Group:</a:t>
            </a:r>
          </a:p>
          <a:p>
            <a:pPr lvl="0"/>
            <a:r>
              <a:rPr lang="en-US" dirty="0" smtClean="0"/>
              <a:t>Hi-Tech Industry Business Analysis- external business environment, technology &amp; business trends, product/service lifecycle</a:t>
            </a:r>
          </a:p>
          <a:p>
            <a:r>
              <a:rPr lang="en-US" dirty="0"/>
              <a:t>Supporting the acquisition of innovation capabilities from within/outside the organization</a:t>
            </a:r>
          </a:p>
          <a:p>
            <a:pPr lvl="0"/>
            <a:r>
              <a:rPr lang="en-US" dirty="0" smtClean="0"/>
              <a:t>Building and expanding a Collaborative Innovation Network involving research agencies, Standards bodies, upstream/ downstream business partners</a:t>
            </a:r>
          </a:p>
          <a:p>
            <a:pPr lvl="0"/>
            <a:r>
              <a:rPr lang="en-US" dirty="0" smtClean="0"/>
              <a:t>Evolving into providing “Innovation Consulting” to large Enterprise clients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081" y="5909482"/>
            <a:ext cx="511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My Motto: ‘</a:t>
            </a:r>
            <a:r>
              <a:rPr lang="en-US" i="1" dirty="0"/>
              <a:t>Brilliance in Simplicity’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9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a. Innovation </a:t>
            </a:r>
            <a:r>
              <a:rPr lang="en-US" sz="3200" dirty="0"/>
              <a:t>&amp; Classification</a:t>
            </a:r>
            <a:br>
              <a:rPr lang="en-US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214651" y="273962"/>
            <a:ext cx="7469990" cy="640439"/>
          </a:xfrm>
          <a:ln/>
        </p:spPr>
        <p:txBody>
          <a:bodyPr vert="horz" lIns="91440" tIns="35202" rIns="91440" bIns="45720" rtlCol="0" anchor="ctr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Innovation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3071514"/>
            <a:ext cx="8228160" cy="2595191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‘Invention</a:t>
            </a:r>
            <a:r>
              <a:rPr lang="en-US" altLang="en-US" dirty="0"/>
              <a:t>’ is the act of creating or developing a new product or process or business model.  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Innovation vs. Invention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Innovation therefore,  </a:t>
            </a:r>
            <a:r>
              <a:rPr lang="en-US" altLang="en-US" dirty="0"/>
              <a:t>refers to the use of a better and novel idea or method, whereas invention refers more directly </a:t>
            </a:r>
            <a:r>
              <a:rPr lang="en-US" altLang="en-US" dirty="0" smtClean="0"/>
              <a:t>to </a:t>
            </a:r>
            <a:r>
              <a:rPr lang="en-US" altLang="en-US" dirty="0"/>
              <a:t>the creation of the idea or method itself.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35097008"/>
              </p:ext>
            </p:extLst>
          </p:nvPr>
        </p:nvGraphicFramePr>
        <p:xfrm>
          <a:off x="1124753" y="1567962"/>
          <a:ext cx="6551054" cy="9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56811" y="2482548"/>
            <a:ext cx="200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(New / Improved)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6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71" y="302656"/>
            <a:ext cx="7543800" cy="487363"/>
          </a:xfrm>
        </p:spPr>
        <p:txBody>
          <a:bodyPr/>
          <a:lstStyle/>
          <a:p>
            <a:r>
              <a:rPr lang="en-US" dirty="0" smtClean="0"/>
              <a:t>Types of Innovation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58357" y="1133342"/>
            <a:ext cx="2575775" cy="553791"/>
          </a:xfrm>
          <a:prstGeom prst="roundRect">
            <a:avLst/>
          </a:prstGeom>
          <a:solidFill>
            <a:schemeClr val="accent3">
              <a:tint val="50000"/>
              <a:satMod val="30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029" y="3629698"/>
            <a:ext cx="1486436" cy="55379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Technological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834132" y="2402683"/>
            <a:ext cx="2575775" cy="553791"/>
          </a:xfrm>
          <a:prstGeom prst="roundRect">
            <a:avLst/>
          </a:prstGeom>
          <a:solidFill>
            <a:schemeClr val="accent1">
              <a:tint val="50000"/>
              <a:satMod val="30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Based on Change Impact/Scope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54273" y="2377902"/>
            <a:ext cx="2562897" cy="553791"/>
          </a:xfrm>
          <a:prstGeom prst="roundRect">
            <a:avLst/>
          </a:prstGeom>
          <a:solidFill>
            <a:schemeClr val="accent1">
              <a:tint val="50000"/>
              <a:satMod val="30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Based on Origin/Source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91776" y="3629694"/>
            <a:ext cx="1287888" cy="55379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Business-Model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93664" y="3629694"/>
            <a:ext cx="1287888" cy="55379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537143" y="3629694"/>
            <a:ext cx="1522074" cy="55379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Breakthrough/ Radical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463888" y="3629694"/>
            <a:ext cx="1390918" cy="55379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Sustaining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834130" y="5797637"/>
            <a:ext cx="1390918" cy="553791"/>
          </a:xfrm>
          <a:prstGeom prst="roundRect">
            <a:avLst/>
          </a:prstGeom>
          <a:solidFill>
            <a:schemeClr val="accent5">
              <a:tint val="50000"/>
              <a:satMod val="30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Substantial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834130" y="5037190"/>
            <a:ext cx="1390918" cy="553791"/>
          </a:xfrm>
          <a:prstGeom prst="roundRect">
            <a:avLst/>
          </a:prstGeom>
          <a:solidFill>
            <a:schemeClr val="accent5">
              <a:tint val="50000"/>
              <a:satMod val="30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Incremental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89431" y="4183483"/>
            <a:ext cx="0" cy="194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1"/>
          </p:cNvCxnSpPr>
          <p:nvPr/>
        </p:nvCxnSpPr>
        <p:spPr>
          <a:xfrm>
            <a:off x="5589433" y="5314085"/>
            <a:ext cx="2446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89433" y="6144772"/>
            <a:ext cx="2446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91045" y="4241696"/>
            <a:ext cx="1672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E</a:t>
            </a:r>
            <a:r>
              <a:rPr lang="en-US" sz="1200" dirty="0" smtClean="0"/>
              <a:t>xisting </a:t>
            </a:r>
            <a:r>
              <a:rPr lang="en-US" sz="1200" dirty="0"/>
              <a:t>markets and customer </a:t>
            </a:r>
            <a:r>
              <a:rPr lang="en-US" sz="1200" dirty="0" smtClean="0"/>
              <a:t>segments</a:t>
            </a:r>
            <a:endParaRPr lang="en-US" sz="1200" dirty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8034" y="4220564"/>
            <a:ext cx="153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Existing products- new uses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14312" y="4251225"/>
            <a:ext cx="1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Target, Interaction, Creation of Customers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029" y="4266430"/>
            <a:ext cx="153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Product, Process, Organization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530389" y="4237575"/>
            <a:ext cx="1528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New </a:t>
            </a:r>
            <a:r>
              <a:rPr lang="en-US" sz="1200" dirty="0"/>
              <a:t>markets and customer </a:t>
            </a:r>
            <a:r>
              <a:rPr lang="en-US" sz="1200" dirty="0" smtClean="0"/>
              <a:t>segments</a:t>
            </a:r>
            <a:endParaRPr lang="en-US" sz="1200" dirty="0"/>
          </a:p>
          <a:p>
            <a:endParaRPr lang="en-US" dirty="0"/>
          </a:p>
        </p:txBody>
      </p:sp>
      <p:cxnSp>
        <p:nvCxnSpPr>
          <p:cNvPr id="30" name="Straight Connector 29"/>
          <p:cNvCxnSpPr>
            <a:stCxn id="4" idx="2"/>
          </p:cNvCxnSpPr>
          <p:nvPr/>
        </p:nvCxnSpPr>
        <p:spPr>
          <a:xfrm flipH="1">
            <a:off x="4546244" y="1687133"/>
            <a:ext cx="1" cy="36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5719" y="2048152"/>
            <a:ext cx="4686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435721" y="2051899"/>
            <a:ext cx="1" cy="36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122018" y="2038238"/>
            <a:ext cx="1" cy="36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9854" y="3361387"/>
            <a:ext cx="3438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68981" y="3361387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2"/>
          </p:cNvCxnSpPr>
          <p:nvPr/>
        </p:nvCxnSpPr>
        <p:spPr>
          <a:xfrm flipH="1">
            <a:off x="7122016" y="2956474"/>
            <a:ext cx="2" cy="40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8" idx="0"/>
          </p:cNvCxnSpPr>
          <p:nvPr/>
        </p:nvCxnSpPr>
        <p:spPr>
          <a:xfrm>
            <a:off x="2422309" y="2915779"/>
            <a:ext cx="13413" cy="71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59347" y="3357839"/>
            <a:ext cx="0" cy="25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0" idx="0"/>
          </p:cNvCxnSpPr>
          <p:nvPr/>
        </p:nvCxnSpPr>
        <p:spPr>
          <a:xfrm>
            <a:off x="8289703" y="3345850"/>
            <a:ext cx="8479" cy="28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198514" y="3357841"/>
            <a:ext cx="0" cy="25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8806" y="3345850"/>
            <a:ext cx="0" cy="25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The </a:t>
            </a:r>
            <a:r>
              <a:rPr lang="en-US" dirty="0"/>
              <a:t>Innovation Trends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241946" y="273962"/>
            <a:ext cx="7442694" cy="667735"/>
          </a:xfrm>
          <a:ln/>
        </p:spPr>
        <p:txBody>
          <a:bodyPr vert="horz" lIns="91440" tIns="35202" rIns="91440" bIns="45720" rtlCol="0" anchor="ctr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Innovation </a:t>
            </a:r>
            <a:r>
              <a:rPr lang="en-US" altLang="en-US" dirty="0"/>
              <a:t>Trends Framework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3652" y="1317919"/>
            <a:ext cx="8228160" cy="452592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A framework for-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Capturing &amp; Identifying Innovation Trends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Discussion &amp; Evaluation of Innovation Trends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i="1" dirty="0" smtClean="0"/>
              <a:t>Objectives: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Forecasting &amp; Predicting broad areas of Innovation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Dissemination in the Hi-Tech ISU</a:t>
            </a:r>
            <a:endParaRPr lang="en-US" altLang="en-US" dirty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i="1" dirty="0" smtClean="0"/>
              <a:t>Scope:</a:t>
            </a:r>
            <a:r>
              <a:rPr lang="en-US" altLang="en-US" dirty="0" smtClean="0"/>
              <a:t> Technology Trends in the Hi-Tech Industry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i="1" dirty="0" smtClean="0"/>
              <a:t>Methodology: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Identifying the various stakeholders and their interplay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Determining the Technology lifecycle and stakeholders’ participation</a:t>
            </a:r>
          </a:p>
          <a:p>
            <a:pPr marL="791736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Devising the Framework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u="sng" dirty="0" smtClean="0"/>
              <a:t>The 4Cs approach</a:t>
            </a:r>
            <a:r>
              <a:rPr lang="en-US" altLang="en-US" dirty="0" smtClean="0"/>
              <a:t>- Themes of Innovation</a:t>
            </a:r>
          </a:p>
        </p:txBody>
      </p:sp>
    </p:spTree>
    <p:extLst>
      <p:ext uri="{BB962C8B-B14F-4D97-AF65-F5344CB8AC3E}">
        <p14:creationId xmlns:p14="http://schemas.microsoft.com/office/powerpoint/2010/main" val="1614772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Influencers to Technology Evolution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9939" y="1135642"/>
            <a:ext cx="1946774" cy="42622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36713" y="1135642"/>
            <a:ext cx="2180299" cy="4262284"/>
          </a:xfrm>
          <a:prstGeom prst="rect">
            <a:avLst/>
          </a:prstGeom>
          <a:solidFill>
            <a:srgbClr val="D6492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7012" y="1135642"/>
            <a:ext cx="2008243" cy="4262284"/>
          </a:xfrm>
          <a:prstGeom prst="rect">
            <a:avLst/>
          </a:prstGeom>
          <a:solidFill>
            <a:srgbClr val="55A51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25255" y="1135642"/>
            <a:ext cx="2064774" cy="42622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48919" y="1716934"/>
            <a:ext cx="8082116" cy="3641038"/>
          </a:xfrm>
          <a:custGeom>
            <a:avLst/>
            <a:gdLst>
              <a:gd name="connsiteX0" fmla="*/ 0 w 8082116"/>
              <a:gd name="connsiteY0" fmla="*/ 3621998 h 3641038"/>
              <a:gd name="connsiteX1" fmla="*/ 1961536 w 8082116"/>
              <a:gd name="connsiteY1" fmla="*/ 3179546 h 3641038"/>
              <a:gd name="connsiteX2" fmla="*/ 3465871 w 8082116"/>
              <a:gd name="connsiteY2" fmla="*/ 524837 h 3641038"/>
              <a:gd name="connsiteX3" fmla="*/ 6312310 w 8082116"/>
              <a:gd name="connsiteY3" fmla="*/ 274114 h 3641038"/>
              <a:gd name="connsiteX4" fmla="*/ 8082116 w 8082116"/>
              <a:gd name="connsiteY4" fmla="*/ 3607250 h 364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2116" h="3641038">
                <a:moveTo>
                  <a:pt x="0" y="3621998"/>
                </a:moveTo>
                <a:cubicBezTo>
                  <a:pt x="691945" y="3658869"/>
                  <a:pt x="1383891" y="3695740"/>
                  <a:pt x="1961536" y="3179546"/>
                </a:cubicBezTo>
                <a:cubicBezTo>
                  <a:pt x="2539181" y="2663352"/>
                  <a:pt x="2740742" y="1009076"/>
                  <a:pt x="3465871" y="524837"/>
                </a:cubicBezTo>
                <a:cubicBezTo>
                  <a:pt x="4191000" y="40598"/>
                  <a:pt x="5542936" y="-239622"/>
                  <a:pt x="6312310" y="274114"/>
                </a:cubicBezTo>
                <a:cubicBezTo>
                  <a:pt x="7081684" y="787850"/>
                  <a:pt x="7581900" y="2197550"/>
                  <a:pt x="8082116" y="3607250"/>
                </a:cubicBezTo>
              </a:path>
            </a:pathLst>
          </a:cu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8919" y="4866985"/>
            <a:ext cx="178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00575" y="4871905"/>
            <a:ext cx="178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Growth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8855" y="4869374"/>
            <a:ext cx="178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Maturity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54752" y="4863574"/>
            <a:ext cx="178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Decline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82729" y="1454748"/>
            <a:ext cx="951258" cy="9374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R&amp;D agencies</a:t>
            </a:r>
            <a:endParaRPr lang="en-US" sz="900" dirty="0"/>
          </a:p>
        </p:txBody>
      </p:sp>
      <p:sp>
        <p:nvSpPr>
          <p:cNvPr id="31" name="Oval 30"/>
          <p:cNvSpPr/>
          <p:nvPr/>
        </p:nvSpPr>
        <p:spPr>
          <a:xfrm>
            <a:off x="855409" y="3635490"/>
            <a:ext cx="977389" cy="8953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Equipme-nt</a:t>
            </a:r>
            <a:r>
              <a:rPr lang="en-US" sz="900" dirty="0" smtClean="0"/>
              <a:t> mfrs.</a:t>
            </a:r>
            <a:endParaRPr lang="en-US" sz="900" dirty="0"/>
          </a:p>
        </p:txBody>
      </p:sp>
      <p:sp>
        <p:nvSpPr>
          <p:cNvPr id="32" name="Oval 31"/>
          <p:cNvSpPr/>
          <p:nvPr/>
        </p:nvSpPr>
        <p:spPr>
          <a:xfrm>
            <a:off x="2529963" y="2542850"/>
            <a:ext cx="965392" cy="9211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Service Providers</a:t>
            </a:r>
            <a:endParaRPr lang="en-US" sz="900" dirty="0"/>
          </a:p>
        </p:txBody>
      </p:sp>
      <p:sp>
        <p:nvSpPr>
          <p:cNvPr id="33" name="Oval 32"/>
          <p:cNvSpPr/>
          <p:nvPr/>
        </p:nvSpPr>
        <p:spPr>
          <a:xfrm>
            <a:off x="1725563" y="4336039"/>
            <a:ext cx="936209" cy="6685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Stds</a:t>
            </a:r>
            <a:r>
              <a:rPr lang="en-US" sz="900" dirty="0" smtClean="0"/>
              <a:t>. agencies</a:t>
            </a:r>
            <a:endParaRPr lang="en-US" sz="900" dirty="0"/>
          </a:p>
        </p:txBody>
      </p:sp>
      <p:sp>
        <p:nvSpPr>
          <p:cNvPr id="34" name="Oval 33"/>
          <p:cNvSpPr/>
          <p:nvPr/>
        </p:nvSpPr>
        <p:spPr>
          <a:xfrm>
            <a:off x="2235003" y="3738732"/>
            <a:ext cx="699304" cy="60468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Regul-ators</a:t>
            </a:r>
            <a:endParaRPr lang="en-US" sz="900" dirty="0"/>
          </a:p>
        </p:txBody>
      </p:sp>
      <p:sp>
        <p:nvSpPr>
          <p:cNvPr id="35" name="Oval 34"/>
          <p:cNvSpPr/>
          <p:nvPr/>
        </p:nvSpPr>
        <p:spPr>
          <a:xfrm>
            <a:off x="2824320" y="1253613"/>
            <a:ext cx="1356854" cy="1274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Competition</a:t>
            </a:r>
            <a:endParaRPr lang="en-US" sz="800" dirty="0"/>
          </a:p>
        </p:txBody>
      </p:sp>
      <p:sp>
        <p:nvSpPr>
          <p:cNvPr id="36" name="Oval 35"/>
          <p:cNvSpPr/>
          <p:nvPr/>
        </p:nvSpPr>
        <p:spPr>
          <a:xfrm>
            <a:off x="5476557" y="3210118"/>
            <a:ext cx="968488" cy="87304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Late entrants</a:t>
            </a:r>
            <a:endParaRPr lang="en-US" sz="900" dirty="0"/>
          </a:p>
        </p:txBody>
      </p:sp>
      <p:sp>
        <p:nvSpPr>
          <p:cNvPr id="37" name="Oval 36"/>
          <p:cNvSpPr/>
          <p:nvPr/>
        </p:nvSpPr>
        <p:spPr>
          <a:xfrm>
            <a:off x="4380262" y="1982412"/>
            <a:ext cx="870163" cy="8196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Channel players</a:t>
            </a:r>
            <a:endParaRPr lang="en-US" sz="900" dirty="0"/>
          </a:p>
        </p:txBody>
      </p:sp>
      <p:sp>
        <p:nvSpPr>
          <p:cNvPr id="38" name="Oval 37"/>
          <p:cNvSpPr/>
          <p:nvPr/>
        </p:nvSpPr>
        <p:spPr>
          <a:xfrm>
            <a:off x="3553122" y="3266784"/>
            <a:ext cx="657548" cy="6046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Govt.</a:t>
            </a:r>
            <a:endParaRPr lang="en-US" sz="900" dirty="0"/>
          </a:p>
        </p:txBody>
      </p:sp>
      <p:sp>
        <p:nvSpPr>
          <p:cNvPr id="39" name="Oval 38"/>
          <p:cNvSpPr/>
          <p:nvPr/>
        </p:nvSpPr>
        <p:spPr>
          <a:xfrm>
            <a:off x="5636950" y="1967663"/>
            <a:ext cx="1065569" cy="76802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Extensions &amp; Support </a:t>
            </a:r>
            <a:endParaRPr lang="en-US" sz="900" dirty="0"/>
          </a:p>
        </p:txBody>
      </p:sp>
      <p:sp>
        <p:nvSpPr>
          <p:cNvPr id="40" name="Oval 39"/>
          <p:cNvSpPr/>
          <p:nvPr/>
        </p:nvSpPr>
        <p:spPr>
          <a:xfrm>
            <a:off x="7270946" y="1982411"/>
            <a:ext cx="1032387" cy="97926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Newer products</a:t>
            </a:r>
            <a:endParaRPr lang="en-US" sz="9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141100" y="5604389"/>
            <a:ext cx="634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41100" y="5353678"/>
            <a:ext cx="58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</a:t>
            </a:r>
            <a:endParaRPr lang="en-US" sz="12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68705" y="1135642"/>
            <a:ext cx="0" cy="581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9713" y="1017658"/>
            <a:ext cx="369332" cy="7521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 smtClean="0"/>
              <a:t>Impact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691" y="5506925"/>
            <a:ext cx="766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Invention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1253617" y="5511845"/>
            <a:ext cx="106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Innovation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09011" y="5513772"/>
            <a:ext cx="1061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Standardized technology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185654" y="5513772"/>
            <a:ext cx="1386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Explosive growth &amp; development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28855" y="5492177"/>
            <a:ext cx="1616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Widespread adoption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50901" y="5513772"/>
            <a:ext cx="1069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First potential substitutes</a:t>
            </a:r>
            <a:endParaRPr lang="en-US" sz="1100" dirty="0"/>
          </a:p>
        </p:txBody>
      </p:sp>
      <p:sp>
        <p:nvSpPr>
          <p:cNvPr id="59" name="Oval 58"/>
          <p:cNvSpPr/>
          <p:nvPr/>
        </p:nvSpPr>
        <p:spPr>
          <a:xfrm>
            <a:off x="1541196" y="2394002"/>
            <a:ext cx="945083" cy="8161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Early adopters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1253617" y="5944659"/>
            <a:ext cx="184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First Commercial Product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835109" y="5951490"/>
            <a:ext cx="1641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Increasing Competition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5617897" y="5944658"/>
            <a:ext cx="2169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Evolving Customer Preferences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6548" y="6533532"/>
            <a:ext cx="5714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*The size of the bubble is indicative of the number of participants in each category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36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Innovation Trends Framework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4969" y="1144938"/>
            <a:ext cx="8598309" cy="15375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External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4328" y="1580381"/>
            <a:ext cx="1296000" cy="7784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Society &amp; Culture</a:t>
            </a:r>
            <a:endParaRPr lang="en-GB" sz="14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4968" y="3207649"/>
            <a:ext cx="8598311" cy="11321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Innovation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0657" y="3650334"/>
            <a:ext cx="1773318" cy="5316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Knowledge Creation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44687" y="3650334"/>
            <a:ext cx="1872344" cy="5316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NPD Funnel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74203" y="3650333"/>
            <a:ext cx="1861105" cy="531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Business Outcome(s)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4969" y="4934858"/>
            <a:ext cx="8598309" cy="1627239"/>
          </a:xfrm>
          <a:prstGeom prst="rect">
            <a:avLst/>
          </a:prstGeom>
          <a:solidFill>
            <a:srgbClr val="CCE5B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Internal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1560" y="5484523"/>
            <a:ext cx="1296000" cy="843719"/>
          </a:xfrm>
          <a:prstGeom prst="rect">
            <a:avLst/>
          </a:prstGeom>
          <a:solidFill>
            <a:srgbClr val="89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Strategy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64114" y="5484523"/>
            <a:ext cx="1296000" cy="843719"/>
          </a:xfrm>
          <a:prstGeom prst="rect">
            <a:avLst/>
          </a:prstGeom>
          <a:solidFill>
            <a:srgbClr val="89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Risk Tolerance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46668" y="5484523"/>
            <a:ext cx="1296000" cy="843719"/>
          </a:xfrm>
          <a:prstGeom prst="rect">
            <a:avLst/>
          </a:prstGeom>
          <a:solidFill>
            <a:srgbClr val="89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Capabilities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29222" y="5484523"/>
            <a:ext cx="1296000" cy="843719"/>
          </a:xfrm>
          <a:prstGeom prst="rect">
            <a:avLst/>
          </a:prstGeom>
          <a:solidFill>
            <a:srgbClr val="89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Structure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11776" y="5484523"/>
            <a:ext cx="1296000" cy="843719"/>
          </a:xfrm>
          <a:prstGeom prst="rect">
            <a:avLst/>
          </a:prstGeom>
          <a:solidFill>
            <a:srgbClr val="89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Culture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94328" y="5484523"/>
            <a:ext cx="1296000" cy="843719"/>
          </a:xfrm>
          <a:prstGeom prst="rect">
            <a:avLst/>
          </a:prstGeom>
          <a:solidFill>
            <a:srgbClr val="89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Internal Creativity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4376060" y="2682488"/>
            <a:ext cx="381690" cy="525161"/>
          </a:xfrm>
          <a:prstGeom prst="downArrow">
            <a:avLst/>
          </a:prstGeom>
          <a:solidFill>
            <a:srgbClr val="55A51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>
            <a:off x="4397832" y="4339997"/>
            <a:ext cx="381690" cy="595095"/>
          </a:xfrm>
          <a:prstGeom prst="upArrow">
            <a:avLst/>
          </a:prstGeom>
          <a:solidFill>
            <a:srgbClr val="55A51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312546" y="3751568"/>
            <a:ext cx="345055" cy="329171"/>
          </a:xfrm>
          <a:prstGeom prst="rightArrow">
            <a:avLst/>
          </a:prstGeom>
          <a:solidFill>
            <a:srgbClr val="B9AF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ight Arrow 45"/>
          <p:cNvSpPr/>
          <p:nvPr/>
        </p:nvSpPr>
        <p:spPr>
          <a:xfrm>
            <a:off x="5666722" y="3751567"/>
            <a:ext cx="345055" cy="329171"/>
          </a:xfrm>
          <a:prstGeom prst="rightArrow">
            <a:avLst/>
          </a:prstGeom>
          <a:solidFill>
            <a:srgbClr val="B9AF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81560" y="1580381"/>
            <a:ext cx="1296000" cy="7784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Policy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64114" y="1580381"/>
            <a:ext cx="1296000" cy="7784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Economy </a:t>
            </a:r>
            <a:r>
              <a:rPr lang="en-GB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&amp; </a:t>
            </a:r>
            <a:r>
              <a:rPr lang="en-GB" sz="14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Finance</a:t>
            </a:r>
            <a:endParaRPr lang="en-GB" sz="14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46669" y="1580381"/>
            <a:ext cx="1296000" cy="7784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Technology</a:t>
            </a:r>
            <a:endParaRPr lang="en-GB" sz="14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29219" y="1580381"/>
            <a:ext cx="1296003" cy="7784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Industry &amp; Competition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1776" y="1580381"/>
            <a:ext cx="1296000" cy="7784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Ecology &amp; Environment</a:t>
            </a:r>
            <a:endParaRPr lang="en-GB" sz="14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Presentation_Template</Template>
  <TotalTime>1795</TotalTime>
  <Words>1255</Words>
  <Application>Microsoft Office PowerPoint</Application>
  <PresentationFormat>On-screen Show (4:3)</PresentationFormat>
  <Paragraphs>211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TCS Presentation_Template</vt:lpstr>
      <vt:lpstr>Divider 1</vt:lpstr>
      <vt:lpstr>Divider 2</vt:lpstr>
      <vt:lpstr>Divider 3</vt:lpstr>
      <vt:lpstr>Thank You</vt:lpstr>
      <vt:lpstr>Introduction &amp; Overview</vt:lpstr>
      <vt:lpstr>Agenda</vt:lpstr>
      <vt:lpstr>a. Innovation &amp; Classification </vt:lpstr>
      <vt:lpstr>Innovation</vt:lpstr>
      <vt:lpstr>Types of Innovation</vt:lpstr>
      <vt:lpstr>b. The Innovation Trends Framework</vt:lpstr>
      <vt:lpstr>Innovation Trends Framework</vt:lpstr>
      <vt:lpstr>Influencers to Technology Evolution</vt:lpstr>
      <vt:lpstr>The Innovation Trends Framework</vt:lpstr>
      <vt:lpstr>PowerPoint Presentation</vt:lpstr>
      <vt:lpstr>In a nutshell…</vt:lpstr>
      <vt:lpstr>c. Strategic Management of Innovation &amp; Value to an Innovation Manager</vt:lpstr>
      <vt:lpstr>Strategic Management of Innovation</vt:lpstr>
      <vt:lpstr>Value to an Innovation Manager</vt:lpstr>
      <vt:lpstr>d. Other Courses &amp; Key Learnings</vt:lpstr>
      <vt:lpstr>Other Courses &amp; Learnings (1/2)</vt:lpstr>
      <vt:lpstr>Other Courses &amp; Learnings (2/2)</vt:lpstr>
      <vt:lpstr>Objectives &amp; Motivation</vt:lpstr>
      <vt:lpstr>e. Interests &amp; Career Plans </vt:lpstr>
      <vt:lpstr>Interests &amp; Career Plans</vt:lpstr>
      <vt:lpstr>f. Areas of Potential Contribution</vt:lpstr>
      <vt:lpstr>Areas of Potential Contribution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Overview</dc:title>
  <dc:creator>Manish Chandra K N</dc:creator>
  <cp:lastModifiedBy>Manish Chandra K N</cp:lastModifiedBy>
  <cp:revision>76</cp:revision>
  <dcterms:created xsi:type="dcterms:W3CDTF">2014-07-19T06:52:06Z</dcterms:created>
  <dcterms:modified xsi:type="dcterms:W3CDTF">2014-12-04T07:51:18Z</dcterms:modified>
</cp:coreProperties>
</file>