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7.xml" ContentType="application/vnd.openxmlformats-officedocument.them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 id="2147483683" r:id="rId6"/>
    <p:sldMasterId id="2147483694" r:id="rId7"/>
    <p:sldMasterId id="2147483705" r:id="rId8"/>
    <p:sldMasterId id="2147483722" r:id="rId9"/>
    <p:sldMasterId id="2147483724" r:id="rId10"/>
    <p:sldMasterId id="2147483727" r:id="rId11"/>
  </p:sldMasterIdLst>
  <p:notesMasterIdLst>
    <p:notesMasterId r:id="rId42"/>
  </p:notesMasterIdLst>
  <p:handoutMasterIdLst>
    <p:handoutMasterId r:id="rId43"/>
  </p:handoutMasterIdLst>
  <p:sldIdLst>
    <p:sldId id="256" r:id="rId12"/>
    <p:sldId id="401" r:id="rId13"/>
    <p:sldId id="339" r:id="rId14"/>
    <p:sldId id="364" r:id="rId15"/>
    <p:sldId id="403" r:id="rId16"/>
    <p:sldId id="393" r:id="rId17"/>
    <p:sldId id="392" r:id="rId18"/>
    <p:sldId id="368" r:id="rId19"/>
    <p:sldId id="365" r:id="rId20"/>
    <p:sldId id="344" r:id="rId21"/>
    <p:sldId id="385" r:id="rId22"/>
    <p:sldId id="387" r:id="rId23"/>
    <p:sldId id="397" r:id="rId24"/>
    <p:sldId id="398" r:id="rId25"/>
    <p:sldId id="348" r:id="rId26"/>
    <p:sldId id="394" r:id="rId27"/>
    <p:sldId id="396" r:id="rId28"/>
    <p:sldId id="391" r:id="rId29"/>
    <p:sldId id="399" r:id="rId30"/>
    <p:sldId id="389" r:id="rId31"/>
    <p:sldId id="400" r:id="rId32"/>
    <p:sldId id="360" r:id="rId33"/>
    <p:sldId id="395" r:id="rId34"/>
    <p:sldId id="384" r:id="rId35"/>
    <p:sldId id="336" r:id="rId36"/>
    <p:sldId id="380" r:id="rId37"/>
    <p:sldId id="381" r:id="rId38"/>
    <p:sldId id="382" r:id="rId39"/>
    <p:sldId id="383" r:id="rId40"/>
    <p:sldId id="300"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E391"/>
    <a:srgbClr val="A9DB73"/>
    <a:srgbClr val="CBE9A9"/>
    <a:srgbClr val="EEF8E4"/>
    <a:srgbClr val="A2D767"/>
    <a:srgbClr val="84CA36"/>
    <a:srgbClr val="97D256"/>
    <a:srgbClr val="8BCD43"/>
    <a:srgbClr val="AFDD7D"/>
    <a:srgbClr val="C0E4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34" autoAdjust="0"/>
    <p:restoredTop sz="95107" autoAdjust="0"/>
  </p:normalViewPr>
  <p:slideViewPr>
    <p:cSldViewPr>
      <p:cViewPr varScale="1">
        <p:scale>
          <a:sx n="125" d="100"/>
          <a:sy n="125" d="100"/>
        </p:scale>
        <p:origin x="-512" y="-120"/>
      </p:cViewPr>
      <p:guideLst>
        <p:guide orient="horz" pos="2160"/>
        <p:guide pos="2880"/>
      </p:guideLst>
    </p:cSldViewPr>
  </p:slideViewPr>
  <p:outlineViewPr>
    <p:cViewPr>
      <p:scale>
        <a:sx n="33" d="100"/>
        <a:sy n="33" d="100"/>
      </p:scale>
      <p:origin x="0" y="3942"/>
    </p:cViewPr>
  </p:outlineViewPr>
  <p:notesTextViewPr>
    <p:cViewPr>
      <p:scale>
        <a:sx n="100" d="100"/>
        <a:sy n="100" d="100"/>
      </p:scale>
      <p:origin x="0" y="0"/>
    </p:cViewPr>
  </p:notesTextViewPr>
  <p:notesViewPr>
    <p:cSldViewPr>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9" Type="http://schemas.openxmlformats.org/officeDocument/2006/relationships/slideMaster" Target="slideMasters/slideMaster6.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10" Type="http://schemas.openxmlformats.org/officeDocument/2006/relationships/slideMaster" Target="slideMasters/slideMaster7.xml"/><Relationship Id="rId11" Type="http://schemas.openxmlformats.org/officeDocument/2006/relationships/slideMaster" Target="slideMasters/slideMaster8.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7E3A3-53C1-164E-AC9A-D0B87B1172E6}"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F5BF866A-FC6D-714D-96DC-6A2928ED806C}">
      <dgm:prSet/>
      <dgm:spPr/>
      <dgm:t>
        <a:bodyPr/>
        <a:lstStyle/>
        <a:p>
          <a:pPr rtl="0"/>
          <a:r>
            <a:rPr lang="en-US" dirty="0" smtClean="0">
              <a:latin typeface="Arial"/>
              <a:cs typeface="Arial"/>
            </a:rPr>
            <a:t>2009</a:t>
          </a:r>
          <a:endParaRPr lang="en-US" dirty="0">
            <a:latin typeface="Arial"/>
            <a:cs typeface="Arial"/>
          </a:endParaRPr>
        </a:p>
      </dgm:t>
    </dgm:pt>
    <dgm:pt modelId="{74DAF186-7352-934D-8B8F-DDE3607257C3}" type="parTrans" cxnId="{53CD1BEB-CFAF-A247-89E2-64C3A64489D4}">
      <dgm:prSet/>
      <dgm:spPr/>
      <dgm:t>
        <a:bodyPr/>
        <a:lstStyle/>
        <a:p>
          <a:endParaRPr lang="en-US">
            <a:latin typeface="Arial"/>
            <a:cs typeface="Arial"/>
          </a:endParaRPr>
        </a:p>
      </dgm:t>
    </dgm:pt>
    <dgm:pt modelId="{D51D6E16-63D0-A440-BDC2-3AF4AD85E574}" type="sibTrans" cxnId="{53CD1BEB-CFAF-A247-89E2-64C3A64489D4}">
      <dgm:prSet/>
      <dgm:spPr/>
      <dgm:t>
        <a:bodyPr/>
        <a:lstStyle/>
        <a:p>
          <a:endParaRPr lang="en-US">
            <a:latin typeface="Arial"/>
            <a:cs typeface="Arial"/>
          </a:endParaRPr>
        </a:p>
      </dgm:t>
    </dgm:pt>
    <dgm:pt modelId="{B29FAEC4-2749-2741-B91D-6E5AF38BE228}">
      <dgm:prSet/>
      <dgm:spPr/>
      <dgm:t>
        <a:bodyPr/>
        <a:lstStyle/>
        <a:p>
          <a:pPr rtl="0"/>
          <a:r>
            <a:rPr lang="en-US" dirty="0" smtClean="0">
              <a:latin typeface="Arial"/>
              <a:cs typeface="Arial"/>
            </a:rPr>
            <a:t>July 2009 - Opened a delivery </a:t>
          </a:r>
          <a:r>
            <a:rPr lang="en-US" dirty="0" err="1" smtClean="0">
              <a:latin typeface="Arial"/>
              <a:cs typeface="Arial"/>
            </a:rPr>
            <a:t>centre</a:t>
          </a:r>
          <a:r>
            <a:rPr lang="en-US" dirty="0" smtClean="0">
              <a:latin typeface="Arial"/>
              <a:cs typeface="Arial"/>
            </a:rPr>
            <a:t> for Business Process Outsourcing services in Madrid. The </a:t>
          </a:r>
          <a:r>
            <a:rPr lang="en-US" dirty="0" err="1" smtClean="0">
              <a:latin typeface="Arial"/>
              <a:cs typeface="Arial"/>
            </a:rPr>
            <a:t>centre</a:t>
          </a:r>
          <a:r>
            <a:rPr lang="en-US" dirty="0" smtClean="0">
              <a:latin typeface="Arial"/>
              <a:cs typeface="Arial"/>
            </a:rPr>
            <a:t> offers accounting, finance, human resources &amp; other business-related services, has already secured 10 big clients. Accenture's Madrid hubs employ 7,000 of its 12,000 Spanish workforce.</a:t>
          </a:r>
          <a:endParaRPr lang="en-US" dirty="0">
            <a:latin typeface="Arial"/>
            <a:cs typeface="Arial"/>
          </a:endParaRPr>
        </a:p>
      </dgm:t>
    </dgm:pt>
    <dgm:pt modelId="{5F2B2193-5382-A04F-B8FC-959988B6A477}" type="parTrans" cxnId="{DC2DEE70-1595-F64A-A3ED-EB686F45F861}">
      <dgm:prSet/>
      <dgm:spPr/>
      <dgm:t>
        <a:bodyPr/>
        <a:lstStyle/>
        <a:p>
          <a:endParaRPr lang="en-US">
            <a:latin typeface="Arial"/>
            <a:cs typeface="Arial"/>
          </a:endParaRPr>
        </a:p>
      </dgm:t>
    </dgm:pt>
    <dgm:pt modelId="{C713E7EC-38B6-BC47-A021-6412B680BA62}" type="sibTrans" cxnId="{DC2DEE70-1595-F64A-A3ED-EB686F45F861}">
      <dgm:prSet/>
      <dgm:spPr/>
      <dgm:t>
        <a:bodyPr/>
        <a:lstStyle/>
        <a:p>
          <a:endParaRPr lang="en-US">
            <a:latin typeface="Arial"/>
            <a:cs typeface="Arial"/>
          </a:endParaRPr>
        </a:p>
      </dgm:t>
    </dgm:pt>
    <dgm:pt modelId="{6006E7E8-7D59-D948-9D00-ADDC4C0A95A4}">
      <dgm:prSet/>
      <dgm:spPr/>
      <dgm:t>
        <a:bodyPr/>
        <a:lstStyle/>
        <a:p>
          <a:r>
            <a:rPr lang="en-US" dirty="0" smtClean="0">
              <a:latin typeface="Arial"/>
              <a:cs typeface="Arial"/>
            </a:rPr>
            <a:t>July 2009 - Formed a new operating group to focus and build on healthcare, government and public-service clients. The new operating group known as Health &amp; Public Service, will bring together all components of Accenture's existing Public Service operating group with the areas of its Health &amp; Life Sciences industry group related to serving healthcare payers and providers.</a:t>
          </a:r>
        </a:p>
      </dgm:t>
    </dgm:pt>
    <dgm:pt modelId="{6494E95D-58D5-E740-BB64-F67820E884B6}" type="parTrans" cxnId="{15CA6890-F608-FE45-B8BB-5FA609217052}">
      <dgm:prSet/>
      <dgm:spPr/>
      <dgm:t>
        <a:bodyPr/>
        <a:lstStyle/>
        <a:p>
          <a:endParaRPr lang="en-US">
            <a:latin typeface="Arial"/>
            <a:cs typeface="Arial"/>
          </a:endParaRPr>
        </a:p>
      </dgm:t>
    </dgm:pt>
    <dgm:pt modelId="{E4E75391-8C76-7949-8D42-D90A8DAE9B4E}" type="sibTrans" cxnId="{15CA6890-F608-FE45-B8BB-5FA609217052}">
      <dgm:prSet/>
      <dgm:spPr/>
      <dgm:t>
        <a:bodyPr/>
        <a:lstStyle/>
        <a:p>
          <a:endParaRPr lang="en-US">
            <a:latin typeface="Arial"/>
            <a:cs typeface="Arial"/>
          </a:endParaRPr>
        </a:p>
      </dgm:t>
    </dgm:pt>
    <dgm:pt modelId="{D1F0ACA5-587E-C340-811B-02BA497FC5CC}">
      <dgm:prSet/>
      <dgm:spPr/>
      <dgm:t>
        <a:bodyPr/>
        <a:lstStyle/>
        <a:p>
          <a:r>
            <a:rPr lang="en-US" dirty="0" smtClean="0">
              <a:latin typeface="Arial"/>
              <a:cs typeface="Arial"/>
            </a:rPr>
            <a:t>2010</a:t>
          </a:r>
        </a:p>
      </dgm:t>
    </dgm:pt>
    <dgm:pt modelId="{D48A02A3-C9BA-A64E-A30F-AF1E6127A862}" type="parTrans" cxnId="{E1FBF592-A6B9-FE4C-92AC-DD0491FFDE52}">
      <dgm:prSet/>
      <dgm:spPr/>
      <dgm:t>
        <a:bodyPr/>
        <a:lstStyle/>
        <a:p>
          <a:endParaRPr lang="en-US">
            <a:latin typeface="Arial"/>
            <a:cs typeface="Arial"/>
          </a:endParaRPr>
        </a:p>
      </dgm:t>
    </dgm:pt>
    <dgm:pt modelId="{BECAFA53-1CE3-A342-8731-DE22629A0A41}" type="sibTrans" cxnId="{E1FBF592-A6B9-FE4C-92AC-DD0491FFDE52}">
      <dgm:prSet/>
      <dgm:spPr/>
      <dgm:t>
        <a:bodyPr/>
        <a:lstStyle/>
        <a:p>
          <a:endParaRPr lang="en-US">
            <a:latin typeface="Arial"/>
            <a:cs typeface="Arial"/>
          </a:endParaRPr>
        </a:p>
      </dgm:t>
    </dgm:pt>
    <dgm:pt modelId="{7C6D627E-124B-B344-8FB5-1B226C03B9D1}">
      <dgm:prSet/>
      <dgm:spPr/>
      <dgm:t>
        <a:bodyPr/>
        <a:lstStyle/>
        <a:p>
          <a:r>
            <a:rPr lang="en-US" dirty="0" smtClean="0">
              <a:latin typeface="Arial"/>
              <a:cs typeface="Arial"/>
            </a:rPr>
            <a:t>Opened Cyber Security Threat Analysis Center In San Antonio Texas, in response to growing demand for data-centric security services, specifically trusted application (software) development and delivery, malware analysis, Internet Protocol version 6 security, and security code reviews</a:t>
          </a:r>
        </a:p>
      </dgm:t>
    </dgm:pt>
    <dgm:pt modelId="{080E7732-9E0D-FE46-A6FE-12DC55A225E0}" type="parTrans" cxnId="{60D195B9-FA5D-EA4D-B3DA-CA1395473F26}">
      <dgm:prSet/>
      <dgm:spPr/>
      <dgm:t>
        <a:bodyPr/>
        <a:lstStyle/>
        <a:p>
          <a:endParaRPr lang="en-US">
            <a:latin typeface="Arial"/>
            <a:cs typeface="Arial"/>
          </a:endParaRPr>
        </a:p>
      </dgm:t>
    </dgm:pt>
    <dgm:pt modelId="{DA0992A1-DD42-9445-AE72-4A0F9C8127AE}" type="sibTrans" cxnId="{60D195B9-FA5D-EA4D-B3DA-CA1395473F26}">
      <dgm:prSet/>
      <dgm:spPr/>
      <dgm:t>
        <a:bodyPr/>
        <a:lstStyle/>
        <a:p>
          <a:endParaRPr lang="en-US">
            <a:latin typeface="Arial"/>
            <a:cs typeface="Arial"/>
          </a:endParaRPr>
        </a:p>
      </dgm:t>
    </dgm:pt>
    <dgm:pt modelId="{C662705F-B048-CA41-8D24-E81D1EAA0FCC}">
      <dgm:prSet/>
      <dgm:spPr/>
      <dgm:t>
        <a:bodyPr/>
        <a:lstStyle/>
        <a:p>
          <a:r>
            <a:rPr lang="en-US" dirty="0" smtClean="0">
              <a:latin typeface="Arial"/>
              <a:cs typeface="Arial"/>
            </a:rPr>
            <a:t>Nov 2010- announced plans to open a research, development and innovation </a:t>
          </a:r>
          <a:r>
            <a:rPr lang="en-US" dirty="0" err="1" smtClean="0">
              <a:latin typeface="Arial"/>
              <a:cs typeface="Arial"/>
            </a:rPr>
            <a:t>centre</a:t>
          </a:r>
          <a:r>
            <a:rPr lang="en-US" dirty="0" smtClean="0">
              <a:latin typeface="Arial"/>
              <a:cs typeface="Arial"/>
            </a:rPr>
            <a:t> in Dublin, Ireland, to develop predictive analytics solutions for clients worldwide.</a:t>
          </a:r>
          <a:endParaRPr lang="en-US" dirty="0">
            <a:latin typeface="Arial"/>
            <a:cs typeface="Arial"/>
          </a:endParaRPr>
        </a:p>
      </dgm:t>
    </dgm:pt>
    <dgm:pt modelId="{615C56F4-B22F-E94C-AF6F-9A0A0E79763F}" type="parTrans" cxnId="{7943DD19-6DB4-164E-9A4C-8986BEBD7FA5}">
      <dgm:prSet/>
      <dgm:spPr/>
      <dgm:t>
        <a:bodyPr/>
        <a:lstStyle/>
        <a:p>
          <a:endParaRPr lang="en-US">
            <a:latin typeface="Arial"/>
            <a:cs typeface="Arial"/>
          </a:endParaRPr>
        </a:p>
      </dgm:t>
    </dgm:pt>
    <dgm:pt modelId="{2A847F52-F0E6-8F4D-A597-B137E57D79EC}" type="sibTrans" cxnId="{7943DD19-6DB4-164E-9A4C-8986BEBD7FA5}">
      <dgm:prSet/>
      <dgm:spPr/>
      <dgm:t>
        <a:bodyPr/>
        <a:lstStyle/>
        <a:p>
          <a:endParaRPr lang="en-US">
            <a:latin typeface="Arial"/>
            <a:cs typeface="Arial"/>
          </a:endParaRPr>
        </a:p>
      </dgm:t>
    </dgm:pt>
    <dgm:pt modelId="{18E1319B-EDD4-6C41-9B9B-B19361163720}">
      <dgm:prSet/>
      <dgm:spPr/>
      <dgm:t>
        <a:bodyPr/>
        <a:lstStyle/>
        <a:p>
          <a:r>
            <a:rPr lang="en-US" dirty="0" smtClean="0">
              <a:latin typeface="Arial"/>
              <a:cs typeface="Arial"/>
            </a:rPr>
            <a:t>2011</a:t>
          </a:r>
          <a:endParaRPr lang="en-US" dirty="0">
            <a:latin typeface="Arial"/>
            <a:cs typeface="Arial"/>
          </a:endParaRPr>
        </a:p>
      </dgm:t>
    </dgm:pt>
    <dgm:pt modelId="{4EA6DC75-B9E3-404F-BEE4-FA28F127614C}" type="parTrans" cxnId="{6F3A6112-0803-214F-B173-CD8056CFA66C}">
      <dgm:prSet/>
      <dgm:spPr/>
      <dgm:t>
        <a:bodyPr/>
        <a:lstStyle/>
        <a:p>
          <a:endParaRPr lang="en-US">
            <a:latin typeface="Arial"/>
            <a:cs typeface="Arial"/>
          </a:endParaRPr>
        </a:p>
      </dgm:t>
    </dgm:pt>
    <dgm:pt modelId="{C351D491-3C5A-454B-BAA8-6CD26E443C3A}" type="sibTrans" cxnId="{6F3A6112-0803-214F-B173-CD8056CFA66C}">
      <dgm:prSet/>
      <dgm:spPr/>
      <dgm:t>
        <a:bodyPr/>
        <a:lstStyle/>
        <a:p>
          <a:endParaRPr lang="en-US">
            <a:latin typeface="Arial"/>
            <a:cs typeface="Arial"/>
          </a:endParaRPr>
        </a:p>
      </dgm:t>
    </dgm:pt>
    <dgm:pt modelId="{AA946DCE-55CF-674B-8B44-F30D369BB38F}">
      <dgm:prSet/>
      <dgm:spPr/>
      <dgm:t>
        <a:bodyPr/>
        <a:lstStyle/>
        <a:p>
          <a:r>
            <a:rPr lang="en-US" dirty="0" smtClean="0">
              <a:solidFill>
                <a:prstClr val="black"/>
              </a:solidFill>
              <a:latin typeface="Arial"/>
              <a:cs typeface="Arial"/>
            </a:rPr>
            <a:t>Oct 2011- announced creating a £75,000 fund to support its Skills to Succeed initiatives in Scotland.  Monies will be given to three not-for-profit organizations – The Prince’s Trust, Prince’s Scottish Youth Business Trust (PSYBT) and Oxfam – to support initiatives aimed at re-skilling unemployed or socially disadvantaged individuals so they can enter the workforce.</a:t>
          </a:r>
          <a:endParaRPr lang="en-US" dirty="0">
            <a:latin typeface="Arial"/>
            <a:cs typeface="Arial"/>
          </a:endParaRPr>
        </a:p>
      </dgm:t>
    </dgm:pt>
    <dgm:pt modelId="{736B3FD9-B707-9248-BBAE-112AFF6713B7}" type="parTrans" cxnId="{F1D61F9E-F552-4746-AE6C-D1F9C4A1BC3D}">
      <dgm:prSet/>
      <dgm:spPr/>
      <dgm:t>
        <a:bodyPr/>
        <a:lstStyle/>
        <a:p>
          <a:endParaRPr lang="en-US">
            <a:latin typeface="Arial"/>
            <a:cs typeface="Arial"/>
          </a:endParaRPr>
        </a:p>
      </dgm:t>
    </dgm:pt>
    <dgm:pt modelId="{E79B4BCE-A84D-BA4B-911C-3D9B6CB6A9B6}" type="sibTrans" cxnId="{F1D61F9E-F552-4746-AE6C-D1F9C4A1BC3D}">
      <dgm:prSet/>
      <dgm:spPr/>
      <dgm:t>
        <a:bodyPr/>
        <a:lstStyle/>
        <a:p>
          <a:endParaRPr lang="en-US">
            <a:latin typeface="Arial"/>
            <a:cs typeface="Arial"/>
          </a:endParaRPr>
        </a:p>
      </dgm:t>
    </dgm:pt>
    <dgm:pt modelId="{2A0A7959-BED2-0B4E-8FA7-C63E3C394C0A}">
      <dgm:prSet/>
      <dgm:spPr/>
      <dgm:t>
        <a:bodyPr/>
        <a:lstStyle/>
        <a:p>
          <a:r>
            <a:rPr lang="en-US" dirty="0" smtClean="0">
              <a:solidFill>
                <a:prstClr val="black"/>
              </a:solidFill>
              <a:latin typeface="Arial"/>
              <a:cs typeface="Arial"/>
            </a:rPr>
            <a:t>Sep 2011- </a:t>
          </a:r>
          <a:r>
            <a:rPr lang="it-IT" dirty="0" err="1" smtClean="0">
              <a:solidFill>
                <a:prstClr val="black"/>
              </a:solidFill>
              <a:latin typeface="Arial"/>
              <a:cs typeface="Arial"/>
            </a:rPr>
            <a:t>Launched</a:t>
          </a:r>
          <a:r>
            <a:rPr lang="it-IT" dirty="0" smtClean="0">
              <a:solidFill>
                <a:prstClr val="black"/>
              </a:solidFill>
              <a:latin typeface="Arial"/>
              <a:cs typeface="Arial"/>
            </a:rPr>
            <a:t> Global Social Media </a:t>
          </a:r>
          <a:r>
            <a:rPr lang="it-IT" dirty="0" err="1" smtClean="0">
              <a:solidFill>
                <a:prstClr val="black"/>
              </a:solidFill>
              <a:latin typeface="Arial"/>
              <a:cs typeface="Arial"/>
            </a:rPr>
            <a:t>Innovation</a:t>
          </a:r>
          <a:r>
            <a:rPr lang="it-IT" dirty="0" smtClean="0">
              <a:solidFill>
                <a:prstClr val="black"/>
              </a:solidFill>
              <a:latin typeface="Arial"/>
              <a:cs typeface="Arial"/>
            </a:rPr>
            <a:t> Center in </a:t>
          </a:r>
          <a:r>
            <a:rPr lang="it-IT" dirty="0" err="1" smtClean="0">
              <a:solidFill>
                <a:prstClr val="black"/>
              </a:solidFill>
              <a:latin typeface="Arial"/>
              <a:cs typeface="Arial"/>
            </a:rPr>
            <a:t>Silicon</a:t>
          </a:r>
          <a:r>
            <a:rPr lang="it-IT" dirty="0" smtClean="0">
              <a:solidFill>
                <a:prstClr val="black"/>
              </a:solidFill>
              <a:latin typeface="Arial"/>
              <a:cs typeface="Arial"/>
            </a:rPr>
            <a:t> Valley</a:t>
          </a:r>
        </a:p>
      </dgm:t>
    </dgm:pt>
    <dgm:pt modelId="{14635C62-1FBB-8746-A209-074182273BB8}" type="parTrans" cxnId="{77135960-F15E-2D48-BDE3-0284DA0BBC47}">
      <dgm:prSet/>
      <dgm:spPr/>
      <dgm:t>
        <a:bodyPr/>
        <a:lstStyle/>
        <a:p>
          <a:endParaRPr lang="en-US">
            <a:latin typeface="Arial"/>
            <a:cs typeface="Arial"/>
          </a:endParaRPr>
        </a:p>
      </dgm:t>
    </dgm:pt>
    <dgm:pt modelId="{8F05E3B6-EAA9-654E-9075-2D122F679C7A}" type="sibTrans" cxnId="{77135960-F15E-2D48-BDE3-0284DA0BBC47}">
      <dgm:prSet/>
      <dgm:spPr/>
      <dgm:t>
        <a:bodyPr/>
        <a:lstStyle/>
        <a:p>
          <a:endParaRPr lang="en-US">
            <a:latin typeface="Arial"/>
            <a:cs typeface="Arial"/>
          </a:endParaRPr>
        </a:p>
      </dgm:t>
    </dgm:pt>
    <dgm:pt modelId="{157FB516-83EE-9443-B09C-1092263860AE}">
      <dgm:prSet/>
      <dgm:spPr/>
      <dgm:t>
        <a:bodyPr/>
        <a:lstStyle/>
        <a:p>
          <a:r>
            <a:rPr lang="it-IT" dirty="0" smtClean="0">
              <a:solidFill>
                <a:prstClr val="black"/>
              </a:solidFill>
              <a:latin typeface="Arial"/>
              <a:cs typeface="Arial"/>
            </a:rPr>
            <a:t>April 2011- </a:t>
          </a:r>
          <a:r>
            <a:rPr lang="en-US" dirty="0" smtClean="0">
              <a:solidFill>
                <a:prstClr val="black"/>
              </a:solidFill>
              <a:latin typeface="Arial"/>
              <a:cs typeface="Arial"/>
            </a:rPr>
            <a:t>Accenture Foundations have awarded </a:t>
          </a:r>
          <a:r>
            <a:rPr lang="en-US" dirty="0" err="1" smtClean="0">
              <a:solidFill>
                <a:prstClr val="black"/>
              </a:solidFill>
              <a:latin typeface="Arial"/>
              <a:cs typeface="Arial"/>
            </a:rPr>
            <a:t>Enablis</a:t>
          </a:r>
          <a:r>
            <a:rPr lang="en-US" dirty="0" smtClean="0">
              <a:solidFill>
                <a:prstClr val="black"/>
              </a:solidFill>
              <a:latin typeface="Arial"/>
              <a:cs typeface="Arial"/>
            </a:rPr>
            <a:t> an grant of US$1.25 million to help the organization support entrepreneurs in Argentina.  This grant brings Accenture’s direct support to </a:t>
          </a:r>
          <a:r>
            <a:rPr lang="en-US" dirty="0" err="1" smtClean="0">
              <a:solidFill>
                <a:prstClr val="black"/>
              </a:solidFill>
              <a:latin typeface="Arial"/>
              <a:cs typeface="Arial"/>
            </a:rPr>
            <a:t>Enablis</a:t>
          </a:r>
          <a:r>
            <a:rPr lang="en-US" dirty="0" smtClean="0">
              <a:solidFill>
                <a:prstClr val="black"/>
              </a:solidFill>
              <a:latin typeface="Arial"/>
              <a:cs typeface="Arial"/>
            </a:rPr>
            <a:t> to more than $3 million since 2007.</a:t>
          </a:r>
        </a:p>
      </dgm:t>
    </dgm:pt>
    <dgm:pt modelId="{1CC9B60F-30A4-F84E-BC7B-E1102786BAA7}" type="parTrans" cxnId="{92E25D7C-E92C-2349-B081-A7CA1645E059}">
      <dgm:prSet/>
      <dgm:spPr/>
      <dgm:t>
        <a:bodyPr/>
        <a:lstStyle/>
        <a:p>
          <a:endParaRPr lang="en-US">
            <a:latin typeface="Arial"/>
            <a:cs typeface="Arial"/>
          </a:endParaRPr>
        </a:p>
      </dgm:t>
    </dgm:pt>
    <dgm:pt modelId="{71B43DCA-0E32-B14A-9611-C194F8518BAF}" type="sibTrans" cxnId="{92E25D7C-E92C-2349-B081-A7CA1645E059}">
      <dgm:prSet/>
      <dgm:spPr/>
      <dgm:t>
        <a:bodyPr/>
        <a:lstStyle/>
        <a:p>
          <a:endParaRPr lang="en-US">
            <a:latin typeface="Arial"/>
            <a:cs typeface="Arial"/>
          </a:endParaRPr>
        </a:p>
      </dgm:t>
    </dgm:pt>
    <dgm:pt modelId="{C96FAC0A-2660-D142-B550-4CAA16731DFE}">
      <dgm:prSet/>
      <dgm:spPr/>
      <dgm:t>
        <a:bodyPr/>
        <a:lstStyle/>
        <a:p>
          <a:r>
            <a:rPr lang="en-US" dirty="0" smtClean="0">
              <a:solidFill>
                <a:schemeClr val="bg1"/>
              </a:solidFill>
              <a:latin typeface="Arial"/>
              <a:cs typeface="Arial"/>
            </a:rPr>
            <a:t>2013</a:t>
          </a:r>
        </a:p>
      </dgm:t>
    </dgm:pt>
    <dgm:pt modelId="{C45E97F9-E01C-A44F-B483-545DF07752B1}" type="parTrans" cxnId="{7D0D930B-000B-FE4B-ACC3-25D18DF6E456}">
      <dgm:prSet/>
      <dgm:spPr/>
      <dgm:t>
        <a:bodyPr/>
        <a:lstStyle/>
        <a:p>
          <a:endParaRPr lang="en-US"/>
        </a:p>
      </dgm:t>
    </dgm:pt>
    <dgm:pt modelId="{EE43F57B-3132-B742-92E9-1AA7BF753143}" type="sibTrans" cxnId="{7D0D930B-000B-FE4B-ACC3-25D18DF6E456}">
      <dgm:prSet/>
      <dgm:spPr/>
      <dgm:t>
        <a:bodyPr/>
        <a:lstStyle/>
        <a:p>
          <a:endParaRPr lang="en-US"/>
        </a:p>
      </dgm:t>
    </dgm:pt>
    <dgm:pt modelId="{0A00076E-77EC-954F-AA56-816906F4071F}">
      <dgm:prSet/>
      <dgm:spPr/>
      <dgm:t>
        <a:bodyPr/>
        <a:lstStyle/>
        <a:p>
          <a:r>
            <a:rPr lang="en-US" dirty="0" smtClean="0">
              <a:solidFill>
                <a:prstClr val="black"/>
              </a:solidFill>
              <a:latin typeface="Arial"/>
              <a:cs typeface="Arial"/>
            </a:rPr>
            <a:t>Accenture plans to invest more than $400 million in cloud technologies and capabilities through at least 2015.That fund will be dedicated to developing cloud services with its network of providers while also working on blending its own cloud portfolio with third-party solutions -- all reflecting the hybrid cloud strategy in general. </a:t>
          </a:r>
        </a:p>
      </dgm:t>
    </dgm:pt>
    <dgm:pt modelId="{A855986C-E4FB-4541-8587-29C92C662A7B}" type="parTrans" cxnId="{74DECFDA-DA5A-144D-AE57-E20ABE23BD8D}">
      <dgm:prSet/>
      <dgm:spPr/>
      <dgm:t>
        <a:bodyPr/>
        <a:lstStyle/>
        <a:p>
          <a:endParaRPr lang="en-US"/>
        </a:p>
      </dgm:t>
    </dgm:pt>
    <dgm:pt modelId="{F232A5A9-26C3-254A-8FC0-52690B36DF18}" type="sibTrans" cxnId="{74DECFDA-DA5A-144D-AE57-E20ABE23BD8D}">
      <dgm:prSet/>
      <dgm:spPr/>
      <dgm:t>
        <a:bodyPr/>
        <a:lstStyle/>
        <a:p>
          <a:endParaRPr lang="en-US"/>
        </a:p>
      </dgm:t>
    </dgm:pt>
    <dgm:pt modelId="{F7B2561B-7E6B-6942-82D7-0768AAE4630E}" type="pres">
      <dgm:prSet presAssocID="{2E67E3A3-53C1-164E-AC9A-D0B87B1172E6}" presName="Name0" presStyleCnt="0">
        <dgm:presLayoutVars>
          <dgm:dir/>
          <dgm:animLvl val="lvl"/>
          <dgm:resizeHandles val="exact"/>
        </dgm:presLayoutVars>
      </dgm:prSet>
      <dgm:spPr/>
      <dgm:t>
        <a:bodyPr/>
        <a:lstStyle/>
        <a:p>
          <a:endParaRPr lang="en-US"/>
        </a:p>
      </dgm:t>
    </dgm:pt>
    <dgm:pt modelId="{75E2BFDA-7550-DB4F-93B3-02EA6FC26CC5}" type="pres">
      <dgm:prSet presAssocID="{F5BF866A-FC6D-714D-96DC-6A2928ED806C}" presName="composite" presStyleCnt="0"/>
      <dgm:spPr/>
    </dgm:pt>
    <dgm:pt modelId="{D2D762D0-3224-3548-A426-8AACB59D8884}" type="pres">
      <dgm:prSet presAssocID="{F5BF866A-FC6D-714D-96DC-6A2928ED806C}" presName="parTx" presStyleLbl="alignNode1" presStyleIdx="0" presStyleCnt="4">
        <dgm:presLayoutVars>
          <dgm:chMax val="0"/>
          <dgm:chPref val="0"/>
          <dgm:bulletEnabled val="1"/>
        </dgm:presLayoutVars>
      </dgm:prSet>
      <dgm:spPr/>
      <dgm:t>
        <a:bodyPr/>
        <a:lstStyle/>
        <a:p>
          <a:endParaRPr lang="en-US"/>
        </a:p>
      </dgm:t>
    </dgm:pt>
    <dgm:pt modelId="{D621DFEF-493A-9F43-8A28-EBD52EE89805}" type="pres">
      <dgm:prSet presAssocID="{F5BF866A-FC6D-714D-96DC-6A2928ED806C}" presName="desTx" presStyleLbl="alignAccFollowNode1" presStyleIdx="0" presStyleCnt="4">
        <dgm:presLayoutVars>
          <dgm:bulletEnabled val="1"/>
        </dgm:presLayoutVars>
      </dgm:prSet>
      <dgm:spPr/>
      <dgm:t>
        <a:bodyPr/>
        <a:lstStyle/>
        <a:p>
          <a:endParaRPr lang="en-US"/>
        </a:p>
      </dgm:t>
    </dgm:pt>
    <dgm:pt modelId="{F737497A-786C-7A48-B080-FC76BD5E6A77}" type="pres">
      <dgm:prSet presAssocID="{D51D6E16-63D0-A440-BDC2-3AF4AD85E574}" presName="space" presStyleCnt="0"/>
      <dgm:spPr/>
    </dgm:pt>
    <dgm:pt modelId="{5888E413-4299-CA48-B615-B619F45D2876}" type="pres">
      <dgm:prSet presAssocID="{D1F0ACA5-587E-C340-811B-02BA497FC5CC}" presName="composite" presStyleCnt="0"/>
      <dgm:spPr/>
    </dgm:pt>
    <dgm:pt modelId="{DADC2AFB-8613-BB48-9086-CD92FDE4801A}" type="pres">
      <dgm:prSet presAssocID="{D1F0ACA5-587E-C340-811B-02BA497FC5CC}" presName="parTx" presStyleLbl="alignNode1" presStyleIdx="1" presStyleCnt="4">
        <dgm:presLayoutVars>
          <dgm:chMax val="0"/>
          <dgm:chPref val="0"/>
          <dgm:bulletEnabled val="1"/>
        </dgm:presLayoutVars>
      </dgm:prSet>
      <dgm:spPr/>
      <dgm:t>
        <a:bodyPr/>
        <a:lstStyle/>
        <a:p>
          <a:endParaRPr lang="en-US"/>
        </a:p>
      </dgm:t>
    </dgm:pt>
    <dgm:pt modelId="{8EF226B4-5828-8647-AFE5-6C0ECD3F0F21}" type="pres">
      <dgm:prSet presAssocID="{D1F0ACA5-587E-C340-811B-02BA497FC5CC}" presName="desTx" presStyleLbl="alignAccFollowNode1" presStyleIdx="1" presStyleCnt="4">
        <dgm:presLayoutVars>
          <dgm:bulletEnabled val="1"/>
        </dgm:presLayoutVars>
      </dgm:prSet>
      <dgm:spPr/>
      <dgm:t>
        <a:bodyPr/>
        <a:lstStyle/>
        <a:p>
          <a:endParaRPr lang="en-US"/>
        </a:p>
      </dgm:t>
    </dgm:pt>
    <dgm:pt modelId="{25470A82-A9D5-9242-AB58-CE7455F120AD}" type="pres">
      <dgm:prSet presAssocID="{BECAFA53-1CE3-A342-8731-DE22629A0A41}" presName="space" presStyleCnt="0"/>
      <dgm:spPr/>
    </dgm:pt>
    <dgm:pt modelId="{00B8E42F-6F21-C946-A4FC-2C6677F23034}" type="pres">
      <dgm:prSet presAssocID="{18E1319B-EDD4-6C41-9B9B-B19361163720}" presName="composite" presStyleCnt="0"/>
      <dgm:spPr/>
    </dgm:pt>
    <dgm:pt modelId="{26B8A28D-89FA-E940-B0A2-BEB961E7C808}" type="pres">
      <dgm:prSet presAssocID="{18E1319B-EDD4-6C41-9B9B-B19361163720}" presName="parTx" presStyleLbl="alignNode1" presStyleIdx="2" presStyleCnt="4">
        <dgm:presLayoutVars>
          <dgm:chMax val="0"/>
          <dgm:chPref val="0"/>
          <dgm:bulletEnabled val="1"/>
        </dgm:presLayoutVars>
      </dgm:prSet>
      <dgm:spPr/>
      <dgm:t>
        <a:bodyPr/>
        <a:lstStyle/>
        <a:p>
          <a:endParaRPr lang="en-US"/>
        </a:p>
      </dgm:t>
    </dgm:pt>
    <dgm:pt modelId="{3EB30EB3-A41D-4B47-8FC7-7529CC1F17B9}" type="pres">
      <dgm:prSet presAssocID="{18E1319B-EDD4-6C41-9B9B-B19361163720}" presName="desTx" presStyleLbl="alignAccFollowNode1" presStyleIdx="2" presStyleCnt="4">
        <dgm:presLayoutVars>
          <dgm:bulletEnabled val="1"/>
        </dgm:presLayoutVars>
      </dgm:prSet>
      <dgm:spPr/>
      <dgm:t>
        <a:bodyPr/>
        <a:lstStyle/>
        <a:p>
          <a:endParaRPr lang="en-US"/>
        </a:p>
      </dgm:t>
    </dgm:pt>
    <dgm:pt modelId="{B04BF9F3-F2EE-C94F-B031-7F983792DA04}" type="pres">
      <dgm:prSet presAssocID="{C351D491-3C5A-454B-BAA8-6CD26E443C3A}" presName="space" presStyleCnt="0"/>
      <dgm:spPr/>
    </dgm:pt>
    <dgm:pt modelId="{F856E1AD-CF60-F74C-8A74-A2EEA1DE4FFE}" type="pres">
      <dgm:prSet presAssocID="{C96FAC0A-2660-D142-B550-4CAA16731DFE}" presName="composite" presStyleCnt="0"/>
      <dgm:spPr/>
    </dgm:pt>
    <dgm:pt modelId="{B6B2AD64-15ED-D64D-A33F-9EA422FE11F1}" type="pres">
      <dgm:prSet presAssocID="{C96FAC0A-2660-D142-B550-4CAA16731DFE}" presName="parTx" presStyleLbl="alignNode1" presStyleIdx="3" presStyleCnt="4">
        <dgm:presLayoutVars>
          <dgm:chMax val="0"/>
          <dgm:chPref val="0"/>
          <dgm:bulletEnabled val="1"/>
        </dgm:presLayoutVars>
      </dgm:prSet>
      <dgm:spPr/>
      <dgm:t>
        <a:bodyPr/>
        <a:lstStyle/>
        <a:p>
          <a:endParaRPr lang="en-US"/>
        </a:p>
      </dgm:t>
    </dgm:pt>
    <dgm:pt modelId="{63D9A613-496E-5E4A-AF5C-5618A4D0AFBD}" type="pres">
      <dgm:prSet presAssocID="{C96FAC0A-2660-D142-B550-4CAA16731DFE}" presName="desTx" presStyleLbl="alignAccFollowNode1" presStyleIdx="3" presStyleCnt="4">
        <dgm:presLayoutVars>
          <dgm:bulletEnabled val="1"/>
        </dgm:presLayoutVars>
      </dgm:prSet>
      <dgm:spPr/>
      <dgm:t>
        <a:bodyPr/>
        <a:lstStyle/>
        <a:p>
          <a:endParaRPr lang="en-US"/>
        </a:p>
      </dgm:t>
    </dgm:pt>
  </dgm:ptLst>
  <dgm:cxnLst>
    <dgm:cxn modelId="{CC5BC59E-0BE5-FA4A-8403-95D88B0854F1}" type="presOf" srcId="{2A0A7959-BED2-0B4E-8FA7-C63E3C394C0A}" destId="{3EB30EB3-A41D-4B47-8FC7-7529CC1F17B9}" srcOrd="0" destOrd="1" presId="urn:microsoft.com/office/officeart/2005/8/layout/hList1"/>
    <dgm:cxn modelId="{7943DD19-6DB4-164E-9A4C-8986BEBD7FA5}" srcId="{D1F0ACA5-587E-C340-811B-02BA497FC5CC}" destId="{C662705F-B048-CA41-8D24-E81D1EAA0FCC}" srcOrd="1" destOrd="0" parTransId="{615C56F4-B22F-E94C-AF6F-9A0A0E79763F}" sibTransId="{2A847F52-F0E6-8F4D-A597-B137E57D79EC}"/>
    <dgm:cxn modelId="{23DA6581-ED4D-F245-9F86-620051899E21}" type="presOf" srcId="{C662705F-B048-CA41-8D24-E81D1EAA0FCC}" destId="{8EF226B4-5828-8647-AFE5-6C0ECD3F0F21}" srcOrd="0" destOrd="1" presId="urn:microsoft.com/office/officeart/2005/8/layout/hList1"/>
    <dgm:cxn modelId="{24A8EAAE-5AAC-C043-8BCA-758C9D8ED2AB}" type="presOf" srcId="{0A00076E-77EC-954F-AA56-816906F4071F}" destId="{63D9A613-496E-5E4A-AF5C-5618A4D0AFBD}" srcOrd="0" destOrd="0" presId="urn:microsoft.com/office/officeart/2005/8/layout/hList1"/>
    <dgm:cxn modelId="{B36AFDBC-C47B-DF43-A152-5BF7ADAA7DCD}" type="presOf" srcId="{7C6D627E-124B-B344-8FB5-1B226C03B9D1}" destId="{8EF226B4-5828-8647-AFE5-6C0ECD3F0F21}" srcOrd="0" destOrd="0" presId="urn:microsoft.com/office/officeart/2005/8/layout/hList1"/>
    <dgm:cxn modelId="{3607C2F2-F84C-7247-B83D-9DEE225DC4D5}" type="presOf" srcId="{F5BF866A-FC6D-714D-96DC-6A2928ED806C}" destId="{D2D762D0-3224-3548-A426-8AACB59D8884}" srcOrd="0" destOrd="0" presId="urn:microsoft.com/office/officeart/2005/8/layout/hList1"/>
    <dgm:cxn modelId="{A01CD53A-57D0-5C4B-9A42-F26D1B7F10D5}" type="presOf" srcId="{B29FAEC4-2749-2741-B91D-6E5AF38BE228}" destId="{D621DFEF-493A-9F43-8A28-EBD52EE89805}" srcOrd="0" destOrd="0" presId="urn:microsoft.com/office/officeart/2005/8/layout/hList1"/>
    <dgm:cxn modelId="{F1D61F9E-F552-4746-AE6C-D1F9C4A1BC3D}" srcId="{18E1319B-EDD4-6C41-9B9B-B19361163720}" destId="{AA946DCE-55CF-674B-8B44-F30D369BB38F}" srcOrd="0" destOrd="0" parTransId="{736B3FD9-B707-9248-BBAE-112AFF6713B7}" sibTransId="{E79B4BCE-A84D-BA4B-911C-3D9B6CB6A9B6}"/>
    <dgm:cxn modelId="{97D92FEA-ED9C-0048-9629-C7A6B07B07B6}" type="presOf" srcId="{6006E7E8-7D59-D948-9D00-ADDC4C0A95A4}" destId="{D621DFEF-493A-9F43-8A28-EBD52EE89805}" srcOrd="0" destOrd="1" presId="urn:microsoft.com/office/officeart/2005/8/layout/hList1"/>
    <dgm:cxn modelId="{7D0D930B-000B-FE4B-ACC3-25D18DF6E456}" srcId="{2E67E3A3-53C1-164E-AC9A-D0B87B1172E6}" destId="{C96FAC0A-2660-D142-B550-4CAA16731DFE}" srcOrd="3" destOrd="0" parTransId="{C45E97F9-E01C-A44F-B483-545DF07752B1}" sibTransId="{EE43F57B-3132-B742-92E9-1AA7BF753143}"/>
    <dgm:cxn modelId="{15CA6890-F608-FE45-B8BB-5FA609217052}" srcId="{F5BF866A-FC6D-714D-96DC-6A2928ED806C}" destId="{6006E7E8-7D59-D948-9D00-ADDC4C0A95A4}" srcOrd="1" destOrd="0" parTransId="{6494E95D-58D5-E740-BB64-F67820E884B6}" sibTransId="{E4E75391-8C76-7949-8D42-D90A8DAE9B4E}"/>
    <dgm:cxn modelId="{92E25D7C-E92C-2349-B081-A7CA1645E059}" srcId="{18E1319B-EDD4-6C41-9B9B-B19361163720}" destId="{157FB516-83EE-9443-B09C-1092263860AE}" srcOrd="2" destOrd="0" parTransId="{1CC9B60F-30A4-F84E-BC7B-E1102786BAA7}" sibTransId="{71B43DCA-0E32-B14A-9611-C194F8518BAF}"/>
    <dgm:cxn modelId="{E1FBF592-A6B9-FE4C-92AC-DD0491FFDE52}" srcId="{2E67E3A3-53C1-164E-AC9A-D0B87B1172E6}" destId="{D1F0ACA5-587E-C340-811B-02BA497FC5CC}" srcOrd="1" destOrd="0" parTransId="{D48A02A3-C9BA-A64E-A30F-AF1E6127A862}" sibTransId="{BECAFA53-1CE3-A342-8731-DE22629A0A41}"/>
    <dgm:cxn modelId="{74DECFDA-DA5A-144D-AE57-E20ABE23BD8D}" srcId="{C96FAC0A-2660-D142-B550-4CAA16731DFE}" destId="{0A00076E-77EC-954F-AA56-816906F4071F}" srcOrd="0" destOrd="0" parTransId="{A855986C-E4FB-4541-8587-29C92C662A7B}" sibTransId="{F232A5A9-26C3-254A-8FC0-52690B36DF18}"/>
    <dgm:cxn modelId="{E4AE0A34-60F5-FA40-A29A-4CED51684E78}" type="presOf" srcId="{2E67E3A3-53C1-164E-AC9A-D0B87B1172E6}" destId="{F7B2561B-7E6B-6942-82D7-0768AAE4630E}" srcOrd="0" destOrd="0" presId="urn:microsoft.com/office/officeart/2005/8/layout/hList1"/>
    <dgm:cxn modelId="{6F3A6112-0803-214F-B173-CD8056CFA66C}" srcId="{2E67E3A3-53C1-164E-AC9A-D0B87B1172E6}" destId="{18E1319B-EDD4-6C41-9B9B-B19361163720}" srcOrd="2" destOrd="0" parTransId="{4EA6DC75-B9E3-404F-BEE4-FA28F127614C}" sibTransId="{C351D491-3C5A-454B-BAA8-6CD26E443C3A}"/>
    <dgm:cxn modelId="{77135960-F15E-2D48-BDE3-0284DA0BBC47}" srcId="{18E1319B-EDD4-6C41-9B9B-B19361163720}" destId="{2A0A7959-BED2-0B4E-8FA7-C63E3C394C0A}" srcOrd="1" destOrd="0" parTransId="{14635C62-1FBB-8746-A209-074182273BB8}" sibTransId="{8F05E3B6-EAA9-654E-9075-2D122F679C7A}"/>
    <dgm:cxn modelId="{93D75EC0-517E-EA4B-8AD2-BB69CE99B107}" type="presOf" srcId="{AA946DCE-55CF-674B-8B44-F30D369BB38F}" destId="{3EB30EB3-A41D-4B47-8FC7-7529CC1F17B9}" srcOrd="0" destOrd="0" presId="urn:microsoft.com/office/officeart/2005/8/layout/hList1"/>
    <dgm:cxn modelId="{516B4458-F580-5344-8E54-A1F51923C481}" type="presOf" srcId="{18E1319B-EDD4-6C41-9B9B-B19361163720}" destId="{26B8A28D-89FA-E940-B0A2-BEB961E7C808}" srcOrd="0" destOrd="0" presId="urn:microsoft.com/office/officeart/2005/8/layout/hList1"/>
    <dgm:cxn modelId="{DC2DEE70-1595-F64A-A3ED-EB686F45F861}" srcId="{F5BF866A-FC6D-714D-96DC-6A2928ED806C}" destId="{B29FAEC4-2749-2741-B91D-6E5AF38BE228}" srcOrd="0" destOrd="0" parTransId="{5F2B2193-5382-A04F-B8FC-959988B6A477}" sibTransId="{C713E7EC-38B6-BC47-A021-6412B680BA62}"/>
    <dgm:cxn modelId="{D6B2D453-31DC-9941-85F4-1CB77F29D9D2}" type="presOf" srcId="{C96FAC0A-2660-D142-B550-4CAA16731DFE}" destId="{B6B2AD64-15ED-D64D-A33F-9EA422FE11F1}" srcOrd="0" destOrd="0" presId="urn:microsoft.com/office/officeart/2005/8/layout/hList1"/>
    <dgm:cxn modelId="{53CD1BEB-CFAF-A247-89E2-64C3A64489D4}" srcId="{2E67E3A3-53C1-164E-AC9A-D0B87B1172E6}" destId="{F5BF866A-FC6D-714D-96DC-6A2928ED806C}" srcOrd="0" destOrd="0" parTransId="{74DAF186-7352-934D-8B8F-DDE3607257C3}" sibTransId="{D51D6E16-63D0-A440-BDC2-3AF4AD85E574}"/>
    <dgm:cxn modelId="{9A32101B-A967-A442-9053-CD966F20EF04}" type="presOf" srcId="{157FB516-83EE-9443-B09C-1092263860AE}" destId="{3EB30EB3-A41D-4B47-8FC7-7529CC1F17B9}" srcOrd="0" destOrd="2" presId="urn:microsoft.com/office/officeart/2005/8/layout/hList1"/>
    <dgm:cxn modelId="{442AF0CF-5C90-9D44-A948-6F174B24002B}" type="presOf" srcId="{D1F0ACA5-587E-C340-811B-02BA497FC5CC}" destId="{DADC2AFB-8613-BB48-9086-CD92FDE4801A}" srcOrd="0" destOrd="0" presId="urn:microsoft.com/office/officeart/2005/8/layout/hList1"/>
    <dgm:cxn modelId="{60D195B9-FA5D-EA4D-B3DA-CA1395473F26}" srcId="{D1F0ACA5-587E-C340-811B-02BA497FC5CC}" destId="{7C6D627E-124B-B344-8FB5-1B226C03B9D1}" srcOrd="0" destOrd="0" parTransId="{080E7732-9E0D-FE46-A6FE-12DC55A225E0}" sibTransId="{DA0992A1-DD42-9445-AE72-4A0F9C8127AE}"/>
    <dgm:cxn modelId="{5083EA3A-25E9-3244-BD37-6A3F45C56123}" type="presParOf" srcId="{F7B2561B-7E6B-6942-82D7-0768AAE4630E}" destId="{75E2BFDA-7550-DB4F-93B3-02EA6FC26CC5}" srcOrd="0" destOrd="0" presId="urn:microsoft.com/office/officeart/2005/8/layout/hList1"/>
    <dgm:cxn modelId="{F5F182FB-9B8C-7C41-82C6-EE659A8E7F79}" type="presParOf" srcId="{75E2BFDA-7550-DB4F-93B3-02EA6FC26CC5}" destId="{D2D762D0-3224-3548-A426-8AACB59D8884}" srcOrd="0" destOrd="0" presId="urn:microsoft.com/office/officeart/2005/8/layout/hList1"/>
    <dgm:cxn modelId="{74EC5B4E-6B4F-1F49-B92D-A8F4B4EB89AC}" type="presParOf" srcId="{75E2BFDA-7550-DB4F-93B3-02EA6FC26CC5}" destId="{D621DFEF-493A-9F43-8A28-EBD52EE89805}" srcOrd="1" destOrd="0" presId="urn:microsoft.com/office/officeart/2005/8/layout/hList1"/>
    <dgm:cxn modelId="{0579AA2A-A291-3942-B6D0-D4A59F45EA7B}" type="presParOf" srcId="{F7B2561B-7E6B-6942-82D7-0768AAE4630E}" destId="{F737497A-786C-7A48-B080-FC76BD5E6A77}" srcOrd="1" destOrd="0" presId="urn:microsoft.com/office/officeart/2005/8/layout/hList1"/>
    <dgm:cxn modelId="{C38CCD29-BDE5-5046-BDAF-A366698355E9}" type="presParOf" srcId="{F7B2561B-7E6B-6942-82D7-0768AAE4630E}" destId="{5888E413-4299-CA48-B615-B619F45D2876}" srcOrd="2" destOrd="0" presId="urn:microsoft.com/office/officeart/2005/8/layout/hList1"/>
    <dgm:cxn modelId="{0DAF4FD5-1A31-4849-89F2-CCE42C111E82}" type="presParOf" srcId="{5888E413-4299-CA48-B615-B619F45D2876}" destId="{DADC2AFB-8613-BB48-9086-CD92FDE4801A}" srcOrd="0" destOrd="0" presId="urn:microsoft.com/office/officeart/2005/8/layout/hList1"/>
    <dgm:cxn modelId="{0F2168BA-8CFE-884D-A551-6C42D39D2612}" type="presParOf" srcId="{5888E413-4299-CA48-B615-B619F45D2876}" destId="{8EF226B4-5828-8647-AFE5-6C0ECD3F0F21}" srcOrd="1" destOrd="0" presId="urn:microsoft.com/office/officeart/2005/8/layout/hList1"/>
    <dgm:cxn modelId="{47865888-D54D-D845-8FBD-11D1A6AF4B27}" type="presParOf" srcId="{F7B2561B-7E6B-6942-82D7-0768AAE4630E}" destId="{25470A82-A9D5-9242-AB58-CE7455F120AD}" srcOrd="3" destOrd="0" presId="urn:microsoft.com/office/officeart/2005/8/layout/hList1"/>
    <dgm:cxn modelId="{4AFB311F-0C6A-2D44-AB16-E99B656FEA43}" type="presParOf" srcId="{F7B2561B-7E6B-6942-82D7-0768AAE4630E}" destId="{00B8E42F-6F21-C946-A4FC-2C6677F23034}" srcOrd="4" destOrd="0" presId="urn:microsoft.com/office/officeart/2005/8/layout/hList1"/>
    <dgm:cxn modelId="{67E466FB-2576-B242-A534-4596C9E3ED52}" type="presParOf" srcId="{00B8E42F-6F21-C946-A4FC-2C6677F23034}" destId="{26B8A28D-89FA-E940-B0A2-BEB961E7C808}" srcOrd="0" destOrd="0" presId="urn:microsoft.com/office/officeart/2005/8/layout/hList1"/>
    <dgm:cxn modelId="{80128874-FC83-BA48-8D0A-BEFB8F7FB0C9}" type="presParOf" srcId="{00B8E42F-6F21-C946-A4FC-2C6677F23034}" destId="{3EB30EB3-A41D-4B47-8FC7-7529CC1F17B9}" srcOrd="1" destOrd="0" presId="urn:microsoft.com/office/officeart/2005/8/layout/hList1"/>
    <dgm:cxn modelId="{8AC5B066-9FF7-0D4F-B0A0-FBF631FE12F1}" type="presParOf" srcId="{F7B2561B-7E6B-6942-82D7-0768AAE4630E}" destId="{B04BF9F3-F2EE-C94F-B031-7F983792DA04}" srcOrd="5" destOrd="0" presId="urn:microsoft.com/office/officeart/2005/8/layout/hList1"/>
    <dgm:cxn modelId="{95ECBB60-FC86-5742-A1AC-1B0ACDDBA4E2}" type="presParOf" srcId="{F7B2561B-7E6B-6942-82D7-0768AAE4630E}" destId="{F856E1AD-CF60-F74C-8A74-A2EEA1DE4FFE}" srcOrd="6" destOrd="0" presId="urn:microsoft.com/office/officeart/2005/8/layout/hList1"/>
    <dgm:cxn modelId="{E3A6C94B-80FE-1F4F-AB85-0E4F670E0D54}" type="presParOf" srcId="{F856E1AD-CF60-F74C-8A74-A2EEA1DE4FFE}" destId="{B6B2AD64-15ED-D64D-A33F-9EA422FE11F1}" srcOrd="0" destOrd="0" presId="urn:microsoft.com/office/officeart/2005/8/layout/hList1"/>
    <dgm:cxn modelId="{3EF96707-F3E4-0E43-BE2B-1C8BDD76BB78}" type="presParOf" srcId="{F856E1AD-CF60-F74C-8A74-A2EEA1DE4FFE}" destId="{63D9A613-496E-5E4A-AF5C-5618A4D0AFB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762D0-3224-3548-A426-8AACB59D8884}">
      <dsp:nvSpPr>
        <dsp:cNvPr id="0" name=""/>
        <dsp:cNvSpPr/>
      </dsp:nvSpPr>
      <dsp:spPr>
        <a:xfrm>
          <a:off x="3277" y="90720"/>
          <a:ext cx="1970541" cy="316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rtl="0">
            <a:lnSpc>
              <a:spcPct val="90000"/>
            </a:lnSpc>
            <a:spcBef>
              <a:spcPct val="0"/>
            </a:spcBef>
            <a:spcAft>
              <a:spcPct val="35000"/>
            </a:spcAft>
          </a:pPr>
          <a:r>
            <a:rPr lang="en-US" sz="1100" kern="1200" dirty="0" smtClean="0">
              <a:latin typeface="Arial"/>
              <a:cs typeface="Arial"/>
            </a:rPr>
            <a:t>2009</a:t>
          </a:r>
          <a:endParaRPr lang="en-US" sz="1100" kern="1200" dirty="0">
            <a:latin typeface="Arial"/>
            <a:cs typeface="Arial"/>
          </a:endParaRPr>
        </a:p>
      </dsp:txBody>
      <dsp:txXfrm>
        <a:off x="3277" y="90720"/>
        <a:ext cx="1970541" cy="316800"/>
      </dsp:txXfrm>
    </dsp:sp>
    <dsp:sp modelId="{D621DFEF-493A-9F43-8A28-EBD52EE89805}">
      <dsp:nvSpPr>
        <dsp:cNvPr id="0" name=""/>
        <dsp:cNvSpPr/>
      </dsp:nvSpPr>
      <dsp:spPr>
        <a:xfrm>
          <a:off x="3277" y="407520"/>
          <a:ext cx="1970541" cy="434807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dirty="0" smtClean="0">
              <a:latin typeface="Arial"/>
              <a:cs typeface="Arial"/>
            </a:rPr>
            <a:t>July 2009 - Opened a delivery </a:t>
          </a:r>
          <a:r>
            <a:rPr lang="en-US" sz="1100" kern="1200" dirty="0" err="1" smtClean="0">
              <a:latin typeface="Arial"/>
              <a:cs typeface="Arial"/>
            </a:rPr>
            <a:t>centre</a:t>
          </a:r>
          <a:r>
            <a:rPr lang="en-US" sz="1100" kern="1200" dirty="0" smtClean="0">
              <a:latin typeface="Arial"/>
              <a:cs typeface="Arial"/>
            </a:rPr>
            <a:t> for Business Process Outsourcing services in Madrid. The </a:t>
          </a:r>
          <a:r>
            <a:rPr lang="en-US" sz="1100" kern="1200" dirty="0" err="1" smtClean="0">
              <a:latin typeface="Arial"/>
              <a:cs typeface="Arial"/>
            </a:rPr>
            <a:t>centre</a:t>
          </a:r>
          <a:r>
            <a:rPr lang="en-US" sz="1100" kern="1200" dirty="0" smtClean="0">
              <a:latin typeface="Arial"/>
              <a:cs typeface="Arial"/>
            </a:rPr>
            <a:t> offers accounting, finance, human resources &amp; other business-related services, has already secured 10 big clients. Accenture's Madrid hubs employ 7,000 of its 12,000 Spanish workforce.</a:t>
          </a:r>
          <a:endParaRPr lang="en-US" sz="1100" kern="1200" dirty="0">
            <a:latin typeface="Arial"/>
            <a:cs typeface="Arial"/>
          </a:endParaRPr>
        </a:p>
        <a:p>
          <a:pPr marL="57150" lvl="1" indent="-57150" algn="l" defTabSz="488950">
            <a:lnSpc>
              <a:spcPct val="90000"/>
            </a:lnSpc>
            <a:spcBef>
              <a:spcPct val="0"/>
            </a:spcBef>
            <a:spcAft>
              <a:spcPct val="15000"/>
            </a:spcAft>
            <a:buChar char="••"/>
          </a:pPr>
          <a:r>
            <a:rPr lang="en-US" sz="1100" kern="1200" dirty="0" smtClean="0">
              <a:latin typeface="Arial"/>
              <a:cs typeface="Arial"/>
            </a:rPr>
            <a:t>July 2009 - Formed a new operating group to focus and build on healthcare, government and public-service clients. The new operating group known as Health &amp; Public Service, will bring together all components of Accenture's existing Public Service operating group with the areas of its Health &amp; Life Sciences industry group related to serving healthcare payers and providers.</a:t>
          </a:r>
        </a:p>
      </dsp:txBody>
      <dsp:txXfrm>
        <a:off x="3277" y="407520"/>
        <a:ext cx="1970541" cy="4348079"/>
      </dsp:txXfrm>
    </dsp:sp>
    <dsp:sp modelId="{DADC2AFB-8613-BB48-9086-CD92FDE4801A}">
      <dsp:nvSpPr>
        <dsp:cNvPr id="0" name=""/>
        <dsp:cNvSpPr/>
      </dsp:nvSpPr>
      <dsp:spPr>
        <a:xfrm>
          <a:off x="2249694" y="90720"/>
          <a:ext cx="1970541" cy="316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latin typeface="Arial"/>
              <a:cs typeface="Arial"/>
            </a:rPr>
            <a:t>2010</a:t>
          </a:r>
        </a:p>
      </dsp:txBody>
      <dsp:txXfrm>
        <a:off x="2249694" y="90720"/>
        <a:ext cx="1970541" cy="316800"/>
      </dsp:txXfrm>
    </dsp:sp>
    <dsp:sp modelId="{8EF226B4-5828-8647-AFE5-6C0ECD3F0F21}">
      <dsp:nvSpPr>
        <dsp:cNvPr id="0" name=""/>
        <dsp:cNvSpPr/>
      </dsp:nvSpPr>
      <dsp:spPr>
        <a:xfrm>
          <a:off x="2249694" y="407520"/>
          <a:ext cx="1970541" cy="434807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latin typeface="Arial"/>
              <a:cs typeface="Arial"/>
            </a:rPr>
            <a:t>Opened Cyber Security Threat Analysis Center In San Antonio Texas, in response to growing demand for data-centric security services, specifically trusted application (software) development and delivery, malware analysis, Internet Protocol version 6 security, and security code reviews</a:t>
          </a:r>
        </a:p>
        <a:p>
          <a:pPr marL="57150" lvl="1" indent="-57150" algn="l" defTabSz="488950">
            <a:lnSpc>
              <a:spcPct val="90000"/>
            </a:lnSpc>
            <a:spcBef>
              <a:spcPct val="0"/>
            </a:spcBef>
            <a:spcAft>
              <a:spcPct val="15000"/>
            </a:spcAft>
            <a:buChar char="••"/>
          </a:pPr>
          <a:r>
            <a:rPr lang="en-US" sz="1100" kern="1200" dirty="0" smtClean="0">
              <a:latin typeface="Arial"/>
              <a:cs typeface="Arial"/>
            </a:rPr>
            <a:t>Nov 2010- announced plans to open a research, development and innovation </a:t>
          </a:r>
          <a:r>
            <a:rPr lang="en-US" sz="1100" kern="1200" dirty="0" err="1" smtClean="0">
              <a:latin typeface="Arial"/>
              <a:cs typeface="Arial"/>
            </a:rPr>
            <a:t>centre</a:t>
          </a:r>
          <a:r>
            <a:rPr lang="en-US" sz="1100" kern="1200" dirty="0" smtClean="0">
              <a:latin typeface="Arial"/>
              <a:cs typeface="Arial"/>
            </a:rPr>
            <a:t> in Dublin, Ireland, to develop predictive analytics solutions for clients worldwide.</a:t>
          </a:r>
          <a:endParaRPr lang="en-US" sz="1100" kern="1200" dirty="0">
            <a:latin typeface="Arial"/>
            <a:cs typeface="Arial"/>
          </a:endParaRPr>
        </a:p>
      </dsp:txBody>
      <dsp:txXfrm>
        <a:off x="2249694" y="407520"/>
        <a:ext cx="1970541" cy="4348079"/>
      </dsp:txXfrm>
    </dsp:sp>
    <dsp:sp modelId="{26B8A28D-89FA-E940-B0A2-BEB961E7C808}">
      <dsp:nvSpPr>
        <dsp:cNvPr id="0" name=""/>
        <dsp:cNvSpPr/>
      </dsp:nvSpPr>
      <dsp:spPr>
        <a:xfrm>
          <a:off x="4496110" y="90720"/>
          <a:ext cx="1970541" cy="316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latin typeface="Arial"/>
              <a:cs typeface="Arial"/>
            </a:rPr>
            <a:t>2011</a:t>
          </a:r>
          <a:endParaRPr lang="en-US" sz="1100" kern="1200" dirty="0">
            <a:latin typeface="Arial"/>
            <a:cs typeface="Arial"/>
          </a:endParaRPr>
        </a:p>
      </dsp:txBody>
      <dsp:txXfrm>
        <a:off x="4496110" y="90720"/>
        <a:ext cx="1970541" cy="316800"/>
      </dsp:txXfrm>
    </dsp:sp>
    <dsp:sp modelId="{3EB30EB3-A41D-4B47-8FC7-7529CC1F17B9}">
      <dsp:nvSpPr>
        <dsp:cNvPr id="0" name=""/>
        <dsp:cNvSpPr/>
      </dsp:nvSpPr>
      <dsp:spPr>
        <a:xfrm>
          <a:off x="4496110" y="407520"/>
          <a:ext cx="1970541" cy="434807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solidFill>
                <a:prstClr val="black"/>
              </a:solidFill>
              <a:latin typeface="Arial"/>
              <a:cs typeface="Arial"/>
            </a:rPr>
            <a:t>Oct 2011- announced creating a £75,000 fund to support its Skills to Succeed initiatives in Scotland.  Monies will be given to three not-for-profit organizations – The Prince’s Trust, Prince’s Scottish Youth Business Trust (PSYBT) and Oxfam – to support initiatives aimed at re-skilling unemployed or socially disadvantaged individuals so they can enter the workforce.</a:t>
          </a:r>
          <a:endParaRPr lang="en-US" sz="1100" kern="1200" dirty="0">
            <a:latin typeface="Arial"/>
            <a:cs typeface="Arial"/>
          </a:endParaRPr>
        </a:p>
        <a:p>
          <a:pPr marL="57150" lvl="1" indent="-57150" algn="l" defTabSz="488950">
            <a:lnSpc>
              <a:spcPct val="90000"/>
            </a:lnSpc>
            <a:spcBef>
              <a:spcPct val="0"/>
            </a:spcBef>
            <a:spcAft>
              <a:spcPct val="15000"/>
            </a:spcAft>
            <a:buChar char="••"/>
          </a:pPr>
          <a:r>
            <a:rPr lang="en-US" sz="1100" kern="1200" dirty="0" smtClean="0">
              <a:solidFill>
                <a:prstClr val="black"/>
              </a:solidFill>
              <a:latin typeface="Arial"/>
              <a:cs typeface="Arial"/>
            </a:rPr>
            <a:t>Sep 2011- </a:t>
          </a:r>
          <a:r>
            <a:rPr lang="it-IT" sz="1100" kern="1200" dirty="0" err="1" smtClean="0">
              <a:solidFill>
                <a:prstClr val="black"/>
              </a:solidFill>
              <a:latin typeface="Arial"/>
              <a:cs typeface="Arial"/>
            </a:rPr>
            <a:t>Launched</a:t>
          </a:r>
          <a:r>
            <a:rPr lang="it-IT" sz="1100" kern="1200" dirty="0" smtClean="0">
              <a:solidFill>
                <a:prstClr val="black"/>
              </a:solidFill>
              <a:latin typeface="Arial"/>
              <a:cs typeface="Arial"/>
            </a:rPr>
            <a:t> Global Social Media </a:t>
          </a:r>
          <a:r>
            <a:rPr lang="it-IT" sz="1100" kern="1200" dirty="0" err="1" smtClean="0">
              <a:solidFill>
                <a:prstClr val="black"/>
              </a:solidFill>
              <a:latin typeface="Arial"/>
              <a:cs typeface="Arial"/>
            </a:rPr>
            <a:t>Innovation</a:t>
          </a:r>
          <a:r>
            <a:rPr lang="it-IT" sz="1100" kern="1200" dirty="0" smtClean="0">
              <a:solidFill>
                <a:prstClr val="black"/>
              </a:solidFill>
              <a:latin typeface="Arial"/>
              <a:cs typeface="Arial"/>
            </a:rPr>
            <a:t> Center in </a:t>
          </a:r>
          <a:r>
            <a:rPr lang="it-IT" sz="1100" kern="1200" dirty="0" err="1" smtClean="0">
              <a:solidFill>
                <a:prstClr val="black"/>
              </a:solidFill>
              <a:latin typeface="Arial"/>
              <a:cs typeface="Arial"/>
            </a:rPr>
            <a:t>Silicon</a:t>
          </a:r>
          <a:r>
            <a:rPr lang="it-IT" sz="1100" kern="1200" dirty="0" smtClean="0">
              <a:solidFill>
                <a:prstClr val="black"/>
              </a:solidFill>
              <a:latin typeface="Arial"/>
              <a:cs typeface="Arial"/>
            </a:rPr>
            <a:t> Valley</a:t>
          </a:r>
        </a:p>
        <a:p>
          <a:pPr marL="57150" lvl="1" indent="-57150" algn="l" defTabSz="488950">
            <a:lnSpc>
              <a:spcPct val="90000"/>
            </a:lnSpc>
            <a:spcBef>
              <a:spcPct val="0"/>
            </a:spcBef>
            <a:spcAft>
              <a:spcPct val="15000"/>
            </a:spcAft>
            <a:buChar char="••"/>
          </a:pPr>
          <a:r>
            <a:rPr lang="it-IT" sz="1100" kern="1200" dirty="0" smtClean="0">
              <a:solidFill>
                <a:prstClr val="black"/>
              </a:solidFill>
              <a:latin typeface="Arial"/>
              <a:cs typeface="Arial"/>
            </a:rPr>
            <a:t>April 2011- </a:t>
          </a:r>
          <a:r>
            <a:rPr lang="en-US" sz="1100" kern="1200" dirty="0" smtClean="0">
              <a:solidFill>
                <a:prstClr val="black"/>
              </a:solidFill>
              <a:latin typeface="Arial"/>
              <a:cs typeface="Arial"/>
            </a:rPr>
            <a:t>Accenture Foundations have awarded </a:t>
          </a:r>
          <a:r>
            <a:rPr lang="en-US" sz="1100" kern="1200" dirty="0" err="1" smtClean="0">
              <a:solidFill>
                <a:prstClr val="black"/>
              </a:solidFill>
              <a:latin typeface="Arial"/>
              <a:cs typeface="Arial"/>
            </a:rPr>
            <a:t>Enablis</a:t>
          </a:r>
          <a:r>
            <a:rPr lang="en-US" sz="1100" kern="1200" dirty="0" smtClean="0">
              <a:solidFill>
                <a:prstClr val="black"/>
              </a:solidFill>
              <a:latin typeface="Arial"/>
              <a:cs typeface="Arial"/>
            </a:rPr>
            <a:t> an grant of US$1.25 million to help the organization support entrepreneurs in Argentina.  This grant brings Accenture’s direct support to </a:t>
          </a:r>
          <a:r>
            <a:rPr lang="en-US" sz="1100" kern="1200" dirty="0" err="1" smtClean="0">
              <a:solidFill>
                <a:prstClr val="black"/>
              </a:solidFill>
              <a:latin typeface="Arial"/>
              <a:cs typeface="Arial"/>
            </a:rPr>
            <a:t>Enablis</a:t>
          </a:r>
          <a:r>
            <a:rPr lang="en-US" sz="1100" kern="1200" dirty="0" smtClean="0">
              <a:solidFill>
                <a:prstClr val="black"/>
              </a:solidFill>
              <a:latin typeface="Arial"/>
              <a:cs typeface="Arial"/>
            </a:rPr>
            <a:t> to more than $3 million since 2007.</a:t>
          </a:r>
        </a:p>
      </dsp:txBody>
      <dsp:txXfrm>
        <a:off x="4496110" y="407520"/>
        <a:ext cx="1970541" cy="4348079"/>
      </dsp:txXfrm>
    </dsp:sp>
    <dsp:sp modelId="{B6B2AD64-15ED-D64D-A33F-9EA422FE11F1}">
      <dsp:nvSpPr>
        <dsp:cNvPr id="0" name=""/>
        <dsp:cNvSpPr/>
      </dsp:nvSpPr>
      <dsp:spPr>
        <a:xfrm>
          <a:off x="6742527" y="90720"/>
          <a:ext cx="1970541" cy="316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8232" tIns="44704" rIns="78232" bIns="44704" numCol="1" spcCol="1270" anchor="ctr" anchorCtr="0">
          <a:noAutofit/>
        </a:bodyPr>
        <a:lstStyle/>
        <a:p>
          <a:pPr lvl="0" algn="ctr" defTabSz="488950">
            <a:lnSpc>
              <a:spcPct val="90000"/>
            </a:lnSpc>
            <a:spcBef>
              <a:spcPct val="0"/>
            </a:spcBef>
            <a:spcAft>
              <a:spcPct val="35000"/>
            </a:spcAft>
          </a:pPr>
          <a:r>
            <a:rPr lang="en-US" sz="1100" kern="1200" dirty="0" smtClean="0">
              <a:solidFill>
                <a:schemeClr val="bg1"/>
              </a:solidFill>
              <a:latin typeface="Arial"/>
              <a:cs typeface="Arial"/>
            </a:rPr>
            <a:t>2013</a:t>
          </a:r>
        </a:p>
      </dsp:txBody>
      <dsp:txXfrm>
        <a:off x="6742527" y="90720"/>
        <a:ext cx="1970541" cy="316800"/>
      </dsp:txXfrm>
    </dsp:sp>
    <dsp:sp modelId="{63D9A613-496E-5E4A-AF5C-5618A4D0AFBD}">
      <dsp:nvSpPr>
        <dsp:cNvPr id="0" name=""/>
        <dsp:cNvSpPr/>
      </dsp:nvSpPr>
      <dsp:spPr>
        <a:xfrm>
          <a:off x="6742527" y="407520"/>
          <a:ext cx="1970541" cy="434807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solidFill>
                <a:prstClr val="black"/>
              </a:solidFill>
              <a:latin typeface="Arial"/>
              <a:cs typeface="Arial"/>
            </a:rPr>
            <a:t>Accenture plans to invest more than $400 million in cloud technologies and capabilities through at least 2015.That fund will be dedicated to developing cloud services with its network of providers while also working on blending its own cloud portfolio with third-party solutions -- all reflecting the hybrid cloud strategy in general. </a:t>
          </a:r>
        </a:p>
      </dsp:txBody>
      <dsp:txXfrm>
        <a:off x="6742527" y="407520"/>
        <a:ext cx="1970541" cy="434807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0D9D09-11D0-4453-A8D7-0A20FA6B6009}" type="datetimeFigureOut">
              <a:rPr lang="en-US" smtClean="0"/>
              <a:pPr/>
              <a:t>05/06/2013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FA3B16-2182-4088-9146-B9F9B5BBA6D0}" type="slidenum">
              <a:rPr lang="en-US" smtClean="0"/>
              <a:pPr/>
              <a:t>‹#›</a:t>
            </a:fld>
            <a:endParaRPr lang="en-US"/>
          </a:p>
        </p:txBody>
      </p:sp>
    </p:spTree>
    <p:extLst>
      <p:ext uri="{BB962C8B-B14F-4D97-AF65-F5344CB8AC3E}">
        <p14:creationId xmlns:p14="http://schemas.microsoft.com/office/powerpoint/2010/main" val="3898239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C158F8C-5F01-4C7F-B535-03B89E9DB3FB}" type="datetimeFigureOut">
              <a:rPr lang="en-US"/>
              <a:pPr>
                <a:defRPr/>
              </a:pPr>
              <a:t>05/06/2013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9AAC524-DDC8-40E5-96A9-78F51FF3FD9D}" type="slidenum">
              <a:rPr lang="en-US"/>
              <a:pPr>
                <a:defRPr/>
              </a:pPr>
              <a:t>‹#›</a:t>
            </a:fld>
            <a:endParaRPr lang="en-US"/>
          </a:p>
        </p:txBody>
      </p:sp>
    </p:spTree>
    <p:extLst>
      <p:ext uri="{BB962C8B-B14F-4D97-AF65-F5344CB8AC3E}">
        <p14:creationId xmlns:p14="http://schemas.microsoft.com/office/powerpoint/2010/main" val="7151799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www.accenture.com/us-en/Pages/service-electronics-high-tech-overview-summary.aspx"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accenture.com/us-en/industry/electronics-high-tech/pages/index.aspx" TargetMode="External"/><Relationship Id="rId4" Type="http://schemas.openxmlformats.org/officeDocument/2006/relationships/hyperlink" Target="http://www.accenture.com/us-en/Pages/service-electronics-high-tech-financial-excellence-summary.aspx" TargetMode="External"/><Relationship Id="rId5" Type="http://schemas.openxmlformats.org/officeDocument/2006/relationships/hyperlink" Target="http://www.accenture.com/us-en/Pages/service-electronics-high-tech-finance-accounting-electronics-high-tech-summary.aspx" TargetMode="External"/><Relationship Id="rId6" Type="http://schemas.openxmlformats.org/officeDocument/2006/relationships/hyperlink" Target="http://www.accenture.com/us-en/Pages/service-enterprise-performance-management-solution-semiconductor.aspx" TargetMode="External"/><Relationship Id="rId7" Type="http://schemas.openxmlformats.org/officeDocument/2006/relationships/hyperlink" Target="http://www.accenture.com/SiteCollectionDocuments/PDF/Accenture-Advanced-Enterprise-Performance-Management-Solution-for-SAP-semiconducter.pdf" TargetMode="External"/><Relationship Id="rId8" Type="http://schemas.openxmlformats.org/officeDocument/2006/relationships/hyperlink" Target="http://www.accenture.com/us-en/Pages/service-electronics-high-tech-supply-chain-services-summary.aspx" TargetMode="External"/><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accenture.com/us-en/industry/electronics-high-tech/pages/index.aspx" TargetMode="External"/><Relationship Id="rId4" Type="http://schemas.openxmlformats.org/officeDocument/2006/relationships/hyperlink" Target="http://www.accenture.com/us-en/Pages/service-electronics-high-tech-financial-excellence-summary.aspx" TargetMode="External"/><Relationship Id="rId5" Type="http://schemas.openxmlformats.org/officeDocument/2006/relationships/hyperlink" Target="http://www.accenture.com/us-en/Pages/service-electronics-high-tech-finance-accounting-electronics-high-tech-summary.aspx" TargetMode="External"/><Relationship Id="rId6" Type="http://schemas.openxmlformats.org/officeDocument/2006/relationships/hyperlink" Target="http://www.accenture.com/us-en/Pages/service-enterprise-performance-management-solution-semiconductor.aspx" TargetMode="External"/><Relationship Id="rId7" Type="http://schemas.openxmlformats.org/officeDocument/2006/relationships/hyperlink" Target="http://www.accenture.com/SiteCollectionDocuments/PDF/Accenture-Advanced-Enterprise-Performance-Management-Solution-for-SAP-semiconducter.pdf" TargetMode="External"/><Relationship Id="rId8" Type="http://schemas.openxmlformats.org/officeDocument/2006/relationships/hyperlink" Target="http://www.accenture.com/us-en/Pages/service-electronics-high-tech-supply-chain-services-summary.aspx"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685800" y="4343400"/>
            <a:ext cx="5486400" cy="4208463"/>
          </a:xfrm>
          <a:noFill/>
          <a:ln/>
        </p:spPr>
        <p:txBody>
          <a:bodyPr wrap="none" anchor="ct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Sources:</a:t>
            </a:r>
          </a:p>
          <a:p>
            <a:pPr eaLnBrk="1" hangingPunct="1"/>
            <a:r>
              <a:rPr lang="en-US" b="1" dirty="0" smtClean="0"/>
              <a:t>Gartner Report: A Guide to Choosing PLM Service Providers</a:t>
            </a:r>
            <a:r>
              <a:rPr lang="en-US" dirty="0" smtClean="0"/>
              <a:t> </a:t>
            </a:r>
          </a:p>
          <a:p>
            <a:pPr eaLnBrk="1" hangingPunct="1"/>
            <a:r>
              <a:rPr lang="en-US" dirty="0" smtClean="0"/>
              <a:t>Gartner Research Report: </a:t>
            </a:r>
            <a:r>
              <a:rPr lang="en-US" b="1" dirty="0" smtClean="0"/>
              <a:t>Competitive Landscape: IT Services Providers in Manufacturing Industries, 2009</a:t>
            </a:r>
          </a:p>
          <a:p>
            <a:r>
              <a:rPr lang="en-US" b="1" dirty="0" smtClean="0"/>
              <a:t>http://</a:t>
            </a:r>
            <a:r>
              <a:rPr lang="en-US" b="1" dirty="0" err="1" smtClean="0"/>
              <a:t>findarticles.com</a:t>
            </a:r>
            <a:r>
              <a:rPr lang="en-US" b="1" dirty="0" smtClean="0"/>
              <a:t>/p/articles/</a:t>
            </a:r>
            <a:r>
              <a:rPr lang="en-US" b="1" dirty="0" err="1" smtClean="0"/>
              <a:t>mi_pwwi</a:t>
            </a:r>
            <a:r>
              <a:rPr lang="en-US" b="1" dirty="0" smtClean="0"/>
              <a:t>/is_200712/ai_n21160943/</a:t>
            </a:r>
          </a:p>
          <a:p>
            <a:r>
              <a:rPr lang="en-US" b="1" dirty="0" smtClean="0"/>
              <a:t>http://</a:t>
            </a:r>
            <a:r>
              <a:rPr lang="en-US" b="1" dirty="0" err="1" smtClean="0"/>
              <a:t>www.business-standard.com</a:t>
            </a:r>
            <a:r>
              <a:rPr lang="en-US" b="1" dirty="0" smtClean="0"/>
              <a:t>/</a:t>
            </a:r>
            <a:r>
              <a:rPr lang="en-US" b="1" dirty="0" err="1" smtClean="0"/>
              <a:t>india</a:t>
            </a:r>
            <a:r>
              <a:rPr lang="en-US" b="1" dirty="0" smtClean="0"/>
              <a:t>/news/</a:t>
            </a:r>
            <a:r>
              <a:rPr lang="en-US" b="1" dirty="0" err="1" smtClean="0"/>
              <a:t>ibm</a:t>
            </a:r>
            <a:r>
              <a:rPr lang="en-US" b="1" dirty="0" smtClean="0"/>
              <a:t>-to-increase-research-in-semiconductors-space/308803/</a:t>
            </a:r>
          </a:p>
          <a:p>
            <a:pPr eaLnBrk="1" hangingPunct="1"/>
            <a:endParaRPr lang="en-US" dirty="0" smtClean="0"/>
          </a:p>
          <a:p>
            <a:pPr eaLnBrk="1" hangingPunct="1"/>
            <a:endParaRPr lang="en-US" dirty="0" smtClean="0"/>
          </a:p>
          <a:p>
            <a:endParaRPr lang="en-US" dirty="0"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13</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Sources:</a:t>
            </a:r>
          </a:p>
          <a:p>
            <a:pPr eaLnBrk="1" hangingPunct="1"/>
            <a:r>
              <a:rPr lang="en-US" b="1" dirty="0" smtClean="0"/>
              <a:t>Gartner Report: A Guide to Choosing PLM Service Providers</a:t>
            </a:r>
            <a:r>
              <a:rPr lang="en-US" dirty="0" smtClean="0"/>
              <a:t> </a:t>
            </a:r>
          </a:p>
          <a:p>
            <a:pPr eaLnBrk="1" hangingPunct="1"/>
            <a:r>
              <a:rPr lang="en-US" dirty="0" smtClean="0"/>
              <a:t>Gartner Research Report: </a:t>
            </a:r>
            <a:r>
              <a:rPr lang="en-US" b="1" dirty="0" smtClean="0"/>
              <a:t>Competitive Landscape: IT Services Providers in Manufacturing Industries, 2009</a:t>
            </a:r>
          </a:p>
          <a:p>
            <a:r>
              <a:rPr lang="en-US" b="1" dirty="0" smtClean="0"/>
              <a:t>http://</a:t>
            </a:r>
            <a:r>
              <a:rPr lang="en-US" b="1" dirty="0" err="1" smtClean="0"/>
              <a:t>findarticles.com</a:t>
            </a:r>
            <a:r>
              <a:rPr lang="en-US" b="1" dirty="0" smtClean="0"/>
              <a:t>/p/articles/</a:t>
            </a:r>
            <a:r>
              <a:rPr lang="en-US" b="1" dirty="0" err="1" smtClean="0"/>
              <a:t>mi_pwwi</a:t>
            </a:r>
            <a:r>
              <a:rPr lang="en-US" b="1" dirty="0" smtClean="0"/>
              <a:t>/is_200712/ai_n21160943/</a:t>
            </a:r>
          </a:p>
          <a:p>
            <a:r>
              <a:rPr lang="en-US" b="1" dirty="0" smtClean="0"/>
              <a:t>http://</a:t>
            </a:r>
            <a:r>
              <a:rPr lang="en-US" b="1" dirty="0" err="1" smtClean="0"/>
              <a:t>www.business-standard.com</a:t>
            </a:r>
            <a:r>
              <a:rPr lang="en-US" b="1" dirty="0" smtClean="0"/>
              <a:t>/</a:t>
            </a:r>
            <a:r>
              <a:rPr lang="en-US" b="1" dirty="0" err="1" smtClean="0"/>
              <a:t>india</a:t>
            </a:r>
            <a:r>
              <a:rPr lang="en-US" b="1" dirty="0" smtClean="0"/>
              <a:t>/news/</a:t>
            </a:r>
            <a:r>
              <a:rPr lang="en-US" b="1" dirty="0" err="1" smtClean="0"/>
              <a:t>ibm</a:t>
            </a:r>
            <a:r>
              <a:rPr lang="en-US" b="1" dirty="0" smtClean="0"/>
              <a:t>-to-increase-research-in-semiconductors-space/308803/</a:t>
            </a:r>
          </a:p>
          <a:p>
            <a:pPr eaLnBrk="1" hangingPunct="1"/>
            <a:endParaRPr lang="en-US" dirty="0" smtClean="0"/>
          </a:p>
          <a:p>
            <a:pPr eaLnBrk="1" hangingPunct="1"/>
            <a:endParaRPr lang="en-US" dirty="0" smtClean="0"/>
          </a:p>
          <a:p>
            <a:endParaRPr lang="en-US" dirty="0"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14</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57078D4-2895-4991-B262-4033AE6F7460}" type="slidenum">
              <a:rPr lang="en-US" sz="1200"/>
              <a:pPr algn="r"/>
              <a:t>15</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dirty="0" smtClean="0"/>
              <a:t>Sources:</a:t>
            </a:r>
          </a:p>
          <a:p>
            <a:pPr eaLnBrk="1" hangingPunct="1"/>
            <a:r>
              <a:rPr lang="en-US" dirty="0" smtClean="0"/>
              <a:t>Gartner Magic Quadrant for CRM Service Providers, North America, May 2009 </a:t>
            </a:r>
          </a:p>
          <a:p>
            <a:pPr eaLnBrk="1" hangingPunct="1"/>
            <a:r>
              <a:rPr lang="en-US" dirty="0" smtClean="0"/>
              <a:t>Gartner Magic Quadrant for Global Business Intelligence and</a:t>
            </a:r>
          </a:p>
          <a:p>
            <a:pPr eaLnBrk="1" hangingPunct="1"/>
            <a:r>
              <a:rPr lang="en-US" dirty="0" smtClean="0"/>
              <a:t>Performance Management Service Providers, </a:t>
            </a:r>
            <a:r>
              <a:rPr lang="en-US" sz="1200" kern="1200" baseline="0" dirty="0" smtClean="0">
                <a:solidFill>
                  <a:schemeClr val="tx1"/>
                </a:solidFill>
                <a:latin typeface="+mn-lt"/>
                <a:ea typeface="+mn-ea"/>
                <a:cs typeface="+mn-cs"/>
              </a:rPr>
              <a:t>January 2011</a:t>
            </a:r>
            <a:endParaRPr lang="en-US" dirty="0" smtClean="0"/>
          </a:p>
          <a:p>
            <a:r>
              <a:rPr lang="en-US" sz="1200" kern="1200" baseline="0" dirty="0" smtClean="0">
                <a:solidFill>
                  <a:schemeClr val="tx1"/>
                </a:solidFill>
                <a:latin typeface="+mn-lt"/>
                <a:ea typeface="+mn-ea"/>
                <a:cs typeface="+mn-cs"/>
              </a:rPr>
              <a:t>Magic Quadrant for SAP Application Service Providers, Europe (Published: 14 December 2011)</a:t>
            </a:r>
          </a:p>
          <a:p>
            <a:r>
              <a:rPr lang="fr-FR" sz="1200" kern="1200" baseline="0" dirty="0" err="1" smtClean="0">
                <a:solidFill>
                  <a:schemeClr val="tx1"/>
                </a:solidFill>
                <a:latin typeface="+mn-lt"/>
                <a:ea typeface="+mn-ea"/>
                <a:cs typeface="+mn-cs"/>
              </a:rPr>
              <a:t>Magic</a:t>
            </a:r>
            <a:r>
              <a:rPr lang="fr-FR" sz="1200" kern="1200" baseline="0" dirty="0" smtClean="0">
                <a:solidFill>
                  <a:schemeClr val="tx1"/>
                </a:solidFill>
                <a:latin typeface="+mn-lt"/>
                <a:ea typeface="+mn-ea"/>
                <a:cs typeface="+mn-cs"/>
              </a:rPr>
              <a:t> Quadrant for Oracle Applications Service </a:t>
            </a:r>
            <a:r>
              <a:rPr lang="en-US" sz="1200" kern="1200" baseline="0" dirty="0" smtClean="0">
                <a:solidFill>
                  <a:schemeClr val="tx1"/>
                </a:solidFill>
                <a:latin typeface="+mn-lt"/>
                <a:ea typeface="+mn-ea"/>
                <a:cs typeface="+mn-cs"/>
              </a:rPr>
              <a:t>Providers, Europe (Published: 28 December 2011)</a:t>
            </a:r>
          </a:p>
          <a:p>
            <a:pPr eaLnBrk="1" hangingPunct="1"/>
            <a:endParaRPr lang="en-US" dirty="0" smtClean="0"/>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IN" dirty="0" smtClean="0"/>
              <a:t>Company Websites</a:t>
            </a:r>
          </a:p>
          <a:p>
            <a:r>
              <a:rPr lang="en-US" dirty="0" smtClean="0"/>
              <a:t>http://</a:t>
            </a:r>
            <a:r>
              <a:rPr lang="en-US" dirty="0" err="1" smtClean="0"/>
              <a:t>newsroom.accenture.com</a:t>
            </a:r>
            <a:r>
              <a:rPr lang="en-US" dirty="0" smtClean="0"/>
              <a:t>/</a:t>
            </a:r>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16</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IN" dirty="0" smtClean="0"/>
              <a:t>Company Websites</a:t>
            </a:r>
          </a:p>
          <a:p>
            <a:r>
              <a:rPr lang="en-US" dirty="0" smtClean="0"/>
              <a:t>http://</a:t>
            </a:r>
            <a:r>
              <a:rPr lang="en-US" dirty="0" err="1" smtClean="0"/>
              <a:t>newsroom.accenture.com</a:t>
            </a:r>
            <a:r>
              <a:rPr lang="en-US" dirty="0" smtClean="0"/>
              <a:t>/</a:t>
            </a:r>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17</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09DEC2A-B822-4E14-8213-DF9E900FC36A}" type="slidenum">
              <a:rPr lang="en-US" sz="1200"/>
              <a:pPr algn="r"/>
              <a:t>18</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smtClean="0"/>
              <a:t>Sources:</a:t>
            </a:r>
          </a:p>
          <a:p>
            <a:r>
              <a:rPr lang="en-US" dirty="0" smtClean="0"/>
              <a:t>http://newsroom.accenture.com/article_display.cfm?article_id=5148</a:t>
            </a:r>
          </a:p>
          <a:p>
            <a:r>
              <a:rPr lang="en-US" dirty="0" smtClean="0"/>
              <a:t>http://newsroom.accenture.com/article_display.cfm?article_id=4843</a:t>
            </a:r>
          </a:p>
          <a:p>
            <a:r>
              <a:rPr lang="en-US" dirty="0" smtClean="0"/>
              <a:t>http://newsroom.accenture.com/article_display.cfm?article_id=4762</a:t>
            </a:r>
          </a:p>
          <a:p>
            <a:r>
              <a:rPr lang="en-US" dirty="0" smtClean="0"/>
              <a:t>http://www.accenture.com/Global/Services/Alliances/AllianceInc.htm</a:t>
            </a:r>
          </a:p>
          <a:p>
            <a:r>
              <a:rPr lang="en-US" dirty="0" smtClean="0"/>
              <a:t>http://www.accenture.com/Global/Services/Alliances/AllianceManugistics.htm</a:t>
            </a:r>
          </a:p>
          <a:p>
            <a:r>
              <a:rPr lang="en-US" dirty="0" smtClean="0"/>
              <a:t>http://www.accenture.com/Global/Services/Alliances/Management_Controls.htm</a:t>
            </a:r>
          </a:p>
          <a:p>
            <a:r>
              <a:rPr lang="en-US" dirty="0" smtClean="0"/>
              <a:t>http://www.accenture.com/Global/Technology/Enterprise_Solutions/SAP_Solutions/Services/CrossindustrySAPSolutions.htm</a:t>
            </a:r>
          </a:p>
          <a:p>
            <a:r>
              <a:rPr lang="en-US" dirty="0" smtClean="0"/>
              <a:t>http://www.accenture.com/Global/Services/Alliances/AllianceWebMethodsInc.htm</a:t>
            </a:r>
          </a:p>
          <a:p>
            <a:r>
              <a:rPr lang="en-US" dirty="0" smtClean="0"/>
              <a:t>http://newsroom.accenture.com/article_display.cfm?article_id=5092</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IN" dirty="0" smtClean="0"/>
              <a:t>Company Websites</a:t>
            </a:r>
          </a:p>
          <a:p>
            <a:r>
              <a:rPr lang="en-US" dirty="0" smtClean="0"/>
              <a:t>http://</a:t>
            </a:r>
            <a:r>
              <a:rPr lang="en-US" dirty="0" err="1" smtClean="0"/>
              <a:t>newsroom.accenture.com</a:t>
            </a:r>
            <a:r>
              <a:rPr lang="en-US" dirty="0" smtClean="0"/>
              <a:t>/</a:t>
            </a:r>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834A2C-B2E4-45D5-B90D-EF86F04F915E}" type="slidenum">
              <a:rPr lang="en-US" smtClean="0"/>
              <a:pPr/>
              <a:t>19</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09DEC2A-B822-4E14-8213-DF9E900FC36A}" type="slidenum">
              <a:rPr lang="en-US" sz="1200"/>
              <a:pPr algn="r"/>
              <a:t>20</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dirty="0" smtClean="0"/>
              <a:t>Source for all alliances: http://www.accenture.com/Global/Services/Alliances/Accenture-Alliance-List.htm	</a:t>
            </a:r>
          </a:p>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09DEC2A-B822-4E14-8213-DF9E900FC36A}" type="slidenum">
              <a:rPr lang="en-US" sz="1200"/>
              <a:pPr algn="r"/>
              <a:t>21</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dirty="0" smtClean="0"/>
              <a:t>Source for all alliances: http://www.accenture.com/Global/Services/Alliances/Accenture-Alliance-List.htm	</a:t>
            </a:r>
          </a:p>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A9AAF31-2BE8-4C88-9172-9C370B6038F9}" type="slidenum">
              <a:rPr lang="en-US" sz="1200"/>
              <a:pPr algn="r"/>
              <a:t>22</a:t>
            </a:fld>
            <a:endParaRPr 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dirty="0" smtClean="0"/>
              <a:t>Sources:</a:t>
            </a:r>
          </a:p>
          <a:p>
            <a:pPr eaLnBrk="1" hangingPunct="1"/>
            <a:r>
              <a:rPr lang="en-US" dirty="0" smtClean="0"/>
              <a:t>Company</a:t>
            </a:r>
            <a:r>
              <a:rPr lang="en-US" baseline="0" dirty="0" smtClean="0"/>
              <a:t> Website</a:t>
            </a:r>
          </a:p>
          <a:p>
            <a:pPr eaLnBrk="1" hangingPunct="1"/>
            <a:r>
              <a:rPr lang="en-US" baseline="0" dirty="0" smtClean="0"/>
              <a:t>http://newsroom.accenture.com/article_display.cfm?article_id=5188</a:t>
            </a:r>
          </a:p>
          <a:p>
            <a:pPr eaLnBrk="1" hangingPunct="1"/>
            <a:r>
              <a:rPr lang="en-US" dirty="0" smtClean="0"/>
              <a:t>http://newsroom.accenture.com/news/accenture-creates-75000-fund-to-help-nonprofit-groups-in-scotland-increase-skill-building-pograms.htm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http://www.ibm.com/investor/governance/executive-officers.wss</a:t>
            </a:r>
          </a:p>
          <a:p>
            <a:r>
              <a:rPr lang="en-US" dirty="0" smtClean="0"/>
              <a:t>http://www.accenture.com/in-en/company/people/Pages/ashish-khanna.aspx</a:t>
            </a:r>
          </a:p>
          <a:p>
            <a:r>
              <a:rPr lang="en-US" dirty="0" smtClean="0"/>
              <a:t>http://www.accenture.com/za-en/company/people/Pages/executive-team-communications-hi-tech.aspx</a:t>
            </a:r>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Sources:</a:t>
            </a:r>
          </a:p>
          <a:p>
            <a:r>
              <a:rPr lang="en-US" dirty="0" smtClean="0"/>
              <a:t>http://www.accenture.com/Global/Research_and_Insights/By_Industry/Automotive/default.htm</a:t>
            </a:r>
          </a:p>
          <a:p>
            <a:r>
              <a:rPr lang="en-US" dirty="0" err="1" smtClean="0"/>
              <a:t>Datamonitor</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Sources:</a:t>
            </a:r>
          </a:p>
          <a:p>
            <a:r>
              <a:rPr lang="en-US" dirty="0" err="1" smtClean="0"/>
              <a:t>Datamonitor</a:t>
            </a:r>
            <a:endParaRPr lang="en-US" dirty="0" smtClean="0"/>
          </a:p>
          <a:p>
            <a:r>
              <a:rPr lang="en-US" dirty="0" smtClean="0"/>
              <a:t>Gartner</a:t>
            </a:r>
          </a:p>
          <a:p>
            <a:endParaRPr lang="en-US" dirty="0" smtClean="0"/>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Sources:</a:t>
            </a:r>
          </a:p>
          <a:p>
            <a:r>
              <a:rPr lang="en-US" dirty="0" smtClean="0"/>
              <a:t>http://www.accenture.com/NR/rdonlyres/3927A93B-891E-4CB4-AB3A-4FCF3C2FE98C/0/Gartner2008MagicQuadrantCRMServiceProvidersEurope.pdf</a:t>
            </a:r>
          </a:p>
          <a:p>
            <a:r>
              <a:rPr lang="en-US" dirty="0" err="1" smtClean="0"/>
              <a:t>Datamonitor</a:t>
            </a:r>
            <a:r>
              <a:rPr lang="en-US" dirty="0" smtClean="0"/>
              <a:t> Company Profile</a:t>
            </a:r>
          </a:p>
          <a:p>
            <a:endParaRPr lang="en-US" dirty="0" smtClean="0"/>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r>
              <a:rPr lang="en-US" dirty="0" smtClean="0"/>
              <a:t>Sources:</a:t>
            </a:r>
          </a:p>
          <a:p>
            <a:r>
              <a:rPr lang="en-US" dirty="0" smtClean="0"/>
              <a:t>Magic Quadrant for ERP Service Providers, Europe, 2007, Gartner</a:t>
            </a:r>
          </a:p>
          <a:p>
            <a:r>
              <a:rPr lang="en-US" dirty="0" err="1" smtClean="0"/>
              <a:t>Datamonitor</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2BFC942-067A-48E7-A5BF-3851F7C3DEE8}" type="slidenum">
              <a:rPr lang="en-US" sz="1200"/>
              <a:pPr algn="r"/>
              <a:t>6</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dirty="0" smtClean="0"/>
              <a:t>Sources:</a:t>
            </a:r>
          </a:p>
          <a:p>
            <a:pPr eaLnBrk="1" hangingPunct="1"/>
            <a:r>
              <a:rPr lang="en-US" dirty="0" smtClean="0"/>
              <a:t>Accenture 10K (2011)</a:t>
            </a:r>
          </a:p>
          <a:p>
            <a:pPr eaLnBrk="1" hangingPunct="1"/>
            <a:endParaRPr lang="en-US" dirty="0" smtClean="0"/>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2BFC942-067A-48E7-A5BF-3851F7C3DEE8}" type="slidenum">
              <a:rPr lang="en-US" sz="1200"/>
              <a:pPr algn="r"/>
              <a:t>7</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dirty="0" smtClean="0"/>
              <a:t>Sources:</a:t>
            </a:r>
          </a:p>
          <a:p>
            <a:pPr eaLnBrk="1" hangingPunct="1"/>
            <a:r>
              <a:rPr lang="en-US" dirty="0" smtClean="0"/>
              <a:t>Accenture 10K (2011)</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4035" name="Text Box 3"/>
          <p:cNvSpPr>
            <a:spLocks noGrp="1" noChangeArrowheads="1"/>
          </p:cNvSpPr>
          <p:nvPr>
            <p:ph type="body"/>
          </p:nvPr>
        </p:nvSpPr>
        <p:spPr>
          <a:noFill/>
          <a:ln/>
        </p:spPr>
        <p:txBody>
          <a:bodyPr/>
          <a:lstStyle/>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Sources:</a:t>
            </a:r>
          </a:p>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IDC Contracts Database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44035" name="Text Box 3"/>
          <p:cNvSpPr>
            <a:spLocks noGrp="1" noChangeArrowheads="1"/>
          </p:cNvSpPr>
          <p:nvPr>
            <p:ph type="body"/>
          </p:nvPr>
        </p:nvSpPr>
        <p:spPr>
          <a:noFill/>
          <a:ln/>
        </p:spPr>
        <p:txBody>
          <a:bodyPr/>
          <a:lstStyle/>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Sources:</a:t>
            </a:r>
          </a:p>
          <a:p>
            <a:pPr defTabSz="45720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ea typeface="Arial Unicode MS" pitchFamily="34" charset="-128"/>
                <a:cs typeface="Arial Unicode MS" pitchFamily="34" charset="-128"/>
              </a:rPr>
              <a:t>IDC Contracts Database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http://www.accenture.com/us-en/Pages/service-electronics-high-tech-overview-summary.aspx</a:t>
            </a:r>
            <a:endParaRPr lang="en-IN"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http://www.accenture.com/us-en/industry/electronics-high-tech/pages/index.aspx</a:t>
            </a:r>
            <a:endParaRPr lang="en-IN" dirty="0" smtClean="0">
              <a:hlinkClick r:id="rId4"/>
            </a:endParaRPr>
          </a:p>
          <a:p>
            <a:r>
              <a:rPr lang="en-IN" dirty="0" smtClean="0">
                <a:hlinkClick r:id="rId4"/>
              </a:rPr>
              <a:t>http://www.accenture.com/us-en/Pages/service-electronics-high-tech-financial-excellence-summary.aspx</a:t>
            </a:r>
            <a:endParaRPr lang="en-IN" dirty="0" smtClean="0"/>
          </a:p>
          <a:p>
            <a:r>
              <a:rPr lang="en-IN" dirty="0" smtClean="0">
                <a:hlinkClick r:id="rId5"/>
              </a:rPr>
              <a:t>http://www.accenture.com/us-en/Pages/service-electronics-high-tech-finance-accounting-electronics-high-tech-summary.aspx</a:t>
            </a:r>
            <a:endParaRPr lang="en-IN" dirty="0" smtClean="0"/>
          </a:p>
          <a:p>
            <a:r>
              <a:rPr lang="en-IN" dirty="0" smtClean="0">
                <a:hlinkClick r:id="rId6"/>
              </a:rPr>
              <a:t>http://www.accenture.com/us-en/Pages/service-enterprise-performance-management-solution-semiconductor.aspx</a:t>
            </a:r>
            <a:endParaRPr lang="en-IN" dirty="0" smtClean="0"/>
          </a:p>
          <a:p>
            <a:r>
              <a:rPr lang="en-IN" dirty="0" smtClean="0">
                <a:hlinkClick r:id="rId7"/>
              </a:rPr>
              <a:t>http://www.accenture.com/SiteCollectionDocuments/PDF/Accenture-Advanced-Enterprise-Performance-Management-Solution-for-SAP-semiconducter.pdf</a:t>
            </a:r>
            <a:endParaRPr lang="en-IN" dirty="0" smtClean="0"/>
          </a:p>
          <a:p>
            <a:r>
              <a:rPr lang="en-IN" dirty="0" smtClean="0">
                <a:hlinkClick r:id="rId8"/>
              </a:rPr>
              <a:t>http://www.accenture.com/us-en/Pages/service-electronics-high-tech-supply-chain-services-summary.aspx</a:t>
            </a:r>
            <a:endParaRPr lang="en-IN"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http://www.accenture.com/us-en/industry/electronics-high-tech/pages/index.aspx</a:t>
            </a:r>
            <a:endParaRPr lang="en-IN" dirty="0" smtClean="0">
              <a:hlinkClick r:id="rId4"/>
            </a:endParaRPr>
          </a:p>
          <a:p>
            <a:r>
              <a:rPr lang="en-IN" dirty="0" smtClean="0">
                <a:hlinkClick r:id="rId4"/>
              </a:rPr>
              <a:t>http://www.accenture.com/us-en/Pages/service-electronics-high-tech-financial-excellence-summary.aspx</a:t>
            </a:r>
            <a:endParaRPr lang="en-IN" dirty="0" smtClean="0"/>
          </a:p>
          <a:p>
            <a:r>
              <a:rPr lang="en-IN" dirty="0" smtClean="0">
                <a:hlinkClick r:id="rId5"/>
              </a:rPr>
              <a:t>http://www.accenture.com/us-en/Pages/service-electronics-high-tech-finance-accounting-electronics-high-tech-summary.aspx</a:t>
            </a:r>
            <a:endParaRPr lang="en-IN" dirty="0" smtClean="0"/>
          </a:p>
          <a:p>
            <a:r>
              <a:rPr lang="en-IN" dirty="0" smtClean="0">
                <a:hlinkClick r:id="rId6"/>
              </a:rPr>
              <a:t>http://www.accenture.com/us-en/Pages/service-enterprise-performance-management-solution-semiconductor.aspx</a:t>
            </a:r>
            <a:endParaRPr lang="en-IN" dirty="0" smtClean="0"/>
          </a:p>
          <a:p>
            <a:r>
              <a:rPr lang="en-IN" dirty="0" smtClean="0">
                <a:hlinkClick r:id="rId7"/>
              </a:rPr>
              <a:t>http://www.accenture.com/SiteCollectionDocuments/PDF/Accenture-Advanced-Enterprise-Performance-Management-Solution-for-SAP-semiconducter.pdf</a:t>
            </a:r>
            <a:endParaRPr lang="en-IN" dirty="0" smtClean="0"/>
          </a:p>
          <a:p>
            <a:r>
              <a:rPr lang="en-IN" dirty="0" smtClean="0">
                <a:hlinkClick r:id="rId8"/>
              </a:rPr>
              <a:t>http://www.accenture.com/us-en/Pages/service-electronics-high-tech-supply-chain-services-summary.aspx</a:t>
            </a:r>
            <a:endParaRPr lang="en-IN" dirty="0"/>
          </a:p>
        </p:txBody>
      </p:sp>
      <p:sp>
        <p:nvSpPr>
          <p:cNvPr id="4" name="Slide Number Placeholder 3"/>
          <p:cNvSpPr>
            <a:spLocks noGrp="1"/>
          </p:cNvSpPr>
          <p:nvPr>
            <p:ph type="sldNum" sz="quarter" idx="10"/>
          </p:nvPr>
        </p:nvSpPr>
        <p:spPr/>
        <p:txBody>
          <a:bodyPr/>
          <a:lstStyle/>
          <a:p>
            <a:pPr>
              <a:defRPr/>
            </a:pPr>
            <a:fld id="{59AAC524-DDC8-40E5-96A9-78F51FF3FD9D}"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6" Type="http://schemas.openxmlformats.org/officeDocument/2006/relationships/tags" Target="../tags/tag46.xml"/><Relationship Id="rId47" Type="http://schemas.openxmlformats.org/officeDocument/2006/relationships/tags" Target="../tags/tag47.xml"/><Relationship Id="rId48" Type="http://schemas.openxmlformats.org/officeDocument/2006/relationships/tags" Target="../tags/tag48.xml"/><Relationship Id="rId49" Type="http://schemas.openxmlformats.org/officeDocument/2006/relationships/slideMaster" Target="../slideMasters/slideMaster1.xml"/><Relationship Id="rId20" Type="http://schemas.openxmlformats.org/officeDocument/2006/relationships/tags" Target="../tags/tag20.xml"/><Relationship Id="rId21" Type="http://schemas.openxmlformats.org/officeDocument/2006/relationships/tags" Target="../tags/tag21.xml"/><Relationship Id="rId22" Type="http://schemas.openxmlformats.org/officeDocument/2006/relationships/tags" Target="../tags/tag22.xml"/><Relationship Id="rId23" Type="http://schemas.openxmlformats.org/officeDocument/2006/relationships/tags" Target="../tags/tag23.xml"/><Relationship Id="rId24" Type="http://schemas.openxmlformats.org/officeDocument/2006/relationships/tags" Target="../tags/tag24.xml"/><Relationship Id="rId25" Type="http://schemas.openxmlformats.org/officeDocument/2006/relationships/tags" Target="../tags/tag25.xml"/><Relationship Id="rId26" Type="http://schemas.openxmlformats.org/officeDocument/2006/relationships/tags" Target="../tags/tag26.xml"/><Relationship Id="rId27" Type="http://schemas.openxmlformats.org/officeDocument/2006/relationships/tags" Target="../tags/tag27.xml"/><Relationship Id="rId28" Type="http://schemas.openxmlformats.org/officeDocument/2006/relationships/tags" Target="../tags/tag28.xml"/><Relationship Id="rId29" Type="http://schemas.openxmlformats.org/officeDocument/2006/relationships/tags" Target="../tags/tag29.xml"/><Relationship Id="rId50" Type="http://schemas.openxmlformats.org/officeDocument/2006/relationships/image" Target="../media/image1.png"/><Relationship Id="rId51" Type="http://schemas.openxmlformats.org/officeDocument/2006/relationships/image" Target="../media/image3.pn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30" Type="http://schemas.openxmlformats.org/officeDocument/2006/relationships/tags" Target="../tags/tag30.xml"/><Relationship Id="rId31" Type="http://schemas.openxmlformats.org/officeDocument/2006/relationships/tags" Target="../tags/tag31.xml"/><Relationship Id="rId32" Type="http://schemas.openxmlformats.org/officeDocument/2006/relationships/tags" Target="../tags/tag32.xml"/><Relationship Id="rId9" Type="http://schemas.openxmlformats.org/officeDocument/2006/relationships/tags" Target="../tags/tag9.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33" Type="http://schemas.openxmlformats.org/officeDocument/2006/relationships/tags" Target="../tags/tag33.xml"/><Relationship Id="rId34" Type="http://schemas.openxmlformats.org/officeDocument/2006/relationships/tags" Target="../tags/tag34.xml"/><Relationship Id="rId35" Type="http://schemas.openxmlformats.org/officeDocument/2006/relationships/tags" Target="../tags/tag35.xml"/><Relationship Id="rId36" Type="http://schemas.openxmlformats.org/officeDocument/2006/relationships/tags" Target="../tags/tag36.xml"/><Relationship Id="rId10" Type="http://schemas.openxmlformats.org/officeDocument/2006/relationships/tags" Target="../tags/tag10.xml"/><Relationship Id="rId11" Type="http://schemas.openxmlformats.org/officeDocument/2006/relationships/tags" Target="../tags/tag11.xml"/><Relationship Id="rId12" Type="http://schemas.openxmlformats.org/officeDocument/2006/relationships/tags" Target="../tags/tag12.xml"/><Relationship Id="rId13" Type="http://schemas.openxmlformats.org/officeDocument/2006/relationships/tags" Target="../tags/tag13.xml"/><Relationship Id="rId14" Type="http://schemas.openxmlformats.org/officeDocument/2006/relationships/tags" Target="../tags/tag14.xml"/><Relationship Id="rId15" Type="http://schemas.openxmlformats.org/officeDocument/2006/relationships/tags" Target="../tags/tag15.xml"/><Relationship Id="rId16" Type="http://schemas.openxmlformats.org/officeDocument/2006/relationships/tags" Target="../tags/tag16.xml"/><Relationship Id="rId17" Type="http://schemas.openxmlformats.org/officeDocument/2006/relationships/tags" Target="../tags/tag17.xml"/><Relationship Id="rId18" Type="http://schemas.openxmlformats.org/officeDocument/2006/relationships/tags" Target="../tags/tag18.xml"/><Relationship Id="rId19" Type="http://schemas.openxmlformats.org/officeDocument/2006/relationships/tags" Target="../tags/tag19.xml"/><Relationship Id="rId37" Type="http://schemas.openxmlformats.org/officeDocument/2006/relationships/tags" Target="../tags/tag37.xml"/><Relationship Id="rId38" Type="http://schemas.openxmlformats.org/officeDocument/2006/relationships/tags" Target="../tags/tag38.xml"/><Relationship Id="rId39" Type="http://schemas.openxmlformats.org/officeDocument/2006/relationships/tags" Target="../tags/tag39.xml"/><Relationship Id="rId40" Type="http://schemas.openxmlformats.org/officeDocument/2006/relationships/tags" Target="../tags/tag40.xml"/><Relationship Id="rId41" Type="http://schemas.openxmlformats.org/officeDocument/2006/relationships/tags" Target="../tags/tag41.xml"/><Relationship Id="rId42" Type="http://schemas.openxmlformats.org/officeDocument/2006/relationships/tags" Target="../tags/tag42.xml"/><Relationship Id="rId43" Type="http://schemas.openxmlformats.org/officeDocument/2006/relationships/tags" Target="../tags/tag43.xml"/><Relationship Id="rId44" Type="http://schemas.openxmlformats.org/officeDocument/2006/relationships/tags" Target="../tags/tag44.xml"/><Relationship Id="rId45" Type="http://schemas.openxmlformats.org/officeDocument/2006/relationships/tags" Target="../tags/tag4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46" Type="http://schemas.openxmlformats.org/officeDocument/2006/relationships/tags" Target="../tags/tag94.xml"/><Relationship Id="rId47" Type="http://schemas.openxmlformats.org/officeDocument/2006/relationships/tags" Target="../tags/tag95.xml"/><Relationship Id="rId48" Type="http://schemas.openxmlformats.org/officeDocument/2006/relationships/tags" Target="../tags/tag96.xml"/><Relationship Id="rId49" Type="http://schemas.openxmlformats.org/officeDocument/2006/relationships/slideMaster" Target="../slideMasters/slideMaster7.xml"/><Relationship Id="rId20" Type="http://schemas.openxmlformats.org/officeDocument/2006/relationships/tags" Target="../tags/tag68.xml"/><Relationship Id="rId21" Type="http://schemas.openxmlformats.org/officeDocument/2006/relationships/tags" Target="../tags/tag69.xml"/><Relationship Id="rId22" Type="http://schemas.openxmlformats.org/officeDocument/2006/relationships/tags" Target="../tags/tag70.xml"/><Relationship Id="rId23" Type="http://schemas.openxmlformats.org/officeDocument/2006/relationships/tags" Target="../tags/tag71.xml"/><Relationship Id="rId24" Type="http://schemas.openxmlformats.org/officeDocument/2006/relationships/tags" Target="../tags/tag72.xml"/><Relationship Id="rId25" Type="http://schemas.openxmlformats.org/officeDocument/2006/relationships/tags" Target="../tags/tag73.xml"/><Relationship Id="rId26" Type="http://schemas.openxmlformats.org/officeDocument/2006/relationships/tags" Target="../tags/tag74.xml"/><Relationship Id="rId27" Type="http://schemas.openxmlformats.org/officeDocument/2006/relationships/tags" Target="../tags/tag75.xml"/><Relationship Id="rId28" Type="http://schemas.openxmlformats.org/officeDocument/2006/relationships/tags" Target="../tags/tag76.xml"/><Relationship Id="rId29" Type="http://schemas.openxmlformats.org/officeDocument/2006/relationships/tags" Target="../tags/tag77.xml"/><Relationship Id="rId50" Type="http://schemas.openxmlformats.org/officeDocument/2006/relationships/image" Target="../media/image1.png"/><Relationship Id="rId51" Type="http://schemas.openxmlformats.org/officeDocument/2006/relationships/image" Target="../media/image3.png"/><Relationship Id="rId1" Type="http://schemas.openxmlformats.org/officeDocument/2006/relationships/tags" Target="../tags/tag49.xml"/><Relationship Id="rId2" Type="http://schemas.openxmlformats.org/officeDocument/2006/relationships/tags" Target="../tags/tag50.xml"/><Relationship Id="rId3" Type="http://schemas.openxmlformats.org/officeDocument/2006/relationships/tags" Target="../tags/tag51.xml"/><Relationship Id="rId4" Type="http://schemas.openxmlformats.org/officeDocument/2006/relationships/tags" Target="../tags/tag52.xml"/><Relationship Id="rId5" Type="http://schemas.openxmlformats.org/officeDocument/2006/relationships/tags" Target="../tags/tag53.xml"/><Relationship Id="rId30" Type="http://schemas.openxmlformats.org/officeDocument/2006/relationships/tags" Target="../tags/tag78.xml"/><Relationship Id="rId31" Type="http://schemas.openxmlformats.org/officeDocument/2006/relationships/tags" Target="../tags/tag79.xml"/><Relationship Id="rId32" Type="http://schemas.openxmlformats.org/officeDocument/2006/relationships/tags" Target="../tags/tag80.xml"/><Relationship Id="rId9" Type="http://schemas.openxmlformats.org/officeDocument/2006/relationships/tags" Target="../tags/tag57.xml"/><Relationship Id="rId6" Type="http://schemas.openxmlformats.org/officeDocument/2006/relationships/tags" Target="../tags/tag54.xml"/><Relationship Id="rId7" Type="http://schemas.openxmlformats.org/officeDocument/2006/relationships/tags" Target="../tags/tag55.xml"/><Relationship Id="rId8" Type="http://schemas.openxmlformats.org/officeDocument/2006/relationships/tags" Target="../tags/tag56.xml"/><Relationship Id="rId33" Type="http://schemas.openxmlformats.org/officeDocument/2006/relationships/tags" Target="../tags/tag81.xml"/><Relationship Id="rId34" Type="http://schemas.openxmlformats.org/officeDocument/2006/relationships/tags" Target="../tags/tag82.xml"/><Relationship Id="rId35" Type="http://schemas.openxmlformats.org/officeDocument/2006/relationships/tags" Target="../tags/tag83.xml"/><Relationship Id="rId36" Type="http://schemas.openxmlformats.org/officeDocument/2006/relationships/tags" Target="../tags/tag84.xml"/><Relationship Id="rId10" Type="http://schemas.openxmlformats.org/officeDocument/2006/relationships/tags" Target="../tags/tag58.xml"/><Relationship Id="rId11" Type="http://schemas.openxmlformats.org/officeDocument/2006/relationships/tags" Target="../tags/tag59.xml"/><Relationship Id="rId12" Type="http://schemas.openxmlformats.org/officeDocument/2006/relationships/tags" Target="../tags/tag60.xml"/><Relationship Id="rId13" Type="http://schemas.openxmlformats.org/officeDocument/2006/relationships/tags" Target="../tags/tag61.xml"/><Relationship Id="rId14" Type="http://schemas.openxmlformats.org/officeDocument/2006/relationships/tags" Target="../tags/tag62.xml"/><Relationship Id="rId15" Type="http://schemas.openxmlformats.org/officeDocument/2006/relationships/tags" Target="../tags/tag63.xml"/><Relationship Id="rId16" Type="http://schemas.openxmlformats.org/officeDocument/2006/relationships/tags" Target="../tags/tag64.xml"/><Relationship Id="rId17" Type="http://schemas.openxmlformats.org/officeDocument/2006/relationships/tags" Target="../tags/tag65.xml"/><Relationship Id="rId18" Type="http://schemas.openxmlformats.org/officeDocument/2006/relationships/tags" Target="../tags/tag66.xml"/><Relationship Id="rId19" Type="http://schemas.openxmlformats.org/officeDocument/2006/relationships/tags" Target="../tags/tag67.xml"/><Relationship Id="rId37" Type="http://schemas.openxmlformats.org/officeDocument/2006/relationships/tags" Target="../tags/tag85.xml"/><Relationship Id="rId38" Type="http://schemas.openxmlformats.org/officeDocument/2006/relationships/tags" Target="../tags/tag86.xml"/><Relationship Id="rId39" Type="http://schemas.openxmlformats.org/officeDocument/2006/relationships/tags" Target="../tags/tag87.xml"/><Relationship Id="rId40" Type="http://schemas.openxmlformats.org/officeDocument/2006/relationships/tags" Target="../tags/tag88.xml"/><Relationship Id="rId41" Type="http://schemas.openxmlformats.org/officeDocument/2006/relationships/tags" Target="../tags/tag89.xml"/><Relationship Id="rId42" Type="http://schemas.openxmlformats.org/officeDocument/2006/relationships/tags" Target="../tags/tag90.xml"/><Relationship Id="rId43" Type="http://schemas.openxmlformats.org/officeDocument/2006/relationships/tags" Target="../tags/tag91.xml"/><Relationship Id="rId44" Type="http://schemas.openxmlformats.org/officeDocument/2006/relationships/tags" Target="../tags/tag92.xml"/><Relationship Id="rId45" Type="http://schemas.openxmlformats.org/officeDocument/2006/relationships/tags" Target="../tags/tag9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l="19376" t="20410" r="5469" b="9375"/>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109</a:t>
                </a:r>
              </a:p>
              <a:p>
                <a:pPr fontAlgn="auto">
                  <a:spcBef>
                    <a:spcPts val="0"/>
                  </a:spcBef>
                  <a:spcAft>
                    <a:spcPts val="0"/>
                  </a:spcAft>
                  <a:defRPr/>
                </a:pPr>
                <a:r>
                  <a:rPr lang="en-US" sz="1200"/>
                  <a:t>207</a:t>
                </a:r>
              </a:p>
              <a:p>
                <a:pPr fontAlgn="auto">
                  <a:spcBef>
                    <a:spcPts val="0"/>
                  </a:spcBef>
                  <a:spcAft>
                    <a:spcPts val="0"/>
                  </a:spcAft>
                  <a:defRPr/>
                </a:pPr>
                <a:r>
                  <a:rPr lang="en-US" sz="1200"/>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chemeClr val="dk2"/>
                    </a:solidFill>
                  </a:rPr>
                  <a:t>255</a:t>
                </a:r>
              </a:p>
              <a:p>
                <a:pPr fontAlgn="auto">
                  <a:spcBef>
                    <a:spcPts val="0"/>
                  </a:spcBef>
                  <a:spcAft>
                    <a:spcPts val="0"/>
                  </a:spcAft>
                  <a:defRPr/>
                </a:pPr>
                <a:r>
                  <a:rPr lang="en-US" sz="1200">
                    <a:solidFill>
                      <a:schemeClr val="dk2"/>
                    </a:solidFill>
                  </a:rPr>
                  <a:t>255</a:t>
                </a:r>
              </a:p>
              <a:p>
                <a:pPr fontAlgn="auto">
                  <a:spcBef>
                    <a:spcPts val="0"/>
                  </a:spcBef>
                  <a:spcAft>
                    <a:spcPts val="0"/>
                  </a:spcAft>
                  <a:defRPr/>
                </a:pPr>
                <a:r>
                  <a:rPr lang="en-US" sz="1200">
                    <a:solidFill>
                      <a:schemeClr val="dk2"/>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131</a:t>
                </a:r>
              </a:p>
              <a:p>
                <a:pPr fontAlgn="auto">
                  <a:spcBef>
                    <a:spcPts val="0"/>
                  </a:spcBef>
                  <a:spcAft>
                    <a:spcPts val="0"/>
                  </a:spcAft>
                  <a:defRPr/>
                </a:pPr>
                <a:r>
                  <a:rPr lang="en-US" sz="1200"/>
                  <a:t>56</a:t>
                </a:r>
              </a:p>
              <a:p>
                <a:pPr fontAlgn="auto">
                  <a:spcBef>
                    <a:spcPts val="0"/>
                  </a:spcBef>
                  <a:spcAft>
                    <a:spcPts val="0"/>
                  </a:spcAft>
                  <a:defRPr/>
                </a:pPr>
                <a:r>
                  <a:rPr lang="en-US" sz="1200"/>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0</a:t>
                </a:r>
              </a:p>
              <a:p>
                <a:pPr fontAlgn="auto">
                  <a:spcBef>
                    <a:spcPts val="0"/>
                  </a:spcBef>
                  <a:spcAft>
                    <a:spcPts val="0"/>
                  </a:spcAft>
                  <a:defRPr/>
                </a:pPr>
                <a:r>
                  <a:rPr lang="en-US" sz="1200"/>
                  <a:t>99</a:t>
                </a:r>
              </a:p>
              <a:p>
                <a:pPr fontAlgn="auto">
                  <a:spcBef>
                    <a:spcPts val="0"/>
                  </a:spcBef>
                  <a:spcAft>
                    <a:spcPts val="0"/>
                  </a:spcAft>
                  <a:defRPr/>
                </a:pPr>
                <a:r>
                  <a:rPr lang="en-US" sz="1200"/>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85</a:t>
                </a:r>
              </a:p>
              <a:p>
                <a:pPr fontAlgn="auto">
                  <a:spcBef>
                    <a:spcPts val="0"/>
                  </a:spcBef>
                  <a:spcAft>
                    <a:spcPts val="0"/>
                  </a:spcAft>
                  <a:defRPr/>
                </a:pPr>
                <a:r>
                  <a:rPr lang="en-US" sz="1200"/>
                  <a:t>165</a:t>
                </a:r>
              </a:p>
              <a:p>
                <a:pPr fontAlgn="auto">
                  <a:spcBef>
                    <a:spcPts val="0"/>
                  </a:spcBef>
                  <a:spcAft>
                    <a:spcPts val="0"/>
                  </a:spcAft>
                  <a:defRPr/>
                </a:pPr>
                <a:r>
                  <a:rPr lang="en-US" sz="1200"/>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214</a:t>
                </a:r>
              </a:p>
              <a:p>
                <a:pPr fontAlgn="auto">
                  <a:spcBef>
                    <a:spcPts val="0"/>
                  </a:spcBef>
                  <a:spcAft>
                    <a:spcPts val="0"/>
                  </a:spcAft>
                  <a:defRPr/>
                </a:pPr>
                <a:r>
                  <a:rPr lang="en-US" sz="1200"/>
                  <a:t>73</a:t>
                </a:r>
              </a:p>
              <a:p>
                <a:pPr fontAlgn="auto">
                  <a:spcBef>
                    <a:spcPts val="0"/>
                  </a:spcBef>
                  <a:spcAft>
                    <a:spcPts val="0"/>
                  </a:spcAft>
                  <a:defRPr/>
                </a:pPr>
                <a:r>
                  <a:rPr lang="en-US" sz="1200"/>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185</a:t>
                </a:r>
              </a:p>
              <a:p>
                <a:pPr fontAlgn="auto">
                  <a:spcBef>
                    <a:spcPts val="0"/>
                  </a:spcBef>
                  <a:spcAft>
                    <a:spcPts val="0"/>
                  </a:spcAft>
                  <a:defRPr/>
                </a:pPr>
                <a:r>
                  <a:rPr lang="en-US" sz="1200"/>
                  <a:t>175</a:t>
                </a:r>
              </a:p>
              <a:p>
                <a:pPr fontAlgn="auto">
                  <a:spcBef>
                    <a:spcPts val="0"/>
                  </a:spcBef>
                  <a:spcAft>
                    <a:spcPts val="0"/>
                  </a:spcAft>
                  <a:defRPr/>
                </a:pPr>
                <a:r>
                  <a:rPr lang="en-US" sz="1200"/>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151</a:t>
                </a:r>
              </a:p>
              <a:p>
                <a:pPr fontAlgn="auto">
                  <a:spcBef>
                    <a:spcPts val="0"/>
                  </a:spcBef>
                  <a:spcAft>
                    <a:spcPts val="0"/>
                  </a:spcAft>
                  <a:defRPr/>
                </a:pPr>
                <a:r>
                  <a:rPr lang="en-US" sz="1200"/>
                  <a:t>75</a:t>
                </a:r>
              </a:p>
              <a:p>
                <a:pPr fontAlgn="auto">
                  <a:spcBef>
                    <a:spcPts val="0"/>
                  </a:spcBef>
                  <a:spcAft>
                    <a:spcPts val="0"/>
                  </a:spcAft>
                  <a:defRPr/>
                </a:pPr>
                <a:r>
                  <a:rPr lang="en-US" sz="1200"/>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193</a:t>
                </a:r>
              </a:p>
              <a:p>
                <a:pPr fontAlgn="auto">
                  <a:spcBef>
                    <a:spcPts val="0"/>
                  </a:spcBef>
                  <a:spcAft>
                    <a:spcPts val="0"/>
                  </a:spcAft>
                  <a:defRPr/>
                </a:pPr>
                <a:r>
                  <a:rPr lang="en-US" sz="1200"/>
                  <a:t>187</a:t>
                </a:r>
              </a:p>
              <a:p>
                <a:pPr fontAlgn="auto">
                  <a:spcBef>
                    <a:spcPts val="0"/>
                  </a:spcBef>
                  <a:spcAft>
                    <a:spcPts val="0"/>
                  </a:spcAft>
                  <a:defRPr/>
                </a:pPr>
                <a:r>
                  <a:rPr lang="en-US" sz="1200"/>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221</a:t>
                </a:r>
              </a:p>
              <a:p>
                <a:pPr fontAlgn="auto">
                  <a:spcBef>
                    <a:spcPts val="0"/>
                  </a:spcBef>
                  <a:spcAft>
                    <a:spcPts val="0"/>
                  </a:spcAft>
                  <a:defRPr/>
                </a:pPr>
                <a:r>
                  <a:rPr lang="en-US" sz="1200"/>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255</a:t>
                </a:r>
              </a:p>
              <a:p>
                <a:pPr fontAlgn="auto">
                  <a:spcBef>
                    <a:spcPts val="0"/>
                  </a:spcBef>
                  <a:spcAft>
                    <a:spcPts val="0"/>
                  </a:spcAft>
                  <a:defRPr/>
                </a:pPr>
                <a:r>
                  <a:rPr lang="en-US" sz="1200"/>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236</a:t>
                </a:r>
              </a:p>
              <a:p>
                <a:pPr fontAlgn="auto">
                  <a:spcBef>
                    <a:spcPts val="0"/>
                  </a:spcBef>
                  <a:spcAft>
                    <a:spcPts val="0"/>
                  </a:spcAft>
                  <a:defRPr/>
                </a:pPr>
                <a:r>
                  <a:rPr lang="en-US" sz="1200"/>
                  <a:t>137</a:t>
                </a:r>
              </a:p>
              <a:p>
                <a:pPr fontAlgn="auto">
                  <a:spcBef>
                    <a:spcPts val="0"/>
                  </a:spcBef>
                  <a:spcAft>
                    <a:spcPts val="0"/>
                  </a:spcAft>
                  <a:defRPr/>
                </a:pPr>
                <a:r>
                  <a:rPr lang="en-US" sz="1200"/>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sz="1200">
                    <a:latin typeface="+mn-lt"/>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127</a:t>
                </a:r>
              </a:p>
              <a:p>
                <a:pPr fontAlgn="auto">
                  <a:spcBef>
                    <a:spcPts val="0"/>
                  </a:spcBef>
                  <a:spcAft>
                    <a:spcPts val="0"/>
                  </a:spcAft>
                  <a:defRPr/>
                </a:pPr>
                <a:r>
                  <a:rPr lang="en-US" sz="1200"/>
                  <a:t>175</a:t>
                </a:r>
              </a:p>
              <a:p>
                <a:pPr fontAlgn="auto">
                  <a:spcBef>
                    <a:spcPts val="0"/>
                  </a:spcBef>
                  <a:spcAft>
                    <a:spcPts val="0"/>
                  </a:spcAft>
                  <a:defRPr/>
                </a:pPr>
                <a:r>
                  <a:rPr lang="en-US" sz="1200"/>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203</a:t>
                </a:r>
              </a:p>
              <a:p>
                <a:pPr fontAlgn="auto">
                  <a:spcBef>
                    <a:spcPts val="0"/>
                  </a:spcBef>
                  <a:spcAft>
                    <a:spcPts val="0"/>
                  </a:spcAft>
                  <a:defRPr/>
                </a:pPr>
                <a:r>
                  <a:rPr lang="en-US" sz="1200"/>
                  <a:t>215</a:t>
                </a:r>
              </a:p>
              <a:p>
                <a:pPr fontAlgn="auto">
                  <a:spcBef>
                    <a:spcPts val="0"/>
                  </a:spcBef>
                  <a:spcAft>
                    <a:spcPts val="0"/>
                  </a:spcAft>
                  <a:defRPr/>
                </a:pPr>
                <a:r>
                  <a:rPr lang="en-US" sz="1200"/>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chemeClr val="dk2"/>
                    </a:solidFill>
                  </a:rPr>
                  <a:t>179</a:t>
                </a:r>
              </a:p>
              <a:p>
                <a:pPr fontAlgn="auto">
                  <a:spcBef>
                    <a:spcPts val="0"/>
                  </a:spcBef>
                  <a:spcAft>
                    <a:spcPts val="0"/>
                  </a:spcAft>
                  <a:defRPr/>
                </a:pPr>
                <a:r>
                  <a:rPr lang="en-US" sz="1200">
                    <a:solidFill>
                      <a:schemeClr val="dk2"/>
                    </a:solidFill>
                  </a:rPr>
                  <a:t>149</a:t>
                </a:r>
              </a:p>
              <a:p>
                <a:pPr fontAlgn="auto">
                  <a:spcBef>
                    <a:spcPts val="0"/>
                  </a:spcBef>
                  <a:spcAft>
                    <a:spcPts val="0"/>
                  </a:spcAft>
                  <a:defRPr/>
                </a:pPr>
                <a:r>
                  <a:rPr lang="en-US" sz="1200">
                    <a:solidFill>
                      <a:schemeClr val="dk2"/>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212</a:t>
                </a:r>
              </a:p>
              <a:p>
                <a:pPr fontAlgn="auto">
                  <a:spcBef>
                    <a:spcPts val="0"/>
                  </a:spcBef>
                  <a:spcAft>
                    <a:spcPts val="0"/>
                  </a:spcAft>
                  <a:defRPr/>
                </a:pPr>
                <a:r>
                  <a:rPr lang="en-US" sz="1200"/>
                  <a:t>195</a:t>
                </a:r>
              </a:p>
              <a:p>
                <a:pPr fontAlgn="auto">
                  <a:spcBef>
                    <a:spcPts val="0"/>
                  </a:spcBef>
                  <a:spcAft>
                    <a:spcPts val="0"/>
                  </a:spcAft>
                  <a:defRPr/>
                </a:pPr>
                <a:r>
                  <a:rPr lang="en-US" sz="1200"/>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242</a:t>
                </a:r>
              </a:p>
              <a:p>
                <a:pPr fontAlgn="auto">
                  <a:spcBef>
                    <a:spcPts val="0"/>
                  </a:spcBef>
                  <a:spcAft>
                    <a:spcPts val="0"/>
                  </a:spcAft>
                  <a:defRPr/>
                </a:pPr>
                <a:r>
                  <a:rPr lang="en-US" sz="1200"/>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255</a:t>
                </a:r>
              </a:p>
              <a:p>
                <a:pPr fontAlgn="auto">
                  <a:spcBef>
                    <a:spcPts val="0"/>
                  </a:spcBef>
                  <a:spcAft>
                    <a:spcPts val="0"/>
                  </a:spcAft>
                  <a:defRPr/>
                </a:pPr>
                <a:r>
                  <a:rPr lang="en-US" sz="1200"/>
                  <a:t>249</a:t>
                </a:r>
              </a:p>
              <a:p>
                <a:pPr fontAlgn="auto">
                  <a:spcBef>
                    <a:spcPts val="0"/>
                  </a:spcBef>
                  <a:spcAft>
                    <a:spcPts val="0"/>
                  </a:spcAft>
                  <a:defRPr/>
                </a:pPr>
                <a:r>
                  <a:rPr lang="en-US" sz="1200"/>
                  <a:t>213</a:t>
                </a:r>
                <a:endParaRPr lang="en-US" sz="1200" dirty="0"/>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229</a:t>
                </a:r>
              </a:p>
              <a:p>
                <a:pPr fontAlgn="auto">
                  <a:spcBef>
                    <a:spcPts val="0"/>
                  </a:spcBef>
                  <a:spcAft>
                    <a:spcPts val="0"/>
                  </a:spcAft>
                  <a:defRPr/>
                </a:pPr>
                <a:r>
                  <a:rPr lang="en-US" sz="1200"/>
                  <a:t>205</a:t>
                </a:r>
              </a:p>
              <a:p>
                <a:pPr fontAlgn="auto">
                  <a:spcBef>
                    <a:spcPts val="0"/>
                  </a:spcBef>
                  <a:spcAft>
                    <a:spcPts val="0"/>
                  </a:spcAft>
                  <a:defRPr/>
                </a:pPr>
                <a:r>
                  <a:rPr lang="en-US" sz="1200"/>
                  <a:t>186</a:t>
                </a:r>
                <a:endParaRPr lang="en-US" sz="1200" dirty="0"/>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248</a:t>
                </a:r>
              </a:p>
              <a:p>
                <a:pPr fontAlgn="auto">
                  <a:spcBef>
                    <a:spcPts val="0"/>
                  </a:spcBef>
                  <a:spcAft>
                    <a:spcPts val="0"/>
                  </a:spcAft>
                  <a:defRPr/>
                </a:pPr>
                <a:r>
                  <a:rPr lang="en-US" sz="1200"/>
                  <a:t>241</a:t>
                </a:r>
              </a:p>
              <a:p>
                <a:pPr fontAlgn="auto">
                  <a:spcBef>
                    <a:spcPts val="0"/>
                  </a:spcBef>
                  <a:spcAft>
                    <a:spcPts val="0"/>
                  </a:spcAft>
                  <a:defRPr/>
                </a:pPr>
                <a:r>
                  <a:rPr lang="en-US" sz="1200"/>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7FAFDD"/>
                    </a:solidFill>
                  </a:rPr>
                  <a:t>180</a:t>
                </a:r>
              </a:p>
              <a:p>
                <a:pPr fontAlgn="auto">
                  <a:spcBef>
                    <a:spcPts val="0"/>
                  </a:spcBef>
                  <a:spcAft>
                    <a:spcPts val="0"/>
                  </a:spcAft>
                  <a:defRPr/>
                </a:pPr>
                <a:r>
                  <a:rPr lang="en-US" sz="1200">
                    <a:solidFill>
                      <a:srgbClr val="7FAFDD"/>
                    </a:solidFill>
                  </a:rPr>
                  <a:t>213</a:t>
                </a:r>
              </a:p>
              <a:p>
                <a:pPr fontAlgn="auto">
                  <a:spcBef>
                    <a:spcPts val="0"/>
                  </a:spcBef>
                  <a:spcAft>
                    <a:spcPts val="0"/>
                  </a:spcAft>
                  <a:defRPr/>
                </a:pPr>
                <a:r>
                  <a:rPr lang="en-US" sz="1200">
                    <a:solidFill>
                      <a:srgbClr val="7FAFDD"/>
                    </a:solidFill>
                  </a:rPr>
                  <a:t>154</a:t>
                </a:r>
                <a:endParaRPr lang="en-US" sz="120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214</a:t>
                </a:r>
              </a:p>
              <a:p>
                <a:pPr fontAlgn="auto">
                  <a:spcBef>
                    <a:spcPts val="0"/>
                  </a:spcBef>
                  <a:spcAft>
                    <a:spcPts val="0"/>
                  </a:spcAft>
                  <a:defRPr/>
                </a:pPr>
                <a:r>
                  <a:rPr lang="en-US" sz="1200"/>
                  <a:t>231</a:t>
                </a:r>
              </a:p>
              <a:p>
                <a:pPr fontAlgn="auto">
                  <a:spcBef>
                    <a:spcPts val="0"/>
                  </a:spcBef>
                  <a:spcAft>
                    <a:spcPts val="0"/>
                  </a:spcAft>
                  <a:defRPr/>
                </a:pPr>
                <a:r>
                  <a:rPr lang="en-US" sz="1200"/>
                  <a:t>200</a:t>
                </a:r>
                <a:endParaRPr lang="en-US" sz="1200" dirty="0"/>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241</a:t>
                </a:r>
              </a:p>
              <a:p>
                <a:pPr fontAlgn="auto">
                  <a:spcBef>
                    <a:spcPts val="0"/>
                  </a:spcBef>
                  <a:spcAft>
                    <a:spcPts val="0"/>
                  </a:spcAft>
                  <a:defRPr/>
                </a:pPr>
                <a:r>
                  <a:rPr lang="en-US" sz="1200"/>
                  <a:t>240</a:t>
                </a:r>
              </a:p>
              <a:p>
                <a:pPr fontAlgn="auto">
                  <a:spcBef>
                    <a:spcPts val="0"/>
                  </a:spcBef>
                  <a:spcAft>
                    <a:spcPts val="0"/>
                  </a:spcAft>
                  <a:defRPr/>
                </a:pPr>
                <a:r>
                  <a:rPr lang="en-US" sz="1200"/>
                  <a:t>202</a:t>
                </a:r>
                <a:endParaRPr lang="en-US" sz="1200" dirty="0"/>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t>251</a:t>
                </a:r>
              </a:p>
              <a:p>
                <a:pPr fontAlgn="auto">
                  <a:spcBef>
                    <a:spcPts val="0"/>
                  </a:spcBef>
                  <a:spcAft>
                    <a:spcPts val="0"/>
                  </a:spcAft>
                  <a:defRPr/>
                </a:pPr>
                <a:r>
                  <a:rPr lang="en-US" sz="1200"/>
                  <a:t>251</a:t>
                </a:r>
              </a:p>
              <a:p>
                <a:pPr fontAlgn="auto">
                  <a:spcBef>
                    <a:spcPts val="0"/>
                  </a:spcBef>
                  <a:spcAft>
                    <a:spcPts val="0"/>
                  </a:spcAft>
                  <a:defRPr/>
                </a:pPr>
                <a:r>
                  <a:rPr lang="en-US" sz="1200"/>
                  <a:t>241</a:t>
                </a:r>
                <a:endParaRPr lang="en-US" sz="1200" dirty="0"/>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sz="1200" dirty="0">
                    <a:latin typeface="+mn-lt"/>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dirty="0">
                  <a:solidFill>
                    <a:schemeClr val="dk1"/>
                  </a:solidFill>
                  <a:latin typeface="+mn-lt"/>
                </a:rPr>
                <a:t>Title and Content</a:t>
              </a:r>
            </a:p>
          </p:txBody>
        </p:sp>
      </p:grpSp>
      <p:pic>
        <p:nvPicPr>
          <p:cNvPr id="56" name="Picture 4"/>
          <p:cNvPicPr>
            <a:picLocks noChangeAspect="1" noChangeArrowheads="1"/>
          </p:cNvPicPr>
          <p:nvPr userDrawn="1"/>
        </p:nvPicPr>
        <p:blipFill>
          <a:blip r:embed="rId51"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a:prstGeom prst="rect">
            <a:avLst/>
          </a:prstGeo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extBox 1"/>
          <p:cNvSpPr txBox="1"/>
          <p:nvPr userDrawn="1"/>
        </p:nvSpPr>
        <p:spPr>
          <a:xfrm>
            <a:off x="295275" y="3248025"/>
            <a:ext cx="8239125" cy="554038"/>
          </a:xfrm>
          <a:prstGeom prst="rect">
            <a:avLst/>
          </a:prstGeom>
          <a:noFill/>
        </p:spPr>
        <p:txBody>
          <a:bodyPr>
            <a:spAutoFit/>
          </a:bodyPr>
          <a:lstStyle/>
          <a:p>
            <a:pPr fontAlgn="auto">
              <a:spcAft>
                <a:spcPts val="0"/>
              </a:spcAft>
              <a:defRPr/>
            </a:pPr>
            <a:r>
              <a:rPr lang="en-US" sz="3000" dirty="0">
                <a:solidFill>
                  <a:schemeClr val="bg1"/>
                </a:solidFill>
                <a:latin typeface="Myriad Pro" pitchFamily="34" charset="0"/>
                <a:ea typeface="+mj-ea"/>
                <a:cs typeface="+mj-cs"/>
              </a:rPr>
              <a:t>Thank You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50" cstate="print"/>
          <a:srcRect l="19376" t="20410" r="5469" b="9375"/>
          <a:stretch>
            <a:fillRect/>
          </a:stretch>
        </p:blipFill>
        <p:spPr bwMode="auto">
          <a:xfrm>
            <a:off x="-28575" y="0"/>
            <a:ext cx="9163050" cy="6848475"/>
          </a:xfrm>
          <a:prstGeom prst="rect">
            <a:avLst/>
          </a:prstGeom>
          <a:noFill/>
          <a:ln w="9525">
            <a:noFill/>
            <a:miter lim="800000"/>
            <a:headEnd/>
            <a:tailEnd/>
          </a:ln>
        </p:spPr>
      </p:pic>
      <p:grpSp>
        <p:nvGrpSpPr>
          <p:cNvPr id="5" name="Group 8"/>
          <p:cNvGrpSpPr>
            <a:grpSpLocks/>
          </p:cNvGrpSpPr>
          <p:nvPr userDrawn="1"/>
        </p:nvGrpSpPr>
        <p:grpSpPr bwMode="auto">
          <a:xfrm>
            <a:off x="127000" y="0"/>
            <a:ext cx="7937500" cy="6118225"/>
            <a:chOff x="127000" y="0"/>
            <a:chExt cx="7937500" cy="6118999"/>
          </a:xfrm>
        </p:grpSpPr>
        <p:grpSp>
          <p:nvGrpSpPr>
            <p:cNvPr id="6" name="Group 53"/>
            <p:cNvGrpSpPr>
              <a:grpSpLocks/>
            </p:cNvGrpSpPr>
            <p:nvPr/>
          </p:nvGrpSpPr>
          <p:grpSpPr bwMode="auto">
            <a:xfrm>
              <a:off x="952500" y="508064"/>
              <a:ext cx="7112000" cy="5610935"/>
              <a:chOff x="952500" y="508064"/>
              <a:chExt cx="7112000" cy="5610935"/>
            </a:xfrm>
          </p:grpSpPr>
          <p:sp>
            <p:nvSpPr>
              <p:cNvPr id="8" name="Rounded Rectangle 8"/>
              <p:cNvSpPr/>
              <p:nvPr>
                <p:custDataLst>
                  <p:tags r:id="rId1"/>
                </p:custDataLst>
              </p:nvPr>
            </p:nvSpPr>
            <p:spPr>
              <a:xfrm>
                <a:off x="1143000" y="508064"/>
                <a:ext cx="1016000" cy="1016129"/>
              </a:xfrm>
              <a:prstGeom prst="round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109</a:t>
                </a:r>
              </a:p>
              <a:p>
                <a:pPr fontAlgn="auto">
                  <a:spcBef>
                    <a:spcPts val="0"/>
                  </a:spcBef>
                  <a:spcAft>
                    <a:spcPts val="0"/>
                  </a:spcAft>
                  <a:defRPr/>
                </a:pPr>
                <a:r>
                  <a:rPr lang="en-US" sz="1200">
                    <a:solidFill>
                      <a:prstClr val="white"/>
                    </a:solidFill>
                  </a:rPr>
                  <a:t>207</a:t>
                </a:r>
              </a:p>
              <a:p>
                <a:pPr fontAlgn="auto">
                  <a:spcBef>
                    <a:spcPts val="0"/>
                  </a:spcBef>
                  <a:spcAft>
                    <a:spcPts val="0"/>
                  </a:spcAft>
                  <a:defRPr/>
                </a:pPr>
                <a:r>
                  <a:rPr lang="en-US" sz="1200">
                    <a:solidFill>
                      <a:prstClr val="white"/>
                    </a:solidFill>
                  </a:rPr>
                  <a:t>246</a:t>
                </a:r>
              </a:p>
            </p:txBody>
          </p:sp>
          <p:sp>
            <p:nvSpPr>
              <p:cNvPr id="9" name="TextBox 9"/>
              <p:cNvSpPr txBox="1"/>
              <p:nvPr>
                <p:custDataLst>
                  <p:tags r:id="rId2"/>
                </p:custDataLst>
              </p:nvPr>
            </p:nvSpPr>
            <p:spPr>
              <a:xfrm>
                <a:off x="952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Dark 1</a:t>
                </a:r>
              </a:p>
            </p:txBody>
          </p:sp>
          <p:sp>
            <p:nvSpPr>
              <p:cNvPr id="10" name="Rounded Rectangle 10"/>
              <p:cNvSpPr/>
              <p:nvPr>
                <p:custDataLst>
                  <p:tags r:id="rId3"/>
                </p:custDataLst>
              </p:nvPr>
            </p:nvSpPr>
            <p:spPr>
              <a:xfrm>
                <a:off x="2286000" y="508064"/>
                <a:ext cx="1016000" cy="1016129"/>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1F497D"/>
                    </a:solidFill>
                  </a:rPr>
                  <a:t>255</a:t>
                </a:r>
              </a:p>
              <a:p>
                <a:pPr fontAlgn="auto">
                  <a:spcBef>
                    <a:spcPts val="0"/>
                  </a:spcBef>
                  <a:spcAft>
                    <a:spcPts val="0"/>
                  </a:spcAft>
                  <a:defRPr/>
                </a:pPr>
                <a:r>
                  <a:rPr lang="en-US" sz="1200">
                    <a:solidFill>
                      <a:srgbClr val="1F497D"/>
                    </a:solidFill>
                  </a:rPr>
                  <a:t>255</a:t>
                </a:r>
              </a:p>
              <a:p>
                <a:pPr fontAlgn="auto">
                  <a:spcBef>
                    <a:spcPts val="0"/>
                  </a:spcBef>
                  <a:spcAft>
                    <a:spcPts val="0"/>
                  </a:spcAft>
                  <a:defRPr/>
                </a:pPr>
                <a:r>
                  <a:rPr lang="en-US" sz="1200">
                    <a:solidFill>
                      <a:srgbClr val="1F497D"/>
                    </a:solidFill>
                  </a:rPr>
                  <a:t>255</a:t>
                </a:r>
              </a:p>
            </p:txBody>
          </p:sp>
          <p:sp>
            <p:nvSpPr>
              <p:cNvPr id="11" name="TextBox 11"/>
              <p:cNvSpPr txBox="1"/>
              <p:nvPr>
                <p:custDataLst>
                  <p:tags r:id="rId4"/>
                </p:custDataLst>
              </p:nvPr>
            </p:nvSpPr>
            <p:spPr>
              <a:xfrm>
                <a:off x="2095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Light 1</a:t>
                </a:r>
              </a:p>
            </p:txBody>
          </p:sp>
          <p:sp>
            <p:nvSpPr>
              <p:cNvPr id="12" name="Rounded Rectangle 12"/>
              <p:cNvSpPr/>
              <p:nvPr>
                <p:custDataLst>
                  <p:tags r:id="rId5"/>
                </p:custDataLst>
              </p:nvPr>
            </p:nvSpPr>
            <p:spPr>
              <a:xfrm>
                <a:off x="3429000" y="508064"/>
                <a:ext cx="1016000" cy="1016129"/>
              </a:xfrm>
              <a:prstGeom prst="roundRect">
                <a:avLst/>
              </a:prstGeom>
              <a:solidFill>
                <a:srgbClr val="8338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131</a:t>
                </a:r>
              </a:p>
              <a:p>
                <a:pPr fontAlgn="auto">
                  <a:spcBef>
                    <a:spcPts val="0"/>
                  </a:spcBef>
                  <a:spcAft>
                    <a:spcPts val="0"/>
                  </a:spcAft>
                  <a:defRPr/>
                </a:pPr>
                <a:r>
                  <a:rPr lang="en-US" sz="1200">
                    <a:solidFill>
                      <a:prstClr val="white"/>
                    </a:solidFill>
                  </a:rPr>
                  <a:t>56</a:t>
                </a:r>
              </a:p>
              <a:p>
                <a:pPr fontAlgn="auto">
                  <a:spcBef>
                    <a:spcPts val="0"/>
                  </a:spcBef>
                  <a:spcAft>
                    <a:spcPts val="0"/>
                  </a:spcAft>
                  <a:defRPr/>
                </a:pPr>
                <a:r>
                  <a:rPr lang="en-US" sz="1200">
                    <a:solidFill>
                      <a:prstClr val="white"/>
                    </a:solidFill>
                  </a:rPr>
                  <a:t>155</a:t>
                </a:r>
              </a:p>
            </p:txBody>
          </p:sp>
          <p:sp>
            <p:nvSpPr>
              <p:cNvPr id="13" name="TextBox 13"/>
              <p:cNvSpPr txBox="1"/>
              <p:nvPr>
                <p:custDataLst>
                  <p:tags r:id="rId6"/>
                </p:custDataLst>
              </p:nvPr>
            </p:nvSpPr>
            <p:spPr>
              <a:xfrm>
                <a:off x="3238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Dark 2</a:t>
                </a:r>
              </a:p>
            </p:txBody>
          </p:sp>
          <p:sp>
            <p:nvSpPr>
              <p:cNvPr id="14" name="Rounded Rectangle 14"/>
              <p:cNvSpPr/>
              <p:nvPr>
                <p:custDataLst>
                  <p:tags r:id="rId7"/>
                </p:custDataLst>
              </p:nvPr>
            </p:nvSpPr>
            <p:spPr>
              <a:xfrm>
                <a:off x="4572000" y="508064"/>
                <a:ext cx="1016000" cy="1016129"/>
              </a:xfrm>
              <a:prstGeom prst="roundRect">
                <a:avLst/>
              </a:prstGeom>
              <a:solidFill>
                <a:srgbClr val="0063B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0</a:t>
                </a:r>
              </a:p>
              <a:p>
                <a:pPr fontAlgn="auto">
                  <a:spcBef>
                    <a:spcPts val="0"/>
                  </a:spcBef>
                  <a:spcAft>
                    <a:spcPts val="0"/>
                  </a:spcAft>
                  <a:defRPr/>
                </a:pPr>
                <a:r>
                  <a:rPr lang="en-US" sz="1200">
                    <a:solidFill>
                      <a:prstClr val="white"/>
                    </a:solidFill>
                  </a:rPr>
                  <a:t>99</a:t>
                </a:r>
              </a:p>
              <a:p>
                <a:pPr fontAlgn="auto">
                  <a:spcBef>
                    <a:spcPts val="0"/>
                  </a:spcBef>
                  <a:spcAft>
                    <a:spcPts val="0"/>
                  </a:spcAft>
                  <a:defRPr/>
                </a:pPr>
                <a:r>
                  <a:rPr lang="en-US" sz="1200">
                    <a:solidFill>
                      <a:prstClr val="white"/>
                    </a:solidFill>
                  </a:rPr>
                  <a:t>190</a:t>
                </a:r>
              </a:p>
            </p:txBody>
          </p:sp>
          <p:sp>
            <p:nvSpPr>
              <p:cNvPr id="15" name="TextBox 15"/>
              <p:cNvSpPr txBox="1"/>
              <p:nvPr>
                <p:custDataLst>
                  <p:tags r:id="rId8"/>
                </p:custDataLst>
              </p:nvPr>
            </p:nvSpPr>
            <p:spPr>
              <a:xfrm>
                <a:off x="4381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Light 2</a:t>
                </a:r>
              </a:p>
            </p:txBody>
          </p:sp>
          <p:sp>
            <p:nvSpPr>
              <p:cNvPr id="16" name="Rounded Rectangle 16"/>
              <p:cNvSpPr/>
              <p:nvPr>
                <p:custDataLst>
                  <p:tags r:id="rId9"/>
                </p:custDataLst>
              </p:nvPr>
            </p:nvSpPr>
            <p:spPr>
              <a:xfrm>
                <a:off x="5715000" y="508064"/>
                <a:ext cx="1016000" cy="1016129"/>
              </a:xfrm>
              <a:prstGeom prst="roundRect">
                <a:avLst/>
              </a:prstGeom>
              <a:solidFill>
                <a:srgbClr val="55A5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85</a:t>
                </a:r>
              </a:p>
              <a:p>
                <a:pPr fontAlgn="auto">
                  <a:spcBef>
                    <a:spcPts val="0"/>
                  </a:spcBef>
                  <a:spcAft>
                    <a:spcPts val="0"/>
                  </a:spcAft>
                  <a:defRPr/>
                </a:pPr>
                <a:r>
                  <a:rPr lang="en-US" sz="1200">
                    <a:solidFill>
                      <a:prstClr val="white"/>
                    </a:solidFill>
                  </a:rPr>
                  <a:t>165</a:t>
                </a:r>
              </a:p>
              <a:p>
                <a:pPr fontAlgn="auto">
                  <a:spcBef>
                    <a:spcPts val="0"/>
                  </a:spcBef>
                  <a:spcAft>
                    <a:spcPts val="0"/>
                  </a:spcAft>
                  <a:defRPr/>
                </a:pPr>
                <a:r>
                  <a:rPr lang="en-US" sz="1200">
                    <a:solidFill>
                      <a:prstClr val="white"/>
                    </a:solidFill>
                  </a:rPr>
                  <a:t>28</a:t>
                </a:r>
              </a:p>
            </p:txBody>
          </p:sp>
          <p:sp>
            <p:nvSpPr>
              <p:cNvPr id="17" name="TextBox 17"/>
              <p:cNvSpPr txBox="1"/>
              <p:nvPr>
                <p:custDataLst>
                  <p:tags r:id="rId10"/>
                </p:custDataLst>
              </p:nvPr>
            </p:nvSpPr>
            <p:spPr>
              <a:xfrm>
                <a:off x="5524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1</a:t>
                </a:r>
              </a:p>
            </p:txBody>
          </p:sp>
          <p:sp>
            <p:nvSpPr>
              <p:cNvPr id="18" name="Rounded Rectangle 18"/>
              <p:cNvSpPr/>
              <p:nvPr>
                <p:custDataLst>
                  <p:tags r:id="rId11"/>
                </p:custDataLst>
              </p:nvPr>
            </p:nvSpPr>
            <p:spPr>
              <a:xfrm>
                <a:off x="6858000" y="508064"/>
                <a:ext cx="1016000" cy="1016129"/>
              </a:xfrm>
              <a:prstGeom prst="roundRect">
                <a:avLst/>
              </a:prstGeom>
              <a:solidFill>
                <a:srgbClr val="D64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214</a:t>
                </a:r>
              </a:p>
              <a:p>
                <a:pPr fontAlgn="auto">
                  <a:spcBef>
                    <a:spcPts val="0"/>
                  </a:spcBef>
                  <a:spcAft>
                    <a:spcPts val="0"/>
                  </a:spcAft>
                  <a:defRPr/>
                </a:pPr>
                <a:r>
                  <a:rPr lang="en-US" sz="1200">
                    <a:solidFill>
                      <a:prstClr val="white"/>
                    </a:solidFill>
                  </a:rPr>
                  <a:t>73</a:t>
                </a:r>
              </a:p>
              <a:p>
                <a:pPr fontAlgn="auto">
                  <a:spcBef>
                    <a:spcPts val="0"/>
                  </a:spcBef>
                  <a:spcAft>
                    <a:spcPts val="0"/>
                  </a:spcAft>
                  <a:defRPr/>
                </a:pPr>
                <a:r>
                  <a:rPr lang="en-US" sz="1200">
                    <a:solidFill>
                      <a:prstClr val="white"/>
                    </a:solidFill>
                  </a:rPr>
                  <a:t>42</a:t>
                </a:r>
              </a:p>
            </p:txBody>
          </p:sp>
          <p:sp>
            <p:nvSpPr>
              <p:cNvPr id="19" name="TextBox 19"/>
              <p:cNvSpPr txBox="1"/>
              <p:nvPr>
                <p:custDataLst>
                  <p:tags r:id="rId12"/>
                </p:custDataLst>
              </p:nvPr>
            </p:nvSpPr>
            <p:spPr>
              <a:xfrm>
                <a:off x="6667500" y="1524193"/>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2</a:t>
                </a:r>
              </a:p>
            </p:txBody>
          </p:sp>
          <p:sp>
            <p:nvSpPr>
              <p:cNvPr id="20" name="Rounded Rectangle 20"/>
              <p:cNvSpPr/>
              <p:nvPr>
                <p:custDataLst>
                  <p:tags r:id="rId13"/>
                </p:custDataLst>
              </p:nvPr>
            </p:nvSpPr>
            <p:spPr>
              <a:xfrm>
                <a:off x="1143000" y="1905241"/>
                <a:ext cx="1016000" cy="1016129"/>
              </a:xfrm>
              <a:prstGeom prst="roundRect">
                <a:avLst/>
              </a:prstGeom>
              <a:solidFill>
                <a:srgbClr val="B9AF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185</a:t>
                </a:r>
              </a:p>
              <a:p>
                <a:pPr fontAlgn="auto">
                  <a:spcBef>
                    <a:spcPts val="0"/>
                  </a:spcBef>
                  <a:spcAft>
                    <a:spcPts val="0"/>
                  </a:spcAft>
                  <a:defRPr/>
                </a:pPr>
                <a:r>
                  <a:rPr lang="en-US" sz="1200">
                    <a:solidFill>
                      <a:prstClr val="white"/>
                    </a:solidFill>
                  </a:rPr>
                  <a:t>175</a:t>
                </a:r>
              </a:p>
              <a:p>
                <a:pPr fontAlgn="auto">
                  <a:spcBef>
                    <a:spcPts val="0"/>
                  </a:spcBef>
                  <a:spcAft>
                    <a:spcPts val="0"/>
                  </a:spcAft>
                  <a:defRPr/>
                </a:pPr>
                <a:r>
                  <a:rPr lang="en-US" sz="1200">
                    <a:solidFill>
                      <a:prstClr val="white"/>
                    </a:solidFill>
                  </a:rPr>
                  <a:t>164</a:t>
                </a:r>
              </a:p>
            </p:txBody>
          </p:sp>
          <p:sp>
            <p:nvSpPr>
              <p:cNvPr id="21" name="TextBox 21"/>
              <p:cNvSpPr txBox="1"/>
              <p:nvPr>
                <p:custDataLst>
                  <p:tags r:id="rId14"/>
                </p:custDataLst>
              </p:nvPr>
            </p:nvSpPr>
            <p:spPr>
              <a:xfrm>
                <a:off x="952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3</a:t>
                </a:r>
              </a:p>
            </p:txBody>
          </p:sp>
          <p:sp>
            <p:nvSpPr>
              <p:cNvPr id="22" name="Rounded Rectangle 22"/>
              <p:cNvSpPr/>
              <p:nvPr>
                <p:custDataLst>
                  <p:tags r:id="rId15"/>
                </p:custDataLst>
              </p:nvPr>
            </p:nvSpPr>
            <p:spPr>
              <a:xfrm>
                <a:off x="2286000" y="1905241"/>
                <a:ext cx="1016000" cy="1016129"/>
              </a:xfrm>
              <a:prstGeom prst="roundRect">
                <a:avLst/>
              </a:prstGeom>
              <a:solidFill>
                <a:srgbClr val="974B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151</a:t>
                </a:r>
              </a:p>
              <a:p>
                <a:pPr fontAlgn="auto">
                  <a:spcBef>
                    <a:spcPts val="0"/>
                  </a:spcBef>
                  <a:spcAft>
                    <a:spcPts val="0"/>
                  </a:spcAft>
                  <a:defRPr/>
                </a:pPr>
                <a:r>
                  <a:rPr lang="en-US" sz="1200">
                    <a:solidFill>
                      <a:prstClr val="white"/>
                    </a:solidFill>
                  </a:rPr>
                  <a:t>75</a:t>
                </a:r>
              </a:p>
              <a:p>
                <a:pPr fontAlgn="auto">
                  <a:spcBef>
                    <a:spcPts val="0"/>
                  </a:spcBef>
                  <a:spcAft>
                    <a:spcPts val="0"/>
                  </a:spcAft>
                  <a:defRPr/>
                </a:pPr>
                <a:r>
                  <a:rPr lang="en-US" sz="1200">
                    <a:solidFill>
                      <a:prstClr val="white"/>
                    </a:solidFill>
                  </a:rPr>
                  <a:t>7</a:t>
                </a:r>
              </a:p>
            </p:txBody>
          </p:sp>
          <p:sp>
            <p:nvSpPr>
              <p:cNvPr id="23" name="TextBox 23"/>
              <p:cNvSpPr txBox="1"/>
              <p:nvPr>
                <p:custDataLst>
                  <p:tags r:id="rId16"/>
                </p:custDataLst>
              </p:nvPr>
            </p:nvSpPr>
            <p:spPr>
              <a:xfrm>
                <a:off x="2095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4</a:t>
                </a:r>
              </a:p>
            </p:txBody>
          </p:sp>
          <p:sp>
            <p:nvSpPr>
              <p:cNvPr id="24" name="Rounded Rectangle 24"/>
              <p:cNvSpPr/>
              <p:nvPr>
                <p:custDataLst>
                  <p:tags r:id="rId17"/>
                </p:custDataLst>
              </p:nvPr>
            </p:nvSpPr>
            <p:spPr>
              <a:xfrm>
                <a:off x="3429000" y="1905241"/>
                <a:ext cx="1016000" cy="1016129"/>
              </a:xfrm>
              <a:prstGeom prst="roundRect">
                <a:avLst/>
              </a:prstGeom>
              <a:solidFill>
                <a:srgbClr val="C1B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193</a:t>
                </a:r>
              </a:p>
              <a:p>
                <a:pPr fontAlgn="auto">
                  <a:spcBef>
                    <a:spcPts val="0"/>
                  </a:spcBef>
                  <a:spcAft>
                    <a:spcPts val="0"/>
                  </a:spcAft>
                  <a:defRPr/>
                </a:pPr>
                <a:r>
                  <a:rPr lang="en-US" sz="1200">
                    <a:solidFill>
                      <a:prstClr val="white"/>
                    </a:solidFill>
                  </a:rPr>
                  <a:t>187</a:t>
                </a:r>
              </a:p>
              <a:p>
                <a:pPr fontAlgn="auto">
                  <a:spcBef>
                    <a:spcPts val="0"/>
                  </a:spcBef>
                  <a:spcAft>
                    <a:spcPts val="0"/>
                  </a:spcAft>
                  <a:defRPr/>
                </a:pPr>
                <a:r>
                  <a:rPr lang="en-US" sz="1200">
                    <a:solidFill>
                      <a:prstClr val="white"/>
                    </a:solidFill>
                  </a:rPr>
                  <a:t>0</a:t>
                </a:r>
              </a:p>
            </p:txBody>
          </p:sp>
          <p:sp>
            <p:nvSpPr>
              <p:cNvPr id="25" name="TextBox 25"/>
              <p:cNvSpPr txBox="1"/>
              <p:nvPr>
                <p:custDataLst>
                  <p:tags r:id="rId18"/>
                </p:custDataLst>
              </p:nvPr>
            </p:nvSpPr>
            <p:spPr>
              <a:xfrm>
                <a:off x="3238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5</a:t>
                </a:r>
              </a:p>
            </p:txBody>
          </p:sp>
          <p:sp>
            <p:nvSpPr>
              <p:cNvPr id="26" name="Rounded Rectangle 26"/>
              <p:cNvSpPr/>
              <p:nvPr>
                <p:custDataLst>
                  <p:tags r:id="rId19"/>
                </p:custDataLst>
              </p:nvPr>
            </p:nvSpPr>
            <p:spPr>
              <a:xfrm>
                <a:off x="4572000" y="1905241"/>
                <a:ext cx="1016000" cy="1016129"/>
              </a:xfrm>
              <a:prstGeom prst="roundRect">
                <a:avLst/>
              </a:prstGeom>
              <a:solidFill>
                <a:srgbClr val="FFDD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221</a:t>
                </a:r>
              </a:p>
              <a:p>
                <a:pPr fontAlgn="auto">
                  <a:spcBef>
                    <a:spcPts val="0"/>
                  </a:spcBef>
                  <a:spcAft>
                    <a:spcPts val="0"/>
                  </a:spcAft>
                  <a:defRPr/>
                </a:pPr>
                <a:r>
                  <a:rPr lang="en-US" sz="1200">
                    <a:solidFill>
                      <a:prstClr val="white"/>
                    </a:solidFill>
                  </a:rPr>
                  <a:t>62</a:t>
                </a:r>
              </a:p>
            </p:txBody>
          </p:sp>
          <p:sp>
            <p:nvSpPr>
              <p:cNvPr id="27" name="TextBox 27"/>
              <p:cNvSpPr txBox="1"/>
              <p:nvPr>
                <p:custDataLst>
                  <p:tags r:id="rId20"/>
                </p:custDataLst>
              </p:nvPr>
            </p:nvSpPr>
            <p:spPr>
              <a:xfrm>
                <a:off x="4381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Accent 6</a:t>
                </a:r>
              </a:p>
            </p:txBody>
          </p:sp>
          <p:sp>
            <p:nvSpPr>
              <p:cNvPr id="28" name="Rounded Rectangle 28"/>
              <p:cNvSpPr/>
              <p:nvPr>
                <p:custDataLst>
                  <p:tags r:id="rId21"/>
                </p:custDataLst>
              </p:nvPr>
            </p:nvSpPr>
            <p:spPr>
              <a:xfrm>
                <a:off x="5715000" y="1905241"/>
                <a:ext cx="1016000" cy="1016129"/>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255</a:t>
                </a:r>
              </a:p>
            </p:txBody>
          </p:sp>
          <p:sp>
            <p:nvSpPr>
              <p:cNvPr id="29" name="TextBox 29"/>
              <p:cNvSpPr txBox="1"/>
              <p:nvPr>
                <p:custDataLst>
                  <p:tags r:id="rId22"/>
                </p:custDataLst>
              </p:nvPr>
            </p:nvSpPr>
            <p:spPr>
              <a:xfrm>
                <a:off x="5524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Hyperlink</a:t>
                </a:r>
              </a:p>
            </p:txBody>
          </p:sp>
          <p:sp>
            <p:nvSpPr>
              <p:cNvPr id="30" name="Rounded Rectangle 30"/>
              <p:cNvSpPr/>
              <p:nvPr>
                <p:custDataLst>
                  <p:tags r:id="rId23"/>
                </p:custDataLst>
              </p:nvPr>
            </p:nvSpPr>
            <p:spPr>
              <a:xfrm>
                <a:off x="6858000" y="1905241"/>
                <a:ext cx="1016000" cy="1016129"/>
              </a:xfrm>
              <a:prstGeom prst="roundRect">
                <a:avLst/>
              </a:prstGeom>
              <a:solidFill>
                <a:srgbClr val="EC89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236</a:t>
                </a:r>
              </a:p>
              <a:p>
                <a:pPr fontAlgn="auto">
                  <a:spcBef>
                    <a:spcPts val="0"/>
                  </a:spcBef>
                  <a:spcAft>
                    <a:spcPts val="0"/>
                  </a:spcAft>
                  <a:defRPr/>
                </a:pPr>
                <a:r>
                  <a:rPr lang="en-US" sz="1200">
                    <a:solidFill>
                      <a:prstClr val="white"/>
                    </a:solidFill>
                  </a:rPr>
                  <a:t>137</a:t>
                </a:r>
              </a:p>
              <a:p>
                <a:pPr fontAlgn="auto">
                  <a:spcBef>
                    <a:spcPts val="0"/>
                  </a:spcBef>
                  <a:spcAft>
                    <a:spcPts val="0"/>
                  </a:spcAft>
                  <a:defRPr/>
                </a:pPr>
                <a:r>
                  <a:rPr lang="en-US" sz="1200">
                    <a:solidFill>
                      <a:prstClr val="white"/>
                    </a:solidFill>
                  </a:rPr>
                  <a:t>29</a:t>
                </a:r>
              </a:p>
            </p:txBody>
          </p:sp>
          <p:sp>
            <p:nvSpPr>
              <p:cNvPr id="31" name="TextBox 31"/>
              <p:cNvSpPr txBox="1"/>
              <p:nvPr>
                <p:custDataLst>
                  <p:tags r:id="rId24"/>
                </p:custDataLst>
              </p:nvPr>
            </p:nvSpPr>
            <p:spPr>
              <a:xfrm>
                <a:off x="6667500" y="2921369"/>
                <a:ext cx="1397000" cy="276260"/>
              </a:xfrm>
              <a:prstGeom prst="rect">
                <a:avLst/>
              </a:prstGeom>
              <a:noFill/>
            </p:spPr>
            <p:txBody>
              <a:bodyPr>
                <a:spAutoFit/>
              </a:bodyPr>
              <a:lstStyle/>
              <a:p>
                <a:pPr algn="ctr" fontAlgn="auto">
                  <a:spcBef>
                    <a:spcPts val="0"/>
                  </a:spcBef>
                  <a:spcAft>
                    <a:spcPts val="0"/>
                  </a:spcAft>
                  <a:defRPr/>
                </a:pPr>
                <a:r>
                  <a:rPr lang="en-US" sz="1200">
                    <a:solidFill>
                      <a:prstClr val="black"/>
                    </a:solidFill>
                    <a:latin typeface="Calibri"/>
                  </a:rPr>
                  <a:t>Followed Hyperlink</a:t>
                </a:r>
              </a:p>
            </p:txBody>
          </p:sp>
          <p:sp>
            <p:nvSpPr>
              <p:cNvPr id="32" name="Rounded Rectangle 32"/>
              <p:cNvSpPr/>
              <p:nvPr>
                <p:custDataLst>
                  <p:tags r:id="rId25"/>
                </p:custDataLst>
              </p:nvPr>
            </p:nvSpPr>
            <p:spPr>
              <a:xfrm>
                <a:off x="1143000" y="3429434"/>
                <a:ext cx="1016000" cy="1016129"/>
              </a:xfrm>
              <a:prstGeom prst="roundRect">
                <a:avLst/>
              </a:prstGeom>
              <a:solidFill>
                <a:srgbClr val="7FAFDD"/>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127</a:t>
                </a:r>
              </a:p>
              <a:p>
                <a:pPr fontAlgn="auto">
                  <a:spcBef>
                    <a:spcPts val="0"/>
                  </a:spcBef>
                  <a:spcAft>
                    <a:spcPts val="0"/>
                  </a:spcAft>
                  <a:defRPr/>
                </a:pPr>
                <a:r>
                  <a:rPr lang="en-US" sz="1200">
                    <a:solidFill>
                      <a:prstClr val="white"/>
                    </a:solidFill>
                  </a:rPr>
                  <a:t>175</a:t>
                </a:r>
              </a:p>
              <a:p>
                <a:pPr fontAlgn="auto">
                  <a:spcBef>
                    <a:spcPts val="0"/>
                  </a:spcBef>
                  <a:spcAft>
                    <a:spcPts val="0"/>
                  </a:spcAft>
                  <a:defRPr/>
                </a:pPr>
                <a:r>
                  <a:rPr lang="en-US" sz="1200">
                    <a:solidFill>
                      <a:prstClr val="white"/>
                    </a:solidFill>
                  </a:rPr>
                  <a:t>221</a:t>
                </a:r>
              </a:p>
            </p:txBody>
          </p:sp>
          <p:sp>
            <p:nvSpPr>
              <p:cNvPr id="33" name="TextBox 33"/>
              <p:cNvSpPr txBox="1"/>
              <p:nvPr>
                <p:custDataLst>
                  <p:tags r:id="rId26"/>
                </p:custDataLst>
              </p:nvPr>
            </p:nvSpPr>
            <p:spPr>
              <a:xfrm>
                <a:off x="952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Tata Blue 50%</a:t>
                </a:r>
              </a:p>
            </p:txBody>
          </p:sp>
          <p:sp>
            <p:nvSpPr>
              <p:cNvPr id="34" name="Rounded Rectangle 34"/>
              <p:cNvSpPr/>
              <p:nvPr>
                <p:custDataLst>
                  <p:tags r:id="rId27"/>
                </p:custDataLst>
              </p:nvPr>
            </p:nvSpPr>
            <p:spPr>
              <a:xfrm>
                <a:off x="2286000" y="3429434"/>
                <a:ext cx="1016000" cy="1016129"/>
              </a:xfrm>
              <a:prstGeom prst="roundRect">
                <a:avLst/>
              </a:prstGeom>
              <a:solidFill>
                <a:srgbClr val="CBD7EE"/>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203</a:t>
                </a:r>
              </a:p>
              <a:p>
                <a:pPr fontAlgn="auto">
                  <a:spcBef>
                    <a:spcPts val="0"/>
                  </a:spcBef>
                  <a:spcAft>
                    <a:spcPts val="0"/>
                  </a:spcAft>
                  <a:defRPr/>
                </a:pPr>
                <a:r>
                  <a:rPr lang="en-US" sz="1200">
                    <a:solidFill>
                      <a:prstClr val="white"/>
                    </a:solidFill>
                  </a:rPr>
                  <a:t>215</a:t>
                </a:r>
              </a:p>
              <a:p>
                <a:pPr fontAlgn="auto">
                  <a:spcBef>
                    <a:spcPts val="0"/>
                  </a:spcBef>
                  <a:spcAft>
                    <a:spcPts val="0"/>
                  </a:spcAft>
                  <a:defRPr/>
                </a:pPr>
                <a:r>
                  <a:rPr lang="en-US" sz="1200">
                    <a:solidFill>
                      <a:prstClr val="white"/>
                    </a:solidFill>
                  </a:rPr>
                  <a:t>238</a:t>
                </a:r>
              </a:p>
            </p:txBody>
          </p:sp>
          <p:sp>
            <p:nvSpPr>
              <p:cNvPr id="35" name="TextBox 35"/>
              <p:cNvSpPr txBox="1"/>
              <p:nvPr>
                <p:custDataLst>
                  <p:tags r:id="rId28"/>
                </p:custDataLst>
              </p:nvPr>
            </p:nvSpPr>
            <p:spPr>
              <a:xfrm>
                <a:off x="2095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Tata Blue 25%</a:t>
                </a:r>
              </a:p>
            </p:txBody>
          </p:sp>
          <p:sp>
            <p:nvSpPr>
              <p:cNvPr id="36" name="Rounded Rectangle 36"/>
              <p:cNvSpPr/>
              <p:nvPr>
                <p:custDataLst>
                  <p:tags r:id="rId29"/>
                </p:custDataLst>
              </p:nvPr>
            </p:nvSpPr>
            <p:spPr>
              <a:xfrm>
                <a:off x="3429000" y="3429434"/>
                <a:ext cx="1016000" cy="1016129"/>
              </a:xfrm>
              <a:prstGeom prst="roundRect">
                <a:avLst/>
              </a:prstGeom>
              <a:solidFill>
                <a:srgbClr val="B395C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1F497D"/>
                    </a:solidFill>
                  </a:rPr>
                  <a:t>179</a:t>
                </a:r>
              </a:p>
              <a:p>
                <a:pPr fontAlgn="auto">
                  <a:spcBef>
                    <a:spcPts val="0"/>
                  </a:spcBef>
                  <a:spcAft>
                    <a:spcPts val="0"/>
                  </a:spcAft>
                  <a:defRPr/>
                </a:pPr>
                <a:r>
                  <a:rPr lang="en-US" sz="1200">
                    <a:solidFill>
                      <a:srgbClr val="1F497D"/>
                    </a:solidFill>
                  </a:rPr>
                  <a:t>149</a:t>
                </a:r>
              </a:p>
              <a:p>
                <a:pPr fontAlgn="auto">
                  <a:spcBef>
                    <a:spcPts val="0"/>
                  </a:spcBef>
                  <a:spcAft>
                    <a:spcPts val="0"/>
                  </a:spcAft>
                  <a:defRPr/>
                </a:pPr>
                <a:r>
                  <a:rPr lang="en-US" sz="1200">
                    <a:solidFill>
                      <a:srgbClr val="1F497D"/>
                    </a:solidFill>
                  </a:rPr>
                  <a:t>197</a:t>
                </a:r>
              </a:p>
            </p:txBody>
          </p:sp>
          <p:sp>
            <p:nvSpPr>
              <p:cNvPr id="37" name="TextBox 37"/>
              <p:cNvSpPr txBox="1"/>
              <p:nvPr>
                <p:custDataLst>
                  <p:tags r:id="rId30"/>
                </p:custDataLst>
              </p:nvPr>
            </p:nvSpPr>
            <p:spPr>
              <a:xfrm>
                <a:off x="3238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Purple 50 %</a:t>
                </a:r>
              </a:p>
            </p:txBody>
          </p:sp>
          <p:sp>
            <p:nvSpPr>
              <p:cNvPr id="38" name="Rounded Rectangle 38"/>
              <p:cNvSpPr/>
              <p:nvPr>
                <p:custDataLst>
                  <p:tags r:id="rId31"/>
                </p:custDataLst>
              </p:nvPr>
            </p:nvSpPr>
            <p:spPr>
              <a:xfrm>
                <a:off x="4572000" y="3429434"/>
                <a:ext cx="1016000" cy="1016129"/>
              </a:xfrm>
              <a:prstGeom prst="roundRect">
                <a:avLst/>
              </a:prstGeom>
              <a:solidFill>
                <a:srgbClr val="D4C3DF"/>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212</a:t>
                </a:r>
              </a:p>
              <a:p>
                <a:pPr fontAlgn="auto">
                  <a:spcBef>
                    <a:spcPts val="0"/>
                  </a:spcBef>
                  <a:spcAft>
                    <a:spcPts val="0"/>
                  </a:spcAft>
                  <a:defRPr/>
                </a:pPr>
                <a:r>
                  <a:rPr lang="en-US" sz="1200">
                    <a:solidFill>
                      <a:prstClr val="white"/>
                    </a:solidFill>
                  </a:rPr>
                  <a:t>195</a:t>
                </a:r>
              </a:p>
              <a:p>
                <a:pPr fontAlgn="auto">
                  <a:spcBef>
                    <a:spcPts val="0"/>
                  </a:spcBef>
                  <a:spcAft>
                    <a:spcPts val="0"/>
                  </a:spcAft>
                  <a:defRPr/>
                </a:pPr>
                <a:r>
                  <a:rPr lang="en-US" sz="1200">
                    <a:solidFill>
                      <a:prstClr val="white"/>
                    </a:solidFill>
                  </a:rPr>
                  <a:t>223</a:t>
                </a:r>
              </a:p>
            </p:txBody>
          </p:sp>
          <p:sp>
            <p:nvSpPr>
              <p:cNvPr id="39" name="TextBox 39"/>
              <p:cNvSpPr txBox="1"/>
              <p:nvPr>
                <p:custDataLst>
                  <p:tags r:id="rId32"/>
                </p:custDataLst>
              </p:nvPr>
            </p:nvSpPr>
            <p:spPr>
              <a:xfrm>
                <a:off x="4381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Purple 25 %</a:t>
                </a:r>
              </a:p>
            </p:txBody>
          </p:sp>
          <p:sp>
            <p:nvSpPr>
              <p:cNvPr id="40" name="Rounded Rectangle 40"/>
              <p:cNvSpPr/>
              <p:nvPr>
                <p:custDataLst>
                  <p:tags r:id="rId33"/>
                </p:custDataLst>
              </p:nvPr>
            </p:nvSpPr>
            <p:spPr>
              <a:xfrm>
                <a:off x="5715000" y="3429434"/>
                <a:ext cx="1016000" cy="1016129"/>
              </a:xfrm>
              <a:prstGeom prst="roundRect">
                <a:avLst/>
              </a:prstGeom>
              <a:solidFill>
                <a:srgbClr val="FFF2A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242</a:t>
                </a:r>
              </a:p>
              <a:p>
                <a:pPr fontAlgn="auto">
                  <a:spcBef>
                    <a:spcPts val="0"/>
                  </a:spcBef>
                  <a:spcAft>
                    <a:spcPts val="0"/>
                  </a:spcAft>
                  <a:defRPr/>
                </a:pPr>
                <a:r>
                  <a:rPr lang="en-US" sz="1200">
                    <a:solidFill>
                      <a:prstClr val="white"/>
                    </a:solidFill>
                  </a:rPr>
                  <a:t>171</a:t>
                </a:r>
              </a:p>
            </p:txBody>
          </p:sp>
          <p:sp>
            <p:nvSpPr>
              <p:cNvPr id="41" name="TextBox 41"/>
              <p:cNvSpPr txBox="1"/>
              <p:nvPr>
                <p:custDataLst>
                  <p:tags r:id="rId34"/>
                </p:custDataLst>
              </p:nvPr>
            </p:nvSpPr>
            <p:spPr>
              <a:xfrm>
                <a:off x="5524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Yellow 50 %</a:t>
                </a:r>
              </a:p>
            </p:txBody>
          </p:sp>
          <p:sp>
            <p:nvSpPr>
              <p:cNvPr id="42" name="Rounded Rectangle 42"/>
              <p:cNvSpPr/>
              <p:nvPr>
                <p:custDataLst>
                  <p:tags r:id="rId35"/>
                </p:custDataLst>
              </p:nvPr>
            </p:nvSpPr>
            <p:spPr>
              <a:xfrm>
                <a:off x="6858000" y="3429434"/>
                <a:ext cx="1016000" cy="1016129"/>
              </a:xfrm>
              <a:prstGeom prst="roundRect">
                <a:avLst/>
              </a:prstGeom>
              <a:solidFill>
                <a:srgbClr val="FFF9D5"/>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255</a:t>
                </a:r>
              </a:p>
              <a:p>
                <a:pPr fontAlgn="auto">
                  <a:spcBef>
                    <a:spcPts val="0"/>
                  </a:spcBef>
                  <a:spcAft>
                    <a:spcPts val="0"/>
                  </a:spcAft>
                  <a:defRPr/>
                </a:pPr>
                <a:r>
                  <a:rPr lang="en-US" sz="1200">
                    <a:solidFill>
                      <a:prstClr val="white"/>
                    </a:solidFill>
                  </a:rPr>
                  <a:t>249</a:t>
                </a:r>
              </a:p>
              <a:p>
                <a:pPr fontAlgn="auto">
                  <a:spcBef>
                    <a:spcPts val="0"/>
                  </a:spcBef>
                  <a:spcAft>
                    <a:spcPts val="0"/>
                  </a:spcAft>
                  <a:defRPr/>
                </a:pPr>
                <a:r>
                  <a:rPr lang="en-US" sz="1200">
                    <a:solidFill>
                      <a:prstClr val="white"/>
                    </a:solidFill>
                  </a:rPr>
                  <a:t>213</a:t>
                </a:r>
                <a:endParaRPr lang="en-US" sz="1200" dirty="0">
                  <a:solidFill>
                    <a:prstClr val="white"/>
                  </a:solidFill>
                </a:endParaRPr>
              </a:p>
            </p:txBody>
          </p:sp>
          <p:sp>
            <p:nvSpPr>
              <p:cNvPr id="43" name="TextBox 43"/>
              <p:cNvSpPr txBox="1"/>
              <p:nvPr>
                <p:custDataLst>
                  <p:tags r:id="rId36"/>
                </p:custDataLst>
              </p:nvPr>
            </p:nvSpPr>
            <p:spPr>
              <a:xfrm>
                <a:off x="6667500" y="4445562"/>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Yellow 25 %</a:t>
                </a:r>
              </a:p>
            </p:txBody>
          </p:sp>
          <p:sp>
            <p:nvSpPr>
              <p:cNvPr id="44" name="Rounded Rectangle 44"/>
              <p:cNvSpPr/>
              <p:nvPr>
                <p:custDataLst>
                  <p:tags r:id="rId37"/>
                </p:custDataLst>
              </p:nvPr>
            </p:nvSpPr>
            <p:spPr>
              <a:xfrm>
                <a:off x="1143000" y="4826610"/>
                <a:ext cx="1016000" cy="1016129"/>
              </a:xfrm>
              <a:prstGeom prst="roundRect">
                <a:avLst/>
              </a:prstGeom>
              <a:solidFill>
                <a:srgbClr val="E5CDB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229</a:t>
                </a:r>
              </a:p>
              <a:p>
                <a:pPr fontAlgn="auto">
                  <a:spcBef>
                    <a:spcPts val="0"/>
                  </a:spcBef>
                  <a:spcAft>
                    <a:spcPts val="0"/>
                  </a:spcAft>
                  <a:defRPr/>
                </a:pPr>
                <a:r>
                  <a:rPr lang="en-US" sz="1200">
                    <a:solidFill>
                      <a:prstClr val="white"/>
                    </a:solidFill>
                  </a:rPr>
                  <a:t>205</a:t>
                </a:r>
              </a:p>
              <a:p>
                <a:pPr fontAlgn="auto">
                  <a:spcBef>
                    <a:spcPts val="0"/>
                  </a:spcBef>
                  <a:spcAft>
                    <a:spcPts val="0"/>
                  </a:spcAft>
                  <a:defRPr/>
                </a:pPr>
                <a:r>
                  <a:rPr lang="en-US" sz="1200">
                    <a:solidFill>
                      <a:prstClr val="white"/>
                    </a:solidFill>
                  </a:rPr>
                  <a:t>186</a:t>
                </a:r>
                <a:endParaRPr lang="en-US" sz="1200" dirty="0">
                  <a:solidFill>
                    <a:prstClr val="white"/>
                  </a:solidFill>
                </a:endParaRPr>
              </a:p>
            </p:txBody>
          </p:sp>
          <p:sp>
            <p:nvSpPr>
              <p:cNvPr id="45" name="TextBox 45"/>
              <p:cNvSpPr txBox="1"/>
              <p:nvPr>
                <p:custDataLst>
                  <p:tags r:id="rId38"/>
                </p:custDataLst>
              </p:nvPr>
            </p:nvSpPr>
            <p:spPr>
              <a:xfrm>
                <a:off x="952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Brown 50 %</a:t>
                </a:r>
              </a:p>
            </p:txBody>
          </p:sp>
          <p:sp>
            <p:nvSpPr>
              <p:cNvPr id="46" name="Rounded Rectangle 46"/>
              <p:cNvSpPr/>
              <p:nvPr>
                <p:custDataLst>
                  <p:tags r:id="rId39"/>
                </p:custDataLst>
              </p:nvPr>
            </p:nvSpPr>
            <p:spPr>
              <a:xfrm>
                <a:off x="2286000" y="4826610"/>
                <a:ext cx="1016000" cy="1016129"/>
              </a:xfrm>
              <a:prstGeom prst="roundRect">
                <a:avLst/>
              </a:prstGeom>
              <a:solidFill>
                <a:srgbClr val="F8F1EB"/>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248</a:t>
                </a:r>
              </a:p>
              <a:p>
                <a:pPr fontAlgn="auto">
                  <a:spcBef>
                    <a:spcPts val="0"/>
                  </a:spcBef>
                  <a:spcAft>
                    <a:spcPts val="0"/>
                  </a:spcAft>
                  <a:defRPr/>
                </a:pPr>
                <a:r>
                  <a:rPr lang="en-US" sz="1200">
                    <a:solidFill>
                      <a:prstClr val="white"/>
                    </a:solidFill>
                  </a:rPr>
                  <a:t>241</a:t>
                </a:r>
              </a:p>
              <a:p>
                <a:pPr fontAlgn="auto">
                  <a:spcBef>
                    <a:spcPts val="0"/>
                  </a:spcBef>
                  <a:spcAft>
                    <a:spcPts val="0"/>
                  </a:spcAft>
                  <a:defRPr/>
                </a:pPr>
                <a:r>
                  <a:rPr lang="en-US" sz="1200">
                    <a:solidFill>
                      <a:prstClr val="white"/>
                    </a:solidFill>
                  </a:rPr>
                  <a:t>235</a:t>
                </a:r>
              </a:p>
            </p:txBody>
          </p:sp>
          <p:sp>
            <p:nvSpPr>
              <p:cNvPr id="47" name="TextBox 47"/>
              <p:cNvSpPr txBox="1"/>
              <p:nvPr>
                <p:custDataLst>
                  <p:tags r:id="rId40"/>
                </p:custDataLst>
              </p:nvPr>
            </p:nvSpPr>
            <p:spPr>
              <a:xfrm>
                <a:off x="2095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Brown 25 %</a:t>
                </a:r>
              </a:p>
            </p:txBody>
          </p:sp>
          <p:sp>
            <p:nvSpPr>
              <p:cNvPr id="48" name="Rounded Rectangle 48"/>
              <p:cNvSpPr/>
              <p:nvPr>
                <p:custDataLst>
                  <p:tags r:id="rId41"/>
                </p:custDataLst>
              </p:nvPr>
            </p:nvSpPr>
            <p:spPr>
              <a:xfrm>
                <a:off x="3429000" y="4826610"/>
                <a:ext cx="1016000" cy="1016129"/>
              </a:xfrm>
              <a:prstGeom prst="roundRect">
                <a:avLst/>
              </a:prstGeom>
              <a:solidFill>
                <a:srgbClr val="B4D59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srgbClr val="7FAFDD"/>
                    </a:solidFill>
                  </a:rPr>
                  <a:t>180</a:t>
                </a:r>
              </a:p>
              <a:p>
                <a:pPr fontAlgn="auto">
                  <a:spcBef>
                    <a:spcPts val="0"/>
                  </a:spcBef>
                  <a:spcAft>
                    <a:spcPts val="0"/>
                  </a:spcAft>
                  <a:defRPr/>
                </a:pPr>
                <a:r>
                  <a:rPr lang="en-US" sz="1200">
                    <a:solidFill>
                      <a:srgbClr val="7FAFDD"/>
                    </a:solidFill>
                  </a:rPr>
                  <a:t>213</a:t>
                </a:r>
              </a:p>
              <a:p>
                <a:pPr fontAlgn="auto">
                  <a:spcBef>
                    <a:spcPts val="0"/>
                  </a:spcBef>
                  <a:spcAft>
                    <a:spcPts val="0"/>
                  </a:spcAft>
                  <a:defRPr/>
                </a:pPr>
                <a:r>
                  <a:rPr lang="en-US" sz="1200">
                    <a:solidFill>
                      <a:srgbClr val="7FAFDD"/>
                    </a:solidFill>
                  </a:rPr>
                  <a:t>154</a:t>
                </a:r>
                <a:endParaRPr lang="en-US" sz="1200" dirty="0">
                  <a:solidFill>
                    <a:srgbClr val="7FAFDD"/>
                  </a:solidFill>
                </a:endParaRPr>
              </a:p>
            </p:txBody>
          </p:sp>
          <p:sp>
            <p:nvSpPr>
              <p:cNvPr id="49" name="TextBox 49"/>
              <p:cNvSpPr txBox="1"/>
              <p:nvPr>
                <p:custDataLst>
                  <p:tags r:id="rId42"/>
                </p:custDataLst>
              </p:nvPr>
            </p:nvSpPr>
            <p:spPr>
              <a:xfrm>
                <a:off x="3238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Green 50 %</a:t>
                </a:r>
              </a:p>
            </p:txBody>
          </p:sp>
          <p:sp>
            <p:nvSpPr>
              <p:cNvPr id="50" name="Rounded Rectangle 50"/>
              <p:cNvSpPr/>
              <p:nvPr>
                <p:custDataLst>
                  <p:tags r:id="rId43"/>
                </p:custDataLst>
              </p:nvPr>
            </p:nvSpPr>
            <p:spPr>
              <a:xfrm>
                <a:off x="4572000" y="4826610"/>
                <a:ext cx="1016000" cy="1016129"/>
              </a:xfrm>
              <a:prstGeom prst="roundRect">
                <a:avLst/>
              </a:prstGeom>
              <a:solidFill>
                <a:srgbClr val="D6E7C8"/>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214</a:t>
                </a:r>
              </a:p>
              <a:p>
                <a:pPr fontAlgn="auto">
                  <a:spcBef>
                    <a:spcPts val="0"/>
                  </a:spcBef>
                  <a:spcAft>
                    <a:spcPts val="0"/>
                  </a:spcAft>
                  <a:defRPr/>
                </a:pPr>
                <a:r>
                  <a:rPr lang="en-US" sz="1200">
                    <a:solidFill>
                      <a:prstClr val="white"/>
                    </a:solidFill>
                  </a:rPr>
                  <a:t>231</a:t>
                </a:r>
              </a:p>
              <a:p>
                <a:pPr fontAlgn="auto">
                  <a:spcBef>
                    <a:spcPts val="0"/>
                  </a:spcBef>
                  <a:spcAft>
                    <a:spcPts val="0"/>
                  </a:spcAft>
                  <a:defRPr/>
                </a:pPr>
                <a:r>
                  <a:rPr lang="en-US" sz="1200">
                    <a:solidFill>
                      <a:prstClr val="white"/>
                    </a:solidFill>
                  </a:rPr>
                  <a:t>200</a:t>
                </a:r>
                <a:endParaRPr lang="en-US" sz="1200" dirty="0">
                  <a:solidFill>
                    <a:prstClr val="white"/>
                  </a:solidFill>
                </a:endParaRPr>
              </a:p>
            </p:txBody>
          </p:sp>
          <p:sp>
            <p:nvSpPr>
              <p:cNvPr id="51" name="TextBox 51"/>
              <p:cNvSpPr txBox="1"/>
              <p:nvPr>
                <p:custDataLst>
                  <p:tags r:id="rId44"/>
                </p:custDataLst>
              </p:nvPr>
            </p:nvSpPr>
            <p:spPr>
              <a:xfrm>
                <a:off x="4381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Green 25 %</a:t>
                </a:r>
              </a:p>
            </p:txBody>
          </p:sp>
          <p:sp>
            <p:nvSpPr>
              <p:cNvPr id="52" name="Rounded Rectangle 52"/>
              <p:cNvSpPr/>
              <p:nvPr>
                <p:custDataLst>
                  <p:tags r:id="rId45"/>
                </p:custDataLst>
              </p:nvPr>
            </p:nvSpPr>
            <p:spPr>
              <a:xfrm>
                <a:off x="5715000" y="4826610"/>
                <a:ext cx="1016000" cy="1016129"/>
              </a:xfrm>
              <a:prstGeom prst="roundRect">
                <a:avLst/>
              </a:prstGeom>
              <a:solidFill>
                <a:srgbClr val="F1F0CA"/>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241</a:t>
                </a:r>
              </a:p>
              <a:p>
                <a:pPr fontAlgn="auto">
                  <a:spcBef>
                    <a:spcPts val="0"/>
                  </a:spcBef>
                  <a:spcAft>
                    <a:spcPts val="0"/>
                  </a:spcAft>
                  <a:defRPr/>
                </a:pPr>
                <a:r>
                  <a:rPr lang="en-US" sz="1200">
                    <a:solidFill>
                      <a:prstClr val="white"/>
                    </a:solidFill>
                  </a:rPr>
                  <a:t>240</a:t>
                </a:r>
              </a:p>
              <a:p>
                <a:pPr fontAlgn="auto">
                  <a:spcBef>
                    <a:spcPts val="0"/>
                  </a:spcBef>
                  <a:spcAft>
                    <a:spcPts val="0"/>
                  </a:spcAft>
                  <a:defRPr/>
                </a:pPr>
                <a:r>
                  <a:rPr lang="en-US" sz="1200">
                    <a:solidFill>
                      <a:prstClr val="white"/>
                    </a:solidFill>
                  </a:rPr>
                  <a:t>202</a:t>
                </a:r>
                <a:endParaRPr lang="en-US" sz="1200" dirty="0">
                  <a:solidFill>
                    <a:prstClr val="white"/>
                  </a:solidFill>
                </a:endParaRPr>
              </a:p>
            </p:txBody>
          </p:sp>
          <p:sp>
            <p:nvSpPr>
              <p:cNvPr id="53" name="TextBox 53"/>
              <p:cNvSpPr txBox="1"/>
              <p:nvPr>
                <p:custDataLst>
                  <p:tags r:id="rId46"/>
                </p:custDataLst>
              </p:nvPr>
            </p:nvSpPr>
            <p:spPr>
              <a:xfrm>
                <a:off x="5524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Light Green 50%</a:t>
                </a:r>
              </a:p>
            </p:txBody>
          </p:sp>
          <p:sp>
            <p:nvSpPr>
              <p:cNvPr id="54" name="Rounded Rectangle 54"/>
              <p:cNvSpPr/>
              <p:nvPr>
                <p:custDataLst>
                  <p:tags r:id="rId47"/>
                </p:custDataLst>
              </p:nvPr>
            </p:nvSpPr>
            <p:spPr>
              <a:xfrm>
                <a:off x="6858000" y="4826610"/>
                <a:ext cx="1016000" cy="1016129"/>
              </a:xfrm>
              <a:prstGeom prst="roundRect">
                <a:avLst/>
              </a:prstGeom>
              <a:solidFill>
                <a:srgbClr val="FBFBF1"/>
              </a:solidFill>
              <a:ln>
                <a:solidFill>
                  <a:prstClr val="black"/>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a:solidFill>
                      <a:prstClr val="white"/>
                    </a:solidFill>
                  </a:rPr>
                  <a:t>251</a:t>
                </a:r>
              </a:p>
              <a:p>
                <a:pPr fontAlgn="auto">
                  <a:spcBef>
                    <a:spcPts val="0"/>
                  </a:spcBef>
                  <a:spcAft>
                    <a:spcPts val="0"/>
                  </a:spcAft>
                  <a:defRPr/>
                </a:pPr>
                <a:r>
                  <a:rPr lang="en-US" sz="1200">
                    <a:solidFill>
                      <a:prstClr val="white"/>
                    </a:solidFill>
                  </a:rPr>
                  <a:t>251</a:t>
                </a:r>
              </a:p>
              <a:p>
                <a:pPr fontAlgn="auto">
                  <a:spcBef>
                    <a:spcPts val="0"/>
                  </a:spcBef>
                  <a:spcAft>
                    <a:spcPts val="0"/>
                  </a:spcAft>
                  <a:defRPr/>
                </a:pPr>
                <a:r>
                  <a:rPr lang="en-US" sz="1200">
                    <a:solidFill>
                      <a:prstClr val="white"/>
                    </a:solidFill>
                  </a:rPr>
                  <a:t>241</a:t>
                </a:r>
                <a:endParaRPr lang="en-US" sz="1200" dirty="0">
                  <a:solidFill>
                    <a:prstClr val="white"/>
                  </a:solidFill>
                </a:endParaRPr>
              </a:p>
            </p:txBody>
          </p:sp>
          <p:sp>
            <p:nvSpPr>
              <p:cNvPr id="55" name="TextBox 55"/>
              <p:cNvSpPr txBox="1"/>
              <p:nvPr>
                <p:custDataLst>
                  <p:tags r:id="rId48"/>
                </p:custDataLst>
              </p:nvPr>
            </p:nvSpPr>
            <p:spPr>
              <a:xfrm>
                <a:off x="6667500" y="5842739"/>
                <a:ext cx="1397000" cy="276260"/>
              </a:xfrm>
              <a:prstGeom prst="rect">
                <a:avLst/>
              </a:prstGeom>
              <a:noFill/>
            </p:spPr>
            <p:txBody>
              <a:bodyPr>
                <a:spAutoFit/>
              </a:bodyPr>
              <a:lstStyle/>
              <a:p>
                <a:pPr algn="ctr" fontAlgn="auto">
                  <a:spcBef>
                    <a:spcPts val="0"/>
                  </a:spcBef>
                  <a:spcAft>
                    <a:spcPts val="0"/>
                  </a:spcAft>
                  <a:defRPr/>
                </a:pPr>
                <a:r>
                  <a:rPr lang="en-US" sz="1200" dirty="0">
                    <a:solidFill>
                      <a:prstClr val="black"/>
                    </a:solidFill>
                    <a:latin typeface="Calibri"/>
                  </a:rPr>
                  <a:t>Light Green 25%</a:t>
                </a:r>
              </a:p>
            </p:txBody>
          </p:sp>
        </p:grpSp>
        <p:sp>
          <p:nvSpPr>
            <p:cNvPr id="7" name="TextBox 7"/>
            <p:cNvSpPr txBox="1"/>
            <p:nvPr/>
          </p:nvSpPr>
          <p:spPr>
            <a:xfrm>
              <a:off x="127000" y="0"/>
              <a:ext cx="2540000" cy="369935"/>
            </a:xfrm>
            <a:prstGeom prst="rect">
              <a:avLst/>
            </a:prstGeom>
            <a:noFill/>
          </p:spPr>
          <p:txBody>
            <a:bodyPr>
              <a:spAutoFit/>
            </a:bodyPr>
            <a:lstStyle/>
            <a:p>
              <a:pPr fontAlgn="auto">
                <a:spcBef>
                  <a:spcPts val="0"/>
                </a:spcBef>
                <a:spcAft>
                  <a:spcPts val="0"/>
                </a:spcAft>
                <a:defRPr/>
              </a:pPr>
              <a:r>
                <a:rPr lang="en-US" dirty="0">
                  <a:solidFill>
                    <a:prstClr val="black"/>
                  </a:solidFill>
                  <a:latin typeface="Calibri"/>
                </a:rPr>
                <a:t>Title and Content</a:t>
              </a:r>
            </a:p>
          </p:txBody>
        </p:sp>
      </p:grpSp>
      <p:pic>
        <p:nvPicPr>
          <p:cNvPr id="56" name="Picture 4"/>
          <p:cNvPicPr>
            <a:picLocks noChangeAspect="1" noChangeArrowheads="1"/>
          </p:cNvPicPr>
          <p:nvPr userDrawn="1"/>
        </p:nvPicPr>
        <p:blipFill>
          <a:blip r:embed="rId51"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3380" y="3444241"/>
            <a:ext cx="8420100" cy="685800"/>
          </a:xfrm>
        </p:spPr>
        <p:txBody>
          <a:bodyPr>
            <a:normAutofit/>
          </a:bodyPr>
          <a:lstStyle>
            <a:lvl1pPr algn="l">
              <a:defRPr kumimoji="0" lang="en-US" sz="3800" b="0" i="0" u="none" strike="noStrike" kern="1200" cap="none" normalizeH="0" baseline="0" dirty="0">
                <a:ln>
                  <a:noFill/>
                </a:ln>
                <a:solidFill>
                  <a:srgbClr val="FFFFFF"/>
                </a:solidFill>
                <a:effectLst/>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61950" y="4133850"/>
            <a:ext cx="8439150" cy="609600"/>
          </a:xfrm>
          <a:prstGeom prst="rect">
            <a:avLst/>
          </a:prstGeom>
        </p:spPr>
        <p:txBody>
          <a:bodyPr>
            <a:normAutofit/>
          </a:bodyPr>
          <a:lstStyle>
            <a:lvl1pPr marL="0" indent="0" algn="l">
              <a:buNone/>
              <a:defRPr kumimoji="0" lang="en-US" sz="3400" b="0" i="0" u="none" strike="noStrike" kern="1200" cap="none" normalizeH="0" baseline="0" dirty="0">
                <a:ln>
                  <a:noFill/>
                </a:ln>
                <a:solidFill>
                  <a:srgbClr val="FFFFFF"/>
                </a:solidFill>
                <a:effectLst/>
                <a:latin typeface="Myriad Pro Light"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4CA112C5-049B-4B73-B5F3-54C02C47F873}"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74904" y="3440303"/>
            <a:ext cx="7772400" cy="669926"/>
          </a:xfrm>
        </p:spPr>
        <p:txBody>
          <a:bodyPr>
            <a:normAutofit/>
          </a:bodyPr>
          <a:lstStyle>
            <a:lvl1pPr algn="l">
              <a:defRPr kumimoji="0" lang="en-US" sz="38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371856" y="4123944"/>
            <a:ext cx="7781544" cy="496824"/>
          </a:xfrm>
        </p:spPr>
        <p:txBody>
          <a:bodyPr>
            <a:noAutofit/>
          </a:bodyPr>
          <a:lstStyle>
            <a:lvl1pPr marL="0" indent="0" algn="l">
              <a:buNone/>
              <a:defRPr kumimoji="0" lang="en-US" sz="32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smtClean="0"/>
              <a:t>Click to edit Master subtitle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l" defTabSz="914400" rtl="0" eaLnBrk="1" latinLnBrk="0" hangingPunct="1">
              <a:spcBef>
                <a:spcPct val="20000"/>
              </a:spcBef>
              <a:buClr>
                <a:srgbClr val="4E84C4"/>
              </a:buClr>
              <a:buFont typeface="Wingdings" pitchFamily="2" charset="2"/>
              <a:buChar char="§"/>
              <a:defRPr lang="en-US" sz="2200" kern="1200" dirty="0" smtClean="0">
                <a:solidFill>
                  <a:schemeClr val="bg2"/>
                </a:solidFill>
                <a:latin typeface="Myriad Pro" pitchFamily="34" charset="0"/>
                <a:ea typeface="+mn-ea"/>
                <a:cs typeface="+mn-cs"/>
              </a:defRPr>
            </a:lvl1pPr>
            <a:lvl2pPr algn="l" defTabSz="914400" rtl="0" eaLnBrk="1" latinLnBrk="0" hangingPunct="1">
              <a:spcBef>
                <a:spcPct val="20000"/>
              </a:spcBef>
              <a:buClr>
                <a:srgbClr val="4E84C4"/>
              </a:buClr>
              <a:buFont typeface="Myriad Pro" pitchFamily="34" charset="0"/>
              <a:buChar char="–"/>
              <a:defRPr lang="en-US" sz="2200" kern="1200" dirty="0" smtClean="0">
                <a:solidFill>
                  <a:schemeClr val="bg2"/>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56616" y="911352"/>
            <a:ext cx="8439912" cy="914400"/>
          </a:xfrm>
        </p:spPr>
        <p:txBody>
          <a:bodyPr>
            <a:noAutofit/>
          </a:bodyPr>
          <a:lstStyle>
            <a:lvl1pPr>
              <a:defRPr lang="en-US" sz="2200" b="0" kern="1200" noProof="0" dirty="0" smtClean="0">
                <a:solidFill>
                  <a:srgbClr val="4E84C4"/>
                </a:solidFill>
                <a:latin typeface="Myriad Pro" pitchFamily="34" charset="0"/>
                <a:ea typeface="+mn-ea"/>
                <a:cs typeface="+mn-cs"/>
              </a:defRPr>
            </a:lvl1pPr>
            <a:lvl2pPr>
              <a:defRPr lang="en-US" sz="2200" kern="1200" dirty="0" smtClean="0">
                <a:solidFill>
                  <a:srgbClr val="4E84C4"/>
                </a:solidFill>
                <a:latin typeface="Myriad Pro" pitchFamily="34" charset="0"/>
                <a:ea typeface="+mn-ea"/>
                <a:cs typeface="+mn-cs"/>
              </a:defRPr>
            </a:lvl2pPr>
          </a:lstStyle>
          <a:p>
            <a:pPr lvl="0"/>
            <a:r>
              <a:rPr lang="en-US" smtClean="0"/>
              <a:t>Click to edit Master text styles</a:t>
            </a:r>
          </a:p>
          <a:p>
            <a:pPr lvl="1"/>
            <a:r>
              <a:rPr lang="en-US" smtClean="0"/>
              <a:t>Second level</a:t>
            </a:r>
          </a:p>
        </p:txBody>
      </p:sp>
      <p:sp>
        <p:nvSpPr>
          <p:cNvPr id="4" name="Slide Number Placeholder 5"/>
          <p:cNvSpPr>
            <a:spLocks noGrp="1"/>
          </p:cNvSpPr>
          <p:nvPr>
            <p:ph type="sldNum" sz="quarter" idx="11"/>
          </p:nvPr>
        </p:nvSpPr>
        <p:spPr/>
        <p:txBody>
          <a:bodyPr/>
          <a:lstStyle>
            <a:lvl1pPr>
              <a:defRPr/>
            </a:lvl1pPr>
          </a:lstStyle>
          <a:p>
            <a:pPr>
              <a:defRPr/>
            </a:pPr>
            <a:fld id="{B0ED6E6B-E64A-49CD-89B9-42CB8FBB3BA1}" type="slidenum">
              <a:rPr lang="en-US"/>
              <a:pPr>
                <a:defRPr/>
              </a:pPr>
              <a:t>‹#›</a:t>
            </a:fld>
            <a:endParaRPr lang="en-US" dirty="0"/>
          </a:p>
        </p:txBody>
      </p:sp>
      <p:sp>
        <p:nvSpPr>
          <p:cNvPr id="5" name="Title 1"/>
          <p:cNvSpPr>
            <a:spLocks noGrp="1"/>
          </p:cNvSpPr>
          <p:nvPr>
            <p:ph type="title"/>
          </p:nvPr>
        </p:nvSpPr>
        <p:spPr>
          <a:xfrm>
            <a:off x="878888" y="-4349"/>
            <a:ext cx="7467600" cy="563563"/>
          </a:xfrm>
          <a:prstGeom prst="rect">
            <a:avLst/>
          </a:prstGeom>
        </p:spPr>
        <p:txBody>
          <a:bodyPr anchor="t" anchorCtr="0"/>
          <a:lstStyle>
            <a:lvl1pPr algn="l">
              <a:defRPr sz="1800"/>
            </a:lvl1pPr>
          </a:lstStyle>
          <a:p>
            <a:r>
              <a:rPr lang="en-US" dirty="0" smtClean="0"/>
              <a:t>Click to edit Master title style</a:t>
            </a:r>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7CE87BE8-1CB9-460D-8959-563EB250A989}" type="slidenum">
              <a:rPr lang="en-US"/>
              <a:pPr>
                <a:defRPr/>
              </a:pPr>
              <a:t>‹#›</a:t>
            </a:fld>
            <a:endParaRPr lang="en-US" dirty="0"/>
          </a:p>
        </p:txBody>
      </p:sp>
      <p:sp>
        <p:nvSpPr>
          <p:cNvPr id="3" name="Title 1"/>
          <p:cNvSpPr>
            <a:spLocks noGrp="1"/>
          </p:cNvSpPr>
          <p:nvPr>
            <p:ph type="title"/>
          </p:nvPr>
        </p:nvSpPr>
        <p:spPr>
          <a:xfrm>
            <a:off x="878888" y="-4349"/>
            <a:ext cx="7467600" cy="563563"/>
          </a:xfrm>
          <a:prstGeom prst="rect">
            <a:avLst/>
          </a:prstGeom>
        </p:spPr>
        <p:txBody>
          <a:bodyPr anchor="t" anchorCtr="0"/>
          <a:lstStyle>
            <a:lvl1pPr algn="l">
              <a:defRPr sz="1800"/>
            </a:lvl1pPr>
          </a:lstStyle>
          <a:p>
            <a:r>
              <a:rPr lang="en-US" dirty="0" smtClean="0"/>
              <a:t>Click to edit Master title style</a:t>
            </a:r>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8888" y="-4349"/>
            <a:ext cx="7467600" cy="563563"/>
          </a:xfrm>
          <a:prstGeom prst="rect">
            <a:avLst/>
          </a:prstGeom>
        </p:spPr>
        <p:txBody>
          <a:bodyPr anchor="t" anchorCtr="0"/>
          <a:lstStyle>
            <a:lvl1pPr algn="l">
              <a:defRPr sz="1800"/>
            </a:lvl1pPr>
          </a:lstStyle>
          <a:p>
            <a:r>
              <a:rPr lang="en-US" dirty="0" smtClean="0"/>
              <a:t>Click to edit Master title style</a:t>
            </a:r>
            <a:endParaRPr lang="en-IN" dirty="0"/>
          </a:p>
        </p:txBody>
      </p:sp>
      <p:sp>
        <p:nvSpPr>
          <p:cNvPr id="3" name="Content Placeholder 2"/>
          <p:cNvSpPr>
            <a:spLocks noGrp="1"/>
          </p:cNvSpPr>
          <p:nvPr>
            <p:ph idx="1"/>
          </p:nvPr>
        </p:nvSpPr>
        <p:spPr>
          <a:xfrm>
            <a:off x="365125" y="904875"/>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5"/>
          <p:cNvSpPr>
            <a:spLocks noGrp="1"/>
          </p:cNvSpPr>
          <p:nvPr>
            <p:ph type="sldNum" sz="quarter" idx="10"/>
          </p:nvPr>
        </p:nvSpPr>
        <p:spPr/>
        <p:txBody>
          <a:bodyPr/>
          <a:lstStyle>
            <a:lvl1pPr>
              <a:defRPr/>
            </a:lvl1pPr>
          </a:lstStyle>
          <a:p>
            <a:pPr>
              <a:defRPr/>
            </a:pPr>
            <a:fld id="{F296D8F6-ACBD-4321-BCC2-B83E85B4DDD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878888" y="-4349"/>
            <a:ext cx="7467600" cy="563563"/>
          </a:xfrm>
          <a:prstGeom prst="rect">
            <a:avLst/>
          </a:prstGeom>
        </p:spPr>
        <p:txBody>
          <a:bodyPr anchor="t" anchorCtr="0"/>
          <a:lstStyle>
            <a:lvl1pPr algn="l">
              <a:defRPr sz="1800"/>
            </a:lvl1pPr>
          </a:lstStyle>
          <a:p>
            <a:r>
              <a:rPr lang="en-US" dirty="0" smtClean="0"/>
              <a:t>Click to edit Master title style</a:t>
            </a:r>
            <a:endParaRPr lang="en-IN" dirty="0"/>
          </a:p>
        </p:txBody>
      </p:sp>
      <p:sp>
        <p:nvSpPr>
          <p:cNvPr id="4" name="Slide Number Placeholder 5"/>
          <p:cNvSpPr>
            <a:spLocks noGrp="1"/>
          </p:cNvSpPr>
          <p:nvPr>
            <p:ph type="sldNum" sz="quarter" idx="10"/>
          </p:nvPr>
        </p:nvSpPr>
        <p:spPr>
          <a:xfrm>
            <a:off x="4953000" y="6492875"/>
            <a:ext cx="365760" cy="365125"/>
          </a:xfrm>
        </p:spPr>
        <p:txBody>
          <a:bodyPr/>
          <a:lstStyle>
            <a:lvl1pPr>
              <a:defRPr/>
            </a:lvl1pPr>
          </a:lstStyle>
          <a:p>
            <a:pPr>
              <a:defRPr/>
            </a:pPr>
            <a:fld id="{F296D8F6-ACBD-4321-BCC2-B83E85B4DDD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188913" y="720725"/>
            <a:ext cx="8702675" cy="1323975"/>
          </a:xfrm>
        </p:spPr>
        <p:txBody>
          <a:bodyPr/>
          <a:lstStyle/>
          <a:p>
            <a:pPr lvl="0"/>
            <a:endParaRPr lang="en-US" noProof="0" smtClean="0"/>
          </a:p>
        </p:txBody>
      </p:sp>
      <p:sp>
        <p:nvSpPr>
          <p:cNvPr id="4" name="Title 1"/>
          <p:cNvSpPr>
            <a:spLocks noGrp="1"/>
          </p:cNvSpPr>
          <p:nvPr>
            <p:ph type="title"/>
          </p:nvPr>
        </p:nvSpPr>
        <p:spPr>
          <a:xfrm>
            <a:off x="878888" y="-4349"/>
            <a:ext cx="7467600" cy="563563"/>
          </a:xfrm>
          <a:prstGeom prst="rect">
            <a:avLst/>
          </a:prstGeom>
        </p:spPr>
        <p:txBody>
          <a:bodyPr anchor="t" anchorCtr="0"/>
          <a:lstStyle>
            <a:lvl1pPr algn="l">
              <a:defRPr sz="1800"/>
            </a:lvl1pPr>
          </a:lstStyle>
          <a:p>
            <a:r>
              <a:rPr lang="en-US" dirty="0" smtClean="0"/>
              <a:t>Click to edit Master title style</a:t>
            </a:r>
            <a:endParaRPr lang="en-IN" dirty="0"/>
          </a:p>
        </p:txBody>
      </p:sp>
      <p:sp>
        <p:nvSpPr>
          <p:cNvPr id="5" name="Slide Number Placeholder 5"/>
          <p:cNvSpPr>
            <a:spLocks noGrp="1"/>
          </p:cNvSpPr>
          <p:nvPr>
            <p:ph type="sldNum" sz="quarter" idx="10"/>
          </p:nvPr>
        </p:nvSpPr>
        <p:spPr>
          <a:xfrm>
            <a:off x="4953000" y="6492875"/>
            <a:ext cx="365760" cy="365125"/>
          </a:xfrm>
        </p:spPr>
        <p:txBody>
          <a:bodyPr/>
          <a:lstStyle>
            <a:lvl1pPr>
              <a:defRPr/>
            </a:lvl1pPr>
          </a:lstStyle>
          <a:p>
            <a:pPr>
              <a:defRPr/>
            </a:pPr>
            <a:fld id="{F296D8F6-ACBD-4321-BCC2-B83E85B4DDD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12339"/>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4236" y="2721864"/>
            <a:ext cx="8229600" cy="639762"/>
          </a:xfrm>
          <a:prstGeom prst="rect">
            <a:avLst/>
          </a:prstGeom>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9"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5.png"/><Relationship Id="rId1" Type="http://schemas.openxmlformats.org/officeDocument/2006/relationships/slideLayout" Target="../slideLayouts/slideLayout9.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5.xml"/><Relationship Id="rId3"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6.xml"/><Relationship Id="rId3"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4" Type="http://schemas.openxmlformats.org/officeDocument/2006/relationships/image" Target="../media/image1.png"/><Relationship Id="rId5"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4"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3"/>
          <p:cNvPicPr>
            <a:picLocks noChangeAspect="1" noChangeArrowheads="1"/>
          </p:cNvPicPr>
          <p:nvPr userDrawn="1"/>
        </p:nvPicPr>
        <p:blipFill>
          <a:blip r:embed="rId8" cstate="print"/>
          <a:srcRect l="19376" t="20410" r="5469" b="9375"/>
          <a:stretch>
            <a:fillRect/>
          </a:stretch>
        </p:blipFill>
        <p:spPr bwMode="auto">
          <a:xfrm>
            <a:off x="0" y="0"/>
            <a:ext cx="9163050" cy="6848475"/>
          </a:xfrm>
          <a:prstGeom prst="rect">
            <a:avLst/>
          </a:prstGeom>
          <a:noFill/>
          <a:ln w="9525">
            <a:noFill/>
            <a:miter lim="800000"/>
            <a:headEnd/>
            <a:tailEnd/>
          </a:ln>
        </p:spPr>
      </p:pic>
      <p:sp>
        <p:nvSpPr>
          <p:cNvPr id="2052"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4953000" y="6492875"/>
            <a:ext cx="36576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fld id="{2FB573A7-73E7-40ED-BC51-369A6BE53CB7}" type="slidenum">
              <a:rPr lang="en-US" smtClean="0"/>
              <a:pPr>
                <a:defRPr/>
              </a:pPr>
              <a:t>‹#›</a:t>
            </a:fld>
            <a:endParaRPr lang="en-US" dirty="0"/>
          </a:p>
        </p:txBody>
      </p:sp>
      <p:pic>
        <p:nvPicPr>
          <p:cNvPr id="2054" name="Picture 15" descr="Corporate Research Logo"/>
          <p:cNvPicPr>
            <a:picLocks noChangeAspect="1" noChangeArrowheads="1"/>
          </p:cNvPicPr>
          <p:nvPr userDrawn="1"/>
        </p:nvPicPr>
        <p:blipFill>
          <a:blip r:embed="rId9"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4" r:id="rId1"/>
    <p:sldLayoutId id="2147483796" r:id="rId2"/>
    <p:sldLayoutId id="2147483797" r:id="rId3"/>
    <p:sldLayoutId id="2147483808" r:id="rId4"/>
    <p:sldLayoutId id="2147483809" r:id="rId5"/>
    <p:sldLayoutId id="2147483810" r:id="rId6"/>
  </p:sldLayoutIdLst>
  <p:timing>
    <p:tnLst>
      <p:par>
        <p:cTn xmlns:p14="http://schemas.microsoft.com/office/powerpoint/2010/main" id="1" dur="indefinite" restart="never" nodeType="tmRoot"/>
      </p:par>
    </p:tnLst>
  </p:timing>
  <p:hf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l="19609" t="20410" r="5469" b="9277"/>
          <a:stretch>
            <a:fillRect/>
          </a:stretch>
        </p:blipFill>
        <p:spPr bwMode="auto">
          <a:xfrm>
            <a:off x="0" y="0"/>
            <a:ext cx="9134475" cy="6858000"/>
          </a:xfrm>
          <a:prstGeom prst="rect">
            <a:avLst/>
          </a:prstGeom>
          <a:noFill/>
          <a:ln w="9525">
            <a:noFill/>
            <a:miter lim="800000"/>
            <a:headEnd/>
            <a:tailEnd/>
          </a:ln>
        </p:spPr>
      </p:pic>
      <p:pic>
        <p:nvPicPr>
          <p:cNvPr id="3075"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3076"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98"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3" cstate="print"/>
          <a:srcRect l="19609" t="20410" r="5391" b="8757"/>
          <a:stretch>
            <a:fillRect/>
          </a:stretch>
        </p:blipFill>
        <p:spPr bwMode="auto">
          <a:xfrm>
            <a:off x="0" y="0"/>
            <a:ext cx="9144000" cy="6908800"/>
          </a:xfrm>
          <a:prstGeom prst="rect">
            <a:avLst/>
          </a:prstGeom>
          <a:noFill/>
          <a:ln w="9525">
            <a:noFill/>
            <a:miter lim="800000"/>
            <a:headEnd/>
            <a:tailEnd/>
          </a:ln>
        </p:spPr>
      </p:pic>
      <p:pic>
        <p:nvPicPr>
          <p:cNvPr id="4099"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4100"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799"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3" cstate="print"/>
          <a:srcRect l="19531" t="20410" r="5391" b="9375"/>
          <a:stretch>
            <a:fillRect/>
          </a:stretch>
        </p:blipFill>
        <p:spPr bwMode="auto">
          <a:xfrm>
            <a:off x="-9525" y="0"/>
            <a:ext cx="9153525" cy="6848475"/>
          </a:xfrm>
          <a:prstGeom prst="rect">
            <a:avLst/>
          </a:prstGeom>
          <a:noFill/>
          <a:ln w="9525">
            <a:noFill/>
            <a:miter lim="800000"/>
            <a:headEnd/>
            <a:tailEnd/>
          </a:ln>
        </p:spPr>
      </p:pic>
      <p:pic>
        <p:nvPicPr>
          <p:cNvPr id="5123" name="Picture 156" descr="tata-trans-new"/>
          <p:cNvPicPr>
            <a:picLocks noChangeAspect="1" noChangeArrowheads="1"/>
          </p:cNvPicPr>
          <p:nvPr/>
        </p:nvPicPr>
        <p:blipFill>
          <a:blip r:embed="rId4" cstate="print"/>
          <a:srcRect/>
          <a:stretch>
            <a:fillRect/>
          </a:stretch>
        </p:blipFill>
        <p:spPr bwMode="auto">
          <a:xfrm>
            <a:off x="8229600" y="428625"/>
            <a:ext cx="466725" cy="430213"/>
          </a:xfrm>
          <a:prstGeom prst="rect">
            <a:avLst/>
          </a:prstGeom>
          <a:noFill/>
          <a:ln w="9525">
            <a:noFill/>
            <a:miter lim="800000"/>
            <a:headEnd/>
            <a:tailEnd/>
          </a:ln>
        </p:spPr>
      </p:pic>
      <p:sp>
        <p:nvSpPr>
          <p:cNvPr id="5124"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800"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3"/>
          <p:cNvPicPr>
            <a:picLocks noChangeAspect="1" noChangeArrowheads="1"/>
          </p:cNvPicPr>
          <p:nvPr/>
        </p:nvPicPr>
        <p:blipFill>
          <a:blip r:embed="rId3" cstate="print"/>
          <a:srcRect l="19609" t="20410" r="5391" b="9277"/>
          <a:stretch>
            <a:fillRect/>
          </a:stretch>
        </p:blipFill>
        <p:spPr bwMode="auto">
          <a:xfrm>
            <a:off x="0" y="0"/>
            <a:ext cx="9144000" cy="6858000"/>
          </a:xfrm>
          <a:prstGeom prst="rect">
            <a:avLst/>
          </a:prstGeom>
          <a:noFill/>
          <a:ln w="9525">
            <a:noFill/>
            <a:miter lim="800000"/>
            <a:headEnd/>
            <a:tailEnd/>
          </a:ln>
        </p:spPr>
      </p:pic>
      <p:sp>
        <p:nvSpPr>
          <p:cNvPr id="4" name="TextBox 3"/>
          <p:cNvSpPr txBox="1"/>
          <p:nvPr/>
        </p:nvSpPr>
        <p:spPr>
          <a:xfrm>
            <a:off x="295275" y="3248025"/>
            <a:ext cx="8239125" cy="554038"/>
          </a:xfrm>
          <a:prstGeom prst="rect">
            <a:avLst/>
          </a:prstGeom>
          <a:noFill/>
        </p:spPr>
        <p:txBody>
          <a:bodyPr>
            <a:spAutoFit/>
          </a:bodyPr>
          <a:lstStyle/>
          <a:p>
            <a:pPr fontAlgn="auto">
              <a:spcAft>
                <a:spcPts val="0"/>
              </a:spcAft>
              <a:defRPr/>
            </a:pPr>
            <a:r>
              <a:rPr lang="en-US" sz="3000" dirty="0">
                <a:solidFill>
                  <a:schemeClr val="bg1"/>
                </a:solidFill>
                <a:latin typeface="Myriad Pro" pitchFamily="34" charset="0"/>
                <a:ea typeface="+mj-ea"/>
                <a:cs typeface="+mj-cs"/>
              </a:rPr>
              <a:t>Thank You</a:t>
            </a:r>
          </a:p>
        </p:txBody>
      </p:sp>
    </p:spTree>
  </p:cSld>
  <p:clrMap bg1="lt1" tx1="dk1" bg2="lt2" tx2="dk2" accent1="accent1" accent2="accent2" accent3="accent3" accent4="accent4" accent5="accent5" accent6="accent6" hlink="hlink" folHlink="folHlink"/>
  <p:sldLayoutIdLst>
    <p:sldLayoutId id="2147483805"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3" cstate="print"/>
          <a:srcRect l="19609" t="20410" r="5391" b="8757"/>
          <a:stretch>
            <a:fillRect/>
          </a:stretch>
        </p:blipFill>
        <p:spPr bwMode="auto">
          <a:xfrm>
            <a:off x="0" y="0"/>
            <a:ext cx="9144000" cy="6908800"/>
          </a:xfrm>
          <a:prstGeom prst="rect">
            <a:avLst/>
          </a:prstGeom>
          <a:noFill/>
          <a:ln w="9525">
            <a:noFill/>
            <a:miter lim="800000"/>
            <a:headEnd/>
            <a:tailEnd/>
          </a:ln>
        </p:spPr>
      </p:pic>
      <p:sp>
        <p:nvSpPr>
          <p:cNvPr id="7171" name="Title Placeholder 1"/>
          <p:cNvSpPr>
            <a:spLocks noGrp="1"/>
          </p:cNvSpPr>
          <p:nvPr>
            <p:ph type="title"/>
          </p:nvPr>
        </p:nvSpPr>
        <p:spPr bwMode="auto">
          <a:xfrm>
            <a:off x="363538" y="27130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sldLayoutIdLst>
    <p:sldLayoutId id="2147483801" r:id="rId1"/>
  </p:sldLayoutIdLst>
  <p:hf hdr="0" ftr="0" dt="0"/>
  <p:txStyles>
    <p:titleStyle>
      <a:lvl1pPr algn="l" rtl="0" eaLnBrk="0" fontAlgn="base" hangingPunct="0">
        <a:spcBef>
          <a:spcPct val="0"/>
        </a:spcBef>
        <a:spcAft>
          <a:spcPct val="0"/>
        </a:spcAft>
        <a:defRPr lang="en-US" sz="30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3000">
          <a:solidFill>
            <a:schemeClr val="bg1"/>
          </a:solidFill>
          <a:latin typeface="Myriad Pro"/>
        </a:defRPr>
      </a:lvl2pPr>
      <a:lvl3pPr algn="l" rtl="0" eaLnBrk="0" fontAlgn="base" hangingPunct="0">
        <a:spcBef>
          <a:spcPct val="0"/>
        </a:spcBef>
        <a:spcAft>
          <a:spcPct val="0"/>
        </a:spcAft>
        <a:defRPr sz="3000">
          <a:solidFill>
            <a:schemeClr val="bg1"/>
          </a:solidFill>
          <a:latin typeface="Myriad Pro"/>
        </a:defRPr>
      </a:lvl3pPr>
      <a:lvl4pPr algn="l" rtl="0" eaLnBrk="0" fontAlgn="base" hangingPunct="0">
        <a:spcBef>
          <a:spcPct val="0"/>
        </a:spcBef>
        <a:spcAft>
          <a:spcPct val="0"/>
        </a:spcAft>
        <a:defRPr sz="3000">
          <a:solidFill>
            <a:schemeClr val="bg1"/>
          </a:solidFill>
          <a:latin typeface="Myriad Pro"/>
        </a:defRPr>
      </a:lvl4pPr>
      <a:lvl5pPr algn="l" rtl="0" eaLnBrk="0" fontAlgn="base" hangingPunct="0">
        <a:spcBef>
          <a:spcPct val="0"/>
        </a:spcBef>
        <a:spcAft>
          <a:spcPct val="0"/>
        </a:spcAft>
        <a:defRPr sz="3000">
          <a:solidFill>
            <a:schemeClr val="bg1"/>
          </a:solidFill>
          <a:latin typeface="Myriad Pro"/>
        </a:defRPr>
      </a:lvl5pPr>
      <a:lvl6pPr marL="457200" algn="l" rtl="0" fontAlgn="base">
        <a:spcBef>
          <a:spcPct val="0"/>
        </a:spcBef>
        <a:spcAft>
          <a:spcPct val="0"/>
        </a:spcAft>
        <a:defRPr sz="3000">
          <a:solidFill>
            <a:schemeClr val="bg1"/>
          </a:solidFill>
          <a:latin typeface="Myriad Pro"/>
        </a:defRPr>
      </a:lvl6pPr>
      <a:lvl7pPr marL="914400" algn="l" rtl="0" fontAlgn="base">
        <a:spcBef>
          <a:spcPct val="0"/>
        </a:spcBef>
        <a:spcAft>
          <a:spcPct val="0"/>
        </a:spcAft>
        <a:defRPr sz="3000">
          <a:solidFill>
            <a:schemeClr val="bg1"/>
          </a:solidFill>
          <a:latin typeface="Myriad Pro"/>
        </a:defRPr>
      </a:lvl7pPr>
      <a:lvl8pPr marL="1371600" algn="l" rtl="0" fontAlgn="base">
        <a:spcBef>
          <a:spcPct val="0"/>
        </a:spcBef>
        <a:spcAft>
          <a:spcPct val="0"/>
        </a:spcAft>
        <a:defRPr sz="3000">
          <a:solidFill>
            <a:schemeClr val="bg1"/>
          </a:solidFill>
          <a:latin typeface="Myriad Pro"/>
        </a:defRPr>
      </a:lvl8pPr>
      <a:lvl9pPr marL="1828800" algn="l" rtl="0" fontAlgn="base">
        <a:spcBef>
          <a:spcPct val="0"/>
        </a:spcBef>
        <a:spcAft>
          <a:spcPct val="0"/>
        </a:spcAft>
        <a:defRPr sz="3000">
          <a:solidFill>
            <a:schemeClr val="bg1"/>
          </a:solidFill>
          <a:latin typeface="Myriad Pro"/>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4" cstate="print"/>
          <a:srcRect l="19376" t="20410" r="5469" b="9375"/>
          <a:stretch>
            <a:fillRect/>
          </a:stretch>
        </p:blipFill>
        <p:spPr bwMode="auto">
          <a:xfrm>
            <a:off x="-28575" y="0"/>
            <a:ext cx="9163050" cy="6848475"/>
          </a:xfrm>
          <a:prstGeom prst="rect">
            <a:avLst/>
          </a:prstGeom>
          <a:noFill/>
          <a:ln w="9525">
            <a:noFill/>
            <a:miter lim="800000"/>
            <a:headEnd/>
            <a:tailEnd/>
          </a:ln>
        </p:spPr>
      </p:pic>
      <p:sp>
        <p:nvSpPr>
          <p:cNvPr id="8195" name="Title Placeholder 1"/>
          <p:cNvSpPr>
            <a:spLocks noGrp="1"/>
          </p:cNvSpPr>
          <p:nvPr>
            <p:ph type="title"/>
          </p:nvPr>
        </p:nvSpPr>
        <p:spPr bwMode="auto">
          <a:xfrm>
            <a:off x="1279525" y="66675"/>
            <a:ext cx="7467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6" name="Text Placeholder 2"/>
          <p:cNvSpPr>
            <a:spLocks noGrp="1"/>
          </p:cNvSpPr>
          <p:nvPr>
            <p:ph type="body" idx="1"/>
          </p:nvPr>
        </p:nvSpPr>
        <p:spPr bwMode="auto">
          <a:xfrm>
            <a:off x="365125" y="904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defRPr>
            </a:lvl1pPr>
          </a:lstStyle>
          <a:p>
            <a:pPr>
              <a:defRPr/>
            </a:pPr>
            <a:fld id="{D88B14FB-466E-4B13-9128-C41F192EC3AD}" type="slidenum">
              <a:rPr lang="en-US"/>
              <a:pPr>
                <a:defRPr/>
              </a:pPr>
              <a:t>‹#›</a:t>
            </a:fld>
            <a:endParaRPr lang="en-US" dirty="0"/>
          </a:p>
        </p:txBody>
      </p:sp>
      <p:pic>
        <p:nvPicPr>
          <p:cNvPr id="8198" name="Picture 15" descr="Corporate Research Logo"/>
          <p:cNvPicPr>
            <a:picLocks noChangeAspect="1" noChangeArrowheads="1"/>
          </p:cNvPicPr>
          <p:nvPr userDrawn="1"/>
        </p:nvPicPr>
        <p:blipFill>
          <a:blip r:embed="rId5" cstate="print"/>
          <a:srcRect/>
          <a:stretch>
            <a:fillRect/>
          </a:stretch>
        </p:blipFill>
        <p:spPr bwMode="auto">
          <a:xfrm>
            <a:off x="8153400" y="0"/>
            <a:ext cx="9906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6" r:id="rId1"/>
    <p:sldLayoutId id="2147483802" r:id="rId2"/>
  </p:sldLayoutIdLst>
  <p:timing>
    <p:tnLst>
      <p:par>
        <p:cTn xmlns:p14="http://schemas.microsoft.com/office/powerpoint/2010/main" id="1" dur="indefinite" restart="never" nodeType="tmRoot"/>
      </p:par>
    </p:tnLst>
  </p:timing>
  <p:hf hdr="0" ftr="0" dt="0"/>
  <p:txStyles>
    <p:titleStyle>
      <a:lvl1pPr algn="ctr"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ctr" rtl="0" eaLnBrk="0" fontAlgn="base" hangingPunct="0">
        <a:spcBef>
          <a:spcPct val="0"/>
        </a:spcBef>
        <a:spcAft>
          <a:spcPct val="0"/>
        </a:spcAft>
        <a:defRPr sz="2800">
          <a:solidFill>
            <a:schemeClr val="bg1"/>
          </a:solidFill>
          <a:latin typeface="Myriad Pro"/>
        </a:defRPr>
      </a:lvl2pPr>
      <a:lvl3pPr algn="ctr" rtl="0" eaLnBrk="0" fontAlgn="base" hangingPunct="0">
        <a:spcBef>
          <a:spcPct val="0"/>
        </a:spcBef>
        <a:spcAft>
          <a:spcPct val="0"/>
        </a:spcAft>
        <a:defRPr sz="2800">
          <a:solidFill>
            <a:schemeClr val="bg1"/>
          </a:solidFill>
          <a:latin typeface="Myriad Pro"/>
        </a:defRPr>
      </a:lvl3pPr>
      <a:lvl4pPr algn="ctr" rtl="0" eaLnBrk="0" fontAlgn="base" hangingPunct="0">
        <a:spcBef>
          <a:spcPct val="0"/>
        </a:spcBef>
        <a:spcAft>
          <a:spcPct val="0"/>
        </a:spcAft>
        <a:defRPr sz="2800">
          <a:solidFill>
            <a:schemeClr val="bg1"/>
          </a:solidFill>
          <a:latin typeface="Myriad Pro"/>
        </a:defRPr>
      </a:lvl4pPr>
      <a:lvl5pPr algn="ctr" rtl="0" eaLnBrk="0" fontAlgn="base" hangingPunct="0">
        <a:spcBef>
          <a:spcPct val="0"/>
        </a:spcBef>
        <a:spcAft>
          <a:spcPct val="0"/>
        </a:spcAft>
        <a:defRPr sz="2800">
          <a:solidFill>
            <a:schemeClr val="bg1"/>
          </a:solidFill>
          <a:latin typeface="Myriad Pro"/>
        </a:defRPr>
      </a:lvl5pPr>
      <a:lvl6pPr marL="457200" algn="ctr" rtl="0" fontAlgn="base">
        <a:spcBef>
          <a:spcPct val="0"/>
        </a:spcBef>
        <a:spcAft>
          <a:spcPct val="0"/>
        </a:spcAft>
        <a:defRPr sz="2800">
          <a:solidFill>
            <a:schemeClr val="bg1"/>
          </a:solidFill>
          <a:latin typeface="Myriad Pro"/>
        </a:defRPr>
      </a:lvl6pPr>
      <a:lvl7pPr marL="914400" algn="ctr" rtl="0" fontAlgn="base">
        <a:spcBef>
          <a:spcPct val="0"/>
        </a:spcBef>
        <a:spcAft>
          <a:spcPct val="0"/>
        </a:spcAft>
        <a:defRPr sz="2800">
          <a:solidFill>
            <a:schemeClr val="bg1"/>
          </a:solidFill>
          <a:latin typeface="Myriad Pro"/>
        </a:defRPr>
      </a:lvl7pPr>
      <a:lvl8pPr marL="1371600" algn="ctr" rtl="0" fontAlgn="base">
        <a:spcBef>
          <a:spcPct val="0"/>
        </a:spcBef>
        <a:spcAft>
          <a:spcPct val="0"/>
        </a:spcAft>
        <a:defRPr sz="2800">
          <a:solidFill>
            <a:schemeClr val="bg1"/>
          </a:solidFill>
          <a:latin typeface="Myriad Pro"/>
        </a:defRPr>
      </a:lvl8pPr>
      <a:lvl9pPr marL="1828800" algn="ctr"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1pPr>
      <a:lvl2pPr marL="742950" indent="-28575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2pPr>
      <a:lvl3pPr marL="1143000" indent="-228600" algn="l" rtl="0" eaLnBrk="0" fontAlgn="base" hangingPunct="0">
        <a:spcBef>
          <a:spcPct val="20000"/>
        </a:spcBef>
        <a:spcAft>
          <a:spcPct val="0"/>
        </a:spcAft>
        <a:buFont typeface="Wingdings" pitchFamily="2" charset="2"/>
        <a:buChar char="•"/>
        <a:defRPr lang="en-US" sz="2200" kern="1200" dirty="0">
          <a:solidFill>
            <a:srgbClr val="4E84C4"/>
          </a:solidFill>
          <a:latin typeface="Myriad Pro" pitchFamily="34" charset="0"/>
          <a:ea typeface="+mn-ea"/>
          <a:cs typeface="+mn-cs"/>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0" fontAlgn="base" hangingPunct="0">
        <a:spcBef>
          <a:spcPct val="20000"/>
        </a:spcBef>
        <a:spcAft>
          <a:spcPct val="0"/>
        </a:spcAft>
        <a:buChar char="»"/>
        <a:defRPr sz="2000">
          <a:solidFill>
            <a:schemeClr val="tx1"/>
          </a:solidFill>
          <a:latin typeface="Arial" charset="0"/>
        </a:defRPr>
      </a:lvl6pPr>
      <a:lvl7pPr marL="2971800" indent="-228600" algn="l" rtl="0" eaLnBrk="0" fontAlgn="base" hangingPunct="0">
        <a:spcBef>
          <a:spcPct val="20000"/>
        </a:spcBef>
        <a:spcAft>
          <a:spcPct val="0"/>
        </a:spcAft>
        <a:buChar char="»"/>
        <a:defRPr sz="2000">
          <a:solidFill>
            <a:schemeClr val="tx1"/>
          </a:solidFill>
          <a:latin typeface="Arial" charset="0"/>
        </a:defRPr>
      </a:lvl7pPr>
      <a:lvl8pPr marL="3429000" indent="-228600" algn="l" rtl="0" eaLnBrk="0" fontAlgn="base" hangingPunct="0">
        <a:spcBef>
          <a:spcPct val="20000"/>
        </a:spcBef>
        <a:spcAft>
          <a:spcPct val="0"/>
        </a:spcAft>
        <a:buChar char="»"/>
        <a:defRPr sz="2000">
          <a:solidFill>
            <a:schemeClr val="tx1"/>
          </a:solidFill>
          <a:latin typeface="Arial" charset="0"/>
        </a:defRPr>
      </a:lvl8pPr>
      <a:lvl9pPr marL="3886200" indent="-228600" algn="l" rtl="0" eaLnBrk="0" fontAlgn="base" hangingPunct="0">
        <a:spcBef>
          <a:spcPct val="20000"/>
        </a:spcBef>
        <a:spcAft>
          <a:spcPct val="0"/>
        </a:spcAft>
        <a:buChar char="»"/>
        <a:defRPr sz="2000">
          <a:solidFill>
            <a:schemeClr val="tx1"/>
          </a:solidFill>
          <a:latin typeface="Arial" charset="0"/>
        </a:defRPr>
      </a:lvl9pPr>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228600" y="228600"/>
            <a:ext cx="381000" cy="2286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 name="Rectangle 8"/>
          <p:cNvSpPr/>
          <p:nvPr/>
        </p:nvSpPr>
        <p:spPr>
          <a:xfrm>
            <a:off x="152400" y="304800"/>
            <a:ext cx="152400" cy="152400"/>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p:nvSpPr>
        <p:spPr>
          <a:xfrm>
            <a:off x="1066800" y="2971800"/>
            <a:ext cx="533400" cy="381000"/>
          </a:xfrm>
          <a:prstGeom prst="rect">
            <a:avLst/>
          </a:prstGeom>
          <a:solidFill>
            <a:srgbClr val="6DCFF6"/>
          </a:solidFill>
          <a:ln w="12700">
            <a:solidFill>
              <a:srgbClr val="B9AFA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pic>
        <p:nvPicPr>
          <p:cNvPr id="9221" name="Picture 3"/>
          <p:cNvPicPr>
            <a:picLocks noChangeAspect="1" noChangeArrowheads="1"/>
          </p:cNvPicPr>
          <p:nvPr/>
        </p:nvPicPr>
        <p:blipFill>
          <a:blip r:embed="rId4" cstate="print"/>
          <a:srcRect l="19376" t="20410" r="5469" b="9375"/>
          <a:stretch>
            <a:fillRect/>
          </a:stretch>
        </p:blipFill>
        <p:spPr bwMode="auto">
          <a:xfrm>
            <a:off x="-28575" y="0"/>
            <a:ext cx="9172575" cy="6848475"/>
          </a:xfrm>
          <a:prstGeom prst="rect">
            <a:avLst/>
          </a:prstGeom>
          <a:noFill/>
          <a:ln w="9525">
            <a:noFill/>
            <a:miter lim="800000"/>
            <a:headEnd/>
            <a:tailEnd/>
          </a:ln>
        </p:spPr>
      </p:pic>
      <p:sp>
        <p:nvSpPr>
          <p:cNvPr id="9222" name="Title Placeholder 1"/>
          <p:cNvSpPr>
            <a:spLocks noGrp="1"/>
          </p:cNvSpPr>
          <p:nvPr>
            <p:ph type="title"/>
          </p:nvPr>
        </p:nvSpPr>
        <p:spPr bwMode="auto">
          <a:xfrm>
            <a:off x="1271588" y="114300"/>
            <a:ext cx="7634287"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3" name="Text Placeholder 2"/>
          <p:cNvSpPr>
            <a:spLocks noGrp="1"/>
          </p:cNvSpPr>
          <p:nvPr>
            <p:ph type="body" idx="1"/>
          </p:nvPr>
        </p:nvSpPr>
        <p:spPr bwMode="auto">
          <a:xfrm>
            <a:off x="365125" y="904875"/>
            <a:ext cx="847407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8" name="Rectangle 71"/>
          <p:cNvSpPr txBox="1">
            <a:spLocks noChangeArrowheads="1"/>
          </p:cNvSpPr>
          <p:nvPr/>
        </p:nvSpPr>
        <p:spPr bwMode="auto">
          <a:xfrm>
            <a:off x="8205788" y="6324600"/>
            <a:ext cx="663575" cy="360363"/>
          </a:xfrm>
          <a:prstGeom prst="rect">
            <a:avLst/>
          </a:prstGeom>
          <a:noFill/>
          <a:ln w="9525">
            <a:noFill/>
            <a:miter lim="800000"/>
            <a:headEnd/>
            <a:tailEnd/>
          </a:ln>
          <a:effectLst/>
        </p:spPr>
        <p:txBody>
          <a:bodyPr anchor="ctr"/>
          <a:lstStyle>
            <a:lvl1pPr>
              <a:defRPr sz="1000">
                <a:solidFill>
                  <a:srgbClr val="4E84C4"/>
                </a:solidFill>
              </a:defRPr>
            </a:lvl1pPr>
          </a:lstStyle>
          <a:p>
            <a:pPr algn="r" fontAlgn="auto">
              <a:spcBef>
                <a:spcPts val="0"/>
              </a:spcBef>
              <a:spcAft>
                <a:spcPts val="0"/>
              </a:spcAft>
              <a:defRPr/>
            </a:pPr>
            <a:fld id="{8551937D-B81A-492C-83E6-5A243A0E401E}" type="slidenum">
              <a:rPr lang="en-US" sz="1200" smtClean="0">
                <a:solidFill>
                  <a:srgbClr val="000000"/>
                </a:solidFill>
                <a:latin typeface="Myriad Pro"/>
              </a:rPr>
              <a:pPr algn="r" fontAlgn="auto">
                <a:spcBef>
                  <a:spcPts val="0"/>
                </a:spcBef>
                <a:spcAft>
                  <a:spcPts val="0"/>
                </a:spcAft>
                <a:defRPr/>
              </a:pPr>
              <a:t>‹#›</a:t>
            </a:fld>
            <a:endParaRPr lang="en-US" sz="1200" dirty="0">
              <a:solidFill>
                <a:srgbClr val="000000"/>
              </a:solidFill>
              <a:latin typeface="Myriad Pro"/>
            </a:endParaRPr>
          </a:p>
        </p:txBody>
      </p:sp>
    </p:spTree>
  </p:cSld>
  <p:clrMap bg1="lt1" tx1="dk1" bg2="lt2" tx2="dk2" accent1="accent1" accent2="accent2" accent3="accent3" accent4="accent4" accent5="accent5" accent6="accent6" hlink="hlink" folHlink="folHlink"/>
  <p:sldLayoutIdLst>
    <p:sldLayoutId id="2147483807" r:id="rId1"/>
    <p:sldLayoutId id="2147483803" r:id="rId2"/>
  </p:sldLayoutIdLst>
  <p:hf hdr="0" ftr="0" dt="0"/>
  <p:txStyles>
    <p:titleStyle>
      <a:lvl1pPr algn="l" rtl="0" eaLnBrk="0" fontAlgn="base" hangingPunct="0">
        <a:spcBef>
          <a:spcPct val="0"/>
        </a:spcBef>
        <a:spcAft>
          <a:spcPct val="0"/>
        </a:spcAft>
        <a:defRPr lang="en-US" sz="2800" kern="1200" dirty="0">
          <a:solidFill>
            <a:schemeClr val="bg1"/>
          </a:solidFill>
          <a:latin typeface="Myriad Pro" pitchFamily="34" charset="0"/>
          <a:ea typeface="+mj-ea"/>
          <a:cs typeface="+mj-cs"/>
        </a:defRPr>
      </a:lvl1pPr>
      <a:lvl2pPr algn="l" rtl="0" eaLnBrk="0" fontAlgn="base" hangingPunct="0">
        <a:spcBef>
          <a:spcPct val="0"/>
        </a:spcBef>
        <a:spcAft>
          <a:spcPct val="0"/>
        </a:spcAft>
        <a:defRPr sz="2800">
          <a:solidFill>
            <a:schemeClr val="bg1"/>
          </a:solidFill>
          <a:latin typeface="Myriad Pro"/>
        </a:defRPr>
      </a:lvl2pPr>
      <a:lvl3pPr algn="l" rtl="0" eaLnBrk="0" fontAlgn="base" hangingPunct="0">
        <a:spcBef>
          <a:spcPct val="0"/>
        </a:spcBef>
        <a:spcAft>
          <a:spcPct val="0"/>
        </a:spcAft>
        <a:defRPr sz="2800">
          <a:solidFill>
            <a:schemeClr val="bg1"/>
          </a:solidFill>
          <a:latin typeface="Myriad Pro"/>
        </a:defRPr>
      </a:lvl3pPr>
      <a:lvl4pPr algn="l" rtl="0" eaLnBrk="0" fontAlgn="base" hangingPunct="0">
        <a:spcBef>
          <a:spcPct val="0"/>
        </a:spcBef>
        <a:spcAft>
          <a:spcPct val="0"/>
        </a:spcAft>
        <a:defRPr sz="2800">
          <a:solidFill>
            <a:schemeClr val="bg1"/>
          </a:solidFill>
          <a:latin typeface="Myriad Pro"/>
        </a:defRPr>
      </a:lvl4pPr>
      <a:lvl5pPr algn="l" rtl="0" eaLnBrk="0" fontAlgn="base" hangingPunct="0">
        <a:spcBef>
          <a:spcPct val="0"/>
        </a:spcBef>
        <a:spcAft>
          <a:spcPct val="0"/>
        </a:spcAft>
        <a:defRPr sz="2800">
          <a:solidFill>
            <a:schemeClr val="bg1"/>
          </a:solidFill>
          <a:latin typeface="Myriad Pro"/>
        </a:defRPr>
      </a:lvl5pPr>
      <a:lvl6pPr marL="457200" algn="l" rtl="0" fontAlgn="base">
        <a:spcBef>
          <a:spcPct val="0"/>
        </a:spcBef>
        <a:spcAft>
          <a:spcPct val="0"/>
        </a:spcAft>
        <a:defRPr sz="2800">
          <a:solidFill>
            <a:schemeClr val="bg1"/>
          </a:solidFill>
          <a:latin typeface="Myriad Pro"/>
        </a:defRPr>
      </a:lvl6pPr>
      <a:lvl7pPr marL="914400" algn="l" rtl="0" fontAlgn="base">
        <a:spcBef>
          <a:spcPct val="0"/>
        </a:spcBef>
        <a:spcAft>
          <a:spcPct val="0"/>
        </a:spcAft>
        <a:defRPr sz="2800">
          <a:solidFill>
            <a:schemeClr val="bg1"/>
          </a:solidFill>
          <a:latin typeface="Myriad Pro"/>
        </a:defRPr>
      </a:lvl7pPr>
      <a:lvl8pPr marL="1371600" algn="l" rtl="0" fontAlgn="base">
        <a:spcBef>
          <a:spcPct val="0"/>
        </a:spcBef>
        <a:spcAft>
          <a:spcPct val="0"/>
        </a:spcAft>
        <a:defRPr sz="2800">
          <a:solidFill>
            <a:schemeClr val="bg1"/>
          </a:solidFill>
          <a:latin typeface="Myriad Pro"/>
        </a:defRPr>
      </a:lvl8pPr>
      <a:lvl9pPr marL="1828800" algn="l" rtl="0" fontAlgn="base">
        <a:spcBef>
          <a:spcPct val="0"/>
        </a:spcBef>
        <a:spcAft>
          <a:spcPct val="0"/>
        </a:spcAft>
        <a:defRPr sz="2800">
          <a:solidFill>
            <a:schemeClr val="bg1"/>
          </a:solidFill>
          <a:latin typeface="Myriad Pro"/>
        </a:defRPr>
      </a:lvl9pPr>
    </p:titleStyle>
    <p:bodyStyle>
      <a:lvl1pPr marL="342900" indent="-342900" algn="l" rtl="0" eaLnBrk="0" fontAlgn="base" hangingPunct="0">
        <a:spcBef>
          <a:spcPct val="20000"/>
        </a:spcBef>
        <a:spcAft>
          <a:spcPct val="0"/>
        </a:spcAft>
        <a:buClr>
          <a:srgbClr val="4E84C4"/>
        </a:buClr>
        <a:buFont typeface="Wingdings" pitchFamily="2" charset="2"/>
        <a:buChar char="§"/>
        <a:defRPr lang="en-US" sz="2200" kern="1200" dirty="0">
          <a:solidFill>
            <a:schemeClr val="bg2"/>
          </a:solidFill>
          <a:latin typeface="Myriad Pro" pitchFamily="34" charset="0"/>
          <a:ea typeface="+mn-ea"/>
          <a:cs typeface="+mn-cs"/>
        </a:defRPr>
      </a:lvl1pPr>
      <a:lvl2pPr marL="742950" indent="-285750" algn="l" rtl="0" eaLnBrk="0" fontAlgn="base" hangingPunct="0">
        <a:spcBef>
          <a:spcPct val="20000"/>
        </a:spcBef>
        <a:spcAft>
          <a:spcPct val="0"/>
        </a:spcAft>
        <a:buClr>
          <a:srgbClr val="4E84C4"/>
        </a:buClr>
        <a:buFont typeface="Myriad Pro"/>
        <a:buChar char="–"/>
        <a:defRPr lang="en-US" sz="2200" kern="1200" dirty="0">
          <a:solidFill>
            <a:schemeClr val="bg2"/>
          </a:solidFill>
          <a:latin typeface="Myriad Pro"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slide" Target="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slide" Target="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slide" Target="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slide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slide" Target="slide2.xm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 Target="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slide" Target="sl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slide" Target="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slide" Target="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slide" Target="slid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slide" Target="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slide" Target="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slide" Target="slide2.xml"/><Relationship Id="rId5" Type="http://schemas.openxmlformats.org/officeDocument/2006/relationships/oleObject" Target="../embeddings/Microsoft_Excel_97_-_2004_Worksheet1.xls"/><Relationship Id="rId6" Type="http://schemas.openxmlformats.org/officeDocument/2006/relationships/image" Target="../media/image11.wmf"/><Relationship Id="rId7" Type="http://schemas.openxmlformats.org/officeDocument/2006/relationships/package" Target="../embeddings/Microsoft_Excel_Sheet1.xlsx"/><Relationship Id="rId8" Type="http://schemas.openxmlformats.org/officeDocument/2006/relationships/image" Target="../media/image12.wmf"/><Relationship Id="rId1" Type="http://schemas.openxmlformats.org/officeDocument/2006/relationships/vmlDrawing" Target="../drawings/vmlDrawing1.vml"/><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444875"/>
            <a:ext cx="8420100" cy="685800"/>
          </a:xfrm>
        </p:spPr>
        <p:txBody>
          <a:bodyPr rtlCol="0">
            <a:noAutofit/>
          </a:bodyPr>
          <a:lstStyle/>
          <a:p>
            <a:pPr eaLnBrk="1" fontAlgn="auto" hangingPunct="1">
              <a:spcBef>
                <a:spcPts val="0"/>
              </a:spcBef>
              <a:spcAft>
                <a:spcPts val="0"/>
              </a:spcAft>
              <a:defRPr/>
            </a:pPr>
            <a:r>
              <a:rPr sz="2400" kern="0" dirty="0" smtClean="0">
                <a:latin typeface="Arial"/>
                <a:ea typeface="+mj-ea"/>
                <a:cs typeface="+mj-cs"/>
              </a:rPr>
              <a:t>Accenture Hi Tech Competitor Intelligence Report</a:t>
            </a:r>
            <a:endParaRPr sz="3600" dirty="0"/>
          </a:p>
        </p:txBody>
      </p:sp>
      <p:sp>
        <p:nvSpPr>
          <p:cNvPr id="14339" name="Subtitle 2"/>
          <p:cNvSpPr>
            <a:spLocks noGrp="1"/>
          </p:cNvSpPr>
          <p:nvPr>
            <p:ph type="subTitle" idx="1"/>
          </p:nvPr>
        </p:nvSpPr>
        <p:spPr>
          <a:xfrm>
            <a:off x="228600" y="4343400"/>
            <a:ext cx="8439150" cy="609600"/>
          </a:xfrm>
        </p:spPr>
        <p:txBody>
          <a:bodyPr/>
          <a:lstStyle/>
          <a:p>
            <a:pPr eaLnBrk="1" hangingPunct="1">
              <a:lnSpc>
                <a:spcPct val="115000"/>
              </a:lnSpc>
              <a:spcBef>
                <a:spcPct val="0"/>
              </a:spcBef>
            </a:pPr>
            <a:r>
              <a:rPr sz="2000" smtClean="0">
                <a:latin typeface="Arial" pitchFamily="34" charset="0"/>
              </a:rPr>
              <a:t>Research &amp; Analysis Desk, Corporate Marketing</a:t>
            </a:r>
          </a:p>
        </p:txBody>
      </p:sp>
      <p:sp>
        <p:nvSpPr>
          <p:cNvPr id="5" name="Rectangle 5"/>
          <p:cNvSpPr txBox="1">
            <a:spLocks noChangeArrowheads="1"/>
          </p:cNvSpPr>
          <p:nvPr/>
        </p:nvSpPr>
        <p:spPr bwMode="auto">
          <a:xfrm>
            <a:off x="228600" y="5002213"/>
            <a:ext cx="5878513" cy="855662"/>
          </a:xfrm>
          <a:prstGeom prst="rect">
            <a:avLst/>
          </a:prstGeom>
          <a:noFill/>
          <a:ln w="9525" algn="ctr">
            <a:noFill/>
            <a:miter lim="800000"/>
            <a:headEnd/>
            <a:tailEnd/>
          </a:ln>
        </p:spPr>
        <p:txBody>
          <a:bodyPr anchor="ctr">
            <a:spAutoFit/>
          </a:bodyPr>
          <a:lstStyle/>
          <a:p>
            <a:pPr>
              <a:spcBef>
                <a:spcPct val="20000"/>
              </a:spcBef>
              <a:buClr>
                <a:srgbClr val="4E84C4"/>
              </a:buClr>
              <a:defRPr/>
            </a:pPr>
            <a:r>
              <a:rPr lang="en-US" sz="1600" b="1" kern="0" dirty="0">
                <a:solidFill>
                  <a:srgbClr val="FFFFFF"/>
                </a:solidFill>
                <a:latin typeface="Arial"/>
              </a:rPr>
              <a:t>CONFIDENTIAL</a:t>
            </a:r>
          </a:p>
          <a:p>
            <a:pPr>
              <a:spcBef>
                <a:spcPct val="20000"/>
              </a:spcBef>
              <a:buClr>
                <a:srgbClr val="4E84C4"/>
              </a:buClr>
              <a:defRPr/>
            </a:pPr>
            <a:endParaRPr lang="en-US" sz="1400" kern="0" dirty="0">
              <a:solidFill>
                <a:srgbClr val="FFFFFF"/>
              </a:solidFill>
              <a:latin typeface="Arial"/>
            </a:endParaRPr>
          </a:p>
          <a:p>
            <a:pPr>
              <a:spcBef>
                <a:spcPct val="20000"/>
              </a:spcBef>
              <a:buClr>
                <a:srgbClr val="4E84C4"/>
              </a:buClr>
              <a:defRPr/>
            </a:pPr>
            <a:fld id="{E68E7934-1E3C-4169-B5BF-6250475FA4DE}" type="datetime4">
              <a:rPr lang="en-US" sz="1400" kern="0">
                <a:solidFill>
                  <a:srgbClr val="FFFFFF"/>
                </a:solidFill>
                <a:latin typeface="Arial"/>
              </a:rPr>
              <a:pPr>
                <a:spcBef>
                  <a:spcPct val="20000"/>
                </a:spcBef>
                <a:buClr>
                  <a:srgbClr val="4E84C4"/>
                </a:buClr>
                <a:defRPr/>
              </a:pPr>
              <a:t>June 5, 2013</a:t>
            </a:fld>
            <a:endParaRPr lang="en-US" sz="1400" kern="0" dirty="0">
              <a:solidFill>
                <a:srgbClr val="FFFFFF"/>
              </a:solidFill>
              <a:latin typeface="Aria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063" name="Group 175"/>
          <p:cNvGraphicFramePr>
            <a:graphicFrameLocks noGrp="1"/>
          </p:cNvGraphicFramePr>
          <p:nvPr>
            <p:ph idx="1"/>
            <p:extLst>
              <p:ext uri="{D42A27DB-BD31-4B8C-83A1-F6EECF244321}">
                <p14:modId xmlns:p14="http://schemas.microsoft.com/office/powerpoint/2010/main" val="198037530"/>
              </p:ext>
            </p:extLst>
          </p:nvPr>
        </p:nvGraphicFramePr>
        <p:xfrm>
          <a:off x="304800" y="762000"/>
          <a:ext cx="8426450" cy="5312663"/>
        </p:xfrm>
        <a:graphic>
          <a:graphicData uri="http://schemas.openxmlformats.org/drawingml/2006/table">
            <a:tbl>
              <a:tblPr/>
              <a:tblGrid>
                <a:gridCol w="1616075"/>
                <a:gridCol w="6810375"/>
              </a:tblGrid>
              <a:tr h="180975">
                <a:tc>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a:ea typeface="+mn-ea"/>
                          <a:cs typeface="Arial"/>
                        </a:rPr>
                        <a:t>Sub Segments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a:ea typeface="+mn-ea"/>
                          <a:cs typeface="Arial"/>
                        </a:rPr>
                        <a:t>Offerings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r>
              <a:tr h="180975">
                <a:tc>
                  <a:txBody>
                    <a:bodyPr/>
                    <a:lstStyle/>
                    <a:p>
                      <a:pPr marL="169863" marR="0" lvl="0" indent="-169863" algn="just" defTabSz="914400" rtl="0" eaLnBrk="1" fontAlgn="base" latinLnBrk="0" hangingPunct="1">
                        <a:lnSpc>
                          <a:spcPct val="110000"/>
                        </a:lnSpc>
                        <a:spcBef>
                          <a:spcPct val="5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a:cs typeface="Arial"/>
                        </a:rPr>
                        <a:t>Communication </a:t>
                      </a:r>
                    </a:p>
                    <a:p>
                      <a:pPr marL="169863" marR="0" lvl="0" indent="-169863" algn="just" defTabSz="914400" rtl="0" eaLnBrk="1" fontAlgn="base" latinLnBrk="0" hangingPunct="1">
                        <a:lnSpc>
                          <a:spcPct val="110000"/>
                        </a:lnSpc>
                        <a:spcBef>
                          <a:spcPct val="5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a:cs typeface="Arial"/>
                        </a:rPr>
                        <a:t>Equipment</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Accenture Enterprise Application Management Services </a:t>
                      </a:r>
                    </a:p>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Business Transformation Outsourcing </a:t>
                      </a:r>
                    </a:p>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CFO Agenda </a:t>
                      </a:r>
                    </a:p>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IT Strategy &amp; Transformation </a:t>
                      </a:r>
                    </a:p>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Delivery Centers </a:t>
                      </a:r>
                    </a:p>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Supply Chain Management</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0">
                <a:tc>
                  <a:txBody>
                    <a:bodyPr/>
                    <a:lstStyle/>
                    <a:p>
                      <a:pPr marL="169863" marR="0" lvl="0" indent="-169863" algn="just" defTabSz="914400" rtl="0" eaLnBrk="1" fontAlgn="base" latinLnBrk="0" hangingPunct="1">
                        <a:lnSpc>
                          <a:spcPct val="110000"/>
                        </a:lnSpc>
                        <a:spcBef>
                          <a:spcPct val="5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a:cs typeface="Arial"/>
                        </a:rPr>
                        <a:t>Computers and </a:t>
                      </a:r>
                    </a:p>
                    <a:p>
                      <a:pPr marL="169863" marR="0" lvl="0" indent="-169863" algn="just" defTabSz="914400" rtl="0" eaLnBrk="1" fontAlgn="base" latinLnBrk="0" hangingPunct="1">
                        <a:lnSpc>
                          <a:spcPct val="110000"/>
                        </a:lnSpc>
                        <a:spcBef>
                          <a:spcPct val="5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a:cs typeface="Arial"/>
                        </a:rPr>
                        <a:t>Peripherals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CFO Agenda </a:t>
                      </a:r>
                    </a:p>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IT Strategy &amp; Transformation </a:t>
                      </a:r>
                    </a:p>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Information Services Consulting (ISC) </a:t>
                      </a:r>
                    </a:p>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Sales Transformation </a:t>
                      </a:r>
                    </a:p>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Warranty Management</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165100">
                <a:tc>
                  <a:txBody>
                    <a:bodyPr/>
                    <a:lstStyle/>
                    <a:p>
                      <a:pPr marL="0" marR="0" lvl="0" indent="-169863" algn="l" defTabSz="914400" rtl="0" eaLnBrk="1" fontAlgn="base" latinLnBrk="0" hangingPunct="1">
                        <a:lnSpc>
                          <a:spcPct val="110000"/>
                        </a:lnSpc>
                        <a:spcBef>
                          <a:spcPts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a:cs typeface="Arial"/>
                        </a:rPr>
                        <a:t>Consumer Electronics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Customer Contact Transformation </a:t>
                      </a:r>
                    </a:p>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Customer Insight Center of Excellence </a:t>
                      </a:r>
                    </a:p>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Customer Insight - Market Accelerator Platform </a:t>
                      </a:r>
                    </a:p>
                    <a:p>
                      <a:pPr marL="169863" marR="0" lvl="0" indent="-169863" algn="just"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Solutions Operations (Outsourcing)</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0">
                <a:tc>
                  <a:txBody>
                    <a:bodyPr/>
                    <a:lstStyle/>
                    <a:p>
                      <a:pPr marL="169863" marR="0" lvl="0" indent="-169863" algn="l" defTabSz="914400" rtl="0" eaLnBrk="1" fontAlgn="base" latinLnBrk="0" hangingPunct="1">
                        <a:lnSpc>
                          <a:spcPct val="110000"/>
                        </a:lnSpc>
                        <a:spcBef>
                          <a:spcPct val="5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a:cs typeface="Arial"/>
                        </a:rPr>
                        <a:t>Semiconductors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High Performance IT </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Opportunity Management Process </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Partner Relationship Management </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Sales Transformation </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smtClean="0">
                          <a:ln>
                            <a:noFill/>
                          </a:ln>
                          <a:solidFill>
                            <a:schemeClr val="tx1"/>
                          </a:solidFill>
                          <a:effectLst/>
                          <a:latin typeface="Arial"/>
                          <a:cs typeface="Arial"/>
                        </a:rPr>
                        <a:t>Service Parts Management </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200" b="0" i="0" u="none" strike="noStrike" cap="none" normalizeH="0" baseline="0" dirty="0" err="1" smtClean="0">
                          <a:ln>
                            <a:noFill/>
                          </a:ln>
                          <a:solidFill>
                            <a:schemeClr val="tx1"/>
                          </a:solidFill>
                          <a:effectLst/>
                          <a:latin typeface="Arial"/>
                          <a:cs typeface="Arial"/>
                        </a:rPr>
                        <a:t>xRM</a:t>
                      </a:r>
                      <a:r>
                        <a:rPr kumimoji="0" lang="en-US" sz="1200" b="0" i="0" u="none" strike="noStrike" cap="none" normalizeH="0" baseline="0" dirty="0" smtClean="0">
                          <a:ln>
                            <a:noFill/>
                          </a:ln>
                          <a:solidFill>
                            <a:schemeClr val="tx1"/>
                          </a:solidFill>
                          <a:effectLst/>
                          <a:latin typeface="Arial"/>
                          <a:cs typeface="Arial"/>
                        </a:rPr>
                        <a:t>—Integrated Capabilities for the Semiconductor Industry</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0">
                <a:tc>
                  <a:txBody>
                    <a:bodyPr/>
                    <a:lstStyle/>
                    <a:p>
                      <a:pPr marL="169863" marR="0" lvl="0" indent="-169863" algn="l" defTabSz="914400" rtl="0" eaLnBrk="1" fontAlgn="base" latinLnBrk="0" hangingPunct="1">
                        <a:lnSpc>
                          <a:spcPct val="110000"/>
                        </a:lnSpc>
                        <a:spcBef>
                          <a:spcPct val="500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a:cs typeface="Arial"/>
                        </a:rPr>
                        <a:t>Software</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endParaRPr kumimoji="0" lang="en-US" sz="1200" b="0" i="0" u="none" strike="noStrike" cap="none" normalizeH="0" baseline="0" dirty="0" smtClean="0">
                        <a:ln>
                          <a:noFill/>
                        </a:ln>
                        <a:solidFill>
                          <a:schemeClr val="tx1"/>
                        </a:solidFill>
                        <a:effectLst/>
                        <a:latin typeface="Arial"/>
                        <a:cs typeface="Arial"/>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r>
              <a:rPr kumimoji="0" lang="en-US" sz="1800" i="0" u="none" strike="noStrike" kern="0" cap="none" spc="0" normalizeH="0" baseline="0" noProof="0" dirty="0" smtClean="0">
                <a:ln>
                  <a:noFill/>
                </a:ln>
                <a:solidFill>
                  <a:schemeClr val="bg1"/>
                </a:solidFill>
                <a:effectLst/>
                <a:uLnTx/>
                <a:uFillTx/>
                <a:latin typeface="Myriad Pro" pitchFamily="34" charset="0"/>
                <a:ea typeface="+mj-ea"/>
                <a:cs typeface="+mj-cs"/>
              </a:rPr>
              <a:t>Accenture Hi Tech </a:t>
            </a:r>
            <a:r>
              <a:rPr lang="en-US" kern="0" dirty="0" smtClean="0">
                <a:solidFill>
                  <a:schemeClr val="bg1"/>
                </a:solidFill>
                <a:latin typeface="Myriad Pro" pitchFamily="34" charset="0"/>
                <a:ea typeface="+mj-ea"/>
                <a:cs typeface="+mj-cs"/>
              </a:rPr>
              <a:t>Offerings- Service Offerings by Industry Sub segment</a:t>
            </a:r>
          </a:p>
          <a:p>
            <a:pPr fontAlgn="auto">
              <a:spcBef>
                <a:spcPts val="0"/>
              </a:spcBef>
              <a:spcAft>
                <a:spcPts val="0"/>
              </a:spcAft>
              <a:defRPr/>
            </a:pPr>
            <a:endParaRPr kumimoji="0" lang="en-US" sz="1800" i="0" u="none" strike="noStrike" kern="0" cap="none" spc="0" normalizeH="0" baseline="0" noProof="0" dirty="0" smtClean="0">
              <a:ln>
                <a:noFill/>
              </a:ln>
              <a:solidFill>
                <a:schemeClr val="bg1"/>
              </a:solidFill>
              <a:effectLst/>
              <a:uLnTx/>
              <a:uFillTx/>
              <a:latin typeface="Myriad Pro" pitchFamily="34" charset="0"/>
              <a:ea typeface="+mj-ea"/>
              <a:cs typeface="+mj-cs"/>
            </a:endParaRPr>
          </a:p>
        </p:txBody>
      </p:sp>
      <p:sp>
        <p:nvSpPr>
          <p:cNvPr id="6" name="Slide Number Placeholder 5"/>
          <p:cNvSpPr>
            <a:spLocks noGrp="1"/>
          </p:cNvSpPr>
          <p:nvPr>
            <p:ph type="sldNum" sz="quarter" idx="10"/>
          </p:nvPr>
        </p:nvSpPr>
        <p:spPr/>
        <p:txBody>
          <a:bodyPr/>
          <a:lstStyle/>
          <a:p>
            <a:pPr>
              <a:defRPr/>
            </a:pPr>
            <a:fld id="{F296D8F6-ACBD-4321-BCC2-B83E85B4DDD5}" type="slidenum">
              <a:rPr lang="en-US" smtClean="0"/>
              <a:pPr>
                <a:defRPr/>
              </a:pPr>
              <a:t>10</a:t>
            </a:fld>
            <a:endParaRPr lang="en-US" dirty="0"/>
          </a:p>
        </p:txBody>
      </p:sp>
      <p:sp>
        <p:nvSpPr>
          <p:cNvPr id="8"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063" name="Group 175"/>
          <p:cNvGraphicFramePr>
            <a:graphicFrameLocks noGrp="1"/>
          </p:cNvGraphicFramePr>
          <p:nvPr>
            <p:ph idx="1"/>
            <p:extLst>
              <p:ext uri="{D42A27DB-BD31-4B8C-83A1-F6EECF244321}">
                <p14:modId xmlns:p14="http://schemas.microsoft.com/office/powerpoint/2010/main" val="1018016886"/>
              </p:ext>
            </p:extLst>
          </p:nvPr>
        </p:nvGraphicFramePr>
        <p:xfrm>
          <a:off x="304800" y="762000"/>
          <a:ext cx="8426450" cy="3584448"/>
        </p:xfrm>
        <a:graphic>
          <a:graphicData uri="http://schemas.openxmlformats.org/drawingml/2006/table">
            <a:tbl>
              <a:tblPr/>
              <a:tblGrid>
                <a:gridCol w="1981200"/>
                <a:gridCol w="6445250"/>
              </a:tblGrid>
              <a:tr h="180975">
                <a:tc>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a:ea typeface="+mn-ea"/>
                          <a:cs typeface="Arial"/>
                        </a:rPr>
                        <a:t>Sub Segments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a:ea typeface="+mn-ea"/>
                          <a:cs typeface="Arial"/>
                        </a:rPr>
                        <a:t>Offerings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r>
              <a:tr h="180975">
                <a:tc>
                  <a:txBody>
                    <a:bodyPr/>
                    <a:lstStyle/>
                    <a:p>
                      <a:pPr marL="0" marR="0" lvl="0" indent="0" algn="l" defTabSz="914400" rtl="0" eaLnBrk="1" fontAlgn="base" latinLnBrk="0" hangingPunct="1">
                        <a:lnSpc>
                          <a:spcPct val="110000"/>
                        </a:lnSpc>
                        <a:spcBef>
                          <a:spcPct val="500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a:cs typeface="Arial"/>
                        </a:rPr>
                        <a:t>Financial Excellence for the Electronics and High Tech Industry</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lang="en-IN" sz="1100" b="0" i="0" dirty="0" smtClean="0">
                          <a:solidFill>
                            <a:schemeClr val="tx1"/>
                          </a:solidFill>
                          <a:latin typeface="Arial"/>
                          <a:ea typeface="+mn-ea"/>
                          <a:cs typeface="Arial"/>
                        </a:rPr>
                        <a:t>Next Generation Enterprise Solutions</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defRPr/>
                      </a:pPr>
                      <a:r>
                        <a:rPr kumimoji="0" lang="en-IN" sz="1100" b="0" i="0" u="none" strike="noStrike" cap="none" normalizeH="0" baseline="0" dirty="0" smtClean="0">
                          <a:ln>
                            <a:noFill/>
                          </a:ln>
                          <a:solidFill>
                            <a:schemeClr val="tx1"/>
                          </a:solidFill>
                          <a:effectLst/>
                          <a:latin typeface="Arial"/>
                          <a:cs typeface="Arial"/>
                        </a:rPr>
                        <a:t>Finance &amp; Accounting Operations</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defRPr/>
                      </a:pPr>
                      <a:r>
                        <a:rPr kumimoji="0" lang="en-IN" sz="1100" b="0" i="0" u="none" strike="noStrike" cap="none" normalizeH="0" baseline="0" dirty="0" smtClean="0">
                          <a:ln>
                            <a:noFill/>
                          </a:ln>
                          <a:solidFill>
                            <a:schemeClr val="tx1"/>
                          </a:solidFill>
                          <a:effectLst/>
                          <a:latin typeface="Arial"/>
                          <a:cs typeface="Arial"/>
                        </a:rPr>
                        <a:t>Treasury &amp; Risk Management</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defRPr/>
                      </a:pPr>
                      <a:r>
                        <a:rPr kumimoji="0" lang="en-IN" sz="1100" b="0" i="0" u="none" strike="noStrike" cap="none" normalizeH="0" baseline="0" dirty="0" smtClean="0">
                          <a:ln>
                            <a:noFill/>
                          </a:ln>
                          <a:solidFill>
                            <a:schemeClr val="tx1"/>
                          </a:solidFill>
                          <a:effectLst/>
                          <a:latin typeface="Arial"/>
                          <a:cs typeface="Arial"/>
                        </a:rPr>
                        <a:t>Tax Transformation Services</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defRPr/>
                      </a:pPr>
                      <a:r>
                        <a:rPr kumimoji="0" lang="en-IN" sz="1100" b="0" i="0" u="none" strike="noStrike" cap="none" normalizeH="0" baseline="0" dirty="0" smtClean="0">
                          <a:ln>
                            <a:noFill/>
                          </a:ln>
                          <a:solidFill>
                            <a:schemeClr val="tx1"/>
                          </a:solidFill>
                          <a:effectLst/>
                          <a:latin typeface="Arial"/>
                          <a:cs typeface="Arial"/>
                        </a:rPr>
                        <a:t>Electronic Invoice &amp; Settlement</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defRPr/>
                      </a:pPr>
                      <a:r>
                        <a:rPr kumimoji="0" lang="en-IN" sz="1100" b="0" i="0" u="none" strike="noStrike" cap="none" normalizeH="0" baseline="0" dirty="0" smtClean="0">
                          <a:ln>
                            <a:noFill/>
                          </a:ln>
                          <a:solidFill>
                            <a:schemeClr val="tx1"/>
                          </a:solidFill>
                          <a:effectLst/>
                          <a:latin typeface="Arial"/>
                          <a:cs typeface="Arial"/>
                        </a:rPr>
                        <a:t>Finance Strategy and Post-Merger Integration.</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0">
                <a:tc>
                  <a:txBody>
                    <a:bodyPr/>
                    <a:lstStyle/>
                    <a:p>
                      <a:pPr marL="0" marR="0" lvl="0" indent="0" algn="l" defTabSz="914400" rtl="0" eaLnBrk="1" fontAlgn="base" latinLnBrk="0" hangingPunct="1">
                        <a:lnSpc>
                          <a:spcPct val="110000"/>
                        </a:lnSpc>
                        <a:spcBef>
                          <a:spcPct val="5000"/>
                        </a:spcBef>
                        <a:spcAft>
                          <a:spcPct val="0"/>
                        </a:spcAft>
                        <a:buClrTx/>
                        <a:buSzTx/>
                        <a:buFontTx/>
                        <a:buNone/>
                        <a:tabLst/>
                      </a:pPr>
                      <a:r>
                        <a:rPr kumimoji="0" lang="en-IN" sz="1100" b="1" i="0" u="none" strike="noStrike" cap="none" normalizeH="0" baseline="0" dirty="0" smtClean="0">
                          <a:ln>
                            <a:noFill/>
                          </a:ln>
                          <a:solidFill>
                            <a:schemeClr val="tx1"/>
                          </a:solidFill>
                          <a:effectLst/>
                          <a:latin typeface="Arial"/>
                          <a:ea typeface="+mn-ea"/>
                          <a:cs typeface="Arial"/>
                        </a:rPr>
                        <a:t>Finance and Accounting for the Electronics and High Tech Industries</a:t>
                      </a:r>
                      <a:endParaRPr kumimoji="0" lang="en-US" sz="1100" b="1" i="0" u="none" strike="noStrike" cap="none" normalizeH="0" baseline="0" dirty="0" smtClean="0">
                        <a:ln>
                          <a:noFill/>
                        </a:ln>
                        <a:solidFill>
                          <a:schemeClr val="tx1"/>
                        </a:solidFill>
                        <a:effectLst/>
                        <a:latin typeface="Arial"/>
                        <a:ea typeface="+mn-ea"/>
                        <a:cs typeface="Arial"/>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100" b="0" i="0" u="none" strike="noStrike" cap="none" normalizeH="0" baseline="0" dirty="0" smtClean="0">
                          <a:ln>
                            <a:noFill/>
                          </a:ln>
                          <a:solidFill>
                            <a:schemeClr val="tx1"/>
                          </a:solidFill>
                          <a:effectLst/>
                          <a:latin typeface="Arial"/>
                          <a:cs typeface="Arial"/>
                        </a:rPr>
                        <a:t>Revenue Assurance</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100" b="0" i="0" u="none" strike="noStrike" cap="none" normalizeH="0" baseline="0" dirty="0" smtClean="0">
                          <a:ln>
                            <a:noFill/>
                          </a:ln>
                          <a:solidFill>
                            <a:schemeClr val="tx1"/>
                          </a:solidFill>
                          <a:effectLst/>
                          <a:latin typeface="Arial"/>
                          <a:cs typeface="Arial"/>
                        </a:rPr>
                        <a:t>Finance &amp; Accounting Business Process Outsourcing</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US" sz="1100" b="0" i="0" u="none" strike="noStrike" cap="none" normalizeH="0" baseline="0" dirty="0" smtClean="0">
                          <a:ln>
                            <a:noFill/>
                          </a:ln>
                          <a:solidFill>
                            <a:schemeClr val="tx1"/>
                          </a:solidFill>
                          <a:effectLst/>
                          <a:latin typeface="Arial"/>
                          <a:cs typeface="Arial"/>
                        </a:rPr>
                        <a:t>Financial Excellence for the Electronics &amp; High Tech Industry</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1155954">
                <a:tc>
                  <a:txBody>
                    <a:bodyPr/>
                    <a:lstStyle/>
                    <a:p>
                      <a:pPr marL="0" marR="0" lvl="0" indent="0" algn="l" defTabSz="914400" rtl="0" eaLnBrk="1" fontAlgn="base" latinLnBrk="0" hangingPunct="1">
                        <a:lnSpc>
                          <a:spcPct val="110000"/>
                        </a:lnSpc>
                        <a:spcBef>
                          <a:spcPct val="5000"/>
                        </a:spcBef>
                        <a:spcAft>
                          <a:spcPct val="0"/>
                        </a:spcAft>
                        <a:buClrTx/>
                        <a:buSzTx/>
                        <a:buFontTx/>
                        <a:buNone/>
                        <a:tabLst/>
                        <a:defRPr/>
                      </a:pPr>
                      <a:r>
                        <a:rPr lang="en-IN" sz="1100" b="1" i="0" dirty="0" smtClean="0">
                          <a:solidFill>
                            <a:schemeClr val="tx1"/>
                          </a:solidFill>
                          <a:latin typeface="Arial"/>
                          <a:ea typeface="+mn-ea"/>
                          <a:cs typeface="Arial"/>
                        </a:rPr>
                        <a:t>Advanced Enterprise Performance Management using SAP in the Semiconductor Industry</a:t>
                      </a:r>
                    </a:p>
                    <a:p>
                      <a:pPr marL="0" marR="0" lvl="0" indent="0" algn="l" defTabSz="914400" rtl="0" eaLnBrk="1" fontAlgn="base" latinLnBrk="0" hangingPunct="1">
                        <a:lnSpc>
                          <a:spcPct val="110000"/>
                        </a:lnSpc>
                        <a:spcBef>
                          <a:spcPct val="500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Arial"/>
                        <a:ea typeface="+mn-ea"/>
                        <a:cs typeface="Arial"/>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IN" sz="1100" b="0" i="0" u="none" strike="noStrike" cap="none" normalizeH="0" baseline="0" dirty="0" smtClean="0">
                          <a:ln>
                            <a:noFill/>
                          </a:ln>
                          <a:solidFill>
                            <a:schemeClr val="tx1"/>
                          </a:solidFill>
                          <a:effectLst/>
                          <a:latin typeface="Arial"/>
                          <a:cs typeface="Arial"/>
                        </a:rPr>
                        <a:t>Integrated EPM framework for a  phased, logical approach.</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IN" sz="1100" b="0" i="0" u="none" strike="noStrike" cap="none" normalizeH="0" baseline="0" dirty="0" smtClean="0">
                          <a:ln>
                            <a:noFill/>
                          </a:ln>
                          <a:solidFill>
                            <a:schemeClr val="tx1"/>
                          </a:solidFill>
                          <a:effectLst/>
                          <a:latin typeface="Arial"/>
                          <a:cs typeface="Arial"/>
                        </a:rPr>
                        <a:t>Comprehensive core set of tools with </a:t>
                      </a:r>
                      <a:r>
                        <a:rPr kumimoji="0" lang="en-IN" sz="1100" b="0" i="0" u="none" strike="noStrike" cap="none" normalizeH="0" baseline="0" dirty="0" err="1" smtClean="0">
                          <a:ln>
                            <a:noFill/>
                          </a:ln>
                          <a:solidFill>
                            <a:schemeClr val="tx1"/>
                          </a:solidFill>
                          <a:effectLst/>
                          <a:latin typeface="Arial"/>
                          <a:cs typeface="Arial"/>
                        </a:rPr>
                        <a:t>ﬂexibility</a:t>
                      </a:r>
                      <a:r>
                        <a:rPr kumimoji="0" lang="en-IN" sz="1100" b="0" i="0" u="none" strike="noStrike" cap="none" normalizeH="0" baseline="0" dirty="0" smtClean="0">
                          <a:ln>
                            <a:noFill/>
                          </a:ln>
                          <a:solidFill>
                            <a:schemeClr val="tx1"/>
                          </a:solidFill>
                          <a:effectLst/>
                          <a:latin typeface="Arial"/>
                          <a:cs typeface="Arial"/>
                        </a:rPr>
                        <a:t> to customize to industry and company-</a:t>
                      </a:r>
                      <a:r>
                        <a:rPr kumimoji="0" lang="en-IN" sz="1100" b="0" i="0" u="none" strike="noStrike" cap="none" normalizeH="0" baseline="0" dirty="0" err="1" smtClean="0">
                          <a:ln>
                            <a:noFill/>
                          </a:ln>
                          <a:solidFill>
                            <a:schemeClr val="tx1"/>
                          </a:solidFill>
                          <a:effectLst/>
                          <a:latin typeface="Arial"/>
                          <a:cs typeface="Arial"/>
                        </a:rPr>
                        <a:t>speciﬁc</a:t>
                      </a:r>
                      <a:r>
                        <a:rPr kumimoji="0" lang="en-IN" sz="1100" b="0" i="0" u="none" strike="noStrike" cap="none" normalizeH="0" baseline="0" dirty="0" smtClean="0">
                          <a:ln>
                            <a:noFill/>
                          </a:ln>
                          <a:solidFill>
                            <a:schemeClr val="tx1"/>
                          </a:solidFill>
                          <a:effectLst/>
                          <a:latin typeface="Arial"/>
                          <a:cs typeface="Arial"/>
                        </a:rPr>
                        <a:t> requirements and processes.</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IN" sz="1100" b="0" i="0" u="none" strike="noStrike" cap="none" normalizeH="0" baseline="0" dirty="0" smtClean="0">
                          <a:ln>
                            <a:noFill/>
                          </a:ln>
                          <a:solidFill>
                            <a:schemeClr val="tx1"/>
                          </a:solidFill>
                          <a:effectLst/>
                          <a:latin typeface="Arial"/>
                          <a:cs typeface="Arial"/>
                        </a:rPr>
                        <a:t>Value and portfolio analysis tools.</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IN" sz="1100" b="0" i="0" u="none" strike="noStrike" cap="none" normalizeH="0" baseline="0" dirty="0" smtClean="0">
                          <a:ln>
                            <a:noFill/>
                          </a:ln>
                          <a:solidFill>
                            <a:schemeClr val="tx1"/>
                          </a:solidFill>
                          <a:effectLst/>
                          <a:latin typeface="Arial"/>
                          <a:cs typeface="Arial"/>
                        </a:rPr>
                        <a:t>Planning, budgeting, and forecasting methods.</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IN" sz="1100" b="0" i="0" u="none" strike="noStrike" cap="none" normalizeH="0" baseline="0" dirty="0" smtClean="0">
                          <a:ln>
                            <a:noFill/>
                          </a:ln>
                          <a:solidFill>
                            <a:schemeClr val="tx1"/>
                          </a:solidFill>
                          <a:effectLst/>
                          <a:latin typeface="Arial"/>
                          <a:cs typeface="Arial"/>
                        </a:rPr>
                        <a:t>Reporting and analytic methods.</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kumimoji="0" lang="en-IN" sz="1100" b="0" i="0" u="none" strike="noStrike" cap="none" normalizeH="0" baseline="0" dirty="0" smtClean="0">
                          <a:ln>
                            <a:noFill/>
                          </a:ln>
                          <a:solidFill>
                            <a:schemeClr val="tx1"/>
                          </a:solidFill>
                          <a:effectLst/>
                          <a:latin typeface="Arial"/>
                          <a:cs typeface="Arial"/>
                        </a:rPr>
                        <a:t>EPM methods.</a:t>
                      </a:r>
                      <a:endParaRPr kumimoji="0" lang="en-US" sz="1100" b="0" i="0" u="none" strike="noStrike" cap="none" normalizeH="0" baseline="0" dirty="0" smtClean="0">
                        <a:ln>
                          <a:noFill/>
                        </a:ln>
                        <a:solidFill>
                          <a:schemeClr val="tx1"/>
                        </a:solidFill>
                        <a:effectLst/>
                        <a:latin typeface="Arial"/>
                        <a:cs typeface="Arial"/>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r>
              <a:rPr kumimoji="0" lang="en-US" sz="1800" i="0" u="none" strike="noStrike" kern="0" cap="none" spc="0" normalizeH="0" baseline="0" noProof="0" dirty="0" smtClean="0">
                <a:ln>
                  <a:noFill/>
                </a:ln>
                <a:solidFill>
                  <a:schemeClr val="bg1"/>
                </a:solidFill>
                <a:effectLst/>
                <a:uLnTx/>
                <a:uFillTx/>
                <a:latin typeface="Myriad Pro" pitchFamily="34" charset="0"/>
                <a:ea typeface="+mj-ea"/>
                <a:cs typeface="+mj-cs"/>
              </a:rPr>
              <a:t>Accenture Hi Tech </a:t>
            </a:r>
            <a:r>
              <a:rPr lang="en-US" kern="0" dirty="0" smtClean="0">
                <a:solidFill>
                  <a:schemeClr val="bg1"/>
                </a:solidFill>
                <a:latin typeface="Myriad Pro" pitchFamily="34" charset="0"/>
                <a:ea typeface="+mj-ea"/>
                <a:cs typeface="+mj-cs"/>
              </a:rPr>
              <a:t>Offerings- Service Offerings by Industry Sub segment</a:t>
            </a:r>
          </a:p>
          <a:p>
            <a:pPr fontAlgn="auto">
              <a:spcBef>
                <a:spcPts val="0"/>
              </a:spcBef>
              <a:spcAft>
                <a:spcPts val="0"/>
              </a:spcAft>
              <a:defRPr/>
            </a:pPr>
            <a:endParaRPr kumimoji="0" lang="en-US" sz="1800" i="0" u="none" strike="noStrike" kern="0" cap="none" spc="0" normalizeH="0" baseline="0" noProof="0" dirty="0" smtClean="0">
              <a:ln>
                <a:noFill/>
              </a:ln>
              <a:solidFill>
                <a:schemeClr val="bg1"/>
              </a:solidFill>
              <a:effectLst/>
              <a:uLnTx/>
              <a:uFillTx/>
              <a:latin typeface="Myriad Pro" pitchFamily="34" charset="0"/>
              <a:ea typeface="+mj-ea"/>
              <a:cs typeface="+mj-cs"/>
            </a:endParaRPr>
          </a:p>
        </p:txBody>
      </p:sp>
      <p:graphicFrame>
        <p:nvGraphicFramePr>
          <p:cNvPr id="6" name="Group 175"/>
          <p:cNvGraphicFramePr>
            <a:graphicFrameLocks/>
          </p:cNvGraphicFramePr>
          <p:nvPr>
            <p:extLst>
              <p:ext uri="{D42A27DB-BD31-4B8C-83A1-F6EECF244321}">
                <p14:modId xmlns:p14="http://schemas.microsoft.com/office/powerpoint/2010/main" val="2925580594"/>
              </p:ext>
            </p:extLst>
          </p:nvPr>
        </p:nvGraphicFramePr>
        <p:xfrm>
          <a:off x="304800" y="4495800"/>
          <a:ext cx="8365715" cy="1397508"/>
        </p:xfrm>
        <a:graphic>
          <a:graphicData uri="http://schemas.openxmlformats.org/drawingml/2006/table">
            <a:tbl>
              <a:tblPr/>
              <a:tblGrid>
                <a:gridCol w="4498544"/>
                <a:gridCol w="3867171"/>
              </a:tblGrid>
              <a:tr h="180975">
                <a:tc gridSpan="2">
                  <a:txBody>
                    <a:bodyPr/>
                    <a:lstStyle/>
                    <a:p>
                      <a:pPr marL="169863" marR="0" lvl="0" indent="-169863" algn="ctr" defTabSz="914400" rtl="0" eaLnBrk="0" fontAlgn="base" latinLnBrk="0" hangingPunct="0">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a:ea typeface="+mn-ea"/>
                          <a:cs typeface="Arial"/>
                        </a:rPr>
                        <a:t>Sub Segments</a:t>
                      </a:r>
                    </a:p>
                    <a:p>
                      <a:pPr marL="169863" marR="0" lvl="0" indent="-169863" algn="ctr" defTabSz="914400" rtl="0" eaLnBrk="0" fontAlgn="base" latinLnBrk="0" hangingPunct="0">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a:ea typeface="+mn-ea"/>
                          <a:cs typeface="Arial"/>
                        </a:rPr>
                        <a:t>Offerings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hMerge="1">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chemeClr val="bg1"/>
                        </a:solidFill>
                        <a:effectLst/>
                        <a:latin typeface="+mj-lt"/>
                        <a:ea typeface="+mn-ea"/>
                        <a:cs typeface="Times New Roman" pitchFamily="18" charset="0"/>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r>
              <a:tr h="0">
                <a:tc>
                  <a:txBody>
                    <a:bodyPr/>
                    <a:lstStyle/>
                    <a:p>
                      <a:pPr marL="0" marR="0" lvl="0" indent="0" algn="l" defTabSz="914400" rtl="0" eaLnBrk="1" fontAlgn="base" latinLnBrk="0" hangingPunct="1">
                        <a:lnSpc>
                          <a:spcPct val="110000"/>
                        </a:lnSpc>
                        <a:spcBef>
                          <a:spcPct val="5000"/>
                        </a:spcBef>
                        <a:spcAft>
                          <a:spcPct val="0"/>
                        </a:spcAft>
                        <a:buClrTx/>
                        <a:buSzTx/>
                        <a:buFontTx/>
                        <a:buNone/>
                        <a:tabLst/>
                        <a:defRPr/>
                      </a:pPr>
                      <a:r>
                        <a:rPr lang="en-IN" sz="1100" b="1" i="0" dirty="0" smtClean="0">
                          <a:solidFill>
                            <a:schemeClr val="tx1"/>
                          </a:solidFill>
                          <a:latin typeface="Arial"/>
                          <a:ea typeface="+mn-ea"/>
                          <a:cs typeface="Arial"/>
                        </a:rPr>
                        <a:t>Enterprise Technology Hardware for Electronics and High Tech</a:t>
                      </a:r>
                    </a:p>
                    <a:p>
                      <a:pPr marL="0" marR="0" lvl="0" indent="0" algn="l" defTabSz="914400" rtl="0" eaLnBrk="1" fontAlgn="base" latinLnBrk="0" hangingPunct="1">
                        <a:lnSpc>
                          <a:spcPct val="110000"/>
                        </a:lnSpc>
                        <a:spcBef>
                          <a:spcPct val="500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Arial"/>
                        <a:ea typeface="+mn-ea"/>
                        <a:cs typeface="Arial"/>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10000"/>
                        </a:lnSpc>
                        <a:spcBef>
                          <a:spcPct val="5000"/>
                        </a:spcBef>
                        <a:spcAft>
                          <a:spcPct val="0"/>
                        </a:spcAft>
                        <a:buClrTx/>
                        <a:buSzTx/>
                        <a:buFontTx/>
                        <a:buNone/>
                        <a:tabLst/>
                        <a:defRPr/>
                      </a:pPr>
                      <a:r>
                        <a:rPr lang="en-IN" sz="1100" b="1" i="0" dirty="0" smtClean="0">
                          <a:solidFill>
                            <a:schemeClr val="tx1"/>
                          </a:solidFill>
                          <a:latin typeface="Arial"/>
                          <a:ea typeface="+mn-ea"/>
                          <a:cs typeface="Arial"/>
                        </a:rPr>
                        <a:t>Consumer Technology for Electronics and High Tech</a:t>
                      </a:r>
                    </a:p>
                    <a:p>
                      <a:pPr marL="0" marR="0" lvl="0" indent="0" algn="l" defTabSz="914400" rtl="0" eaLnBrk="1" fontAlgn="base" latinLnBrk="0" hangingPunct="1">
                        <a:lnSpc>
                          <a:spcPct val="110000"/>
                        </a:lnSpc>
                        <a:spcBef>
                          <a:spcPct val="5000"/>
                        </a:spcBef>
                        <a:spcAft>
                          <a:spcPct val="0"/>
                        </a:spcAft>
                        <a:buClrTx/>
                        <a:buSzTx/>
                        <a:buFontTx/>
                        <a:buNone/>
                        <a:tabLst/>
                        <a:defRPr/>
                      </a:pPr>
                      <a:endParaRPr lang="en-US" sz="1100" b="1" i="0" dirty="0" smtClean="0">
                        <a:solidFill>
                          <a:schemeClr val="tx1"/>
                        </a:solidFill>
                        <a:latin typeface="Arial"/>
                        <a:ea typeface="+mn-ea"/>
                        <a:cs typeface="Arial"/>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0">
                <a:tc>
                  <a:txBody>
                    <a:bodyPr/>
                    <a:lstStyle/>
                    <a:p>
                      <a:pPr marL="0" marR="0" lvl="0" indent="0" algn="l" defTabSz="914400" rtl="0" eaLnBrk="1" fontAlgn="base" latinLnBrk="0" hangingPunct="1">
                        <a:lnSpc>
                          <a:spcPct val="110000"/>
                        </a:lnSpc>
                        <a:spcBef>
                          <a:spcPct val="5000"/>
                        </a:spcBef>
                        <a:spcAft>
                          <a:spcPct val="0"/>
                        </a:spcAft>
                        <a:buClrTx/>
                        <a:buSzTx/>
                        <a:buFontTx/>
                        <a:buNone/>
                        <a:tabLst/>
                        <a:defRPr/>
                      </a:pPr>
                      <a:r>
                        <a:rPr lang="en-IN" sz="1100" b="1" i="0" dirty="0" err="1" smtClean="0">
                          <a:solidFill>
                            <a:schemeClr val="tx1"/>
                          </a:solidFill>
                          <a:latin typeface="Arial"/>
                          <a:ea typeface="+mn-ea"/>
                          <a:cs typeface="Arial"/>
                        </a:rPr>
                        <a:t>Accenture</a:t>
                      </a:r>
                      <a:r>
                        <a:rPr lang="en-IN" sz="1100" b="1" i="0" dirty="0" smtClean="0">
                          <a:solidFill>
                            <a:schemeClr val="tx1"/>
                          </a:solidFill>
                          <a:latin typeface="Arial"/>
                          <a:ea typeface="+mn-ea"/>
                          <a:cs typeface="Arial"/>
                        </a:rPr>
                        <a:t> Sales Operations Services for Electronics and High Tech Industry</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10000"/>
                        </a:lnSpc>
                        <a:spcBef>
                          <a:spcPct val="5000"/>
                        </a:spcBef>
                        <a:spcAft>
                          <a:spcPct val="0"/>
                        </a:spcAft>
                        <a:buClrTx/>
                        <a:buSzTx/>
                        <a:buFontTx/>
                        <a:buNone/>
                        <a:tabLst/>
                        <a:defRPr/>
                      </a:pPr>
                      <a:r>
                        <a:rPr kumimoji="0" lang="en-IN" sz="1100" b="1" i="0" u="none" strike="noStrike" cap="none" normalizeH="0" baseline="0" dirty="0" smtClean="0">
                          <a:ln>
                            <a:noFill/>
                          </a:ln>
                          <a:solidFill>
                            <a:schemeClr val="tx1"/>
                          </a:solidFill>
                          <a:effectLst/>
                          <a:latin typeface="Arial"/>
                          <a:ea typeface="+mn-ea"/>
                          <a:cs typeface="Arial"/>
                        </a:rPr>
                        <a:t>So</a:t>
                      </a:r>
                      <a:r>
                        <a:rPr lang="en-IN" sz="1100" b="1" i="0" dirty="0" smtClean="0">
                          <a:solidFill>
                            <a:schemeClr val="tx1"/>
                          </a:solidFill>
                          <a:latin typeface="Arial"/>
                          <a:ea typeface="+mn-ea"/>
                          <a:cs typeface="Arial"/>
                        </a:rPr>
                        <a:t>ftware Providers for Electronics and High Tech</a:t>
                      </a:r>
                    </a:p>
                    <a:p>
                      <a:pPr marL="0" marR="0" lvl="0" indent="0" algn="l" defTabSz="914400" rtl="0" eaLnBrk="1" fontAlgn="base" latinLnBrk="0" hangingPunct="1">
                        <a:lnSpc>
                          <a:spcPct val="110000"/>
                        </a:lnSpc>
                        <a:spcBef>
                          <a:spcPct val="5000"/>
                        </a:spcBef>
                        <a:spcAft>
                          <a:spcPct val="0"/>
                        </a:spcAft>
                        <a:buClrTx/>
                        <a:buSzTx/>
                        <a:buFontTx/>
                        <a:buNone/>
                        <a:tabLst/>
                        <a:defRPr/>
                      </a:pPr>
                      <a:endParaRPr lang="en-US" sz="1100" b="1" i="0" dirty="0" smtClean="0">
                        <a:solidFill>
                          <a:schemeClr val="tx1"/>
                        </a:solidFill>
                        <a:latin typeface="Arial"/>
                        <a:ea typeface="+mn-ea"/>
                        <a:cs typeface="Arial"/>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8" name="Slide Number Placeholder 7"/>
          <p:cNvSpPr>
            <a:spLocks noGrp="1"/>
          </p:cNvSpPr>
          <p:nvPr>
            <p:ph type="sldNum" sz="quarter" idx="10"/>
          </p:nvPr>
        </p:nvSpPr>
        <p:spPr/>
        <p:txBody>
          <a:bodyPr/>
          <a:lstStyle/>
          <a:p>
            <a:pPr>
              <a:defRPr/>
            </a:pPr>
            <a:fld id="{F296D8F6-ACBD-4321-BCC2-B83E85B4DDD5}" type="slidenum">
              <a:rPr lang="en-US" smtClean="0"/>
              <a:pPr>
                <a:defRPr/>
              </a:pPr>
              <a:t>11</a:t>
            </a:fld>
            <a:endParaRPr lang="en-US" dirty="0"/>
          </a:p>
        </p:txBody>
      </p:sp>
      <p:sp>
        <p:nvSpPr>
          <p:cNvPr id="10"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063" name="Group 175"/>
          <p:cNvGraphicFramePr>
            <a:graphicFrameLocks noGrp="1"/>
          </p:cNvGraphicFramePr>
          <p:nvPr>
            <p:ph idx="1"/>
            <p:extLst>
              <p:ext uri="{D42A27DB-BD31-4B8C-83A1-F6EECF244321}">
                <p14:modId xmlns:p14="http://schemas.microsoft.com/office/powerpoint/2010/main" val="2510569145"/>
              </p:ext>
            </p:extLst>
          </p:nvPr>
        </p:nvGraphicFramePr>
        <p:xfrm>
          <a:off x="304800" y="899161"/>
          <a:ext cx="8426449" cy="5111496"/>
        </p:xfrm>
        <a:graphic>
          <a:graphicData uri="http://schemas.openxmlformats.org/drawingml/2006/table">
            <a:tbl>
              <a:tblPr/>
              <a:tblGrid>
                <a:gridCol w="1828800"/>
                <a:gridCol w="2995142"/>
                <a:gridCol w="3602507"/>
              </a:tblGrid>
              <a:tr h="180975">
                <a:tc>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a:ea typeface="+mn-ea"/>
                          <a:cs typeface="Arial"/>
                        </a:rPr>
                        <a:t>Sub Segments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gridSpan="2">
                  <a:txBody>
                    <a:bodyPr/>
                    <a:lstStyle/>
                    <a:p>
                      <a:pPr marL="169863" marR="0" lvl="0" indent="-169863" algn="ctr" defTabSz="914400" rtl="0" eaLnBrk="0" fontAlgn="base" latinLnBrk="0" hangingPunct="0">
                        <a:lnSpc>
                          <a:spcPct val="100000"/>
                        </a:lnSpc>
                        <a:spcBef>
                          <a:spcPct val="2000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a:ea typeface="+mn-ea"/>
                          <a:cs typeface="Arial"/>
                        </a:rPr>
                        <a:t>Offerings</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c hMerge="1">
                  <a:txBody>
                    <a:bodyPr/>
                    <a:lstStyle/>
                    <a:p>
                      <a:pPr marL="169863" marR="0" lvl="0" indent="-169863" algn="l" defTabSz="914400" rtl="0" eaLnBrk="0" fontAlgn="base" latinLnBrk="0" hangingPunct="0">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chemeClr val="bg1"/>
                        </a:solidFill>
                        <a:effectLst/>
                        <a:latin typeface="+mj-lt"/>
                        <a:ea typeface="+mn-ea"/>
                        <a:cs typeface="Times New Roman" pitchFamily="18" charset="0"/>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tx2">
                        <a:lumMod val="60000"/>
                        <a:lumOff val="40000"/>
                      </a:schemeClr>
                    </a:solidFill>
                  </a:tcPr>
                </a:tc>
              </a:tr>
              <a:tr h="0">
                <a:tc>
                  <a:txBody>
                    <a:bodyPr/>
                    <a:lstStyle/>
                    <a:p>
                      <a:pPr marL="0" marR="0" lvl="0" indent="0" algn="l" defTabSz="914400" rtl="0" eaLnBrk="1" fontAlgn="base" latinLnBrk="0" hangingPunct="1">
                        <a:lnSpc>
                          <a:spcPct val="110000"/>
                        </a:lnSpc>
                        <a:spcBef>
                          <a:spcPct val="5000"/>
                        </a:spcBef>
                        <a:spcAft>
                          <a:spcPct val="0"/>
                        </a:spcAft>
                        <a:buClrTx/>
                        <a:buSzTx/>
                        <a:buFontTx/>
                        <a:buNone/>
                        <a:tabLst/>
                        <a:defRPr/>
                      </a:pPr>
                      <a:r>
                        <a:rPr lang="en-IN" sz="1100" b="1" i="0" dirty="0" smtClean="0">
                          <a:solidFill>
                            <a:schemeClr val="tx1"/>
                          </a:solidFill>
                          <a:latin typeface="Arial"/>
                          <a:ea typeface="+mn-ea"/>
                          <a:cs typeface="Arial"/>
                        </a:rPr>
                        <a:t>Supply Chain Services for Electronics and High Tech Industry</a:t>
                      </a:r>
                    </a:p>
                    <a:p>
                      <a:pPr marL="0" marR="0" lvl="0" indent="0" algn="l" defTabSz="914400" rtl="0" eaLnBrk="1" fontAlgn="base" latinLnBrk="0" hangingPunct="1">
                        <a:lnSpc>
                          <a:spcPct val="110000"/>
                        </a:lnSpc>
                        <a:spcBef>
                          <a:spcPct val="5000"/>
                        </a:spcBef>
                        <a:spcAft>
                          <a:spcPct val="0"/>
                        </a:spcAft>
                        <a:buClrTx/>
                        <a:buSzTx/>
                        <a:buFontTx/>
                        <a:buNone/>
                        <a:tabLst/>
                        <a:defRPr/>
                      </a:pPr>
                      <a:endParaRPr lang="en-US" sz="1100" b="1" i="0" dirty="0" smtClean="0">
                        <a:solidFill>
                          <a:schemeClr val="tx1"/>
                        </a:solidFill>
                        <a:latin typeface="Arial"/>
                        <a:ea typeface="+mn-ea"/>
                        <a:cs typeface="Arial"/>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lang="en-IN" sz="1100" b="1" i="0" dirty="0" smtClean="0">
                          <a:solidFill>
                            <a:schemeClr val="tx1"/>
                          </a:solidFill>
                          <a:latin typeface="Arial"/>
                          <a:ea typeface="+mn-ea"/>
                          <a:cs typeface="Arial"/>
                        </a:rPr>
                        <a:t>Supply Chain Strategy</a:t>
                      </a:r>
                    </a:p>
                    <a:p>
                      <a:pPr marL="268288" indent="-93663" algn="l">
                        <a:buFont typeface="Wingdings" pitchFamily="2" charset="2"/>
                        <a:buChar char="ü"/>
                      </a:pPr>
                      <a:r>
                        <a:rPr lang="en-IN" sz="1100" b="0" i="0" dirty="0" smtClean="0">
                          <a:solidFill>
                            <a:schemeClr val="tx1"/>
                          </a:solidFill>
                          <a:latin typeface="Arial"/>
                          <a:ea typeface="+mn-ea"/>
                          <a:cs typeface="Arial"/>
                        </a:rPr>
                        <a:t>Global Operations Strategy</a:t>
                      </a:r>
                    </a:p>
                    <a:p>
                      <a:pPr marL="268288" indent="-93663" algn="l">
                        <a:buFont typeface="Wingdings" pitchFamily="2" charset="2"/>
                        <a:buChar char="ü"/>
                      </a:pPr>
                      <a:r>
                        <a:rPr lang="en-IN" sz="1100" b="0" i="0" dirty="0" smtClean="0">
                          <a:solidFill>
                            <a:schemeClr val="tx1"/>
                          </a:solidFill>
                          <a:latin typeface="Arial"/>
                          <a:ea typeface="+mn-ea"/>
                          <a:cs typeface="Arial"/>
                        </a:rPr>
                        <a:t>Merger Integration Restructuring and Transformation (Performance Improvement)</a:t>
                      </a:r>
                    </a:p>
                    <a:p>
                      <a:pPr marL="268288" indent="-93663" algn="l">
                        <a:buFont typeface="Wingdings" pitchFamily="2" charset="2"/>
                        <a:buChar char="ü"/>
                      </a:pPr>
                      <a:r>
                        <a:rPr lang="en-IN" sz="1100" b="0" i="0" dirty="0" smtClean="0">
                          <a:solidFill>
                            <a:schemeClr val="tx1"/>
                          </a:solidFill>
                          <a:latin typeface="Arial"/>
                          <a:ea typeface="+mn-ea"/>
                          <a:cs typeface="Arial"/>
                        </a:rPr>
                        <a:t>Customer Experience</a:t>
                      </a:r>
                    </a:p>
                    <a:p>
                      <a:pPr marL="268288" indent="-93663" algn="l">
                        <a:buFont typeface="Wingdings" pitchFamily="2" charset="2"/>
                        <a:buChar char="ü"/>
                      </a:pPr>
                      <a:r>
                        <a:rPr lang="en-IN" sz="1100" b="0" i="0" dirty="0" smtClean="0">
                          <a:solidFill>
                            <a:schemeClr val="tx1"/>
                          </a:solidFill>
                          <a:latin typeface="Arial"/>
                          <a:ea typeface="+mn-ea"/>
                          <a:cs typeface="Arial"/>
                        </a:rPr>
                        <a:t>Pricing Strategy and Profitability Analysis</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lang="en-IN" sz="1100" b="1" i="0" dirty="0" smtClean="0">
                          <a:solidFill>
                            <a:schemeClr val="tx1"/>
                          </a:solidFill>
                          <a:latin typeface="Arial"/>
                          <a:ea typeface="+mn-ea"/>
                          <a:cs typeface="Arial"/>
                        </a:rPr>
                        <a:t>Service Management</a:t>
                      </a:r>
                      <a:endParaRPr lang="en-IN" sz="1100" b="0" i="0" dirty="0" smtClean="0">
                        <a:solidFill>
                          <a:schemeClr val="tx1"/>
                        </a:solidFill>
                        <a:latin typeface="Arial"/>
                        <a:ea typeface="+mn-ea"/>
                        <a:cs typeface="Arial"/>
                      </a:endParaRPr>
                    </a:p>
                    <a:p>
                      <a:pPr marL="268288" indent="-93663" algn="l">
                        <a:buFont typeface="Wingdings" pitchFamily="2" charset="2"/>
                        <a:buChar char="ü"/>
                      </a:pPr>
                      <a:r>
                        <a:rPr lang="en-IN" sz="1100" b="0" i="0" dirty="0" smtClean="0">
                          <a:solidFill>
                            <a:schemeClr val="tx1"/>
                          </a:solidFill>
                          <a:latin typeface="Arial"/>
                          <a:ea typeface="+mn-ea"/>
                          <a:cs typeface="Arial"/>
                        </a:rPr>
                        <a:t>Strategy &amp; Service</a:t>
                      </a:r>
                    </a:p>
                    <a:p>
                      <a:pPr marL="268288" indent="-93663" algn="l">
                        <a:buFont typeface="Wingdings" pitchFamily="2" charset="2"/>
                        <a:buChar char="ü"/>
                      </a:pPr>
                      <a:r>
                        <a:rPr lang="en-IN" sz="1100" b="0" i="0" dirty="0" smtClean="0">
                          <a:solidFill>
                            <a:schemeClr val="tx1"/>
                          </a:solidFill>
                          <a:latin typeface="Arial"/>
                          <a:ea typeface="+mn-ea"/>
                          <a:cs typeface="Arial"/>
                        </a:rPr>
                        <a:t>Return, Repair, Warranty Management</a:t>
                      </a:r>
                    </a:p>
                    <a:p>
                      <a:pPr marL="268288" indent="-93663" algn="l">
                        <a:buFont typeface="Wingdings" pitchFamily="2" charset="2"/>
                        <a:buChar char="ü"/>
                      </a:pPr>
                      <a:r>
                        <a:rPr lang="en-IN" sz="1100" b="0" i="0" dirty="0" smtClean="0">
                          <a:solidFill>
                            <a:schemeClr val="tx1"/>
                          </a:solidFill>
                          <a:latin typeface="Arial"/>
                          <a:ea typeface="+mn-ea"/>
                          <a:cs typeface="Arial"/>
                        </a:rPr>
                        <a:t>Spare Parts and Logistics</a:t>
                      </a:r>
                    </a:p>
                    <a:p>
                      <a:pPr marL="268288" indent="-93663" algn="l">
                        <a:buFont typeface="Wingdings" pitchFamily="2" charset="2"/>
                        <a:buChar char="ü"/>
                      </a:pPr>
                      <a:r>
                        <a:rPr lang="en-IN" sz="1100" b="0" i="0" dirty="0" smtClean="0">
                          <a:solidFill>
                            <a:schemeClr val="tx1"/>
                          </a:solidFill>
                          <a:latin typeface="Arial"/>
                          <a:ea typeface="+mn-ea"/>
                          <a:cs typeface="Arial"/>
                        </a:rPr>
                        <a:t>Asset Maintenance, Task Scheduling, Event Management</a:t>
                      </a:r>
                    </a:p>
                    <a:p>
                      <a:pPr marL="268288" indent="-93663" algn="l">
                        <a:buFont typeface="Wingdings" pitchFamily="2" charset="2"/>
                        <a:buChar char="ü"/>
                      </a:pPr>
                      <a:r>
                        <a:rPr lang="en-IN" sz="1100" b="0" i="0" dirty="0" smtClean="0">
                          <a:solidFill>
                            <a:schemeClr val="tx1"/>
                          </a:solidFill>
                          <a:latin typeface="Arial"/>
                          <a:ea typeface="+mn-ea"/>
                          <a:cs typeface="Arial"/>
                        </a:rPr>
                        <a:t>Field Force Effectiveness</a:t>
                      </a:r>
                    </a:p>
                    <a:p>
                      <a:pPr marL="268288" indent="-93663" algn="l">
                        <a:buFont typeface="Wingdings" pitchFamily="2" charset="2"/>
                        <a:buChar char="ü"/>
                      </a:pPr>
                      <a:r>
                        <a:rPr lang="en-IN" sz="1100" b="0" i="0" dirty="0" smtClean="0">
                          <a:solidFill>
                            <a:schemeClr val="tx1"/>
                          </a:solidFill>
                          <a:latin typeface="Arial"/>
                          <a:ea typeface="+mn-ea"/>
                          <a:cs typeface="Arial"/>
                        </a:rPr>
                        <a:t>Warranty</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lang="en-IN" sz="1100" b="1" i="0" dirty="0" smtClean="0">
                          <a:solidFill>
                            <a:schemeClr val="tx1"/>
                          </a:solidFill>
                          <a:latin typeface="Arial"/>
                          <a:ea typeface="+mn-ea"/>
                          <a:cs typeface="Arial"/>
                        </a:rPr>
                        <a:t>Planning &amp; </a:t>
                      </a:r>
                      <a:r>
                        <a:rPr lang="en-IN" sz="1100" b="1" i="0" dirty="0" err="1" smtClean="0">
                          <a:solidFill>
                            <a:schemeClr val="tx1"/>
                          </a:solidFill>
                          <a:latin typeface="Arial"/>
                          <a:ea typeface="+mn-ea"/>
                          <a:cs typeface="Arial"/>
                        </a:rPr>
                        <a:t>Fulfillment</a:t>
                      </a:r>
                      <a:endParaRPr lang="en-IN" sz="1100" b="0" i="0" dirty="0" smtClean="0">
                        <a:solidFill>
                          <a:schemeClr val="tx1"/>
                        </a:solidFill>
                        <a:latin typeface="Arial"/>
                        <a:ea typeface="+mn-ea"/>
                        <a:cs typeface="Arial"/>
                      </a:endParaRPr>
                    </a:p>
                    <a:p>
                      <a:pPr marL="268288" indent="-93663" algn="l">
                        <a:buFont typeface="Wingdings" pitchFamily="2" charset="2"/>
                        <a:buChar char="ü"/>
                      </a:pPr>
                      <a:r>
                        <a:rPr lang="en-IN" sz="1100" b="0" i="0" dirty="0" smtClean="0">
                          <a:solidFill>
                            <a:schemeClr val="tx1"/>
                          </a:solidFill>
                          <a:latin typeface="Arial"/>
                          <a:ea typeface="+mn-ea"/>
                          <a:cs typeface="Arial"/>
                        </a:rPr>
                        <a:t>Strategic Planning</a:t>
                      </a:r>
                    </a:p>
                    <a:p>
                      <a:pPr marL="268288" indent="-93663" algn="l">
                        <a:buFont typeface="Wingdings" pitchFamily="2" charset="2"/>
                        <a:buChar char="ü"/>
                      </a:pPr>
                      <a:r>
                        <a:rPr lang="en-IN" sz="1100" b="0" i="0" dirty="0" smtClean="0">
                          <a:solidFill>
                            <a:schemeClr val="tx1"/>
                          </a:solidFill>
                          <a:latin typeface="Arial"/>
                          <a:ea typeface="+mn-ea"/>
                          <a:cs typeface="Arial"/>
                        </a:rPr>
                        <a:t>RFID</a:t>
                      </a:r>
                    </a:p>
                    <a:p>
                      <a:pPr marL="268288" indent="-93663" algn="l">
                        <a:buFont typeface="Wingdings" pitchFamily="2" charset="2"/>
                        <a:buChar char="ü"/>
                      </a:pPr>
                      <a:r>
                        <a:rPr lang="en-IN" sz="1100" b="0" i="0" dirty="0" smtClean="0">
                          <a:solidFill>
                            <a:schemeClr val="tx1"/>
                          </a:solidFill>
                          <a:latin typeface="Arial"/>
                          <a:ea typeface="+mn-ea"/>
                          <a:cs typeface="Arial"/>
                        </a:rPr>
                        <a:t>Integrated Operating Model</a:t>
                      </a:r>
                    </a:p>
                    <a:p>
                      <a:pPr marL="268288" indent="-93663" algn="l">
                        <a:buFont typeface="Wingdings" pitchFamily="2" charset="2"/>
                        <a:buChar char="ü"/>
                      </a:pPr>
                      <a:r>
                        <a:rPr lang="en-IN" sz="1100" b="0" i="0" dirty="0" smtClean="0">
                          <a:solidFill>
                            <a:schemeClr val="tx1"/>
                          </a:solidFill>
                          <a:latin typeface="Arial"/>
                          <a:ea typeface="+mn-ea"/>
                          <a:cs typeface="Arial"/>
                        </a:rPr>
                        <a:t>Collaboration</a:t>
                      </a:r>
                    </a:p>
                    <a:p>
                      <a:pPr marL="268288" indent="-93663" algn="l">
                        <a:buFont typeface="Wingdings" pitchFamily="2" charset="2"/>
                        <a:buChar char="ü"/>
                      </a:pPr>
                      <a:r>
                        <a:rPr lang="en-IN" sz="1100" b="0" i="0" dirty="0" smtClean="0">
                          <a:solidFill>
                            <a:schemeClr val="tx1"/>
                          </a:solidFill>
                          <a:latin typeface="Arial"/>
                          <a:ea typeface="+mn-ea"/>
                          <a:cs typeface="Arial"/>
                        </a:rPr>
                        <a:t>Forecasting</a:t>
                      </a:r>
                    </a:p>
                    <a:p>
                      <a:pPr marL="268288" indent="-93663" algn="l">
                        <a:buFont typeface="Wingdings" pitchFamily="2" charset="2"/>
                        <a:buChar char="ü"/>
                      </a:pPr>
                      <a:r>
                        <a:rPr lang="en-IN" sz="1100" b="0" i="0" dirty="0" smtClean="0">
                          <a:solidFill>
                            <a:schemeClr val="tx1"/>
                          </a:solidFill>
                          <a:latin typeface="Arial"/>
                          <a:ea typeface="+mn-ea"/>
                          <a:cs typeface="Arial"/>
                        </a:rPr>
                        <a:t>Supply Network Planning</a:t>
                      </a:r>
                    </a:p>
                    <a:p>
                      <a:pPr marL="268288" indent="-93663" algn="l">
                        <a:buFont typeface="Wingdings" pitchFamily="2" charset="2"/>
                        <a:buChar char="ü"/>
                      </a:pPr>
                      <a:r>
                        <a:rPr lang="en-IN" sz="1100" b="0" i="0" dirty="0" smtClean="0">
                          <a:solidFill>
                            <a:schemeClr val="tx1"/>
                          </a:solidFill>
                          <a:latin typeface="Arial"/>
                          <a:ea typeface="+mn-ea"/>
                          <a:cs typeface="Arial"/>
                        </a:rPr>
                        <a:t>Global Trade</a:t>
                      </a:r>
                    </a:p>
                    <a:p>
                      <a:pPr marL="268288" indent="-93663" algn="l">
                        <a:buFont typeface="Wingdings" pitchFamily="2" charset="2"/>
                        <a:buChar char="ü"/>
                      </a:pPr>
                      <a:r>
                        <a:rPr lang="en-IN" sz="1100" b="0" i="0" dirty="0" smtClean="0">
                          <a:solidFill>
                            <a:schemeClr val="tx1"/>
                          </a:solidFill>
                          <a:latin typeface="Arial"/>
                          <a:ea typeface="+mn-ea"/>
                          <a:cs typeface="Arial"/>
                        </a:rPr>
                        <a:t>Advanced Inventory Management</a:t>
                      </a:r>
                    </a:p>
                    <a:p>
                      <a:pPr marL="268288" indent="-93663" algn="l">
                        <a:buFont typeface="Wingdings" pitchFamily="2" charset="2"/>
                        <a:buChar char="ü"/>
                      </a:pPr>
                      <a:r>
                        <a:rPr lang="en-IN" sz="1100" b="0" i="0" dirty="0" smtClean="0">
                          <a:solidFill>
                            <a:schemeClr val="tx1"/>
                          </a:solidFill>
                          <a:latin typeface="Arial"/>
                          <a:ea typeface="+mn-ea"/>
                          <a:cs typeface="Arial"/>
                        </a:rPr>
                        <a:t>Sales &amp; Operations Planning</a:t>
                      </a:r>
                    </a:p>
                    <a:p>
                      <a:pPr marL="268288" indent="-93663" algn="l">
                        <a:buFont typeface="Wingdings" pitchFamily="2" charset="2"/>
                        <a:buChar char="ü"/>
                      </a:pPr>
                      <a:r>
                        <a:rPr lang="en-IN" sz="1100" b="0" i="0" dirty="0" smtClean="0">
                          <a:solidFill>
                            <a:schemeClr val="tx1"/>
                          </a:solidFill>
                          <a:latin typeface="Arial"/>
                          <a:ea typeface="+mn-ea"/>
                          <a:cs typeface="Arial"/>
                        </a:rPr>
                        <a:t>Capacity Planning and Scheduling</a:t>
                      </a:r>
                    </a:p>
                    <a:p>
                      <a:pPr marL="268288" indent="-93663" algn="l">
                        <a:buFont typeface="Wingdings" pitchFamily="2" charset="2"/>
                        <a:buChar char="ü"/>
                      </a:pPr>
                      <a:r>
                        <a:rPr lang="en-IN" sz="1100" b="0" i="0" dirty="0" smtClean="0">
                          <a:solidFill>
                            <a:schemeClr val="tx1"/>
                          </a:solidFill>
                          <a:latin typeface="Arial"/>
                          <a:ea typeface="+mn-ea"/>
                          <a:cs typeface="Arial"/>
                        </a:rPr>
                        <a:t>Integrated Asset Management</a:t>
                      </a: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lang="en-IN" sz="1100" b="1" i="0" dirty="0" smtClean="0">
                          <a:solidFill>
                            <a:schemeClr val="tx1"/>
                          </a:solidFill>
                          <a:latin typeface="Arial"/>
                          <a:ea typeface="+mn-ea"/>
                          <a:cs typeface="Arial"/>
                        </a:rPr>
                        <a:t>Sourcing &amp; Procurement</a:t>
                      </a:r>
                      <a:endParaRPr lang="en-IN" sz="1100" b="0" i="0" dirty="0" smtClean="0">
                        <a:solidFill>
                          <a:schemeClr val="tx1"/>
                        </a:solidFill>
                        <a:latin typeface="Arial"/>
                        <a:ea typeface="+mn-ea"/>
                        <a:cs typeface="Arial"/>
                      </a:endParaRPr>
                    </a:p>
                    <a:p>
                      <a:pPr marL="268288" indent="-93663" algn="l">
                        <a:buFont typeface="Wingdings" pitchFamily="2" charset="2"/>
                        <a:buChar char="ü"/>
                      </a:pPr>
                      <a:r>
                        <a:rPr lang="en-IN" sz="1100" b="0" i="0" dirty="0" smtClean="0">
                          <a:solidFill>
                            <a:schemeClr val="tx1"/>
                          </a:solidFill>
                          <a:latin typeface="Arial"/>
                          <a:ea typeface="+mn-ea"/>
                          <a:cs typeface="Arial"/>
                        </a:rPr>
                        <a:t>Procurement Transformation</a:t>
                      </a:r>
                    </a:p>
                    <a:p>
                      <a:pPr marL="268288" indent="-93663" algn="l">
                        <a:buFont typeface="Wingdings" pitchFamily="2" charset="2"/>
                        <a:buChar char="ü"/>
                      </a:pPr>
                      <a:r>
                        <a:rPr lang="en-IN" sz="1100" b="0" i="0" dirty="0" smtClean="0">
                          <a:solidFill>
                            <a:schemeClr val="tx1"/>
                          </a:solidFill>
                          <a:latin typeface="Arial"/>
                          <a:ea typeface="+mn-ea"/>
                          <a:cs typeface="Arial"/>
                        </a:rPr>
                        <a:t>Strategic Sourcing—Indirect Materials</a:t>
                      </a:r>
                    </a:p>
                    <a:p>
                      <a:pPr marL="268288" indent="-93663" algn="l">
                        <a:buFont typeface="Wingdings" pitchFamily="2" charset="2"/>
                        <a:buChar char="ü"/>
                      </a:pPr>
                      <a:r>
                        <a:rPr lang="en-IN" sz="1100" b="0" i="0" dirty="0" smtClean="0">
                          <a:solidFill>
                            <a:schemeClr val="tx1"/>
                          </a:solidFill>
                          <a:latin typeface="Arial"/>
                          <a:ea typeface="+mn-ea"/>
                          <a:cs typeface="Arial"/>
                        </a:rPr>
                        <a:t>Supplier Relationship Management</a:t>
                      </a:r>
                    </a:p>
                    <a:p>
                      <a:pPr marL="268288" indent="-93663" algn="l">
                        <a:buFont typeface="Wingdings" pitchFamily="2" charset="2"/>
                        <a:buChar char="ü"/>
                      </a:pPr>
                      <a:r>
                        <a:rPr lang="en-IN" sz="1100" b="0" i="0" dirty="0" smtClean="0">
                          <a:solidFill>
                            <a:schemeClr val="tx1"/>
                          </a:solidFill>
                          <a:latin typeface="Arial"/>
                          <a:ea typeface="+mn-ea"/>
                          <a:cs typeface="Arial"/>
                        </a:rPr>
                        <a:t>Strategic Sourcing—Direct Materials</a:t>
                      </a:r>
                    </a:p>
                    <a:p>
                      <a:pPr marL="268288" indent="-93663" algn="l">
                        <a:buFont typeface="Wingdings" pitchFamily="2" charset="2"/>
                        <a:buChar char="ü"/>
                      </a:pPr>
                      <a:r>
                        <a:rPr lang="en-IN" sz="1100" b="0" i="0" dirty="0" smtClean="0">
                          <a:solidFill>
                            <a:schemeClr val="tx1"/>
                          </a:solidFill>
                          <a:latin typeface="Arial"/>
                          <a:ea typeface="+mn-ea"/>
                          <a:cs typeface="Arial"/>
                        </a:rPr>
                        <a:t>Global Sourcing &amp; Logistics</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lang="en-IN" sz="1100" b="1" i="0" dirty="0" smtClean="0">
                          <a:solidFill>
                            <a:schemeClr val="tx1"/>
                          </a:solidFill>
                          <a:latin typeface="Arial"/>
                          <a:ea typeface="+mn-ea"/>
                          <a:cs typeface="Arial"/>
                        </a:rPr>
                        <a:t>Product Lifecycle Management</a:t>
                      </a:r>
                      <a:endParaRPr lang="en-IN" sz="1100" b="0" i="0" dirty="0" smtClean="0">
                        <a:solidFill>
                          <a:schemeClr val="tx1"/>
                        </a:solidFill>
                        <a:latin typeface="Arial"/>
                        <a:ea typeface="+mn-ea"/>
                        <a:cs typeface="Arial"/>
                      </a:endParaRPr>
                    </a:p>
                    <a:p>
                      <a:pPr marL="268288" indent="-93663" algn="l">
                        <a:buFont typeface="Wingdings" pitchFamily="2" charset="2"/>
                        <a:buChar char="ü"/>
                      </a:pPr>
                      <a:r>
                        <a:rPr lang="en-IN" sz="1100" b="0" i="0" dirty="0" smtClean="0">
                          <a:solidFill>
                            <a:schemeClr val="tx1"/>
                          </a:solidFill>
                          <a:latin typeface="Arial"/>
                          <a:ea typeface="+mn-ea"/>
                          <a:cs typeface="Arial"/>
                        </a:rPr>
                        <a:t>Product Portfolio Management</a:t>
                      </a:r>
                    </a:p>
                    <a:p>
                      <a:pPr marL="268288" indent="-93663" algn="l">
                        <a:buFont typeface="Wingdings" pitchFamily="2" charset="2"/>
                        <a:buChar char="ü"/>
                      </a:pPr>
                      <a:r>
                        <a:rPr lang="en-IN" sz="1100" b="0" i="0" dirty="0" smtClean="0">
                          <a:solidFill>
                            <a:schemeClr val="tx1"/>
                          </a:solidFill>
                          <a:latin typeface="Arial"/>
                          <a:ea typeface="+mn-ea"/>
                          <a:cs typeface="Arial"/>
                        </a:rPr>
                        <a:t>New Product Introduction</a:t>
                      </a:r>
                    </a:p>
                    <a:p>
                      <a:pPr marL="268288" indent="-93663" algn="l">
                        <a:buFont typeface="Wingdings" pitchFamily="2" charset="2"/>
                        <a:buChar char="ü"/>
                      </a:pPr>
                      <a:r>
                        <a:rPr lang="en-IN" sz="1100" b="0" i="0" dirty="0" smtClean="0">
                          <a:solidFill>
                            <a:schemeClr val="tx1"/>
                          </a:solidFill>
                          <a:latin typeface="Arial"/>
                          <a:ea typeface="+mn-ea"/>
                          <a:cs typeface="Arial"/>
                        </a:rPr>
                        <a:t>Complexity Management</a:t>
                      </a:r>
                    </a:p>
                    <a:p>
                      <a:pPr marL="268288" indent="-93663" algn="l">
                        <a:buFont typeface="Wingdings" pitchFamily="2" charset="2"/>
                        <a:buChar char="ü"/>
                      </a:pPr>
                      <a:r>
                        <a:rPr lang="en-IN" sz="1100" b="0" i="0" dirty="0" smtClean="0">
                          <a:solidFill>
                            <a:schemeClr val="tx1"/>
                          </a:solidFill>
                          <a:latin typeface="Arial"/>
                          <a:ea typeface="+mn-ea"/>
                          <a:cs typeface="Arial"/>
                        </a:rPr>
                        <a:t>New Product Development—Strategic Sourcing</a:t>
                      </a:r>
                    </a:p>
                    <a:p>
                      <a:pPr marL="268288" indent="-93663" algn="l">
                        <a:buFont typeface="Wingdings" pitchFamily="2" charset="2"/>
                        <a:buChar char="ü"/>
                      </a:pPr>
                      <a:r>
                        <a:rPr lang="en-IN" sz="1100" b="0" i="0" dirty="0" smtClean="0">
                          <a:solidFill>
                            <a:schemeClr val="tx1"/>
                          </a:solidFill>
                          <a:latin typeface="Arial"/>
                          <a:ea typeface="+mn-ea"/>
                          <a:cs typeface="Arial"/>
                        </a:rPr>
                        <a:t>Engineering Outsourcing</a:t>
                      </a:r>
                    </a:p>
                    <a:p>
                      <a:pPr marL="169863" marR="0" lvl="0" indent="-169863" algn="l" defTabSz="914400" rtl="0" eaLnBrk="1" fontAlgn="base" latinLnBrk="0" hangingPunct="1">
                        <a:lnSpc>
                          <a:spcPct val="110000"/>
                        </a:lnSpc>
                        <a:spcBef>
                          <a:spcPct val="5000"/>
                        </a:spcBef>
                        <a:spcAft>
                          <a:spcPct val="0"/>
                        </a:spcAft>
                        <a:buClr>
                          <a:schemeClr val="tx1"/>
                        </a:buClr>
                        <a:buSzTx/>
                        <a:buFontTx/>
                        <a:buChar char="•"/>
                        <a:tabLst>
                          <a:tab pos="457200" algn="l"/>
                        </a:tabLst>
                      </a:pPr>
                      <a:r>
                        <a:rPr lang="en-IN" sz="1100" b="1" i="0" dirty="0" smtClean="0">
                          <a:solidFill>
                            <a:schemeClr val="tx1"/>
                          </a:solidFill>
                          <a:latin typeface="Arial"/>
                          <a:ea typeface="+mn-ea"/>
                          <a:cs typeface="Arial"/>
                        </a:rPr>
                        <a:t>Carrier-OEM Device Supply Chain</a:t>
                      </a:r>
                      <a:endParaRPr lang="en-IN" sz="1100" b="0" i="0" dirty="0" smtClean="0">
                        <a:solidFill>
                          <a:schemeClr val="tx1"/>
                        </a:solidFill>
                        <a:latin typeface="Arial"/>
                        <a:ea typeface="+mn-ea"/>
                        <a:cs typeface="Arial"/>
                      </a:endParaRPr>
                    </a:p>
                    <a:p>
                      <a:pPr marL="268288" indent="-93663" algn="l">
                        <a:buFont typeface="Wingdings" pitchFamily="2" charset="2"/>
                        <a:buChar char="ü"/>
                      </a:pPr>
                      <a:r>
                        <a:rPr lang="en-IN" sz="1100" b="0" i="0" dirty="0" smtClean="0">
                          <a:solidFill>
                            <a:schemeClr val="tx1"/>
                          </a:solidFill>
                          <a:latin typeface="Arial"/>
                          <a:ea typeface="+mn-ea"/>
                          <a:cs typeface="Arial"/>
                        </a:rPr>
                        <a:t>Device &amp; OEM Selection</a:t>
                      </a:r>
                    </a:p>
                    <a:p>
                      <a:pPr marL="268288" indent="-93663" algn="l">
                        <a:buFont typeface="Wingdings" pitchFamily="2" charset="2"/>
                        <a:buChar char="ü"/>
                      </a:pPr>
                      <a:r>
                        <a:rPr lang="en-IN" sz="1100" b="0" i="0" dirty="0" smtClean="0">
                          <a:solidFill>
                            <a:schemeClr val="tx1"/>
                          </a:solidFill>
                          <a:latin typeface="Arial"/>
                          <a:ea typeface="+mn-ea"/>
                          <a:cs typeface="Arial"/>
                        </a:rPr>
                        <a:t>TCO Analysis</a:t>
                      </a:r>
                    </a:p>
                    <a:p>
                      <a:pPr marL="268288" indent="-93663" algn="l">
                        <a:buFont typeface="Wingdings" pitchFamily="2" charset="2"/>
                        <a:buChar char="ü"/>
                      </a:pPr>
                      <a:r>
                        <a:rPr lang="en-IN" sz="1100" b="0" i="0" dirty="0" smtClean="0">
                          <a:solidFill>
                            <a:schemeClr val="tx1"/>
                          </a:solidFill>
                          <a:latin typeface="Arial"/>
                          <a:ea typeface="+mn-ea"/>
                          <a:cs typeface="Arial"/>
                        </a:rPr>
                        <a:t>Device and Service Launch Management</a:t>
                      </a:r>
                    </a:p>
                    <a:p>
                      <a:pPr marL="268288" indent="-93663" algn="l">
                        <a:buFont typeface="Wingdings" pitchFamily="2" charset="2"/>
                        <a:buChar char="ü"/>
                      </a:pPr>
                      <a:r>
                        <a:rPr lang="en-IN" sz="1100" b="0" i="0" dirty="0" smtClean="0">
                          <a:solidFill>
                            <a:schemeClr val="tx1"/>
                          </a:solidFill>
                          <a:latin typeface="Arial"/>
                          <a:ea typeface="+mn-ea"/>
                          <a:cs typeface="Arial"/>
                        </a:rPr>
                        <a:t>Store Replenishment Strategy, Processes and Systems</a:t>
                      </a:r>
                    </a:p>
                    <a:p>
                      <a:pPr marL="268288" indent="-93663" algn="l">
                        <a:buFont typeface="Wingdings" pitchFamily="2" charset="2"/>
                        <a:buChar char="ü"/>
                      </a:pPr>
                      <a:r>
                        <a:rPr lang="en-IN" sz="1100" b="0" i="0" dirty="0" smtClean="0">
                          <a:solidFill>
                            <a:schemeClr val="tx1"/>
                          </a:solidFill>
                          <a:latin typeface="Arial"/>
                          <a:ea typeface="+mn-ea"/>
                          <a:cs typeface="Arial"/>
                        </a:rPr>
                        <a:t>Reverse Logistics: Return and Repair Strategy</a:t>
                      </a:r>
                    </a:p>
                    <a:p>
                      <a:pPr marL="268288" indent="-93663" algn="l">
                        <a:buFont typeface="Wingdings" pitchFamily="2" charset="2"/>
                        <a:buChar char="ü"/>
                      </a:pPr>
                      <a:r>
                        <a:rPr lang="en-IN" sz="1100" b="0" i="0" dirty="0" smtClean="0">
                          <a:solidFill>
                            <a:schemeClr val="tx1"/>
                          </a:solidFill>
                          <a:latin typeface="Arial"/>
                          <a:ea typeface="+mn-ea"/>
                          <a:cs typeface="Arial"/>
                        </a:rPr>
                        <a:t>Repair / Refurnish Vendor Selection</a:t>
                      </a:r>
                    </a:p>
                    <a:p>
                      <a:pPr marL="268288" indent="-93663" algn="l">
                        <a:buFont typeface="Wingdings" pitchFamily="2" charset="2"/>
                        <a:buChar char="ü"/>
                      </a:pPr>
                      <a:r>
                        <a:rPr lang="en-IN" sz="1100" b="0" i="0" dirty="0" smtClean="0">
                          <a:solidFill>
                            <a:schemeClr val="tx1"/>
                          </a:solidFill>
                          <a:latin typeface="Arial"/>
                          <a:ea typeface="+mn-ea"/>
                          <a:cs typeface="Arial"/>
                        </a:rPr>
                        <a:t>Back-End Repair Operations Optimization</a:t>
                      </a:r>
                      <a:endParaRPr kumimoji="0" lang="en-US" sz="1100" b="0" i="0" u="none" strike="noStrike" cap="none" normalizeH="0" baseline="0" dirty="0" smtClean="0">
                        <a:ln>
                          <a:noFill/>
                        </a:ln>
                        <a:solidFill>
                          <a:schemeClr val="tx1"/>
                        </a:solidFill>
                        <a:effectLst/>
                        <a:latin typeface="Arial"/>
                        <a:ea typeface="+mn-ea"/>
                        <a:cs typeface="Arial"/>
                      </a:endParaRPr>
                    </a:p>
                    <a:p>
                      <a:pPr marL="268288" indent="-93663" algn="l">
                        <a:buFont typeface="Wingdings" pitchFamily="2" charset="2"/>
                        <a:buChar char="ü"/>
                      </a:pPr>
                      <a:endParaRPr kumimoji="0" lang="en-US" sz="1100" b="0" i="0" u="none" strike="noStrike" cap="none" normalizeH="0" baseline="0" dirty="0" smtClean="0">
                        <a:ln>
                          <a:noFill/>
                        </a:ln>
                        <a:solidFill>
                          <a:schemeClr val="tx1"/>
                        </a:solidFill>
                        <a:effectLst/>
                        <a:latin typeface="Arial"/>
                        <a:cs typeface="Arial"/>
                      </a:endParaRPr>
                    </a:p>
                  </a:txBody>
                  <a:tcP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7"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defRPr/>
            </a:pPr>
            <a:r>
              <a:rPr kumimoji="0" lang="en-US" sz="1800" i="0" u="none" strike="noStrike" kern="0" cap="none" spc="0" normalizeH="0" baseline="0" noProof="0" dirty="0" smtClean="0">
                <a:ln>
                  <a:noFill/>
                </a:ln>
                <a:solidFill>
                  <a:schemeClr val="bg1"/>
                </a:solidFill>
                <a:effectLst/>
                <a:uLnTx/>
                <a:uFillTx/>
                <a:latin typeface="Myriad Pro" pitchFamily="34" charset="0"/>
                <a:ea typeface="+mj-ea"/>
                <a:cs typeface="+mj-cs"/>
              </a:rPr>
              <a:t>Accenture Hi Tech </a:t>
            </a:r>
            <a:r>
              <a:rPr lang="en-US" kern="0" dirty="0" smtClean="0">
                <a:solidFill>
                  <a:schemeClr val="bg1"/>
                </a:solidFill>
                <a:latin typeface="Myriad Pro" pitchFamily="34" charset="0"/>
                <a:ea typeface="+mj-ea"/>
                <a:cs typeface="+mj-cs"/>
              </a:rPr>
              <a:t>Offerings- Service Offerings by Industry Sub segment</a:t>
            </a:r>
          </a:p>
          <a:p>
            <a:pPr fontAlgn="auto">
              <a:spcBef>
                <a:spcPts val="0"/>
              </a:spcBef>
              <a:spcAft>
                <a:spcPts val="0"/>
              </a:spcAft>
              <a:defRPr/>
            </a:pPr>
            <a:endParaRPr kumimoji="0" lang="en-US" sz="1800" i="0" u="none" strike="noStrike" kern="0" cap="none" spc="0" normalizeH="0" baseline="0" noProof="0" dirty="0" smtClean="0">
              <a:ln>
                <a:noFill/>
              </a:ln>
              <a:solidFill>
                <a:schemeClr val="bg1"/>
              </a:solidFill>
              <a:effectLst/>
              <a:uLnTx/>
              <a:uFillTx/>
              <a:latin typeface="Myriad Pro" pitchFamily="34" charset="0"/>
              <a:ea typeface="+mj-ea"/>
              <a:cs typeface="+mj-cs"/>
            </a:endParaRPr>
          </a:p>
        </p:txBody>
      </p:sp>
      <p:sp>
        <p:nvSpPr>
          <p:cNvPr id="6" name="Slide Number Placeholder 5"/>
          <p:cNvSpPr>
            <a:spLocks noGrp="1"/>
          </p:cNvSpPr>
          <p:nvPr>
            <p:ph type="sldNum" sz="quarter" idx="10"/>
          </p:nvPr>
        </p:nvSpPr>
        <p:spPr/>
        <p:txBody>
          <a:bodyPr/>
          <a:lstStyle/>
          <a:p>
            <a:pPr>
              <a:defRPr/>
            </a:pPr>
            <a:fld id="{F296D8F6-ACBD-4321-BCC2-B83E85B4DDD5}" type="slidenum">
              <a:rPr lang="en-US" smtClean="0"/>
              <a:pPr>
                <a:defRPr/>
              </a:pPr>
              <a:t>12</a:t>
            </a:fld>
            <a:endParaRPr lang="en-US" dirty="0"/>
          </a:p>
        </p:txBody>
      </p:sp>
      <p:sp>
        <p:nvSpPr>
          <p:cNvPr id="9"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102"/>
          <p:cNvGraphicFramePr>
            <a:graphicFrameLocks noGrp="1"/>
          </p:cNvGraphicFramePr>
          <p:nvPr>
            <p:extLst>
              <p:ext uri="{D42A27DB-BD31-4B8C-83A1-F6EECF244321}">
                <p14:modId xmlns:p14="http://schemas.microsoft.com/office/powerpoint/2010/main" val="1537497502"/>
              </p:ext>
            </p:extLst>
          </p:nvPr>
        </p:nvGraphicFramePr>
        <p:xfrm>
          <a:off x="112222" y="883920"/>
          <a:ext cx="8839200" cy="5074920"/>
        </p:xfrm>
        <a:graphic>
          <a:graphicData uri="http://schemas.openxmlformats.org/drawingml/2006/table">
            <a:tbl>
              <a:tblPr firstCol="1">
                <a:tableStyleId>{5C22544A-7EE6-4342-B048-85BDC9FD1C3A}</a:tableStyleId>
              </a:tblPr>
              <a:tblGrid>
                <a:gridCol w="1676400"/>
                <a:gridCol w="7162800"/>
              </a:tblGrid>
              <a:tr h="624270">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algn="ctr">
                        <a:lnSpc>
                          <a:spcPct val="150000"/>
                        </a:lnSpc>
                        <a:defRPr/>
                      </a:pPr>
                      <a:r>
                        <a:rPr lang="en-US" sz="1400" b="1" dirty="0" smtClean="0">
                          <a:latin typeface="Arial"/>
                          <a:cs typeface="Arial"/>
                        </a:rPr>
                        <a:t>Strategic </a:t>
                      </a:r>
                    </a:p>
                    <a:p>
                      <a:pPr algn="ctr">
                        <a:lnSpc>
                          <a:spcPct val="150000"/>
                        </a:lnSpc>
                        <a:defRPr/>
                      </a:pPr>
                      <a:r>
                        <a:rPr lang="en-US" sz="1400" b="1" dirty="0" smtClean="0">
                          <a:latin typeface="Arial"/>
                          <a:cs typeface="Arial"/>
                        </a:rPr>
                        <a:t>Focus</a:t>
                      </a:r>
                    </a:p>
                  </a:txBody>
                  <a:tcPr anchor="ctr" horzOverflow="overflow"/>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115888" indent="-115888" algn="l">
                        <a:lnSpc>
                          <a:spcPct val="150000"/>
                        </a:lnSpc>
                        <a:buClr>
                          <a:schemeClr val="tx1">
                            <a:lumMod val="65000"/>
                            <a:lumOff val="35000"/>
                          </a:schemeClr>
                        </a:buClr>
                        <a:buFontTx/>
                        <a:buChar char="•"/>
                        <a:defRPr/>
                      </a:pPr>
                      <a:r>
                        <a:rPr lang="en-US" sz="1400" dirty="0" smtClean="0">
                          <a:latin typeface="Arial"/>
                          <a:cs typeface="Arial"/>
                        </a:rPr>
                        <a:t>Through Accenture Embedded Mobility Services, it plans to provide embedded software and capabilities and will complement Accenture’s product engineering and software development services. </a:t>
                      </a:r>
                    </a:p>
                    <a:p>
                      <a:pPr marL="115888" indent="-115888" algn="l">
                        <a:lnSpc>
                          <a:spcPct val="150000"/>
                        </a:lnSpc>
                        <a:buClr>
                          <a:schemeClr val="tx1">
                            <a:lumMod val="65000"/>
                            <a:lumOff val="35000"/>
                          </a:schemeClr>
                        </a:buClr>
                        <a:buFontTx/>
                        <a:buChar char="•"/>
                        <a:defRPr/>
                      </a:pPr>
                      <a:r>
                        <a:rPr lang="en-US" sz="1400" dirty="0" smtClean="0">
                          <a:latin typeface="Arial"/>
                          <a:cs typeface="Arial"/>
                        </a:rPr>
                        <a:t>Accenture is industrializing embedded software development for high quality, on time and with in budget (lower cost) deliveries. Accenture will also continue to focus on healthcare electronics segment</a:t>
                      </a:r>
                    </a:p>
                  </a:txBody>
                  <a:tcPr anchor="ctr" horzOverflow="overflow"/>
                </a:tc>
              </a:tr>
              <a:tr h="982364">
                <a:tc>
                  <a:txBody>
                    <a:bodyPr/>
                    <a:lstStyle/>
                    <a:p>
                      <a:pPr algn="ctr">
                        <a:lnSpc>
                          <a:spcPct val="150000"/>
                        </a:lnSpc>
                        <a:defRPr/>
                      </a:pPr>
                      <a:r>
                        <a:rPr lang="en-US" sz="1400" b="1" dirty="0" smtClean="0">
                          <a:latin typeface="Arial"/>
                          <a:cs typeface="Arial"/>
                        </a:rPr>
                        <a:t>Segmental </a:t>
                      </a:r>
                    </a:p>
                    <a:p>
                      <a:pPr algn="ctr">
                        <a:lnSpc>
                          <a:spcPct val="150000"/>
                        </a:lnSpc>
                        <a:defRPr/>
                      </a:pPr>
                      <a:r>
                        <a:rPr lang="en-US" sz="1400" b="1" dirty="0" smtClean="0">
                          <a:latin typeface="Arial"/>
                          <a:cs typeface="Arial"/>
                        </a:rPr>
                        <a:t>Focus</a:t>
                      </a:r>
                    </a:p>
                  </a:txBody>
                  <a:tcPr anchor="ctr" horzOverflow="overflow"/>
                </a:tc>
                <a:tc>
                  <a:txBody>
                    <a:bodyPr/>
                    <a:lstStyle/>
                    <a:p>
                      <a:pPr marL="115888" indent="-115888" algn="l">
                        <a:lnSpc>
                          <a:spcPct val="150000"/>
                        </a:lnSpc>
                        <a:buClr>
                          <a:schemeClr val="tx1">
                            <a:lumMod val="50000"/>
                            <a:lumOff val="50000"/>
                          </a:schemeClr>
                        </a:buClr>
                        <a:buFontTx/>
                        <a:buChar char="•"/>
                        <a:defRPr/>
                      </a:pPr>
                      <a:r>
                        <a:rPr lang="en-US" sz="1400" dirty="0" smtClean="0">
                          <a:latin typeface="Arial"/>
                          <a:cs typeface="Arial"/>
                        </a:rPr>
                        <a:t>Accenture in their Communication and Hi Tech segment has largely focused on customer service and support, SCM, product software solutions and sustainability. </a:t>
                      </a:r>
                    </a:p>
                    <a:p>
                      <a:pPr marL="115888" indent="-115888" algn="l">
                        <a:lnSpc>
                          <a:spcPct val="150000"/>
                        </a:lnSpc>
                        <a:buClr>
                          <a:schemeClr val="tx1">
                            <a:lumMod val="50000"/>
                            <a:lumOff val="50000"/>
                          </a:schemeClr>
                        </a:buClr>
                        <a:buFontTx/>
                        <a:buChar char="•"/>
                        <a:defRPr/>
                      </a:pPr>
                      <a:r>
                        <a:rPr lang="en-US" sz="1400" dirty="0" smtClean="0">
                          <a:latin typeface="Arial"/>
                          <a:cs typeface="Arial"/>
                        </a:rPr>
                        <a:t>They will continue to focus on innovative solutions for customer service, collaboration and offerings to support “asset lite” manufacturing model for semiconductor industry.</a:t>
                      </a:r>
                    </a:p>
                  </a:txBody>
                  <a:tcPr anchor="ctr" horzOverflow="overflow"/>
                </a:tc>
              </a:tr>
              <a:tr h="982364">
                <a:tc>
                  <a:txBody>
                    <a:bodyPr/>
                    <a:lstStyle/>
                    <a:p>
                      <a:pPr algn="ctr">
                        <a:lnSpc>
                          <a:spcPct val="150000"/>
                        </a:lnSpc>
                        <a:defRPr/>
                      </a:pPr>
                      <a:r>
                        <a:rPr lang="en-US" sz="1400" b="1" dirty="0" smtClean="0">
                          <a:solidFill>
                            <a:schemeClr val="lt1"/>
                          </a:solidFill>
                          <a:latin typeface="Arial"/>
                          <a:ea typeface="+mn-ea"/>
                          <a:cs typeface="Arial"/>
                        </a:rPr>
                        <a:t>Geography </a:t>
                      </a:r>
                    </a:p>
                    <a:p>
                      <a:pPr algn="ctr">
                        <a:lnSpc>
                          <a:spcPct val="150000"/>
                        </a:lnSpc>
                        <a:defRPr/>
                      </a:pPr>
                      <a:r>
                        <a:rPr lang="en-US" sz="1400" b="1" dirty="0" smtClean="0">
                          <a:solidFill>
                            <a:schemeClr val="lt1"/>
                          </a:solidFill>
                          <a:latin typeface="Arial"/>
                          <a:ea typeface="+mn-ea"/>
                          <a:cs typeface="Arial"/>
                        </a:rPr>
                        <a:t>Focus</a:t>
                      </a:r>
                    </a:p>
                  </a:txBody>
                  <a:tcPr anchor="ctr" horzOverflow="overflow"/>
                </a:tc>
                <a:tc>
                  <a:txBody>
                    <a:bodyPr/>
                    <a:lstStyle/>
                    <a:p>
                      <a:pPr marL="115888" indent="-115888" algn="l">
                        <a:lnSpc>
                          <a:spcPct val="150000"/>
                        </a:lnSpc>
                        <a:buClr>
                          <a:schemeClr val="tx1">
                            <a:lumMod val="75000"/>
                            <a:lumOff val="25000"/>
                          </a:schemeClr>
                        </a:buClr>
                        <a:buFontTx/>
                        <a:buChar char="•"/>
                      </a:pPr>
                      <a:r>
                        <a:rPr lang="en-US" sz="1400" dirty="0" smtClean="0">
                          <a:latin typeface="Arial"/>
                          <a:cs typeface="Arial"/>
                        </a:rPr>
                        <a:t>For Accenture, major markets have been USA and Europe. </a:t>
                      </a:r>
                    </a:p>
                    <a:p>
                      <a:pPr marL="115888" indent="-115888" algn="l">
                        <a:lnSpc>
                          <a:spcPct val="150000"/>
                        </a:lnSpc>
                        <a:buClr>
                          <a:schemeClr val="tx1">
                            <a:lumMod val="75000"/>
                            <a:lumOff val="25000"/>
                          </a:schemeClr>
                        </a:buClr>
                        <a:buFontTx/>
                        <a:buChar char="•"/>
                      </a:pPr>
                      <a:r>
                        <a:rPr lang="en-US" sz="1400" dirty="0" smtClean="0">
                          <a:latin typeface="Arial"/>
                          <a:cs typeface="Arial"/>
                        </a:rPr>
                        <a:t>Accenture is focusing on Asia Pacific as the target geography for the High tech and Communication vertical. </a:t>
                      </a:r>
                    </a:p>
                    <a:p>
                      <a:pPr marL="115888" indent="-115888" algn="l">
                        <a:lnSpc>
                          <a:spcPct val="150000"/>
                        </a:lnSpc>
                        <a:buClr>
                          <a:schemeClr val="tx1">
                            <a:lumMod val="75000"/>
                            <a:lumOff val="25000"/>
                          </a:schemeClr>
                        </a:buClr>
                        <a:buFontTx/>
                        <a:buChar char="•"/>
                      </a:pPr>
                      <a:r>
                        <a:rPr lang="en-US" sz="1400" dirty="0" smtClean="0">
                          <a:latin typeface="Arial"/>
                          <a:cs typeface="Arial"/>
                        </a:rPr>
                        <a:t>The company is also likely to tap emerging markets for consumer electronics and consumer technology adoption. </a:t>
                      </a:r>
                    </a:p>
                  </a:txBody>
                  <a:tcPr anchor="ctr" horzOverflow="overflow"/>
                </a:tc>
              </a:tr>
            </a:tbl>
          </a:graphicData>
        </a:graphic>
      </p:graphicFrame>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13</a:t>
            </a:fld>
            <a:endParaRPr lang="en-US" dirty="0"/>
          </a:p>
        </p:txBody>
      </p:sp>
      <p:sp>
        <p:nvSpPr>
          <p:cNvPr id="16" name="Title 1"/>
          <p:cNvSpPr>
            <a:spLocks noGrp="1"/>
          </p:cNvSpPr>
          <p:nvPr>
            <p:ph type="title"/>
          </p:nvPr>
        </p:nvSpPr>
        <p:spPr>
          <a:xfrm>
            <a:off x="1279525" y="0"/>
            <a:ext cx="7467600" cy="563563"/>
          </a:xfrm>
        </p:spPr>
        <p:txBody>
          <a:bodyPr anchor="t"/>
          <a:lstStyle/>
          <a:p>
            <a:pPr eaLnBrk="1" hangingPunct="1"/>
            <a:r>
              <a:rPr lang="en-US" sz="2000" dirty="0"/>
              <a:t>Accenture Hi Tech </a:t>
            </a:r>
            <a:r>
              <a:rPr lang="en-US" sz="2000" dirty="0" smtClean="0"/>
              <a:t>Focus</a:t>
            </a:r>
            <a:endParaRPr sz="2000" b="1" dirty="0" smtClean="0">
              <a:latin typeface="Myriad Pro"/>
            </a:endParaRPr>
          </a:p>
        </p:txBody>
      </p:sp>
    </p:spTree>
    <p:extLst>
      <p:ext uri="{BB962C8B-B14F-4D97-AF65-F5344CB8AC3E}">
        <p14:creationId xmlns:p14="http://schemas.microsoft.com/office/powerpoint/2010/main" val="10057834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102"/>
          <p:cNvGraphicFramePr>
            <a:graphicFrameLocks noGrp="1"/>
          </p:cNvGraphicFramePr>
          <p:nvPr>
            <p:extLst>
              <p:ext uri="{D42A27DB-BD31-4B8C-83A1-F6EECF244321}">
                <p14:modId xmlns:p14="http://schemas.microsoft.com/office/powerpoint/2010/main" val="3472966602"/>
              </p:ext>
            </p:extLst>
          </p:nvPr>
        </p:nvGraphicFramePr>
        <p:xfrm>
          <a:off x="112222" y="883920"/>
          <a:ext cx="8839200" cy="3154680"/>
        </p:xfrm>
        <a:graphic>
          <a:graphicData uri="http://schemas.openxmlformats.org/drawingml/2006/table">
            <a:tbl>
              <a:tblPr firstCol="1">
                <a:tableStyleId>{5C22544A-7EE6-4342-B048-85BDC9FD1C3A}</a:tableStyleId>
              </a:tblPr>
              <a:tblGrid>
                <a:gridCol w="1676400"/>
                <a:gridCol w="7162800"/>
              </a:tblGrid>
              <a:tr h="624270">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400" b="1" dirty="0" smtClean="0">
                          <a:latin typeface="Arial"/>
                          <a:cs typeface="Arial"/>
                        </a:rPr>
                        <a:t>Broad range of offering</a:t>
                      </a:r>
                      <a:endParaRPr kumimoji="0" lang="en-US" sz="1400" b="1" i="0" u="none" strike="noStrike" cap="none" normalizeH="0" baseline="0" dirty="0" smtClean="0">
                        <a:ln>
                          <a:noFill/>
                        </a:ln>
                        <a:solidFill>
                          <a:schemeClr val="tx1"/>
                        </a:solidFill>
                        <a:effectLst/>
                        <a:latin typeface="Arial"/>
                        <a:cs typeface="Arial"/>
                      </a:endParaRPr>
                    </a:p>
                  </a:txBody>
                  <a:tcPr anchor="ctr" horzOverflow="overflow"/>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285750" marR="0" lvl="0" indent="-285750" algn="l" defTabSz="914400" rtl="0" eaLnBrk="1" fontAlgn="base" latinLnBrk="0" hangingPunct="1">
                        <a:lnSpc>
                          <a:spcPct val="150000"/>
                        </a:lnSpc>
                        <a:spcBef>
                          <a:spcPts val="480"/>
                        </a:spcBef>
                        <a:spcAft>
                          <a:spcPct val="0"/>
                        </a:spcAft>
                        <a:buClr>
                          <a:srgbClr val="4E84C4"/>
                        </a:buClr>
                        <a:buSzTx/>
                        <a:buFont typeface="Arial"/>
                        <a:buChar char="•"/>
                        <a:tabLst/>
                        <a:defRPr/>
                      </a:pPr>
                      <a:r>
                        <a:rPr lang="en-US" sz="1400" dirty="0" smtClean="0">
                          <a:latin typeface="Arial"/>
                          <a:cs typeface="Arial"/>
                        </a:rPr>
                        <a:t>Accenture has breadth and depth of capabilities across </a:t>
                      </a:r>
                      <a:r>
                        <a:rPr lang="en-US" sz="1400" dirty="0" err="1" smtClean="0">
                          <a:latin typeface="Arial"/>
                          <a:cs typeface="Arial"/>
                        </a:rPr>
                        <a:t>HiTech</a:t>
                      </a:r>
                      <a:r>
                        <a:rPr lang="en-US" sz="1400" dirty="0" smtClean="0">
                          <a:latin typeface="Arial"/>
                          <a:cs typeface="Arial"/>
                        </a:rPr>
                        <a:t> for warranty management, SAP solutions and across different sub-segments of </a:t>
                      </a:r>
                      <a:r>
                        <a:rPr lang="en-US" sz="1400" dirty="0" err="1" smtClean="0">
                          <a:latin typeface="Arial"/>
                          <a:cs typeface="Arial"/>
                        </a:rPr>
                        <a:t>HiTech</a:t>
                      </a:r>
                      <a:r>
                        <a:rPr lang="en-US" sz="1400" dirty="0" smtClean="0">
                          <a:latin typeface="Arial"/>
                          <a:cs typeface="Arial"/>
                        </a:rPr>
                        <a:t>. </a:t>
                      </a:r>
                    </a:p>
                  </a:txBody>
                  <a:tcPr anchor="ctr" horzOverflow="overflow"/>
                </a:tc>
              </a:tr>
              <a:tr h="982364">
                <a:tc>
                  <a:txBody>
                    <a:bodyPr/>
                    <a:lstStyle/>
                    <a:p>
                      <a:pPr algn="ctr">
                        <a:lnSpc>
                          <a:spcPct val="150000"/>
                        </a:lnSpc>
                        <a:defRPr/>
                      </a:pPr>
                      <a:r>
                        <a:rPr lang="en-US" sz="1400" b="1" dirty="0" smtClean="0">
                          <a:latin typeface="Arial"/>
                          <a:cs typeface="Arial"/>
                        </a:rPr>
                        <a:t>Strong in CRM,</a:t>
                      </a:r>
                    </a:p>
                    <a:p>
                      <a:pPr algn="ctr">
                        <a:lnSpc>
                          <a:spcPct val="150000"/>
                        </a:lnSpc>
                        <a:defRPr/>
                      </a:pPr>
                      <a:r>
                        <a:rPr lang="en-US" sz="1400" b="1" dirty="0" smtClean="0">
                          <a:latin typeface="Arial"/>
                          <a:cs typeface="Arial"/>
                        </a:rPr>
                        <a:t>SCM</a:t>
                      </a:r>
                    </a:p>
                  </a:txBody>
                  <a:tcPr anchor="ctr" horzOverflow="overflow"/>
                </a:tc>
                <a:tc>
                  <a:txBody>
                    <a:bodyPr/>
                    <a:lstStyle/>
                    <a:p>
                      <a:pPr marL="285750" indent="-285750" algn="l">
                        <a:lnSpc>
                          <a:spcPct val="150000"/>
                        </a:lnSpc>
                        <a:buClr>
                          <a:schemeClr val="tx1">
                            <a:lumMod val="65000"/>
                            <a:lumOff val="35000"/>
                          </a:schemeClr>
                        </a:buClr>
                        <a:buFont typeface="Arial"/>
                        <a:buChar char="•"/>
                        <a:defRPr/>
                      </a:pPr>
                      <a:r>
                        <a:rPr lang="en-US" sz="1400" dirty="0" smtClean="0">
                          <a:latin typeface="Arial"/>
                          <a:cs typeface="Arial"/>
                        </a:rPr>
                        <a:t>Accenture has strong hold on CRM, SCM, sustainability related offering in Communication and Hi Tech Segment. </a:t>
                      </a:r>
                    </a:p>
                    <a:p>
                      <a:pPr marL="285750" indent="-285750" algn="l">
                        <a:lnSpc>
                          <a:spcPct val="150000"/>
                        </a:lnSpc>
                        <a:buClr>
                          <a:schemeClr val="tx1">
                            <a:lumMod val="65000"/>
                            <a:lumOff val="35000"/>
                          </a:schemeClr>
                        </a:buClr>
                        <a:buFont typeface="Arial"/>
                        <a:buChar char="•"/>
                        <a:defRPr/>
                      </a:pPr>
                      <a:r>
                        <a:rPr lang="en-US" sz="1400" dirty="0" smtClean="0">
                          <a:latin typeface="Arial"/>
                          <a:cs typeface="Arial"/>
                        </a:rPr>
                        <a:t>Accenture has contracts from </a:t>
                      </a:r>
                      <a:r>
                        <a:rPr lang="en-US" sz="1400" dirty="0" err="1" smtClean="0">
                          <a:latin typeface="Arial"/>
                          <a:cs typeface="Arial"/>
                        </a:rPr>
                        <a:t>Renesas</a:t>
                      </a:r>
                      <a:r>
                        <a:rPr lang="en-US" sz="1400" dirty="0" smtClean="0">
                          <a:latin typeface="Arial"/>
                          <a:cs typeface="Arial"/>
                        </a:rPr>
                        <a:t> , Infineon, </a:t>
                      </a:r>
                      <a:r>
                        <a:rPr lang="en-US" sz="1400" dirty="0" err="1" smtClean="0">
                          <a:latin typeface="Arial"/>
                          <a:cs typeface="Arial"/>
                        </a:rPr>
                        <a:t>Elpida</a:t>
                      </a:r>
                      <a:r>
                        <a:rPr lang="en-US" sz="1400" dirty="0" smtClean="0">
                          <a:latin typeface="Arial"/>
                          <a:cs typeface="Arial"/>
                        </a:rPr>
                        <a:t> Memory pertaining to these services</a:t>
                      </a:r>
                    </a:p>
                  </a:txBody>
                  <a:tcPr anchor="ctr" horzOverflow="overflow"/>
                </a:tc>
              </a:tr>
              <a:tr h="982364">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400" b="1" dirty="0" smtClean="0">
                          <a:latin typeface="Arial"/>
                          <a:cs typeface="Arial"/>
                        </a:rPr>
                        <a:t>One stop shop</a:t>
                      </a:r>
                    </a:p>
                  </a:txBody>
                  <a:tcPr anchor="ctr" horzOverflow="overflow"/>
                </a:tc>
                <a:tc>
                  <a:txBody>
                    <a:bodyPr/>
                    <a:lstStyle/>
                    <a:p>
                      <a:pPr marL="285750" marR="0" lvl="0" indent="-285750" algn="l" defTabSz="914400" rtl="0" eaLnBrk="1" fontAlgn="base" latinLnBrk="0" hangingPunct="1">
                        <a:lnSpc>
                          <a:spcPct val="150000"/>
                        </a:lnSpc>
                        <a:spcBef>
                          <a:spcPts val="0"/>
                        </a:spcBef>
                        <a:spcAft>
                          <a:spcPct val="0"/>
                        </a:spcAft>
                        <a:buClr>
                          <a:srgbClr val="4E84C4"/>
                        </a:buClr>
                        <a:buSzTx/>
                        <a:buFont typeface="Arial"/>
                        <a:buChar char="•"/>
                        <a:tabLst/>
                        <a:defRPr/>
                      </a:pPr>
                      <a:r>
                        <a:rPr lang="en-US" sz="1400" dirty="0" smtClean="0">
                          <a:latin typeface="Arial"/>
                          <a:cs typeface="Arial"/>
                        </a:rPr>
                        <a:t>Accenture is strongly placed in integrating various offering such as SAP, Oracle, industrial automation, marketing, consulting and thus providing a complete set of offering to this industry segment. </a:t>
                      </a:r>
                    </a:p>
                  </a:txBody>
                  <a:tcPr anchor="ctr" horzOverflow="overflow"/>
                </a:tc>
              </a:tr>
            </a:tbl>
          </a:graphicData>
        </a:graphic>
      </p:graphicFrame>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14</a:t>
            </a:fld>
            <a:endParaRPr lang="en-US" dirty="0"/>
          </a:p>
        </p:txBody>
      </p:sp>
      <p:sp>
        <p:nvSpPr>
          <p:cNvPr id="16" name="Title 1"/>
          <p:cNvSpPr>
            <a:spLocks noGrp="1"/>
          </p:cNvSpPr>
          <p:nvPr>
            <p:ph type="title"/>
          </p:nvPr>
        </p:nvSpPr>
        <p:spPr>
          <a:xfrm>
            <a:off x="1279525" y="0"/>
            <a:ext cx="7467600" cy="563563"/>
          </a:xfrm>
        </p:spPr>
        <p:txBody>
          <a:bodyPr anchor="t"/>
          <a:lstStyle/>
          <a:p>
            <a:pPr eaLnBrk="1" hangingPunct="1"/>
            <a:r>
              <a:rPr lang="en-US" sz="2000" dirty="0"/>
              <a:t>Accenture Hi Tech Focus- Technology Competency</a:t>
            </a:r>
            <a:endParaRPr sz="2000" b="1" dirty="0" smtClean="0">
              <a:latin typeface="Myriad Pro"/>
            </a:endParaRPr>
          </a:p>
        </p:txBody>
      </p:sp>
    </p:spTree>
    <p:extLst>
      <p:ext uri="{BB962C8B-B14F-4D97-AF65-F5344CB8AC3E}">
        <p14:creationId xmlns:p14="http://schemas.microsoft.com/office/powerpoint/2010/main" val="20199101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990600" y="53975"/>
            <a:ext cx="7924800" cy="477838"/>
          </a:xfrm>
        </p:spPr>
        <p:txBody>
          <a:bodyPr/>
          <a:lstStyle/>
          <a:p>
            <a:pPr eaLnBrk="1" hangingPunct="1"/>
            <a:r>
              <a:rPr smtClean="0"/>
              <a:t>Accenture Hi Tech Focus- Technology </a:t>
            </a:r>
            <a:r>
              <a:rPr lang="en-US" dirty="0" smtClean="0"/>
              <a:t>Competency</a:t>
            </a:r>
          </a:p>
        </p:txBody>
      </p:sp>
      <p:sp>
        <p:nvSpPr>
          <p:cNvPr id="23556" name="AutoShape 4"/>
          <p:cNvSpPr>
            <a:spLocks noChangeArrowheads="1"/>
          </p:cNvSpPr>
          <p:nvPr/>
        </p:nvSpPr>
        <p:spPr bwMode="auto">
          <a:xfrm>
            <a:off x="152400" y="1133875"/>
            <a:ext cx="8869680" cy="1417320"/>
          </a:xfrm>
          <a:prstGeom prst="roundRect">
            <a:avLst>
              <a:gd name="adj" fmla="val 8454"/>
            </a:avLst>
          </a:prstGeom>
          <a:solidFill>
            <a:srgbClr val="F1EFED">
              <a:alpha val="62000"/>
            </a:srgbClr>
          </a:solidFill>
          <a:ln w="12700" algn="ctr">
            <a:noFill/>
            <a:round/>
            <a:headEnd/>
            <a:tailEnd/>
          </a:ln>
        </p:spPr>
        <p:txBody>
          <a:bodyPr wrap="none" anchor="ctr"/>
          <a:lstStyle/>
          <a:p>
            <a:endParaRPr lang="en-US" sz="1200" dirty="0">
              <a:latin typeface="Arial"/>
              <a:cs typeface="Arial"/>
            </a:endParaRPr>
          </a:p>
        </p:txBody>
      </p:sp>
      <p:sp>
        <p:nvSpPr>
          <p:cNvPr id="23558" name="AutoShape 6"/>
          <p:cNvSpPr>
            <a:spLocks noChangeArrowheads="1"/>
          </p:cNvSpPr>
          <p:nvPr/>
        </p:nvSpPr>
        <p:spPr bwMode="auto">
          <a:xfrm>
            <a:off x="228600" y="1448400"/>
            <a:ext cx="1463040" cy="640080"/>
          </a:xfrm>
          <a:prstGeom prst="roundRect">
            <a:avLst/>
          </a:prstGeom>
          <a:solidFill>
            <a:schemeClr val="bg1">
              <a:lumMod val="85000"/>
            </a:schemeClr>
          </a:solidFill>
          <a:ln w="12700" algn="ctr">
            <a:noFill/>
            <a:round/>
            <a:headEnd/>
            <a:tailEnd/>
          </a:ln>
        </p:spPr>
        <p:txBody>
          <a:bodyPr wrap="square" anchor="ctr">
            <a:noAutofit/>
          </a:bodyPr>
          <a:lstStyle/>
          <a:p>
            <a:pPr algn="ctr"/>
            <a:r>
              <a:rPr lang="en-US" sz="1200" b="1" dirty="0">
                <a:latin typeface="Arial"/>
                <a:cs typeface="Arial"/>
              </a:rPr>
              <a:t>SAP</a:t>
            </a:r>
          </a:p>
          <a:p>
            <a:pPr algn="ctr"/>
            <a:r>
              <a:rPr lang="en-US" sz="1200" b="1" dirty="0">
                <a:latin typeface="Arial"/>
                <a:cs typeface="Arial"/>
              </a:rPr>
              <a:t>(Application Outsourcing)</a:t>
            </a:r>
          </a:p>
        </p:txBody>
      </p:sp>
      <p:sp>
        <p:nvSpPr>
          <p:cNvPr id="23559" name="AutoShape 7"/>
          <p:cNvSpPr>
            <a:spLocks noChangeArrowheads="1"/>
          </p:cNvSpPr>
          <p:nvPr/>
        </p:nvSpPr>
        <p:spPr bwMode="auto">
          <a:xfrm>
            <a:off x="2155825" y="1208488"/>
            <a:ext cx="3200400" cy="1280160"/>
          </a:xfrm>
          <a:prstGeom prst="roundRect">
            <a:avLst>
              <a:gd name="adj" fmla="val 11176"/>
            </a:avLst>
          </a:prstGeom>
          <a:solidFill>
            <a:schemeClr val="accent2">
              <a:lumMod val="20000"/>
              <a:lumOff val="80000"/>
            </a:schemeClr>
          </a:solidFill>
          <a:ln w="12700" algn="ctr">
            <a:noFill/>
            <a:round/>
            <a:headEnd/>
            <a:tailEnd/>
          </a:ln>
        </p:spPr>
        <p:txBody>
          <a:bodyPr anchor="ctr" anchorCtr="0"/>
          <a:lstStyle/>
          <a:p>
            <a:pPr marL="122238" indent="-122238" algn="l">
              <a:lnSpc>
                <a:spcPct val="110000"/>
              </a:lnSpc>
              <a:buClr>
                <a:schemeClr val="tx1">
                  <a:lumMod val="65000"/>
                  <a:lumOff val="35000"/>
                </a:schemeClr>
              </a:buClr>
              <a:buFontTx/>
              <a:buChar char="•"/>
            </a:pPr>
            <a:r>
              <a:rPr lang="en-US" sz="1000" b="1" i="1" dirty="0">
                <a:latin typeface="Arial"/>
                <a:cs typeface="Arial"/>
              </a:rPr>
              <a:t>Leader</a:t>
            </a:r>
            <a:r>
              <a:rPr lang="en-US" sz="1000" dirty="0">
                <a:latin typeface="Arial"/>
                <a:cs typeface="Arial"/>
              </a:rPr>
              <a:t> in the Gartner’s Magic Quadrant for SAP application outsourcing</a:t>
            </a:r>
          </a:p>
          <a:p>
            <a:pPr marL="122238" indent="-122238">
              <a:lnSpc>
                <a:spcPct val="110000"/>
              </a:lnSpc>
              <a:buClr>
                <a:schemeClr val="tx1">
                  <a:lumMod val="65000"/>
                  <a:lumOff val="35000"/>
                </a:schemeClr>
              </a:buClr>
              <a:buFontTx/>
              <a:buChar char="•"/>
            </a:pPr>
            <a:r>
              <a:rPr lang="en-US" sz="1000" b="1" i="1" dirty="0" smtClean="0">
                <a:latin typeface="Arial"/>
                <a:cs typeface="Arial"/>
              </a:rPr>
              <a:t>70%</a:t>
            </a:r>
            <a:r>
              <a:rPr lang="en-US" sz="1000" dirty="0" smtClean="0">
                <a:latin typeface="Arial"/>
                <a:cs typeface="Arial"/>
              </a:rPr>
              <a:t> of SAP application life cycle services in Europe are </a:t>
            </a:r>
            <a:r>
              <a:rPr lang="en-US" sz="1000" b="1" i="1" dirty="0" smtClean="0">
                <a:latin typeface="Arial"/>
                <a:cs typeface="Arial"/>
              </a:rPr>
              <a:t>consulting &amp; system integration services</a:t>
            </a:r>
            <a:r>
              <a:rPr lang="en-US" sz="1000" dirty="0" smtClean="0">
                <a:latin typeface="Arial"/>
                <a:cs typeface="Arial"/>
              </a:rPr>
              <a:t>, remaining being </a:t>
            </a:r>
            <a:r>
              <a:rPr lang="en-US" sz="1000" b="1" i="1" dirty="0" smtClean="0">
                <a:latin typeface="Arial"/>
                <a:cs typeface="Arial"/>
              </a:rPr>
              <a:t>management services</a:t>
            </a:r>
          </a:p>
          <a:p>
            <a:pPr marL="122238" indent="-122238">
              <a:lnSpc>
                <a:spcPct val="110000"/>
              </a:lnSpc>
              <a:buClr>
                <a:schemeClr val="tx1">
                  <a:lumMod val="65000"/>
                  <a:lumOff val="35000"/>
                </a:schemeClr>
              </a:buClr>
              <a:buFontTx/>
              <a:buChar char="•"/>
            </a:pPr>
            <a:r>
              <a:rPr lang="en-US" sz="1000" dirty="0" smtClean="0">
                <a:latin typeface="Arial"/>
                <a:cs typeface="Arial"/>
              </a:rPr>
              <a:t>Main SAP application life cycle services markets </a:t>
            </a:r>
            <a:r>
              <a:rPr lang="en-US" sz="1000" b="1" i="1" dirty="0" smtClean="0">
                <a:latin typeface="Arial"/>
                <a:cs typeface="Arial"/>
              </a:rPr>
              <a:t>are the U.K., Germany, France, Italy and Spain</a:t>
            </a:r>
            <a:endParaRPr lang="en-US" sz="1000" b="1" i="1" dirty="0">
              <a:latin typeface="Arial"/>
              <a:cs typeface="Arial"/>
            </a:endParaRPr>
          </a:p>
        </p:txBody>
      </p:sp>
      <p:sp>
        <p:nvSpPr>
          <p:cNvPr id="23561" name="AutoShape 9"/>
          <p:cNvSpPr>
            <a:spLocks noChangeArrowheads="1"/>
          </p:cNvSpPr>
          <p:nvPr/>
        </p:nvSpPr>
        <p:spPr bwMode="auto">
          <a:xfrm>
            <a:off x="2155825" y="730250"/>
            <a:ext cx="3113087" cy="336550"/>
          </a:xfrm>
          <a:prstGeom prst="roundRect">
            <a:avLst>
              <a:gd name="adj" fmla="val 11176"/>
            </a:avLst>
          </a:prstGeom>
          <a:solidFill>
            <a:schemeClr val="accent2">
              <a:lumMod val="40000"/>
              <a:lumOff val="60000"/>
            </a:schemeClr>
          </a:solidFill>
          <a:ln w="12700" algn="ctr">
            <a:noFill/>
            <a:round/>
            <a:headEnd/>
            <a:tailEnd/>
          </a:ln>
        </p:spPr>
        <p:txBody>
          <a:bodyPr wrap="none" anchor="ctr"/>
          <a:lstStyle/>
          <a:p>
            <a:pPr algn="ctr"/>
            <a:r>
              <a:rPr lang="en-US" sz="1400" b="1" dirty="0" smtClean="0">
                <a:solidFill>
                  <a:schemeClr val="bg1"/>
                </a:solidFill>
              </a:rPr>
              <a:t>Accenture</a:t>
            </a:r>
            <a:endParaRPr lang="en-US" sz="1400" b="1" dirty="0">
              <a:solidFill>
                <a:schemeClr val="bg1"/>
              </a:solidFill>
            </a:endParaRPr>
          </a:p>
        </p:txBody>
      </p:sp>
      <p:sp>
        <p:nvSpPr>
          <p:cNvPr id="23562" name="AutoShape 10"/>
          <p:cNvSpPr>
            <a:spLocks noChangeArrowheads="1"/>
          </p:cNvSpPr>
          <p:nvPr/>
        </p:nvSpPr>
        <p:spPr bwMode="auto">
          <a:xfrm>
            <a:off x="5678488" y="719960"/>
            <a:ext cx="3160712" cy="336550"/>
          </a:xfrm>
          <a:prstGeom prst="roundRect">
            <a:avLst>
              <a:gd name="adj" fmla="val 11176"/>
            </a:avLst>
          </a:prstGeom>
          <a:solidFill>
            <a:srgbClr val="00B0F0"/>
          </a:solidFill>
          <a:ln w="12700" algn="ctr">
            <a:noFill/>
            <a:round/>
            <a:headEnd/>
            <a:tailEnd/>
          </a:ln>
        </p:spPr>
        <p:txBody>
          <a:bodyPr wrap="none" anchor="ctr"/>
          <a:lstStyle/>
          <a:p>
            <a:pPr algn="ctr"/>
            <a:r>
              <a:rPr lang="en-US" sz="1400" b="1">
                <a:solidFill>
                  <a:schemeClr val="bg1"/>
                </a:solidFill>
              </a:rPr>
              <a:t>TCS</a:t>
            </a:r>
          </a:p>
        </p:txBody>
      </p:sp>
      <p:sp>
        <p:nvSpPr>
          <p:cNvPr id="23563" name="AutoShape 11"/>
          <p:cNvSpPr>
            <a:spLocks noChangeArrowheads="1"/>
          </p:cNvSpPr>
          <p:nvPr/>
        </p:nvSpPr>
        <p:spPr bwMode="auto">
          <a:xfrm>
            <a:off x="334962" y="730250"/>
            <a:ext cx="1387475" cy="336550"/>
          </a:xfrm>
          <a:prstGeom prst="roundRect">
            <a:avLst>
              <a:gd name="adj" fmla="val 11176"/>
            </a:avLst>
          </a:prstGeom>
          <a:solidFill>
            <a:schemeClr val="bg1">
              <a:lumMod val="65000"/>
            </a:schemeClr>
          </a:solidFill>
          <a:ln w="12700" algn="ctr">
            <a:noFill/>
            <a:round/>
            <a:headEnd/>
            <a:tailEnd/>
          </a:ln>
        </p:spPr>
        <p:txBody>
          <a:bodyPr wrap="none" anchor="ctr"/>
          <a:lstStyle/>
          <a:p>
            <a:pPr algn="ctr"/>
            <a:r>
              <a:rPr lang="en-US" sz="1400" b="1">
                <a:solidFill>
                  <a:schemeClr val="bg1"/>
                </a:solidFill>
              </a:rPr>
              <a:t>Technology</a:t>
            </a:r>
          </a:p>
        </p:txBody>
      </p:sp>
      <p:sp>
        <p:nvSpPr>
          <p:cNvPr id="23564" name="AutoShape 35"/>
          <p:cNvSpPr>
            <a:spLocks noChangeArrowheads="1"/>
          </p:cNvSpPr>
          <p:nvPr/>
        </p:nvSpPr>
        <p:spPr bwMode="auto">
          <a:xfrm>
            <a:off x="152400" y="2590800"/>
            <a:ext cx="8869680" cy="1143000"/>
          </a:xfrm>
          <a:prstGeom prst="roundRect">
            <a:avLst>
              <a:gd name="adj" fmla="val 8454"/>
            </a:avLst>
          </a:prstGeom>
          <a:solidFill>
            <a:srgbClr val="F1EFED">
              <a:alpha val="62000"/>
            </a:srgbClr>
          </a:solidFill>
          <a:ln w="12700" algn="ctr">
            <a:noFill/>
            <a:round/>
            <a:headEnd/>
            <a:tailEnd/>
          </a:ln>
        </p:spPr>
        <p:txBody>
          <a:bodyPr wrap="none" anchor="ctr"/>
          <a:lstStyle/>
          <a:p>
            <a:endParaRPr lang="en-US"/>
          </a:p>
        </p:txBody>
      </p:sp>
      <p:sp>
        <p:nvSpPr>
          <p:cNvPr id="23566" name="AutoShape 37"/>
          <p:cNvSpPr>
            <a:spLocks noChangeArrowheads="1"/>
          </p:cNvSpPr>
          <p:nvPr/>
        </p:nvSpPr>
        <p:spPr bwMode="auto">
          <a:xfrm>
            <a:off x="228600" y="2857200"/>
            <a:ext cx="1463040" cy="640080"/>
          </a:xfrm>
          <a:prstGeom prst="roundRect">
            <a:avLst/>
          </a:prstGeom>
          <a:solidFill>
            <a:schemeClr val="bg1">
              <a:lumMod val="85000"/>
            </a:schemeClr>
          </a:solidFill>
          <a:ln w="12700" algn="ctr">
            <a:noFill/>
            <a:round/>
            <a:headEnd/>
            <a:tailEnd/>
          </a:ln>
        </p:spPr>
        <p:txBody>
          <a:bodyPr wrap="square" anchor="ctr">
            <a:noAutofit/>
          </a:bodyPr>
          <a:lstStyle/>
          <a:p>
            <a:pPr algn="ctr"/>
            <a:r>
              <a:rPr lang="en-US" sz="1200" b="1">
                <a:latin typeface="Arial"/>
                <a:cs typeface="Arial"/>
              </a:rPr>
              <a:t>Oracle</a:t>
            </a:r>
          </a:p>
        </p:txBody>
      </p:sp>
      <p:sp>
        <p:nvSpPr>
          <p:cNvPr id="23567" name="AutoShape 38"/>
          <p:cNvSpPr>
            <a:spLocks noChangeArrowheads="1"/>
          </p:cNvSpPr>
          <p:nvPr/>
        </p:nvSpPr>
        <p:spPr bwMode="auto">
          <a:xfrm>
            <a:off x="2155825" y="2665412"/>
            <a:ext cx="3113087" cy="1005840"/>
          </a:xfrm>
          <a:prstGeom prst="roundRect">
            <a:avLst>
              <a:gd name="adj" fmla="val 11176"/>
            </a:avLst>
          </a:prstGeom>
          <a:solidFill>
            <a:schemeClr val="accent2">
              <a:lumMod val="20000"/>
              <a:lumOff val="80000"/>
            </a:schemeClr>
          </a:solidFill>
          <a:ln w="12700" algn="ctr">
            <a:noFill/>
            <a:round/>
            <a:headEnd/>
            <a:tailEnd/>
          </a:ln>
        </p:spPr>
        <p:txBody>
          <a:bodyPr/>
          <a:lstStyle/>
          <a:p>
            <a:pPr marL="122238" indent="-122238">
              <a:lnSpc>
                <a:spcPct val="110000"/>
              </a:lnSpc>
              <a:buClr>
                <a:schemeClr val="tx1">
                  <a:lumMod val="65000"/>
                  <a:lumOff val="35000"/>
                </a:schemeClr>
              </a:buClr>
              <a:buFontTx/>
              <a:buChar char="•"/>
            </a:pPr>
            <a:r>
              <a:rPr lang="en-US" sz="1000" b="1" i="1" dirty="0">
                <a:latin typeface="Arial"/>
                <a:cs typeface="Arial"/>
              </a:rPr>
              <a:t>Leader</a:t>
            </a:r>
            <a:r>
              <a:rPr lang="en-US" sz="1000" b="1" dirty="0">
                <a:latin typeface="Arial"/>
                <a:cs typeface="Arial"/>
              </a:rPr>
              <a:t> </a:t>
            </a:r>
            <a:r>
              <a:rPr lang="en-US" sz="1000" dirty="0">
                <a:latin typeface="Arial"/>
                <a:cs typeface="Arial"/>
              </a:rPr>
              <a:t>in the Gartner’s Magic Quadrant</a:t>
            </a:r>
          </a:p>
          <a:p>
            <a:pPr marL="122238" indent="-122238">
              <a:lnSpc>
                <a:spcPct val="110000"/>
              </a:lnSpc>
              <a:buClr>
                <a:schemeClr val="tx1">
                  <a:lumMod val="65000"/>
                  <a:lumOff val="35000"/>
                </a:schemeClr>
              </a:buClr>
              <a:buFontTx/>
              <a:buChar char="•"/>
            </a:pPr>
            <a:r>
              <a:rPr lang="en-US" sz="1000" dirty="0" smtClean="0">
                <a:latin typeface="Arial"/>
                <a:cs typeface="Arial"/>
              </a:rPr>
              <a:t>Main markets are </a:t>
            </a:r>
            <a:r>
              <a:rPr lang="en-US" sz="1000" b="1" i="1" dirty="0" smtClean="0">
                <a:latin typeface="Arial"/>
                <a:cs typeface="Arial"/>
              </a:rPr>
              <a:t>the U.K., Germany, France, Italy and Spain</a:t>
            </a:r>
            <a:r>
              <a:rPr lang="en-US" sz="1000" dirty="0" smtClean="0">
                <a:latin typeface="Arial"/>
                <a:cs typeface="Arial"/>
              </a:rPr>
              <a:t>, and it has local presence in most European countries</a:t>
            </a:r>
          </a:p>
          <a:p>
            <a:pPr marL="122238" indent="-122238">
              <a:lnSpc>
                <a:spcPct val="110000"/>
              </a:lnSpc>
              <a:buClr>
                <a:schemeClr val="tx1">
                  <a:lumMod val="65000"/>
                  <a:lumOff val="35000"/>
                </a:schemeClr>
              </a:buClr>
              <a:buFontTx/>
              <a:buChar char="•"/>
            </a:pPr>
            <a:r>
              <a:rPr lang="en-US" sz="1000" b="1" i="1" dirty="0" smtClean="0">
                <a:latin typeface="Arial"/>
                <a:cs typeface="Arial"/>
              </a:rPr>
              <a:t>Oracle Diamond partner </a:t>
            </a:r>
            <a:endParaRPr lang="en-US" sz="1000" dirty="0">
              <a:latin typeface="Arial"/>
              <a:cs typeface="Arial"/>
            </a:endParaRPr>
          </a:p>
        </p:txBody>
      </p:sp>
      <p:sp>
        <p:nvSpPr>
          <p:cNvPr id="23568" name="AutoShape 39"/>
          <p:cNvSpPr>
            <a:spLocks noChangeArrowheads="1"/>
          </p:cNvSpPr>
          <p:nvPr/>
        </p:nvSpPr>
        <p:spPr bwMode="auto">
          <a:xfrm>
            <a:off x="5645150" y="2665412"/>
            <a:ext cx="3194050" cy="1005840"/>
          </a:xfrm>
          <a:prstGeom prst="roundRect">
            <a:avLst>
              <a:gd name="adj" fmla="val 11176"/>
            </a:avLst>
          </a:prstGeom>
          <a:solidFill>
            <a:srgbClr val="F3FCFF"/>
          </a:solidFill>
          <a:ln w="12700" algn="ctr">
            <a:noFill/>
            <a:round/>
            <a:headEnd/>
            <a:tailEnd/>
          </a:ln>
        </p:spPr>
        <p:txBody>
          <a:bodyPr lIns="0" tIns="0" rIns="0" anchor="ctr" anchorCtr="0"/>
          <a:lstStyle/>
          <a:p>
            <a:pPr marL="122238" indent="-122238">
              <a:lnSpc>
                <a:spcPct val="110000"/>
              </a:lnSpc>
              <a:buClr>
                <a:schemeClr val="tx1">
                  <a:lumMod val="65000"/>
                  <a:lumOff val="35000"/>
                </a:schemeClr>
              </a:buClr>
              <a:buFontTx/>
              <a:buChar char="•"/>
            </a:pPr>
            <a:r>
              <a:rPr lang="en-US" sz="1000" b="1" i="1" dirty="0" smtClean="0">
                <a:latin typeface="Arial"/>
                <a:cs typeface="Arial"/>
              </a:rPr>
              <a:t>Challenger </a:t>
            </a:r>
            <a:r>
              <a:rPr lang="en-US" sz="1000" dirty="0" smtClean="0">
                <a:latin typeface="Arial"/>
                <a:cs typeface="Arial"/>
              </a:rPr>
              <a:t>in </a:t>
            </a:r>
            <a:r>
              <a:rPr lang="en-US" sz="1000" dirty="0">
                <a:latin typeface="Arial"/>
                <a:cs typeface="Arial"/>
              </a:rPr>
              <a:t>the Gartner’s Magic Quadrant</a:t>
            </a:r>
          </a:p>
          <a:p>
            <a:pPr marL="122238" indent="-122238">
              <a:lnSpc>
                <a:spcPct val="110000"/>
              </a:lnSpc>
              <a:buClr>
                <a:schemeClr val="tx1">
                  <a:lumMod val="65000"/>
                  <a:lumOff val="35000"/>
                </a:schemeClr>
              </a:buClr>
              <a:buFontTx/>
              <a:buChar char="•"/>
            </a:pPr>
            <a:r>
              <a:rPr lang="en-US" sz="1000" dirty="0">
                <a:latin typeface="Arial"/>
                <a:cs typeface="Arial"/>
              </a:rPr>
              <a:t>Need to continue focus on driving innovations to truly deliver value.</a:t>
            </a:r>
          </a:p>
          <a:p>
            <a:pPr marL="122238" indent="-122238">
              <a:lnSpc>
                <a:spcPct val="110000"/>
              </a:lnSpc>
              <a:buClr>
                <a:schemeClr val="tx1">
                  <a:lumMod val="65000"/>
                  <a:lumOff val="35000"/>
                </a:schemeClr>
              </a:buClr>
              <a:buFontTx/>
              <a:buChar char="•"/>
            </a:pPr>
            <a:r>
              <a:rPr lang="en-US" sz="1000" dirty="0">
                <a:latin typeface="Arial"/>
                <a:cs typeface="Arial"/>
              </a:rPr>
              <a:t>Faces challenges in account management to deliver the broad range of capabilities that it possesses</a:t>
            </a:r>
          </a:p>
        </p:txBody>
      </p:sp>
      <p:sp>
        <p:nvSpPr>
          <p:cNvPr id="23569" name="AutoShape 40"/>
          <p:cNvSpPr>
            <a:spLocks noChangeArrowheads="1"/>
          </p:cNvSpPr>
          <p:nvPr/>
        </p:nvSpPr>
        <p:spPr bwMode="auto">
          <a:xfrm>
            <a:off x="152400" y="3778399"/>
            <a:ext cx="8869680" cy="822960"/>
          </a:xfrm>
          <a:prstGeom prst="roundRect">
            <a:avLst>
              <a:gd name="adj" fmla="val 8454"/>
            </a:avLst>
          </a:prstGeom>
          <a:solidFill>
            <a:srgbClr val="F1EFED">
              <a:alpha val="62000"/>
            </a:srgbClr>
          </a:solidFill>
          <a:ln w="12700" algn="ctr">
            <a:noFill/>
            <a:round/>
            <a:headEnd/>
            <a:tailEnd/>
          </a:ln>
        </p:spPr>
        <p:txBody>
          <a:bodyPr wrap="none" anchor="ctr"/>
          <a:lstStyle/>
          <a:p>
            <a:endParaRPr lang="en-US"/>
          </a:p>
        </p:txBody>
      </p:sp>
      <p:sp>
        <p:nvSpPr>
          <p:cNvPr id="23570" name="Line 41"/>
          <p:cNvSpPr>
            <a:spLocks noChangeShapeType="1"/>
          </p:cNvSpPr>
          <p:nvPr/>
        </p:nvSpPr>
        <p:spPr bwMode="auto">
          <a:xfrm>
            <a:off x="1593850" y="4587316"/>
            <a:ext cx="6705600" cy="0"/>
          </a:xfrm>
          <a:prstGeom prst="line">
            <a:avLst/>
          </a:prstGeom>
          <a:solidFill>
            <a:srgbClr val="F1EFED"/>
          </a:solidFill>
          <a:ln w="12700" algn="ctr">
            <a:noFill/>
            <a:round/>
            <a:headEnd/>
            <a:tailEnd/>
          </a:ln>
        </p:spPr>
        <p:txBody>
          <a:bodyPr wrap="none" anchor="ctr"/>
          <a:lstStyle/>
          <a:p>
            <a:endParaRPr lang="en-US"/>
          </a:p>
        </p:txBody>
      </p:sp>
      <p:sp>
        <p:nvSpPr>
          <p:cNvPr id="23571" name="AutoShape 42"/>
          <p:cNvSpPr>
            <a:spLocks noChangeArrowheads="1"/>
          </p:cNvSpPr>
          <p:nvPr/>
        </p:nvSpPr>
        <p:spPr bwMode="auto">
          <a:xfrm>
            <a:off x="228600" y="3853238"/>
            <a:ext cx="1463040" cy="640080"/>
          </a:xfrm>
          <a:prstGeom prst="roundRect">
            <a:avLst/>
          </a:prstGeom>
          <a:solidFill>
            <a:schemeClr val="bg1">
              <a:lumMod val="85000"/>
            </a:schemeClr>
          </a:solidFill>
          <a:ln w="12700" algn="ctr">
            <a:noFill/>
            <a:round/>
            <a:headEnd/>
            <a:tailEnd/>
          </a:ln>
        </p:spPr>
        <p:txBody>
          <a:bodyPr wrap="square" lIns="0" rIns="0" anchor="ctr">
            <a:noAutofit/>
          </a:bodyPr>
          <a:lstStyle/>
          <a:p>
            <a:pPr algn="ctr"/>
            <a:r>
              <a:rPr lang="en-US" sz="1200" b="1" dirty="0">
                <a:latin typeface="Arial"/>
                <a:cs typeface="Arial"/>
              </a:rPr>
              <a:t>CRM</a:t>
            </a:r>
          </a:p>
          <a:p>
            <a:pPr algn="ctr"/>
            <a:r>
              <a:rPr lang="en-US" sz="1200" b="1" dirty="0">
                <a:latin typeface="Arial"/>
                <a:cs typeface="Arial"/>
              </a:rPr>
              <a:t>(Consulting &amp; Solution implementation)</a:t>
            </a:r>
          </a:p>
        </p:txBody>
      </p:sp>
      <p:sp>
        <p:nvSpPr>
          <p:cNvPr id="23572" name="AutoShape 43"/>
          <p:cNvSpPr>
            <a:spLocks noChangeArrowheads="1"/>
          </p:cNvSpPr>
          <p:nvPr/>
        </p:nvSpPr>
        <p:spPr bwMode="auto">
          <a:xfrm>
            <a:off x="2155825" y="3853011"/>
            <a:ext cx="3113087" cy="640080"/>
          </a:xfrm>
          <a:prstGeom prst="roundRect">
            <a:avLst>
              <a:gd name="adj" fmla="val 11176"/>
            </a:avLst>
          </a:prstGeom>
          <a:solidFill>
            <a:schemeClr val="accent2">
              <a:lumMod val="20000"/>
              <a:lumOff val="80000"/>
            </a:schemeClr>
          </a:solidFill>
          <a:ln w="12700" algn="ctr">
            <a:noFill/>
            <a:round/>
            <a:headEnd/>
            <a:tailEnd/>
          </a:ln>
        </p:spPr>
        <p:txBody>
          <a:bodyPr anchor="ctr" anchorCtr="0"/>
          <a:lstStyle/>
          <a:p>
            <a:pPr marL="122238" indent="-122238">
              <a:lnSpc>
                <a:spcPct val="110000"/>
              </a:lnSpc>
              <a:buClr>
                <a:schemeClr val="tx1">
                  <a:lumMod val="65000"/>
                  <a:lumOff val="35000"/>
                </a:schemeClr>
              </a:buClr>
              <a:buFontTx/>
              <a:buChar char="•"/>
            </a:pPr>
            <a:r>
              <a:rPr lang="en-US" sz="1000" b="1" i="1" dirty="0">
                <a:latin typeface="Arial"/>
                <a:cs typeface="Arial"/>
              </a:rPr>
              <a:t>Leader</a:t>
            </a:r>
            <a:r>
              <a:rPr lang="en-US" sz="1000" b="1" dirty="0">
                <a:latin typeface="Arial"/>
                <a:cs typeface="Arial"/>
              </a:rPr>
              <a:t> </a:t>
            </a:r>
            <a:r>
              <a:rPr lang="en-US" sz="1000" dirty="0">
                <a:latin typeface="Arial"/>
                <a:cs typeface="Arial"/>
              </a:rPr>
              <a:t>in the Gartner’s Magic Quadrant for Consulting and Solution implementation. </a:t>
            </a:r>
          </a:p>
        </p:txBody>
      </p:sp>
      <p:sp>
        <p:nvSpPr>
          <p:cNvPr id="23573" name="AutoShape 44"/>
          <p:cNvSpPr>
            <a:spLocks noChangeArrowheads="1"/>
          </p:cNvSpPr>
          <p:nvPr/>
        </p:nvSpPr>
        <p:spPr bwMode="auto">
          <a:xfrm>
            <a:off x="5645150" y="3853011"/>
            <a:ext cx="3194050" cy="640080"/>
          </a:xfrm>
          <a:prstGeom prst="roundRect">
            <a:avLst>
              <a:gd name="adj" fmla="val 11176"/>
            </a:avLst>
          </a:prstGeom>
          <a:solidFill>
            <a:srgbClr val="F3FCFF"/>
          </a:solidFill>
          <a:ln w="12700" algn="ctr">
            <a:noFill/>
            <a:round/>
            <a:headEnd/>
            <a:tailEnd/>
          </a:ln>
        </p:spPr>
        <p:txBody>
          <a:bodyPr lIns="0" tIns="0" rIns="0" anchor="ctr" anchorCtr="0"/>
          <a:lstStyle/>
          <a:p>
            <a:pPr marL="122238" indent="-122238">
              <a:lnSpc>
                <a:spcPct val="110000"/>
              </a:lnSpc>
              <a:buClr>
                <a:schemeClr val="tx1">
                  <a:lumMod val="65000"/>
                  <a:lumOff val="35000"/>
                </a:schemeClr>
              </a:buClr>
              <a:buFontTx/>
              <a:buChar char="•"/>
            </a:pPr>
            <a:r>
              <a:rPr lang="en-US" sz="1000" b="1" i="1" dirty="0">
                <a:latin typeface="Arial"/>
                <a:cs typeface="Arial"/>
              </a:rPr>
              <a:t>Challenger </a:t>
            </a:r>
            <a:r>
              <a:rPr lang="en-US" sz="1000" dirty="0">
                <a:latin typeface="Arial"/>
                <a:cs typeface="Arial"/>
              </a:rPr>
              <a:t>in the Gartner’s Magic Quadrant for Consulting and Solution implementation. </a:t>
            </a:r>
            <a:endParaRPr lang="en-US" sz="1000" b="1" i="1" dirty="0">
              <a:latin typeface="Arial"/>
              <a:cs typeface="Arial"/>
            </a:endParaRPr>
          </a:p>
        </p:txBody>
      </p:sp>
      <p:sp>
        <p:nvSpPr>
          <p:cNvPr id="23574" name="AutoShape 45"/>
          <p:cNvSpPr>
            <a:spLocks noChangeArrowheads="1"/>
          </p:cNvSpPr>
          <p:nvPr/>
        </p:nvSpPr>
        <p:spPr bwMode="auto">
          <a:xfrm>
            <a:off x="152400" y="4660574"/>
            <a:ext cx="8869680" cy="1691640"/>
          </a:xfrm>
          <a:prstGeom prst="roundRect">
            <a:avLst>
              <a:gd name="adj" fmla="val 8454"/>
            </a:avLst>
          </a:prstGeom>
          <a:solidFill>
            <a:srgbClr val="F1EFED">
              <a:alpha val="62000"/>
            </a:srgbClr>
          </a:solidFill>
          <a:ln w="12700" algn="ctr">
            <a:noFill/>
            <a:round/>
            <a:headEnd/>
            <a:tailEnd/>
          </a:ln>
        </p:spPr>
        <p:txBody>
          <a:bodyPr wrap="none" anchor="ctr"/>
          <a:lstStyle/>
          <a:p>
            <a:endParaRPr lang="en-US"/>
          </a:p>
        </p:txBody>
      </p:sp>
      <p:sp>
        <p:nvSpPr>
          <p:cNvPr id="23576" name="AutoShape 47"/>
          <p:cNvSpPr>
            <a:spLocks noChangeArrowheads="1"/>
          </p:cNvSpPr>
          <p:nvPr/>
        </p:nvSpPr>
        <p:spPr bwMode="auto">
          <a:xfrm>
            <a:off x="230187" y="5270175"/>
            <a:ext cx="1463040" cy="640080"/>
          </a:xfrm>
          <a:prstGeom prst="roundRect">
            <a:avLst/>
          </a:prstGeom>
          <a:solidFill>
            <a:schemeClr val="bg1">
              <a:lumMod val="85000"/>
            </a:schemeClr>
          </a:solidFill>
          <a:ln w="12700" algn="ctr">
            <a:noFill/>
            <a:round/>
            <a:headEnd/>
            <a:tailEnd/>
          </a:ln>
        </p:spPr>
        <p:txBody>
          <a:bodyPr wrap="square" anchor="ctr">
            <a:noAutofit/>
          </a:bodyPr>
          <a:lstStyle/>
          <a:p>
            <a:pPr algn="ctr"/>
            <a:r>
              <a:rPr lang="en-US" sz="1200" b="1" dirty="0">
                <a:latin typeface="Arial"/>
                <a:cs typeface="Arial"/>
              </a:rPr>
              <a:t>BIPM</a:t>
            </a:r>
          </a:p>
        </p:txBody>
      </p:sp>
      <p:sp>
        <p:nvSpPr>
          <p:cNvPr id="23577" name="AutoShape 48"/>
          <p:cNvSpPr>
            <a:spLocks noChangeArrowheads="1"/>
          </p:cNvSpPr>
          <p:nvPr/>
        </p:nvSpPr>
        <p:spPr bwMode="auto">
          <a:xfrm>
            <a:off x="2155825" y="4735186"/>
            <a:ext cx="3113087" cy="1554480"/>
          </a:xfrm>
          <a:prstGeom prst="roundRect">
            <a:avLst>
              <a:gd name="adj" fmla="val 11176"/>
            </a:avLst>
          </a:prstGeom>
          <a:solidFill>
            <a:schemeClr val="accent2">
              <a:lumMod val="20000"/>
              <a:lumOff val="80000"/>
            </a:schemeClr>
          </a:solidFill>
          <a:ln w="12700" algn="ctr">
            <a:noFill/>
            <a:round/>
            <a:headEnd/>
            <a:tailEnd/>
          </a:ln>
        </p:spPr>
        <p:txBody>
          <a:bodyPr lIns="0" tIns="0" rIns="0" bIns="0"/>
          <a:lstStyle/>
          <a:p>
            <a:pPr marL="122238" indent="-122238">
              <a:lnSpc>
                <a:spcPct val="110000"/>
              </a:lnSpc>
              <a:buClr>
                <a:schemeClr val="tx1">
                  <a:lumMod val="65000"/>
                  <a:lumOff val="35000"/>
                </a:schemeClr>
              </a:buClr>
              <a:buFontTx/>
              <a:buChar char="•"/>
            </a:pPr>
            <a:r>
              <a:rPr lang="en-US" sz="1000" b="1" i="1" dirty="0" smtClean="0">
                <a:latin typeface="Arial"/>
                <a:cs typeface="Arial"/>
              </a:rPr>
              <a:t>Leader</a:t>
            </a:r>
            <a:r>
              <a:rPr lang="en-US" sz="1000" b="1" dirty="0" smtClean="0">
                <a:latin typeface="Arial"/>
                <a:cs typeface="Arial"/>
              </a:rPr>
              <a:t> </a:t>
            </a:r>
            <a:r>
              <a:rPr lang="en-US" sz="1000" dirty="0" smtClean="0">
                <a:latin typeface="Arial"/>
                <a:cs typeface="Arial"/>
              </a:rPr>
              <a:t>in </a:t>
            </a:r>
            <a:r>
              <a:rPr lang="en-US" sz="1000" dirty="0">
                <a:latin typeface="Arial"/>
                <a:cs typeface="Arial"/>
              </a:rPr>
              <a:t>the Gartner’s Magic Quadrant</a:t>
            </a:r>
          </a:p>
          <a:p>
            <a:pPr marL="122238" indent="-122238">
              <a:lnSpc>
                <a:spcPct val="110000"/>
              </a:lnSpc>
              <a:buClr>
                <a:schemeClr val="tx1">
                  <a:lumMod val="65000"/>
                  <a:lumOff val="35000"/>
                </a:schemeClr>
              </a:buClr>
              <a:buFontTx/>
              <a:buChar char="•"/>
            </a:pPr>
            <a:r>
              <a:rPr lang="en-US" sz="1000" dirty="0" smtClean="0">
                <a:latin typeface="Arial"/>
                <a:cs typeface="Arial"/>
              </a:rPr>
              <a:t>Offered through its respective management consulting areas,</a:t>
            </a:r>
          </a:p>
          <a:p>
            <a:pPr marL="122238" indent="-122238">
              <a:lnSpc>
                <a:spcPct val="110000"/>
              </a:lnSpc>
              <a:buClr>
                <a:schemeClr val="tx1">
                  <a:lumMod val="65000"/>
                  <a:lumOff val="35000"/>
                </a:schemeClr>
              </a:buClr>
              <a:buFontTx/>
              <a:buChar char="•"/>
            </a:pPr>
            <a:r>
              <a:rPr lang="en-US" sz="1000" dirty="0" smtClean="0">
                <a:latin typeface="Arial"/>
                <a:cs typeface="Arial"/>
              </a:rPr>
              <a:t>Accenture's clients cited its professional management of project timeline and budget as a success factor</a:t>
            </a:r>
          </a:p>
          <a:p>
            <a:pPr marL="122238" indent="-122238">
              <a:lnSpc>
                <a:spcPct val="110000"/>
              </a:lnSpc>
              <a:buClr>
                <a:schemeClr val="tx1">
                  <a:lumMod val="65000"/>
                  <a:lumOff val="35000"/>
                </a:schemeClr>
              </a:buClr>
              <a:buFontTx/>
              <a:buChar char="•"/>
            </a:pPr>
            <a:r>
              <a:rPr lang="en-US" sz="1000" dirty="0" smtClean="0">
                <a:latin typeface="Arial"/>
                <a:cs typeface="Arial"/>
              </a:rPr>
              <a:t>More-suited to large clients with transformation projects</a:t>
            </a:r>
            <a:endParaRPr lang="en-US" sz="1000" dirty="0">
              <a:latin typeface="Arial"/>
              <a:cs typeface="Arial"/>
            </a:endParaRPr>
          </a:p>
        </p:txBody>
      </p:sp>
      <p:sp>
        <p:nvSpPr>
          <p:cNvPr id="23578" name="AutoShape 49"/>
          <p:cNvSpPr>
            <a:spLocks noChangeArrowheads="1"/>
          </p:cNvSpPr>
          <p:nvPr/>
        </p:nvSpPr>
        <p:spPr bwMode="auto">
          <a:xfrm>
            <a:off x="5645150" y="4735186"/>
            <a:ext cx="3194050" cy="1554480"/>
          </a:xfrm>
          <a:prstGeom prst="roundRect">
            <a:avLst>
              <a:gd name="adj" fmla="val 11176"/>
            </a:avLst>
          </a:prstGeom>
          <a:solidFill>
            <a:srgbClr val="F3FCFF"/>
          </a:solidFill>
          <a:ln w="12700" algn="ctr">
            <a:noFill/>
            <a:round/>
            <a:headEnd/>
            <a:tailEnd/>
          </a:ln>
        </p:spPr>
        <p:txBody>
          <a:bodyPr lIns="0" tIns="0" rIns="0" anchor="ctr" anchorCtr="0"/>
          <a:lstStyle/>
          <a:p>
            <a:pPr marL="122238" indent="-122238">
              <a:lnSpc>
                <a:spcPct val="110000"/>
              </a:lnSpc>
              <a:buClr>
                <a:schemeClr val="tx1">
                  <a:lumMod val="65000"/>
                  <a:lumOff val="35000"/>
                </a:schemeClr>
              </a:buClr>
              <a:buFontTx/>
              <a:buChar char="•"/>
            </a:pPr>
            <a:r>
              <a:rPr lang="en-US" sz="1000" b="1" i="1" dirty="0">
                <a:latin typeface="Arial"/>
                <a:cs typeface="Arial"/>
              </a:rPr>
              <a:t>Challenger </a:t>
            </a:r>
            <a:r>
              <a:rPr lang="en-US" sz="1000" dirty="0">
                <a:latin typeface="Arial"/>
                <a:cs typeface="Arial"/>
              </a:rPr>
              <a:t>in the Gartner’s Magic </a:t>
            </a:r>
            <a:r>
              <a:rPr lang="en-US" sz="1000" dirty="0" smtClean="0">
                <a:latin typeface="Arial"/>
                <a:cs typeface="Arial"/>
              </a:rPr>
              <a:t>Quadrant</a:t>
            </a:r>
          </a:p>
          <a:p>
            <a:pPr marL="122238" indent="-122238">
              <a:lnSpc>
                <a:spcPct val="110000"/>
              </a:lnSpc>
              <a:buClr>
                <a:schemeClr val="tx1">
                  <a:lumMod val="65000"/>
                  <a:lumOff val="35000"/>
                </a:schemeClr>
              </a:buClr>
              <a:buFontTx/>
              <a:buChar char="•"/>
            </a:pPr>
            <a:r>
              <a:rPr lang="en-US" sz="1000" dirty="0" smtClean="0">
                <a:latin typeface="Arial"/>
                <a:cs typeface="Arial"/>
              </a:rPr>
              <a:t>clients rate it high for integrating BI solutions with enterprise application needs, and they indicate </a:t>
            </a:r>
            <a:r>
              <a:rPr lang="en-US" sz="1000" b="1" i="1" dirty="0" smtClean="0">
                <a:latin typeface="Arial"/>
                <a:cs typeface="Arial"/>
              </a:rPr>
              <a:t>satisfaction with its ability to both scale resources </a:t>
            </a:r>
            <a:r>
              <a:rPr lang="en-US" sz="1000" dirty="0" smtClean="0">
                <a:latin typeface="Arial"/>
                <a:cs typeface="Arial"/>
              </a:rPr>
              <a:t>for large engagements and </a:t>
            </a:r>
            <a:r>
              <a:rPr lang="en-US" sz="1000" b="1" i="1" dirty="0" smtClean="0">
                <a:latin typeface="Arial"/>
                <a:cs typeface="Arial"/>
              </a:rPr>
              <a:t>effectively deliver </a:t>
            </a:r>
            <a:r>
              <a:rPr lang="en-US" sz="1000" dirty="0" smtClean="0">
                <a:latin typeface="Arial"/>
                <a:cs typeface="Arial"/>
              </a:rPr>
              <a:t>at a </a:t>
            </a:r>
            <a:r>
              <a:rPr lang="en-US" sz="1000" b="1" i="1" dirty="0" smtClean="0">
                <a:latin typeface="Arial"/>
                <a:cs typeface="Arial"/>
              </a:rPr>
              <a:t>competitive price</a:t>
            </a:r>
          </a:p>
          <a:p>
            <a:pPr marL="122238" indent="-122238">
              <a:lnSpc>
                <a:spcPct val="110000"/>
              </a:lnSpc>
              <a:buClr>
                <a:schemeClr val="tx1">
                  <a:lumMod val="65000"/>
                  <a:lumOff val="35000"/>
                </a:schemeClr>
              </a:buClr>
              <a:buFontTx/>
              <a:buChar char="•"/>
            </a:pPr>
            <a:r>
              <a:rPr lang="en-US" sz="1000" dirty="0" smtClean="0">
                <a:latin typeface="Arial"/>
                <a:cs typeface="Arial"/>
              </a:rPr>
              <a:t>Needs to expand its PM offerings and invest in management consulting</a:t>
            </a:r>
            <a:endParaRPr lang="en-US" sz="1000" dirty="0">
              <a:latin typeface="Arial"/>
              <a:cs typeface="Arial"/>
            </a:endParaRPr>
          </a:p>
        </p:txBody>
      </p:sp>
      <p:sp>
        <p:nvSpPr>
          <p:cNvPr id="28" name="Slide Number Placeholder 27"/>
          <p:cNvSpPr>
            <a:spLocks noGrp="1"/>
          </p:cNvSpPr>
          <p:nvPr>
            <p:ph type="sldNum" sz="quarter" idx="10"/>
          </p:nvPr>
        </p:nvSpPr>
        <p:spPr/>
        <p:txBody>
          <a:bodyPr/>
          <a:lstStyle/>
          <a:p>
            <a:pPr>
              <a:defRPr/>
            </a:pPr>
            <a:fld id="{7CE87BE8-1CB9-460D-8959-563EB250A989}" type="slidenum">
              <a:rPr lang="en-US" smtClean="0"/>
              <a:pPr>
                <a:defRPr/>
              </a:pPr>
              <a:t>15</a:t>
            </a:fld>
            <a:endParaRPr lang="en-US" dirty="0"/>
          </a:p>
        </p:txBody>
      </p:sp>
      <p:sp>
        <p:nvSpPr>
          <p:cNvPr id="23560" name="AutoShape 8"/>
          <p:cNvSpPr>
            <a:spLocks noChangeArrowheads="1"/>
          </p:cNvSpPr>
          <p:nvPr/>
        </p:nvSpPr>
        <p:spPr bwMode="auto">
          <a:xfrm>
            <a:off x="5638800" y="1208488"/>
            <a:ext cx="3200400" cy="1280160"/>
          </a:xfrm>
          <a:prstGeom prst="roundRect">
            <a:avLst>
              <a:gd name="adj" fmla="val 11176"/>
            </a:avLst>
          </a:prstGeom>
          <a:solidFill>
            <a:srgbClr val="F3FCFF"/>
          </a:solidFill>
          <a:ln w="12700" algn="ctr">
            <a:noFill/>
            <a:round/>
            <a:headEnd/>
            <a:tailEnd/>
          </a:ln>
        </p:spPr>
        <p:txBody>
          <a:bodyPr lIns="0" tIns="0" rIns="0" anchor="ctr" anchorCtr="0"/>
          <a:lstStyle/>
          <a:p>
            <a:pPr marL="122238" indent="-122238">
              <a:lnSpc>
                <a:spcPct val="110000"/>
              </a:lnSpc>
              <a:buClr>
                <a:schemeClr val="tx1">
                  <a:lumMod val="65000"/>
                  <a:lumOff val="35000"/>
                </a:schemeClr>
              </a:buClr>
              <a:buFontTx/>
              <a:buChar char="•"/>
            </a:pPr>
            <a:r>
              <a:rPr lang="en-US" sz="1000" b="1" i="1" dirty="0">
                <a:latin typeface="Arial"/>
                <a:cs typeface="Arial"/>
              </a:rPr>
              <a:t>Challenger</a:t>
            </a:r>
            <a:r>
              <a:rPr lang="en-US" sz="1000" dirty="0">
                <a:latin typeface="Arial"/>
                <a:cs typeface="Arial"/>
              </a:rPr>
              <a:t> in the Gartner’s Magic quadrant for SAP application outsourcing.</a:t>
            </a:r>
          </a:p>
          <a:p>
            <a:pPr marL="122238" indent="-122238">
              <a:lnSpc>
                <a:spcPct val="110000"/>
              </a:lnSpc>
              <a:buClr>
                <a:schemeClr val="tx1">
                  <a:lumMod val="65000"/>
                  <a:lumOff val="35000"/>
                </a:schemeClr>
              </a:buClr>
              <a:buFontTx/>
              <a:buChar char="•"/>
            </a:pPr>
            <a:r>
              <a:rPr lang="en-US" sz="1000" dirty="0">
                <a:latin typeface="Arial"/>
                <a:cs typeface="Arial"/>
              </a:rPr>
              <a:t>First Indian provider to become a global SAP services partner </a:t>
            </a:r>
          </a:p>
          <a:p>
            <a:pPr marL="122238" indent="-122238">
              <a:lnSpc>
                <a:spcPct val="110000"/>
              </a:lnSpc>
              <a:buClr>
                <a:schemeClr val="tx1">
                  <a:lumMod val="65000"/>
                  <a:lumOff val="35000"/>
                </a:schemeClr>
              </a:buClr>
              <a:buFontTx/>
              <a:buChar char="•"/>
            </a:pPr>
            <a:r>
              <a:rPr lang="en-US" sz="1000" dirty="0">
                <a:latin typeface="Arial"/>
                <a:cs typeface="Arial"/>
              </a:rPr>
              <a:t>Leading offshore firm in the SAP services market.</a:t>
            </a:r>
          </a:p>
          <a:p>
            <a:pPr marL="122238" indent="-122238">
              <a:lnSpc>
                <a:spcPct val="110000"/>
              </a:lnSpc>
              <a:buClr>
                <a:schemeClr val="tx1">
                  <a:lumMod val="65000"/>
                  <a:lumOff val="35000"/>
                </a:schemeClr>
              </a:buClr>
              <a:buFontTx/>
              <a:buChar char="•"/>
            </a:pPr>
            <a:r>
              <a:rPr lang="en-US" sz="1000" dirty="0" smtClean="0">
                <a:latin typeface="Arial"/>
                <a:cs typeface="Arial"/>
              </a:rPr>
              <a:t>Main SAP application life cycle services markets are </a:t>
            </a:r>
            <a:r>
              <a:rPr lang="en-US" sz="1000" b="1" i="1" dirty="0" smtClean="0">
                <a:latin typeface="Arial"/>
                <a:cs typeface="Arial"/>
              </a:rPr>
              <a:t>U.K., Netherlands, Germany, Belgium and Finland</a:t>
            </a:r>
            <a:endParaRPr lang="en-US" sz="1000" b="1" i="1" dirty="0">
              <a:latin typeface="Arial"/>
              <a:cs typeface="Arial"/>
            </a:endParaRPr>
          </a:p>
        </p:txBody>
      </p:sp>
      <p:sp>
        <p:nvSpPr>
          <p:cNvPr id="30"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102"/>
          <p:cNvGraphicFramePr>
            <a:graphicFrameLocks noGrp="1"/>
          </p:cNvGraphicFramePr>
          <p:nvPr>
            <p:extLst>
              <p:ext uri="{D42A27DB-BD31-4B8C-83A1-F6EECF244321}">
                <p14:modId xmlns:p14="http://schemas.microsoft.com/office/powerpoint/2010/main" val="589148139"/>
              </p:ext>
            </p:extLst>
          </p:nvPr>
        </p:nvGraphicFramePr>
        <p:xfrm>
          <a:off x="152400" y="838200"/>
          <a:ext cx="8839200" cy="5379149"/>
        </p:xfrm>
        <a:graphic>
          <a:graphicData uri="http://schemas.openxmlformats.org/drawingml/2006/table">
            <a:tbl>
              <a:tblPr firstCol="1">
                <a:tableStyleId>{5C22544A-7EE6-4342-B048-85BDC9FD1C3A}</a:tableStyleId>
              </a:tblPr>
              <a:tblGrid>
                <a:gridCol w="1676400"/>
                <a:gridCol w="7162800"/>
              </a:tblGrid>
              <a:tr h="624270">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200" b="1" dirty="0" smtClean="0">
                          <a:latin typeface="Arial"/>
                          <a:cs typeface="Arial"/>
                        </a:rPr>
                        <a:t>Largest and most-competitive service lines</a:t>
                      </a:r>
                    </a:p>
                  </a:txBody>
                  <a:tcPr anchor="ctr" horzOverflow="overflow"/>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115888" indent="-115888">
                        <a:lnSpc>
                          <a:spcPct val="120000"/>
                        </a:lnSpc>
                        <a:spcBef>
                          <a:spcPct val="20000"/>
                        </a:spcBef>
                        <a:buClr>
                          <a:schemeClr val="tx1">
                            <a:lumMod val="65000"/>
                            <a:lumOff val="35000"/>
                          </a:schemeClr>
                        </a:buClr>
                        <a:buFontTx/>
                        <a:buChar char="•"/>
                        <a:defRPr/>
                      </a:pPr>
                      <a:r>
                        <a:rPr lang="en-US" sz="1200" dirty="0" smtClean="0">
                          <a:latin typeface="Arial"/>
                          <a:cs typeface="Arial"/>
                        </a:rPr>
                        <a:t>Accenture is the most  complete IT services provider (along with IBM, </a:t>
                      </a:r>
                      <a:r>
                        <a:rPr lang="en-US" sz="1200" dirty="0" err="1" smtClean="0">
                          <a:latin typeface="Arial"/>
                          <a:cs typeface="Arial"/>
                        </a:rPr>
                        <a:t>Capgemini</a:t>
                      </a:r>
                      <a:r>
                        <a:rPr lang="en-US" sz="1200" dirty="0" smtClean="0">
                          <a:latin typeface="Arial"/>
                          <a:cs typeface="Arial"/>
                        </a:rPr>
                        <a:t>, Deloitte) with a breadth and depth of ERP service offerings.</a:t>
                      </a:r>
                    </a:p>
                    <a:p>
                      <a:pPr marL="115888" indent="-115888">
                        <a:lnSpc>
                          <a:spcPct val="120000"/>
                        </a:lnSpc>
                        <a:spcBef>
                          <a:spcPct val="20000"/>
                        </a:spcBef>
                        <a:buClr>
                          <a:schemeClr val="tx1">
                            <a:lumMod val="65000"/>
                            <a:lumOff val="35000"/>
                          </a:schemeClr>
                        </a:buClr>
                        <a:buFontTx/>
                        <a:buChar char="•"/>
                        <a:defRPr/>
                      </a:pPr>
                      <a:r>
                        <a:rPr lang="en-US" sz="1200" dirty="0" smtClean="0">
                          <a:latin typeface="Arial"/>
                          <a:cs typeface="Arial"/>
                        </a:rPr>
                        <a:t>Application development and integration (No. 2 worldwide), IT management (No. 6 worldwide), business process management (No. 5 worldwide) and consulting (No. 3 worldwide).</a:t>
                      </a:r>
                    </a:p>
                  </a:txBody>
                  <a:tcPr anchor="ctr" horzOverflow="overflow"/>
                </a:tc>
              </a:tr>
              <a:tr h="822960">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200" b="1" dirty="0" smtClean="0">
                          <a:latin typeface="Arial"/>
                          <a:cs typeface="Arial"/>
                        </a:rPr>
                        <a:t>Consulting</a:t>
                      </a:r>
                    </a:p>
                  </a:txBody>
                  <a:tcPr anchor="ctr" horzOverflow="overflow"/>
                </a:tc>
                <a:tc>
                  <a:txBody>
                    <a:bodyPr/>
                    <a:lstStyle/>
                    <a:p>
                      <a:pPr marL="115888" indent="-115888">
                        <a:lnSpc>
                          <a:spcPct val="120000"/>
                        </a:lnSpc>
                        <a:spcBef>
                          <a:spcPct val="20000"/>
                        </a:spcBef>
                        <a:buClr>
                          <a:schemeClr val="tx1">
                            <a:lumMod val="65000"/>
                            <a:lumOff val="35000"/>
                          </a:schemeClr>
                        </a:buClr>
                        <a:buFontTx/>
                        <a:buChar char="•"/>
                        <a:defRPr/>
                      </a:pPr>
                      <a:r>
                        <a:rPr lang="en-US" sz="1200" dirty="0" smtClean="0">
                          <a:latin typeface="Arial"/>
                          <a:cs typeface="Arial"/>
                        </a:rPr>
                        <a:t>Consulting practice - most important strategic differentiator for Accenture. </a:t>
                      </a:r>
                    </a:p>
                    <a:p>
                      <a:pPr marL="115888" indent="-115888">
                        <a:lnSpc>
                          <a:spcPct val="120000"/>
                        </a:lnSpc>
                        <a:spcBef>
                          <a:spcPct val="20000"/>
                        </a:spcBef>
                        <a:buClr>
                          <a:schemeClr val="tx1">
                            <a:lumMod val="65000"/>
                            <a:lumOff val="35000"/>
                          </a:schemeClr>
                        </a:buClr>
                        <a:buFontTx/>
                        <a:buChar char="•"/>
                        <a:defRPr/>
                      </a:pPr>
                      <a:r>
                        <a:rPr lang="en-US" sz="1200" dirty="0" smtClean="0">
                          <a:latin typeface="Arial"/>
                          <a:cs typeface="Arial"/>
                        </a:rPr>
                        <a:t>Known for providing innovative solutions in the automotive industry</a:t>
                      </a:r>
                    </a:p>
                    <a:p>
                      <a:pPr marL="115888" indent="-115888">
                        <a:lnSpc>
                          <a:spcPct val="120000"/>
                        </a:lnSpc>
                        <a:spcBef>
                          <a:spcPct val="20000"/>
                        </a:spcBef>
                        <a:buClr>
                          <a:schemeClr val="tx1">
                            <a:lumMod val="65000"/>
                            <a:lumOff val="35000"/>
                          </a:schemeClr>
                        </a:buClr>
                        <a:buFontTx/>
                        <a:buChar char="•"/>
                        <a:defRPr/>
                      </a:pPr>
                      <a:r>
                        <a:rPr lang="en-US" sz="1200" dirty="0" smtClean="0">
                          <a:latin typeface="Arial"/>
                          <a:cs typeface="Arial"/>
                        </a:rPr>
                        <a:t>Its Supply Chain </a:t>
                      </a:r>
                      <a:r>
                        <a:rPr lang="en-US" sz="1200" dirty="0" err="1" smtClean="0">
                          <a:latin typeface="Arial"/>
                          <a:cs typeface="Arial"/>
                        </a:rPr>
                        <a:t>CoE</a:t>
                      </a:r>
                      <a:r>
                        <a:rPr lang="en-US" sz="1200" dirty="0" smtClean="0">
                          <a:latin typeface="Arial"/>
                          <a:cs typeface="Arial"/>
                        </a:rPr>
                        <a:t>  and its expertise in SCM is a strong differentiator in the industry.</a:t>
                      </a:r>
                    </a:p>
                  </a:txBody>
                  <a:tcPr anchor="ctr" horzOverflow="overflow"/>
                </a:tc>
              </a:tr>
              <a:tr h="914400">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200" b="1" dirty="0" smtClean="0">
                          <a:latin typeface="Arial"/>
                          <a:cs typeface="Arial"/>
                        </a:rPr>
                        <a:t>R&amp;D</a:t>
                      </a:r>
                    </a:p>
                  </a:txBody>
                  <a:tcPr anchor="ctr" horzOverflow="overflow"/>
                </a:tc>
                <a:tc>
                  <a:txBody>
                    <a:bodyPr/>
                    <a:lstStyle/>
                    <a:p>
                      <a:pPr marL="171450" marR="0" lvl="0" indent="-171450" algn="l" defTabSz="914400" rtl="0" eaLnBrk="1" fontAlgn="base" latinLnBrk="0" hangingPunct="1">
                        <a:lnSpc>
                          <a:spcPct val="150000"/>
                        </a:lnSpc>
                        <a:spcBef>
                          <a:spcPts val="0"/>
                        </a:spcBef>
                        <a:spcAft>
                          <a:spcPct val="0"/>
                        </a:spcAft>
                        <a:buClr>
                          <a:srgbClr val="4E84C4"/>
                        </a:buClr>
                        <a:buSzTx/>
                        <a:buFont typeface="Arial"/>
                        <a:buChar char="•"/>
                        <a:tabLst/>
                        <a:defRPr/>
                      </a:pPr>
                      <a:r>
                        <a:rPr lang="en-US" sz="1200" dirty="0" smtClean="0">
                          <a:latin typeface="Arial"/>
                          <a:cs typeface="Arial"/>
                        </a:rPr>
                        <a:t>Accenture focus on market differentiation through value added service in mobile communication segment through Technology Labs (R&amp;D), which has dedicated offerings in High Tech segment such as Mobility operated services and Accenture interactive network. </a:t>
                      </a:r>
                    </a:p>
                  </a:txBody>
                  <a:tcPr anchor="ctr" horzOverflow="overflow"/>
                </a:tc>
              </a:tr>
              <a:tr h="802632">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200" b="1" dirty="0" smtClean="0">
                          <a:latin typeface="Arial"/>
                          <a:cs typeface="Arial"/>
                        </a:rPr>
                        <a:t>Innovation</a:t>
                      </a:r>
                      <a:endParaRPr kumimoji="0" lang="en-US" sz="1200" b="1" i="0" u="none" strike="noStrike" cap="none" normalizeH="0" baseline="0" dirty="0" smtClean="0">
                        <a:ln>
                          <a:noFill/>
                        </a:ln>
                        <a:solidFill>
                          <a:schemeClr val="tx1"/>
                        </a:solidFill>
                        <a:effectLst/>
                        <a:latin typeface="Arial"/>
                        <a:cs typeface="Arial"/>
                      </a:endParaRPr>
                    </a:p>
                  </a:txBody>
                  <a:tcPr anchor="ctr" horzOverflow="overflow"/>
                </a:tc>
                <a:tc>
                  <a:txBody>
                    <a:bodyPr/>
                    <a:lstStyle/>
                    <a:p>
                      <a:pPr marL="115888" indent="-115888">
                        <a:lnSpc>
                          <a:spcPct val="120000"/>
                        </a:lnSpc>
                        <a:spcBef>
                          <a:spcPct val="20000"/>
                        </a:spcBef>
                        <a:buClr>
                          <a:schemeClr val="tx1">
                            <a:lumMod val="65000"/>
                            <a:lumOff val="35000"/>
                          </a:schemeClr>
                        </a:buClr>
                        <a:buFontTx/>
                        <a:buChar char="•"/>
                        <a:defRPr/>
                      </a:pPr>
                      <a:r>
                        <a:rPr lang="en-US" sz="1200" dirty="0" smtClean="0">
                          <a:latin typeface="Arial"/>
                          <a:cs typeface="Arial"/>
                        </a:rPr>
                        <a:t>Provides value to the clients based in part on a differentiated range of proprietary inventions methodologies, software, reusable knowledge capital, and other intellectual property</a:t>
                      </a:r>
                    </a:p>
                    <a:p>
                      <a:pPr marL="115888" indent="-115888">
                        <a:lnSpc>
                          <a:spcPct val="120000"/>
                        </a:lnSpc>
                        <a:spcBef>
                          <a:spcPct val="20000"/>
                        </a:spcBef>
                        <a:buClr>
                          <a:schemeClr val="tx1">
                            <a:lumMod val="65000"/>
                            <a:lumOff val="35000"/>
                          </a:schemeClr>
                        </a:buClr>
                        <a:buFontTx/>
                        <a:buChar char="•"/>
                        <a:defRPr/>
                      </a:pPr>
                      <a:r>
                        <a:rPr lang="en-US" sz="1200" dirty="0" smtClean="0">
                          <a:latin typeface="Arial"/>
                          <a:cs typeface="Arial"/>
                        </a:rPr>
                        <a:t>As of August 31, 2011, Accenture had 2,718 patent applications pending in the United States and other jurisdictions and had been issued 600 U.S. patents and 524 non-U.S. patents.</a:t>
                      </a:r>
                    </a:p>
                  </a:txBody>
                  <a:tcPr anchor="ctr" horzOverflow="overflow"/>
                </a:tc>
              </a:tr>
              <a:tr h="624270">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200" b="1" dirty="0" smtClean="0">
                          <a:latin typeface="Arial"/>
                          <a:cs typeface="Arial"/>
                        </a:rPr>
                        <a:t>Testing Services</a:t>
                      </a:r>
                    </a:p>
                  </a:txBody>
                  <a:tcPr anchor="ctr" horzOverflow="overflow"/>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115888" indent="-115888">
                        <a:lnSpc>
                          <a:spcPct val="120000"/>
                        </a:lnSpc>
                        <a:spcBef>
                          <a:spcPct val="20000"/>
                        </a:spcBef>
                        <a:buClr>
                          <a:schemeClr val="tx1">
                            <a:lumMod val="65000"/>
                            <a:lumOff val="35000"/>
                          </a:schemeClr>
                        </a:buClr>
                        <a:buFontTx/>
                        <a:buChar char="•"/>
                        <a:defRPr/>
                      </a:pPr>
                      <a:r>
                        <a:rPr lang="en-US" sz="1200" dirty="0" smtClean="0">
                          <a:latin typeface="Arial"/>
                          <a:cs typeface="Arial"/>
                        </a:rPr>
                        <a:t>Accenture is focusing on testing services and exploring innovative and effective ways for providing customer service and support. For embedded industry, Accenture focuses on providing services on testing and collaboration together with efficiency in product delivery. </a:t>
                      </a:r>
                    </a:p>
                    <a:p>
                      <a:pPr marL="115888" indent="-115888">
                        <a:lnSpc>
                          <a:spcPct val="120000"/>
                        </a:lnSpc>
                        <a:spcBef>
                          <a:spcPct val="20000"/>
                        </a:spcBef>
                        <a:buClr>
                          <a:schemeClr val="tx1">
                            <a:lumMod val="65000"/>
                            <a:lumOff val="35000"/>
                          </a:schemeClr>
                        </a:buClr>
                        <a:buFontTx/>
                        <a:buChar char="•"/>
                        <a:defRPr/>
                      </a:pPr>
                      <a:r>
                        <a:rPr lang="en-US" sz="1200" dirty="0" smtClean="0">
                          <a:latin typeface="Arial"/>
                          <a:cs typeface="Arial"/>
                        </a:rPr>
                        <a:t>Accenture will look to cross sell, specially testing services to leverage existing client relationships.</a:t>
                      </a:r>
                    </a:p>
                  </a:txBody>
                  <a:tcPr anchor="ctr" horzOverflow="overflow"/>
                </a:tc>
              </a:tr>
              <a:tr h="624270">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200" b="1" dirty="0" smtClean="0">
                          <a:latin typeface="Arial"/>
                          <a:cs typeface="Arial"/>
                        </a:rPr>
                        <a:t>Strong Clientele</a:t>
                      </a:r>
                    </a:p>
                  </a:txBody>
                  <a:tcPr anchor="ctr" horzOverflow="overflow"/>
                </a:tc>
                <a:tc>
                  <a:txBody>
                    <a:bodyPr/>
                    <a:lstStyle/>
                    <a:p>
                      <a:pPr marL="115888" indent="-115888">
                        <a:lnSpc>
                          <a:spcPct val="120000"/>
                        </a:lnSpc>
                        <a:spcBef>
                          <a:spcPct val="20000"/>
                        </a:spcBef>
                        <a:buClr>
                          <a:schemeClr val="tx1">
                            <a:lumMod val="65000"/>
                            <a:lumOff val="35000"/>
                          </a:schemeClr>
                        </a:buClr>
                        <a:buFontTx/>
                        <a:buChar char="•"/>
                        <a:defRPr/>
                      </a:pPr>
                      <a:r>
                        <a:rPr lang="en-US" sz="1200" dirty="0" smtClean="0">
                          <a:latin typeface="Arial"/>
                          <a:cs typeface="Arial"/>
                        </a:rPr>
                        <a:t>Proven track record in large engagements for global customers.</a:t>
                      </a:r>
                    </a:p>
                    <a:p>
                      <a:pPr marL="115888" indent="-115888">
                        <a:lnSpc>
                          <a:spcPct val="120000"/>
                        </a:lnSpc>
                        <a:spcBef>
                          <a:spcPct val="20000"/>
                        </a:spcBef>
                        <a:buClr>
                          <a:schemeClr val="tx1">
                            <a:lumMod val="65000"/>
                            <a:lumOff val="35000"/>
                          </a:schemeClr>
                        </a:buClr>
                        <a:buFontTx/>
                        <a:buChar char="•"/>
                        <a:defRPr/>
                      </a:pPr>
                      <a:r>
                        <a:rPr lang="en-US" sz="1200" dirty="0" smtClean="0">
                          <a:latin typeface="Arial"/>
                          <a:cs typeface="Arial"/>
                        </a:rPr>
                        <a:t>Ramp up capability and speed in execution.</a:t>
                      </a:r>
                    </a:p>
                  </a:txBody>
                  <a:tcPr anchor="ctr" horzOverflow="overflow"/>
                </a:tc>
              </a:tr>
            </a:tbl>
          </a:graphicData>
        </a:graphic>
      </p:graphicFrame>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16</a:t>
            </a:fld>
            <a:endParaRPr lang="en-US" dirty="0"/>
          </a:p>
        </p:txBody>
      </p:sp>
      <p:sp>
        <p:nvSpPr>
          <p:cNvPr id="16" name="Title 1"/>
          <p:cNvSpPr>
            <a:spLocks noGrp="1"/>
          </p:cNvSpPr>
          <p:nvPr>
            <p:ph type="title"/>
          </p:nvPr>
        </p:nvSpPr>
        <p:spPr>
          <a:xfrm>
            <a:off x="1279525" y="0"/>
            <a:ext cx="7467600" cy="563563"/>
          </a:xfrm>
        </p:spPr>
        <p:txBody>
          <a:bodyPr anchor="t"/>
          <a:lstStyle/>
          <a:p>
            <a:pPr eaLnBrk="1" hangingPunct="1"/>
            <a:r>
              <a:rPr lang="en-US" sz="2400" dirty="0">
                <a:latin typeface="Arial"/>
                <a:cs typeface="Arial"/>
              </a:rPr>
              <a:t>Accenture </a:t>
            </a:r>
            <a:r>
              <a:rPr lang="en-US" sz="2400" dirty="0" err="1">
                <a:latin typeface="Arial"/>
                <a:cs typeface="Arial"/>
              </a:rPr>
              <a:t>HiTech</a:t>
            </a:r>
            <a:r>
              <a:rPr lang="en-US" sz="2400" dirty="0">
                <a:latin typeface="Arial"/>
                <a:cs typeface="Arial"/>
              </a:rPr>
              <a:t> Focus- Strategic Differentiators</a:t>
            </a:r>
            <a:endParaRPr sz="2200" b="1" dirty="0" smtClean="0">
              <a:latin typeface="Myriad Pro"/>
            </a:endParaRPr>
          </a:p>
        </p:txBody>
      </p:sp>
    </p:spTree>
    <p:extLst>
      <p:ext uri="{BB962C8B-B14F-4D97-AF65-F5344CB8AC3E}">
        <p14:creationId xmlns:p14="http://schemas.microsoft.com/office/powerpoint/2010/main" val="2887609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102"/>
          <p:cNvGraphicFramePr>
            <a:graphicFrameLocks noGrp="1"/>
          </p:cNvGraphicFramePr>
          <p:nvPr>
            <p:extLst>
              <p:ext uri="{D42A27DB-BD31-4B8C-83A1-F6EECF244321}">
                <p14:modId xmlns:p14="http://schemas.microsoft.com/office/powerpoint/2010/main" val="2128206840"/>
              </p:ext>
            </p:extLst>
          </p:nvPr>
        </p:nvGraphicFramePr>
        <p:xfrm>
          <a:off x="152400" y="838200"/>
          <a:ext cx="8839200" cy="5943599"/>
        </p:xfrm>
        <a:graphic>
          <a:graphicData uri="http://schemas.openxmlformats.org/drawingml/2006/table">
            <a:tbl>
              <a:tblPr firstCol="1">
                <a:tableStyleId>{5C22544A-7EE6-4342-B048-85BDC9FD1C3A}</a:tableStyleId>
              </a:tblPr>
              <a:tblGrid>
                <a:gridCol w="1600200"/>
                <a:gridCol w="7239000"/>
              </a:tblGrid>
              <a:tr h="624270">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ctr" defTabSz="914400" rtl="0" eaLnBrk="1" fontAlgn="b" latinLnBrk="0" hangingPunct="1">
                        <a:lnSpc>
                          <a:spcPct val="150000"/>
                        </a:lnSpc>
                        <a:spcBef>
                          <a:spcPct val="0"/>
                        </a:spcBef>
                        <a:spcAft>
                          <a:spcPct val="0"/>
                        </a:spcAft>
                        <a:buClrTx/>
                        <a:buSzTx/>
                        <a:buFontTx/>
                        <a:buNone/>
                        <a:tabLst/>
                        <a:defRPr/>
                      </a:pPr>
                      <a:r>
                        <a:rPr kumimoji="0" lang="en-US" sz="1200" u="none" strike="noStrike" cap="none" normalizeH="0" baseline="0" dirty="0" err="1" smtClean="0">
                          <a:ln>
                            <a:noFill/>
                          </a:ln>
                          <a:effectLst/>
                          <a:latin typeface="Arial"/>
                          <a:cs typeface="Arial"/>
                        </a:rPr>
                        <a:t>NewsPage</a:t>
                      </a:r>
                      <a:endParaRPr kumimoji="0" lang="en-US" sz="1200" b="1" i="0" u="none" strike="noStrike" cap="none" normalizeH="0" baseline="0" dirty="0" smtClean="0">
                        <a:ln>
                          <a:noFill/>
                        </a:ln>
                        <a:solidFill>
                          <a:schemeClr val="tx1"/>
                        </a:solidFill>
                        <a:effectLst/>
                        <a:latin typeface="Arial"/>
                        <a:cs typeface="Arial"/>
                      </a:endParaRPr>
                    </a:p>
                  </a:txBody>
                  <a:tcPr anchor="ctr" horzOverflow="overflow"/>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l" defTabSz="914400" rtl="0" eaLnBrk="1" fontAlgn="base" latinLnBrk="0" hangingPunct="1">
                        <a:lnSpc>
                          <a:spcPct val="150000"/>
                        </a:lnSpc>
                        <a:spcBef>
                          <a:spcPts val="480"/>
                        </a:spcBef>
                        <a:spcAft>
                          <a:spcPct val="0"/>
                        </a:spcAft>
                        <a:buClr>
                          <a:srgbClr val="4E84C4"/>
                        </a:buClr>
                        <a:buSzTx/>
                        <a:buFont typeface="Wingdings" pitchFamily="2" charset="2"/>
                        <a:buNone/>
                        <a:tabLst/>
                        <a:defRPr/>
                      </a:pPr>
                      <a:r>
                        <a:rPr lang="en-US" sz="1200" dirty="0" smtClean="0">
                          <a:latin typeface="Arial"/>
                          <a:cs typeface="Arial"/>
                        </a:rPr>
                        <a:t>The acquisition of </a:t>
                      </a:r>
                      <a:r>
                        <a:rPr lang="en-US" sz="1200" dirty="0" err="1" smtClean="0">
                          <a:latin typeface="Arial"/>
                          <a:cs typeface="Arial"/>
                        </a:rPr>
                        <a:t>NewsPage</a:t>
                      </a:r>
                      <a:r>
                        <a:rPr lang="en-US" sz="1200" dirty="0" smtClean="0">
                          <a:latin typeface="Arial"/>
                          <a:cs typeface="Arial"/>
                        </a:rPr>
                        <a:t> adds distributor management and mobility capabilities to the Accenture CAS software platform and brings a multi-platform mobility capability to the Accenture CAS software platform, allowing it to run on Windows, Android and </a:t>
                      </a:r>
                      <a:r>
                        <a:rPr lang="en-US" sz="1200" dirty="0" err="1" smtClean="0">
                          <a:latin typeface="Arial"/>
                          <a:cs typeface="Arial"/>
                        </a:rPr>
                        <a:t>iOS</a:t>
                      </a:r>
                      <a:r>
                        <a:rPr lang="en-US" sz="1200" dirty="0" smtClean="0">
                          <a:latin typeface="Arial"/>
                          <a:cs typeface="Arial"/>
                        </a:rPr>
                        <a:t> devices.</a:t>
                      </a:r>
                      <a:endParaRPr lang="en-US" sz="1200" b="0" i="0" u="none" strike="noStrike" dirty="0" smtClean="0">
                        <a:solidFill>
                          <a:srgbClr val="000000"/>
                        </a:solidFill>
                        <a:latin typeface="Arial"/>
                        <a:ea typeface="+mn-ea"/>
                        <a:cs typeface="Arial"/>
                      </a:endParaRPr>
                    </a:p>
                  </a:txBody>
                  <a:tcPr anchor="ctr" horzOverflow="overflow"/>
                </a:tc>
              </a:tr>
              <a:tr h="982364">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kumimoji="0" lang="en-US" sz="1200" u="none" strike="noStrike" cap="none" normalizeH="0" baseline="0" dirty="0" smtClean="0">
                          <a:ln>
                            <a:noFill/>
                          </a:ln>
                          <a:effectLst/>
                          <a:latin typeface="Arial"/>
                          <a:cs typeface="Arial"/>
                        </a:rPr>
                        <a:t>Fjord</a:t>
                      </a:r>
                      <a:endParaRPr kumimoji="0" lang="en-US" sz="1200" b="1" i="0" u="none" strike="noStrike" cap="none" normalizeH="0" baseline="0" dirty="0" smtClean="0">
                        <a:ln>
                          <a:noFill/>
                        </a:ln>
                        <a:solidFill>
                          <a:schemeClr val="tx1"/>
                        </a:solidFill>
                        <a:effectLst/>
                        <a:latin typeface="Arial"/>
                        <a:cs typeface="Arial"/>
                      </a:endParaRPr>
                    </a:p>
                  </a:txBody>
                  <a:tcPr anchor="ctr" horzOverflow="overflow"/>
                </a:tc>
                <a:tc>
                  <a:txBody>
                    <a:bodyPr/>
                    <a:lstStyle/>
                    <a:p>
                      <a:pPr marL="0" marR="0" lvl="0" indent="0" algn="l" defTabSz="914400" rtl="0" eaLnBrk="1" fontAlgn="base" latinLnBrk="0" hangingPunct="1">
                        <a:lnSpc>
                          <a:spcPct val="150000"/>
                        </a:lnSpc>
                        <a:spcBef>
                          <a:spcPts val="480"/>
                        </a:spcBef>
                        <a:spcAft>
                          <a:spcPct val="0"/>
                        </a:spcAft>
                        <a:buClr>
                          <a:srgbClr val="4E84C4"/>
                        </a:buClr>
                        <a:buSzTx/>
                        <a:buFont typeface="Wingdings" pitchFamily="2" charset="2"/>
                        <a:buNone/>
                        <a:tabLst/>
                        <a:defRPr/>
                      </a:pPr>
                      <a:r>
                        <a:rPr lang="en-US" sz="1200" dirty="0" smtClean="0">
                          <a:latin typeface="Arial"/>
                          <a:cs typeface="Arial"/>
                        </a:rPr>
                        <a:t>Fjord’s design capabilities will complement the business strategy, data analytics, technology and marketing operations services offered through Accenture Interactive. The acquisition will also give clients access to Fjord’s deep mobility capabilities, to provide a full range of offerings designed to accelerate the conception, development and scaling of digital services and experiences across multiple devices and platforms.   </a:t>
                      </a:r>
                      <a:endParaRPr lang="en-US" sz="1200" b="0" i="0" u="none" strike="noStrike" dirty="0" smtClean="0">
                        <a:solidFill>
                          <a:srgbClr val="000000"/>
                        </a:solidFill>
                        <a:latin typeface="Arial"/>
                        <a:ea typeface="+mn-ea"/>
                        <a:cs typeface="Arial"/>
                      </a:endParaRPr>
                    </a:p>
                  </a:txBody>
                  <a:tcPr anchor="ctr" horzOverflow="overflow"/>
                </a:tc>
              </a:tr>
              <a:tr h="982364">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200" u="none" strike="noStrike" kern="1200" dirty="0" smtClean="0">
                          <a:latin typeface="Arial"/>
                          <a:cs typeface="Arial"/>
                        </a:rPr>
                        <a:t>Nokia Siemens Networks Internet Protocol television (IPTV) business</a:t>
                      </a:r>
                    </a:p>
                    <a:p>
                      <a:pPr marL="0" marR="0" lvl="0" indent="0" algn="ctr" defTabSz="914400" rtl="0" eaLnBrk="1" fontAlgn="b" latinLnBrk="0" hangingPunct="1">
                        <a:lnSpc>
                          <a:spcPct val="150000"/>
                        </a:lnSpc>
                        <a:spcBef>
                          <a:spcPct val="0"/>
                        </a:spcBef>
                        <a:spcAft>
                          <a:spcPct val="0"/>
                        </a:spcAft>
                        <a:buClrTx/>
                        <a:buSzTx/>
                        <a:buFontTx/>
                        <a:buNone/>
                        <a:tabLst/>
                        <a:defRPr/>
                      </a:pPr>
                      <a:endParaRPr kumimoji="0" lang="en-US" sz="1200" b="1" i="0" u="none" strike="noStrike" cap="none" normalizeH="0" baseline="0" dirty="0" smtClean="0">
                        <a:ln>
                          <a:noFill/>
                        </a:ln>
                        <a:solidFill>
                          <a:schemeClr val="tx1"/>
                        </a:solidFill>
                        <a:effectLst/>
                        <a:latin typeface="Arial"/>
                        <a:cs typeface="Arial"/>
                      </a:endParaRPr>
                    </a:p>
                  </a:txBody>
                  <a:tcPr anchor="ctr" horzOverflow="overflow"/>
                </a:tc>
                <a:tc>
                  <a:txBody>
                    <a:bodyPr/>
                    <a:lstStyle/>
                    <a:p>
                      <a:pPr marL="0" marR="0" lvl="0" indent="0" algn="l" defTabSz="914400" rtl="0" eaLnBrk="1" fontAlgn="base" latinLnBrk="0" hangingPunct="1">
                        <a:lnSpc>
                          <a:spcPct val="150000"/>
                        </a:lnSpc>
                        <a:spcBef>
                          <a:spcPts val="0"/>
                        </a:spcBef>
                        <a:spcAft>
                          <a:spcPct val="0"/>
                        </a:spcAft>
                        <a:buClr>
                          <a:srgbClr val="4E84C4"/>
                        </a:buClr>
                        <a:buSzTx/>
                        <a:buFont typeface="Wingdings" pitchFamily="2" charset="2"/>
                        <a:buNone/>
                        <a:tabLst/>
                        <a:defRPr/>
                      </a:pPr>
                      <a:r>
                        <a:rPr lang="en-US" sz="1200" dirty="0" smtClean="0">
                          <a:latin typeface="Arial"/>
                          <a:cs typeface="Arial"/>
                        </a:rPr>
                        <a:t>The newly-acquired IPTV software, assets and capabilities will be integrated with the Accenture Video Solution– a software product and a suite of services that enables companies to launch new over-the-top TV and services quickly and economically while reducing the initial costs of IT and infrastructure set-up – to create the industry’s most comprehensive, feature-rich video software and services platform currently available for video service providers and their subscribers.</a:t>
                      </a:r>
                      <a:endParaRPr lang="en-US" sz="1200" b="0" i="0" u="none" strike="noStrike" dirty="0" smtClean="0">
                        <a:solidFill>
                          <a:srgbClr val="000000"/>
                        </a:solidFill>
                        <a:latin typeface="Arial"/>
                        <a:ea typeface="+mn-ea"/>
                        <a:cs typeface="Arial"/>
                      </a:endParaRPr>
                    </a:p>
                  </a:txBody>
                  <a:tcPr horzOverflow="overflow"/>
                </a:tc>
              </a:tr>
              <a:tr h="802632">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200" dirty="0" err="1" smtClean="0">
                          <a:latin typeface="Arial"/>
                          <a:cs typeface="Arial"/>
                        </a:rPr>
                        <a:t>avVenta</a:t>
                      </a:r>
                      <a:endParaRPr kumimoji="0" lang="en-US" sz="1200" b="1" i="0" u="none" strike="noStrike" cap="none" normalizeH="0" baseline="0" dirty="0" smtClean="0">
                        <a:ln>
                          <a:noFill/>
                        </a:ln>
                        <a:solidFill>
                          <a:schemeClr val="tx1"/>
                        </a:solidFill>
                        <a:effectLst/>
                        <a:latin typeface="Arial"/>
                        <a:cs typeface="Arial"/>
                      </a:endParaRPr>
                    </a:p>
                  </a:txBody>
                  <a:tcPr anchor="ctr" horzOverflow="overflow"/>
                </a:tc>
                <a:tc>
                  <a:txBody>
                    <a:bodyPr/>
                    <a:lstStyle/>
                    <a:p>
                      <a:pPr marL="0" marR="0" lvl="0" indent="0" algn="l" defTabSz="914400" rtl="0" eaLnBrk="1" fontAlgn="base" latinLnBrk="0" hangingPunct="1">
                        <a:lnSpc>
                          <a:spcPct val="150000"/>
                        </a:lnSpc>
                        <a:spcBef>
                          <a:spcPts val="0"/>
                        </a:spcBef>
                        <a:spcAft>
                          <a:spcPct val="0"/>
                        </a:spcAft>
                        <a:buClr>
                          <a:srgbClr val="4E84C4"/>
                        </a:buClr>
                        <a:buSzTx/>
                        <a:buFont typeface="Wingdings" pitchFamily="2" charset="2"/>
                        <a:buNone/>
                        <a:tabLst/>
                        <a:defRPr/>
                      </a:pPr>
                      <a:r>
                        <a:rPr lang="en-US" sz="1200" dirty="0" smtClean="0">
                          <a:latin typeface="Arial"/>
                          <a:cs typeface="Arial"/>
                        </a:rPr>
                        <a:t>The combination of </a:t>
                      </a:r>
                      <a:r>
                        <a:rPr lang="en-US" sz="1200" dirty="0" err="1" smtClean="0">
                          <a:latin typeface="Arial"/>
                          <a:cs typeface="Arial"/>
                        </a:rPr>
                        <a:t>avVenta’s</a:t>
                      </a:r>
                      <a:r>
                        <a:rPr lang="en-US" sz="1200" dirty="0" smtClean="0">
                          <a:latin typeface="Arial"/>
                          <a:cs typeface="Arial"/>
                        </a:rPr>
                        <a:t> digital production capabilities with the services that Accenture offers to the CMO through Accenture Interactive, will enable clients to manage content from its initial creation through to distribution. By leveraging </a:t>
                      </a:r>
                      <a:r>
                        <a:rPr lang="en-US" sz="1200" dirty="0" err="1" smtClean="0">
                          <a:latin typeface="Arial"/>
                          <a:cs typeface="Arial"/>
                        </a:rPr>
                        <a:t>avVenta’s</a:t>
                      </a:r>
                      <a:r>
                        <a:rPr lang="en-US" sz="1200" dirty="0" smtClean="0">
                          <a:latin typeface="Arial"/>
                          <a:cs typeface="Arial"/>
                        </a:rPr>
                        <a:t> delivery center in San Jose, Costa Rica, clients will be able to do this quickly and cost effectively.</a:t>
                      </a:r>
                      <a:endParaRPr lang="en-US" sz="1200" b="0" i="0" u="none" strike="noStrike" dirty="0" smtClean="0">
                        <a:solidFill>
                          <a:srgbClr val="000000"/>
                        </a:solidFill>
                        <a:latin typeface="Arial"/>
                        <a:ea typeface="+mn-ea"/>
                        <a:cs typeface="Arial"/>
                      </a:endParaRPr>
                    </a:p>
                  </a:txBody>
                  <a:tcPr anchor="ctr" horzOverflow="overflow"/>
                </a:tc>
              </a:tr>
              <a:tr h="624270">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ctr" defTabSz="914400" rtl="0" eaLnBrk="1" fontAlgn="b" latinLnBrk="0" hangingPunct="1">
                        <a:lnSpc>
                          <a:spcPct val="150000"/>
                        </a:lnSpc>
                        <a:spcBef>
                          <a:spcPct val="0"/>
                        </a:spcBef>
                        <a:spcAft>
                          <a:spcPct val="0"/>
                        </a:spcAft>
                        <a:buClrTx/>
                        <a:buSzTx/>
                        <a:buFontTx/>
                        <a:buNone/>
                        <a:tabLst/>
                        <a:defRPr/>
                      </a:pPr>
                      <a:r>
                        <a:rPr kumimoji="0" lang="en-US" sz="1200" u="none" strike="noStrike" cap="none" normalizeH="0" baseline="0" dirty="0" err="1" smtClean="0">
                          <a:ln>
                            <a:noFill/>
                          </a:ln>
                          <a:effectLst/>
                          <a:latin typeface="Arial"/>
                          <a:cs typeface="Arial"/>
                        </a:rPr>
                        <a:t>ChangeTrack</a:t>
                      </a:r>
                      <a:endParaRPr kumimoji="0" lang="en-US" sz="1200" b="1" i="0" u="none" strike="noStrike" cap="none" normalizeH="0" baseline="0" dirty="0" smtClean="0">
                        <a:ln>
                          <a:noFill/>
                        </a:ln>
                        <a:solidFill>
                          <a:schemeClr val="tx1"/>
                        </a:solidFill>
                        <a:effectLst/>
                        <a:latin typeface="Arial"/>
                        <a:cs typeface="Arial"/>
                      </a:endParaRPr>
                    </a:p>
                  </a:txBody>
                  <a:tcPr anchor="ctr" horzOverflow="overflow"/>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l" defTabSz="914400" rtl="0" eaLnBrk="1" fontAlgn="base" latinLnBrk="0" hangingPunct="1">
                        <a:lnSpc>
                          <a:spcPct val="150000"/>
                        </a:lnSpc>
                        <a:spcBef>
                          <a:spcPts val="0"/>
                        </a:spcBef>
                        <a:spcAft>
                          <a:spcPct val="0"/>
                        </a:spcAft>
                        <a:buClr>
                          <a:srgbClr val="4E84C4"/>
                        </a:buClr>
                        <a:buSzTx/>
                        <a:buFont typeface="Wingdings" pitchFamily="2" charset="2"/>
                        <a:buNone/>
                        <a:tabLst/>
                        <a:defRPr/>
                      </a:pPr>
                      <a:r>
                        <a:rPr lang="en-US" sz="1200" dirty="0" smtClean="0">
                          <a:latin typeface="Arial"/>
                          <a:cs typeface="Arial"/>
                        </a:rPr>
                        <a:t>To help its clients better measure and monitor the progress of their change programs, Accenture</a:t>
                      </a:r>
                      <a:r>
                        <a:rPr lang="en-US" sz="1200" baseline="0" dirty="0" smtClean="0">
                          <a:latin typeface="Arial"/>
                          <a:cs typeface="Arial"/>
                        </a:rPr>
                        <a:t> </a:t>
                      </a:r>
                      <a:r>
                        <a:rPr lang="en-US" sz="1200" dirty="0" smtClean="0">
                          <a:latin typeface="Arial"/>
                          <a:cs typeface="Arial"/>
                        </a:rPr>
                        <a:t>has acquired </a:t>
                      </a:r>
                      <a:r>
                        <a:rPr lang="en-US" sz="1200" dirty="0" err="1" smtClean="0">
                          <a:latin typeface="Arial"/>
                          <a:cs typeface="Arial"/>
                        </a:rPr>
                        <a:t>ChangeTrack</a:t>
                      </a:r>
                      <a:r>
                        <a:rPr lang="en-US" sz="1200" dirty="0" smtClean="0">
                          <a:latin typeface="Arial"/>
                          <a:cs typeface="Arial"/>
                        </a:rPr>
                        <a:t> Research Pty Ltd, a provider of analytics-based tools and services for change management.</a:t>
                      </a:r>
                      <a:endParaRPr lang="en-US" sz="1200" b="0" i="0" u="none" strike="noStrike" dirty="0" smtClean="0">
                        <a:solidFill>
                          <a:srgbClr val="000000"/>
                        </a:solidFill>
                        <a:latin typeface="Arial"/>
                        <a:ea typeface="+mn-ea"/>
                        <a:cs typeface="Arial"/>
                      </a:endParaRPr>
                    </a:p>
                  </a:txBody>
                  <a:tcPr anchor="ctr" horzOverflow="overflow"/>
                </a:tc>
              </a:tr>
            </a:tbl>
          </a:graphicData>
        </a:graphic>
      </p:graphicFrame>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17</a:t>
            </a:fld>
            <a:endParaRPr lang="en-US" dirty="0"/>
          </a:p>
        </p:txBody>
      </p:sp>
      <p:sp>
        <p:nvSpPr>
          <p:cNvPr id="16" name="Title 1"/>
          <p:cNvSpPr>
            <a:spLocks noGrp="1"/>
          </p:cNvSpPr>
          <p:nvPr>
            <p:ph type="title"/>
          </p:nvPr>
        </p:nvSpPr>
        <p:spPr>
          <a:xfrm>
            <a:off x="1279525" y="0"/>
            <a:ext cx="7467600" cy="563563"/>
          </a:xfrm>
        </p:spPr>
        <p:txBody>
          <a:bodyPr anchor="t"/>
          <a:lstStyle/>
          <a:p>
            <a:pPr algn="l" eaLnBrk="1" hangingPunct="1"/>
            <a:r>
              <a:rPr lang="en-US" sz="2200" dirty="0" smtClean="0">
                <a:latin typeface="Arial"/>
                <a:cs typeface="Arial"/>
              </a:rPr>
              <a:t>Accenture </a:t>
            </a:r>
            <a:r>
              <a:rPr lang="en-US" sz="2200" dirty="0">
                <a:latin typeface="Arial"/>
                <a:cs typeface="Arial"/>
              </a:rPr>
              <a:t>r</a:t>
            </a:r>
            <a:r>
              <a:rPr lang="en-US" sz="2200" dirty="0" smtClean="0">
                <a:latin typeface="Arial"/>
                <a:cs typeface="Arial"/>
              </a:rPr>
              <a:t>ecent acquisitions</a:t>
            </a:r>
            <a:endParaRPr sz="2200" dirty="0" smtClean="0">
              <a:latin typeface="Arial"/>
              <a:cs typeface="Arial"/>
            </a:endParaRPr>
          </a:p>
        </p:txBody>
      </p:sp>
    </p:spTree>
    <p:extLst>
      <p:ext uri="{BB962C8B-B14F-4D97-AF65-F5344CB8AC3E}">
        <p14:creationId xmlns:p14="http://schemas.microsoft.com/office/powerpoint/2010/main" val="2891358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314450" y="53975"/>
            <a:ext cx="7239000" cy="477838"/>
          </a:xfrm>
        </p:spPr>
        <p:txBody>
          <a:bodyPr/>
          <a:lstStyle/>
          <a:p>
            <a:pPr eaLnBrk="1" hangingPunct="1"/>
            <a:r>
              <a:rPr lang="en-US" sz="2000" dirty="0" smtClean="0"/>
              <a:t>Accenture Alliances – New Alliances</a:t>
            </a:r>
          </a:p>
        </p:txBody>
      </p:sp>
      <p:sp>
        <p:nvSpPr>
          <p:cNvPr id="38" name="Slide Number Placeholder 37"/>
          <p:cNvSpPr>
            <a:spLocks noGrp="1"/>
          </p:cNvSpPr>
          <p:nvPr>
            <p:ph type="sldNum" sz="quarter" idx="10"/>
          </p:nvPr>
        </p:nvSpPr>
        <p:spPr/>
        <p:txBody>
          <a:bodyPr/>
          <a:lstStyle/>
          <a:p>
            <a:pPr>
              <a:defRPr/>
            </a:pPr>
            <a:fld id="{7CE87BE8-1CB9-460D-8959-563EB250A989}" type="slidenum">
              <a:rPr lang="en-US" smtClean="0"/>
              <a:pPr>
                <a:defRPr/>
              </a:pPr>
              <a:t>18</a:t>
            </a:fld>
            <a:endParaRPr lang="en-US" dirty="0"/>
          </a:p>
        </p:txBody>
      </p:sp>
      <p:sp>
        <p:nvSpPr>
          <p:cNvPr id="15"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graphicFrame>
        <p:nvGraphicFramePr>
          <p:cNvPr id="14" name="Group 102"/>
          <p:cNvGraphicFramePr>
            <a:graphicFrameLocks noGrp="1"/>
          </p:cNvGraphicFramePr>
          <p:nvPr>
            <p:extLst>
              <p:ext uri="{D42A27DB-BD31-4B8C-83A1-F6EECF244321}">
                <p14:modId xmlns:p14="http://schemas.microsoft.com/office/powerpoint/2010/main" val="423330935"/>
              </p:ext>
            </p:extLst>
          </p:nvPr>
        </p:nvGraphicFramePr>
        <p:xfrm>
          <a:off x="152399" y="838200"/>
          <a:ext cx="8763001" cy="5568696"/>
        </p:xfrm>
        <a:graphic>
          <a:graphicData uri="http://schemas.openxmlformats.org/drawingml/2006/table">
            <a:tbl>
              <a:tblPr firstCol="1">
                <a:tableStyleId>{5C22544A-7EE6-4342-B048-85BDC9FD1C3A}</a:tableStyleId>
              </a:tblPr>
              <a:tblGrid>
                <a:gridCol w="1600201"/>
                <a:gridCol w="7162800"/>
              </a:tblGrid>
              <a:tr h="446165">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200" b="1" dirty="0" smtClean="0">
                          <a:solidFill>
                            <a:schemeClr val="bg1"/>
                          </a:solidFill>
                          <a:latin typeface="Arial"/>
                          <a:ea typeface="+mn-ea"/>
                          <a:cs typeface="Arial"/>
                        </a:rPr>
                        <a:t>Massachusetts Institute of Technology</a:t>
                      </a:r>
                      <a:endParaRPr kumimoji="0" lang="en-US" sz="1200" b="1" i="0" u="none" strike="noStrike" cap="none" normalizeH="0" baseline="0" dirty="0" smtClean="0">
                        <a:ln>
                          <a:noFill/>
                        </a:ln>
                        <a:solidFill>
                          <a:schemeClr val="bg1"/>
                        </a:solidFill>
                        <a:effectLst/>
                        <a:latin typeface="Arial"/>
                        <a:cs typeface="Arial"/>
                      </a:endParaRPr>
                    </a:p>
                  </a:txBody>
                  <a:tcPr anchor="ctr" horzOverflow="overflow"/>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l" defTabSz="914400" rtl="0" eaLnBrk="1" fontAlgn="base" latinLnBrk="0" hangingPunct="1">
                        <a:lnSpc>
                          <a:spcPct val="150000"/>
                        </a:lnSpc>
                        <a:spcBef>
                          <a:spcPts val="480"/>
                        </a:spcBef>
                        <a:spcAft>
                          <a:spcPct val="0"/>
                        </a:spcAft>
                        <a:buClr>
                          <a:srgbClr val="4E84C4"/>
                        </a:buClr>
                        <a:buSzTx/>
                        <a:buFont typeface="Wingdings" pitchFamily="2" charset="2"/>
                        <a:buNone/>
                        <a:tabLst/>
                        <a:defRPr/>
                      </a:pPr>
                      <a:r>
                        <a:rPr lang="en-US" sz="1200" dirty="0" smtClean="0">
                          <a:solidFill>
                            <a:schemeClr val="dk1"/>
                          </a:solidFill>
                          <a:latin typeface="Arial"/>
                          <a:ea typeface="+mn-ea"/>
                          <a:cs typeface="Arial"/>
                        </a:rPr>
                        <a:t>Accenture PLC and The Massachusetts Institute of Technology (MIT) announced a five-year research collaboration to develop advanced analytics solutions. The alliance`s research aims to close the gap between the advance of analytics technologies and their application in specific industry and government environments. Its two streams of collaboration cover the challenges of harnessing big data and new approaches to improve the science of decision-making.</a:t>
                      </a:r>
                      <a:endParaRPr lang="en-US" sz="1200" b="0" i="0" u="none" strike="noStrike" baseline="0" dirty="0" smtClean="0">
                        <a:solidFill>
                          <a:srgbClr val="000000"/>
                        </a:solidFill>
                        <a:latin typeface="Arial"/>
                        <a:ea typeface="+mn-ea"/>
                        <a:cs typeface="Arial"/>
                      </a:endParaRPr>
                    </a:p>
                  </a:txBody>
                  <a:tcPr anchor="ctr" horzOverflow="overflow"/>
                </a:tc>
              </a:tr>
              <a:tr h="272657">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kumimoji="0" lang="en-US" sz="1200" b="1" u="none" strike="noStrike" cap="none" normalizeH="0" baseline="0" dirty="0" smtClean="0">
                          <a:ln>
                            <a:noFill/>
                          </a:ln>
                          <a:solidFill>
                            <a:schemeClr val="bg1"/>
                          </a:solidFill>
                          <a:effectLst/>
                          <a:latin typeface="Arial"/>
                          <a:cs typeface="Arial"/>
                        </a:rPr>
                        <a:t>SAS</a:t>
                      </a:r>
                      <a:endParaRPr kumimoji="0" lang="en-US" sz="1200" b="1" i="0" u="none" strike="noStrike" cap="none" normalizeH="0" baseline="0" dirty="0" smtClean="0">
                        <a:ln>
                          <a:noFill/>
                        </a:ln>
                        <a:solidFill>
                          <a:schemeClr val="bg1"/>
                        </a:solidFill>
                        <a:effectLst/>
                        <a:latin typeface="Arial"/>
                        <a:cs typeface="Arial"/>
                      </a:endParaRPr>
                    </a:p>
                  </a:txBody>
                  <a:tcPr anchor="ctr" horzOverflow="overflow"/>
                </a:tc>
                <a:tc>
                  <a:txBody>
                    <a:bodyPr/>
                    <a:lstStyle/>
                    <a:p>
                      <a:pPr marL="0" marR="0" lvl="0" indent="0" algn="l" defTabSz="914400" rtl="0" eaLnBrk="1" fontAlgn="base" latinLnBrk="0" hangingPunct="1">
                        <a:lnSpc>
                          <a:spcPct val="150000"/>
                        </a:lnSpc>
                        <a:spcBef>
                          <a:spcPts val="480"/>
                        </a:spcBef>
                        <a:spcAft>
                          <a:spcPct val="0"/>
                        </a:spcAft>
                        <a:buClr>
                          <a:srgbClr val="4E84C4"/>
                        </a:buClr>
                        <a:buSzTx/>
                        <a:buFont typeface="Wingdings" pitchFamily="2" charset="2"/>
                        <a:buNone/>
                        <a:tabLst/>
                        <a:defRPr/>
                      </a:pPr>
                      <a:r>
                        <a:rPr kumimoji="0" lang="en-US" sz="1200" u="none" strike="noStrike" kern="0" cap="none" spc="0" normalizeH="0" baseline="0" noProof="0" dirty="0" smtClean="0">
                          <a:ln>
                            <a:noFill/>
                          </a:ln>
                          <a:effectLst/>
                          <a:uLnTx/>
                          <a:uFillTx/>
                          <a:latin typeface="Arial"/>
                          <a:cs typeface="Arial"/>
                        </a:rPr>
                        <a:t>Expand their relationship by jointly developing, implementing and managing predictive analytics solutions</a:t>
                      </a:r>
                      <a:endParaRPr kumimoji="0" lang="en-US" sz="1200" b="0" i="0" u="none" strike="noStrike" kern="0" cap="none" spc="0" normalizeH="0" baseline="0" noProof="0" dirty="0" smtClean="0">
                        <a:ln>
                          <a:noFill/>
                        </a:ln>
                        <a:solidFill>
                          <a:srgbClr val="000000"/>
                        </a:solidFill>
                        <a:effectLst/>
                        <a:uLnTx/>
                        <a:uFillTx/>
                        <a:latin typeface="Arial"/>
                        <a:ea typeface="+mn-ea"/>
                        <a:cs typeface="Arial"/>
                      </a:endParaRPr>
                    </a:p>
                  </a:txBody>
                  <a:tcPr anchor="ctr" horzOverflow="overflow"/>
                </a:tc>
              </a:tr>
              <a:tr h="272657">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kumimoji="0" lang="en-US" sz="1200" b="1" u="none" strike="noStrike" cap="none" normalizeH="0" baseline="0" dirty="0" smtClean="0">
                          <a:ln>
                            <a:noFill/>
                          </a:ln>
                          <a:solidFill>
                            <a:schemeClr val="bg1"/>
                          </a:solidFill>
                          <a:effectLst/>
                          <a:latin typeface="Arial"/>
                          <a:cs typeface="Arial"/>
                        </a:rPr>
                        <a:t>Microsoft</a:t>
                      </a:r>
                      <a:endParaRPr kumimoji="0" lang="en-US" sz="1200" b="1" i="0" u="none" strike="noStrike" cap="none" normalizeH="0" baseline="0" dirty="0" smtClean="0">
                        <a:ln>
                          <a:noFill/>
                        </a:ln>
                        <a:solidFill>
                          <a:schemeClr val="bg1"/>
                        </a:solidFill>
                        <a:effectLst/>
                        <a:latin typeface="Arial"/>
                        <a:cs typeface="Arial"/>
                      </a:endParaRPr>
                    </a:p>
                  </a:txBody>
                  <a:tcPr anchor="ctr" horzOverflow="overflow"/>
                </a:tc>
                <a:tc>
                  <a:txBody>
                    <a:bodyPr/>
                    <a:lstStyle/>
                    <a:p>
                      <a:pPr marL="0" marR="0" lvl="0" indent="0" algn="l" defTabSz="914400" rtl="0" eaLnBrk="1" fontAlgn="base" latinLnBrk="0" hangingPunct="1">
                        <a:lnSpc>
                          <a:spcPct val="150000"/>
                        </a:lnSpc>
                        <a:spcBef>
                          <a:spcPts val="480"/>
                        </a:spcBef>
                        <a:spcAft>
                          <a:spcPct val="0"/>
                        </a:spcAft>
                        <a:buClr>
                          <a:srgbClr val="4E84C4"/>
                        </a:buClr>
                        <a:buSzTx/>
                        <a:buFont typeface="Wingdings" pitchFamily="2" charset="2"/>
                        <a:buNone/>
                        <a:tabLst/>
                        <a:defRPr/>
                      </a:pPr>
                      <a:r>
                        <a:rPr lang="en-US" sz="1200" dirty="0" smtClean="0">
                          <a:latin typeface="Arial"/>
                          <a:cs typeface="Arial"/>
                        </a:rPr>
                        <a:t>Accenture Application Services for Microsoft are focused on helping organizations achieve high performance by delivering business solutions on the Microsoft platform effectively and at scale.</a:t>
                      </a:r>
                      <a:endParaRPr kumimoji="0" lang="en-US" sz="1200" b="0" i="0" u="none" strike="noStrike" kern="0" cap="none" spc="0" normalizeH="0" baseline="0" noProof="0" dirty="0" smtClean="0">
                        <a:ln>
                          <a:noFill/>
                        </a:ln>
                        <a:solidFill>
                          <a:srgbClr val="000000"/>
                        </a:solidFill>
                        <a:effectLst/>
                        <a:uLnTx/>
                        <a:uFillTx/>
                        <a:latin typeface="Arial"/>
                        <a:ea typeface="+mn-ea"/>
                        <a:cs typeface="Arial"/>
                      </a:endParaRPr>
                    </a:p>
                  </a:txBody>
                  <a:tcPr anchor="ctr" horzOverflow="overflow"/>
                </a:tc>
              </a:tr>
              <a:tr h="272657">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kumimoji="0" lang="en-US" sz="1200" b="1" u="none" strike="noStrike" cap="none" normalizeH="0" baseline="0" dirty="0" smtClean="0">
                          <a:ln>
                            <a:noFill/>
                          </a:ln>
                          <a:solidFill>
                            <a:schemeClr val="bg1"/>
                          </a:solidFill>
                          <a:effectLst/>
                          <a:latin typeface="Arial"/>
                          <a:cs typeface="Arial"/>
                        </a:rPr>
                        <a:t>SAP</a:t>
                      </a:r>
                      <a:endParaRPr kumimoji="0" lang="en-US" sz="1200" b="1" i="0" u="none" strike="noStrike" cap="none" normalizeH="0" baseline="0" dirty="0" smtClean="0">
                        <a:ln>
                          <a:noFill/>
                        </a:ln>
                        <a:solidFill>
                          <a:schemeClr val="bg1"/>
                        </a:solidFill>
                        <a:effectLst/>
                        <a:latin typeface="Arial"/>
                        <a:cs typeface="Arial"/>
                      </a:endParaRPr>
                    </a:p>
                  </a:txBody>
                  <a:tcPr anchor="ctr" horzOverflow="overflow"/>
                </a:tc>
                <a:tc>
                  <a:txBody>
                    <a:bodyPr/>
                    <a:lstStyle/>
                    <a:p>
                      <a:pPr marL="0" marR="0" lvl="0" indent="0" algn="l" defTabSz="914400" rtl="0" eaLnBrk="1" fontAlgn="base" latinLnBrk="0" hangingPunct="1">
                        <a:lnSpc>
                          <a:spcPct val="150000"/>
                        </a:lnSpc>
                        <a:spcBef>
                          <a:spcPts val="480"/>
                        </a:spcBef>
                        <a:spcAft>
                          <a:spcPct val="0"/>
                        </a:spcAft>
                        <a:buClr>
                          <a:srgbClr val="4E84C4"/>
                        </a:buClr>
                        <a:buSzTx/>
                        <a:buFont typeface="Wingdings" pitchFamily="2" charset="2"/>
                        <a:buNone/>
                        <a:tabLst/>
                        <a:defRPr/>
                      </a:pPr>
                      <a:r>
                        <a:rPr kumimoji="0" lang="en-US" sz="1200" u="none" strike="noStrike" kern="0" cap="none" spc="0" normalizeH="0" baseline="0" noProof="0" dirty="0" smtClean="0">
                          <a:ln>
                            <a:noFill/>
                          </a:ln>
                          <a:effectLst/>
                          <a:uLnTx/>
                          <a:uFillTx/>
                          <a:latin typeface="Arial"/>
                          <a:cs typeface="Arial"/>
                        </a:rPr>
                        <a:t>Premier integrator and delivery partner for </a:t>
                      </a:r>
                      <a:r>
                        <a:rPr kumimoji="0" lang="en-US" sz="1200" u="none" strike="noStrike" kern="0" cap="none" spc="0" normalizeH="0" baseline="0" noProof="0" dirty="0" err="1" smtClean="0">
                          <a:ln>
                            <a:noFill/>
                          </a:ln>
                          <a:effectLst/>
                          <a:uLnTx/>
                          <a:uFillTx/>
                          <a:latin typeface="Arial"/>
                          <a:cs typeface="Arial"/>
                        </a:rPr>
                        <a:t>mySAP</a:t>
                      </a:r>
                      <a:r>
                        <a:rPr kumimoji="0" lang="en-US" sz="1200" u="none" strike="noStrike" kern="0" cap="none" spc="0" normalizeH="0" baseline="0" noProof="0" dirty="0" smtClean="0">
                          <a:ln>
                            <a:noFill/>
                          </a:ln>
                          <a:effectLst/>
                          <a:uLnTx/>
                          <a:uFillTx/>
                          <a:latin typeface="Arial"/>
                          <a:cs typeface="Arial"/>
                        </a:rPr>
                        <a:t> SRM across a broad range of industries. </a:t>
                      </a:r>
                      <a:r>
                        <a:rPr lang="en-US" sz="1200" dirty="0" smtClean="0">
                          <a:latin typeface="Arial"/>
                          <a:cs typeface="Arial"/>
                        </a:rPr>
                        <a:t>Developing innovative solutions that deliver real value in areas such as analytics on the SAP HANA platform, cloud and mobility</a:t>
                      </a:r>
                      <a:endParaRPr kumimoji="0" lang="en-US" sz="1200" b="0" i="0" u="none" strike="noStrike" kern="0" cap="none" spc="0" normalizeH="0" baseline="0" noProof="0" dirty="0" smtClean="0">
                        <a:ln>
                          <a:noFill/>
                        </a:ln>
                        <a:solidFill>
                          <a:srgbClr val="000000"/>
                        </a:solidFill>
                        <a:effectLst/>
                        <a:uLnTx/>
                        <a:uFillTx/>
                        <a:latin typeface="Arial"/>
                        <a:ea typeface="+mn-ea"/>
                        <a:cs typeface="Arial"/>
                      </a:endParaRPr>
                    </a:p>
                  </a:txBody>
                  <a:tcPr anchor="ctr" horzOverflow="overflow"/>
                </a:tc>
              </a:tr>
              <a:tr h="272657">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200" b="1" dirty="0" err="1" smtClean="0">
                          <a:solidFill>
                            <a:schemeClr val="bg1"/>
                          </a:solidFill>
                          <a:latin typeface="Arial"/>
                          <a:ea typeface="+mn-ea"/>
                          <a:cs typeface="Arial"/>
                        </a:rPr>
                        <a:t>NetApp</a:t>
                      </a:r>
                      <a:endParaRPr kumimoji="0" lang="en-US" sz="1200" b="1" i="0" u="none" strike="noStrike" cap="none" normalizeH="0" baseline="0" dirty="0" smtClean="0">
                        <a:ln>
                          <a:noFill/>
                        </a:ln>
                        <a:solidFill>
                          <a:schemeClr val="bg1"/>
                        </a:solidFill>
                        <a:effectLst/>
                        <a:latin typeface="Arial"/>
                        <a:cs typeface="Arial"/>
                      </a:endParaRPr>
                    </a:p>
                  </a:txBody>
                  <a:tcPr anchor="ctr" horzOverflow="overflow"/>
                </a:tc>
                <a:tc>
                  <a:txBody>
                    <a:bodyPr/>
                    <a:lstStyle/>
                    <a:p>
                      <a:pPr algn="just">
                        <a:lnSpc>
                          <a:spcPct val="105000"/>
                        </a:lnSpc>
                        <a:buClr>
                          <a:srgbClr val="4E84C4"/>
                        </a:buClr>
                        <a:defRPr/>
                      </a:pPr>
                      <a:r>
                        <a:rPr lang="en-US" sz="1200" dirty="0" smtClean="0">
                          <a:solidFill>
                            <a:schemeClr val="dk1"/>
                          </a:solidFill>
                          <a:latin typeface="Arial"/>
                          <a:ea typeface="+mn-ea"/>
                          <a:cs typeface="Arial"/>
                        </a:rPr>
                        <a:t>Expanding their existing relationship with two technology agreements, </a:t>
                      </a:r>
                    </a:p>
                    <a:p>
                      <a:pPr marL="112713" indent="-112713" algn="just">
                        <a:lnSpc>
                          <a:spcPct val="105000"/>
                        </a:lnSpc>
                        <a:buClr>
                          <a:srgbClr val="4E84C4"/>
                        </a:buClr>
                        <a:buFont typeface="Arial" pitchFamily="34" charset="0"/>
                        <a:buChar char="•"/>
                        <a:defRPr/>
                      </a:pPr>
                      <a:r>
                        <a:rPr lang="en-US" sz="1200" dirty="0" smtClean="0">
                          <a:solidFill>
                            <a:schemeClr val="dk1"/>
                          </a:solidFill>
                          <a:latin typeface="Arial"/>
                          <a:ea typeface="+mn-ea"/>
                          <a:cs typeface="Arial"/>
                        </a:rPr>
                        <a:t>Joint development, marketing, and delivery of a customized set of solutions focused on data center optimization and virtualization, cloud computing, and application optimization</a:t>
                      </a:r>
                    </a:p>
                    <a:p>
                      <a:pPr marL="112713" indent="-112713" algn="just">
                        <a:lnSpc>
                          <a:spcPct val="105000"/>
                        </a:lnSpc>
                        <a:buClr>
                          <a:srgbClr val="4E84C4"/>
                        </a:buClr>
                        <a:buFont typeface="Arial" pitchFamily="34" charset="0"/>
                        <a:buChar char="•"/>
                        <a:defRPr/>
                      </a:pPr>
                      <a:r>
                        <a:rPr lang="en-US" sz="1200" dirty="0" err="1" smtClean="0">
                          <a:solidFill>
                            <a:schemeClr val="dk1"/>
                          </a:solidFill>
                          <a:latin typeface="Arial"/>
                          <a:ea typeface="+mn-ea"/>
                          <a:cs typeface="Arial"/>
                        </a:rPr>
                        <a:t>NetApp’s</a:t>
                      </a:r>
                      <a:r>
                        <a:rPr lang="en-US" sz="1200" dirty="0" smtClean="0">
                          <a:solidFill>
                            <a:schemeClr val="dk1"/>
                          </a:solidFill>
                          <a:latin typeface="Arial"/>
                          <a:ea typeface="+mn-ea"/>
                          <a:cs typeface="Arial"/>
                        </a:rPr>
                        <a:t> Professional Services organization to expand its implementation capabilities by leveraging a dedicated Accenture team providing consulting and integration services.  </a:t>
                      </a:r>
                      <a:r>
                        <a:rPr lang="en-US" sz="1200" b="1" i="1" dirty="0" smtClean="0">
                          <a:solidFill>
                            <a:schemeClr val="dk1"/>
                          </a:solidFill>
                          <a:latin typeface="Arial"/>
                          <a:ea typeface="+mn-ea"/>
                          <a:cs typeface="Arial"/>
                        </a:rPr>
                        <a:t>(Feb 14, 2011)</a:t>
                      </a:r>
                    </a:p>
                  </a:txBody>
                  <a:tcPr anchor="ctr" horzOverflow="overflow"/>
                </a:tc>
              </a:tr>
              <a:tr h="272657">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kumimoji="0" lang="en-US" sz="1200" b="1" i="0" u="none" strike="noStrike" cap="none" normalizeH="0" baseline="0" dirty="0" smtClean="0">
                          <a:ln>
                            <a:noFill/>
                          </a:ln>
                          <a:solidFill>
                            <a:schemeClr val="bg1"/>
                          </a:solidFill>
                          <a:effectLst/>
                          <a:latin typeface="Arial"/>
                          <a:cs typeface="Arial"/>
                        </a:rPr>
                        <a:t>Oracle corporation</a:t>
                      </a:r>
                    </a:p>
                  </a:txBody>
                  <a:tcPr anchor="ctr" horzOverflow="overflow"/>
                </a:tc>
                <a:tc>
                  <a:txBody>
                    <a:bodyPr/>
                    <a:lstStyle/>
                    <a:p>
                      <a:pPr marL="112713" marR="0" indent="-112713" algn="just" defTabSz="914400" eaLnBrk="1" fontAlgn="auto" latinLnBrk="0" hangingPunct="1">
                        <a:lnSpc>
                          <a:spcPct val="105000"/>
                        </a:lnSpc>
                        <a:spcBef>
                          <a:spcPts val="0"/>
                        </a:spcBef>
                        <a:spcAft>
                          <a:spcPts val="0"/>
                        </a:spcAft>
                        <a:buClr>
                          <a:srgbClr val="4E84C4"/>
                        </a:buClr>
                        <a:buSzTx/>
                        <a:buFont typeface="Arial" pitchFamily="34" charset="0"/>
                        <a:buChar char="•"/>
                        <a:tabLst/>
                        <a:defRPr/>
                      </a:pPr>
                      <a:r>
                        <a:rPr lang="en-US" sz="1200" dirty="0" smtClean="0">
                          <a:solidFill>
                            <a:schemeClr val="dk1"/>
                          </a:solidFill>
                          <a:latin typeface="Arial"/>
                          <a:ea typeface="+mn-ea"/>
                          <a:cs typeface="Arial"/>
                        </a:rPr>
                        <a:t>Accenture and Oracle Corporation will jointly develop integrated software packages to address the needs of social service agencies around the world for cost-effective technology solutions to handle rising workloads while providing enhanced oversight capabilities and supporting outcome-focused program delivery. </a:t>
                      </a:r>
                      <a:r>
                        <a:rPr lang="en-US" sz="1200" b="1" i="1" dirty="0" smtClean="0">
                          <a:solidFill>
                            <a:schemeClr val="dk1"/>
                          </a:solidFill>
                          <a:latin typeface="Arial"/>
                          <a:ea typeface="+mn-ea"/>
                          <a:cs typeface="Arial"/>
                        </a:rPr>
                        <a:t>(Jan 2010)</a:t>
                      </a:r>
                    </a:p>
                  </a:txBody>
                  <a:tcPr anchor="ctr" horzOverflow="overflow"/>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102"/>
          <p:cNvGraphicFramePr>
            <a:graphicFrameLocks noGrp="1"/>
          </p:cNvGraphicFramePr>
          <p:nvPr>
            <p:extLst>
              <p:ext uri="{D42A27DB-BD31-4B8C-83A1-F6EECF244321}">
                <p14:modId xmlns:p14="http://schemas.microsoft.com/office/powerpoint/2010/main" val="2352831334"/>
              </p:ext>
            </p:extLst>
          </p:nvPr>
        </p:nvGraphicFramePr>
        <p:xfrm>
          <a:off x="152400" y="762000"/>
          <a:ext cx="8839200" cy="5486399"/>
        </p:xfrm>
        <a:graphic>
          <a:graphicData uri="http://schemas.openxmlformats.org/drawingml/2006/table">
            <a:tbl>
              <a:tblPr firstCol="1">
                <a:tableStyleId>{5C22544A-7EE6-4342-B048-85BDC9FD1C3A}</a:tableStyleId>
              </a:tblPr>
              <a:tblGrid>
                <a:gridCol w="1752600"/>
                <a:gridCol w="7086600"/>
              </a:tblGrid>
              <a:tr h="755202">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algn="ctr">
                        <a:lnSpc>
                          <a:spcPct val="150000"/>
                        </a:lnSpc>
                        <a:defRPr/>
                      </a:pPr>
                      <a:r>
                        <a:rPr lang="en-US" sz="1200" b="1" dirty="0" err="1" smtClean="0">
                          <a:solidFill>
                            <a:schemeClr val="lt1"/>
                          </a:solidFill>
                          <a:latin typeface="Arial"/>
                          <a:ea typeface="+mn-ea"/>
                          <a:cs typeface="Arial"/>
                        </a:rPr>
                        <a:t>Sagem</a:t>
                      </a:r>
                      <a:r>
                        <a:rPr lang="en-US" sz="1200" b="1" dirty="0" smtClean="0">
                          <a:solidFill>
                            <a:schemeClr val="lt1"/>
                          </a:solidFill>
                          <a:latin typeface="Arial"/>
                          <a:ea typeface="+mn-ea"/>
                          <a:cs typeface="Arial"/>
                        </a:rPr>
                        <a:t> </a:t>
                      </a:r>
                      <a:r>
                        <a:rPr lang="en-US" sz="1200" b="1" dirty="0" err="1" smtClean="0">
                          <a:solidFill>
                            <a:schemeClr val="lt1"/>
                          </a:solidFill>
                          <a:latin typeface="Arial"/>
                          <a:ea typeface="+mn-ea"/>
                          <a:cs typeface="Arial"/>
                        </a:rPr>
                        <a:t>Défense</a:t>
                      </a:r>
                      <a:r>
                        <a:rPr lang="en-US" sz="1200" b="1" dirty="0" smtClean="0">
                          <a:solidFill>
                            <a:schemeClr val="lt1"/>
                          </a:solidFill>
                          <a:latin typeface="Arial"/>
                          <a:ea typeface="+mn-ea"/>
                          <a:cs typeface="Arial"/>
                        </a:rPr>
                        <a:t> </a:t>
                      </a:r>
                    </a:p>
                    <a:p>
                      <a:pPr algn="ctr">
                        <a:lnSpc>
                          <a:spcPct val="150000"/>
                        </a:lnSpc>
                        <a:defRPr/>
                      </a:pPr>
                      <a:r>
                        <a:rPr lang="en-US" sz="1200" b="1" dirty="0" err="1" smtClean="0">
                          <a:solidFill>
                            <a:schemeClr val="lt1"/>
                          </a:solidFill>
                          <a:latin typeface="Arial"/>
                          <a:ea typeface="+mn-ea"/>
                          <a:cs typeface="Arial"/>
                        </a:rPr>
                        <a:t>SécuritéAspen</a:t>
                      </a:r>
                      <a:endParaRPr lang="en-US" sz="1200" b="1" dirty="0" smtClean="0">
                        <a:solidFill>
                          <a:schemeClr val="lt1"/>
                        </a:solidFill>
                        <a:latin typeface="Arial"/>
                        <a:ea typeface="+mn-ea"/>
                        <a:cs typeface="Arial"/>
                      </a:endParaRPr>
                    </a:p>
                    <a:p>
                      <a:pPr algn="ctr">
                        <a:lnSpc>
                          <a:spcPct val="150000"/>
                        </a:lnSpc>
                        <a:defRPr/>
                      </a:pPr>
                      <a:r>
                        <a:rPr lang="en-US" sz="1200" b="1" dirty="0" smtClean="0">
                          <a:solidFill>
                            <a:schemeClr val="lt1"/>
                          </a:solidFill>
                          <a:latin typeface="Arial"/>
                          <a:ea typeface="+mn-ea"/>
                          <a:cs typeface="Arial"/>
                        </a:rPr>
                        <a:t>Technology</a:t>
                      </a:r>
                    </a:p>
                  </a:txBody>
                  <a:tcPr anchor="ctr" horzOverflow="overflow"/>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115888" marR="0" indent="-115888" defTabSz="914400" eaLnBrk="1" fontAlgn="auto" latinLnBrk="0" hangingPunct="1">
                        <a:lnSpc>
                          <a:spcPct val="150000"/>
                        </a:lnSpc>
                        <a:spcBef>
                          <a:spcPct val="20000"/>
                        </a:spcBef>
                        <a:spcAft>
                          <a:spcPts val="0"/>
                        </a:spcAft>
                        <a:buClr>
                          <a:schemeClr val="tx1">
                            <a:lumMod val="65000"/>
                            <a:lumOff val="35000"/>
                          </a:schemeClr>
                        </a:buClr>
                        <a:buSzTx/>
                        <a:buFontTx/>
                        <a:buChar char="•"/>
                        <a:tabLst/>
                        <a:defRPr/>
                      </a:pPr>
                      <a:r>
                        <a:rPr lang="en-US" sz="1200" dirty="0" smtClean="0">
                          <a:solidFill>
                            <a:schemeClr val="dk1"/>
                          </a:solidFill>
                          <a:latin typeface="Arial"/>
                          <a:ea typeface="+mn-ea"/>
                          <a:cs typeface="Arial"/>
                        </a:rPr>
                        <a:t>Accenture and </a:t>
                      </a:r>
                      <a:r>
                        <a:rPr lang="en-US" sz="1200" dirty="0" err="1" smtClean="0">
                          <a:solidFill>
                            <a:schemeClr val="dk1"/>
                          </a:solidFill>
                          <a:latin typeface="Arial"/>
                          <a:ea typeface="+mn-ea"/>
                          <a:cs typeface="Arial"/>
                        </a:rPr>
                        <a:t>Sagem</a:t>
                      </a:r>
                      <a:r>
                        <a:rPr lang="en-US" sz="1200" dirty="0" smtClean="0">
                          <a:solidFill>
                            <a:schemeClr val="dk1"/>
                          </a:solidFill>
                          <a:latin typeface="Arial"/>
                          <a:ea typeface="+mn-ea"/>
                          <a:cs typeface="Arial"/>
                        </a:rPr>
                        <a:t> </a:t>
                      </a:r>
                      <a:r>
                        <a:rPr lang="en-US" sz="1200" dirty="0" err="1" smtClean="0">
                          <a:solidFill>
                            <a:schemeClr val="dk1"/>
                          </a:solidFill>
                          <a:latin typeface="Arial"/>
                          <a:ea typeface="+mn-ea"/>
                          <a:cs typeface="Arial"/>
                        </a:rPr>
                        <a:t>Défense</a:t>
                      </a:r>
                      <a:r>
                        <a:rPr lang="en-US" sz="1200" dirty="0" smtClean="0">
                          <a:solidFill>
                            <a:schemeClr val="dk1"/>
                          </a:solidFill>
                          <a:latin typeface="Arial"/>
                          <a:ea typeface="+mn-ea"/>
                          <a:cs typeface="Arial"/>
                        </a:rPr>
                        <a:t> </a:t>
                      </a:r>
                      <a:r>
                        <a:rPr lang="en-US" sz="1200" dirty="0" err="1" smtClean="0">
                          <a:solidFill>
                            <a:schemeClr val="dk1"/>
                          </a:solidFill>
                          <a:latin typeface="Arial"/>
                          <a:ea typeface="+mn-ea"/>
                          <a:cs typeface="Arial"/>
                        </a:rPr>
                        <a:t>Sécurité</a:t>
                      </a:r>
                      <a:r>
                        <a:rPr lang="en-US" sz="1200" dirty="0" smtClean="0">
                          <a:solidFill>
                            <a:schemeClr val="dk1"/>
                          </a:solidFill>
                          <a:latin typeface="Arial"/>
                          <a:ea typeface="+mn-ea"/>
                          <a:cs typeface="Arial"/>
                        </a:rPr>
                        <a:t> were awarded a joint contract to develop the European Commission’s Biometric Matching System </a:t>
                      </a:r>
                    </a:p>
                  </a:txBody>
                  <a:tcPr anchor="ctr" horzOverflow="overflow"/>
                </a:tc>
              </a:tr>
              <a:tr h="822960">
                <a:tc>
                  <a:txBody>
                    <a:bodyPr/>
                    <a:lstStyle/>
                    <a:p>
                      <a:pPr algn="ctr">
                        <a:lnSpc>
                          <a:spcPct val="150000"/>
                        </a:lnSpc>
                        <a:defRPr/>
                      </a:pPr>
                      <a:r>
                        <a:rPr lang="en-US" sz="1200" b="1" dirty="0" smtClean="0">
                          <a:solidFill>
                            <a:schemeClr val="lt1"/>
                          </a:solidFill>
                          <a:latin typeface="Arial"/>
                          <a:ea typeface="+mn-ea"/>
                          <a:cs typeface="Arial"/>
                        </a:rPr>
                        <a:t>Aspen</a:t>
                      </a:r>
                    </a:p>
                    <a:p>
                      <a:pPr algn="ctr">
                        <a:lnSpc>
                          <a:spcPct val="150000"/>
                        </a:lnSpc>
                        <a:defRPr/>
                      </a:pPr>
                      <a:r>
                        <a:rPr lang="en-US" sz="1200" b="1" dirty="0" smtClean="0">
                          <a:solidFill>
                            <a:schemeClr val="lt1"/>
                          </a:solidFill>
                          <a:latin typeface="Arial"/>
                          <a:ea typeface="+mn-ea"/>
                          <a:cs typeface="Arial"/>
                        </a:rPr>
                        <a:t>Technology </a:t>
                      </a:r>
                    </a:p>
                  </a:txBody>
                  <a:tcPr anchor="ctr" horzOverflow="overflow"/>
                </a:tc>
                <a:tc>
                  <a:txBody>
                    <a:bodyPr/>
                    <a:lstStyle/>
                    <a:p>
                      <a:pPr marL="115888" marR="0" indent="-115888" defTabSz="914400" eaLnBrk="1" fontAlgn="auto" latinLnBrk="0" hangingPunct="1">
                        <a:lnSpc>
                          <a:spcPct val="150000"/>
                        </a:lnSpc>
                        <a:spcBef>
                          <a:spcPct val="20000"/>
                        </a:spcBef>
                        <a:spcAft>
                          <a:spcPts val="0"/>
                        </a:spcAft>
                        <a:buClr>
                          <a:schemeClr val="tx1">
                            <a:lumMod val="65000"/>
                            <a:lumOff val="35000"/>
                          </a:schemeClr>
                        </a:buClr>
                        <a:buSzTx/>
                        <a:buFontTx/>
                        <a:buChar char="•"/>
                        <a:tabLst/>
                        <a:defRPr/>
                      </a:pPr>
                      <a:r>
                        <a:rPr lang="en-US" sz="1200" dirty="0" smtClean="0">
                          <a:solidFill>
                            <a:schemeClr val="dk1"/>
                          </a:solidFill>
                          <a:latin typeface="Arial"/>
                          <a:ea typeface="+mn-ea"/>
                          <a:cs typeface="Arial"/>
                        </a:rPr>
                        <a:t>The alliance helped chemicals and energy companies to increase their operational efficiencies, reduce costs and achieve greater return on their investments. Accenture is </a:t>
                      </a:r>
                      <a:r>
                        <a:rPr lang="en-US" sz="1200" dirty="0" err="1" smtClean="0">
                          <a:solidFill>
                            <a:schemeClr val="dk1"/>
                          </a:solidFill>
                          <a:latin typeface="Arial"/>
                          <a:ea typeface="+mn-ea"/>
                          <a:cs typeface="Arial"/>
                        </a:rPr>
                        <a:t>AspenTech's</a:t>
                      </a:r>
                      <a:r>
                        <a:rPr lang="en-US" sz="1200" dirty="0" smtClean="0">
                          <a:solidFill>
                            <a:schemeClr val="dk1"/>
                          </a:solidFill>
                          <a:latin typeface="Arial"/>
                          <a:ea typeface="+mn-ea"/>
                          <a:cs typeface="Arial"/>
                        </a:rPr>
                        <a:t> preferred global integration partner for the delivery of the </a:t>
                      </a:r>
                      <a:r>
                        <a:rPr lang="en-US" sz="1200" dirty="0" err="1" smtClean="0">
                          <a:solidFill>
                            <a:schemeClr val="dk1"/>
                          </a:solidFill>
                          <a:latin typeface="Arial"/>
                          <a:ea typeface="+mn-ea"/>
                          <a:cs typeface="Arial"/>
                        </a:rPr>
                        <a:t>aspenONE</a:t>
                      </a:r>
                      <a:r>
                        <a:rPr lang="en-US" sz="1200" dirty="0" smtClean="0">
                          <a:solidFill>
                            <a:schemeClr val="dk1"/>
                          </a:solidFill>
                          <a:latin typeface="Arial"/>
                          <a:ea typeface="+mn-ea"/>
                          <a:cs typeface="Arial"/>
                        </a:rPr>
                        <a:t> solutions portfolio and enterprise-level integration for the chemicals and energy industries</a:t>
                      </a:r>
                    </a:p>
                  </a:txBody>
                  <a:tcPr anchor="ctr" horzOverflow="overflow"/>
                </a:tc>
              </a:tr>
              <a:tr h="593658">
                <a:tc>
                  <a:txBody>
                    <a:body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200" b="1" dirty="0" err="1" smtClean="0">
                          <a:solidFill>
                            <a:schemeClr val="lt1"/>
                          </a:solidFill>
                          <a:latin typeface="Arial"/>
                          <a:ea typeface="+mn-ea"/>
                          <a:cs typeface="Arial"/>
                        </a:rPr>
                        <a:t>Manugistics</a:t>
                      </a:r>
                      <a:endParaRPr lang="en-US" sz="1200" b="1" dirty="0" smtClean="0">
                        <a:solidFill>
                          <a:schemeClr val="lt1"/>
                        </a:solidFill>
                        <a:latin typeface="Arial"/>
                        <a:ea typeface="+mn-ea"/>
                        <a:cs typeface="Arial"/>
                      </a:endParaRPr>
                    </a:p>
                  </a:txBody>
                  <a:tcPr anchor="ctr" horzOverflow="overflow"/>
                </a:tc>
                <a:tc>
                  <a:txBody>
                    <a:bodyPr/>
                    <a:lstStyle/>
                    <a:p>
                      <a:pPr marL="171450" marR="0" lvl="0" indent="-171450" algn="l" defTabSz="914400" rtl="0" eaLnBrk="1" fontAlgn="base" latinLnBrk="0" hangingPunct="1">
                        <a:lnSpc>
                          <a:spcPct val="150000"/>
                        </a:lnSpc>
                        <a:spcBef>
                          <a:spcPts val="0"/>
                        </a:spcBef>
                        <a:spcAft>
                          <a:spcPct val="0"/>
                        </a:spcAft>
                        <a:buClr>
                          <a:srgbClr val="4E84C4"/>
                        </a:buClr>
                        <a:buSzTx/>
                        <a:buFont typeface="Arial"/>
                        <a:buChar char="•"/>
                        <a:tabLst/>
                        <a:defRPr/>
                      </a:pPr>
                      <a:r>
                        <a:rPr lang="en-US" sz="1200" dirty="0" smtClean="0">
                          <a:solidFill>
                            <a:schemeClr val="dk1"/>
                          </a:solidFill>
                          <a:latin typeface="Arial"/>
                          <a:ea typeface="+mn-ea"/>
                          <a:cs typeface="Arial"/>
                        </a:rPr>
                        <a:t>Alliance helps companies to increase the ROI of their supply chains by linking together manufacturers, suppliers, distributors and customers. </a:t>
                      </a:r>
                    </a:p>
                  </a:txBody>
                  <a:tcPr anchor="ctr" horzOverflow="overflow"/>
                </a:tc>
              </a:tr>
              <a:tr h="802632">
                <a:tc>
                  <a:txBody>
                    <a:bodyPr/>
                    <a:lstStyle/>
                    <a:p>
                      <a:pPr algn="ctr">
                        <a:lnSpc>
                          <a:spcPct val="150000"/>
                        </a:lnSpc>
                        <a:defRPr/>
                      </a:pPr>
                      <a:r>
                        <a:rPr lang="en-US" sz="1200" b="1" dirty="0" smtClean="0">
                          <a:solidFill>
                            <a:schemeClr val="lt1"/>
                          </a:solidFill>
                          <a:latin typeface="Arial"/>
                          <a:ea typeface="+mn-ea"/>
                          <a:cs typeface="Arial"/>
                        </a:rPr>
                        <a:t>Management </a:t>
                      </a:r>
                    </a:p>
                    <a:p>
                      <a:pPr algn="ctr">
                        <a:lnSpc>
                          <a:spcPct val="150000"/>
                        </a:lnSpc>
                        <a:defRPr/>
                      </a:pPr>
                      <a:r>
                        <a:rPr lang="en-US" sz="1200" b="1" dirty="0" smtClean="0">
                          <a:solidFill>
                            <a:schemeClr val="lt1"/>
                          </a:solidFill>
                          <a:latin typeface="Arial"/>
                          <a:ea typeface="+mn-ea"/>
                          <a:cs typeface="Arial"/>
                        </a:rPr>
                        <a:t>Controls, </a:t>
                      </a:r>
                      <a:r>
                        <a:rPr lang="en-US" sz="1200" b="1" dirty="0" err="1" smtClean="0">
                          <a:solidFill>
                            <a:schemeClr val="lt1"/>
                          </a:solidFill>
                          <a:latin typeface="Arial"/>
                          <a:ea typeface="+mn-ea"/>
                          <a:cs typeface="Arial"/>
                        </a:rPr>
                        <a:t>Inc</a:t>
                      </a:r>
                      <a:r>
                        <a:rPr lang="en-US" sz="1200" b="1" dirty="0" smtClean="0">
                          <a:solidFill>
                            <a:schemeClr val="lt1"/>
                          </a:solidFill>
                          <a:latin typeface="Arial"/>
                          <a:ea typeface="+mn-ea"/>
                          <a:cs typeface="Arial"/>
                        </a:rPr>
                        <a:t> </a:t>
                      </a:r>
                    </a:p>
                  </a:txBody>
                  <a:tcPr anchor="ctr" horzOverflow="overflow"/>
                </a:tc>
                <a:tc>
                  <a:txBody>
                    <a:bodyPr/>
                    <a:lstStyle/>
                    <a:p>
                      <a:pPr marL="115888" marR="0" indent="-115888" defTabSz="914400" eaLnBrk="1" fontAlgn="auto" latinLnBrk="0" hangingPunct="1">
                        <a:lnSpc>
                          <a:spcPct val="150000"/>
                        </a:lnSpc>
                        <a:spcBef>
                          <a:spcPct val="20000"/>
                        </a:spcBef>
                        <a:spcAft>
                          <a:spcPts val="0"/>
                        </a:spcAft>
                        <a:buClr>
                          <a:schemeClr val="tx1">
                            <a:lumMod val="65000"/>
                            <a:lumOff val="35000"/>
                          </a:schemeClr>
                        </a:buClr>
                        <a:buSzTx/>
                        <a:buFontTx/>
                        <a:buChar char="•"/>
                        <a:tabLst/>
                        <a:defRPr/>
                      </a:pPr>
                      <a:r>
                        <a:rPr lang="en-US" sz="1200" dirty="0" smtClean="0">
                          <a:solidFill>
                            <a:schemeClr val="dk1"/>
                          </a:solidFill>
                          <a:latin typeface="Arial"/>
                          <a:ea typeface="+mn-ea"/>
                          <a:cs typeface="Arial"/>
                        </a:rPr>
                        <a:t>Alliance will help companies deal with the pressures of global business on a number of fronts, including managing labor costs effectively. And also help them to use external labor suppliers to balance cost imperatives and skills requirements while complying with all application regulations. </a:t>
                      </a:r>
                    </a:p>
                  </a:txBody>
                  <a:tcPr anchor="ctr" horzOverflow="overflow"/>
                </a:tc>
              </a:tr>
              <a:tr h="624270">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0" marR="0" lvl="0" indent="0" algn="ctr" defTabSz="914400" rtl="0" eaLnBrk="1" fontAlgn="b" latinLnBrk="0" hangingPunct="1">
                        <a:lnSpc>
                          <a:spcPct val="150000"/>
                        </a:lnSpc>
                        <a:spcBef>
                          <a:spcPct val="0"/>
                        </a:spcBef>
                        <a:spcAft>
                          <a:spcPct val="0"/>
                        </a:spcAft>
                        <a:buClrTx/>
                        <a:buSzTx/>
                        <a:buFontTx/>
                        <a:buNone/>
                        <a:tabLst/>
                        <a:defRPr/>
                      </a:pPr>
                      <a:r>
                        <a:rPr lang="en-US" sz="1200" b="1" dirty="0" smtClean="0">
                          <a:solidFill>
                            <a:schemeClr val="lt1"/>
                          </a:solidFill>
                          <a:latin typeface="Arial"/>
                          <a:ea typeface="+mn-ea"/>
                          <a:cs typeface="Arial"/>
                        </a:rPr>
                        <a:t>BMC</a:t>
                      </a:r>
                      <a:endParaRPr lang="en-US" sz="1200" b="1" dirty="0" smtClean="0">
                        <a:latin typeface="Arial"/>
                        <a:cs typeface="Arial"/>
                      </a:endParaRPr>
                    </a:p>
                  </a:txBody>
                  <a:tcPr anchor="ctr" horzOverflow="overflow"/>
                </a:tc>
                <a:tc>
                  <a:txBody>
                    <a:bodyPr/>
                    <a:lstStyle>
                      <a:lvl1pPr>
                        <a:defRPr>
                          <a:solidFill>
                            <a:schemeClr val="tx1"/>
                          </a:solidFill>
                          <a:latin typeface="Arial"/>
                        </a:defRPr>
                      </a:lvl1pPr>
                      <a:lvl2pPr>
                        <a:defRPr>
                          <a:solidFill>
                            <a:schemeClr val="tx1"/>
                          </a:solidFill>
                          <a:latin typeface="Arial"/>
                        </a:defRPr>
                      </a:lvl2pPr>
                      <a:lvl3pPr>
                        <a:defRPr>
                          <a:solidFill>
                            <a:schemeClr val="tx1"/>
                          </a:solidFill>
                          <a:latin typeface="Arial"/>
                        </a:defRPr>
                      </a:lvl3pPr>
                      <a:lvl4pPr>
                        <a:defRPr>
                          <a:solidFill>
                            <a:schemeClr val="tx1"/>
                          </a:solidFill>
                          <a:latin typeface="Arial"/>
                        </a:defRPr>
                      </a:lvl4pPr>
                      <a:lvl5pPr>
                        <a:defRPr>
                          <a:solidFill>
                            <a:schemeClr val="tx1"/>
                          </a:solidFill>
                          <a:latin typeface="Arial"/>
                        </a:defRPr>
                      </a:lvl5pPr>
                      <a:lvl6pPr>
                        <a:defRPr>
                          <a:solidFill>
                            <a:schemeClr val="tx1"/>
                          </a:solidFill>
                          <a:latin typeface="Arial"/>
                        </a:defRPr>
                      </a:lvl6pPr>
                      <a:lvl7pPr>
                        <a:defRPr>
                          <a:solidFill>
                            <a:schemeClr val="tx1"/>
                          </a:solidFill>
                          <a:latin typeface="Arial"/>
                        </a:defRPr>
                      </a:lvl7pPr>
                      <a:lvl8pPr>
                        <a:defRPr>
                          <a:solidFill>
                            <a:schemeClr val="tx1"/>
                          </a:solidFill>
                          <a:latin typeface="Arial"/>
                        </a:defRPr>
                      </a:lvl8pPr>
                      <a:lvl9pPr>
                        <a:defRPr>
                          <a:solidFill>
                            <a:schemeClr val="tx1"/>
                          </a:solidFill>
                          <a:latin typeface="Arial"/>
                        </a:defRPr>
                      </a:lvl9pPr>
                    </a:lstStyle>
                    <a:p>
                      <a:pPr marL="171450" indent="-171450" algn="just">
                        <a:lnSpc>
                          <a:spcPct val="150000"/>
                        </a:lnSpc>
                        <a:buClr>
                          <a:srgbClr val="4E84C4"/>
                        </a:buClr>
                        <a:buFont typeface="Arial"/>
                        <a:buChar char="•"/>
                        <a:tabLst>
                          <a:tab pos="169863" algn="l"/>
                        </a:tabLst>
                        <a:defRPr/>
                      </a:pPr>
                      <a:r>
                        <a:rPr lang="en-US" sz="1200" dirty="0" smtClean="0">
                          <a:solidFill>
                            <a:schemeClr val="dk1"/>
                          </a:solidFill>
                          <a:latin typeface="Arial"/>
                          <a:ea typeface="+mn-ea"/>
                          <a:cs typeface="Arial"/>
                        </a:rPr>
                        <a:t>Expanded their long-standing relationship with two technology agreements</a:t>
                      </a:r>
                    </a:p>
                    <a:p>
                      <a:pPr marL="171450" indent="-171450" algn="just">
                        <a:lnSpc>
                          <a:spcPct val="150000"/>
                        </a:lnSpc>
                        <a:buClr>
                          <a:srgbClr val="4E84C4"/>
                        </a:buClr>
                        <a:buFont typeface="Arial"/>
                        <a:buChar char="•"/>
                        <a:tabLst>
                          <a:tab pos="169863" algn="l"/>
                        </a:tabLst>
                        <a:defRPr/>
                      </a:pPr>
                      <a:r>
                        <a:rPr lang="en-US" sz="1200" dirty="0" smtClean="0">
                          <a:solidFill>
                            <a:schemeClr val="dk1"/>
                          </a:solidFill>
                          <a:latin typeface="Arial"/>
                          <a:ea typeface="+mn-ea"/>
                          <a:cs typeface="Arial"/>
                        </a:rPr>
                        <a:t>Joint development and implementation of BMC Business Service Management (BSM) solutions </a:t>
                      </a:r>
                    </a:p>
                    <a:p>
                      <a:pPr marL="171450" indent="-171450" algn="just">
                        <a:lnSpc>
                          <a:spcPct val="150000"/>
                        </a:lnSpc>
                        <a:buClr>
                          <a:srgbClr val="4E84C4"/>
                        </a:buClr>
                        <a:buFont typeface="Arial"/>
                        <a:buChar char="•"/>
                        <a:tabLst>
                          <a:tab pos="169863" algn="l"/>
                        </a:tabLst>
                        <a:defRPr/>
                      </a:pPr>
                      <a:r>
                        <a:rPr lang="en-US" sz="1200" dirty="0" smtClean="0">
                          <a:solidFill>
                            <a:schemeClr val="dk1"/>
                          </a:solidFill>
                          <a:latin typeface="Arial"/>
                          <a:ea typeface="+mn-ea"/>
                          <a:cs typeface="Arial"/>
                        </a:rPr>
                        <a:t>Provision of consulting and integration services to BMC’s Professional Services organization.</a:t>
                      </a:r>
                    </a:p>
                  </a:txBody>
                  <a:tcPr anchor="ctr" horzOverflow="overflow"/>
                </a:tc>
              </a:tr>
              <a:tr h="624270">
                <a:tc>
                  <a:txBody>
                    <a:bodyPr/>
                    <a:lstStyle/>
                    <a:p>
                      <a:pPr algn="ctr">
                        <a:lnSpc>
                          <a:spcPct val="150000"/>
                        </a:lnSpc>
                        <a:defRPr/>
                      </a:pPr>
                      <a:r>
                        <a:rPr lang="en-US" sz="1200" b="1" dirty="0" err="1" smtClean="0">
                          <a:solidFill>
                            <a:schemeClr val="lt1"/>
                          </a:solidFill>
                          <a:latin typeface="Arial"/>
                          <a:ea typeface="+mn-ea"/>
                          <a:cs typeface="Arial"/>
                        </a:rPr>
                        <a:t>WebMethods</a:t>
                      </a:r>
                      <a:r>
                        <a:rPr lang="en-US" sz="1200" b="1" dirty="0" smtClean="0">
                          <a:solidFill>
                            <a:schemeClr val="lt1"/>
                          </a:solidFill>
                          <a:latin typeface="Arial"/>
                          <a:ea typeface="+mn-ea"/>
                          <a:cs typeface="Arial"/>
                        </a:rPr>
                        <a:t>,</a:t>
                      </a:r>
                    </a:p>
                    <a:p>
                      <a:pPr algn="ctr">
                        <a:lnSpc>
                          <a:spcPct val="150000"/>
                        </a:lnSpc>
                        <a:defRPr/>
                      </a:pPr>
                      <a:r>
                        <a:rPr lang="en-US" sz="1200" b="1" dirty="0" err="1" smtClean="0">
                          <a:solidFill>
                            <a:schemeClr val="lt1"/>
                          </a:solidFill>
                          <a:latin typeface="Arial"/>
                          <a:ea typeface="+mn-ea"/>
                          <a:cs typeface="Arial"/>
                        </a:rPr>
                        <a:t>Inc</a:t>
                      </a:r>
                      <a:r>
                        <a:rPr lang="en-US" sz="1200" b="1" dirty="0" smtClean="0">
                          <a:solidFill>
                            <a:schemeClr val="lt1"/>
                          </a:solidFill>
                          <a:latin typeface="Arial"/>
                          <a:ea typeface="+mn-ea"/>
                          <a:cs typeface="Arial"/>
                        </a:rPr>
                        <a:t> </a:t>
                      </a:r>
                    </a:p>
                    <a:p>
                      <a:pPr marL="0" marR="0" lvl="0" indent="0" algn="ctr" defTabSz="914400" rtl="0" eaLnBrk="1" fontAlgn="b" latinLnBrk="0" hangingPunct="1">
                        <a:lnSpc>
                          <a:spcPct val="150000"/>
                        </a:lnSpc>
                        <a:spcBef>
                          <a:spcPct val="0"/>
                        </a:spcBef>
                        <a:spcAft>
                          <a:spcPct val="0"/>
                        </a:spcAft>
                        <a:buClrTx/>
                        <a:buSzTx/>
                        <a:buFontTx/>
                        <a:buNone/>
                        <a:tabLst/>
                        <a:defRPr/>
                      </a:pPr>
                      <a:endParaRPr lang="en-US" sz="1200" b="1" dirty="0" smtClean="0">
                        <a:latin typeface="Arial"/>
                        <a:cs typeface="Arial"/>
                      </a:endParaRPr>
                    </a:p>
                  </a:txBody>
                  <a:tcPr anchor="ctr" horzOverflow="overflow"/>
                </a:tc>
                <a:tc>
                  <a:txBody>
                    <a:bodyPr/>
                    <a:lstStyle/>
                    <a:p>
                      <a:pPr marL="115888" marR="0" indent="-115888" defTabSz="914400" eaLnBrk="1" fontAlgn="auto" latinLnBrk="0" hangingPunct="1">
                        <a:lnSpc>
                          <a:spcPct val="150000"/>
                        </a:lnSpc>
                        <a:spcBef>
                          <a:spcPct val="20000"/>
                        </a:spcBef>
                        <a:spcAft>
                          <a:spcPts val="0"/>
                        </a:spcAft>
                        <a:buClr>
                          <a:schemeClr val="tx1">
                            <a:lumMod val="65000"/>
                            <a:lumOff val="35000"/>
                          </a:schemeClr>
                        </a:buClr>
                        <a:buSzTx/>
                        <a:buFontTx/>
                        <a:buChar char="•"/>
                        <a:tabLst/>
                        <a:defRPr/>
                      </a:pPr>
                      <a:r>
                        <a:rPr lang="en-US" sz="1200" dirty="0" smtClean="0">
                          <a:solidFill>
                            <a:schemeClr val="dk1"/>
                          </a:solidFill>
                          <a:latin typeface="Arial"/>
                          <a:ea typeface="+mn-ea"/>
                          <a:cs typeface="Arial"/>
                        </a:rPr>
                        <a:t>The alliance will increase clients’ market share, provide value-added services, increase supply chain efficiencies, maximize return on technology investments and strengthen valuable relationships.</a:t>
                      </a:r>
                    </a:p>
                  </a:txBody>
                  <a:tcPr anchor="ctr" horzOverflow="overflow"/>
                </a:tc>
              </a:tr>
            </a:tbl>
          </a:graphicData>
        </a:graphic>
      </p:graphicFrame>
      <p:sp>
        <p:nvSpPr>
          <p:cNvPr id="4" name="Slide Number Placeholder 3"/>
          <p:cNvSpPr>
            <a:spLocks noGrp="1"/>
          </p:cNvSpPr>
          <p:nvPr>
            <p:ph type="sldNum" sz="quarter" idx="11"/>
          </p:nvPr>
        </p:nvSpPr>
        <p:spPr/>
        <p:txBody>
          <a:bodyPr/>
          <a:lstStyle/>
          <a:p>
            <a:pPr>
              <a:defRPr/>
            </a:pPr>
            <a:fld id="{4A0A7233-6A00-43A5-AB35-3A2D32EAC188}" type="slidenum">
              <a:rPr lang="en-US" smtClean="0"/>
              <a:pPr>
                <a:defRPr/>
              </a:pPr>
              <a:t>19</a:t>
            </a:fld>
            <a:endParaRPr lang="en-US" dirty="0"/>
          </a:p>
        </p:txBody>
      </p:sp>
      <p:sp>
        <p:nvSpPr>
          <p:cNvPr id="16" name="Title 1"/>
          <p:cNvSpPr>
            <a:spLocks noGrp="1"/>
          </p:cNvSpPr>
          <p:nvPr>
            <p:ph type="title"/>
          </p:nvPr>
        </p:nvSpPr>
        <p:spPr>
          <a:xfrm>
            <a:off x="1279525" y="0"/>
            <a:ext cx="7467600" cy="563563"/>
          </a:xfrm>
        </p:spPr>
        <p:txBody>
          <a:bodyPr anchor="t"/>
          <a:lstStyle/>
          <a:p>
            <a:pPr eaLnBrk="1" hangingPunct="1"/>
            <a:r>
              <a:rPr lang="en-US" sz="2200" dirty="0">
                <a:latin typeface="Arial"/>
                <a:cs typeface="Arial"/>
              </a:rPr>
              <a:t>Accenture  Alliances – Existing Key Alliances </a:t>
            </a:r>
            <a:endParaRPr sz="2200" b="1" dirty="0" smtClean="0">
              <a:latin typeface="Arial"/>
              <a:cs typeface="Arial"/>
            </a:endParaRPr>
          </a:p>
        </p:txBody>
      </p:sp>
    </p:spTree>
    <p:extLst>
      <p:ext uri="{BB962C8B-B14F-4D97-AF65-F5344CB8AC3E}">
        <p14:creationId xmlns:p14="http://schemas.microsoft.com/office/powerpoint/2010/main" val="279160347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4" name="Folded Corner 3"/>
          <p:cNvSpPr/>
          <p:nvPr/>
        </p:nvSpPr>
        <p:spPr>
          <a:xfrm rot="21422955">
            <a:off x="1066765" y="1448463"/>
            <a:ext cx="5980337" cy="4649092"/>
          </a:xfrm>
          <a:prstGeom prst="foldedCorner">
            <a:avLst>
              <a:gd name="adj" fmla="val 8968"/>
            </a:avLst>
          </a:prstGeom>
          <a:solidFill>
            <a:srgbClr val="C1D2F1"/>
          </a:solidFill>
        </p:spPr>
        <p:txBody>
          <a:bodyPr wrap="square" anchor="t">
            <a:noAutofit/>
          </a:bodyPr>
          <a:lstStyle/>
          <a:p>
            <a:pPr marL="631825" indent="-174625" eaLnBrk="0" hangingPunct="0">
              <a:lnSpc>
                <a:spcPts val="2300"/>
              </a:lnSpc>
              <a:buClr>
                <a:srgbClr val="4E84C4"/>
              </a:buClr>
              <a:buFont typeface="Wingdings" pitchFamily="2" charset="2"/>
              <a:buChar char="§"/>
              <a:defRPr/>
            </a:pPr>
            <a:r>
              <a:rPr lang="en-US" sz="1600" dirty="0"/>
              <a:t>Executive Summary</a:t>
            </a:r>
          </a:p>
          <a:p>
            <a:pPr marL="631825" indent="-174625" eaLnBrk="0" hangingPunct="0">
              <a:lnSpc>
                <a:spcPts val="2300"/>
              </a:lnSpc>
              <a:buClr>
                <a:srgbClr val="4E84C4"/>
              </a:buClr>
              <a:buFont typeface="Wingdings" pitchFamily="2" charset="2"/>
              <a:buChar char="§"/>
              <a:defRPr/>
            </a:pPr>
            <a:r>
              <a:rPr lang="en-US" sz="1600" dirty="0"/>
              <a:t>Accenture </a:t>
            </a:r>
            <a:r>
              <a:rPr lang="en-US" sz="1600" dirty="0" err="1"/>
              <a:t>HiTech</a:t>
            </a:r>
            <a:r>
              <a:rPr lang="en-US" sz="1600" dirty="0"/>
              <a:t> Evolution</a:t>
            </a:r>
          </a:p>
          <a:p>
            <a:pPr marL="631825" indent="-174625" eaLnBrk="0" hangingPunct="0">
              <a:lnSpc>
                <a:spcPts val="2300"/>
              </a:lnSpc>
              <a:buClr>
                <a:srgbClr val="4E84C4"/>
              </a:buClr>
              <a:buFont typeface="Wingdings" pitchFamily="2" charset="2"/>
              <a:buChar char="§"/>
              <a:defRPr/>
            </a:pPr>
            <a:r>
              <a:rPr lang="en-US" sz="1600" dirty="0"/>
              <a:t>Accenture Financials Performance</a:t>
            </a:r>
          </a:p>
          <a:p>
            <a:pPr marL="631825" indent="-174625" eaLnBrk="0" hangingPunct="0">
              <a:lnSpc>
                <a:spcPts val="2300"/>
              </a:lnSpc>
              <a:buClr>
                <a:srgbClr val="4E84C4"/>
              </a:buClr>
              <a:buFont typeface="Wingdings" pitchFamily="2" charset="2"/>
              <a:buChar char="§"/>
              <a:defRPr/>
            </a:pPr>
            <a:r>
              <a:rPr lang="en-US" sz="1600" dirty="0"/>
              <a:t>Accenture Contracts</a:t>
            </a:r>
          </a:p>
          <a:p>
            <a:pPr marL="631825" indent="-174625" eaLnBrk="0" hangingPunct="0">
              <a:lnSpc>
                <a:spcPts val="2300"/>
              </a:lnSpc>
              <a:buClr>
                <a:srgbClr val="4E84C4"/>
              </a:buClr>
              <a:buFont typeface="Wingdings" pitchFamily="2" charset="2"/>
              <a:buChar char="§"/>
              <a:defRPr/>
            </a:pPr>
            <a:r>
              <a:rPr lang="en-US" sz="1600" dirty="0"/>
              <a:t>Key Offerings in </a:t>
            </a:r>
            <a:r>
              <a:rPr lang="en-US" sz="1600" dirty="0" err="1"/>
              <a:t>HiTech</a:t>
            </a:r>
            <a:endParaRPr lang="en-US" sz="1600" dirty="0"/>
          </a:p>
          <a:p>
            <a:pPr marL="631825" indent="-174625" eaLnBrk="0" hangingPunct="0">
              <a:lnSpc>
                <a:spcPts val="2300"/>
              </a:lnSpc>
              <a:buClr>
                <a:srgbClr val="4E84C4"/>
              </a:buClr>
              <a:buFont typeface="Wingdings" pitchFamily="2" charset="2"/>
              <a:buChar char="§"/>
              <a:defRPr/>
            </a:pPr>
            <a:r>
              <a:rPr lang="en-US" sz="1600" dirty="0" err="1"/>
              <a:t>HiTech</a:t>
            </a:r>
            <a:r>
              <a:rPr lang="en-US" sz="1600" dirty="0"/>
              <a:t> Focus</a:t>
            </a:r>
          </a:p>
          <a:p>
            <a:pPr marL="631825" indent="-174625" eaLnBrk="0" hangingPunct="0">
              <a:lnSpc>
                <a:spcPts val="2300"/>
              </a:lnSpc>
              <a:buClr>
                <a:srgbClr val="4E84C4"/>
              </a:buClr>
              <a:buFont typeface="Wingdings" pitchFamily="2" charset="2"/>
              <a:buChar char="§"/>
              <a:defRPr/>
            </a:pPr>
            <a:r>
              <a:rPr lang="en-US" sz="1600" dirty="0"/>
              <a:t>Key Acquisitions</a:t>
            </a:r>
          </a:p>
          <a:p>
            <a:pPr marL="631825" indent="-174625" eaLnBrk="0" hangingPunct="0">
              <a:lnSpc>
                <a:spcPts val="2300"/>
              </a:lnSpc>
              <a:buClr>
                <a:srgbClr val="4E84C4"/>
              </a:buClr>
              <a:buFont typeface="Wingdings" pitchFamily="2" charset="2"/>
              <a:buChar char="§"/>
              <a:defRPr/>
            </a:pPr>
            <a:r>
              <a:rPr lang="en-US" sz="1600" dirty="0"/>
              <a:t>Alliances</a:t>
            </a:r>
          </a:p>
          <a:p>
            <a:pPr marL="631825" indent="-174625" eaLnBrk="0" hangingPunct="0">
              <a:lnSpc>
                <a:spcPts val="2300"/>
              </a:lnSpc>
              <a:buClr>
                <a:srgbClr val="4E84C4"/>
              </a:buClr>
              <a:buFont typeface="Wingdings" pitchFamily="2" charset="2"/>
              <a:buChar char="§"/>
              <a:defRPr/>
            </a:pPr>
            <a:r>
              <a:rPr lang="en-US" sz="1600" dirty="0"/>
              <a:t>Key Investments</a:t>
            </a:r>
          </a:p>
          <a:p>
            <a:pPr marL="631825" indent="-174625" eaLnBrk="0" hangingPunct="0">
              <a:lnSpc>
                <a:spcPts val="2300"/>
              </a:lnSpc>
              <a:buClr>
                <a:srgbClr val="4E84C4"/>
              </a:buClr>
              <a:buFont typeface="Wingdings" pitchFamily="2" charset="2"/>
              <a:buChar char="§"/>
              <a:defRPr/>
            </a:pPr>
            <a:r>
              <a:rPr lang="en-US" sz="1600" dirty="0"/>
              <a:t>SWOT Analysis</a:t>
            </a:r>
          </a:p>
          <a:p>
            <a:pPr marL="631825" indent="-174625" eaLnBrk="0" hangingPunct="0">
              <a:lnSpc>
                <a:spcPts val="2300"/>
              </a:lnSpc>
              <a:buClr>
                <a:srgbClr val="4E84C4"/>
              </a:buClr>
              <a:buFont typeface="Wingdings" pitchFamily="2" charset="2"/>
              <a:buChar char="§"/>
              <a:defRPr/>
            </a:pPr>
            <a:r>
              <a:rPr lang="en-US" sz="1600" dirty="0"/>
              <a:t>Key </a:t>
            </a:r>
            <a:r>
              <a:rPr lang="en-US" sz="1600" dirty="0" smtClean="0"/>
              <a:t>People</a:t>
            </a:r>
            <a:endParaRPr lang="en-US" sz="1600" dirty="0"/>
          </a:p>
        </p:txBody>
      </p:sp>
      <p:pic>
        <p:nvPicPr>
          <p:cNvPr id="5" name="Picture 4" descr="C:\Documents and Settings\571206\Local Settings\Temporary Internet Files\Content.IE5\LYKJIBHM\MC900432586[1].png"/>
          <p:cNvPicPr>
            <a:picLocks noChangeAspect="1" noChangeArrowheads="1"/>
          </p:cNvPicPr>
          <p:nvPr/>
        </p:nvPicPr>
        <p:blipFill>
          <a:blip r:embed="rId2" cstate="print">
            <a:duotone>
              <a:schemeClr val="accent4">
                <a:shade val="45000"/>
                <a:satMod val="135000"/>
              </a:schemeClr>
              <a:prstClr val="white"/>
            </a:duotone>
          </a:blip>
          <a:srcRect/>
          <a:stretch>
            <a:fillRect/>
          </a:stretch>
        </p:blipFill>
        <p:spPr bwMode="gray">
          <a:xfrm rot="20700000" flipH="1">
            <a:off x="870334" y="1535695"/>
            <a:ext cx="373142" cy="373142"/>
          </a:xfrm>
          <a:prstGeom prst="rect">
            <a:avLst/>
          </a:prstGeom>
          <a:noFill/>
        </p:spPr>
      </p:pic>
    </p:spTree>
    <p:extLst>
      <p:ext uri="{BB962C8B-B14F-4D97-AF65-F5344CB8AC3E}">
        <p14:creationId xmlns:p14="http://schemas.microsoft.com/office/powerpoint/2010/main" val="35560096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314450" y="53975"/>
            <a:ext cx="7239000" cy="477838"/>
          </a:xfrm>
        </p:spPr>
        <p:txBody>
          <a:bodyPr/>
          <a:lstStyle/>
          <a:p>
            <a:pPr eaLnBrk="1" hangingPunct="1"/>
            <a:r>
              <a:rPr sz="2000" dirty="0" smtClean="0">
                <a:latin typeface="Arial"/>
                <a:cs typeface="Arial"/>
              </a:rPr>
              <a:t>Accenture  Alliances </a:t>
            </a:r>
            <a:r>
              <a:rPr lang="en-US" sz="2000" dirty="0" smtClean="0">
                <a:latin typeface="Arial"/>
                <a:cs typeface="Arial"/>
              </a:rPr>
              <a:t>– Existing Key Alliances </a:t>
            </a:r>
            <a:r>
              <a:rPr lang="en-US" sz="2000" i="1" dirty="0" smtClean="0">
                <a:latin typeface="Arial"/>
                <a:cs typeface="Arial"/>
              </a:rPr>
              <a:t>contd..</a:t>
            </a:r>
          </a:p>
        </p:txBody>
      </p:sp>
      <p:sp>
        <p:nvSpPr>
          <p:cNvPr id="38" name="Slide Number Placeholder 37"/>
          <p:cNvSpPr>
            <a:spLocks noGrp="1"/>
          </p:cNvSpPr>
          <p:nvPr>
            <p:ph type="sldNum" sz="quarter" idx="10"/>
          </p:nvPr>
        </p:nvSpPr>
        <p:spPr/>
        <p:txBody>
          <a:bodyPr/>
          <a:lstStyle/>
          <a:p>
            <a:pPr>
              <a:defRPr/>
            </a:pPr>
            <a:fld id="{7CE87BE8-1CB9-460D-8959-563EB250A989}" type="slidenum">
              <a:rPr lang="en-US" sz="1100" smtClean="0">
                <a:latin typeface="Arial"/>
                <a:cs typeface="Arial"/>
              </a:rPr>
              <a:pPr>
                <a:defRPr/>
              </a:pPr>
              <a:t>20</a:t>
            </a:fld>
            <a:endParaRPr lang="en-US" sz="1100" dirty="0">
              <a:latin typeface="Arial"/>
              <a:cs typeface="Arial"/>
            </a:endParaRPr>
          </a:p>
        </p:txBody>
      </p:sp>
      <p:sp>
        <p:nvSpPr>
          <p:cNvPr id="39"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sz="1100">
              <a:latin typeface="Arial"/>
              <a:cs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2895480651"/>
              </p:ext>
            </p:extLst>
          </p:nvPr>
        </p:nvGraphicFramePr>
        <p:xfrm>
          <a:off x="228600" y="762000"/>
          <a:ext cx="8686800" cy="5577839"/>
        </p:xfrm>
        <a:graphic>
          <a:graphicData uri="http://schemas.openxmlformats.org/drawingml/2006/table">
            <a:tbl>
              <a:tblPr firstCol="1" bandCol="1">
                <a:tableStyleId>{5C22544A-7EE6-4342-B048-85BDC9FD1C3A}</a:tableStyleId>
              </a:tblPr>
              <a:tblGrid>
                <a:gridCol w="1981200"/>
                <a:gridCol w="2133600"/>
                <a:gridCol w="4572000"/>
              </a:tblGrid>
              <a:tr h="370840">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latin typeface="Arial"/>
                          <a:cs typeface="Arial"/>
                        </a:rPr>
                        <a:t>Asset Control</a:t>
                      </a:r>
                    </a:p>
                  </a:txBody>
                  <a:tcPr anchor="ctr"/>
                </a:tc>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dirty="0" smtClean="0">
                          <a:latin typeface="Arial"/>
                          <a:cs typeface="Arial"/>
                        </a:rPr>
                        <a:t>Data Management Solutions</a:t>
                      </a:r>
                    </a:p>
                  </a:txBody>
                  <a:tcPr anchor="ctr"/>
                </a:tc>
                <a:tc>
                  <a:txBody>
                    <a:bodyPr/>
                    <a:lstStyle/>
                    <a:p>
                      <a:pPr marL="0" marR="0" indent="0" defTabSz="914400" eaLnBrk="1" fontAlgn="auto" latinLnBrk="0" hangingPunct="1">
                        <a:lnSpc>
                          <a:spcPct val="150000"/>
                        </a:lnSpc>
                        <a:spcBef>
                          <a:spcPts val="0"/>
                        </a:spcBef>
                        <a:spcAft>
                          <a:spcPts val="0"/>
                        </a:spcAft>
                        <a:buClrTx/>
                        <a:buSzTx/>
                        <a:buFontTx/>
                        <a:buNone/>
                        <a:tabLst/>
                        <a:defRPr/>
                      </a:pPr>
                      <a:r>
                        <a:rPr lang="en-US" sz="1200" dirty="0" smtClean="0">
                          <a:latin typeface="Arial"/>
                          <a:cs typeface="Arial"/>
                        </a:rPr>
                        <a:t>Provide centralized data management solutions for financial institutions world wide</a:t>
                      </a:r>
                    </a:p>
                  </a:txBody>
                  <a:tcPr anchor="ctr"/>
                </a:tc>
              </a:tr>
              <a:tr h="370840">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latin typeface="Arial"/>
                          <a:cs typeface="Arial"/>
                        </a:rPr>
                        <a:t>Calypso</a:t>
                      </a:r>
                    </a:p>
                  </a:txBody>
                  <a:tcPr anchor="ctr"/>
                </a:tc>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dirty="0" smtClean="0">
                          <a:latin typeface="Arial"/>
                          <a:cs typeface="Arial"/>
                        </a:rPr>
                        <a:t>Trading and risk  application Development</a:t>
                      </a:r>
                    </a:p>
                  </a:txBody>
                  <a:tcPr anchor="ctr"/>
                </a:tc>
                <a:tc>
                  <a:txBody>
                    <a:bodyPr/>
                    <a:lstStyle/>
                    <a:p>
                      <a:pPr marL="0" marR="0" indent="0" defTabSz="914400" eaLnBrk="1" fontAlgn="auto" latinLnBrk="0" hangingPunct="1">
                        <a:lnSpc>
                          <a:spcPct val="150000"/>
                        </a:lnSpc>
                        <a:spcBef>
                          <a:spcPts val="0"/>
                        </a:spcBef>
                        <a:spcAft>
                          <a:spcPts val="0"/>
                        </a:spcAft>
                        <a:buClrTx/>
                        <a:buSzTx/>
                        <a:buFontTx/>
                        <a:buNone/>
                        <a:tabLst/>
                        <a:defRPr/>
                      </a:pPr>
                      <a:r>
                        <a:rPr lang="en-US" sz="1200" dirty="0" smtClean="0">
                          <a:latin typeface="Arial"/>
                          <a:cs typeface="Arial"/>
                        </a:rPr>
                        <a:t>Provides application software that delivers an integrated suite of trading applications to the capital markets function within banks and other companies participating in the world’s financial markets</a:t>
                      </a:r>
                    </a:p>
                  </a:txBody>
                  <a:tcPr anchor="ctr"/>
                </a:tc>
              </a:tr>
              <a:tr h="370840">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latin typeface="Arial"/>
                          <a:cs typeface="Arial"/>
                        </a:rPr>
                        <a:t>Gem Stone systems</a:t>
                      </a:r>
                    </a:p>
                  </a:txBody>
                  <a:tcPr anchor="ctr"/>
                </a:tc>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dirty="0" smtClean="0">
                          <a:latin typeface="Arial"/>
                          <a:cs typeface="Arial"/>
                        </a:rPr>
                        <a:t>Data Management Solution</a:t>
                      </a:r>
                    </a:p>
                  </a:txBody>
                  <a:tcPr anchor="ctr"/>
                </a:tc>
                <a:tc>
                  <a:txBody>
                    <a:bodyPr/>
                    <a:lstStyle/>
                    <a:p>
                      <a:pPr marL="0" marR="0" indent="0" defTabSz="914400" eaLnBrk="1" fontAlgn="auto" latinLnBrk="0" hangingPunct="1">
                        <a:lnSpc>
                          <a:spcPct val="150000"/>
                        </a:lnSpc>
                        <a:spcBef>
                          <a:spcPts val="0"/>
                        </a:spcBef>
                        <a:spcAft>
                          <a:spcPts val="0"/>
                        </a:spcAft>
                        <a:buClrTx/>
                        <a:buSzTx/>
                        <a:buFontTx/>
                        <a:buNone/>
                        <a:tabLst/>
                        <a:defRPr/>
                      </a:pPr>
                      <a:r>
                        <a:rPr lang="en-US" sz="1200" dirty="0" smtClean="0">
                          <a:latin typeface="Arial"/>
                          <a:cs typeface="Arial"/>
                        </a:rPr>
                        <a:t>Provide in-memory data management solution that provides distributed caching, continuous analytics semantics and message bus service with memory speed operations</a:t>
                      </a:r>
                    </a:p>
                  </a:txBody>
                  <a:tcPr anchor="ctr"/>
                </a:tc>
              </a:tr>
              <a:tr h="370840">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latin typeface="Arial"/>
                          <a:cs typeface="Arial"/>
                        </a:rPr>
                        <a:t>Golden Source</a:t>
                      </a:r>
                    </a:p>
                  </a:txBody>
                  <a:tcPr anchor="ctr"/>
                </a:tc>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dirty="0" smtClean="0">
                          <a:latin typeface="Arial"/>
                          <a:cs typeface="Arial"/>
                        </a:rPr>
                        <a:t>Data Management Solution</a:t>
                      </a:r>
                    </a:p>
                  </a:txBody>
                  <a:tcPr anchor="ctr"/>
                </a:tc>
                <a:tc>
                  <a:txBody>
                    <a:bodyPr/>
                    <a:lstStyle/>
                    <a:p>
                      <a:pPr marL="0" marR="0" indent="0" defTabSz="914400" eaLnBrk="1" fontAlgn="auto" latinLnBrk="0" hangingPunct="1">
                        <a:lnSpc>
                          <a:spcPct val="150000"/>
                        </a:lnSpc>
                        <a:spcBef>
                          <a:spcPts val="0"/>
                        </a:spcBef>
                        <a:spcAft>
                          <a:spcPts val="0"/>
                        </a:spcAft>
                        <a:buClrTx/>
                        <a:buSzTx/>
                        <a:buFontTx/>
                        <a:buNone/>
                        <a:tabLst/>
                        <a:defRPr/>
                      </a:pPr>
                      <a:r>
                        <a:rPr lang="en-US" sz="1200" dirty="0" smtClean="0">
                          <a:latin typeface="Arial"/>
                          <a:cs typeface="Arial"/>
                        </a:rPr>
                        <a:t>Provide an integrated enterprise data management platform for the securities and investment management industry</a:t>
                      </a:r>
                    </a:p>
                  </a:txBody>
                  <a:tcPr anchor="ctr"/>
                </a:tc>
              </a:tr>
              <a:tr h="370840">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latin typeface="Arial"/>
                          <a:cs typeface="Arial"/>
                        </a:rPr>
                        <a:t>Software AG</a:t>
                      </a:r>
                    </a:p>
                  </a:txBody>
                  <a:tcPr anchor="ctr"/>
                </a:tc>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dirty="0" smtClean="0">
                          <a:latin typeface="Arial"/>
                          <a:cs typeface="Arial"/>
                        </a:rPr>
                        <a:t>Business process management solutions</a:t>
                      </a:r>
                    </a:p>
                  </a:txBody>
                  <a:tcPr anchor="ctr"/>
                </a:tc>
                <a:tc>
                  <a:txBody>
                    <a:bodyPr/>
                    <a:lstStyle/>
                    <a:p>
                      <a:pPr marL="0" marR="0" indent="0" defTabSz="914400" eaLnBrk="1" fontAlgn="auto" latinLnBrk="0" hangingPunct="1">
                        <a:lnSpc>
                          <a:spcPct val="150000"/>
                        </a:lnSpc>
                        <a:spcBef>
                          <a:spcPts val="0"/>
                        </a:spcBef>
                        <a:spcAft>
                          <a:spcPts val="0"/>
                        </a:spcAft>
                        <a:buClrTx/>
                        <a:buSzTx/>
                        <a:buFontTx/>
                        <a:buNone/>
                        <a:tabLst/>
                        <a:defRPr/>
                      </a:pPr>
                      <a:r>
                        <a:rPr lang="en-US" sz="1200" dirty="0" smtClean="0">
                          <a:latin typeface="Arial"/>
                          <a:cs typeface="Arial"/>
                        </a:rPr>
                        <a:t>Provide service oriented architecture and business process management solutions</a:t>
                      </a:r>
                    </a:p>
                  </a:txBody>
                  <a:tcPr anchor="ctr"/>
                </a:tc>
              </a:tr>
              <a:tr h="370840">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latin typeface="Arial"/>
                          <a:cs typeface="Arial"/>
                        </a:rPr>
                        <a:t>Pros</a:t>
                      </a:r>
                    </a:p>
                  </a:txBody>
                  <a:tcPr anchor="ctr"/>
                </a:tc>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dirty="0" smtClean="0">
                          <a:latin typeface="Arial"/>
                          <a:cs typeface="Arial"/>
                        </a:rPr>
                        <a:t>Pricing and revenue optimization software </a:t>
                      </a:r>
                    </a:p>
                  </a:txBody>
                  <a:tcPr anchor="ctr"/>
                </a:tc>
                <a:tc>
                  <a:txBody>
                    <a:bodyPr/>
                    <a:lstStyle/>
                    <a:p>
                      <a:pPr marL="0" marR="0" indent="0" defTabSz="914400" eaLnBrk="1" fontAlgn="auto" latinLnBrk="0" hangingPunct="1">
                        <a:lnSpc>
                          <a:spcPct val="150000"/>
                        </a:lnSpc>
                        <a:spcBef>
                          <a:spcPts val="0"/>
                        </a:spcBef>
                        <a:spcAft>
                          <a:spcPts val="0"/>
                        </a:spcAft>
                        <a:buClrTx/>
                        <a:buSzTx/>
                        <a:buFontTx/>
                        <a:buNone/>
                        <a:tabLst/>
                        <a:defRPr/>
                      </a:pPr>
                      <a:r>
                        <a:rPr lang="en-US" sz="1200" dirty="0" smtClean="0">
                          <a:latin typeface="Arial"/>
                          <a:cs typeface="Arial"/>
                        </a:rPr>
                        <a:t>Offers PROS pricing solution suite, a set of integrated software products that lets enterprise pricing science to determine, analyze and execute optimal pricing strategies</a:t>
                      </a:r>
                    </a:p>
                  </a:txBody>
                  <a:tcPr anchor="ctr"/>
                </a:tc>
              </a:tr>
              <a:tr h="370840">
                <a:tc>
                  <a:txBody>
                    <a:bodyPr/>
                    <a:lstStyle/>
                    <a:p>
                      <a:pPr marL="0" marR="0" indent="0" algn="ctr" defTabSz="914400" eaLnBrk="1" fontAlgn="auto" latinLnBrk="0" hangingPunct="1">
                        <a:lnSpc>
                          <a:spcPct val="150000"/>
                        </a:lnSpc>
                        <a:spcBef>
                          <a:spcPts val="0"/>
                        </a:spcBef>
                        <a:spcAft>
                          <a:spcPts val="0"/>
                        </a:spcAft>
                        <a:buClrTx/>
                        <a:buSzTx/>
                        <a:buFontTx/>
                        <a:buNone/>
                        <a:tabLst/>
                        <a:defRPr/>
                      </a:pPr>
                      <a:r>
                        <a:rPr lang="en-US" sz="1200" b="1" dirty="0" smtClean="0">
                          <a:latin typeface="Arial"/>
                          <a:cs typeface="Arial"/>
                        </a:rPr>
                        <a:t>PTC</a:t>
                      </a:r>
                    </a:p>
                    <a:p>
                      <a:pPr>
                        <a:lnSpc>
                          <a:spcPct val="150000"/>
                        </a:lnSpc>
                      </a:pPr>
                      <a:endParaRPr lang="en-US" sz="1200" dirty="0">
                        <a:latin typeface="Arial"/>
                        <a:cs typeface="Arial"/>
                      </a:endParaRPr>
                    </a:p>
                  </a:txBody>
                  <a:tcPr anchor="ctr"/>
                </a:tc>
                <a:tc>
                  <a:txBody>
                    <a:bodyPr/>
                    <a:lstStyle/>
                    <a:p>
                      <a:pPr marL="0" marR="0" lvl="0" indent="0" algn="ctr" defTabSz="914400" eaLnBrk="1" fontAlgn="auto" latinLnBrk="0" hangingPunct="1">
                        <a:lnSpc>
                          <a:spcPct val="150000"/>
                        </a:lnSpc>
                        <a:spcBef>
                          <a:spcPts val="0"/>
                        </a:spcBef>
                        <a:spcAft>
                          <a:spcPts val="0"/>
                        </a:spcAft>
                        <a:buClrTx/>
                        <a:buSzTx/>
                        <a:buFontTx/>
                        <a:buNone/>
                        <a:tabLst/>
                        <a:defRPr/>
                      </a:pPr>
                      <a:r>
                        <a:rPr lang="en-US" sz="1200" dirty="0" smtClean="0">
                          <a:solidFill>
                            <a:prstClr val="black"/>
                          </a:solidFill>
                          <a:latin typeface="Arial"/>
                          <a:cs typeface="Arial"/>
                        </a:rPr>
                        <a:t>Application Development</a:t>
                      </a:r>
                    </a:p>
                  </a:txBody>
                  <a:tcPr anchor="ctr"/>
                </a:tc>
                <a:tc>
                  <a:txBody>
                    <a:bodyPr/>
                    <a:lstStyle/>
                    <a:p>
                      <a:pPr marL="0" marR="0" lvl="0" indent="0" defTabSz="914400" eaLnBrk="1" fontAlgn="auto" latinLnBrk="0" hangingPunct="1">
                        <a:lnSpc>
                          <a:spcPct val="150000"/>
                        </a:lnSpc>
                        <a:spcBef>
                          <a:spcPts val="0"/>
                        </a:spcBef>
                        <a:spcAft>
                          <a:spcPts val="0"/>
                        </a:spcAft>
                        <a:buClrTx/>
                        <a:buSzTx/>
                        <a:buFontTx/>
                        <a:buNone/>
                        <a:tabLst/>
                        <a:defRPr/>
                      </a:pPr>
                      <a:r>
                        <a:rPr lang="en-US" sz="1200" dirty="0" smtClean="0">
                          <a:solidFill>
                            <a:prstClr val="black"/>
                          </a:solidFill>
                          <a:latin typeface="Arial"/>
                          <a:cs typeface="Arial"/>
                        </a:rPr>
                        <a:t>Provide manufacturing software and services with company aided design, content and process management solutions </a:t>
                      </a:r>
                    </a:p>
                  </a:txBody>
                  <a:tcPr anchor="ct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314450" y="53975"/>
            <a:ext cx="7239000" cy="477838"/>
          </a:xfrm>
        </p:spPr>
        <p:txBody>
          <a:bodyPr/>
          <a:lstStyle/>
          <a:p>
            <a:pPr eaLnBrk="1" hangingPunct="1"/>
            <a:r>
              <a:rPr sz="2000" dirty="0" smtClean="0">
                <a:latin typeface="Arial"/>
                <a:cs typeface="Arial"/>
              </a:rPr>
              <a:t>Accenture  Alliances </a:t>
            </a:r>
            <a:r>
              <a:rPr lang="en-US" sz="2000" dirty="0" smtClean="0">
                <a:latin typeface="Arial"/>
                <a:cs typeface="Arial"/>
              </a:rPr>
              <a:t>– Existing Key Alliances </a:t>
            </a:r>
            <a:r>
              <a:rPr lang="en-US" sz="2000" i="1" dirty="0" smtClean="0">
                <a:latin typeface="Arial"/>
                <a:cs typeface="Arial"/>
              </a:rPr>
              <a:t>contd..</a:t>
            </a:r>
          </a:p>
        </p:txBody>
      </p:sp>
      <p:sp>
        <p:nvSpPr>
          <p:cNvPr id="38" name="Slide Number Placeholder 37"/>
          <p:cNvSpPr>
            <a:spLocks noGrp="1"/>
          </p:cNvSpPr>
          <p:nvPr>
            <p:ph type="sldNum" sz="quarter" idx="10"/>
          </p:nvPr>
        </p:nvSpPr>
        <p:spPr/>
        <p:txBody>
          <a:bodyPr/>
          <a:lstStyle/>
          <a:p>
            <a:pPr>
              <a:defRPr/>
            </a:pPr>
            <a:fld id="{7CE87BE8-1CB9-460D-8959-563EB250A989}" type="slidenum">
              <a:rPr lang="en-US" sz="1100" smtClean="0">
                <a:latin typeface="Arial"/>
                <a:cs typeface="Arial"/>
              </a:rPr>
              <a:pPr>
                <a:defRPr/>
              </a:pPr>
              <a:t>21</a:t>
            </a:fld>
            <a:endParaRPr lang="en-US" sz="1100" dirty="0">
              <a:latin typeface="Arial"/>
              <a:cs typeface="Arial"/>
            </a:endParaRPr>
          </a:p>
        </p:txBody>
      </p:sp>
      <p:sp>
        <p:nvSpPr>
          <p:cNvPr id="39"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sz="1100">
              <a:latin typeface="Arial"/>
              <a:cs typeface="Arial"/>
            </a:endParaRPr>
          </a:p>
        </p:txBody>
      </p:sp>
      <p:graphicFrame>
        <p:nvGraphicFramePr>
          <p:cNvPr id="6" name="Table 5"/>
          <p:cNvGraphicFramePr>
            <a:graphicFrameLocks noGrp="1"/>
          </p:cNvGraphicFramePr>
          <p:nvPr>
            <p:extLst>
              <p:ext uri="{D42A27DB-BD31-4B8C-83A1-F6EECF244321}">
                <p14:modId xmlns:p14="http://schemas.microsoft.com/office/powerpoint/2010/main" val="3846439330"/>
              </p:ext>
            </p:extLst>
          </p:nvPr>
        </p:nvGraphicFramePr>
        <p:xfrm>
          <a:off x="304800" y="792481"/>
          <a:ext cx="8686800" cy="5455921"/>
        </p:xfrm>
        <a:graphic>
          <a:graphicData uri="http://schemas.openxmlformats.org/drawingml/2006/table">
            <a:tbl>
              <a:tblPr firstCol="1" bandCol="1">
                <a:tableStyleId>{5C22544A-7EE6-4342-B048-85BDC9FD1C3A}</a:tableStyleId>
              </a:tblPr>
              <a:tblGrid>
                <a:gridCol w="1828800"/>
                <a:gridCol w="2057400"/>
                <a:gridCol w="4800600"/>
              </a:tblGrid>
              <a:tr h="707249">
                <a:tc>
                  <a:txBody>
                    <a:bodyPr/>
                    <a:lstStyle/>
                    <a:p>
                      <a:pPr algn="ctr">
                        <a:lnSpc>
                          <a:spcPct val="150000"/>
                        </a:lnSpc>
                        <a:defRPr/>
                      </a:pPr>
                      <a:r>
                        <a:rPr lang="en-US" sz="1200" b="1" dirty="0" smtClean="0">
                          <a:solidFill>
                            <a:schemeClr val="lt1"/>
                          </a:solidFill>
                          <a:latin typeface="Arial"/>
                          <a:ea typeface="+mn-ea"/>
                          <a:cs typeface="Arial"/>
                        </a:rPr>
                        <a:t>Sterling Commerce (An AT&amp;T Company)</a:t>
                      </a:r>
                    </a:p>
                  </a:txBody>
                  <a:tcPr anchor="ctr"/>
                </a:tc>
                <a:tc>
                  <a:txBody>
                    <a:bodyPr/>
                    <a:lstStyle/>
                    <a:p>
                      <a:pPr algn="ctr">
                        <a:lnSpc>
                          <a:spcPct val="150000"/>
                        </a:lnSpc>
                        <a:buClr>
                          <a:srgbClr val="4E84C4"/>
                        </a:buClr>
                        <a:defRPr/>
                      </a:pPr>
                      <a:r>
                        <a:rPr lang="en-US" sz="1200" dirty="0" smtClean="0">
                          <a:solidFill>
                            <a:schemeClr val="dk1"/>
                          </a:solidFill>
                          <a:latin typeface="Arial"/>
                          <a:ea typeface="+mn-ea"/>
                          <a:cs typeface="Arial"/>
                        </a:rPr>
                        <a:t>Application Development and System Integration</a:t>
                      </a:r>
                    </a:p>
                  </a:txBody>
                  <a:tcPr anchor="ctr"/>
                </a:tc>
                <a:tc>
                  <a:txBody>
                    <a:bodyPr/>
                    <a:lstStyle/>
                    <a:p>
                      <a:pPr>
                        <a:lnSpc>
                          <a:spcPct val="150000"/>
                        </a:lnSpc>
                        <a:buClr>
                          <a:srgbClr val="4E84C4"/>
                        </a:buClr>
                        <a:defRPr/>
                      </a:pPr>
                      <a:r>
                        <a:rPr lang="en-US" sz="1200" dirty="0" smtClean="0">
                          <a:solidFill>
                            <a:schemeClr val="dk1"/>
                          </a:solidFill>
                          <a:latin typeface="Arial"/>
                          <a:ea typeface="+mn-ea"/>
                          <a:cs typeface="Arial"/>
                        </a:rPr>
                        <a:t>Provide applications and integration solutions to connect, communicate and collaborate inside and outside their enterprise</a:t>
                      </a:r>
                    </a:p>
                  </a:txBody>
                  <a:tcPr anchor="ctr"/>
                </a:tc>
              </a:tr>
              <a:tr h="707249">
                <a:tc>
                  <a:txBody>
                    <a:bodyPr/>
                    <a:lstStyle/>
                    <a:p>
                      <a:pPr algn="ctr">
                        <a:lnSpc>
                          <a:spcPct val="150000"/>
                        </a:lnSpc>
                        <a:defRPr/>
                      </a:pPr>
                      <a:r>
                        <a:rPr lang="en-US" sz="1200" b="1" dirty="0" smtClean="0">
                          <a:solidFill>
                            <a:schemeClr val="lt1"/>
                          </a:solidFill>
                          <a:latin typeface="Arial"/>
                          <a:ea typeface="+mn-ea"/>
                          <a:cs typeface="Arial"/>
                        </a:rPr>
                        <a:t>Verizon Business</a:t>
                      </a:r>
                    </a:p>
                  </a:txBody>
                  <a:tcPr anchor="ctr"/>
                </a:tc>
                <a:tc>
                  <a:txBody>
                    <a:bodyPr/>
                    <a:lstStyle/>
                    <a:p>
                      <a:pPr algn="ctr">
                        <a:lnSpc>
                          <a:spcPct val="150000"/>
                        </a:lnSpc>
                        <a:buClr>
                          <a:srgbClr val="4E84C4"/>
                        </a:buClr>
                        <a:tabLst>
                          <a:tab pos="169863" algn="l"/>
                        </a:tabLst>
                        <a:defRPr/>
                      </a:pPr>
                      <a:r>
                        <a:rPr lang="en-US" sz="1200" dirty="0" smtClean="0">
                          <a:solidFill>
                            <a:schemeClr val="dk1"/>
                          </a:solidFill>
                          <a:latin typeface="Arial"/>
                          <a:ea typeface="+mn-ea"/>
                          <a:cs typeface="Arial"/>
                        </a:rPr>
                        <a:t>Application Development</a:t>
                      </a:r>
                    </a:p>
                  </a:txBody>
                  <a:tcPr anchor="ctr"/>
                </a:tc>
                <a:tc>
                  <a:txBody>
                    <a:bodyPr/>
                    <a:lstStyle/>
                    <a:p>
                      <a:pPr>
                        <a:lnSpc>
                          <a:spcPct val="150000"/>
                        </a:lnSpc>
                        <a:buClr>
                          <a:srgbClr val="4E84C4"/>
                        </a:buClr>
                        <a:defRPr/>
                      </a:pPr>
                      <a:r>
                        <a:rPr lang="en-US" sz="1200" dirty="0" smtClean="0">
                          <a:solidFill>
                            <a:schemeClr val="dk1"/>
                          </a:solidFill>
                          <a:latin typeface="Arial"/>
                          <a:ea typeface="+mn-ea"/>
                          <a:cs typeface="Arial"/>
                        </a:rPr>
                        <a:t>Provides consulting, design, implementation and support at every stage of the adoption of unified communications and collaboration</a:t>
                      </a:r>
                    </a:p>
                  </a:txBody>
                  <a:tcPr anchor="ctr"/>
                </a:tc>
              </a:tr>
              <a:tr h="707249">
                <a:tc>
                  <a:txBody>
                    <a:bodyPr/>
                    <a:lstStyle/>
                    <a:p>
                      <a:pPr algn="ctr">
                        <a:lnSpc>
                          <a:spcPct val="150000"/>
                        </a:lnSpc>
                        <a:defRPr/>
                      </a:pPr>
                      <a:r>
                        <a:rPr lang="en-US" sz="1200" b="1" dirty="0" smtClean="0">
                          <a:solidFill>
                            <a:schemeClr val="lt1"/>
                          </a:solidFill>
                          <a:latin typeface="Arial"/>
                          <a:ea typeface="+mn-ea"/>
                          <a:cs typeface="Arial"/>
                        </a:rPr>
                        <a:t>Workday</a:t>
                      </a:r>
                    </a:p>
                  </a:txBody>
                  <a:tcPr anchor="ctr"/>
                </a:tc>
                <a:tc>
                  <a:txBody>
                    <a:bodyPr/>
                    <a:lstStyle/>
                    <a:p>
                      <a:pPr algn="ctr">
                        <a:lnSpc>
                          <a:spcPct val="150000"/>
                        </a:lnSpc>
                        <a:buClr>
                          <a:srgbClr val="4E84C4"/>
                        </a:buClr>
                        <a:tabLst>
                          <a:tab pos="169863" algn="l"/>
                        </a:tabLst>
                        <a:defRPr/>
                      </a:pPr>
                      <a:r>
                        <a:rPr lang="en-US" sz="1200" dirty="0" smtClean="0">
                          <a:solidFill>
                            <a:schemeClr val="dk1"/>
                          </a:solidFill>
                          <a:latin typeface="Arial"/>
                          <a:ea typeface="+mn-ea"/>
                          <a:cs typeface="Arial"/>
                        </a:rPr>
                        <a:t>Application development and Business intelligence</a:t>
                      </a:r>
                    </a:p>
                  </a:txBody>
                  <a:tcPr anchor="ctr"/>
                </a:tc>
                <a:tc>
                  <a:txBody>
                    <a:bodyPr/>
                    <a:lstStyle/>
                    <a:p>
                      <a:pPr>
                        <a:lnSpc>
                          <a:spcPct val="150000"/>
                        </a:lnSpc>
                        <a:buClr>
                          <a:srgbClr val="4E84C4"/>
                        </a:buClr>
                        <a:defRPr/>
                      </a:pPr>
                      <a:r>
                        <a:rPr lang="en-US" sz="1200" dirty="0" smtClean="0">
                          <a:solidFill>
                            <a:schemeClr val="dk1"/>
                          </a:solidFill>
                          <a:latin typeface="Arial"/>
                          <a:ea typeface="+mn-ea"/>
                          <a:cs typeface="Arial"/>
                        </a:rPr>
                        <a:t>Provides on demand products for human resource management, financial management, payroll expenses and business intelligence</a:t>
                      </a:r>
                    </a:p>
                  </a:txBody>
                  <a:tcPr anchor="ctr"/>
                </a:tc>
              </a:tr>
              <a:tr h="1010356">
                <a:tc>
                  <a:txBody>
                    <a:bodyPr/>
                    <a:lstStyle/>
                    <a:p>
                      <a:pPr algn="ctr">
                        <a:lnSpc>
                          <a:spcPct val="150000"/>
                        </a:lnSpc>
                        <a:defRPr/>
                      </a:pPr>
                      <a:r>
                        <a:rPr lang="fr-FR" sz="1200" b="1" dirty="0" smtClean="0">
                          <a:solidFill>
                            <a:schemeClr val="lt1"/>
                          </a:solidFill>
                          <a:latin typeface="Arial"/>
                          <a:ea typeface="+mn-ea"/>
                          <a:cs typeface="Arial"/>
                        </a:rPr>
                        <a:t>Xavier Labour </a:t>
                      </a:r>
                    </a:p>
                    <a:p>
                      <a:pPr algn="ctr">
                        <a:lnSpc>
                          <a:spcPct val="150000"/>
                        </a:lnSpc>
                        <a:defRPr/>
                      </a:pPr>
                      <a:r>
                        <a:rPr lang="fr-FR" sz="1200" b="1" dirty="0" smtClean="0">
                          <a:solidFill>
                            <a:schemeClr val="lt1"/>
                          </a:solidFill>
                          <a:latin typeface="Arial"/>
                          <a:ea typeface="+mn-ea"/>
                          <a:cs typeface="Arial"/>
                        </a:rPr>
                        <a:t>Relations Institute </a:t>
                      </a:r>
                    </a:p>
                  </a:txBody>
                  <a:tcPr anchor="ctr"/>
                </a:tc>
                <a:tc>
                  <a:txBody>
                    <a:bodyPr/>
                    <a:lstStyle/>
                    <a:p>
                      <a:pPr algn="ctr">
                        <a:lnSpc>
                          <a:spcPct val="150000"/>
                        </a:lnSpc>
                        <a:buClr>
                          <a:srgbClr val="4E84C4"/>
                        </a:buClr>
                        <a:tabLst>
                          <a:tab pos="169863" algn="l"/>
                        </a:tabLst>
                        <a:defRPr/>
                      </a:pPr>
                      <a:r>
                        <a:rPr lang="en-US" sz="1200" dirty="0" smtClean="0">
                          <a:solidFill>
                            <a:schemeClr val="dk1"/>
                          </a:solidFill>
                          <a:latin typeface="Arial"/>
                          <a:ea typeface="+mn-ea"/>
                          <a:cs typeface="Arial"/>
                        </a:rPr>
                        <a:t>HR Academy </a:t>
                      </a:r>
                    </a:p>
                  </a:txBody>
                  <a:tcPr anchor="ctr"/>
                </a:tc>
                <a:tc>
                  <a:txBody>
                    <a:bodyPr/>
                    <a:lstStyle/>
                    <a:p>
                      <a:pPr>
                        <a:lnSpc>
                          <a:spcPct val="150000"/>
                        </a:lnSpc>
                        <a:buClr>
                          <a:srgbClr val="4E84C4"/>
                        </a:buClr>
                        <a:defRPr/>
                      </a:pPr>
                      <a:r>
                        <a:rPr lang="en-US" sz="1200" dirty="0" smtClean="0">
                          <a:solidFill>
                            <a:schemeClr val="dk1"/>
                          </a:solidFill>
                          <a:latin typeface="Arial"/>
                          <a:ea typeface="+mn-ea"/>
                          <a:cs typeface="Arial"/>
                        </a:rPr>
                        <a:t>Accenture launched its HR Academy in India in collaboration with XLRI (Jamshedpur). The Academy is a major step towards creating a human resource talent pool</a:t>
                      </a:r>
                    </a:p>
                  </a:txBody>
                  <a:tcPr anchor="ctr"/>
                </a:tc>
              </a:tr>
              <a:tr h="1313462">
                <a:tc>
                  <a:txBody>
                    <a:bodyPr/>
                    <a:lstStyle/>
                    <a:p>
                      <a:pPr algn="ctr">
                        <a:lnSpc>
                          <a:spcPct val="150000"/>
                        </a:lnSpc>
                        <a:defRPr/>
                      </a:pPr>
                      <a:r>
                        <a:rPr lang="en-US" sz="1200" b="1" dirty="0" smtClean="0">
                          <a:solidFill>
                            <a:schemeClr val="lt1"/>
                          </a:solidFill>
                          <a:latin typeface="Arial"/>
                          <a:ea typeface="+mn-ea"/>
                          <a:cs typeface="Arial"/>
                        </a:rPr>
                        <a:t>The Indian School </a:t>
                      </a:r>
                    </a:p>
                    <a:p>
                      <a:pPr algn="ctr">
                        <a:lnSpc>
                          <a:spcPct val="150000"/>
                        </a:lnSpc>
                        <a:defRPr/>
                      </a:pPr>
                      <a:r>
                        <a:rPr lang="en-US" sz="1200" b="1" dirty="0" smtClean="0">
                          <a:solidFill>
                            <a:schemeClr val="lt1"/>
                          </a:solidFill>
                          <a:latin typeface="Arial"/>
                          <a:ea typeface="+mn-ea"/>
                          <a:cs typeface="Arial"/>
                        </a:rPr>
                        <a:t>of Business (ISB) </a:t>
                      </a:r>
                    </a:p>
                  </a:txBody>
                  <a:tcPr anchor="ctr"/>
                </a:tc>
                <a:tc>
                  <a:txBody>
                    <a:bodyPr/>
                    <a:lstStyle/>
                    <a:p>
                      <a:pPr algn="ctr">
                        <a:lnSpc>
                          <a:spcPct val="150000"/>
                        </a:lnSpc>
                        <a:buClr>
                          <a:srgbClr val="4E84C4"/>
                        </a:buClr>
                        <a:tabLst>
                          <a:tab pos="169863" algn="l"/>
                        </a:tabLst>
                        <a:defRPr/>
                      </a:pPr>
                      <a:r>
                        <a:rPr lang="en-US" sz="1200" dirty="0" smtClean="0">
                          <a:solidFill>
                            <a:schemeClr val="dk1"/>
                          </a:solidFill>
                          <a:latin typeface="Arial"/>
                          <a:ea typeface="+mn-ea"/>
                          <a:cs typeface="Arial"/>
                        </a:rPr>
                        <a:t>Management Development Academy</a:t>
                      </a:r>
                    </a:p>
                  </a:txBody>
                  <a:tcPr anchor="ctr"/>
                </a:tc>
                <a:tc>
                  <a:txBody>
                    <a:bodyPr/>
                    <a:lstStyle/>
                    <a:p>
                      <a:pPr>
                        <a:lnSpc>
                          <a:spcPct val="150000"/>
                        </a:lnSpc>
                        <a:buClr>
                          <a:srgbClr val="4E84C4"/>
                        </a:buClr>
                        <a:defRPr/>
                      </a:pPr>
                      <a:r>
                        <a:rPr lang="en-US" sz="1200" dirty="0" smtClean="0">
                          <a:solidFill>
                            <a:schemeClr val="dk1"/>
                          </a:solidFill>
                          <a:latin typeface="Arial"/>
                          <a:ea typeface="+mn-ea"/>
                          <a:cs typeface="Arial"/>
                        </a:rPr>
                        <a:t>Designed to develop and nurture leaders from Accenture’s mid-level management in India. The Centre for Executive Education and the Centre for IT and Networked Economies at ISB have partnered with Accenture to develop the curriculum for the Academy</a:t>
                      </a:r>
                    </a:p>
                  </a:txBody>
                  <a:tcPr anchor="ctr"/>
                </a:tc>
              </a:tr>
              <a:tr h="1010356">
                <a:tc>
                  <a:txBody>
                    <a:bodyPr/>
                    <a:lstStyle/>
                    <a:p>
                      <a:pPr algn="ctr">
                        <a:lnSpc>
                          <a:spcPct val="150000"/>
                        </a:lnSpc>
                        <a:defRPr/>
                      </a:pPr>
                      <a:r>
                        <a:rPr lang="en-US" sz="1200" b="1" dirty="0" smtClean="0">
                          <a:solidFill>
                            <a:schemeClr val="lt1"/>
                          </a:solidFill>
                          <a:latin typeface="Arial"/>
                          <a:ea typeface="+mn-ea"/>
                          <a:cs typeface="Arial"/>
                        </a:rPr>
                        <a:t>MIT’s Professional </a:t>
                      </a:r>
                    </a:p>
                    <a:p>
                      <a:pPr algn="ctr">
                        <a:lnSpc>
                          <a:spcPct val="150000"/>
                        </a:lnSpc>
                        <a:defRPr/>
                      </a:pPr>
                      <a:r>
                        <a:rPr lang="en-US" sz="1200" b="1" dirty="0" smtClean="0">
                          <a:solidFill>
                            <a:schemeClr val="lt1"/>
                          </a:solidFill>
                          <a:latin typeface="Arial"/>
                          <a:ea typeface="+mn-ea"/>
                          <a:cs typeface="Arial"/>
                        </a:rPr>
                        <a:t>Education Programs </a:t>
                      </a:r>
                    </a:p>
                    <a:p>
                      <a:pPr algn="ctr">
                        <a:lnSpc>
                          <a:spcPct val="150000"/>
                        </a:lnSpc>
                        <a:defRPr/>
                      </a:pPr>
                      <a:r>
                        <a:rPr lang="en-US" sz="1200" b="1" dirty="0" smtClean="0">
                          <a:solidFill>
                            <a:schemeClr val="lt1"/>
                          </a:solidFill>
                          <a:latin typeface="Arial"/>
                          <a:ea typeface="+mn-ea"/>
                          <a:cs typeface="Arial"/>
                        </a:rPr>
                        <a:t>(MIT PEP)</a:t>
                      </a:r>
                    </a:p>
                  </a:txBody>
                  <a:tcPr anchor="ctr"/>
                </a:tc>
                <a:tc>
                  <a:txBody>
                    <a:bodyPr/>
                    <a:lstStyle/>
                    <a:p>
                      <a:pPr lvl="0" algn="ctr">
                        <a:lnSpc>
                          <a:spcPct val="150000"/>
                        </a:lnSpc>
                        <a:buClr>
                          <a:srgbClr val="4E84C4"/>
                        </a:buClr>
                        <a:tabLst>
                          <a:tab pos="169863" algn="l"/>
                        </a:tabLst>
                        <a:defRPr/>
                      </a:pPr>
                      <a:r>
                        <a:rPr lang="en-US" sz="1200" dirty="0" smtClean="0">
                          <a:solidFill>
                            <a:prstClr val="black"/>
                          </a:solidFill>
                          <a:latin typeface="Arial"/>
                          <a:cs typeface="Arial"/>
                        </a:rPr>
                        <a:t>HR Academy </a:t>
                      </a:r>
                    </a:p>
                  </a:txBody>
                  <a:tcPr anchor="ctr"/>
                </a:tc>
                <a:tc>
                  <a:txBody>
                    <a:bodyPr/>
                    <a:lstStyle/>
                    <a:p>
                      <a:pPr>
                        <a:lnSpc>
                          <a:spcPct val="150000"/>
                        </a:lnSpc>
                        <a:buClr>
                          <a:srgbClr val="4E84C4"/>
                        </a:buClr>
                        <a:defRPr/>
                      </a:pPr>
                      <a:r>
                        <a:rPr lang="en-US" sz="1200" dirty="0" smtClean="0">
                          <a:solidFill>
                            <a:schemeClr val="dk1"/>
                          </a:solidFill>
                          <a:latin typeface="Arial"/>
                          <a:ea typeface="+mn-ea"/>
                          <a:cs typeface="Arial"/>
                        </a:rPr>
                        <a:t>Accenture and MIT PEP intend to develop the Accenture Solutions Delivery Academy, a new training and certification program based on the company’s application delivery curriculum</a:t>
                      </a:r>
                    </a:p>
                  </a:txBody>
                  <a:tcPr anchor="ctr"/>
                </a:tc>
              </a:tr>
            </a:tbl>
          </a:graphicData>
        </a:graphic>
      </p:graphicFrame>
    </p:spTree>
    <p:extLst>
      <p:ext uri="{BB962C8B-B14F-4D97-AF65-F5344CB8AC3E}">
        <p14:creationId xmlns:p14="http://schemas.microsoft.com/office/powerpoint/2010/main" val="413399512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1341726" y="53975"/>
            <a:ext cx="7213023" cy="477838"/>
          </a:xfrm>
        </p:spPr>
        <p:txBody>
          <a:bodyPr/>
          <a:lstStyle/>
          <a:p>
            <a:pPr eaLnBrk="1" hangingPunct="1"/>
            <a:r>
              <a:rPr dirty="0" smtClean="0"/>
              <a:t>Accenture  Key </a:t>
            </a:r>
            <a:r>
              <a:rPr lang="en-US" dirty="0" smtClean="0"/>
              <a:t>Investments</a:t>
            </a:r>
          </a:p>
        </p:txBody>
      </p:sp>
      <p:graphicFrame>
        <p:nvGraphicFramePr>
          <p:cNvPr id="2" name="Diagram 1"/>
          <p:cNvGraphicFramePr/>
          <p:nvPr>
            <p:extLst>
              <p:ext uri="{D42A27DB-BD31-4B8C-83A1-F6EECF244321}">
                <p14:modId xmlns:p14="http://schemas.microsoft.com/office/powerpoint/2010/main" val="2460567256"/>
              </p:ext>
            </p:extLst>
          </p:nvPr>
        </p:nvGraphicFramePr>
        <p:xfrm>
          <a:off x="228600" y="990600"/>
          <a:ext cx="8716346" cy="484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Slide Number Placeholder 18"/>
          <p:cNvSpPr>
            <a:spLocks noGrp="1"/>
          </p:cNvSpPr>
          <p:nvPr>
            <p:ph type="sldNum" sz="quarter" idx="10"/>
          </p:nvPr>
        </p:nvSpPr>
        <p:spPr/>
        <p:txBody>
          <a:bodyPr/>
          <a:lstStyle/>
          <a:p>
            <a:pPr>
              <a:defRPr/>
            </a:pPr>
            <a:fld id="{7CE87BE8-1CB9-460D-8959-563EB250A989}" type="slidenum">
              <a:rPr lang="en-US" smtClean="0"/>
              <a:pPr>
                <a:defRPr/>
              </a:pPr>
              <a:t>22</a:t>
            </a:fld>
            <a:endParaRPr lang="en-US" dirty="0"/>
          </a:p>
        </p:txBody>
      </p:sp>
      <p:sp>
        <p:nvSpPr>
          <p:cNvPr id="14" name="AutoShape 10">
            <a:hlinkClick r:id="rId8"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473" y="46037"/>
            <a:ext cx="6788727" cy="563563"/>
          </a:xfrm>
        </p:spPr>
        <p:txBody>
          <a:bodyPr/>
          <a:lstStyle/>
          <a:p>
            <a:pPr algn="l"/>
            <a:r>
              <a:rPr lang="en-US" dirty="0"/>
              <a:t>SWOT </a:t>
            </a:r>
            <a:r>
              <a:rPr lang="en-US" dirty="0" smtClean="0"/>
              <a:t>Analysis</a:t>
            </a:r>
            <a:endParaRPr lang="en-US" dirty="0"/>
          </a:p>
        </p:txBody>
      </p:sp>
      <p:sp>
        <p:nvSpPr>
          <p:cNvPr id="3" name="Rectangle 71"/>
          <p:cNvSpPr>
            <a:spLocks noChangeArrowheads="1"/>
          </p:cNvSpPr>
          <p:nvPr/>
        </p:nvSpPr>
        <p:spPr bwMode="auto">
          <a:xfrm>
            <a:off x="456641" y="1270992"/>
            <a:ext cx="4005106" cy="1243608"/>
          </a:xfrm>
          <a:prstGeom prst="rect">
            <a:avLst/>
          </a:prstGeom>
          <a:gradFill flip="none" rotWithShape="1">
            <a:gsLst>
              <a:gs pos="0">
                <a:srgbClr val="C1D2F1"/>
              </a:gs>
              <a:gs pos="50000">
                <a:srgbClr val="D3DFF5"/>
              </a:gs>
              <a:gs pos="100000">
                <a:schemeClr val="bg1"/>
              </a:gs>
            </a:gsLst>
            <a:lin ang="5400000" scaled="1"/>
            <a:tileRect/>
          </a:gradFill>
          <a:ln w="12700" algn="ctr">
            <a:noFill/>
            <a:miter lim="800000"/>
            <a:headEnd/>
            <a:tailEnd/>
          </a:ln>
        </p:spPr>
        <p:txBody>
          <a:bodyPr anchor="t"/>
          <a:lstStyle/>
          <a:p>
            <a:pPr marL="174625" indent="-174625">
              <a:buFontTx/>
              <a:buChar char="•"/>
              <a:defRPr/>
            </a:pPr>
            <a:r>
              <a:rPr lang="en-US" sz="1200" dirty="0" smtClean="0">
                <a:latin typeface="Arial"/>
                <a:cs typeface="Arial"/>
              </a:rPr>
              <a:t>Strong </a:t>
            </a:r>
            <a:r>
              <a:rPr lang="en-US" sz="1200" dirty="0">
                <a:latin typeface="Arial"/>
                <a:cs typeface="Arial"/>
              </a:rPr>
              <a:t>presence in Mobile &amp; media </a:t>
            </a:r>
            <a:r>
              <a:rPr lang="en-US" sz="1200" dirty="0" smtClean="0">
                <a:latin typeface="Arial"/>
                <a:cs typeface="Arial"/>
              </a:rPr>
              <a:t>communication Innovation</a:t>
            </a:r>
            <a:endParaRPr lang="en-US" sz="1200" dirty="0">
              <a:latin typeface="Arial"/>
              <a:cs typeface="Arial"/>
            </a:endParaRPr>
          </a:p>
          <a:p>
            <a:pPr marL="177800" lvl="0" indent="-177800">
              <a:buClr>
                <a:srgbClr val="4E84C4"/>
              </a:buClr>
              <a:buFont typeface="Wingdings" pitchFamily="2" charset="2"/>
              <a:buChar char="§"/>
            </a:pPr>
            <a:r>
              <a:rPr lang="en-US" sz="1200" dirty="0" smtClean="0"/>
              <a:t>Strong </a:t>
            </a:r>
            <a:r>
              <a:rPr lang="en-US" sz="1200" dirty="0"/>
              <a:t>analyst rating</a:t>
            </a:r>
          </a:p>
          <a:p>
            <a:pPr marL="177800" lvl="0" indent="-177800">
              <a:buClr>
                <a:srgbClr val="4E84C4"/>
              </a:buClr>
              <a:buFont typeface="Wingdings" pitchFamily="2" charset="2"/>
              <a:buChar char="§"/>
              <a:defRPr/>
            </a:pPr>
            <a:r>
              <a:rPr lang="en-US" sz="1200" dirty="0"/>
              <a:t>Strong hold on CRM, </a:t>
            </a:r>
            <a:r>
              <a:rPr lang="en-US" sz="1200" dirty="0" smtClean="0"/>
              <a:t>SCM especially </a:t>
            </a:r>
            <a:r>
              <a:rPr lang="en-US" sz="1200" dirty="0"/>
              <a:t>in business </a:t>
            </a:r>
            <a:r>
              <a:rPr lang="en-US" sz="1200" dirty="0" smtClean="0"/>
              <a:t>consulting, </a:t>
            </a:r>
            <a:r>
              <a:rPr lang="en-US" sz="1200" dirty="0"/>
              <a:t>sustainability related offering in Communication &amp; Hi Tech Segment</a:t>
            </a:r>
          </a:p>
        </p:txBody>
      </p:sp>
      <p:sp>
        <p:nvSpPr>
          <p:cNvPr id="4" name="Rectangle 3" descr="10%"/>
          <p:cNvSpPr>
            <a:spLocks noChangeArrowheads="1"/>
          </p:cNvSpPr>
          <p:nvPr/>
        </p:nvSpPr>
        <p:spPr bwMode="auto">
          <a:xfrm>
            <a:off x="456641" y="838200"/>
            <a:ext cx="4005106" cy="393526"/>
          </a:xfrm>
          <a:prstGeom prst="round2DiagRect">
            <a:avLst/>
          </a:prstGeom>
          <a:solidFill>
            <a:srgbClr val="6D97D8"/>
          </a:solidFill>
          <a:ln w="12700" algn="ctr">
            <a:noFill/>
            <a:miter lim="800000"/>
            <a:headEnd/>
            <a:tailEnd/>
          </a:ln>
        </p:spPr>
        <p:txBody>
          <a:bodyPr wrap="none" anchor="ctr"/>
          <a:lstStyle/>
          <a:p>
            <a:pPr algn="ctr"/>
            <a:r>
              <a:rPr lang="en-US" sz="1400" b="1" dirty="0" smtClean="0">
                <a:solidFill>
                  <a:schemeClr val="bg1"/>
                </a:solidFill>
              </a:rPr>
              <a:t>Strengths</a:t>
            </a:r>
          </a:p>
        </p:txBody>
      </p:sp>
      <p:sp>
        <p:nvSpPr>
          <p:cNvPr id="6" name="Rectangle 71"/>
          <p:cNvSpPr>
            <a:spLocks noChangeArrowheads="1"/>
          </p:cNvSpPr>
          <p:nvPr/>
        </p:nvSpPr>
        <p:spPr bwMode="auto">
          <a:xfrm>
            <a:off x="4630894" y="1295400"/>
            <a:ext cx="4005106" cy="1243608"/>
          </a:xfrm>
          <a:prstGeom prst="rect">
            <a:avLst/>
          </a:prstGeom>
          <a:gradFill flip="none" rotWithShape="1">
            <a:gsLst>
              <a:gs pos="0">
                <a:srgbClr val="DCC5E8"/>
              </a:gs>
              <a:gs pos="50000">
                <a:srgbClr val="EBDEF2"/>
              </a:gs>
              <a:gs pos="100000">
                <a:schemeClr val="bg1"/>
              </a:gs>
            </a:gsLst>
            <a:lin ang="5400000" scaled="1"/>
            <a:tileRect/>
          </a:gradFill>
          <a:ln w="12700" algn="ctr">
            <a:noFill/>
            <a:miter lim="800000"/>
            <a:headEnd/>
            <a:tailEnd/>
          </a:ln>
        </p:spPr>
        <p:txBody>
          <a:bodyPr anchor="t"/>
          <a:lstStyle/>
          <a:p>
            <a:pPr marL="174625" lvl="0" indent="-174625">
              <a:buFontTx/>
              <a:buChar char="•"/>
              <a:defRPr/>
            </a:pPr>
            <a:r>
              <a:rPr lang="en-US" sz="1200" dirty="0">
                <a:solidFill>
                  <a:srgbClr val="000000"/>
                </a:solidFill>
                <a:latin typeface="Arial"/>
                <a:cs typeface="Arial"/>
              </a:rPr>
              <a:t>Lack of focus in </a:t>
            </a:r>
            <a:r>
              <a:rPr lang="en-US" sz="1200" dirty="0" err="1">
                <a:solidFill>
                  <a:srgbClr val="000000"/>
                </a:solidFill>
                <a:latin typeface="Arial"/>
                <a:cs typeface="Arial"/>
              </a:rPr>
              <a:t>HiTech</a:t>
            </a:r>
            <a:r>
              <a:rPr lang="en-US" sz="1200" dirty="0">
                <a:solidFill>
                  <a:srgbClr val="000000"/>
                </a:solidFill>
                <a:latin typeface="Arial"/>
                <a:cs typeface="Arial"/>
              </a:rPr>
              <a:t> segments </a:t>
            </a:r>
          </a:p>
          <a:p>
            <a:pPr marL="174625" lvl="0" indent="-174625">
              <a:buFontTx/>
              <a:buChar char="•"/>
              <a:defRPr/>
            </a:pPr>
            <a:r>
              <a:rPr lang="en-US" sz="1200" dirty="0">
                <a:solidFill>
                  <a:srgbClr val="000000"/>
                </a:solidFill>
                <a:latin typeface="Arial"/>
                <a:cs typeface="Arial"/>
              </a:rPr>
              <a:t>Non competitive pricing</a:t>
            </a:r>
          </a:p>
          <a:p>
            <a:pPr marL="174625" lvl="0" indent="-174625">
              <a:buFontTx/>
              <a:buChar char="•"/>
              <a:defRPr/>
            </a:pPr>
            <a:r>
              <a:rPr lang="en-US" sz="1200" dirty="0">
                <a:solidFill>
                  <a:srgbClr val="000000"/>
                </a:solidFill>
                <a:latin typeface="Arial"/>
                <a:cs typeface="Arial"/>
              </a:rPr>
              <a:t>Low margins compared to competitors</a:t>
            </a:r>
          </a:p>
        </p:txBody>
      </p:sp>
      <p:sp>
        <p:nvSpPr>
          <p:cNvPr id="7" name="Rectangle 3" descr="10%"/>
          <p:cNvSpPr>
            <a:spLocks noChangeArrowheads="1"/>
          </p:cNvSpPr>
          <p:nvPr/>
        </p:nvSpPr>
        <p:spPr bwMode="auto">
          <a:xfrm>
            <a:off x="4630894" y="838200"/>
            <a:ext cx="4005106" cy="393526"/>
          </a:xfrm>
          <a:prstGeom prst="round2DiagRect">
            <a:avLst/>
          </a:prstGeom>
          <a:solidFill>
            <a:srgbClr val="B17AC6"/>
          </a:solidFill>
          <a:ln w="12700" algn="ctr">
            <a:noFill/>
            <a:miter lim="800000"/>
            <a:headEnd/>
            <a:tailEnd/>
          </a:ln>
        </p:spPr>
        <p:txBody>
          <a:bodyPr wrap="none" anchor="ctr"/>
          <a:lstStyle/>
          <a:p>
            <a:pPr algn="ctr"/>
            <a:r>
              <a:rPr lang="en-US" sz="1400" b="1" dirty="0" smtClean="0">
                <a:solidFill>
                  <a:schemeClr val="bg1"/>
                </a:solidFill>
              </a:rPr>
              <a:t>Weakness</a:t>
            </a:r>
          </a:p>
        </p:txBody>
      </p:sp>
      <p:sp>
        <p:nvSpPr>
          <p:cNvPr id="9" name="Rectangle 71"/>
          <p:cNvSpPr>
            <a:spLocks noChangeArrowheads="1"/>
          </p:cNvSpPr>
          <p:nvPr/>
        </p:nvSpPr>
        <p:spPr bwMode="auto">
          <a:xfrm>
            <a:off x="456641" y="3962400"/>
            <a:ext cx="4005106" cy="1219934"/>
          </a:xfrm>
          <a:prstGeom prst="rect">
            <a:avLst/>
          </a:prstGeom>
          <a:gradFill flip="none" rotWithShape="1">
            <a:gsLst>
              <a:gs pos="0">
                <a:srgbClr val="CCE5BA"/>
              </a:gs>
              <a:gs pos="50000">
                <a:srgbClr val="DAECCC"/>
              </a:gs>
              <a:gs pos="100000">
                <a:schemeClr val="bg1"/>
              </a:gs>
            </a:gsLst>
            <a:lin ang="5400000" scaled="1"/>
            <a:tileRect/>
          </a:gradFill>
          <a:ln w="12700" algn="ctr">
            <a:noFill/>
            <a:miter lim="800000"/>
            <a:headEnd/>
            <a:tailEnd/>
          </a:ln>
        </p:spPr>
        <p:txBody>
          <a:bodyPr anchor="t"/>
          <a:lstStyle/>
          <a:p>
            <a:pPr marL="174625" indent="-174625">
              <a:buFontTx/>
              <a:buChar char="•"/>
              <a:defRPr/>
            </a:pPr>
            <a:r>
              <a:rPr lang="en-US" sz="1200" dirty="0">
                <a:solidFill>
                  <a:srgbClr val="000000"/>
                </a:solidFill>
                <a:latin typeface="Arial"/>
                <a:cs typeface="Arial"/>
              </a:rPr>
              <a:t>Growing demand in new media technologies</a:t>
            </a:r>
          </a:p>
          <a:p>
            <a:pPr marL="174625" indent="-174625">
              <a:buFontTx/>
              <a:buChar char="•"/>
              <a:defRPr/>
            </a:pPr>
            <a:r>
              <a:rPr lang="en-US" sz="1200" dirty="0">
                <a:solidFill>
                  <a:srgbClr val="000000"/>
                </a:solidFill>
                <a:latin typeface="Arial"/>
                <a:cs typeface="Arial"/>
              </a:rPr>
              <a:t>Scope in testing and collaboration environment when it comes to embedded industry.</a:t>
            </a:r>
          </a:p>
          <a:p>
            <a:pPr marL="174625" indent="-174625">
              <a:buFontTx/>
              <a:buChar char="•"/>
              <a:defRPr/>
            </a:pPr>
            <a:r>
              <a:rPr lang="en-US" sz="1200" dirty="0">
                <a:solidFill>
                  <a:srgbClr val="000000"/>
                </a:solidFill>
                <a:latin typeface="Arial"/>
                <a:cs typeface="Arial"/>
              </a:rPr>
              <a:t>Opportunity in RFID market</a:t>
            </a:r>
          </a:p>
        </p:txBody>
      </p:sp>
      <p:sp>
        <p:nvSpPr>
          <p:cNvPr id="10" name="Rectangle 3" descr="10%"/>
          <p:cNvSpPr>
            <a:spLocks noChangeArrowheads="1"/>
          </p:cNvSpPr>
          <p:nvPr/>
        </p:nvSpPr>
        <p:spPr bwMode="auto">
          <a:xfrm>
            <a:off x="456641" y="3429000"/>
            <a:ext cx="4005106" cy="477646"/>
          </a:xfrm>
          <a:prstGeom prst="round2DiagRect">
            <a:avLst/>
          </a:prstGeom>
          <a:solidFill>
            <a:srgbClr val="89C35F"/>
          </a:solidFill>
          <a:ln w="12700" algn="ctr">
            <a:noFill/>
            <a:miter lim="800000"/>
            <a:headEnd/>
            <a:tailEnd/>
          </a:ln>
        </p:spPr>
        <p:txBody>
          <a:bodyPr wrap="none" anchor="ctr"/>
          <a:lstStyle/>
          <a:p>
            <a:pPr algn="ctr"/>
            <a:r>
              <a:rPr lang="en-US" sz="1200" b="1" dirty="0" smtClean="0">
                <a:solidFill>
                  <a:schemeClr val="bg1"/>
                </a:solidFill>
              </a:rPr>
              <a:t>Opportunities</a:t>
            </a:r>
          </a:p>
        </p:txBody>
      </p:sp>
      <p:sp>
        <p:nvSpPr>
          <p:cNvPr id="12" name="Rectangle 71"/>
          <p:cNvSpPr>
            <a:spLocks noChangeArrowheads="1"/>
          </p:cNvSpPr>
          <p:nvPr/>
        </p:nvSpPr>
        <p:spPr bwMode="auto">
          <a:xfrm>
            <a:off x="4630894" y="3962400"/>
            <a:ext cx="4005106" cy="1219934"/>
          </a:xfrm>
          <a:prstGeom prst="rect">
            <a:avLst/>
          </a:prstGeom>
          <a:gradFill flip="none" rotWithShape="1">
            <a:gsLst>
              <a:gs pos="0">
                <a:srgbClr val="FCEFA4"/>
              </a:gs>
              <a:gs pos="50000">
                <a:srgbClr val="FEF5CA"/>
              </a:gs>
              <a:gs pos="100000">
                <a:schemeClr val="bg1"/>
              </a:gs>
            </a:gsLst>
            <a:lin ang="5400000" scaled="1"/>
            <a:tileRect/>
          </a:gradFill>
          <a:ln w="12700" algn="ctr">
            <a:noFill/>
            <a:miter lim="800000"/>
            <a:headEnd/>
            <a:tailEnd/>
          </a:ln>
        </p:spPr>
        <p:txBody>
          <a:bodyPr anchor="t"/>
          <a:lstStyle/>
          <a:p>
            <a:pPr marL="174625" indent="-174625">
              <a:buFontTx/>
              <a:buChar char="•"/>
              <a:defRPr/>
            </a:pPr>
            <a:r>
              <a:rPr lang="en-US" sz="1200" dirty="0">
                <a:solidFill>
                  <a:srgbClr val="000000"/>
                </a:solidFill>
                <a:latin typeface="Arial"/>
                <a:cs typeface="Arial"/>
              </a:rPr>
              <a:t>US outsourcing regulations </a:t>
            </a:r>
          </a:p>
          <a:p>
            <a:pPr marL="174625" indent="-174625">
              <a:buFontTx/>
              <a:buChar char="•"/>
              <a:defRPr/>
            </a:pPr>
            <a:r>
              <a:rPr lang="en-US" sz="1200" dirty="0">
                <a:solidFill>
                  <a:srgbClr val="000000"/>
                </a:solidFill>
                <a:latin typeface="Arial"/>
                <a:cs typeface="Arial"/>
              </a:rPr>
              <a:t>Problems with subcontractors</a:t>
            </a:r>
          </a:p>
          <a:p>
            <a:pPr marL="174625" indent="-174625">
              <a:buFontTx/>
              <a:buChar char="•"/>
              <a:defRPr/>
            </a:pPr>
            <a:r>
              <a:rPr lang="en-US" sz="1200" dirty="0">
                <a:solidFill>
                  <a:srgbClr val="000000"/>
                </a:solidFill>
                <a:latin typeface="Arial"/>
                <a:cs typeface="Arial"/>
              </a:rPr>
              <a:t>Shorter product lifecycle in </a:t>
            </a:r>
            <a:r>
              <a:rPr lang="en-US" sz="1200" dirty="0" err="1">
                <a:solidFill>
                  <a:srgbClr val="000000"/>
                </a:solidFill>
                <a:latin typeface="Arial"/>
                <a:cs typeface="Arial"/>
              </a:rPr>
              <a:t>HiTech</a:t>
            </a:r>
            <a:r>
              <a:rPr lang="en-US" sz="1200" dirty="0">
                <a:solidFill>
                  <a:srgbClr val="000000"/>
                </a:solidFill>
                <a:latin typeface="Arial"/>
                <a:cs typeface="Arial"/>
              </a:rPr>
              <a:t> industry</a:t>
            </a:r>
          </a:p>
          <a:p>
            <a:pPr marL="174625" indent="-174625">
              <a:buFontTx/>
              <a:buChar char="•"/>
              <a:defRPr/>
            </a:pPr>
            <a:r>
              <a:rPr lang="en-US" sz="1200" dirty="0">
                <a:solidFill>
                  <a:srgbClr val="000000"/>
                </a:solidFill>
                <a:latin typeface="Arial"/>
                <a:cs typeface="Arial"/>
              </a:rPr>
              <a:t>Intense competition</a:t>
            </a:r>
          </a:p>
        </p:txBody>
      </p:sp>
      <p:sp>
        <p:nvSpPr>
          <p:cNvPr id="13" name="Rectangle 3" descr="10%"/>
          <p:cNvSpPr>
            <a:spLocks noChangeArrowheads="1"/>
          </p:cNvSpPr>
          <p:nvPr/>
        </p:nvSpPr>
        <p:spPr bwMode="auto">
          <a:xfrm>
            <a:off x="4630894" y="3429000"/>
            <a:ext cx="4005106" cy="477646"/>
          </a:xfrm>
          <a:prstGeom prst="round2DiagRect">
            <a:avLst/>
          </a:prstGeom>
          <a:solidFill>
            <a:srgbClr val="FDE97F"/>
          </a:solidFill>
          <a:ln w="12700" algn="ctr">
            <a:noFill/>
            <a:miter lim="800000"/>
            <a:headEnd/>
            <a:tailEnd/>
          </a:ln>
        </p:spPr>
        <p:txBody>
          <a:bodyPr wrap="none" anchor="ctr"/>
          <a:lstStyle/>
          <a:p>
            <a:pPr algn="ctr"/>
            <a:r>
              <a:rPr lang="en-US" sz="1200" b="1" dirty="0" smtClean="0"/>
              <a:t>Threats</a:t>
            </a:r>
          </a:p>
        </p:txBody>
      </p:sp>
      <p:sp>
        <p:nvSpPr>
          <p:cNvPr id="11" name="AutoShape 10">
            <a:hlinkClick r:id="rId2" action="ppaction://hlinksldjump"/>
          </p:cNvPr>
          <p:cNvSpPr>
            <a:spLocks noChangeArrowheads="1"/>
          </p:cNvSpPr>
          <p:nvPr/>
        </p:nvSpPr>
        <p:spPr bwMode="auto">
          <a:xfrm>
            <a:off x="8275318" y="6553200"/>
            <a:ext cx="233360" cy="197460"/>
          </a:xfrm>
          <a:prstGeom prst="actionButtonBackPrevious">
            <a:avLst/>
          </a:prstGeom>
          <a:solidFill>
            <a:schemeClr val="bg1">
              <a:lumMod val="65000"/>
            </a:schemeClr>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defRPr/>
            </a:pPr>
            <a:endParaRPr lang="en-US" dirty="0"/>
          </a:p>
        </p:txBody>
      </p:sp>
    </p:spTree>
    <p:extLst>
      <p:ext uri="{BB962C8B-B14F-4D97-AF65-F5344CB8AC3E}">
        <p14:creationId xmlns:p14="http://schemas.microsoft.com/office/powerpoint/2010/main" val="10175809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78082" y="53975"/>
            <a:ext cx="7273636" cy="477838"/>
          </a:xfrm>
        </p:spPr>
        <p:txBody>
          <a:bodyPr/>
          <a:lstStyle/>
          <a:p>
            <a:pPr eaLnBrk="1" hangingPunct="1"/>
            <a:r>
              <a:rPr lang="en-US" dirty="0" smtClean="0"/>
              <a:t>Accenture Hi Tech- Key People</a:t>
            </a:r>
          </a:p>
        </p:txBody>
      </p:sp>
      <p:sp>
        <p:nvSpPr>
          <p:cNvPr id="36889" name="Rectangle 138" descr="10%"/>
          <p:cNvSpPr>
            <a:spLocks noChangeArrowheads="1"/>
          </p:cNvSpPr>
          <p:nvPr/>
        </p:nvSpPr>
        <p:spPr bwMode="auto">
          <a:xfrm>
            <a:off x="5722938" y="8907463"/>
            <a:ext cx="184150" cy="473075"/>
          </a:xfrm>
          <a:prstGeom prst="rect">
            <a:avLst/>
          </a:prstGeom>
          <a:noFill/>
          <a:ln w="12700" algn="ctr">
            <a:noFill/>
            <a:miter lim="800000"/>
            <a:headEnd/>
            <a:tailEnd/>
          </a:ln>
          <a:effectLst>
            <a:prstShdw prst="shdw17" dist="17961" dir="2700000">
              <a:srgbClr val="417C94"/>
            </a:prstShdw>
          </a:effectLst>
        </p:spPr>
        <p:txBody>
          <a:bodyPr wrap="none" anchor="ctr">
            <a:spAutoFit/>
          </a:bodyPr>
          <a:lstStyle/>
          <a:p>
            <a:pPr eaLnBrk="0" hangingPunct="0"/>
            <a:r>
              <a:rPr lang="en-US" sz="900"/>
              <a:t/>
            </a:r>
            <a:br>
              <a:rPr lang="en-US" sz="900"/>
            </a:br>
            <a:endParaRPr lang="en-US"/>
          </a:p>
        </p:txBody>
      </p:sp>
      <p:sp>
        <p:nvSpPr>
          <p:cNvPr id="36890" name="Rectangle 139" descr="10%"/>
          <p:cNvSpPr>
            <a:spLocks noChangeArrowheads="1"/>
          </p:cNvSpPr>
          <p:nvPr/>
        </p:nvSpPr>
        <p:spPr bwMode="auto">
          <a:xfrm>
            <a:off x="4305300" y="9380538"/>
            <a:ext cx="3017838" cy="6350"/>
          </a:xfrm>
          <a:prstGeom prst="rect">
            <a:avLst/>
          </a:prstGeom>
          <a:solidFill>
            <a:srgbClr val="000000"/>
          </a:solidFill>
          <a:ln w="12700" algn="ctr">
            <a:solidFill>
              <a:srgbClr val="969696"/>
            </a:solidFill>
            <a:miter lim="800000"/>
            <a:headEnd/>
            <a:tailEnd/>
          </a:ln>
          <a:effectLst>
            <a:prstShdw prst="shdw17" dist="17961" dir="2700000">
              <a:srgbClr val="5A5A5A"/>
            </a:prstShdw>
          </a:effectLst>
        </p:spPr>
        <p:txBody>
          <a:bodyPr wrap="none" anchor="ctr">
            <a:spAutoFit/>
          </a:bodyPr>
          <a:lstStyle/>
          <a:p>
            <a:endParaRPr lang="en-US"/>
          </a:p>
        </p:txBody>
      </p:sp>
      <p:sp>
        <p:nvSpPr>
          <p:cNvPr id="36891" name="Rectangle 140" descr="10%"/>
          <p:cNvSpPr>
            <a:spLocks noChangeArrowheads="1"/>
          </p:cNvSpPr>
          <p:nvPr/>
        </p:nvSpPr>
        <p:spPr bwMode="auto">
          <a:xfrm>
            <a:off x="3725863" y="9386888"/>
            <a:ext cx="4176712" cy="336550"/>
          </a:xfrm>
          <a:prstGeom prst="rect">
            <a:avLst/>
          </a:prstGeom>
          <a:noFill/>
          <a:ln w="12700" algn="ctr">
            <a:noFill/>
            <a:miter lim="800000"/>
            <a:headEnd/>
            <a:tailEnd/>
          </a:ln>
          <a:effectLst>
            <a:prstShdw prst="shdw17" dist="17961" dir="2700000">
              <a:srgbClr val="417C94"/>
            </a:prstShdw>
          </a:effectLst>
        </p:spPr>
        <p:txBody>
          <a:bodyPr wrap="none" anchor="ctr">
            <a:spAutoFit/>
          </a:bodyPr>
          <a:lstStyle/>
          <a:p>
            <a:pPr algn="l" eaLnBrk="0" hangingPunct="0"/>
            <a:r>
              <a:rPr lang="en-US" sz="800" baseline="30000">
                <a:cs typeface="Times New Roman" pitchFamily="18" charset="0"/>
                <a:hlinkClick r:id="" action="ppaction://noaction"/>
              </a:rPr>
              <a:t>[1]</a:t>
            </a:r>
            <a:r>
              <a:rPr lang="en-US" sz="800">
                <a:cs typeface="Times New Roman" pitchFamily="18" charset="0"/>
              </a:rPr>
              <a:t> IBM Annual Report 2006</a:t>
            </a:r>
            <a:endParaRPr lang="en-US" sz="900"/>
          </a:p>
          <a:p>
            <a:pPr algn="l" eaLnBrk="0" hangingPunct="0"/>
            <a:r>
              <a:rPr lang="en-US" sz="800" baseline="30000">
                <a:cs typeface="Times New Roman" pitchFamily="18" charset="0"/>
                <a:hlinkClick r:id="" action="ppaction://noaction"/>
              </a:rPr>
              <a:t>[2]</a:t>
            </a:r>
            <a:r>
              <a:rPr lang="en-US" sz="800">
                <a:cs typeface="Times New Roman" pitchFamily="18" charset="0"/>
              </a:rPr>
              <a:t> Datamonitor Report-IBM Global Services; Primary source EBESCO: Company profiles</a:t>
            </a:r>
            <a:endParaRPr lang="en-US"/>
          </a:p>
        </p:txBody>
      </p:sp>
      <p:sp>
        <p:nvSpPr>
          <p:cNvPr id="8" name="Slide Number Placeholder 7"/>
          <p:cNvSpPr>
            <a:spLocks noGrp="1"/>
          </p:cNvSpPr>
          <p:nvPr>
            <p:ph type="sldNum" sz="quarter" idx="11"/>
          </p:nvPr>
        </p:nvSpPr>
        <p:spPr/>
        <p:txBody>
          <a:bodyPr/>
          <a:lstStyle/>
          <a:p>
            <a:pPr>
              <a:defRPr/>
            </a:pPr>
            <a:fld id="{B0ED6E6B-E64A-49CD-89B9-42CB8FBB3BA1}" type="slidenum">
              <a:rPr lang="en-US" smtClean="0"/>
              <a:pPr>
                <a:defRPr/>
              </a:pPr>
              <a:t>24</a:t>
            </a:fld>
            <a:endParaRPr lang="en-US" dirty="0"/>
          </a:p>
        </p:txBody>
      </p:sp>
      <p:graphicFrame>
        <p:nvGraphicFramePr>
          <p:cNvPr id="9" name="Group 231"/>
          <p:cNvGraphicFramePr>
            <a:graphicFrameLocks noGrp="1"/>
          </p:cNvGraphicFramePr>
          <p:nvPr>
            <p:extLst>
              <p:ext uri="{D42A27DB-BD31-4B8C-83A1-F6EECF244321}">
                <p14:modId xmlns:p14="http://schemas.microsoft.com/office/powerpoint/2010/main" val="256467047"/>
              </p:ext>
            </p:extLst>
          </p:nvPr>
        </p:nvGraphicFramePr>
        <p:xfrm>
          <a:off x="228600" y="1295400"/>
          <a:ext cx="8555037" cy="1322744"/>
        </p:xfrm>
        <a:graphic>
          <a:graphicData uri="http://schemas.openxmlformats.org/drawingml/2006/table">
            <a:tbl>
              <a:tblPr firstRow="1" firstCol="1">
                <a:tableStyleId>{5C22544A-7EE6-4342-B048-85BDC9FD1C3A}</a:tableStyleId>
              </a:tblPr>
              <a:tblGrid>
                <a:gridCol w="2751495"/>
                <a:gridCol w="5803542"/>
              </a:tblGrid>
              <a:tr h="225464">
                <a:tc>
                  <a:txBody>
                    <a:bodyPr/>
                    <a:lstStyle/>
                    <a:p>
                      <a:pPr marL="0" marR="0" lvl="0" indent="0" algn="ctr" defTabSz="914400" rtl="0" eaLnBrk="0" fontAlgn="base" latinLnBrk="0" hangingPunct="0">
                        <a:lnSpc>
                          <a:spcPct val="100000"/>
                        </a:lnSpc>
                        <a:spcBef>
                          <a:spcPct val="20000"/>
                        </a:spcBef>
                        <a:spcAft>
                          <a:spcPct val="0"/>
                        </a:spcAft>
                        <a:buClr>
                          <a:srgbClr val="4E84C4"/>
                        </a:buClr>
                        <a:buSzTx/>
                        <a:buFontTx/>
                        <a:buNone/>
                        <a:tabLst/>
                      </a:pPr>
                      <a:r>
                        <a:rPr kumimoji="0" lang="en-US" sz="1200" u="none" strike="noStrike" cap="none" normalizeH="0" baseline="0" dirty="0" smtClean="0">
                          <a:ln>
                            <a:noFill/>
                          </a:ln>
                          <a:effectLst/>
                          <a:latin typeface="Arial"/>
                          <a:cs typeface="Arial"/>
                        </a:rPr>
                        <a:t>Name</a:t>
                      </a:r>
                      <a:endParaRPr kumimoji="0" lang="en-US" sz="1200" b="0" i="0" u="none" strike="noStrike" cap="none" normalizeH="0" baseline="0" dirty="0" smtClean="0">
                        <a:ln>
                          <a:noFill/>
                        </a:ln>
                        <a:solidFill>
                          <a:schemeClr val="tx1">
                            <a:lumMod val="50000"/>
                            <a:lumOff val="50000"/>
                          </a:schemeClr>
                        </a:solidFill>
                        <a:effectLst/>
                        <a:latin typeface="Arial"/>
                        <a:cs typeface="Arial"/>
                      </a:endParaRPr>
                    </a:p>
                  </a:txBody>
                  <a:tcPr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rgbClr val="4E84C4"/>
                        </a:buClr>
                        <a:buSzTx/>
                        <a:buFontTx/>
                        <a:buNone/>
                        <a:tabLst/>
                      </a:pPr>
                      <a:r>
                        <a:rPr kumimoji="0" lang="en-US" sz="1200" u="none" strike="noStrike" cap="none" normalizeH="0" baseline="0" dirty="0" smtClean="0">
                          <a:ln>
                            <a:noFill/>
                          </a:ln>
                          <a:effectLst/>
                          <a:latin typeface="Arial"/>
                          <a:cs typeface="Arial"/>
                        </a:rPr>
                        <a:t>Designation</a:t>
                      </a:r>
                      <a:endParaRPr kumimoji="0" lang="en-US" sz="1200" b="1" i="0" u="none" strike="noStrike" cap="none" normalizeH="0" baseline="0" dirty="0" smtClean="0">
                        <a:ln>
                          <a:noFill/>
                        </a:ln>
                        <a:solidFill>
                          <a:schemeClr val="tx1">
                            <a:lumMod val="50000"/>
                            <a:lumOff val="50000"/>
                          </a:schemeClr>
                        </a:solidFill>
                        <a:effectLst/>
                        <a:latin typeface="Arial"/>
                        <a:cs typeface="Arial"/>
                      </a:endParaRPr>
                    </a:p>
                  </a:txBody>
                  <a:tcPr marT="0" marB="0" anchor="ctr" horzOverflow="overflow"/>
                </a:tc>
              </a:tr>
              <a:tr h="225279">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u="none" strike="noStrike" cap="none" normalizeH="0" baseline="0" dirty="0" err="1" smtClean="0">
                          <a:ln>
                            <a:noFill/>
                          </a:ln>
                          <a:effectLst/>
                          <a:latin typeface="Arial"/>
                          <a:cs typeface="Arial"/>
                        </a:rPr>
                        <a:t>Ashish</a:t>
                      </a:r>
                      <a:r>
                        <a:rPr kumimoji="0" lang="en-US" sz="1200" u="none" strike="noStrike" cap="none" normalizeH="0" baseline="0" dirty="0" smtClean="0">
                          <a:ln>
                            <a:noFill/>
                          </a:ln>
                          <a:effectLst/>
                          <a:latin typeface="Arial"/>
                          <a:cs typeface="Arial"/>
                        </a:rPr>
                        <a:t> </a:t>
                      </a:r>
                      <a:r>
                        <a:rPr kumimoji="0" lang="en-US" sz="1200" u="none" strike="noStrike" cap="none" normalizeH="0" baseline="0" dirty="0" err="1" smtClean="0">
                          <a:ln>
                            <a:noFill/>
                          </a:ln>
                          <a:effectLst/>
                          <a:latin typeface="Arial"/>
                          <a:cs typeface="Arial"/>
                        </a:rPr>
                        <a:t>Khanna</a:t>
                      </a:r>
                      <a:endParaRPr kumimoji="0" lang="en-US" sz="1200" b="0" i="0" u="none" strike="noStrike" cap="none" normalizeH="0" baseline="0" dirty="0" smtClean="0">
                        <a:ln>
                          <a:noFill/>
                        </a:ln>
                        <a:solidFill>
                          <a:schemeClr val="tx1"/>
                        </a:solidFill>
                        <a:effectLst/>
                        <a:latin typeface="Arial"/>
                        <a:cs typeface="Arial"/>
                      </a:endParaRPr>
                    </a:p>
                  </a:txBody>
                  <a:tcPr horzOverflow="overflow"/>
                </a:tc>
                <a:tc>
                  <a:txBody>
                    <a:bodyPr/>
                    <a:lstStyle/>
                    <a:p>
                      <a:pPr marL="169863" marR="0" lvl="0" indent="-169863" algn="just" defTabSz="914400" rtl="0" eaLnBrk="0" fontAlgn="base" latinLnBrk="0" hangingPunct="0">
                        <a:lnSpc>
                          <a:spcPct val="100000"/>
                        </a:lnSpc>
                        <a:spcBef>
                          <a:spcPct val="0"/>
                        </a:spcBef>
                        <a:spcAft>
                          <a:spcPct val="0"/>
                        </a:spcAft>
                        <a:buClrTx/>
                        <a:buSzTx/>
                        <a:buFontTx/>
                        <a:buNone/>
                        <a:tabLst/>
                      </a:pPr>
                      <a:r>
                        <a:rPr kumimoji="0" lang="en-US" sz="1200" b="1" u="none" strike="noStrike" cap="none" normalizeH="0" baseline="0" dirty="0" smtClean="0">
                          <a:ln>
                            <a:noFill/>
                          </a:ln>
                          <a:effectLst/>
                          <a:latin typeface="Arial"/>
                          <a:cs typeface="Arial"/>
                        </a:rPr>
                        <a:t>Managing Partner</a:t>
                      </a:r>
                      <a:r>
                        <a:rPr kumimoji="0" lang="en-US" sz="1200" u="none" strike="noStrike" cap="none" normalizeH="0" baseline="0" dirty="0" smtClean="0">
                          <a:ln>
                            <a:noFill/>
                          </a:ln>
                          <a:effectLst/>
                          <a:latin typeface="Arial"/>
                          <a:cs typeface="Arial"/>
                        </a:rPr>
                        <a:t>, Communications &amp; High Tech, India</a:t>
                      </a:r>
                      <a:endParaRPr kumimoji="0" lang="en-US" sz="1200" b="0" i="0" u="none" strike="noStrike" cap="none" normalizeH="0" baseline="0" dirty="0" smtClean="0">
                        <a:ln>
                          <a:noFill/>
                        </a:ln>
                        <a:solidFill>
                          <a:schemeClr val="tx1"/>
                        </a:solidFill>
                        <a:effectLst/>
                        <a:latin typeface="Arial"/>
                        <a:cs typeface="Arial"/>
                      </a:endParaRPr>
                    </a:p>
                  </a:txBody>
                  <a:tcPr horzOverflow="overflow"/>
                </a:tc>
              </a:tr>
              <a:tr h="225279">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1200" dirty="0" smtClean="0">
                          <a:latin typeface="Arial"/>
                          <a:cs typeface="Arial"/>
                        </a:rPr>
                        <a:t>Robert (Bob) E. Sell</a:t>
                      </a:r>
                      <a:endParaRPr kumimoji="0" lang="en-US" sz="1200" b="0" i="0" u="none" strike="noStrike" cap="none" normalizeH="0" baseline="0" dirty="0" smtClean="0">
                        <a:ln>
                          <a:noFill/>
                        </a:ln>
                        <a:solidFill>
                          <a:schemeClr val="tx1"/>
                        </a:solidFill>
                        <a:effectLst/>
                        <a:latin typeface="Arial"/>
                        <a:cs typeface="Arial"/>
                      </a:endParaRPr>
                    </a:p>
                  </a:txBody>
                  <a:tcPr horzOverflow="overflow"/>
                </a:tc>
                <a:tc>
                  <a:txBody>
                    <a:bodyPr/>
                    <a:lstStyle/>
                    <a:p>
                      <a:pPr marL="169863" marR="0" lvl="0" indent="-169863" algn="just" defTabSz="914400" rtl="0" eaLnBrk="0" fontAlgn="base" latinLnBrk="0" hangingPunct="0">
                        <a:lnSpc>
                          <a:spcPct val="100000"/>
                        </a:lnSpc>
                        <a:spcBef>
                          <a:spcPct val="0"/>
                        </a:spcBef>
                        <a:spcAft>
                          <a:spcPct val="0"/>
                        </a:spcAft>
                        <a:buClrTx/>
                        <a:buSzTx/>
                        <a:buFontTx/>
                        <a:buNone/>
                        <a:tabLst/>
                        <a:defRPr/>
                      </a:pPr>
                      <a:r>
                        <a:rPr kumimoji="0" lang="en-US" sz="1200" b="1" u="none" strike="noStrike" cap="none" normalizeH="0" baseline="0" dirty="0" smtClean="0">
                          <a:ln>
                            <a:noFill/>
                          </a:ln>
                          <a:effectLst/>
                          <a:latin typeface="Arial"/>
                          <a:cs typeface="Arial"/>
                        </a:rPr>
                        <a:t>Group Chief Executive</a:t>
                      </a:r>
                      <a:r>
                        <a:rPr kumimoji="0" lang="en-US" sz="1200" b="0" u="none" strike="noStrike" cap="none" normalizeH="0" baseline="0" dirty="0" smtClean="0">
                          <a:ln>
                            <a:noFill/>
                          </a:ln>
                          <a:effectLst/>
                          <a:latin typeface="Arial"/>
                          <a:cs typeface="Arial"/>
                        </a:rPr>
                        <a:t>, </a:t>
                      </a:r>
                      <a:r>
                        <a:rPr kumimoji="0" lang="en-US" sz="1200" u="none" strike="noStrike" cap="none" normalizeH="0" baseline="0" dirty="0" smtClean="0">
                          <a:ln>
                            <a:noFill/>
                          </a:ln>
                          <a:effectLst/>
                          <a:latin typeface="Arial"/>
                          <a:cs typeface="Arial"/>
                        </a:rPr>
                        <a:t>Communications, Media &amp; Technology</a:t>
                      </a:r>
                      <a:endParaRPr kumimoji="0" lang="en-US" sz="1200" b="0" i="0" u="none" strike="noStrike" cap="none" normalizeH="0" baseline="0" dirty="0" smtClean="0">
                        <a:ln>
                          <a:noFill/>
                        </a:ln>
                        <a:solidFill>
                          <a:schemeClr val="tx1"/>
                        </a:solidFill>
                        <a:effectLst/>
                        <a:latin typeface="Arial"/>
                        <a:cs typeface="Arial"/>
                      </a:endParaRPr>
                    </a:p>
                  </a:txBody>
                  <a:tcPr horzOverflow="overflow"/>
                </a:tc>
              </a:tr>
              <a:tr h="225279">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1200" dirty="0" smtClean="0">
                          <a:latin typeface="Arial"/>
                          <a:cs typeface="Arial"/>
                        </a:rPr>
                        <a:t>Fernando </a:t>
                      </a:r>
                      <a:r>
                        <a:rPr lang="en-US" sz="1200" dirty="0" err="1" smtClean="0">
                          <a:latin typeface="Arial"/>
                          <a:cs typeface="Arial"/>
                        </a:rPr>
                        <a:t>Usera</a:t>
                      </a:r>
                      <a:endParaRPr kumimoji="0" lang="en-US" sz="1200" b="0" i="0" u="none" strike="noStrike" cap="none" normalizeH="0" baseline="0" dirty="0" smtClean="0">
                        <a:ln>
                          <a:noFill/>
                        </a:ln>
                        <a:solidFill>
                          <a:schemeClr val="tx1"/>
                        </a:solidFill>
                        <a:effectLst/>
                        <a:latin typeface="Arial"/>
                        <a:cs typeface="Arial"/>
                      </a:endParaRPr>
                    </a:p>
                  </a:txBody>
                  <a:tcPr horzOverflow="overflow"/>
                </a:tc>
                <a:tc>
                  <a:txBody>
                    <a:bodyPr/>
                    <a:lstStyle/>
                    <a:p>
                      <a:pPr marL="169863" marR="0" lvl="0" indent="-169863" algn="just" defTabSz="914400" rtl="0" eaLnBrk="0" fontAlgn="base" latinLnBrk="0" hangingPunct="0">
                        <a:lnSpc>
                          <a:spcPct val="100000"/>
                        </a:lnSpc>
                        <a:spcBef>
                          <a:spcPct val="0"/>
                        </a:spcBef>
                        <a:spcAft>
                          <a:spcPct val="0"/>
                        </a:spcAft>
                        <a:buClrTx/>
                        <a:buSzTx/>
                        <a:buFontTx/>
                        <a:buNone/>
                        <a:tabLst/>
                        <a:defRPr/>
                      </a:pPr>
                      <a:r>
                        <a:rPr lang="en-US" sz="1200" b="1" dirty="0" smtClean="0">
                          <a:latin typeface="Arial"/>
                          <a:cs typeface="Arial"/>
                        </a:rPr>
                        <a:t>Managing Director</a:t>
                      </a:r>
                      <a:r>
                        <a:rPr lang="en-US" sz="1200" dirty="0" smtClean="0">
                          <a:latin typeface="Arial"/>
                          <a:cs typeface="Arial"/>
                        </a:rPr>
                        <a:t>,</a:t>
                      </a:r>
                      <a:r>
                        <a:rPr kumimoji="0" lang="en-US" sz="1200" u="none" strike="noStrike" cap="none" normalizeH="0" baseline="0" dirty="0" smtClean="0">
                          <a:ln>
                            <a:noFill/>
                          </a:ln>
                          <a:effectLst/>
                          <a:latin typeface="Arial"/>
                          <a:cs typeface="Arial"/>
                        </a:rPr>
                        <a:t> Communications &amp; High Tech, </a:t>
                      </a:r>
                      <a:r>
                        <a:rPr lang="en-US" sz="1200" dirty="0" smtClean="0">
                          <a:latin typeface="Arial"/>
                          <a:cs typeface="Arial"/>
                        </a:rPr>
                        <a:t> South Africa</a:t>
                      </a:r>
                      <a:endParaRPr kumimoji="0" lang="en-US" sz="1200" b="0" i="0" u="none" strike="noStrike" cap="none" normalizeH="0" baseline="0" dirty="0" smtClean="0">
                        <a:ln>
                          <a:noFill/>
                        </a:ln>
                        <a:solidFill>
                          <a:schemeClr val="tx1"/>
                        </a:solidFill>
                        <a:effectLst/>
                        <a:latin typeface="Arial"/>
                        <a:cs typeface="Arial"/>
                      </a:endParaRPr>
                    </a:p>
                  </a:txBody>
                  <a:tcPr horzOverflow="overflow"/>
                </a:tc>
              </a:tr>
              <a:tr h="225279">
                <a:tc>
                  <a: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1200" dirty="0" smtClean="0">
                          <a:latin typeface="Arial"/>
                          <a:cs typeface="Arial"/>
                        </a:rPr>
                        <a:t>Mark Joseph</a:t>
                      </a:r>
                      <a:endParaRPr kumimoji="0" lang="en-US" sz="1200" b="0" i="0" u="none" strike="noStrike" cap="none" normalizeH="0" baseline="0" dirty="0" smtClean="0">
                        <a:ln>
                          <a:noFill/>
                        </a:ln>
                        <a:solidFill>
                          <a:schemeClr val="tx1"/>
                        </a:solidFill>
                        <a:effectLst/>
                        <a:latin typeface="Arial"/>
                        <a:cs typeface="Arial"/>
                      </a:endParaRPr>
                    </a:p>
                  </a:txBody>
                  <a:tcPr horzOverflow="overflow"/>
                </a:tc>
                <a:tc>
                  <a:txBody>
                    <a:bodyPr/>
                    <a:lstStyle/>
                    <a:p>
                      <a:pPr marL="169863" marR="0" lvl="0" indent="-169863" algn="just" defTabSz="914400" rtl="0" eaLnBrk="0" fontAlgn="base" latinLnBrk="0" hangingPunct="0">
                        <a:lnSpc>
                          <a:spcPct val="100000"/>
                        </a:lnSpc>
                        <a:spcBef>
                          <a:spcPct val="0"/>
                        </a:spcBef>
                        <a:spcAft>
                          <a:spcPct val="0"/>
                        </a:spcAft>
                        <a:buClrTx/>
                        <a:buSzTx/>
                        <a:buFontTx/>
                        <a:buNone/>
                        <a:tabLst/>
                        <a:defRPr/>
                      </a:pPr>
                      <a:r>
                        <a:rPr lang="en-US" sz="1200" b="1" dirty="0" smtClean="0">
                          <a:latin typeface="Arial"/>
                          <a:cs typeface="Arial"/>
                        </a:rPr>
                        <a:t>Executive Director</a:t>
                      </a:r>
                      <a:r>
                        <a:rPr lang="en-US" sz="1200" dirty="0" smtClean="0">
                          <a:latin typeface="Arial"/>
                          <a:cs typeface="Arial"/>
                        </a:rPr>
                        <a:t>,</a:t>
                      </a:r>
                      <a:r>
                        <a:rPr kumimoji="0" lang="en-US" sz="1200" u="none" strike="noStrike" cap="none" normalizeH="0" baseline="0" dirty="0" smtClean="0">
                          <a:ln>
                            <a:noFill/>
                          </a:ln>
                          <a:effectLst/>
                          <a:latin typeface="Arial"/>
                          <a:cs typeface="Arial"/>
                        </a:rPr>
                        <a:t> Communications &amp; High Tech, </a:t>
                      </a:r>
                      <a:r>
                        <a:rPr lang="en-US" sz="1200" dirty="0" smtClean="0">
                          <a:latin typeface="Arial"/>
                          <a:cs typeface="Arial"/>
                        </a:rPr>
                        <a:t> South Africa</a:t>
                      </a:r>
                      <a:endParaRPr kumimoji="0" lang="en-US" sz="1200" b="0" i="0" u="none" strike="noStrike" cap="none" normalizeH="0" baseline="0" dirty="0" smtClean="0">
                        <a:ln>
                          <a:noFill/>
                        </a:ln>
                        <a:solidFill>
                          <a:schemeClr val="tx1"/>
                        </a:solidFill>
                        <a:effectLst/>
                        <a:latin typeface="Arial"/>
                        <a:ea typeface="+mn-ea"/>
                        <a:cs typeface="Arial"/>
                      </a:endParaRPr>
                    </a:p>
                  </a:txBody>
                  <a:tcPr horzOverflow="overflow"/>
                </a:tc>
              </a:tr>
            </a:tbl>
          </a:graphicData>
        </a:graphic>
      </p:graphicFrame>
      <p:sp>
        <p:nvSpPr>
          <p:cNvPr id="10"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4"/>
          <p:cNvSpPr>
            <a:spLocks noGrp="1"/>
          </p:cNvSpPr>
          <p:nvPr>
            <p:ph type="title"/>
          </p:nvPr>
        </p:nvSpPr>
        <p:spPr>
          <a:xfrm>
            <a:off x="363538" y="2722563"/>
            <a:ext cx="8229600" cy="639762"/>
          </a:xfrm>
        </p:spPr>
        <p:txBody>
          <a:bodyPr/>
          <a:lstStyle/>
          <a:p>
            <a:pPr eaLnBrk="1" hangingPunct="1"/>
            <a:r>
              <a:rPr smtClean="0">
                <a:latin typeface="Myriad Pro"/>
              </a:rPr>
              <a:t>Appendix</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3"/>
          <p:cNvSpPr>
            <a:spLocks noGrp="1"/>
          </p:cNvSpPr>
          <p:nvPr>
            <p:ph type="title"/>
          </p:nvPr>
        </p:nvSpPr>
        <p:spPr>
          <a:xfrm>
            <a:off x="868680" y="0"/>
            <a:ext cx="7451725" cy="500063"/>
          </a:xfrm>
          <a:noFill/>
          <a:ln w="9525">
            <a:noFill/>
            <a:miter lim="800000"/>
            <a:headEnd/>
            <a:tailEnd/>
          </a:ln>
        </p:spPr>
        <p:txBody>
          <a:bodyPr vert="horz" wrap="square" lIns="91440" tIns="45720" rIns="91440" bIns="45720" numCol="1" anchor="ctr" anchorCtr="0" compatLnSpc="1">
            <a:prstTxWarp prst="textNoShape">
              <a:avLst/>
            </a:prstTxWarp>
          </a:bodyPr>
          <a:lstStyle/>
          <a:p>
            <a:pPr algn="just"/>
            <a:r>
              <a:rPr sz="2000" smtClean="0">
                <a:latin typeface="Calibri" pitchFamily="34" charset="0"/>
              </a:rPr>
              <a:t>SWOT Analysis- Strentgh</a:t>
            </a:r>
          </a:p>
        </p:txBody>
      </p:sp>
      <p:sp>
        <p:nvSpPr>
          <p:cNvPr id="50" name="Rectangle 49"/>
          <p:cNvSpPr/>
          <p:nvPr/>
        </p:nvSpPr>
        <p:spPr>
          <a:xfrm>
            <a:off x="381000" y="914400"/>
            <a:ext cx="8153400" cy="5318702"/>
          </a:xfrm>
          <a:prstGeom prst="rect">
            <a:avLst/>
          </a:prstGeom>
        </p:spPr>
        <p:style>
          <a:lnRef idx="2">
            <a:schemeClr val="accent5"/>
          </a:lnRef>
          <a:fillRef idx="1">
            <a:schemeClr val="lt1"/>
          </a:fillRef>
          <a:effectRef idx="0">
            <a:schemeClr val="accent5"/>
          </a:effectRef>
          <a:fontRef idx="minor">
            <a:schemeClr val="dk1"/>
          </a:fontRef>
        </p:style>
        <p:txBody>
          <a:bodyPr/>
          <a:lstStyle/>
          <a:p>
            <a:pPr marL="120650" indent="-120650">
              <a:lnSpc>
                <a:spcPct val="130000"/>
              </a:lnSpc>
              <a:spcBef>
                <a:spcPct val="40000"/>
              </a:spcBef>
              <a:buClr>
                <a:schemeClr val="tx1">
                  <a:lumMod val="65000"/>
                  <a:lumOff val="35000"/>
                </a:schemeClr>
              </a:buClr>
              <a:buFont typeface="Arial" pitchFamily="34" charset="0"/>
              <a:buChar char="•"/>
            </a:pPr>
            <a:r>
              <a:rPr lang="en-US" sz="1200" dirty="0" smtClean="0">
                <a:latin typeface="Arial"/>
                <a:cs typeface="Arial"/>
              </a:rPr>
              <a:t>Accenture has strong hold on CRM, SCM, sustainability related offering in Communication and Hi Tech Segment. Accenture has contracts from </a:t>
            </a:r>
            <a:r>
              <a:rPr lang="en-US" sz="1200" dirty="0" err="1" smtClean="0">
                <a:latin typeface="Arial"/>
                <a:cs typeface="Arial"/>
              </a:rPr>
              <a:t>Renesas</a:t>
            </a:r>
            <a:r>
              <a:rPr lang="en-US" sz="1200" dirty="0" smtClean="0">
                <a:latin typeface="Arial"/>
                <a:cs typeface="Arial"/>
              </a:rPr>
              <a:t> , Infineon, </a:t>
            </a:r>
            <a:r>
              <a:rPr lang="en-US" sz="1200" dirty="0" err="1" smtClean="0">
                <a:latin typeface="Arial"/>
                <a:cs typeface="Arial"/>
              </a:rPr>
              <a:t>Elpida</a:t>
            </a:r>
            <a:r>
              <a:rPr lang="en-US" sz="1200" dirty="0" smtClean="0">
                <a:latin typeface="Arial"/>
                <a:cs typeface="Arial"/>
              </a:rPr>
              <a:t> Memory pertaining to these services</a:t>
            </a:r>
          </a:p>
          <a:p>
            <a:pPr marL="120650" indent="-120650">
              <a:lnSpc>
                <a:spcPct val="130000"/>
              </a:lnSpc>
              <a:spcBef>
                <a:spcPct val="40000"/>
              </a:spcBef>
              <a:buClr>
                <a:schemeClr val="tx1">
                  <a:lumMod val="65000"/>
                  <a:lumOff val="35000"/>
                </a:schemeClr>
              </a:buClr>
              <a:buFont typeface="Arial" pitchFamily="34" charset="0"/>
              <a:buChar char="•"/>
            </a:pPr>
            <a:r>
              <a:rPr lang="en-US" sz="1200" dirty="0" smtClean="0">
                <a:latin typeface="Arial"/>
                <a:cs typeface="Arial"/>
              </a:rPr>
              <a:t>Accenture has strong presence in Mobile communication and related media communication. The acquisition of Nokia professional services operations and the Accenture’s mobility operated services, Accenture hold a strong position in mobile communication segment.</a:t>
            </a:r>
          </a:p>
          <a:p>
            <a:pPr marL="120650" indent="-120650">
              <a:lnSpc>
                <a:spcPct val="130000"/>
              </a:lnSpc>
              <a:spcBef>
                <a:spcPct val="40000"/>
              </a:spcBef>
              <a:buClr>
                <a:schemeClr val="tx1">
                  <a:lumMod val="65000"/>
                  <a:lumOff val="35000"/>
                </a:schemeClr>
              </a:buClr>
              <a:buFont typeface="Arial" pitchFamily="34" charset="0"/>
              <a:buChar char="•"/>
            </a:pPr>
            <a:r>
              <a:rPr lang="en-US" sz="1200" b="1" dirty="0" smtClean="0">
                <a:latin typeface="Arial"/>
                <a:cs typeface="Arial"/>
              </a:rPr>
              <a:t>Innovation - </a:t>
            </a:r>
            <a:r>
              <a:rPr lang="en-US" sz="1200" dirty="0" smtClean="0">
                <a:latin typeface="Arial"/>
                <a:cs typeface="Arial"/>
              </a:rPr>
              <a:t>Evident from the number of research papers and in-house surveys published. R&amp;D expenditure is over $300 million annually. </a:t>
            </a:r>
          </a:p>
          <a:p>
            <a:pPr marL="120650" indent="-120650">
              <a:lnSpc>
                <a:spcPct val="130000"/>
              </a:lnSpc>
              <a:spcBef>
                <a:spcPct val="40000"/>
              </a:spcBef>
              <a:buClr>
                <a:schemeClr val="tx1">
                  <a:lumMod val="65000"/>
                  <a:lumOff val="35000"/>
                </a:schemeClr>
              </a:buClr>
              <a:buFont typeface="Arial" pitchFamily="34" charset="0"/>
              <a:buChar char="•"/>
            </a:pPr>
            <a:r>
              <a:rPr lang="en-US" sz="1200" b="1" dirty="0" smtClean="0">
                <a:latin typeface="Arial"/>
                <a:cs typeface="Arial"/>
              </a:rPr>
              <a:t>Analyst Rating</a:t>
            </a:r>
          </a:p>
          <a:p>
            <a:pPr marL="452438" indent="-120650">
              <a:lnSpc>
                <a:spcPct val="130000"/>
              </a:lnSpc>
              <a:spcBef>
                <a:spcPct val="40000"/>
              </a:spcBef>
              <a:buClr>
                <a:schemeClr val="tx1">
                  <a:lumMod val="65000"/>
                  <a:lumOff val="35000"/>
                </a:schemeClr>
              </a:buClr>
              <a:buFont typeface="Wingdings" pitchFamily="2" charset="2"/>
              <a:buChar char="ü"/>
            </a:pPr>
            <a:r>
              <a:rPr lang="en-US" sz="1200" dirty="0" smtClean="0">
                <a:latin typeface="Arial"/>
                <a:cs typeface="Arial"/>
              </a:rPr>
              <a:t>Recognized as leader in an independent evaluation of the Oracle and SAP implementation market by Forrester.</a:t>
            </a:r>
          </a:p>
          <a:p>
            <a:pPr marL="452438" indent="-120650">
              <a:lnSpc>
                <a:spcPct val="130000"/>
              </a:lnSpc>
              <a:spcBef>
                <a:spcPct val="40000"/>
              </a:spcBef>
              <a:buClr>
                <a:schemeClr val="tx1">
                  <a:lumMod val="65000"/>
                  <a:lumOff val="35000"/>
                </a:schemeClr>
              </a:buClr>
              <a:buFont typeface="Wingdings" pitchFamily="2" charset="2"/>
              <a:buChar char="ü"/>
            </a:pPr>
            <a:r>
              <a:rPr lang="en-US" sz="1200" dirty="0" smtClean="0">
                <a:latin typeface="Arial"/>
                <a:cs typeface="Arial"/>
              </a:rPr>
              <a:t>Accenture launched an Innovation Centre for Oracle in Europe to bring clients closer to the latest Oracle Technology and Application Integration Solutions. </a:t>
            </a:r>
          </a:p>
          <a:p>
            <a:pPr marL="452438" indent="-120650">
              <a:lnSpc>
                <a:spcPct val="130000"/>
              </a:lnSpc>
              <a:spcBef>
                <a:spcPct val="40000"/>
              </a:spcBef>
              <a:buClr>
                <a:schemeClr val="tx1">
                  <a:lumMod val="65000"/>
                  <a:lumOff val="35000"/>
                </a:schemeClr>
              </a:buClr>
              <a:buFont typeface="Wingdings" pitchFamily="2" charset="2"/>
              <a:buChar char="ü"/>
            </a:pPr>
            <a:r>
              <a:rPr lang="en-US" sz="1200" dirty="0" smtClean="0">
                <a:latin typeface="Arial"/>
                <a:cs typeface="Arial"/>
              </a:rPr>
              <a:t>Accenture has been picked as the complete IT services provider (along with IBM, </a:t>
            </a:r>
            <a:r>
              <a:rPr lang="en-US" sz="1200" dirty="0" err="1" smtClean="0">
                <a:latin typeface="Arial"/>
                <a:cs typeface="Arial"/>
              </a:rPr>
              <a:t>Capgemini</a:t>
            </a:r>
            <a:r>
              <a:rPr lang="en-US" sz="1200" dirty="0" smtClean="0">
                <a:latin typeface="Arial"/>
                <a:cs typeface="Arial"/>
              </a:rPr>
              <a:t>, Deloitte) with a breadth and depth of ERP service offerings and rated a leader in SCM, CRM and ERP by Gartner.</a:t>
            </a:r>
          </a:p>
        </p:txBody>
      </p:sp>
      <p:sp>
        <p:nvSpPr>
          <p:cNvPr id="51" name="Half Frame 50"/>
          <p:cNvSpPr/>
          <p:nvPr/>
        </p:nvSpPr>
        <p:spPr>
          <a:xfrm>
            <a:off x="304800" y="838200"/>
            <a:ext cx="919976" cy="1073727"/>
          </a:xfrm>
          <a:prstGeom prst="halfFrame">
            <a:avLst>
              <a:gd name="adj1" fmla="val 12500"/>
              <a:gd name="adj2" fmla="val 11110"/>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dirty="0">
              <a:solidFill>
                <a:schemeClr val="tx1"/>
              </a:solidFill>
            </a:endParaRPr>
          </a:p>
        </p:txBody>
      </p:sp>
      <p:sp>
        <p:nvSpPr>
          <p:cNvPr id="69" name="Half Frame 68"/>
          <p:cNvSpPr/>
          <p:nvPr/>
        </p:nvSpPr>
        <p:spPr>
          <a:xfrm flipH="1" flipV="1">
            <a:off x="7696200" y="5257800"/>
            <a:ext cx="919976" cy="1073727"/>
          </a:xfrm>
          <a:prstGeom prst="halfFrame">
            <a:avLst>
              <a:gd name="adj1" fmla="val 12500"/>
              <a:gd name="adj2" fmla="val 11110"/>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solidFill>
                <a:schemeClr val="tx1"/>
              </a:solidFill>
            </a:endParaRPr>
          </a:p>
        </p:txBody>
      </p:sp>
      <p:sp>
        <p:nvSpPr>
          <p:cNvPr id="8" name="Slide Number Placeholder 7"/>
          <p:cNvSpPr>
            <a:spLocks noGrp="1"/>
          </p:cNvSpPr>
          <p:nvPr>
            <p:ph type="sldNum" sz="quarter" idx="10"/>
          </p:nvPr>
        </p:nvSpPr>
        <p:spPr/>
        <p:txBody>
          <a:bodyPr/>
          <a:lstStyle/>
          <a:p>
            <a:pPr>
              <a:defRPr/>
            </a:pPr>
            <a:fld id="{F296D8F6-ACBD-4321-BCC2-B83E85B4DDD5}" type="slidenum">
              <a:rPr lang="en-US" smtClean="0"/>
              <a:pPr>
                <a:defRPr/>
              </a:pPr>
              <a:t>26</a:t>
            </a:fld>
            <a:endParaRPr lang="en-US" dirty="0"/>
          </a:p>
        </p:txBody>
      </p:sp>
      <p:sp>
        <p:nvSpPr>
          <p:cNvPr id="10"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3"/>
          <p:cNvSpPr>
            <a:spLocks noGrp="1"/>
          </p:cNvSpPr>
          <p:nvPr>
            <p:ph type="title"/>
          </p:nvPr>
        </p:nvSpPr>
        <p:spPr>
          <a:xfrm>
            <a:off x="868680" y="0"/>
            <a:ext cx="7451725" cy="500063"/>
          </a:xfrm>
          <a:noFill/>
          <a:ln w="9525">
            <a:noFill/>
            <a:miter lim="800000"/>
            <a:headEnd/>
            <a:tailEnd/>
          </a:ln>
        </p:spPr>
        <p:txBody>
          <a:bodyPr vert="horz" wrap="square" lIns="91440" tIns="45720" rIns="91440" bIns="45720" numCol="1" anchor="ctr" anchorCtr="0" compatLnSpc="1">
            <a:prstTxWarp prst="textNoShape">
              <a:avLst/>
            </a:prstTxWarp>
          </a:bodyPr>
          <a:lstStyle/>
          <a:p>
            <a:pPr algn="just"/>
            <a:r>
              <a:rPr sz="2000" smtClean="0">
                <a:latin typeface="Calibri" pitchFamily="34" charset="0"/>
              </a:rPr>
              <a:t>SWOT Analysis- Opportunities</a:t>
            </a:r>
          </a:p>
        </p:txBody>
      </p:sp>
      <p:sp>
        <p:nvSpPr>
          <p:cNvPr id="50" name="Rectangle 49"/>
          <p:cNvSpPr/>
          <p:nvPr/>
        </p:nvSpPr>
        <p:spPr>
          <a:xfrm>
            <a:off x="457200" y="990600"/>
            <a:ext cx="8153400" cy="5090102"/>
          </a:xfrm>
          <a:prstGeom prst="rect">
            <a:avLst/>
          </a:prstGeom>
        </p:spPr>
        <p:style>
          <a:lnRef idx="2">
            <a:schemeClr val="accent3"/>
          </a:lnRef>
          <a:fillRef idx="1">
            <a:schemeClr val="lt1"/>
          </a:fillRef>
          <a:effectRef idx="0">
            <a:schemeClr val="accent3"/>
          </a:effectRef>
          <a:fontRef idx="minor">
            <a:schemeClr val="dk1"/>
          </a:fontRef>
        </p:style>
        <p:txBody>
          <a:bodyPr/>
          <a:lstStyle/>
          <a:p>
            <a:pPr marL="120650" indent="-120650">
              <a:lnSpc>
                <a:spcPct val="140000"/>
              </a:lnSpc>
              <a:spcBef>
                <a:spcPct val="50000"/>
              </a:spcBef>
              <a:buClr>
                <a:schemeClr val="tx1">
                  <a:lumMod val="65000"/>
                  <a:lumOff val="35000"/>
                </a:schemeClr>
              </a:buClr>
              <a:buFont typeface="Arial" pitchFamily="34" charset="0"/>
              <a:buChar char="•"/>
            </a:pPr>
            <a:r>
              <a:rPr lang="en-US" sz="1200" b="1" dirty="0" smtClean="0">
                <a:latin typeface="Arial"/>
                <a:cs typeface="Arial"/>
              </a:rPr>
              <a:t>Growing demand in new media technologies - </a:t>
            </a:r>
            <a:r>
              <a:rPr lang="en-US" sz="1200" dirty="0" smtClean="0">
                <a:latin typeface="Arial"/>
                <a:cs typeface="Arial"/>
              </a:rPr>
              <a:t>Technologies such as HDTV, </a:t>
            </a:r>
            <a:r>
              <a:rPr lang="en-US" sz="1200" dirty="0" err="1" smtClean="0">
                <a:latin typeface="Arial"/>
                <a:cs typeface="Arial"/>
              </a:rPr>
              <a:t>VoD</a:t>
            </a:r>
            <a:r>
              <a:rPr lang="en-US" sz="1200" dirty="0" smtClean="0">
                <a:latin typeface="Arial"/>
                <a:cs typeface="Arial"/>
              </a:rPr>
              <a:t>, IP TV etc are expected to have large growth in near future. After recession during which the US market slipped -8%, the US consumer electronic market is expected to reach $165, 341 billion; a growth of 0.3% over 2009. </a:t>
            </a:r>
          </a:p>
          <a:p>
            <a:pPr marL="120650" indent="-120650">
              <a:lnSpc>
                <a:spcPct val="140000"/>
              </a:lnSpc>
              <a:spcBef>
                <a:spcPct val="50000"/>
              </a:spcBef>
              <a:buClr>
                <a:schemeClr val="tx1">
                  <a:lumMod val="65000"/>
                  <a:lumOff val="35000"/>
                </a:schemeClr>
              </a:buClr>
              <a:buFont typeface="Arial" pitchFamily="34" charset="0"/>
              <a:buChar char="•"/>
            </a:pPr>
            <a:r>
              <a:rPr lang="en-US" sz="1200" b="1" dirty="0" smtClean="0">
                <a:latin typeface="Arial"/>
                <a:cs typeface="Arial"/>
              </a:rPr>
              <a:t>Scope in testing and collaboration environment when it comes to embedded industry - </a:t>
            </a:r>
            <a:r>
              <a:rPr lang="en-US" sz="1200" dirty="0" smtClean="0">
                <a:latin typeface="Arial"/>
                <a:cs typeface="Arial"/>
              </a:rPr>
              <a:t>The demand for embedded products is expected to reach 12 billion by 2020.</a:t>
            </a:r>
          </a:p>
          <a:p>
            <a:pPr marL="120650" indent="-120650">
              <a:lnSpc>
                <a:spcPct val="140000"/>
              </a:lnSpc>
              <a:spcBef>
                <a:spcPct val="50000"/>
              </a:spcBef>
              <a:buClr>
                <a:schemeClr val="tx1">
                  <a:lumMod val="65000"/>
                  <a:lumOff val="35000"/>
                </a:schemeClr>
              </a:buClr>
              <a:buFont typeface="Arial" pitchFamily="34" charset="0"/>
              <a:buChar char="•"/>
            </a:pPr>
            <a:r>
              <a:rPr lang="en-US" sz="1200" b="1" dirty="0" smtClean="0">
                <a:latin typeface="Arial"/>
                <a:cs typeface="Arial"/>
              </a:rPr>
              <a:t>Opportunity in RFID market </a:t>
            </a:r>
            <a:r>
              <a:rPr lang="en-US" sz="1200" dirty="0" smtClean="0">
                <a:latin typeface="Arial"/>
                <a:cs typeface="Arial"/>
              </a:rPr>
              <a:t>- As per IDC, by 2011, the UHF RFID market will reach US $ 641.9 million, with a 2006–2011 compound annual growth rate of 82.8%.</a:t>
            </a:r>
          </a:p>
        </p:txBody>
      </p:sp>
      <p:sp>
        <p:nvSpPr>
          <p:cNvPr id="51" name="Half Frame 50"/>
          <p:cNvSpPr/>
          <p:nvPr/>
        </p:nvSpPr>
        <p:spPr>
          <a:xfrm>
            <a:off x="381000" y="900546"/>
            <a:ext cx="919976" cy="1073727"/>
          </a:xfrm>
          <a:prstGeom prst="halfFrame">
            <a:avLst>
              <a:gd name="adj1" fmla="val 12500"/>
              <a:gd name="adj2" fmla="val 11110"/>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dirty="0">
              <a:solidFill>
                <a:schemeClr val="tx1"/>
              </a:solidFill>
            </a:endParaRPr>
          </a:p>
        </p:txBody>
      </p:sp>
      <p:sp>
        <p:nvSpPr>
          <p:cNvPr id="69" name="Half Frame 68"/>
          <p:cNvSpPr/>
          <p:nvPr/>
        </p:nvSpPr>
        <p:spPr>
          <a:xfrm flipH="1" flipV="1">
            <a:off x="7772400" y="5105400"/>
            <a:ext cx="919976" cy="1073727"/>
          </a:xfrm>
          <a:prstGeom prst="halfFrame">
            <a:avLst>
              <a:gd name="adj1" fmla="val 12500"/>
              <a:gd name="adj2" fmla="val 11110"/>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en-US">
              <a:solidFill>
                <a:schemeClr val="tx1"/>
              </a:solidFill>
            </a:endParaRPr>
          </a:p>
        </p:txBody>
      </p:sp>
      <p:sp>
        <p:nvSpPr>
          <p:cNvPr id="8" name="Slide Number Placeholder 7"/>
          <p:cNvSpPr>
            <a:spLocks noGrp="1"/>
          </p:cNvSpPr>
          <p:nvPr>
            <p:ph type="sldNum" sz="quarter" idx="10"/>
          </p:nvPr>
        </p:nvSpPr>
        <p:spPr/>
        <p:txBody>
          <a:bodyPr/>
          <a:lstStyle/>
          <a:p>
            <a:pPr>
              <a:defRPr/>
            </a:pPr>
            <a:fld id="{F296D8F6-ACBD-4321-BCC2-B83E85B4DDD5}" type="slidenum">
              <a:rPr lang="en-US" smtClean="0"/>
              <a:pPr>
                <a:defRPr/>
              </a:pPr>
              <a:t>27</a:t>
            </a:fld>
            <a:endParaRPr lang="en-US" dirty="0"/>
          </a:p>
        </p:txBody>
      </p:sp>
      <p:sp>
        <p:nvSpPr>
          <p:cNvPr id="10"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3"/>
          <p:cNvSpPr>
            <a:spLocks noGrp="1"/>
          </p:cNvSpPr>
          <p:nvPr>
            <p:ph type="title"/>
          </p:nvPr>
        </p:nvSpPr>
        <p:spPr>
          <a:xfrm>
            <a:off x="868680" y="0"/>
            <a:ext cx="7451725" cy="500063"/>
          </a:xfrm>
          <a:noFill/>
          <a:ln w="9525">
            <a:noFill/>
            <a:miter lim="800000"/>
            <a:headEnd/>
            <a:tailEnd/>
          </a:ln>
        </p:spPr>
        <p:txBody>
          <a:bodyPr vert="horz" wrap="square" lIns="91440" tIns="45720" rIns="91440" bIns="45720" numCol="1" anchor="ctr" anchorCtr="0" compatLnSpc="1">
            <a:prstTxWarp prst="textNoShape">
              <a:avLst/>
            </a:prstTxWarp>
          </a:bodyPr>
          <a:lstStyle/>
          <a:p>
            <a:pPr algn="just"/>
            <a:r>
              <a:rPr sz="2000" smtClean="0">
                <a:latin typeface="Calibri" pitchFamily="34" charset="0"/>
              </a:rPr>
              <a:t>SWOT Analysis- Weakness</a:t>
            </a:r>
          </a:p>
        </p:txBody>
      </p:sp>
      <p:sp>
        <p:nvSpPr>
          <p:cNvPr id="50" name="Rectangle 49"/>
          <p:cNvSpPr/>
          <p:nvPr/>
        </p:nvSpPr>
        <p:spPr>
          <a:xfrm>
            <a:off x="457200" y="990600"/>
            <a:ext cx="8153400" cy="3505200"/>
          </a:xfrm>
          <a:prstGeom prst="rect">
            <a:avLst/>
          </a:prstGeom>
        </p:spPr>
        <p:style>
          <a:lnRef idx="2">
            <a:schemeClr val="accent4"/>
          </a:lnRef>
          <a:fillRef idx="1">
            <a:schemeClr val="lt1"/>
          </a:fillRef>
          <a:effectRef idx="0">
            <a:schemeClr val="accent4"/>
          </a:effectRef>
          <a:fontRef idx="minor">
            <a:schemeClr val="dk1"/>
          </a:fontRef>
        </p:style>
        <p:txBody>
          <a:bodyPr/>
          <a:lstStyle/>
          <a:p>
            <a:pPr marL="120650" indent="-120650">
              <a:lnSpc>
                <a:spcPct val="140000"/>
              </a:lnSpc>
              <a:spcBef>
                <a:spcPct val="50000"/>
              </a:spcBef>
              <a:buClr>
                <a:schemeClr val="tx1">
                  <a:lumMod val="65000"/>
                  <a:lumOff val="35000"/>
                </a:schemeClr>
              </a:buClr>
              <a:buFont typeface="Arial" pitchFamily="34" charset="0"/>
              <a:buChar char="•"/>
            </a:pPr>
            <a:r>
              <a:rPr lang="en-US" sz="1200" b="1" dirty="0" smtClean="0">
                <a:latin typeface="Arial"/>
                <a:cs typeface="Arial"/>
              </a:rPr>
              <a:t>Lack of focus in </a:t>
            </a:r>
            <a:r>
              <a:rPr lang="en-US" sz="1200" b="1" dirty="0" err="1" smtClean="0">
                <a:latin typeface="Arial"/>
                <a:cs typeface="Arial"/>
              </a:rPr>
              <a:t>HiTech</a:t>
            </a:r>
            <a:r>
              <a:rPr lang="en-US" sz="1200" b="1" dirty="0" smtClean="0">
                <a:latin typeface="Arial"/>
                <a:cs typeface="Arial"/>
              </a:rPr>
              <a:t> segments </a:t>
            </a:r>
            <a:r>
              <a:rPr lang="en-US" sz="1200" dirty="0" smtClean="0">
                <a:latin typeface="Arial"/>
                <a:cs typeface="Arial"/>
              </a:rPr>
              <a:t>- Accenture’s Electronics and Hi Tech segment is largely focused on telecommunication segment thus disrupting focus on core semiconductor business.</a:t>
            </a:r>
          </a:p>
          <a:p>
            <a:pPr marL="120650" indent="-120650">
              <a:lnSpc>
                <a:spcPct val="140000"/>
              </a:lnSpc>
              <a:spcBef>
                <a:spcPct val="50000"/>
              </a:spcBef>
              <a:buClr>
                <a:schemeClr val="tx1">
                  <a:lumMod val="65000"/>
                  <a:lumOff val="35000"/>
                </a:schemeClr>
              </a:buClr>
              <a:buFont typeface="Arial" pitchFamily="34" charset="0"/>
              <a:buChar char="•"/>
            </a:pPr>
            <a:r>
              <a:rPr lang="en-US" sz="1200" b="1" dirty="0" smtClean="0">
                <a:latin typeface="Arial"/>
                <a:cs typeface="Arial"/>
              </a:rPr>
              <a:t>Non competitive pricing </a:t>
            </a:r>
            <a:r>
              <a:rPr lang="en-US" sz="1200" dirty="0" smtClean="0">
                <a:latin typeface="Arial"/>
                <a:cs typeface="Arial"/>
              </a:rPr>
              <a:t>- Price is one of the common causes of Accenture losing competitive bids especially to Indian offshore vendors. Its prices are non competitive and higher than most Indian IT companies. This makes the company lose out on several clients.</a:t>
            </a:r>
          </a:p>
          <a:p>
            <a:pPr marL="120650" indent="-120650">
              <a:lnSpc>
                <a:spcPct val="140000"/>
              </a:lnSpc>
              <a:spcBef>
                <a:spcPct val="50000"/>
              </a:spcBef>
              <a:buClr>
                <a:schemeClr val="tx1">
                  <a:lumMod val="65000"/>
                  <a:lumOff val="35000"/>
                </a:schemeClr>
              </a:buClr>
              <a:buFont typeface="Arial" pitchFamily="34" charset="0"/>
              <a:buChar char="•"/>
            </a:pPr>
            <a:r>
              <a:rPr lang="en-US" sz="1200" b="1" dirty="0" smtClean="0">
                <a:latin typeface="Arial"/>
                <a:cs typeface="Arial"/>
              </a:rPr>
              <a:t>Low margins compared to competitors - </a:t>
            </a:r>
            <a:r>
              <a:rPr lang="en-US" sz="1200" dirty="0" smtClean="0">
                <a:latin typeface="Arial"/>
                <a:cs typeface="Arial"/>
              </a:rPr>
              <a:t>Accenture recorded low margins compared to Indian off-shore service providers that offer similar services at highly competitive prices. Operating margins of Accenture have held steady in the 12% to 13% range over the last two years, much below the margins of the Indian outsourcers.</a:t>
            </a:r>
          </a:p>
        </p:txBody>
      </p:sp>
      <p:sp>
        <p:nvSpPr>
          <p:cNvPr id="51" name="Half Frame 50"/>
          <p:cNvSpPr/>
          <p:nvPr/>
        </p:nvSpPr>
        <p:spPr>
          <a:xfrm>
            <a:off x="381000" y="900546"/>
            <a:ext cx="919976" cy="1073727"/>
          </a:xfrm>
          <a:prstGeom prst="halfFrame">
            <a:avLst>
              <a:gd name="adj1" fmla="val 12500"/>
              <a:gd name="adj2" fmla="val 11110"/>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solidFill>
                <a:schemeClr val="tx1"/>
              </a:solidFill>
            </a:endParaRPr>
          </a:p>
        </p:txBody>
      </p:sp>
      <p:sp>
        <p:nvSpPr>
          <p:cNvPr id="69" name="Half Frame 68"/>
          <p:cNvSpPr/>
          <p:nvPr/>
        </p:nvSpPr>
        <p:spPr>
          <a:xfrm flipH="1" flipV="1">
            <a:off x="7772400" y="3505200"/>
            <a:ext cx="919976" cy="1073727"/>
          </a:xfrm>
          <a:prstGeom prst="halfFrame">
            <a:avLst>
              <a:gd name="adj1" fmla="val 12500"/>
              <a:gd name="adj2" fmla="val 11110"/>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a:solidFill>
                <a:schemeClr val="tx1"/>
              </a:solidFill>
            </a:endParaRPr>
          </a:p>
        </p:txBody>
      </p:sp>
      <p:sp>
        <p:nvSpPr>
          <p:cNvPr id="10" name="Slide Number Placeholder 9"/>
          <p:cNvSpPr>
            <a:spLocks noGrp="1"/>
          </p:cNvSpPr>
          <p:nvPr>
            <p:ph type="sldNum" sz="quarter" idx="10"/>
          </p:nvPr>
        </p:nvSpPr>
        <p:spPr/>
        <p:txBody>
          <a:bodyPr/>
          <a:lstStyle/>
          <a:p>
            <a:pPr>
              <a:defRPr/>
            </a:pPr>
            <a:fld id="{F296D8F6-ACBD-4321-BCC2-B83E85B4DDD5}" type="slidenum">
              <a:rPr lang="en-US" smtClean="0"/>
              <a:pPr>
                <a:defRPr/>
              </a:pPr>
              <a:t>28</a:t>
            </a:fld>
            <a:endParaRPr lang="en-US" dirty="0"/>
          </a:p>
        </p:txBody>
      </p:sp>
      <p:sp>
        <p:nvSpPr>
          <p:cNvPr id="9"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3"/>
          <p:cNvSpPr>
            <a:spLocks noGrp="1"/>
          </p:cNvSpPr>
          <p:nvPr>
            <p:ph type="title"/>
          </p:nvPr>
        </p:nvSpPr>
        <p:spPr>
          <a:xfrm>
            <a:off x="868680" y="0"/>
            <a:ext cx="7451725" cy="500063"/>
          </a:xfrm>
          <a:noFill/>
          <a:ln w="9525">
            <a:noFill/>
            <a:miter lim="800000"/>
            <a:headEnd/>
            <a:tailEnd/>
          </a:ln>
        </p:spPr>
        <p:txBody>
          <a:bodyPr vert="horz" wrap="square" lIns="91440" tIns="45720" rIns="91440" bIns="45720" numCol="1" anchor="ctr" anchorCtr="0" compatLnSpc="1">
            <a:prstTxWarp prst="textNoShape">
              <a:avLst/>
            </a:prstTxWarp>
          </a:bodyPr>
          <a:lstStyle/>
          <a:p>
            <a:pPr algn="just"/>
            <a:r>
              <a:rPr sz="2000" smtClean="0">
                <a:latin typeface="Calibri" pitchFamily="34" charset="0"/>
              </a:rPr>
              <a:t>SWOT Analysis- Threat</a:t>
            </a:r>
          </a:p>
        </p:txBody>
      </p:sp>
      <p:sp>
        <p:nvSpPr>
          <p:cNvPr id="50" name="Rectangle 49"/>
          <p:cNvSpPr/>
          <p:nvPr/>
        </p:nvSpPr>
        <p:spPr>
          <a:xfrm>
            <a:off x="476250" y="1005898"/>
            <a:ext cx="8153400" cy="4861502"/>
          </a:xfrm>
          <a:prstGeom prst="rect">
            <a:avLst/>
          </a:prstGeom>
        </p:spPr>
        <p:style>
          <a:lnRef idx="2">
            <a:schemeClr val="accent2"/>
          </a:lnRef>
          <a:fillRef idx="1">
            <a:schemeClr val="lt1"/>
          </a:fillRef>
          <a:effectRef idx="0">
            <a:schemeClr val="accent2"/>
          </a:effectRef>
          <a:fontRef idx="minor">
            <a:schemeClr val="dk1"/>
          </a:fontRef>
        </p:style>
        <p:txBody>
          <a:bodyPr/>
          <a:lstStyle/>
          <a:p>
            <a:pPr marL="120650" indent="-120650" eaLnBrk="0" hangingPunct="0">
              <a:lnSpc>
                <a:spcPct val="150000"/>
              </a:lnSpc>
              <a:spcBef>
                <a:spcPct val="60000"/>
              </a:spcBef>
              <a:buClr>
                <a:srgbClr val="4E84C4"/>
              </a:buClr>
              <a:buFontTx/>
              <a:buChar char="•"/>
            </a:pPr>
            <a:r>
              <a:rPr lang="en-US" sz="1200" b="1" dirty="0" smtClean="0">
                <a:latin typeface="Arial"/>
                <a:cs typeface="Arial"/>
              </a:rPr>
              <a:t>US outsourcing regulations </a:t>
            </a:r>
            <a:r>
              <a:rPr lang="en-US" sz="1200" dirty="0" smtClean="0">
                <a:latin typeface="Arial"/>
                <a:cs typeface="Arial"/>
              </a:rPr>
              <a:t>may impact cost of service. Non compliance with the new regulations could adverse effect the company's operations.</a:t>
            </a:r>
          </a:p>
          <a:p>
            <a:pPr marL="120650" indent="-120650" eaLnBrk="0" hangingPunct="0">
              <a:lnSpc>
                <a:spcPct val="150000"/>
              </a:lnSpc>
              <a:spcBef>
                <a:spcPct val="60000"/>
              </a:spcBef>
              <a:buClr>
                <a:srgbClr val="4E84C4"/>
              </a:buClr>
              <a:buFontTx/>
              <a:buChar char="•"/>
            </a:pPr>
            <a:r>
              <a:rPr lang="en-US" sz="1200" b="1" dirty="0" smtClean="0">
                <a:latin typeface="Arial"/>
                <a:cs typeface="Arial"/>
              </a:rPr>
              <a:t>Problems with subcontractors </a:t>
            </a:r>
            <a:r>
              <a:rPr lang="en-US" sz="1200" dirty="0" smtClean="0">
                <a:latin typeface="Arial"/>
                <a:cs typeface="Arial"/>
              </a:rPr>
              <a:t>- The quality of the company's services and solutions could suffer if its subcontractors do not deliver products and services in line with project requirements</a:t>
            </a:r>
          </a:p>
          <a:p>
            <a:pPr marL="120650" indent="-120650" eaLnBrk="0" hangingPunct="0">
              <a:lnSpc>
                <a:spcPct val="150000"/>
              </a:lnSpc>
              <a:spcBef>
                <a:spcPct val="60000"/>
              </a:spcBef>
              <a:buClr>
                <a:srgbClr val="4E84C4"/>
              </a:buClr>
              <a:buFontTx/>
              <a:buChar char="•"/>
            </a:pPr>
            <a:r>
              <a:rPr lang="en-US" sz="1200" b="1" dirty="0" smtClean="0">
                <a:latin typeface="Arial"/>
                <a:cs typeface="Arial"/>
              </a:rPr>
              <a:t>Hi Tech industry is characterized by cyclic demand and shorter life cycle. </a:t>
            </a:r>
            <a:r>
              <a:rPr lang="en-US" sz="1200" dirty="0" smtClean="0">
                <a:latin typeface="Arial"/>
                <a:cs typeface="Arial"/>
              </a:rPr>
              <a:t>Any delay in deliveries could affect performance</a:t>
            </a:r>
            <a:r>
              <a:rPr lang="en-US" sz="1200" b="1" dirty="0" smtClean="0">
                <a:latin typeface="Arial"/>
                <a:cs typeface="Arial"/>
              </a:rPr>
              <a:t>.</a:t>
            </a:r>
          </a:p>
          <a:p>
            <a:pPr marL="120650" indent="-120650" eaLnBrk="0" hangingPunct="0">
              <a:lnSpc>
                <a:spcPct val="150000"/>
              </a:lnSpc>
              <a:spcBef>
                <a:spcPct val="60000"/>
              </a:spcBef>
              <a:buClr>
                <a:srgbClr val="4E84C4"/>
              </a:buClr>
              <a:buFontTx/>
              <a:buChar char="•"/>
            </a:pPr>
            <a:r>
              <a:rPr lang="en-US" sz="1200" b="1" dirty="0" smtClean="0">
                <a:latin typeface="Arial"/>
                <a:cs typeface="Arial"/>
              </a:rPr>
              <a:t>Intense competition in Hi Tech segment from low cost service providers such as TCS, Wipro.</a:t>
            </a:r>
          </a:p>
          <a:p>
            <a:pPr marL="114300" indent="-114300">
              <a:spcBef>
                <a:spcPts val="600"/>
              </a:spcBef>
              <a:tabLst>
                <a:tab pos="5486400" algn="l"/>
              </a:tabLst>
            </a:pPr>
            <a:endParaRPr lang="en-US" sz="1200" dirty="0" smtClean="0">
              <a:latin typeface="Arial"/>
              <a:cs typeface="Arial"/>
            </a:endParaRPr>
          </a:p>
          <a:p>
            <a:pPr lvl="1"/>
            <a:endParaRPr lang="en-IN" sz="1200" dirty="0">
              <a:latin typeface="Arial"/>
              <a:cs typeface="Arial"/>
            </a:endParaRPr>
          </a:p>
        </p:txBody>
      </p:sp>
      <p:sp>
        <p:nvSpPr>
          <p:cNvPr id="51" name="Half Frame 50"/>
          <p:cNvSpPr/>
          <p:nvPr/>
        </p:nvSpPr>
        <p:spPr>
          <a:xfrm>
            <a:off x="381000" y="900546"/>
            <a:ext cx="919976" cy="1073727"/>
          </a:xfrm>
          <a:prstGeom prst="halfFrame">
            <a:avLst>
              <a:gd name="adj1" fmla="val 12500"/>
              <a:gd name="adj2" fmla="val 11110"/>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dirty="0">
              <a:solidFill>
                <a:schemeClr val="tx1"/>
              </a:solidFill>
            </a:endParaRPr>
          </a:p>
        </p:txBody>
      </p:sp>
      <p:sp>
        <p:nvSpPr>
          <p:cNvPr id="69" name="Half Frame 68"/>
          <p:cNvSpPr/>
          <p:nvPr/>
        </p:nvSpPr>
        <p:spPr>
          <a:xfrm flipH="1" flipV="1">
            <a:off x="7772400" y="4933336"/>
            <a:ext cx="919976" cy="1073727"/>
          </a:xfrm>
          <a:prstGeom prst="halfFrame">
            <a:avLst>
              <a:gd name="adj1" fmla="val 12500"/>
              <a:gd name="adj2" fmla="val 11110"/>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chemeClr val="tx1"/>
              </a:solidFill>
            </a:endParaRPr>
          </a:p>
        </p:txBody>
      </p:sp>
      <p:sp>
        <p:nvSpPr>
          <p:cNvPr id="12" name="Slide Number Placeholder 11"/>
          <p:cNvSpPr>
            <a:spLocks noGrp="1"/>
          </p:cNvSpPr>
          <p:nvPr>
            <p:ph type="sldNum" sz="quarter" idx="10"/>
          </p:nvPr>
        </p:nvSpPr>
        <p:spPr/>
        <p:txBody>
          <a:bodyPr/>
          <a:lstStyle/>
          <a:p>
            <a:pPr>
              <a:defRPr/>
            </a:pPr>
            <a:fld id="{F296D8F6-ACBD-4321-BCC2-B83E85B4DDD5}" type="slidenum">
              <a:rPr lang="en-US" smtClean="0"/>
              <a:pPr>
                <a:defRPr/>
              </a:pPr>
              <a:t>29</a:t>
            </a:fld>
            <a:endParaRPr lang="en-US" dirty="0"/>
          </a:p>
        </p:txBody>
      </p:sp>
      <p:sp>
        <p:nvSpPr>
          <p:cNvPr id="9"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662159" y="990600"/>
            <a:ext cx="7780338" cy="5163662"/>
          </a:xfrm>
          <a:prstGeom prst="rect">
            <a:avLst/>
          </a:prstGeom>
          <a:solidFill>
            <a:srgbClr val="F9FDF5"/>
          </a:solidFill>
          <a:ln w="9525">
            <a:noFill/>
            <a:round/>
            <a:headEnd/>
            <a:tailEnd/>
          </a:ln>
          <a:effectLst/>
        </p:spPr>
        <p:txBody>
          <a:bodyPr wrap="square" anchor="ctr"/>
          <a:lstStyle/>
          <a:p>
            <a:pPr marL="114300" indent="-114300" defTabSz="457200">
              <a:lnSpc>
                <a:spcPct val="150000"/>
              </a:lnSpc>
              <a:spcBef>
                <a:spcPct val="3000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100" dirty="0" smtClean="0">
                <a:solidFill>
                  <a:srgbClr val="000000"/>
                </a:solidFill>
                <a:latin typeface="Arial"/>
                <a:cs typeface="Arial"/>
              </a:rPr>
              <a:t>The operating group Communications, Media &amp; Technology consists of three industries — Communications, Electronics &amp; High Tech, and Media &amp; Entertainment.</a:t>
            </a:r>
          </a:p>
          <a:p>
            <a:pPr marL="114300" indent="-114300" defTabSz="457200">
              <a:lnSpc>
                <a:spcPct val="150000"/>
              </a:lnSpc>
              <a:spcBef>
                <a:spcPct val="3000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100" dirty="0" smtClean="0">
                <a:solidFill>
                  <a:srgbClr val="000000"/>
                </a:solidFill>
                <a:latin typeface="Arial"/>
                <a:cs typeface="Arial"/>
              </a:rPr>
              <a:t>Communications group represented approximately </a:t>
            </a:r>
            <a:r>
              <a:rPr lang="en-US" sz="1100" b="1" dirty="0" smtClean="0">
                <a:solidFill>
                  <a:srgbClr val="000000"/>
                </a:solidFill>
                <a:latin typeface="Arial"/>
                <a:cs typeface="Arial"/>
              </a:rPr>
              <a:t>53%, </a:t>
            </a:r>
            <a:r>
              <a:rPr lang="en-US" sz="1100" dirty="0" smtClean="0">
                <a:solidFill>
                  <a:srgbClr val="000000"/>
                </a:solidFill>
                <a:latin typeface="Arial"/>
                <a:cs typeface="Arial"/>
              </a:rPr>
              <a:t>Electronics and High Tech group </a:t>
            </a:r>
            <a:r>
              <a:rPr lang="en-US" sz="1100" b="1" dirty="0" smtClean="0">
                <a:solidFill>
                  <a:srgbClr val="000000"/>
                </a:solidFill>
                <a:latin typeface="Arial"/>
                <a:cs typeface="Arial"/>
              </a:rPr>
              <a:t>37% and </a:t>
            </a:r>
            <a:r>
              <a:rPr lang="en-US" sz="1100" dirty="0" smtClean="0">
                <a:solidFill>
                  <a:srgbClr val="000000"/>
                </a:solidFill>
                <a:latin typeface="Arial"/>
                <a:cs typeface="Arial"/>
              </a:rPr>
              <a:t>Media and Entertainment </a:t>
            </a:r>
            <a:r>
              <a:rPr lang="en-US" sz="1100" dirty="0">
                <a:solidFill>
                  <a:srgbClr val="000000"/>
                </a:solidFill>
                <a:latin typeface="Arial"/>
                <a:cs typeface="Arial"/>
              </a:rPr>
              <a:t>group represented approximately </a:t>
            </a:r>
            <a:r>
              <a:rPr lang="en-US" sz="1100" b="1" dirty="0" smtClean="0">
                <a:solidFill>
                  <a:srgbClr val="000000"/>
                </a:solidFill>
                <a:latin typeface="Arial"/>
                <a:cs typeface="Arial"/>
              </a:rPr>
              <a:t>10% </a:t>
            </a:r>
            <a:r>
              <a:rPr lang="en-US" sz="1100" dirty="0">
                <a:solidFill>
                  <a:srgbClr val="000000"/>
                </a:solidFill>
                <a:latin typeface="Arial"/>
                <a:cs typeface="Arial"/>
              </a:rPr>
              <a:t>of Communications &amp; High Tech operating group’s net revenues in fiscal </a:t>
            </a:r>
            <a:r>
              <a:rPr lang="en-US" sz="1100" dirty="0" smtClean="0">
                <a:solidFill>
                  <a:srgbClr val="000000"/>
                </a:solidFill>
                <a:latin typeface="Arial"/>
                <a:cs typeface="Arial"/>
              </a:rPr>
              <a:t>2012</a:t>
            </a:r>
          </a:p>
          <a:p>
            <a:pPr marL="114300" indent="-114300" defTabSz="457200">
              <a:lnSpc>
                <a:spcPct val="150000"/>
              </a:lnSpc>
              <a:spcBef>
                <a:spcPct val="3000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100" dirty="0" smtClean="0">
                <a:solidFill>
                  <a:srgbClr val="000000"/>
                </a:solidFill>
                <a:latin typeface="Arial"/>
                <a:cs typeface="Arial"/>
              </a:rPr>
              <a:t>Accenture offers management consulting, technology strategy and implementation services to Electronic and </a:t>
            </a:r>
            <a:r>
              <a:rPr lang="en-US" sz="1100" dirty="0" err="1" smtClean="0">
                <a:solidFill>
                  <a:srgbClr val="000000"/>
                </a:solidFill>
                <a:latin typeface="Arial"/>
                <a:cs typeface="Arial"/>
              </a:rPr>
              <a:t>HiTech</a:t>
            </a:r>
            <a:r>
              <a:rPr lang="en-US" sz="1100" dirty="0" smtClean="0">
                <a:solidFill>
                  <a:srgbClr val="000000"/>
                </a:solidFill>
                <a:latin typeface="Arial"/>
                <a:cs typeface="Arial"/>
              </a:rPr>
              <a:t> industry. Service offerings from Accenture caters to the need of 7 primary segments : </a:t>
            </a:r>
            <a:r>
              <a:rPr lang="en-US" sz="1100" dirty="0">
                <a:solidFill>
                  <a:srgbClr val="000000"/>
                </a:solidFill>
                <a:latin typeface="Arial"/>
                <a:cs typeface="Arial"/>
              </a:rPr>
              <a:t>Aerospace and </a:t>
            </a:r>
            <a:r>
              <a:rPr lang="en-US" sz="1100" dirty="0" smtClean="0">
                <a:solidFill>
                  <a:srgbClr val="000000"/>
                </a:solidFill>
                <a:latin typeface="Arial"/>
                <a:cs typeface="Arial"/>
              </a:rPr>
              <a:t>defense, Medical Equipment technology, Information and Communication technology, Customer operation services, Digital services, enterprise services and Product lifecycle services.</a:t>
            </a:r>
          </a:p>
          <a:p>
            <a:pPr marL="114300" indent="-114300" defTabSz="457200">
              <a:lnSpc>
                <a:spcPct val="150000"/>
              </a:lnSpc>
              <a:spcBef>
                <a:spcPct val="3000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100" dirty="0" smtClean="0">
                <a:solidFill>
                  <a:srgbClr val="000000"/>
                </a:solidFill>
                <a:latin typeface="Arial"/>
                <a:cs typeface="Arial"/>
              </a:rPr>
              <a:t>Through Accenture Embedded Mobility Services, it plans to provide embedded software and capabilities and will complement Accenture’s product engineering and software development services. </a:t>
            </a:r>
          </a:p>
          <a:p>
            <a:pPr marL="114300" indent="-114300" defTabSz="457200">
              <a:lnSpc>
                <a:spcPct val="150000"/>
              </a:lnSpc>
              <a:spcBef>
                <a:spcPct val="3000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100" dirty="0" smtClean="0">
                <a:solidFill>
                  <a:srgbClr val="000000"/>
                </a:solidFill>
                <a:latin typeface="Arial"/>
                <a:cs typeface="Arial"/>
              </a:rPr>
              <a:t>Accenture is industrializing embedded software development for high quality, on time and with in budget (lower cost) deliveries. Accenture will also continue to focus on healthcare electronics segment.</a:t>
            </a:r>
          </a:p>
          <a:p>
            <a:pPr marL="114300" indent="-114300" defTabSz="457200">
              <a:lnSpc>
                <a:spcPct val="150000"/>
              </a:lnSpc>
              <a:spcBef>
                <a:spcPct val="3000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100" dirty="0" smtClean="0">
                <a:solidFill>
                  <a:srgbClr val="000000"/>
                </a:solidFill>
                <a:latin typeface="Arial"/>
                <a:cs typeface="Arial"/>
              </a:rPr>
              <a:t>Accenture has strong hold on CRM, SCM, sustainability related offering in Communication and Hi Tech Segment. </a:t>
            </a:r>
          </a:p>
          <a:p>
            <a:pPr marL="114300" indent="-114300" defTabSz="457200">
              <a:lnSpc>
                <a:spcPct val="150000"/>
              </a:lnSpc>
              <a:spcBef>
                <a:spcPct val="3000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100" dirty="0" smtClean="0">
                <a:solidFill>
                  <a:srgbClr val="000000"/>
                </a:solidFill>
                <a:latin typeface="Arial"/>
                <a:cs typeface="Arial"/>
              </a:rPr>
              <a:t>Accenture faces threats like cyclic demand and shorter life cycle in the </a:t>
            </a:r>
            <a:r>
              <a:rPr lang="en-US" sz="1100" dirty="0" err="1" smtClean="0">
                <a:solidFill>
                  <a:srgbClr val="000000"/>
                </a:solidFill>
                <a:latin typeface="Arial"/>
                <a:cs typeface="Arial"/>
              </a:rPr>
              <a:t>HiTech</a:t>
            </a:r>
            <a:r>
              <a:rPr lang="en-US" sz="1100" dirty="0" smtClean="0">
                <a:solidFill>
                  <a:srgbClr val="000000"/>
                </a:solidFill>
                <a:latin typeface="Arial"/>
                <a:cs typeface="Arial"/>
              </a:rPr>
              <a:t> industry and intense competition in Hi Tech segment from low cost service providers such as TCS, Infosys and Wipro.</a:t>
            </a:r>
          </a:p>
          <a:p>
            <a:pPr marL="114300" indent="-114300" defTabSz="457200">
              <a:lnSpc>
                <a:spcPct val="150000"/>
              </a:lnSpc>
              <a:spcBef>
                <a:spcPct val="30000"/>
              </a:spcBef>
              <a:buClr>
                <a:schemeClr val="accent3">
                  <a:lumMod val="50000"/>
                </a:schemeClr>
              </a:buClr>
              <a:buSzPct val="100000"/>
              <a:buFont typeface="Arial" pitchFamily="34" charset="0"/>
              <a:buChar char="•"/>
              <a:tabLst>
                <a:tab pos="114300" algn="l"/>
                <a:tab pos="1028700" algn="l"/>
                <a:tab pos="1943100" algn="l"/>
                <a:tab pos="2857500" algn="l"/>
                <a:tab pos="3771900" algn="l"/>
                <a:tab pos="4686300" algn="l"/>
                <a:tab pos="5600700" algn="l"/>
                <a:tab pos="6515100" algn="l"/>
                <a:tab pos="7429500" algn="l"/>
                <a:tab pos="8343900" algn="l"/>
                <a:tab pos="9258300" algn="l"/>
                <a:tab pos="10172700" algn="l"/>
              </a:tabLst>
            </a:pPr>
            <a:r>
              <a:rPr lang="en-US" sz="1100" dirty="0" smtClean="0">
                <a:solidFill>
                  <a:srgbClr val="000000"/>
                </a:solidFill>
                <a:latin typeface="Arial"/>
                <a:cs typeface="Arial"/>
              </a:rPr>
              <a:t>Accenture is focused on customer service and support, SCM, product software solutions and sustainability. They will continue to focus on innovative solutions for customer service, collaboration and offerings to support “asset lite” manufacturing model for semiconductor industry.</a:t>
            </a:r>
          </a:p>
        </p:txBody>
      </p:sp>
      <p:sp>
        <p:nvSpPr>
          <p:cNvPr id="16391"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
        <p:nvSpPr>
          <p:cNvPr id="11" name="Rectangle 2"/>
          <p:cNvSpPr>
            <a:spLocks noGrp="1" noChangeArrowheads="1"/>
          </p:cNvSpPr>
          <p:nvPr>
            <p:ph type="title"/>
          </p:nvPr>
        </p:nvSpPr>
        <p:spPr>
          <a:xfrm>
            <a:off x="847725" y="28575"/>
            <a:ext cx="7467600" cy="563563"/>
          </a:xfrm>
        </p:spPr>
        <p:txBody>
          <a:bodyPr anchor="t"/>
          <a:lstStyle/>
          <a:p>
            <a:pPr algn="l" eaLnBrk="1" fontAlgn="auto" hangingPunct="1">
              <a:spcBef>
                <a:spcPts val="0"/>
              </a:spcBef>
              <a:spcAft>
                <a:spcPts val="0"/>
              </a:spcAft>
              <a:defRPr/>
            </a:pPr>
            <a:r>
              <a:rPr sz="1800" kern="0" smtClean="0"/>
              <a:t>Executive Summary- </a:t>
            </a:r>
            <a:r>
              <a:rPr sz="1800" kern="0" smtClean="0">
                <a:latin typeface="Arial"/>
              </a:rPr>
              <a:t>Accenture Hi Tech Profile</a:t>
            </a:r>
            <a:endParaRPr sz="1800" kern="0" smtClean="0"/>
          </a:p>
        </p:txBody>
      </p:sp>
      <p:sp>
        <p:nvSpPr>
          <p:cNvPr id="12" name="Oval 11"/>
          <p:cNvSpPr/>
          <p:nvPr/>
        </p:nvSpPr>
        <p:spPr>
          <a:xfrm>
            <a:off x="479082" y="1057747"/>
            <a:ext cx="76200" cy="76200"/>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13" name="Oval 12"/>
          <p:cNvSpPr/>
          <p:nvPr/>
        </p:nvSpPr>
        <p:spPr>
          <a:xfrm>
            <a:off x="475306" y="6001694"/>
            <a:ext cx="76200" cy="76200"/>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14" name="Oval 13"/>
          <p:cNvSpPr/>
          <p:nvPr/>
        </p:nvSpPr>
        <p:spPr>
          <a:xfrm>
            <a:off x="8534400" y="6010747"/>
            <a:ext cx="76200" cy="76200"/>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15" name="Oval 14"/>
          <p:cNvSpPr/>
          <p:nvPr/>
        </p:nvSpPr>
        <p:spPr>
          <a:xfrm>
            <a:off x="8534400" y="1066800"/>
            <a:ext cx="76200" cy="76200"/>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16" name="Slide Number Placeholder 15"/>
          <p:cNvSpPr>
            <a:spLocks noGrp="1"/>
          </p:cNvSpPr>
          <p:nvPr>
            <p:ph type="sldNum" sz="quarter" idx="10"/>
          </p:nvPr>
        </p:nvSpPr>
        <p:spPr/>
        <p:txBody>
          <a:bodyPr/>
          <a:lstStyle/>
          <a:p>
            <a:pPr>
              <a:defRPr/>
            </a:pPr>
            <a:fld id="{F296D8F6-ACBD-4321-BCC2-B83E85B4DDD5}" type="slidenum">
              <a:rPr lang="en-US" smtClean="0"/>
              <a:pPr>
                <a:defRPr/>
              </a:pPr>
              <a:t>3</a:t>
            </a:fld>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4650" y="3440113"/>
            <a:ext cx="7772400" cy="669925"/>
          </a:xfrm>
        </p:spPr>
        <p:txBody>
          <a:bodyPr rtlCol="0">
            <a:normAutofit fontScale="90000"/>
          </a:bodyPr>
          <a:lstStyle/>
          <a:p>
            <a:pPr eaLnBrk="1" fontAlgn="auto" hangingPunct="1">
              <a:spcAft>
                <a:spcPts val="0"/>
              </a:spcAft>
              <a:defRPr/>
            </a:pPr>
            <a:r>
              <a:rPr/>
              <a:t>Thank You </a:t>
            </a:r>
          </a:p>
        </p:txBody>
      </p:sp>
      <p:sp>
        <p:nvSpPr>
          <p:cNvPr id="34819" name="Rectangle 64"/>
          <p:cNvSpPr>
            <a:spLocks noChangeArrowheads="1"/>
          </p:cNvSpPr>
          <p:nvPr/>
        </p:nvSpPr>
        <p:spPr bwMode="auto">
          <a:xfrm>
            <a:off x="446088" y="5765800"/>
            <a:ext cx="1317625" cy="277813"/>
          </a:xfrm>
          <a:prstGeom prst="rect">
            <a:avLst/>
          </a:prstGeom>
          <a:noFill/>
          <a:ln w="9525">
            <a:noFill/>
            <a:miter lim="800000"/>
            <a:headEnd/>
            <a:tailEnd/>
          </a:ln>
        </p:spPr>
        <p:txBody>
          <a:bodyPr wrap="none" lIns="0" tIns="0" rIns="0" bIns="0">
            <a:spAutoFit/>
          </a:bodyPr>
          <a:lstStyle/>
          <a:p>
            <a:fld id="{563CF498-BAAD-468E-8B35-2E57025261F4}" type="datetime4">
              <a:rPr lang="en-US">
                <a:solidFill>
                  <a:srgbClr val="FFFFFF"/>
                </a:solidFill>
                <a:latin typeface="Myriad Pro"/>
              </a:rPr>
              <a:pPr/>
              <a:t>June 5, 2013</a:t>
            </a:fld>
            <a:endParaRPr lang="en-US">
              <a:solidFill>
                <a:srgbClr val="000000"/>
              </a:solidFill>
              <a:latin typeface="Myriad Pro"/>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47725" y="28575"/>
            <a:ext cx="7467600" cy="563563"/>
          </a:xfrm>
        </p:spPr>
        <p:txBody>
          <a:bodyPr anchor="t"/>
          <a:lstStyle/>
          <a:p>
            <a:pPr eaLnBrk="1" fontAlgn="auto" hangingPunct="1">
              <a:spcBef>
                <a:spcPts val="0"/>
              </a:spcBef>
              <a:spcAft>
                <a:spcPts val="0"/>
              </a:spcAft>
              <a:defRPr/>
            </a:pPr>
            <a:r>
              <a:rPr sz="2000" kern="0" dirty="0" smtClean="0">
                <a:latin typeface="Arial"/>
                <a:cs typeface="Arial"/>
              </a:rPr>
              <a:t>Accenture Hi Tech Evolution</a:t>
            </a:r>
          </a:p>
        </p:txBody>
      </p:sp>
      <p:sp>
        <p:nvSpPr>
          <p:cNvPr id="8" name="Oval 8"/>
          <p:cNvSpPr>
            <a:spLocks noChangeArrowheads="1"/>
          </p:cNvSpPr>
          <p:nvPr/>
        </p:nvSpPr>
        <p:spPr bwMode="auto">
          <a:xfrm>
            <a:off x="117475" y="751874"/>
            <a:ext cx="1177925" cy="467326"/>
          </a:xfrm>
          <a:prstGeom prst="ellipse">
            <a:avLst/>
          </a:prstGeom>
          <a:ln>
            <a:headEnd/>
            <a:tailEnd/>
          </a:ln>
        </p:spPr>
        <p:style>
          <a:lnRef idx="0">
            <a:schemeClr val="accent6"/>
          </a:lnRef>
          <a:fillRef idx="3">
            <a:schemeClr val="accent6"/>
          </a:fillRef>
          <a:effectRef idx="3">
            <a:schemeClr val="accent6"/>
          </a:effectRef>
          <a:fontRef idx="minor">
            <a:schemeClr val="lt1"/>
          </a:fontRef>
        </p:style>
        <p:txBody>
          <a:bodyPr wrap="square" anchor="ctr">
            <a:flatTx/>
          </a:bodyPr>
          <a:lstStyle/>
          <a:p>
            <a:r>
              <a:rPr lang="en-US" sz="900" b="1" dirty="0" smtClean="0">
                <a:solidFill>
                  <a:schemeClr val="bg1"/>
                </a:solidFill>
                <a:latin typeface="Arial"/>
                <a:cs typeface="Arial"/>
              </a:rPr>
              <a:t>Late 1980s To Early 1990s</a:t>
            </a:r>
            <a:endParaRPr lang="en-US" sz="900" b="1" dirty="0">
              <a:solidFill>
                <a:schemeClr val="bg1"/>
              </a:solidFill>
              <a:latin typeface="Arial"/>
              <a:cs typeface="Arial"/>
            </a:endParaRPr>
          </a:p>
        </p:txBody>
      </p:sp>
      <p:sp>
        <p:nvSpPr>
          <p:cNvPr id="16395" name="AutoShape 9"/>
          <p:cNvSpPr>
            <a:spLocks noChangeArrowheads="1"/>
          </p:cNvSpPr>
          <p:nvPr/>
        </p:nvSpPr>
        <p:spPr bwMode="auto">
          <a:xfrm>
            <a:off x="76200" y="1219200"/>
            <a:ext cx="1305305" cy="5383530"/>
          </a:xfrm>
          <a:prstGeom prst="roundRect">
            <a:avLst>
              <a:gd name="adj" fmla="val 5820"/>
            </a:avLst>
          </a:prstGeom>
          <a:ln>
            <a:headEnd/>
            <a:tailEnd/>
          </a:ln>
        </p:spPr>
        <p:style>
          <a:lnRef idx="2">
            <a:schemeClr val="accent6"/>
          </a:lnRef>
          <a:fillRef idx="1">
            <a:schemeClr val="lt1"/>
          </a:fillRef>
          <a:effectRef idx="0">
            <a:schemeClr val="accent6"/>
          </a:effectRef>
          <a:fontRef idx="minor">
            <a:schemeClr val="dk1"/>
          </a:fontRef>
        </p:style>
        <p:txBody>
          <a:bodyPr lIns="0" tIns="0" rIns="0" bIns="0"/>
          <a:lstStyle/>
          <a:p>
            <a:pPr marL="114300" indent="-114300">
              <a:lnSpc>
                <a:spcPct val="110000"/>
              </a:lnSpc>
              <a:spcBef>
                <a:spcPct val="30000"/>
              </a:spcBef>
              <a:buClr>
                <a:srgbClr val="4E84C4"/>
              </a:buClr>
              <a:buFontTx/>
              <a:buChar char="•"/>
            </a:pPr>
            <a:r>
              <a:rPr lang="en-US" sz="900" dirty="0" smtClean="0">
                <a:latin typeface="Arial"/>
                <a:cs typeface="Arial"/>
              </a:rPr>
              <a:t>Accenture, then Anderson Consulting was actively involved in developing customized Computer Based Training for manufacturing firms. </a:t>
            </a:r>
          </a:p>
          <a:p>
            <a:pPr marL="114300" indent="-114300">
              <a:lnSpc>
                <a:spcPct val="110000"/>
              </a:lnSpc>
              <a:spcBef>
                <a:spcPct val="30000"/>
              </a:spcBef>
              <a:buClr>
                <a:srgbClr val="4E84C4"/>
              </a:buClr>
              <a:buFontTx/>
              <a:buChar char="•"/>
            </a:pPr>
            <a:r>
              <a:rPr lang="en-US" sz="900" dirty="0" smtClean="0">
                <a:latin typeface="Arial"/>
                <a:cs typeface="Arial"/>
              </a:rPr>
              <a:t>Developed expertise in SCM area since beginning of 1990s</a:t>
            </a:r>
          </a:p>
          <a:p>
            <a:pPr marL="114300" indent="-114300">
              <a:lnSpc>
                <a:spcPct val="110000"/>
              </a:lnSpc>
              <a:spcBef>
                <a:spcPct val="20000"/>
              </a:spcBef>
              <a:buClr>
                <a:srgbClr val="4E84C4"/>
              </a:buClr>
              <a:buFontTx/>
              <a:buChar char="•"/>
              <a:defRPr/>
            </a:pPr>
            <a:endParaRPr lang="en-US" sz="900" dirty="0">
              <a:latin typeface="Arial"/>
              <a:cs typeface="Arial"/>
            </a:endParaRPr>
          </a:p>
        </p:txBody>
      </p:sp>
      <p:sp>
        <p:nvSpPr>
          <p:cNvPr id="16399" name="AutoShape 11"/>
          <p:cNvSpPr>
            <a:spLocks noChangeArrowheads="1"/>
          </p:cNvSpPr>
          <p:nvPr/>
        </p:nvSpPr>
        <p:spPr bwMode="auto">
          <a:xfrm>
            <a:off x="1590295" y="1219200"/>
            <a:ext cx="1305305" cy="5410200"/>
          </a:xfrm>
          <a:prstGeom prst="roundRect">
            <a:avLst>
              <a:gd name="adj" fmla="val 7487"/>
            </a:avLst>
          </a:prstGeom>
          <a:ln>
            <a:headEnd/>
            <a:tailEnd/>
          </a:ln>
        </p:spPr>
        <p:style>
          <a:lnRef idx="2">
            <a:schemeClr val="accent4"/>
          </a:lnRef>
          <a:fillRef idx="1">
            <a:schemeClr val="lt1"/>
          </a:fillRef>
          <a:effectRef idx="0">
            <a:schemeClr val="accent4"/>
          </a:effectRef>
          <a:fontRef idx="minor">
            <a:schemeClr val="dk1"/>
          </a:fontRef>
        </p:style>
        <p:txBody>
          <a:bodyPr lIns="0" tIns="0" rIns="0" bIns="0"/>
          <a:lstStyle/>
          <a:p>
            <a:pPr marL="114300" indent="-114300">
              <a:spcBef>
                <a:spcPct val="10000"/>
              </a:spcBef>
              <a:buClr>
                <a:srgbClr val="4E84C4"/>
              </a:buClr>
              <a:buFontTx/>
              <a:buChar char="•"/>
            </a:pPr>
            <a:r>
              <a:rPr lang="en-US" sz="900" dirty="0" smtClean="0">
                <a:latin typeface="Arial"/>
                <a:cs typeface="Arial"/>
              </a:rPr>
              <a:t>Accenture started working with several high tech startups through its Business Launch Centre in Texas. </a:t>
            </a:r>
          </a:p>
          <a:p>
            <a:pPr marL="114300" indent="-114300">
              <a:spcBef>
                <a:spcPct val="10000"/>
              </a:spcBef>
              <a:buClr>
                <a:srgbClr val="4E84C4"/>
              </a:buClr>
              <a:buFontTx/>
              <a:buChar char="•"/>
            </a:pPr>
            <a:r>
              <a:rPr lang="en-US" sz="900" dirty="0" smtClean="0">
                <a:latin typeface="Arial"/>
                <a:cs typeface="Arial"/>
              </a:rPr>
              <a:t>Accenture and Compaq signed agreement to bring large scale applications to Microsoft platform. The alliance created many e business and enterprise apps based on MS technologies and related servers and storage devices.</a:t>
            </a:r>
          </a:p>
          <a:p>
            <a:pPr marL="114300" indent="-114300">
              <a:buClr>
                <a:srgbClr val="4E84C4"/>
              </a:buClr>
              <a:buFontTx/>
              <a:buChar char="•"/>
            </a:pPr>
            <a:r>
              <a:rPr lang="en-US" sz="900" dirty="0" smtClean="0">
                <a:latin typeface="Arial"/>
                <a:cs typeface="Arial"/>
              </a:rPr>
              <a:t>Infineon signed an outsourcing contract for 7 years for SAP related services.</a:t>
            </a:r>
          </a:p>
          <a:p>
            <a:pPr marL="114300" indent="-114300">
              <a:buClr>
                <a:srgbClr val="4E84C4"/>
              </a:buClr>
              <a:buFontTx/>
              <a:buChar char="•"/>
            </a:pPr>
            <a:r>
              <a:rPr lang="en-US" sz="900" dirty="0" err="1" smtClean="0">
                <a:latin typeface="Arial"/>
                <a:cs typeface="Arial"/>
              </a:rPr>
              <a:t>Renesas</a:t>
            </a:r>
            <a:r>
              <a:rPr lang="en-US" sz="900" dirty="0" smtClean="0">
                <a:latin typeface="Arial"/>
                <a:cs typeface="Arial"/>
              </a:rPr>
              <a:t> Technology Corp. signed a deal for IT application maintenance. </a:t>
            </a:r>
          </a:p>
          <a:p>
            <a:pPr marL="114300" indent="-114300">
              <a:buClr>
                <a:srgbClr val="4E84C4"/>
              </a:buClr>
              <a:buFontTx/>
              <a:buChar char="•"/>
            </a:pPr>
            <a:r>
              <a:rPr lang="en-US" sz="900" dirty="0" smtClean="0">
                <a:latin typeface="Arial"/>
                <a:cs typeface="Arial"/>
              </a:rPr>
              <a:t>Formed JV with Hitachi and Mitsubishi holding 61% </a:t>
            </a:r>
          </a:p>
          <a:p>
            <a:pPr marL="114300" indent="-114300">
              <a:buClr>
                <a:srgbClr val="4E84C4"/>
              </a:buClr>
              <a:buFontTx/>
              <a:buChar char="•"/>
            </a:pPr>
            <a:r>
              <a:rPr lang="en-US" sz="900" dirty="0" smtClean="0">
                <a:latin typeface="Arial"/>
                <a:cs typeface="Arial"/>
              </a:rPr>
              <a:t>Signed 7 year contract with </a:t>
            </a:r>
            <a:r>
              <a:rPr lang="en-US" sz="900" dirty="0" err="1" smtClean="0">
                <a:latin typeface="Arial"/>
                <a:cs typeface="Arial"/>
              </a:rPr>
              <a:t>Elpida</a:t>
            </a:r>
            <a:r>
              <a:rPr lang="en-US" sz="900" dirty="0" smtClean="0">
                <a:latin typeface="Arial"/>
                <a:cs typeface="Arial"/>
              </a:rPr>
              <a:t> Memory for managing its global supply chain and enterprise applications. </a:t>
            </a:r>
          </a:p>
          <a:p>
            <a:pPr marL="114300" indent="-114300">
              <a:spcBef>
                <a:spcPct val="10000"/>
              </a:spcBef>
              <a:buClr>
                <a:srgbClr val="4E84C4"/>
              </a:buClr>
              <a:buFontTx/>
              <a:buChar char="•"/>
            </a:pPr>
            <a:endParaRPr lang="en-US" sz="900" dirty="0">
              <a:latin typeface="Arial"/>
              <a:cs typeface="Arial"/>
            </a:endParaRPr>
          </a:p>
        </p:txBody>
      </p:sp>
      <p:sp>
        <p:nvSpPr>
          <p:cNvPr id="19" name="Oval 8"/>
          <p:cNvSpPr>
            <a:spLocks noChangeArrowheads="1"/>
          </p:cNvSpPr>
          <p:nvPr/>
        </p:nvSpPr>
        <p:spPr bwMode="auto">
          <a:xfrm>
            <a:off x="1600200" y="751874"/>
            <a:ext cx="1177925" cy="467326"/>
          </a:xfrm>
          <a:prstGeom prst="ellipse">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flatTx/>
          </a:bodyPr>
          <a:lstStyle/>
          <a:p>
            <a:pPr>
              <a:defRPr/>
            </a:pPr>
            <a:r>
              <a:rPr lang="en-US" sz="900" b="1" dirty="0" smtClean="0">
                <a:solidFill>
                  <a:schemeClr val="bg1"/>
                </a:solidFill>
                <a:latin typeface="Arial"/>
                <a:cs typeface="Arial"/>
              </a:rPr>
              <a:t>2000- 2006</a:t>
            </a:r>
            <a:endParaRPr lang="en-US" sz="900" b="1" dirty="0">
              <a:solidFill>
                <a:schemeClr val="bg1"/>
              </a:solidFill>
              <a:latin typeface="Arial"/>
              <a:cs typeface="Arial"/>
            </a:endParaRPr>
          </a:p>
        </p:txBody>
      </p:sp>
      <p:sp>
        <p:nvSpPr>
          <p:cNvPr id="21" name="Oval 8"/>
          <p:cNvSpPr>
            <a:spLocks noChangeArrowheads="1"/>
          </p:cNvSpPr>
          <p:nvPr/>
        </p:nvSpPr>
        <p:spPr bwMode="auto">
          <a:xfrm>
            <a:off x="3013075" y="751874"/>
            <a:ext cx="1177925" cy="467326"/>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flatTx/>
          </a:bodyPr>
          <a:lstStyle/>
          <a:p>
            <a:pPr>
              <a:defRPr/>
            </a:pPr>
            <a:r>
              <a:rPr lang="en-US" sz="900" b="1" dirty="0" smtClean="0">
                <a:solidFill>
                  <a:schemeClr val="bg1"/>
                </a:solidFill>
                <a:latin typeface="Arial"/>
                <a:cs typeface="Arial"/>
              </a:rPr>
              <a:t>2007-2008</a:t>
            </a:r>
          </a:p>
          <a:p>
            <a:pPr>
              <a:defRPr/>
            </a:pPr>
            <a:endParaRPr lang="en-US" sz="900" b="1" dirty="0" smtClean="0">
              <a:solidFill>
                <a:schemeClr val="bg1"/>
              </a:solidFill>
              <a:latin typeface="Arial"/>
              <a:cs typeface="Arial"/>
            </a:endParaRPr>
          </a:p>
        </p:txBody>
      </p:sp>
      <p:sp>
        <p:nvSpPr>
          <p:cNvPr id="22" name="Oval 8"/>
          <p:cNvSpPr>
            <a:spLocks noChangeArrowheads="1"/>
          </p:cNvSpPr>
          <p:nvPr/>
        </p:nvSpPr>
        <p:spPr bwMode="auto">
          <a:xfrm>
            <a:off x="4495800" y="751874"/>
            <a:ext cx="1177925" cy="467326"/>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flatTx/>
          </a:bodyPr>
          <a:lstStyle/>
          <a:p>
            <a:pPr>
              <a:defRPr/>
            </a:pPr>
            <a:r>
              <a:rPr lang="en-US" sz="900" b="1" dirty="0" smtClean="0">
                <a:solidFill>
                  <a:schemeClr val="bg1"/>
                </a:solidFill>
                <a:latin typeface="Arial"/>
                <a:cs typeface="Arial"/>
              </a:rPr>
              <a:t>2009-2010</a:t>
            </a:r>
          </a:p>
        </p:txBody>
      </p:sp>
      <p:sp>
        <p:nvSpPr>
          <p:cNvPr id="14" name="Oval 8"/>
          <p:cNvSpPr>
            <a:spLocks noChangeArrowheads="1"/>
          </p:cNvSpPr>
          <p:nvPr/>
        </p:nvSpPr>
        <p:spPr bwMode="auto">
          <a:xfrm>
            <a:off x="5943600" y="751874"/>
            <a:ext cx="1177925" cy="467326"/>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flatTx/>
          </a:bodyPr>
          <a:lstStyle/>
          <a:p>
            <a:pPr>
              <a:defRPr/>
            </a:pPr>
            <a:r>
              <a:rPr lang="en-US" sz="900" b="1" dirty="0" smtClean="0">
                <a:solidFill>
                  <a:schemeClr val="bg1"/>
                </a:solidFill>
                <a:latin typeface="Arial"/>
                <a:cs typeface="Arial"/>
              </a:rPr>
              <a:t>2011-2012</a:t>
            </a:r>
            <a:endParaRPr lang="en-US" sz="900" b="1" dirty="0">
              <a:solidFill>
                <a:schemeClr val="bg1"/>
              </a:solidFill>
              <a:latin typeface="Arial"/>
              <a:cs typeface="Arial"/>
            </a:endParaRPr>
          </a:p>
        </p:txBody>
      </p:sp>
      <p:sp>
        <p:nvSpPr>
          <p:cNvPr id="17" name="AutoShape 9"/>
          <p:cNvSpPr>
            <a:spLocks noChangeArrowheads="1"/>
          </p:cNvSpPr>
          <p:nvPr/>
        </p:nvSpPr>
        <p:spPr bwMode="auto">
          <a:xfrm>
            <a:off x="2983765" y="1219200"/>
            <a:ext cx="1283435" cy="5410200"/>
          </a:xfrm>
          <a:prstGeom prst="roundRect">
            <a:avLst>
              <a:gd name="adj" fmla="val 5820"/>
            </a:avLst>
          </a:prstGeom>
          <a:ln>
            <a:headEnd/>
            <a:tailEnd/>
          </a:ln>
        </p:spPr>
        <p:style>
          <a:lnRef idx="2">
            <a:schemeClr val="accent1"/>
          </a:lnRef>
          <a:fillRef idx="1">
            <a:schemeClr val="lt1"/>
          </a:fillRef>
          <a:effectRef idx="0">
            <a:schemeClr val="accent1"/>
          </a:effectRef>
          <a:fontRef idx="minor">
            <a:schemeClr val="dk1"/>
          </a:fontRef>
        </p:style>
        <p:txBody>
          <a:bodyPr lIns="0" tIns="0" rIns="0" bIns="0"/>
          <a:lstStyle/>
          <a:p>
            <a:pPr marL="114300" indent="-114300">
              <a:lnSpc>
                <a:spcPct val="105000"/>
              </a:lnSpc>
              <a:spcBef>
                <a:spcPct val="5000"/>
              </a:spcBef>
              <a:buClr>
                <a:srgbClr val="4E84C4"/>
              </a:buClr>
              <a:buFontTx/>
              <a:buChar char="•"/>
            </a:pPr>
            <a:r>
              <a:rPr lang="en-US" sz="900" dirty="0" smtClean="0">
                <a:latin typeface="Arial"/>
                <a:cs typeface="Arial"/>
              </a:rPr>
              <a:t>In 2006, Accenture showcased large interactive touch screen, developed by R&amp;D labs, used for instant information exchange.   </a:t>
            </a:r>
          </a:p>
          <a:p>
            <a:pPr marL="114300" indent="-114300">
              <a:lnSpc>
                <a:spcPct val="105000"/>
              </a:lnSpc>
              <a:spcBef>
                <a:spcPct val="5000"/>
              </a:spcBef>
              <a:buClr>
                <a:srgbClr val="4E84C4"/>
              </a:buClr>
              <a:buFontTx/>
              <a:buChar char="•"/>
            </a:pPr>
            <a:r>
              <a:rPr lang="en-US" sz="900" dirty="0" smtClean="0">
                <a:latin typeface="Arial"/>
                <a:cs typeface="Arial"/>
              </a:rPr>
              <a:t>Accenture Technology labs via its new technology Accenture Interactive Network unveiled an interactive medium to revolutionize billboard advertising and workplace collaboration.</a:t>
            </a:r>
          </a:p>
          <a:p>
            <a:pPr marL="114300" indent="-114300">
              <a:lnSpc>
                <a:spcPct val="105000"/>
              </a:lnSpc>
              <a:spcBef>
                <a:spcPct val="5000"/>
              </a:spcBef>
              <a:buClr>
                <a:srgbClr val="4E84C4"/>
              </a:buClr>
              <a:buFontTx/>
              <a:buChar char="•"/>
            </a:pPr>
            <a:r>
              <a:rPr lang="en-US" sz="900" dirty="0" smtClean="0">
                <a:latin typeface="Arial"/>
                <a:cs typeface="Arial"/>
              </a:rPr>
              <a:t>In 2007, Accenture acquired MAXIM systems which offered engineering and technical services around command, control, communications, intelligence and surveillance systems.</a:t>
            </a:r>
          </a:p>
          <a:p>
            <a:pPr marL="114300" indent="-114300">
              <a:lnSpc>
                <a:spcPct val="105000"/>
              </a:lnSpc>
              <a:spcBef>
                <a:spcPct val="5000"/>
              </a:spcBef>
              <a:buClr>
                <a:srgbClr val="4E84C4"/>
              </a:buClr>
              <a:buFontTx/>
              <a:buChar char="•"/>
            </a:pPr>
            <a:r>
              <a:rPr lang="en-US" sz="900" dirty="0" smtClean="0">
                <a:latin typeface="Arial"/>
                <a:cs typeface="Arial"/>
              </a:rPr>
              <a:t>In 2008, Accenture acquired SOPIA to provide ERP, SCM related services to manufacturing, distribution and logistics segment and improve its SI capabilities.</a:t>
            </a:r>
            <a:endParaRPr lang="en-US" sz="900" dirty="0">
              <a:latin typeface="Arial"/>
              <a:cs typeface="Arial"/>
            </a:endParaRPr>
          </a:p>
        </p:txBody>
      </p:sp>
      <p:sp>
        <p:nvSpPr>
          <p:cNvPr id="23" name="AutoShape 9"/>
          <p:cNvSpPr>
            <a:spLocks noChangeArrowheads="1"/>
          </p:cNvSpPr>
          <p:nvPr/>
        </p:nvSpPr>
        <p:spPr bwMode="auto">
          <a:xfrm>
            <a:off x="4419600" y="1219200"/>
            <a:ext cx="1374005" cy="5410200"/>
          </a:xfrm>
          <a:prstGeom prst="roundRect">
            <a:avLst>
              <a:gd name="adj" fmla="val 5820"/>
            </a:avLst>
          </a:prstGeom>
          <a:ln>
            <a:headEnd/>
            <a:tailEnd/>
          </a:ln>
        </p:spPr>
        <p:style>
          <a:lnRef idx="2">
            <a:schemeClr val="accent5"/>
          </a:lnRef>
          <a:fillRef idx="1">
            <a:schemeClr val="lt1"/>
          </a:fillRef>
          <a:effectRef idx="0">
            <a:schemeClr val="accent5"/>
          </a:effectRef>
          <a:fontRef idx="minor">
            <a:schemeClr val="dk1"/>
          </a:fontRef>
        </p:style>
        <p:txBody>
          <a:bodyPr lIns="0" tIns="0" rIns="0" bIns="0"/>
          <a:lstStyle/>
          <a:p>
            <a:pPr marL="114300" indent="-114300">
              <a:spcBef>
                <a:spcPct val="5000"/>
              </a:spcBef>
              <a:buClr>
                <a:srgbClr val="4E84C4"/>
              </a:buClr>
              <a:buFontTx/>
              <a:buChar char="•"/>
            </a:pPr>
            <a:r>
              <a:rPr lang="en-US" sz="900" dirty="0" smtClean="0">
                <a:latin typeface="Arial"/>
                <a:cs typeface="Arial"/>
              </a:rPr>
              <a:t>In 2009, Accenture acquired Nokia’s professional services operation, that provides engineering and support of </a:t>
            </a:r>
            <a:r>
              <a:rPr lang="en-US" sz="900" dirty="0" err="1" smtClean="0">
                <a:latin typeface="Arial"/>
                <a:cs typeface="Arial"/>
              </a:rPr>
              <a:t>Symbian</a:t>
            </a:r>
            <a:r>
              <a:rPr lang="en-US" sz="900" dirty="0" smtClean="0">
                <a:latin typeface="Arial"/>
                <a:cs typeface="Arial"/>
              </a:rPr>
              <a:t> OS. </a:t>
            </a:r>
          </a:p>
          <a:p>
            <a:pPr marL="114300" indent="-114300">
              <a:spcBef>
                <a:spcPct val="5000"/>
              </a:spcBef>
              <a:buClr>
                <a:srgbClr val="4E84C4"/>
              </a:buClr>
              <a:buFontTx/>
              <a:buChar char="•"/>
            </a:pPr>
            <a:r>
              <a:rPr lang="en-US" sz="900" dirty="0" smtClean="0">
                <a:latin typeface="Arial"/>
                <a:cs typeface="Arial"/>
              </a:rPr>
              <a:t>Accenture opened a management consultancy innovation centre in Singapore to help businesses accelerate in high-tech and interactive workshop environment. </a:t>
            </a:r>
          </a:p>
          <a:p>
            <a:pPr marL="114300" indent="-114300">
              <a:spcBef>
                <a:spcPct val="5000"/>
              </a:spcBef>
              <a:buClr>
                <a:srgbClr val="4E84C4"/>
              </a:buClr>
              <a:buFontTx/>
              <a:buChar char="•"/>
            </a:pPr>
            <a:r>
              <a:rPr lang="en-US" sz="900" dirty="0" smtClean="0">
                <a:latin typeface="Arial"/>
                <a:cs typeface="Arial"/>
              </a:rPr>
              <a:t>Established Accenture Mobility Operated Services, offering mobile services store that would include the design, delivery and management using Accenture’s software platform for mobile apps.   </a:t>
            </a:r>
          </a:p>
          <a:p>
            <a:pPr marL="114300" indent="-114300">
              <a:spcBef>
                <a:spcPct val="5000"/>
              </a:spcBef>
              <a:buClr>
                <a:srgbClr val="4E84C4"/>
              </a:buClr>
              <a:buFontTx/>
              <a:buChar char="•"/>
            </a:pPr>
            <a:r>
              <a:rPr lang="en-US" sz="900" dirty="0" smtClean="0">
                <a:latin typeface="Arial"/>
                <a:cs typeface="Arial"/>
              </a:rPr>
              <a:t>Accenture and GE Fanuc intelligent platforms showcased there automation and embedded computing capability by launching COMMIT for Madrid transportation services.  </a:t>
            </a:r>
          </a:p>
          <a:p>
            <a:pPr marL="114300" indent="-114300">
              <a:spcBef>
                <a:spcPct val="5000"/>
              </a:spcBef>
              <a:buClr>
                <a:srgbClr val="4E84C4"/>
              </a:buClr>
              <a:buFontTx/>
              <a:buChar char="•"/>
            </a:pPr>
            <a:r>
              <a:rPr lang="en-US" sz="900" dirty="0" smtClean="0">
                <a:latin typeface="Arial"/>
                <a:cs typeface="Arial"/>
              </a:rPr>
              <a:t>Launched risk management consulting service line to help firms identify, manage and mitigate risks and make strategic use of risk data.</a:t>
            </a:r>
            <a:endParaRPr lang="en-US" sz="900" dirty="0">
              <a:latin typeface="Arial"/>
              <a:cs typeface="Arial"/>
            </a:endParaRPr>
          </a:p>
        </p:txBody>
      </p:sp>
      <p:sp>
        <p:nvSpPr>
          <p:cNvPr id="24" name="AutoShape 9"/>
          <p:cNvSpPr>
            <a:spLocks noChangeArrowheads="1"/>
          </p:cNvSpPr>
          <p:nvPr/>
        </p:nvSpPr>
        <p:spPr bwMode="auto">
          <a:xfrm>
            <a:off x="5943601" y="1219200"/>
            <a:ext cx="1295400" cy="5410200"/>
          </a:xfrm>
          <a:prstGeom prst="roundRect">
            <a:avLst>
              <a:gd name="adj" fmla="val 5820"/>
            </a:avLst>
          </a:prstGeom>
          <a:ln>
            <a:headEnd/>
            <a:tailEnd/>
          </a:ln>
        </p:spPr>
        <p:style>
          <a:lnRef idx="2">
            <a:schemeClr val="accent3"/>
          </a:lnRef>
          <a:fillRef idx="1">
            <a:schemeClr val="lt1"/>
          </a:fillRef>
          <a:effectRef idx="0">
            <a:schemeClr val="accent3"/>
          </a:effectRef>
          <a:fontRef idx="minor">
            <a:schemeClr val="dk1"/>
          </a:fontRef>
        </p:style>
        <p:txBody>
          <a:bodyPr lIns="0" tIns="0" rIns="0" bIns="0"/>
          <a:lstStyle/>
          <a:p>
            <a:pPr marL="114300" indent="-114300">
              <a:lnSpc>
                <a:spcPct val="105000"/>
              </a:lnSpc>
              <a:spcBef>
                <a:spcPct val="20000"/>
              </a:spcBef>
              <a:buFontTx/>
              <a:buChar char="•"/>
              <a:defRPr/>
            </a:pPr>
            <a:r>
              <a:rPr lang="en-US" sz="900" dirty="0" smtClean="0">
                <a:latin typeface="Arial"/>
                <a:cs typeface="Arial"/>
              </a:rPr>
              <a:t>Acquired Duck Creek Technologies, specialized in software solutions for the property and casualty insurance industry. </a:t>
            </a:r>
          </a:p>
          <a:p>
            <a:pPr marL="114300" indent="-114300">
              <a:lnSpc>
                <a:spcPct val="105000"/>
              </a:lnSpc>
              <a:spcBef>
                <a:spcPct val="20000"/>
              </a:spcBef>
              <a:buFontTx/>
              <a:buChar char="•"/>
              <a:defRPr/>
            </a:pPr>
            <a:r>
              <a:rPr lang="en-US" sz="900" dirty="0" smtClean="0">
                <a:latin typeface="Arial"/>
                <a:cs typeface="Arial"/>
              </a:rPr>
              <a:t>Accenture and AT&amp;T launched a medical imaging solution that enhances the capabilities to electronically share, review and store medical images, such as X-rays and CT or MRI scans, </a:t>
            </a:r>
          </a:p>
          <a:p>
            <a:pPr marL="114300" indent="-114300">
              <a:lnSpc>
                <a:spcPct val="105000"/>
              </a:lnSpc>
              <a:spcBef>
                <a:spcPct val="20000"/>
              </a:spcBef>
              <a:buFontTx/>
              <a:buChar char="•"/>
              <a:defRPr/>
            </a:pPr>
            <a:r>
              <a:rPr lang="en-US" sz="900" dirty="0" smtClean="0">
                <a:latin typeface="Arial"/>
                <a:cs typeface="Arial"/>
              </a:rPr>
              <a:t>Acquired Neo Metrics Analytics, a consulting firm specializing in optimization and predictive analytics based in Madrid, Spain</a:t>
            </a:r>
          </a:p>
          <a:p>
            <a:pPr marL="114300" indent="-114300">
              <a:lnSpc>
                <a:spcPct val="105000"/>
              </a:lnSpc>
              <a:spcBef>
                <a:spcPct val="20000"/>
              </a:spcBef>
              <a:buFontTx/>
              <a:buChar char="•"/>
              <a:defRPr/>
            </a:pPr>
            <a:r>
              <a:rPr lang="en-US" sz="900" dirty="0" smtClean="0">
                <a:latin typeface="Arial"/>
                <a:cs typeface="Arial"/>
              </a:rPr>
              <a:t>Developing a new national crime management system for the Norwegian National Police Directorate</a:t>
            </a:r>
          </a:p>
          <a:p>
            <a:pPr marL="114300" indent="-114300">
              <a:lnSpc>
                <a:spcPct val="105000"/>
              </a:lnSpc>
              <a:spcBef>
                <a:spcPct val="20000"/>
              </a:spcBef>
              <a:buFontTx/>
              <a:buChar char="•"/>
              <a:defRPr/>
            </a:pPr>
            <a:r>
              <a:rPr lang="en-US" sz="900" dirty="0" smtClean="0">
                <a:latin typeface="Arial"/>
                <a:cs typeface="Arial"/>
              </a:rPr>
              <a:t>Announced to open New R&amp;D Lab In Beijing</a:t>
            </a:r>
          </a:p>
        </p:txBody>
      </p:sp>
      <p:sp>
        <p:nvSpPr>
          <p:cNvPr id="20" name="Slide Number Placeholder 19"/>
          <p:cNvSpPr>
            <a:spLocks noGrp="1"/>
          </p:cNvSpPr>
          <p:nvPr>
            <p:ph type="sldNum" sz="quarter" idx="11"/>
          </p:nvPr>
        </p:nvSpPr>
        <p:spPr/>
        <p:txBody>
          <a:bodyPr/>
          <a:lstStyle/>
          <a:p>
            <a:pPr algn="l">
              <a:defRPr/>
            </a:pPr>
            <a:fld id="{B0ED6E6B-E64A-49CD-89B9-42CB8FBB3BA1}" type="slidenum">
              <a:rPr lang="en-US" sz="900" smtClean="0">
                <a:latin typeface="Arial"/>
                <a:cs typeface="Arial"/>
              </a:rPr>
              <a:pPr algn="l">
                <a:defRPr/>
              </a:pPr>
              <a:t>4</a:t>
            </a:fld>
            <a:endParaRPr lang="en-US" sz="900" dirty="0">
              <a:latin typeface="Arial"/>
              <a:cs typeface="Arial"/>
            </a:endParaRPr>
          </a:p>
        </p:txBody>
      </p:sp>
      <p:sp>
        <p:nvSpPr>
          <p:cNvPr id="25"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sz="900">
              <a:latin typeface="Arial"/>
              <a:cs typeface="Arial"/>
            </a:endParaRPr>
          </a:p>
        </p:txBody>
      </p:sp>
      <p:sp>
        <p:nvSpPr>
          <p:cNvPr id="26" name="AutoShape 9"/>
          <p:cNvSpPr>
            <a:spLocks noChangeArrowheads="1"/>
          </p:cNvSpPr>
          <p:nvPr/>
        </p:nvSpPr>
        <p:spPr bwMode="auto">
          <a:xfrm>
            <a:off x="7391400" y="1219200"/>
            <a:ext cx="1295400" cy="5410200"/>
          </a:xfrm>
          <a:prstGeom prst="roundRect">
            <a:avLst>
              <a:gd name="adj" fmla="val 5820"/>
            </a:avLst>
          </a:prstGeom>
          <a:ln>
            <a:solidFill>
              <a:schemeClr val="accent2">
                <a:lumMod val="60000"/>
                <a:lumOff val="40000"/>
              </a:schemeClr>
            </a:solidFill>
            <a:headEnd/>
            <a:tailEnd/>
          </a:ln>
        </p:spPr>
        <p:style>
          <a:lnRef idx="2">
            <a:schemeClr val="accent3"/>
          </a:lnRef>
          <a:fillRef idx="1">
            <a:schemeClr val="lt1"/>
          </a:fillRef>
          <a:effectRef idx="0">
            <a:schemeClr val="accent3"/>
          </a:effectRef>
          <a:fontRef idx="minor">
            <a:schemeClr val="dk1"/>
          </a:fontRef>
        </p:style>
        <p:txBody>
          <a:bodyPr lIns="0" tIns="0" rIns="0" bIns="0"/>
          <a:lstStyle/>
          <a:p>
            <a:pPr marL="114300" indent="-114300">
              <a:lnSpc>
                <a:spcPct val="105000"/>
              </a:lnSpc>
              <a:spcBef>
                <a:spcPct val="20000"/>
              </a:spcBef>
              <a:buFontTx/>
              <a:buChar char="•"/>
              <a:defRPr/>
            </a:pPr>
            <a:r>
              <a:rPr lang="en-US" sz="900" dirty="0">
                <a:solidFill>
                  <a:srgbClr val="000000"/>
                </a:solidFill>
                <a:latin typeface="Arial"/>
                <a:ea typeface="Calibri"/>
                <a:cs typeface="Arial"/>
              </a:rPr>
              <a:t>Accenture is expanding its alliance relationship with </a:t>
            </a:r>
            <a:r>
              <a:rPr lang="en-US" sz="900" dirty="0" err="1">
                <a:solidFill>
                  <a:srgbClr val="000000"/>
                </a:solidFill>
                <a:latin typeface="Arial"/>
                <a:ea typeface="Calibri"/>
                <a:cs typeface="Arial"/>
              </a:rPr>
              <a:t>salesforce.com</a:t>
            </a:r>
            <a:r>
              <a:rPr lang="en-US" sz="900" dirty="0">
                <a:solidFill>
                  <a:srgbClr val="000000"/>
                </a:solidFill>
                <a:latin typeface="Arial"/>
                <a:ea typeface="Calibri"/>
                <a:cs typeface="Arial"/>
              </a:rPr>
              <a:t> and </a:t>
            </a:r>
            <a:r>
              <a:rPr lang="en-US" sz="900" dirty="0" smtClean="0">
                <a:solidFill>
                  <a:srgbClr val="000000"/>
                </a:solidFill>
                <a:latin typeface="Arial"/>
                <a:ea typeface="Calibri"/>
                <a:cs typeface="Arial"/>
              </a:rPr>
              <a:t>launching </a:t>
            </a:r>
            <a:r>
              <a:rPr lang="en-US" sz="900" dirty="0">
                <a:solidFill>
                  <a:srgbClr val="000000"/>
                </a:solidFill>
                <a:latin typeface="Arial"/>
                <a:ea typeface="Calibri"/>
                <a:cs typeface="Arial"/>
              </a:rPr>
              <a:t>new Cloud Centers of Excellence in the United States and Canada, and in the UK and France later this year</a:t>
            </a:r>
            <a:r>
              <a:rPr lang="en-US" sz="900" dirty="0" smtClean="0">
                <a:solidFill>
                  <a:srgbClr val="000000"/>
                </a:solidFill>
                <a:latin typeface="Arial"/>
                <a:ea typeface="Calibri"/>
                <a:cs typeface="Arial"/>
              </a:rPr>
              <a:t>.</a:t>
            </a:r>
          </a:p>
          <a:p>
            <a:pPr marL="114300" indent="-114300">
              <a:lnSpc>
                <a:spcPct val="105000"/>
              </a:lnSpc>
              <a:spcBef>
                <a:spcPct val="20000"/>
              </a:spcBef>
              <a:buFontTx/>
              <a:buChar char="•"/>
              <a:defRPr/>
            </a:pPr>
            <a:r>
              <a:rPr lang="en-US" sz="900" dirty="0">
                <a:solidFill>
                  <a:srgbClr val="000000"/>
                </a:solidFill>
                <a:latin typeface="Arial"/>
                <a:ea typeface="Calibri"/>
                <a:cs typeface="Arial"/>
              </a:rPr>
              <a:t>Accenture is expanding the scope of its Innovation Centers for SAP solutions to become the first global systems integrator (SI) to focus on accelerating the development and delivery of SAP’s real-time database solutions and services</a:t>
            </a:r>
            <a:r>
              <a:rPr lang="en-US" sz="900" dirty="0" smtClean="0">
                <a:solidFill>
                  <a:srgbClr val="000000"/>
                </a:solidFill>
                <a:latin typeface="Arial"/>
                <a:ea typeface="Calibri"/>
                <a:cs typeface="Arial"/>
              </a:rPr>
              <a:t>.</a:t>
            </a:r>
          </a:p>
          <a:p>
            <a:pPr marL="114300" indent="-114300">
              <a:lnSpc>
                <a:spcPct val="105000"/>
              </a:lnSpc>
              <a:spcBef>
                <a:spcPct val="20000"/>
              </a:spcBef>
              <a:buFontTx/>
              <a:buChar char="•"/>
              <a:defRPr/>
            </a:pPr>
            <a:r>
              <a:rPr lang="en-US" sz="900" dirty="0">
                <a:solidFill>
                  <a:srgbClr val="000000"/>
                </a:solidFill>
                <a:latin typeface="Arial"/>
                <a:ea typeface="Calibri"/>
                <a:cs typeface="Arial"/>
              </a:rPr>
              <a:t>Nokia and Accenture Close Symbian Software Development and Support Services Outsourcing Agreement</a:t>
            </a:r>
            <a:endParaRPr lang="en-US" sz="900" dirty="0" smtClean="0">
              <a:latin typeface="Arial"/>
              <a:cs typeface="Arial"/>
            </a:endParaRPr>
          </a:p>
        </p:txBody>
      </p:sp>
      <p:sp>
        <p:nvSpPr>
          <p:cNvPr id="27" name="Oval 8"/>
          <p:cNvSpPr>
            <a:spLocks noChangeArrowheads="1"/>
          </p:cNvSpPr>
          <p:nvPr/>
        </p:nvSpPr>
        <p:spPr bwMode="auto">
          <a:xfrm>
            <a:off x="7467600" y="751874"/>
            <a:ext cx="1177925" cy="467326"/>
          </a:xfrm>
          <a:prstGeom prst="ellipse">
            <a:avLst/>
          </a:prstGeom>
          <a:solidFill>
            <a:schemeClr val="accent2">
              <a:lumMod val="60000"/>
              <a:lumOff val="40000"/>
            </a:schemeClr>
          </a:solidFill>
          <a:ln>
            <a:headEnd/>
            <a:tailEnd/>
          </a:ln>
        </p:spPr>
        <p:style>
          <a:lnRef idx="0">
            <a:schemeClr val="accent3"/>
          </a:lnRef>
          <a:fillRef idx="3">
            <a:schemeClr val="accent3"/>
          </a:fillRef>
          <a:effectRef idx="3">
            <a:schemeClr val="accent3"/>
          </a:effectRef>
          <a:fontRef idx="minor">
            <a:schemeClr val="lt1"/>
          </a:fontRef>
        </p:style>
        <p:txBody>
          <a:bodyPr wrap="none" anchor="ctr">
            <a:flatTx/>
          </a:bodyPr>
          <a:lstStyle/>
          <a:p>
            <a:pPr>
              <a:defRPr/>
            </a:pPr>
            <a:r>
              <a:rPr lang="en-US" sz="900" b="1" dirty="0" smtClean="0">
                <a:solidFill>
                  <a:schemeClr val="bg1"/>
                </a:solidFill>
                <a:latin typeface="Arial"/>
                <a:cs typeface="Arial"/>
              </a:rPr>
              <a:t>2012-2013</a:t>
            </a:r>
            <a:endParaRPr lang="en-US" sz="900" b="1" dirty="0">
              <a:solidFill>
                <a:schemeClr val="bg1"/>
              </a:solidFill>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CE87BE8-1CB9-460D-8959-563EB250A989}" type="slidenum">
              <a:rPr lang="en-US" smtClean="0"/>
              <a:pPr>
                <a:defRPr/>
              </a:pPr>
              <a:t>5</a:t>
            </a:fld>
            <a:endParaRPr lang="en-US" dirty="0"/>
          </a:p>
        </p:txBody>
      </p:sp>
      <p:sp>
        <p:nvSpPr>
          <p:cNvPr id="3" name="Title 2"/>
          <p:cNvSpPr>
            <a:spLocks noGrp="1"/>
          </p:cNvSpPr>
          <p:nvPr>
            <p:ph type="title"/>
          </p:nvPr>
        </p:nvSpPr>
        <p:spPr>
          <a:xfrm>
            <a:off x="1218325" y="-4349"/>
            <a:ext cx="6788727" cy="563563"/>
          </a:xfrm>
        </p:spPr>
        <p:txBody>
          <a:bodyPr/>
          <a:lstStyle/>
          <a:p>
            <a:r>
              <a:rPr lang="en-US" dirty="0"/>
              <a:t>Accenture Financials - Revenue Analysis</a:t>
            </a:r>
          </a:p>
        </p:txBody>
      </p:sp>
      <p:pic>
        <p:nvPicPr>
          <p:cNvPr id="4" name="Picture 3" descr="Screen Shot 2013-06-05 at 17.17.4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7725"/>
            <a:ext cx="9144000" cy="6160275"/>
          </a:xfrm>
          <a:prstGeom prst="rect">
            <a:avLst/>
          </a:prstGeom>
        </p:spPr>
      </p:pic>
    </p:spTree>
    <p:extLst>
      <p:ext uri="{BB962C8B-B14F-4D97-AF65-F5344CB8AC3E}">
        <p14:creationId xmlns:p14="http://schemas.microsoft.com/office/powerpoint/2010/main" val="122706988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Table 50"/>
          <p:cNvGraphicFramePr>
            <a:graphicFrameLocks noGrp="1"/>
          </p:cNvGraphicFramePr>
          <p:nvPr>
            <p:extLst>
              <p:ext uri="{D42A27DB-BD31-4B8C-83A1-F6EECF244321}">
                <p14:modId xmlns:p14="http://schemas.microsoft.com/office/powerpoint/2010/main" val="2517431249"/>
              </p:ext>
            </p:extLst>
          </p:nvPr>
        </p:nvGraphicFramePr>
        <p:xfrm>
          <a:off x="152400" y="951724"/>
          <a:ext cx="8839202" cy="1828800"/>
        </p:xfrm>
        <a:graphic>
          <a:graphicData uri="http://schemas.openxmlformats.org/drawingml/2006/table">
            <a:tbl>
              <a:tblPr firstRow="1" bandRow="1">
                <a:tableStyleId>{5C22544A-7EE6-4342-B048-85BDC9FD1C3A}</a:tableStyleId>
              </a:tblPr>
              <a:tblGrid>
                <a:gridCol w="1752600"/>
                <a:gridCol w="1066800"/>
                <a:gridCol w="1002958"/>
                <a:gridCol w="1359242"/>
                <a:gridCol w="1587159"/>
                <a:gridCol w="1035222"/>
                <a:gridCol w="1035221"/>
              </a:tblGrid>
              <a:tr h="214410">
                <a:tc rowSpan="2">
                  <a:txBody>
                    <a:bodyPr/>
                    <a:lstStyle/>
                    <a:p>
                      <a:r>
                        <a:rPr lang="en-US" sz="900" dirty="0" smtClean="0">
                          <a:latin typeface="Arial"/>
                          <a:cs typeface="Arial"/>
                        </a:rPr>
                        <a:t>OPERATING GROUPS</a:t>
                      </a:r>
                      <a:endParaRPr lang="en-US" sz="900" dirty="0">
                        <a:solidFill>
                          <a:schemeClr val="tx1"/>
                        </a:solidFill>
                        <a:latin typeface="Arial"/>
                        <a:cs typeface="Arial"/>
                      </a:endParaRPr>
                    </a:p>
                  </a:txBody>
                  <a:tcPr marR="0"/>
                </a:tc>
                <a:tc gridSpan="2">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aseline="0" dirty="0" smtClean="0">
                          <a:latin typeface="Arial"/>
                          <a:cs typeface="Arial"/>
                        </a:rPr>
                        <a:t>Fiscal (in millions of U.S. Dollars)</a:t>
                      </a:r>
                      <a:endParaRPr lang="en-US" sz="900" dirty="0">
                        <a:solidFill>
                          <a:schemeClr val="tx1"/>
                        </a:solidFill>
                        <a:latin typeface="Arial"/>
                        <a:cs typeface="Arial"/>
                      </a:endParaRPr>
                    </a:p>
                  </a:txBody>
                  <a:tcPr marL="0" marR="0"/>
                </a:tc>
                <a:tc hMerge="1">
                  <a:txBody>
                    <a:bodyPr/>
                    <a:lstStyle/>
                    <a:p>
                      <a:endParaRPr lang="en-US" sz="1000" dirty="0">
                        <a:solidFill>
                          <a:schemeClr val="tx1"/>
                        </a:solidFill>
                        <a:latin typeface="+mj-lt"/>
                      </a:endParaRPr>
                    </a:p>
                  </a:txBody>
                  <a:tcPr>
                    <a:solidFill>
                      <a:srgbClr val="FDF7D4"/>
                    </a:solidFill>
                  </a:tcPr>
                </a:tc>
                <a:tc>
                  <a:txBody>
                    <a:bodyPr/>
                    <a:lstStyle/>
                    <a:p>
                      <a:pPr algn="ctr"/>
                      <a:endParaRPr lang="en-US" sz="900" dirty="0">
                        <a:solidFill>
                          <a:schemeClr val="tx1"/>
                        </a:solidFill>
                        <a:latin typeface="Arial"/>
                        <a:cs typeface="Arial"/>
                      </a:endParaRPr>
                    </a:p>
                  </a:txBody>
                  <a:tcPr marL="0" marR="0"/>
                </a:tc>
                <a:tc>
                  <a:txBody>
                    <a:bodyPr/>
                    <a:lstStyle/>
                    <a:p>
                      <a:pPr algn="ctr"/>
                      <a:endParaRPr lang="en-US" sz="900" dirty="0">
                        <a:solidFill>
                          <a:schemeClr val="tx1"/>
                        </a:solidFill>
                        <a:latin typeface="Arial"/>
                        <a:cs typeface="Arial"/>
                      </a:endParaRPr>
                    </a:p>
                  </a:txBody>
                  <a:tcPr marL="0" marR="0"/>
                </a:tc>
                <a:tc gridSpan="2">
                  <a:txBody>
                    <a:bodyPr/>
                    <a:lstStyle/>
                    <a:p>
                      <a:pPr algn="ctr"/>
                      <a:r>
                        <a:rPr lang="en-US" sz="900" baseline="0" dirty="0" smtClean="0">
                          <a:latin typeface="Arial"/>
                          <a:cs typeface="Arial"/>
                        </a:rPr>
                        <a:t>% of Total Net Revenues for Fiscal</a:t>
                      </a:r>
                      <a:endParaRPr lang="en-US" sz="900" dirty="0">
                        <a:solidFill>
                          <a:schemeClr val="tx1"/>
                        </a:solidFill>
                        <a:latin typeface="Arial"/>
                        <a:cs typeface="Arial"/>
                      </a:endParaRPr>
                    </a:p>
                  </a:txBody>
                  <a:tcPr marL="0" marR="0"/>
                </a:tc>
                <a:tc hMerge="1">
                  <a:txBody>
                    <a:bodyPr/>
                    <a:lstStyle/>
                    <a:p>
                      <a:endParaRPr lang="en-US" sz="1000" dirty="0">
                        <a:solidFill>
                          <a:schemeClr val="tx1"/>
                        </a:solidFill>
                        <a:latin typeface="+mj-lt"/>
                      </a:endParaRPr>
                    </a:p>
                  </a:txBody>
                  <a:tcPr>
                    <a:solidFill>
                      <a:srgbClr val="FDF7D4"/>
                    </a:solidFill>
                  </a:tcPr>
                </a:tc>
              </a:tr>
              <a:tr h="214410">
                <a:tc vMerge="1">
                  <a:txBody>
                    <a:bodyPr/>
                    <a:lstStyle/>
                    <a:p>
                      <a:endParaRPr lang="en-US" sz="1000" dirty="0">
                        <a:solidFill>
                          <a:schemeClr val="tx1"/>
                        </a:solidFill>
                        <a:latin typeface="+mj-lt"/>
                      </a:endParaRPr>
                    </a:p>
                  </a:txBody>
                  <a:tcPr>
                    <a:solidFill>
                      <a:srgbClr val="FDF7D4"/>
                    </a:solidFill>
                  </a:tcPr>
                </a:tc>
                <a:tc>
                  <a:txBody>
                    <a:bodyPr/>
                    <a:lstStyle/>
                    <a:p>
                      <a:pPr algn="ctr"/>
                      <a:r>
                        <a:rPr lang="en-US" sz="900" b="1" baseline="0" dirty="0" smtClean="0">
                          <a:latin typeface="Arial"/>
                          <a:cs typeface="Arial"/>
                        </a:rPr>
                        <a:t>2011</a:t>
                      </a:r>
                      <a:endParaRPr lang="en-US" sz="900" b="1" dirty="0">
                        <a:solidFill>
                          <a:schemeClr val="tx1"/>
                        </a:solidFill>
                        <a:latin typeface="Arial"/>
                        <a:cs typeface="Arial"/>
                      </a:endParaRPr>
                    </a:p>
                  </a:txBody>
                  <a:tcPr marL="0" marR="0">
                    <a:solidFill>
                      <a:srgbClr val="4F81BD"/>
                    </a:solidFill>
                  </a:tcPr>
                </a:tc>
                <a:tc>
                  <a:txBody>
                    <a:bodyPr/>
                    <a:lstStyle/>
                    <a:p>
                      <a:pPr algn="ctr"/>
                      <a:r>
                        <a:rPr lang="en-US" sz="900" b="1" baseline="0" dirty="0" smtClean="0">
                          <a:latin typeface="Arial"/>
                          <a:cs typeface="Arial"/>
                        </a:rPr>
                        <a:t>2010</a:t>
                      </a:r>
                      <a:endParaRPr lang="en-US" sz="900" b="1" dirty="0">
                        <a:solidFill>
                          <a:schemeClr val="tx1"/>
                        </a:solidFill>
                        <a:latin typeface="Arial"/>
                        <a:cs typeface="Arial"/>
                      </a:endParaRPr>
                    </a:p>
                  </a:txBody>
                  <a:tcPr marL="0" marR="0">
                    <a:solidFill>
                      <a:srgbClr val="4F81BD"/>
                    </a:solidFill>
                  </a:tcPr>
                </a:tc>
                <a:tc>
                  <a:txBody>
                    <a:bodyPr/>
                    <a:lstStyle/>
                    <a:p>
                      <a:pPr algn="ctr"/>
                      <a:r>
                        <a:rPr lang="en-US" sz="900" b="1" baseline="0" dirty="0" smtClean="0">
                          <a:latin typeface="Arial"/>
                          <a:cs typeface="Arial"/>
                        </a:rPr>
                        <a:t>% Increase U.S. Dollars</a:t>
                      </a:r>
                      <a:endParaRPr lang="en-US" sz="900" b="1" dirty="0">
                        <a:solidFill>
                          <a:schemeClr val="tx1"/>
                        </a:solidFill>
                        <a:latin typeface="Arial"/>
                        <a:cs typeface="Arial"/>
                      </a:endParaRPr>
                    </a:p>
                  </a:txBody>
                  <a:tcPr marL="0" marR="0">
                    <a:solidFill>
                      <a:srgbClr val="4F81BD"/>
                    </a:solidFill>
                  </a:tcPr>
                </a:tc>
                <a:tc>
                  <a:txBody>
                    <a:bodyPr/>
                    <a:lstStyle/>
                    <a:p>
                      <a:pPr algn="ctr"/>
                      <a:r>
                        <a:rPr lang="en-US" sz="900" b="1" baseline="0" dirty="0" smtClean="0">
                          <a:latin typeface="Arial"/>
                          <a:cs typeface="Arial"/>
                        </a:rPr>
                        <a:t>% Increase Local Currency</a:t>
                      </a:r>
                      <a:endParaRPr lang="en-US" sz="900" b="1" dirty="0">
                        <a:solidFill>
                          <a:schemeClr val="tx1"/>
                        </a:solidFill>
                        <a:latin typeface="Arial"/>
                        <a:cs typeface="Arial"/>
                      </a:endParaRPr>
                    </a:p>
                  </a:txBody>
                  <a:tcPr marL="0" marR="0">
                    <a:solidFill>
                      <a:srgbClr val="4F81BD"/>
                    </a:solidFill>
                  </a:tcPr>
                </a:tc>
                <a:tc>
                  <a:txBody>
                    <a:bodyPr/>
                    <a:lstStyle/>
                    <a:p>
                      <a:pPr algn="ctr"/>
                      <a:r>
                        <a:rPr lang="en-US" sz="900" b="1" baseline="0" dirty="0" smtClean="0">
                          <a:latin typeface="Arial"/>
                          <a:cs typeface="Arial"/>
                        </a:rPr>
                        <a:t>2011</a:t>
                      </a:r>
                      <a:endParaRPr lang="en-US" sz="900" b="1" dirty="0">
                        <a:solidFill>
                          <a:schemeClr val="tx1"/>
                        </a:solidFill>
                        <a:latin typeface="Arial"/>
                        <a:cs typeface="Arial"/>
                      </a:endParaRPr>
                    </a:p>
                  </a:txBody>
                  <a:tcPr marL="0" marR="0">
                    <a:solidFill>
                      <a:srgbClr val="4F81BD"/>
                    </a:solidFill>
                  </a:tcPr>
                </a:tc>
                <a:tc>
                  <a:txBody>
                    <a:bodyPr/>
                    <a:lstStyle/>
                    <a:p>
                      <a:pPr algn="ctr"/>
                      <a:r>
                        <a:rPr lang="en-US" sz="900" b="1" baseline="0" dirty="0" smtClean="0">
                          <a:latin typeface="Arial"/>
                          <a:cs typeface="Arial"/>
                        </a:rPr>
                        <a:t>2010</a:t>
                      </a:r>
                      <a:endParaRPr lang="en-US" sz="900" b="1" dirty="0">
                        <a:solidFill>
                          <a:schemeClr val="tx1"/>
                        </a:solidFill>
                        <a:latin typeface="Arial"/>
                        <a:cs typeface="Arial"/>
                      </a:endParaRPr>
                    </a:p>
                  </a:txBody>
                  <a:tcPr marL="0" marR="0">
                    <a:solidFill>
                      <a:srgbClr val="4F81BD"/>
                    </a:solidFill>
                  </a:tcPr>
                </a:tc>
              </a:tr>
              <a:tr h="214410">
                <a:tc>
                  <a:txBody>
                    <a:bodyPr/>
                    <a:lstStyle/>
                    <a:p>
                      <a:r>
                        <a:rPr lang="en-US" sz="900" baseline="0" dirty="0" smtClean="0">
                          <a:latin typeface="Arial"/>
                          <a:cs typeface="Arial"/>
                        </a:rPr>
                        <a:t>Communications &amp; High Tech</a:t>
                      </a:r>
                      <a:endParaRPr lang="en-US" sz="900" b="1" dirty="0">
                        <a:solidFill>
                          <a:srgbClr val="FF0000"/>
                        </a:solidFill>
                        <a:latin typeface="Arial"/>
                        <a:cs typeface="Arial"/>
                      </a:endParaRPr>
                    </a:p>
                  </a:txBody>
                  <a:tcPr marR="0"/>
                </a:tc>
                <a:tc>
                  <a:txBody>
                    <a:bodyPr/>
                    <a:lstStyle/>
                    <a:p>
                      <a:pPr algn="ctr"/>
                      <a:r>
                        <a:rPr lang="en-US" sz="900" baseline="0" dirty="0" smtClean="0">
                          <a:latin typeface="Arial"/>
                          <a:cs typeface="Arial"/>
                        </a:rPr>
                        <a:t>5,434</a:t>
                      </a:r>
                      <a:endParaRPr lang="en-US" sz="900" b="1" dirty="0">
                        <a:solidFill>
                          <a:srgbClr val="FF0000"/>
                        </a:solidFill>
                        <a:latin typeface="Arial"/>
                        <a:cs typeface="Arial"/>
                      </a:endParaRPr>
                    </a:p>
                  </a:txBody>
                  <a:tcPr marL="0" marR="0"/>
                </a:tc>
                <a:tc>
                  <a:txBody>
                    <a:bodyPr/>
                    <a:lstStyle/>
                    <a:p>
                      <a:pPr algn="ctr"/>
                      <a:r>
                        <a:rPr lang="en-US" sz="900" baseline="0" dirty="0" smtClean="0">
                          <a:latin typeface="Arial"/>
                          <a:cs typeface="Arial"/>
                        </a:rPr>
                        <a:t>4,612</a:t>
                      </a:r>
                      <a:endParaRPr lang="en-US" sz="900" b="1" dirty="0">
                        <a:solidFill>
                          <a:srgbClr val="FF0000"/>
                        </a:solidFill>
                        <a:latin typeface="Arial"/>
                        <a:cs typeface="Arial"/>
                      </a:endParaRPr>
                    </a:p>
                  </a:txBody>
                  <a:tcPr marL="0" marR="0"/>
                </a:tc>
                <a:tc>
                  <a:txBody>
                    <a:bodyPr/>
                    <a:lstStyle/>
                    <a:p>
                      <a:pPr algn="ctr"/>
                      <a:r>
                        <a:rPr lang="en-US" sz="900" baseline="0" dirty="0" smtClean="0">
                          <a:latin typeface="Arial"/>
                          <a:cs typeface="Arial"/>
                        </a:rPr>
                        <a:t>18</a:t>
                      </a:r>
                      <a:endParaRPr lang="en-US" sz="900" b="1" dirty="0">
                        <a:solidFill>
                          <a:srgbClr val="FF0000"/>
                        </a:solidFill>
                        <a:latin typeface="Arial"/>
                        <a:cs typeface="Arial"/>
                      </a:endParaRPr>
                    </a:p>
                  </a:txBody>
                  <a:tcPr marL="0" marR="0"/>
                </a:tc>
                <a:tc>
                  <a:txBody>
                    <a:bodyPr/>
                    <a:lstStyle/>
                    <a:p>
                      <a:pPr algn="ctr"/>
                      <a:r>
                        <a:rPr lang="en-US" sz="900" baseline="0" dirty="0" smtClean="0">
                          <a:latin typeface="Arial"/>
                          <a:cs typeface="Arial"/>
                        </a:rPr>
                        <a:t>14</a:t>
                      </a:r>
                      <a:endParaRPr lang="en-US" sz="900" b="1" dirty="0">
                        <a:solidFill>
                          <a:srgbClr val="FF0000"/>
                        </a:solidFill>
                        <a:latin typeface="Arial"/>
                        <a:cs typeface="Arial"/>
                      </a:endParaRPr>
                    </a:p>
                  </a:txBody>
                  <a:tcPr marL="0" marR="0"/>
                </a:tc>
                <a:tc>
                  <a:txBody>
                    <a:bodyPr/>
                    <a:lstStyle/>
                    <a:p>
                      <a:pPr algn="ctr"/>
                      <a:r>
                        <a:rPr lang="en-US" sz="900" baseline="0" dirty="0" smtClean="0">
                          <a:latin typeface="Arial"/>
                          <a:cs typeface="Arial"/>
                        </a:rPr>
                        <a:t>22</a:t>
                      </a:r>
                      <a:endParaRPr lang="en-US" sz="900" b="1" dirty="0">
                        <a:solidFill>
                          <a:srgbClr val="FF0000"/>
                        </a:solidFill>
                        <a:latin typeface="Arial"/>
                        <a:cs typeface="Arial"/>
                      </a:endParaRPr>
                    </a:p>
                  </a:txBody>
                  <a:tcPr marL="0" marR="0"/>
                </a:tc>
                <a:tc>
                  <a:txBody>
                    <a:bodyPr/>
                    <a:lstStyle/>
                    <a:p>
                      <a:pPr algn="ctr"/>
                      <a:r>
                        <a:rPr lang="en-US" sz="900" baseline="0" dirty="0" smtClean="0">
                          <a:latin typeface="Arial"/>
                          <a:cs typeface="Arial"/>
                        </a:rPr>
                        <a:t>21</a:t>
                      </a:r>
                      <a:endParaRPr lang="en-US" sz="900" b="1" dirty="0">
                        <a:solidFill>
                          <a:srgbClr val="FF0000"/>
                        </a:solidFill>
                        <a:latin typeface="Arial"/>
                        <a:cs typeface="Arial"/>
                      </a:endParaRPr>
                    </a:p>
                  </a:txBody>
                  <a:tcPr marL="0" marR="0"/>
                </a:tc>
              </a:tr>
              <a:tr h="214410">
                <a:tc>
                  <a:txBody>
                    <a:bodyPr/>
                    <a:lstStyle/>
                    <a:p>
                      <a:r>
                        <a:rPr lang="en-US" sz="900" baseline="0" dirty="0" smtClean="0">
                          <a:latin typeface="Arial"/>
                          <a:cs typeface="Arial"/>
                        </a:rPr>
                        <a:t>Financial Services</a:t>
                      </a:r>
                      <a:endParaRPr lang="en-US" sz="900" dirty="0">
                        <a:latin typeface="Arial"/>
                        <a:cs typeface="Arial"/>
                      </a:endParaRPr>
                    </a:p>
                  </a:txBody>
                  <a:tcPr marR="0"/>
                </a:tc>
                <a:tc>
                  <a:txBody>
                    <a:bodyPr/>
                    <a:lstStyle/>
                    <a:p>
                      <a:pPr algn="ctr"/>
                      <a:r>
                        <a:rPr lang="en-US" sz="900" baseline="0" dirty="0" smtClean="0">
                          <a:latin typeface="Arial"/>
                          <a:cs typeface="Arial"/>
                        </a:rPr>
                        <a:t>5,381</a:t>
                      </a:r>
                      <a:endParaRPr lang="en-US" sz="900" dirty="0">
                        <a:latin typeface="Arial"/>
                        <a:cs typeface="Arial"/>
                      </a:endParaRPr>
                    </a:p>
                  </a:txBody>
                  <a:tcPr marL="0" marR="0"/>
                </a:tc>
                <a:tc>
                  <a:txBody>
                    <a:bodyPr/>
                    <a:lstStyle/>
                    <a:p>
                      <a:pPr algn="ctr"/>
                      <a:r>
                        <a:rPr lang="en-US" sz="900" baseline="0" dirty="0" smtClean="0">
                          <a:latin typeface="Arial"/>
                          <a:cs typeface="Arial"/>
                        </a:rPr>
                        <a:t>4,446</a:t>
                      </a:r>
                      <a:endParaRPr lang="en-US" sz="900" dirty="0">
                        <a:latin typeface="Arial"/>
                        <a:cs typeface="Arial"/>
                      </a:endParaRPr>
                    </a:p>
                  </a:txBody>
                  <a:tcPr marL="0" marR="0"/>
                </a:tc>
                <a:tc>
                  <a:txBody>
                    <a:bodyPr/>
                    <a:lstStyle/>
                    <a:p>
                      <a:pPr algn="ctr"/>
                      <a:r>
                        <a:rPr lang="en-US" sz="900" baseline="0" dirty="0" smtClean="0">
                          <a:latin typeface="Arial"/>
                          <a:cs typeface="Arial"/>
                        </a:rPr>
                        <a:t>21</a:t>
                      </a:r>
                      <a:endParaRPr lang="en-US" sz="900" dirty="0">
                        <a:latin typeface="Arial"/>
                        <a:cs typeface="Arial"/>
                      </a:endParaRPr>
                    </a:p>
                  </a:txBody>
                  <a:tcPr marL="0" marR="0"/>
                </a:tc>
                <a:tc>
                  <a:txBody>
                    <a:bodyPr/>
                    <a:lstStyle/>
                    <a:p>
                      <a:pPr algn="ctr"/>
                      <a:r>
                        <a:rPr lang="en-US" sz="900" baseline="0" dirty="0" smtClean="0">
                          <a:latin typeface="Arial"/>
                          <a:cs typeface="Arial"/>
                        </a:rPr>
                        <a:t>18</a:t>
                      </a:r>
                      <a:endParaRPr lang="en-US" sz="900" dirty="0">
                        <a:latin typeface="Arial"/>
                        <a:cs typeface="Arial"/>
                      </a:endParaRPr>
                    </a:p>
                  </a:txBody>
                  <a:tcPr marL="0" marR="0"/>
                </a:tc>
                <a:tc>
                  <a:txBody>
                    <a:bodyPr/>
                    <a:lstStyle/>
                    <a:p>
                      <a:pPr algn="ctr"/>
                      <a:r>
                        <a:rPr lang="en-US" sz="900" baseline="0" dirty="0" smtClean="0">
                          <a:latin typeface="Arial"/>
                          <a:cs typeface="Arial"/>
                        </a:rPr>
                        <a:t>21</a:t>
                      </a:r>
                      <a:endParaRPr lang="en-US" sz="900" dirty="0">
                        <a:latin typeface="Arial"/>
                        <a:cs typeface="Arial"/>
                      </a:endParaRPr>
                    </a:p>
                  </a:txBody>
                  <a:tcPr marL="0" marR="0"/>
                </a:tc>
                <a:tc>
                  <a:txBody>
                    <a:bodyPr/>
                    <a:lstStyle/>
                    <a:p>
                      <a:pPr algn="ctr"/>
                      <a:r>
                        <a:rPr lang="en-US" sz="900" baseline="0" dirty="0" smtClean="0">
                          <a:latin typeface="Arial"/>
                          <a:cs typeface="Arial"/>
                        </a:rPr>
                        <a:t>21</a:t>
                      </a:r>
                      <a:endParaRPr lang="en-US" sz="900" dirty="0">
                        <a:latin typeface="Arial"/>
                        <a:cs typeface="Arial"/>
                      </a:endParaRPr>
                    </a:p>
                  </a:txBody>
                  <a:tcPr marL="0" marR="0"/>
                </a:tc>
              </a:tr>
              <a:tr h="214410">
                <a:tc>
                  <a:txBody>
                    <a:bodyPr/>
                    <a:lstStyle/>
                    <a:p>
                      <a:r>
                        <a:rPr lang="en-US" sz="900" baseline="0" dirty="0" smtClean="0">
                          <a:latin typeface="Arial"/>
                          <a:cs typeface="Arial"/>
                        </a:rPr>
                        <a:t>Health &amp; Public Service</a:t>
                      </a:r>
                      <a:endParaRPr lang="en-US" sz="900" dirty="0">
                        <a:latin typeface="Arial"/>
                        <a:cs typeface="Arial"/>
                      </a:endParaRPr>
                    </a:p>
                  </a:txBody>
                  <a:tcPr marR="0"/>
                </a:tc>
                <a:tc>
                  <a:txBody>
                    <a:bodyPr/>
                    <a:lstStyle/>
                    <a:p>
                      <a:pPr algn="ctr"/>
                      <a:r>
                        <a:rPr lang="en-US" sz="900" baseline="0" dirty="0" smtClean="0">
                          <a:latin typeface="Arial"/>
                          <a:cs typeface="Arial"/>
                        </a:rPr>
                        <a:t>3,861</a:t>
                      </a:r>
                      <a:endParaRPr lang="en-US" sz="900" dirty="0">
                        <a:latin typeface="Arial"/>
                        <a:cs typeface="Arial"/>
                      </a:endParaRPr>
                    </a:p>
                  </a:txBody>
                  <a:tcPr marL="0" marR="0"/>
                </a:tc>
                <a:tc>
                  <a:txBody>
                    <a:bodyPr/>
                    <a:lstStyle/>
                    <a:p>
                      <a:pPr algn="ctr"/>
                      <a:r>
                        <a:rPr lang="en-US" sz="900" baseline="0" dirty="0" smtClean="0">
                          <a:latin typeface="Arial"/>
                          <a:cs typeface="Arial"/>
                        </a:rPr>
                        <a:t>3,581</a:t>
                      </a:r>
                      <a:endParaRPr lang="en-US" sz="900" dirty="0">
                        <a:latin typeface="Arial"/>
                        <a:cs typeface="Arial"/>
                      </a:endParaRPr>
                    </a:p>
                  </a:txBody>
                  <a:tcPr marL="0" marR="0"/>
                </a:tc>
                <a:tc>
                  <a:txBody>
                    <a:bodyPr/>
                    <a:lstStyle/>
                    <a:p>
                      <a:pPr algn="ctr"/>
                      <a:r>
                        <a:rPr lang="en-US" sz="900" baseline="0" dirty="0" smtClean="0">
                          <a:latin typeface="Arial"/>
                          <a:cs typeface="Arial"/>
                        </a:rPr>
                        <a:t>8</a:t>
                      </a:r>
                      <a:endParaRPr lang="en-US" sz="900" dirty="0">
                        <a:latin typeface="Arial"/>
                        <a:cs typeface="Arial"/>
                      </a:endParaRPr>
                    </a:p>
                  </a:txBody>
                  <a:tcPr marL="0" marR="0"/>
                </a:tc>
                <a:tc>
                  <a:txBody>
                    <a:bodyPr/>
                    <a:lstStyle/>
                    <a:p>
                      <a:pPr algn="ctr"/>
                      <a:r>
                        <a:rPr lang="en-US" sz="900" baseline="0" dirty="0" smtClean="0">
                          <a:latin typeface="Arial"/>
                          <a:cs typeface="Arial"/>
                        </a:rPr>
                        <a:t>7</a:t>
                      </a:r>
                      <a:endParaRPr lang="en-US" sz="900" dirty="0">
                        <a:latin typeface="Arial"/>
                        <a:cs typeface="Arial"/>
                      </a:endParaRPr>
                    </a:p>
                  </a:txBody>
                  <a:tcPr marL="0" marR="0"/>
                </a:tc>
                <a:tc>
                  <a:txBody>
                    <a:bodyPr/>
                    <a:lstStyle/>
                    <a:p>
                      <a:pPr algn="ctr"/>
                      <a:r>
                        <a:rPr lang="en-US" sz="900" baseline="0" dirty="0" smtClean="0">
                          <a:latin typeface="Arial"/>
                          <a:cs typeface="Arial"/>
                        </a:rPr>
                        <a:t>15</a:t>
                      </a:r>
                      <a:endParaRPr lang="en-US" sz="900" dirty="0">
                        <a:latin typeface="Arial"/>
                        <a:cs typeface="Arial"/>
                      </a:endParaRPr>
                    </a:p>
                  </a:txBody>
                  <a:tcPr marL="0" marR="0"/>
                </a:tc>
                <a:tc>
                  <a:txBody>
                    <a:bodyPr/>
                    <a:lstStyle/>
                    <a:p>
                      <a:pPr algn="ctr"/>
                      <a:r>
                        <a:rPr lang="en-US" sz="900" baseline="0" dirty="0" smtClean="0">
                          <a:latin typeface="Arial"/>
                          <a:cs typeface="Arial"/>
                        </a:rPr>
                        <a:t>17</a:t>
                      </a:r>
                      <a:endParaRPr lang="en-US" sz="900" dirty="0">
                        <a:latin typeface="Arial"/>
                        <a:cs typeface="Arial"/>
                      </a:endParaRPr>
                    </a:p>
                  </a:txBody>
                  <a:tcPr marL="0" marR="0"/>
                </a:tc>
              </a:tr>
              <a:tr h="214410">
                <a:tc>
                  <a:txBody>
                    <a:bodyPr/>
                    <a:lstStyle/>
                    <a:p>
                      <a:r>
                        <a:rPr lang="en-US" sz="900" baseline="0" dirty="0" smtClean="0">
                          <a:latin typeface="Arial"/>
                          <a:cs typeface="Arial"/>
                        </a:rPr>
                        <a:t>Products</a:t>
                      </a:r>
                      <a:endParaRPr lang="en-US" sz="900" dirty="0">
                        <a:latin typeface="Arial"/>
                        <a:cs typeface="Arial"/>
                      </a:endParaRPr>
                    </a:p>
                  </a:txBody>
                  <a:tcPr marR="0"/>
                </a:tc>
                <a:tc>
                  <a:txBody>
                    <a:bodyPr/>
                    <a:lstStyle/>
                    <a:p>
                      <a:pPr algn="ctr"/>
                      <a:r>
                        <a:rPr lang="en-US" sz="900" baseline="0" dirty="0" smtClean="0">
                          <a:latin typeface="Arial"/>
                          <a:cs typeface="Arial"/>
                        </a:rPr>
                        <a:t>5,931</a:t>
                      </a:r>
                      <a:endParaRPr lang="en-US" sz="900" dirty="0">
                        <a:latin typeface="Arial"/>
                        <a:cs typeface="Arial"/>
                      </a:endParaRPr>
                    </a:p>
                  </a:txBody>
                  <a:tcPr marL="0" marR="0"/>
                </a:tc>
                <a:tc>
                  <a:txBody>
                    <a:bodyPr/>
                    <a:lstStyle/>
                    <a:p>
                      <a:pPr algn="ctr"/>
                      <a:r>
                        <a:rPr lang="en-US" sz="900" baseline="0" dirty="0" smtClean="0">
                          <a:latin typeface="Arial"/>
                          <a:cs typeface="Arial"/>
                        </a:rPr>
                        <a:t>4,985</a:t>
                      </a:r>
                      <a:endParaRPr lang="en-US" sz="900" dirty="0">
                        <a:latin typeface="Arial"/>
                        <a:cs typeface="Arial"/>
                      </a:endParaRPr>
                    </a:p>
                  </a:txBody>
                  <a:tcPr marL="0" marR="0"/>
                </a:tc>
                <a:tc>
                  <a:txBody>
                    <a:bodyPr/>
                    <a:lstStyle/>
                    <a:p>
                      <a:pPr algn="ctr"/>
                      <a:r>
                        <a:rPr lang="en-US" sz="900" baseline="0" dirty="0" smtClean="0">
                          <a:latin typeface="Arial"/>
                          <a:cs typeface="Arial"/>
                        </a:rPr>
                        <a:t>19</a:t>
                      </a:r>
                      <a:endParaRPr lang="en-US" sz="900" dirty="0">
                        <a:latin typeface="Arial"/>
                        <a:cs typeface="Arial"/>
                      </a:endParaRPr>
                    </a:p>
                  </a:txBody>
                  <a:tcPr marL="0" marR="0"/>
                </a:tc>
                <a:tc>
                  <a:txBody>
                    <a:bodyPr/>
                    <a:lstStyle/>
                    <a:p>
                      <a:pPr algn="ctr"/>
                      <a:r>
                        <a:rPr lang="en-US" sz="900" baseline="0" dirty="0" smtClean="0">
                          <a:latin typeface="Arial"/>
                          <a:cs typeface="Arial"/>
                        </a:rPr>
                        <a:t>16</a:t>
                      </a:r>
                      <a:endParaRPr lang="en-US" sz="900" dirty="0">
                        <a:latin typeface="Arial"/>
                        <a:cs typeface="Arial"/>
                      </a:endParaRPr>
                    </a:p>
                  </a:txBody>
                  <a:tcPr marL="0" marR="0"/>
                </a:tc>
                <a:tc>
                  <a:txBody>
                    <a:bodyPr/>
                    <a:lstStyle/>
                    <a:p>
                      <a:pPr algn="ctr"/>
                      <a:r>
                        <a:rPr lang="en-US" sz="900" baseline="0" dirty="0" smtClean="0">
                          <a:latin typeface="Arial"/>
                          <a:cs typeface="Arial"/>
                        </a:rPr>
                        <a:t>23</a:t>
                      </a:r>
                      <a:endParaRPr lang="en-US" sz="900" dirty="0">
                        <a:latin typeface="Arial"/>
                        <a:cs typeface="Arial"/>
                      </a:endParaRPr>
                    </a:p>
                  </a:txBody>
                  <a:tcPr marL="0" marR="0"/>
                </a:tc>
                <a:tc>
                  <a:txBody>
                    <a:bodyPr/>
                    <a:lstStyle/>
                    <a:p>
                      <a:pPr algn="ctr"/>
                      <a:r>
                        <a:rPr lang="en-US" sz="900" baseline="0" dirty="0" smtClean="0">
                          <a:latin typeface="Arial"/>
                          <a:cs typeface="Arial"/>
                        </a:rPr>
                        <a:t>23</a:t>
                      </a:r>
                      <a:endParaRPr lang="en-US" sz="900" dirty="0">
                        <a:latin typeface="Arial"/>
                        <a:cs typeface="Arial"/>
                      </a:endParaRPr>
                    </a:p>
                  </a:txBody>
                  <a:tcPr marL="0" marR="0"/>
                </a:tc>
              </a:tr>
              <a:tr h="214410">
                <a:tc>
                  <a:txBody>
                    <a:bodyPr/>
                    <a:lstStyle/>
                    <a:p>
                      <a:r>
                        <a:rPr lang="en-US" sz="900" baseline="0" dirty="0" smtClean="0">
                          <a:latin typeface="Arial"/>
                          <a:cs typeface="Arial"/>
                        </a:rPr>
                        <a:t>Resources</a:t>
                      </a:r>
                      <a:endParaRPr lang="en-US" sz="900" dirty="0">
                        <a:latin typeface="Arial"/>
                        <a:cs typeface="Arial"/>
                      </a:endParaRPr>
                    </a:p>
                  </a:txBody>
                  <a:tcPr marR="0"/>
                </a:tc>
                <a:tc>
                  <a:txBody>
                    <a:bodyPr/>
                    <a:lstStyle/>
                    <a:p>
                      <a:pPr algn="ctr"/>
                      <a:r>
                        <a:rPr lang="en-US" sz="900" baseline="0" dirty="0" smtClean="0">
                          <a:latin typeface="Arial"/>
                          <a:cs typeface="Arial"/>
                        </a:rPr>
                        <a:t>4,882</a:t>
                      </a:r>
                      <a:endParaRPr lang="en-US" sz="900" dirty="0">
                        <a:latin typeface="Arial"/>
                        <a:cs typeface="Arial"/>
                      </a:endParaRPr>
                    </a:p>
                  </a:txBody>
                  <a:tcPr marL="0" marR="0"/>
                </a:tc>
                <a:tc>
                  <a:txBody>
                    <a:bodyPr/>
                    <a:lstStyle/>
                    <a:p>
                      <a:pPr algn="ctr"/>
                      <a:r>
                        <a:rPr lang="en-US" sz="900" baseline="0" dirty="0" smtClean="0">
                          <a:latin typeface="Arial"/>
                          <a:cs typeface="Arial"/>
                        </a:rPr>
                        <a:t>3,911</a:t>
                      </a:r>
                      <a:endParaRPr lang="en-US" sz="900" dirty="0">
                        <a:latin typeface="Arial"/>
                        <a:cs typeface="Arial"/>
                      </a:endParaRPr>
                    </a:p>
                  </a:txBody>
                  <a:tcPr marL="0" marR="0"/>
                </a:tc>
                <a:tc>
                  <a:txBody>
                    <a:bodyPr/>
                    <a:lstStyle/>
                    <a:p>
                      <a:pPr algn="ctr"/>
                      <a:r>
                        <a:rPr lang="en-US" sz="900" baseline="0" dirty="0" smtClean="0">
                          <a:latin typeface="Arial"/>
                          <a:cs typeface="Arial"/>
                        </a:rPr>
                        <a:t>25</a:t>
                      </a:r>
                      <a:endParaRPr lang="en-US" sz="900" dirty="0">
                        <a:latin typeface="Arial"/>
                        <a:cs typeface="Arial"/>
                      </a:endParaRPr>
                    </a:p>
                  </a:txBody>
                  <a:tcPr marL="0" marR="0"/>
                </a:tc>
                <a:tc>
                  <a:txBody>
                    <a:bodyPr/>
                    <a:lstStyle/>
                    <a:p>
                      <a:pPr algn="ctr"/>
                      <a:r>
                        <a:rPr lang="en-US" sz="900" baseline="0" dirty="0" smtClean="0">
                          <a:latin typeface="Arial"/>
                          <a:cs typeface="Arial"/>
                        </a:rPr>
                        <a:t>21</a:t>
                      </a:r>
                      <a:endParaRPr lang="en-US" sz="900" dirty="0">
                        <a:latin typeface="Arial"/>
                        <a:cs typeface="Arial"/>
                      </a:endParaRPr>
                    </a:p>
                  </a:txBody>
                  <a:tcPr marL="0" marR="0"/>
                </a:tc>
                <a:tc>
                  <a:txBody>
                    <a:bodyPr/>
                    <a:lstStyle/>
                    <a:p>
                      <a:pPr algn="ctr"/>
                      <a:r>
                        <a:rPr lang="en-US" sz="900" baseline="0" dirty="0" smtClean="0">
                          <a:latin typeface="Arial"/>
                          <a:cs typeface="Arial"/>
                        </a:rPr>
                        <a:t>19</a:t>
                      </a:r>
                      <a:endParaRPr lang="en-US" sz="900" dirty="0">
                        <a:latin typeface="Arial"/>
                        <a:cs typeface="Arial"/>
                      </a:endParaRPr>
                    </a:p>
                  </a:txBody>
                  <a:tcPr marL="0" marR="0"/>
                </a:tc>
                <a:tc>
                  <a:txBody>
                    <a:bodyPr/>
                    <a:lstStyle/>
                    <a:p>
                      <a:pPr algn="ctr"/>
                      <a:r>
                        <a:rPr lang="en-US" sz="900" baseline="0" dirty="0" smtClean="0">
                          <a:latin typeface="Arial"/>
                          <a:cs typeface="Arial"/>
                        </a:rPr>
                        <a:t>18</a:t>
                      </a:r>
                      <a:endParaRPr lang="en-US" sz="900" dirty="0">
                        <a:latin typeface="Arial"/>
                        <a:cs typeface="Arial"/>
                      </a:endParaRPr>
                    </a:p>
                  </a:txBody>
                  <a:tcPr marL="0" marR="0"/>
                </a:tc>
              </a:tr>
              <a:tr h="214410">
                <a:tc>
                  <a:txBody>
                    <a:bodyPr/>
                    <a:lstStyle/>
                    <a:p>
                      <a:r>
                        <a:rPr lang="en-US" sz="900" baseline="0" dirty="0" smtClean="0">
                          <a:latin typeface="Arial"/>
                          <a:cs typeface="Arial"/>
                        </a:rPr>
                        <a:t>Other</a:t>
                      </a:r>
                      <a:endParaRPr lang="en-US" sz="900" dirty="0">
                        <a:latin typeface="Arial"/>
                        <a:cs typeface="Arial"/>
                      </a:endParaRPr>
                    </a:p>
                  </a:txBody>
                  <a:tcPr marR="0"/>
                </a:tc>
                <a:tc>
                  <a:txBody>
                    <a:bodyPr/>
                    <a:lstStyle/>
                    <a:p>
                      <a:pPr algn="ctr"/>
                      <a:r>
                        <a:rPr lang="en-US" sz="900" baseline="0" dirty="0" smtClean="0">
                          <a:latin typeface="Arial"/>
                          <a:cs typeface="Arial"/>
                        </a:rPr>
                        <a:t>18</a:t>
                      </a:r>
                      <a:endParaRPr lang="en-US" sz="900" dirty="0">
                        <a:latin typeface="Arial"/>
                        <a:cs typeface="Arial"/>
                      </a:endParaRPr>
                    </a:p>
                  </a:txBody>
                  <a:tcPr marL="0" marR="0"/>
                </a:tc>
                <a:tc>
                  <a:txBody>
                    <a:bodyPr/>
                    <a:lstStyle/>
                    <a:p>
                      <a:pPr algn="ctr"/>
                      <a:r>
                        <a:rPr lang="en-US" sz="900" baseline="0" dirty="0" smtClean="0">
                          <a:latin typeface="Arial"/>
                          <a:cs typeface="Arial"/>
                        </a:rPr>
                        <a:t>15</a:t>
                      </a:r>
                      <a:endParaRPr lang="en-US" sz="900" dirty="0">
                        <a:latin typeface="Arial"/>
                        <a:cs typeface="Arial"/>
                      </a:endParaRPr>
                    </a:p>
                  </a:txBody>
                  <a:tcPr marL="0" marR="0"/>
                </a:tc>
                <a:tc>
                  <a:txBody>
                    <a:bodyPr/>
                    <a:lstStyle/>
                    <a:p>
                      <a:pPr algn="ctr"/>
                      <a:r>
                        <a:rPr lang="en-US" sz="900" dirty="0" smtClean="0">
                          <a:latin typeface="Arial"/>
                          <a:cs typeface="Arial"/>
                        </a:rPr>
                        <a:t>-</a:t>
                      </a:r>
                      <a:endParaRPr lang="en-US" sz="900" dirty="0">
                        <a:latin typeface="Arial"/>
                        <a:cs typeface="Arial"/>
                      </a:endParaRPr>
                    </a:p>
                  </a:txBody>
                  <a:tcPr marL="0" marR="0"/>
                </a:tc>
                <a:tc>
                  <a:txBody>
                    <a:bodyPr/>
                    <a:lstStyle/>
                    <a:p>
                      <a:pPr algn="ctr"/>
                      <a:r>
                        <a:rPr lang="en-US" sz="900" dirty="0" smtClean="0">
                          <a:latin typeface="Arial"/>
                          <a:cs typeface="Arial"/>
                        </a:rPr>
                        <a:t>-</a:t>
                      </a:r>
                      <a:endParaRPr lang="en-US" sz="900" dirty="0">
                        <a:latin typeface="Arial"/>
                        <a:cs typeface="Arial"/>
                      </a:endParaRPr>
                    </a:p>
                  </a:txBody>
                  <a:tcPr marL="0" marR="0"/>
                </a:tc>
                <a:tc>
                  <a:txBody>
                    <a:bodyPr/>
                    <a:lstStyle/>
                    <a:p>
                      <a:pPr algn="ctr"/>
                      <a:r>
                        <a:rPr lang="en-US" sz="900" dirty="0" smtClean="0">
                          <a:latin typeface="Arial"/>
                          <a:cs typeface="Arial"/>
                        </a:rPr>
                        <a:t>-</a:t>
                      </a:r>
                      <a:endParaRPr lang="en-US" sz="900" dirty="0">
                        <a:latin typeface="Arial"/>
                        <a:cs typeface="Arial"/>
                      </a:endParaRPr>
                    </a:p>
                  </a:txBody>
                  <a:tcPr marL="0" marR="0"/>
                </a:tc>
                <a:tc>
                  <a:txBody>
                    <a:bodyPr/>
                    <a:lstStyle/>
                    <a:p>
                      <a:pPr algn="ctr"/>
                      <a:r>
                        <a:rPr lang="en-US" sz="900" dirty="0" smtClean="0">
                          <a:latin typeface="Arial"/>
                          <a:cs typeface="Arial"/>
                        </a:rPr>
                        <a:t>-</a:t>
                      </a:r>
                      <a:endParaRPr lang="en-US" sz="900" dirty="0">
                        <a:latin typeface="Arial"/>
                        <a:cs typeface="Arial"/>
                      </a:endParaRPr>
                    </a:p>
                  </a:txBody>
                  <a:tcPr marL="0" marR="0"/>
                </a:tc>
              </a:tr>
            </a:tbl>
          </a:graphicData>
        </a:graphic>
      </p:graphicFrame>
      <p:sp>
        <p:nvSpPr>
          <p:cNvPr id="1030" name="Rectangle 3"/>
          <p:cNvSpPr>
            <a:spLocks noGrp="1" noChangeArrowheads="1"/>
          </p:cNvSpPr>
          <p:nvPr>
            <p:ph type="title"/>
          </p:nvPr>
        </p:nvSpPr>
        <p:spPr>
          <a:xfrm>
            <a:off x="1000125" y="53975"/>
            <a:ext cx="7915275" cy="477838"/>
          </a:xfrm>
        </p:spPr>
        <p:txBody>
          <a:bodyPr/>
          <a:lstStyle/>
          <a:p>
            <a:pPr eaLnBrk="1" hangingPunct="1"/>
            <a:r>
              <a:rPr lang="en-US" dirty="0" smtClean="0"/>
              <a:t>Accenture Financials - Revenue Analysis</a:t>
            </a:r>
          </a:p>
        </p:txBody>
      </p:sp>
      <p:sp>
        <p:nvSpPr>
          <p:cNvPr id="1087" name="AutoShape 6"/>
          <p:cNvSpPr>
            <a:spLocks noChangeArrowheads="1"/>
          </p:cNvSpPr>
          <p:nvPr/>
        </p:nvSpPr>
        <p:spPr bwMode="auto">
          <a:xfrm>
            <a:off x="174880" y="745982"/>
            <a:ext cx="8805672" cy="182880"/>
          </a:xfrm>
          <a:prstGeom prst="rect">
            <a:avLst/>
          </a:prstGeom>
          <a:solidFill>
            <a:srgbClr val="FCEFA5"/>
          </a:solidFill>
          <a:ln w="12700" algn="ctr">
            <a:noFill/>
            <a:round/>
            <a:headEnd/>
            <a:tailEnd/>
          </a:ln>
        </p:spPr>
        <p:txBody>
          <a:bodyPr anchor="ctr"/>
          <a:lstStyle/>
          <a:p>
            <a:pPr algn="ctr"/>
            <a:r>
              <a:rPr lang="en-US" sz="1100" b="1" dirty="0" smtClean="0">
                <a:solidFill>
                  <a:schemeClr val="tx1">
                    <a:lumMod val="75000"/>
                    <a:lumOff val="25000"/>
                  </a:schemeClr>
                </a:solidFill>
              </a:rPr>
              <a:t>Revenue </a:t>
            </a:r>
            <a:r>
              <a:rPr lang="en-US" sz="1100" b="1" dirty="0">
                <a:solidFill>
                  <a:schemeClr val="tx1">
                    <a:lumMod val="75000"/>
                    <a:lumOff val="25000"/>
                  </a:schemeClr>
                </a:solidFill>
              </a:rPr>
              <a:t>Distribution Across </a:t>
            </a:r>
            <a:r>
              <a:rPr lang="en-US" sz="1100" b="1" dirty="0" smtClean="0">
                <a:solidFill>
                  <a:schemeClr val="tx1">
                    <a:lumMod val="75000"/>
                    <a:lumOff val="25000"/>
                  </a:schemeClr>
                </a:solidFill>
              </a:rPr>
              <a:t>Verticals</a:t>
            </a:r>
            <a:endParaRPr lang="en-US" sz="1100" b="1" dirty="0">
              <a:solidFill>
                <a:schemeClr val="tx1">
                  <a:lumMod val="75000"/>
                  <a:lumOff val="25000"/>
                </a:schemeClr>
              </a:solidFill>
            </a:endParaRPr>
          </a:p>
        </p:txBody>
      </p:sp>
      <p:sp>
        <p:nvSpPr>
          <p:cNvPr id="12" name="Slide Number Placeholder 11"/>
          <p:cNvSpPr>
            <a:spLocks noGrp="1"/>
          </p:cNvSpPr>
          <p:nvPr>
            <p:ph type="sldNum" sz="quarter" idx="10"/>
          </p:nvPr>
        </p:nvSpPr>
        <p:spPr/>
        <p:txBody>
          <a:bodyPr/>
          <a:lstStyle/>
          <a:p>
            <a:pPr>
              <a:defRPr/>
            </a:pPr>
            <a:fld id="{7CE87BE8-1CB9-460D-8959-563EB250A989}" type="slidenum">
              <a:rPr lang="en-US" smtClean="0"/>
              <a:pPr>
                <a:defRPr/>
              </a:pPr>
              <a:t>6</a:t>
            </a:fld>
            <a:endParaRPr lang="en-US" dirty="0"/>
          </a:p>
        </p:txBody>
      </p:sp>
      <p:sp>
        <p:nvSpPr>
          <p:cNvPr id="43" name="Rectangle 42"/>
          <p:cNvSpPr/>
          <p:nvPr/>
        </p:nvSpPr>
        <p:spPr>
          <a:xfrm>
            <a:off x="18662" y="4876800"/>
            <a:ext cx="9125338" cy="1327287"/>
          </a:xfrm>
          <a:prstGeom prst="rect">
            <a:avLst/>
          </a:prstGeom>
          <a:solidFill>
            <a:srgbClr val="FDF7D4">
              <a:alpha val="35000"/>
            </a:srgbClr>
          </a:solidFill>
        </p:spPr>
        <p:txBody>
          <a:bodyPr wrap="square" lIns="91440" rIns="91440">
            <a:spAutoFit/>
          </a:bodyPr>
          <a:lstStyle/>
          <a:p>
            <a:pPr marL="112713" indent="-112713" algn="just">
              <a:lnSpc>
                <a:spcPct val="150000"/>
              </a:lnSpc>
              <a:buFont typeface="Wingdings" pitchFamily="2" charset="2"/>
              <a:buChar char="ü"/>
            </a:pPr>
            <a:r>
              <a:rPr lang="en-US" sz="900" dirty="0" smtClean="0">
                <a:latin typeface="Arial"/>
                <a:cs typeface="Arial"/>
              </a:rPr>
              <a:t>Electronics &amp; High Tech industry group represented approximately </a:t>
            </a:r>
            <a:r>
              <a:rPr lang="en-US" sz="900" b="1" dirty="0" smtClean="0">
                <a:solidFill>
                  <a:srgbClr val="FF0000"/>
                </a:solidFill>
                <a:latin typeface="Arial"/>
                <a:cs typeface="Arial"/>
              </a:rPr>
              <a:t>35%</a:t>
            </a:r>
            <a:r>
              <a:rPr lang="en-US" sz="900" b="1" dirty="0" smtClean="0">
                <a:latin typeface="Arial"/>
                <a:cs typeface="Arial"/>
              </a:rPr>
              <a:t> </a:t>
            </a:r>
            <a:r>
              <a:rPr lang="en-US" sz="900" dirty="0" smtClean="0">
                <a:latin typeface="Arial"/>
                <a:cs typeface="Arial"/>
              </a:rPr>
              <a:t>of Communications &amp; High Tech operating group’s net revenues in fiscal 2011- </a:t>
            </a:r>
            <a:r>
              <a:rPr lang="en-US" sz="900" b="1" dirty="0" smtClean="0">
                <a:solidFill>
                  <a:srgbClr val="FF0000"/>
                </a:solidFill>
                <a:latin typeface="Arial"/>
                <a:cs typeface="Arial"/>
              </a:rPr>
              <a:t>$ 1901.9 million</a:t>
            </a:r>
            <a:endParaRPr lang="en-US" sz="900" dirty="0" smtClean="0">
              <a:solidFill>
                <a:srgbClr val="FF0000"/>
              </a:solidFill>
              <a:latin typeface="Arial"/>
              <a:cs typeface="Arial"/>
            </a:endParaRPr>
          </a:p>
          <a:p>
            <a:pPr marL="112713" lvl="0" indent="-112713" algn="just">
              <a:lnSpc>
                <a:spcPct val="150000"/>
              </a:lnSpc>
              <a:buFont typeface="Wingdings" pitchFamily="2" charset="2"/>
              <a:buChar char="ü"/>
            </a:pPr>
            <a:r>
              <a:rPr lang="en-US" sz="900" b="1" dirty="0" smtClean="0">
                <a:solidFill>
                  <a:prstClr val="black"/>
                </a:solidFill>
                <a:latin typeface="Arial"/>
                <a:cs typeface="Arial"/>
              </a:rPr>
              <a:t>Consulting revenues </a:t>
            </a:r>
            <a:r>
              <a:rPr lang="en-US" sz="900" dirty="0" smtClean="0">
                <a:solidFill>
                  <a:prstClr val="black"/>
                </a:solidFill>
                <a:latin typeface="Arial"/>
                <a:cs typeface="Arial"/>
              </a:rPr>
              <a:t>reflected strong growth, driven by growth across all geographic regions and industry groups, </a:t>
            </a:r>
            <a:r>
              <a:rPr lang="en-US" sz="900" b="1" dirty="0" smtClean="0">
                <a:solidFill>
                  <a:srgbClr val="FF0000"/>
                </a:solidFill>
                <a:latin typeface="Arial"/>
                <a:cs typeface="Arial"/>
              </a:rPr>
              <a:t>with  exception of Electronics &amp; High Tech in Asia Pacific</a:t>
            </a:r>
          </a:p>
          <a:p>
            <a:pPr marL="112713" indent="-112713" algn="just">
              <a:lnSpc>
                <a:spcPct val="150000"/>
              </a:lnSpc>
              <a:buFont typeface="Wingdings" pitchFamily="2" charset="2"/>
              <a:buChar char="ü"/>
            </a:pPr>
            <a:r>
              <a:rPr lang="en-US" sz="900" b="1" dirty="0" smtClean="0">
                <a:latin typeface="Arial"/>
                <a:cs typeface="Arial"/>
              </a:rPr>
              <a:t>Outsourcing revenues </a:t>
            </a:r>
            <a:r>
              <a:rPr lang="en-US" sz="900" dirty="0" smtClean="0">
                <a:latin typeface="Arial"/>
                <a:cs typeface="Arial"/>
              </a:rPr>
              <a:t>reflected very strong growth, driven by growth across all geographic regions and industry groups,</a:t>
            </a:r>
            <a:r>
              <a:rPr lang="en-US" sz="900" b="1" dirty="0" smtClean="0">
                <a:solidFill>
                  <a:srgbClr val="FF0000"/>
                </a:solidFill>
                <a:latin typeface="Arial"/>
                <a:cs typeface="Arial"/>
              </a:rPr>
              <a:t> with exception of Electronics &amp; High Tech in EMEA.</a:t>
            </a:r>
          </a:p>
          <a:p>
            <a:pPr marL="112713" indent="-112713" algn="just">
              <a:lnSpc>
                <a:spcPct val="150000"/>
              </a:lnSpc>
              <a:buFont typeface="Wingdings" pitchFamily="2" charset="2"/>
              <a:buChar char="ü"/>
            </a:pPr>
            <a:r>
              <a:rPr lang="en-US" sz="900" dirty="0" smtClean="0">
                <a:latin typeface="Arial"/>
                <a:cs typeface="Arial"/>
              </a:rPr>
              <a:t>Communications &amp; High Tech operating income increased, </a:t>
            </a:r>
            <a:r>
              <a:rPr lang="en-US" sz="900" b="1" dirty="0" smtClean="0">
                <a:solidFill>
                  <a:srgbClr val="FF0000"/>
                </a:solidFill>
                <a:latin typeface="Arial"/>
                <a:cs typeface="Arial"/>
              </a:rPr>
              <a:t>primarily due to revenue growth, partially offset by lower contract profitability</a:t>
            </a:r>
            <a:endParaRPr lang="en-US" sz="900" dirty="0">
              <a:latin typeface="Arial"/>
              <a:cs typeface="Arial"/>
            </a:endParaRPr>
          </a:p>
        </p:txBody>
      </p:sp>
      <p:graphicFrame>
        <p:nvGraphicFramePr>
          <p:cNvPr id="60" name="Table 59"/>
          <p:cNvGraphicFramePr>
            <a:graphicFrameLocks noGrp="1"/>
          </p:cNvGraphicFramePr>
          <p:nvPr>
            <p:extLst>
              <p:ext uri="{D42A27DB-BD31-4B8C-83A1-F6EECF244321}">
                <p14:modId xmlns:p14="http://schemas.microsoft.com/office/powerpoint/2010/main" val="704030087"/>
              </p:ext>
            </p:extLst>
          </p:nvPr>
        </p:nvGraphicFramePr>
        <p:xfrm>
          <a:off x="152400" y="3010676"/>
          <a:ext cx="8839200" cy="1828800"/>
        </p:xfrm>
        <a:graphic>
          <a:graphicData uri="http://schemas.openxmlformats.org/drawingml/2006/table">
            <a:tbl>
              <a:tblPr firstRow="1" bandRow="1">
                <a:tableStyleId>{5C22544A-7EE6-4342-B048-85BDC9FD1C3A}</a:tableStyleId>
              </a:tblPr>
              <a:tblGrid>
                <a:gridCol w="1737872"/>
                <a:gridCol w="1691128"/>
                <a:gridCol w="1447800"/>
                <a:gridCol w="1828800"/>
                <a:gridCol w="1219200"/>
                <a:gridCol w="914400"/>
              </a:tblGrid>
              <a:tr h="180975">
                <a:tc rowSpan="2">
                  <a:txBody>
                    <a:bodyPr/>
                    <a:lstStyle/>
                    <a:p>
                      <a:r>
                        <a:rPr lang="en-US" sz="900" dirty="0" smtClean="0">
                          <a:latin typeface="Arial"/>
                          <a:cs typeface="Arial"/>
                        </a:rPr>
                        <a:t>OPERATING GROUPS</a:t>
                      </a:r>
                      <a:endParaRPr lang="en-US" sz="900" dirty="0">
                        <a:solidFill>
                          <a:schemeClr val="tx1"/>
                        </a:solidFill>
                        <a:latin typeface="Arial"/>
                        <a:cs typeface="Arial"/>
                      </a:endParaRPr>
                    </a:p>
                  </a:txBody>
                  <a:tcPr marR="0"/>
                </a:tc>
                <a:tc gridSpan="2">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aseline="0" dirty="0" smtClean="0">
                          <a:latin typeface="Arial"/>
                          <a:cs typeface="Arial"/>
                        </a:rPr>
                        <a:t>2011</a:t>
                      </a:r>
                      <a:endParaRPr lang="en-US" sz="900" dirty="0">
                        <a:solidFill>
                          <a:schemeClr val="tx1"/>
                        </a:solidFill>
                        <a:latin typeface="Arial"/>
                        <a:cs typeface="Arial"/>
                      </a:endParaRPr>
                    </a:p>
                  </a:txBody>
                  <a:tcPr marL="0" marR="0"/>
                </a:tc>
                <a:tc hMerge="1">
                  <a:txBody>
                    <a:bodyPr/>
                    <a:lstStyle/>
                    <a:p>
                      <a:endParaRPr lang="en-US" sz="1000" dirty="0">
                        <a:solidFill>
                          <a:schemeClr val="tx1"/>
                        </a:solidFill>
                        <a:latin typeface="+mj-lt"/>
                      </a:endParaRPr>
                    </a:p>
                  </a:txBody>
                  <a:tcPr>
                    <a:solidFill>
                      <a:srgbClr val="FDF7D4"/>
                    </a:solidFill>
                  </a:tcPr>
                </a:tc>
                <a:tc gridSpan="2">
                  <a:txBody>
                    <a:bodyPr/>
                    <a:lstStyle/>
                    <a:p>
                      <a:pPr algn="ctr"/>
                      <a:r>
                        <a:rPr lang="en-US" sz="900" dirty="0" smtClean="0">
                          <a:latin typeface="Arial"/>
                          <a:cs typeface="Arial"/>
                        </a:rPr>
                        <a:t>2010</a:t>
                      </a:r>
                      <a:endParaRPr lang="en-US" sz="900" dirty="0">
                        <a:solidFill>
                          <a:schemeClr val="tx1"/>
                        </a:solidFill>
                        <a:latin typeface="Arial"/>
                        <a:cs typeface="Arial"/>
                      </a:endParaRPr>
                    </a:p>
                  </a:txBody>
                  <a:tcPr marL="0" marR="0"/>
                </a:tc>
                <a:tc hMerge="1">
                  <a:txBody>
                    <a:bodyPr/>
                    <a:lstStyle/>
                    <a:p>
                      <a:pPr algn="ctr"/>
                      <a:endParaRPr lang="en-US" sz="1000" dirty="0">
                        <a:solidFill>
                          <a:schemeClr val="tx1"/>
                        </a:solidFill>
                        <a:latin typeface="+mj-lt"/>
                      </a:endParaRPr>
                    </a:p>
                  </a:txBody>
                  <a:tcPr marL="0" marR="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DF7D4"/>
                    </a:solidFill>
                  </a:tcPr>
                </a:tc>
                <a:tc>
                  <a:txBody>
                    <a:bodyPr/>
                    <a:lstStyle/>
                    <a:p>
                      <a:pPr algn="ctr"/>
                      <a:endParaRPr lang="en-US" sz="900" dirty="0">
                        <a:solidFill>
                          <a:schemeClr val="tx1"/>
                        </a:solidFill>
                        <a:latin typeface="Arial"/>
                        <a:cs typeface="Arial"/>
                      </a:endParaRPr>
                    </a:p>
                  </a:txBody>
                  <a:tcPr marL="0" marR="0"/>
                </a:tc>
              </a:tr>
              <a:tr h="180975">
                <a:tc vMerge="1">
                  <a:txBody>
                    <a:bodyPr/>
                    <a:lstStyle/>
                    <a:p>
                      <a:endParaRPr lang="en-US" sz="1000" dirty="0">
                        <a:solidFill>
                          <a:schemeClr val="tx1"/>
                        </a:solidFill>
                        <a:latin typeface="+mj-lt"/>
                      </a:endParaRPr>
                    </a:p>
                  </a:txBody>
                  <a:tcPr>
                    <a:solidFill>
                      <a:srgbClr val="FDF7D4"/>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1" baseline="0" dirty="0" smtClean="0">
                          <a:latin typeface="Arial"/>
                          <a:cs typeface="Arial"/>
                        </a:rPr>
                        <a:t>Operating Income</a:t>
                      </a:r>
                      <a:endParaRPr lang="en-US" sz="900" b="1" dirty="0">
                        <a:solidFill>
                          <a:schemeClr val="tx1"/>
                        </a:solidFill>
                        <a:latin typeface="Arial"/>
                        <a:cs typeface="Arial"/>
                      </a:endParaRPr>
                    </a:p>
                  </a:txBody>
                  <a:tcPr marL="0" marR="0">
                    <a:solidFill>
                      <a:srgbClr val="4F81BD"/>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1" baseline="0" dirty="0" smtClean="0">
                          <a:latin typeface="Arial"/>
                          <a:cs typeface="Arial"/>
                        </a:rPr>
                        <a:t>Operating Margin</a:t>
                      </a:r>
                      <a:endParaRPr lang="en-US" sz="900" b="1" dirty="0">
                        <a:solidFill>
                          <a:schemeClr val="tx1"/>
                        </a:solidFill>
                        <a:latin typeface="Arial"/>
                        <a:cs typeface="Arial"/>
                      </a:endParaRPr>
                    </a:p>
                  </a:txBody>
                  <a:tcPr marL="0" marR="0">
                    <a:solidFill>
                      <a:srgbClr val="4F81BD"/>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1" baseline="0" dirty="0" smtClean="0">
                          <a:latin typeface="Arial"/>
                          <a:cs typeface="Arial"/>
                        </a:rPr>
                        <a:t>Operating Income</a:t>
                      </a:r>
                      <a:endParaRPr lang="en-US" sz="900" b="1" dirty="0">
                        <a:solidFill>
                          <a:schemeClr val="tx1"/>
                        </a:solidFill>
                        <a:latin typeface="Arial"/>
                        <a:cs typeface="Arial"/>
                      </a:endParaRPr>
                    </a:p>
                  </a:txBody>
                  <a:tcPr marL="0" marR="0">
                    <a:solidFill>
                      <a:srgbClr val="4F81BD"/>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1" baseline="0" dirty="0" smtClean="0">
                          <a:latin typeface="Arial"/>
                          <a:cs typeface="Arial"/>
                        </a:rPr>
                        <a:t>Operating Margin</a:t>
                      </a:r>
                      <a:endParaRPr lang="en-US" sz="900" b="1" dirty="0">
                        <a:solidFill>
                          <a:schemeClr val="tx1"/>
                        </a:solidFill>
                        <a:latin typeface="Arial"/>
                        <a:cs typeface="Arial"/>
                      </a:endParaRPr>
                    </a:p>
                  </a:txBody>
                  <a:tcPr marL="0" marR="0">
                    <a:solidFill>
                      <a:srgbClr val="4F81BD"/>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1" baseline="0" dirty="0" smtClean="0">
                          <a:latin typeface="Arial"/>
                          <a:cs typeface="Arial"/>
                        </a:rPr>
                        <a:t>Increase</a:t>
                      </a:r>
                      <a:endParaRPr lang="en-US" sz="900" b="1" dirty="0">
                        <a:solidFill>
                          <a:schemeClr val="tx1"/>
                        </a:solidFill>
                        <a:latin typeface="Arial"/>
                        <a:cs typeface="Arial"/>
                      </a:endParaRPr>
                    </a:p>
                  </a:txBody>
                  <a:tcPr marL="0" marR="0">
                    <a:solidFill>
                      <a:srgbClr val="4F81BD"/>
                    </a:solidFill>
                  </a:tcPr>
                </a:tc>
              </a:tr>
              <a:tr h="180975">
                <a:tc>
                  <a:txBody>
                    <a:bodyPr/>
                    <a:lstStyle/>
                    <a:p>
                      <a:pPr algn="l"/>
                      <a:r>
                        <a:rPr lang="en-US" sz="900" baseline="0" dirty="0" smtClean="0">
                          <a:latin typeface="Arial"/>
                          <a:cs typeface="Arial"/>
                        </a:rPr>
                        <a:t>Communications &amp; High Tech</a:t>
                      </a:r>
                      <a:endParaRPr lang="en-US" sz="900" b="1" baseline="0" dirty="0" smtClean="0">
                        <a:solidFill>
                          <a:srgbClr val="FF0000"/>
                        </a:solidFill>
                        <a:latin typeface="Arial"/>
                        <a:ea typeface="+mn-ea"/>
                        <a:cs typeface="Arial"/>
                      </a:endParaRPr>
                    </a:p>
                  </a:txBody>
                  <a:tcPr marR="0"/>
                </a:tc>
                <a:tc>
                  <a:txBody>
                    <a:bodyPr/>
                    <a:lstStyle/>
                    <a:p>
                      <a:pPr algn="ctr"/>
                      <a:r>
                        <a:rPr lang="en-US" sz="900" baseline="0" dirty="0" smtClean="0">
                          <a:latin typeface="Arial"/>
                          <a:cs typeface="Arial"/>
                        </a:rPr>
                        <a:t>728</a:t>
                      </a:r>
                      <a:endParaRPr lang="en-US" sz="900" b="1" baseline="0" dirty="0" smtClean="0">
                        <a:solidFill>
                          <a:srgbClr val="FF0000"/>
                        </a:solidFill>
                        <a:latin typeface="Arial"/>
                        <a:ea typeface="+mn-ea"/>
                        <a:cs typeface="Arial"/>
                      </a:endParaRPr>
                    </a:p>
                  </a:txBody>
                  <a:tcPr marL="0" marR="0"/>
                </a:tc>
                <a:tc>
                  <a:txBody>
                    <a:bodyPr/>
                    <a:lstStyle/>
                    <a:p>
                      <a:pPr algn="ctr"/>
                      <a:r>
                        <a:rPr lang="en-US" sz="900" baseline="0" dirty="0" smtClean="0">
                          <a:latin typeface="Arial"/>
                          <a:cs typeface="Arial"/>
                        </a:rPr>
                        <a:t>13</a:t>
                      </a:r>
                      <a:endParaRPr lang="en-US" sz="900" b="1" baseline="0" dirty="0" smtClean="0">
                        <a:solidFill>
                          <a:srgbClr val="FF0000"/>
                        </a:solidFill>
                        <a:latin typeface="Arial"/>
                        <a:ea typeface="+mn-ea"/>
                        <a:cs typeface="Arial"/>
                      </a:endParaRPr>
                    </a:p>
                  </a:txBody>
                  <a:tcPr marL="0" marR="0"/>
                </a:tc>
                <a:tc>
                  <a:txBody>
                    <a:bodyPr/>
                    <a:lstStyle/>
                    <a:p>
                      <a:pPr algn="ctr"/>
                      <a:r>
                        <a:rPr lang="en-US" sz="900" baseline="0" dirty="0" smtClean="0">
                          <a:latin typeface="Arial"/>
                          <a:cs typeface="Arial"/>
                        </a:rPr>
                        <a:t>615</a:t>
                      </a:r>
                      <a:endParaRPr lang="en-US" sz="900" b="1" baseline="0" dirty="0" smtClean="0">
                        <a:solidFill>
                          <a:srgbClr val="FF0000"/>
                        </a:solidFill>
                        <a:latin typeface="Arial"/>
                        <a:ea typeface="+mn-ea"/>
                        <a:cs typeface="Arial"/>
                      </a:endParaRPr>
                    </a:p>
                  </a:txBody>
                  <a:tcPr marL="0" marR="0"/>
                </a:tc>
                <a:tc>
                  <a:txBody>
                    <a:bodyPr/>
                    <a:lstStyle/>
                    <a:p>
                      <a:pPr algn="ctr"/>
                      <a:r>
                        <a:rPr lang="en-US" sz="900" baseline="0" dirty="0" smtClean="0">
                          <a:latin typeface="Arial"/>
                          <a:cs typeface="Arial"/>
                        </a:rPr>
                        <a:t>13</a:t>
                      </a:r>
                      <a:endParaRPr lang="en-US" sz="900" b="1" baseline="0" dirty="0" smtClean="0">
                        <a:solidFill>
                          <a:srgbClr val="FF0000"/>
                        </a:solidFill>
                        <a:latin typeface="Arial"/>
                        <a:ea typeface="+mn-ea"/>
                        <a:cs typeface="Arial"/>
                      </a:endParaRPr>
                    </a:p>
                  </a:txBody>
                  <a:tcPr marL="0" marR="0"/>
                </a:tc>
                <a:tc>
                  <a:txBody>
                    <a:bodyPr/>
                    <a:lstStyle/>
                    <a:p>
                      <a:pPr algn="ctr"/>
                      <a:r>
                        <a:rPr lang="en-US" sz="900" baseline="0" dirty="0" smtClean="0">
                          <a:latin typeface="Arial"/>
                          <a:cs typeface="Arial"/>
                        </a:rPr>
                        <a:t>113</a:t>
                      </a:r>
                      <a:endParaRPr lang="en-US" sz="900" b="1" baseline="0" dirty="0" smtClean="0">
                        <a:solidFill>
                          <a:srgbClr val="FF0000"/>
                        </a:solidFill>
                        <a:latin typeface="Arial"/>
                        <a:ea typeface="+mn-ea"/>
                        <a:cs typeface="Arial"/>
                      </a:endParaRPr>
                    </a:p>
                  </a:txBody>
                  <a:tcPr marL="0" marR="0"/>
                </a:tc>
              </a:tr>
              <a:tr h="180975">
                <a:tc>
                  <a:txBody>
                    <a:bodyPr/>
                    <a:lstStyle/>
                    <a:p>
                      <a:pPr algn="l"/>
                      <a:r>
                        <a:rPr lang="en-US" sz="900" baseline="0" dirty="0" smtClean="0">
                          <a:latin typeface="Arial"/>
                          <a:cs typeface="Arial"/>
                        </a:rPr>
                        <a:t>Financial Services</a:t>
                      </a:r>
                      <a:endParaRPr lang="en-US" sz="900" baseline="0" dirty="0" smtClean="0">
                        <a:solidFill>
                          <a:schemeClr val="dk1"/>
                        </a:solidFill>
                        <a:latin typeface="Arial"/>
                        <a:ea typeface="+mn-ea"/>
                        <a:cs typeface="Arial"/>
                      </a:endParaRPr>
                    </a:p>
                  </a:txBody>
                  <a:tcPr marR="0"/>
                </a:tc>
                <a:tc>
                  <a:txBody>
                    <a:bodyPr/>
                    <a:lstStyle/>
                    <a:p>
                      <a:pPr algn="ctr"/>
                      <a:r>
                        <a:rPr lang="en-US" sz="900" baseline="0" dirty="0" smtClean="0">
                          <a:latin typeface="Arial"/>
                          <a:cs typeface="Arial"/>
                        </a:rPr>
                        <a:t>898</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17</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772</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17</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126</a:t>
                      </a:r>
                      <a:endParaRPr lang="en-US" sz="900" baseline="0" dirty="0" smtClean="0">
                        <a:solidFill>
                          <a:schemeClr val="dk1"/>
                        </a:solidFill>
                        <a:latin typeface="Arial"/>
                        <a:ea typeface="+mn-ea"/>
                        <a:cs typeface="Arial"/>
                      </a:endParaRPr>
                    </a:p>
                  </a:txBody>
                  <a:tcPr marL="0" marR="0"/>
                </a:tc>
              </a:tr>
              <a:tr h="180975">
                <a:tc>
                  <a:txBody>
                    <a:bodyPr/>
                    <a:lstStyle/>
                    <a:p>
                      <a:pPr algn="l"/>
                      <a:r>
                        <a:rPr lang="en-US" sz="900" baseline="0" dirty="0" smtClean="0">
                          <a:latin typeface="Arial"/>
                          <a:cs typeface="Arial"/>
                        </a:rPr>
                        <a:t>Health &amp; Public Service</a:t>
                      </a:r>
                      <a:endParaRPr lang="en-US" sz="900" baseline="0" dirty="0" smtClean="0">
                        <a:solidFill>
                          <a:schemeClr val="dk1"/>
                        </a:solidFill>
                        <a:latin typeface="Arial"/>
                        <a:ea typeface="+mn-ea"/>
                        <a:cs typeface="Arial"/>
                      </a:endParaRPr>
                    </a:p>
                  </a:txBody>
                  <a:tcPr marR="0"/>
                </a:tc>
                <a:tc>
                  <a:txBody>
                    <a:bodyPr/>
                    <a:lstStyle/>
                    <a:p>
                      <a:pPr algn="ctr"/>
                      <a:r>
                        <a:rPr lang="en-US" sz="900" baseline="0" dirty="0" smtClean="0">
                          <a:latin typeface="Arial"/>
                          <a:cs typeface="Arial"/>
                        </a:rPr>
                        <a:t>318</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8</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287</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8</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32</a:t>
                      </a:r>
                      <a:endParaRPr lang="en-US" sz="900" baseline="0" dirty="0" smtClean="0">
                        <a:solidFill>
                          <a:schemeClr val="dk1"/>
                        </a:solidFill>
                        <a:latin typeface="Arial"/>
                        <a:ea typeface="+mn-ea"/>
                        <a:cs typeface="Arial"/>
                      </a:endParaRPr>
                    </a:p>
                  </a:txBody>
                  <a:tcPr marL="0" marR="0"/>
                </a:tc>
              </a:tr>
              <a:tr h="180975">
                <a:tc>
                  <a:txBody>
                    <a:bodyPr/>
                    <a:lstStyle/>
                    <a:p>
                      <a:pPr algn="l"/>
                      <a:r>
                        <a:rPr lang="en-US" sz="900" baseline="0" dirty="0" smtClean="0">
                          <a:latin typeface="Arial"/>
                          <a:cs typeface="Arial"/>
                        </a:rPr>
                        <a:t>Products</a:t>
                      </a:r>
                      <a:endParaRPr lang="en-US" sz="900" baseline="0" dirty="0" smtClean="0">
                        <a:solidFill>
                          <a:schemeClr val="dk1"/>
                        </a:solidFill>
                        <a:latin typeface="Arial"/>
                        <a:ea typeface="+mn-ea"/>
                        <a:cs typeface="Arial"/>
                      </a:endParaRPr>
                    </a:p>
                  </a:txBody>
                  <a:tcPr marR="0"/>
                </a:tc>
                <a:tc>
                  <a:txBody>
                    <a:bodyPr/>
                    <a:lstStyle/>
                    <a:p>
                      <a:pPr algn="ctr"/>
                      <a:r>
                        <a:rPr lang="en-US" sz="900" baseline="0" dirty="0" smtClean="0">
                          <a:latin typeface="Arial"/>
                          <a:cs typeface="Arial"/>
                        </a:rPr>
                        <a:t>680</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11</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592</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12</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88</a:t>
                      </a:r>
                      <a:endParaRPr lang="en-US" sz="900" baseline="0" dirty="0" smtClean="0">
                        <a:solidFill>
                          <a:schemeClr val="dk1"/>
                        </a:solidFill>
                        <a:latin typeface="Arial"/>
                        <a:ea typeface="+mn-ea"/>
                        <a:cs typeface="Arial"/>
                      </a:endParaRPr>
                    </a:p>
                  </a:txBody>
                  <a:tcPr marL="0" marR="0"/>
                </a:tc>
              </a:tr>
              <a:tr h="180975">
                <a:tc>
                  <a:txBody>
                    <a:bodyPr/>
                    <a:lstStyle/>
                    <a:p>
                      <a:pPr algn="l"/>
                      <a:r>
                        <a:rPr lang="en-US" sz="900" baseline="0" dirty="0" smtClean="0">
                          <a:latin typeface="Arial"/>
                          <a:cs typeface="Arial"/>
                        </a:rPr>
                        <a:t>Resources</a:t>
                      </a:r>
                      <a:endParaRPr lang="en-US" sz="900" baseline="0" dirty="0" smtClean="0">
                        <a:solidFill>
                          <a:schemeClr val="dk1"/>
                        </a:solidFill>
                        <a:latin typeface="Arial"/>
                        <a:ea typeface="+mn-ea"/>
                        <a:cs typeface="Arial"/>
                      </a:endParaRPr>
                    </a:p>
                  </a:txBody>
                  <a:tcPr marR="0"/>
                </a:tc>
                <a:tc>
                  <a:txBody>
                    <a:bodyPr/>
                    <a:lstStyle/>
                    <a:p>
                      <a:pPr algn="ctr"/>
                      <a:r>
                        <a:rPr lang="en-US" sz="900" baseline="0" dirty="0" smtClean="0">
                          <a:latin typeface="Arial"/>
                          <a:cs typeface="Arial"/>
                        </a:rPr>
                        <a:t>846</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17</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649</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17</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197</a:t>
                      </a:r>
                      <a:endParaRPr lang="en-US" sz="900" baseline="0" dirty="0" smtClean="0">
                        <a:solidFill>
                          <a:schemeClr val="dk1"/>
                        </a:solidFill>
                        <a:latin typeface="Arial"/>
                        <a:ea typeface="+mn-ea"/>
                        <a:cs typeface="Arial"/>
                      </a:endParaRPr>
                    </a:p>
                  </a:txBody>
                  <a:tcPr marL="0" marR="0"/>
                </a:tc>
              </a:tr>
              <a:tr h="180975">
                <a:tc>
                  <a:txBody>
                    <a:bodyPr/>
                    <a:lstStyle/>
                    <a:p>
                      <a:pPr algn="l"/>
                      <a:r>
                        <a:rPr lang="en-US" sz="900" baseline="0" dirty="0" smtClean="0">
                          <a:latin typeface="Arial"/>
                          <a:cs typeface="Arial"/>
                        </a:rPr>
                        <a:t>Total</a:t>
                      </a:r>
                      <a:endParaRPr lang="en-US" sz="900" baseline="0" dirty="0" smtClean="0">
                        <a:solidFill>
                          <a:schemeClr val="dk1"/>
                        </a:solidFill>
                        <a:latin typeface="Arial"/>
                        <a:ea typeface="+mn-ea"/>
                        <a:cs typeface="Arial"/>
                      </a:endParaRPr>
                    </a:p>
                  </a:txBody>
                  <a:tcPr marR="0"/>
                </a:tc>
                <a:tc>
                  <a:txBody>
                    <a:bodyPr/>
                    <a:lstStyle/>
                    <a:p>
                      <a:pPr algn="ctr"/>
                      <a:r>
                        <a:rPr lang="en-US" sz="900" baseline="0" dirty="0" smtClean="0">
                          <a:latin typeface="Arial"/>
                          <a:cs typeface="Arial"/>
                        </a:rPr>
                        <a:t>3,470</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13.6</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2,915</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13.5</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556</a:t>
                      </a:r>
                      <a:endParaRPr lang="en-US" sz="900" baseline="0" dirty="0" smtClean="0">
                        <a:solidFill>
                          <a:schemeClr val="dk1"/>
                        </a:solidFill>
                        <a:latin typeface="Arial"/>
                        <a:ea typeface="+mn-ea"/>
                        <a:cs typeface="Arial"/>
                      </a:endParaRPr>
                    </a:p>
                  </a:txBody>
                  <a:tcPr marL="0" marR="0"/>
                </a:tc>
              </a:tr>
            </a:tbl>
          </a:graphicData>
        </a:graphic>
      </p:graphicFrame>
      <p:sp>
        <p:nvSpPr>
          <p:cNvPr id="61" name="AutoShape 6"/>
          <p:cNvSpPr>
            <a:spLocks noChangeArrowheads="1"/>
          </p:cNvSpPr>
          <p:nvPr/>
        </p:nvSpPr>
        <p:spPr bwMode="auto">
          <a:xfrm>
            <a:off x="159244" y="2810069"/>
            <a:ext cx="8805672" cy="182880"/>
          </a:xfrm>
          <a:prstGeom prst="rect">
            <a:avLst/>
          </a:prstGeom>
          <a:solidFill>
            <a:srgbClr val="FCEFA5"/>
          </a:solidFill>
          <a:ln w="12700" algn="ctr">
            <a:noFill/>
            <a:round/>
            <a:headEnd/>
            <a:tailEnd/>
          </a:ln>
        </p:spPr>
        <p:txBody>
          <a:bodyPr anchor="ctr"/>
          <a:lstStyle/>
          <a:p>
            <a:pPr algn="ctr"/>
            <a:r>
              <a:rPr lang="en-US" sz="1100" b="1" dirty="0" smtClean="0">
                <a:solidFill>
                  <a:schemeClr val="tx1">
                    <a:lumMod val="75000"/>
                    <a:lumOff val="25000"/>
                  </a:schemeClr>
                </a:solidFill>
              </a:rPr>
              <a:t>Operating Margin Across Verticals</a:t>
            </a:r>
            <a:endParaRPr lang="en-US" sz="1100" b="1" dirty="0">
              <a:solidFill>
                <a:schemeClr val="tx1">
                  <a:lumMod val="75000"/>
                  <a:lumOff val="25000"/>
                </a:schemeClr>
              </a:solidFill>
            </a:endParaRPr>
          </a:p>
        </p:txBody>
      </p:sp>
      <p:sp>
        <p:nvSpPr>
          <p:cNvPr id="11" name="Isosceles Triangle 10"/>
          <p:cNvSpPr/>
          <p:nvPr/>
        </p:nvSpPr>
        <p:spPr>
          <a:xfrm>
            <a:off x="4876800" y="1444378"/>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13" name="Isosceles Triangle 12"/>
          <p:cNvSpPr/>
          <p:nvPr/>
        </p:nvSpPr>
        <p:spPr>
          <a:xfrm>
            <a:off x="4876800" y="1672978"/>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14" name="Isosceles Triangle 13"/>
          <p:cNvSpPr/>
          <p:nvPr/>
        </p:nvSpPr>
        <p:spPr>
          <a:xfrm>
            <a:off x="4876800" y="1890695"/>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15" name="Isosceles Triangle 14"/>
          <p:cNvSpPr/>
          <p:nvPr/>
        </p:nvSpPr>
        <p:spPr>
          <a:xfrm>
            <a:off x="4876800" y="2120847"/>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16" name="Isosceles Triangle 15"/>
          <p:cNvSpPr/>
          <p:nvPr/>
        </p:nvSpPr>
        <p:spPr>
          <a:xfrm>
            <a:off x="4876800" y="2358778"/>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18" name="Isosceles Triangle 17"/>
          <p:cNvSpPr/>
          <p:nvPr/>
        </p:nvSpPr>
        <p:spPr>
          <a:xfrm>
            <a:off x="6492240" y="144780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19" name="Isosceles Triangle 18"/>
          <p:cNvSpPr/>
          <p:nvPr/>
        </p:nvSpPr>
        <p:spPr>
          <a:xfrm>
            <a:off x="6492240" y="167640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20" name="Isosceles Triangle 19"/>
          <p:cNvSpPr/>
          <p:nvPr/>
        </p:nvSpPr>
        <p:spPr>
          <a:xfrm>
            <a:off x="6492240" y="1894117"/>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21" name="Isosceles Triangle 20"/>
          <p:cNvSpPr/>
          <p:nvPr/>
        </p:nvSpPr>
        <p:spPr>
          <a:xfrm>
            <a:off x="6492240" y="2124269"/>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22" name="Isosceles Triangle 21"/>
          <p:cNvSpPr/>
          <p:nvPr/>
        </p:nvSpPr>
        <p:spPr>
          <a:xfrm>
            <a:off x="6492240" y="236220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24" name="Isosceles Triangle 23"/>
          <p:cNvSpPr/>
          <p:nvPr/>
        </p:nvSpPr>
        <p:spPr>
          <a:xfrm>
            <a:off x="8702040" y="3518888"/>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25" name="Isosceles Triangle 24"/>
          <p:cNvSpPr/>
          <p:nvPr/>
        </p:nvSpPr>
        <p:spPr>
          <a:xfrm>
            <a:off x="8702040" y="3747488"/>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26" name="Isosceles Triangle 25"/>
          <p:cNvSpPr/>
          <p:nvPr/>
        </p:nvSpPr>
        <p:spPr>
          <a:xfrm>
            <a:off x="8702040" y="3965205"/>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27" name="Isosceles Triangle 26"/>
          <p:cNvSpPr/>
          <p:nvPr/>
        </p:nvSpPr>
        <p:spPr>
          <a:xfrm>
            <a:off x="8702040" y="4195357"/>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28" name="Isosceles Triangle 27"/>
          <p:cNvSpPr/>
          <p:nvPr/>
        </p:nvSpPr>
        <p:spPr>
          <a:xfrm>
            <a:off x="8702040" y="4433288"/>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29" name="Isosceles Triangle 28"/>
          <p:cNvSpPr/>
          <p:nvPr/>
        </p:nvSpPr>
        <p:spPr>
          <a:xfrm>
            <a:off x="8702040" y="4661888"/>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36" name="Isosceles Triangle 35"/>
          <p:cNvSpPr/>
          <p:nvPr/>
        </p:nvSpPr>
        <p:spPr>
          <a:xfrm flipV="1">
            <a:off x="6570396" y="6532228"/>
            <a:ext cx="137160" cy="137160"/>
          </a:xfrm>
          <a:prstGeom prst="triangl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37" name="TextBox 36"/>
          <p:cNvSpPr txBox="1"/>
          <p:nvPr/>
        </p:nvSpPr>
        <p:spPr>
          <a:xfrm>
            <a:off x="6694583" y="6477001"/>
            <a:ext cx="2209800" cy="246221"/>
          </a:xfrm>
          <a:prstGeom prst="rect">
            <a:avLst/>
          </a:prstGeom>
          <a:noFill/>
        </p:spPr>
        <p:txBody>
          <a:bodyPr wrap="square" rtlCol="0">
            <a:spAutoFit/>
          </a:bodyPr>
          <a:lstStyle/>
          <a:p>
            <a:pPr>
              <a:buFont typeface="Calibri" pitchFamily="34" charset="0"/>
              <a:buChar char="*"/>
            </a:pPr>
            <a:r>
              <a:rPr lang="en-US" sz="1000" i="1" dirty="0" smtClean="0">
                <a:latin typeface="+mj-lt"/>
              </a:rPr>
              <a:t>Negative change from Previous year</a:t>
            </a:r>
          </a:p>
        </p:txBody>
      </p:sp>
      <p:sp>
        <p:nvSpPr>
          <p:cNvPr id="38" name="Isosceles Triangle 37"/>
          <p:cNvSpPr/>
          <p:nvPr/>
        </p:nvSpPr>
        <p:spPr>
          <a:xfrm>
            <a:off x="6575234" y="633984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mj-lt"/>
            </a:endParaRPr>
          </a:p>
        </p:txBody>
      </p:sp>
      <p:sp>
        <p:nvSpPr>
          <p:cNvPr id="39" name="TextBox 38"/>
          <p:cNvSpPr txBox="1"/>
          <p:nvPr/>
        </p:nvSpPr>
        <p:spPr>
          <a:xfrm>
            <a:off x="6705600" y="6297441"/>
            <a:ext cx="2194560" cy="246221"/>
          </a:xfrm>
          <a:prstGeom prst="rect">
            <a:avLst/>
          </a:prstGeom>
          <a:noFill/>
        </p:spPr>
        <p:txBody>
          <a:bodyPr wrap="square" rtlCol="0">
            <a:spAutoFit/>
          </a:bodyPr>
          <a:lstStyle/>
          <a:p>
            <a:pPr>
              <a:buFont typeface="Calibri" pitchFamily="34" charset="0"/>
              <a:buChar char="*"/>
            </a:pPr>
            <a:r>
              <a:rPr lang="en-US" sz="1000" i="1" dirty="0" smtClean="0">
                <a:latin typeface="+mj-lt"/>
              </a:rPr>
              <a:t>Positive change from Previous year</a:t>
            </a:r>
            <a:endParaRPr lang="en-US" sz="1000" i="1" dirty="0">
              <a:latin typeface="+mj-lt"/>
            </a:endParaRPr>
          </a:p>
        </p:txBody>
      </p:sp>
      <p:sp>
        <p:nvSpPr>
          <p:cNvPr id="40"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3"/>
          <p:cNvSpPr>
            <a:spLocks noGrp="1" noChangeArrowheads="1"/>
          </p:cNvSpPr>
          <p:nvPr>
            <p:ph type="title"/>
          </p:nvPr>
        </p:nvSpPr>
        <p:spPr>
          <a:xfrm>
            <a:off x="1000125" y="53975"/>
            <a:ext cx="7915275" cy="477838"/>
          </a:xfrm>
        </p:spPr>
        <p:txBody>
          <a:bodyPr/>
          <a:lstStyle/>
          <a:p>
            <a:pPr eaLnBrk="1" hangingPunct="1"/>
            <a:r>
              <a:rPr lang="en-US" dirty="0" smtClean="0">
                <a:latin typeface="Arial"/>
                <a:cs typeface="Arial"/>
              </a:rPr>
              <a:t>Accenture Financials - Revenue Analysis</a:t>
            </a:r>
          </a:p>
        </p:txBody>
      </p:sp>
      <p:sp>
        <p:nvSpPr>
          <p:cNvPr id="1087" name="AutoShape 6"/>
          <p:cNvSpPr>
            <a:spLocks noChangeArrowheads="1"/>
          </p:cNvSpPr>
          <p:nvPr/>
        </p:nvSpPr>
        <p:spPr bwMode="auto">
          <a:xfrm>
            <a:off x="174880" y="745982"/>
            <a:ext cx="8805672" cy="182880"/>
          </a:xfrm>
          <a:prstGeom prst="rect">
            <a:avLst/>
          </a:prstGeom>
          <a:solidFill>
            <a:srgbClr val="FCEFA5"/>
          </a:solidFill>
          <a:ln w="12700" algn="ctr">
            <a:noFill/>
            <a:round/>
            <a:headEnd/>
            <a:tailEnd/>
          </a:ln>
        </p:spPr>
        <p:txBody>
          <a:bodyPr anchor="ctr"/>
          <a:lstStyle/>
          <a:p>
            <a:pPr algn="ctr"/>
            <a:r>
              <a:rPr lang="en-US" sz="1100" b="1" dirty="0" smtClean="0">
                <a:solidFill>
                  <a:schemeClr val="tx1">
                    <a:lumMod val="75000"/>
                    <a:lumOff val="25000"/>
                  </a:schemeClr>
                </a:solidFill>
                <a:latin typeface="Arial"/>
                <a:cs typeface="Arial"/>
              </a:rPr>
              <a:t>Revenue </a:t>
            </a:r>
            <a:r>
              <a:rPr lang="en-US" sz="1100" b="1" dirty="0">
                <a:solidFill>
                  <a:schemeClr val="tx1">
                    <a:lumMod val="75000"/>
                    <a:lumOff val="25000"/>
                  </a:schemeClr>
                </a:solidFill>
                <a:latin typeface="Arial"/>
                <a:cs typeface="Arial"/>
              </a:rPr>
              <a:t>Distribution Across </a:t>
            </a:r>
            <a:r>
              <a:rPr lang="en-US" sz="1100" b="1" dirty="0" smtClean="0">
                <a:solidFill>
                  <a:schemeClr val="tx1">
                    <a:lumMod val="75000"/>
                    <a:lumOff val="25000"/>
                  </a:schemeClr>
                </a:solidFill>
                <a:latin typeface="Arial"/>
                <a:cs typeface="Arial"/>
              </a:rPr>
              <a:t>Verticals</a:t>
            </a:r>
            <a:endParaRPr lang="en-US" sz="1100" b="1" dirty="0">
              <a:solidFill>
                <a:schemeClr val="tx1">
                  <a:lumMod val="75000"/>
                  <a:lumOff val="25000"/>
                </a:schemeClr>
              </a:solidFill>
              <a:latin typeface="Arial"/>
              <a:cs typeface="Arial"/>
            </a:endParaRPr>
          </a:p>
        </p:txBody>
      </p:sp>
      <p:sp>
        <p:nvSpPr>
          <p:cNvPr id="12" name="Slide Number Placeholder 11"/>
          <p:cNvSpPr>
            <a:spLocks noGrp="1"/>
          </p:cNvSpPr>
          <p:nvPr>
            <p:ph type="sldNum" sz="quarter" idx="10"/>
          </p:nvPr>
        </p:nvSpPr>
        <p:spPr/>
        <p:txBody>
          <a:bodyPr/>
          <a:lstStyle/>
          <a:p>
            <a:pPr>
              <a:defRPr/>
            </a:pPr>
            <a:fld id="{7CE87BE8-1CB9-460D-8959-563EB250A989}" type="slidenum">
              <a:rPr lang="en-US" smtClean="0">
                <a:latin typeface="Arial"/>
                <a:cs typeface="Arial"/>
              </a:rPr>
              <a:pPr>
                <a:defRPr/>
              </a:pPr>
              <a:t>7</a:t>
            </a:fld>
            <a:endParaRPr lang="en-US" dirty="0">
              <a:latin typeface="Arial"/>
              <a:cs typeface="Arial"/>
            </a:endParaRPr>
          </a:p>
        </p:txBody>
      </p:sp>
      <p:sp>
        <p:nvSpPr>
          <p:cNvPr id="43" name="Rectangle 42"/>
          <p:cNvSpPr/>
          <p:nvPr/>
        </p:nvSpPr>
        <p:spPr>
          <a:xfrm>
            <a:off x="18662" y="4876800"/>
            <a:ext cx="9125338" cy="310341"/>
          </a:xfrm>
          <a:prstGeom prst="rect">
            <a:avLst/>
          </a:prstGeom>
          <a:solidFill>
            <a:srgbClr val="FDF7D4">
              <a:alpha val="35000"/>
            </a:srgbClr>
          </a:solidFill>
        </p:spPr>
        <p:txBody>
          <a:bodyPr wrap="square" lIns="91440" rIns="91440">
            <a:spAutoFit/>
          </a:bodyPr>
          <a:lstStyle/>
          <a:p>
            <a:pPr marL="112713" indent="-112713" algn="just">
              <a:lnSpc>
                <a:spcPct val="150000"/>
              </a:lnSpc>
              <a:buFont typeface="Wingdings" pitchFamily="2" charset="2"/>
              <a:buChar char="ü"/>
            </a:pPr>
            <a:r>
              <a:rPr lang="en-US" sz="1000" dirty="0" smtClean="0">
                <a:latin typeface="Arial"/>
                <a:cs typeface="Arial"/>
              </a:rPr>
              <a:t>Communications &amp; High Tech </a:t>
            </a:r>
            <a:r>
              <a:rPr lang="en-US" sz="1000" b="1" i="1" dirty="0" smtClean="0">
                <a:solidFill>
                  <a:srgbClr val="FF0000"/>
                </a:solidFill>
                <a:latin typeface="Arial"/>
                <a:cs typeface="Arial"/>
              </a:rPr>
              <a:t>operating income increased</a:t>
            </a:r>
            <a:r>
              <a:rPr lang="en-US" sz="1000" dirty="0" smtClean="0">
                <a:solidFill>
                  <a:srgbClr val="FF0000"/>
                </a:solidFill>
                <a:latin typeface="Arial"/>
                <a:cs typeface="Arial"/>
              </a:rPr>
              <a:t>, </a:t>
            </a:r>
            <a:r>
              <a:rPr lang="en-US" sz="1000" dirty="0" smtClean="0">
                <a:latin typeface="Arial"/>
                <a:cs typeface="Arial"/>
              </a:rPr>
              <a:t>and so is the operating margin from 13 to 14%.</a:t>
            </a:r>
            <a:endParaRPr lang="en-US" sz="1000" b="1" i="1" dirty="0" smtClean="0">
              <a:solidFill>
                <a:srgbClr val="FF0000"/>
              </a:solidFill>
              <a:latin typeface="Arial"/>
              <a:cs typeface="Arial"/>
            </a:endParaRPr>
          </a:p>
        </p:txBody>
      </p:sp>
      <p:graphicFrame>
        <p:nvGraphicFramePr>
          <p:cNvPr id="60" name="Table 59"/>
          <p:cNvGraphicFramePr>
            <a:graphicFrameLocks noGrp="1"/>
          </p:cNvGraphicFramePr>
          <p:nvPr>
            <p:extLst>
              <p:ext uri="{D42A27DB-BD31-4B8C-83A1-F6EECF244321}">
                <p14:modId xmlns:p14="http://schemas.microsoft.com/office/powerpoint/2010/main" val="3815492615"/>
              </p:ext>
            </p:extLst>
          </p:nvPr>
        </p:nvGraphicFramePr>
        <p:xfrm>
          <a:off x="152400" y="3010676"/>
          <a:ext cx="8839200" cy="1965960"/>
        </p:xfrm>
        <a:graphic>
          <a:graphicData uri="http://schemas.openxmlformats.org/drawingml/2006/table">
            <a:tbl>
              <a:tblPr firstRow="1" bandRow="1">
                <a:tableStyleId>{5C22544A-7EE6-4342-B048-85BDC9FD1C3A}</a:tableStyleId>
              </a:tblPr>
              <a:tblGrid>
                <a:gridCol w="1737872"/>
                <a:gridCol w="1691128"/>
                <a:gridCol w="1447800"/>
                <a:gridCol w="1828800"/>
                <a:gridCol w="1219200"/>
                <a:gridCol w="914400"/>
              </a:tblGrid>
              <a:tr h="180975">
                <a:tc rowSpan="2">
                  <a:txBody>
                    <a:bodyPr/>
                    <a:lstStyle/>
                    <a:p>
                      <a:r>
                        <a:rPr lang="en-US" sz="900" dirty="0" smtClean="0">
                          <a:latin typeface="Arial"/>
                          <a:cs typeface="Arial"/>
                        </a:rPr>
                        <a:t>OPERATING GROUPS</a:t>
                      </a:r>
                      <a:endParaRPr lang="en-US" sz="900" dirty="0">
                        <a:solidFill>
                          <a:schemeClr val="tx1"/>
                        </a:solidFill>
                        <a:latin typeface="Arial"/>
                        <a:cs typeface="Arial"/>
                      </a:endParaRPr>
                    </a:p>
                  </a:txBody>
                  <a:tcPr marR="0"/>
                </a:tc>
                <a:tc gridSpan="2">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aseline="0" dirty="0" smtClean="0">
                          <a:latin typeface="Arial"/>
                          <a:cs typeface="Arial"/>
                        </a:rPr>
                        <a:t>2012</a:t>
                      </a:r>
                      <a:endParaRPr lang="en-US" sz="900" dirty="0">
                        <a:solidFill>
                          <a:schemeClr val="tx1"/>
                        </a:solidFill>
                        <a:latin typeface="Arial"/>
                        <a:cs typeface="Arial"/>
                      </a:endParaRPr>
                    </a:p>
                  </a:txBody>
                  <a:tcPr marL="0" marR="0"/>
                </a:tc>
                <a:tc hMerge="1">
                  <a:txBody>
                    <a:bodyPr/>
                    <a:lstStyle/>
                    <a:p>
                      <a:endParaRPr lang="en-US" sz="1000" dirty="0">
                        <a:solidFill>
                          <a:schemeClr val="tx1"/>
                        </a:solidFill>
                        <a:latin typeface="+mj-lt"/>
                      </a:endParaRPr>
                    </a:p>
                  </a:txBody>
                  <a:tcPr>
                    <a:solidFill>
                      <a:srgbClr val="FDF7D4"/>
                    </a:solidFill>
                  </a:tcPr>
                </a:tc>
                <a:tc gridSpan="2">
                  <a:txBody>
                    <a:bodyPr/>
                    <a:lstStyle/>
                    <a:p>
                      <a:pPr algn="ctr"/>
                      <a:r>
                        <a:rPr lang="en-US" sz="900" dirty="0" smtClean="0">
                          <a:latin typeface="Arial"/>
                          <a:cs typeface="Arial"/>
                        </a:rPr>
                        <a:t>2011</a:t>
                      </a:r>
                      <a:endParaRPr lang="en-US" sz="900" dirty="0">
                        <a:solidFill>
                          <a:schemeClr val="tx1"/>
                        </a:solidFill>
                        <a:latin typeface="Arial"/>
                        <a:cs typeface="Arial"/>
                      </a:endParaRPr>
                    </a:p>
                  </a:txBody>
                  <a:tcPr marL="0" marR="0"/>
                </a:tc>
                <a:tc hMerge="1">
                  <a:txBody>
                    <a:bodyPr/>
                    <a:lstStyle/>
                    <a:p>
                      <a:pPr algn="ctr"/>
                      <a:endParaRPr lang="en-US" sz="1000" dirty="0">
                        <a:solidFill>
                          <a:schemeClr val="tx1"/>
                        </a:solidFill>
                        <a:latin typeface="+mj-lt"/>
                      </a:endParaRPr>
                    </a:p>
                  </a:txBody>
                  <a:tcPr marL="0" marR="0">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DF7D4"/>
                    </a:solidFill>
                  </a:tcPr>
                </a:tc>
                <a:tc>
                  <a:txBody>
                    <a:bodyPr/>
                    <a:lstStyle/>
                    <a:p>
                      <a:pPr algn="ctr"/>
                      <a:endParaRPr lang="en-US" sz="900" dirty="0">
                        <a:solidFill>
                          <a:schemeClr val="tx1"/>
                        </a:solidFill>
                        <a:latin typeface="Arial"/>
                        <a:cs typeface="Arial"/>
                      </a:endParaRPr>
                    </a:p>
                  </a:txBody>
                  <a:tcPr marL="0" marR="0"/>
                </a:tc>
              </a:tr>
              <a:tr h="342124">
                <a:tc vMerge="1">
                  <a:txBody>
                    <a:bodyPr/>
                    <a:lstStyle/>
                    <a:p>
                      <a:endParaRPr lang="en-US" sz="1000" dirty="0">
                        <a:solidFill>
                          <a:schemeClr val="tx1"/>
                        </a:solidFill>
                        <a:latin typeface="+mj-lt"/>
                      </a:endParaRPr>
                    </a:p>
                  </a:txBody>
                  <a:tcPr>
                    <a:solidFill>
                      <a:srgbClr val="FDF7D4"/>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1" baseline="0" dirty="0" smtClean="0">
                          <a:latin typeface="Arial"/>
                          <a:cs typeface="Arial"/>
                        </a:rPr>
                        <a:t>Operating Income</a:t>
                      </a:r>
                      <a:endParaRPr lang="en-US" sz="900" b="1" dirty="0">
                        <a:solidFill>
                          <a:schemeClr val="tx1"/>
                        </a:solidFill>
                        <a:latin typeface="Arial"/>
                        <a:cs typeface="Arial"/>
                      </a:endParaRPr>
                    </a:p>
                  </a:txBody>
                  <a:tcPr marL="0" marR="0">
                    <a:solidFill>
                      <a:srgbClr val="4F81BD"/>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1" baseline="0" dirty="0" smtClean="0">
                          <a:latin typeface="Arial"/>
                          <a:cs typeface="Arial"/>
                        </a:rPr>
                        <a:t>Operating Margin (in %)</a:t>
                      </a:r>
                      <a:endParaRPr lang="en-US" sz="900" b="1" dirty="0">
                        <a:solidFill>
                          <a:schemeClr val="tx1"/>
                        </a:solidFill>
                        <a:latin typeface="Arial"/>
                        <a:cs typeface="Arial"/>
                      </a:endParaRPr>
                    </a:p>
                  </a:txBody>
                  <a:tcPr marL="0" marR="0">
                    <a:solidFill>
                      <a:srgbClr val="4F81BD"/>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1" baseline="0" dirty="0" smtClean="0">
                          <a:latin typeface="Arial"/>
                          <a:cs typeface="Arial"/>
                        </a:rPr>
                        <a:t>Operating Income</a:t>
                      </a:r>
                      <a:endParaRPr lang="en-US" sz="900" b="1" dirty="0">
                        <a:solidFill>
                          <a:schemeClr val="tx1"/>
                        </a:solidFill>
                        <a:latin typeface="Arial"/>
                        <a:cs typeface="Arial"/>
                      </a:endParaRPr>
                    </a:p>
                  </a:txBody>
                  <a:tcPr marL="0" marR="0">
                    <a:solidFill>
                      <a:srgbClr val="4F81BD"/>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1" baseline="0" dirty="0" smtClean="0">
                          <a:latin typeface="Arial"/>
                          <a:cs typeface="Arial"/>
                        </a:rPr>
                        <a:t>Operating Margin (in %)</a:t>
                      </a:r>
                      <a:endParaRPr lang="en-US" sz="900" b="1" dirty="0">
                        <a:solidFill>
                          <a:schemeClr val="tx1"/>
                        </a:solidFill>
                        <a:latin typeface="Arial"/>
                        <a:cs typeface="Arial"/>
                      </a:endParaRPr>
                    </a:p>
                  </a:txBody>
                  <a:tcPr marL="0" marR="0">
                    <a:solidFill>
                      <a:srgbClr val="4F81BD"/>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1" baseline="0" dirty="0" smtClean="0">
                          <a:latin typeface="Arial"/>
                          <a:cs typeface="Arial"/>
                        </a:rPr>
                        <a:t>Increase</a:t>
                      </a:r>
                      <a:endParaRPr lang="en-US" sz="900" b="1" dirty="0">
                        <a:solidFill>
                          <a:schemeClr val="tx1"/>
                        </a:solidFill>
                        <a:latin typeface="Arial"/>
                        <a:cs typeface="Arial"/>
                      </a:endParaRPr>
                    </a:p>
                  </a:txBody>
                  <a:tcPr marL="0" marR="0">
                    <a:solidFill>
                      <a:srgbClr val="4F81BD"/>
                    </a:solidFill>
                  </a:tcPr>
                </a:tc>
              </a:tr>
              <a:tr h="180975">
                <a:tc>
                  <a:txBody>
                    <a:bodyPr/>
                    <a:lstStyle/>
                    <a:p>
                      <a:pPr algn="l"/>
                      <a:r>
                        <a:rPr lang="en-US" sz="900" baseline="0" dirty="0" smtClean="0">
                          <a:latin typeface="Arial"/>
                          <a:cs typeface="Arial"/>
                        </a:rPr>
                        <a:t>Communications &amp; High Tech</a:t>
                      </a:r>
                      <a:endParaRPr lang="en-US" sz="900" b="1" baseline="0" dirty="0" smtClean="0">
                        <a:solidFill>
                          <a:srgbClr val="FF0000"/>
                        </a:solidFill>
                        <a:latin typeface="Arial"/>
                        <a:ea typeface="+mn-ea"/>
                        <a:cs typeface="Arial"/>
                      </a:endParaRPr>
                    </a:p>
                  </a:txBody>
                  <a:tcPr marR="0"/>
                </a:tc>
                <a:tc>
                  <a:txBody>
                    <a:bodyPr/>
                    <a:lstStyle/>
                    <a:p>
                      <a:pPr algn="ctr"/>
                      <a:r>
                        <a:rPr lang="en-US" sz="900" baseline="0" dirty="0" smtClean="0">
                          <a:latin typeface="Arial"/>
                          <a:cs typeface="Arial"/>
                        </a:rPr>
                        <a:t>845</a:t>
                      </a:r>
                      <a:endParaRPr lang="en-US" sz="900" b="1" baseline="0" dirty="0" smtClean="0">
                        <a:solidFill>
                          <a:srgbClr val="FF0000"/>
                        </a:solidFill>
                        <a:latin typeface="Arial"/>
                        <a:ea typeface="+mn-ea"/>
                        <a:cs typeface="Arial"/>
                      </a:endParaRPr>
                    </a:p>
                  </a:txBody>
                  <a:tcPr marL="0" marR="0"/>
                </a:tc>
                <a:tc>
                  <a:txBody>
                    <a:bodyPr/>
                    <a:lstStyle/>
                    <a:p>
                      <a:pPr algn="ctr"/>
                      <a:r>
                        <a:rPr lang="en-US" sz="900" baseline="0" dirty="0" smtClean="0">
                          <a:latin typeface="Arial"/>
                          <a:cs typeface="Arial"/>
                        </a:rPr>
                        <a:t>14</a:t>
                      </a:r>
                      <a:endParaRPr lang="en-US" sz="900" b="1" baseline="0" dirty="0" smtClean="0">
                        <a:solidFill>
                          <a:srgbClr val="FF0000"/>
                        </a:solidFill>
                        <a:latin typeface="Arial"/>
                        <a:ea typeface="+mn-ea"/>
                        <a:cs typeface="Arial"/>
                      </a:endParaRPr>
                    </a:p>
                  </a:txBody>
                  <a:tcPr marL="0" marR="0"/>
                </a:tc>
                <a:tc>
                  <a:txBody>
                    <a:bodyPr/>
                    <a:lstStyle/>
                    <a:p>
                      <a:pPr algn="ctr"/>
                      <a:r>
                        <a:rPr lang="en-US" sz="900" baseline="0" dirty="0" smtClean="0">
                          <a:latin typeface="Arial"/>
                          <a:cs typeface="Arial"/>
                        </a:rPr>
                        <a:t>728</a:t>
                      </a:r>
                      <a:endParaRPr lang="en-US" sz="900" b="1" baseline="0" dirty="0" smtClean="0">
                        <a:solidFill>
                          <a:srgbClr val="FF0000"/>
                        </a:solidFill>
                        <a:latin typeface="Arial"/>
                        <a:ea typeface="+mn-ea"/>
                        <a:cs typeface="Arial"/>
                      </a:endParaRPr>
                    </a:p>
                  </a:txBody>
                  <a:tcPr marL="0" marR="0"/>
                </a:tc>
                <a:tc>
                  <a:txBody>
                    <a:bodyPr/>
                    <a:lstStyle/>
                    <a:p>
                      <a:pPr algn="ctr"/>
                      <a:r>
                        <a:rPr lang="en-US" sz="900" baseline="0" dirty="0" smtClean="0">
                          <a:latin typeface="Arial"/>
                          <a:cs typeface="Arial"/>
                        </a:rPr>
                        <a:t>13</a:t>
                      </a:r>
                      <a:endParaRPr lang="en-US" sz="900" b="1" baseline="0" dirty="0" smtClean="0">
                        <a:solidFill>
                          <a:srgbClr val="FF0000"/>
                        </a:solidFill>
                        <a:latin typeface="Arial"/>
                        <a:ea typeface="+mn-ea"/>
                        <a:cs typeface="Arial"/>
                      </a:endParaRPr>
                    </a:p>
                  </a:txBody>
                  <a:tcPr marL="0" marR="0"/>
                </a:tc>
                <a:tc>
                  <a:txBody>
                    <a:bodyPr/>
                    <a:lstStyle/>
                    <a:p>
                      <a:pPr algn="ctr"/>
                      <a:r>
                        <a:rPr lang="en-US" sz="900" baseline="0" dirty="0" smtClean="0">
                          <a:latin typeface="Arial"/>
                          <a:cs typeface="Arial"/>
                        </a:rPr>
                        <a:t>118</a:t>
                      </a:r>
                      <a:endParaRPr lang="en-US" sz="900" b="1" baseline="0" dirty="0" smtClean="0">
                        <a:solidFill>
                          <a:srgbClr val="FF0000"/>
                        </a:solidFill>
                        <a:latin typeface="Arial"/>
                        <a:ea typeface="+mn-ea"/>
                        <a:cs typeface="Arial"/>
                      </a:endParaRPr>
                    </a:p>
                  </a:txBody>
                  <a:tcPr marL="0" marR="0"/>
                </a:tc>
              </a:tr>
              <a:tr h="180975">
                <a:tc>
                  <a:txBody>
                    <a:bodyPr/>
                    <a:lstStyle/>
                    <a:p>
                      <a:pPr algn="l"/>
                      <a:r>
                        <a:rPr lang="en-US" sz="900" baseline="0" dirty="0" smtClean="0">
                          <a:latin typeface="Arial"/>
                          <a:cs typeface="Arial"/>
                        </a:rPr>
                        <a:t>Financial Services</a:t>
                      </a:r>
                      <a:endParaRPr lang="en-US" sz="900" baseline="0" dirty="0" smtClean="0">
                        <a:solidFill>
                          <a:schemeClr val="dk1"/>
                        </a:solidFill>
                        <a:latin typeface="Arial"/>
                        <a:ea typeface="+mn-ea"/>
                        <a:cs typeface="Arial"/>
                      </a:endParaRPr>
                    </a:p>
                  </a:txBody>
                  <a:tcPr marR="0"/>
                </a:tc>
                <a:tc>
                  <a:txBody>
                    <a:bodyPr/>
                    <a:lstStyle/>
                    <a:p>
                      <a:pPr algn="ctr"/>
                      <a:r>
                        <a:rPr lang="en-US" sz="900" baseline="0" dirty="0" smtClean="0">
                          <a:latin typeface="Arial"/>
                          <a:cs typeface="Arial"/>
                        </a:rPr>
                        <a:t>810</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14</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898</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17</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89</a:t>
                      </a:r>
                      <a:endParaRPr lang="en-US" sz="900" baseline="0" dirty="0" smtClean="0">
                        <a:solidFill>
                          <a:schemeClr val="dk1"/>
                        </a:solidFill>
                        <a:latin typeface="Arial"/>
                        <a:ea typeface="+mn-ea"/>
                        <a:cs typeface="Arial"/>
                      </a:endParaRPr>
                    </a:p>
                  </a:txBody>
                  <a:tcPr marL="0" marR="0"/>
                </a:tc>
              </a:tr>
              <a:tr h="180975">
                <a:tc>
                  <a:txBody>
                    <a:bodyPr/>
                    <a:lstStyle/>
                    <a:p>
                      <a:pPr algn="l"/>
                      <a:r>
                        <a:rPr lang="en-US" sz="900" baseline="0" dirty="0" smtClean="0">
                          <a:latin typeface="Arial"/>
                          <a:cs typeface="Arial"/>
                        </a:rPr>
                        <a:t>Health &amp; Public Service</a:t>
                      </a:r>
                      <a:endParaRPr lang="en-US" sz="900" baseline="0" dirty="0" smtClean="0">
                        <a:solidFill>
                          <a:schemeClr val="dk1"/>
                        </a:solidFill>
                        <a:latin typeface="Arial"/>
                        <a:ea typeface="+mn-ea"/>
                        <a:cs typeface="Arial"/>
                      </a:endParaRPr>
                    </a:p>
                  </a:txBody>
                  <a:tcPr marR="0"/>
                </a:tc>
                <a:tc>
                  <a:txBody>
                    <a:bodyPr/>
                    <a:lstStyle/>
                    <a:p>
                      <a:pPr algn="ctr"/>
                      <a:r>
                        <a:rPr lang="en-US" sz="900" baseline="0" dirty="0" smtClean="0">
                          <a:latin typeface="Arial"/>
                          <a:cs typeface="Arial"/>
                        </a:rPr>
                        <a:t>376</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9</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318</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8</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58</a:t>
                      </a:r>
                      <a:endParaRPr lang="en-US" sz="900" baseline="0" dirty="0" smtClean="0">
                        <a:solidFill>
                          <a:schemeClr val="dk1"/>
                        </a:solidFill>
                        <a:latin typeface="Arial"/>
                        <a:ea typeface="+mn-ea"/>
                        <a:cs typeface="Arial"/>
                      </a:endParaRPr>
                    </a:p>
                  </a:txBody>
                  <a:tcPr marL="0" marR="0"/>
                </a:tc>
              </a:tr>
              <a:tr h="180975">
                <a:tc>
                  <a:txBody>
                    <a:bodyPr/>
                    <a:lstStyle/>
                    <a:p>
                      <a:pPr algn="l"/>
                      <a:r>
                        <a:rPr lang="en-US" sz="900" baseline="0" dirty="0" smtClean="0">
                          <a:latin typeface="Arial"/>
                          <a:cs typeface="Arial"/>
                        </a:rPr>
                        <a:t>Products</a:t>
                      </a:r>
                      <a:endParaRPr lang="en-US" sz="900" baseline="0" dirty="0" smtClean="0">
                        <a:solidFill>
                          <a:schemeClr val="dk1"/>
                        </a:solidFill>
                        <a:latin typeface="Arial"/>
                        <a:ea typeface="+mn-ea"/>
                        <a:cs typeface="Arial"/>
                      </a:endParaRPr>
                    </a:p>
                  </a:txBody>
                  <a:tcPr marR="0"/>
                </a:tc>
                <a:tc>
                  <a:txBody>
                    <a:bodyPr/>
                    <a:lstStyle/>
                    <a:p>
                      <a:pPr algn="ctr"/>
                      <a:r>
                        <a:rPr lang="en-US" sz="900" baseline="0" dirty="0" smtClean="0">
                          <a:latin typeface="Arial"/>
                          <a:cs typeface="Arial"/>
                        </a:rPr>
                        <a:t>864</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13</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680</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11</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184</a:t>
                      </a:r>
                      <a:endParaRPr lang="en-US" sz="900" baseline="0" dirty="0" smtClean="0">
                        <a:solidFill>
                          <a:schemeClr val="dk1"/>
                        </a:solidFill>
                        <a:latin typeface="Arial"/>
                        <a:ea typeface="+mn-ea"/>
                        <a:cs typeface="Arial"/>
                      </a:endParaRPr>
                    </a:p>
                  </a:txBody>
                  <a:tcPr marL="0" marR="0"/>
                </a:tc>
              </a:tr>
              <a:tr h="180975">
                <a:tc>
                  <a:txBody>
                    <a:bodyPr/>
                    <a:lstStyle/>
                    <a:p>
                      <a:pPr algn="l"/>
                      <a:r>
                        <a:rPr lang="en-US" sz="900" baseline="0" dirty="0" smtClean="0">
                          <a:latin typeface="Arial"/>
                          <a:cs typeface="Arial"/>
                        </a:rPr>
                        <a:t>Resources</a:t>
                      </a:r>
                      <a:endParaRPr lang="en-US" sz="900" baseline="0" dirty="0" smtClean="0">
                        <a:solidFill>
                          <a:schemeClr val="dk1"/>
                        </a:solidFill>
                        <a:latin typeface="Arial"/>
                        <a:ea typeface="+mn-ea"/>
                        <a:cs typeface="Arial"/>
                      </a:endParaRPr>
                    </a:p>
                  </a:txBody>
                  <a:tcPr marR="0"/>
                </a:tc>
                <a:tc>
                  <a:txBody>
                    <a:bodyPr/>
                    <a:lstStyle/>
                    <a:p>
                      <a:pPr algn="ctr"/>
                      <a:r>
                        <a:rPr lang="en-US" sz="900" baseline="0" dirty="0" smtClean="0">
                          <a:latin typeface="Arial"/>
                          <a:cs typeface="Arial"/>
                        </a:rPr>
                        <a:t>977</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19</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846</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17</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130</a:t>
                      </a:r>
                      <a:endParaRPr lang="en-US" sz="900" baseline="0" dirty="0" smtClean="0">
                        <a:solidFill>
                          <a:schemeClr val="dk1"/>
                        </a:solidFill>
                        <a:latin typeface="Arial"/>
                        <a:ea typeface="+mn-ea"/>
                        <a:cs typeface="Arial"/>
                      </a:endParaRPr>
                    </a:p>
                  </a:txBody>
                  <a:tcPr marL="0" marR="0"/>
                </a:tc>
              </a:tr>
              <a:tr h="180975">
                <a:tc>
                  <a:txBody>
                    <a:bodyPr/>
                    <a:lstStyle/>
                    <a:p>
                      <a:pPr algn="l"/>
                      <a:r>
                        <a:rPr lang="en-US" sz="900" baseline="0" dirty="0" smtClean="0">
                          <a:latin typeface="Arial"/>
                          <a:cs typeface="Arial"/>
                        </a:rPr>
                        <a:t>Total</a:t>
                      </a:r>
                      <a:endParaRPr lang="en-US" sz="900" baseline="0" dirty="0" smtClean="0">
                        <a:solidFill>
                          <a:schemeClr val="dk1"/>
                        </a:solidFill>
                        <a:latin typeface="Arial"/>
                        <a:ea typeface="+mn-ea"/>
                        <a:cs typeface="Arial"/>
                      </a:endParaRPr>
                    </a:p>
                  </a:txBody>
                  <a:tcPr marR="0"/>
                </a:tc>
                <a:tc>
                  <a:txBody>
                    <a:bodyPr/>
                    <a:lstStyle/>
                    <a:p>
                      <a:pPr algn="ctr"/>
                      <a:r>
                        <a:rPr lang="en-US" sz="900" baseline="0" dirty="0" smtClean="0">
                          <a:latin typeface="Arial"/>
                          <a:cs typeface="Arial"/>
                        </a:rPr>
                        <a:t>3872</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13.9</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3470</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13.6</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401</a:t>
                      </a:r>
                      <a:endParaRPr lang="en-US" sz="900" baseline="0" dirty="0" smtClean="0">
                        <a:solidFill>
                          <a:schemeClr val="dk1"/>
                        </a:solidFill>
                        <a:latin typeface="Arial"/>
                        <a:ea typeface="+mn-ea"/>
                        <a:cs typeface="Arial"/>
                      </a:endParaRPr>
                    </a:p>
                  </a:txBody>
                  <a:tcPr marL="0" marR="0"/>
                </a:tc>
              </a:tr>
            </a:tbl>
          </a:graphicData>
        </a:graphic>
      </p:graphicFrame>
      <p:sp>
        <p:nvSpPr>
          <p:cNvPr id="61" name="AutoShape 6"/>
          <p:cNvSpPr>
            <a:spLocks noChangeArrowheads="1"/>
          </p:cNvSpPr>
          <p:nvPr/>
        </p:nvSpPr>
        <p:spPr bwMode="auto">
          <a:xfrm>
            <a:off x="159244" y="2810069"/>
            <a:ext cx="8805672" cy="182880"/>
          </a:xfrm>
          <a:prstGeom prst="rect">
            <a:avLst/>
          </a:prstGeom>
          <a:solidFill>
            <a:srgbClr val="FCEFA5"/>
          </a:solidFill>
          <a:ln w="12700" algn="ctr">
            <a:noFill/>
            <a:round/>
            <a:headEnd/>
            <a:tailEnd/>
          </a:ln>
        </p:spPr>
        <p:txBody>
          <a:bodyPr anchor="ctr"/>
          <a:lstStyle/>
          <a:p>
            <a:pPr algn="ctr"/>
            <a:r>
              <a:rPr lang="en-US" sz="1100" b="1" dirty="0" smtClean="0">
                <a:solidFill>
                  <a:schemeClr val="tx1">
                    <a:lumMod val="75000"/>
                    <a:lumOff val="25000"/>
                  </a:schemeClr>
                </a:solidFill>
                <a:latin typeface="Arial"/>
                <a:cs typeface="Arial"/>
              </a:rPr>
              <a:t>Operating Margin Across Verticals</a:t>
            </a:r>
            <a:endParaRPr lang="en-US" sz="1100" b="1" dirty="0">
              <a:solidFill>
                <a:schemeClr val="tx1">
                  <a:lumMod val="75000"/>
                  <a:lumOff val="25000"/>
                </a:schemeClr>
              </a:solidFill>
              <a:latin typeface="Arial"/>
              <a:cs typeface="Arial"/>
            </a:endParaRPr>
          </a:p>
        </p:txBody>
      </p:sp>
      <p:sp>
        <p:nvSpPr>
          <p:cNvPr id="62" name="Isosceles Triangle 61"/>
          <p:cNvSpPr/>
          <p:nvPr/>
        </p:nvSpPr>
        <p:spPr>
          <a:xfrm>
            <a:off x="8702040" y="367284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65" name="Isosceles Triangle 64"/>
          <p:cNvSpPr/>
          <p:nvPr/>
        </p:nvSpPr>
        <p:spPr>
          <a:xfrm>
            <a:off x="8702040" y="4343400"/>
            <a:ext cx="137160" cy="124691"/>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66" name="Isosceles Triangle 65"/>
          <p:cNvSpPr/>
          <p:nvPr/>
        </p:nvSpPr>
        <p:spPr>
          <a:xfrm>
            <a:off x="8702040" y="4593475"/>
            <a:ext cx="137160" cy="124691"/>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67" name="Isosceles Triangle 66"/>
          <p:cNvSpPr/>
          <p:nvPr/>
        </p:nvSpPr>
        <p:spPr>
          <a:xfrm>
            <a:off x="8702040" y="4806835"/>
            <a:ext cx="137160" cy="124691"/>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graphicFrame>
        <p:nvGraphicFramePr>
          <p:cNvPr id="51" name="Table 50"/>
          <p:cNvGraphicFramePr>
            <a:graphicFrameLocks noGrp="1"/>
          </p:cNvGraphicFramePr>
          <p:nvPr>
            <p:extLst>
              <p:ext uri="{D42A27DB-BD31-4B8C-83A1-F6EECF244321}">
                <p14:modId xmlns:p14="http://schemas.microsoft.com/office/powerpoint/2010/main" val="336750388"/>
              </p:ext>
            </p:extLst>
          </p:nvPr>
        </p:nvGraphicFramePr>
        <p:xfrm>
          <a:off x="152400" y="951724"/>
          <a:ext cx="8839202" cy="1828800"/>
        </p:xfrm>
        <a:graphic>
          <a:graphicData uri="http://schemas.openxmlformats.org/drawingml/2006/table">
            <a:tbl>
              <a:tblPr firstRow="1" bandRow="1">
                <a:tableStyleId>{5C22544A-7EE6-4342-B048-85BDC9FD1C3A}</a:tableStyleId>
              </a:tblPr>
              <a:tblGrid>
                <a:gridCol w="1752600"/>
                <a:gridCol w="1066800"/>
                <a:gridCol w="1002958"/>
                <a:gridCol w="1359242"/>
                <a:gridCol w="1587159"/>
                <a:gridCol w="1035222"/>
                <a:gridCol w="1035221"/>
              </a:tblGrid>
              <a:tr h="214410">
                <a:tc rowSpan="2">
                  <a:txBody>
                    <a:bodyPr/>
                    <a:lstStyle/>
                    <a:p>
                      <a:r>
                        <a:rPr lang="en-US" sz="900" dirty="0" smtClean="0">
                          <a:latin typeface="Arial"/>
                          <a:cs typeface="Arial"/>
                        </a:rPr>
                        <a:t>OPERATING GROUPS</a:t>
                      </a:r>
                      <a:endParaRPr lang="en-US" sz="900" dirty="0">
                        <a:solidFill>
                          <a:schemeClr val="tx1"/>
                        </a:solidFill>
                        <a:latin typeface="Arial"/>
                        <a:cs typeface="Arial"/>
                      </a:endParaRPr>
                    </a:p>
                  </a:txBody>
                  <a:tcPr marR="0"/>
                </a:tc>
                <a:tc gridSpan="2">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aseline="0" dirty="0" smtClean="0">
                          <a:latin typeface="Arial"/>
                          <a:cs typeface="Arial"/>
                        </a:rPr>
                        <a:t>Fiscal (in millions of U.S. Dollars)</a:t>
                      </a:r>
                      <a:endParaRPr lang="en-US" sz="900" dirty="0">
                        <a:solidFill>
                          <a:schemeClr val="tx1"/>
                        </a:solidFill>
                        <a:latin typeface="Arial"/>
                        <a:cs typeface="Arial"/>
                      </a:endParaRPr>
                    </a:p>
                  </a:txBody>
                  <a:tcPr marL="0" marR="0"/>
                </a:tc>
                <a:tc hMerge="1">
                  <a:txBody>
                    <a:bodyPr/>
                    <a:lstStyle/>
                    <a:p>
                      <a:endParaRPr lang="en-US" sz="1000" dirty="0">
                        <a:solidFill>
                          <a:schemeClr val="tx1"/>
                        </a:solidFill>
                        <a:latin typeface="+mj-lt"/>
                      </a:endParaRPr>
                    </a:p>
                  </a:txBody>
                  <a:tcPr>
                    <a:solidFill>
                      <a:srgbClr val="FDF7D4"/>
                    </a:solidFill>
                  </a:tcPr>
                </a:tc>
                <a:tc>
                  <a:txBody>
                    <a:bodyPr/>
                    <a:lstStyle/>
                    <a:p>
                      <a:pPr algn="ctr"/>
                      <a:endParaRPr lang="en-US" sz="900" dirty="0">
                        <a:solidFill>
                          <a:schemeClr val="tx1"/>
                        </a:solidFill>
                        <a:latin typeface="Arial"/>
                        <a:cs typeface="Arial"/>
                      </a:endParaRPr>
                    </a:p>
                  </a:txBody>
                  <a:tcPr marL="0" marR="0"/>
                </a:tc>
                <a:tc>
                  <a:txBody>
                    <a:bodyPr/>
                    <a:lstStyle/>
                    <a:p>
                      <a:pPr algn="ctr"/>
                      <a:endParaRPr lang="en-US" sz="900" dirty="0">
                        <a:solidFill>
                          <a:schemeClr val="tx1"/>
                        </a:solidFill>
                        <a:latin typeface="Arial"/>
                        <a:cs typeface="Arial"/>
                      </a:endParaRPr>
                    </a:p>
                  </a:txBody>
                  <a:tcPr marL="0" marR="0"/>
                </a:tc>
                <a:tc gridSpan="2">
                  <a:txBody>
                    <a:bodyPr/>
                    <a:lstStyle/>
                    <a:p>
                      <a:pPr algn="ctr"/>
                      <a:r>
                        <a:rPr lang="en-US" sz="900" baseline="0" dirty="0" smtClean="0">
                          <a:latin typeface="Arial"/>
                          <a:cs typeface="Arial"/>
                        </a:rPr>
                        <a:t>% of Total Net Revenues for Fiscal</a:t>
                      </a:r>
                      <a:endParaRPr lang="en-US" sz="900" dirty="0">
                        <a:solidFill>
                          <a:schemeClr val="tx1"/>
                        </a:solidFill>
                        <a:latin typeface="Arial"/>
                        <a:cs typeface="Arial"/>
                      </a:endParaRPr>
                    </a:p>
                  </a:txBody>
                  <a:tcPr marL="0" marR="0"/>
                </a:tc>
                <a:tc hMerge="1">
                  <a:txBody>
                    <a:bodyPr/>
                    <a:lstStyle/>
                    <a:p>
                      <a:endParaRPr lang="en-US" sz="1000" dirty="0">
                        <a:solidFill>
                          <a:schemeClr val="tx1"/>
                        </a:solidFill>
                        <a:latin typeface="+mj-lt"/>
                      </a:endParaRPr>
                    </a:p>
                  </a:txBody>
                  <a:tcPr>
                    <a:solidFill>
                      <a:srgbClr val="FDF7D4"/>
                    </a:solidFill>
                  </a:tcPr>
                </a:tc>
              </a:tr>
              <a:tr h="214410">
                <a:tc vMerge="1">
                  <a:txBody>
                    <a:bodyPr/>
                    <a:lstStyle/>
                    <a:p>
                      <a:endParaRPr lang="en-US" sz="1000" dirty="0">
                        <a:solidFill>
                          <a:schemeClr val="tx1"/>
                        </a:solidFill>
                        <a:latin typeface="+mj-lt"/>
                      </a:endParaRPr>
                    </a:p>
                  </a:txBody>
                  <a:tcPr>
                    <a:solidFill>
                      <a:srgbClr val="FDF7D4"/>
                    </a:solidFill>
                  </a:tcPr>
                </a:tc>
                <a:tc>
                  <a:txBody>
                    <a:bodyPr/>
                    <a:lstStyle/>
                    <a:p>
                      <a:pPr algn="ctr"/>
                      <a:r>
                        <a:rPr lang="en-US" sz="900" b="1" baseline="0" dirty="0" smtClean="0">
                          <a:latin typeface="Arial"/>
                          <a:cs typeface="Arial"/>
                        </a:rPr>
                        <a:t>2012</a:t>
                      </a:r>
                      <a:endParaRPr lang="en-US" sz="900" b="1" baseline="0" dirty="0" smtClean="0">
                        <a:solidFill>
                          <a:schemeClr val="tx1"/>
                        </a:solidFill>
                        <a:latin typeface="Arial"/>
                        <a:ea typeface="+mn-ea"/>
                        <a:cs typeface="Arial"/>
                      </a:endParaRPr>
                    </a:p>
                  </a:txBody>
                  <a:tcPr marL="0" marR="0">
                    <a:solidFill>
                      <a:schemeClr val="accent1"/>
                    </a:solidFill>
                  </a:tcPr>
                </a:tc>
                <a:tc>
                  <a:txBody>
                    <a:bodyPr/>
                    <a:lstStyle/>
                    <a:p>
                      <a:pPr algn="ctr"/>
                      <a:r>
                        <a:rPr lang="en-US" sz="900" b="1" baseline="0" dirty="0" smtClean="0">
                          <a:latin typeface="Arial"/>
                          <a:cs typeface="Arial"/>
                        </a:rPr>
                        <a:t>2011</a:t>
                      </a:r>
                      <a:endParaRPr lang="en-US" sz="900" b="1" dirty="0">
                        <a:solidFill>
                          <a:schemeClr val="tx1"/>
                        </a:solidFill>
                        <a:latin typeface="Arial"/>
                        <a:cs typeface="Arial"/>
                      </a:endParaRPr>
                    </a:p>
                  </a:txBody>
                  <a:tcPr marL="0" marR="0">
                    <a:solidFill>
                      <a:schemeClr val="accent1"/>
                    </a:solidFill>
                  </a:tcPr>
                </a:tc>
                <a:tc>
                  <a:txBody>
                    <a:bodyPr/>
                    <a:lstStyle/>
                    <a:p>
                      <a:pPr algn="ctr"/>
                      <a:r>
                        <a:rPr lang="en-US" sz="900" b="1" baseline="0" dirty="0" smtClean="0">
                          <a:latin typeface="Arial"/>
                          <a:cs typeface="Arial"/>
                        </a:rPr>
                        <a:t>% Increase U.S. Dollars</a:t>
                      </a:r>
                      <a:endParaRPr lang="en-US" sz="900" b="1" dirty="0">
                        <a:solidFill>
                          <a:schemeClr val="tx1"/>
                        </a:solidFill>
                        <a:latin typeface="Arial"/>
                        <a:cs typeface="Arial"/>
                      </a:endParaRPr>
                    </a:p>
                  </a:txBody>
                  <a:tcPr marL="0" marR="0">
                    <a:solidFill>
                      <a:schemeClr val="accent1"/>
                    </a:solidFill>
                  </a:tcPr>
                </a:tc>
                <a:tc>
                  <a:txBody>
                    <a:bodyPr/>
                    <a:lstStyle/>
                    <a:p>
                      <a:pPr algn="ctr"/>
                      <a:r>
                        <a:rPr lang="en-US" sz="900" b="1" baseline="0" dirty="0" smtClean="0">
                          <a:latin typeface="Arial"/>
                          <a:cs typeface="Arial"/>
                        </a:rPr>
                        <a:t>% Increase Local Currency</a:t>
                      </a:r>
                      <a:endParaRPr lang="en-US" sz="900" b="1" dirty="0">
                        <a:solidFill>
                          <a:schemeClr val="tx1"/>
                        </a:solidFill>
                        <a:latin typeface="Arial"/>
                        <a:cs typeface="Arial"/>
                      </a:endParaRPr>
                    </a:p>
                  </a:txBody>
                  <a:tcPr marL="0" marR="0">
                    <a:solidFill>
                      <a:schemeClr val="accent1"/>
                    </a:solidFill>
                  </a:tcPr>
                </a:tc>
                <a:tc>
                  <a:txBody>
                    <a:bodyPr/>
                    <a:lstStyle/>
                    <a:p>
                      <a:pPr algn="ctr"/>
                      <a:r>
                        <a:rPr lang="en-US" sz="900" b="1" baseline="0" dirty="0" smtClean="0">
                          <a:latin typeface="Arial"/>
                          <a:cs typeface="Arial"/>
                        </a:rPr>
                        <a:t>2012</a:t>
                      </a:r>
                      <a:endParaRPr lang="en-US" sz="900" b="1" dirty="0">
                        <a:solidFill>
                          <a:schemeClr val="tx1"/>
                        </a:solidFill>
                        <a:latin typeface="Arial"/>
                        <a:cs typeface="Arial"/>
                      </a:endParaRPr>
                    </a:p>
                  </a:txBody>
                  <a:tcPr marL="0" marR="0">
                    <a:solidFill>
                      <a:schemeClr val="accent1"/>
                    </a:solidFill>
                  </a:tcPr>
                </a:tc>
                <a:tc>
                  <a:txBody>
                    <a:bodyPr/>
                    <a:lstStyle/>
                    <a:p>
                      <a:pPr algn="ctr"/>
                      <a:r>
                        <a:rPr lang="en-US" sz="900" b="1" baseline="0" dirty="0" smtClean="0">
                          <a:latin typeface="Arial"/>
                          <a:cs typeface="Arial"/>
                        </a:rPr>
                        <a:t>2011</a:t>
                      </a:r>
                      <a:endParaRPr lang="en-US" sz="900" b="1" dirty="0">
                        <a:solidFill>
                          <a:schemeClr val="tx1"/>
                        </a:solidFill>
                        <a:latin typeface="Arial"/>
                        <a:cs typeface="Arial"/>
                      </a:endParaRPr>
                    </a:p>
                  </a:txBody>
                  <a:tcPr marL="0" marR="0">
                    <a:solidFill>
                      <a:schemeClr val="accent1"/>
                    </a:solidFill>
                  </a:tcPr>
                </a:tc>
              </a:tr>
              <a:tr h="214410">
                <a:tc>
                  <a:txBody>
                    <a:bodyPr/>
                    <a:lstStyle/>
                    <a:p>
                      <a:r>
                        <a:rPr lang="en-US" sz="900" baseline="0" dirty="0" smtClean="0">
                          <a:latin typeface="Arial"/>
                          <a:cs typeface="Arial"/>
                        </a:rPr>
                        <a:t>Communications &amp; High Tech</a:t>
                      </a:r>
                      <a:endParaRPr lang="en-US" sz="900" b="1" dirty="0">
                        <a:solidFill>
                          <a:srgbClr val="FF0000"/>
                        </a:solidFill>
                        <a:latin typeface="Arial"/>
                        <a:cs typeface="Arial"/>
                      </a:endParaRPr>
                    </a:p>
                  </a:txBody>
                  <a:tcPr marR="0"/>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900" baseline="0" dirty="0" smtClean="0">
                          <a:latin typeface="Arial"/>
                          <a:cs typeface="Arial"/>
                        </a:rPr>
                        <a:t>5907</a:t>
                      </a:r>
                      <a:endParaRPr lang="en-US" sz="900" b="1" baseline="0" dirty="0" smtClean="0">
                        <a:solidFill>
                          <a:srgbClr val="FF0000"/>
                        </a:solidFill>
                        <a:latin typeface="Arial"/>
                        <a:ea typeface="+mn-ea"/>
                        <a:cs typeface="Arial"/>
                      </a:endParaRPr>
                    </a:p>
                  </a:txBody>
                  <a:tcPr marL="0" marR="0"/>
                </a:tc>
                <a:tc>
                  <a:txBody>
                    <a:bodyPr/>
                    <a:lstStyle/>
                    <a:p>
                      <a:pPr algn="ctr"/>
                      <a:r>
                        <a:rPr lang="en-US" sz="900" baseline="0" dirty="0" smtClean="0">
                          <a:latin typeface="Arial"/>
                          <a:cs typeface="Arial"/>
                        </a:rPr>
                        <a:t>5434</a:t>
                      </a:r>
                      <a:endParaRPr lang="en-US" sz="900" b="1" baseline="0" dirty="0" smtClean="0">
                        <a:solidFill>
                          <a:srgbClr val="FF0000"/>
                        </a:solidFill>
                        <a:latin typeface="Arial"/>
                        <a:ea typeface="+mn-ea"/>
                        <a:cs typeface="Arial"/>
                      </a:endParaRPr>
                    </a:p>
                  </a:txBody>
                  <a:tcPr marL="0" marR="0"/>
                </a:tc>
                <a:tc>
                  <a:txBody>
                    <a:bodyPr/>
                    <a:lstStyle/>
                    <a:p>
                      <a:pPr algn="ctr"/>
                      <a:r>
                        <a:rPr lang="en-US" sz="900" baseline="0" dirty="0" smtClean="0">
                          <a:latin typeface="Arial"/>
                          <a:cs typeface="Arial"/>
                        </a:rPr>
                        <a:t>9</a:t>
                      </a:r>
                      <a:endParaRPr lang="en-US" sz="900" b="1" baseline="0" dirty="0" smtClean="0">
                        <a:solidFill>
                          <a:srgbClr val="FF0000"/>
                        </a:solidFill>
                        <a:latin typeface="Arial"/>
                        <a:ea typeface="+mn-ea"/>
                        <a:cs typeface="Arial"/>
                      </a:endParaRPr>
                    </a:p>
                  </a:txBody>
                  <a:tcPr marL="0" marR="0"/>
                </a:tc>
                <a:tc>
                  <a:txBody>
                    <a:bodyPr/>
                    <a:lstStyle/>
                    <a:p>
                      <a:pPr algn="ctr"/>
                      <a:r>
                        <a:rPr lang="en-US" sz="900" baseline="0" dirty="0" smtClean="0">
                          <a:latin typeface="Arial"/>
                          <a:cs typeface="Arial"/>
                        </a:rPr>
                        <a:t>11</a:t>
                      </a:r>
                      <a:endParaRPr lang="en-US" sz="900" b="1" baseline="0" dirty="0" smtClean="0">
                        <a:solidFill>
                          <a:srgbClr val="FF0000"/>
                        </a:solidFill>
                        <a:latin typeface="Arial"/>
                        <a:ea typeface="+mn-ea"/>
                        <a:cs typeface="Arial"/>
                      </a:endParaRPr>
                    </a:p>
                  </a:txBody>
                  <a:tcPr marL="0" marR="0"/>
                </a:tc>
                <a:tc>
                  <a:txBody>
                    <a:bodyPr/>
                    <a:lstStyle/>
                    <a:p>
                      <a:pPr algn="ctr"/>
                      <a:r>
                        <a:rPr lang="en-US" sz="900" baseline="0" dirty="0" smtClean="0">
                          <a:latin typeface="Arial"/>
                          <a:cs typeface="Arial"/>
                        </a:rPr>
                        <a:t>21</a:t>
                      </a:r>
                      <a:endParaRPr lang="en-US" sz="900" b="1" baseline="0" dirty="0" smtClean="0">
                        <a:solidFill>
                          <a:srgbClr val="FF0000"/>
                        </a:solidFill>
                        <a:latin typeface="Arial"/>
                        <a:ea typeface="+mn-ea"/>
                        <a:cs typeface="Arial"/>
                      </a:endParaRPr>
                    </a:p>
                  </a:txBody>
                  <a:tcPr marL="0" marR="0"/>
                </a:tc>
                <a:tc>
                  <a:txBody>
                    <a:bodyPr/>
                    <a:lstStyle/>
                    <a:p>
                      <a:pPr algn="ctr"/>
                      <a:r>
                        <a:rPr lang="en-US" sz="900" baseline="0" dirty="0" smtClean="0">
                          <a:latin typeface="Arial"/>
                          <a:cs typeface="Arial"/>
                        </a:rPr>
                        <a:t>22</a:t>
                      </a:r>
                      <a:endParaRPr lang="en-US" sz="900" b="1" baseline="0" dirty="0" smtClean="0">
                        <a:solidFill>
                          <a:srgbClr val="FF0000"/>
                        </a:solidFill>
                        <a:latin typeface="Arial"/>
                        <a:ea typeface="+mn-ea"/>
                        <a:cs typeface="Arial"/>
                      </a:endParaRPr>
                    </a:p>
                  </a:txBody>
                  <a:tcPr marL="0" marR="0"/>
                </a:tc>
              </a:tr>
              <a:tr h="214410">
                <a:tc>
                  <a:txBody>
                    <a:bodyPr/>
                    <a:lstStyle/>
                    <a:p>
                      <a:r>
                        <a:rPr lang="en-US" sz="900" baseline="0" dirty="0" smtClean="0">
                          <a:latin typeface="Arial"/>
                          <a:cs typeface="Arial"/>
                        </a:rPr>
                        <a:t>Financial Services</a:t>
                      </a:r>
                      <a:endParaRPr lang="en-US" sz="900" dirty="0">
                        <a:latin typeface="Arial"/>
                        <a:cs typeface="Arial"/>
                      </a:endParaRPr>
                    </a:p>
                  </a:txBody>
                  <a:tcPr marR="0"/>
                </a:tc>
                <a:tc>
                  <a:txBody>
                    <a:bodyPr/>
                    <a:lstStyle/>
                    <a:p>
                      <a:pPr algn="ctr"/>
                      <a:r>
                        <a:rPr lang="en-US" sz="900" baseline="0" dirty="0" smtClean="0">
                          <a:latin typeface="Arial"/>
                          <a:cs typeface="Arial"/>
                        </a:rPr>
                        <a:t>5843</a:t>
                      </a:r>
                      <a:endParaRPr lang="en-US" sz="900" dirty="0">
                        <a:latin typeface="Arial"/>
                        <a:cs typeface="Arial"/>
                      </a:endParaRPr>
                    </a:p>
                  </a:txBody>
                  <a:tcPr marL="0" marR="0"/>
                </a:tc>
                <a:tc>
                  <a:txBody>
                    <a:bodyPr/>
                    <a:lstStyle/>
                    <a:p>
                      <a:pPr algn="ctr"/>
                      <a:r>
                        <a:rPr lang="en-US" sz="900" baseline="0" dirty="0" smtClean="0">
                          <a:latin typeface="Arial"/>
                          <a:cs typeface="Arial"/>
                        </a:rPr>
                        <a:t>5381</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9</a:t>
                      </a:r>
                      <a:endParaRPr lang="en-US" sz="900" dirty="0">
                        <a:latin typeface="Arial"/>
                        <a:cs typeface="Arial"/>
                      </a:endParaRPr>
                    </a:p>
                  </a:txBody>
                  <a:tcPr marL="0" marR="0"/>
                </a:tc>
                <a:tc>
                  <a:txBody>
                    <a:bodyPr/>
                    <a:lstStyle/>
                    <a:p>
                      <a:pPr algn="ctr"/>
                      <a:r>
                        <a:rPr lang="en-US" sz="900" baseline="0" dirty="0" smtClean="0">
                          <a:latin typeface="Arial"/>
                          <a:cs typeface="Arial"/>
                        </a:rPr>
                        <a:t>11</a:t>
                      </a:r>
                      <a:endParaRPr lang="en-US" sz="900" dirty="0">
                        <a:latin typeface="Arial"/>
                        <a:cs typeface="Arial"/>
                      </a:endParaRPr>
                    </a:p>
                  </a:txBody>
                  <a:tcPr marL="0" marR="0"/>
                </a:tc>
                <a:tc>
                  <a:txBody>
                    <a:bodyPr/>
                    <a:lstStyle/>
                    <a:p>
                      <a:pPr algn="ctr"/>
                      <a:r>
                        <a:rPr lang="en-US" sz="900" baseline="0" dirty="0" smtClean="0">
                          <a:latin typeface="Arial"/>
                          <a:cs typeface="Arial"/>
                        </a:rPr>
                        <a:t>21</a:t>
                      </a:r>
                      <a:endParaRPr lang="en-US" sz="900" dirty="0">
                        <a:latin typeface="Arial"/>
                        <a:cs typeface="Arial"/>
                      </a:endParaRPr>
                    </a:p>
                  </a:txBody>
                  <a:tcPr marL="0" marR="0"/>
                </a:tc>
                <a:tc>
                  <a:txBody>
                    <a:bodyPr/>
                    <a:lstStyle/>
                    <a:p>
                      <a:pPr algn="ctr"/>
                      <a:r>
                        <a:rPr lang="en-US" sz="900" baseline="0" dirty="0" smtClean="0">
                          <a:latin typeface="Arial"/>
                          <a:cs typeface="Arial"/>
                        </a:rPr>
                        <a:t>21</a:t>
                      </a:r>
                      <a:endParaRPr lang="en-US" sz="900" dirty="0">
                        <a:latin typeface="Arial"/>
                        <a:cs typeface="Arial"/>
                      </a:endParaRPr>
                    </a:p>
                  </a:txBody>
                  <a:tcPr marL="0" marR="0"/>
                </a:tc>
              </a:tr>
              <a:tr h="214410">
                <a:tc>
                  <a:txBody>
                    <a:bodyPr/>
                    <a:lstStyle/>
                    <a:p>
                      <a:r>
                        <a:rPr lang="en-US" sz="900" baseline="0" dirty="0" smtClean="0">
                          <a:latin typeface="Arial"/>
                          <a:cs typeface="Arial"/>
                        </a:rPr>
                        <a:t>Health &amp; Public Service</a:t>
                      </a:r>
                      <a:endParaRPr lang="en-US" sz="900" dirty="0">
                        <a:latin typeface="Arial"/>
                        <a:cs typeface="Arial"/>
                      </a:endParaRPr>
                    </a:p>
                  </a:txBody>
                  <a:tcPr marR="0"/>
                </a:tc>
                <a:tc>
                  <a:txBody>
                    <a:bodyPr/>
                    <a:lstStyle/>
                    <a:p>
                      <a:pPr algn="ctr"/>
                      <a:r>
                        <a:rPr lang="en-US" sz="900" dirty="0" smtClean="0">
                          <a:latin typeface="Arial"/>
                          <a:cs typeface="Arial"/>
                        </a:rPr>
                        <a:t>4256</a:t>
                      </a:r>
                      <a:endParaRPr lang="en-US" sz="900" dirty="0">
                        <a:latin typeface="Arial"/>
                        <a:cs typeface="Arial"/>
                      </a:endParaRPr>
                    </a:p>
                  </a:txBody>
                  <a:tcPr marL="0" marR="0"/>
                </a:tc>
                <a:tc>
                  <a:txBody>
                    <a:bodyPr/>
                    <a:lstStyle/>
                    <a:p>
                      <a:pPr algn="ctr"/>
                      <a:r>
                        <a:rPr lang="en-US" sz="900" baseline="0" dirty="0" smtClean="0">
                          <a:latin typeface="Arial"/>
                          <a:cs typeface="Arial"/>
                        </a:rPr>
                        <a:t>3861</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10</a:t>
                      </a:r>
                      <a:endParaRPr lang="en-US" sz="900" dirty="0">
                        <a:latin typeface="Arial"/>
                        <a:cs typeface="Arial"/>
                      </a:endParaRPr>
                    </a:p>
                  </a:txBody>
                  <a:tcPr marL="0" marR="0"/>
                </a:tc>
                <a:tc>
                  <a:txBody>
                    <a:bodyPr/>
                    <a:lstStyle/>
                    <a:p>
                      <a:pPr algn="ctr"/>
                      <a:r>
                        <a:rPr lang="en-US" sz="900" baseline="0" dirty="0" smtClean="0">
                          <a:latin typeface="Arial"/>
                          <a:cs typeface="Arial"/>
                        </a:rPr>
                        <a:t>11</a:t>
                      </a:r>
                      <a:endParaRPr lang="en-US" sz="900" dirty="0">
                        <a:latin typeface="Arial"/>
                        <a:cs typeface="Arial"/>
                      </a:endParaRPr>
                    </a:p>
                  </a:txBody>
                  <a:tcPr marL="0" marR="0"/>
                </a:tc>
                <a:tc>
                  <a:txBody>
                    <a:bodyPr/>
                    <a:lstStyle/>
                    <a:p>
                      <a:pPr algn="ctr"/>
                      <a:r>
                        <a:rPr lang="en-US" sz="900" baseline="0" dirty="0" smtClean="0">
                          <a:latin typeface="Arial"/>
                          <a:cs typeface="Arial"/>
                        </a:rPr>
                        <a:t>15</a:t>
                      </a:r>
                      <a:endParaRPr lang="en-US" sz="900" dirty="0">
                        <a:latin typeface="Arial"/>
                        <a:cs typeface="Arial"/>
                      </a:endParaRPr>
                    </a:p>
                  </a:txBody>
                  <a:tcPr marL="0" marR="0"/>
                </a:tc>
                <a:tc>
                  <a:txBody>
                    <a:bodyPr/>
                    <a:lstStyle/>
                    <a:p>
                      <a:pPr algn="ctr"/>
                      <a:r>
                        <a:rPr lang="en-US" sz="900" baseline="0" dirty="0" smtClean="0">
                          <a:latin typeface="Arial"/>
                          <a:cs typeface="Arial"/>
                        </a:rPr>
                        <a:t>15</a:t>
                      </a:r>
                      <a:endParaRPr lang="en-US" sz="900" dirty="0">
                        <a:latin typeface="Arial"/>
                        <a:cs typeface="Arial"/>
                      </a:endParaRPr>
                    </a:p>
                  </a:txBody>
                  <a:tcPr marL="0" marR="0"/>
                </a:tc>
              </a:tr>
              <a:tr h="214410">
                <a:tc>
                  <a:txBody>
                    <a:bodyPr/>
                    <a:lstStyle/>
                    <a:p>
                      <a:r>
                        <a:rPr lang="en-US" sz="900" baseline="0" dirty="0" smtClean="0">
                          <a:latin typeface="Arial"/>
                          <a:cs typeface="Arial"/>
                        </a:rPr>
                        <a:t>Products</a:t>
                      </a:r>
                      <a:endParaRPr lang="en-US" sz="900" dirty="0">
                        <a:latin typeface="Arial"/>
                        <a:cs typeface="Arial"/>
                      </a:endParaRPr>
                    </a:p>
                  </a:txBody>
                  <a:tcPr marR="0"/>
                </a:tc>
                <a:tc>
                  <a:txBody>
                    <a:bodyPr/>
                    <a:lstStyle/>
                    <a:p>
                      <a:pPr algn="ctr"/>
                      <a:r>
                        <a:rPr lang="en-US" sz="900" dirty="0" smtClean="0">
                          <a:latin typeface="Arial"/>
                          <a:cs typeface="Arial"/>
                        </a:rPr>
                        <a:t>6563</a:t>
                      </a:r>
                      <a:endParaRPr lang="en-US" sz="900" dirty="0">
                        <a:latin typeface="Arial"/>
                        <a:cs typeface="Arial"/>
                      </a:endParaRPr>
                    </a:p>
                  </a:txBody>
                  <a:tcPr marL="0" marR="0"/>
                </a:tc>
                <a:tc>
                  <a:txBody>
                    <a:bodyPr/>
                    <a:lstStyle/>
                    <a:p>
                      <a:pPr algn="ctr"/>
                      <a:r>
                        <a:rPr lang="en-US" sz="900" baseline="0" dirty="0" smtClean="0">
                          <a:latin typeface="Arial"/>
                          <a:cs typeface="Arial"/>
                        </a:rPr>
                        <a:t>5931</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11</a:t>
                      </a:r>
                      <a:endParaRPr lang="en-US" sz="900" dirty="0">
                        <a:latin typeface="Arial"/>
                        <a:cs typeface="Arial"/>
                      </a:endParaRPr>
                    </a:p>
                  </a:txBody>
                  <a:tcPr marL="0" marR="0"/>
                </a:tc>
                <a:tc>
                  <a:txBody>
                    <a:bodyPr/>
                    <a:lstStyle/>
                    <a:p>
                      <a:pPr algn="ctr"/>
                      <a:r>
                        <a:rPr lang="en-US" sz="900" baseline="0" dirty="0" smtClean="0">
                          <a:latin typeface="Arial"/>
                          <a:cs typeface="Arial"/>
                        </a:rPr>
                        <a:t>13</a:t>
                      </a:r>
                      <a:endParaRPr lang="en-US" sz="900" dirty="0">
                        <a:latin typeface="Arial"/>
                        <a:cs typeface="Arial"/>
                      </a:endParaRPr>
                    </a:p>
                  </a:txBody>
                  <a:tcPr marL="0" marR="0"/>
                </a:tc>
                <a:tc>
                  <a:txBody>
                    <a:bodyPr/>
                    <a:lstStyle/>
                    <a:p>
                      <a:pPr algn="ctr"/>
                      <a:r>
                        <a:rPr lang="en-US" sz="900" baseline="0" dirty="0" smtClean="0">
                          <a:latin typeface="Arial"/>
                          <a:cs typeface="Arial"/>
                        </a:rPr>
                        <a:t>24</a:t>
                      </a:r>
                      <a:endParaRPr lang="en-US" sz="900" dirty="0">
                        <a:latin typeface="Arial"/>
                        <a:cs typeface="Arial"/>
                      </a:endParaRPr>
                    </a:p>
                  </a:txBody>
                  <a:tcPr marL="0" marR="0"/>
                </a:tc>
                <a:tc>
                  <a:txBody>
                    <a:bodyPr/>
                    <a:lstStyle/>
                    <a:p>
                      <a:pPr algn="ctr"/>
                      <a:r>
                        <a:rPr lang="en-US" sz="900" baseline="0" dirty="0" smtClean="0">
                          <a:latin typeface="Arial"/>
                          <a:cs typeface="Arial"/>
                        </a:rPr>
                        <a:t>23</a:t>
                      </a:r>
                      <a:endParaRPr lang="en-US" sz="900" dirty="0">
                        <a:latin typeface="Arial"/>
                        <a:cs typeface="Arial"/>
                      </a:endParaRPr>
                    </a:p>
                  </a:txBody>
                  <a:tcPr marL="0" marR="0"/>
                </a:tc>
              </a:tr>
              <a:tr h="214410">
                <a:tc>
                  <a:txBody>
                    <a:bodyPr/>
                    <a:lstStyle/>
                    <a:p>
                      <a:r>
                        <a:rPr lang="en-US" sz="900" baseline="0" dirty="0" smtClean="0">
                          <a:latin typeface="Arial"/>
                          <a:cs typeface="Arial"/>
                        </a:rPr>
                        <a:t>Resources</a:t>
                      </a:r>
                      <a:endParaRPr lang="en-US" sz="900" dirty="0">
                        <a:latin typeface="Arial"/>
                        <a:cs typeface="Arial"/>
                      </a:endParaRPr>
                    </a:p>
                  </a:txBody>
                  <a:tcPr marR="0"/>
                </a:tc>
                <a:tc>
                  <a:txBody>
                    <a:bodyPr/>
                    <a:lstStyle/>
                    <a:p>
                      <a:pPr algn="ctr"/>
                      <a:r>
                        <a:rPr lang="en-US" sz="900" dirty="0" smtClean="0">
                          <a:latin typeface="Arial"/>
                          <a:cs typeface="Arial"/>
                        </a:rPr>
                        <a:t>5275</a:t>
                      </a:r>
                      <a:endParaRPr lang="en-US" sz="900" dirty="0">
                        <a:latin typeface="Arial"/>
                        <a:cs typeface="Arial"/>
                      </a:endParaRPr>
                    </a:p>
                  </a:txBody>
                  <a:tcPr marL="0" marR="0"/>
                </a:tc>
                <a:tc>
                  <a:txBody>
                    <a:bodyPr/>
                    <a:lstStyle/>
                    <a:p>
                      <a:pPr algn="ctr"/>
                      <a:r>
                        <a:rPr lang="en-US" sz="900" baseline="0" dirty="0" smtClean="0">
                          <a:latin typeface="Arial"/>
                          <a:cs typeface="Arial"/>
                        </a:rPr>
                        <a:t>4882</a:t>
                      </a:r>
                      <a:endParaRPr lang="en-US" sz="900" baseline="0" dirty="0" smtClean="0">
                        <a:solidFill>
                          <a:schemeClr val="dk1"/>
                        </a:solidFill>
                        <a:latin typeface="Arial"/>
                        <a:ea typeface="+mn-ea"/>
                        <a:cs typeface="Arial"/>
                      </a:endParaRPr>
                    </a:p>
                  </a:txBody>
                  <a:tcPr marL="0" marR="0"/>
                </a:tc>
                <a:tc>
                  <a:txBody>
                    <a:bodyPr/>
                    <a:lstStyle/>
                    <a:p>
                      <a:pPr algn="ctr"/>
                      <a:r>
                        <a:rPr lang="en-US" sz="900" baseline="0" dirty="0" smtClean="0">
                          <a:latin typeface="Arial"/>
                          <a:cs typeface="Arial"/>
                        </a:rPr>
                        <a:t>8</a:t>
                      </a:r>
                      <a:endParaRPr lang="en-US" sz="900" dirty="0">
                        <a:latin typeface="Arial"/>
                        <a:cs typeface="Arial"/>
                      </a:endParaRPr>
                    </a:p>
                  </a:txBody>
                  <a:tcPr marL="0" marR="0"/>
                </a:tc>
                <a:tc>
                  <a:txBody>
                    <a:bodyPr/>
                    <a:lstStyle/>
                    <a:p>
                      <a:pPr algn="ctr"/>
                      <a:r>
                        <a:rPr lang="en-US" sz="900" baseline="0" dirty="0" smtClean="0">
                          <a:latin typeface="Arial"/>
                          <a:cs typeface="Arial"/>
                        </a:rPr>
                        <a:t>10</a:t>
                      </a:r>
                      <a:endParaRPr lang="en-US" sz="900" dirty="0">
                        <a:latin typeface="Arial"/>
                        <a:cs typeface="Arial"/>
                      </a:endParaRPr>
                    </a:p>
                  </a:txBody>
                  <a:tcPr marL="0" marR="0"/>
                </a:tc>
                <a:tc>
                  <a:txBody>
                    <a:bodyPr/>
                    <a:lstStyle/>
                    <a:p>
                      <a:pPr algn="ctr"/>
                      <a:r>
                        <a:rPr lang="en-US" sz="900" baseline="0" dirty="0" smtClean="0">
                          <a:latin typeface="Arial"/>
                          <a:cs typeface="Arial"/>
                        </a:rPr>
                        <a:t>19</a:t>
                      </a:r>
                      <a:endParaRPr lang="en-US" sz="900" dirty="0">
                        <a:latin typeface="Arial"/>
                        <a:cs typeface="Arial"/>
                      </a:endParaRPr>
                    </a:p>
                  </a:txBody>
                  <a:tcPr marL="0" marR="0"/>
                </a:tc>
                <a:tc>
                  <a:txBody>
                    <a:bodyPr/>
                    <a:lstStyle/>
                    <a:p>
                      <a:pPr algn="ctr"/>
                      <a:r>
                        <a:rPr lang="en-US" sz="900" baseline="0" dirty="0" smtClean="0">
                          <a:latin typeface="Arial"/>
                          <a:cs typeface="Arial"/>
                        </a:rPr>
                        <a:t>19</a:t>
                      </a:r>
                      <a:endParaRPr lang="en-US" sz="900" dirty="0">
                        <a:latin typeface="Arial"/>
                        <a:cs typeface="Arial"/>
                      </a:endParaRPr>
                    </a:p>
                  </a:txBody>
                  <a:tcPr marL="0" marR="0"/>
                </a:tc>
              </a:tr>
              <a:tr h="214410">
                <a:tc>
                  <a:txBody>
                    <a:bodyPr/>
                    <a:lstStyle/>
                    <a:p>
                      <a:r>
                        <a:rPr lang="en-US" sz="900" baseline="0" dirty="0" smtClean="0">
                          <a:latin typeface="Arial"/>
                          <a:cs typeface="Arial"/>
                        </a:rPr>
                        <a:t>Other</a:t>
                      </a:r>
                      <a:endParaRPr lang="en-US" sz="900" dirty="0">
                        <a:latin typeface="Arial"/>
                        <a:cs typeface="Arial"/>
                      </a:endParaRPr>
                    </a:p>
                  </a:txBody>
                  <a:tcPr marR="0"/>
                </a:tc>
                <a:tc>
                  <a:txBody>
                    <a:bodyPr/>
                    <a:lstStyle/>
                    <a:p>
                      <a:pPr algn="ctr"/>
                      <a:r>
                        <a:rPr lang="en-US" sz="900" dirty="0" smtClean="0">
                          <a:latin typeface="Arial"/>
                          <a:cs typeface="Arial"/>
                        </a:rPr>
                        <a:t>19</a:t>
                      </a:r>
                      <a:endParaRPr lang="en-US" sz="900" dirty="0">
                        <a:latin typeface="Arial"/>
                        <a:cs typeface="Arial"/>
                      </a:endParaRPr>
                    </a:p>
                  </a:txBody>
                  <a:tcPr marL="0" marR="0"/>
                </a:tc>
                <a:tc>
                  <a:txBody>
                    <a:bodyPr/>
                    <a:lstStyle/>
                    <a:p>
                      <a:pPr algn="ctr"/>
                      <a:r>
                        <a:rPr lang="en-US" sz="900" baseline="0" dirty="0" smtClean="0">
                          <a:latin typeface="Arial"/>
                          <a:cs typeface="Arial"/>
                        </a:rPr>
                        <a:t>18</a:t>
                      </a:r>
                      <a:endParaRPr lang="en-US" sz="900" baseline="0" dirty="0" smtClean="0">
                        <a:solidFill>
                          <a:schemeClr val="dk1"/>
                        </a:solidFill>
                        <a:latin typeface="Arial"/>
                        <a:ea typeface="+mn-ea"/>
                        <a:cs typeface="Arial"/>
                      </a:endParaRPr>
                    </a:p>
                  </a:txBody>
                  <a:tcPr marL="0" marR="0"/>
                </a:tc>
                <a:tc>
                  <a:txBody>
                    <a:bodyPr/>
                    <a:lstStyle/>
                    <a:p>
                      <a:pPr algn="ctr"/>
                      <a:r>
                        <a:rPr lang="en-US" sz="900" dirty="0" smtClean="0">
                          <a:latin typeface="Arial"/>
                          <a:cs typeface="Arial"/>
                        </a:rPr>
                        <a:t>-</a:t>
                      </a:r>
                      <a:endParaRPr lang="en-US" sz="900" dirty="0">
                        <a:latin typeface="Arial"/>
                        <a:cs typeface="Arial"/>
                      </a:endParaRPr>
                    </a:p>
                  </a:txBody>
                  <a:tcPr marL="0" marR="0"/>
                </a:tc>
                <a:tc>
                  <a:txBody>
                    <a:bodyPr/>
                    <a:lstStyle/>
                    <a:p>
                      <a:pPr algn="ctr"/>
                      <a:r>
                        <a:rPr lang="en-US" sz="900" dirty="0" smtClean="0">
                          <a:latin typeface="Arial"/>
                          <a:cs typeface="Arial"/>
                        </a:rPr>
                        <a:t>-</a:t>
                      </a:r>
                      <a:endParaRPr lang="en-US" sz="900" dirty="0">
                        <a:latin typeface="Arial"/>
                        <a:cs typeface="Arial"/>
                      </a:endParaRPr>
                    </a:p>
                  </a:txBody>
                  <a:tcPr marL="0" marR="0"/>
                </a:tc>
                <a:tc>
                  <a:txBody>
                    <a:bodyPr/>
                    <a:lstStyle/>
                    <a:p>
                      <a:pPr algn="ctr"/>
                      <a:r>
                        <a:rPr lang="en-US" sz="900" dirty="0" smtClean="0">
                          <a:latin typeface="Arial"/>
                          <a:cs typeface="Arial"/>
                        </a:rPr>
                        <a:t>-</a:t>
                      </a:r>
                      <a:endParaRPr lang="en-US" sz="900" dirty="0">
                        <a:latin typeface="Arial"/>
                        <a:cs typeface="Arial"/>
                      </a:endParaRPr>
                    </a:p>
                  </a:txBody>
                  <a:tcPr marL="0" marR="0"/>
                </a:tc>
                <a:tc>
                  <a:txBody>
                    <a:bodyPr/>
                    <a:lstStyle/>
                    <a:p>
                      <a:pPr algn="ctr"/>
                      <a:r>
                        <a:rPr lang="en-US" sz="900" dirty="0" smtClean="0">
                          <a:latin typeface="Arial"/>
                          <a:cs typeface="Arial"/>
                        </a:rPr>
                        <a:t>-</a:t>
                      </a:r>
                      <a:endParaRPr lang="en-US" sz="900" dirty="0">
                        <a:latin typeface="Arial"/>
                        <a:cs typeface="Arial"/>
                      </a:endParaRPr>
                    </a:p>
                  </a:txBody>
                  <a:tcPr marL="0" marR="0"/>
                </a:tc>
              </a:tr>
            </a:tbl>
          </a:graphicData>
        </a:graphic>
      </p:graphicFrame>
      <p:sp>
        <p:nvSpPr>
          <p:cNvPr id="69" name="Isosceles Triangle 68"/>
          <p:cNvSpPr/>
          <p:nvPr/>
        </p:nvSpPr>
        <p:spPr>
          <a:xfrm>
            <a:off x="4876800" y="167640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71" name="Isosceles Triangle 70"/>
          <p:cNvSpPr/>
          <p:nvPr/>
        </p:nvSpPr>
        <p:spPr>
          <a:xfrm>
            <a:off x="4876800" y="2124269"/>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72" name="Isosceles Triangle 71"/>
          <p:cNvSpPr/>
          <p:nvPr/>
        </p:nvSpPr>
        <p:spPr>
          <a:xfrm>
            <a:off x="4876800" y="236220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75" name="Isosceles Triangle 74"/>
          <p:cNvSpPr/>
          <p:nvPr/>
        </p:nvSpPr>
        <p:spPr>
          <a:xfrm>
            <a:off x="6568440" y="167640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77" name="Isosceles Triangle 76"/>
          <p:cNvSpPr/>
          <p:nvPr/>
        </p:nvSpPr>
        <p:spPr>
          <a:xfrm>
            <a:off x="6568440" y="2124269"/>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88" name="Isosceles Triangle 87"/>
          <p:cNvSpPr/>
          <p:nvPr/>
        </p:nvSpPr>
        <p:spPr>
          <a:xfrm flipV="1">
            <a:off x="8702040" y="3898035"/>
            <a:ext cx="137160" cy="137160"/>
          </a:xfrm>
          <a:prstGeom prst="triangl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93" name="Isosceles Triangle 92"/>
          <p:cNvSpPr/>
          <p:nvPr/>
        </p:nvSpPr>
        <p:spPr>
          <a:xfrm flipV="1">
            <a:off x="6324600" y="6532228"/>
            <a:ext cx="137160" cy="137160"/>
          </a:xfrm>
          <a:prstGeom prst="triangl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94" name="TextBox 93"/>
          <p:cNvSpPr txBox="1"/>
          <p:nvPr/>
        </p:nvSpPr>
        <p:spPr>
          <a:xfrm>
            <a:off x="6584093" y="6477001"/>
            <a:ext cx="2430780" cy="400110"/>
          </a:xfrm>
          <a:prstGeom prst="rect">
            <a:avLst/>
          </a:prstGeom>
          <a:noFill/>
        </p:spPr>
        <p:txBody>
          <a:bodyPr wrap="square" rtlCol="0">
            <a:spAutoFit/>
          </a:bodyPr>
          <a:lstStyle/>
          <a:p>
            <a:pPr>
              <a:buFont typeface="Calibri" pitchFamily="34" charset="0"/>
              <a:buChar char="*"/>
            </a:pPr>
            <a:r>
              <a:rPr lang="en-US" sz="1000" i="1" dirty="0" smtClean="0">
                <a:latin typeface="Arial"/>
                <a:cs typeface="Arial"/>
              </a:rPr>
              <a:t>Negative change from Previous year</a:t>
            </a:r>
          </a:p>
        </p:txBody>
      </p:sp>
      <p:sp>
        <p:nvSpPr>
          <p:cNvPr id="95" name="Isosceles Triangle 94"/>
          <p:cNvSpPr/>
          <p:nvPr/>
        </p:nvSpPr>
        <p:spPr>
          <a:xfrm>
            <a:off x="6324600" y="633984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96" name="TextBox 95"/>
          <p:cNvSpPr txBox="1"/>
          <p:nvPr/>
        </p:nvSpPr>
        <p:spPr>
          <a:xfrm>
            <a:off x="6553200" y="6297441"/>
            <a:ext cx="2346960" cy="246221"/>
          </a:xfrm>
          <a:prstGeom prst="rect">
            <a:avLst/>
          </a:prstGeom>
          <a:noFill/>
        </p:spPr>
        <p:txBody>
          <a:bodyPr wrap="square" rtlCol="0">
            <a:spAutoFit/>
          </a:bodyPr>
          <a:lstStyle/>
          <a:p>
            <a:pPr>
              <a:buFont typeface="Calibri" pitchFamily="34" charset="0"/>
              <a:buChar char="*"/>
            </a:pPr>
            <a:r>
              <a:rPr lang="en-US" sz="1000" i="1" dirty="0" smtClean="0">
                <a:latin typeface="Arial"/>
                <a:cs typeface="Arial"/>
              </a:rPr>
              <a:t>Positive change from Previous year</a:t>
            </a:r>
            <a:endParaRPr lang="en-US" sz="1000" i="1" dirty="0">
              <a:latin typeface="Arial"/>
              <a:cs typeface="Arial"/>
            </a:endParaRPr>
          </a:p>
        </p:txBody>
      </p:sp>
      <p:sp>
        <p:nvSpPr>
          <p:cNvPr id="97"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latin typeface="Arial"/>
              <a:cs typeface="Arial"/>
            </a:endParaRPr>
          </a:p>
        </p:txBody>
      </p:sp>
      <p:sp>
        <p:nvSpPr>
          <p:cNvPr id="30" name="Isosceles Triangle 29"/>
          <p:cNvSpPr/>
          <p:nvPr/>
        </p:nvSpPr>
        <p:spPr>
          <a:xfrm>
            <a:off x="4876800" y="144780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31" name="Isosceles Triangle 30"/>
          <p:cNvSpPr/>
          <p:nvPr/>
        </p:nvSpPr>
        <p:spPr>
          <a:xfrm>
            <a:off x="4876800" y="190500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32" name="Isosceles Triangle 31"/>
          <p:cNvSpPr/>
          <p:nvPr/>
        </p:nvSpPr>
        <p:spPr>
          <a:xfrm>
            <a:off x="6568440" y="192024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33" name="Isosceles Triangle 32"/>
          <p:cNvSpPr/>
          <p:nvPr/>
        </p:nvSpPr>
        <p:spPr>
          <a:xfrm>
            <a:off x="6568440" y="144780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34" name="Isosceles Triangle 33"/>
          <p:cNvSpPr/>
          <p:nvPr/>
        </p:nvSpPr>
        <p:spPr>
          <a:xfrm>
            <a:off x="6568440" y="2377440"/>
            <a:ext cx="137160" cy="137160"/>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
        <p:nvSpPr>
          <p:cNvPr id="35" name="Isosceles Triangle 34"/>
          <p:cNvSpPr/>
          <p:nvPr/>
        </p:nvSpPr>
        <p:spPr>
          <a:xfrm>
            <a:off x="8686800" y="4114800"/>
            <a:ext cx="137160" cy="124691"/>
          </a:xfrm>
          <a:prstGeom prst="triangle">
            <a:avLst/>
          </a:prstGeom>
          <a:solidFill>
            <a:srgbClr val="74B32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smtClean="0">
              <a:solidFill>
                <a:schemeClr val="tx1"/>
              </a:solidFill>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smtClean="0">
                <a:ln>
                  <a:noFill/>
                </a:ln>
                <a:solidFill>
                  <a:schemeClr val="bg1"/>
                </a:solidFill>
                <a:effectLst/>
                <a:uLnTx/>
                <a:uFillTx/>
                <a:latin typeface="Myriad Pro" pitchFamily="34" charset="0"/>
                <a:ea typeface="+mj-ea"/>
                <a:cs typeface="+mj-cs"/>
              </a:rPr>
              <a:t>Accenture Contracts- Important Contracts</a:t>
            </a:r>
          </a:p>
        </p:txBody>
      </p:sp>
      <p:graphicFrame>
        <p:nvGraphicFramePr>
          <p:cNvPr id="13" name="Table 12"/>
          <p:cNvGraphicFramePr>
            <a:graphicFrameLocks noGrp="1"/>
          </p:cNvGraphicFramePr>
          <p:nvPr>
            <p:extLst>
              <p:ext uri="{D42A27DB-BD31-4B8C-83A1-F6EECF244321}">
                <p14:modId xmlns:p14="http://schemas.microsoft.com/office/powerpoint/2010/main" val="2584159608"/>
              </p:ext>
            </p:extLst>
          </p:nvPr>
        </p:nvGraphicFramePr>
        <p:xfrm>
          <a:off x="152400" y="838200"/>
          <a:ext cx="8763000" cy="5503120"/>
        </p:xfrm>
        <a:graphic>
          <a:graphicData uri="http://schemas.openxmlformats.org/drawingml/2006/table">
            <a:tbl>
              <a:tblPr firstRow="1" firstCol="1" bandRow="1">
                <a:tableStyleId>{5C22544A-7EE6-4342-B048-85BDC9FD1C3A}</a:tableStyleId>
              </a:tblPr>
              <a:tblGrid>
                <a:gridCol w="433812"/>
                <a:gridCol w="1013988"/>
                <a:gridCol w="1371600"/>
                <a:gridCol w="914400"/>
                <a:gridCol w="990600"/>
                <a:gridCol w="914400"/>
                <a:gridCol w="3124200"/>
              </a:tblGrid>
              <a:tr h="385655">
                <a:tc rowSpan="4">
                  <a:txBody>
                    <a:bodyPr/>
                    <a:lstStyle/>
                    <a:p>
                      <a:pPr algn="ctr" fontAlgn="ctr">
                        <a:lnSpc>
                          <a:spcPct val="120000"/>
                        </a:lnSpc>
                      </a:pPr>
                      <a:r>
                        <a:rPr lang="en-US" sz="1000" u="none" strike="noStrike" dirty="0" smtClean="0">
                          <a:latin typeface="Arial"/>
                          <a:cs typeface="Arial"/>
                        </a:rPr>
                        <a:t>Contracts Expired in 2012</a:t>
                      </a:r>
                      <a:endParaRPr lang="en-US" sz="1000" b="1" i="0" u="none" strike="noStrike" dirty="0">
                        <a:solidFill>
                          <a:srgbClr val="FFFFFF"/>
                        </a:solidFill>
                        <a:latin typeface="Arial"/>
                        <a:cs typeface="Arial"/>
                      </a:endParaRPr>
                    </a:p>
                  </a:txBody>
                  <a:tcPr marR="4655" marT="4655" marB="0" vert="vert270" anchor="ctr"/>
                </a:tc>
                <a:tc>
                  <a:txBody>
                    <a:bodyPr/>
                    <a:lstStyle/>
                    <a:p>
                      <a:pPr algn="ctr" fontAlgn="ctr">
                        <a:lnSpc>
                          <a:spcPct val="120000"/>
                        </a:lnSpc>
                      </a:pPr>
                      <a:r>
                        <a:rPr lang="en-US" sz="1000" u="none" strike="noStrike" dirty="0">
                          <a:latin typeface="Arial"/>
                          <a:cs typeface="Arial"/>
                        </a:rPr>
                        <a:t>Customer Name</a:t>
                      </a:r>
                      <a:endParaRPr lang="en-US" sz="1000" b="1" i="0" u="none" strike="noStrike" dirty="0">
                        <a:solidFill>
                          <a:schemeClr val="tx1"/>
                        </a:solidFill>
                        <a:latin typeface="Arial"/>
                        <a:cs typeface="Arial"/>
                      </a:endParaRPr>
                    </a:p>
                  </a:txBody>
                  <a:tcPr marR="4655" marT="4655" marB="0" anchor="ctr"/>
                </a:tc>
                <a:tc>
                  <a:txBody>
                    <a:bodyPr/>
                    <a:lstStyle/>
                    <a:p>
                      <a:pPr algn="ctr" fontAlgn="ctr">
                        <a:lnSpc>
                          <a:spcPct val="120000"/>
                        </a:lnSpc>
                      </a:pPr>
                      <a:r>
                        <a:rPr lang="en-US" sz="1000" u="none" strike="noStrike" dirty="0">
                          <a:latin typeface="Arial"/>
                          <a:cs typeface="Arial"/>
                        </a:rPr>
                        <a:t>Geographic Scope </a:t>
                      </a:r>
                      <a:endParaRPr lang="en-US" sz="1000" b="1" i="0" u="none" strike="noStrike" dirty="0">
                        <a:solidFill>
                          <a:schemeClr val="tx1"/>
                        </a:solidFill>
                        <a:latin typeface="Arial"/>
                        <a:cs typeface="Arial"/>
                      </a:endParaRPr>
                    </a:p>
                  </a:txBody>
                  <a:tcPr marR="4655" marT="4655" marB="0" anchor="ctr"/>
                </a:tc>
                <a:tc>
                  <a:txBody>
                    <a:bodyPr/>
                    <a:lstStyle/>
                    <a:p>
                      <a:pPr algn="ctr" fontAlgn="ctr">
                        <a:lnSpc>
                          <a:spcPct val="120000"/>
                        </a:lnSpc>
                      </a:pPr>
                      <a:r>
                        <a:rPr lang="en-US" sz="1000" u="none" strike="noStrike" dirty="0">
                          <a:latin typeface="Arial"/>
                          <a:cs typeface="Arial"/>
                        </a:rPr>
                        <a:t>Engagement Type</a:t>
                      </a:r>
                      <a:endParaRPr lang="en-US" sz="1000" b="1" i="0" u="none" strike="noStrike" dirty="0">
                        <a:solidFill>
                          <a:schemeClr val="tx1"/>
                        </a:solidFill>
                        <a:latin typeface="Arial"/>
                        <a:cs typeface="Arial"/>
                      </a:endParaRPr>
                    </a:p>
                  </a:txBody>
                  <a:tcPr marR="4655" marT="4655" marB="0" anchor="ctr"/>
                </a:tc>
                <a:tc>
                  <a:txBody>
                    <a:bodyPr/>
                    <a:lstStyle/>
                    <a:p>
                      <a:pPr algn="ctr" fontAlgn="ctr">
                        <a:lnSpc>
                          <a:spcPct val="120000"/>
                        </a:lnSpc>
                      </a:pPr>
                      <a:r>
                        <a:rPr lang="en-US" sz="1000" u="none" strike="noStrike" dirty="0">
                          <a:latin typeface="Arial"/>
                          <a:cs typeface="Arial"/>
                        </a:rPr>
                        <a:t>Contract Length (months)</a:t>
                      </a:r>
                      <a:endParaRPr lang="en-US" sz="1000" b="1" i="0" u="none" strike="noStrike" dirty="0">
                        <a:solidFill>
                          <a:schemeClr val="tx1"/>
                        </a:solidFill>
                        <a:latin typeface="Arial"/>
                        <a:cs typeface="Arial"/>
                      </a:endParaRPr>
                    </a:p>
                  </a:txBody>
                  <a:tcPr marR="4655" marT="4655" marB="0" anchor="ctr"/>
                </a:tc>
                <a:tc>
                  <a:txBody>
                    <a:bodyPr/>
                    <a:lstStyle/>
                    <a:p>
                      <a:pPr algn="ctr" fontAlgn="ctr">
                        <a:lnSpc>
                          <a:spcPct val="120000"/>
                        </a:lnSpc>
                      </a:pPr>
                      <a:r>
                        <a:rPr lang="en-US" sz="1000" u="none" strike="noStrike" dirty="0">
                          <a:latin typeface="Arial"/>
                          <a:cs typeface="Arial"/>
                        </a:rPr>
                        <a:t>Contract </a:t>
                      </a:r>
                      <a:r>
                        <a:rPr lang="en-US" sz="1000" u="none" strike="noStrike" dirty="0" smtClean="0">
                          <a:latin typeface="Arial"/>
                          <a:cs typeface="Arial"/>
                        </a:rPr>
                        <a:t>Value</a:t>
                      </a:r>
                      <a:r>
                        <a:rPr lang="en-US" sz="1000" u="none" strike="noStrike" baseline="0" dirty="0" smtClean="0">
                          <a:latin typeface="Arial"/>
                          <a:cs typeface="Arial"/>
                        </a:rPr>
                        <a:t> (in USD)</a:t>
                      </a:r>
                      <a:endParaRPr lang="en-US" sz="1000" b="1" i="0" u="none" strike="noStrike" dirty="0">
                        <a:solidFill>
                          <a:schemeClr val="tx1"/>
                        </a:solidFill>
                        <a:latin typeface="Arial"/>
                        <a:cs typeface="Arial"/>
                      </a:endParaRPr>
                    </a:p>
                  </a:txBody>
                  <a:tcPr marR="4655" marT="4655" marB="0" anchor="ctr"/>
                </a:tc>
                <a:tc>
                  <a:txBody>
                    <a:bodyPr/>
                    <a:lstStyle/>
                    <a:p>
                      <a:pPr algn="ctr" fontAlgn="ctr">
                        <a:lnSpc>
                          <a:spcPct val="120000"/>
                        </a:lnSpc>
                      </a:pPr>
                      <a:r>
                        <a:rPr lang="en-US" sz="1000" u="none" strike="noStrike" dirty="0">
                          <a:latin typeface="Arial"/>
                          <a:cs typeface="Arial"/>
                        </a:rPr>
                        <a:t>Deal Description</a:t>
                      </a:r>
                      <a:endParaRPr lang="en-US" sz="1000" b="1" i="0" u="none" strike="noStrike" dirty="0">
                        <a:solidFill>
                          <a:schemeClr val="tx1"/>
                        </a:solidFill>
                        <a:latin typeface="Arial"/>
                        <a:cs typeface="Arial"/>
                      </a:endParaRPr>
                    </a:p>
                  </a:txBody>
                  <a:tcPr marR="4655" marT="4655" marB="0" anchor="ctr"/>
                </a:tc>
              </a:tr>
              <a:tr h="232761">
                <a:tc vMerge="1">
                  <a:txBody>
                    <a:bodyPr/>
                    <a:lstStyle/>
                    <a:p>
                      <a:pPr algn="l" fontAlgn="b"/>
                      <a:endParaRPr lang="en-US" sz="1000" b="0" i="0" u="none" strike="noStrike" dirty="0">
                        <a:latin typeface="+mj-lt"/>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000" u="none" strike="noStrike" dirty="0" err="1">
                          <a:effectLst/>
                          <a:latin typeface="Arial"/>
                          <a:cs typeface="Arial"/>
                        </a:rPr>
                        <a:t>PlayCore</a:t>
                      </a:r>
                      <a:r>
                        <a:rPr lang="en-US" sz="1000" u="none" strike="noStrike" dirty="0">
                          <a:effectLst/>
                          <a:latin typeface="Arial"/>
                          <a:cs typeface="Arial"/>
                        </a:rPr>
                        <a:t>, Inc.</a:t>
                      </a:r>
                      <a:endParaRPr lang="en-US" sz="1000" b="0" i="0" u="none" strike="noStrike" dirty="0">
                        <a:effectLst/>
                        <a:latin typeface="Arial"/>
                        <a:cs typeface="Arial"/>
                      </a:endParaRPr>
                    </a:p>
                  </a:txBody>
                  <a:tcPr marL="12700" marR="12700" marT="12700" marB="0" anchor="ctr"/>
                </a:tc>
                <a:tc>
                  <a:txBody>
                    <a:bodyPr/>
                    <a:lstStyle/>
                    <a:p>
                      <a:pPr algn="ctr" fontAlgn="b"/>
                      <a:r>
                        <a:rPr lang="en-US" sz="1000" u="none" strike="noStrike" dirty="0">
                          <a:effectLst/>
                          <a:latin typeface="Arial"/>
                          <a:cs typeface="Arial"/>
                        </a:rPr>
                        <a:t>North America</a:t>
                      </a:r>
                      <a:endParaRPr lang="en-US" sz="1000" b="0" i="0" u="none" strike="noStrike" dirty="0">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Business Outsourcing Engagement</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60</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dirty="0">
                          <a:effectLst/>
                          <a:latin typeface="Arial"/>
                          <a:cs typeface="Arial"/>
                        </a:rPr>
                        <a:t>650,000</a:t>
                      </a:r>
                      <a:endParaRPr lang="en-US" sz="1000" b="0" i="0" u="none" strike="noStrike" dirty="0">
                        <a:effectLst/>
                        <a:latin typeface="Arial"/>
                        <a:cs typeface="Arial"/>
                      </a:endParaRPr>
                    </a:p>
                  </a:txBody>
                  <a:tcPr marL="12700" marR="12700" marT="12700" marB="0" anchor="ctr"/>
                </a:tc>
                <a:tc>
                  <a:txBody>
                    <a:bodyPr/>
                    <a:lstStyle/>
                    <a:p>
                      <a:pPr algn="l" fontAlgn="b"/>
                      <a:r>
                        <a:rPr lang="en-US" sz="1000" u="none" strike="noStrike" dirty="0" err="1">
                          <a:effectLst/>
                          <a:latin typeface="Arial"/>
                          <a:cs typeface="Arial"/>
                        </a:rPr>
                        <a:t>PlayCore</a:t>
                      </a:r>
                      <a:r>
                        <a:rPr lang="en-US" sz="1000" u="none" strike="noStrike" dirty="0">
                          <a:effectLst/>
                          <a:latin typeface="Arial"/>
                          <a:cs typeface="Arial"/>
                        </a:rPr>
                        <a:t>, Inc. has chosen </a:t>
                      </a:r>
                      <a:r>
                        <a:rPr lang="en-US" sz="1000" u="none" strike="noStrike" dirty="0" err="1">
                          <a:effectLst/>
                          <a:latin typeface="Arial"/>
                          <a:cs typeface="Arial"/>
                        </a:rPr>
                        <a:t>Ariba</a:t>
                      </a:r>
                      <a:r>
                        <a:rPr lang="en-US" sz="1000" u="none" strike="noStrike" dirty="0">
                          <a:effectLst/>
                          <a:latin typeface="Arial"/>
                          <a:cs typeface="Arial"/>
                        </a:rPr>
                        <a:t>, Inc. to provide global sourcing initiative to generate savings and efficiencies across its business. IDC estimates the contract to be US$650,000 over 5 years</a:t>
                      </a:r>
                      <a:r>
                        <a:rPr lang="en-US" sz="1000" u="none" strike="noStrike" dirty="0" smtClean="0">
                          <a:effectLst/>
                          <a:latin typeface="Arial"/>
                          <a:cs typeface="Arial"/>
                        </a:rPr>
                        <a:t>.</a:t>
                      </a:r>
                      <a:endParaRPr lang="en-US" sz="1000" b="0" i="0" u="none" strike="noStrike" dirty="0">
                        <a:effectLst/>
                        <a:latin typeface="Arial"/>
                        <a:cs typeface="Arial"/>
                      </a:endParaRPr>
                    </a:p>
                  </a:txBody>
                  <a:tcPr marL="12700" marR="12700" marT="12700" marB="0" anchor="ctr"/>
                </a:tc>
              </a:tr>
              <a:tr h="321210">
                <a:tc vMerge="1">
                  <a:txBody>
                    <a:bodyPr/>
                    <a:lstStyle/>
                    <a:p>
                      <a:pPr algn="l" fontAlgn="b"/>
                      <a:endParaRPr lang="en-US" sz="1000" b="0" i="0" u="none" strike="noStrike" dirty="0">
                        <a:latin typeface="+mj-lt"/>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5D9F1"/>
                    </a:solidFill>
                  </a:tcPr>
                </a:tc>
                <a:tc>
                  <a:txBody>
                    <a:bodyPr/>
                    <a:lstStyle/>
                    <a:p>
                      <a:pPr algn="ctr" fontAlgn="b"/>
                      <a:r>
                        <a:rPr lang="en-US" sz="1000" u="none" strike="noStrike">
                          <a:effectLst/>
                          <a:latin typeface="Arial"/>
                          <a:cs typeface="Arial"/>
                        </a:rPr>
                        <a:t>Renesas Technology Corp.</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Japan</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IT Outsourcing Engagement</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84</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146,000,000</a:t>
                      </a:r>
                      <a:endParaRPr lang="en-US" sz="1000" b="0" i="0" u="none" strike="noStrike">
                        <a:effectLst/>
                        <a:latin typeface="Arial"/>
                        <a:cs typeface="Arial"/>
                      </a:endParaRPr>
                    </a:p>
                  </a:txBody>
                  <a:tcPr marL="12700" marR="12700" marT="12700" marB="0" anchor="ctr"/>
                </a:tc>
                <a:tc>
                  <a:txBody>
                    <a:bodyPr/>
                    <a:lstStyle/>
                    <a:p>
                      <a:pPr algn="l" fontAlgn="b"/>
                      <a:r>
                        <a:rPr lang="en-US" sz="1000" u="none" strike="noStrike" dirty="0" err="1">
                          <a:effectLst/>
                          <a:latin typeface="Arial"/>
                          <a:cs typeface="Arial"/>
                        </a:rPr>
                        <a:t>Renesas</a:t>
                      </a:r>
                      <a:r>
                        <a:rPr lang="en-US" sz="1000" u="none" strike="noStrike" dirty="0">
                          <a:effectLst/>
                          <a:latin typeface="Arial"/>
                          <a:cs typeface="Arial"/>
                        </a:rPr>
                        <a:t> Technology Corporation announced that it will outsource its IT applications maintenance to Accenture. The agreement will hold for a period of 7 years. </a:t>
                      </a:r>
                      <a:endParaRPr lang="en-US" sz="1000" b="0" i="0" u="none" strike="noStrike" dirty="0">
                        <a:effectLst/>
                        <a:latin typeface="Arial"/>
                        <a:cs typeface="Arial"/>
                      </a:endParaRPr>
                    </a:p>
                  </a:txBody>
                  <a:tcPr marL="12700" marR="12700" marT="12700" marB="0" anchor="ctr"/>
                </a:tc>
              </a:tr>
              <a:tr h="242071">
                <a:tc vMerge="1">
                  <a:txBody>
                    <a:bodyPr/>
                    <a:lstStyle/>
                    <a:p>
                      <a:pPr algn="l" fontAlgn="b"/>
                      <a:endParaRPr lang="en-US" sz="1000" b="0" i="0" u="none" strike="noStrike" dirty="0">
                        <a:latin typeface="+mj-lt"/>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000" u="none" strike="noStrike">
                          <a:effectLst/>
                          <a:latin typeface="Arial"/>
                          <a:cs typeface="Arial"/>
                        </a:rPr>
                        <a:t>Elpida Memory, Inc.</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Japan</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dirty="0">
                          <a:effectLst/>
                          <a:latin typeface="Arial"/>
                          <a:cs typeface="Arial"/>
                        </a:rPr>
                        <a:t>IT Outsourcing Engagement</a:t>
                      </a:r>
                      <a:endParaRPr lang="en-US" sz="1000" b="0" i="0" u="none" strike="noStrike" dirty="0">
                        <a:effectLst/>
                        <a:latin typeface="Arial"/>
                        <a:cs typeface="Arial"/>
                      </a:endParaRPr>
                    </a:p>
                  </a:txBody>
                  <a:tcPr marL="12700" marR="12700" marT="12700" marB="0" anchor="ctr"/>
                </a:tc>
                <a:tc>
                  <a:txBody>
                    <a:bodyPr/>
                    <a:lstStyle/>
                    <a:p>
                      <a:pPr algn="ctr" fontAlgn="b"/>
                      <a:r>
                        <a:rPr lang="en-US" sz="1000" u="none" strike="noStrike" dirty="0">
                          <a:effectLst/>
                          <a:latin typeface="Arial"/>
                          <a:cs typeface="Arial"/>
                        </a:rPr>
                        <a:t>84</a:t>
                      </a:r>
                      <a:endParaRPr lang="en-US" sz="1000" b="0" i="0" u="none" strike="noStrike" dirty="0">
                        <a:effectLst/>
                        <a:latin typeface="Arial"/>
                        <a:cs typeface="Arial"/>
                      </a:endParaRPr>
                    </a:p>
                  </a:txBody>
                  <a:tcPr marL="12700" marR="12700" marT="12700" marB="0" anchor="ctr"/>
                </a:tc>
                <a:tc>
                  <a:txBody>
                    <a:bodyPr/>
                    <a:lstStyle/>
                    <a:p>
                      <a:pPr algn="ctr" fontAlgn="b"/>
                      <a:r>
                        <a:rPr lang="en-US" sz="1000" u="none" strike="noStrike" dirty="0">
                          <a:effectLst/>
                          <a:latin typeface="Arial"/>
                          <a:cs typeface="Arial"/>
                        </a:rPr>
                        <a:t>122,500,000</a:t>
                      </a:r>
                      <a:endParaRPr lang="en-US" sz="1000" b="0" i="0" u="none" strike="noStrike" dirty="0">
                        <a:effectLst/>
                        <a:latin typeface="Arial"/>
                        <a:cs typeface="Arial"/>
                      </a:endParaRPr>
                    </a:p>
                  </a:txBody>
                  <a:tcPr marL="12700" marR="12700" marT="12700" marB="0" anchor="ctr"/>
                </a:tc>
                <a:tc>
                  <a:txBody>
                    <a:bodyPr/>
                    <a:lstStyle/>
                    <a:p>
                      <a:pPr algn="l" fontAlgn="b"/>
                      <a:r>
                        <a:rPr lang="en-US" sz="1000" u="none" strike="noStrike" dirty="0">
                          <a:effectLst/>
                          <a:latin typeface="Arial"/>
                          <a:cs typeface="Arial"/>
                        </a:rPr>
                        <a:t>Accenture has signed a 7-year IT outsourcing contract to develop a global supply chain system and manage enterprise-wide IT for </a:t>
                      </a:r>
                      <a:r>
                        <a:rPr lang="en-US" sz="1000" u="none" strike="noStrike" dirty="0" err="1">
                          <a:effectLst/>
                          <a:latin typeface="Arial"/>
                          <a:cs typeface="Arial"/>
                        </a:rPr>
                        <a:t>Elpida</a:t>
                      </a:r>
                      <a:r>
                        <a:rPr lang="en-US" sz="1000" u="none" strike="noStrike" dirty="0">
                          <a:effectLst/>
                          <a:latin typeface="Arial"/>
                          <a:cs typeface="Arial"/>
                        </a:rPr>
                        <a:t> Memory, Inc., a major Japanese supplier of Dynamic Random Access Memory (DRAM).  Financial terms were not disclosed. IDC estimates the deal to be US$15-20 million per year, or US$122.5 million over 7 years</a:t>
                      </a:r>
                      <a:r>
                        <a:rPr lang="en-US" sz="1000" u="none" strike="noStrike" dirty="0" smtClean="0">
                          <a:effectLst/>
                          <a:latin typeface="Arial"/>
                          <a:cs typeface="Arial"/>
                        </a:rPr>
                        <a:t>.</a:t>
                      </a:r>
                      <a:endParaRPr lang="en-US" sz="1000" b="0" i="0" u="none" strike="noStrike" dirty="0">
                        <a:effectLst/>
                        <a:latin typeface="Arial"/>
                        <a:cs typeface="Arial"/>
                      </a:endParaRPr>
                    </a:p>
                  </a:txBody>
                  <a:tcPr marL="12700" marR="12700" marT="12700" marB="0" anchor="ctr"/>
                </a:tc>
              </a:tr>
              <a:tr h="558625">
                <a:tc rowSpan="3">
                  <a:txBody>
                    <a:bodyPr/>
                    <a:lstStyle/>
                    <a:p>
                      <a:pPr marL="0" marR="0" lvl="0" indent="0" algn="ctr" defTabSz="914400" eaLnBrk="1" fontAlgn="ctr" latinLnBrk="0" hangingPunct="1">
                        <a:lnSpc>
                          <a:spcPct val="120000"/>
                        </a:lnSpc>
                        <a:spcBef>
                          <a:spcPts val="0"/>
                        </a:spcBef>
                        <a:spcAft>
                          <a:spcPts val="0"/>
                        </a:spcAft>
                        <a:buClrTx/>
                        <a:buSzTx/>
                        <a:buFontTx/>
                        <a:buNone/>
                        <a:tabLst/>
                        <a:defRPr/>
                      </a:pPr>
                      <a:r>
                        <a:rPr kumimoji="0" lang="en-US" sz="1000" u="none" strike="noStrike" kern="0" cap="none" spc="0" normalizeH="0" baseline="0" noProof="0" dirty="0" smtClean="0">
                          <a:ln>
                            <a:noFill/>
                          </a:ln>
                          <a:effectLst/>
                          <a:uLnTx/>
                          <a:uFillTx/>
                          <a:latin typeface="Arial"/>
                          <a:cs typeface="Arial"/>
                        </a:rPr>
                        <a:t>Contracts Expiring in 2013</a:t>
                      </a:r>
                      <a:endParaRPr kumimoji="0" lang="en-US" sz="1000" b="1" i="0" u="none" strike="noStrike" kern="0" cap="none" spc="0" normalizeH="0" baseline="0" noProof="0" dirty="0" smtClean="0">
                        <a:ln>
                          <a:noFill/>
                        </a:ln>
                        <a:solidFill>
                          <a:srgbClr val="FFFFFF"/>
                        </a:solidFill>
                        <a:effectLst/>
                        <a:uLnTx/>
                        <a:uFillTx/>
                        <a:latin typeface="Arial"/>
                        <a:ea typeface="+mn-ea"/>
                        <a:cs typeface="Arial"/>
                      </a:endParaRPr>
                    </a:p>
                  </a:txBody>
                  <a:tcPr marR="4655" marT="4655" marB="0" vert="vert270" anchor="ctr"/>
                </a:tc>
                <a:tc>
                  <a:txBody>
                    <a:bodyPr/>
                    <a:lstStyle/>
                    <a:p>
                      <a:pPr algn="ctr" fontAlgn="b"/>
                      <a:r>
                        <a:rPr lang="en-US" sz="1000" u="none" strike="noStrike" dirty="0">
                          <a:effectLst/>
                          <a:latin typeface="Arial"/>
                          <a:cs typeface="Arial"/>
                        </a:rPr>
                        <a:t>Nokia Siemens Networks (NSN)</a:t>
                      </a:r>
                      <a:endParaRPr lang="en-US" sz="1000" b="0" i="0" u="none" strike="noStrike" dirty="0">
                        <a:effectLst/>
                        <a:latin typeface="Arial"/>
                        <a:cs typeface="Arial"/>
                      </a:endParaRPr>
                    </a:p>
                  </a:txBody>
                  <a:tcPr marL="12700" marR="12700" marT="12700" marB="0" anchor="ctr"/>
                </a:tc>
                <a:tc>
                  <a:txBody>
                    <a:bodyPr/>
                    <a:lstStyle/>
                    <a:p>
                      <a:pPr algn="ctr" fontAlgn="b"/>
                      <a:r>
                        <a:rPr lang="en-US" sz="1000" u="none" strike="noStrike" dirty="0">
                          <a:effectLst/>
                          <a:latin typeface="Arial"/>
                          <a:cs typeface="Arial"/>
                        </a:rPr>
                        <a:t>Latin America</a:t>
                      </a:r>
                      <a:r>
                        <a:rPr lang="en-US" sz="1000" u="none" strike="noStrike" dirty="0" smtClean="0">
                          <a:effectLst/>
                          <a:latin typeface="Arial"/>
                          <a:cs typeface="Arial"/>
                        </a:rPr>
                        <a:t>, APEJ, </a:t>
                      </a:r>
                      <a:r>
                        <a:rPr lang="en-US" sz="1000" u="none" strike="noStrike" dirty="0">
                          <a:effectLst/>
                          <a:latin typeface="Arial"/>
                          <a:cs typeface="Arial"/>
                        </a:rPr>
                        <a:t>Japan, </a:t>
                      </a:r>
                      <a:r>
                        <a:rPr lang="en-US" sz="1000" u="none" strike="noStrike" dirty="0" smtClean="0">
                          <a:effectLst/>
                          <a:latin typeface="Arial"/>
                          <a:cs typeface="Arial"/>
                        </a:rPr>
                        <a:t>MEA, Central </a:t>
                      </a:r>
                      <a:r>
                        <a:rPr lang="en-US" sz="1000" u="none" strike="noStrike" dirty="0">
                          <a:effectLst/>
                          <a:latin typeface="Arial"/>
                          <a:cs typeface="Arial"/>
                        </a:rPr>
                        <a:t>&amp; Eastern Europe, Western Europe, North America</a:t>
                      </a:r>
                      <a:endParaRPr lang="en-US" sz="1000" b="0" i="0" u="none" strike="noStrike" dirty="0">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IT Outsourcing Engagement</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36</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dirty="0">
                          <a:effectLst/>
                          <a:latin typeface="Arial"/>
                          <a:cs typeface="Arial"/>
                        </a:rPr>
                        <a:t>13,094,718</a:t>
                      </a:r>
                      <a:endParaRPr lang="en-US" sz="1000" b="0" i="0" u="none" strike="noStrike" dirty="0">
                        <a:effectLst/>
                        <a:latin typeface="Arial"/>
                        <a:cs typeface="Arial"/>
                      </a:endParaRPr>
                    </a:p>
                  </a:txBody>
                  <a:tcPr marL="12700" marR="12700" marT="12700" marB="0" anchor="ctr"/>
                </a:tc>
                <a:tc>
                  <a:txBody>
                    <a:bodyPr/>
                    <a:lstStyle/>
                    <a:p>
                      <a:pPr algn="l" fontAlgn="b"/>
                      <a:r>
                        <a:rPr lang="en-US" sz="1000" u="none" strike="noStrike" dirty="0">
                          <a:effectLst/>
                          <a:latin typeface="Arial"/>
                          <a:cs typeface="Arial"/>
                        </a:rPr>
                        <a:t>Accenture has been awarded a contract by Nokia Siemens Networks (NSN) to provide global IT application management services</a:t>
                      </a:r>
                      <a:r>
                        <a:rPr lang="en-US" sz="1000" u="none" strike="noStrike" dirty="0" smtClean="0">
                          <a:effectLst/>
                          <a:latin typeface="Arial"/>
                          <a:cs typeface="Arial"/>
                        </a:rPr>
                        <a:t>.</a:t>
                      </a:r>
                      <a:endParaRPr lang="en-US" sz="1000" b="0" i="0" u="none" strike="noStrike" dirty="0">
                        <a:effectLst/>
                        <a:latin typeface="Arial"/>
                        <a:cs typeface="Arial"/>
                      </a:endParaRPr>
                    </a:p>
                  </a:txBody>
                  <a:tcPr marL="12700" marR="12700" marT="12700" marB="0" anchor="ctr"/>
                </a:tc>
              </a:tr>
              <a:tr h="558625">
                <a:tc vMerge="1">
                  <a:txBody>
                    <a:bodyPr/>
                    <a:lstStyle/>
                    <a:p>
                      <a:endParaRPr lang="en-US"/>
                    </a:p>
                  </a:txBody>
                  <a:tcPr/>
                </a:tc>
                <a:tc>
                  <a:txBody>
                    <a:bodyPr/>
                    <a:lstStyle/>
                    <a:p>
                      <a:pPr algn="ctr" fontAlgn="b"/>
                      <a:r>
                        <a:rPr lang="en-US" sz="1000" u="none" strike="noStrike">
                          <a:effectLst/>
                          <a:latin typeface="Arial"/>
                          <a:cs typeface="Arial"/>
                        </a:rPr>
                        <a:t>Pitney Bowes Ltd.</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Western Europe</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Business Outsourcing Engagement</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84</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27,007,196</a:t>
                      </a:r>
                      <a:endParaRPr lang="en-US" sz="1000" b="0" i="0" u="none" strike="noStrike">
                        <a:effectLst/>
                        <a:latin typeface="Arial"/>
                        <a:cs typeface="Arial"/>
                      </a:endParaRPr>
                    </a:p>
                  </a:txBody>
                  <a:tcPr marL="12700" marR="12700" marT="12700" marB="0" anchor="ctr"/>
                </a:tc>
                <a:tc>
                  <a:txBody>
                    <a:bodyPr/>
                    <a:lstStyle/>
                    <a:p>
                      <a:pPr algn="l" fontAlgn="b"/>
                      <a:r>
                        <a:rPr lang="en-US" sz="1000" u="none" strike="noStrike" dirty="0">
                          <a:effectLst/>
                          <a:latin typeface="Arial"/>
                          <a:cs typeface="Arial"/>
                        </a:rPr>
                        <a:t>According to local media reports, Pitney Bowes in the UK awarded Accenture a back office processing outsourcing contract.  Financial details and terms are very limited.  Based on similar contracts, IDC estimates that the deal has a value of GBP 15 million over an estimated 7-year term</a:t>
                      </a:r>
                      <a:r>
                        <a:rPr lang="en-US" sz="1000" u="none" strike="noStrike" dirty="0" smtClean="0">
                          <a:effectLst/>
                          <a:latin typeface="Arial"/>
                          <a:cs typeface="Arial"/>
                        </a:rPr>
                        <a:t>.</a:t>
                      </a:r>
                      <a:endParaRPr lang="en-US" sz="1000" b="0" i="0" u="none" strike="noStrike" dirty="0">
                        <a:effectLst/>
                        <a:latin typeface="Arial"/>
                        <a:cs typeface="Arial"/>
                      </a:endParaRPr>
                    </a:p>
                  </a:txBody>
                  <a:tcPr marL="12700" marR="12700" marT="12700" marB="0" anchor="ctr"/>
                </a:tc>
              </a:tr>
              <a:tr h="923925">
                <a:tc vMerge="1">
                  <a:txBody>
                    <a:bodyPr/>
                    <a:lstStyle/>
                    <a:p>
                      <a:pPr algn="l" fontAlgn="ctr"/>
                      <a:endParaRPr lang="en-US" sz="1000" b="1" i="0" u="none" strike="noStrike" dirty="0">
                        <a:solidFill>
                          <a:srgbClr val="FFFFFF"/>
                        </a:solidFill>
                        <a:latin typeface="+mj-lt"/>
                      </a:endParaRPr>
                    </a:p>
                  </a:txBody>
                  <a:tcPr marL="4655" marR="4655" marT="4655" marB="0" vert="vert270" anchor="ctr">
                    <a:lnL w="12700" cap="flat" cmpd="sng" algn="ctr">
                      <a:solidFill>
                        <a:srgbClr val="FFFFFF"/>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F7D4"/>
                    </a:solidFill>
                  </a:tcPr>
                </a:tc>
                <a:tc>
                  <a:txBody>
                    <a:bodyPr/>
                    <a:lstStyle/>
                    <a:p>
                      <a:pPr algn="ctr" fontAlgn="b"/>
                      <a:r>
                        <a:rPr lang="en-US" sz="1000" u="none" strike="noStrike">
                          <a:effectLst/>
                          <a:latin typeface="Arial"/>
                          <a:cs typeface="Arial"/>
                        </a:rPr>
                        <a:t>NCR Corporation</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dirty="0" smtClean="0">
                          <a:effectLst/>
                          <a:latin typeface="Arial"/>
                          <a:cs typeface="Arial"/>
                        </a:rPr>
                        <a:t>Latin America, APEJ, Japan, MEA, Central &amp; Eastern Europe, Western Europe, North America</a:t>
                      </a:r>
                      <a:endParaRPr lang="en-US" sz="1000" b="0" i="0" u="none" strike="noStrike" dirty="0">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Business Outsourcing Engagement</a:t>
                      </a:r>
                      <a:endParaRPr lang="en-US" sz="1000" b="0" i="0" u="none" strike="noStrike">
                        <a:effectLst/>
                        <a:latin typeface="Arial"/>
                        <a:cs typeface="Arial"/>
                      </a:endParaRPr>
                    </a:p>
                  </a:txBody>
                  <a:tcPr marL="12700" marR="12700" marT="12700" marB="0" anchor="ctr"/>
                </a:tc>
                <a:tc>
                  <a:txBody>
                    <a:bodyPr/>
                    <a:lstStyle/>
                    <a:p>
                      <a:pPr algn="ctr" fontAlgn="b"/>
                      <a:r>
                        <a:rPr lang="en-US" sz="1000" u="none" strike="noStrike" dirty="0">
                          <a:effectLst/>
                          <a:latin typeface="Arial"/>
                          <a:cs typeface="Arial"/>
                        </a:rPr>
                        <a:t>120</a:t>
                      </a:r>
                      <a:endParaRPr lang="en-US" sz="1000" b="0" i="0" u="none" strike="noStrike" dirty="0">
                        <a:effectLst/>
                        <a:latin typeface="Arial"/>
                        <a:cs typeface="Arial"/>
                      </a:endParaRPr>
                    </a:p>
                  </a:txBody>
                  <a:tcPr marL="12700" marR="12700" marT="12700" marB="0" anchor="ctr"/>
                </a:tc>
                <a:tc>
                  <a:txBody>
                    <a:bodyPr/>
                    <a:lstStyle/>
                    <a:p>
                      <a:pPr algn="ctr" fontAlgn="b"/>
                      <a:r>
                        <a:rPr lang="en-US" sz="1000" u="none" strike="noStrike">
                          <a:effectLst/>
                          <a:latin typeface="Arial"/>
                          <a:cs typeface="Arial"/>
                        </a:rPr>
                        <a:t>450,000,000</a:t>
                      </a:r>
                      <a:endParaRPr lang="en-US" sz="1000" b="0" i="0" u="none" strike="noStrike">
                        <a:effectLst/>
                        <a:latin typeface="Arial"/>
                        <a:cs typeface="Arial"/>
                      </a:endParaRPr>
                    </a:p>
                  </a:txBody>
                  <a:tcPr marL="12700" marR="12700" marT="12700" marB="0" anchor="ctr"/>
                </a:tc>
                <a:tc>
                  <a:txBody>
                    <a:bodyPr/>
                    <a:lstStyle/>
                    <a:p>
                      <a:pPr algn="l" fontAlgn="b"/>
                      <a:r>
                        <a:rPr lang="en-US" sz="1000" u="none" strike="noStrike" dirty="0">
                          <a:effectLst/>
                          <a:latin typeface="Arial"/>
                          <a:cs typeface="Arial"/>
                        </a:rPr>
                        <a:t>NCR reported in its Annual Report for 2003 and 2004 that it entered into a Finance &amp; </a:t>
                      </a:r>
                      <a:r>
                        <a:rPr lang="en-US" sz="1000" u="none" strike="noStrike" dirty="0" err="1">
                          <a:effectLst/>
                          <a:latin typeface="Arial"/>
                          <a:cs typeface="Arial"/>
                        </a:rPr>
                        <a:t>Accouting</a:t>
                      </a:r>
                      <a:r>
                        <a:rPr lang="en-US" sz="1000" u="none" strike="noStrike" dirty="0">
                          <a:effectLst/>
                          <a:latin typeface="Arial"/>
                          <a:cs typeface="Arial"/>
                        </a:rPr>
                        <a:t> (F&amp;A) Business Process Outsourcing (BPO) service agreement with Accenture LLP. </a:t>
                      </a:r>
                      <a:endParaRPr lang="en-US" sz="1000" b="0" i="0" u="none" strike="noStrike" dirty="0">
                        <a:effectLst/>
                        <a:latin typeface="Arial"/>
                        <a:cs typeface="Arial"/>
                      </a:endParaRPr>
                    </a:p>
                  </a:txBody>
                  <a:tcPr marL="12700" marR="12700" marT="12700" marB="0" anchor="ctr"/>
                </a:tc>
              </a:tr>
            </a:tbl>
          </a:graphicData>
        </a:graphic>
      </p:graphicFrame>
      <p:sp>
        <p:nvSpPr>
          <p:cNvPr id="7" name="Slide Number Placeholder 6"/>
          <p:cNvSpPr>
            <a:spLocks noGrp="1"/>
          </p:cNvSpPr>
          <p:nvPr>
            <p:ph type="sldNum" sz="quarter" idx="10"/>
          </p:nvPr>
        </p:nvSpPr>
        <p:spPr/>
        <p:txBody>
          <a:bodyPr/>
          <a:lstStyle/>
          <a:p>
            <a:pPr>
              <a:defRPr/>
            </a:pPr>
            <a:fld id="{F296D8F6-ACBD-4321-BCC2-B83E85B4DDD5}" type="slidenum">
              <a:rPr lang="en-US" smtClean="0"/>
              <a:pPr>
                <a:defRPr/>
              </a:pPr>
              <a:t>8</a:t>
            </a:fld>
            <a:endParaRPr lang="en-US" dirty="0"/>
          </a:p>
        </p:txBody>
      </p:sp>
      <p:sp>
        <p:nvSpPr>
          <p:cNvPr id="8" name="AutoShape 10">
            <a:hlinkClick r:id="rId3"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847725" y="28575"/>
            <a:ext cx="7467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smtClean="0">
                <a:ln>
                  <a:noFill/>
                </a:ln>
                <a:solidFill>
                  <a:schemeClr val="bg1"/>
                </a:solidFill>
                <a:effectLst/>
                <a:uLnTx/>
                <a:uFillTx/>
                <a:latin typeface="Myriad Pro" pitchFamily="34" charset="0"/>
                <a:ea typeface="+mj-ea"/>
                <a:cs typeface="+mj-cs"/>
              </a:rPr>
              <a:t>Accenture Contract</a:t>
            </a:r>
            <a:r>
              <a:rPr kumimoji="0" lang="en-US" sz="1800" i="0" u="none" strike="noStrike" kern="0" cap="none" spc="0" normalizeH="0" noProof="0" dirty="0" smtClean="0">
                <a:ln>
                  <a:noFill/>
                </a:ln>
                <a:solidFill>
                  <a:schemeClr val="bg1"/>
                </a:solidFill>
                <a:effectLst/>
                <a:uLnTx/>
                <a:uFillTx/>
                <a:latin typeface="Myriad Pro" pitchFamily="34" charset="0"/>
                <a:ea typeface="+mj-ea"/>
                <a:cs typeface="+mj-cs"/>
              </a:rPr>
              <a:t> List</a:t>
            </a:r>
            <a:endParaRPr kumimoji="0" lang="en-US" sz="1800" i="0" u="none" strike="noStrike" kern="0" cap="none" spc="0" normalizeH="0" baseline="0" noProof="0" dirty="0" smtClean="0">
              <a:ln>
                <a:noFill/>
              </a:ln>
              <a:solidFill>
                <a:schemeClr val="bg1"/>
              </a:solidFill>
              <a:effectLst/>
              <a:uLnTx/>
              <a:uFillTx/>
              <a:latin typeface="Myriad Pro" pitchFamily="34" charset="0"/>
              <a:ea typeface="+mj-ea"/>
              <a:cs typeface="+mj-cs"/>
            </a:endParaRPr>
          </a:p>
        </p:txBody>
      </p:sp>
      <p:sp>
        <p:nvSpPr>
          <p:cNvPr id="12" name="Rectangle 11"/>
          <p:cNvSpPr/>
          <p:nvPr/>
        </p:nvSpPr>
        <p:spPr>
          <a:xfrm>
            <a:off x="2667000" y="2219632"/>
            <a:ext cx="17526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List of </a:t>
            </a:r>
            <a:r>
              <a:rPr lang="en-US" sz="1400" b="1" i="1" dirty="0" smtClean="0">
                <a:solidFill>
                  <a:schemeClr val="tx1"/>
                </a:solidFill>
              </a:rPr>
              <a:t>all</a:t>
            </a:r>
            <a:r>
              <a:rPr lang="en-US" sz="1400" b="1" dirty="0" smtClean="0">
                <a:solidFill>
                  <a:schemeClr val="tx1"/>
                </a:solidFill>
              </a:rPr>
              <a:t> Accenture Hi- Tech Contracts till date</a:t>
            </a:r>
            <a:endParaRPr lang="en-US" sz="1400" b="1" dirty="0">
              <a:solidFill>
                <a:schemeClr val="tx1"/>
              </a:solidFill>
            </a:endParaRPr>
          </a:p>
        </p:txBody>
      </p:sp>
      <p:sp>
        <p:nvSpPr>
          <p:cNvPr id="13" name="Rectangle 12"/>
          <p:cNvSpPr/>
          <p:nvPr/>
        </p:nvSpPr>
        <p:spPr>
          <a:xfrm>
            <a:off x="4409768" y="2209800"/>
            <a:ext cx="1752600" cy="685800"/>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67000" y="3134032"/>
            <a:ext cx="17526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List of </a:t>
            </a:r>
            <a:r>
              <a:rPr lang="en-US" sz="1400" b="1" i="1" dirty="0" smtClean="0">
                <a:solidFill>
                  <a:schemeClr val="tx1"/>
                </a:solidFill>
              </a:rPr>
              <a:t>Existing</a:t>
            </a:r>
            <a:r>
              <a:rPr lang="en-US" sz="1400" b="1" dirty="0" smtClean="0">
                <a:solidFill>
                  <a:schemeClr val="tx1"/>
                </a:solidFill>
              </a:rPr>
              <a:t> Accenture Hi- Tech Contracts</a:t>
            </a:r>
            <a:endParaRPr lang="en-US" sz="1400" b="1" dirty="0">
              <a:solidFill>
                <a:schemeClr val="tx1"/>
              </a:solidFill>
            </a:endParaRPr>
          </a:p>
        </p:txBody>
      </p:sp>
      <p:sp>
        <p:nvSpPr>
          <p:cNvPr id="16" name="Rectangle 15"/>
          <p:cNvSpPr/>
          <p:nvPr/>
        </p:nvSpPr>
        <p:spPr>
          <a:xfrm>
            <a:off x="4409768" y="3124200"/>
            <a:ext cx="1752600" cy="685800"/>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lide Number Placeholder 18"/>
          <p:cNvSpPr>
            <a:spLocks noGrp="1"/>
          </p:cNvSpPr>
          <p:nvPr>
            <p:ph type="sldNum" sz="quarter" idx="10"/>
          </p:nvPr>
        </p:nvSpPr>
        <p:spPr/>
        <p:txBody>
          <a:bodyPr/>
          <a:lstStyle/>
          <a:p>
            <a:pPr>
              <a:defRPr/>
            </a:pPr>
            <a:fld id="{F296D8F6-ACBD-4321-BCC2-B83E85B4DDD5}" type="slidenum">
              <a:rPr lang="en-US" smtClean="0"/>
              <a:pPr>
                <a:defRPr/>
              </a:pPr>
              <a:t>9</a:t>
            </a:fld>
            <a:endParaRPr lang="en-US" dirty="0"/>
          </a:p>
        </p:txBody>
      </p:sp>
      <p:sp>
        <p:nvSpPr>
          <p:cNvPr id="20" name="AutoShape 10">
            <a:hlinkClick r:id="rId4" action="ppaction://hlinksldjump"/>
          </p:cNvPr>
          <p:cNvSpPr>
            <a:spLocks noChangeArrowheads="1"/>
          </p:cNvSpPr>
          <p:nvPr/>
        </p:nvSpPr>
        <p:spPr bwMode="auto">
          <a:xfrm>
            <a:off x="8834437" y="6596062"/>
            <a:ext cx="309563" cy="261938"/>
          </a:xfrm>
          <a:prstGeom prst="actionButtonBackPrevious">
            <a:avLst/>
          </a:prstGeom>
          <a:solidFill>
            <a:schemeClr val="bg1">
              <a:lumMod val="65000"/>
            </a:schemeClr>
          </a:solidFill>
          <a:ln w="9525">
            <a:noFill/>
            <a:round/>
            <a:headEnd/>
            <a:tailEnd/>
          </a:ln>
          <a:effectLst/>
          <a:scene3d>
            <a:camera prst="orthographicFront">
              <a:rot lat="0" lon="0" rev="0"/>
            </a:camera>
            <a:lightRig rig="contrasting" dir="t">
              <a:rot lat="0" lon="0" rev="1500000"/>
            </a:lightRig>
          </a:scene3d>
          <a:sp3d prstMaterial="metal">
            <a:bevelT w="88900" h="88900"/>
          </a:sp3d>
        </p:spPr>
        <p:txBody>
          <a:bodyPr wrap="none" anchor="ct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65582156"/>
              </p:ext>
            </p:extLst>
          </p:nvPr>
        </p:nvGraphicFramePr>
        <p:xfrm>
          <a:off x="4828868" y="2283132"/>
          <a:ext cx="914400" cy="771525"/>
        </p:xfrm>
        <a:graphic>
          <a:graphicData uri="http://schemas.openxmlformats.org/presentationml/2006/ole">
            <mc:AlternateContent xmlns:mc="http://schemas.openxmlformats.org/markup-compatibility/2006">
              <mc:Choice xmlns:v="urn:schemas-microsoft-com:vml" Requires="v">
                <p:oleObj spid="_x0000_s1045" name="Worksheet" showAsIcon="1" r:id="rId5" imgW="914400" imgH="771480" progId="Excel.Sheet.8">
                  <p:embed/>
                </p:oleObj>
              </mc:Choice>
              <mc:Fallback>
                <p:oleObj name="Worksheet" showAsIcon="1" r:id="rId5" imgW="914400" imgH="771480" progId="Excel.Sheet.8">
                  <p:embed/>
                  <p:pic>
                    <p:nvPicPr>
                      <p:cNvPr id="0" name=""/>
                      <p:cNvPicPr/>
                      <p:nvPr/>
                    </p:nvPicPr>
                    <p:blipFill>
                      <a:blip r:embed="rId6"/>
                      <a:stretch>
                        <a:fillRect/>
                      </a:stretch>
                    </p:blipFill>
                    <p:spPr>
                      <a:xfrm>
                        <a:off x="4828868" y="2283132"/>
                        <a:ext cx="914400" cy="77152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665800172"/>
              </p:ext>
            </p:extLst>
          </p:nvPr>
        </p:nvGraphicFramePr>
        <p:xfrm>
          <a:off x="4876800" y="3271837"/>
          <a:ext cx="914400" cy="842963"/>
        </p:xfrm>
        <a:graphic>
          <a:graphicData uri="http://schemas.openxmlformats.org/presentationml/2006/ole">
            <mc:AlternateContent xmlns:mc="http://schemas.openxmlformats.org/markup-compatibility/2006">
              <mc:Choice xmlns:v="urn:schemas-microsoft-com:vml" Requires="v">
                <p:oleObj spid="_x0000_s1046" name="Worksheet" showAsIcon="1" r:id="rId7" imgW="914400" imgH="771480" progId="Excel.Sheet.12">
                  <p:embed/>
                </p:oleObj>
              </mc:Choice>
              <mc:Fallback>
                <p:oleObj name="Worksheet" showAsIcon="1" r:id="rId7" imgW="914400" imgH="771480" progId="Excel.Sheet.12">
                  <p:embed/>
                  <p:pic>
                    <p:nvPicPr>
                      <p:cNvPr id="0" name=""/>
                      <p:cNvPicPr/>
                      <p:nvPr/>
                    </p:nvPicPr>
                    <p:blipFill>
                      <a:blip r:embed="rId8"/>
                      <a:stretch>
                        <a:fillRect/>
                      </a:stretch>
                    </p:blipFill>
                    <p:spPr>
                      <a:xfrm>
                        <a:off x="4876800" y="3271837"/>
                        <a:ext cx="914400" cy="842963"/>
                      </a:xfrm>
                      <a:prstGeom prst="rect">
                        <a:avLst/>
                      </a:prstGeom>
                    </p:spPr>
                  </p:pic>
                </p:oleObj>
              </mc:Fallback>
            </mc:AlternateContent>
          </a:graphicData>
        </a:graphic>
      </p:graphicFrame>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C" val="5"/>
</p:tagLst>
</file>

<file path=ppt/tags/tag11.xml><?xml version="1.0" encoding="utf-8"?>
<p:tagLst xmlns:a="http://schemas.openxmlformats.org/drawingml/2006/main" xmlns:r="http://schemas.openxmlformats.org/officeDocument/2006/relationships" xmlns:p="http://schemas.openxmlformats.org/presentationml/2006/main">
  <p:tag name="THEMEID" val="6"/>
</p:tagLst>
</file>

<file path=ppt/tags/tag12.xml><?xml version="1.0" encoding="utf-8"?>
<p:tagLst xmlns:a="http://schemas.openxmlformats.org/drawingml/2006/main" xmlns:r="http://schemas.openxmlformats.org/officeDocument/2006/relationships" xmlns:p="http://schemas.openxmlformats.org/presentationml/2006/main">
  <p:tag name="THEMEIDC" val="6"/>
</p:tagLst>
</file>

<file path=ppt/tags/tag13.xml><?xml version="1.0" encoding="utf-8"?>
<p:tagLst xmlns:a="http://schemas.openxmlformats.org/drawingml/2006/main" xmlns:r="http://schemas.openxmlformats.org/officeDocument/2006/relationships" xmlns:p="http://schemas.openxmlformats.org/presentationml/2006/main">
  <p:tag name="THEMEID" val="7"/>
</p:tagLst>
</file>

<file path=ppt/tags/tag14.xml><?xml version="1.0" encoding="utf-8"?>
<p:tagLst xmlns:a="http://schemas.openxmlformats.org/drawingml/2006/main" xmlns:r="http://schemas.openxmlformats.org/officeDocument/2006/relationships" xmlns:p="http://schemas.openxmlformats.org/presentationml/2006/main">
  <p:tag name="THEMEIDC" val="7"/>
</p:tagLst>
</file>

<file path=ppt/tags/tag15.xml><?xml version="1.0" encoding="utf-8"?>
<p:tagLst xmlns:a="http://schemas.openxmlformats.org/drawingml/2006/main" xmlns:r="http://schemas.openxmlformats.org/officeDocument/2006/relationships" xmlns:p="http://schemas.openxmlformats.org/presentationml/2006/main">
  <p:tag name="THEMEID" val="8"/>
</p:tagLst>
</file>

<file path=ppt/tags/tag16.xml><?xml version="1.0" encoding="utf-8"?>
<p:tagLst xmlns:a="http://schemas.openxmlformats.org/drawingml/2006/main" xmlns:r="http://schemas.openxmlformats.org/officeDocument/2006/relationships" xmlns:p="http://schemas.openxmlformats.org/presentationml/2006/main">
  <p:tag name="THEMEIDC" val="8"/>
</p:tagLst>
</file>

<file path=ppt/tags/tag17.xml><?xml version="1.0" encoding="utf-8"?>
<p:tagLst xmlns:a="http://schemas.openxmlformats.org/drawingml/2006/main" xmlns:r="http://schemas.openxmlformats.org/officeDocument/2006/relationships" xmlns:p="http://schemas.openxmlformats.org/presentationml/2006/main">
  <p:tag name="THEMEID" val="9"/>
</p:tagLst>
</file>

<file path=ppt/tags/tag18.xml><?xml version="1.0" encoding="utf-8"?>
<p:tagLst xmlns:a="http://schemas.openxmlformats.org/drawingml/2006/main" xmlns:r="http://schemas.openxmlformats.org/officeDocument/2006/relationships" xmlns:p="http://schemas.openxmlformats.org/presentationml/2006/main">
  <p:tag name="THEMEIDC" val="9"/>
</p:tagLst>
</file>

<file path=ppt/tags/tag19.xml><?xml version="1.0" encoding="utf-8"?>
<p:tagLst xmlns:a="http://schemas.openxmlformats.org/drawingml/2006/main" xmlns:r="http://schemas.openxmlformats.org/officeDocument/2006/relationships" xmlns:p="http://schemas.openxmlformats.org/presentationml/2006/main">
  <p:tag name="THEMEID" val="10"/>
</p:tagLst>
</file>

<file path=ppt/tags/tag2.xml><?xml version="1.0" encoding="utf-8"?>
<p:tagLst xmlns:a="http://schemas.openxmlformats.org/drawingml/2006/main" xmlns:r="http://schemas.openxmlformats.org/officeDocument/2006/relationships" xmlns:p="http://schemas.openxmlformats.org/presentationml/2006/main">
  <p:tag name="THEMEIDC" val="1"/>
</p:tagLst>
</file>

<file path=ppt/tags/tag20.xml><?xml version="1.0" encoding="utf-8"?>
<p:tagLst xmlns:a="http://schemas.openxmlformats.org/drawingml/2006/main" xmlns:r="http://schemas.openxmlformats.org/officeDocument/2006/relationships" xmlns:p="http://schemas.openxmlformats.org/presentationml/2006/main">
  <p:tag name="THEMEIDC" val="10"/>
</p:tagLst>
</file>

<file path=ppt/tags/tag21.xml><?xml version="1.0" encoding="utf-8"?>
<p:tagLst xmlns:a="http://schemas.openxmlformats.org/drawingml/2006/main" xmlns:r="http://schemas.openxmlformats.org/officeDocument/2006/relationships" xmlns:p="http://schemas.openxmlformats.org/presentationml/2006/main">
  <p:tag name="THEMEID" val="11"/>
</p:tagLst>
</file>

<file path=ppt/tags/tag22.xml><?xml version="1.0" encoding="utf-8"?>
<p:tagLst xmlns:a="http://schemas.openxmlformats.org/drawingml/2006/main" xmlns:r="http://schemas.openxmlformats.org/officeDocument/2006/relationships" xmlns:p="http://schemas.openxmlformats.org/presentationml/2006/main">
  <p:tag name="THEMEIDC" val="11"/>
</p:tagLst>
</file>

<file path=ppt/tags/tag23.xml><?xml version="1.0" encoding="utf-8"?>
<p:tagLst xmlns:a="http://schemas.openxmlformats.org/drawingml/2006/main" xmlns:r="http://schemas.openxmlformats.org/officeDocument/2006/relationships" xmlns:p="http://schemas.openxmlformats.org/presentationml/2006/main">
  <p:tag name="THEMEID" val="12"/>
</p:tagLst>
</file>

<file path=ppt/tags/tag24.xml><?xml version="1.0" encoding="utf-8"?>
<p:tagLst xmlns:a="http://schemas.openxmlformats.org/drawingml/2006/main" xmlns:r="http://schemas.openxmlformats.org/officeDocument/2006/relationships" xmlns:p="http://schemas.openxmlformats.org/presentationml/2006/main">
  <p:tag name="THEMEID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C" val="2"/>
</p:tagLst>
</file>

<file path=ppt/tags/tag29.xml><?xml version="1.0" encoding="utf-8"?>
<p:tagLst xmlns:a="http://schemas.openxmlformats.org/drawingml/2006/main" xmlns:r="http://schemas.openxmlformats.org/officeDocument/2006/relationships" xmlns:p="http://schemas.openxmlformats.org/presentationml/2006/main">
  <p:tag name="THEMEIDCC" val="3"/>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C" val="3"/>
</p:tagLst>
</file>

<file path=ppt/tags/tag31.xml><?xml version="1.0" encoding="utf-8"?>
<p:tagLst xmlns:a="http://schemas.openxmlformats.org/drawingml/2006/main" xmlns:r="http://schemas.openxmlformats.org/officeDocument/2006/relationships" xmlns:p="http://schemas.openxmlformats.org/presentationml/2006/main">
  <p:tag name="THEMEIDCC" val="4"/>
</p:tagLst>
</file>

<file path=ppt/tags/tag32.xml><?xml version="1.0" encoding="utf-8"?>
<p:tagLst xmlns:a="http://schemas.openxmlformats.org/drawingml/2006/main" xmlns:r="http://schemas.openxmlformats.org/officeDocument/2006/relationships" xmlns:p="http://schemas.openxmlformats.org/presentationml/2006/main">
  <p:tag name="THEMEIDCCC" val="4"/>
</p:tagLst>
</file>

<file path=ppt/tags/tag33.xml><?xml version="1.0" encoding="utf-8"?>
<p:tagLst xmlns:a="http://schemas.openxmlformats.org/drawingml/2006/main" xmlns:r="http://schemas.openxmlformats.org/officeDocument/2006/relationships" xmlns:p="http://schemas.openxmlformats.org/presentationml/2006/main">
  <p:tag name="THEMEIDCC" val="5"/>
</p:tagLst>
</file>

<file path=ppt/tags/tag34.xml><?xml version="1.0" encoding="utf-8"?>
<p:tagLst xmlns:a="http://schemas.openxmlformats.org/drawingml/2006/main" xmlns:r="http://schemas.openxmlformats.org/officeDocument/2006/relationships" xmlns:p="http://schemas.openxmlformats.org/presentationml/2006/main">
  <p:tag name="THEMEIDCCC" val="5"/>
</p:tagLst>
</file>

<file path=ppt/tags/tag35.xml><?xml version="1.0" encoding="utf-8"?>
<p:tagLst xmlns:a="http://schemas.openxmlformats.org/drawingml/2006/main" xmlns:r="http://schemas.openxmlformats.org/officeDocument/2006/relationships" xmlns:p="http://schemas.openxmlformats.org/presentationml/2006/main">
  <p:tag name="THEMEIDCC" val="6"/>
</p:tagLst>
</file>

<file path=ppt/tags/tag36.xml><?xml version="1.0" encoding="utf-8"?>
<p:tagLst xmlns:a="http://schemas.openxmlformats.org/drawingml/2006/main" xmlns:r="http://schemas.openxmlformats.org/officeDocument/2006/relationships" xmlns:p="http://schemas.openxmlformats.org/presentationml/2006/main">
  <p:tag name="THEMEIDCCC" val="6"/>
</p:tagLst>
</file>

<file path=ppt/tags/tag37.xml><?xml version="1.0" encoding="utf-8"?>
<p:tagLst xmlns:a="http://schemas.openxmlformats.org/drawingml/2006/main" xmlns:r="http://schemas.openxmlformats.org/officeDocument/2006/relationships" xmlns:p="http://schemas.openxmlformats.org/presentationml/2006/main">
  <p:tag name="THEMEIDCC" val="7"/>
</p:tagLst>
</file>

<file path=ppt/tags/tag38.xml><?xml version="1.0" encoding="utf-8"?>
<p:tagLst xmlns:a="http://schemas.openxmlformats.org/drawingml/2006/main" xmlns:r="http://schemas.openxmlformats.org/officeDocument/2006/relationships" xmlns:p="http://schemas.openxmlformats.org/presentationml/2006/main">
  <p:tag name="THEMEIDCCC" val="7"/>
</p:tagLst>
</file>

<file path=ppt/tags/tag39.xml><?xml version="1.0" encoding="utf-8"?>
<p:tagLst xmlns:a="http://schemas.openxmlformats.org/drawingml/2006/main" xmlns:r="http://schemas.openxmlformats.org/officeDocument/2006/relationships" xmlns:p="http://schemas.openxmlformats.org/presentationml/2006/main">
  <p:tag name="THEMEIDCC" val="8"/>
</p:tagLst>
</file>

<file path=ppt/tags/tag4.xml><?xml version="1.0" encoding="utf-8"?>
<p:tagLst xmlns:a="http://schemas.openxmlformats.org/drawingml/2006/main" xmlns:r="http://schemas.openxmlformats.org/officeDocument/2006/relationships" xmlns:p="http://schemas.openxmlformats.org/presentationml/2006/main">
  <p:tag name="THEMEIDC" val="2"/>
</p:tagLst>
</file>

<file path=ppt/tags/tag40.xml><?xml version="1.0" encoding="utf-8"?>
<p:tagLst xmlns:a="http://schemas.openxmlformats.org/drawingml/2006/main" xmlns:r="http://schemas.openxmlformats.org/officeDocument/2006/relationships" xmlns:p="http://schemas.openxmlformats.org/presentationml/2006/main">
  <p:tag name="THEMEIDCCC" val="8"/>
</p:tagLst>
</file>

<file path=ppt/tags/tag41.xml><?xml version="1.0" encoding="utf-8"?>
<p:tagLst xmlns:a="http://schemas.openxmlformats.org/drawingml/2006/main" xmlns:r="http://schemas.openxmlformats.org/officeDocument/2006/relationships" xmlns:p="http://schemas.openxmlformats.org/presentationml/2006/main">
  <p:tag name="THEMEIDCC" val="9"/>
</p:tagLst>
</file>

<file path=ppt/tags/tag42.xml><?xml version="1.0" encoding="utf-8"?>
<p:tagLst xmlns:a="http://schemas.openxmlformats.org/drawingml/2006/main" xmlns:r="http://schemas.openxmlformats.org/officeDocument/2006/relationships" xmlns:p="http://schemas.openxmlformats.org/presentationml/2006/main">
  <p:tag name="THEMEIDCCC" val="9"/>
</p:tagLst>
</file>

<file path=ppt/tags/tag43.xml><?xml version="1.0" encoding="utf-8"?>
<p:tagLst xmlns:a="http://schemas.openxmlformats.org/drawingml/2006/main" xmlns:r="http://schemas.openxmlformats.org/officeDocument/2006/relationships" xmlns:p="http://schemas.openxmlformats.org/presentationml/2006/main">
  <p:tag name="THEMEIDCC" val="10"/>
</p:tagLst>
</file>

<file path=ppt/tags/tag44.xml><?xml version="1.0" encoding="utf-8"?>
<p:tagLst xmlns:a="http://schemas.openxmlformats.org/drawingml/2006/main" xmlns:r="http://schemas.openxmlformats.org/officeDocument/2006/relationships" xmlns:p="http://schemas.openxmlformats.org/presentationml/2006/main">
  <p:tag name="THEMEIDCCC" val="10"/>
</p:tagLst>
</file>

<file path=ppt/tags/tag45.xml><?xml version="1.0" encoding="utf-8"?>
<p:tagLst xmlns:a="http://schemas.openxmlformats.org/drawingml/2006/main" xmlns:r="http://schemas.openxmlformats.org/officeDocument/2006/relationships" xmlns:p="http://schemas.openxmlformats.org/presentationml/2006/main">
  <p:tag name="THEMEIDCC" val="11"/>
</p:tagLst>
</file>

<file path=ppt/tags/tag46.xml><?xml version="1.0" encoding="utf-8"?>
<p:tagLst xmlns:a="http://schemas.openxmlformats.org/drawingml/2006/main" xmlns:r="http://schemas.openxmlformats.org/officeDocument/2006/relationships" xmlns:p="http://schemas.openxmlformats.org/presentationml/2006/main">
  <p:tag name="THEMEIDCCC" val="11"/>
</p:tagLst>
</file>

<file path=ppt/tags/tag47.xml><?xml version="1.0" encoding="utf-8"?>
<p:tagLst xmlns:a="http://schemas.openxmlformats.org/drawingml/2006/main" xmlns:r="http://schemas.openxmlformats.org/officeDocument/2006/relationships" xmlns:p="http://schemas.openxmlformats.org/presentationml/2006/main">
  <p:tag name="THEMEIDCC" val="12"/>
</p:tagLst>
</file>

<file path=ppt/tags/tag48.xml><?xml version="1.0" encoding="utf-8"?>
<p:tagLst xmlns:a="http://schemas.openxmlformats.org/drawingml/2006/main" xmlns:r="http://schemas.openxmlformats.org/officeDocument/2006/relationships" xmlns:p="http://schemas.openxmlformats.org/presentationml/2006/main">
  <p:tag name="THEMEIDCCC" val="12"/>
</p:tagLst>
</file>

<file path=ppt/tags/tag49.xml><?xml version="1.0" encoding="utf-8"?>
<p:tagLst xmlns:a="http://schemas.openxmlformats.org/drawingml/2006/main" xmlns:r="http://schemas.openxmlformats.org/officeDocument/2006/relationships" xmlns:p="http://schemas.openxmlformats.org/presentationml/2006/main">
  <p:tag name="THEMEID" val="1"/>
</p:tagLst>
</file>

<file path=ppt/tags/tag5.xml><?xml version="1.0" encoding="utf-8"?>
<p:tagLst xmlns:a="http://schemas.openxmlformats.org/drawingml/2006/main" xmlns:r="http://schemas.openxmlformats.org/officeDocument/2006/relationships" xmlns:p="http://schemas.openxmlformats.org/presentationml/2006/main">
  <p:tag name="THEMEID" val="3"/>
</p:tagLst>
</file>

<file path=ppt/tags/tag50.xml><?xml version="1.0" encoding="utf-8"?>
<p:tagLst xmlns:a="http://schemas.openxmlformats.org/drawingml/2006/main" xmlns:r="http://schemas.openxmlformats.org/officeDocument/2006/relationships" xmlns:p="http://schemas.openxmlformats.org/presentationml/2006/main">
  <p:tag name="THEMEIDC" val="1"/>
</p:tagLst>
</file>

<file path=ppt/tags/tag51.xml><?xml version="1.0" encoding="utf-8"?>
<p:tagLst xmlns:a="http://schemas.openxmlformats.org/drawingml/2006/main" xmlns:r="http://schemas.openxmlformats.org/officeDocument/2006/relationships" xmlns:p="http://schemas.openxmlformats.org/presentationml/2006/main">
  <p:tag name="THEMEID" val="2"/>
</p:tagLst>
</file>

<file path=ppt/tags/tag52.xml><?xml version="1.0" encoding="utf-8"?>
<p:tagLst xmlns:a="http://schemas.openxmlformats.org/drawingml/2006/main" xmlns:r="http://schemas.openxmlformats.org/officeDocument/2006/relationships" xmlns:p="http://schemas.openxmlformats.org/presentationml/2006/main">
  <p:tag name="THEMEIDC" val="2"/>
</p:tagLst>
</file>

<file path=ppt/tags/tag53.xml><?xml version="1.0" encoding="utf-8"?>
<p:tagLst xmlns:a="http://schemas.openxmlformats.org/drawingml/2006/main" xmlns:r="http://schemas.openxmlformats.org/officeDocument/2006/relationships" xmlns:p="http://schemas.openxmlformats.org/presentationml/2006/main">
  <p:tag name="THEMEID" val="3"/>
</p:tagLst>
</file>

<file path=ppt/tags/tag54.xml><?xml version="1.0" encoding="utf-8"?>
<p:tagLst xmlns:a="http://schemas.openxmlformats.org/drawingml/2006/main" xmlns:r="http://schemas.openxmlformats.org/officeDocument/2006/relationships" xmlns:p="http://schemas.openxmlformats.org/presentationml/2006/main">
  <p:tag name="THEMEIDC" val="3"/>
</p:tagLst>
</file>

<file path=ppt/tags/tag55.xml><?xml version="1.0" encoding="utf-8"?>
<p:tagLst xmlns:a="http://schemas.openxmlformats.org/drawingml/2006/main" xmlns:r="http://schemas.openxmlformats.org/officeDocument/2006/relationships" xmlns:p="http://schemas.openxmlformats.org/presentationml/2006/main">
  <p:tag name="THEMEID" val="4"/>
</p:tagLst>
</file>

<file path=ppt/tags/tag56.xml><?xml version="1.0" encoding="utf-8"?>
<p:tagLst xmlns:a="http://schemas.openxmlformats.org/drawingml/2006/main" xmlns:r="http://schemas.openxmlformats.org/officeDocument/2006/relationships" xmlns:p="http://schemas.openxmlformats.org/presentationml/2006/main">
  <p:tag name="THEMEIDC" val="4"/>
</p:tagLst>
</file>

<file path=ppt/tags/tag57.xml><?xml version="1.0" encoding="utf-8"?>
<p:tagLst xmlns:a="http://schemas.openxmlformats.org/drawingml/2006/main" xmlns:r="http://schemas.openxmlformats.org/officeDocument/2006/relationships" xmlns:p="http://schemas.openxmlformats.org/presentationml/2006/main">
  <p:tag name="THEMEID" val="5"/>
</p:tagLst>
</file>

<file path=ppt/tags/tag58.xml><?xml version="1.0" encoding="utf-8"?>
<p:tagLst xmlns:a="http://schemas.openxmlformats.org/drawingml/2006/main" xmlns:r="http://schemas.openxmlformats.org/officeDocument/2006/relationships" xmlns:p="http://schemas.openxmlformats.org/presentationml/2006/main">
  <p:tag name="THEMEIDC" val="5"/>
</p:tagLst>
</file>

<file path=ppt/tags/tag59.xml><?xml version="1.0" encoding="utf-8"?>
<p:tagLst xmlns:a="http://schemas.openxmlformats.org/drawingml/2006/main" xmlns:r="http://schemas.openxmlformats.org/officeDocument/2006/relationships" xmlns:p="http://schemas.openxmlformats.org/presentationml/2006/main">
  <p:tag name="THEMEID" val="6"/>
</p:tagLst>
</file>

<file path=ppt/tags/tag6.xml><?xml version="1.0" encoding="utf-8"?>
<p:tagLst xmlns:a="http://schemas.openxmlformats.org/drawingml/2006/main" xmlns:r="http://schemas.openxmlformats.org/officeDocument/2006/relationships" xmlns:p="http://schemas.openxmlformats.org/presentationml/2006/main">
  <p:tag name="THEMEIDC" val="3"/>
</p:tagLst>
</file>

<file path=ppt/tags/tag60.xml><?xml version="1.0" encoding="utf-8"?>
<p:tagLst xmlns:a="http://schemas.openxmlformats.org/drawingml/2006/main" xmlns:r="http://schemas.openxmlformats.org/officeDocument/2006/relationships" xmlns:p="http://schemas.openxmlformats.org/presentationml/2006/main">
  <p:tag name="THEMEIDC" val="6"/>
</p:tagLst>
</file>

<file path=ppt/tags/tag61.xml><?xml version="1.0" encoding="utf-8"?>
<p:tagLst xmlns:a="http://schemas.openxmlformats.org/drawingml/2006/main" xmlns:r="http://schemas.openxmlformats.org/officeDocument/2006/relationships" xmlns:p="http://schemas.openxmlformats.org/presentationml/2006/main">
  <p:tag name="THEMEID" val="7"/>
</p:tagLst>
</file>

<file path=ppt/tags/tag62.xml><?xml version="1.0" encoding="utf-8"?>
<p:tagLst xmlns:a="http://schemas.openxmlformats.org/drawingml/2006/main" xmlns:r="http://schemas.openxmlformats.org/officeDocument/2006/relationships" xmlns:p="http://schemas.openxmlformats.org/presentationml/2006/main">
  <p:tag name="THEMEIDC" val="7"/>
</p:tagLst>
</file>

<file path=ppt/tags/tag63.xml><?xml version="1.0" encoding="utf-8"?>
<p:tagLst xmlns:a="http://schemas.openxmlformats.org/drawingml/2006/main" xmlns:r="http://schemas.openxmlformats.org/officeDocument/2006/relationships" xmlns:p="http://schemas.openxmlformats.org/presentationml/2006/main">
  <p:tag name="THEMEID" val="8"/>
</p:tagLst>
</file>

<file path=ppt/tags/tag64.xml><?xml version="1.0" encoding="utf-8"?>
<p:tagLst xmlns:a="http://schemas.openxmlformats.org/drawingml/2006/main" xmlns:r="http://schemas.openxmlformats.org/officeDocument/2006/relationships" xmlns:p="http://schemas.openxmlformats.org/presentationml/2006/main">
  <p:tag name="THEMEIDC" val="8"/>
</p:tagLst>
</file>

<file path=ppt/tags/tag65.xml><?xml version="1.0" encoding="utf-8"?>
<p:tagLst xmlns:a="http://schemas.openxmlformats.org/drawingml/2006/main" xmlns:r="http://schemas.openxmlformats.org/officeDocument/2006/relationships" xmlns:p="http://schemas.openxmlformats.org/presentationml/2006/main">
  <p:tag name="THEMEID" val="9"/>
</p:tagLst>
</file>

<file path=ppt/tags/tag66.xml><?xml version="1.0" encoding="utf-8"?>
<p:tagLst xmlns:a="http://schemas.openxmlformats.org/drawingml/2006/main" xmlns:r="http://schemas.openxmlformats.org/officeDocument/2006/relationships" xmlns:p="http://schemas.openxmlformats.org/presentationml/2006/main">
  <p:tag name="THEMEIDC" val="9"/>
</p:tagLst>
</file>

<file path=ppt/tags/tag67.xml><?xml version="1.0" encoding="utf-8"?>
<p:tagLst xmlns:a="http://schemas.openxmlformats.org/drawingml/2006/main" xmlns:r="http://schemas.openxmlformats.org/officeDocument/2006/relationships" xmlns:p="http://schemas.openxmlformats.org/presentationml/2006/main">
  <p:tag name="THEMEID" val="10"/>
</p:tagLst>
</file>

<file path=ppt/tags/tag68.xml><?xml version="1.0" encoding="utf-8"?>
<p:tagLst xmlns:a="http://schemas.openxmlformats.org/drawingml/2006/main" xmlns:r="http://schemas.openxmlformats.org/officeDocument/2006/relationships" xmlns:p="http://schemas.openxmlformats.org/presentationml/2006/main">
  <p:tag name="THEMEIDC" val="10"/>
</p:tagLst>
</file>

<file path=ppt/tags/tag69.xml><?xml version="1.0" encoding="utf-8"?>
<p:tagLst xmlns:a="http://schemas.openxmlformats.org/drawingml/2006/main" xmlns:r="http://schemas.openxmlformats.org/officeDocument/2006/relationships" xmlns:p="http://schemas.openxmlformats.org/presentationml/2006/main">
  <p:tag name="THEMEID" val="11"/>
</p:tagLst>
</file>

<file path=ppt/tags/tag7.xml><?xml version="1.0" encoding="utf-8"?>
<p:tagLst xmlns:a="http://schemas.openxmlformats.org/drawingml/2006/main" xmlns:r="http://schemas.openxmlformats.org/officeDocument/2006/relationships" xmlns:p="http://schemas.openxmlformats.org/presentationml/2006/main">
  <p:tag name="THEMEID" val="4"/>
</p:tagLst>
</file>

<file path=ppt/tags/tag70.xml><?xml version="1.0" encoding="utf-8"?>
<p:tagLst xmlns:a="http://schemas.openxmlformats.org/drawingml/2006/main" xmlns:r="http://schemas.openxmlformats.org/officeDocument/2006/relationships" xmlns:p="http://schemas.openxmlformats.org/presentationml/2006/main">
  <p:tag name="THEMEIDC" val="11"/>
</p:tagLst>
</file>

<file path=ppt/tags/tag71.xml><?xml version="1.0" encoding="utf-8"?>
<p:tagLst xmlns:a="http://schemas.openxmlformats.org/drawingml/2006/main" xmlns:r="http://schemas.openxmlformats.org/officeDocument/2006/relationships" xmlns:p="http://schemas.openxmlformats.org/presentationml/2006/main">
  <p:tag name="THEMEID" val="12"/>
</p:tagLst>
</file>

<file path=ppt/tags/tag72.xml><?xml version="1.0" encoding="utf-8"?>
<p:tagLst xmlns:a="http://schemas.openxmlformats.org/drawingml/2006/main" xmlns:r="http://schemas.openxmlformats.org/officeDocument/2006/relationships" xmlns:p="http://schemas.openxmlformats.org/presentationml/2006/main">
  <p:tag name="THEMEIDC" val="12"/>
</p:tagLst>
</file>

<file path=ppt/tags/tag73.xml><?xml version="1.0" encoding="utf-8"?>
<p:tagLst xmlns:a="http://schemas.openxmlformats.org/drawingml/2006/main" xmlns:r="http://schemas.openxmlformats.org/officeDocument/2006/relationships" xmlns:p="http://schemas.openxmlformats.org/presentationml/2006/main">
  <p:tag name="THEMEIDCC" val="1"/>
</p:tagLst>
</file>

<file path=ppt/tags/tag74.xml><?xml version="1.0" encoding="utf-8"?>
<p:tagLst xmlns:a="http://schemas.openxmlformats.org/drawingml/2006/main" xmlns:r="http://schemas.openxmlformats.org/officeDocument/2006/relationships" xmlns:p="http://schemas.openxmlformats.org/presentationml/2006/main">
  <p:tag name="THEMEIDCCC" val="1"/>
</p:tagLst>
</file>

<file path=ppt/tags/tag75.xml><?xml version="1.0" encoding="utf-8"?>
<p:tagLst xmlns:a="http://schemas.openxmlformats.org/drawingml/2006/main" xmlns:r="http://schemas.openxmlformats.org/officeDocument/2006/relationships" xmlns:p="http://schemas.openxmlformats.org/presentationml/2006/main">
  <p:tag name="THEMEIDCC" val="2"/>
</p:tagLst>
</file>

<file path=ppt/tags/tag76.xml><?xml version="1.0" encoding="utf-8"?>
<p:tagLst xmlns:a="http://schemas.openxmlformats.org/drawingml/2006/main" xmlns:r="http://schemas.openxmlformats.org/officeDocument/2006/relationships" xmlns:p="http://schemas.openxmlformats.org/presentationml/2006/main">
  <p:tag name="THEMEIDCCC" val="2"/>
</p:tagLst>
</file>

<file path=ppt/tags/tag77.xml><?xml version="1.0" encoding="utf-8"?>
<p:tagLst xmlns:a="http://schemas.openxmlformats.org/drawingml/2006/main" xmlns:r="http://schemas.openxmlformats.org/officeDocument/2006/relationships" xmlns:p="http://schemas.openxmlformats.org/presentationml/2006/main">
  <p:tag name="THEMEIDCC" val="3"/>
</p:tagLst>
</file>

<file path=ppt/tags/tag78.xml><?xml version="1.0" encoding="utf-8"?>
<p:tagLst xmlns:a="http://schemas.openxmlformats.org/drawingml/2006/main" xmlns:r="http://schemas.openxmlformats.org/officeDocument/2006/relationships" xmlns:p="http://schemas.openxmlformats.org/presentationml/2006/main">
  <p:tag name="THEMEIDCCC" val="3"/>
</p:tagLst>
</file>

<file path=ppt/tags/tag79.xml><?xml version="1.0" encoding="utf-8"?>
<p:tagLst xmlns:a="http://schemas.openxmlformats.org/drawingml/2006/main" xmlns:r="http://schemas.openxmlformats.org/officeDocument/2006/relationships" xmlns:p="http://schemas.openxmlformats.org/presentationml/2006/main">
  <p:tag name="THEMEIDCC" val="4"/>
</p:tagLst>
</file>

<file path=ppt/tags/tag8.xml><?xml version="1.0" encoding="utf-8"?>
<p:tagLst xmlns:a="http://schemas.openxmlformats.org/drawingml/2006/main" xmlns:r="http://schemas.openxmlformats.org/officeDocument/2006/relationships" xmlns:p="http://schemas.openxmlformats.org/presentationml/2006/main">
  <p:tag name="THEMEIDC" val="4"/>
</p:tagLst>
</file>

<file path=ppt/tags/tag80.xml><?xml version="1.0" encoding="utf-8"?>
<p:tagLst xmlns:a="http://schemas.openxmlformats.org/drawingml/2006/main" xmlns:r="http://schemas.openxmlformats.org/officeDocument/2006/relationships" xmlns:p="http://schemas.openxmlformats.org/presentationml/2006/main">
  <p:tag name="THEMEIDCCC" val="4"/>
</p:tagLst>
</file>

<file path=ppt/tags/tag81.xml><?xml version="1.0" encoding="utf-8"?>
<p:tagLst xmlns:a="http://schemas.openxmlformats.org/drawingml/2006/main" xmlns:r="http://schemas.openxmlformats.org/officeDocument/2006/relationships" xmlns:p="http://schemas.openxmlformats.org/presentationml/2006/main">
  <p:tag name="THEMEIDCC" val="5"/>
</p:tagLst>
</file>

<file path=ppt/tags/tag82.xml><?xml version="1.0" encoding="utf-8"?>
<p:tagLst xmlns:a="http://schemas.openxmlformats.org/drawingml/2006/main" xmlns:r="http://schemas.openxmlformats.org/officeDocument/2006/relationships" xmlns:p="http://schemas.openxmlformats.org/presentationml/2006/main">
  <p:tag name="THEMEIDCCC" val="5"/>
</p:tagLst>
</file>

<file path=ppt/tags/tag83.xml><?xml version="1.0" encoding="utf-8"?>
<p:tagLst xmlns:a="http://schemas.openxmlformats.org/drawingml/2006/main" xmlns:r="http://schemas.openxmlformats.org/officeDocument/2006/relationships" xmlns:p="http://schemas.openxmlformats.org/presentationml/2006/main">
  <p:tag name="THEMEIDCC" val="6"/>
</p:tagLst>
</file>

<file path=ppt/tags/tag84.xml><?xml version="1.0" encoding="utf-8"?>
<p:tagLst xmlns:a="http://schemas.openxmlformats.org/drawingml/2006/main" xmlns:r="http://schemas.openxmlformats.org/officeDocument/2006/relationships" xmlns:p="http://schemas.openxmlformats.org/presentationml/2006/main">
  <p:tag name="THEMEIDCCC" val="6"/>
</p:tagLst>
</file>

<file path=ppt/tags/tag85.xml><?xml version="1.0" encoding="utf-8"?>
<p:tagLst xmlns:a="http://schemas.openxmlformats.org/drawingml/2006/main" xmlns:r="http://schemas.openxmlformats.org/officeDocument/2006/relationships" xmlns:p="http://schemas.openxmlformats.org/presentationml/2006/main">
  <p:tag name="THEMEIDCC" val="7"/>
</p:tagLst>
</file>

<file path=ppt/tags/tag86.xml><?xml version="1.0" encoding="utf-8"?>
<p:tagLst xmlns:a="http://schemas.openxmlformats.org/drawingml/2006/main" xmlns:r="http://schemas.openxmlformats.org/officeDocument/2006/relationships" xmlns:p="http://schemas.openxmlformats.org/presentationml/2006/main">
  <p:tag name="THEMEIDCCC" val="7"/>
</p:tagLst>
</file>

<file path=ppt/tags/tag87.xml><?xml version="1.0" encoding="utf-8"?>
<p:tagLst xmlns:a="http://schemas.openxmlformats.org/drawingml/2006/main" xmlns:r="http://schemas.openxmlformats.org/officeDocument/2006/relationships" xmlns:p="http://schemas.openxmlformats.org/presentationml/2006/main">
  <p:tag name="THEMEIDCC" val="8"/>
</p:tagLst>
</file>

<file path=ppt/tags/tag88.xml><?xml version="1.0" encoding="utf-8"?>
<p:tagLst xmlns:a="http://schemas.openxmlformats.org/drawingml/2006/main" xmlns:r="http://schemas.openxmlformats.org/officeDocument/2006/relationships" xmlns:p="http://schemas.openxmlformats.org/presentationml/2006/main">
  <p:tag name="THEMEIDCCC" val="8"/>
</p:tagLst>
</file>

<file path=ppt/tags/tag89.xml><?xml version="1.0" encoding="utf-8"?>
<p:tagLst xmlns:a="http://schemas.openxmlformats.org/drawingml/2006/main" xmlns:r="http://schemas.openxmlformats.org/officeDocument/2006/relationships" xmlns:p="http://schemas.openxmlformats.org/presentationml/2006/main">
  <p:tag name="THEMEIDCC" val="9"/>
</p:tagLst>
</file>

<file path=ppt/tags/tag9.xml><?xml version="1.0" encoding="utf-8"?>
<p:tagLst xmlns:a="http://schemas.openxmlformats.org/drawingml/2006/main" xmlns:r="http://schemas.openxmlformats.org/officeDocument/2006/relationships" xmlns:p="http://schemas.openxmlformats.org/presentationml/2006/main">
  <p:tag name="THEMEID" val="5"/>
</p:tagLst>
</file>

<file path=ppt/tags/tag90.xml><?xml version="1.0" encoding="utf-8"?>
<p:tagLst xmlns:a="http://schemas.openxmlformats.org/drawingml/2006/main" xmlns:r="http://schemas.openxmlformats.org/officeDocument/2006/relationships" xmlns:p="http://schemas.openxmlformats.org/presentationml/2006/main">
  <p:tag name="THEMEIDCCC" val="9"/>
</p:tagLst>
</file>

<file path=ppt/tags/tag91.xml><?xml version="1.0" encoding="utf-8"?>
<p:tagLst xmlns:a="http://schemas.openxmlformats.org/drawingml/2006/main" xmlns:r="http://schemas.openxmlformats.org/officeDocument/2006/relationships" xmlns:p="http://schemas.openxmlformats.org/presentationml/2006/main">
  <p:tag name="THEMEIDCC" val="10"/>
</p:tagLst>
</file>

<file path=ppt/tags/tag92.xml><?xml version="1.0" encoding="utf-8"?>
<p:tagLst xmlns:a="http://schemas.openxmlformats.org/drawingml/2006/main" xmlns:r="http://schemas.openxmlformats.org/officeDocument/2006/relationships" xmlns:p="http://schemas.openxmlformats.org/presentationml/2006/main">
  <p:tag name="THEMEIDCCC" val="10"/>
</p:tagLst>
</file>

<file path=ppt/tags/tag93.xml><?xml version="1.0" encoding="utf-8"?>
<p:tagLst xmlns:a="http://schemas.openxmlformats.org/drawingml/2006/main" xmlns:r="http://schemas.openxmlformats.org/officeDocument/2006/relationships" xmlns:p="http://schemas.openxmlformats.org/presentationml/2006/main">
  <p:tag name="THEMEIDCC" val="11"/>
</p:tagLst>
</file>

<file path=ppt/tags/tag94.xml><?xml version="1.0" encoding="utf-8"?>
<p:tagLst xmlns:a="http://schemas.openxmlformats.org/drawingml/2006/main" xmlns:r="http://schemas.openxmlformats.org/officeDocument/2006/relationships" xmlns:p="http://schemas.openxmlformats.org/presentationml/2006/main">
  <p:tag name="THEMEIDCCC" val="11"/>
</p:tagLst>
</file>

<file path=ppt/tags/tag95.xml><?xml version="1.0" encoding="utf-8"?>
<p:tagLst xmlns:a="http://schemas.openxmlformats.org/drawingml/2006/main" xmlns:r="http://schemas.openxmlformats.org/officeDocument/2006/relationships" xmlns:p="http://schemas.openxmlformats.org/presentationml/2006/main">
  <p:tag name="THEMEIDCC" val="12"/>
</p:tagLst>
</file>

<file path=ppt/tags/tag96.xml><?xml version="1.0" encoding="utf-8"?>
<p:tagLst xmlns:a="http://schemas.openxmlformats.org/drawingml/2006/main" xmlns:r="http://schemas.openxmlformats.org/officeDocument/2006/relationships" xmlns:p="http://schemas.openxmlformats.org/presentationml/2006/main">
  <p:tag name="THEMEIDCCC" val="12"/>
</p:tagLst>
</file>

<file path=ppt/theme/theme1.xml><?xml version="1.0" encoding="utf-8"?>
<a:theme xmlns:a="http://schemas.openxmlformats.org/drawingml/2006/main" name="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00B0F0"/>
          </a:solidFill>
        </a:ln>
      </a:spPr>
      <a:bodyPr rtlCol="0" anchor="t" anchorCtr="0"/>
      <a:lstStyle>
        <a:defPPr>
          <a:defRPr sz="1200" dirty="0"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3.xml><?xml version="1.0" encoding="utf-8"?>
<a:theme xmlns:a="http://schemas.openxmlformats.org/drawingml/2006/main" name="Divider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4.xml><?xml version="1.0" encoding="utf-8"?>
<a:theme xmlns:a="http://schemas.openxmlformats.org/drawingml/2006/main" name="Divider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5.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6.xml><?xml version="1.0" encoding="utf-8"?>
<a:theme xmlns:a="http://schemas.openxmlformats.org/drawingml/2006/main" name="1_Divider 2">
  <a:themeElements>
    <a:clrScheme name="tcs palette">
      <a:dk1>
        <a:srgbClr val="FFFFFF"/>
      </a:dk1>
      <a:lt1>
        <a:srgbClr val="FFFFFF"/>
      </a:lt1>
      <a:dk2>
        <a:srgbClr val="1F497D"/>
      </a:dk2>
      <a:lt2>
        <a:srgbClr val="0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7.xml><?xml version="1.0" encoding="utf-8"?>
<a:theme xmlns:a="http://schemas.openxmlformats.org/drawingml/2006/main" name="1_TCS_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a:srgbClr val="6DCFF6"/>
    </a:custClr>
    <a:custClr name="TCS Blue 50%">
      <a:srgbClr val="B0DFF3"/>
    </a:custClr>
    <a:custClr name="TCS Blue 25%">
      <a:srgbClr val="D7EFFA"/>
    </a:custClr>
    <a:custClr name="TCS Dark Blue">
      <a:srgbClr val="0069BE"/>
    </a:custClr>
    <a:custClr name="TCS Dark Blue 50%">
      <a:srgbClr val="98B4E6"/>
    </a:custClr>
    <a:custClr name="TCS Dark Blue 25%">
      <a:srgbClr val="E1ECF8"/>
    </a:custClr>
    <a:custClr name="TCS Light Violet">
      <a:srgbClr val="83389B"/>
    </a:custClr>
    <a:custClr name="TCS Light Violet 50%">
      <a:srgbClr val="C69FDB"/>
    </a:custClr>
    <a:custClr name="TCS Light Violet 25%">
      <a:srgbClr val="E2CFED"/>
    </a:custClr>
    <a:custClr name="TCS Green">
      <a:srgbClr val="55A51C"/>
    </a:custClr>
    <a:custClr name="TCS Green 50%">
      <a:srgbClr val="ABD38C"/>
    </a:custClr>
    <a:custClr name="TCS Green 25%">
      <a:srgbClr val="D3E8C6"/>
    </a:custClr>
    <a:custClr name="TCS Orange">
      <a:srgbClr val="D6492A"/>
    </a:custClr>
    <a:custClr name="TCS Orange 50%">
      <a:srgbClr val="F7AC94"/>
    </a:custClr>
    <a:custClr name="TCS Orange 25%">
      <a:srgbClr val="FBD6C9"/>
    </a:custClr>
    <a:custClr name="TCS Warm Grey">
      <a:srgbClr val="B9AFA4"/>
    </a:custClr>
    <a:custClr name="TCS Warm Grey 50%">
      <a:srgbClr val="D7D4CF"/>
    </a:custClr>
    <a:custClr name="TCS Warm Grey 25%">
      <a:srgbClr val="E8EAE7"/>
    </a:custClr>
    <a:custClr name="TCS Brown">
      <a:srgbClr val="974B07"/>
    </a:custClr>
    <a:custClr name="TCS Brown 50%">
      <a:srgbClr val="D1A484"/>
    </a:custClr>
    <a:custClr name="TCS Brown 25%">
      <a:srgbClr val="E8D1C2"/>
    </a:custClr>
    <a:custClr name="TCS Light Green">
      <a:srgbClr val="C1BB00"/>
    </a:custClr>
    <a:custClr name="TCS Light Green 50%">
      <a:srgbClr val="E2DB92"/>
    </a:custClr>
    <a:custClr name="TCS Light Green 25%">
      <a:srgbClr val="F0EDC9"/>
    </a:custClr>
    <a:custClr name="TCS Yellow">
      <a:srgbClr val="FFDD3E"/>
    </a:custClr>
    <a:custClr name="TCS Yellow 50%">
      <a:srgbClr val="FCEFA5"/>
    </a:custClr>
    <a:custClr name="TCS Yellow 25%">
      <a:srgbClr val="FDF7D4"/>
    </a:custClr>
    <a:custClr name="TCS Dark Grey">
      <a:srgbClr val="58595B"/>
    </a:custClr>
    <a:custClr name="TCS Dark Grey 50%">
      <a:srgbClr val="A5A8AA"/>
    </a:custClr>
    <a:custClr name="TCS Dark Grey 25%">
      <a:srgbClr val="D0D3D4"/>
    </a:custClr>
    <a:custClr name="TATA Blue">
      <a:srgbClr val="4E84C4"/>
    </a:custClr>
    <a:custClr name="TATA Blue 50%">
      <a:srgbClr val="ACC3EC"/>
    </a:custClr>
    <a:custClr name="TATA Blue 25%">
      <a:srgbClr val="D4E1F7"/>
    </a:custClr>
  </a:custClrLst>
</a:theme>
</file>

<file path=ppt/theme/theme8.xml><?xml version="1.0" encoding="utf-8"?>
<a:theme xmlns:a="http://schemas.openxmlformats.org/drawingml/2006/main" name="Final TCS Template_210411">
  <a:themeElements>
    <a:clrScheme name="New Color Theme">
      <a:dk1>
        <a:srgbClr val="000000"/>
      </a:dk1>
      <a:lt1>
        <a:sysClr val="window" lastClr="FFFFFF"/>
      </a:lt1>
      <a:dk2>
        <a:srgbClr val="4E84C4"/>
      </a:dk2>
      <a:lt2>
        <a:srgbClr val="000000"/>
      </a:lt2>
      <a:accent1>
        <a:srgbClr val="4F81BD"/>
      </a:accent1>
      <a:accent2>
        <a:srgbClr val="58595B"/>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Region xmlns="1e522788-807d-4c3b-a21c-e4669516c0a0">
      <Value>Global</Value>
    </Region>
    <ResearchTracks xmlns="1e522788-807d-4c3b-a21c-e4669516c0a0">
      <Value>Competitive Profiles</Value>
    </ResearchTracks>
    <Services xmlns="1e522788-807d-4c3b-a21c-e4669516c0a0">
      <Value>IT Services</Value>
    </Services>
    <Verticals xmlns="1e522788-807d-4c3b-a21c-e4669516c0a0">
      <Value>HiTech</Value>
    </Vertica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7FC3D1D4134A4EA3D1E5F2886A8BAF" ma:contentTypeVersion="9" ma:contentTypeDescription="Create a new document." ma:contentTypeScope="" ma:versionID="390fa769db962f7ad2b0bb8af6831a28">
  <xsd:schema xmlns:xsd="http://www.w3.org/2001/XMLSchema" xmlns:p="http://schemas.microsoft.com/office/2006/metadata/properties" xmlns:ns2="1e522788-807d-4c3b-a21c-e4669516c0a0" targetNamespace="http://schemas.microsoft.com/office/2006/metadata/properties" ma:root="true" ma:fieldsID="a00a6fd85a794dfbdcb9938a0ba7f395" ns2:_="">
    <xsd:import namespace="1e522788-807d-4c3b-a21c-e4669516c0a0"/>
    <xsd:element name="properties">
      <xsd:complexType>
        <xsd:sequence>
          <xsd:element name="documentManagement">
            <xsd:complexType>
              <xsd:all>
                <xsd:element ref="ns2:ResearchTracks" minOccurs="0"/>
                <xsd:element ref="ns2:Verticals" minOccurs="0"/>
                <xsd:element ref="ns2:Region" minOccurs="0"/>
                <xsd:element ref="ns2:Services" minOccurs="0"/>
              </xsd:all>
            </xsd:complexType>
          </xsd:element>
        </xsd:sequence>
      </xsd:complexType>
    </xsd:element>
  </xsd:schema>
  <xsd:schema xmlns:xsd="http://www.w3.org/2001/XMLSchema" xmlns:dms="http://schemas.microsoft.com/office/2006/documentManagement/types" targetNamespace="1e522788-807d-4c3b-a21c-e4669516c0a0" elementFormDefault="qualified">
    <xsd:import namespace="http://schemas.microsoft.com/office/2006/documentManagement/types"/>
    <xsd:element name="ResearchTracks" ma:index="8" nillable="true" ma:displayName="ResearchTracks" ma:default="Competitive Profiles" ma:internalName="ResearchTracks">
      <xsd:complexType>
        <xsd:complexContent>
          <xsd:extension base="dms:MultiChoice">
            <xsd:sequence>
              <xsd:element name="Value" maxOccurs="unbounded" minOccurs="0" nillable="true">
                <xsd:simpleType>
                  <xsd:restriction base="dms:Choice">
                    <xsd:enumeration value="Competitive Profiles"/>
                    <xsd:enumeration value="Prospect/Account Profiles"/>
                    <xsd:enumeration value="Industry Profiles"/>
                    <xsd:enumeration value="Regional Profiles"/>
                  </xsd:restriction>
                </xsd:simpleType>
              </xsd:element>
            </xsd:sequence>
          </xsd:extension>
        </xsd:complexContent>
      </xsd:complexType>
    </xsd:element>
    <xsd:element name="Verticals" ma:index="9" nillable="true" ma:displayName="Verticals" ma:default="Retail" ma:internalName="Verticals">
      <xsd:complexType>
        <xsd:complexContent>
          <xsd:extension base="dms:MultiChoice">
            <xsd:sequence>
              <xsd:element name="Value" maxOccurs="unbounded" minOccurs="0" nillable="true">
                <xsd:simpleType>
                  <xsd:restriction base="dms:Choice">
                    <xsd:enumeration value="BFS"/>
                    <xsd:enumeration value="CPG"/>
                    <xsd:enumeration value="Energy &amp; Resources"/>
                    <xsd:enumeration value="Government"/>
                    <xsd:enumeration value="Healthcare"/>
                    <xsd:enumeration value="HiTech"/>
                    <xsd:enumeration value="Insurance"/>
                    <xsd:enumeration value="Lifesciences"/>
                    <xsd:enumeration value="Manufacturing"/>
                    <xsd:enumeration value="Media &amp; Information Services"/>
                    <xsd:enumeration value="Retail"/>
                    <xsd:enumeration value="Telecom"/>
                    <xsd:enumeration value="TTH"/>
                    <xsd:enumeration value="Utilities"/>
                  </xsd:restriction>
                </xsd:simpleType>
              </xsd:element>
            </xsd:sequence>
          </xsd:extension>
        </xsd:complexContent>
      </xsd:complexType>
    </xsd:element>
    <xsd:element name="Region" ma:index="10" nillable="true" ma:displayName="Region" ma:default="Global" ma:internalName="Region">
      <xsd:complexType>
        <xsd:complexContent>
          <xsd:extension base="dms:MultiChoice">
            <xsd:sequence>
              <xsd:element name="Value" maxOccurs="unbounded" minOccurs="0" nillable="true">
                <xsd:simpleType>
                  <xsd:restriction base="dms:Choice">
                    <xsd:enumeration value="US"/>
                    <xsd:enumeration value="UK&amp;I"/>
                    <xsd:enumeration value="Europe"/>
                    <xsd:enumeration value="APAC"/>
                    <xsd:enumeration value="India"/>
                    <xsd:enumeration value="Emerging Markets"/>
                    <xsd:enumeration value="LatAm"/>
                    <xsd:enumeration value="North America"/>
                    <xsd:enumeration value="Global"/>
                    <xsd:enumeration value="ASEAN"/>
                    <xsd:enumeration value="ANZ"/>
                    <xsd:enumeration value="Greater China"/>
                    <xsd:enumeration value="Japan &amp; South Korea"/>
                    <xsd:enumeration value="Mediterranean"/>
                    <xsd:enumeration value="Eastern Europe"/>
                    <xsd:enumeration value="South Africa"/>
                    <xsd:enumeration value="CIS"/>
                    <xsd:enumeration value="Middle East &amp; North Africa"/>
                    <xsd:enumeration value="Benelux"/>
                    <xsd:enumeration value="Central Europe"/>
                    <xsd:enumeration value="Nordics"/>
                    <xsd:enumeration value="South Europe"/>
                    <xsd:enumeration value="France"/>
                    <xsd:enumeration value="Switzerland"/>
                  </xsd:restriction>
                </xsd:simpleType>
              </xsd:element>
            </xsd:sequence>
          </xsd:extension>
        </xsd:complexContent>
      </xsd:complexType>
    </xsd:element>
    <xsd:element name="Services" ma:index="11" nillable="true" ma:displayName="Services" ma:default="IT Services" ma:internalName="Services">
      <xsd:complexType>
        <xsd:complexContent>
          <xsd:extension base="dms:MultiChoice">
            <xsd:sequence>
              <xsd:element name="Value" maxOccurs="unbounded" minOccurs="0" nillable="true">
                <xsd:simpleType>
                  <xsd:restriction base="dms:Choice">
                    <xsd:enumeration value="Platform BPO"/>
                    <xsd:enumeration value="TCS FS"/>
                    <xsd:enumeration value="GCP"/>
                    <xsd:enumeration value="EIS"/>
                    <xsd:enumeration value="SMB"/>
                    <xsd:enumeration value="BPO"/>
                    <xsd:enumeration value="ISIT"/>
                    <xsd:enumeration value="Assurance"/>
                    <xsd:enumeration value="IT Services"/>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45E606A2-D5B1-4542-BA27-D7C617E41EDE}"/>
</file>

<file path=customXml/itemProps2.xml><?xml version="1.0" encoding="utf-8"?>
<ds:datastoreItem xmlns:ds="http://schemas.openxmlformats.org/officeDocument/2006/customXml" ds:itemID="{6CDDA010-94BE-4DB1-A8D9-09655B050707}"/>
</file>

<file path=customXml/itemProps3.xml><?xml version="1.0" encoding="utf-8"?>
<ds:datastoreItem xmlns:ds="http://schemas.openxmlformats.org/officeDocument/2006/customXml" ds:itemID="{4694762C-3AA8-488F-93FA-8F843CC72314}"/>
</file>

<file path=docProps/app.xml><?xml version="1.0" encoding="utf-8"?>
<Properties xmlns="http://schemas.openxmlformats.org/officeDocument/2006/extended-properties" xmlns:vt="http://schemas.openxmlformats.org/officeDocument/2006/docPropsVTypes">
  <Template>TCS_Presentation Template</Template>
  <TotalTime>13267</TotalTime>
  <Words>6030</Words>
  <Application>Microsoft Macintosh PowerPoint</Application>
  <PresentationFormat>On-screen Show (4:3)</PresentationFormat>
  <Paragraphs>771</Paragraphs>
  <Slides>30</Slides>
  <Notes>25</Notes>
  <HiddenSlides>0</HiddenSlides>
  <MMClips>0</MMClips>
  <ScaleCrop>false</ScaleCrop>
  <HeadingPairs>
    <vt:vector size="6" baseType="variant">
      <vt:variant>
        <vt:lpstr>Theme</vt:lpstr>
      </vt:variant>
      <vt:variant>
        <vt:i4>8</vt:i4>
      </vt:variant>
      <vt:variant>
        <vt:lpstr>Embedded OLE Servers</vt:lpstr>
      </vt:variant>
      <vt:variant>
        <vt:i4>1</vt:i4>
      </vt:variant>
      <vt:variant>
        <vt:lpstr>Slide Titles</vt:lpstr>
      </vt:variant>
      <vt:variant>
        <vt:i4>30</vt:i4>
      </vt:variant>
    </vt:vector>
  </HeadingPairs>
  <TitlesOfParts>
    <vt:vector size="39" baseType="lpstr">
      <vt:lpstr>TCS_Presentation Template</vt:lpstr>
      <vt:lpstr>Divider 1</vt:lpstr>
      <vt:lpstr>Divider 2</vt:lpstr>
      <vt:lpstr>Divider 3</vt:lpstr>
      <vt:lpstr>Thank You</vt:lpstr>
      <vt:lpstr>1_Divider 2</vt:lpstr>
      <vt:lpstr>1_TCS_Presentation Template</vt:lpstr>
      <vt:lpstr>Final TCS Template_210411</vt:lpstr>
      <vt:lpstr>Worksheet</vt:lpstr>
      <vt:lpstr>Accenture Hi Tech Competitor Intelligence Report</vt:lpstr>
      <vt:lpstr>Table of Contents</vt:lpstr>
      <vt:lpstr>Executive Summary- Accenture Hi Tech Profile</vt:lpstr>
      <vt:lpstr>Accenture Hi Tech Evolution</vt:lpstr>
      <vt:lpstr>Accenture Financials - Revenue Analysis</vt:lpstr>
      <vt:lpstr>Accenture Financials - Revenue Analysis</vt:lpstr>
      <vt:lpstr>Accenture Financials - Revenue Analysis</vt:lpstr>
      <vt:lpstr>PowerPoint Presentation</vt:lpstr>
      <vt:lpstr>PowerPoint Presentation</vt:lpstr>
      <vt:lpstr>PowerPoint Presentation</vt:lpstr>
      <vt:lpstr>PowerPoint Presentation</vt:lpstr>
      <vt:lpstr>PowerPoint Presentation</vt:lpstr>
      <vt:lpstr>Accenture Hi Tech Focus</vt:lpstr>
      <vt:lpstr>Accenture Hi Tech Focus- Technology Competency</vt:lpstr>
      <vt:lpstr>Accenture Hi Tech Focus- Technology Competency</vt:lpstr>
      <vt:lpstr>Accenture HiTech Focus- Strategic Differentiators</vt:lpstr>
      <vt:lpstr>Accenture recent acquisitions</vt:lpstr>
      <vt:lpstr>Accenture Alliances – New Alliances</vt:lpstr>
      <vt:lpstr>Accenture  Alliances – Existing Key Alliances </vt:lpstr>
      <vt:lpstr>Accenture  Alliances – Existing Key Alliances contd..</vt:lpstr>
      <vt:lpstr>Accenture  Alliances – Existing Key Alliances contd..</vt:lpstr>
      <vt:lpstr>Accenture  Key Investments</vt:lpstr>
      <vt:lpstr>SWOT Analysis</vt:lpstr>
      <vt:lpstr>Accenture Hi Tech- Key People</vt:lpstr>
      <vt:lpstr>Appendix</vt:lpstr>
      <vt:lpstr>SWOT Analysis- Strentgh</vt:lpstr>
      <vt:lpstr>SWOT Analysis- Opportunities</vt:lpstr>
      <vt:lpstr>SWOT Analysis- Weakness</vt:lpstr>
      <vt:lpstr>SWOT Analysis- Threat</vt:lpstr>
      <vt:lpstr>Thank You </vt:lpstr>
    </vt:vector>
  </TitlesOfParts>
  <Company>TCS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Accenture_Hi Tech_Corporate CI_Feb 2012</dc:title>
  <dc:creator>217773</dc:creator>
  <cp:lastModifiedBy>rohit jain</cp:lastModifiedBy>
  <cp:revision>810</cp:revision>
  <dcterms:created xsi:type="dcterms:W3CDTF">2011-04-20T10:04:31Z</dcterms:created>
  <dcterms:modified xsi:type="dcterms:W3CDTF">2013-06-05T12:10:27Z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0x010100EA7FC3D1D4134A4EA3D1E5F2886A8BAF</vt:lpwstr>
  </property>
  <property fmtid="{D5CDD505-2E9C-101B-9397-08002B2CF9AE}" pid="3" name="Region">
    <vt:lpwstr>Global</vt:lpwstr>
  </property>
  <property fmtid="{D5CDD505-2E9C-101B-9397-08002B2CF9AE}" pid="4" name="Services">
    <vt:lpwstr>IT Services</vt:lpwstr>
  </property>
  <property fmtid="{D5CDD505-2E9C-101B-9397-08002B2CF9AE}" pid="5" name="ResearchTracks">
    <vt:lpwstr>Competitive Profiles</vt:lpwstr>
  </property>
  <property fmtid="{D5CDD505-2E9C-101B-9397-08002B2CF9AE}" pid="6" name="FileType">
    <vt:lpwstr>Presentations</vt:lpwstr>
  </property>
  <property fmtid="{D5CDD505-2E9C-101B-9397-08002B2CF9AE}" pid="7" name="Verticals">
    <vt:lpwstr>HiTech</vt:lpwstr>
  </property>
</Properties>
</file>