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Masters/slideMaster8.xml" ContentType="application/vnd.openxmlformats-officedocument.presentationml.slideMaster+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tags/tag30.xml" ContentType="application/vnd.openxmlformats-officedocument.presentationml.tags+xml"/>
  <Override PartName="/ppt/theme/theme10.xml" ContentType="application/vnd.openxmlformats-officedocument.theme+xml"/>
  <Default Extension="png" ContentType="image/png"/>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diagrams/drawing3.xml" ContentType="application/vnd.ms-office.drawingml.diagramDrawing+xml"/>
  <Override PartName="/customXml/itemProps2.xml" ContentType="application/vnd.openxmlformats-officedocument.customXmlPropertie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diagrams/quickStyle3.xml" ContentType="application/vnd.openxmlformats-officedocument.drawingml.diagramStyl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24.xml" ContentType="application/vnd.openxmlformats-officedocument.presentationml.tags+xml"/>
  <Override PartName="/ppt/slideLayouts/slideLayout10.xml" ContentType="application/vnd.openxmlformats-officedocument.presentationml.slideLayout+xml"/>
  <Override PartName="/ppt/tags/tag13.xml" ContentType="application/vnd.openxmlformats-officedocument.presentationml.tags+xml"/>
  <Override PartName="/ppt/slideMasters/slideMaster5.xml" ContentType="application/vnd.openxmlformats-officedocument.presentationml.slideMaster+xml"/>
  <Override PartName="/ppt/tags/tag20.xml" ContentType="application/vnd.openxmlformats-officedocument.presentationml.tags+xml"/>
  <Override PartName="/ppt/theme/theme7.xml" ContentType="application/vnd.openxmlformats-officedocument.theme+xml"/>
  <Override PartName="/ppt/slideLayouts/slideLayout59.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diagrams/layout3.xml" ContentType="application/vnd.openxmlformats-officedocument.drawingml.diagramLayout+xml"/>
  <Override PartName="/ppt/slideMasters/slideMaster6.xml" ContentType="application/vnd.openxmlformats-officedocument.presentationml.slideMaster+xml"/>
  <Override PartName="/ppt/tags/tag32.xml" ContentType="application/vnd.openxmlformats-officedocument.presentationml.tags+xml"/>
  <Override PartName="/ppt/theme/theme8.xml" ContentType="application/vnd.openxmlformats-officedocument.them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Default Extension="jpeg" ContentType="image/jpeg"/>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22.xml" ContentType="application/vnd.openxmlformats-officedocument.presentationml.tags+xml"/>
  <Override PartName="/ppt/tags/tag40.xml" ContentType="application/vnd.openxmlformats-officedocument.presentationml.tags+xml"/>
  <Override PartName="/ppt/theme/theme9.xml" ContentType="application/vnd.openxmlformats-officedocument.theme+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diagrams/quickStyle2.xml" ContentType="application/vnd.openxmlformats-officedocument.drawingml.diagramStyle+xml"/>
  <Override PartName="/customXml/itemProps1.xml" ContentType="application/vnd.openxmlformats-officedocument.customXmlProperties+xml"/>
  <Override PartName="/ppt/theme/theme1.xml" ContentType="application/vnd.openxmlformats-officedocument.theme+xml"/>
  <Override PartName="/ppt/slideLayouts/slideLayout5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Default Extension="bin" ContentType="application/vnd.openxmlformats-officedocument.presentationml.printerSettings"/>
  <Override PartName="/ppt/slideLayouts/slideLayout5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17.xml" ContentType="application/vnd.openxmlformats-officedocument.presentationml.tags+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diagrams/layout2.xml" ContentType="application/vnd.openxmlformats-officedocument.drawingml.diagramLayout+xml"/>
  <Override PartName="/ppt/tags/tag31.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3" r:id="rId3"/>
    <p:sldMasterId id="2147483694" r:id="rId4"/>
    <p:sldMasterId id="2147483705" r:id="rId5"/>
    <p:sldMasterId id="2147483777" r:id="rId6"/>
    <p:sldMasterId id="2147483915" r:id="rId7"/>
    <p:sldMasterId id="2147483986" r:id="rId8"/>
    <p:sldMasterId id="2147483990" r:id="rId9"/>
    <p:sldMasterId id="2147483994" r:id="rId10"/>
  </p:sldMasterIdLst>
  <p:notesMasterIdLst>
    <p:notesMasterId r:id="rId25"/>
  </p:notesMasterIdLst>
  <p:sldIdLst>
    <p:sldId id="256" r:id="rId11"/>
    <p:sldId id="696" r:id="rId12"/>
    <p:sldId id="698" r:id="rId13"/>
    <p:sldId id="705" r:id="rId14"/>
    <p:sldId id="704" r:id="rId15"/>
    <p:sldId id="706" r:id="rId16"/>
    <p:sldId id="697" r:id="rId17"/>
    <p:sldId id="702" r:id="rId18"/>
    <p:sldId id="707" r:id="rId19"/>
    <p:sldId id="701" r:id="rId20"/>
    <p:sldId id="708" r:id="rId21"/>
    <p:sldId id="699" r:id="rId22"/>
    <p:sldId id="703" r:id="rId23"/>
    <p:sldId id="640" r:id="rId24"/>
  </p:sldIdLst>
  <p:sldSz cx="9144000" cy="6858000" type="screen4x3"/>
  <p:notesSz cx="6858000" cy="9144000"/>
  <p:defaultTextStyle>
    <a:defPPr>
      <a:defRPr lang="en-US"/>
    </a:defPPr>
    <a:lvl1pPr algn="l" rtl="0" fontAlgn="base">
      <a:spcBef>
        <a:spcPct val="0"/>
      </a:spcBef>
      <a:spcAft>
        <a:spcPct val="0"/>
      </a:spcAft>
      <a:defRPr sz="1200" i="1" kern="1200">
        <a:solidFill>
          <a:schemeClr val="tx1"/>
        </a:solidFill>
        <a:latin typeface="Arial" charset="0"/>
        <a:ea typeface="+mn-ea"/>
        <a:cs typeface="+mn-cs"/>
      </a:defRPr>
    </a:lvl1pPr>
    <a:lvl2pPr marL="457200" algn="l" rtl="0" fontAlgn="base">
      <a:spcBef>
        <a:spcPct val="0"/>
      </a:spcBef>
      <a:spcAft>
        <a:spcPct val="0"/>
      </a:spcAft>
      <a:defRPr sz="1200" i="1" kern="1200">
        <a:solidFill>
          <a:schemeClr val="tx1"/>
        </a:solidFill>
        <a:latin typeface="Arial" charset="0"/>
        <a:ea typeface="+mn-ea"/>
        <a:cs typeface="+mn-cs"/>
      </a:defRPr>
    </a:lvl2pPr>
    <a:lvl3pPr marL="914400" algn="l" rtl="0" fontAlgn="base">
      <a:spcBef>
        <a:spcPct val="0"/>
      </a:spcBef>
      <a:spcAft>
        <a:spcPct val="0"/>
      </a:spcAft>
      <a:defRPr sz="1200" i="1" kern="1200">
        <a:solidFill>
          <a:schemeClr val="tx1"/>
        </a:solidFill>
        <a:latin typeface="Arial" charset="0"/>
        <a:ea typeface="+mn-ea"/>
        <a:cs typeface="+mn-cs"/>
      </a:defRPr>
    </a:lvl3pPr>
    <a:lvl4pPr marL="1371600" algn="l" rtl="0" fontAlgn="base">
      <a:spcBef>
        <a:spcPct val="0"/>
      </a:spcBef>
      <a:spcAft>
        <a:spcPct val="0"/>
      </a:spcAft>
      <a:defRPr sz="1200" i="1" kern="1200">
        <a:solidFill>
          <a:schemeClr val="tx1"/>
        </a:solidFill>
        <a:latin typeface="Arial" charset="0"/>
        <a:ea typeface="+mn-ea"/>
        <a:cs typeface="+mn-cs"/>
      </a:defRPr>
    </a:lvl4pPr>
    <a:lvl5pPr marL="1828800" algn="l" rtl="0" fontAlgn="base">
      <a:spcBef>
        <a:spcPct val="0"/>
      </a:spcBef>
      <a:spcAft>
        <a:spcPct val="0"/>
      </a:spcAft>
      <a:defRPr sz="1200" i="1" kern="1200">
        <a:solidFill>
          <a:schemeClr val="tx1"/>
        </a:solidFill>
        <a:latin typeface="Arial" charset="0"/>
        <a:ea typeface="+mn-ea"/>
        <a:cs typeface="+mn-cs"/>
      </a:defRPr>
    </a:lvl5pPr>
    <a:lvl6pPr marL="2286000" algn="l" defTabSz="914400" rtl="0" eaLnBrk="1" latinLnBrk="0" hangingPunct="1">
      <a:defRPr sz="1200" i="1" kern="1200">
        <a:solidFill>
          <a:schemeClr val="tx1"/>
        </a:solidFill>
        <a:latin typeface="Arial" charset="0"/>
        <a:ea typeface="+mn-ea"/>
        <a:cs typeface="+mn-cs"/>
      </a:defRPr>
    </a:lvl6pPr>
    <a:lvl7pPr marL="2743200" algn="l" defTabSz="914400" rtl="0" eaLnBrk="1" latinLnBrk="0" hangingPunct="1">
      <a:defRPr sz="1200" i="1" kern="1200">
        <a:solidFill>
          <a:schemeClr val="tx1"/>
        </a:solidFill>
        <a:latin typeface="Arial" charset="0"/>
        <a:ea typeface="+mn-ea"/>
        <a:cs typeface="+mn-cs"/>
      </a:defRPr>
    </a:lvl7pPr>
    <a:lvl8pPr marL="3200400" algn="l" defTabSz="914400" rtl="0" eaLnBrk="1" latinLnBrk="0" hangingPunct="1">
      <a:defRPr sz="1200" i="1" kern="1200">
        <a:solidFill>
          <a:schemeClr val="tx1"/>
        </a:solidFill>
        <a:latin typeface="Arial" charset="0"/>
        <a:ea typeface="+mn-ea"/>
        <a:cs typeface="+mn-cs"/>
      </a:defRPr>
    </a:lvl8pPr>
    <a:lvl9pPr marL="3657600" algn="l" defTabSz="914400" rtl="0" eaLnBrk="1" latinLnBrk="0" hangingPunct="1">
      <a:defRPr sz="1200" i="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FBC1C06-57BF-4744-AE8C-8B08ED860876}">
          <p14:sldIdLst>
            <p14:sldId id="256"/>
            <p14:sldId id="696"/>
            <p14:sldId id="698"/>
            <p14:sldId id="705"/>
            <p14:sldId id="704"/>
            <p14:sldId id="706"/>
            <p14:sldId id="697"/>
            <p14:sldId id="702"/>
            <p14:sldId id="707"/>
            <p14:sldId id="701"/>
            <p14:sldId id="708"/>
            <p14:sldId id="699"/>
            <p14:sldId id="703"/>
            <p14:sldId id="64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ishmat" initials="" lastIdx="1" clrIdx="0"/>
  <p:cmAuthor id="1" name="manisham"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DEDEDE"/>
    <a:srgbClr val="2DBDDF"/>
    <a:srgbClr val="CCECFF"/>
    <a:srgbClr val="F8FDFE"/>
    <a:srgbClr val="000000"/>
    <a:srgbClr val="EEECE1"/>
    <a:srgbClr val="08927B"/>
    <a:srgbClr val="236B85"/>
    <a:srgbClr val="3C7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1" autoAdjust="0"/>
    <p:restoredTop sz="88636" autoAdjust="0"/>
  </p:normalViewPr>
  <p:slideViewPr>
    <p:cSldViewPr>
      <p:cViewPr>
        <p:scale>
          <a:sx n="125" d="100"/>
          <a:sy n="125" d="100"/>
        </p:scale>
        <p:origin x="-336" y="-80"/>
      </p:cViewPr>
      <p:guideLst>
        <p:guide orient="horz" pos="768"/>
        <p:guide pos="5616"/>
        <p:guide pos="144"/>
      </p:guideLst>
    </p:cSldViewPr>
  </p:slideViewPr>
  <p:outlineViewPr>
    <p:cViewPr>
      <p:scale>
        <a:sx n="33" d="100"/>
        <a:sy n="33" d="100"/>
      </p:scale>
      <p:origin x="0" y="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printerSettings" Target="printerSettings/printerSettings1.bin"/><Relationship Id="rId13" Type="http://schemas.openxmlformats.org/officeDocument/2006/relationships/slide" Target="slides/slide3.xml"/><Relationship Id="rId18" Type="http://schemas.openxmlformats.org/officeDocument/2006/relationships/slide" Target="slides/slide8.xml"/><Relationship Id="rId21" Type="http://schemas.openxmlformats.org/officeDocument/2006/relationships/slide" Target="slides/slide11.xml"/><Relationship Id="rId3" Type="http://schemas.openxmlformats.org/officeDocument/2006/relationships/slideMaster" Target="slideMasters/slideMaster3.xml"/><Relationship Id="rId34" Type="http://schemas.openxmlformats.org/officeDocument/2006/relationships/customXml" Target="../customXml/item3.xml"/><Relationship Id="rId25" Type="http://schemas.openxmlformats.org/officeDocument/2006/relationships/notesMaster" Target="notesMasters/notesMaster1.xml"/><Relationship Id="rId12" Type="http://schemas.openxmlformats.org/officeDocument/2006/relationships/slide" Target="slides/slide2.xml"/><Relationship Id="rId17" Type="http://schemas.openxmlformats.org/officeDocument/2006/relationships/slide" Target="slides/slide7.xml"/><Relationship Id="rId7" Type="http://schemas.openxmlformats.org/officeDocument/2006/relationships/slideMaster" Target="slideMasters/slideMaster7.xml"/><Relationship Id="rId33" Type="http://schemas.openxmlformats.org/officeDocument/2006/relationships/customXml" Target="../customXml/item2.xml"/><Relationship Id="rId20" Type="http://schemas.openxmlformats.org/officeDocument/2006/relationships/slide" Target="slides/slide10.xml"/><Relationship Id="rId29" Type="http://schemas.openxmlformats.org/officeDocument/2006/relationships/viewProps" Target="viewProps.xml"/><Relationship Id="rId16" Type="http://schemas.openxmlformats.org/officeDocument/2006/relationships/slide" Target="slides/slide6.xml"/><Relationship Id="rId2" Type="http://schemas.openxmlformats.org/officeDocument/2006/relationships/slideMaster" Target="slideMasters/slideMaster2.xml"/><Relationship Id="rId24" Type="http://schemas.openxmlformats.org/officeDocument/2006/relationships/slide" Target="slides/slide14.xml"/><Relationship Id="rId11"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Master" Target="slideMasters/slideMaster6.xml"/><Relationship Id="rId32" Type="http://schemas.openxmlformats.org/officeDocument/2006/relationships/customXml" Target="../customXml/item1.xml"/><Relationship Id="rId23" Type="http://schemas.openxmlformats.org/officeDocument/2006/relationships/slide" Target="slides/slide13.xml"/><Relationship Id="rId28" Type="http://schemas.openxmlformats.org/officeDocument/2006/relationships/presProps" Target="presProps.xml"/><Relationship Id="rId15" Type="http://schemas.openxmlformats.org/officeDocument/2006/relationships/slide" Target="slides/slide5.xml"/><Relationship Id="rId5" Type="http://schemas.openxmlformats.org/officeDocument/2006/relationships/slideMaster" Target="slideMasters/slideMaster5.xml"/><Relationship Id="rId3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9" Type="http://schemas.openxmlformats.org/officeDocument/2006/relationships/slideMaster" Target="slideMasters/slideMaster9.xml"/><Relationship Id="rId22" Type="http://schemas.openxmlformats.org/officeDocument/2006/relationships/slide" Target="slides/slide12.xml"/><Relationship Id="rId27" Type="http://schemas.openxmlformats.org/officeDocument/2006/relationships/commentAuthors" Target="commentAuthors.xml"/><Relationship Id="rId30" Type="http://schemas.openxmlformats.org/officeDocument/2006/relationships/theme" Target="theme/theme1.xml"/><Relationship Id="rId14" Type="http://schemas.openxmlformats.org/officeDocument/2006/relationships/slide" Target="slides/slide4.xml"/><Relationship Id="rId4" Type="http://schemas.openxmlformats.org/officeDocument/2006/relationships/slideMaster" Target="slideMasters/slideMaster4.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4415E-E72A-E642-9EE0-CFCA16CA1571}" type="doc">
      <dgm:prSet loTypeId="urn:microsoft.com/office/officeart/2005/8/layout/hList1" loCatId="" qsTypeId="urn:microsoft.com/office/officeart/2005/8/quickstyle/simple4" qsCatId="simple" csTypeId="urn:microsoft.com/office/officeart/2005/8/colors/colorful1" csCatId="colorful" phldr="1"/>
      <dgm:spPr/>
      <dgm:t>
        <a:bodyPr/>
        <a:lstStyle/>
        <a:p>
          <a:endParaRPr lang="en-US"/>
        </a:p>
      </dgm:t>
    </dgm:pt>
    <dgm:pt modelId="{71C034E2-CE49-A14E-AF33-147D5269CAAA}">
      <dgm:prSet phldrT="[Text]"/>
      <dgm:spPr/>
      <dgm:t>
        <a:bodyPr/>
        <a:lstStyle/>
        <a:p>
          <a:r>
            <a:rPr lang="en-US" dirty="0" smtClean="0"/>
            <a:t>Allegiance COBRA Services</a:t>
          </a:r>
          <a:endParaRPr lang="en-US" dirty="0"/>
        </a:p>
      </dgm:t>
    </dgm:pt>
    <dgm:pt modelId="{5E411DE6-952E-CB41-AF56-28C75DBA0255}" type="parTrans" cxnId="{4CF1435C-E916-AD45-B36A-350290BFFA1B}">
      <dgm:prSet/>
      <dgm:spPr/>
      <dgm:t>
        <a:bodyPr/>
        <a:lstStyle/>
        <a:p>
          <a:endParaRPr lang="en-US"/>
        </a:p>
      </dgm:t>
    </dgm:pt>
    <dgm:pt modelId="{33D57DDE-6FEE-2F42-9C5C-222241265EE9}" type="sibTrans" cxnId="{4CF1435C-E916-AD45-B36A-350290BFFA1B}">
      <dgm:prSet/>
      <dgm:spPr/>
      <dgm:t>
        <a:bodyPr/>
        <a:lstStyle/>
        <a:p>
          <a:endParaRPr lang="en-US"/>
        </a:p>
      </dgm:t>
    </dgm:pt>
    <dgm:pt modelId="{568EDA18-EFE3-0746-B944-8E534679B064}">
      <dgm:prSet phldrT="[Text]"/>
      <dgm:spPr/>
      <dgm:t>
        <a:bodyPr/>
        <a:lstStyle/>
        <a:p>
          <a:r>
            <a:rPr lang="en-US" dirty="0" smtClean="0"/>
            <a:t>COBRA General Notice</a:t>
          </a:r>
          <a:endParaRPr lang="en-US" dirty="0"/>
        </a:p>
      </dgm:t>
    </dgm:pt>
    <dgm:pt modelId="{9B1448BB-D3FB-864D-840F-812573C3FE49}" type="parTrans" cxnId="{4E16C4D0-3997-8943-A761-8F0DB880B590}">
      <dgm:prSet/>
      <dgm:spPr/>
      <dgm:t>
        <a:bodyPr/>
        <a:lstStyle/>
        <a:p>
          <a:endParaRPr lang="en-US"/>
        </a:p>
      </dgm:t>
    </dgm:pt>
    <dgm:pt modelId="{CBF54F54-F215-3042-BC7A-E7EA4E382B8A}" type="sibTrans" cxnId="{4E16C4D0-3997-8943-A761-8F0DB880B590}">
      <dgm:prSet/>
      <dgm:spPr/>
      <dgm:t>
        <a:bodyPr/>
        <a:lstStyle/>
        <a:p>
          <a:endParaRPr lang="en-US"/>
        </a:p>
      </dgm:t>
    </dgm:pt>
    <dgm:pt modelId="{0D086648-1128-A04A-9652-9EA52F230067}">
      <dgm:prSet phldrT="[Text]"/>
      <dgm:spPr/>
      <dgm:t>
        <a:bodyPr/>
        <a:lstStyle/>
        <a:p>
          <a:r>
            <a:rPr lang="en-US" dirty="0" err="1" smtClean="0"/>
            <a:t>PayFlex</a:t>
          </a:r>
          <a:endParaRPr lang="en-US" dirty="0"/>
        </a:p>
      </dgm:t>
    </dgm:pt>
    <dgm:pt modelId="{593785C6-ADBD-824B-A2EA-ACDEB23936BA}" type="parTrans" cxnId="{08C492FD-18A6-404F-8AE7-CCE1FDC1245E}">
      <dgm:prSet/>
      <dgm:spPr/>
      <dgm:t>
        <a:bodyPr/>
        <a:lstStyle/>
        <a:p>
          <a:endParaRPr lang="en-US"/>
        </a:p>
      </dgm:t>
    </dgm:pt>
    <dgm:pt modelId="{A5026B4D-5363-D046-B4EB-934C9DB7BB36}" type="sibTrans" cxnId="{08C492FD-18A6-404F-8AE7-CCE1FDC1245E}">
      <dgm:prSet/>
      <dgm:spPr/>
      <dgm:t>
        <a:bodyPr/>
        <a:lstStyle/>
        <a:p>
          <a:endParaRPr lang="en-US"/>
        </a:p>
      </dgm:t>
    </dgm:pt>
    <dgm:pt modelId="{4CF93F29-DE60-F44B-977C-AC2D3B3402A5}">
      <dgm:prSet phldrT="[Text]"/>
      <dgm:spPr/>
      <dgm:t>
        <a:bodyPr/>
        <a:lstStyle/>
        <a:p>
          <a:r>
            <a:rPr lang="en-US" dirty="0" smtClean="0"/>
            <a:t>Personal service implementation</a:t>
          </a:r>
          <a:endParaRPr lang="en-US" dirty="0"/>
        </a:p>
      </dgm:t>
    </dgm:pt>
    <dgm:pt modelId="{C31D4A50-C605-3C4E-9746-23891B15923B}" type="parTrans" cxnId="{8BF5D474-51D4-254F-B69A-40E89AAA4A2D}">
      <dgm:prSet/>
      <dgm:spPr/>
      <dgm:t>
        <a:bodyPr/>
        <a:lstStyle/>
        <a:p>
          <a:endParaRPr lang="en-US"/>
        </a:p>
      </dgm:t>
    </dgm:pt>
    <dgm:pt modelId="{5EAF80F0-83D3-BC43-8289-0378B096BAC2}" type="sibTrans" cxnId="{8BF5D474-51D4-254F-B69A-40E89AAA4A2D}">
      <dgm:prSet/>
      <dgm:spPr/>
      <dgm:t>
        <a:bodyPr/>
        <a:lstStyle/>
        <a:p>
          <a:endParaRPr lang="en-US"/>
        </a:p>
      </dgm:t>
    </dgm:pt>
    <dgm:pt modelId="{7A935E12-FF25-5F43-853C-EC2E53AF120B}">
      <dgm:prSet phldrT="[Text]"/>
      <dgm:spPr/>
      <dgm:t>
        <a:bodyPr/>
        <a:lstStyle/>
        <a:p>
          <a:r>
            <a:rPr lang="en-US" dirty="0" smtClean="0"/>
            <a:t>COBRA Election Notice to Qualified Beneficiaries</a:t>
          </a:r>
          <a:endParaRPr lang="en-US" dirty="0"/>
        </a:p>
      </dgm:t>
    </dgm:pt>
    <dgm:pt modelId="{3C201878-2551-8B47-B5C6-2797CB7C527E}" type="parTrans" cxnId="{B3C495E6-0903-BD45-8220-977D0DFEBFA1}">
      <dgm:prSet/>
      <dgm:spPr/>
      <dgm:t>
        <a:bodyPr/>
        <a:lstStyle/>
        <a:p>
          <a:endParaRPr lang="en-US"/>
        </a:p>
      </dgm:t>
    </dgm:pt>
    <dgm:pt modelId="{2668A5A5-F76B-024C-B57A-9C992446C9F1}" type="sibTrans" cxnId="{B3C495E6-0903-BD45-8220-977D0DFEBFA1}">
      <dgm:prSet/>
      <dgm:spPr/>
      <dgm:t>
        <a:bodyPr/>
        <a:lstStyle/>
        <a:p>
          <a:endParaRPr lang="en-US"/>
        </a:p>
      </dgm:t>
    </dgm:pt>
    <dgm:pt modelId="{02B58366-2469-FA47-B360-04B4C5389D59}">
      <dgm:prSet phldrT="[Text]"/>
      <dgm:spPr/>
      <dgm:t>
        <a:bodyPr/>
        <a:lstStyle/>
        <a:p>
          <a:r>
            <a:rPr lang="en-US" dirty="0" smtClean="0"/>
            <a:t>All additional notices are required by COBRA regulation, including Termination notice and Unavailability of COBRA notice</a:t>
          </a:r>
        </a:p>
        <a:p>
          <a:r>
            <a:rPr lang="en-US" dirty="0" smtClean="0"/>
            <a:t>Customize COBRA notices for specific client needs</a:t>
          </a:r>
          <a:endParaRPr lang="en-US" dirty="0"/>
        </a:p>
      </dgm:t>
    </dgm:pt>
    <dgm:pt modelId="{C743090E-3C8B-A74C-8CC4-2B1AF43B3EA9}" type="parTrans" cxnId="{67E89462-5691-5445-B704-84C992283872}">
      <dgm:prSet/>
      <dgm:spPr/>
      <dgm:t>
        <a:bodyPr/>
        <a:lstStyle/>
        <a:p>
          <a:endParaRPr lang="en-US"/>
        </a:p>
      </dgm:t>
    </dgm:pt>
    <dgm:pt modelId="{D67003C7-9305-EF4F-8684-782C75D5ACB7}" type="sibTrans" cxnId="{67E89462-5691-5445-B704-84C992283872}">
      <dgm:prSet/>
      <dgm:spPr/>
      <dgm:t>
        <a:bodyPr/>
        <a:lstStyle/>
        <a:p>
          <a:endParaRPr lang="en-US"/>
        </a:p>
      </dgm:t>
    </dgm:pt>
    <dgm:pt modelId="{FB9979E5-6CE2-504A-B372-959EF51E3171}">
      <dgm:prSet phldrT="[Text]"/>
      <dgm:spPr/>
      <dgm:t>
        <a:bodyPr/>
        <a:lstStyle/>
        <a:p>
          <a:r>
            <a:rPr lang="en-US" dirty="0" smtClean="0"/>
            <a:t>Maintain Federal mandated COBRA documentation</a:t>
          </a:r>
          <a:endParaRPr lang="en-US" dirty="0"/>
        </a:p>
      </dgm:t>
    </dgm:pt>
    <dgm:pt modelId="{B74DECF3-7DD2-DF4E-A838-2A7D1FABC78D}" type="parTrans" cxnId="{CB499C4A-64C5-4446-BCE2-F35EA2C4C5FC}">
      <dgm:prSet/>
      <dgm:spPr/>
      <dgm:t>
        <a:bodyPr/>
        <a:lstStyle/>
        <a:p>
          <a:endParaRPr lang="en-US"/>
        </a:p>
      </dgm:t>
    </dgm:pt>
    <dgm:pt modelId="{7A245080-E63D-F54A-B80F-999F3E318A52}" type="sibTrans" cxnId="{CB499C4A-64C5-4446-BCE2-F35EA2C4C5FC}">
      <dgm:prSet/>
      <dgm:spPr/>
      <dgm:t>
        <a:bodyPr/>
        <a:lstStyle/>
        <a:p>
          <a:endParaRPr lang="en-US"/>
        </a:p>
      </dgm:t>
    </dgm:pt>
    <dgm:pt modelId="{AAC34813-C197-3D46-97CC-93595226EA31}">
      <dgm:prSet phldrT="[Text]"/>
      <dgm:spPr/>
      <dgm:t>
        <a:bodyPr/>
        <a:lstStyle/>
        <a:p>
          <a:r>
            <a:rPr lang="en-US" dirty="0" smtClean="0"/>
            <a:t>Monitor COBRA regulations and legal opinions</a:t>
          </a:r>
          <a:endParaRPr lang="en-US" dirty="0"/>
        </a:p>
      </dgm:t>
    </dgm:pt>
    <dgm:pt modelId="{CB16764D-56F7-FC43-8F0F-22B197C7337D}" type="parTrans" cxnId="{8B4F9247-C391-1141-9CD4-04A43E86884C}">
      <dgm:prSet/>
      <dgm:spPr/>
      <dgm:t>
        <a:bodyPr/>
        <a:lstStyle/>
        <a:p>
          <a:endParaRPr lang="en-US"/>
        </a:p>
      </dgm:t>
    </dgm:pt>
    <dgm:pt modelId="{31BA53CC-A58D-8747-8D69-823E4C431BFD}" type="sibTrans" cxnId="{8B4F9247-C391-1141-9CD4-04A43E86884C}">
      <dgm:prSet/>
      <dgm:spPr/>
      <dgm:t>
        <a:bodyPr/>
        <a:lstStyle/>
        <a:p>
          <a:endParaRPr lang="en-US"/>
        </a:p>
      </dgm:t>
    </dgm:pt>
    <dgm:pt modelId="{9FAD2D5F-F4C7-9041-B52C-F4348A671B1D}">
      <dgm:prSet phldrT="[Text]"/>
      <dgm:spPr/>
      <dgm:t>
        <a:bodyPr/>
        <a:lstStyle/>
        <a:p>
          <a:r>
            <a:rPr lang="en-US" dirty="0" smtClean="0"/>
            <a:t>Invoice and collect COBRA premiums</a:t>
          </a:r>
          <a:endParaRPr lang="en-US" dirty="0"/>
        </a:p>
      </dgm:t>
    </dgm:pt>
    <dgm:pt modelId="{B211F451-6B36-644C-88A1-5A4274D40518}" type="parTrans" cxnId="{5BAEBADB-0481-5A41-8743-96E41CD2649F}">
      <dgm:prSet/>
      <dgm:spPr/>
      <dgm:t>
        <a:bodyPr/>
        <a:lstStyle/>
        <a:p>
          <a:endParaRPr lang="en-US"/>
        </a:p>
      </dgm:t>
    </dgm:pt>
    <dgm:pt modelId="{81B5C822-CCE3-7245-A2A1-70EDF052DC71}" type="sibTrans" cxnId="{5BAEBADB-0481-5A41-8743-96E41CD2649F}">
      <dgm:prSet/>
      <dgm:spPr/>
      <dgm:t>
        <a:bodyPr/>
        <a:lstStyle/>
        <a:p>
          <a:endParaRPr lang="en-US"/>
        </a:p>
      </dgm:t>
    </dgm:pt>
    <dgm:pt modelId="{B034B6D6-9907-D940-92AD-5093106CFA0E}">
      <dgm:prSet phldrT="[Text]"/>
      <dgm:spPr/>
      <dgm:t>
        <a:bodyPr/>
        <a:lstStyle/>
        <a:p>
          <a:r>
            <a:rPr lang="en-US" dirty="0" smtClean="0"/>
            <a:t>Complete and accurate disclosure to health care providers</a:t>
          </a:r>
          <a:endParaRPr lang="en-US" dirty="0"/>
        </a:p>
      </dgm:t>
    </dgm:pt>
    <dgm:pt modelId="{0447B2D9-54B5-E64A-B67E-1D07CF853091}" type="parTrans" cxnId="{AB5DC287-991D-3646-8BBA-89DCBCC940F8}">
      <dgm:prSet/>
      <dgm:spPr/>
      <dgm:t>
        <a:bodyPr/>
        <a:lstStyle/>
        <a:p>
          <a:endParaRPr lang="en-US"/>
        </a:p>
      </dgm:t>
    </dgm:pt>
    <dgm:pt modelId="{15C851A3-FBE1-B34B-A5B2-B8274AC9E0A5}" type="sibTrans" cxnId="{AB5DC287-991D-3646-8BBA-89DCBCC940F8}">
      <dgm:prSet/>
      <dgm:spPr/>
      <dgm:t>
        <a:bodyPr/>
        <a:lstStyle/>
        <a:p>
          <a:endParaRPr lang="en-US"/>
        </a:p>
      </dgm:t>
    </dgm:pt>
    <dgm:pt modelId="{8EE251B4-4352-F340-8B53-84E8AAEEC398}">
      <dgm:prSet phldrT="[Text]"/>
      <dgm:spPr/>
      <dgm:t>
        <a:bodyPr/>
        <a:lstStyle/>
        <a:p>
          <a:r>
            <a:rPr lang="en-US" dirty="0" smtClean="0"/>
            <a:t>Provide a Toll free Customer Service number</a:t>
          </a:r>
          <a:endParaRPr lang="en-US" dirty="0"/>
        </a:p>
      </dgm:t>
    </dgm:pt>
    <dgm:pt modelId="{F3707F81-C0FA-714B-A64C-945C9D124FCA}" type="parTrans" cxnId="{7D0083F2-52CE-1B49-A854-4FFF9BCFFDDC}">
      <dgm:prSet/>
      <dgm:spPr/>
      <dgm:t>
        <a:bodyPr/>
        <a:lstStyle/>
        <a:p>
          <a:endParaRPr lang="en-US"/>
        </a:p>
      </dgm:t>
    </dgm:pt>
    <dgm:pt modelId="{9D991584-1ED3-324A-98D2-D9A67F6E55D0}" type="sibTrans" cxnId="{7D0083F2-52CE-1B49-A854-4FFF9BCFFDDC}">
      <dgm:prSet/>
      <dgm:spPr/>
      <dgm:t>
        <a:bodyPr/>
        <a:lstStyle/>
        <a:p>
          <a:endParaRPr lang="en-US"/>
        </a:p>
      </dgm:t>
    </dgm:pt>
    <dgm:pt modelId="{F8517E93-2AE8-EE4D-B5C5-BD19BB9B438B}">
      <dgm:prSet phldrT="[Text]"/>
      <dgm:spPr/>
      <dgm:t>
        <a:bodyPr/>
        <a:lstStyle/>
        <a:p>
          <a:r>
            <a:rPr lang="en-US" dirty="0" smtClean="0"/>
            <a:t>State specific Continuation coverage Administration is also available</a:t>
          </a:r>
          <a:endParaRPr lang="en-US" dirty="0"/>
        </a:p>
      </dgm:t>
    </dgm:pt>
    <dgm:pt modelId="{479A2CA1-C679-7743-B106-4B1D20397B5D}" type="parTrans" cxnId="{2D4E259E-F540-3940-95C4-02A116E36A42}">
      <dgm:prSet/>
      <dgm:spPr/>
      <dgm:t>
        <a:bodyPr/>
        <a:lstStyle/>
        <a:p>
          <a:endParaRPr lang="en-US"/>
        </a:p>
      </dgm:t>
    </dgm:pt>
    <dgm:pt modelId="{8783922A-424F-4E41-B154-28310AFD0A13}" type="sibTrans" cxnId="{2D4E259E-F540-3940-95C4-02A116E36A42}">
      <dgm:prSet/>
      <dgm:spPr/>
      <dgm:t>
        <a:bodyPr/>
        <a:lstStyle/>
        <a:p>
          <a:endParaRPr lang="en-US"/>
        </a:p>
      </dgm:t>
    </dgm:pt>
    <dgm:pt modelId="{0EC8A6FC-048C-594E-B74E-999F60D25E41}">
      <dgm:prSet phldrT="[Text]"/>
      <dgm:spPr/>
      <dgm:t>
        <a:bodyPr/>
        <a:lstStyle/>
        <a:p>
          <a:r>
            <a:rPr lang="en-US" dirty="0" smtClean="0"/>
            <a:t>Current plan member COBRA general rights </a:t>
          </a:r>
          <a:r>
            <a:rPr lang="en-US" dirty="0" err="1" smtClean="0"/>
            <a:t>renotification</a:t>
          </a:r>
          <a:endParaRPr lang="en-US" dirty="0"/>
        </a:p>
      </dgm:t>
    </dgm:pt>
    <dgm:pt modelId="{5B4530D3-08F6-EA4D-82BE-1B8B85E229F9}" type="parTrans" cxnId="{5A5AE229-AF30-AE40-A7A0-4EEA07B7A6A1}">
      <dgm:prSet/>
      <dgm:spPr/>
      <dgm:t>
        <a:bodyPr/>
        <a:lstStyle/>
        <a:p>
          <a:endParaRPr lang="en-US"/>
        </a:p>
      </dgm:t>
    </dgm:pt>
    <dgm:pt modelId="{884F9FCF-B636-5647-9B69-0D51314FE508}" type="sibTrans" cxnId="{5A5AE229-AF30-AE40-A7A0-4EEA07B7A6A1}">
      <dgm:prSet/>
      <dgm:spPr/>
      <dgm:t>
        <a:bodyPr/>
        <a:lstStyle/>
        <a:p>
          <a:endParaRPr lang="en-US"/>
        </a:p>
      </dgm:t>
    </dgm:pt>
    <dgm:pt modelId="{28FC8616-D55A-1249-A2CB-ECAC25E6D9C7}">
      <dgm:prSet phldrT="[Text]"/>
      <dgm:spPr/>
      <dgm:t>
        <a:bodyPr/>
        <a:lstStyle/>
        <a:p>
          <a:r>
            <a:rPr lang="en-US" dirty="0" smtClean="0"/>
            <a:t>1st class mailing of all required COBRA notices with proof of mailing</a:t>
          </a:r>
          <a:endParaRPr lang="en-US" dirty="0"/>
        </a:p>
      </dgm:t>
    </dgm:pt>
    <dgm:pt modelId="{EC507E5C-5CBA-BC4E-8865-3BF772EB5221}" type="parTrans" cxnId="{EEE1552B-C895-EF4F-8DC3-A2C9F841B719}">
      <dgm:prSet/>
      <dgm:spPr/>
      <dgm:t>
        <a:bodyPr/>
        <a:lstStyle/>
        <a:p>
          <a:endParaRPr lang="en-US"/>
        </a:p>
      </dgm:t>
    </dgm:pt>
    <dgm:pt modelId="{21750F70-BD7C-0F4C-BDAD-52DCEAFFF1A4}" type="sibTrans" cxnId="{EEE1552B-C895-EF4F-8DC3-A2C9F841B719}">
      <dgm:prSet/>
      <dgm:spPr/>
      <dgm:t>
        <a:bodyPr/>
        <a:lstStyle/>
        <a:p>
          <a:endParaRPr lang="en-US"/>
        </a:p>
      </dgm:t>
    </dgm:pt>
    <dgm:pt modelId="{877592A9-E9B2-4142-A682-DEEA1F6AC970}">
      <dgm:prSet phldrT="[Text]"/>
      <dgm:spPr/>
      <dgm:t>
        <a:bodyPr/>
        <a:lstStyle/>
        <a:p>
          <a:r>
            <a:rPr lang="en-US" dirty="0" smtClean="0"/>
            <a:t>HIPAA special enrollment rights notification</a:t>
          </a:r>
          <a:endParaRPr lang="en-US" dirty="0"/>
        </a:p>
      </dgm:t>
    </dgm:pt>
    <dgm:pt modelId="{709ABF1C-3DA0-6B43-98E8-8C199C68DF67}" type="parTrans" cxnId="{C1FCD70E-F242-C149-8BFE-70D9559C17B0}">
      <dgm:prSet/>
      <dgm:spPr/>
      <dgm:t>
        <a:bodyPr/>
        <a:lstStyle/>
        <a:p>
          <a:endParaRPr lang="en-US"/>
        </a:p>
      </dgm:t>
    </dgm:pt>
    <dgm:pt modelId="{1767EB84-9E27-7145-86BF-4406ED8AFC94}" type="sibTrans" cxnId="{C1FCD70E-F242-C149-8BFE-70D9559C17B0}">
      <dgm:prSet/>
      <dgm:spPr/>
      <dgm:t>
        <a:bodyPr/>
        <a:lstStyle/>
        <a:p>
          <a:endParaRPr lang="en-US"/>
        </a:p>
      </dgm:t>
    </dgm:pt>
    <dgm:pt modelId="{F1E3C385-87C9-4343-8B4D-83CFEF1D5F06}">
      <dgm:prSet phldrT="[Text]"/>
      <dgm:spPr/>
      <dgm:t>
        <a:bodyPr/>
        <a:lstStyle/>
        <a:p>
          <a:r>
            <a:rPr lang="en-US" dirty="0" smtClean="0"/>
            <a:t>HIPAA Certificate of Creditable Coverage and statement of portability rights</a:t>
          </a:r>
          <a:endParaRPr lang="en-US" dirty="0"/>
        </a:p>
      </dgm:t>
    </dgm:pt>
    <dgm:pt modelId="{E029F4CB-E85C-2240-A307-A20B46E9668A}" type="parTrans" cxnId="{9BDC22F5-9610-6547-BDA1-16687116AE1E}">
      <dgm:prSet/>
      <dgm:spPr/>
      <dgm:t>
        <a:bodyPr/>
        <a:lstStyle/>
        <a:p>
          <a:endParaRPr lang="en-US"/>
        </a:p>
      </dgm:t>
    </dgm:pt>
    <dgm:pt modelId="{EA8131F2-7A18-CE4C-BE6F-AAA4040F2436}" type="sibTrans" cxnId="{9BDC22F5-9610-6547-BDA1-16687116AE1E}">
      <dgm:prSet/>
      <dgm:spPr/>
      <dgm:t>
        <a:bodyPr/>
        <a:lstStyle/>
        <a:p>
          <a:endParaRPr lang="en-US"/>
        </a:p>
      </dgm:t>
    </dgm:pt>
    <dgm:pt modelId="{886AF475-D01C-2A44-84F1-D0A6C976AE91}">
      <dgm:prSet phldrT="[Text]"/>
      <dgm:spPr/>
      <dgm:t>
        <a:bodyPr/>
        <a:lstStyle/>
        <a:p>
          <a:r>
            <a:rPr lang="en-US" dirty="0" smtClean="0"/>
            <a:t>Premium collection and paid-through date reporting</a:t>
          </a:r>
          <a:endParaRPr lang="en-US" dirty="0"/>
        </a:p>
      </dgm:t>
    </dgm:pt>
    <dgm:pt modelId="{E39C10C7-728B-2740-9716-50579E20C041}" type="parTrans" cxnId="{1AA5FDD6-58DA-EB40-A49E-C1E6820F3524}">
      <dgm:prSet/>
      <dgm:spPr/>
      <dgm:t>
        <a:bodyPr/>
        <a:lstStyle/>
        <a:p>
          <a:endParaRPr lang="en-US"/>
        </a:p>
      </dgm:t>
    </dgm:pt>
    <dgm:pt modelId="{AF1DCC57-B374-4447-A537-2F114845E7C2}" type="sibTrans" cxnId="{1AA5FDD6-58DA-EB40-A49E-C1E6820F3524}">
      <dgm:prSet/>
      <dgm:spPr/>
      <dgm:t>
        <a:bodyPr/>
        <a:lstStyle/>
        <a:p>
          <a:endParaRPr lang="en-US"/>
        </a:p>
      </dgm:t>
    </dgm:pt>
    <dgm:pt modelId="{7A17178F-509E-CE49-8086-D8269F8765AF}">
      <dgm:prSet phldrT="[Text]"/>
      <dgm:spPr/>
      <dgm:t>
        <a:bodyPr/>
        <a:lstStyle/>
        <a:p>
          <a:r>
            <a:rPr lang="en-US" dirty="0" smtClean="0"/>
            <a:t>Real-time and monthly participant status reports</a:t>
          </a:r>
          <a:endParaRPr lang="en-US" dirty="0"/>
        </a:p>
      </dgm:t>
    </dgm:pt>
    <dgm:pt modelId="{CEBC5FEB-FC9E-744D-B77C-C0A68109B615}" type="parTrans" cxnId="{6FC7F258-250F-D54A-A78C-B820096675CB}">
      <dgm:prSet/>
      <dgm:spPr/>
      <dgm:t>
        <a:bodyPr/>
        <a:lstStyle/>
        <a:p>
          <a:endParaRPr lang="en-US"/>
        </a:p>
      </dgm:t>
    </dgm:pt>
    <dgm:pt modelId="{205E52F6-7D96-9F4C-A1C3-691F1CAE66FB}" type="sibTrans" cxnId="{6FC7F258-250F-D54A-A78C-B820096675CB}">
      <dgm:prSet/>
      <dgm:spPr/>
      <dgm:t>
        <a:bodyPr/>
        <a:lstStyle/>
        <a:p>
          <a:endParaRPr lang="en-US"/>
        </a:p>
      </dgm:t>
    </dgm:pt>
    <dgm:pt modelId="{697D5C71-11D1-8E41-A0E7-355FBBE2F001}">
      <dgm:prSet phldrT="[Text]"/>
      <dgm:spPr/>
      <dgm:t>
        <a:bodyPr/>
        <a:lstStyle/>
        <a:p>
          <a:r>
            <a:rPr lang="en-US" dirty="0" smtClean="0"/>
            <a:t>HIPAA 834 and proprietary carrier file format for eligibility data transmission</a:t>
          </a:r>
          <a:endParaRPr lang="en-US" dirty="0"/>
        </a:p>
      </dgm:t>
    </dgm:pt>
    <dgm:pt modelId="{DAC8C8C4-A265-5A4E-B4B5-B7CD7E25ED1C}" type="parTrans" cxnId="{6B741FF5-6C3B-434F-A37D-64D57FC8A53C}">
      <dgm:prSet/>
      <dgm:spPr/>
      <dgm:t>
        <a:bodyPr/>
        <a:lstStyle/>
        <a:p>
          <a:endParaRPr lang="en-US"/>
        </a:p>
      </dgm:t>
    </dgm:pt>
    <dgm:pt modelId="{5350CA54-DA33-AF47-B188-453480021ED4}" type="sibTrans" cxnId="{6B741FF5-6C3B-434F-A37D-64D57FC8A53C}">
      <dgm:prSet/>
      <dgm:spPr/>
      <dgm:t>
        <a:bodyPr/>
        <a:lstStyle/>
        <a:p>
          <a:endParaRPr lang="en-US"/>
        </a:p>
      </dgm:t>
    </dgm:pt>
    <dgm:pt modelId="{9FA75BF5-95A3-3446-A8F5-E0B8450C8C0E}">
      <dgm:prSet phldrT="[Text]"/>
      <dgm:spPr/>
      <dgm:t>
        <a:bodyPr/>
        <a:lstStyle/>
        <a:p>
          <a:r>
            <a:rPr lang="en-US" dirty="0" smtClean="0"/>
            <a:t>Certificate of Creditable Coverage at loss of coverage</a:t>
          </a:r>
          <a:endParaRPr lang="en-US" dirty="0"/>
        </a:p>
      </dgm:t>
    </dgm:pt>
    <dgm:pt modelId="{69123EBB-E99E-314C-B82F-23C8E47FEF36}" type="parTrans" cxnId="{9A5D679E-B645-A24B-B705-6B6F8D875CCD}">
      <dgm:prSet/>
      <dgm:spPr/>
      <dgm:t>
        <a:bodyPr/>
        <a:lstStyle/>
        <a:p>
          <a:endParaRPr lang="en-US"/>
        </a:p>
      </dgm:t>
    </dgm:pt>
    <dgm:pt modelId="{7DFA6D61-5FE4-6C4F-9769-BD3DA9300201}" type="sibTrans" cxnId="{9A5D679E-B645-A24B-B705-6B6F8D875CCD}">
      <dgm:prSet/>
      <dgm:spPr/>
      <dgm:t>
        <a:bodyPr/>
        <a:lstStyle/>
        <a:p>
          <a:endParaRPr lang="en-US"/>
        </a:p>
      </dgm:t>
    </dgm:pt>
    <dgm:pt modelId="{247318C8-7A88-BA46-9757-5B540163E04C}">
      <dgm:prSet phldrT="[Text]"/>
      <dgm:spPr/>
      <dgm:t>
        <a:bodyPr/>
        <a:lstStyle/>
        <a:p>
          <a:r>
            <a:rPr lang="en-US" dirty="0" smtClean="0"/>
            <a:t>Certificate of Creditable Coverage at COBRA termination</a:t>
          </a:r>
          <a:endParaRPr lang="en-US" dirty="0"/>
        </a:p>
      </dgm:t>
    </dgm:pt>
    <dgm:pt modelId="{CD900830-1C0F-6849-9434-B7CF6DBC16C8}" type="parTrans" cxnId="{3BE31693-510F-314D-A6AC-47A9D6C9EB6C}">
      <dgm:prSet/>
      <dgm:spPr/>
      <dgm:t>
        <a:bodyPr/>
        <a:lstStyle/>
        <a:p>
          <a:endParaRPr lang="en-US"/>
        </a:p>
      </dgm:t>
    </dgm:pt>
    <dgm:pt modelId="{6282E65B-4435-664F-8170-D4E26DA943DE}" type="sibTrans" cxnId="{3BE31693-510F-314D-A6AC-47A9D6C9EB6C}">
      <dgm:prSet/>
      <dgm:spPr/>
      <dgm:t>
        <a:bodyPr/>
        <a:lstStyle/>
        <a:p>
          <a:endParaRPr lang="en-US"/>
        </a:p>
      </dgm:t>
    </dgm:pt>
    <dgm:pt modelId="{14E0C4D2-8EFD-A441-BD7B-B08160446B97}">
      <dgm:prSet phldrT="[Text]"/>
      <dgm:spPr/>
      <dgm:t>
        <a:bodyPr/>
        <a:lstStyle/>
        <a:p>
          <a:r>
            <a:rPr lang="en-US" dirty="0" smtClean="0"/>
            <a:t>Monitors HIPAA regulations, legal opinions and notification requirements</a:t>
          </a:r>
          <a:endParaRPr lang="en-US" dirty="0"/>
        </a:p>
      </dgm:t>
    </dgm:pt>
    <dgm:pt modelId="{69A8CEFB-9D65-F14F-9780-4E7F9F78AE51}" type="parTrans" cxnId="{C22CA588-47C5-E14D-AE5B-FD1463249931}">
      <dgm:prSet/>
      <dgm:spPr/>
      <dgm:t>
        <a:bodyPr/>
        <a:lstStyle/>
        <a:p>
          <a:endParaRPr lang="en-US"/>
        </a:p>
      </dgm:t>
    </dgm:pt>
    <dgm:pt modelId="{ECF34CBD-4057-DE47-927E-9AFDCC8DA5C8}" type="sibTrans" cxnId="{C22CA588-47C5-E14D-AE5B-FD1463249931}">
      <dgm:prSet/>
      <dgm:spPr/>
      <dgm:t>
        <a:bodyPr/>
        <a:lstStyle/>
        <a:p>
          <a:endParaRPr lang="en-US"/>
        </a:p>
      </dgm:t>
    </dgm:pt>
    <dgm:pt modelId="{91D6AC7F-C9E5-544B-BDE1-1AE22C15AAF1}">
      <dgm:prSet phldrT="[Text]"/>
      <dgm:spPr/>
      <dgm:t>
        <a:bodyPr/>
        <a:lstStyle/>
        <a:p>
          <a:r>
            <a:rPr lang="en-US" dirty="0" smtClean="0"/>
            <a:t>Employer and Participant web portals</a:t>
          </a:r>
          <a:endParaRPr lang="en-US" dirty="0"/>
        </a:p>
      </dgm:t>
    </dgm:pt>
    <dgm:pt modelId="{D78B3F0F-24E9-8F43-ABE8-DB17E54BFAE5}" type="parTrans" cxnId="{01F596B8-4B46-054C-8C33-1C3978B91CDA}">
      <dgm:prSet/>
      <dgm:spPr/>
      <dgm:t>
        <a:bodyPr/>
        <a:lstStyle/>
        <a:p>
          <a:endParaRPr lang="en-US"/>
        </a:p>
      </dgm:t>
    </dgm:pt>
    <dgm:pt modelId="{3510A221-6394-604E-AE6B-EB26B7D3E008}" type="sibTrans" cxnId="{01F596B8-4B46-054C-8C33-1C3978B91CDA}">
      <dgm:prSet/>
      <dgm:spPr/>
      <dgm:t>
        <a:bodyPr/>
        <a:lstStyle/>
        <a:p>
          <a:endParaRPr lang="en-US"/>
        </a:p>
      </dgm:t>
    </dgm:pt>
    <dgm:pt modelId="{09B7757B-44B8-A142-BB24-8E0F19634F51}">
      <dgm:prSet phldrT="[Text]"/>
      <dgm:spPr/>
      <dgm:t>
        <a:bodyPr/>
        <a:lstStyle/>
        <a:p>
          <a:r>
            <a:rPr lang="en-US" dirty="0" smtClean="0"/>
            <a:t>Ceridian</a:t>
          </a:r>
          <a:endParaRPr lang="en-US" dirty="0"/>
        </a:p>
      </dgm:t>
    </dgm:pt>
    <dgm:pt modelId="{B755E864-551F-E34E-BADA-B3B14A7440D6}" type="parTrans" cxnId="{2A53676D-3F22-1440-A756-8BEEA7DC14DA}">
      <dgm:prSet/>
      <dgm:spPr/>
      <dgm:t>
        <a:bodyPr/>
        <a:lstStyle/>
        <a:p>
          <a:endParaRPr lang="en-US"/>
        </a:p>
      </dgm:t>
    </dgm:pt>
    <dgm:pt modelId="{C12900BD-107B-1946-9D8F-C52C49150F38}" type="sibTrans" cxnId="{2A53676D-3F22-1440-A756-8BEEA7DC14DA}">
      <dgm:prSet/>
      <dgm:spPr/>
      <dgm:t>
        <a:bodyPr/>
        <a:lstStyle/>
        <a:p>
          <a:endParaRPr lang="en-US"/>
        </a:p>
      </dgm:t>
    </dgm:pt>
    <dgm:pt modelId="{9E0295AB-7582-DA45-BEBD-0C730E029D54}">
      <dgm:prSet phldrT="[Text]"/>
      <dgm:spPr/>
      <dgm:t>
        <a:bodyPr/>
        <a:lstStyle/>
        <a:p>
          <a:r>
            <a:rPr lang="en-US" dirty="0" smtClean="0"/>
            <a:t>COBRA notifications and correspondence</a:t>
          </a:r>
          <a:endParaRPr lang="en-US" dirty="0"/>
        </a:p>
      </dgm:t>
    </dgm:pt>
    <dgm:pt modelId="{99814F8D-F7D6-3A4B-8CF4-A813061491A4}" type="parTrans" cxnId="{F2A60E5E-940A-2D4E-80CD-FEC1D31F9EA5}">
      <dgm:prSet/>
      <dgm:spPr/>
      <dgm:t>
        <a:bodyPr/>
        <a:lstStyle/>
        <a:p>
          <a:endParaRPr lang="en-US"/>
        </a:p>
      </dgm:t>
    </dgm:pt>
    <dgm:pt modelId="{7A9E2A5B-7C0B-134C-A963-DD0AA8617763}" type="sibTrans" cxnId="{F2A60E5E-940A-2D4E-80CD-FEC1D31F9EA5}">
      <dgm:prSet/>
      <dgm:spPr/>
      <dgm:t>
        <a:bodyPr/>
        <a:lstStyle/>
        <a:p>
          <a:endParaRPr lang="en-US"/>
        </a:p>
      </dgm:t>
    </dgm:pt>
    <dgm:pt modelId="{A4669C35-CAD8-5442-A85E-47A4B60CBC5B}">
      <dgm:prSet/>
      <dgm:spPr/>
      <dgm:t>
        <a:bodyPr/>
        <a:lstStyle/>
        <a:p>
          <a:r>
            <a:rPr lang="en-US" smtClean="0"/>
            <a:t>COBRA elections and qualifying event processing</a:t>
          </a:r>
          <a:endParaRPr lang="en-US" dirty="0" smtClean="0"/>
        </a:p>
      </dgm:t>
    </dgm:pt>
    <dgm:pt modelId="{FE4432E6-FBE5-0D45-9D59-E9B7592AC6C4}" type="parTrans" cxnId="{CBBD7BA9-5064-4C47-BCCF-23798B408174}">
      <dgm:prSet/>
      <dgm:spPr/>
      <dgm:t>
        <a:bodyPr/>
        <a:lstStyle/>
        <a:p>
          <a:endParaRPr lang="en-US"/>
        </a:p>
      </dgm:t>
    </dgm:pt>
    <dgm:pt modelId="{5CA61B62-669F-3846-96BC-E9E447FBDF58}" type="sibTrans" cxnId="{CBBD7BA9-5064-4C47-BCCF-23798B408174}">
      <dgm:prSet/>
      <dgm:spPr/>
      <dgm:t>
        <a:bodyPr/>
        <a:lstStyle/>
        <a:p>
          <a:endParaRPr lang="en-US"/>
        </a:p>
      </dgm:t>
    </dgm:pt>
    <dgm:pt modelId="{8489A485-20A3-4B4E-817E-DD7041600955}">
      <dgm:prSet/>
      <dgm:spPr/>
      <dgm:t>
        <a:bodyPr/>
        <a:lstStyle/>
        <a:p>
          <a:r>
            <a:rPr lang="en-US" smtClean="0"/>
            <a:t>COBRA billing and payment processing</a:t>
          </a:r>
          <a:endParaRPr lang="en-US" dirty="0" smtClean="0"/>
        </a:p>
      </dgm:t>
    </dgm:pt>
    <dgm:pt modelId="{9518B0CC-D7F1-7044-9715-79B60C719E1C}" type="parTrans" cxnId="{31B0E0F8-7E42-3D4B-80A6-0EAD75A245E8}">
      <dgm:prSet/>
      <dgm:spPr/>
      <dgm:t>
        <a:bodyPr/>
        <a:lstStyle/>
        <a:p>
          <a:endParaRPr lang="en-US"/>
        </a:p>
      </dgm:t>
    </dgm:pt>
    <dgm:pt modelId="{201CCA2B-4079-D245-B5AB-F0CE2C2F36BA}" type="sibTrans" cxnId="{31B0E0F8-7E42-3D4B-80A6-0EAD75A245E8}">
      <dgm:prSet/>
      <dgm:spPr/>
      <dgm:t>
        <a:bodyPr/>
        <a:lstStyle/>
        <a:p>
          <a:endParaRPr lang="en-US"/>
        </a:p>
      </dgm:t>
    </dgm:pt>
    <dgm:pt modelId="{DF410477-5F56-D74D-855E-A09887FFCFA3}">
      <dgm:prSet/>
      <dgm:spPr/>
      <dgm:t>
        <a:bodyPr/>
        <a:lstStyle/>
        <a:p>
          <a:r>
            <a:rPr lang="en-US" smtClean="0"/>
            <a:t>COBRA premium remittance with itemized reports</a:t>
          </a:r>
          <a:endParaRPr lang="en-US" dirty="0" smtClean="0"/>
        </a:p>
      </dgm:t>
    </dgm:pt>
    <dgm:pt modelId="{A0C8D4EB-C2C4-8D4D-9C44-F52D2DBA52EE}" type="parTrans" cxnId="{FB4FF929-DA32-8F4A-8EBE-82CB0C4B4B48}">
      <dgm:prSet/>
      <dgm:spPr/>
      <dgm:t>
        <a:bodyPr/>
        <a:lstStyle/>
        <a:p>
          <a:endParaRPr lang="en-US"/>
        </a:p>
      </dgm:t>
    </dgm:pt>
    <dgm:pt modelId="{D7B7D726-0AE9-574C-BA46-1D38804A103C}" type="sibTrans" cxnId="{FB4FF929-DA32-8F4A-8EBE-82CB0C4B4B48}">
      <dgm:prSet/>
      <dgm:spPr/>
      <dgm:t>
        <a:bodyPr/>
        <a:lstStyle/>
        <a:p>
          <a:endParaRPr lang="en-US"/>
        </a:p>
      </dgm:t>
    </dgm:pt>
    <dgm:pt modelId="{14286B57-9824-A544-92B9-86E6474A9FD7}">
      <dgm:prSet/>
      <dgm:spPr/>
      <dgm:t>
        <a:bodyPr/>
        <a:lstStyle/>
        <a:p>
          <a:r>
            <a:rPr lang="en-US" smtClean="0"/>
            <a:t>Full or partial open enrollment services</a:t>
          </a:r>
          <a:endParaRPr lang="en-US" dirty="0" smtClean="0"/>
        </a:p>
      </dgm:t>
    </dgm:pt>
    <dgm:pt modelId="{87B96F2B-CE83-4A49-A066-845C91616EF9}" type="parTrans" cxnId="{2DA17F7B-031C-3F4A-A615-0807AB8FC0E2}">
      <dgm:prSet/>
      <dgm:spPr/>
      <dgm:t>
        <a:bodyPr/>
        <a:lstStyle/>
        <a:p>
          <a:endParaRPr lang="en-US"/>
        </a:p>
      </dgm:t>
    </dgm:pt>
    <dgm:pt modelId="{3538B40E-6A12-234C-BC3B-FDB5214C350A}" type="sibTrans" cxnId="{2DA17F7B-031C-3F4A-A615-0807AB8FC0E2}">
      <dgm:prSet/>
      <dgm:spPr/>
      <dgm:t>
        <a:bodyPr/>
        <a:lstStyle/>
        <a:p>
          <a:endParaRPr lang="en-US"/>
        </a:p>
      </dgm:t>
    </dgm:pt>
    <dgm:pt modelId="{A07880F9-246C-6044-A081-7280B5B38320}">
      <dgm:prSet/>
      <dgm:spPr/>
      <dgm:t>
        <a:bodyPr/>
        <a:lstStyle/>
        <a:p>
          <a:r>
            <a:rPr lang="en-US" smtClean="0"/>
            <a:t>Participant call center and 24-hour IVR</a:t>
          </a:r>
          <a:endParaRPr lang="en-US" dirty="0" smtClean="0"/>
        </a:p>
      </dgm:t>
    </dgm:pt>
    <dgm:pt modelId="{6D302DBA-EE99-134A-8B66-11F35BA79A29}" type="parTrans" cxnId="{DF08A543-FE88-6F44-A415-8AB6B2B4B97A}">
      <dgm:prSet/>
      <dgm:spPr/>
      <dgm:t>
        <a:bodyPr/>
        <a:lstStyle/>
        <a:p>
          <a:endParaRPr lang="en-US"/>
        </a:p>
      </dgm:t>
    </dgm:pt>
    <dgm:pt modelId="{5571EE5F-0A45-4C4B-97FD-F2C8CFD6CF9F}" type="sibTrans" cxnId="{DF08A543-FE88-6F44-A415-8AB6B2B4B97A}">
      <dgm:prSet/>
      <dgm:spPr/>
      <dgm:t>
        <a:bodyPr/>
        <a:lstStyle/>
        <a:p>
          <a:endParaRPr lang="en-US"/>
        </a:p>
      </dgm:t>
    </dgm:pt>
    <dgm:pt modelId="{2B0FB61A-4D34-C848-9129-FE99992313B1}">
      <dgm:prSet/>
      <dgm:spPr/>
      <dgm:t>
        <a:bodyPr/>
        <a:lstStyle/>
        <a:p>
          <a:r>
            <a:rPr lang="en-US" smtClean="0"/>
            <a:t>Client Value Dashboard</a:t>
          </a:r>
          <a:endParaRPr lang="en-US" dirty="0" smtClean="0"/>
        </a:p>
      </dgm:t>
    </dgm:pt>
    <dgm:pt modelId="{7E7E6EF3-47EE-F241-BCAA-D09A9EA92165}" type="parTrans" cxnId="{F71D9D35-D7B9-B94F-A73D-89D07D79B213}">
      <dgm:prSet/>
      <dgm:spPr/>
      <dgm:t>
        <a:bodyPr/>
        <a:lstStyle/>
        <a:p>
          <a:endParaRPr lang="en-US"/>
        </a:p>
      </dgm:t>
    </dgm:pt>
    <dgm:pt modelId="{BFD085F7-A66A-1C41-A3FD-B1F1BB82C47C}" type="sibTrans" cxnId="{F71D9D35-D7B9-B94F-A73D-89D07D79B213}">
      <dgm:prSet/>
      <dgm:spPr/>
      <dgm:t>
        <a:bodyPr/>
        <a:lstStyle/>
        <a:p>
          <a:endParaRPr lang="en-US"/>
        </a:p>
      </dgm:t>
    </dgm:pt>
    <dgm:pt modelId="{F0E224FF-7BB2-D248-AB56-0AFBE5CB6744}">
      <dgm:prSet/>
      <dgm:spPr/>
      <dgm:t>
        <a:bodyPr/>
        <a:lstStyle/>
        <a:p>
          <a:r>
            <a:rPr lang="en-US" smtClean="0"/>
            <a:t>Compliance updates</a:t>
          </a:r>
          <a:endParaRPr lang="en-US" dirty="0" smtClean="0"/>
        </a:p>
      </dgm:t>
    </dgm:pt>
    <dgm:pt modelId="{D4BFFB88-B836-D14B-94B6-E0744E0DAD88}" type="parTrans" cxnId="{08CB5554-0E69-B84C-8FEF-E33C3ECB651E}">
      <dgm:prSet/>
      <dgm:spPr/>
      <dgm:t>
        <a:bodyPr/>
        <a:lstStyle/>
        <a:p>
          <a:endParaRPr lang="en-US"/>
        </a:p>
      </dgm:t>
    </dgm:pt>
    <dgm:pt modelId="{FFAB55C6-1F1A-8A4E-B44D-7DA9778ED466}" type="sibTrans" cxnId="{08CB5554-0E69-B84C-8FEF-E33C3ECB651E}">
      <dgm:prSet/>
      <dgm:spPr/>
      <dgm:t>
        <a:bodyPr/>
        <a:lstStyle/>
        <a:p>
          <a:endParaRPr lang="en-US"/>
        </a:p>
      </dgm:t>
    </dgm:pt>
    <dgm:pt modelId="{2BF3190A-E7F8-2B41-ADCD-AE94EB35FBB7}">
      <dgm:prSet/>
      <dgm:spPr/>
      <dgm:t>
        <a:bodyPr/>
        <a:lstStyle/>
        <a:p>
          <a:r>
            <a:rPr lang="en-US" smtClean="0"/>
            <a:t>Records archiving</a:t>
          </a:r>
          <a:endParaRPr lang="en-US" dirty="0" smtClean="0"/>
        </a:p>
      </dgm:t>
    </dgm:pt>
    <dgm:pt modelId="{A4594C8E-6111-4040-A8D0-5F7100844F5A}" type="parTrans" cxnId="{DB57304B-697E-0040-9698-41F7D255A70C}">
      <dgm:prSet/>
      <dgm:spPr/>
      <dgm:t>
        <a:bodyPr/>
        <a:lstStyle/>
        <a:p>
          <a:endParaRPr lang="en-US"/>
        </a:p>
      </dgm:t>
    </dgm:pt>
    <dgm:pt modelId="{CEA4B0AE-62A1-9C4B-B83C-67F112B4071E}" type="sibTrans" cxnId="{DB57304B-697E-0040-9698-41F7D255A70C}">
      <dgm:prSet/>
      <dgm:spPr/>
      <dgm:t>
        <a:bodyPr/>
        <a:lstStyle/>
        <a:p>
          <a:endParaRPr lang="en-US"/>
        </a:p>
      </dgm:t>
    </dgm:pt>
    <dgm:pt modelId="{F19B1A05-9197-0F48-BA96-6BE018CA18DB}">
      <dgm:prSet/>
      <dgm:spPr/>
      <dgm:t>
        <a:bodyPr/>
        <a:lstStyle/>
        <a:p>
          <a:r>
            <a:rPr lang="en-US" smtClean="0"/>
            <a:t>Online, phone, mail or walk-in premium payments</a:t>
          </a:r>
          <a:endParaRPr lang="en-US" dirty="0" smtClean="0"/>
        </a:p>
      </dgm:t>
    </dgm:pt>
    <dgm:pt modelId="{6D88E261-E204-2F41-9F96-7972B388D2EC}" type="parTrans" cxnId="{DF5AF4E6-D0A9-B440-8AA7-784B31849A86}">
      <dgm:prSet/>
      <dgm:spPr/>
      <dgm:t>
        <a:bodyPr/>
        <a:lstStyle/>
        <a:p>
          <a:endParaRPr lang="en-US"/>
        </a:p>
      </dgm:t>
    </dgm:pt>
    <dgm:pt modelId="{A0A175BE-3B52-6F49-B542-06D8FC5C8E21}" type="sibTrans" cxnId="{DF5AF4E6-D0A9-B440-8AA7-784B31849A86}">
      <dgm:prSet/>
      <dgm:spPr/>
      <dgm:t>
        <a:bodyPr/>
        <a:lstStyle/>
        <a:p>
          <a:endParaRPr lang="en-US"/>
        </a:p>
      </dgm:t>
    </dgm:pt>
    <dgm:pt modelId="{269AD5D7-B50A-2A4B-BAAF-118162D00D2E}">
      <dgm:prSet/>
      <dgm:spPr/>
      <dgm:t>
        <a:bodyPr/>
        <a:lstStyle/>
        <a:p>
          <a:r>
            <a:rPr lang="en-US" smtClean="0"/>
            <a:t>HIPAA compliance services</a:t>
          </a:r>
          <a:endParaRPr lang="en-US" dirty="0" smtClean="0"/>
        </a:p>
      </dgm:t>
    </dgm:pt>
    <dgm:pt modelId="{617FC295-C9EA-2042-9D44-59FBEE4AFABF}" type="parTrans" cxnId="{7F97821C-0777-7043-B5CC-840A476138F9}">
      <dgm:prSet/>
      <dgm:spPr/>
      <dgm:t>
        <a:bodyPr/>
        <a:lstStyle/>
        <a:p>
          <a:endParaRPr lang="en-US"/>
        </a:p>
      </dgm:t>
    </dgm:pt>
    <dgm:pt modelId="{718D5BFC-A7CB-974D-AD22-40AA601E8E68}" type="sibTrans" cxnId="{7F97821C-0777-7043-B5CC-840A476138F9}">
      <dgm:prSet/>
      <dgm:spPr/>
      <dgm:t>
        <a:bodyPr/>
        <a:lstStyle/>
        <a:p>
          <a:endParaRPr lang="en-US"/>
        </a:p>
      </dgm:t>
    </dgm:pt>
    <dgm:pt modelId="{26E74147-DF67-5343-A27B-A6D4E650291B}">
      <dgm:prSet/>
      <dgm:spPr/>
      <dgm:t>
        <a:bodyPr/>
        <a:lstStyle/>
        <a:p>
          <a:r>
            <a:rPr lang="en-US" smtClean="0"/>
            <a:t>Additional services available include: </a:t>
          </a:r>
          <a:endParaRPr lang="en-US" dirty="0"/>
        </a:p>
      </dgm:t>
    </dgm:pt>
    <dgm:pt modelId="{E1E06140-43FF-C644-B312-64AA340C4065}" type="parTrans" cxnId="{0AC3C634-6F8B-6D4C-B4DA-B215096B2E61}">
      <dgm:prSet/>
      <dgm:spPr/>
      <dgm:t>
        <a:bodyPr/>
        <a:lstStyle/>
        <a:p>
          <a:endParaRPr lang="en-US"/>
        </a:p>
      </dgm:t>
    </dgm:pt>
    <dgm:pt modelId="{A97A51BD-65B1-224A-97D3-DB150918DD93}" type="sibTrans" cxnId="{0AC3C634-6F8B-6D4C-B4DA-B215096B2E61}">
      <dgm:prSet/>
      <dgm:spPr/>
      <dgm:t>
        <a:bodyPr/>
        <a:lstStyle/>
        <a:p>
          <a:endParaRPr lang="en-US"/>
        </a:p>
      </dgm:t>
    </dgm:pt>
    <dgm:pt modelId="{C8AE5F62-98F1-4047-A3FA-A4FCA2D039E9}">
      <dgm:prSet/>
      <dgm:spPr/>
      <dgm:t>
        <a:bodyPr/>
        <a:lstStyle/>
        <a:p>
          <a:r>
            <a:rPr lang="en-US" smtClean="0"/>
            <a:t>Continuation Coverage Alternatives (CCA) — Alert participants of alternate coverage options following a COBRA qualifying event or termination </a:t>
          </a:r>
          <a:endParaRPr lang="en-US" dirty="0"/>
        </a:p>
      </dgm:t>
    </dgm:pt>
    <dgm:pt modelId="{FF0B113A-8187-8D41-A21C-C3A18196D286}" type="parTrans" cxnId="{56729039-472D-5D45-994D-E4262C031DA9}">
      <dgm:prSet/>
      <dgm:spPr/>
      <dgm:t>
        <a:bodyPr/>
        <a:lstStyle/>
        <a:p>
          <a:endParaRPr lang="en-US"/>
        </a:p>
      </dgm:t>
    </dgm:pt>
    <dgm:pt modelId="{E73A6AA4-528D-834F-8CB0-A25F77C5756A}" type="sibTrans" cxnId="{56729039-472D-5D45-994D-E4262C031DA9}">
      <dgm:prSet/>
      <dgm:spPr/>
      <dgm:t>
        <a:bodyPr/>
        <a:lstStyle/>
        <a:p>
          <a:endParaRPr lang="en-US"/>
        </a:p>
      </dgm:t>
    </dgm:pt>
    <dgm:pt modelId="{A6EA692F-34B8-9340-9EA0-C60501996EE7}">
      <dgm:prSet/>
      <dgm:spPr/>
      <dgm:t>
        <a:bodyPr/>
        <a:lstStyle/>
        <a:p>
          <a:r>
            <a:rPr lang="en-US" smtClean="0"/>
            <a:t>Benefits Billing Services (BBS) — A cost-effective way to bill, collect, process and report benefits premiums from retirees and other non-active employees not covered under COBRA </a:t>
          </a:r>
          <a:endParaRPr lang="en-US" dirty="0"/>
        </a:p>
      </dgm:t>
    </dgm:pt>
    <dgm:pt modelId="{6F8D6EF5-26C4-8B4D-910E-32BED881153B}" type="parTrans" cxnId="{30C043A4-D049-384D-821A-8390F0ADF67F}">
      <dgm:prSet/>
      <dgm:spPr/>
      <dgm:t>
        <a:bodyPr/>
        <a:lstStyle/>
        <a:p>
          <a:endParaRPr lang="en-US"/>
        </a:p>
      </dgm:t>
    </dgm:pt>
    <dgm:pt modelId="{F670874A-F5D5-C645-8335-B035795B6C05}" type="sibTrans" cxnId="{30C043A4-D049-384D-821A-8390F0ADF67F}">
      <dgm:prSet/>
      <dgm:spPr/>
      <dgm:t>
        <a:bodyPr/>
        <a:lstStyle/>
        <a:p>
          <a:endParaRPr lang="en-US"/>
        </a:p>
      </dgm:t>
    </dgm:pt>
    <dgm:pt modelId="{1BEFC60B-6E67-1B4E-BD28-4081EB351925}" type="pres">
      <dgm:prSet presAssocID="{BE24415E-E72A-E642-9EE0-CFCA16CA1571}" presName="Name0" presStyleCnt="0">
        <dgm:presLayoutVars>
          <dgm:dir/>
          <dgm:animLvl val="lvl"/>
          <dgm:resizeHandles val="exact"/>
        </dgm:presLayoutVars>
      </dgm:prSet>
      <dgm:spPr/>
      <dgm:t>
        <a:bodyPr/>
        <a:lstStyle/>
        <a:p>
          <a:endParaRPr lang="en-US"/>
        </a:p>
      </dgm:t>
    </dgm:pt>
    <dgm:pt modelId="{F6FACF55-5193-1340-91D7-068141B34A7B}" type="pres">
      <dgm:prSet presAssocID="{71C034E2-CE49-A14E-AF33-147D5269CAAA}" presName="composite" presStyleCnt="0"/>
      <dgm:spPr/>
      <dgm:t>
        <a:bodyPr/>
        <a:lstStyle/>
        <a:p>
          <a:endParaRPr lang="en-US"/>
        </a:p>
      </dgm:t>
    </dgm:pt>
    <dgm:pt modelId="{4F09C8BC-0CB2-A048-9FBD-642F50F94E16}" type="pres">
      <dgm:prSet presAssocID="{71C034E2-CE49-A14E-AF33-147D5269CAAA}" presName="parTx" presStyleLbl="alignNode1" presStyleIdx="0" presStyleCnt="3">
        <dgm:presLayoutVars>
          <dgm:chMax val="0"/>
          <dgm:chPref val="0"/>
          <dgm:bulletEnabled val="1"/>
        </dgm:presLayoutVars>
      </dgm:prSet>
      <dgm:spPr/>
      <dgm:t>
        <a:bodyPr/>
        <a:lstStyle/>
        <a:p>
          <a:endParaRPr lang="en-US"/>
        </a:p>
      </dgm:t>
    </dgm:pt>
    <dgm:pt modelId="{723AEED7-9CA9-B740-B30D-BE7EB79CC4D2}" type="pres">
      <dgm:prSet presAssocID="{71C034E2-CE49-A14E-AF33-147D5269CAAA}" presName="desTx" presStyleLbl="alignAccFollowNode1" presStyleIdx="0" presStyleCnt="3">
        <dgm:presLayoutVars>
          <dgm:bulletEnabled val="1"/>
        </dgm:presLayoutVars>
      </dgm:prSet>
      <dgm:spPr/>
      <dgm:t>
        <a:bodyPr/>
        <a:lstStyle/>
        <a:p>
          <a:endParaRPr lang="en-US"/>
        </a:p>
      </dgm:t>
    </dgm:pt>
    <dgm:pt modelId="{015D42A6-EEEA-6841-BF10-67415667E856}" type="pres">
      <dgm:prSet presAssocID="{33D57DDE-6FEE-2F42-9C5C-222241265EE9}" presName="space" presStyleCnt="0"/>
      <dgm:spPr/>
      <dgm:t>
        <a:bodyPr/>
        <a:lstStyle/>
        <a:p>
          <a:endParaRPr lang="en-US"/>
        </a:p>
      </dgm:t>
    </dgm:pt>
    <dgm:pt modelId="{07BD10C7-4C2E-4D41-847F-A7FEAB5877E6}" type="pres">
      <dgm:prSet presAssocID="{0D086648-1128-A04A-9652-9EA52F230067}" presName="composite" presStyleCnt="0"/>
      <dgm:spPr/>
      <dgm:t>
        <a:bodyPr/>
        <a:lstStyle/>
        <a:p>
          <a:endParaRPr lang="en-US"/>
        </a:p>
      </dgm:t>
    </dgm:pt>
    <dgm:pt modelId="{D3B67B77-9BBB-204F-AD68-E506CCB76F75}" type="pres">
      <dgm:prSet presAssocID="{0D086648-1128-A04A-9652-9EA52F230067}" presName="parTx" presStyleLbl="alignNode1" presStyleIdx="1" presStyleCnt="3">
        <dgm:presLayoutVars>
          <dgm:chMax val="0"/>
          <dgm:chPref val="0"/>
          <dgm:bulletEnabled val="1"/>
        </dgm:presLayoutVars>
      </dgm:prSet>
      <dgm:spPr/>
      <dgm:t>
        <a:bodyPr/>
        <a:lstStyle/>
        <a:p>
          <a:endParaRPr lang="en-US"/>
        </a:p>
      </dgm:t>
    </dgm:pt>
    <dgm:pt modelId="{D1E51C80-2B3E-304C-A38E-47A11C59E671}" type="pres">
      <dgm:prSet presAssocID="{0D086648-1128-A04A-9652-9EA52F230067}" presName="desTx" presStyleLbl="alignAccFollowNode1" presStyleIdx="1" presStyleCnt="3">
        <dgm:presLayoutVars>
          <dgm:bulletEnabled val="1"/>
        </dgm:presLayoutVars>
      </dgm:prSet>
      <dgm:spPr/>
      <dgm:t>
        <a:bodyPr/>
        <a:lstStyle/>
        <a:p>
          <a:endParaRPr lang="en-US"/>
        </a:p>
      </dgm:t>
    </dgm:pt>
    <dgm:pt modelId="{1C4230A9-6086-0E44-948E-2A8D80290202}" type="pres">
      <dgm:prSet presAssocID="{A5026B4D-5363-D046-B4EB-934C9DB7BB36}" presName="space" presStyleCnt="0"/>
      <dgm:spPr/>
    </dgm:pt>
    <dgm:pt modelId="{AEAA562A-5EC3-BF44-B26E-2BCC4AC40E80}" type="pres">
      <dgm:prSet presAssocID="{09B7757B-44B8-A142-BB24-8E0F19634F51}" presName="composite" presStyleCnt="0"/>
      <dgm:spPr/>
    </dgm:pt>
    <dgm:pt modelId="{1B1D949E-3D08-8B45-9C0E-5D2CFB52885E}" type="pres">
      <dgm:prSet presAssocID="{09B7757B-44B8-A142-BB24-8E0F19634F51}" presName="parTx" presStyleLbl="alignNode1" presStyleIdx="2" presStyleCnt="3">
        <dgm:presLayoutVars>
          <dgm:chMax val="0"/>
          <dgm:chPref val="0"/>
          <dgm:bulletEnabled val="1"/>
        </dgm:presLayoutVars>
      </dgm:prSet>
      <dgm:spPr/>
      <dgm:t>
        <a:bodyPr/>
        <a:lstStyle/>
        <a:p>
          <a:endParaRPr lang="en-US"/>
        </a:p>
      </dgm:t>
    </dgm:pt>
    <dgm:pt modelId="{E6FB8F77-CEAA-4945-A7DD-592889D465FD}" type="pres">
      <dgm:prSet presAssocID="{09B7757B-44B8-A142-BB24-8E0F19634F51}" presName="desTx" presStyleLbl="alignAccFollowNode1" presStyleIdx="2" presStyleCnt="3">
        <dgm:presLayoutVars>
          <dgm:bulletEnabled val="1"/>
        </dgm:presLayoutVars>
      </dgm:prSet>
      <dgm:spPr/>
      <dgm:t>
        <a:bodyPr/>
        <a:lstStyle/>
        <a:p>
          <a:endParaRPr lang="en-US"/>
        </a:p>
      </dgm:t>
    </dgm:pt>
  </dgm:ptLst>
  <dgm:cxnLst>
    <dgm:cxn modelId="{0BDEDB48-9C1B-3444-BB57-563E41FFA5C5}" type="presOf" srcId="{2B0FB61A-4D34-C848-9129-FE99992313B1}" destId="{E6FB8F77-CEAA-4945-A7DD-592889D465FD}" srcOrd="0" destOrd="6" presId="urn:microsoft.com/office/officeart/2005/8/layout/hList1"/>
    <dgm:cxn modelId="{C22CA588-47C5-E14D-AE5B-FD1463249931}" srcId="{71C034E2-CE49-A14E-AF33-147D5269CAAA}" destId="{14E0C4D2-8EFD-A441-BD7B-B08160446B97}" srcOrd="11" destOrd="0" parTransId="{69A8CEFB-9D65-F14F-9780-4E7F9F78AE51}" sibTransId="{ECF34CBD-4057-DE47-927E-9AFDCC8DA5C8}"/>
    <dgm:cxn modelId="{D5E244E5-A30F-5449-9B4C-0D14D747D953}" type="presOf" srcId="{14E0C4D2-8EFD-A441-BD7B-B08160446B97}" destId="{723AEED7-9CA9-B740-B30D-BE7EB79CC4D2}" srcOrd="0" destOrd="11" presId="urn:microsoft.com/office/officeart/2005/8/layout/hList1"/>
    <dgm:cxn modelId="{D04A1B9D-E063-1A46-A6C7-CAD12827D1FE}" type="presOf" srcId="{9FAD2D5F-F4C7-9041-B52C-F4348A671B1D}" destId="{723AEED7-9CA9-B740-B30D-BE7EB79CC4D2}" srcOrd="0" destOrd="5" presId="urn:microsoft.com/office/officeart/2005/8/layout/hList1"/>
    <dgm:cxn modelId="{126768CD-510B-ED49-8562-2270D9CD9150}" type="presOf" srcId="{91D6AC7F-C9E5-544B-BDE1-1AE22C15AAF1}" destId="{D1E51C80-2B3E-304C-A38E-47A11C59E671}" srcOrd="0" destOrd="1" presId="urn:microsoft.com/office/officeart/2005/8/layout/hList1"/>
    <dgm:cxn modelId="{9A5D679E-B645-A24B-B705-6B6F8D875CCD}" srcId="{71C034E2-CE49-A14E-AF33-147D5269CAAA}" destId="{9FA75BF5-95A3-3446-A8F5-E0B8450C8C0E}" srcOrd="9" destOrd="0" parTransId="{69123EBB-E99E-314C-B82F-23C8E47FEF36}" sibTransId="{7DFA6D61-5FE4-6C4F-9769-BD3DA9300201}"/>
    <dgm:cxn modelId="{4CF1435C-E916-AD45-B36A-350290BFFA1B}" srcId="{BE24415E-E72A-E642-9EE0-CFCA16CA1571}" destId="{71C034E2-CE49-A14E-AF33-147D5269CAAA}" srcOrd="0" destOrd="0" parTransId="{5E411DE6-952E-CB41-AF56-28C75DBA0255}" sibTransId="{33D57DDE-6FEE-2F42-9C5C-222241265EE9}"/>
    <dgm:cxn modelId="{24D0A1C8-C196-0E4C-AEB1-DCB9ED96ED69}" type="presOf" srcId="{568EDA18-EFE3-0746-B944-8E534679B064}" destId="{723AEED7-9CA9-B740-B30D-BE7EB79CC4D2}" srcOrd="0" destOrd="0" presId="urn:microsoft.com/office/officeart/2005/8/layout/hList1"/>
    <dgm:cxn modelId="{F2A60E5E-940A-2D4E-80CD-FEC1D31F9EA5}" srcId="{09B7757B-44B8-A142-BB24-8E0F19634F51}" destId="{9E0295AB-7582-DA45-BEBD-0C730E029D54}" srcOrd="0" destOrd="0" parTransId="{99814F8D-F7D6-3A4B-8CF4-A813061491A4}" sibTransId="{7A9E2A5B-7C0B-134C-A963-DD0AA8617763}"/>
    <dgm:cxn modelId="{92950DA5-7BD7-F941-AB81-61DFAEFBE09E}" type="presOf" srcId="{8EE251B4-4352-F340-8B53-84E8AAEEC398}" destId="{723AEED7-9CA9-B740-B30D-BE7EB79CC4D2}" srcOrd="0" destOrd="7" presId="urn:microsoft.com/office/officeart/2005/8/layout/hList1"/>
    <dgm:cxn modelId="{47CC4BEB-F8DC-C540-AE93-7452F0B1CD32}" type="presOf" srcId="{AAC34813-C197-3D46-97CC-93595226EA31}" destId="{723AEED7-9CA9-B740-B30D-BE7EB79CC4D2}" srcOrd="0" destOrd="4" presId="urn:microsoft.com/office/officeart/2005/8/layout/hList1"/>
    <dgm:cxn modelId="{01F596B8-4B46-054C-8C33-1C3978B91CDA}" srcId="{0D086648-1128-A04A-9652-9EA52F230067}" destId="{91D6AC7F-C9E5-544B-BDE1-1AE22C15AAF1}" srcOrd="1" destOrd="0" parTransId="{D78B3F0F-24E9-8F43-ABE8-DB17E54BFAE5}" sibTransId="{3510A221-6394-604E-AE6B-EB26B7D3E008}"/>
    <dgm:cxn modelId="{7F97821C-0777-7043-B5CC-840A476138F9}" srcId="{09B7757B-44B8-A142-BB24-8E0F19634F51}" destId="{269AD5D7-B50A-2A4B-BAAF-118162D00D2E}" srcOrd="10" destOrd="0" parTransId="{617FC295-C9EA-2042-9D44-59FBEE4AFABF}" sibTransId="{718D5BFC-A7CB-974D-AD22-40AA601E8E68}"/>
    <dgm:cxn modelId="{43D553E6-47C1-C748-B9F2-8D39ACD4B6B8}" type="presOf" srcId="{9FA75BF5-95A3-3446-A8F5-E0B8450C8C0E}" destId="{723AEED7-9CA9-B740-B30D-BE7EB79CC4D2}" srcOrd="0" destOrd="9" presId="urn:microsoft.com/office/officeart/2005/8/layout/hList1"/>
    <dgm:cxn modelId="{F78A165D-73B0-444A-A861-02CC5189DDE3}" type="presOf" srcId="{F19B1A05-9197-0F48-BA96-6BE018CA18DB}" destId="{E6FB8F77-CEAA-4945-A7DD-592889D465FD}" srcOrd="0" destOrd="9" presId="urn:microsoft.com/office/officeart/2005/8/layout/hList1"/>
    <dgm:cxn modelId="{CB499C4A-64C5-4446-BCE2-F35EA2C4C5FC}" srcId="{71C034E2-CE49-A14E-AF33-147D5269CAAA}" destId="{FB9979E5-6CE2-504A-B372-959EF51E3171}" srcOrd="3" destOrd="0" parTransId="{B74DECF3-7DD2-DF4E-A838-2A7D1FABC78D}" sibTransId="{7A245080-E63D-F54A-B80F-999F3E318A52}"/>
    <dgm:cxn modelId="{9231C266-4D3D-C343-85E9-ED35EAD5E331}" type="presOf" srcId="{09B7757B-44B8-A142-BB24-8E0F19634F51}" destId="{1B1D949E-3D08-8B45-9C0E-5D2CFB52885E}" srcOrd="0" destOrd="0" presId="urn:microsoft.com/office/officeart/2005/8/layout/hList1"/>
    <dgm:cxn modelId="{3BE31693-510F-314D-A6AC-47A9D6C9EB6C}" srcId="{71C034E2-CE49-A14E-AF33-147D5269CAAA}" destId="{247318C8-7A88-BA46-9757-5B540163E04C}" srcOrd="10" destOrd="0" parTransId="{CD900830-1C0F-6849-9434-B7CF6DBC16C8}" sibTransId="{6282E65B-4435-664F-8170-D4E26DA943DE}"/>
    <dgm:cxn modelId="{C1FCD70E-F242-C149-8BFE-70D9559C17B0}" srcId="{0D086648-1128-A04A-9652-9EA52F230067}" destId="{877592A9-E9B2-4142-A682-DEEA1F6AC970}" srcOrd="4" destOrd="0" parTransId="{709ABF1C-3DA0-6B43-98E8-8C199C68DF67}" sibTransId="{1767EB84-9E27-7145-86BF-4406ED8AFC94}"/>
    <dgm:cxn modelId="{8B4F9247-C391-1141-9CD4-04A43E86884C}" srcId="{71C034E2-CE49-A14E-AF33-147D5269CAAA}" destId="{AAC34813-C197-3D46-97CC-93595226EA31}" srcOrd="4" destOrd="0" parTransId="{CB16764D-56F7-FC43-8F0F-22B197C7337D}" sibTransId="{31BA53CC-A58D-8747-8D69-823E4C431BFD}"/>
    <dgm:cxn modelId="{55E6C5A8-2E2D-2246-9FD5-FA46D44EBA59}" type="presOf" srcId="{4CF93F29-DE60-F44B-977C-AC2D3B3402A5}" destId="{D1E51C80-2B3E-304C-A38E-47A11C59E671}" srcOrd="0" destOrd="0" presId="urn:microsoft.com/office/officeart/2005/8/layout/hList1"/>
    <dgm:cxn modelId="{EEE1552B-C895-EF4F-8DC3-A2C9F841B719}" srcId="{0D086648-1128-A04A-9652-9EA52F230067}" destId="{28FC8616-D55A-1249-A2CB-ECAC25E6D9C7}" srcOrd="3" destOrd="0" parTransId="{EC507E5C-5CBA-BC4E-8865-3BF772EB5221}" sibTransId="{21750F70-BD7C-0F4C-BDAD-52DCEAFFF1A4}"/>
    <dgm:cxn modelId="{2380BB95-2CF2-F047-9344-ED3B1AF2A28C}" type="presOf" srcId="{C8AE5F62-98F1-4047-A3FA-A4FCA2D039E9}" destId="{E6FB8F77-CEAA-4945-A7DD-592889D465FD}" srcOrd="0" destOrd="12" presId="urn:microsoft.com/office/officeart/2005/8/layout/hList1"/>
    <dgm:cxn modelId="{2D4E259E-F540-3940-95C4-02A116E36A42}" srcId="{71C034E2-CE49-A14E-AF33-147D5269CAAA}" destId="{F8517E93-2AE8-EE4D-B5C5-BD19BB9B438B}" srcOrd="8" destOrd="0" parTransId="{479A2CA1-C679-7743-B106-4B1D20397B5D}" sibTransId="{8783922A-424F-4E41-B154-28310AFD0A13}"/>
    <dgm:cxn modelId="{F71D9D35-D7B9-B94F-A73D-89D07D79B213}" srcId="{09B7757B-44B8-A142-BB24-8E0F19634F51}" destId="{2B0FB61A-4D34-C848-9129-FE99992313B1}" srcOrd="6" destOrd="0" parTransId="{7E7E6EF3-47EE-F241-BCAA-D09A9EA92165}" sibTransId="{BFD085F7-A66A-1C41-A3FD-B1F1BB82C47C}"/>
    <dgm:cxn modelId="{DF08A543-FE88-6F44-A415-8AB6B2B4B97A}" srcId="{09B7757B-44B8-A142-BB24-8E0F19634F51}" destId="{A07880F9-246C-6044-A081-7280B5B38320}" srcOrd="5" destOrd="0" parTransId="{6D302DBA-EE99-134A-8B66-11F35BA79A29}" sibTransId="{5571EE5F-0A45-4C4B-97FD-F2C8CFD6CF9F}"/>
    <dgm:cxn modelId="{4E16C4D0-3997-8943-A761-8F0DB880B590}" srcId="{71C034E2-CE49-A14E-AF33-147D5269CAAA}" destId="{568EDA18-EFE3-0746-B944-8E534679B064}" srcOrd="0" destOrd="0" parTransId="{9B1448BB-D3FB-864D-840F-812573C3FE49}" sibTransId="{CBF54F54-F215-3042-BC7A-E7EA4E382B8A}"/>
    <dgm:cxn modelId="{B46025AB-774E-5248-9A11-0F596C62D433}" type="presOf" srcId="{F8517E93-2AE8-EE4D-B5C5-BD19BB9B438B}" destId="{723AEED7-9CA9-B740-B30D-BE7EB79CC4D2}" srcOrd="0" destOrd="8" presId="urn:microsoft.com/office/officeart/2005/8/layout/hList1"/>
    <dgm:cxn modelId="{CBBD7BA9-5064-4C47-BCCF-23798B408174}" srcId="{09B7757B-44B8-A142-BB24-8E0F19634F51}" destId="{A4669C35-CAD8-5442-A85E-47A4B60CBC5B}" srcOrd="1" destOrd="0" parTransId="{FE4432E6-FBE5-0D45-9D59-E9B7592AC6C4}" sibTransId="{5CA61B62-669F-3846-96BC-E9E447FBDF58}"/>
    <dgm:cxn modelId="{08CB5554-0E69-B84C-8FEF-E33C3ECB651E}" srcId="{09B7757B-44B8-A142-BB24-8E0F19634F51}" destId="{F0E224FF-7BB2-D248-AB56-0AFBE5CB6744}" srcOrd="7" destOrd="0" parTransId="{D4BFFB88-B836-D14B-94B6-E0744E0DAD88}" sibTransId="{FFAB55C6-1F1A-8A4E-B44D-7DA9778ED466}"/>
    <dgm:cxn modelId="{93CE0B67-E395-7E46-94FC-3760AE76EBD0}" type="presOf" srcId="{14286B57-9824-A544-92B9-86E6474A9FD7}" destId="{E6FB8F77-CEAA-4945-A7DD-592889D465FD}" srcOrd="0" destOrd="4" presId="urn:microsoft.com/office/officeart/2005/8/layout/hList1"/>
    <dgm:cxn modelId="{E35BAC00-EB3E-4149-A493-4421C563F386}" type="presOf" srcId="{0D086648-1128-A04A-9652-9EA52F230067}" destId="{D3B67B77-9BBB-204F-AD68-E506CCB76F75}" srcOrd="0" destOrd="0" presId="urn:microsoft.com/office/officeart/2005/8/layout/hList1"/>
    <dgm:cxn modelId="{247C0E0A-2988-0145-81AE-C329F7C53FD9}" type="presOf" srcId="{F1E3C385-87C9-4343-8B4D-83CFEF1D5F06}" destId="{D1E51C80-2B3E-304C-A38E-47A11C59E671}" srcOrd="0" destOrd="5" presId="urn:microsoft.com/office/officeart/2005/8/layout/hList1"/>
    <dgm:cxn modelId="{0AC3C634-6F8B-6D4C-B4DA-B215096B2E61}" srcId="{09B7757B-44B8-A142-BB24-8E0F19634F51}" destId="{26E74147-DF67-5343-A27B-A6D4E650291B}" srcOrd="11" destOrd="0" parTransId="{E1E06140-43FF-C644-B312-64AA340C4065}" sibTransId="{A97A51BD-65B1-224A-97D3-DB150918DD93}"/>
    <dgm:cxn modelId="{DF5AF4E6-D0A9-B440-8AA7-784B31849A86}" srcId="{09B7757B-44B8-A142-BB24-8E0F19634F51}" destId="{F19B1A05-9197-0F48-BA96-6BE018CA18DB}" srcOrd="9" destOrd="0" parTransId="{6D88E261-E204-2F41-9F96-7972B388D2EC}" sibTransId="{A0A175BE-3B52-6F49-B542-06D8FC5C8E21}"/>
    <dgm:cxn modelId="{6B741FF5-6C3B-434F-A37D-64D57FC8A53C}" srcId="{0D086648-1128-A04A-9652-9EA52F230067}" destId="{697D5C71-11D1-8E41-A0E7-355FBBE2F001}" srcOrd="7" destOrd="0" parTransId="{DAC8C8C4-A265-5A4E-B4B5-B7CD7E25ED1C}" sibTransId="{5350CA54-DA33-AF47-B188-453480021ED4}"/>
    <dgm:cxn modelId="{7D0083F2-52CE-1B49-A854-4FFF9BCFFDDC}" srcId="{71C034E2-CE49-A14E-AF33-147D5269CAAA}" destId="{8EE251B4-4352-F340-8B53-84E8AAEEC398}" srcOrd="7" destOrd="0" parTransId="{F3707F81-C0FA-714B-A64C-945C9D124FCA}" sibTransId="{9D991584-1ED3-324A-98D2-D9A67F6E55D0}"/>
    <dgm:cxn modelId="{FB4FF929-DA32-8F4A-8EBE-82CB0C4B4B48}" srcId="{09B7757B-44B8-A142-BB24-8E0F19634F51}" destId="{DF410477-5F56-D74D-855E-A09887FFCFA3}" srcOrd="3" destOrd="0" parTransId="{A0C8D4EB-C2C4-8D4D-9C44-F52D2DBA52EE}" sibTransId="{D7B7D726-0AE9-574C-BA46-1D38804A103C}"/>
    <dgm:cxn modelId="{03BCAA68-65DE-6540-8586-BEFA65D20850}" type="presOf" srcId="{28FC8616-D55A-1249-A2CB-ECAC25E6D9C7}" destId="{D1E51C80-2B3E-304C-A38E-47A11C59E671}" srcOrd="0" destOrd="3" presId="urn:microsoft.com/office/officeart/2005/8/layout/hList1"/>
    <dgm:cxn modelId="{27C737DA-F6FC-7043-B5C9-7DFD940F4331}" type="presOf" srcId="{71C034E2-CE49-A14E-AF33-147D5269CAAA}" destId="{4F09C8BC-0CB2-A048-9FBD-642F50F94E16}" srcOrd="0" destOrd="0" presId="urn:microsoft.com/office/officeart/2005/8/layout/hList1"/>
    <dgm:cxn modelId="{8906FB3F-831D-E047-A7F3-407BC166EB58}" type="presOf" srcId="{DF410477-5F56-D74D-855E-A09887FFCFA3}" destId="{E6FB8F77-CEAA-4945-A7DD-592889D465FD}" srcOrd="0" destOrd="3" presId="urn:microsoft.com/office/officeart/2005/8/layout/hList1"/>
    <dgm:cxn modelId="{6EDBDC6F-68D1-A340-8F93-1668EAFA2145}" type="presOf" srcId="{269AD5D7-B50A-2A4B-BAAF-118162D00D2E}" destId="{E6FB8F77-CEAA-4945-A7DD-592889D465FD}" srcOrd="0" destOrd="10" presId="urn:microsoft.com/office/officeart/2005/8/layout/hList1"/>
    <dgm:cxn modelId="{DB57304B-697E-0040-9698-41F7D255A70C}" srcId="{09B7757B-44B8-A142-BB24-8E0F19634F51}" destId="{2BF3190A-E7F8-2B41-ADCD-AE94EB35FBB7}" srcOrd="8" destOrd="0" parTransId="{A4594C8E-6111-4040-A8D0-5F7100844F5A}" sibTransId="{CEA4B0AE-62A1-9C4B-B83C-67F112B4071E}"/>
    <dgm:cxn modelId="{D3950A22-2D12-BF49-AF58-EC23E4D019EA}" type="presOf" srcId="{2BF3190A-E7F8-2B41-ADCD-AE94EB35FBB7}" destId="{E6FB8F77-CEAA-4945-A7DD-592889D465FD}" srcOrd="0" destOrd="8" presId="urn:microsoft.com/office/officeart/2005/8/layout/hList1"/>
    <dgm:cxn modelId="{6215CA57-BAA4-224F-BF8E-B17F9AD97E0B}" type="presOf" srcId="{9E0295AB-7582-DA45-BEBD-0C730E029D54}" destId="{E6FB8F77-CEAA-4945-A7DD-592889D465FD}" srcOrd="0" destOrd="0" presId="urn:microsoft.com/office/officeart/2005/8/layout/hList1"/>
    <dgm:cxn modelId="{EEE27B10-01D5-2340-ABC5-FF8CE9F3C26E}" type="presOf" srcId="{BE24415E-E72A-E642-9EE0-CFCA16CA1571}" destId="{1BEFC60B-6E67-1B4E-BD28-4081EB351925}" srcOrd="0" destOrd="0" presId="urn:microsoft.com/office/officeart/2005/8/layout/hList1"/>
    <dgm:cxn modelId="{56729039-472D-5D45-994D-E4262C031DA9}" srcId="{26E74147-DF67-5343-A27B-A6D4E650291B}" destId="{C8AE5F62-98F1-4047-A3FA-A4FCA2D039E9}" srcOrd="0" destOrd="0" parTransId="{FF0B113A-8187-8D41-A21C-C3A18196D286}" sibTransId="{E73A6AA4-528D-834F-8CB0-A25F77C5756A}"/>
    <dgm:cxn modelId="{8A865ACD-CA2C-1F40-B1A5-AF4B73D4D476}" type="presOf" srcId="{877592A9-E9B2-4142-A682-DEEA1F6AC970}" destId="{D1E51C80-2B3E-304C-A38E-47A11C59E671}" srcOrd="0" destOrd="4" presId="urn:microsoft.com/office/officeart/2005/8/layout/hList1"/>
    <dgm:cxn modelId="{222EE4B5-FF14-D84D-8CF0-737EC76A56D2}" type="presOf" srcId="{247318C8-7A88-BA46-9757-5B540163E04C}" destId="{723AEED7-9CA9-B740-B30D-BE7EB79CC4D2}" srcOrd="0" destOrd="10" presId="urn:microsoft.com/office/officeart/2005/8/layout/hList1"/>
    <dgm:cxn modelId="{6791CFE8-9008-9145-9AE9-9D1C8F65E39A}" type="presOf" srcId="{B034B6D6-9907-D940-92AD-5093106CFA0E}" destId="{723AEED7-9CA9-B740-B30D-BE7EB79CC4D2}" srcOrd="0" destOrd="6" presId="urn:microsoft.com/office/officeart/2005/8/layout/hList1"/>
    <dgm:cxn modelId="{5BAEBADB-0481-5A41-8743-96E41CD2649F}" srcId="{71C034E2-CE49-A14E-AF33-147D5269CAAA}" destId="{9FAD2D5F-F4C7-9041-B52C-F4348A671B1D}" srcOrd="5" destOrd="0" parTransId="{B211F451-6B36-644C-88A1-5A4274D40518}" sibTransId="{81B5C822-CCE3-7245-A2A1-70EDF052DC71}"/>
    <dgm:cxn modelId="{37C8EB0F-DF5A-2944-A7A5-3A22DAED9EF8}" type="presOf" srcId="{697D5C71-11D1-8E41-A0E7-355FBBE2F001}" destId="{D1E51C80-2B3E-304C-A38E-47A11C59E671}" srcOrd="0" destOrd="7" presId="urn:microsoft.com/office/officeart/2005/8/layout/hList1"/>
    <dgm:cxn modelId="{B3C495E6-0903-BD45-8220-977D0DFEBFA1}" srcId="{71C034E2-CE49-A14E-AF33-147D5269CAAA}" destId="{7A935E12-FF25-5F43-853C-EC2E53AF120B}" srcOrd="1" destOrd="0" parTransId="{3C201878-2551-8B47-B5C6-2797CB7C527E}" sibTransId="{2668A5A5-F76B-024C-B57A-9C992446C9F1}"/>
    <dgm:cxn modelId="{1AA5FDD6-58DA-EB40-A49E-C1E6820F3524}" srcId="{0D086648-1128-A04A-9652-9EA52F230067}" destId="{886AF475-D01C-2A44-84F1-D0A6C976AE91}" srcOrd="6" destOrd="0" parTransId="{E39C10C7-728B-2740-9716-50579E20C041}" sibTransId="{AF1DCC57-B374-4447-A537-2F114845E7C2}"/>
    <dgm:cxn modelId="{320CB771-ED14-824B-9D8C-C3AAA79414A3}" type="presOf" srcId="{0EC8A6FC-048C-594E-B74E-999F60D25E41}" destId="{D1E51C80-2B3E-304C-A38E-47A11C59E671}" srcOrd="0" destOrd="2" presId="urn:microsoft.com/office/officeart/2005/8/layout/hList1"/>
    <dgm:cxn modelId="{FF42DFAD-D7D6-0842-B79D-73F45ABBF3D3}" type="presOf" srcId="{F0E224FF-7BB2-D248-AB56-0AFBE5CB6744}" destId="{E6FB8F77-CEAA-4945-A7DD-592889D465FD}" srcOrd="0" destOrd="7" presId="urn:microsoft.com/office/officeart/2005/8/layout/hList1"/>
    <dgm:cxn modelId="{0356102C-F064-FB4A-BA44-1EA4FF53E9BE}" type="presOf" srcId="{8489A485-20A3-4B4E-817E-DD7041600955}" destId="{E6FB8F77-CEAA-4945-A7DD-592889D465FD}" srcOrd="0" destOrd="2" presId="urn:microsoft.com/office/officeart/2005/8/layout/hList1"/>
    <dgm:cxn modelId="{64B21569-461A-174C-B127-CD27AD7A94AD}" type="presOf" srcId="{A4669C35-CAD8-5442-A85E-47A4B60CBC5B}" destId="{E6FB8F77-CEAA-4945-A7DD-592889D465FD}" srcOrd="0" destOrd="1" presId="urn:microsoft.com/office/officeart/2005/8/layout/hList1"/>
    <dgm:cxn modelId="{9BDC22F5-9610-6547-BDA1-16687116AE1E}" srcId="{0D086648-1128-A04A-9652-9EA52F230067}" destId="{F1E3C385-87C9-4343-8B4D-83CFEF1D5F06}" srcOrd="5" destOrd="0" parTransId="{E029F4CB-E85C-2240-A307-A20B46E9668A}" sibTransId="{EA8131F2-7A18-CE4C-BE6F-AAA4040F2436}"/>
    <dgm:cxn modelId="{8BF5D474-51D4-254F-B69A-40E89AAA4A2D}" srcId="{0D086648-1128-A04A-9652-9EA52F230067}" destId="{4CF93F29-DE60-F44B-977C-AC2D3B3402A5}" srcOrd="0" destOrd="0" parTransId="{C31D4A50-C605-3C4E-9746-23891B15923B}" sibTransId="{5EAF80F0-83D3-BC43-8289-0378B096BAC2}"/>
    <dgm:cxn modelId="{5A5AE229-AF30-AE40-A7A0-4EEA07B7A6A1}" srcId="{0D086648-1128-A04A-9652-9EA52F230067}" destId="{0EC8A6FC-048C-594E-B74E-999F60D25E41}" srcOrd="2" destOrd="0" parTransId="{5B4530D3-08F6-EA4D-82BE-1B8B85E229F9}" sibTransId="{884F9FCF-B636-5647-9B69-0D51314FE508}"/>
    <dgm:cxn modelId="{5485589A-0A3E-604F-B574-FACF794F7063}" type="presOf" srcId="{886AF475-D01C-2A44-84F1-D0A6C976AE91}" destId="{D1E51C80-2B3E-304C-A38E-47A11C59E671}" srcOrd="0" destOrd="6" presId="urn:microsoft.com/office/officeart/2005/8/layout/hList1"/>
    <dgm:cxn modelId="{EBC1F9C2-61E8-2541-B5B3-46EB5EAAC7AB}" type="presOf" srcId="{FB9979E5-6CE2-504A-B372-959EF51E3171}" destId="{723AEED7-9CA9-B740-B30D-BE7EB79CC4D2}" srcOrd="0" destOrd="3" presId="urn:microsoft.com/office/officeart/2005/8/layout/hList1"/>
    <dgm:cxn modelId="{2DA17F7B-031C-3F4A-A615-0807AB8FC0E2}" srcId="{09B7757B-44B8-A142-BB24-8E0F19634F51}" destId="{14286B57-9824-A544-92B9-86E6474A9FD7}" srcOrd="4" destOrd="0" parTransId="{87B96F2B-CE83-4A49-A066-845C91616EF9}" sibTransId="{3538B40E-6A12-234C-BC3B-FDB5214C350A}"/>
    <dgm:cxn modelId="{AB5DC287-991D-3646-8BBA-89DCBCC940F8}" srcId="{71C034E2-CE49-A14E-AF33-147D5269CAAA}" destId="{B034B6D6-9907-D940-92AD-5093106CFA0E}" srcOrd="6" destOrd="0" parTransId="{0447B2D9-54B5-E64A-B67E-1D07CF853091}" sibTransId="{15C851A3-FBE1-B34B-A5B2-B8274AC9E0A5}"/>
    <dgm:cxn modelId="{2A53676D-3F22-1440-A756-8BEEA7DC14DA}" srcId="{BE24415E-E72A-E642-9EE0-CFCA16CA1571}" destId="{09B7757B-44B8-A142-BB24-8E0F19634F51}" srcOrd="2" destOrd="0" parTransId="{B755E864-551F-E34E-BADA-B3B14A7440D6}" sibTransId="{C12900BD-107B-1946-9D8F-C52C49150F38}"/>
    <dgm:cxn modelId="{16BAF1B7-03AC-6B4C-94FE-0D87D347A7E8}" type="presOf" srcId="{02B58366-2469-FA47-B360-04B4C5389D59}" destId="{723AEED7-9CA9-B740-B30D-BE7EB79CC4D2}" srcOrd="0" destOrd="2" presId="urn:microsoft.com/office/officeart/2005/8/layout/hList1"/>
    <dgm:cxn modelId="{6FC7F258-250F-D54A-A78C-B820096675CB}" srcId="{0D086648-1128-A04A-9652-9EA52F230067}" destId="{7A17178F-509E-CE49-8086-D8269F8765AF}" srcOrd="8" destOrd="0" parTransId="{CEBC5FEB-FC9E-744D-B77C-C0A68109B615}" sibTransId="{205E52F6-7D96-9F4C-A1C3-691F1CAE66FB}"/>
    <dgm:cxn modelId="{49C1457B-FB21-2746-BA08-70EE8B3FF0AE}" type="presOf" srcId="{A07880F9-246C-6044-A081-7280B5B38320}" destId="{E6FB8F77-CEAA-4945-A7DD-592889D465FD}" srcOrd="0" destOrd="5" presId="urn:microsoft.com/office/officeart/2005/8/layout/hList1"/>
    <dgm:cxn modelId="{67E89462-5691-5445-B704-84C992283872}" srcId="{71C034E2-CE49-A14E-AF33-147D5269CAAA}" destId="{02B58366-2469-FA47-B360-04B4C5389D59}" srcOrd="2" destOrd="0" parTransId="{C743090E-3C8B-A74C-8CC4-2B1AF43B3EA9}" sibTransId="{D67003C7-9305-EF4F-8684-782C75D5ACB7}"/>
    <dgm:cxn modelId="{31B0E0F8-7E42-3D4B-80A6-0EAD75A245E8}" srcId="{09B7757B-44B8-A142-BB24-8E0F19634F51}" destId="{8489A485-20A3-4B4E-817E-DD7041600955}" srcOrd="2" destOrd="0" parTransId="{9518B0CC-D7F1-7044-9715-79B60C719E1C}" sibTransId="{201CCA2B-4079-D245-B5AB-F0CE2C2F36BA}"/>
    <dgm:cxn modelId="{14333EC2-6A5D-F247-B702-25CE54977079}" type="presOf" srcId="{A6EA692F-34B8-9340-9EA0-C60501996EE7}" destId="{E6FB8F77-CEAA-4945-A7DD-592889D465FD}" srcOrd="0" destOrd="13" presId="urn:microsoft.com/office/officeart/2005/8/layout/hList1"/>
    <dgm:cxn modelId="{106387DB-3518-B04D-A37A-F922FCF1ACBC}" type="presOf" srcId="{7A935E12-FF25-5F43-853C-EC2E53AF120B}" destId="{723AEED7-9CA9-B740-B30D-BE7EB79CC4D2}" srcOrd="0" destOrd="1" presId="urn:microsoft.com/office/officeart/2005/8/layout/hList1"/>
    <dgm:cxn modelId="{08C492FD-18A6-404F-8AE7-CCE1FDC1245E}" srcId="{BE24415E-E72A-E642-9EE0-CFCA16CA1571}" destId="{0D086648-1128-A04A-9652-9EA52F230067}" srcOrd="1" destOrd="0" parTransId="{593785C6-ADBD-824B-A2EA-ACDEB23936BA}" sibTransId="{A5026B4D-5363-D046-B4EB-934C9DB7BB36}"/>
    <dgm:cxn modelId="{F77FF666-B88B-D64A-9A4A-C20043D3F669}" type="presOf" srcId="{7A17178F-509E-CE49-8086-D8269F8765AF}" destId="{D1E51C80-2B3E-304C-A38E-47A11C59E671}" srcOrd="0" destOrd="8" presId="urn:microsoft.com/office/officeart/2005/8/layout/hList1"/>
    <dgm:cxn modelId="{850DC57C-C559-654F-8EC0-9858EBF51E82}" type="presOf" srcId="{26E74147-DF67-5343-A27B-A6D4E650291B}" destId="{E6FB8F77-CEAA-4945-A7DD-592889D465FD}" srcOrd="0" destOrd="11" presId="urn:microsoft.com/office/officeart/2005/8/layout/hList1"/>
    <dgm:cxn modelId="{30C043A4-D049-384D-821A-8390F0ADF67F}" srcId="{26E74147-DF67-5343-A27B-A6D4E650291B}" destId="{A6EA692F-34B8-9340-9EA0-C60501996EE7}" srcOrd="1" destOrd="0" parTransId="{6F8D6EF5-26C4-8B4D-910E-32BED881153B}" sibTransId="{F670874A-F5D5-C645-8335-B035795B6C05}"/>
    <dgm:cxn modelId="{8FABA5CC-81D1-654A-91D4-20D494C0F432}" type="presParOf" srcId="{1BEFC60B-6E67-1B4E-BD28-4081EB351925}" destId="{F6FACF55-5193-1340-91D7-068141B34A7B}" srcOrd="0" destOrd="0" presId="urn:microsoft.com/office/officeart/2005/8/layout/hList1"/>
    <dgm:cxn modelId="{E2E971D7-EEC9-254A-944D-30A702A344BF}" type="presParOf" srcId="{F6FACF55-5193-1340-91D7-068141B34A7B}" destId="{4F09C8BC-0CB2-A048-9FBD-642F50F94E16}" srcOrd="0" destOrd="0" presId="urn:microsoft.com/office/officeart/2005/8/layout/hList1"/>
    <dgm:cxn modelId="{D82B4C21-EF63-3842-8DC8-CFF89E4EBBD6}" type="presParOf" srcId="{F6FACF55-5193-1340-91D7-068141B34A7B}" destId="{723AEED7-9CA9-B740-B30D-BE7EB79CC4D2}" srcOrd="1" destOrd="0" presId="urn:microsoft.com/office/officeart/2005/8/layout/hList1"/>
    <dgm:cxn modelId="{C16508EC-7B55-8949-BE5A-2B97DBA41505}" type="presParOf" srcId="{1BEFC60B-6E67-1B4E-BD28-4081EB351925}" destId="{015D42A6-EEEA-6841-BF10-67415667E856}" srcOrd="1" destOrd="0" presId="urn:microsoft.com/office/officeart/2005/8/layout/hList1"/>
    <dgm:cxn modelId="{007C6EED-866B-9E4F-B0E7-0B8F1E8C4FD9}" type="presParOf" srcId="{1BEFC60B-6E67-1B4E-BD28-4081EB351925}" destId="{07BD10C7-4C2E-4D41-847F-A7FEAB5877E6}" srcOrd="2" destOrd="0" presId="urn:microsoft.com/office/officeart/2005/8/layout/hList1"/>
    <dgm:cxn modelId="{9C4CAAE7-A9A3-4B47-B034-7A5E4A13E7FD}" type="presParOf" srcId="{07BD10C7-4C2E-4D41-847F-A7FEAB5877E6}" destId="{D3B67B77-9BBB-204F-AD68-E506CCB76F75}" srcOrd="0" destOrd="0" presId="urn:microsoft.com/office/officeart/2005/8/layout/hList1"/>
    <dgm:cxn modelId="{DFE5DCD5-108D-AD41-9705-87ECD4DB6549}" type="presParOf" srcId="{07BD10C7-4C2E-4D41-847F-A7FEAB5877E6}" destId="{D1E51C80-2B3E-304C-A38E-47A11C59E671}" srcOrd="1" destOrd="0" presId="urn:microsoft.com/office/officeart/2005/8/layout/hList1"/>
    <dgm:cxn modelId="{F7030F33-47DB-5342-9628-BD63DEF87706}" type="presParOf" srcId="{1BEFC60B-6E67-1B4E-BD28-4081EB351925}" destId="{1C4230A9-6086-0E44-948E-2A8D80290202}" srcOrd="3" destOrd="0" presId="urn:microsoft.com/office/officeart/2005/8/layout/hList1"/>
    <dgm:cxn modelId="{3921F0F3-2750-0D4C-B7EA-8E69CFBF5CF6}" type="presParOf" srcId="{1BEFC60B-6E67-1B4E-BD28-4081EB351925}" destId="{AEAA562A-5EC3-BF44-B26E-2BCC4AC40E80}" srcOrd="4" destOrd="0" presId="urn:microsoft.com/office/officeart/2005/8/layout/hList1"/>
    <dgm:cxn modelId="{0585BCA8-D62C-2D47-B746-ED1E0AAAF525}" type="presParOf" srcId="{AEAA562A-5EC3-BF44-B26E-2BCC4AC40E80}" destId="{1B1D949E-3D08-8B45-9C0E-5D2CFB52885E}" srcOrd="0" destOrd="0" presId="urn:microsoft.com/office/officeart/2005/8/layout/hList1"/>
    <dgm:cxn modelId="{25675A45-5B6B-2842-8054-0B4F58C9DD45}" type="presParOf" srcId="{AEAA562A-5EC3-BF44-B26E-2BCC4AC40E80}" destId="{E6FB8F77-CEAA-4945-A7DD-592889D465F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9A8EC-75BA-A744-8E49-B55BB6E70C64}" type="doc">
      <dgm:prSet loTypeId="urn:microsoft.com/office/officeart/2005/8/layout/hList1" loCatId="" qsTypeId="urn:microsoft.com/office/officeart/2005/8/quickstyle/simple4" qsCatId="simple" csTypeId="urn:microsoft.com/office/officeart/2005/8/colors/colorful2" csCatId="colorful" phldr="1"/>
      <dgm:spPr/>
      <dgm:t>
        <a:bodyPr/>
        <a:lstStyle/>
        <a:p>
          <a:endParaRPr lang="en-US"/>
        </a:p>
      </dgm:t>
    </dgm:pt>
    <dgm:pt modelId="{64AEF37A-659F-394A-BDE6-84223757DC18}">
      <dgm:prSet/>
      <dgm:spPr/>
      <dgm:t>
        <a:bodyPr/>
        <a:lstStyle/>
        <a:p>
          <a:pPr rtl="0"/>
          <a:r>
            <a:rPr lang="en-US" b="1" smtClean="0"/>
            <a:t>For Mid-size companies</a:t>
          </a:r>
          <a:endParaRPr lang="en-US"/>
        </a:p>
      </dgm:t>
    </dgm:pt>
    <dgm:pt modelId="{92DDB2A3-5039-AD49-BB78-8F289E9207AA}" type="parTrans" cxnId="{4C72F700-59F1-904D-B06B-5F952256D6BA}">
      <dgm:prSet/>
      <dgm:spPr/>
      <dgm:t>
        <a:bodyPr/>
        <a:lstStyle/>
        <a:p>
          <a:endParaRPr lang="en-US"/>
        </a:p>
      </dgm:t>
    </dgm:pt>
    <dgm:pt modelId="{54DD1AD8-76BA-6A4E-A2B9-2C20B8BDFC47}" type="sibTrans" cxnId="{4C72F700-59F1-904D-B06B-5F952256D6BA}">
      <dgm:prSet/>
      <dgm:spPr/>
      <dgm:t>
        <a:bodyPr/>
        <a:lstStyle/>
        <a:p>
          <a:endParaRPr lang="en-US"/>
        </a:p>
      </dgm:t>
    </dgm:pt>
    <dgm:pt modelId="{04701A99-EEE8-A94B-8D78-BE29FACD8AAE}">
      <dgm:prSet/>
      <dgm:spPr/>
      <dgm:t>
        <a:bodyPr/>
        <a:lstStyle/>
        <a:p>
          <a:pPr rtl="0"/>
          <a:r>
            <a:rPr lang="en-US" smtClean="0"/>
            <a:t>Distributing notifications, correspondence, election packets, and COBRA termination notices as required by law</a:t>
          </a:r>
          <a:endParaRPr lang="en-US"/>
        </a:p>
      </dgm:t>
    </dgm:pt>
    <dgm:pt modelId="{0BB85DA0-FA4F-CC49-B784-2ACE43443544}" type="parTrans" cxnId="{66D012A9-3CAB-3E4A-B899-CA821A2E3AF3}">
      <dgm:prSet/>
      <dgm:spPr/>
      <dgm:t>
        <a:bodyPr/>
        <a:lstStyle/>
        <a:p>
          <a:endParaRPr lang="en-US"/>
        </a:p>
      </dgm:t>
    </dgm:pt>
    <dgm:pt modelId="{18AF8AC0-D0B0-D646-B5A6-D0E477F2E144}" type="sibTrans" cxnId="{66D012A9-3CAB-3E4A-B899-CA821A2E3AF3}">
      <dgm:prSet/>
      <dgm:spPr/>
      <dgm:t>
        <a:bodyPr/>
        <a:lstStyle/>
        <a:p>
          <a:endParaRPr lang="en-US"/>
        </a:p>
      </dgm:t>
    </dgm:pt>
    <dgm:pt modelId="{0AC816FD-B2DD-F44E-AD67-FAA660BE7355}">
      <dgm:prSet/>
      <dgm:spPr/>
      <dgm:t>
        <a:bodyPr/>
        <a:lstStyle/>
        <a:p>
          <a:pPr rtl="0"/>
          <a:r>
            <a:rPr lang="en-US" smtClean="0"/>
            <a:t>Maintaining qualifying events and HIPAA loss-of-coverage data on-line</a:t>
          </a:r>
          <a:endParaRPr lang="en-US"/>
        </a:p>
      </dgm:t>
    </dgm:pt>
    <dgm:pt modelId="{6AB79C84-D054-3640-B25E-058A0DFD4B56}" type="parTrans" cxnId="{068A0C69-A536-4E4A-8AD4-EBD3BC7D6767}">
      <dgm:prSet/>
      <dgm:spPr/>
      <dgm:t>
        <a:bodyPr/>
        <a:lstStyle/>
        <a:p>
          <a:endParaRPr lang="en-US"/>
        </a:p>
      </dgm:t>
    </dgm:pt>
    <dgm:pt modelId="{C1DDA5CA-9AD7-354B-A302-B9D6EB905FE5}" type="sibTrans" cxnId="{068A0C69-A536-4E4A-8AD4-EBD3BC7D6767}">
      <dgm:prSet/>
      <dgm:spPr/>
      <dgm:t>
        <a:bodyPr/>
        <a:lstStyle/>
        <a:p>
          <a:endParaRPr lang="en-US"/>
        </a:p>
      </dgm:t>
    </dgm:pt>
    <dgm:pt modelId="{0A44490C-B806-FE4E-B605-ECEDC55C2507}">
      <dgm:prSet/>
      <dgm:spPr/>
      <dgm:t>
        <a:bodyPr/>
        <a:lstStyle/>
        <a:p>
          <a:pPr rtl="0"/>
          <a:r>
            <a:rPr lang="en-US" smtClean="0"/>
            <a:t>Processing election forms, and tracking key dates to help ensure accurate and timely responses to COBRA administrative requirements</a:t>
          </a:r>
          <a:endParaRPr lang="en-US"/>
        </a:p>
      </dgm:t>
    </dgm:pt>
    <dgm:pt modelId="{A8AA86F2-35BF-D046-AE98-A4CF5316F6BA}" type="parTrans" cxnId="{DC82BC31-4364-594C-86D4-94EC78CA98F0}">
      <dgm:prSet/>
      <dgm:spPr/>
      <dgm:t>
        <a:bodyPr/>
        <a:lstStyle/>
        <a:p>
          <a:endParaRPr lang="en-US"/>
        </a:p>
      </dgm:t>
    </dgm:pt>
    <dgm:pt modelId="{57BD7A5B-B296-C246-9201-EF371C6A0432}" type="sibTrans" cxnId="{DC82BC31-4364-594C-86D4-94EC78CA98F0}">
      <dgm:prSet/>
      <dgm:spPr/>
      <dgm:t>
        <a:bodyPr/>
        <a:lstStyle/>
        <a:p>
          <a:endParaRPr lang="en-US"/>
        </a:p>
      </dgm:t>
    </dgm:pt>
    <dgm:pt modelId="{251A9EC2-E212-FB49-AEDC-EBE7B116C569}">
      <dgm:prSet/>
      <dgm:spPr/>
      <dgm:t>
        <a:bodyPr/>
        <a:lstStyle/>
        <a:p>
          <a:pPr rtl="0"/>
          <a:r>
            <a:rPr lang="en-US" smtClean="0"/>
            <a:t>Providing HIPAA Certificates of Creditable Coverage (optional)</a:t>
          </a:r>
          <a:endParaRPr lang="en-US"/>
        </a:p>
      </dgm:t>
    </dgm:pt>
    <dgm:pt modelId="{FBE6649E-E97D-C245-AFBE-BF30A5AB44D1}" type="parTrans" cxnId="{FCE8F756-D94C-FE43-8EF4-84C58F7139F0}">
      <dgm:prSet/>
      <dgm:spPr/>
      <dgm:t>
        <a:bodyPr/>
        <a:lstStyle/>
        <a:p>
          <a:endParaRPr lang="en-US"/>
        </a:p>
      </dgm:t>
    </dgm:pt>
    <dgm:pt modelId="{1B66549E-5595-E24E-AE57-E523B60A5DA9}" type="sibTrans" cxnId="{FCE8F756-D94C-FE43-8EF4-84C58F7139F0}">
      <dgm:prSet/>
      <dgm:spPr/>
      <dgm:t>
        <a:bodyPr/>
        <a:lstStyle/>
        <a:p>
          <a:endParaRPr lang="en-US"/>
        </a:p>
      </dgm:t>
    </dgm:pt>
    <dgm:pt modelId="{21AC30C8-C044-5349-A36E-47EF6A09346F}">
      <dgm:prSet/>
      <dgm:spPr/>
      <dgm:t>
        <a:bodyPr/>
        <a:lstStyle/>
        <a:p>
          <a:pPr rtl="0"/>
          <a:r>
            <a:rPr lang="en-US" b="1" dirty="0" smtClean="0"/>
            <a:t>For Large Companies</a:t>
          </a:r>
          <a:endParaRPr lang="en-US" dirty="0"/>
        </a:p>
      </dgm:t>
    </dgm:pt>
    <dgm:pt modelId="{52F4C49B-5FBF-224F-8980-6274803446D3}" type="parTrans" cxnId="{4E771BF5-43F4-BB48-A0EE-1C0290BC33BE}">
      <dgm:prSet/>
      <dgm:spPr/>
      <dgm:t>
        <a:bodyPr/>
        <a:lstStyle/>
        <a:p>
          <a:endParaRPr lang="en-US"/>
        </a:p>
      </dgm:t>
    </dgm:pt>
    <dgm:pt modelId="{218204F1-78AC-924A-A0C8-1269A0E825C3}" type="sibTrans" cxnId="{4E771BF5-43F4-BB48-A0EE-1C0290BC33BE}">
      <dgm:prSet/>
      <dgm:spPr/>
      <dgm:t>
        <a:bodyPr/>
        <a:lstStyle/>
        <a:p>
          <a:endParaRPr lang="en-US"/>
        </a:p>
      </dgm:t>
    </dgm:pt>
    <dgm:pt modelId="{8B4E05C0-A746-4E45-9D55-34590C9B0A6C}">
      <dgm:prSet/>
      <dgm:spPr/>
      <dgm:t>
        <a:bodyPr/>
        <a:lstStyle/>
        <a:p>
          <a:pPr rtl="0"/>
          <a:r>
            <a:rPr lang="en-US" dirty="0" smtClean="0"/>
            <a:t>Fast, easy on-boarding and implementation</a:t>
          </a:r>
          <a:endParaRPr lang="en-US" dirty="0"/>
        </a:p>
      </dgm:t>
    </dgm:pt>
    <dgm:pt modelId="{1AC94C77-187E-BB47-8B99-3B0250519B5D}" type="parTrans" cxnId="{404E7EAA-B189-5F45-855E-FABB8667DA2A}">
      <dgm:prSet/>
      <dgm:spPr/>
      <dgm:t>
        <a:bodyPr/>
        <a:lstStyle/>
        <a:p>
          <a:endParaRPr lang="en-US"/>
        </a:p>
      </dgm:t>
    </dgm:pt>
    <dgm:pt modelId="{DA26C6CB-912E-A94F-B7E6-5660C3F0E8DC}" type="sibTrans" cxnId="{404E7EAA-B189-5F45-855E-FABB8667DA2A}">
      <dgm:prSet/>
      <dgm:spPr/>
      <dgm:t>
        <a:bodyPr/>
        <a:lstStyle/>
        <a:p>
          <a:endParaRPr lang="en-US"/>
        </a:p>
      </dgm:t>
    </dgm:pt>
    <dgm:pt modelId="{D205A81C-3037-8A45-8A94-B0A27391CD23}">
      <dgm:prSet/>
      <dgm:spPr/>
      <dgm:t>
        <a:bodyPr/>
        <a:lstStyle/>
        <a:p>
          <a:pPr rtl="0"/>
          <a:r>
            <a:rPr lang="en-US" smtClean="0"/>
            <a:t>Notification distribution, forms processing and data tracking, including:</a:t>
          </a:r>
          <a:endParaRPr lang="en-US"/>
        </a:p>
      </dgm:t>
    </dgm:pt>
    <dgm:pt modelId="{278F8D17-0134-1D46-9F26-7B796DEA3574}" type="parTrans" cxnId="{9AFEB5D8-28A2-4E41-BBC1-C823C9E49471}">
      <dgm:prSet/>
      <dgm:spPr/>
      <dgm:t>
        <a:bodyPr/>
        <a:lstStyle/>
        <a:p>
          <a:endParaRPr lang="en-US"/>
        </a:p>
      </dgm:t>
    </dgm:pt>
    <dgm:pt modelId="{35531C3A-6C2D-A14F-8CAA-50DD28519E8A}" type="sibTrans" cxnId="{9AFEB5D8-28A2-4E41-BBC1-C823C9E49471}">
      <dgm:prSet/>
      <dgm:spPr/>
      <dgm:t>
        <a:bodyPr/>
        <a:lstStyle/>
        <a:p>
          <a:endParaRPr lang="en-US"/>
        </a:p>
      </dgm:t>
    </dgm:pt>
    <dgm:pt modelId="{1741899C-EB2C-754F-8907-7C3EB6554634}">
      <dgm:prSet/>
      <dgm:spPr/>
      <dgm:t>
        <a:bodyPr/>
        <a:lstStyle/>
        <a:p>
          <a:pPr rtl="0"/>
          <a:r>
            <a:rPr lang="en-US" smtClean="0"/>
            <a:t>COBRA termination notices, election packages and other forms of correspondence</a:t>
          </a:r>
          <a:endParaRPr lang="en-US"/>
        </a:p>
      </dgm:t>
    </dgm:pt>
    <dgm:pt modelId="{932FEFD3-F1F5-4849-9AF6-75BE381F398E}" type="parTrans" cxnId="{131FE084-6D51-A74F-8DC8-888326E58E8D}">
      <dgm:prSet/>
      <dgm:spPr/>
      <dgm:t>
        <a:bodyPr/>
        <a:lstStyle/>
        <a:p>
          <a:endParaRPr lang="en-US"/>
        </a:p>
      </dgm:t>
    </dgm:pt>
    <dgm:pt modelId="{6397ABD3-CD18-884D-8BAA-A0F9EF7D0D82}" type="sibTrans" cxnId="{131FE084-6D51-A74F-8DC8-888326E58E8D}">
      <dgm:prSet/>
      <dgm:spPr/>
      <dgm:t>
        <a:bodyPr/>
        <a:lstStyle/>
        <a:p>
          <a:endParaRPr lang="en-US"/>
        </a:p>
      </dgm:t>
    </dgm:pt>
    <dgm:pt modelId="{78B043CE-3AEA-B640-9B36-6A0B8FB7CE36}">
      <dgm:prSet/>
      <dgm:spPr/>
      <dgm:t>
        <a:bodyPr/>
        <a:lstStyle/>
        <a:p>
          <a:pPr rtl="0"/>
          <a:r>
            <a:rPr lang="en-US" smtClean="0"/>
            <a:t>Election and termination, and key dates tracking to help you adhere to COBRA administration requirements</a:t>
          </a:r>
          <a:endParaRPr lang="en-US"/>
        </a:p>
      </dgm:t>
    </dgm:pt>
    <dgm:pt modelId="{C691A847-1BF6-5C46-B5B1-18E43B1E8EE7}" type="parTrans" cxnId="{3C501C9B-A043-E240-B94E-10ADF2D9F50E}">
      <dgm:prSet/>
      <dgm:spPr/>
      <dgm:t>
        <a:bodyPr/>
        <a:lstStyle/>
        <a:p>
          <a:endParaRPr lang="en-US"/>
        </a:p>
      </dgm:t>
    </dgm:pt>
    <dgm:pt modelId="{738BAA56-F16D-5744-800B-9F5C81BBD302}" type="sibTrans" cxnId="{3C501C9B-A043-E240-B94E-10ADF2D9F50E}">
      <dgm:prSet/>
      <dgm:spPr/>
      <dgm:t>
        <a:bodyPr/>
        <a:lstStyle/>
        <a:p>
          <a:endParaRPr lang="en-US"/>
        </a:p>
      </dgm:t>
    </dgm:pt>
    <dgm:pt modelId="{4CA1252F-2B4F-AE4E-8AE5-D6DD7642DBA8}">
      <dgm:prSet/>
      <dgm:spPr/>
      <dgm:t>
        <a:bodyPr/>
        <a:lstStyle/>
        <a:p>
          <a:pPr rtl="0"/>
          <a:r>
            <a:rPr lang="en-US" smtClean="0"/>
            <a:t>Qualifying events and loss-of-coverage data online</a:t>
          </a:r>
          <a:endParaRPr lang="en-US"/>
        </a:p>
      </dgm:t>
    </dgm:pt>
    <dgm:pt modelId="{24CE7194-1308-764B-A291-533C781E9644}" type="parTrans" cxnId="{590F10AE-36A4-E449-8EA3-5FC2D6D7C97B}">
      <dgm:prSet/>
      <dgm:spPr/>
      <dgm:t>
        <a:bodyPr/>
        <a:lstStyle/>
        <a:p>
          <a:endParaRPr lang="en-US"/>
        </a:p>
      </dgm:t>
    </dgm:pt>
    <dgm:pt modelId="{51296717-78E6-B644-9706-472D826AEC17}" type="sibTrans" cxnId="{590F10AE-36A4-E449-8EA3-5FC2D6D7C97B}">
      <dgm:prSet/>
      <dgm:spPr/>
      <dgm:t>
        <a:bodyPr/>
        <a:lstStyle/>
        <a:p>
          <a:endParaRPr lang="en-US"/>
        </a:p>
      </dgm:t>
    </dgm:pt>
    <dgm:pt modelId="{9DFD2E00-D2C8-2E4A-8296-3EC87D00F8A8}">
      <dgm:prSet/>
      <dgm:spPr/>
      <dgm:t>
        <a:bodyPr/>
        <a:lstStyle/>
        <a:p>
          <a:pPr rtl="0"/>
          <a:r>
            <a:rPr lang="en-US" smtClean="0"/>
            <a:t>Health Insurance Portability and Accountability Act (HIPAA) certificates of creditable coverage</a:t>
          </a:r>
          <a:endParaRPr lang="en-US"/>
        </a:p>
      </dgm:t>
    </dgm:pt>
    <dgm:pt modelId="{96E6B3DC-B006-194D-AFF7-47A4B493C2B9}" type="parTrans" cxnId="{04B41446-1A66-3D47-8938-DA8FA954539C}">
      <dgm:prSet/>
      <dgm:spPr/>
      <dgm:t>
        <a:bodyPr/>
        <a:lstStyle/>
        <a:p>
          <a:endParaRPr lang="en-US"/>
        </a:p>
      </dgm:t>
    </dgm:pt>
    <dgm:pt modelId="{27593AF7-0E36-C94D-A7F3-1C1EC974B8C2}" type="sibTrans" cxnId="{04B41446-1A66-3D47-8938-DA8FA954539C}">
      <dgm:prSet/>
      <dgm:spPr/>
      <dgm:t>
        <a:bodyPr/>
        <a:lstStyle/>
        <a:p>
          <a:endParaRPr lang="en-US"/>
        </a:p>
      </dgm:t>
    </dgm:pt>
    <dgm:pt modelId="{DF2EE3A8-23E9-CC4D-AFF6-9D9D8CCF9166}">
      <dgm:prSet/>
      <dgm:spPr/>
      <dgm:t>
        <a:bodyPr/>
        <a:lstStyle/>
        <a:p>
          <a:pPr rtl="0"/>
          <a:r>
            <a:rPr lang="en-US" smtClean="0"/>
            <a:t>Accurate processing of transactions, such as qualifying event notices, premium invoices and premium payments</a:t>
          </a:r>
          <a:endParaRPr lang="en-US"/>
        </a:p>
      </dgm:t>
    </dgm:pt>
    <dgm:pt modelId="{2340B81A-A55C-3E45-A2FD-77A6F06D0634}" type="parTrans" cxnId="{3DBDAECF-B9F6-B94B-B094-F1FF22A94056}">
      <dgm:prSet/>
      <dgm:spPr/>
      <dgm:t>
        <a:bodyPr/>
        <a:lstStyle/>
        <a:p>
          <a:endParaRPr lang="en-US"/>
        </a:p>
      </dgm:t>
    </dgm:pt>
    <dgm:pt modelId="{53855242-25BD-D04C-A11A-97C6063819EB}" type="sibTrans" cxnId="{3DBDAECF-B9F6-B94B-B094-F1FF22A94056}">
      <dgm:prSet/>
      <dgm:spPr/>
      <dgm:t>
        <a:bodyPr/>
        <a:lstStyle/>
        <a:p>
          <a:endParaRPr lang="en-US"/>
        </a:p>
      </dgm:t>
    </dgm:pt>
    <dgm:pt modelId="{B0006320-F24F-AB47-926C-F5EC3CB9B417}">
      <dgm:prSet/>
      <dgm:spPr/>
      <dgm:t>
        <a:bodyPr/>
        <a:lstStyle/>
        <a:p>
          <a:pPr rtl="0"/>
          <a:r>
            <a:rPr lang="en-US" smtClean="0"/>
            <a:t>Close integration with ADP’s eligibility and enrollment solutions for tracking COBRA qualifying events</a:t>
          </a:r>
          <a:endParaRPr lang="en-US"/>
        </a:p>
      </dgm:t>
    </dgm:pt>
    <dgm:pt modelId="{B79B5D79-2C74-8F44-A1C9-0A0422B04651}" type="parTrans" cxnId="{0D4EDF26-B313-0246-ACCA-FCD080F2D278}">
      <dgm:prSet/>
      <dgm:spPr/>
      <dgm:t>
        <a:bodyPr/>
        <a:lstStyle/>
        <a:p>
          <a:endParaRPr lang="en-US"/>
        </a:p>
      </dgm:t>
    </dgm:pt>
    <dgm:pt modelId="{7733ADF7-C808-E942-8323-DFD6906BFB02}" type="sibTrans" cxnId="{0D4EDF26-B313-0246-ACCA-FCD080F2D278}">
      <dgm:prSet/>
      <dgm:spPr/>
      <dgm:t>
        <a:bodyPr/>
        <a:lstStyle/>
        <a:p>
          <a:endParaRPr lang="en-US"/>
        </a:p>
      </dgm:t>
    </dgm:pt>
    <dgm:pt modelId="{4D7377B7-8D9F-DD40-ADF2-9BB8DFDB9728}">
      <dgm:prSet/>
      <dgm:spPr/>
      <dgm:t>
        <a:bodyPr/>
        <a:lstStyle/>
        <a:p>
          <a:pPr rtl="0"/>
          <a:r>
            <a:rPr lang="en-US" smtClean="0"/>
            <a:t>Accommodation of federal regulations and applicable guidance</a:t>
          </a:r>
          <a:endParaRPr lang="en-US"/>
        </a:p>
      </dgm:t>
    </dgm:pt>
    <dgm:pt modelId="{6C68E25F-B985-A349-8A7B-EFF0EE67A098}" type="parTrans" cxnId="{8A3C459E-FBFE-184D-AB39-463B3343F855}">
      <dgm:prSet/>
      <dgm:spPr/>
      <dgm:t>
        <a:bodyPr/>
        <a:lstStyle/>
        <a:p>
          <a:endParaRPr lang="en-US"/>
        </a:p>
      </dgm:t>
    </dgm:pt>
    <dgm:pt modelId="{6048518F-BE3C-0B46-991E-6C076941A84C}" type="sibTrans" cxnId="{8A3C459E-FBFE-184D-AB39-463B3343F855}">
      <dgm:prSet/>
      <dgm:spPr/>
      <dgm:t>
        <a:bodyPr/>
        <a:lstStyle/>
        <a:p>
          <a:endParaRPr lang="en-US"/>
        </a:p>
      </dgm:t>
    </dgm:pt>
    <dgm:pt modelId="{21E5732C-8ACB-1C45-948D-4BB61BE2BAC6}">
      <dgm:prSet/>
      <dgm:spPr/>
      <dgm:t>
        <a:bodyPr/>
        <a:lstStyle/>
        <a:p>
          <a:pPr rtl="0"/>
          <a:r>
            <a:rPr lang="en-US" dirty="0" smtClean="0"/>
            <a:t>The ability to make payments online</a:t>
          </a:r>
          <a:endParaRPr lang="en-US" dirty="0"/>
        </a:p>
      </dgm:t>
    </dgm:pt>
    <dgm:pt modelId="{8CA4E548-ED45-F94F-93BE-AE963E033923}" type="parTrans" cxnId="{4C829A07-E511-3846-829C-048C5C41DFC6}">
      <dgm:prSet/>
      <dgm:spPr/>
      <dgm:t>
        <a:bodyPr/>
        <a:lstStyle/>
        <a:p>
          <a:endParaRPr lang="en-US"/>
        </a:p>
      </dgm:t>
    </dgm:pt>
    <dgm:pt modelId="{A8716E44-A2FA-4D4E-8011-5D3EB7B64B42}" type="sibTrans" cxnId="{4C829A07-E511-3846-829C-048C5C41DFC6}">
      <dgm:prSet/>
      <dgm:spPr/>
      <dgm:t>
        <a:bodyPr/>
        <a:lstStyle/>
        <a:p>
          <a:endParaRPr lang="en-US"/>
        </a:p>
      </dgm:t>
    </dgm:pt>
    <dgm:pt modelId="{80558183-5BEF-764E-AFB1-8BCF8F30DAF9}">
      <dgm:prSet/>
      <dgm:spPr/>
      <dgm:t>
        <a:bodyPr/>
        <a:lstStyle/>
        <a:p>
          <a:pPr rtl="0"/>
          <a:r>
            <a:rPr lang="en-US" smtClean="0"/>
            <a:t>A self-service website for administering their COBRA benefits</a:t>
          </a:r>
          <a:endParaRPr lang="en-US"/>
        </a:p>
      </dgm:t>
    </dgm:pt>
    <dgm:pt modelId="{CDD73C75-8DC0-5242-AEA2-3FB4115A7DDA}" type="parTrans" cxnId="{A58D6211-0BB8-F440-8A37-EADA7D3E652D}">
      <dgm:prSet/>
      <dgm:spPr/>
      <dgm:t>
        <a:bodyPr/>
        <a:lstStyle/>
        <a:p>
          <a:endParaRPr lang="en-US"/>
        </a:p>
      </dgm:t>
    </dgm:pt>
    <dgm:pt modelId="{BFC94860-715E-5C4F-9710-A9FD240DEAB8}" type="sibTrans" cxnId="{A58D6211-0BB8-F440-8A37-EADA7D3E652D}">
      <dgm:prSet/>
      <dgm:spPr/>
      <dgm:t>
        <a:bodyPr/>
        <a:lstStyle/>
        <a:p>
          <a:endParaRPr lang="en-US"/>
        </a:p>
      </dgm:t>
    </dgm:pt>
    <dgm:pt modelId="{F144DD65-6A19-1142-B624-920880442FAF}">
      <dgm:prSet/>
      <dgm:spPr/>
      <dgm:t>
        <a:bodyPr/>
        <a:lstStyle/>
        <a:p>
          <a:pPr rtl="0"/>
          <a:r>
            <a:rPr lang="en-US" smtClean="0"/>
            <a:t>Toll-free help from a dedicated call center</a:t>
          </a:r>
          <a:endParaRPr lang="en-US"/>
        </a:p>
      </dgm:t>
    </dgm:pt>
    <dgm:pt modelId="{B0CCB3BF-5FB9-6E46-8DFC-CB12B31A600C}" type="parTrans" cxnId="{40E923B6-9EA3-1E41-9EA4-000CB2297B73}">
      <dgm:prSet/>
      <dgm:spPr/>
      <dgm:t>
        <a:bodyPr/>
        <a:lstStyle/>
        <a:p>
          <a:endParaRPr lang="en-US"/>
        </a:p>
      </dgm:t>
    </dgm:pt>
    <dgm:pt modelId="{825E07E7-CCAA-CE46-9D2C-5D110F5E0255}" type="sibTrans" cxnId="{40E923B6-9EA3-1E41-9EA4-000CB2297B73}">
      <dgm:prSet/>
      <dgm:spPr/>
      <dgm:t>
        <a:bodyPr/>
        <a:lstStyle/>
        <a:p>
          <a:endParaRPr lang="en-US"/>
        </a:p>
      </dgm:t>
    </dgm:pt>
    <dgm:pt modelId="{40BFA921-03A4-204C-89E4-E67A036B9A50}" type="pres">
      <dgm:prSet presAssocID="{9629A8EC-75BA-A744-8E49-B55BB6E70C64}" presName="Name0" presStyleCnt="0">
        <dgm:presLayoutVars>
          <dgm:dir/>
          <dgm:animLvl val="lvl"/>
          <dgm:resizeHandles val="exact"/>
        </dgm:presLayoutVars>
      </dgm:prSet>
      <dgm:spPr/>
      <dgm:t>
        <a:bodyPr/>
        <a:lstStyle/>
        <a:p>
          <a:endParaRPr lang="en-US"/>
        </a:p>
      </dgm:t>
    </dgm:pt>
    <dgm:pt modelId="{91234BED-F6E1-304F-9A1E-558D6D40D39B}" type="pres">
      <dgm:prSet presAssocID="{64AEF37A-659F-394A-BDE6-84223757DC18}" presName="composite" presStyleCnt="0"/>
      <dgm:spPr/>
    </dgm:pt>
    <dgm:pt modelId="{1352F17A-C055-F742-B8A9-2DB50A6EF8CB}" type="pres">
      <dgm:prSet presAssocID="{64AEF37A-659F-394A-BDE6-84223757DC18}" presName="parTx" presStyleLbl="alignNode1" presStyleIdx="0" presStyleCnt="2">
        <dgm:presLayoutVars>
          <dgm:chMax val="0"/>
          <dgm:chPref val="0"/>
          <dgm:bulletEnabled val="1"/>
        </dgm:presLayoutVars>
      </dgm:prSet>
      <dgm:spPr/>
      <dgm:t>
        <a:bodyPr/>
        <a:lstStyle/>
        <a:p>
          <a:endParaRPr lang="en-US"/>
        </a:p>
      </dgm:t>
    </dgm:pt>
    <dgm:pt modelId="{7A33306C-F607-E64A-B0F1-CE995E33E97D}" type="pres">
      <dgm:prSet presAssocID="{64AEF37A-659F-394A-BDE6-84223757DC18}" presName="desTx" presStyleLbl="alignAccFollowNode1" presStyleIdx="0" presStyleCnt="2">
        <dgm:presLayoutVars>
          <dgm:bulletEnabled val="1"/>
        </dgm:presLayoutVars>
      </dgm:prSet>
      <dgm:spPr/>
      <dgm:t>
        <a:bodyPr/>
        <a:lstStyle/>
        <a:p>
          <a:endParaRPr lang="en-US"/>
        </a:p>
      </dgm:t>
    </dgm:pt>
    <dgm:pt modelId="{EF6DDB8F-FEC1-F14C-99AD-7126D40AA447}" type="pres">
      <dgm:prSet presAssocID="{54DD1AD8-76BA-6A4E-A2B9-2C20B8BDFC47}" presName="space" presStyleCnt="0"/>
      <dgm:spPr/>
    </dgm:pt>
    <dgm:pt modelId="{9A9E8628-DF85-C144-B0F6-5A728F4CB912}" type="pres">
      <dgm:prSet presAssocID="{21AC30C8-C044-5349-A36E-47EF6A09346F}" presName="composite" presStyleCnt="0"/>
      <dgm:spPr/>
    </dgm:pt>
    <dgm:pt modelId="{D2B0249A-54D3-4C4D-A70A-654537EC3EB5}" type="pres">
      <dgm:prSet presAssocID="{21AC30C8-C044-5349-A36E-47EF6A09346F}" presName="parTx" presStyleLbl="alignNode1" presStyleIdx="1" presStyleCnt="2">
        <dgm:presLayoutVars>
          <dgm:chMax val="0"/>
          <dgm:chPref val="0"/>
          <dgm:bulletEnabled val="1"/>
        </dgm:presLayoutVars>
      </dgm:prSet>
      <dgm:spPr/>
      <dgm:t>
        <a:bodyPr/>
        <a:lstStyle/>
        <a:p>
          <a:endParaRPr lang="en-US"/>
        </a:p>
      </dgm:t>
    </dgm:pt>
    <dgm:pt modelId="{3B749374-6238-C242-A747-DDC706FE0AED}" type="pres">
      <dgm:prSet presAssocID="{21AC30C8-C044-5349-A36E-47EF6A09346F}" presName="desTx" presStyleLbl="alignAccFollowNode1" presStyleIdx="1" presStyleCnt="2">
        <dgm:presLayoutVars>
          <dgm:bulletEnabled val="1"/>
        </dgm:presLayoutVars>
      </dgm:prSet>
      <dgm:spPr/>
      <dgm:t>
        <a:bodyPr/>
        <a:lstStyle/>
        <a:p>
          <a:endParaRPr lang="en-US"/>
        </a:p>
      </dgm:t>
    </dgm:pt>
  </dgm:ptLst>
  <dgm:cxnLst>
    <dgm:cxn modelId="{70D235B6-7A39-E24A-B27C-08D74AD65A9A}" type="presOf" srcId="{9DFD2E00-D2C8-2E4A-8296-3EC87D00F8A8}" destId="{3B749374-6238-C242-A747-DDC706FE0AED}" srcOrd="0" destOrd="5" presId="urn:microsoft.com/office/officeart/2005/8/layout/hList1"/>
    <dgm:cxn modelId="{0830B7BD-77D6-4145-82B7-8D6C72BBE49B}" type="presOf" srcId="{251A9EC2-E212-FB49-AEDC-EBE7B116C569}" destId="{7A33306C-F607-E64A-B0F1-CE995E33E97D}" srcOrd="0" destOrd="3" presId="urn:microsoft.com/office/officeart/2005/8/layout/hList1"/>
    <dgm:cxn modelId="{D476B05F-DD0D-A74B-9A3D-A31ED778534E}" type="presOf" srcId="{8B4E05C0-A746-4E45-9D55-34590C9B0A6C}" destId="{3B749374-6238-C242-A747-DDC706FE0AED}" srcOrd="0" destOrd="0" presId="urn:microsoft.com/office/officeart/2005/8/layout/hList1"/>
    <dgm:cxn modelId="{3DBDAECF-B9F6-B94B-B094-F1FF22A94056}" srcId="{21AC30C8-C044-5349-A36E-47EF6A09346F}" destId="{DF2EE3A8-23E9-CC4D-AFF6-9D9D8CCF9166}" srcOrd="6" destOrd="0" parTransId="{2340B81A-A55C-3E45-A2FD-77A6F06D0634}" sibTransId="{53855242-25BD-D04C-A11A-97C6063819EB}"/>
    <dgm:cxn modelId="{C8560C83-0660-E944-9A7C-7383AE2AE541}" type="presOf" srcId="{F144DD65-6A19-1142-B624-920880442FAF}" destId="{3B749374-6238-C242-A747-DDC706FE0AED}" srcOrd="0" destOrd="11" presId="urn:microsoft.com/office/officeart/2005/8/layout/hList1"/>
    <dgm:cxn modelId="{46B99C33-6541-C34B-BB3D-4261390A148F}" type="presOf" srcId="{0A44490C-B806-FE4E-B605-ECEDC55C2507}" destId="{7A33306C-F607-E64A-B0F1-CE995E33E97D}" srcOrd="0" destOrd="2" presId="urn:microsoft.com/office/officeart/2005/8/layout/hList1"/>
    <dgm:cxn modelId="{9AFEB5D8-28A2-4E41-BBC1-C823C9E49471}" srcId="{21AC30C8-C044-5349-A36E-47EF6A09346F}" destId="{D205A81C-3037-8A45-8A94-B0A27391CD23}" srcOrd="1" destOrd="0" parTransId="{278F8D17-0134-1D46-9F26-7B796DEA3574}" sibTransId="{35531C3A-6C2D-A14F-8CAA-50DD28519E8A}"/>
    <dgm:cxn modelId="{B74C3AF0-B511-F64E-8EDD-1B1DC28E4939}" type="presOf" srcId="{04701A99-EEE8-A94B-8D78-BE29FACD8AAE}" destId="{7A33306C-F607-E64A-B0F1-CE995E33E97D}" srcOrd="0" destOrd="0" presId="urn:microsoft.com/office/officeart/2005/8/layout/hList1"/>
    <dgm:cxn modelId="{BF498071-F1A4-4B40-ADD3-68FA854607B6}" type="presOf" srcId="{21AC30C8-C044-5349-A36E-47EF6A09346F}" destId="{D2B0249A-54D3-4C4D-A70A-654537EC3EB5}" srcOrd="0" destOrd="0" presId="urn:microsoft.com/office/officeart/2005/8/layout/hList1"/>
    <dgm:cxn modelId="{BBD826F0-27EA-F247-A3C9-4FD97B7FADE2}" type="presOf" srcId="{9629A8EC-75BA-A744-8E49-B55BB6E70C64}" destId="{40BFA921-03A4-204C-89E4-E67A036B9A50}" srcOrd="0" destOrd="0" presId="urn:microsoft.com/office/officeart/2005/8/layout/hList1"/>
    <dgm:cxn modelId="{404E7EAA-B189-5F45-855E-FABB8667DA2A}" srcId="{21AC30C8-C044-5349-A36E-47EF6A09346F}" destId="{8B4E05C0-A746-4E45-9D55-34590C9B0A6C}" srcOrd="0" destOrd="0" parTransId="{1AC94C77-187E-BB47-8B99-3B0250519B5D}" sibTransId="{DA26C6CB-912E-A94F-B7E6-5660C3F0E8DC}"/>
    <dgm:cxn modelId="{8A3C459E-FBFE-184D-AB39-463B3343F855}" srcId="{21AC30C8-C044-5349-A36E-47EF6A09346F}" destId="{4D7377B7-8D9F-DD40-ADF2-9BB8DFDB9728}" srcOrd="8" destOrd="0" parTransId="{6C68E25F-B985-A349-8A7B-EFF0EE67A098}" sibTransId="{6048518F-BE3C-0B46-991E-6C076941A84C}"/>
    <dgm:cxn modelId="{A58D6211-0BB8-F440-8A37-EADA7D3E652D}" srcId="{21AC30C8-C044-5349-A36E-47EF6A09346F}" destId="{80558183-5BEF-764E-AFB1-8BCF8F30DAF9}" srcOrd="10" destOrd="0" parTransId="{CDD73C75-8DC0-5242-AEA2-3FB4115A7DDA}" sibTransId="{BFC94860-715E-5C4F-9710-A9FD240DEAB8}"/>
    <dgm:cxn modelId="{9EF7E47C-E05E-DA47-9436-999EFD3C8931}" type="presOf" srcId="{78B043CE-3AEA-B640-9B36-6A0B8FB7CE36}" destId="{3B749374-6238-C242-A747-DDC706FE0AED}" srcOrd="0" destOrd="3" presId="urn:microsoft.com/office/officeart/2005/8/layout/hList1"/>
    <dgm:cxn modelId="{131FE084-6D51-A74F-8DC8-888326E58E8D}" srcId="{21AC30C8-C044-5349-A36E-47EF6A09346F}" destId="{1741899C-EB2C-754F-8907-7C3EB6554634}" srcOrd="2" destOrd="0" parTransId="{932FEFD3-F1F5-4849-9AF6-75BE381F398E}" sibTransId="{6397ABD3-CD18-884D-8BAA-A0F9EF7D0D82}"/>
    <dgm:cxn modelId="{49A712C5-BB08-8D4D-9458-5CCB0D713632}" type="presOf" srcId="{B0006320-F24F-AB47-926C-F5EC3CB9B417}" destId="{3B749374-6238-C242-A747-DDC706FE0AED}" srcOrd="0" destOrd="7" presId="urn:microsoft.com/office/officeart/2005/8/layout/hList1"/>
    <dgm:cxn modelId="{D62ABA98-EAFF-BB48-97D2-903BBEA4B895}" type="presOf" srcId="{D205A81C-3037-8A45-8A94-B0A27391CD23}" destId="{3B749374-6238-C242-A747-DDC706FE0AED}" srcOrd="0" destOrd="1" presId="urn:microsoft.com/office/officeart/2005/8/layout/hList1"/>
    <dgm:cxn modelId="{66D012A9-3CAB-3E4A-B899-CA821A2E3AF3}" srcId="{64AEF37A-659F-394A-BDE6-84223757DC18}" destId="{04701A99-EEE8-A94B-8D78-BE29FACD8AAE}" srcOrd="0" destOrd="0" parTransId="{0BB85DA0-FA4F-CC49-B784-2ACE43443544}" sibTransId="{18AF8AC0-D0B0-D646-B5A6-D0E477F2E144}"/>
    <dgm:cxn modelId="{A42163DB-6CB1-1A47-A203-E0F5D18F36D3}" type="presOf" srcId="{80558183-5BEF-764E-AFB1-8BCF8F30DAF9}" destId="{3B749374-6238-C242-A747-DDC706FE0AED}" srcOrd="0" destOrd="10" presId="urn:microsoft.com/office/officeart/2005/8/layout/hList1"/>
    <dgm:cxn modelId="{4D9E699F-8122-4842-8B6A-A8FD351B2727}" type="presOf" srcId="{1741899C-EB2C-754F-8907-7C3EB6554634}" destId="{3B749374-6238-C242-A747-DDC706FE0AED}" srcOrd="0" destOrd="2" presId="urn:microsoft.com/office/officeart/2005/8/layout/hList1"/>
    <dgm:cxn modelId="{FCE8F756-D94C-FE43-8EF4-84C58F7139F0}" srcId="{64AEF37A-659F-394A-BDE6-84223757DC18}" destId="{251A9EC2-E212-FB49-AEDC-EBE7B116C569}" srcOrd="3" destOrd="0" parTransId="{FBE6649E-E97D-C245-AFBE-BF30A5AB44D1}" sibTransId="{1B66549E-5595-E24E-AE57-E523B60A5DA9}"/>
    <dgm:cxn modelId="{F0A791FB-2697-4B45-9692-DC7B8127DA08}" type="presOf" srcId="{4CA1252F-2B4F-AE4E-8AE5-D6DD7642DBA8}" destId="{3B749374-6238-C242-A747-DDC706FE0AED}" srcOrd="0" destOrd="4" presId="urn:microsoft.com/office/officeart/2005/8/layout/hList1"/>
    <dgm:cxn modelId="{590F10AE-36A4-E449-8EA3-5FC2D6D7C97B}" srcId="{21AC30C8-C044-5349-A36E-47EF6A09346F}" destId="{4CA1252F-2B4F-AE4E-8AE5-D6DD7642DBA8}" srcOrd="4" destOrd="0" parTransId="{24CE7194-1308-764B-A291-533C781E9644}" sibTransId="{51296717-78E6-B644-9706-472D826AEC17}"/>
    <dgm:cxn modelId="{068A0C69-A536-4E4A-8AD4-EBD3BC7D6767}" srcId="{64AEF37A-659F-394A-BDE6-84223757DC18}" destId="{0AC816FD-B2DD-F44E-AD67-FAA660BE7355}" srcOrd="1" destOrd="0" parTransId="{6AB79C84-D054-3640-B25E-058A0DFD4B56}" sibTransId="{C1DDA5CA-9AD7-354B-A302-B9D6EB905FE5}"/>
    <dgm:cxn modelId="{4C72F700-59F1-904D-B06B-5F952256D6BA}" srcId="{9629A8EC-75BA-A744-8E49-B55BB6E70C64}" destId="{64AEF37A-659F-394A-BDE6-84223757DC18}" srcOrd="0" destOrd="0" parTransId="{92DDB2A3-5039-AD49-BB78-8F289E9207AA}" sibTransId="{54DD1AD8-76BA-6A4E-A2B9-2C20B8BDFC47}"/>
    <dgm:cxn modelId="{0D4EDF26-B313-0246-ACCA-FCD080F2D278}" srcId="{21AC30C8-C044-5349-A36E-47EF6A09346F}" destId="{B0006320-F24F-AB47-926C-F5EC3CB9B417}" srcOrd="7" destOrd="0" parTransId="{B79B5D79-2C74-8F44-A1C9-0A0422B04651}" sibTransId="{7733ADF7-C808-E942-8323-DFD6906BFB02}"/>
    <dgm:cxn modelId="{3C501C9B-A043-E240-B94E-10ADF2D9F50E}" srcId="{21AC30C8-C044-5349-A36E-47EF6A09346F}" destId="{78B043CE-3AEA-B640-9B36-6A0B8FB7CE36}" srcOrd="3" destOrd="0" parTransId="{C691A847-1BF6-5C46-B5B1-18E43B1E8EE7}" sibTransId="{738BAA56-F16D-5744-800B-9F5C81BBD302}"/>
    <dgm:cxn modelId="{4E771BF5-43F4-BB48-A0EE-1C0290BC33BE}" srcId="{9629A8EC-75BA-A744-8E49-B55BB6E70C64}" destId="{21AC30C8-C044-5349-A36E-47EF6A09346F}" srcOrd="1" destOrd="0" parTransId="{52F4C49B-5FBF-224F-8980-6274803446D3}" sibTransId="{218204F1-78AC-924A-A0C8-1269A0E825C3}"/>
    <dgm:cxn modelId="{62664333-F12E-DA4B-9A80-E0F093506B91}" type="presOf" srcId="{0AC816FD-B2DD-F44E-AD67-FAA660BE7355}" destId="{7A33306C-F607-E64A-B0F1-CE995E33E97D}" srcOrd="0" destOrd="1" presId="urn:microsoft.com/office/officeart/2005/8/layout/hList1"/>
    <dgm:cxn modelId="{E042FF25-675B-B04F-B6CE-783ECFAD482F}" type="presOf" srcId="{64AEF37A-659F-394A-BDE6-84223757DC18}" destId="{1352F17A-C055-F742-B8A9-2DB50A6EF8CB}" srcOrd="0" destOrd="0" presId="urn:microsoft.com/office/officeart/2005/8/layout/hList1"/>
    <dgm:cxn modelId="{DC82BC31-4364-594C-86D4-94EC78CA98F0}" srcId="{64AEF37A-659F-394A-BDE6-84223757DC18}" destId="{0A44490C-B806-FE4E-B605-ECEDC55C2507}" srcOrd="2" destOrd="0" parTransId="{A8AA86F2-35BF-D046-AE98-A4CF5316F6BA}" sibTransId="{57BD7A5B-B296-C246-9201-EF371C6A0432}"/>
    <dgm:cxn modelId="{E804C0C7-6CD5-6D4B-B8BC-D2F14DCEF198}" type="presOf" srcId="{DF2EE3A8-23E9-CC4D-AFF6-9D9D8CCF9166}" destId="{3B749374-6238-C242-A747-DDC706FE0AED}" srcOrd="0" destOrd="6" presId="urn:microsoft.com/office/officeart/2005/8/layout/hList1"/>
    <dgm:cxn modelId="{40E923B6-9EA3-1E41-9EA4-000CB2297B73}" srcId="{21AC30C8-C044-5349-A36E-47EF6A09346F}" destId="{F144DD65-6A19-1142-B624-920880442FAF}" srcOrd="11" destOrd="0" parTransId="{B0CCB3BF-5FB9-6E46-8DFC-CB12B31A600C}" sibTransId="{825E07E7-CCAA-CE46-9D2C-5D110F5E0255}"/>
    <dgm:cxn modelId="{1C0BACAC-2AAB-2244-BD05-ECDC310D208B}" type="presOf" srcId="{21E5732C-8ACB-1C45-948D-4BB61BE2BAC6}" destId="{3B749374-6238-C242-A747-DDC706FE0AED}" srcOrd="0" destOrd="9" presId="urn:microsoft.com/office/officeart/2005/8/layout/hList1"/>
    <dgm:cxn modelId="{4C829A07-E511-3846-829C-048C5C41DFC6}" srcId="{21AC30C8-C044-5349-A36E-47EF6A09346F}" destId="{21E5732C-8ACB-1C45-948D-4BB61BE2BAC6}" srcOrd="9" destOrd="0" parTransId="{8CA4E548-ED45-F94F-93BE-AE963E033923}" sibTransId="{A8716E44-A2FA-4D4E-8011-5D3EB7B64B42}"/>
    <dgm:cxn modelId="{3C1C3883-4471-D044-A3DD-C5B2C7F39BEC}" type="presOf" srcId="{4D7377B7-8D9F-DD40-ADF2-9BB8DFDB9728}" destId="{3B749374-6238-C242-A747-DDC706FE0AED}" srcOrd="0" destOrd="8" presId="urn:microsoft.com/office/officeart/2005/8/layout/hList1"/>
    <dgm:cxn modelId="{04B41446-1A66-3D47-8938-DA8FA954539C}" srcId="{21AC30C8-C044-5349-A36E-47EF6A09346F}" destId="{9DFD2E00-D2C8-2E4A-8296-3EC87D00F8A8}" srcOrd="5" destOrd="0" parTransId="{96E6B3DC-B006-194D-AFF7-47A4B493C2B9}" sibTransId="{27593AF7-0E36-C94D-A7F3-1C1EC974B8C2}"/>
    <dgm:cxn modelId="{EDA6F737-2491-D04B-A6BC-CCD760084A2E}" type="presParOf" srcId="{40BFA921-03A4-204C-89E4-E67A036B9A50}" destId="{91234BED-F6E1-304F-9A1E-558D6D40D39B}" srcOrd="0" destOrd="0" presId="urn:microsoft.com/office/officeart/2005/8/layout/hList1"/>
    <dgm:cxn modelId="{13A83A7A-5844-784D-AEF9-4EF089CC1DA2}" type="presParOf" srcId="{91234BED-F6E1-304F-9A1E-558D6D40D39B}" destId="{1352F17A-C055-F742-B8A9-2DB50A6EF8CB}" srcOrd="0" destOrd="0" presId="urn:microsoft.com/office/officeart/2005/8/layout/hList1"/>
    <dgm:cxn modelId="{BB996E8E-6B9F-224B-A709-CDE4C84F5593}" type="presParOf" srcId="{91234BED-F6E1-304F-9A1E-558D6D40D39B}" destId="{7A33306C-F607-E64A-B0F1-CE995E33E97D}" srcOrd="1" destOrd="0" presId="urn:microsoft.com/office/officeart/2005/8/layout/hList1"/>
    <dgm:cxn modelId="{FA02A734-446C-F049-8BDE-B73F7DD64528}" type="presParOf" srcId="{40BFA921-03A4-204C-89E4-E67A036B9A50}" destId="{EF6DDB8F-FEC1-F14C-99AD-7126D40AA447}" srcOrd="1" destOrd="0" presId="urn:microsoft.com/office/officeart/2005/8/layout/hList1"/>
    <dgm:cxn modelId="{E18002AA-E5A2-FB4D-8488-AFF910C60389}" type="presParOf" srcId="{40BFA921-03A4-204C-89E4-E67A036B9A50}" destId="{9A9E8628-DF85-C144-B0F6-5A728F4CB912}" srcOrd="2" destOrd="0" presId="urn:microsoft.com/office/officeart/2005/8/layout/hList1"/>
    <dgm:cxn modelId="{F05F88FE-BD09-D941-B70B-1A307A6D43CC}" type="presParOf" srcId="{9A9E8628-DF85-C144-B0F6-5A728F4CB912}" destId="{D2B0249A-54D3-4C4D-A70A-654537EC3EB5}" srcOrd="0" destOrd="0" presId="urn:microsoft.com/office/officeart/2005/8/layout/hList1"/>
    <dgm:cxn modelId="{BAD5F97A-4C90-C14D-9876-DFDF3B0E6648}" type="presParOf" srcId="{9A9E8628-DF85-C144-B0F6-5A728F4CB912}" destId="{3B749374-6238-C242-A747-DDC706FE0AE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8C5D9-6BEA-7245-A4A6-5F179B498534}" type="doc">
      <dgm:prSet loTypeId="urn:microsoft.com/office/officeart/2005/8/layout/hList1" loCatId="" qsTypeId="urn:microsoft.com/office/officeart/2005/8/quickstyle/simple4" qsCatId="simple" csTypeId="urn:microsoft.com/office/officeart/2005/8/colors/colorful1" csCatId="colorful" phldr="1"/>
      <dgm:spPr/>
      <dgm:t>
        <a:bodyPr/>
        <a:lstStyle/>
        <a:p>
          <a:endParaRPr lang="en-US"/>
        </a:p>
      </dgm:t>
    </dgm:pt>
    <dgm:pt modelId="{0093FD60-7D49-9C48-8E0F-7D54D28CFF13}">
      <dgm:prSet phldrT="[Text]"/>
      <dgm:spPr/>
      <dgm:t>
        <a:bodyPr/>
        <a:lstStyle/>
        <a:p>
          <a:r>
            <a:rPr lang="en-US" dirty="0" smtClean="0"/>
            <a:t>Small Size Business</a:t>
          </a:r>
          <a:endParaRPr lang="en-US" dirty="0"/>
        </a:p>
      </dgm:t>
    </dgm:pt>
    <dgm:pt modelId="{2F4021F1-915C-894C-A62D-4EC84DD13A09}" type="parTrans" cxnId="{38E8B9EC-BA2A-3249-8797-87844921FEFD}">
      <dgm:prSet/>
      <dgm:spPr/>
      <dgm:t>
        <a:bodyPr/>
        <a:lstStyle/>
        <a:p>
          <a:endParaRPr lang="en-US"/>
        </a:p>
      </dgm:t>
    </dgm:pt>
    <dgm:pt modelId="{88F4E879-BF8E-0E4B-B08D-385C5673E7A1}" type="sibTrans" cxnId="{38E8B9EC-BA2A-3249-8797-87844921FEFD}">
      <dgm:prSet/>
      <dgm:spPr/>
      <dgm:t>
        <a:bodyPr/>
        <a:lstStyle/>
        <a:p>
          <a:endParaRPr lang="en-US"/>
        </a:p>
      </dgm:t>
    </dgm:pt>
    <dgm:pt modelId="{65FBF163-8492-E647-BDFD-0799414C911C}">
      <dgm:prSet phldrT="[Text]"/>
      <dgm:spPr/>
      <dgm:t>
        <a:bodyPr/>
        <a:lstStyle/>
        <a:p>
          <a:r>
            <a:rPr lang="en-US" b="0" i="0" smtClean="0"/>
            <a:t>Group Health Benefits for Small Businesses</a:t>
          </a:r>
          <a:endParaRPr lang="en-US" b="0" dirty="0"/>
        </a:p>
      </dgm:t>
    </dgm:pt>
    <dgm:pt modelId="{93BE817E-7078-D54B-9B49-39CE8B64885F}" type="parTrans" cxnId="{69F476C6-BCDA-E842-87E1-5ADE0C12FD13}">
      <dgm:prSet/>
      <dgm:spPr/>
      <dgm:t>
        <a:bodyPr/>
        <a:lstStyle/>
        <a:p>
          <a:endParaRPr lang="en-US"/>
        </a:p>
      </dgm:t>
    </dgm:pt>
    <dgm:pt modelId="{72E8CF52-2F64-DD4F-8EF7-E10F4DE7F6C0}" type="sibTrans" cxnId="{69F476C6-BCDA-E842-87E1-5ADE0C12FD13}">
      <dgm:prSet/>
      <dgm:spPr/>
      <dgm:t>
        <a:bodyPr/>
        <a:lstStyle/>
        <a:p>
          <a:endParaRPr lang="en-US"/>
        </a:p>
      </dgm:t>
    </dgm:pt>
    <dgm:pt modelId="{B33FF38F-BA02-8241-ACB1-63C737BAE034}">
      <dgm:prSet phldrT="[Text]"/>
      <dgm:spPr/>
      <dgm:t>
        <a:bodyPr/>
        <a:lstStyle/>
        <a:p>
          <a:r>
            <a:rPr lang="en-US" dirty="0" smtClean="0"/>
            <a:t>Mid-size business</a:t>
          </a:r>
          <a:endParaRPr lang="en-US" dirty="0"/>
        </a:p>
      </dgm:t>
    </dgm:pt>
    <dgm:pt modelId="{144067CE-2C3B-E84C-9DA5-53F22626F547}" type="parTrans" cxnId="{BD78E211-2B6B-DE41-B503-23C168FC4091}">
      <dgm:prSet/>
      <dgm:spPr/>
      <dgm:t>
        <a:bodyPr/>
        <a:lstStyle/>
        <a:p>
          <a:endParaRPr lang="en-US"/>
        </a:p>
      </dgm:t>
    </dgm:pt>
    <dgm:pt modelId="{70445CA1-4DA6-B149-9740-636C4E2071C8}" type="sibTrans" cxnId="{BD78E211-2B6B-DE41-B503-23C168FC4091}">
      <dgm:prSet/>
      <dgm:spPr/>
      <dgm:t>
        <a:bodyPr/>
        <a:lstStyle/>
        <a:p>
          <a:endParaRPr lang="en-US"/>
        </a:p>
      </dgm:t>
    </dgm:pt>
    <dgm:pt modelId="{05B31E8B-9EBE-0045-AFDC-59002F61178E}">
      <dgm:prSet phldrT="[Text]"/>
      <dgm:spPr/>
      <dgm:t>
        <a:bodyPr/>
        <a:lstStyle/>
        <a:p>
          <a:r>
            <a:rPr lang="en-US" b="1" i="0" smtClean="0"/>
            <a:t>ADP Workforce Now </a:t>
          </a:r>
          <a:r>
            <a:rPr lang="en-US" i="0" smtClean="0"/>
            <a:t>provides a flexible, online solution for mid-sized businesses supported by hands-on service and expertise.</a:t>
          </a:r>
          <a:endParaRPr lang="en-US" dirty="0"/>
        </a:p>
      </dgm:t>
    </dgm:pt>
    <dgm:pt modelId="{44D395C4-EC7F-4D49-ACF2-849CC1DCE356}" type="parTrans" cxnId="{AC9EAA35-F19B-FF41-92DC-C8F1CCC11447}">
      <dgm:prSet/>
      <dgm:spPr/>
      <dgm:t>
        <a:bodyPr/>
        <a:lstStyle/>
        <a:p>
          <a:endParaRPr lang="en-US"/>
        </a:p>
      </dgm:t>
    </dgm:pt>
    <dgm:pt modelId="{524EDD86-A065-5043-929F-F3A92A6AA1AB}" type="sibTrans" cxnId="{AC9EAA35-F19B-FF41-92DC-C8F1CCC11447}">
      <dgm:prSet/>
      <dgm:spPr/>
      <dgm:t>
        <a:bodyPr/>
        <a:lstStyle/>
        <a:p>
          <a:endParaRPr lang="en-US"/>
        </a:p>
      </dgm:t>
    </dgm:pt>
    <dgm:pt modelId="{C52E7BA3-90CC-754B-9605-CE796C631A46}">
      <dgm:prSet phldrT="[Text]"/>
      <dgm:spPr/>
      <dgm:t>
        <a:bodyPr/>
        <a:lstStyle/>
        <a:p>
          <a:r>
            <a:rPr lang="en-US" dirty="0" smtClean="0"/>
            <a:t>Large Business</a:t>
          </a:r>
          <a:endParaRPr lang="en-US" dirty="0"/>
        </a:p>
      </dgm:t>
    </dgm:pt>
    <dgm:pt modelId="{1438EDA9-703D-4141-B33E-92384CAEF69C}" type="parTrans" cxnId="{86316E14-9DD9-DF45-8B77-7711BFD21C66}">
      <dgm:prSet/>
      <dgm:spPr/>
      <dgm:t>
        <a:bodyPr/>
        <a:lstStyle/>
        <a:p>
          <a:endParaRPr lang="en-US"/>
        </a:p>
      </dgm:t>
    </dgm:pt>
    <dgm:pt modelId="{C717D1DE-0950-7C45-BBFE-020E0A66BC24}" type="sibTrans" cxnId="{86316E14-9DD9-DF45-8B77-7711BFD21C66}">
      <dgm:prSet/>
      <dgm:spPr/>
      <dgm:t>
        <a:bodyPr/>
        <a:lstStyle/>
        <a:p>
          <a:endParaRPr lang="en-US"/>
        </a:p>
      </dgm:t>
    </dgm:pt>
    <dgm:pt modelId="{E6C5B603-0729-1E4F-80DB-46D854D57064}">
      <dgm:prSet phldrT="[Text]"/>
      <dgm:spPr/>
      <dgm:t>
        <a:bodyPr/>
        <a:lstStyle/>
        <a:p>
          <a:r>
            <a:rPr lang="en-US" dirty="0" smtClean="0"/>
            <a:t>Additional Benefits Services</a:t>
          </a:r>
          <a:endParaRPr lang="en-US" dirty="0"/>
        </a:p>
      </dgm:t>
    </dgm:pt>
    <dgm:pt modelId="{076DBBDE-2FFB-B04E-82FF-4C9638672897}" type="parTrans" cxnId="{D8BD86F5-0D92-364D-9C89-27BFE1338E88}">
      <dgm:prSet/>
      <dgm:spPr/>
      <dgm:t>
        <a:bodyPr/>
        <a:lstStyle/>
        <a:p>
          <a:endParaRPr lang="en-US"/>
        </a:p>
      </dgm:t>
    </dgm:pt>
    <dgm:pt modelId="{C4DFD967-A9A2-694F-B0C1-1E380801B11A}" type="sibTrans" cxnId="{D8BD86F5-0D92-364D-9C89-27BFE1338E88}">
      <dgm:prSet/>
      <dgm:spPr/>
      <dgm:t>
        <a:bodyPr/>
        <a:lstStyle/>
        <a:p>
          <a:endParaRPr lang="en-US"/>
        </a:p>
      </dgm:t>
    </dgm:pt>
    <dgm:pt modelId="{68C0E193-4C41-B844-8020-A38081C4B23C}">
      <dgm:prSet/>
      <dgm:spPr/>
      <dgm:t>
        <a:bodyPr/>
        <a:lstStyle/>
        <a:p>
          <a:r>
            <a:rPr lang="en-US" smtClean="0"/>
            <a:t>Analytics and Decision Support</a:t>
          </a:r>
          <a:endParaRPr lang="en-US" dirty="0"/>
        </a:p>
      </dgm:t>
    </dgm:pt>
    <dgm:pt modelId="{CF03C5C4-5413-E441-8B38-1E19498962C4}" type="parTrans" cxnId="{A3ED36B6-EAB3-C546-B2D1-01D9606F6353}">
      <dgm:prSet/>
      <dgm:spPr/>
      <dgm:t>
        <a:bodyPr/>
        <a:lstStyle/>
        <a:p>
          <a:endParaRPr lang="en-US"/>
        </a:p>
      </dgm:t>
    </dgm:pt>
    <dgm:pt modelId="{FE2EBE83-5290-C143-A968-0E0CD286548B}" type="sibTrans" cxnId="{A3ED36B6-EAB3-C546-B2D1-01D9606F6353}">
      <dgm:prSet/>
      <dgm:spPr/>
      <dgm:t>
        <a:bodyPr/>
        <a:lstStyle/>
        <a:p>
          <a:endParaRPr lang="en-US"/>
        </a:p>
      </dgm:t>
    </dgm:pt>
    <dgm:pt modelId="{BBA4188E-2866-9A49-8020-1E4F4873EE46}">
      <dgm:prSet/>
      <dgm:spPr/>
      <dgm:t>
        <a:bodyPr/>
        <a:lstStyle/>
        <a:p>
          <a:r>
            <a:rPr lang="en-US" smtClean="0"/>
            <a:t>COBRA</a:t>
          </a:r>
          <a:endParaRPr lang="en-US" dirty="0"/>
        </a:p>
      </dgm:t>
    </dgm:pt>
    <dgm:pt modelId="{E820F668-40D8-E849-8395-4501060DB426}" type="parTrans" cxnId="{449F52D2-E355-2043-9C44-CA12946B4D77}">
      <dgm:prSet/>
      <dgm:spPr/>
      <dgm:t>
        <a:bodyPr/>
        <a:lstStyle/>
        <a:p>
          <a:endParaRPr lang="en-US"/>
        </a:p>
      </dgm:t>
    </dgm:pt>
    <dgm:pt modelId="{EA42249F-102F-7447-B9B5-4517BA284116}" type="sibTrans" cxnId="{449F52D2-E355-2043-9C44-CA12946B4D77}">
      <dgm:prSet/>
      <dgm:spPr/>
      <dgm:t>
        <a:bodyPr/>
        <a:lstStyle/>
        <a:p>
          <a:endParaRPr lang="en-US"/>
        </a:p>
      </dgm:t>
    </dgm:pt>
    <dgm:pt modelId="{EB154054-BA4F-F344-B9A9-742CCC45F111}">
      <dgm:prSet/>
      <dgm:spPr/>
      <dgm:t>
        <a:bodyPr/>
        <a:lstStyle/>
        <a:p>
          <a:r>
            <a:rPr lang="en-US" smtClean="0"/>
            <a:t>Dependent Verification</a:t>
          </a:r>
          <a:endParaRPr lang="en-US" dirty="0"/>
        </a:p>
      </dgm:t>
    </dgm:pt>
    <dgm:pt modelId="{343D00FA-593F-424E-889F-8B0B24585712}" type="parTrans" cxnId="{3FAA2A3E-8935-CE45-82CF-63A43EC02879}">
      <dgm:prSet/>
      <dgm:spPr/>
      <dgm:t>
        <a:bodyPr/>
        <a:lstStyle/>
        <a:p>
          <a:endParaRPr lang="en-US"/>
        </a:p>
      </dgm:t>
    </dgm:pt>
    <dgm:pt modelId="{D2AE5BB8-52CB-B849-B560-631CF5BD2D17}" type="sibTrans" cxnId="{3FAA2A3E-8935-CE45-82CF-63A43EC02879}">
      <dgm:prSet/>
      <dgm:spPr/>
      <dgm:t>
        <a:bodyPr/>
        <a:lstStyle/>
        <a:p>
          <a:endParaRPr lang="en-US"/>
        </a:p>
      </dgm:t>
    </dgm:pt>
    <dgm:pt modelId="{80927B65-2536-BF47-92A4-F5368B77B283}">
      <dgm:prSet/>
      <dgm:spPr/>
      <dgm:t>
        <a:bodyPr/>
        <a:lstStyle/>
        <a:p>
          <a:r>
            <a:rPr lang="en-US" smtClean="0"/>
            <a:t>Eligibility and Enrollment</a:t>
          </a:r>
          <a:endParaRPr lang="en-US" dirty="0"/>
        </a:p>
      </dgm:t>
    </dgm:pt>
    <dgm:pt modelId="{F9AF7243-EFAC-DE40-86EC-F89D1EC6A755}" type="parTrans" cxnId="{011831C4-F787-2B49-8A9F-01F17F783846}">
      <dgm:prSet/>
      <dgm:spPr/>
      <dgm:t>
        <a:bodyPr/>
        <a:lstStyle/>
        <a:p>
          <a:endParaRPr lang="en-US"/>
        </a:p>
      </dgm:t>
    </dgm:pt>
    <dgm:pt modelId="{0F3B3255-DAAF-3A44-9F6F-5CD7C30D0E0E}" type="sibTrans" cxnId="{011831C4-F787-2B49-8A9F-01F17F783846}">
      <dgm:prSet/>
      <dgm:spPr/>
      <dgm:t>
        <a:bodyPr/>
        <a:lstStyle/>
        <a:p>
          <a:endParaRPr lang="en-US"/>
        </a:p>
      </dgm:t>
    </dgm:pt>
    <dgm:pt modelId="{99994366-0636-124E-B2C8-4937C128C9E1}">
      <dgm:prSet/>
      <dgm:spPr/>
      <dgm:t>
        <a:bodyPr/>
        <a:lstStyle/>
        <a:p>
          <a:r>
            <a:rPr lang="en-US" smtClean="0"/>
            <a:t>Employee Communications Services</a:t>
          </a:r>
          <a:endParaRPr lang="en-US" dirty="0"/>
        </a:p>
      </dgm:t>
    </dgm:pt>
    <dgm:pt modelId="{FCC2DE9B-3F89-6B4C-AF5E-EAEA3E15188F}" type="parTrans" cxnId="{ED7BEFA0-CC2D-D144-A953-3DD6BD3D2409}">
      <dgm:prSet/>
      <dgm:spPr/>
      <dgm:t>
        <a:bodyPr/>
        <a:lstStyle/>
        <a:p>
          <a:endParaRPr lang="en-US"/>
        </a:p>
      </dgm:t>
    </dgm:pt>
    <dgm:pt modelId="{718DB039-55C2-6E4C-9229-9931523D7B56}" type="sibTrans" cxnId="{ED7BEFA0-CC2D-D144-A953-3DD6BD3D2409}">
      <dgm:prSet/>
      <dgm:spPr/>
      <dgm:t>
        <a:bodyPr/>
        <a:lstStyle/>
        <a:p>
          <a:endParaRPr lang="en-US"/>
        </a:p>
      </dgm:t>
    </dgm:pt>
    <dgm:pt modelId="{BD599A8C-454A-7340-ABC8-C7CC9F7E9381}">
      <dgm:prSet/>
      <dgm:spPr/>
      <dgm:t>
        <a:bodyPr/>
        <a:lstStyle/>
        <a:p>
          <a:r>
            <a:rPr lang="en-US" smtClean="0"/>
            <a:t>HR Service Center</a:t>
          </a:r>
          <a:endParaRPr lang="en-US" dirty="0"/>
        </a:p>
      </dgm:t>
    </dgm:pt>
    <dgm:pt modelId="{6BF9EC98-818C-DA4F-9035-A544FF7649CD}" type="parTrans" cxnId="{713EFDD8-212D-4A4F-968D-E27394A09301}">
      <dgm:prSet/>
      <dgm:spPr/>
      <dgm:t>
        <a:bodyPr/>
        <a:lstStyle/>
        <a:p>
          <a:endParaRPr lang="en-US"/>
        </a:p>
      </dgm:t>
    </dgm:pt>
    <dgm:pt modelId="{60206324-6119-0D41-847B-FB92384AF177}" type="sibTrans" cxnId="{713EFDD8-212D-4A4F-968D-E27394A09301}">
      <dgm:prSet/>
      <dgm:spPr/>
      <dgm:t>
        <a:bodyPr/>
        <a:lstStyle/>
        <a:p>
          <a:endParaRPr lang="en-US"/>
        </a:p>
      </dgm:t>
    </dgm:pt>
    <dgm:pt modelId="{B4C8514E-B502-3844-9A13-088EBB7B841E}">
      <dgm:prSet/>
      <dgm:spPr/>
      <dgm:t>
        <a:bodyPr/>
        <a:lstStyle/>
        <a:p>
          <a:r>
            <a:rPr lang="en-US" smtClean="0"/>
            <a:t>Leave of Absence</a:t>
          </a:r>
          <a:endParaRPr lang="en-US" dirty="0"/>
        </a:p>
      </dgm:t>
    </dgm:pt>
    <dgm:pt modelId="{99492A40-B588-E540-B9FE-7DE687D9B372}" type="parTrans" cxnId="{81914F0C-215A-DB45-A561-DE00A1DD1895}">
      <dgm:prSet/>
      <dgm:spPr/>
      <dgm:t>
        <a:bodyPr/>
        <a:lstStyle/>
        <a:p>
          <a:endParaRPr lang="en-US"/>
        </a:p>
      </dgm:t>
    </dgm:pt>
    <dgm:pt modelId="{9BD4AAD7-ACF1-6343-B36D-AB0ECFE05786}" type="sibTrans" cxnId="{81914F0C-215A-DB45-A561-DE00A1DD1895}">
      <dgm:prSet/>
      <dgm:spPr/>
      <dgm:t>
        <a:bodyPr/>
        <a:lstStyle/>
        <a:p>
          <a:endParaRPr lang="en-US"/>
        </a:p>
      </dgm:t>
    </dgm:pt>
    <dgm:pt modelId="{DBF9FF01-9E58-E945-96DD-7E38A08C1AB7}">
      <dgm:prSet/>
      <dgm:spPr/>
      <dgm:t>
        <a:bodyPr/>
        <a:lstStyle/>
        <a:p>
          <a:r>
            <a:rPr lang="en-US" smtClean="0"/>
            <a:t>Print and Fulfillment</a:t>
          </a:r>
          <a:endParaRPr lang="en-US" dirty="0"/>
        </a:p>
      </dgm:t>
    </dgm:pt>
    <dgm:pt modelId="{30F96C29-BC86-9543-A00C-6B953C4D0DA8}" type="parTrans" cxnId="{A083D198-B1E4-2645-82AA-B1381243619B}">
      <dgm:prSet/>
      <dgm:spPr/>
      <dgm:t>
        <a:bodyPr/>
        <a:lstStyle/>
        <a:p>
          <a:endParaRPr lang="en-US"/>
        </a:p>
      </dgm:t>
    </dgm:pt>
    <dgm:pt modelId="{A6582F42-1E60-F84D-87A5-89913F3A5E4E}" type="sibTrans" cxnId="{A083D198-B1E4-2645-82AA-B1381243619B}">
      <dgm:prSet/>
      <dgm:spPr/>
      <dgm:t>
        <a:bodyPr/>
        <a:lstStyle/>
        <a:p>
          <a:endParaRPr lang="en-US"/>
        </a:p>
      </dgm:t>
    </dgm:pt>
    <dgm:pt modelId="{6AE9B5F2-6FDD-F645-AE25-BD6923DA8BDB}">
      <dgm:prSet/>
      <dgm:spPr/>
      <dgm:t>
        <a:bodyPr/>
        <a:lstStyle/>
        <a:p>
          <a:r>
            <a:rPr lang="en-US" smtClean="0"/>
            <a:t>Reimbursement and Spending Accounts</a:t>
          </a:r>
          <a:endParaRPr lang="en-US" dirty="0"/>
        </a:p>
      </dgm:t>
    </dgm:pt>
    <dgm:pt modelId="{D3CC89B6-F04C-074B-881A-F9719168411C}" type="parTrans" cxnId="{18C52062-2F9C-8F40-8709-B1443094645B}">
      <dgm:prSet/>
      <dgm:spPr/>
      <dgm:t>
        <a:bodyPr/>
        <a:lstStyle/>
        <a:p>
          <a:endParaRPr lang="en-US"/>
        </a:p>
      </dgm:t>
    </dgm:pt>
    <dgm:pt modelId="{E5EA89DE-A878-1344-987A-1D2D7D97C0EF}" type="sibTrans" cxnId="{18C52062-2F9C-8F40-8709-B1443094645B}">
      <dgm:prSet/>
      <dgm:spPr/>
      <dgm:t>
        <a:bodyPr/>
        <a:lstStyle/>
        <a:p>
          <a:endParaRPr lang="en-US"/>
        </a:p>
      </dgm:t>
    </dgm:pt>
    <dgm:pt modelId="{480B9738-D607-DF47-BB0B-65D848BF6576}">
      <dgm:prSet/>
      <dgm:spPr/>
      <dgm:t>
        <a:bodyPr/>
        <a:lstStyle/>
        <a:p>
          <a:r>
            <a:rPr lang="en-US" dirty="0" smtClean="0"/>
            <a:t>Strategic Advisory Services</a:t>
          </a:r>
          <a:endParaRPr lang="en-US" dirty="0"/>
        </a:p>
      </dgm:t>
    </dgm:pt>
    <dgm:pt modelId="{2BA250FF-68BE-8040-A67D-650A16522B42}" type="parTrans" cxnId="{044107A1-4AEB-9645-A0A6-20FAFB81E561}">
      <dgm:prSet/>
      <dgm:spPr/>
      <dgm:t>
        <a:bodyPr/>
        <a:lstStyle/>
        <a:p>
          <a:endParaRPr lang="en-US"/>
        </a:p>
      </dgm:t>
    </dgm:pt>
    <dgm:pt modelId="{3B594D1C-A8BD-B04F-936F-7BE2583749A9}" type="sibTrans" cxnId="{044107A1-4AEB-9645-A0A6-20FAFB81E561}">
      <dgm:prSet/>
      <dgm:spPr/>
      <dgm:t>
        <a:bodyPr/>
        <a:lstStyle/>
        <a:p>
          <a:endParaRPr lang="en-US"/>
        </a:p>
      </dgm:t>
    </dgm:pt>
    <dgm:pt modelId="{23203BF1-AC6E-AA42-B0A6-C99C99DF1253}">
      <dgm:prSet/>
      <dgm:spPr/>
      <dgm:t>
        <a:bodyPr/>
        <a:lstStyle/>
        <a:p>
          <a:r>
            <a:rPr lang="en-US" i="0" smtClean="0"/>
            <a:t>Payroll</a:t>
          </a:r>
          <a:endParaRPr lang="en-US" i="0" dirty="0"/>
        </a:p>
      </dgm:t>
    </dgm:pt>
    <dgm:pt modelId="{5B6BB710-9124-4646-A066-CFF7FA62314B}" type="parTrans" cxnId="{BBEB7E70-8E43-CC40-8531-8EF7FC393A79}">
      <dgm:prSet/>
      <dgm:spPr/>
      <dgm:t>
        <a:bodyPr/>
        <a:lstStyle/>
        <a:p>
          <a:endParaRPr lang="en-US"/>
        </a:p>
      </dgm:t>
    </dgm:pt>
    <dgm:pt modelId="{9322C70F-97A6-B040-88AB-6E1B6F9BA0AC}" type="sibTrans" cxnId="{BBEB7E70-8E43-CC40-8531-8EF7FC393A79}">
      <dgm:prSet/>
      <dgm:spPr/>
      <dgm:t>
        <a:bodyPr/>
        <a:lstStyle/>
        <a:p>
          <a:endParaRPr lang="en-US"/>
        </a:p>
      </dgm:t>
    </dgm:pt>
    <dgm:pt modelId="{7A802538-EA50-2B4A-A66F-07C463CB9B09}">
      <dgm:prSet/>
      <dgm:spPr/>
      <dgm:t>
        <a:bodyPr/>
        <a:lstStyle/>
        <a:p>
          <a:r>
            <a:rPr lang="en-US" i="0" smtClean="0"/>
            <a:t>Time and Attendance</a:t>
          </a:r>
          <a:endParaRPr lang="en-US" i="0" dirty="0"/>
        </a:p>
      </dgm:t>
    </dgm:pt>
    <dgm:pt modelId="{2598A733-B548-F743-A73C-4F3566B6A72A}" type="parTrans" cxnId="{1E532D56-C913-C843-BB3A-663A3DC58026}">
      <dgm:prSet/>
      <dgm:spPr/>
      <dgm:t>
        <a:bodyPr/>
        <a:lstStyle/>
        <a:p>
          <a:endParaRPr lang="en-US"/>
        </a:p>
      </dgm:t>
    </dgm:pt>
    <dgm:pt modelId="{15048BED-F0A6-BB4B-8FC3-C3D33E7B801F}" type="sibTrans" cxnId="{1E532D56-C913-C843-BB3A-663A3DC58026}">
      <dgm:prSet/>
      <dgm:spPr/>
      <dgm:t>
        <a:bodyPr/>
        <a:lstStyle/>
        <a:p>
          <a:endParaRPr lang="en-US"/>
        </a:p>
      </dgm:t>
    </dgm:pt>
    <dgm:pt modelId="{CE777B5E-23C2-9845-B0BC-9D1B79C0CB15}">
      <dgm:prSet/>
      <dgm:spPr/>
      <dgm:t>
        <a:bodyPr/>
        <a:lstStyle/>
        <a:p>
          <a:r>
            <a:rPr lang="en-US" i="0" smtClean="0"/>
            <a:t>Human Resources and Talent Management</a:t>
          </a:r>
          <a:endParaRPr lang="en-US" i="0" dirty="0"/>
        </a:p>
      </dgm:t>
    </dgm:pt>
    <dgm:pt modelId="{D78F8221-5724-4A4C-A9B4-752BBADFB306}" type="parTrans" cxnId="{422C1633-6033-DD4E-8157-598774907C44}">
      <dgm:prSet/>
      <dgm:spPr/>
      <dgm:t>
        <a:bodyPr/>
        <a:lstStyle/>
        <a:p>
          <a:endParaRPr lang="en-US"/>
        </a:p>
      </dgm:t>
    </dgm:pt>
    <dgm:pt modelId="{6347D0AF-8100-2544-952B-C1338D3A6A0A}" type="sibTrans" cxnId="{422C1633-6033-DD4E-8157-598774907C44}">
      <dgm:prSet/>
      <dgm:spPr/>
      <dgm:t>
        <a:bodyPr/>
        <a:lstStyle/>
        <a:p>
          <a:endParaRPr lang="en-US"/>
        </a:p>
      </dgm:t>
    </dgm:pt>
    <dgm:pt modelId="{159B9058-36FE-5747-BA40-FF0E98D2B18C}">
      <dgm:prSet/>
      <dgm:spPr/>
      <dgm:t>
        <a:bodyPr/>
        <a:lstStyle/>
        <a:p>
          <a:r>
            <a:rPr lang="en-US" i="0" smtClean="0"/>
            <a:t>Benefits Administration</a:t>
          </a:r>
          <a:endParaRPr lang="en-US" i="0" dirty="0" smtClean="0"/>
        </a:p>
      </dgm:t>
    </dgm:pt>
    <dgm:pt modelId="{EEB32FAB-6C82-934C-B348-279448340734}" type="parTrans" cxnId="{A8989843-2680-B648-93F0-A5B52F5C0BBE}">
      <dgm:prSet/>
      <dgm:spPr/>
      <dgm:t>
        <a:bodyPr/>
        <a:lstStyle/>
        <a:p>
          <a:endParaRPr lang="en-US"/>
        </a:p>
      </dgm:t>
    </dgm:pt>
    <dgm:pt modelId="{496D6F5F-703D-584A-9FE9-2BDE202D26E2}" type="sibTrans" cxnId="{A8989843-2680-B648-93F0-A5B52F5C0BBE}">
      <dgm:prSet/>
      <dgm:spPr/>
      <dgm:t>
        <a:bodyPr/>
        <a:lstStyle/>
        <a:p>
          <a:endParaRPr lang="en-US"/>
        </a:p>
      </dgm:t>
    </dgm:pt>
    <dgm:pt modelId="{2EA9E650-25F7-FC4D-82D8-766D3CF7EE49}">
      <dgm:prSet/>
      <dgm:spPr/>
      <dgm:t>
        <a:bodyPr/>
        <a:lstStyle/>
        <a:p>
          <a:r>
            <a:rPr lang="en-US" b="0" i="0" smtClean="0"/>
            <a:t>Professional Employer Organization (PEO)</a:t>
          </a:r>
          <a:endParaRPr lang="en-US" b="0" i="0" dirty="0"/>
        </a:p>
      </dgm:t>
    </dgm:pt>
    <dgm:pt modelId="{F7897B6A-A8E1-9E48-BABB-8827A6802644}" type="parTrans" cxnId="{0D925B09-36BE-C049-9F6B-A02399423985}">
      <dgm:prSet/>
      <dgm:spPr/>
      <dgm:t>
        <a:bodyPr/>
        <a:lstStyle/>
        <a:p>
          <a:endParaRPr lang="en-US"/>
        </a:p>
      </dgm:t>
    </dgm:pt>
    <dgm:pt modelId="{EED19029-CE55-6249-B053-18C9772AE25A}" type="sibTrans" cxnId="{0D925B09-36BE-C049-9F6B-A02399423985}">
      <dgm:prSet/>
      <dgm:spPr/>
      <dgm:t>
        <a:bodyPr/>
        <a:lstStyle/>
        <a:p>
          <a:endParaRPr lang="en-US"/>
        </a:p>
      </dgm:t>
    </dgm:pt>
    <dgm:pt modelId="{38381749-446A-1645-9118-67ACDB768F84}">
      <dgm:prSet/>
      <dgm:spPr/>
      <dgm:t>
        <a:bodyPr/>
        <a:lstStyle/>
        <a:p>
          <a:r>
            <a:rPr lang="en-US" i="0" smtClean="0"/>
            <a:t>A PEO is simply a relationship in which you select a provider to become your dedicated HR management and benefits administration partner, and deliver a broad range of HR services through a “co-employment” model. In a standard PEO, you retain the day-to-day control over how you manage your employees, and your provider handles the HR management and benefits administration.</a:t>
          </a:r>
          <a:endParaRPr lang="en-US" i="0" dirty="0"/>
        </a:p>
      </dgm:t>
    </dgm:pt>
    <dgm:pt modelId="{CC0064D3-CAC9-A24F-B4EF-AAA380E523C7}" type="parTrans" cxnId="{C18FFD1B-8BA0-0645-AC93-49F24D7349CE}">
      <dgm:prSet/>
      <dgm:spPr/>
      <dgm:t>
        <a:bodyPr/>
        <a:lstStyle/>
        <a:p>
          <a:endParaRPr lang="en-US"/>
        </a:p>
      </dgm:t>
    </dgm:pt>
    <dgm:pt modelId="{38073532-2FF0-9848-9CEC-AFDE8EECC0D3}" type="sibTrans" cxnId="{C18FFD1B-8BA0-0645-AC93-49F24D7349CE}">
      <dgm:prSet/>
      <dgm:spPr/>
      <dgm:t>
        <a:bodyPr/>
        <a:lstStyle/>
        <a:p>
          <a:endParaRPr lang="en-US"/>
        </a:p>
      </dgm:t>
    </dgm:pt>
    <dgm:pt modelId="{0353A1C3-0303-7B49-9918-1A2FCF8AE70D}">
      <dgm:prSet/>
      <dgm:spPr/>
      <dgm:t>
        <a:bodyPr/>
        <a:lstStyle/>
        <a:p>
          <a:r>
            <a:rPr lang="en-US" b="1" i="0" smtClean="0"/>
            <a:t>ADP TotalSourceSM </a:t>
          </a:r>
          <a:r>
            <a:rPr lang="en-US" i="0" smtClean="0"/>
            <a:t>integrates all major HR management and employee benefits functions into a single-source solution.</a:t>
          </a:r>
          <a:endParaRPr lang="en-US" i="0" dirty="0"/>
        </a:p>
      </dgm:t>
    </dgm:pt>
    <dgm:pt modelId="{D7F00D12-0580-1545-90CF-72A8F379B009}" type="parTrans" cxnId="{32396CBA-C98F-5C45-87E6-ED2BF48B0B24}">
      <dgm:prSet/>
      <dgm:spPr/>
      <dgm:t>
        <a:bodyPr/>
        <a:lstStyle/>
        <a:p>
          <a:endParaRPr lang="en-US"/>
        </a:p>
      </dgm:t>
    </dgm:pt>
    <dgm:pt modelId="{66D844FE-93CE-834E-9E33-5236797842BE}" type="sibTrans" cxnId="{32396CBA-C98F-5C45-87E6-ED2BF48B0B24}">
      <dgm:prSet/>
      <dgm:spPr/>
      <dgm:t>
        <a:bodyPr/>
        <a:lstStyle/>
        <a:p>
          <a:endParaRPr lang="en-US"/>
        </a:p>
      </dgm:t>
    </dgm:pt>
    <dgm:pt modelId="{13F1160A-844F-5B4E-A0E0-AD17EA4986AF}" type="pres">
      <dgm:prSet presAssocID="{5F48C5D9-6BEA-7245-A4A6-5F179B498534}" presName="Name0" presStyleCnt="0">
        <dgm:presLayoutVars>
          <dgm:dir/>
          <dgm:animLvl val="lvl"/>
          <dgm:resizeHandles val="exact"/>
        </dgm:presLayoutVars>
      </dgm:prSet>
      <dgm:spPr/>
      <dgm:t>
        <a:bodyPr/>
        <a:lstStyle/>
        <a:p>
          <a:endParaRPr lang="en-US"/>
        </a:p>
      </dgm:t>
    </dgm:pt>
    <dgm:pt modelId="{6FBF1B6A-5671-0847-A4D3-5DDF4D78CC5F}" type="pres">
      <dgm:prSet presAssocID="{0093FD60-7D49-9C48-8E0F-7D54D28CFF13}" presName="composite" presStyleCnt="0"/>
      <dgm:spPr/>
    </dgm:pt>
    <dgm:pt modelId="{3706E302-50B0-C443-8585-0C94C0EA290E}" type="pres">
      <dgm:prSet presAssocID="{0093FD60-7D49-9C48-8E0F-7D54D28CFF13}" presName="parTx" presStyleLbl="alignNode1" presStyleIdx="0" presStyleCnt="3">
        <dgm:presLayoutVars>
          <dgm:chMax val="0"/>
          <dgm:chPref val="0"/>
          <dgm:bulletEnabled val="1"/>
        </dgm:presLayoutVars>
      </dgm:prSet>
      <dgm:spPr/>
      <dgm:t>
        <a:bodyPr/>
        <a:lstStyle/>
        <a:p>
          <a:endParaRPr lang="en-US"/>
        </a:p>
      </dgm:t>
    </dgm:pt>
    <dgm:pt modelId="{0DDDFC73-270A-FC44-8293-72E67C74627A}" type="pres">
      <dgm:prSet presAssocID="{0093FD60-7D49-9C48-8E0F-7D54D28CFF13}" presName="desTx" presStyleLbl="alignAccFollowNode1" presStyleIdx="0" presStyleCnt="3">
        <dgm:presLayoutVars>
          <dgm:bulletEnabled val="1"/>
        </dgm:presLayoutVars>
      </dgm:prSet>
      <dgm:spPr/>
      <dgm:t>
        <a:bodyPr/>
        <a:lstStyle/>
        <a:p>
          <a:endParaRPr lang="en-US"/>
        </a:p>
      </dgm:t>
    </dgm:pt>
    <dgm:pt modelId="{36DAC0CE-B5E6-E14B-A0EF-A207D47327D5}" type="pres">
      <dgm:prSet presAssocID="{88F4E879-BF8E-0E4B-B08D-385C5673E7A1}" presName="space" presStyleCnt="0"/>
      <dgm:spPr/>
    </dgm:pt>
    <dgm:pt modelId="{ADBD39AB-607E-6D45-A8B3-52BBE3D153D2}" type="pres">
      <dgm:prSet presAssocID="{B33FF38F-BA02-8241-ACB1-63C737BAE034}" presName="composite" presStyleCnt="0"/>
      <dgm:spPr/>
    </dgm:pt>
    <dgm:pt modelId="{6FC28F69-2850-3649-8AC0-F09AD7E799FD}" type="pres">
      <dgm:prSet presAssocID="{B33FF38F-BA02-8241-ACB1-63C737BAE034}" presName="parTx" presStyleLbl="alignNode1" presStyleIdx="1" presStyleCnt="3">
        <dgm:presLayoutVars>
          <dgm:chMax val="0"/>
          <dgm:chPref val="0"/>
          <dgm:bulletEnabled val="1"/>
        </dgm:presLayoutVars>
      </dgm:prSet>
      <dgm:spPr/>
      <dgm:t>
        <a:bodyPr/>
        <a:lstStyle/>
        <a:p>
          <a:endParaRPr lang="en-US"/>
        </a:p>
      </dgm:t>
    </dgm:pt>
    <dgm:pt modelId="{B0BD25C5-A67B-5548-82DD-BDC43A15BFBA}" type="pres">
      <dgm:prSet presAssocID="{B33FF38F-BA02-8241-ACB1-63C737BAE034}" presName="desTx" presStyleLbl="alignAccFollowNode1" presStyleIdx="1" presStyleCnt="3">
        <dgm:presLayoutVars>
          <dgm:bulletEnabled val="1"/>
        </dgm:presLayoutVars>
      </dgm:prSet>
      <dgm:spPr/>
      <dgm:t>
        <a:bodyPr/>
        <a:lstStyle/>
        <a:p>
          <a:endParaRPr lang="en-US"/>
        </a:p>
      </dgm:t>
    </dgm:pt>
    <dgm:pt modelId="{81CC2D35-8C03-7A4E-A6C8-29587A01DC53}" type="pres">
      <dgm:prSet presAssocID="{70445CA1-4DA6-B149-9740-636C4E2071C8}" presName="space" presStyleCnt="0"/>
      <dgm:spPr/>
    </dgm:pt>
    <dgm:pt modelId="{F99E3415-EFBA-C643-BE84-3C8249535CB0}" type="pres">
      <dgm:prSet presAssocID="{C52E7BA3-90CC-754B-9605-CE796C631A46}" presName="composite" presStyleCnt="0"/>
      <dgm:spPr/>
    </dgm:pt>
    <dgm:pt modelId="{91690A63-CE0C-F640-8E06-76A8DE290C82}" type="pres">
      <dgm:prSet presAssocID="{C52E7BA3-90CC-754B-9605-CE796C631A46}" presName="parTx" presStyleLbl="alignNode1" presStyleIdx="2" presStyleCnt="3">
        <dgm:presLayoutVars>
          <dgm:chMax val="0"/>
          <dgm:chPref val="0"/>
          <dgm:bulletEnabled val="1"/>
        </dgm:presLayoutVars>
      </dgm:prSet>
      <dgm:spPr/>
      <dgm:t>
        <a:bodyPr/>
        <a:lstStyle/>
        <a:p>
          <a:endParaRPr lang="en-US"/>
        </a:p>
      </dgm:t>
    </dgm:pt>
    <dgm:pt modelId="{323A143A-D22B-9848-B652-8159403EB17B}" type="pres">
      <dgm:prSet presAssocID="{C52E7BA3-90CC-754B-9605-CE796C631A46}" presName="desTx" presStyleLbl="alignAccFollowNode1" presStyleIdx="2" presStyleCnt="3">
        <dgm:presLayoutVars>
          <dgm:bulletEnabled val="1"/>
        </dgm:presLayoutVars>
      </dgm:prSet>
      <dgm:spPr/>
      <dgm:t>
        <a:bodyPr/>
        <a:lstStyle/>
        <a:p>
          <a:endParaRPr lang="en-US"/>
        </a:p>
      </dgm:t>
    </dgm:pt>
  </dgm:ptLst>
  <dgm:cxnLst>
    <dgm:cxn modelId="{0D925B09-36BE-C049-9F6B-A02399423985}" srcId="{0093FD60-7D49-9C48-8E0F-7D54D28CFF13}" destId="{2EA9E650-25F7-FC4D-82D8-766D3CF7EE49}" srcOrd="1" destOrd="0" parTransId="{F7897B6A-A8E1-9E48-BABB-8827A6802644}" sibTransId="{EED19029-CE55-6249-B053-18C9772AE25A}"/>
    <dgm:cxn modelId="{D8BD86F5-0D92-364D-9C89-27BFE1338E88}" srcId="{C52E7BA3-90CC-754B-9605-CE796C631A46}" destId="{E6C5B603-0729-1E4F-80DB-46D854D57064}" srcOrd="0" destOrd="0" parTransId="{076DBBDE-2FFB-B04E-82FF-4C9638672897}" sibTransId="{C4DFD967-A9A2-694F-B0C1-1E380801B11A}"/>
    <dgm:cxn modelId="{00272BAC-8092-E54D-823E-088C1A28AB8F}" type="presOf" srcId="{6AE9B5F2-6FDD-F645-AE25-BD6923DA8BDB}" destId="{323A143A-D22B-9848-B652-8159403EB17B}" srcOrd="0" destOrd="9" presId="urn:microsoft.com/office/officeart/2005/8/layout/hList1"/>
    <dgm:cxn modelId="{B0F1C8DA-8340-0648-8957-49829BA17996}" type="presOf" srcId="{23203BF1-AC6E-AA42-B0A6-C99C99DF1253}" destId="{B0BD25C5-A67B-5548-82DD-BDC43A15BFBA}" srcOrd="0" destOrd="1" presId="urn:microsoft.com/office/officeart/2005/8/layout/hList1"/>
    <dgm:cxn modelId="{713EFDD8-212D-4A4F-968D-E27394A09301}" srcId="{C52E7BA3-90CC-754B-9605-CE796C631A46}" destId="{BD599A8C-454A-7340-ABC8-C7CC9F7E9381}" srcOrd="6" destOrd="0" parTransId="{6BF9EC98-818C-DA4F-9035-A544FF7649CD}" sibTransId="{60206324-6119-0D41-847B-FB92384AF177}"/>
    <dgm:cxn modelId="{107487B1-C3C1-0E4E-956E-6B72FD20A2AB}" type="presOf" srcId="{C52E7BA3-90CC-754B-9605-CE796C631A46}" destId="{91690A63-CE0C-F640-8E06-76A8DE290C82}" srcOrd="0" destOrd="0" presId="urn:microsoft.com/office/officeart/2005/8/layout/hList1"/>
    <dgm:cxn modelId="{011831C4-F787-2B49-8A9F-01F17F783846}" srcId="{C52E7BA3-90CC-754B-9605-CE796C631A46}" destId="{80927B65-2536-BF47-92A4-F5368B77B283}" srcOrd="4" destOrd="0" parTransId="{F9AF7243-EFAC-DE40-86EC-F89D1EC6A755}" sibTransId="{0F3B3255-DAAF-3A44-9F6F-5CD7C30D0E0E}"/>
    <dgm:cxn modelId="{32396CBA-C98F-5C45-87E6-ED2BF48B0B24}" srcId="{2EA9E650-25F7-FC4D-82D8-766D3CF7EE49}" destId="{0353A1C3-0303-7B49-9918-1A2FCF8AE70D}" srcOrd="1" destOrd="0" parTransId="{D7F00D12-0580-1545-90CF-72A8F379B009}" sibTransId="{66D844FE-93CE-834E-9E33-5236797842BE}"/>
    <dgm:cxn modelId="{C18FFD1B-8BA0-0645-AC93-49F24D7349CE}" srcId="{2EA9E650-25F7-FC4D-82D8-766D3CF7EE49}" destId="{38381749-446A-1645-9118-67ACDB768F84}" srcOrd="0" destOrd="0" parTransId="{CC0064D3-CAC9-A24F-B4EF-AAA380E523C7}" sibTransId="{38073532-2FF0-9848-9CEC-AFDE8EECC0D3}"/>
    <dgm:cxn modelId="{69F476C6-BCDA-E842-87E1-5ADE0C12FD13}" srcId="{0093FD60-7D49-9C48-8E0F-7D54D28CFF13}" destId="{65FBF163-8492-E647-BDFD-0799414C911C}" srcOrd="0" destOrd="0" parTransId="{93BE817E-7078-D54B-9B49-39CE8B64885F}" sibTransId="{72E8CF52-2F64-DD4F-8EF7-E10F4DE7F6C0}"/>
    <dgm:cxn modelId="{A3ED36B6-EAB3-C546-B2D1-01D9606F6353}" srcId="{C52E7BA3-90CC-754B-9605-CE796C631A46}" destId="{68C0E193-4C41-B844-8020-A38081C4B23C}" srcOrd="1" destOrd="0" parTransId="{CF03C5C4-5413-E441-8B38-1E19498962C4}" sibTransId="{FE2EBE83-5290-C143-A968-0E0CD286548B}"/>
    <dgm:cxn modelId="{86316E14-9DD9-DF45-8B77-7711BFD21C66}" srcId="{5F48C5D9-6BEA-7245-A4A6-5F179B498534}" destId="{C52E7BA3-90CC-754B-9605-CE796C631A46}" srcOrd="2" destOrd="0" parTransId="{1438EDA9-703D-4141-B33E-92384CAEF69C}" sibTransId="{C717D1DE-0950-7C45-BBFE-020E0A66BC24}"/>
    <dgm:cxn modelId="{BA0E225E-D7ED-CB4D-9116-98670C7A7E6C}" type="presOf" srcId="{99994366-0636-124E-B2C8-4937C128C9E1}" destId="{323A143A-D22B-9848-B652-8159403EB17B}" srcOrd="0" destOrd="5" presId="urn:microsoft.com/office/officeart/2005/8/layout/hList1"/>
    <dgm:cxn modelId="{68219966-8E5A-284A-821A-47567E0355E9}" type="presOf" srcId="{E6C5B603-0729-1E4F-80DB-46D854D57064}" destId="{323A143A-D22B-9848-B652-8159403EB17B}" srcOrd="0" destOrd="0" presId="urn:microsoft.com/office/officeart/2005/8/layout/hList1"/>
    <dgm:cxn modelId="{795AEFDA-CDBA-6B4C-B02D-AAD377DF90F8}" type="presOf" srcId="{38381749-446A-1645-9118-67ACDB768F84}" destId="{0DDDFC73-270A-FC44-8293-72E67C74627A}" srcOrd="0" destOrd="2" presId="urn:microsoft.com/office/officeart/2005/8/layout/hList1"/>
    <dgm:cxn modelId="{1E532D56-C913-C843-BB3A-663A3DC58026}" srcId="{05B31E8B-9EBE-0045-AFDC-59002F61178E}" destId="{7A802538-EA50-2B4A-A66F-07C463CB9B09}" srcOrd="1" destOrd="0" parTransId="{2598A733-B548-F743-A73C-4F3566B6A72A}" sibTransId="{15048BED-F0A6-BB4B-8FC3-C3D33E7B801F}"/>
    <dgm:cxn modelId="{69B44ECC-47A3-8C44-9760-AD3A1188FA9A}" type="presOf" srcId="{BBA4188E-2866-9A49-8020-1E4F4873EE46}" destId="{323A143A-D22B-9848-B652-8159403EB17B}" srcOrd="0" destOrd="2" presId="urn:microsoft.com/office/officeart/2005/8/layout/hList1"/>
    <dgm:cxn modelId="{81914F0C-215A-DB45-A561-DE00A1DD1895}" srcId="{C52E7BA3-90CC-754B-9605-CE796C631A46}" destId="{B4C8514E-B502-3844-9A13-088EBB7B841E}" srcOrd="7" destOrd="0" parTransId="{99492A40-B588-E540-B9FE-7DE687D9B372}" sibTransId="{9BD4AAD7-ACF1-6343-B36D-AB0ECFE05786}"/>
    <dgm:cxn modelId="{044107A1-4AEB-9645-A0A6-20FAFB81E561}" srcId="{C52E7BA3-90CC-754B-9605-CE796C631A46}" destId="{480B9738-D607-DF47-BB0B-65D848BF6576}" srcOrd="10" destOrd="0" parTransId="{2BA250FF-68BE-8040-A67D-650A16522B42}" sibTransId="{3B594D1C-A8BD-B04F-936F-7BE2583749A9}"/>
    <dgm:cxn modelId="{CC82C1F9-6F60-F049-B9BF-096526045549}" type="presOf" srcId="{B4C8514E-B502-3844-9A13-088EBB7B841E}" destId="{323A143A-D22B-9848-B652-8159403EB17B}" srcOrd="0" destOrd="7" presId="urn:microsoft.com/office/officeart/2005/8/layout/hList1"/>
    <dgm:cxn modelId="{2BEBB585-8529-2A48-8E31-87173DE0214E}" type="presOf" srcId="{DBF9FF01-9E58-E945-96DD-7E38A08C1AB7}" destId="{323A143A-D22B-9848-B652-8159403EB17B}" srcOrd="0" destOrd="8" presId="urn:microsoft.com/office/officeart/2005/8/layout/hList1"/>
    <dgm:cxn modelId="{518B9BBC-A7A6-014A-AABC-FD36C9EB3046}" type="presOf" srcId="{0353A1C3-0303-7B49-9918-1A2FCF8AE70D}" destId="{0DDDFC73-270A-FC44-8293-72E67C74627A}" srcOrd="0" destOrd="3" presId="urn:microsoft.com/office/officeart/2005/8/layout/hList1"/>
    <dgm:cxn modelId="{BBEB7E70-8E43-CC40-8531-8EF7FC393A79}" srcId="{05B31E8B-9EBE-0045-AFDC-59002F61178E}" destId="{23203BF1-AC6E-AA42-B0A6-C99C99DF1253}" srcOrd="0" destOrd="0" parTransId="{5B6BB710-9124-4646-A066-CFF7FA62314B}" sibTransId="{9322C70F-97A6-B040-88AB-6E1B6F9BA0AC}"/>
    <dgm:cxn modelId="{BD78E211-2B6B-DE41-B503-23C168FC4091}" srcId="{5F48C5D9-6BEA-7245-A4A6-5F179B498534}" destId="{B33FF38F-BA02-8241-ACB1-63C737BAE034}" srcOrd="1" destOrd="0" parTransId="{144067CE-2C3B-E84C-9DA5-53F22626F547}" sibTransId="{70445CA1-4DA6-B149-9740-636C4E2071C8}"/>
    <dgm:cxn modelId="{5E4A205F-B684-A14F-923E-3FECB58B2D5C}" type="presOf" srcId="{05B31E8B-9EBE-0045-AFDC-59002F61178E}" destId="{B0BD25C5-A67B-5548-82DD-BDC43A15BFBA}" srcOrd="0" destOrd="0" presId="urn:microsoft.com/office/officeart/2005/8/layout/hList1"/>
    <dgm:cxn modelId="{205C3833-1B1C-C046-A77B-F1BFED88DA83}" type="presOf" srcId="{2EA9E650-25F7-FC4D-82D8-766D3CF7EE49}" destId="{0DDDFC73-270A-FC44-8293-72E67C74627A}" srcOrd="0" destOrd="1" presId="urn:microsoft.com/office/officeart/2005/8/layout/hList1"/>
    <dgm:cxn modelId="{A8989843-2680-B648-93F0-A5B52F5C0BBE}" srcId="{05B31E8B-9EBE-0045-AFDC-59002F61178E}" destId="{159B9058-36FE-5747-BA40-FF0E98D2B18C}" srcOrd="3" destOrd="0" parTransId="{EEB32FAB-6C82-934C-B348-279448340734}" sibTransId="{496D6F5F-703D-584A-9FE9-2BDE202D26E2}"/>
    <dgm:cxn modelId="{CEC8EBBA-840D-1E47-BBE4-A1DDF91E1A23}" type="presOf" srcId="{65FBF163-8492-E647-BDFD-0799414C911C}" destId="{0DDDFC73-270A-FC44-8293-72E67C74627A}" srcOrd="0" destOrd="0" presId="urn:microsoft.com/office/officeart/2005/8/layout/hList1"/>
    <dgm:cxn modelId="{062350CB-E745-5945-BD8A-7AABDFA8F9A7}" type="presOf" srcId="{BD599A8C-454A-7340-ABC8-C7CC9F7E9381}" destId="{323A143A-D22B-9848-B652-8159403EB17B}" srcOrd="0" destOrd="6" presId="urn:microsoft.com/office/officeart/2005/8/layout/hList1"/>
    <dgm:cxn modelId="{18C52062-2F9C-8F40-8709-B1443094645B}" srcId="{C52E7BA3-90CC-754B-9605-CE796C631A46}" destId="{6AE9B5F2-6FDD-F645-AE25-BD6923DA8BDB}" srcOrd="9" destOrd="0" parTransId="{D3CC89B6-F04C-074B-881A-F9719168411C}" sibTransId="{E5EA89DE-A878-1344-987A-1D2D7D97C0EF}"/>
    <dgm:cxn modelId="{F1D110A4-003E-4040-B1C2-92A7DC4C897F}" type="presOf" srcId="{68C0E193-4C41-B844-8020-A38081C4B23C}" destId="{323A143A-D22B-9848-B652-8159403EB17B}" srcOrd="0" destOrd="1" presId="urn:microsoft.com/office/officeart/2005/8/layout/hList1"/>
    <dgm:cxn modelId="{7BB4C326-29B2-BD45-9985-74E5C39F2625}" type="presOf" srcId="{EB154054-BA4F-F344-B9A9-742CCC45F111}" destId="{323A143A-D22B-9848-B652-8159403EB17B}" srcOrd="0" destOrd="3" presId="urn:microsoft.com/office/officeart/2005/8/layout/hList1"/>
    <dgm:cxn modelId="{6EEC0EAC-994E-394F-8819-9E66D656D900}" type="presOf" srcId="{7A802538-EA50-2B4A-A66F-07C463CB9B09}" destId="{B0BD25C5-A67B-5548-82DD-BDC43A15BFBA}" srcOrd="0" destOrd="2" presId="urn:microsoft.com/office/officeart/2005/8/layout/hList1"/>
    <dgm:cxn modelId="{08C78C49-78D0-4644-8A39-F571BE3E7978}" type="presOf" srcId="{0093FD60-7D49-9C48-8E0F-7D54D28CFF13}" destId="{3706E302-50B0-C443-8585-0C94C0EA290E}" srcOrd="0" destOrd="0" presId="urn:microsoft.com/office/officeart/2005/8/layout/hList1"/>
    <dgm:cxn modelId="{9E8BE1B6-73AB-7F4B-84B9-C55C6F913583}" type="presOf" srcId="{159B9058-36FE-5747-BA40-FF0E98D2B18C}" destId="{B0BD25C5-A67B-5548-82DD-BDC43A15BFBA}" srcOrd="0" destOrd="4" presId="urn:microsoft.com/office/officeart/2005/8/layout/hList1"/>
    <dgm:cxn modelId="{94F1DCF5-CF2F-3F47-B6F6-B976B7ED520E}" type="presOf" srcId="{80927B65-2536-BF47-92A4-F5368B77B283}" destId="{323A143A-D22B-9848-B652-8159403EB17B}" srcOrd="0" destOrd="4" presId="urn:microsoft.com/office/officeart/2005/8/layout/hList1"/>
    <dgm:cxn modelId="{ED7BEFA0-CC2D-D144-A953-3DD6BD3D2409}" srcId="{C52E7BA3-90CC-754B-9605-CE796C631A46}" destId="{99994366-0636-124E-B2C8-4937C128C9E1}" srcOrd="5" destOrd="0" parTransId="{FCC2DE9B-3F89-6B4C-AF5E-EAEA3E15188F}" sibTransId="{718DB039-55C2-6E4C-9229-9931523D7B56}"/>
    <dgm:cxn modelId="{B6C1BC09-00FF-BE42-86B3-C7A3267B9CD2}" type="presOf" srcId="{B33FF38F-BA02-8241-ACB1-63C737BAE034}" destId="{6FC28F69-2850-3649-8AC0-F09AD7E799FD}" srcOrd="0" destOrd="0" presId="urn:microsoft.com/office/officeart/2005/8/layout/hList1"/>
    <dgm:cxn modelId="{422C1633-6033-DD4E-8157-598774907C44}" srcId="{05B31E8B-9EBE-0045-AFDC-59002F61178E}" destId="{CE777B5E-23C2-9845-B0BC-9D1B79C0CB15}" srcOrd="2" destOrd="0" parTransId="{D78F8221-5724-4A4C-A9B4-752BBADFB306}" sibTransId="{6347D0AF-8100-2544-952B-C1338D3A6A0A}"/>
    <dgm:cxn modelId="{BEDD7257-625A-4E47-AF65-0DF1E03C899E}" type="presOf" srcId="{480B9738-D607-DF47-BB0B-65D848BF6576}" destId="{323A143A-D22B-9848-B652-8159403EB17B}" srcOrd="0" destOrd="10" presId="urn:microsoft.com/office/officeart/2005/8/layout/hList1"/>
    <dgm:cxn modelId="{ED323313-FD3F-8B49-A669-3C65AB76C780}" type="presOf" srcId="{5F48C5D9-6BEA-7245-A4A6-5F179B498534}" destId="{13F1160A-844F-5B4E-A0E0-AD17EA4986AF}" srcOrd="0" destOrd="0" presId="urn:microsoft.com/office/officeart/2005/8/layout/hList1"/>
    <dgm:cxn modelId="{AC9EAA35-F19B-FF41-92DC-C8F1CCC11447}" srcId="{B33FF38F-BA02-8241-ACB1-63C737BAE034}" destId="{05B31E8B-9EBE-0045-AFDC-59002F61178E}" srcOrd="0" destOrd="0" parTransId="{44D395C4-EC7F-4D49-ACF2-849CC1DCE356}" sibTransId="{524EDD86-A065-5043-929F-F3A92A6AA1AB}"/>
    <dgm:cxn modelId="{449F52D2-E355-2043-9C44-CA12946B4D77}" srcId="{C52E7BA3-90CC-754B-9605-CE796C631A46}" destId="{BBA4188E-2866-9A49-8020-1E4F4873EE46}" srcOrd="2" destOrd="0" parTransId="{E820F668-40D8-E849-8395-4501060DB426}" sibTransId="{EA42249F-102F-7447-B9B5-4517BA284116}"/>
    <dgm:cxn modelId="{38E8B9EC-BA2A-3249-8797-87844921FEFD}" srcId="{5F48C5D9-6BEA-7245-A4A6-5F179B498534}" destId="{0093FD60-7D49-9C48-8E0F-7D54D28CFF13}" srcOrd="0" destOrd="0" parTransId="{2F4021F1-915C-894C-A62D-4EC84DD13A09}" sibTransId="{88F4E879-BF8E-0E4B-B08D-385C5673E7A1}"/>
    <dgm:cxn modelId="{A083D198-B1E4-2645-82AA-B1381243619B}" srcId="{C52E7BA3-90CC-754B-9605-CE796C631A46}" destId="{DBF9FF01-9E58-E945-96DD-7E38A08C1AB7}" srcOrd="8" destOrd="0" parTransId="{30F96C29-BC86-9543-A00C-6B953C4D0DA8}" sibTransId="{A6582F42-1E60-F84D-87A5-89913F3A5E4E}"/>
    <dgm:cxn modelId="{3FAA2A3E-8935-CE45-82CF-63A43EC02879}" srcId="{C52E7BA3-90CC-754B-9605-CE796C631A46}" destId="{EB154054-BA4F-F344-B9A9-742CCC45F111}" srcOrd="3" destOrd="0" parTransId="{343D00FA-593F-424E-889F-8B0B24585712}" sibTransId="{D2AE5BB8-52CB-B849-B560-631CF5BD2D17}"/>
    <dgm:cxn modelId="{7BCA4A99-2920-9545-841A-1D8AAC04D383}" type="presOf" srcId="{CE777B5E-23C2-9845-B0BC-9D1B79C0CB15}" destId="{B0BD25C5-A67B-5548-82DD-BDC43A15BFBA}" srcOrd="0" destOrd="3" presId="urn:microsoft.com/office/officeart/2005/8/layout/hList1"/>
    <dgm:cxn modelId="{9024785B-E16B-A543-86C8-32816FF1EC3A}" type="presParOf" srcId="{13F1160A-844F-5B4E-A0E0-AD17EA4986AF}" destId="{6FBF1B6A-5671-0847-A4D3-5DDF4D78CC5F}" srcOrd="0" destOrd="0" presId="urn:microsoft.com/office/officeart/2005/8/layout/hList1"/>
    <dgm:cxn modelId="{A09741ED-A998-7F46-917B-64D8693BA29F}" type="presParOf" srcId="{6FBF1B6A-5671-0847-A4D3-5DDF4D78CC5F}" destId="{3706E302-50B0-C443-8585-0C94C0EA290E}" srcOrd="0" destOrd="0" presId="urn:microsoft.com/office/officeart/2005/8/layout/hList1"/>
    <dgm:cxn modelId="{33D99A36-BCF7-3348-8E29-C98CFFDBE99C}" type="presParOf" srcId="{6FBF1B6A-5671-0847-A4D3-5DDF4D78CC5F}" destId="{0DDDFC73-270A-FC44-8293-72E67C74627A}" srcOrd="1" destOrd="0" presId="urn:microsoft.com/office/officeart/2005/8/layout/hList1"/>
    <dgm:cxn modelId="{540381FC-A2F6-F944-B228-A9939F296970}" type="presParOf" srcId="{13F1160A-844F-5B4E-A0E0-AD17EA4986AF}" destId="{36DAC0CE-B5E6-E14B-A0EF-A207D47327D5}" srcOrd="1" destOrd="0" presId="urn:microsoft.com/office/officeart/2005/8/layout/hList1"/>
    <dgm:cxn modelId="{064E6CE7-BE9D-FF4F-8BFA-509865DAAF97}" type="presParOf" srcId="{13F1160A-844F-5B4E-A0E0-AD17EA4986AF}" destId="{ADBD39AB-607E-6D45-A8B3-52BBE3D153D2}" srcOrd="2" destOrd="0" presId="urn:microsoft.com/office/officeart/2005/8/layout/hList1"/>
    <dgm:cxn modelId="{F9AA2C0D-AB40-B746-9D1D-F3E6F55B398D}" type="presParOf" srcId="{ADBD39AB-607E-6D45-A8B3-52BBE3D153D2}" destId="{6FC28F69-2850-3649-8AC0-F09AD7E799FD}" srcOrd="0" destOrd="0" presId="urn:microsoft.com/office/officeart/2005/8/layout/hList1"/>
    <dgm:cxn modelId="{C74B42AA-435A-F74B-B7DE-D90108EEFE2D}" type="presParOf" srcId="{ADBD39AB-607E-6D45-A8B3-52BBE3D153D2}" destId="{B0BD25C5-A67B-5548-82DD-BDC43A15BFBA}" srcOrd="1" destOrd="0" presId="urn:microsoft.com/office/officeart/2005/8/layout/hList1"/>
    <dgm:cxn modelId="{B09E0C06-533A-D142-82D0-C22684114792}" type="presParOf" srcId="{13F1160A-844F-5B4E-A0E0-AD17EA4986AF}" destId="{81CC2D35-8C03-7A4E-A6C8-29587A01DC53}" srcOrd="3" destOrd="0" presId="urn:microsoft.com/office/officeart/2005/8/layout/hList1"/>
    <dgm:cxn modelId="{6866F2BF-898F-EF40-85D0-BF8D2107C58C}" type="presParOf" srcId="{13F1160A-844F-5B4E-A0E0-AD17EA4986AF}" destId="{F99E3415-EFBA-C643-BE84-3C8249535CB0}" srcOrd="4" destOrd="0" presId="urn:microsoft.com/office/officeart/2005/8/layout/hList1"/>
    <dgm:cxn modelId="{4344A36B-8D05-384D-B091-573A98B8A910}" type="presParOf" srcId="{F99E3415-EFBA-C643-BE84-3C8249535CB0}" destId="{91690A63-CE0C-F640-8E06-76A8DE290C82}" srcOrd="0" destOrd="0" presId="urn:microsoft.com/office/officeart/2005/8/layout/hList1"/>
    <dgm:cxn modelId="{BB2AF33C-4144-3C4A-835B-0DB879CCAE76}" type="presParOf" srcId="{F99E3415-EFBA-C643-BE84-3C8249535CB0}" destId="{323A143A-D22B-9848-B652-8159403EB1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9C8BC-0CB2-A048-9FBD-642F50F94E16}">
      <dsp:nvSpPr>
        <dsp:cNvPr id="0" name=""/>
        <dsp:cNvSpPr/>
      </dsp:nvSpPr>
      <dsp:spPr>
        <a:xfrm>
          <a:off x="2540" y="311762"/>
          <a:ext cx="2477273" cy="3168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Allegiance COBRA Services</a:t>
          </a:r>
          <a:endParaRPr lang="en-US" sz="1100" kern="1200" dirty="0"/>
        </a:p>
      </dsp:txBody>
      <dsp:txXfrm>
        <a:off x="2540" y="311762"/>
        <a:ext cx="2477273" cy="316800"/>
      </dsp:txXfrm>
    </dsp:sp>
    <dsp:sp modelId="{723AEED7-9CA9-B740-B30D-BE7EB79CC4D2}">
      <dsp:nvSpPr>
        <dsp:cNvPr id="0" name=""/>
        <dsp:cNvSpPr/>
      </dsp:nvSpPr>
      <dsp:spPr>
        <a:xfrm>
          <a:off x="2540" y="628562"/>
          <a:ext cx="2477273" cy="446885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COBRA General Notice</a:t>
          </a:r>
          <a:endParaRPr lang="en-US" sz="1100" kern="1200" dirty="0"/>
        </a:p>
        <a:p>
          <a:pPr marL="57150" lvl="1" indent="-57150" algn="l" defTabSz="488950">
            <a:lnSpc>
              <a:spcPct val="90000"/>
            </a:lnSpc>
            <a:spcBef>
              <a:spcPct val="0"/>
            </a:spcBef>
            <a:spcAft>
              <a:spcPct val="15000"/>
            </a:spcAft>
            <a:buChar char="••"/>
          </a:pPr>
          <a:r>
            <a:rPr lang="en-US" sz="1100" kern="1200" dirty="0" smtClean="0"/>
            <a:t>COBRA Election Notice to Qualified Beneficiaries</a:t>
          </a:r>
          <a:endParaRPr lang="en-US" sz="1100" kern="1200" dirty="0"/>
        </a:p>
        <a:p>
          <a:pPr marL="57150" lvl="1" indent="-57150" algn="l" defTabSz="488950">
            <a:lnSpc>
              <a:spcPct val="90000"/>
            </a:lnSpc>
            <a:spcBef>
              <a:spcPct val="0"/>
            </a:spcBef>
            <a:spcAft>
              <a:spcPct val="15000"/>
            </a:spcAft>
            <a:buChar char="••"/>
          </a:pPr>
          <a:r>
            <a:rPr lang="en-US" sz="1100" kern="1200" dirty="0" smtClean="0"/>
            <a:t>All additional notices are required by COBRA regulation, including Termination notice and Unavailability of COBRA notice</a:t>
          </a:r>
        </a:p>
        <a:p>
          <a:pPr marL="57150" lvl="1" indent="-57150" algn="l" defTabSz="488950">
            <a:lnSpc>
              <a:spcPct val="90000"/>
            </a:lnSpc>
            <a:spcBef>
              <a:spcPct val="0"/>
            </a:spcBef>
            <a:spcAft>
              <a:spcPct val="15000"/>
            </a:spcAft>
            <a:buChar char="••"/>
          </a:pPr>
          <a:r>
            <a:rPr lang="en-US" sz="1100" kern="1200" dirty="0" smtClean="0"/>
            <a:t>Customize COBRA notices for specific client needs</a:t>
          </a:r>
          <a:endParaRPr lang="en-US" sz="1100" kern="1200" dirty="0"/>
        </a:p>
        <a:p>
          <a:pPr marL="57150" lvl="1" indent="-57150" algn="l" defTabSz="488950">
            <a:lnSpc>
              <a:spcPct val="90000"/>
            </a:lnSpc>
            <a:spcBef>
              <a:spcPct val="0"/>
            </a:spcBef>
            <a:spcAft>
              <a:spcPct val="15000"/>
            </a:spcAft>
            <a:buChar char="••"/>
          </a:pPr>
          <a:r>
            <a:rPr lang="en-US" sz="1100" kern="1200" dirty="0" smtClean="0"/>
            <a:t>Maintain Federal mandated COBRA documentation</a:t>
          </a:r>
          <a:endParaRPr lang="en-US" sz="1100" kern="1200" dirty="0"/>
        </a:p>
        <a:p>
          <a:pPr marL="57150" lvl="1" indent="-57150" algn="l" defTabSz="488950">
            <a:lnSpc>
              <a:spcPct val="90000"/>
            </a:lnSpc>
            <a:spcBef>
              <a:spcPct val="0"/>
            </a:spcBef>
            <a:spcAft>
              <a:spcPct val="15000"/>
            </a:spcAft>
            <a:buChar char="••"/>
          </a:pPr>
          <a:r>
            <a:rPr lang="en-US" sz="1100" kern="1200" dirty="0" smtClean="0"/>
            <a:t>Monitor COBRA regulations and legal opinions</a:t>
          </a:r>
          <a:endParaRPr lang="en-US" sz="1100" kern="1200" dirty="0"/>
        </a:p>
        <a:p>
          <a:pPr marL="57150" lvl="1" indent="-57150" algn="l" defTabSz="488950">
            <a:lnSpc>
              <a:spcPct val="90000"/>
            </a:lnSpc>
            <a:spcBef>
              <a:spcPct val="0"/>
            </a:spcBef>
            <a:spcAft>
              <a:spcPct val="15000"/>
            </a:spcAft>
            <a:buChar char="••"/>
          </a:pPr>
          <a:r>
            <a:rPr lang="en-US" sz="1100" kern="1200" dirty="0" smtClean="0"/>
            <a:t>Invoice and collect COBRA premiums</a:t>
          </a:r>
          <a:endParaRPr lang="en-US" sz="1100" kern="1200" dirty="0"/>
        </a:p>
        <a:p>
          <a:pPr marL="57150" lvl="1" indent="-57150" algn="l" defTabSz="488950">
            <a:lnSpc>
              <a:spcPct val="90000"/>
            </a:lnSpc>
            <a:spcBef>
              <a:spcPct val="0"/>
            </a:spcBef>
            <a:spcAft>
              <a:spcPct val="15000"/>
            </a:spcAft>
            <a:buChar char="••"/>
          </a:pPr>
          <a:r>
            <a:rPr lang="en-US" sz="1100" kern="1200" dirty="0" smtClean="0"/>
            <a:t>Complete and accurate disclosure to health care providers</a:t>
          </a:r>
          <a:endParaRPr lang="en-US" sz="1100" kern="1200" dirty="0"/>
        </a:p>
        <a:p>
          <a:pPr marL="57150" lvl="1" indent="-57150" algn="l" defTabSz="488950">
            <a:lnSpc>
              <a:spcPct val="90000"/>
            </a:lnSpc>
            <a:spcBef>
              <a:spcPct val="0"/>
            </a:spcBef>
            <a:spcAft>
              <a:spcPct val="15000"/>
            </a:spcAft>
            <a:buChar char="••"/>
          </a:pPr>
          <a:r>
            <a:rPr lang="en-US" sz="1100" kern="1200" dirty="0" smtClean="0"/>
            <a:t>Provide a Toll free Customer Service number</a:t>
          </a:r>
          <a:endParaRPr lang="en-US" sz="1100" kern="1200" dirty="0"/>
        </a:p>
        <a:p>
          <a:pPr marL="57150" lvl="1" indent="-57150" algn="l" defTabSz="488950">
            <a:lnSpc>
              <a:spcPct val="90000"/>
            </a:lnSpc>
            <a:spcBef>
              <a:spcPct val="0"/>
            </a:spcBef>
            <a:spcAft>
              <a:spcPct val="15000"/>
            </a:spcAft>
            <a:buChar char="••"/>
          </a:pPr>
          <a:r>
            <a:rPr lang="en-US" sz="1100" kern="1200" dirty="0" smtClean="0"/>
            <a:t>State specific Continuation coverage Administration is also available</a:t>
          </a:r>
          <a:endParaRPr lang="en-US" sz="1100" kern="1200" dirty="0"/>
        </a:p>
        <a:p>
          <a:pPr marL="57150" lvl="1" indent="-57150" algn="l" defTabSz="488950">
            <a:lnSpc>
              <a:spcPct val="90000"/>
            </a:lnSpc>
            <a:spcBef>
              <a:spcPct val="0"/>
            </a:spcBef>
            <a:spcAft>
              <a:spcPct val="15000"/>
            </a:spcAft>
            <a:buChar char="••"/>
          </a:pPr>
          <a:r>
            <a:rPr lang="en-US" sz="1100" kern="1200" dirty="0" smtClean="0"/>
            <a:t>Certificate of Creditable Coverage at loss of coverage</a:t>
          </a:r>
          <a:endParaRPr lang="en-US" sz="1100" kern="1200" dirty="0"/>
        </a:p>
        <a:p>
          <a:pPr marL="57150" lvl="1" indent="-57150" algn="l" defTabSz="488950">
            <a:lnSpc>
              <a:spcPct val="90000"/>
            </a:lnSpc>
            <a:spcBef>
              <a:spcPct val="0"/>
            </a:spcBef>
            <a:spcAft>
              <a:spcPct val="15000"/>
            </a:spcAft>
            <a:buChar char="••"/>
          </a:pPr>
          <a:r>
            <a:rPr lang="en-US" sz="1100" kern="1200" dirty="0" smtClean="0"/>
            <a:t>Certificate of Creditable Coverage at COBRA termination</a:t>
          </a:r>
          <a:endParaRPr lang="en-US" sz="1100" kern="1200" dirty="0"/>
        </a:p>
        <a:p>
          <a:pPr marL="57150" lvl="1" indent="-57150" algn="l" defTabSz="488950">
            <a:lnSpc>
              <a:spcPct val="90000"/>
            </a:lnSpc>
            <a:spcBef>
              <a:spcPct val="0"/>
            </a:spcBef>
            <a:spcAft>
              <a:spcPct val="15000"/>
            </a:spcAft>
            <a:buChar char="••"/>
          </a:pPr>
          <a:r>
            <a:rPr lang="en-US" sz="1100" kern="1200" dirty="0" smtClean="0"/>
            <a:t>Monitors HIPAA regulations, legal opinions and notification requirements</a:t>
          </a:r>
          <a:endParaRPr lang="en-US" sz="1100" kern="1200" dirty="0"/>
        </a:p>
      </dsp:txBody>
      <dsp:txXfrm>
        <a:off x="2540" y="628562"/>
        <a:ext cx="2477273" cy="4468859"/>
      </dsp:txXfrm>
    </dsp:sp>
    <dsp:sp modelId="{D3B67B77-9BBB-204F-AD68-E506CCB76F75}">
      <dsp:nvSpPr>
        <dsp:cNvPr id="0" name=""/>
        <dsp:cNvSpPr/>
      </dsp:nvSpPr>
      <dsp:spPr>
        <a:xfrm>
          <a:off x="2826633" y="311762"/>
          <a:ext cx="2477273" cy="3168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err="1" smtClean="0"/>
            <a:t>PayFlex</a:t>
          </a:r>
          <a:endParaRPr lang="en-US" sz="1100" kern="1200" dirty="0"/>
        </a:p>
      </dsp:txBody>
      <dsp:txXfrm>
        <a:off x="2826633" y="311762"/>
        <a:ext cx="2477273" cy="316800"/>
      </dsp:txXfrm>
    </dsp:sp>
    <dsp:sp modelId="{D1E51C80-2B3E-304C-A38E-47A11C59E671}">
      <dsp:nvSpPr>
        <dsp:cNvPr id="0" name=""/>
        <dsp:cNvSpPr/>
      </dsp:nvSpPr>
      <dsp:spPr>
        <a:xfrm>
          <a:off x="2826633" y="628562"/>
          <a:ext cx="2477273" cy="446885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Personal service implementation</a:t>
          </a:r>
          <a:endParaRPr lang="en-US" sz="1100" kern="1200" dirty="0"/>
        </a:p>
        <a:p>
          <a:pPr marL="57150" lvl="1" indent="-57150" algn="l" defTabSz="488950">
            <a:lnSpc>
              <a:spcPct val="90000"/>
            </a:lnSpc>
            <a:spcBef>
              <a:spcPct val="0"/>
            </a:spcBef>
            <a:spcAft>
              <a:spcPct val="15000"/>
            </a:spcAft>
            <a:buChar char="••"/>
          </a:pPr>
          <a:r>
            <a:rPr lang="en-US" sz="1100" kern="1200" dirty="0" smtClean="0"/>
            <a:t>Employer and Participant web portals</a:t>
          </a:r>
          <a:endParaRPr lang="en-US" sz="1100" kern="1200" dirty="0"/>
        </a:p>
        <a:p>
          <a:pPr marL="57150" lvl="1" indent="-57150" algn="l" defTabSz="488950">
            <a:lnSpc>
              <a:spcPct val="90000"/>
            </a:lnSpc>
            <a:spcBef>
              <a:spcPct val="0"/>
            </a:spcBef>
            <a:spcAft>
              <a:spcPct val="15000"/>
            </a:spcAft>
            <a:buChar char="••"/>
          </a:pPr>
          <a:r>
            <a:rPr lang="en-US" sz="1100" kern="1200" dirty="0" smtClean="0"/>
            <a:t>Current plan member COBRA general rights </a:t>
          </a:r>
          <a:r>
            <a:rPr lang="en-US" sz="1100" kern="1200" dirty="0" err="1" smtClean="0"/>
            <a:t>renotification</a:t>
          </a:r>
          <a:endParaRPr lang="en-US" sz="1100" kern="1200" dirty="0"/>
        </a:p>
        <a:p>
          <a:pPr marL="57150" lvl="1" indent="-57150" algn="l" defTabSz="488950">
            <a:lnSpc>
              <a:spcPct val="90000"/>
            </a:lnSpc>
            <a:spcBef>
              <a:spcPct val="0"/>
            </a:spcBef>
            <a:spcAft>
              <a:spcPct val="15000"/>
            </a:spcAft>
            <a:buChar char="••"/>
          </a:pPr>
          <a:r>
            <a:rPr lang="en-US" sz="1100" kern="1200" dirty="0" smtClean="0"/>
            <a:t>1st class mailing of all required COBRA notices with proof of mailing</a:t>
          </a:r>
          <a:endParaRPr lang="en-US" sz="1100" kern="1200" dirty="0"/>
        </a:p>
        <a:p>
          <a:pPr marL="57150" lvl="1" indent="-57150" algn="l" defTabSz="488950">
            <a:lnSpc>
              <a:spcPct val="90000"/>
            </a:lnSpc>
            <a:spcBef>
              <a:spcPct val="0"/>
            </a:spcBef>
            <a:spcAft>
              <a:spcPct val="15000"/>
            </a:spcAft>
            <a:buChar char="••"/>
          </a:pPr>
          <a:r>
            <a:rPr lang="en-US" sz="1100" kern="1200" dirty="0" smtClean="0"/>
            <a:t>HIPAA special enrollment rights notification</a:t>
          </a:r>
          <a:endParaRPr lang="en-US" sz="1100" kern="1200" dirty="0"/>
        </a:p>
        <a:p>
          <a:pPr marL="57150" lvl="1" indent="-57150" algn="l" defTabSz="488950">
            <a:lnSpc>
              <a:spcPct val="90000"/>
            </a:lnSpc>
            <a:spcBef>
              <a:spcPct val="0"/>
            </a:spcBef>
            <a:spcAft>
              <a:spcPct val="15000"/>
            </a:spcAft>
            <a:buChar char="••"/>
          </a:pPr>
          <a:r>
            <a:rPr lang="en-US" sz="1100" kern="1200" dirty="0" smtClean="0"/>
            <a:t>HIPAA Certificate of Creditable Coverage and statement of portability rights</a:t>
          </a:r>
          <a:endParaRPr lang="en-US" sz="1100" kern="1200" dirty="0"/>
        </a:p>
        <a:p>
          <a:pPr marL="57150" lvl="1" indent="-57150" algn="l" defTabSz="488950">
            <a:lnSpc>
              <a:spcPct val="90000"/>
            </a:lnSpc>
            <a:spcBef>
              <a:spcPct val="0"/>
            </a:spcBef>
            <a:spcAft>
              <a:spcPct val="15000"/>
            </a:spcAft>
            <a:buChar char="••"/>
          </a:pPr>
          <a:r>
            <a:rPr lang="en-US" sz="1100" kern="1200" dirty="0" smtClean="0"/>
            <a:t>Premium collection and paid-through date reporting</a:t>
          </a:r>
          <a:endParaRPr lang="en-US" sz="1100" kern="1200" dirty="0"/>
        </a:p>
        <a:p>
          <a:pPr marL="57150" lvl="1" indent="-57150" algn="l" defTabSz="488950">
            <a:lnSpc>
              <a:spcPct val="90000"/>
            </a:lnSpc>
            <a:spcBef>
              <a:spcPct val="0"/>
            </a:spcBef>
            <a:spcAft>
              <a:spcPct val="15000"/>
            </a:spcAft>
            <a:buChar char="••"/>
          </a:pPr>
          <a:r>
            <a:rPr lang="en-US" sz="1100" kern="1200" dirty="0" smtClean="0"/>
            <a:t>HIPAA 834 and proprietary carrier file format for eligibility data transmission</a:t>
          </a:r>
          <a:endParaRPr lang="en-US" sz="1100" kern="1200" dirty="0"/>
        </a:p>
        <a:p>
          <a:pPr marL="57150" lvl="1" indent="-57150" algn="l" defTabSz="488950">
            <a:lnSpc>
              <a:spcPct val="90000"/>
            </a:lnSpc>
            <a:spcBef>
              <a:spcPct val="0"/>
            </a:spcBef>
            <a:spcAft>
              <a:spcPct val="15000"/>
            </a:spcAft>
            <a:buChar char="••"/>
          </a:pPr>
          <a:r>
            <a:rPr lang="en-US" sz="1100" kern="1200" dirty="0" smtClean="0"/>
            <a:t>Real-time and monthly participant status reports</a:t>
          </a:r>
          <a:endParaRPr lang="en-US" sz="1100" kern="1200" dirty="0"/>
        </a:p>
      </dsp:txBody>
      <dsp:txXfrm>
        <a:off x="2826633" y="628562"/>
        <a:ext cx="2477273" cy="4468859"/>
      </dsp:txXfrm>
    </dsp:sp>
    <dsp:sp modelId="{1B1D949E-3D08-8B45-9C0E-5D2CFB52885E}">
      <dsp:nvSpPr>
        <dsp:cNvPr id="0" name=""/>
        <dsp:cNvSpPr/>
      </dsp:nvSpPr>
      <dsp:spPr>
        <a:xfrm>
          <a:off x="5650725" y="311762"/>
          <a:ext cx="2477273" cy="3168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t>Ceridian</a:t>
          </a:r>
          <a:endParaRPr lang="en-US" sz="1100" kern="1200" dirty="0"/>
        </a:p>
      </dsp:txBody>
      <dsp:txXfrm>
        <a:off x="5650725" y="311762"/>
        <a:ext cx="2477273" cy="316800"/>
      </dsp:txXfrm>
    </dsp:sp>
    <dsp:sp modelId="{E6FB8F77-CEAA-4945-A7DD-592889D465FD}">
      <dsp:nvSpPr>
        <dsp:cNvPr id="0" name=""/>
        <dsp:cNvSpPr/>
      </dsp:nvSpPr>
      <dsp:spPr>
        <a:xfrm>
          <a:off x="5650725" y="628562"/>
          <a:ext cx="2477273" cy="446885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COBRA notifications and correspondence</a:t>
          </a:r>
          <a:endParaRPr lang="en-US" sz="1100" kern="1200" dirty="0"/>
        </a:p>
        <a:p>
          <a:pPr marL="57150" lvl="1" indent="-57150" algn="l" defTabSz="488950">
            <a:lnSpc>
              <a:spcPct val="90000"/>
            </a:lnSpc>
            <a:spcBef>
              <a:spcPct val="0"/>
            </a:spcBef>
            <a:spcAft>
              <a:spcPct val="15000"/>
            </a:spcAft>
            <a:buChar char="••"/>
          </a:pPr>
          <a:r>
            <a:rPr lang="en-US" sz="1100" kern="1200" smtClean="0"/>
            <a:t>COBRA elections and qualifying event processing</a:t>
          </a:r>
          <a:endParaRPr lang="en-US" sz="1100" kern="1200" dirty="0" smtClean="0"/>
        </a:p>
        <a:p>
          <a:pPr marL="57150" lvl="1" indent="-57150" algn="l" defTabSz="488950">
            <a:lnSpc>
              <a:spcPct val="90000"/>
            </a:lnSpc>
            <a:spcBef>
              <a:spcPct val="0"/>
            </a:spcBef>
            <a:spcAft>
              <a:spcPct val="15000"/>
            </a:spcAft>
            <a:buChar char="••"/>
          </a:pPr>
          <a:r>
            <a:rPr lang="en-US" sz="1100" kern="1200" smtClean="0"/>
            <a:t>COBRA billing and payment processing</a:t>
          </a:r>
          <a:endParaRPr lang="en-US" sz="1100" kern="1200" dirty="0" smtClean="0"/>
        </a:p>
        <a:p>
          <a:pPr marL="57150" lvl="1" indent="-57150" algn="l" defTabSz="488950">
            <a:lnSpc>
              <a:spcPct val="90000"/>
            </a:lnSpc>
            <a:spcBef>
              <a:spcPct val="0"/>
            </a:spcBef>
            <a:spcAft>
              <a:spcPct val="15000"/>
            </a:spcAft>
            <a:buChar char="••"/>
          </a:pPr>
          <a:r>
            <a:rPr lang="en-US" sz="1100" kern="1200" smtClean="0"/>
            <a:t>COBRA premium remittance with itemized reports</a:t>
          </a:r>
          <a:endParaRPr lang="en-US" sz="1100" kern="1200" dirty="0" smtClean="0"/>
        </a:p>
        <a:p>
          <a:pPr marL="57150" lvl="1" indent="-57150" algn="l" defTabSz="488950">
            <a:lnSpc>
              <a:spcPct val="90000"/>
            </a:lnSpc>
            <a:spcBef>
              <a:spcPct val="0"/>
            </a:spcBef>
            <a:spcAft>
              <a:spcPct val="15000"/>
            </a:spcAft>
            <a:buChar char="••"/>
          </a:pPr>
          <a:r>
            <a:rPr lang="en-US" sz="1100" kern="1200" smtClean="0"/>
            <a:t>Full or partial open enrollment services</a:t>
          </a:r>
          <a:endParaRPr lang="en-US" sz="1100" kern="1200" dirty="0" smtClean="0"/>
        </a:p>
        <a:p>
          <a:pPr marL="57150" lvl="1" indent="-57150" algn="l" defTabSz="488950">
            <a:lnSpc>
              <a:spcPct val="90000"/>
            </a:lnSpc>
            <a:spcBef>
              <a:spcPct val="0"/>
            </a:spcBef>
            <a:spcAft>
              <a:spcPct val="15000"/>
            </a:spcAft>
            <a:buChar char="••"/>
          </a:pPr>
          <a:r>
            <a:rPr lang="en-US" sz="1100" kern="1200" smtClean="0"/>
            <a:t>Participant call center and 24-hour IVR</a:t>
          </a:r>
          <a:endParaRPr lang="en-US" sz="1100" kern="1200" dirty="0" smtClean="0"/>
        </a:p>
        <a:p>
          <a:pPr marL="57150" lvl="1" indent="-57150" algn="l" defTabSz="488950">
            <a:lnSpc>
              <a:spcPct val="90000"/>
            </a:lnSpc>
            <a:spcBef>
              <a:spcPct val="0"/>
            </a:spcBef>
            <a:spcAft>
              <a:spcPct val="15000"/>
            </a:spcAft>
            <a:buChar char="••"/>
          </a:pPr>
          <a:r>
            <a:rPr lang="en-US" sz="1100" kern="1200" smtClean="0"/>
            <a:t>Client Value Dashboard</a:t>
          </a:r>
          <a:endParaRPr lang="en-US" sz="1100" kern="1200" dirty="0" smtClean="0"/>
        </a:p>
        <a:p>
          <a:pPr marL="57150" lvl="1" indent="-57150" algn="l" defTabSz="488950">
            <a:lnSpc>
              <a:spcPct val="90000"/>
            </a:lnSpc>
            <a:spcBef>
              <a:spcPct val="0"/>
            </a:spcBef>
            <a:spcAft>
              <a:spcPct val="15000"/>
            </a:spcAft>
            <a:buChar char="••"/>
          </a:pPr>
          <a:r>
            <a:rPr lang="en-US" sz="1100" kern="1200" smtClean="0"/>
            <a:t>Compliance updates</a:t>
          </a:r>
          <a:endParaRPr lang="en-US" sz="1100" kern="1200" dirty="0" smtClean="0"/>
        </a:p>
        <a:p>
          <a:pPr marL="57150" lvl="1" indent="-57150" algn="l" defTabSz="488950">
            <a:lnSpc>
              <a:spcPct val="90000"/>
            </a:lnSpc>
            <a:spcBef>
              <a:spcPct val="0"/>
            </a:spcBef>
            <a:spcAft>
              <a:spcPct val="15000"/>
            </a:spcAft>
            <a:buChar char="••"/>
          </a:pPr>
          <a:r>
            <a:rPr lang="en-US" sz="1100" kern="1200" smtClean="0"/>
            <a:t>Records archiving</a:t>
          </a:r>
          <a:endParaRPr lang="en-US" sz="1100" kern="1200" dirty="0" smtClean="0"/>
        </a:p>
        <a:p>
          <a:pPr marL="57150" lvl="1" indent="-57150" algn="l" defTabSz="488950">
            <a:lnSpc>
              <a:spcPct val="90000"/>
            </a:lnSpc>
            <a:spcBef>
              <a:spcPct val="0"/>
            </a:spcBef>
            <a:spcAft>
              <a:spcPct val="15000"/>
            </a:spcAft>
            <a:buChar char="••"/>
          </a:pPr>
          <a:r>
            <a:rPr lang="en-US" sz="1100" kern="1200" smtClean="0"/>
            <a:t>Online, phone, mail or walk-in premium payments</a:t>
          </a:r>
          <a:endParaRPr lang="en-US" sz="1100" kern="1200" dirty="0" smtClean="0"/>
        </a:p>
        <a:p>
          <a:pPr marL="57150" lvl="1" indent="-57150" algn="l" defTabSz="488950">
            <a:lnSpc>
              <a:spcPct val="90000"/>
            </a:lnSpc>
            <a:spcBef>
              <a:spcPct val="0"/>
            </a:spcBef>
            <a:spcAft>
              <a:spcPct val="15000"/>
            </a:spcAft>
            <a:buChar char="••"/>
          </a:pPr>
          <a:r>
            <a:rPr lang="en-US" sz="1100" kern="1200" smtClean="0"/>
            <a:t>HIPAA compliance services</a:t>
          </a:r>
          <a:endParaRPr lang="en-US" sz="1100" kern="1200" dirty="0" smtClean="0"/>
        </a:p>
        <a:p>
          <a:pPr marL="57150" lvl="1" indent="-57150" algn="l" defTabSz="488950">
            <a:lnSpc>
              <a:spcPct val="90000"/>
            </a:lnSpc>
            <a:spcBef>
              <a:spcPct val="0"/>
            </a:spcBef>
            <a:spcAft>
              <a:spcPct val="15000"/>
            </a:spcAft>
            <a:buChar char="••"/>
          </a:pPr>
          <a:r>
            <a:rPr lang="en-US" sz="1100" kern="1200" smtClean="0"/>
            <a:t>Additional services available include: </a:t>
          </a:r>
          <a:endParaRPr lang="en-US" sz="1100" kern="1200" dirty="0"/>
        </a:p>
        <a:p>
          <a:pPr marL="114300" lvl="2" indent="-57150" algn="l" defTabSz="488950">
            <a:lnSpc>
              <a:spcPct val="90000"/>
            </a:lnSpc>
            <a:spcBef>
              <a:spcPct val="0"/>
            </a:spcBef>
            <a:spcAft>
              <a:spcPct val="15000"/>
            </a:spcAft>
            <a:buChar char="••"/>
          </a:pPr>
          <a:r>
            <a:rPr lang="en-US" sz="1100" kern="1200" smtClean="0"/>
            <a:t>Continuation Coverage Alternatives (CCA) — Alert participants of alternate coverage options following a COBRA qualifying event or termination </a:t>
          </a:r>
          <a:endParaRPr lang="en-US" sz="1100" kern="1200" dirty="0"/>
        </a:p>
        <a:p>
          <a:pPr marL="114300" lvl="2" indent="-57150" algn="l" defTabSz="488950">
            <a:lnSpc>
              <a:spcPct val="90000"/>
            </a:lnSpc>
            <a:spcBef>
              <a:spcPct val="0"/>
            </a:spcBef>
            <a:spcAft>
              <a:spcPct val="15000"/>
            </a:spcAft>
            <a:buChar char="••"/>
          </a:pPr>
          <a:r>
            <a:rPr lang="en-US" sz="1100" kern="1200" smtClean="0"/>
            <a:t>Benefits Billing Services (BBS) — A cost-effective way to bill, collect, process and report benefits premiums from retirees and other non-active employees not covered under COBRA </a:t>
          </a:r>
          <a:endParaRPr lang="en-US" sz="1100" kern="1200" dirty="0"/>
        </a:p>
      </dsp:txBody>
      <dsp:txXfrm>
        <a:off x="5650725" y="628562"/>
        <a:ext cx="2477273" cy="4468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2F17A-C055-F742-B8A9-2DB50A6EF8CB}">
      <dsp:nvSpPr>
        <dsp:cNvPr id="0" name=""/>
        <dsp:cNvSpPr/>
      </dsp:nvSpPr>
      <dsp:spPr>
        <a:xfrm>
          <a:off x="41" y="100788"/>
          <a:ext cx="3943845" cy="374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smtClean="0"/>
            <a:t>For Mid-size companies</a:t>
          </a:r>
          <a:endParaRPr lang="en-US" sz="1300" kern="1200"/>
        </a:p>
      </dsp:txBody>
      <dsp:txXfrm>
        <a:off x="41" y="100788"/>
        <a:ext cx="3943845" cy="374400"/>
      </dsp:txXfrm>
    </dsp:sp>
    <dsp:sp modelId="{7A33306C-F607-E64A-B0F1-CE995E33E97D}">
      <dsp:nvSpPr>
        <dsp:cNvPr id="0" name=""/>
        <dsp:cNvSpPr/>
      </dsp:nvSpPr>
      <dsp:spPr>
        <a:xfrm>
          <a:off x="41" y="475188"/>
          <a:ext cx="3943845" cy="4527534"/>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smtClean="0"/>
            <a:t>Distributing notifications, correspondence, election packets, and COBRA termination notices as required by law</a:t>
          </a:r>
          <a:endParaRPr lang="en-US" sz="1300" kern="1200"/>
        </a:p>
        <a:p>
          <a:pPr marL="114300" lvl="1" indent="-114300" algn="l" defTabSz="577850" rtl="0">
            <a:lnSpc>
              <a:spcPct val="90000"/>
            </a:lnSpc>
            <a:spcBef>
              <a:spcPct val="0"/>
            </a:spcBef>
            <a:spcAft>
              <a:spcPct val="15000"/>
            </a:spcAft>
            <a:buChar char="••"/>
          </a:pPr>
          <a:r>
            <a:rPr lang="en-US" sz="1300" kern="1200" smtClean="0"/>
            <a:t>Maintaining qualifying events and HIPAA loss-of-coverage data on-line</a:t>
          </a:r>
          <a:endParaRPr lang="en-US" sz="1300" kern="1200"/>
        </a:p>
        <a:p>
          <a:pPr marL="114300" lvl="1" indent="-114300" algn="l" defTabSz="577850" rtl="0">
            <a:lnSpc>
              <a:spcPct val="90000"/>
            </a:lnSpc>
            <a:spcBef>
              <a:spcPct val="0"/>
            </a:spcBef>
            <a:spcAft>
              <a:spcPct val="15000"/>
            </a:spcAft>
            <a:buChar char="••"/>
          </a:pPr>
          <a:r>
            <a:rPr lang="en-US" sz="1300" kern="1200" smtClean="0"/>
            <a:t>Processing election forms, and tracking key dates to help ensure accurate and timely responses to COBRA administrative requirements</a:t>
          </a:r>
          <a:endParaRPr lang="en-US" sz="1300" kern="1200"/>
        </a:p>
        <a:p>
          <a:pPr marL="114300" lvl="1" indent="-114300" algn="l" defTabSz="577850" rtl="0">
            <a:lnSpc>
              <a:spcPct val="90000"/>
            </a:lnSpc>
            <a:spcBef>
              <a:spcPct val="0"/>
            </a:spcBef>
            <a:spcAft>
              <a:spcPct val="15000"/>
            </a:spcAft>
            <a:buChar char="••"/>
          </a:pPr>
          <a:r>
            <a:rPr lang="en-US" sz="1300" kern="1200" smtClean="0"/>
            <a:t>Providing HIPAA Certificates of Creditable Coverage (optional)</a:t>
          </a:r>
          <a:endParaRPr lang="en-US" sz="1300" kern="1200"/>
        </a:p>
      </dsp:txBody>
      <dsp:txXfrm>
        <a:off x="41" y="475188"/>
        <a:ext cx="3943845" cy="4527534"/>
      </dsp:txXfrm>
    </dsp:sp>
    <dsp:sp modelId="{D2B0249A-54D3-4C4D-A70A-654537EC3EB5}">
      <dsp:nvSpPr>
        <dsp:cNvPr id="0" name=""/>
        <dsp:cNvSpPr/>
      </dsp:nvSpPr>
      <dsp:spPr>
        <a:xfrm>
          <a:off x="4496025" y="100788"/>
          <a:ext cx="3943845" cy="374400"/>
        </a:xfrm>
        <a:prstGeom prst="rect">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w="9525" cap="flat" cmpd="sng" algn="ctr">
          <a:solidFill>
            <a:schemeClr val="accent2">
              <a:hueOff val="4681520"/>
              <a:satOff val="-5839"/>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t>For Large Companies</a:t>
          </a:r>
          <a:endParaRPr lang="en-US" sz="1300" kern="1200" dirty="0"/>
        </a:p>
      </dsp:txBody>
      <dsp:txXfrm>
        <a:off x="4496025" y="100788"/>
        <a:ext cx="3943845" cy="374400"/>
      </dsp:txXfrm>
    </dsp:sp>
    <dsp:sp modelId="{3B749374-6238-C242-A747-DDC706FE0AED}">
      <dsp:nvSpPr>
        <dsp:cNvPr id="0" name=""/>
        <dsp:cNvSpPr/>
      </dsp:nvSpPr>
      <dsp:spPr>
        <a:xfrm>
          <a:off x="4496025" y="475188"/>
          <a:ext cx="3943845" cy="4527534"/>
        </a:xfrm>
        <a:prstGeom prst="rect">
          <a:avLst/>
        </a:prstGeom>
        <a:solidFill>
          <a:schemeClr val="accent2">
            <a:tint val="40000"/>
            <a:alpha val="90000"/>
            <a:hueOff val="5025819"/>
            <a:satOff val="-4378"/>
            <a:lumOff val="-6"/>
            <a:alphaOff val="0"/>
          </a:schemeClr>
        </a:solidFill>
        <a:ln w="9525" cap="flat" cmpd="sng" algn="ctr">
          <a:solidFill>
            <a:schemeClr val="accent2">
              <a:tint val="40000"/>
              <a:alpha val="90000"/>
              <a:hueOff val="5025819"/>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Fast, easy on-boarding and implementation</a:t>
          </a:r>
          <a:endParaRPr lang="en-US" sz="1300" kern="1200" dirty="0"/>
        </a:p>
        <a:p>
          <a:pPr marL="114300" lvl="1" indent="-114300" algn="l" defTabSz="577850" rtl="0">
            <a:lnSpc>
              <a:spcPct val="90000"/>
            </a:lnSpc>
            <a:spcBef>
              <a:spcPct val="0"/>
            </a:spcBef>
            <a:spcAft>
              <a:spcPct val="15000"/>
            </a:spcAft>
            <a:buChar char="••"/>
          </a:pPr>
          <a:r>
            <a:rPr lang="en-US" sz="1300" kern="1200" smtClean="0"/>
            <a:t>Notification distribution, forms processing and data tracking, including:</a:t>
          </a:r>
          <a:endParaRPr lang="en-US" sz="1300" kern="1200"/>
        </a:p>
        <a:p>
          <a:pPr marL="114300" lvl="1" indent="-114300" algn="l" defTabSz="577850" rtl="0">
            <a:lnSpc>
              <a:spcPct val="90000"/>
            </a:lnSpc>
            <a:spcBef>
              <a:spcPct val="0"/>
            </a:spcBef>
            <a:spcAft>
              <a:spcPct val="15000"/>
            </a:spcAft>
            <a:buChar char="••"/>
          </a:pPr>
          <a:r>
            <a:rPr lang="en-US" sz="1300" kern="1200" smtClean="0"/>
            <a:t>COBRA termination notices, election packages and other forms of correspondence</a:t>
          </a:r>
          <a:endParaRPr lang="en-US" sz="1300" kern="1200"/>
        </a:p>
        <a:p>
          <a:pPr marL="114300" lvl="1" indent="-114300" algn="l" defTabSz="577850" rtl="0">
            <a:lnSpc>
              <a:spcPct val="90000"/>
            </a:lnSpc>
            <a:spcBef>
              <a:spcPct val="0"/>
            </a:spcBef>
            <a:spcAft>
              <a:spcPct val="15000"/>
            </a:spcAft>
            <a:buChar char="••"/>
          </a:pPr>
          <a:r>
            <a:rPr lang="en-US" sz="1300" kern="1200" smtClean="0"/>
            <a:t>Election and termination, and key dates tracking to help you adhere to COBRA administration requirements</a:t>
          </a:r>
          <a:endParaRPr lang="en-US" sz="1300" kern="1200"/>
        </a:p>
        <a:p>
          <a:pPr marL="114300" lvl="1" indent="-114300" algn="l" defTabSz="577850" rtl="0">
            <a:lnSpc>
              <a:spcPct val="90000"/>
            </a:lnSpc>
            <a:spcBef>
              <a:spcPct val="0"/>
            </a:spcBef>
            <a:spcAft>
              <a:spcPct val="15000"/>
            </a:spcAft>
            <a:buChar char="••"/>
          </a:pPr>
          <a:r>
            <a:rPr lang="en-US" sz="1300" kern="1200" smtClean="0"/>
            <a:t>Qualifying events and loss-of-coverage data online</a:t>
          </a:r>
          <a:endParaRPr lang="en-US" sz="1300" kern="1200"/>
        </a:p>
        <a:p>
          <a:pPr marL="114300" lvl="1" indent="-114300" algn="l" defTabSz="577850" rtl="0">
            <a:lnSpc>
              <a:spcPct val="90000"/>
            </a:lnSpc>
            <a:spcBef>
              <a:spcPct val="0"/>
            </a:spcBef>
            <a:spcAft>
              <a:spcPct val="15000"/>
            </a:spcAft>
            <a:buChar char="••"/>
          </a:pPr>
          <a:r>
            <a:rPr lang="en-US" sz="1300" kern="1200" smtClean="0"/>
            <a:t>Health Insurance Portability and Accountability Act (HIPAA) certificates of creditable coverage</a:t>
          </a:r>
          <a:endParaRPr lang="en-US" sz="1300" kern="1200"/>
        </a:p>
        <a:p>
          <a:pPr marL="114300" lvl="1" indent="-114300" algn="l" defTabSz="577850" rtl="0">
            <a:lnSpc>
              <a:spcPct val="90000"/>
            </a:lnSpc>
            <a:spcBef>
              <a:spcPct val="0"/>
            </a:spcBef>
            <a:spcAft>
              <a:spcPct val="15000"/>
            </a:spcAft>
            <a:buChar char="••"/>
          </a:pPr>
          <a:r>
            <a:rPr lang="en-US" sz="1300" kern="1200" smtClean="0"/>
            <a:t>Accurate processing of transactions, such as qualifying event notices, premium invoices and premium payments</a:t>
          </a:r>
          <a:endParaRPr lang="en-US" sz="1300" kern="1200"/>
        </a:p>
        <a:p>
          <a:pPr marL="114300" lvl="1" indent="-114300" algn="l" defTabSz="577850" rtl="0">
            <a:lnSpc>
              <a:spcPct val="90000"/>
            </a:lnSpc>
            <a:spcBef>
              <a:spcPct val="0"/>
            </a:spcBef>
            <a:spcAft>
              <a:spcPct val="15000"/>
            </a:spcAft>
            <a:buChar char="••"/>
          </a:pPr>
          <a:r>
            <a:rPr lang="en-US" sz="1300" kern="1200" smtClean="0"/>
            <a:t>Close integration with ADP’s eligibility and enrollment solutions for tracking COBRA qualifying events</a:t>
          </a:r>
          <a:endParaRPr lang="en-US" sz="1300" kern="1200"/>
        </a:p>
        <a:p>
          <a:pPr marL="114300" lvl="1" indent="-114300" algn="l" defTabSz="577850" rtl="0">
            <a:lnSpc>
              <a:spcPct val="90000"/>
            </a:lnSpc>
            <a:spcBef>
              <a:spcPct val="0"/>
            </a:spcBef>
            <a:spcAft>
              <a:spcPct val="15000"/>
            </a:spcAft>
            <a:buChar char="••"/>
          </a:pPr>
          <a:r>
            <a:rPr lang="en-US" sz="1300" kern="1200" smtClean="0"/>
            <a:t>Accommodation of federal regulations and applicable guidance</a:t>
          </a:r>
          <a:endParaRPr lang="en-US" sz="1300" kern="1200"/>
        </a:p>
        <a:p>
          <a:pPr marL="114300" lvl="1" indent="-114300" algn="l" defTabSz="577850" rtl="0">
            <a:lnSpc>
              <a:spcPct val="90000"/>
            </a:lnSpc>
            <a:spcBef>
              <a:spcPct val="0"/>
            </a:spcBef>
            <a:spcAft>
              <a:spcPct val="15000"/>
            </a:spcAft>
            <a:buChar char="••"/>
          </a:pPr>
          <a:r>
            <a:rPr lang="en-US" sz="1300" kern="1200" dirty="0" smtClean="0"/>
            <a:t>The ability to make payments online</a:t>
          </a:r>
          <a:endParaRPr lang="en-US" sz="1300" kern="1200" dirty="0"/>
        </a:p>
        <a:p>
          <a:pPr marL="114300" lvl="1" indent="-114300" algn="l" defTabSz="577850" rtl="0">
            <a:lnSpc>
              <a:spcPct val="90000"/>
            </a:lnSpc>
            <a:spcBef>
              <a:spcPct val="0"/>
            </a:spcBef>
            <a:spcAft>
              <a:spcPct val="15000"/>
            </a:spcAft>
            <a:buChar char="••"/>
          </a:pPr>
          <a:r>
            <a:rPr lang="en-US" sz="1300" kern="1200" smtClean="0"/>
            <a:t>A self-service website for administering their COBRA benefits</a:t>
          </a:r>
          <a:endParaRPr lang="en-US" sz="1300" kern="1200"/>
        </a:p>
        <a:p>
          <a:pPr marL="114300" lvl="1" indent="-114300" algn="l" defTabSz="577850" rtl="0">
            <a:lnSpc>
              <a:spcPct val="90000"/>
            </a:lnSpc>
            <a:spcBef>
              <a:spcPct val="0"/>
            </a:spcBef>
            <a:spcAft>
              <a:spcPct val="15000"/>
            </a:spcAft>
            <a:buChar char="••"/>
          </a:pPr>
          <a:r>
            <a:rPr lang="en-US" sz="1300" kern="1200" smtClean="0"/>
            <a:t>Toll-free help from a dedicated call center</a:t>
          </a:r>
          <a:endParaRPr lang="en-US" sz="1300" kern="1200"/>
        </a:p>
      </dsp:txBody>
      <dsp:txXfrm>
        <a:off x="4496025" y="475188"/>
        <a:ext cx="3943845" cy="4527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6E302-50B0-C443-8585-0C94C0EA290E}">
      <dsp:nvSpPr>
        <dsp:cNvPr id="0" name=""/>
        <dsp:cNvSpPr/>
      </dsp:nvSpPr>
      <dsp:spPr>
        <a:xfrm>
          <a:off x="2305" y="19441"/>
          <a:ext cx="2247423" cy="374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Small Size Business</a:t>
          </a:r>
          <a:endParaRPr lang="en-US" sz="1300" kern="1200" dirty="0"/>
        </a:p>
      </dsp:txBody>
      <dsp:txXfrm>
        <a:off x="2305" y="19441"/>
        <a:ext cx="2247423" cy="374400"/>
      </dsp:txXfrm>
    </dsp:sp>
    <dsp:sp modelId="{0DDDFC73-270A-FC44-8293-72E67C74627A}">
      <dsp:nvSpPr>
        <dsp:cNvPr id="0" name=""/>
        <dsp:cNvSpPr/>
      </dsp:nvSpPr>
      <dsp:spPr>
        <a:xfrm>
          <a:off x="2305" y="393842"/>
          <a:ext cx="2247423" cy="49959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smtClean="0"/>
            <a:t>Group Health Benefits for Small Businesses</a:t>
          </a:r>
          <a:endParaRPr lang="en-US" sz="1300" b="0" kern="1200" dirty="0"/>
        </a:p>
        <a:p>
          <a:pPr marL="114300" lvl="1" indent="-114300" algn="l" defTabSz="577850">
            <a:lnSpc>
              <a:spcPct val="90000"/>
            </a:lnSpc>
            <a:spcBef>
              <a:spcPct val="0"/>
            </a:spcBef>
            <a:spcAft>
              <a:spcPct val="15000"/>
            </a:spcAft>
            <a:buChar char="••"/>
          </a:pPr>
          <a:r>
            <a:rPr lang="en-US" sz="1300" b="0" i="0" kern="1200" smtClean="0"/>
            <a:t>Professional Employer Organization (PEO)</a:t>
          </a:r>
          <a:endParaRPr lang="en-US" sz="1300" b="0" i="0" kern="1200" dirty="0"/>
        </a:p>
        <a:p>
          <a:pPr marL="228600" lvl="2" indent="-114300" algn="l" defTabSz="577850">
            <a:lnSpc>
              <a:spcPct val="90000"/>
            </a:lnSpc>
            <a:spcBef>
              <a:spcPct val="0"/>
            </a:spcBef>
            <a:spcAft>
              <a:spcPct val="15000"/>
            </a:spcAft>
            <a:buChar char="••"/>
          </a:pPr>
          <a:r>
            <a:rPr lang="en-US" sz="1300" i="0" kern="1200" smtClean="0"/>
            <a:t>A PEO is simply a relationship in which you select a provider to become your dedicated HR management and benefits administration partner, and deliver a broad range of HR services through a “co-employment” model. In a standard PEO, you retain the day-to-day control over how you manage your employees, and your provider handles the HR management and benefits administration.</a:t>
          </a:r>
          <a:endParaRPr lang="en-US" sz="1300" i="0" kern="1200" dirty="0"/>
        </a:p>
        <a:p>
          <a:pPr marL="228600" lvl="2" indent="-114300" algn="l" defTabSz="577850">
            <a:lnSpc>
              <a:spcPct val="90000"/>
            </a:lnSpc>
            <a:spcBef>
              <a:spcPct val="0"/>
            </a:spcBef>
            <a:spcAft>
              <a:spcPct val="15000"/>
            </a:spcAft>
            <a:buChar char="••"/>
          </a:pPr>
          <a:r>
            <a:rPr lang="en-US" sz="1300" b="1" i="0" kern="1200" smtClean="0"/>
            <a:t>ADP TotalSourceSM </a:t>
          </a:r>
          <a:r>
            <a:rPr lang="en-US" sz="1300" i="0" kern="1200" smtClean="0"/>
            <a:t>integrates all major HR management and employee benefits functions into a single-source solution.</a:t>
          </a:r>
          <a:endParaRPr lang="en-US" sz="1300" i="0" kern="1200" dirty="0"/>
        </a:p>
      </dsp:txBody>
      <dsp:txXfrm>
        <a:off x="2305" y="393842"/>
        <a:ext cx="2247423" cy="4995900"/>
      </dsp:txXfrm>
    </dsp:sp>
    <dsp:sp modelId="{6FC28F69-2850-3649-8AC0-F09AD7E799FD}">
      <dsp:nvSpPr>
        <dsp:cNvPr id="0" name=""/>
        <dsp:cNvSpPr/>
      </dsp:nvSpPr>
      <dsp:spPr>
        <a:xfrm>
          <a:off x="2564368" y="19441"/>
          <a:ext cx="2247423" cy="3744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Mid-size business</a:t>
          </a:r>
          <a:endParaRPr lang="en-US" sz="1300" kern="1200" dirty="0"/>
        </a:p>
      </dsp:txBody>
      <dsp:txXfrm>
        <a:off x="2564368" y="19441"/>
        <a:ext cx="2247423" cy="374400"/>
      </dsp:txXfrm>
    </dsp:sp>
    <dsp:sp modelId="{B0BD25C5-A67B-5548-82DD-BDC43A15BFBA}">
      <dsp:nvSpPr>
        <dsp:cNvPr id="0" name=""/>
        <dsp:cNvSpPr/>
      </dsp:nvSpPr>
      <dsp:spPr>
        <a:xfrm>
          <a:off x="2564368" y="393842"/>
          <a:ext cx="2247423" cy="499590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1" i="0" kern="1200" smtClean="0"/>
            <a:t>ADP Workforce Now </a:t>
          </a:r>
          <a:r>
            <a:rPr lang="en-US" sz="1300" i="0" kern="1200" smtClean="0"/>
            <a:t>provides a flexible, online solution for mid-sized businesses supported by hands-on service and expertise.</a:t>
          </a:r>
          <a:endParaRPr lang="en-US" sz="1300" kern="1200" dirty="0"/>
        </a:p>
        <a:p>
          <a:pPr marL="228600" lvl="2" indent="-114300" algn="l" defTabSz="577850">
            <a:lnSpc>
              <a:spcPct val="90000"/>
            </a:lnSpc>
            <a:spcBef>
              <a:spcPct val="0"/>
            </a:spcBef>
            <a:spcAft>
              <a:spcPct val="15000"/>
            </a:spcAft>
            <a:buChar char="••"/>
          </a:pPr>
          <a:r>
            <a:rPr lang="en-US" sz="1300" i="0" kern="1200" smtClean="0"/>
            <a:t>Payroll</a:t>
          </a:r>
          <a:endParaRPr lang="en-US" sz="1300" i="0" kern="1200" dirty="0"/>
        </a:p>
        <a:p>
          <a:pPr marL="228600" lvl="2" indent="-114300" algn="l" defTabSz="577850">
            <a:lnSpc>
              <a:spcPct val="90000"/>
            </a:lnSpc>
            <a:spcBef>
              <a:spcPct val="0"/>
            </a:spcBef>
            <a:spcAft>
              <a:spcPct val="15000"/>
            </a:spcAft>
            <a:buChar char="••"/>
          </a:pPr>
          <a:r>
            <a:rPr lang="en-US" sz="1300" i="0" kern="1200" smtClean="0"/>
            <a:t>Time and Attendance</a:t>
          </a:r>
          <a:endParaRPr lang="en-US" sz="1300" i="0" kern="1200" dirty="0"/>
        </a:p>
        <a:p>
          <a:pPr marL="228600" lvl="2" indent="-114300" algn="l" defTabSz="577850">
            <a:lnSpc>
              <a:spcPct val="90000"/>
            </a:lnSpc>
            <a:spcBef>
              <a:spcPct val="0"/>
            </a:spcBef>
            <a:spcAft>
              <a:spcPct val="15000"/>
            </a:spcAft>
            <a:buChar char="••"/>
          </a:pPr>
          <a:r>
            <a:rPr lang="en-US" sz="1300" i="0" kern="1200" smtClean="0"/>
            <a:t>Human Resources and Talent Management</a:t>
          </a:r>
          <a:endParaRPr lang="en-US" sz="1300" i="0" kern="1200" dirty="0"/>
        </a:p>
        <a:p>
          <a:pPr marL="228600" lvl="2" indent="-114300" algn="l" defTabSz="577850">
            <a:lnSpc>
              <a:spcPct val="90000"/>
            </a:lnSpc>
            <a:spcBef>
              <a:spcPct val="0"/>
            </a:spcBef>
            <a:spcAft>
              <a:spcPct val="15000"/>
            </a:spcAft>
            <a:buChar char="••"/>
          </a:pPr>
          <a:r>
            <a:rPr lang="en-US" sz="1300" i="0" kern="1200" smtClean="0"/>
            <a:t>Benefits Administration</a:t>
          </a:r>
          <a:endParaRPr lang="en-US" sz="1300" i="0" kern="1200" dirty="0" smtClean="0"/>
        </a:p>
      </dsp:txBody>
      <dsp:txXfrm>
        <a:off x="2564368" y="393842"/>
        <a:ext cx="2247423" cy="4995900"/>
      </dsp:txXfrm>
    </dsp:sp>
    <dsp:sp modelId="{91690A63-CE0C-F640-8E06-76A8DE290C82}">
      <dsp:nvSpPr>
        <dsp:cNvPr id="0" name=""/>
        <dsp:cNvSpPr/>
      </dsp:nvSpPr>
      <dsp:spPr>
        <a:xfrm>
          <a:off x="5126431" y="19441"/>
          <a:ext cx="2247423" cy="3744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Large Business</a:t>
          </a:r>
          <a:endParaRPr lang="en-US" sz="1300" kern="1200" dirty="0"/>
        </a:p>
      </dsp:txBody>
      <dsp:txXfrm>
        <a:off x="5126431" y="19441"/>
        <a:ext cx="2247423" cy="374400"/>
      </dsp:txXfrm>
    </dsp:sp>
    <dsp:sp modelId="{323A143A-D22B-9848-B652-8159403EB17B}">
      <dsp:nvSpPr>
        <dsp:cNvPr id="0" name=""/>
        <dsp:cNvSpPr/>
      </dsp:nvSpPr>
      <dsp:spPr>
        <a:xfrm>
          <a:off x="5126431" y="393842"/>
          <a:ext cx="2247423" cy="499590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Additional Benefits Services</a:t>
          </a:r>
          <a:endParaRPr lang="en-US" sz="1300" kern="1200" dirty="0"/>
        </a:p>
        <a:p>
          <a:pPr marL="114300" lvl="1" indent="-114300" algn="l" defTabSz="577850">
            <a:lnSpc>
              <a:spcPct val="90000"/>
            </a:lnSpc>
            <a:spcBef>
              <a:spcPct val="0"/>
            </a:spcBef>
            <a:spcAft>
              <a:spcPct val="15000"/>
            </a:spcAft>
            <a:buChar char="••"/>
          </a:pPr>
          <a:r>
            <a:rPr lang="en-US" sz="1300" kern="1200" smtClean="0"/>
            <a:t>Analytics and Decision Support</a:t>
          </a:r>
          <a:endParaRPr lang="en-US" sz="1300" kern="1200" dirty="0"/>
        </a:p>
        <a:p>
          <a:pPr marL="114300" lvl="1" indent="-114300" algn="l" defTabSz="577850">
            <a:lnSpc>
              <a:spcPct val="90000"/>
            </a:lnSpc>
            <a:spcBef>
              <a:spcPct val="0"/>
            </a:spcBef>
            <a:spcAft>
              <a:spcPct val="15000"/>
            </a:spcAft>
            <a:buChar char="••"/>
          </a:pPr>
          <a:r>
            <a:rPr lang="en-US" sz="1300" kern="1200" smtClean="0"/>
            <a:t>COBRA</a:t>
          </a:r>
          <a:endParaRPr lang="en-US" sz="1300" kern="1200" dirty="0"/>
        </a:p>
        <a:p>
          <a:pPr marL="114300" lvl="1" indent="-114300" algn="l" defTabSz="577850">
            <a:lnSpc>
              <a:spcPct val="90000"/>
            </a:lnSpc>
            <a:spcBef>
              <a:spcPct val="0"/>
            </a:spcBef>
            <a:spcAft>
              <a:spcPct val="15000"/>
            </a:spcAft>
            <a:buChar char="••"/>
          </a:pPr>
          <a:r>
            <a:rPr lang="en-US" sz="1300" kern="1200" smtClean="0"/>
            <a:t>Dependent Verification</a:t>
          </a:r>
          <a:endParaRPr lang="en-US" sz="1300" kern="1200" dirty="0"/>
        </a:p>
        <a:p>
          <a:pPr marL="114300" lvl="1" indent="-114300" algn="l" defTabSz="577850">
            <a:lnSpc>
              <a:spcPct val="90000"/>
            </a:lnSpc>
            <a:spcBef>
              <a:spcPct val="0"/>
            </a:spcBef>
            <a:spcAft>
              <a:spcPct val="15000"/>
            </a:spcAft>
            <a:buChar char="••"/>
          </a:pPr>
          <a:r>
            <a:rPr lang="en-US" sz="1300" kern="1200" smtClean="0"/>
            <a:t>Eligibility and Enrollment</a:t>
          </a:r>
          <a:endParaRPr lang="en-US" sz="1300" kern="1200" dirty="0"/>
        </a:p>
        <a:p>
          <a:pPr marL="114300" lvl="1" indent="-114300" algn="l" defTabSz="577850">
            <a:lnSpc>
              <a:spcPct val="90000"/>
            </a:lnSpc>
            <a:spcBef>
              <a:spcPct val="0"/>
            </a:spcBef>
            <a:spcAft>
              <a:spcPct val="15000"/>
            </a:spcAft>
            <a:buChar char="••"/>
          </a:pPr>
          <a:r>
            <a:rPr lang="en-US" sz="1300" kern="1200" smtClean="0"/>
            <a:t>Employee Communications Services</a:t>
          </a:r>
          <a:endParaRPr lang="en-US" sz="1300" kern="1200" dirty="0"/>
        </a:p>
        <a:p>
          <a:pPr marL="114300" lvl="1" indent="-114300" algn="l" defTabSz="577850">
            <a:lnSpc>
              <a:spcPct val="90000"/>
            </a:lnSpc>
            <a:spcBef>
              <a:spcPct val="0"/>
            </a:spcBef>
            <a:spcAft>
              <a:spcPct val="15000"/>
            </a:spcAft>
            <a:buChar char="••"/>
          </a:pPr>
          <a:r>
            <a:rPr lang="en-US" sz="1300" kern="1200" smtClean="0"/>
            <a:t>HR Service Center</a:t>
          </a:r>
          <a:endParaRPr lang="en-US" sz="1300" kern="1200" dirty="0"/>
        </a:p>
        <a:p>
          <a:pPr marL="114300" lvl="1" indent="-114300" algn="l" defTabSz="577850">
            <a:lnSpc>
              <a:spcPct val="90000"/>
            </a:lnSpc>
            <a:spcBef>
              <a:spcPct val="0"/>
            </a:spcBef>
            <a:spcAft>
              <a:spcPct val="15000"/>
            </a:spcAft>
            <a:buChar char="••"/>
          </a:pPr>
          <a:r>
            <a:rPr lang="en-US" sz="1300" kern="1200" smtClean="0"/>
            <a:t>Leave of Absence</a:t>
          </a:r>
          <a:endParaRPr lang="en-US" sz="1300" kern="1200" dirty="0"/>
        </a:p>
        <a:p>
          <a:pPr marL="114300" lvl="1" indent="-114300" algn="l" defTabSz="577850">
            <a:lnSpc>
              <a:spcPct val="90000"/>
            </a:lnSpc>
            <a:spcBef>
              <a:spcPct val="0"/>
            </a:spcBef>
            <a:spcAft>
              <a:spcPct val="15000"/>
            </a:spcAft>
            <a:buChar char="••"/>
          </a:pPr>
          <a:r>
            <a:rPr lang="en-US" sz="1300" kern="1200" smtClean="0"/>
            <a:t>Print and Fulfillment</a:t>
          </a:r>
          <a:endParaRPr lang="en-US" sz="1300" kern="1200" dirty="0"/>
        </a:p>
        <a:p>
          <a:pPr marL="114300" lvl="1" indent="-114300" algn="l" defTabSz="577850">
            <a:lnSpc>
              <a:spcPct val="90000"/>
            </a:lnSpc>
            <a:spcBef>
              <a:spcPct val="0"/>
            </a:spcBef>
            <a:spcAft>
              <a:spcPct val="15000"/>
            </a:spcAft>
            <a:buChar char="••"/>
          </a:pPr>
          <a:r>
            <a:rPr lang="en-US" sz="1300" kern="1200" smtClean="0"/>
            <a:t>Reimbursement and Spending Accounts</a:t>
          </a:r>
          <a:endParaRPr lang="en-US" sz="1300" kern="1200" dirty="0"/>
        </a:p>
        <a:p>
          <a:pPr marL="114300" lvl="1" indent="-114300" algn="l" defTabSz="577850">
            <a:lnSpc>
              <a:spcPct val="90000"/>
            </a:lnSpc>
            <a:spcBef>
              <a:spcPct val="0"/>
            </a:spcBef>
            <a:spcAft>
              <a:spcPct val="15000"/>
            </a:spcAft>
            <a:buChar char="••"/>
          </a:pPr>
          <a:r>
            <a:rPr lang="en-US" sz="1300" kern="1200" dirty="0" smtClean="0"/>
            <a:t>Strategic Advisory Services</a:t>
          </a:r>
          <a:endParaRPr lang="en-US" sz="1300" kern="1200" dirty="0"/>
        </a:p>
      </dsp:txBody>
      <dsp:txXfrm>
        <a:off x="5126431" y="393842"/>
        <a:ext cx="2247423" cy="49959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itchFamily="34" charset="0"/>
              </a:defRPr>
            </a:lvl1pPr>
          </a:lstStyle>
          <a:p>
            <a:pPr>
              <a:defRPr/>
            </a:pPr>
            <a:fld id="{F9FEBB7E-4213-42F2-9289-C18C8F415302}" type="datetimeFigureOut">
              <a:rPr lang="en-US"/>
              <a:pPr>
                <a:defRPr/>
              </a:pPr>
              <a:t>10/04/2013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itchFamily="34" charset="0"/>
              </a:defRPr>
            </a:lvl1pPr>
          </a:lstStyle>
          <a:p>
            <a:pPr>
              <a:defRPr/>
            </a:pPr>
            <a:fld id="{F50F319F-4B7C-4D86-BD13-B2151E839B28}" type="slidenum">
              <a:rPr lang="en-US"/>
              <a:pPr>
                <a:defRPr/>
              </a:pPr>
              <a:t>‹#›</a:t>
            </a:fld>
            <a:endParaRPr lang="en-US"/>
          </a:p>
        </p:txBody>
      </p:sp>
    </p:spTree>
    <p:extLst>
      <p:ext uri="{BB962C8B-B14F-4D97-AF65-F5344CB8AC3E}">
        <p14:creationId xmlns:p14="http://schemas.microsoft.com/office/powerpoint/2010/main" val="2365734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3E4569-D1FA-41DA-AEFD-8D19CECE2981}" type="slidenum">
              <a:rPr lang="en-US" smtClean="0">
                <a:latin typeface="Arial" charset="0"/>
              </a:rPr>
              <a:pPr/>
              <a:t>1</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www.payflex.com</a:t>
            </a:r>
            <a:r>
              <a:rPr lang="en-US" dirty="0" smtClean="0"/>
              <a:t>/</a:t>
            </a:r>
            <a:r>
              <a:rPr lang="en-US" dirty="0" err="1" smtClean="0"/>
              <a:t>index.php?option</a:t>
            </a:r>
            <a:r>
              <a:rPr lang="en-US" dirty="0" smtClean="0"/>
              <a:t>=</a:t>
            </a:r>
            <a:r>
              <a:rPr lang="en-US" dirty="0" err="1" smtClean="0"/>
              <a:t>com_content&amp;view</a:t>
            </a:r>
            <a:r>
              <a:rPr lang="en-US" dirty="0" smtClean="0"/>
              <a:t>=</a:t>
            </a:r>
            <a:r>
              <a:rPr lang="en-US" dirty="0" err="1" smtClean="0"/>
              <a:t>article&amp;id</a:t>
            </a:r>
            <a:r>
              <a:rPr lang="en-US" dirty="0" smtClean="0"/>
              <a:t>=27&amp;Itemid=400009</a:t>
            </a:r>
          </a:p>
          <a:p>
            <a:r>
              <a:rPr lang="en-US" dirty="0" smtClean="0"/>
              <a:t>http://</a:t>
            </a:r>
            <a:r>
              <a:rPr lang="en-US" dirty="0" err="1" smtClean="0"/>
              <a:t>www.allegiancecobra.com</a:t>
            </a:r>
            <a:r>
              <a:rPr lang="en-US" dirty="0" smtClean="0"/>
              <a:t>/</a:t>
            </a:r>
            <a:r>
              <a:rPr lang="en-US" dirty="0" err="1" smtClean="0"/>
              <a:t>AboutUs.asp</a:t>
            </a:r>
            <a:endParaRPr lang="en-US" dirty="0" smtClean="0"/>
          </a:p>
          <a:p>
            <a:r>
              <a:rPr lang="en-US" dirty="0" smtClean="0"/>
              <a:t>http://</a:t>
            </a:r>
            <a:r>
              <a:rPr lang="en-US" dirty="0" err="1" smtClean="0"/>
              <a:t>www.ceridian.com</a:t>
            </a:r>
            <a:r>
              <a:rPr lang="en-US" dirty="0" smtClean="0"/>
              <a:t>/resources/data-sheets/benefits-</a:t>
            </a:r>
            <a:r>
              <a:rPr lang="en-US" dirty="0" err="1" smtClean="0"/>
              <a:t>continuation.html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7</a:t>
            </a:fld>
            <a:endParaRPr lang="en-US"/>
          </a:p>
        </p:txBody>
      </p:sp>
    </p:spTree>
    <p:extLst>
      <p:ext uri="{BB962C8B-B14F-4D97-AF65-F5344CB8AC3E}">
        <p14:creationId xmlns:p14="http://schemas.microsoft.com/office/powerpoint/2010/main" val="155496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http://online-payroll-service-</a:t>
            </a:r>
            <a:r>
              <a:rPr lang="en-US" dirty="0" err="1" smtClean="0"/>
              <a:t>review.toptenreviews.com</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10</a:t>
            </a:fld>
            <a:endParaRPr lang="en-US"/>
          </a:p>
        </p:txBody>
      </p:sp>
    </p:spTree>
    <p:extLst>
      <p:ext uri="{BB962C8B-B14F-4D97-AF65-F5344CB8AC3E}">
        <p14:creationId xmlns:p14="http://schemas.microsoft.com/office/powerpoint/2010/main" val="28762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www.adp.com</a:t>
            </a:r>
            <a:r>
              <a:rPr lang="en-US" dirty="0" smtClean="0"/>
              <a:t>/</a:t>
            </a:r>
            <a:r>
              <a:rPr lang="en-US" dirty="0" err="1" smtClean="0"/>
              <a:t>mobilesolutions</a:t>
            </a:r>
            <a:r>
              <a:rPr lang="en-US" dirty="0" smtClean="0"/>
              <a:t>/employee/</a:t>
            </a:r>
            <a:r>
              <a:rPr lang="en-US" dirty="0" err="1" smtClean="0"/>
              <a:t>index.html</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12</a:t>
            </a:fld>
            <a:endParaRPr lang="en-US"/>
          </a:p>
        </p:txBody>
      </p:sp>
    </p:spTree>
    <p:extLst>
      <p:ext uri="{BB962C8B-B14F-4D97-AF65-F5344CB8AC3E}">
        <p14:creationId xmlns:p14="http://schemas.microsoft.com/office/powerpoint/2010/main" val="343926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05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15E769-D2BA-49B6-8E19-E6EEF3053FEF}" type="slidenum">
              <a:rPr lang="en-US" smtClean="0">
                <a:latin typeface="Arial" charset="0"/>
              </a:rPr>
              <a:pPr/>
              <a:t>14</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46" Type="http://schemas.openxmlformats.org/officeDocument/2006/relationships/tags" Target="../tags/tag46.xml"/><Relationship Id="rId47" Type="http://schemas.openxmlformats.org/officeDocument/2006/relationships/tags" Target="../tags/tag47.xml"/><Relationship Id="rId48" Type="http://schemas.openxmlformats.org/officeDocument/2006/relationships/tags" Target="../tags/tag48.xml"/><Relationship Id="rId49" Type="http://schemas.openxmlformats.org/officeDocument/2006/relationships/slideMaster" Target="../slideMasters/slideMaster1.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50" Type="http://schemas.openxmlformats.org/officeDocument/2006/relationships/image" Target="../media/image1.png"/><Relationship Id="rId51" Type="http://schemas.openxmlformats.org/officeDocument/2006/relationships/image" Target="../media/image3.jpe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9" Type="http://schemas.openxmlformats.org/officeDocument/2006/relationships/tags" Target="../tags/tag9.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tags" Target="../tags/tag43.xml"/><Relationship Id="rId44" Type="http://schemas.openxmlformats.org/officeDocument/2006/relationships/tags" Target="../tags/tag44.xml"/><Relationship Id="rId45" Type="http://schemas.openxmlformats.org/officeDocument/2006/relationships/tags" Target="../tags/tag4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109</a:t>
                </a:r>
              </a:p>
              <a:p>
                <a:pPr fontAlgn="auto">
                  <a:spcBef>
                    <a:spcPts val="0"/>
                  </a:spcBef>
                  <a:spcAft>
                    <a:spcPts val="0"/>
                  </a:spcAft>
                  <a:defRPr/>
                </a:pPr>
                <a:r>
                  <a:rPr lang="en-US" i="0"/>
                  <a:t>207</a:t>
                </a:r>
              </a:p>
              <a:p>
                <a:pPr fontAlgn="auto">
                  <a:spcBef>
                    <a:spcPts val="0"/>
                  </a:spcBef>
                  <a:spcAft>
                    <a:spcPts val="0"/>
                  </a:spcAft>
                  <a:defRPr/>
                </a:pPr>
                <a:r>
                  <a:rPr lang="en-US" i="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chemeClr val="dk2"/>
                    </a:solidFill>
                  </a:rPr>
                  <a:t>255</a:t>
                </a:r>
              </a:p>
              <a:p>
                <a:pPr fontAlgn="auto">
                  <a:spcBef>
                    <a:spcPts val="0"/>
                  </a:spcBef>
                  <a:spcAft>
                    <a:spcPts val="0"/>
                  </a:spcAft>
                  <a:defRPr/>
                </a:pPr>
                <a:r>
                  <a:rPr lang="en-US" i="0">
                    <a:solidFill>
                      <a:schemeClr val="dk2"/>
                    </a:solidFill>
                  </a:rPr>
                  <a:t>255</a:t>
                </a:r>
              </a:p>
              <a:p>
                <a:pPr fontAlgn="auto">
                  <a:spcBef>
                    <a:spcPts val="0"/>
                  </a:spcBef>
                  <a:spcAft>
                    <a:spcPts val="0"/>
                  </a:spcAft>
                  <a:defRPr/>
                </a:pPr>
                <a:r>
                  <a:rPr lang="en-US" i="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131</a:t>
                </a:r>
              </a:p>
              <a:p>
                <a:pPr fontAlgn="auto">
                  <a:spcBef>
                    <a:spcPts val="0"/>
                  </a:spcBef>
                  <a:spcAft>
                    <a:spcPts val="0"/>
                  </a:spcAft>
                  <a:defRPr/>
                </a:pPr>
                <a:r>
                  <a:rPr lang="en-US" i="0"/>
                  <a:t>56</a:t>
                </a:r>
              </a:p>
              <a:p>
                <a:pPr fontAlgn="auto">
                  <a:spcBef>
                    <a:spcPts val="0"/>
                  </a:spcBef>
                  <a:spcAft>
                    <a:spcPts val="0"/>
                  </a:spcAft>
                  <a:defRPr/>
                </a:pPr>
                <a:r>
                  <a:rPr lang="en-US" i="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0</a:t>
                </a:r>
              </a:p>
              <a:p>
                <a:pPr fontAlgn="auto">
                  <a:spcBef>
                    <a:spcPts val="0"/>
                  </a:spcBef>
                  <a:spcAft>
                    <a:spcPts val="0"/>
                  </a:spcAft>
                  <a:defRPr/>
                </a:pPr>
                <a:r>
                  <a:rPr lang="en-US" i="0"/>
                  <a:t>99</a:t>
                </a:r>
              </a:p>
              <a:p>
                <a:pPr fontAlgn="auto">
                  <a:spcBef>
                    <a:spcPts val="0"/>
                  </a:spcBef>
                  <a:spcAft>
                    <a:spcPts val="0"/>
                  </a:spcAft>
                  <a:defRPr/>
                </a:pPr>
                <a:r>
                  <a:rPr lang="en-US" i="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85</a:t>
                </a:r>
              </a:p>
              <a:p>
                <a:pPr fontAlgn="auto">
                  <a:spcBef>
                    <a:spcPts val="0"/>
                  </a:spcBef>
                  <a:spcAft>
                    <a:spcPts val="0"/>
                  </a:spcAft>
                  <a:defRPr/>
                </a:pPr>
                <a:r>
                  <a:rPr lang="en-US" i="0"/>
                  <a:t>165</a:t>
                </a:r>
              </a:p>
              <a:p>
                <a:pPr fontAlgn="auto">
                  <a:spcBef>
                    <a:spcPts val="0"/>
                  </a:spcBef>
                  <a:spcAft>
                    <a:spcPts val="0"/>
                  </a:spcAft>
                  <a:defRPr/>
                </a:pPr>
                <a:r>
                  <a:rPr lang="en-US" i="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214</a:t>
                </a:r>
              </a:p>
              <a:p>
                <a:pPr fontAlgn="auto">
                  <a:spcBef>
                    <a:spcPts val="0"/>
                  </a:spcBef>
                  <a:spcAft>
                    <a:spcPts val="0"/>
                  </a:spcAft>
                  <a:defRPr/>
                </a:pPr>
                <a:r>
                  <a:rPr lang="en-US" i="0"/>
                  <a:t>73</a:t>
                </a:r>
              </a:p>
              <a:p>
                <a:pPr fontAlgn="auto">
                  <a:spcBef>
                    <a:spcPts val="0"/>
                  </a:spcBef>
                  <a:spcAft>
                    <a:spcPts val="0"/>
                  </a:spcAft>
                  <a:defRPr/>
                </a:pPr>
                <a:r>
                  <a:rPr lang="en-US" i="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185</a:t>
                </a:r>
              </a:p>
              <a:p>
                <a:pPr fontAlgn="auto">
                  <a:spcBef>
                    <a:spcPts val="0"/>
                  </a:spcBef>
                  <a:spcAft>
                    <a:spcPts val="0"/>
                  </a:spcAft>
                  <a:defRPr/>
                </a:pPr>
                <a:r>
                  <a:rPr lang="en-US" i="0"/>
                  <a:t>175</a:t>
                </a:r>
              </a:p>
              <a:p>
                <a:pPr fontAlgn="auto">
                  <a:spcBef>
                    <a:spcPts val="0"/>
                  </a:spcBef>
                  <a:spcAft>
                    <a:spcPts val="0"/>
                  </a:spcAft>
                  <a:defRPr/>
                </a:pPr>
                <a:r>
                  <a:rPr lang="en-US" i="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151</a:t>
                </a:r>
              </a:p>
              <a:p>
                <a:pPr fontAlgn="auto">
                  <a:spcBef>
                    <a:spcPts val="0"/>
                  </a:spcBef>
                  <a:spcAft>
                    <a:spcPts val="0"/>
                  </a:spcAft>
                  <a:defRPr/>
                </a:pPr>
                <a:r>
                  <a:rPr lang="en-US" i="0"/>
                  <a:t>75</a:t>
                </a:r>
              </a:p>
              <a:p>
                <a:pPr fontAlgn="auto">
                  <a:spcBef>
                    <a:spcPts val="0"/>
                  </a:spcBef>
                  <a:spcAft>
                    <a:spcPts val="0"/>
                  </a:spcAft>
                  <a:defRPr/>
                </a:pPr>
                <a:r>
                  <a:rPr lang="en-US" i="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193</a:t>
                </a:r>
              </a:p>
              <a:p>
                <a:pPr fontAlgn="auto">
                  <a:spcBef>
                    <a:spcPts val="0"/>
                  </a:spcBef>
                  <a:spcAft>
                    <a:spcPts val="0"/>
                  </a:spcAft>
                  <a:defRPr/>
                </a:pPr>
                <a:r>
                  <a:rPr lang="en-US" i="0"/>
                  <a:t>187</a:t>
                </a:r>
              </a:p>
              <a:p>
                <a:pPr fontAlgn="auto">
                  <a:spcBef>
                    <a:spcPts val="0"/>
                  </a:spcBef>
                  <a:spcAft>
                    <a:spcPts val="0"/>
                  </a:spcAft>
                  <a:defRPr/>
                </a:pPr>
                <a:r>
                  <a:rPr lang="en-US" i="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221</a:t>
                </a:r>
              </a:p>
              <a:p>
                <a:pPr fontAlgn="auto">
                  <a:spcBef>
                    <a:spcPts val="0"/>
                  </a:spcBef>
                  <a:spcAft>
                    <a:spcPts val="0"/>
                  </a:spcAft>
                  <a:defRPr/>
                </a:pPr>
                <a:r>
                  <a:rPr lang="en-US" i="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255</a:t>
                </a:r>
              </a:p>
              <a:p>
                <a:pPr fontAlgn="auto">
                  <a:spcBef>
                    <a:spcPts val="0"/>
                  </a:spcBef>
                  <a:spcAft>
                    <a:spcPts val="0"/>
                  </a:spcAft>
                  <a:defRPr/>
                </a:pPr>
                <a:r>
                  <a:rPr lang="en-US" i="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236</a:t>
                </a:r>
              </a:p>
              <a:p>
                <a:pPr fontAlgn="auto">
                  <a:spcBef>
                    <a:spcPts val="0"/>
                  </a:spcBef>
                  <a:spcAft>
                    <a:spcPts val="0"/>
                  </a:spcAft>
                  <a:defRPr/>
                </a:pPr>
                <a:r>
                  <a:rPr lang="en-US" i="0"/>
                  <a:t>137</a:t>
                </a:r>
              </a:p>
              <a:p>
                <a:pPr fontAlgn="auto">
                  <a:spcBef>
                    <a:spcPts val="0"/>
                  </a:spcBef>
                  <a:spcAft>
                    <a:spcPts val="0"/>
                  </a:spcAft>
                  <a:defRPr/>
                </a:pPr>
                <a:r>
                  <a:rPr lang="en-US" i="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127</a:t>
                </a:r>
              </a:p>
              <a:p>
                <a:pPr fontAlgn="auto">
                  <a:spcBef>
                    <a:spcPts val="0"/>
                  </a:spcBef>
                  <a:spcAft>
                    <a:spcPts val="0"/>
                  </a:spcAft>
                  <a:defRPr/>
                </a:pPr>
                <a:r>
                  <a:rPr lang="en-US" i="0"/>
                  <a:t>175</a:t>
                </a:r>
              </a:p>
              <a:p>
                <a:pPr fontAlgn="auto">
                  <a:spcBef>
                    <a:spcPts val="0"/>
                  </a:spcBef>
                  <a:spcAft>
                    <a:spcPts val="0"/>
                  </a:spcAft>
                  <a:defRPr/>
                </a:pPr>
                <a:r>
                  <a:rPr lang="en-US" i="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203</a:t>
                </a:r>
              </a:p>
              <a:p>
                <a:pPr fontAlgn="auto">
                  <a:spcBef>
                    <a:spcPts val="0"/>
                  </a:spcBef>
                  <a:spcAft>
                    <a:spcPts val="0"/>
                  </a:spcAft>
                  <a:defRPr/>
                </a:pPr>
                <a:r>
                  <a:rPr lang="en-US" i="0"/>
                  <a:t>215</a:t>
                </a:r>
              </a:p>
              <a:p>
                <a:pPr fontAlgn="auto">
                  <a:spcBef>
                    <a:spcPts val="0"/>
                  </a:spcBef>
                  <a:spcAft>
                    <a:spcPts val="0"/>
                  </a:spcAft>
                  <a:defRPr/>
                </a:pPr>
                <a:r>
                  <a:rPr lang="en-US" i="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chemeClr val="dk2"/>
                    </a:solidFill>
                  </a:rPr>
                  <a:t>179</a:t>
                </a:r>
              </a:p>
              <a:p>
                <a:pPr fontAlgn="auto">
                  <a:spcBef>
                    <a:spcPts val="0"/>
                  </a:spcBef>
                  <a:spcAft>
                    <a:spcPts val="0"/>
                  </a:spcAft>
                  <a:defRPr/>
                </a:pPr>
                <a:r>
                  <a:rPr lang="en-US" i="0">
                    <a:solidFill>
                      <a:schemeClr val="dk2"/>
                    </a:solidFill>
                  </a:rPr>
                  <a:t>149</a:t>
                </a:r>
              </a:p>
              <a:p>
                <a:pPr fontAlgn="auto">
                  <a:spcBef>
                    <a:spcPts val="0"/>
                  </a:spcBef>
                  <a:spcAft>
                    <a:spcPts val="0"/>
                  </a:spcAft>
                  <a:defRPr/>
                </a:pPr>
                <a:r>
                  <a:rPr lang="en-US" i="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212</a:t>
                </a:r>
              </a:p>
              <a:p>
                <a:pPr fontAlgn="auto">
                  <a:spcBef>
                    <a:spcPts val="0"/>
                  </a:spcBef>
                  <a:spcAft>
                    <a:spcPts val="0"/>
                  </a:spcAft>
                  <a:defRPr/>
                </a:pPr>
                <a:r>
                  <a:rPr lang="en-US" i="0"/>
                  <a:t>195</a:t>
                </a:r>
              </a:p>
              <a:p>
                <a:pPr fontAlgn="auto">
                  <a:spcBef>
                    <a:spcPts val="0"/>
                  </a:spcBef>
                  <a:spcAft>
                    <a:spcPts val="0"/>
                  </a:spcAft>
                  <a:defRPr/>
                </a:pPr>
                <a:r>
                  <a:rPr lang="en-US" i="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242</a:t>
                </a:r>
              </a:p>
              <a:p>
                <a:pPr fontAlgn="auto">
                  <a:spcBef>
                    <a:spcPts val="0"/>
                  </a:spcBef>
                  <a:spcAft>
                    <a:spcPts val="0"/>
                  </a:spcAft>
                  <a:defRPr/>
                </a:pPr>
                <a:r>
                  <a:rPr lang="en-US" i="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249</a:t>
                </a:r>
              </a:p>
              <a:p>
                <a:pPr fontAlgn="auto">
                  <a:spcBef>
                    <a:spcPts val="0"/>
                  </a:spcBef>
                  <a:spcAft>
                    <a:spcPts val="0"/>
                  </a:spcAft>
                  <a:defRPr/>
                </a:pPr>
                <a:r>
                  <a:rPr lang="en-US" i="0"/>
                  <a:t>213</a:t>
                </a:r>
                <a:endParaRPr lang="en-US" i="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229</a:t>
                </a:r>
              </a:p>
              <a:p>
                <a:pPr fontAlgn="auto">
                  <a:spcBef>
                    <a:spcPts val="0"/>
                  </a:spcBef>
                  <a:spcAft>
                    <a:spcPts val="0"/>
                  </a:spcAft>
                  <a:defRPr/>
                </a:pPr>
                <a:r>
                  <a:rPr lang="en-US" i="0"/>
                  <a:t>205</a:t>
                </a:r>
              </a:p>
              <a:p>
                <a:pPr fontAlgn="auto">
                  <a:spcBef>
                    <a:spcPts val="0"/>
                  </a:spcBef>
                  <a:spcAft>
                    <a:spcPts val="0"/>
                  </a:spcAft>
                  <a:defRPr/>
                </a:pPr>
                <a:r>
                  <a:rPr lang="en-US" i="0"/>
                  <a:t>186</a:t>
                </a:r>
                <a:endParaRPr lang="en-US" i="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248</a:t>
                </a:r>
              </a:p>
              <a:p>
                <a:pPr fontAlgn="auto">
                  <a:spcBef>
                    <a:spcPts val="0"/>
                  </a:spcBef>
                  <a:spcAft>
                    <a:spcPts val="0"/>
                  </a:spcAft>
                  <a:defRPr/>
                </a:pPr>
                <a:r>
                  <a:rPr lang="en-US" i="0"/>
                  <a:t>241</a:t>
                </a:r>
              </a:p>
              <a:p>
                <a:pPr fontAlgn="auto">
                  <a:spcBef>
                    <a:spcPts val="0"/>
                  </a:spcBef>
                  <a:spcAft>
                    <a:spcPts val="0"/>
                  </a:spcAft>
                  <a:defRPr/>
                </a:pPr>
                <a:r>
                  <a:rPr lang="en-US" i="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214</a:t>
                </a:r>
              </a:p>
              <a:p>
                <a:pPr fontAlgn="auto">
                  <a:spcBef>
                    <a:spcPts val="0"/>
                  </a:spcBef>
                  <a:spcAft>
                    <a:spcPts val="0"/>
                  </a:spcAft>
                  <a:defRPr/>
                </a:pPr>
                <a:r>
                  <a:rPr lang="en-US" i="0"/>
                  <a:t>231</a:t>
                </a:r>
              </a:p>
              <a:p>
                <a:pPr fontAlgn="auto">
                  <a:spcBef>
                    <a:spcPts val="0"/>
                  </a:spcBef>
                  <a:spcAft>
                    <a:spcPts val="0"/>
                  </a:spcAft>
                  <a:defRPr/>
                </a:pPr>
                <a:r>
                  <a:rPr lang="en-US" i="0"/>
                  <a:t>200</a:t>
                </a:r>
                <a:endParaRPr lang="en-US" i="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241</a:t>
                </a:r>
              </a:p>
              <a:p>
                <a:pPr fontAlgn="auto">
                  <a:spcBef>
                    <a:spcPts val="0"/>
                  </a:spcBef>
                  <a:spcAft>
                    <a:spcPts val="0"/>
                  </a:spcAft>
                  <a:defRPr/>
                </a:pPr>
                <a:r>
                  <a:rPr lang="en-US" i="0"/>
                  <a:t>240</a:t>
                </a:r>
              </a:p>
              <a:p>
                <a:pPr fontAlgn="auto">
                  <a:spcBef>
                    <a:spcPts val="0"/>
                  </a:spcBef>
                  <a:spcAft>
                    <a:spcPts val="0"/>
                  </a:spcAft>
                  <a:defRPr/>
                </a:pPr>
                <a:r>
                  <a:rPr lang="en-US" i="0"/>
                  <a:t>202</a:t>
                </a:r>
                <a:endParaRPr lang="en-US" i="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251</a:t>
                </a:r>
              </a:p>
              <a:p>
                <a:pPr fontAlgn="auto">
                  <a:spcBef>
                    <a:spcPts val="0"/>
                  </a:spcBef>
                  <a:spcAft>
                    <a:spcPts val="0"/>
                  </a:spcAft>
                  <a:defRPr/>
                </a:pPr>
                <a:r>
                  <a:rPr lang="en-US" i="0"/>
                  <a:t>251</a:t>
                </a:r>
              </a:p>
              <a:p>
                <a:pPr fontAlgn="auto">
                  <a:spcBef>
                    <a:spcPts val="0"/>
                  </a:spcBef>
                  <a:spcAft>
                    <a:spcPts val="0"/>
                  </a:spcAft>
                  <a:defRPr/>
                </a:pPr>
                <a:r>
                  <a:rPr lang="en-US" i="0"/>
                  <a:t>241</a:t>
                </a:r>
                <a:endParaRPr lang="en-US" i="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A4AEAB84-E8B5-48D7-870B-D95EEC295BBD}" type="slidenum">
              <a:rPr lang="en-US"/>
              <a:pPr>
                <a:defRPr/>
              </a:pPr>
              <a:t>‹#›</a:t>
            </a:fld>
            <a:r>
              <a:rPr lang="en-US"/>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2EB6F386-F035-483C-AF7A-3349C6F13ABF}" type="slidenum">
              <a:rPr lang="en-US"/>
              <a:pPr>
                <a:defRPr/>
              </a:pPr>
              <a:t>‹#›</a:t>
            </a:fld>
            <a:r>
              <a:rPr lang="en-US"/>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8913" y="720725"/>
            <a:ext cx="427513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720725"/>
            <a:ext cx="427513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4422149B-94A6-4C77-ADB9-0D5C430C7866}" type="slidenum">
              <a:rPr lang="en-US"/>
              <a:pPr>
                <a:defRPr/>
              </a:pPr>
              <a:t>‹#›</a:t>
            </a:fld>
            <a:r>
              <a:rPr lang="en-US"/>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pPr>
              <a:defRPr/>
            </a:pPr>
            <a:r>
              <a:rPr lang="en-US"/>
              <a:t>- </a:t>
            </a:r>
            <a:fld id="{E3BF9CAC-F2CE-4B50-99C3-6D4DBDDF2729}" type="slidenum">
              <a:rPr lang="en-US"/>
              <a:pPr>
                <a:defRPr/>
              </a:pPr>
              <a:t>‹#›</a:t>
            </a:fld>
            <a:r>
              <a:rPr lang="en-US"/>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1F353AB6-F9CD-4C93-84DE-DC84E46A1B3C}" type="slidenum">
              <a:rPr lang="en-US"/>
              <a:pPr>
                <a:defRPr/>
              </a:pPr>
              <a:t>‹#›</a:t>
            </a:fld>
            <a:r>
              <a:rPr lang="en-US"/>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US"/>
              <a:t>- </a:t>
            </a:r>
            <a:fld id="{C2768CA4-BB20-4447-B2B5-BBFA52A94860}" type="slidenum">
              <a:rPr lang="en-US"/>
              <a:pPr>
                <a:defRPr/>
              </a:pPr>
              <a:t>‹#›</a:t>
            </a:fld>
            <a:r>
              <a:rPr lang="en-US"/>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8889E828-B61B-4110-8698-BB0F504CEC0B}" type="slidenum">
              <a:rPr lang="en-US"/>
              <a:pPr>
                <a:defRPr/>
              </a:pPr>
              <a:t>‹#›</a:t>
            </a:fld>
            <a:r>
              <a:rPr lang="en-US"/>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2EDDE036-B5B4-45CE-B994-D7B4943BAF98}" type="slidenum">
              <a:rPr lang="en-US"/>
              <a:pPr>
                <a:defRPr/>
              </a:pPr>
              <a:t>‹#›</a:t>
            </a:fld>
            <a:r>
              <a:rPr lang="en-US"/>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33074784-4C0D-4EFA-8694-EAE4382BBF95}" type="slidenum">
              <a:rPr lang="en-US"/>
              <a:pPr>
                <a:defRPr/>
              </a:pPr>
              <a:t>‹#›</a:t>
            </a:fld>
            <a:r>
              <a:rPr lang="en-US"/>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9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9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7974F69B-CCC8-4C34-B7D5-50909BAAA884}"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1400" b="0" kern="1200" noProof="0" dirty="0" smtClean="0">
                <a:solidFill>
                  <a:srgbClr val="000000"/>
                </a:solidFill>
                <a:latin typeface="Arial"/>
                <a:ea typeface="+mn-ea"/>
                <a:cs typeface="Arial"/>
              </a:defRPr>
            </a:lvl1pPr>
            <a:lvl2pPr>
              <a:defRPr lang="en-US" sz="1400" kern="1200" dirty="0" smtClean="0">
                <a:solidFill>
                  <a:srgbClr val="000000"/>
                </a:solidFill>
                <a:latin typeface="Arial"/>
                <a:ea typeface="+mn-ea"/>
                <a:cs typeface="Arial"/>
              </a:defRPr>
            </a:lvl2pPr>
          </a:lstStyle>
          <a:p>
            <a:pPr lvl="0"/>
            <a:r>
              <a:rPr lang="en-US" dirty="0" smtClean="0"/>
              <a:t>Click to edit Master text styles</a:t>
            </a:r>
          </a:p>
          <a:p>
            <a:pPr lvl="1"/>
            <a:r>
              <a:rPr lang="en-US" dirty="0"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grpSp>
        <p:nvGrpSpPr>
          <p:cNvPr id="4" name="Group 165"/>
          <p:cNvGrpSpPr>
            <a:grpSpLocks/>
          </p:cNvGrpSpPr>
          <p:nvPr/>
        </p:nvGrpSpPr>
        <p:grpSpPr bwMode="auto">
          <a:xfrm>
            <a:off x="0" y="5113338"/>
            <a:ext cx="9150350" cy="1482725"/>
            <a:chOff x="0" y="3221"/>
            <a:chExt cx="5764" cy="934"/>
          </a:xfrm>
        </p:grpSpPr>
        <p:pic>
          <p:nvPicPr>
            <p:cNvPr id="5" name="Picture 161" descr="70"/>
            <p:cNvPicPr>
              <a:picLocks noChangeAspect="1" noChangeArrowheads="1"/>
            </p:cNvPicPr>
            <p:nvPr userDrawn="1"/>
          </p:nvPicPr>
          <p:blipFill>
            <a:blip r:embed="rId2"/>
            <a:srcRect l="3949"/>
            <a:stretch>
              <a:fillRect/>
            </a:stretch>
          </p:blipFill>
          <p:spPr bwMode="auto">
            <a:xfrm>
              <a:off x="0" y="3855"/>
              <a:ext cx="5764" cy="134"/>
            </a:xfrm>
            <a:prstGeom prst="rect">
              <a:avLst/>
            </a:prstGeom>
            <a:noFill/>
            <a:ln w="9525">
              <a:noFill/>
              <a:miter lim="800000"/>
              <a:headEnd/>
              <a:tailEnd/>
            </a:ln>
          </p:spPr>
        </p:pic>
        <p:pic>
          <p:nvPicPr>
            <p:cNvPr id="6" name="Picture 162" descr="70"/>
            <p:cNvPicPr>
              <a:picLocks noChangeAspect="1" noChangeArrowheads="1"/>
            </p:cNvPicPr>
            <p:nvPr userDrawn="1"/>
          </p:nvPicPr>
          <p:blipFill>
            <a:blip r:embed="rId2"/>
            <a:srcRect l="1717" r="2299"/>
            <a:stretch>
              <a:fillRect/>
            </a:stretch>
          </p:blipFill>
          <p:spPr bwMode="auto">
            <a:xfrm>
              <a:off x="0" y="3704"/>
              <a:ext cx="5760" cy="134"/>
            </a:xfrm>
            <a:prstGeom prst="rect">
              <a:avLst/>
            </a:prstGeom>
            <a:noFill/>
            <a:ln w="9525">
              <a:noFill/>
              <a:miter lim="800000"/>
              <a:headEnd/>
              <a:tailEnd/>
            </a:ln>
          </p:spPr>
        </p:pic>
        <p:pic>
          <p:nvPicPr>
            <p:cNvPr id="7" name="Picture 164" descr="70"/>
            <p:cNvPicPr>
              <a:picLocks noChangeAspect="1" noChangeArrowheads="1"/>
            </p:cNvPicPr>
            <p:nvPr userDrawn="1"/>
          </p:nvPicPr>
          <p:blipFill>
            <a:blip r:embed="rId2"/>
            <a:srcRect l="1717" r="2299"/>
            <a:stretch>
              <a:fillRect/>
            </a:stretch>
          </p:blipFill>
          <p:spPr bwMode="auto">
            <a:xfrm>
              <a:off x="0" y="3409"/>
              <a:ext cx="5760" cy="134"/>
            </a:xfrm>
            <a:prstGeom prst="rect">
              <a:avLst/>
            </a:prstGeom>
            <a:noFill/>
            <a:ln w="9525">
              <a:noFill/>
              <a:miter lim="800000"/>
              <a:headEnd/>
              <a:tailEnd/>
            </a:ln>
          </p:spPr>
        </p:pic>
        <p:pic>
          <p:nvPicPr>
            <p:cNvPr id="8" name="Picture 153" descr="grad-white-box-2"/>
            <p:cNvPicPr>
              <a:picLocks noChangeAspect="1" noChangeArrowheads="1"/>
            </p:cNvPicPr>
            <p:nvPr userDrawn="1"/>
          </p:nvPicPr>
          <p:blipFill>
            <a:blip r:embed="rId3"/>
            <a:srcRect/>
            <a:stretch>
              <a:fillRect/>
            </a:stretch>
          </p:blipFill>
          <p:spPr bwMode="auto">
            <a:xfrm>
              <a:off x="0" y="3789"/>
              <a:ext cx="5760" cy="366"/>
            </a:xfrm>
            <a:prstGeom prst="rect">
              <a:avLst/>
            </a:prstGeom>
            <a:noFill/>
            <a:ln w="9525">
              <a:noFill/>
              <a:miter lim="800000"/>
              <a:headEnd/>
              <a:tailEnd/>
            </a:ln>
          </p:spPr>
        </p:pic>
        <p:pic>
          <p:nvPicPr>
            <p:cNvPr id="9" name="Picture 150" descr="grad-white-box-2"/>
            <p:cNvPicPr>
              <a:picLocks noChangeAspect="1" noChangeArrowheads="1"/>
            </p:cNvPicPr>
            <p:nvPr userDrawn="1"/>
          </p:nvPicPr>
          <p:blipFill>
            <a:blip r:embed="rId4"/>
            <a:srcRect r="36000"/>
            <a:stretch>
              <a:fillRect/>
            </a:stretch>
          </p:blipFill>
          <p:spPr bwMode="auto">
            <a:xfrm>
              <a:off x="0" y="3221"/>
              <a:ext cx="5760" cy="366"/>
            </a:xfrm>
            <a:prstGeom prst="rect">
              <a:avLst/>
            </a:prstGeom>
            <a:noFill/>
            <a:ln w="9525">
              <a:noFill/>
              <a:miter lim="800000"/>
              <a:headEnd/>
              <a:tailEnd/>
            </a:ln>
          </p:spPr>
        </p:pic>
        <p:pic>
          <p:nvPicPr>
            <p:cNvPr id="10" name="Picture 163" descr="70"/>
            <p:cNvPicPr>
              <a:picLocks noChangeAspect="1" noChangeArrowheads="1"/>
            </p:cNvPicPr>
            <p:nvPr userDrawn="1"/>
          </p:nvPicPr>
          <p:blipFill>
            <a:blip r:embed="rId2"/>
            <a:srcRect l="3949"/>
            <a:stretch>
              <a:fillRect/>
            </a:stretch>
          </p:blipFill>
          <p:spPr bwMode="auto">
            <a:xfrm>
              <a:off x="0" y="3558"/>
              <a:ext cx="5764" cy="134"/>
            </a:xfrm>
            <a:prstGeom prst="rect">
              <a:avLst/>
            </a:prstGeom>
            <a:noFill/>
            <a:ln w="9525">
              <a:noFill/>
              <a:miter lim="800000"/>
              <a:headEnd/>
              <a:tailEnd/>
            </a:ln>
          </p:spPr>
        </p:pic>
      </p:grpSp>
      <p:sp>
        <p:nvSpPr>
          <p:cNvPr id="11"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a:p>
        </p:txBody>
      </p:sp>
      <p:sp>
        <p:nvSpPr>
          <p:cNvPr id="12"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dirty="0">
                <a:solidFill>
                  <a:srgbClr val="4E84C4"/>
                </a:solidFill>
                <a:latin typeface="Arial" pitchFamily="34" charset="0"/>
              </a:rPr>
              <a:t>Mittelstand Industry_17_June_2010</a:t>
            </a:r>
          </a:p>
        </p:txBody>
      </p:sp>
      <p:sp>
        <p:nvSpPr>
          <p:cNvPr id="13"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a:solidFill>
                  <a:srgbClr val="4E84C4"/>
                </a:solidFill>
              </a:rPr>
              <a:t>CONFIDENTIAL</a:t>
            </a:r>
          </a:p>
        </p:txBody>
      </p:sp>
      <p:pic>
        <p:nvPicPr>
          <p:cNvPr id="14" name="Picture 126" descr="tcs-blue-trans"/>
          <p:cNvPicPr>
            <a:picLocks noChangeAspect="1" noChangeArrowheads="1"/>
          </p:cNvPicPr>
          <p:nvPr/>
        </p:nvPicPr>
        <p:blipFill>
          <a:blip r:embed="rId5"/>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15" name="Date Placeholder 3"/>
          <p:cNvSpPr>
            <a:spLocks noGrp="1"/>
          </p:cNvSpPr>
          <p:nvPr>
            <p:ph type="dt" sz="half" idx="10"/>
          </p:nvPr>
        </p:nvSpPr>
        <p:spPr>
          <a:xfrm>
            <a:off x="457200" y="6245225"/>
            <a:ext cx="2133600" cy="476250"/>
          </a:xfrm>
          <a:prstGeom prst="rect">
            <a:avLst/>
          </a:prstGeom>
        </p:spPr>
        <p:txBody>
          <a:bodyPr/>
          <a:lstStyle>
            <a:lvl1pPr>
              <a:defRPr sz="1800" b="0" i="0">
                <a:latin typeface="Arial" pitchFamily="34" charset="0"/>
                <a:cs typeface="+mn-cs"/>
              </a:defRPr>
            </a:lvl1pPr>
          </a:lstStyle>
          <a:p>
            <a:pPr>
              <a:defRPr/>
            </a:pPr>
            <a:endParaRPr lang="en-US"/>
          </a:p>
        </p:txBody>
      </p:sp>
      <p:sp>
        <p:nvSpPr>
          <p:cNvPr id="16" name="Footer Placeholder 4"/>
          <p:cNvSpPr>
            <a:spLocks noGrp="1"/>
          </p:cNvSpPr>
          <p:nvPr>
            <p:ph type="ftr" sz="quarter" idx="11"/>
          </p:nvPr>
        </p:nvSpPr>
        <p:spPr>
          <a:xfrm>
            <a:off x="3124200" y="6245225"/>
            <a:ext cx="2895600" cy="476250"/>
          </a:xfrm>
          <a:prstGeom prst="rect">
            <a:avLst/>
          </a:prstGeom>
        </p:spPr>
        <p:txBody>
          <a:bodyPr/>
          <a:lstStyle>
            <a:lvl1pPr>
              <a:defRPr sz="1800" b="0" i="0">
                <a:latin typeface="Arial" pitchFamily="34" charset="0"/>
                <a:cs typeface="+mn-cs"/>
              </a:defRPr>
            </a:lvl1pPr>
          </a:lstStyle>
          <a:p>
            <a:pPr>
              <a:defRPr/>
            </a:pPr>
            <a:endParaRPr lang="en-US"/>
          </a:p>
        </p:txBody>
      </p:sp>
      <p:sp>
        <p:nvSpPr>
          <p:cNvPr id="17" name="Slide Number Placeholder 5"/>
          <p:cNvSpPr>
            <a:spLocks noGrp="1"/>
          </p:cNvSpPr>
          <p:nvPr>
            <p:ph type="sldNum" sz="quarter" idx="12"/>
          </p:nvPr>
        </p:nvSpPr>
        <p:spPr>
          <a:xfrm>
            <a:off x="6553200" y="6245225"/>
            <a:ext cx="2133600" cy="476250"/>
          </a:xfrm>
        </p:spPr>
        <p:txBody>
          <a:bodyPr/>
          <a:lstStyle>
            <a:lvl1pPr>
              <a:defRPr/>
            </a:lvl1pPr>
          </a:lstStyle>
          <a:p>
            <a:pPr>
              <a:defRPr/>
            </a:pPr>
            <a:fld id="{146E4E7B-2244-48BF-BDC1-3F6FF257BB6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8913" y="720725"/>
            <a:ext cx="8702675" cy="1323975"/>
          </a:xfrm>
        </p:spPr>
        <p:txBody>
          <a:bodyPr/>
          <a:lstStyle/>
          <a:p>
            <a:pPr lvl="0"/>
            <a:endParaRPr lang="en-US" noProof="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0C5DE911-AE32-457C-9D39-D147583F6208}" type="slidenum">
              <a:rPr lang="en-US"/>
              <a:pPr>
                <a:defRPr/>
              </a:pPr>
              <a:t>‹#›</a:t>
            </a:fld>
            <a:r>
              <a:rPr lang="en-US"/>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 preserve="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8913" y="720725"/>
            <a:ext cx="8702675" cy="1323975"/>
          </a:xfrm>
        </p:spPr>
        <p:txBody>
          <a:bodyPr/>
          <a:lstStyle/>
          <a:p>
            <a:pPr lvl="0"/>
            <a:endParaRPr lang="en-US" noProof="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F06A949F-C70B-4CEE-BB0A-B05085D286FE}" type="slidenum">
              <a:rPr lang="en-US"/>
              <a:pPr>
                <a:defRPr/>
              </a:pPr>
              <a:t>‹#›</a:t>
            </a:fld>
            <a:r>
              <a:rPr lang="en-US"/>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5A6BD37-BD3F-46F1-A723-11C8140AD05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D586901-F5C4-4F56-99F4-88DBCC0BF19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F234C7D1-4139-4DCD-B0FB-EC17F9EB2480}"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776413"/>
            <a:ext cx="41465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5175" y="1776413"/>
            <a:ext cx="4148138"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83ED9D88-23B4-4C15-B589-FC27D0E7FB4B}"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F937F7A1-2949-49C4-991F-2FF65EF8B6BA}"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1F1AEF2A-B9C1-43CC-BD64-EA5EA2E2A1B3}"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3E817AB-089F-403F-80A8-53D88DD7325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6AA6361-AAE0-4799-B3FA-6DEC56CE908D}"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E3EDE6C-2599-4279-BDB7-C71A2C3F55E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2D5EF76-1BF8-4513-9805-244B157E80A6}"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938" y="207963"/>
            <a:ext cx="2111375"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07963"/>
            <a:ext cx="6183313"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8B91267-C0E0-4916-A57A-145B711FA57F}"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6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66675"/>
            <a:ext cx="2070100" cy="5376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66675"/>
            <a:ext cx="6057900" cy="5376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pPr>
              <a:defRPr/>
            </a:pPr>
            <a:fld id="{95A01D97-DDFB-492C-9D93-F936EC2D0F93}"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006CAE00-AD73-4400-BADF-93E7B0AF8DD6}"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2773020-E112-4859-8394-84E0EE3400F5}"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F6DA6C14-73F2-4639-A1B4-CD485C16B746}"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A42CBFE9-EEDF-47C2-AFC1-D8D810FA03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FC76314-B735-4027-9DEA-208F2F48D554}"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44DB0AA-BC8A-4CA9-8FD1-26206DE5F03E}"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BDDF321B-AEDB-4DBA-BAF2-4C56A85E0C3A}"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85D980B8-5273-4A01-A007-A2735B5CD1BF}"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CFC418C-8289-402F-9FD7-62C9DF51CE4A}"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7175" y="1600200"/>
            <a:ext cx="2079625" cy="4525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538" y="1600200"/>
            <a:ext cx="609123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4A5EBAC6-982E-4E50-8E19-8B6675A92AFE}"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EBA0D8CD-9E7C-43B7-BD66-5419FD53B5A0}" type="slidenum">
              <a:rPr lang="en-US"/>
              <a:pPr>
                <a:defRPr/>
              </a:pPr>
              <a:t>‹#›</a:t>
            </a:fld>
            <a:r>
              <a:rPr lang="en-US"/>
              <a:t>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10.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 Id="rId3"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7.xml"/><Relationship Id="rId20" Type="http://schemas.openxmlformats.org/officeDocument/2006/relationships/image" Target="../media/image13.jpeg"/><Relationship Id="rId21" Type="http://schemas.openxmlformats.org/officeDocument/2006/relationships/image" Target="../media/image1.png"/><Relationship Id="rId22" Type="http://schemas.openxmlformats.org/officeDocument/2006/relationships/image" Target="../media/image2.jpeg"/><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theme" Target="../theme/theme6.xml"/><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7.xml"/><Relationship Id="rId13" Type="http://schemas.openxmlformats.org/officeDocument/2006/relationships/image" Target="../media/image12.png"/><Relationship Id="rId14" Type="http://schemas.openxmlformats.org/officeDocument/2006/relationships/image" Target="../media/image14.png"/><Relationship Id="rId15" Type="http://schemas.openxmlformats.org/officeDocument/2006/relationships/image" Target="../media/image15.jpeg"/><Relationship Id="rId16" Type="http://schemas.openxmlformats.org/officeDocument/2006/relationships/image" Target="../media/image1.png"/><Relationship Id="rId17" Type="http://schemas.openxmlformats.org/officeDocument/2006/relationships/image" Target="../media/image2.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8.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9.xml"/><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2.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pPr>
                <a:defRPr/>
              </a:pPr>
              <a:t>‹#›</a:t>
            </a:fld>
            <a:endParaRPr lang="en-US" dirty="0"/>
          </a:p>
        </p:txBody>
      </p:sp>
      <p:pic>
        <p:nvPicPr>
          <p:cNvPr id="1030" name="Picture 15" descr="Corporate Research Logo"/>
          <p:cNvPicPr>
            <a:picLocks noChangeAspect="1" noChangeArrowheads="1"/>
          </p:cNvPicPr>
          <p:nvPr userDrawn="1"/>
        </p:nvPicPr>
        <p:blipFill>
          <a:blip r:embed="rId7"/>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1" r:id="rId1"/>
    <p:sldLayoutId id="2147484000" r:id="rId2"/>
    <p:sldLayoutId id="2147483999" r:id="rId3"/>
    <p:sldLayoutId id="2147483998" r:id="rId4"/>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Arial"/>
          <a:ea typeface="+mj-ea"/>
          <a:cs typeface="Arial"/>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1400" kern="1200" dirty="0">
          <a:solidFill>
            <a:schemeClr val="tx1"/>
          </a:solidFill>
          <a:latin typeface="Arial"/>
          <a:ea typeface="+mn-ea"/>
          <a:cs typeface="Arial"/>
        </a:defRPr>
      </a:lvl1pPr>
      <a:lvl2pPr marL="742950" indent="-285750" algn="l" rtl="0" eaLnBrk="0" fontAlgn="base" hangingPunct="0">
        <a:spcBef>
          <a:spcPct val="20000"/>
        </a:spcBef>
        <a:spcAft>
          <a:spcPct val="0"/>
        </a:spcAft>
        <a:buFont typeface="Wingdings" pitchFamily="2" charset="2"/>
        <a:buChar char="§"/>
        <a:defRPr lang="en-US" sz="1400" kern="1200" dirty="0">
          <a:solidFill>
            <a:schemeClr val="tx1"/>
          </a:solidFill>
          <a:latin typeface="Arial"/>
          <a:ea typeface="+mn-ea"/>
          <a:cs typeface="Arial"/>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fontAlgn="auto">
              <a:spcAft>
                <a:spcPts val="0"/>
              </a:spcAft>
              <a:defRPr/>
            </a:pPr>
            <a:r>
              <a:rPr lang="en-US" sz="3000" i="0" dirty="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800" i="0">
              <a:latin typeface="+mn-lt"/>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grpSp>
        <p:nvGrpSpPr>
          <p:cNvPr id="66565"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a:latin typeface="+mn-lt"/>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800" i="0">
                <a:latin typeface="+mn-lt"/>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pic>
        <p:nvPicPr>
          <p:cNvPr id="66567" name="Picture 4" descr="Q:\Repro 2\New guidelines 2011_12\Final 260411\PPT\OLD\050511\WMF\TATA Patter revised.wmf"/>
          <p:cNvPicPr>
            <a:picLocks noChangeAspect="1" noChangeArrowheads="1"/>
          </p:cNvPicPr>
          <p:nvPr/>
        </p:nvPicPr>
        <p:blipFill>
          <a:blip/>
          <a:srcRect/>
          <a:stretch>
            <a:fillRect/>
          </a:stretch>
        </p:blipFill>
        <p:spPr bwMode="auto">
          <a:xfrm>
            <a:off x="0" y="1344613"/>
            <a:ext cx="2462213" cy="1260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0" r:id="rId1"/>
    <p:sldLayoutId id="2147484059" r:id="rId2"/>
    <p:sldLayoutId id="2147484058" r:id="rId3"/>
    <p:sldLayoutId id="2147484057" r:id="rId4"/>
    <p:sldLayoutId id="2147484056" r:id="rId5"/>
    <p:sldLayoutId id="2147484055" r:id="rId6"/>
    <p:sldLayoutId id="2147484054" r:id="rId7"/>
    <p:sldLayoutId id="2147484053" r:id="rId8"/>
    <p:sldLayoutId id="2147484052" r:id="rId9"/>
    <p:sldLayoutId id="2147484051" r:id="rId10"/>
    <p:sldLayoutId id="2147484050"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a:srcRect/>
          <a:stretch>
            <a:fillRect/>
          </a:stretch>
        </p:blipFill>
        <p:spPr bwMode="auto">
          <a:xfrm>
            <a:off x="0" y="0"/>
            <a:ext cx="9134475" cy="6858000"/>
          </a:xfrm>
          <a:prstGeom prst="rect">
            <a:avLst/>
          </a:prstGeom>
          <a:noFill/>
          <a:ln w="9525">
            <a:noFill/>
            <a:miter lim="800000"/>
            <a:headEnd/>
            <a:tailEnd/>
          </a:ln>
        </p:spPr>
      </p:pic>
      <p:pic>
        <p:nvPicPr>
          <p:cNvPr id="6147"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6148"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1"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srcRect/>
          <a:stretch>
            <a:fillRect/>
          </a:stretch>
        </p:blipFill>
        <p:spPr bwMode="auto">
          <a:xfrm>
            <a:off x="0" y="0"/>
            <a:ext cx="9144000" cy="6908800"/>
          </a:xfrm>
          <a:prstGeom prst="rect">
            <a:avLst/>
          </a:prstGeom>
          <a:noFill/>
          <a:ln w="9525">
            <a:noFill/>
            <a:miter lim="800000"/>
            <a:headEnd/>
            <a:tailEnd/>
          </a:ln>
        </p:spPr>
      </p:pic>
      <p:pic>
        <p:nvPicPr>
          <p:cNvPr id="8195"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819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2"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srcRect/>
          <a:stretch>
            <a:fillRect/>
          </a:stretch>
        </p:blipFill>
        <p:spPr bwMode="auto">
          <a:xfrm>
            <a:off x="-9525" y="0"/>
            <a:ext cx="9153525" cy="6848475"/>
          </a:xfrm>
          <a:prstGeom prst="rect">
            <a:avLst/>
          </a:prstGeom>
          <a:noFill/>
          <a:ln w="9525">
            <a:noFill/>
            <a:miter lim="800000"/>
            <a:headEnd/>
            <a:tailEnd/>
          </a:ln>
        </p:spPr>
      </p:pic>
      <p:pic>
        <p:nvPicPr>
          <p:cNvPr id="10243" name="Picture 156" descr="tata-trans-new"/>
          <p:cNvPicPr>
            <a:picLocks noChangeAspect="1" noChangeArrowheads="1"/>
          </p:cNvPicPr>
          <p:nvPr/>
        </p:nvPicPr>
        <p:blipFill>
          <a:blip r:embed="rId4"/>
          <a:srcRect/>
          <a:stretch>
            <a:fillRect/>
          </a:stretch>
        </p:blipFill>
        <p:spPr bwMode="auto">
          <a:xfrm>
            <a:off x="8229600" y="428625"/>
            <a:ext cx="466725" cy="430213"/>
          </a:xfrm>
          <a:prstGeom prst="rect">
            <a:avLst/>
          </a:prstGeom>
          <a:noFill/>
          <a:ln w="9525">
            <a:noFill/>
            <a:miter lim="800000"/>
            <a:headEnd/>
            <a:tailEnd/>
          </a:ln>
        </p:spPr>
      </p:pic>
      <p:sp>
        <p:nvSpPr>
          <p:cNvPr id="1024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3"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4062" r:id="rId1"/>
  </p:sldLayoutIdLst>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338" name="Group 165"/>
          <p:cNvGrpSpPr>
            <a:grpSpLocks/>
          </p:cNvGrpSpPr>
          <p:nvPr/>
        </p:nvGrpSpPr>
        <p:grpSpPr bwMode="auto">
          <a:xfrm>
            <a:off x="0" y="5113338"/>
            <a:ext cx="9150350" cy="1482725"/>
            <a:chOff x="0" y="3221"/>
            <a:chExt cx="5764" cy="934"/>
          </a:xfrm>
        </p:grpSpPr>
        <p:pic>
          <p:nvPicPr>
            <p:cNvPr id="14349" name="Picture 161" descr="70"/>
            <p:cNvPicPr>
              <a:picLocks noChangeAspect="1" noChangeArrowheads="1"/>
            </p:cNvPicPr>
            <p:nvPr userDrawn="1"/>
          </p:nvPicPr>
          <p:blipFill>
            <a:blip r:embed="rId16"/>
            <a:srcRect l="3949"/>
            <a:stretch>
              <a:fillRect/>
            </a:stretch>
          </p:blipFill>
          <p:spPr bwMode="auto">
            <a:xfrm>
              <a:off x="0" y="3855"/>
              <a:ext cx="5764" cy="134"/>
            </a:xfrm>
            <a:prstGeom prst="rect">
              <a:avLst/>
            </a:prstGeom>
            <a:noFill/>
            <a:ln w="9525">
              <a:noFill/>
              <a:miter lim="800000"/>
              <a:headEnd/>
              <a:tailEnd/>
            </a:ln>
          </p:spPr>
        </p:pic>
        <p:pic>
          <p:nvPicPr>
            <p:cNvPr id="14350" name="Picture 162" descr="70"/>
            <p:cNvPicPr>
              <a:picLocks noChangeAspect="1" noChangeArrowheads="1"/>
            </p:cNvPicPr>
            <p:nvPr userDrawn="1"/>
          </p:nvPicPr>
          <p:blipFill>
            <a:blip r:embed="rId16"/>
            <a:srcRect l="1717" r="2299"/>
            <a:stretch>
              <a:fillRect/>
            </a:stretch>
          </p:blipFill>
          <p:spPr bwMode="auto">
            <a:xfrm>
              <a:off x="0" y="3704"/>
              <a:ext cx="5760" cy="134"/>
            </a:xfrm>
            <a:prstGeom prst="rect">
              <a:avLst/>
            </a:prstGeom>
            <a:noFill/>
            <a:ln w="9525">
              <a:noFill/>
              <a:miter lim="800000"/>
              <a:headEnd/>
              <a:tailEnd/>
            </a:ln>
          </p:spPr>
        </p:pic>
        <p:pic>
          <p:nvPicPr>
            <p:cNvPr id="14351" name="Picture 164" descr="70"/>
            <p:cNvPicPr>
              <a:picLocks noChangeAspect="1" noChangeArrowheads="1"/>
            </p:cNvPicPr>
            <p:nvPr userDrawn="1"/>
          </p:nvPicPr>
          <p:blipFill>
            <a:blip r:embed="rId16"/>
            <a:srcRect l="1717" r="2299"/>
            <a:stretch>
              <a:fillRect/>
            </a:stretch>
          </p:blipFill>
          <p:spPr bwMode="auto">
            <a:xfrm>
              <a:off x="0" y="3409"/>
              <a:ext cx="5760" cy="134"/>
            </a:xfrm>
            <a:prstGeom prst="rect">
              <a:avLst/>
            </a:prstGeom>
            <a:noFill/>
            <a:ln w="9525">
              <a:noFill/>
              <a:miter lim="800000"/>
              <a:headEnd/>
              <a:tailEnd/>
            </a:ln>
          </p:spPr>
        </p:pic>
        <p:pic>
          <p:nvPicPr>
            <p:cNvPr id="14352" name="Picture 153" descr="grad-white-box-2"/>
            <p:cNvPicPr>
              <a:picLocks noChangeAspect="1" noChangeArrowheads="1"/>
            </p:cNvPicPr>
            <p:nvPr userDrawn="1"/>
          </p:nvPicPr>
          <p:blipFill>
            <a:blip r:embed="rId17"/>
            <a:srcRect/>
            <a:stretch>
              <a:fillRect/>
            </a:stretch>
          </p:blipFill>
          <p:spPr bwMode="auto">
            <a:xfrm>
              <a:off x="0" y="3789"/>
              <a:ext cx="5760" cy="366"/>
            </a:xfrm>
            <a:prstGeom prst="rect">
              <a:avLst/>
            </a:prstGeom>
            <a:noFill/>
            <a:ln w="9525">
              <a:noFill/>
              <a:miter lim="800000"/>
              <a:headEnd/>
              <a:tailEnd/>
            </a:ln>
          </p:spPr>
        </p:pic>
        <p:pic>
          <p:nvPicPr>
            <p:cNvPr id="14353" name="Picture 150" descr="grad-white-box-2"/>
            <p:cNvPicPr>
              <a:picLocks noChangeAspect="1" noChangeArrowheads="1"/>
            </p:cNvPicPr>
            <p:nvPr userDrawn="1"/>
          </p:nvPicPr>
          <p:blipFill>
            <a:blip r:embed="rId18"/>
            <a:srcRect r="36000"/>
            <a:stretch>
              <a:fillRect/>
            </a:stretch>
          </p:blipFill>
          <p:spPr bwMode="auto">
            <a:xfrm>
              <a:off x="0" y="3221"/>
              <a:ext cx="5760" cy="366"/>
            </a:xfrm>
            <a:prstGeom prst="rect">
              <a:avLst/>
            </a:prstGeom>
            <a:noFill/>
            <a:ln w="9525">
              <a:noFill/>
              <a:miter lim="800000"/>
              <a:headEnd/>
              <a:tailEnd/>
            </a:ln>
          </p:spPr>
        </p:pic>
        <p:pic>
          <p:nvPicPr>
            <p:cNvPr id="14354" name="Picture 163" descr="70"/>
            <p:cNvPicPr>
              <a:picLocks noChangeAspect="1" noChangeArrowheads="1"/>
            </p:cNvPicPr>
            <p:nvPr userDrawn="1"/>
          </p:nvPicPr>
          <p:blipFill>
            <a:blip r:embed="rId16"/>
            <a:srcRect l="3949"/>
            <a:stretch>
              <a:fillRect/>
            </a:stretch>
          </p:blipFill>
          <p:spPr bwMode="auto">
            <a:xfrm>
              <a:off x="0" y="3558"/>
              <a:ext cx="5764" cy="134"/>
            </a:xfrm>
            <a:prstGeom prst="rect">
              <a:avLst/>
            </a:prstGeom>
            <a:noFill/>
            <a:ln w="9525">
              <a:noFill/>
              <a:miter lim="800000"/>
              <a:headEnd/>
              <a:tailEnd/>
            </a:ln>
          </p:spPr>
        </p:pic>
      </p:grpSp>
      <p:sp>
        <p:nvSpPr>
          <p:cNvPr id="14339" name="Rectangle 3"/>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4340" name="Rectangle 4"/>
          <p:cNvSpPr>
            <a:spLocks noGrp="1" noChangeArrowheads="1"/>
          </p:cNvSpPr>
          <p:nvPr>
            <p:ph type="body" idx="1"/>
          </p:nvPr>
        </p:nvSpPr>
        <p:spPr bwMode="auto">
          <a:xfrm>
            <a:off x="188913" y="720725"/>
            <a:ext cx="8702675"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a:p>
        </p:txBody>
      </p:sp>
      <p:sp>
        <p:nvSpPr>
          <p:cNvPr id="4193"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a:solidFill>
                  <a:srgbClr val="4E84C4"/>
                </a:solidFill>
                <a:cs typeface="Arial" charset="0"/>
              </a:rPr>
              <a:t>Johnson Controls Inc._06_July_2010</a:t>
            </a:r>
          </a:p>
        </p:txBody>
      </p:sp>
      <p:sp>
        <p:nvSpPr>
          <p:cNvPr id="4192"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b="0" i="0">
                <a:solidFill>
                  <a:srgbClr val="4E84C4"/>
                </a:solidFill>
                <a:latin typeface="+mn-lt"/>
                <a:cs typeface="+mn-cs"/>
              </a:defRPr>
            </a:lvl1pPr>
          </a:lstStyle>
          <a:p>
            <a:pPr>
              <a:defRPr/>
            </a:pPr>
            <a:r>
              <a:rPr lang="en-US"/>
              <a:t>- </a:t>
            </a:r>
            <a:fld id="{BAC411A6-4D25-43D1-9E4A-5DA26B397ABE}" type="slidenum">
              <a:rPr lang="en-US"/>
              <a:pPr>
                <a:defRPr/>
              </a:pPr>
              <a:t>‹#›</a:t>
            </a:fld>
            <a:r>
              <a:rPr lang="en-US"/>
              <a:t> -</a:t>
            </a:r>
          </a:p>
        </p:txBody>
      </p:sp>
      <p:pic>
        <p:nvPicPr>
          <p:cNvPr id="14345" name="Picture 126" descr="tcs-blue-trans"/>
          <p:cNvPicPr>
            <a:picLocks noChangeAspect="1" noChangeArrowheads="1"/>
          </p:cNvPicPr>
          <p:nvPr/>
        </p:nvPicPr>
        <p:blipFill>
          <a:blip r:embed="rId19"/>
          <a:srcRect/>
          <a:stretch>
            <a:fillRect/>
          </a:stretch>
        </p:blipFill>
        <p:spPr bwMode="auto">
          <a:xfrm>
            <a:off x="169863" y="6513513"/>
            <a:ext cx="2843212" cy="222250"/>
          </a:xfrm>
          <a:prstGeom prst="rect">
            <a:avLst/>
          </a:prstGeom>
          <a:noFill/>
          <a:ln w="9525">
            <a:noFill/>
            <a:miter lim="800000"/>
            <a:headEnd/>
            <a:tailEnd/>
          </a:ln>
        </p:spPr>
      </p:pic>
      <p:pic>
        <p:nvPicPr>
          <p:cNvPr id="14346" name="Picture 17" descr="JCI_c"/>
          <p:cNvPicPr>
            <a:picLocks noChangeAspect="1" noChangeArrowheads="1"/>
          </p:cNvPicPr>
          <p:nvPr userDrawn="1"/>
        </p:nvPicPr>
        <p:blipFill>
          <a:blip r:embed="rId20"/>
          <a:srcRect/>
          <a:stretch>
            <a:fillRect/>
          </a:stretch>
        </p:blipFill>
        <p:spPr bwMode="auto">
          <a:xfrm>
            <a:off x="8305800" y="0"/>
            <a:ext cx="838200" cy="466725"/>
          </a:xfrm>
          <a:prstGeom prst="rect">
            <a:avLst/>
          </a:prstGeom>
          <a:noFill/>
          <a:ln w="9525">
            <a:noFill/>
            <a:miter lim="800000"/>
            <a:headEnd/>
            <a:tailEnd/>
          </a:ln>
        </p:spPr>
      </p:pic>
      <p:pic>
        <p:nvPicPr>
          <p:cNvPr id="14347" name="Picture 3"/>
          <p:cNvPicPr>
            <a:picLocks noChangeAspect="1" noChangeArrowheads="1"/>
          </p:cNvPicPr>
          <p:nvPr userDrawn="1"/>
        </p:nvPicPr>
        <p:blipFill>
          <a:blip r:embed="rId21"/>
          <a:srcRect/>
          <a:stretch>
            <a:fillRect/>
          </a:stretch>
        </p:blipFill>
        <p:spPr bwMode="auto">
          <a:xfrm>
            <a:off x="-28575" y="0"/>
            <a:ext cx="9163050" cy="6848475"/>
          </a:xfrm>
          <a:prstGeom prst="rect">
            <a:avLst/>
          </a:prstGeom>
          <a:noFill/>
          <a:ln w="9525">
            <a:noFill/>
            <a:miter lim="800000"/>
            <a:headEnd/>
            <a:tailEnd/>
          </a:ln>
        </p:spPr>
      </p:pic>
      <p:pic>
        <p:nvPicPr>
          <p:cNvPr id="14348" name="Picture 15" descr="Corporate Research Logo"/>
          <p:cNvPicPr>
            <a:picLocks noChangeAspect="1" noChangeArrowheads="1"/>
          </p:cNvPicPr>
          <p:nvPr userDrawn="1"/>
        </p:nvPicPr>
        <p:blipFill>
          <a:blip r:embed="rId22"/>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6" r:id="rId1"/>
    <p:sldLayoutId id="2147484015" r:id="rId2"/>
    <p:sldLayoutId id="2147484014" r:id="rId3"/>
    <p:sldLayoutId id="2147484013" r:id="rId4"/>
    <p:sldLayoutId id="2147484012" r:id="rId5"/>
    <p:sldLayoutId id="2147484011" r:id="rId6"/>
    <p:sldLayoutId id="2147484010" r:id="rId7"/>
    <p:sldLayoutId id="2147484009" r:id="rId8"/>
    <p:sldLayoutId id="2147484008" r:id="rId9"/>
    <p:sldLayoutId id="2147484007" r:id="rId10"/>
    <p:sldLayoutId id="2147484006" r:id="rId11"/>
    <p:sldLayoutId id="2147484063" r:id="rId12"/>
    <p:sldLayoutId id="2147484005" r:id="rId13"/>
    <p:sldLayoutId id="2147484004" r:id="rId14"/>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Char char="•"/>
        <a:defRPr sz="1600">
          <a:solidFill>
            <a:srgbClr val="000000"/>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1765300" y="207963"/>
            <a:ext cx="6654800" cy="735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29699" name="Picture 3" descr="tcs-blue-trans"/>
          <p:cNvPicPr>
            <a:picLocks noChangeAspect="1" noChangeArrowheads="1"/>
          </p:cNvPicPr>
          <p:nvPr/>
        </p:nvPicPr>
        <p:blipFill>
          <a:blip r:embed="rId13"/>
          <a:srcRect/>
          <a:stretch>
            <a:fillRect/>
          </a:stretch>
        </p:blipFill>
        <p:spPr bwMode="auto">
          <a:xfrm>
            <a:off x="346075" y="6480175"/>
            <a:ext cx="2843213" cy="222250"/>
          </a:xfrm>
          <a:prstGeom prst="rect">
            <a:avLst/>
          </a:prstGeom>
          <a:noFill/>
          <a:ln w="9525">
            <a:noFill/>
            <a:miter lim="800000"/>
            <a:headEnd/>
            <a:tailEnd/>
          </a:ln>
        </p:spPr>
      </p:pic>
      <p:grpSp>
        <p:nvGrpSpPr>
          <p:cNvPr id="29700" name="Group 4"/>
          <p:cNvGrpSpPr>
            <a:grpSpLocks/>
          </p:cNvGrpSpPr>
          <p:nvPr/>
        </p:nvGrpSpPr>
        <p:grpSpPr bwMode="auto">
          <a:xfrm>
            <a:off x="0" y="5365750"/>
            <a:ext cx="9144000" cy="981075"/>
            <a:chOff x="0" y="3380"/>
            <a:chExt cx="5760" cy="618"/>
          </a:xfrm>
        </p:grpSpPr>
        <p:pic>
          <p:nvPicPr>
            <p:cNvPr id="29707" name="Picture 5" descr="200_1row_grey"/>
            <p:cNvPicPr>
              <a:picLocks noChangeAspect="1" noChangeArrowheads="1"/>
            </p:cNvPicPr>
            <p:nvPr userDrawn="1"/>
          </p:nvPicPr>
          <p:blipFill>
            <a:blip r:embed="rId14"/>
            <a:srcRect l="1765" r="4071"/>
            <a:stretch>
              <a:fillRect/>
            </a:stretch>
          </p:blipFill>
          <p:spPr bwMode="auto">
            <a:xfrm>
              <a:off x="0" y="3409"/>
              <a:ext cx="5760" cy="135"/>
            </a:xfrm>
            <a:prstGeom prst="rect">
              <a:avLst/>
            </a:prstGeom>
            <a:noFill/>
            <a:ln w="9525">
              <a:noFill/>
              <a:miter lim="800000"/>
              <a:headEnd/>
              <a:tailEnd/>
            </a:ln>
          </p:spPr>
        </p:pic>
        <p:pic>
          <p:nvPicPr>
            <p:cNvPr id="29708" name="Picture 6" descr="200_1row_grey"/>
            <p:cNvPicPr>
              <a:picLocks noChangeAspect="1" noChangeArrowheads="1"/>
            </p:cNvPicPr>
            <p:nvPr userDrawn="1"/>
          </p:nvPicPr>
          <p:blipFill>
            <a:blip r:embed="rId14"/>
            <a:srcRect l="3891" r="1945"/>
            <a:stretch>
              <a:fillRect/>
            </a:stretch>
          </p:blipFill>
          <p:spPr bwMode="auto">
            <a:xfrm>
              <a:off x="0" y="3558"/>
              <a:ext cx="5760" cy="135"/>
            </a:xfrm>
            <a:prstGeom prst="rect">
              <a:avLst/>
            </a:prstGeom>
            <a:noFill/>
            <a:ln w="9525">
              <a:noFill/>
              <a:miter lim="800000"/>
              <a:headEnd/>
              <a:tailEnd/>
            </a:ln>
          </p:spPr>
        </p:pic>
        <p:pic>
          <p:nvPicPr>
            <p:cNvPr id="29709" name="Picture 7" descr="200_1row_grey"/>
            <p:cNvPicPr>
              <a:picLocks noChangeAspect="1" noChangeArrowheads="1"/>
            </p:cNvPicPr>
            <p:nvPr userDrawn="1"/>
          </p:nvPicPr>
          <p:blipFill>
            <a:blip r:embed="rId14"/>
            <a:srcRect l="1700" r="4137"/>
            <a:stretch>
              <a:fillRect/>
            </a:stretch>
          </p:blipFill>
          <p:spPr bwMode="auto">
            <a:xfrm>
              <a:off x="0" y="3705"/>
              <a:ext cx="5760" cy="135"/>
            </a:xfrm>
            <a:prstGeom prst="rect">
              <a:avLst/>
            </a:prstGeom>
            <a:noFill/>
            <a:ln w="9525">
              <a:noFill/>
              <a:miter lim="800000"/>
              <a:headEnd/>
              <a:tailEnd/>
            </a:ln>
          </p:spPr>
        </p:pic>
        <p:pic>
          <p:nvPicPr>
            <p:cNvPr id="29710" name="Picture 8" descr="200_1row_grey"/>
            <p:cNvPicPr>
              <a:picLocks noChangeAspect="1" noChangeArrowheads="1"/>
            </p:cNvPicPr>
            <p:nvPr userDrawn="1"/>
          </p:nvPicPr>
          <p:blipFill>
            <a:blip r:embed="rId14"/>
            <a:srcRect l="3891" r="1945"/>
            <a:stretch>
              <a:fillRect/>
            </a:stretch>
          </p:blipFill>
          <p:spPr bwMode="auto">
            <a:xfrm>
              <a:off x="0" y="3854"/>
              <a:ext cx="5760" cy="135"/>
            </a:xfrm>
            <a:prstGeom prst="rect">
              <a:avLst/>
            </a:prstGeom>
            <a:noFill/>
            <a:ln w="9525">
              <a:noFill/>
              <a:miter lim="800000"/>
              <a:headEnd/>
              <a:tailEnd/>
            </a:ln>
          </p:spPr>
        </p:pic>
        <p:sp>
          <p:nvSpPr>
            <p:cNvPr id="69641" name="Rectangle 9"/>
            <p:cNvSpPr>
              <a:spLocks noChangeArrowheads="1"/>
            </p:cNvSpPr>
            <p:nvPr userDrawn="1"/>
          </p:nvSpPr>
          <p:spPr bwMode="auto">
            <a:xfrm>
              <a:off x="0" y="3380"/>
              <a:ext cx="5760" cy="23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a:latin typeface="Arial" pitchFamily="34" charset="0"/>
              </a:endParaRPr>
            </a:p>
          </p:txBody>
        </p:sp>
        <p:sp>
          <p:nvSpPr>
            <p:cNvPr id="69642" name="Rectangle 10"/>
            <p:cNvSpPr>
              <a:spLocks noChangeArrowheads="1"/>
            </p:cNvSpPr>
            <p:nvPr userDrawn="1"/>
          </p:nvSpPr>
          <p:spPr bwMode="auto">
            <a:xfrm flipV="1">
              <a:off x="0" y="3680"/>
              <a:ext cx="5760" cy="31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a:latin typeface="Arial" pitchFamily="34" charset="0"/>
              </a:endParaRPr>
            </a:p>
          </p:txBody>
        </p:sp>
      </p:grpSp>
      <p:sp>
        <p:nvSpPr>
          <p:cNvPr id="69643" name="Rectangle 11"/>
          <p:cNvSpPr>
            <a:spLocks noGrp="1" noChangeArrowheads="1"/>
          </p:cNvSpPr>
          <p:nvPr>
            <p:ph type="sldNum" sz="quarter" idx="4"/>
          </p:nvPr>
        </p:nvSpPr>
        <p:spPr bwMode="auto">
          <a:xfrm>
            <a:off x="8477250" y="6461125"/>
            <a:ext cx="381000" cy="265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900" b="1" i="0">
                <a:solidFill>
                  <a:srgbClr val="4E84C4"/>
                </a:solidFill>
                <a:latin typeface="+mj-lt"/>
              </a:defRPr>
            </a:lvl1pPr>
          </a:lstStyle>
          <a:p>
            <a:pPr>
              <a:defRPr/>
            </a:pPr>
            <a:fld id="{CABD804D-5485-4D59-8C24-AB56AFC7ADC8}" type="slidenum">
              <a:rPr lang="en-US"/>
              <a:pPr>
                <a:defRPr/>
              </a:pPr>
              <a:t>‹#›</a:t>
            </a:fld>
            <a:endParaRPr lang="en-US"/>
          </a:p>
        </p:txBody>
      </p:sp>
      <p:sp>
        <p:nvSpPr>
          <p:cNvPr id="69644" name="Rectangle 12"/>
          <p:cNvSpPr>
            <a:spLocks noChangeArrowheads="1"/>
          </p:cNvSpPr>
          <p:nvPr/>
        </p:nvSpPr>
        <p:spPr bwMode="auto">
          <a:xfrm>
            <a:off x="6721475" y="6459538"/>
            <a:ext cx="1412875" cy="315912"/>
          </a:xfrm>
          <a:prstGeom prst="rect">
            <a:avLst/>
          </a:prstGeom>
          <a:noFill/>
          <a:ln w="9525">
            <a:noFill/>
            <a:miter lim="800000"/>
            <a:headEnd/>
            <a:tailEnd/>
          </a:ln>
          <a:effectLst/>
        </p:spPr>
        <p:txBody>
          <a:bodyPr/>
          <a:lstStyle/>
          <a:p>
            <a:pPr algn="r">
              <a:spcBef>
                <a:spcPct val="50000"/>
              </a:spcBef>
              <a:defRPr/>
            </a:pPr>
            <a:fld id="{3A750A82-A889-463A-BFA5-A56BA102A36C}" type="datetime3">
              <a:rPr lang="en-US" sz="900" i="0">
                <a:solidFill>
                  <a:srgbClr val="4E84C4"/>
                </a:solidFill>
                <a:latin typeface="Myriad Pro" pitchFamily="34" charset="0"/>
              </a:rPr>
              <a:pPr algn="r">
                <a:spcBef>
                  <a:spcPct val="50000"/>
                </a:spcBef>
                <a:defRPr/>
              </a:pPr>
              <a:t>10 April 2013</a:t>
            </a:fld>
            <a:endParaRPr lang="en-US" sz="900" i="0">
              <a:solidFill>
                <a:srgbClr val="4E84C4"/>
              </a:solidFill>
              <a:latin typeface="Myriad Pro" pitchFamily="34" charset="0"/>
            </a:endParaRPr>
          </a:p>
        </p:txBody>
      </p:sp>
      <p:sp>
        <p:nvSpPr>
          <p:cNvPr id="29703" name="Rectangle 13"/>
          <p:cNvSpPr>
            <a:spLocks noGrp="1" noChangeArrowheads="1"/>
          </p:cNvSpPr>
          <p:nvPr>
            <p:ph type="body" idx="1"/>
          </p:nvPr>
        </p:nvSpPr>
        <p:spPr bwMode="auto">
          <a:xfrm>
            <a:off x="276225" y="1776413"/>
            <a:ext cx="8447088" cy="452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5" descr="Corporate Research Logo"/>
          <p:cNvPicPr>
            <a:picLocks noChangeAspect="1" noChangeArrowheads="1"/>
          </p:cNvPicPr>
          <p:nvPr/>
        </p:nvPicPr>
        <p:blipFill>
          <a:blip r:embed="rId15"/>
          <a:srcRect/>
          <a:stretch>
            <a:fillRect/>
          </a:stretch>
        </p:blipFill>
        <p:spPr bwMode="auto">
          <a:xfrm>
            <a:off x="0" y="0"/>
            <a:ext cx="1054100" cy="808038"/>
          </a:xfrm>
          <a:prstGeom prst="rect">
            <a:avLst/>
          </a:prstGeom>
          <a:noFill/>
          <a:ln w="9525">
            <a:noFill/>
            <a:miter lim="800000"/>
            <a:headEnd/>
            <a:tailEnd/>
          </a:ln>
        </p:spPr>
      </p:pic>
      <p:pic>
        <p:nvPicPr>
          <p:cNvPr id="29705" name="Picture 3"/>
          <p:cNvPicPr>
            <a:picLocks noChangeAspect="1" noChangeArrowheads="1"/>
          </p:cNvPicPr>
          <p:nvPr userDrawn="1"/>
        </p:nvPicPr>
        <p:blipFill>
          <a:blip r:embed="rId16"/>
          <a:srcRect/>
          <a:stretch>
            <a:fillRect/>
          </a:stretch>
        </p:blipFill>
        <p:spPr bwMode="auto">
          <a:xfrm>
            <a:off x="-28575" y="0"/>
            <a:ext cx="9163050" cy="6848475"/>
          </a:xfrm>
          <a:prstGeom prst="rect">
            <a:avLst/>
          </a:prstGeom>
          <a:noFill/>
          <a:ln w="9525">
            <a:noFill/>
            <a:miter lim="800000"/>
            <a:headEnd/>
            <a:tailEnd/>
          </a:ln>
        </p:spPr>
      </p:pic>
      <p:pic>
        <p:nvPicPr>
          <p:cNvPr id="29706" name="Picture 15" descr="Corporate Research Logo"/>
          <p:cNvPicPr>
            <a:picLocks noChangeAspect="1" noChangeArrowheads="1"/>
          </p:cNvPicPr>
          <p:nvPr userDrawn="1"/>
        </p:nvPicPr>
        <p:blipFill>
          <a:blip r:embed="rId17"/>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27" r:id="rId1"/>
    <p:sldLayoutId id="2147484026" r:id="rId2"/>
    <p:sldLayoutId id="2147484025" r:id="rId3"/>
    <p:sldLayoutId id="2147484024" r:id="rId4"/>
    <p:sldLayoutId id="2147484023" r:id="rId5"/>
    <p:sldLayoutId id="2147484022" r:id="rId6"/>
    <p:sldLayoutId id="2147484021" r:id="rId7"/>
    <p:sldLayoutId id="2147484020" r:id="rId8"/>
    <p:sldLayoutId id="2147484019" r:id="rId9"/>
    <p:sldLayoutId id="2147484018" r:id="rId10"/>
    <p:sldLayoutId id="2147484017" r:id="rId11"/>
  </p:sldLayoutIdLst>
  <p:hf hdr="0" ftr="0" dt="0"/>
  <p:txStyles>
    <p:titleStyle>
      <a:lvl1pPr algn="l" rtl="0" eaLnBrk="0" fontAlgn="base" hangingPunct="0">
        <a:lnSpc>
          <a:spcPct val="115000"/>
        </a:lnSpc>
        <a:spcBef>
          <a:spcPct val="0"/>
        </a:spcBef>
        <a:spcAft>
          <a:spcPct val="0"/>
        </a:spcAft>
        <a:defRPr sz="2800">
          <a:solidFill>
            <a:srgbClr val="4E84C4"/>
          </a:solidFill>
          <a:latin typeface="+mj-lt"/>
          <a:ea typeface="+mj-ea"/>
          <a:cs typeface="+mj-cs"/>
        </a:defRPr>
      </a:lvl1pPr>
      <a:lvl2pPr algn="l" rtl="0" eaLnBrk="0" fontAlgn="base" hangingPunct="0">
        <a:lnSpc>
          <a:spcPct val="115000"/>
        </a:lnSpc>
        <a:spcBef>
          <a:spcPct val="0"/>
        </a:spcBef>
        <a:spcAft>
          <a:spcPct val="0"/>
        </a:spcAft>
        <a:defRPr sz="2800">
          <a:solidFill>
            <a:srgbClr val="4E84C4"/>
          </a:solidFill>
          <a:latin typeface="Myriad Pro"/>
        </a:defRPr>
      </a:lvl2pPr>
      <a:lvl3pPr algn="l" rtl="0" eaLnBrk="0" fontAlgn="base" hangingPunct="0">
        <a:lnSpc>
          <a:spcPct val="115000"/>
        </a:lnSpc>
        <a:spcBef>
          <a:spcPct val="0"/>
        </a:spcBef>
        <a:spcAft>
          <a:spcPct val="0"/>
        </a:spcAft>
        <a:defRPr sz="2800">
          <a:solidFill>
            <a:srgbClr val="4E84C4"/>
          </a:solidFill>
          <a:latin typeface="Myriad Pro"/>
        </a:defRPr>
      </a:lvl3pPr>
      <a:lvl4pPr algn="l" rtl="0" eaLnBrk="0" fontAlgn="base" hangingPunct="0">
        <a:lnSpc>
          <a:spcPct val="115000"/>
        </a:lnSpc>
        <a:spcBef>
          <a:spcPct val="0"/>
        </a:spcBef>
        <a:spcAft>
          <a:spcPct val="0"/>
        </a:spcAft>
        <a:defRPr sz="2800">
          <a:solidFill>
            <a:srgbClr val="4E84C4"/>
          </a:solidFill>
          <a:latin typeface="Myriad Pro"/>
        </a:defRPr>
      </a:lvl4pPr>
      <a:lvl5pPr algn="l" rtl="0" eaLnBrk="0" fontAlgn="base" hangingPunct="0">
        <a:lnSpc>
          <a:spcPct val="115000"/>
        </a:lnSpc>
        <a:spcBef>
          <a:spcPct val="0"/>
        </a:spcBef>
        <a:spcAft>
          <a:spcPct val="0"/>
        </a:spcAft>
        <a:defRPr sz="2800">
          <a:solidFill>
            <a:srgbClr val="4E84C4"/>
          </a:solidFill>
          <a:latin typeface="Myriad Pro"/>
        </a:defRPr>
      </a:lvl5pPr>
      <a:lvl6pPr marL="457200" algn="l" rtl="0" fontAlgn="base">
        <a:lnSpc>
          <a:spcPct val="115000"/>
        </a:lnSpc>
        <a:spcBef>
          <a:spcPct val="0"/>
        </a:spcBef>
        <a:spcAft>
          <a:spcPct val="0"/>
        </a:spcAft>
        <a:defRPr sz="2800">
          <a:solidFill>
            <a:srgbClr val="4E84C4"/>
          </a:solidFill>
          <a:latin typeface="Myriad Pro"/>
        </a:defRPr>
      </a:lvl6pPr>
      <a:lvl7pPr marL="914400" algn="l" rtl="0" fontAlgn="base">
        <a:lnSpc>
          <a:spcPct val="115000"/>
        </a:lnSpc>
        <a:spcBef>
          <a:spcPct val="0"/>
        </a:spcBef>
        <a:spcAft>
          <a:spcPct val="0"/>
        </a:spcAft>
        <a:defRPr sz="2800">
          <a:solidFill>
            <a:srgbClr val="4E84C4"/>
          </a:solidFill>
          <a:latin typeface="Myriad Pro"/>
        </a:defRPr>
      </a:lvl7pPr>
      <a:lvl8pPr marL="1371600" algn="l" rtl="0" fontAlgn="base">
        <a:lnSpc>
          <a:spcPct val="115000"/>
        </a:lnSpc>
        <a:spcBef>
          <a:spcPct val="0"/>
        </a:spcBef>
        <a:spcAft>
          <a:spcPct val="0"/>
        </a:spcAft>
        <a:defRPr sz="2800">
          <a:solidFill>
            <a:srgbClr val="4E84C4"/>
          </a:solidFill>
          <a:latin typeface="Myriad Pro"/>
        </a:defRPr>
      </a:lvl8pPr>
      <a:lvl9pPr marL="1828800" algn="l" rtl="0" fontAlgn="base">
        <a:lnSpc>
          <a:spcPct val="115000"/>
        </a:lnSpc>
        <a:spcBef>
          <a:spcPct val="0"/>
        </a:spcBef>
        <a:spcAft>
          <a:spcPct val="0"/>
        </a:spcAft>
        <a:defRPr sz="2800">
          <a:solidFill>
            <a:srgbClr val="4E84C4"/>
          </a:solidFill>
          <a:latin typeface="Myriad Pro"/>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13"/>
          <a:srcRect/>
          <a:stretch>
            <a:fillRect/>
          </a:stretch>
        </p:blipFill>
        <p:spPr bwMode="auto">
          <a:xfrm>
            <a:off x="-28575" y="0"/>
            <a:ext cx="9163050" cy="6848475"/>
          </a:xfrm>
          <a:prstGeom prst="rect">
            <a:avLst/>
          </a:prstGeom>
          <a:noFill/>
          <a:ln w="9525">
            <a:noFill/>
            <a:miter lim="800000"/>
            <a:headEnd/>
            <a:tailEnd/>
          </a:ln>
        </p:spPr>
      </p:pic>
      <p:pic>
        <p:nvPicPr>
          <p:cNvPr id="41987" name="Picture 15" descr="Corporate Research Logo"/>
          <p:cNvPicPr>
            <a:picLocks noChangeAspect="1" noChangeArrowheads="1"/>
          </p:cNvPicPr>
          <p:nvPr/>
        </p:nvPicPr>
        <p:blipFill>
          <a:blip r:embed="rId14"/>
          <a:srcRect/>
          <a:stretch>
            <a:fillRect/>
          </a:stretch>
        </p:blipFill>
        <p:spPr bwMode="auto">
          <a:xfrm>
            <a:off x="8153400" y="0"/>
            <a:ext cx="990600" cy="762000"/>
          </a:xfrm>
          <a:prstGeom prst="rect">
            <a:avLst/>
          </a:prstGeom>
          <a:noFill/>
          <a:ln w="9525">
            <a:noFill/>
            <a:miter lim="800000"/>
            <a:headEnd/>
            <a:tailEnd/>
          </a:ln>
        </p:spPr>
      </p:pic>
      <p:sp>
        <p:nvSpPr>
          <p:cNvPr id="41988"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89" name="Text Placeholder 2"/>
          <p:cNvSpPr>
            <a:spLocks noGrp="1"/>
          </p:cNvSpPr>
          <p:nvPr>
            <p:ph type="body" idx="1"/>
          </p:nvPr>
        </p:nvSpPr>
        <p:spPr bwMode="auto">
          <a:xfrm>
            <a:off x="466725" y="9175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4038" r:id="rId1"/>
    <p:sldLayoutId id="2147484037" r:id="rId2"/>
    <p:sldLayoutId id="2147484036" r:id="rId3"/>
    <p:sldLayoutId id="2147484035" r:id="rId4"/>
    <p:sldLayoutId id="2147484034" r:id="rId5"/>
    <p:sldLayoutId id="2147484033" r:id="rId6"/>
    <p:sldLayoutId id="2147484032" r:id="rId7"/>
    <p:sldLayoutId id="2147484031" r:id="rId8"/>
    <p:sldLayoutId id="2147484030" r:id="rId9"/>
    <p:sldLayoutId id="2147484029" r:id="rId10"/>
    <p:sldLayoutId id="2147484028" r:id="rId11"/>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2800">
          <a:solidFill>
            <a:schemeClr val="bg1"/>
          </a:solidFill>
          <a:latin typeface="+mj-lt"/>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sz="2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rgbClr val="4E84C4"/>
          </a:solidFill>
          <a:latin typeface="+mn-lt"/>
        </a:defRPr>
      </a:lvl2pPr>
      <a:lvl3pPr marL="1143000" indent="-228600" algn="l" rtl="0" eaLnBrk="0" fontAlgn="base" hangingPunct="0">
        <a:spcBef>
          <a:spcPct val="20000"/>
        </a:spcBef>
        <a:spcAft>
          <a:spcPct val="0"/>
        </a:spcAft>
        <a:buFont typeface="Wingdings" pitchFamily="2" charset="2"/>
        <a:buChar char="•"/>
        <a:defRPr sz="2200">
          <a:solidFill>
            <a:srgbClr val="4E84C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13"/>
          <a:srcRect/>
          <a:stretch>
            <a:fillRect/>
          </a:stretch>
        </p:blipFill>
        <p:spPr bwMode="auto">
          <a:xfrm>
            <a:off x="0" y="0"/>
            <a:ext cx="9134475" cy="6858000"/>
          </a:xfrm>
          <a:prstGeom prst="rect">
            <a:avLst/>
          </a:prstGeom>
          <a:noFill/>
          <a:ln w="9525">
            <a:noFill/>
            <a:miter lim="800000"/>
            <a:headEnd/>
            <a:tailEnd/>
          </a:ln>
        </p:spPr>
      </p:pic>
      <p:pic>
        <p:nvPicPr>
          <p:cNvPr id="54275" name="Picture 156" descr="tata-trans-new"/>
          <p:cNvPicPr>
            <a:picLocks noChangeAspect="1" noChangeArrowheads="1"/>
          </p:cNvPicPr>
          <p:nvPr/>
        </p:nvPicPr>
        <p:blipFill>
          <a:blip r:embed="rId14"/>
          <a:srcRect/>
          <a:stretch>
            <a:fillRect/>
          </a:stretch>
        </p:blipFill>
        <p:spPr bwMode="auto">
          <a:xfrm>
            <a:off x="8229600" y="428625"/>
            <a:ext cx="466725" cy="430213"/>
          </a:xfrm>
          <a:prstGeom prst="rect">
            <a:avLst/>
          </a:prstGeom>
          <a:noFill/>
          <a:ln w="9525">
            <a:noFill/>
            <a:miter lim="800000"/>
            <a:headEnd/>
            <a:tailEnd/>
          </a:ln>
        </p:spPr>
      </p:pic>
      <p:sp>
        <p:nvSpPr>
          <p:cNvPr id="542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Slide Number Placeholder 5"/>
          <p:cNvSpPr>
            <a:spLocks noGrp="1"/>
          </p:cNvSpPr>
          <p:nvPr>
            <p:ph type="sldNum" sz="quarter" idx="4"/>
          </p:nvPr>
        </p:nvSpPr>
        <p:spPr>
          <a:xfrm>
            <a:off x="6553200" y="6188075"/>
            <a:ext cx="2133600" cy="365125"/>
          </a:xfrm>
          <a:prstGeom prst="rect">
            <a:avLst/>
          </a:prstGeom>
        </p:spPr>
        <p:txBody>
          <a:bodyPr/>
          <a:lstStyle>
            <a:lvl1pPr>
              <a:defRPr b="1" i="0"/>
            </a:lvl1pPr>
          </a:lstStyle>
          <a:p>
            <a:pPr>
              <a:defRPr/>
            </a:pPr>
            <a:fld id="{B3DFCB06-4412-4615-9130-5046B9F05E32}" type="slidenum">
              <a:rPr lang="en-US"/>
              <a:pPr>
                <a:defRPr/>
              </a:pPr>
              <a:t>‹#›</a:t>
            </a:fld>
            <a:endParaRPr lang="en-US" dirty="0"/>
          </a:p>
        </p:txBody>
      </p:sp>
      <p:pic>
        <p:nvPicPr>
          <p:cNvPr id="54278" name="Picture 15" descr="Corporate Research Logo"/>
          <p:cNvPicPr>
            <a:picLocks noChangeAspect="1" noChangeArrowheads="1"/>
          </p:cNvPicPr>
          <p:nvPr userDrawn="1"/>
        </p:nvPicPr>
        <p:blipFill>
          <a:blip r:embed="rId15"/>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9" r:id="rId1"/>
    <p:sldLayoutId id="2147484048" r:id="rId2"/>
    <p:sldLayoutId id="2147484047" r:id="rId3"/>
    <p:sldLayoutId id="2147484046" r:id="rId4"/>
    <p:sldLayoutId id="2147484045" r:id="rId5"/>
    <p:sldLayoutId id="2147484044" r:id="rId6"/>
    <p:sldLayoutId id="2147484043" r:id="rId7"/>
    <p:sldLayoutId id="2147484042" r:id="rId8"/>
    <p:sldLayoutId id="2147484041" r:id="rId9"/>
    <p:sldLayoutId id="2147484040" r:id="rId10"/>
    <p:sldLayoutId id="2147484039"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eaLnBrk="0" fontAlgn="base" hangingPunct="0">
        <a:spcBef>
          <a:spcPct val="0"/>
        </a:spcBef>
        <a:spcAft>
          <a:spcPct val="0"/>
        </a:spcAft>
        <a:defRPr sz="3000">
          <a:solidFill>
            <a:schemeClr val="bg1"/>
          </a:solidFill>
          <a:latin typeface="Myriad Pro"/>
        </a:defRPr>
      </a:lvl6pPr>
      <a:lvl7pPr marL="914400" algn="l" rtl="0" eaLnBrk="0" fontAlgn="base" hangingPunct="0">
        <a:spcBef>
          <a:spcPct val="0"/>
        </a:spcBef>
        <a:spcAft>
          <a:spcPct val="0"/>
        </a:spcAft>
        <a:defRPr sz="3000">
          <a:solidFill>
            <a:schemeClr val="bg1"/>
          </a:solidFill>
          <a:latin typeface="Myriad Pro"/>
        </a:defRPr>
      </a:lvl7pPr>
      <a:lvl8pPr marL="1371600" algn="l" rtl="0" eaLnBrk="0" fontAlgn="base" hangingPunct="0">
        <a:spcBef>
          <a:spcPct val="0"/>
        </a:spcBef>
        <a:spcAft>
          <a:spcPct val="0"/>
        </a:spcAft>
        <a:defRPr sz="3000">
          <a:solidFill>
            <a:schemeClr val="bg1"/>
          </a:solidFill>
          <a:latin typeface="Myriad Pro"/>
        </a:defRPr>
      </a:lvl8pPr>
      <a:lvl9pPr marL="1828800" algn="l" rtl="0" eaLnBrk="0" fontAlgn="base" hangingPunct="0">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0"/>
          <p:cNvSpPr>
            <a:spLocks noChangeArrowheads="1"/>
          </p:cNvSpPr>
          <p:nvPr/>
        </p:nvSpPr>
        <p:spPr bwMode="auto">
          <a:xfrm>
            <a:off x="195263" y="3362325"/>
            <a:ext cx="8321675" cy="746125"/>
          </a:xfrm>
          <a:prstGeom prst="rect">
            <a:avLst/>
          </a:prstGeom>
          <a:noFill/>
          <a:ln w="9525">
            <a:noFill/>
            <a:miter lim="800000"/>
            <a:headEnd/>
            <a:tailEnd/>
          </a:ln>
        </p:spPr>
        <p:txBody>
          <a:bodyPr anchor="ctr"/>
          <a:lstStyle/>
          <a:p>
            <a:r>
              <a:rPr lang="en-US" sz="2800" b="1" i="0" dirty="0" smtClean="0">
                <a:solidFill>
                  <a:schemeClr val="bg1"/>
                </a:solidFill>
              </a:rPr>
              <a:t>COBRA Administrative Services</a:t>
            </a:r>
            <a:endParaRPr lang="en-US" sz="2500" b="1" i="0" dirty="0" smtClean="0">
              <a:solidFill>
                <a:schemeClr val="bg1"/>
              </a:solidFill>
              <a:latin typeface="Myriad Pro"/>
            </a:endParaRPr>
          </a:p>
        </p:txBody>
      </p:sp>
      <p:sp>
        <p:nvSpPr>
          <p:cNvPr id="79874" name="Rectangle 14"/>
          <p:cNvSpPr>
            <a:spLocks noChangeArrowheads="1"/>
          </p:cNvSpPr>
          <p:nvPr/>
        </p:nvSpPr>
        <p:spPr bwMode="auto">
          <a:xfrm>
            <a:off x="239713" y="4530725"/>
            <a:ext cx="5080000" cy="1357313"/>
          </a:xfrm>
          <a:prstGeom prst="rect">
            <a:avLst/>
          </a:prstGeom>
          <a:noFill/>
          <a:ln w="9525">
            <a:noFill/>
            <a:miter lim="800000"/>
            <a:headEnd/>
            <a:tailEnd/>
          </a:ln>
        </p:spPr>
        <p:txBody>
          <a:bodyPr anchor="ctr"/>
          <a:lstStyle/>
          <a:p>
            <a:pPr>
              <a:spcBef>
                <a:spcPct val="20000"/>
              </a:spcBef>
            </a:pPr>
            <a:r>
              <a:rPr lang="en-US" sz="1800" b="1" i="0" dirty="0">
                <a:solidFill>
                  <a:schemeClr val="bg1"/>
                </a:solidFill>
                <a:latin typeface="Myriad Pro Light"/>
              </a:rPr>
              <a:t>Corporate Research Desk</a:t>
            </a:r>
          </a:p>
          <a:p>
            <a:pPr>
              <a:spcBef>
                <a:spcPct val="20000"/>
              </a:spcBef>
            </a:pPr>
            <a:endParaRPr lang="en-US" sz="1800" b="1" i="0" dirty="0">
              <a:solidFill>
                <a:schemeClr val="accent2"/>
              </a:solidFill>
              <a:latin typeface="Myriad Pro Light"/>
            </a:endParaRPr>
          </a:p>
          <a:p>
            <a:pPr>
              <a:spcBef>
                <a:spcPct val="20000"/>
              </a:spcBef>
            </a:pPr>
            <a:endParaRPr lang="en-US" sz="1800" b="1" i="0" dirty="0" smtClean="0">
              <a:solidFill>
                <a:schemeClr val="bg1"/>
              </a:solidFill>
              <a:latin typeface="Myriad Pro Light"/>
            </a:endParaRPr>
          </a:p>
          <a:p>
            <a:pPr>
              <a:spcBef>
                <a:spcPct val="20000"/>
              </a:spcBef>
            </a:pPr>
            <a:r>
              <a:rPr lang="en-GB" sz="1800" b="1" i="0" dirty="0" smtClean="0">
                <a:solidFill>
                  <a:schemeClr val="bg1"/>
                </a:solidFill>
                <a:latin typeface="Myriad Pro Light"/>
              </a:rPr>
              <a:t>April </a:t>
            </a:r>
            <a:r>
              <a:rPr lang="en-GB" sz="1800" b="1" i="0" dirty="0" smtClean="0">
                <a:solidFill>
                  <a:schemeClr val="bg1"/>
                </a:solidFill>
                <a:latin typeface="Myriad Pro Light"/>
              </a:rPr>
              <a:t>10, </a:t>
            </a:r>
            <a:r>
              <a:rPr lang="en-GB" sz="1800" b="1" i="0" dirty="0" smtClean="0">
                <a:solidFill>
                  <a:schemeClr val="bg1"/>
                </a:solidFill>
                <a:latin typeface="Myriad Pro Light"/>
              </a:rPr>
              <a:t>2013</a:t>
            </a:r>
            <a:endParaRPr lang="en-US" sz="1800" b="1" i="0" dirty="0" smtClean="0">
              <a:solidFill>
                <a:schemeClr val="bg1"/>
              </a:solidFill>
              <a:latin typeface="Myriad Pro Light"/>
            </a:endParaRPr>
          </a:p>
        </p:txBody>
      </p:sp>
      <p:sp>
        <p:nvSpPr>
          <p:cNvPr id="79875" name="Rectangle 45"/>
          <p:cNvSpPr txBox="1">
            <a:spLocks noGrp="1" noChangeArrowheads="1"/>
          </p:cNvSpPr>
          <p:nvPr/>
        </p:nvSpPr>
        <p:spPr bwMode="auto">
          <a:xfrm>
            <a:off x="3275013" y="6153150"/>
            <a:ext cx="2286000" cy="265113"/>
          </a:xfrm>
          <a:prstGeom prst="rect">
            <a:avLst/>
          </a:prstGeom>
          <a:noFill/>
          <a:ln w="9525">
            <a:noFill/>
            <a:miter lim="800000"/>
            <a:headEnd/>
            <a:tailEnd/>
          </a:ln>
        </p:spPr>
        <p:txBody>
          <a:bodyPr/>
          <a:lstStyle/>
          <a:p>
            <a:r>
              <a:rPr lang="en-US" sz="1000" i="0">
                <a:solidFill>
                  <a:srgbClr val="FFFFFF"/>
                </a:solidFill>
              </a:rPr>
              <a:t>TCS Confidential</a:t>
            </a:r>
          </a:p>
        </p:txBody>
      </p:sp>
      <p:sp>
        <p:nvSpPr>
          <p:cNvPr id="79876" name="Subtitle 2"/>
          <p:cNvSpPr>
            <a:spLocks/>
          </p:cNvSpPr>
          <p:nvPr/>
        </p:nvSpPr>
        <p:spPr bwMode="auto">
          <a:xfrm>
            <a:off x="5981700" y="4076700"/>
            <a:ext cx="2374900" cy="1371600"/>
          </a:xfrm>
          <a:prstGeom prst="rect">
            <a:avLst/>
          </a:prstGeom>
          <a:noFill/>
          <a:ln w="9525">
            <a:noFill/>
            <a:miter lim="800000"/>
            <a:headEnd/>
            <a:tailEnd/>
          </a:ln>
        </p:spPr>
        <p:txBody>
          <a:bodyPr/>
          <a:lstStyle/>
          <a:p>
            <a:pPr>
              <a:lnSpc>
                <a:spcPct val="80000"/>
              </a:lnSpc>
              <a:spcBef>
                <a:spcPts val="600"/>
              </a:spcBef>
              <a:buClr>
                <a:srgbClr val="4E84C4"/>
              </a:buClr>
            </a:pPr>
            <a:endParaRPr lang="en-US" sz="1000" i="0">
              <a:solidFill>
                <a:schemeClr val="bg1"/>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10</a:t>
            </a:fld>
            <a:endParaRPr lang="en-US" dirty="0"/>
          </a:p>
        </p:txBody>
      </p:sp>
      <p:sp>
        <p:nvSpPr>
          <p:cNvPr id="17" name="Title 1"/>
          <p:cNvSpPr>
            <a:spLocks noGrp="1"/>
          </p:cNvSpPr>
          <p:nvPr>
            <p:ph type="title"/>
          </p:nvPr>
        </p:nvSpPr>
        <p:spPr>
          <a:xfrm>
            <a:off x="1279525" y="66675"/>
            <a:ext cx="7467600" cy="563563"/>
          </a:xfrm>
        </p:spPr>
        <p:txBody>
          <a:bodyPr/>
          <a:lstStyle/>
          <a:p>
            <a:pPr algn="l"/>
            <a:r>
              <a:rPr lang="en-US" dirty="0"/>
              <a:t>ADP Benefits administration</a:t>
            </a:r>
          </a:p>
        </p:txBody>
      </p:sp>
      <p:graphicFrame>
        <p:nvGraphicFramePr>
          <p:cNvPr id="2" name="Diagram 1"/>
          <p:cNvGraphicFramePr/>
          <p:nvPr>
            <p:extLst>
              <p:ext uri="{D42A27DB-BD31-4B8C-83A1-F6EECF244321}">
                <p14:modId xmlns:p14="http://schemas.microsoft.com/office/powerpoint/2010/main" val="3321297649"/>
              </p:ext>
            </p:extLst>
          </p:nvPr>
        </p:nvGraphicFramePr>
        <p:xfrm>
          <a:off x="914400" y="763016"/>
          <a:ext cx="7376160" cy="5409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7268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bwMode="auto">
          <a:xfrm>
            <a:off x="457200" y="2514600"/>
            <a:ext cx="6678612" cy="377851"/>
          </a:xfrm>
          <a:prstGeom prst="bracketPair">
            <a:avLst/>
          </a:prstGeom>
          <a:solidFill>
            <a:schemeClr val="tx2">
              <a:lumMod val="20000"/>
              <a:lumOff val="80000"/>
            </a:schemeClr>
          </a:solidFill>
          <a:ln w="38100" cap="sq" cmpd="sng" algn="ctr">
            <a:solidFill>
              <a:srgbClr val="B2D235"/>
            </a:solidFill>
            <a:prstDash val="solid"/>
            <a:round/>
            <a:headEnd type="none" w="med" len="med"/>
            <a:tailEnd type="none" w="med" len="med"/>
          </a:ln>
          <a:effectLst/>
        </p:spPr>
        <p:txBody>
          <a:bodyPr lIns="274320" tIns="365760" rIns="274320" bIns="365760" anchor="ctr"/>
          <a:lstStyle/>
          <a:p>
            <a:pPr eaLnBrk="0" hangingPunct="0">
              <a:lnSpc>
                <a:spcPct val="90000"/>
              </a:lnSpc>
              <a:spcBef>
                <a:spcPct val="20000"/>
              </a:spcBef>
              <a:buClr>
                <a:schemeClr val="tx2"/>
              </a:buClr>
              <a:defRPr/>
            </a:pPr>
            <a:endParaRPr lang="en-US" altLang="en-US" sz="2400" i="0" dirty="0"/>
          </a:p>
        </p:txBody>
      </p:sp>
      <p:graphicFrame>
        <p:nvGraphicFramePr>
          <p:cNvPr id="3" name="Group 12"/>
          <p:cNvGraphicFramePr>
            <a:graphicFrameLocks noGrp="1"/>
          </p:cNvGraphicFramePr>
          <p:nvPr>
            <p:extLst>
              <p:ext uri="{D42A27DB-BD31-4B8C-83A1-F6EECF244321}">
                <p14:modId xmlns:p14="http://schemas.microsoft.com/office/powerpoint/2010/main" val="1652499617"/>
              </p:ext>
            </p:extLst>
          </p:nvPr>
        </p:nvGraphicFramePr>
        <p:xfrm>
          <a:off x="657225" y="899739"/>
          <a:ext cx="6276975" cy="2007295"/>
        </p:xfrm>
        <a:graphic>
          <a:graphicData uri="http://schemas.openxmlformats.org/drawingml/2006/table">
            <a:tbl>
              <a:tblPr/>
              <a:tblGrid>
                <a:gridCol w="6276975"/>
              </a:tblGrid>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0" dirty="0" smtClean="0"/>
                        <a:t>Future of COBRA</a:t>
                      </a:r>
                      <a:endParaRPr lang="en-US" sz="1400" b="0" i="0" dirty="0" smtClean="0">
                        <a:latin typeface="Calibri"/>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Ceridian COBRA administrative services</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3"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Comparison of services</a:t>
                      </a:r>
                      <a:r>
                        <a:rPr lang="en-US" sz="1400" baseline="0" dirty="0" smtClean="0"/>
                        <a:t> – Allegiance, </a:t>
                      </a:r>
                      <a:r>
                        <a:rPr lang="en-US" sz="1400" baseline="0" dirty="0" err="1" smtClean="0"/>
                        <a:t>Payflex</a:t>
                      </a:r>
                      <a:r>
                        <a:rPr lang="en-US" sz="1400" baseline="0" dirty="0" smtClean="0"/>
                        <a:t>, Ceridian and ADP</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ADP Benefits administration</a:t>
                      </a:r>
                      <a:endParaRPr lang="en-US" sz="1400"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1" dirty="0" smtClean="0">
                          <a:latin typeface="+mn-lt"/>
                          <a:cs typeface="Calibri"/>
                        </a:rPr>
                        <a:t>Mobile Solutions – ADP</a:t>
                      </a:r>
                      <a:r>
                        <a:rPr lang="en-US" sz="1400" b="1" baseline="0" dirty="0" smtClean="0">
                          <a:latin typeface="+mn-lt"/>
                          <a:cs typeface="Calibri"/>
                        </a:rPr>
                        <a:t> and </a:t>
                      </a:r>
                      <a:r>
                        <a:rPr lang="en-US" sz="1400" b="1" baseline="0" dirty="0" err="1" smtClean="0">
                          <a:latin typeface="+mn-lt"/>
                          <a:cs typeface="Calibri"/>
                        </a:rPr>
                        <a:t>Payflex</a:t>
                      </a:r>
                      <a:endParaRPr lang="en-US" sz="1400" b="1" dirty="0" smtClean="0">
                        <a:latin typeface="+mn-lt"/>
                        <a:cs typeface="Calibri"/>
                      </a:endParaRPr>
                    </a:p>
                  </a:txBody>
                  <a:tcPr anchor="ctr" horzOverflow="overflow">
                    <a:lnL>
                      <a:noFill/>
                    </a:lnL>
                    <a:lnR>
                      <a:noFill/>
                    </a:lnR>
                    <a:lnT>
                      <a:noFill/>
                    </a:lnT>
                    <a:lnB>
                      <a:noFill/>
                    </a:lnB>
                    <a:lnTlToBr>
                      <a:noFill/>
                    </a:lnTlToBr>
                    <a:lnBlToTr>
                      <a:noFill/>
                    </a:lnBlToTr>
                    <a:noFill/>
                  </a:tcPr>
                </a:tc>
              </a:tr>
            </a:tbl>
          </a:graphicData>
        </a:graphic>
      </p:graphicFrame>
      <p:sp>
        <p:nvSpPr>
          <p:cNvPr id="6" name="Text Box 3"/>
          <p:cNvSpPr txBox="1">
            <a:spLocks noChangeArrowheads="1"/>
          </p:cNvSpPr>
          <p:nvPr/>
        </p:nvSpPr>
        <p:spPr bwMode="auto">
          <a:xfrm>
            <a:off x="1295400" y="53975"/>
            <a:ext cx="6781800" cy="476250"/>
          </a:xfrm>
          <a:prstGeom prst="rect">
            <a:avLst/>
          </a:prstGeom>
          <a:noFill/>
          <a:ln w="9525">
            <a:noFill/>
            <a:round/>
            <a:headEnd/>
            <a:tailEnd/>
          </a:ln>
        </p:spPr>
        <p:txBody>
          <a:bodyPr/>
          <a:lstStyle/>
          <a:p>
            <a:pP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0" dirty="0">
                <a:solidFill>
                  <a:schemeClr val="bg1"/>
                </a:solidFill>
                <a:latin typeface="Arial"/>
                <a:cs typeface="Arial"/>
              </a:rPr>
              <a:t>Table of Contents</a:t>
            </a:r>
          </a:p>
        </p:txBody>
      </p:sp>
    </p:spTree>
    <p:extLst>
      <p:ext uri="{BB962C8B-B14F-4D97-AF65-F5344CB8AC3E}">
        <p14:creationId xmlns:p14="http://schemas.microsoft.com/office/powerpoint/2010/main" val="19444186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Mobile solution - ADP</a:t>
            </a:r>
            <a:endParaRPr lang="en-US" dirty="0"/>
          </a:p>
        </p:txBody>
      </p:sp>
      <p:sp>
        <p:nvSpPr>
          <p:cNvPr id="3" name="Text Placeholder 2"/>
          <p:cNvSpPr>
            <a:spLocks noGrp="1"/>
          </p:cNvSpPr>
          <p:nvPr>
            <p:ph type="body" sz="quarter" idx="10"/>
          </p:nvPr>
        </p:nvSpPr>
        <p:spPr>
          <a:xfrm>
            <a:off x="457200" y="1057281"/>
            <a:ext cx="4331010" cy="3438519"/>
          </a:xfrm>
        </p:spPr>
        <p:txBody>
          <a:bodyPr/>
          <a:lstStyle/>
          <a:p>
            <a:pPr marL="0" indent="0">
              <a:lnSpc>
                <a:spcPct val="150000"/>
              </a:lnSpc>
              <a:buNone/>
            </a:pPr>
            <a:r>
              <a:rPr lang="en-US" b="1" dirty="0" smtClean="0"/>
              <a:t>Important features</a:t>
            </a:r>
          </a:p>
          <a:p>
            <a:pPr>
              <a:lnSpc>
                <a:spcPct val="150000"/>
              </a:lnSpc>
            </a:pPr>
            <a:r>
              <a:rPr lang="en-US" dirty="0" smtClean="0"/>
              <a:t>View by benefit category, plan type and coverage level</a:t>
            </a:r>
          </a:p>
          <a:p>
            <a:pPr>
              <a:lnSpc>
                <a:spcPct val="150000"/>
              </a:lnSpc>
            </a:pPr>
            <a:r>
              <a:rPr lang="en-US" dirty="0" smtClean="0"/>
              <a:t>Detailed views include effective date, per pay period deduction and employer contribution</a:t>
            </a:r>
          </a:p>
          <a:p>
            <a:pPr>
              <a:lnSpc>
                <a:spcPct val="150000"/>
              </a:lnSpc>
            </a:pPr>
            <a:r>
              <a:rPr lang="en-US" dirty="0"/>
              <a:t>Enable easy access to Benefits plan information.</a:t>
            </a:r>
          </a:p>
          <a:p>
            <a:pPr>
              <a:lnSpc>
                <a:spcPct val="150000"/>
              </a:lnSpc>
            </a:pPr>
            <a:r>
              <a:rPr lang="en-US" dirty="0"/>
              <a:t>Provide employees with </a:t>
            </a:r>
            <a:r>
              <a:rPr lang="en-US" b="1" dirty="0"/>
              <a:t>immediate access to existing and future benefit elections</a:t>
            </a:r>
            <a:r>
              <a:rPr lang="en-US" dirty="0"/>
              <a:t> by benefit category, plan type and coverage level.</a:t>
            </a:r>
          </a:p>
        </p:txBody>
      </p:sp>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12</a:t>
            </a:fld>
            <a:endParaRPr lang="en-US" dirty="0"/>
          </a:p>
        </p:txBody>
      </p:sp>
      <p:pic>
        <p:nvPicPr>
          <p:cNvPr id="5" name="Picture 4" descr="Screen Shot 2013-04-09 at 12.29.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990" y="1107095"/>
            <a:ext cx="2480810" cy="4684105"/>
          </a:xfrm>
          <a:prstGeom prst="rect">
            <a:avLst/>
          </a:prstGeom>
        </p:spPr>
      </p:pic>
    </p:spTree>
    <p:extLst>
      <p:ext uri="{BB962C8B-B14F-4D97-AF65-F5344CB8AC3E}">
        <p14:creationId xmlns:p14="http://schemas.microsoft.com/office/powerpoint/2010/main" val="289563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Mobile solution - </a:t>
            </a:r>
            <a:r>
              <a:rPr lang="en-US" dirty="0" err="1"/>
              <a:t>Payflex</a:t>
            </a:r>
            <a:r>
              <a:rPr lang="en-US" dirty="0"/>
              <a:t> </a:t>
            </a:r>
          </a:p>
        </p:txBody>
      </p:sp>
      <p:sp>
        <p:nvSpPr>
          <p:cNvPr id="3" name="Text Placeholder 2"/>
          <p:cNvSpPr>
            <a:spLocks noGrp="1"/>
          </p:cNvSpPr>
          <p:nvPr>
            <p:ph type="body" sz="quarter" idx="10"/>
          </p:nvPr>
        </p:nvSpPr>
        <p:spPr>
          <a:xfrm>
            <a:off x="762000" y="911352"/>
            <a:ext cx="3579347" cy="5108448"/>
          </a:xfrm>
        </p:spPr>
        <p:txBody>
          <a:bodyPr/>
          <a:lstStyle/>
          <a:p>
            <a:r>
              <a:rPr lang="en-US" dirty="0"/>
              <a:t>PayFlex Mobile app is available for iPhone®, BlackBerry® and Android</a:t>
            </a:r>
            <a:r>
              <a:rPr lang="en-US" dirty="0" smtClean="0"/>
              <a:t>™</a:t>
            </a:r>
          </a:p>
          <a:p>
            <a:r>
              <a:rPr lang="en-US" dirty="0"/>
              <a:t>PayFlex Mobile provides real-time access to account balances, claims processed and transaction details for your FSA, HSA or HRA accounts</a:t>
            </a:r>
            <a:r>
              <a:rPr lang="en-US" dirty="0" smtClean="0"/>
              <a:t>.</a:t>
            </a:r>
          </a:p>
          <a:p>
            <a:r>
              <a:rPr lang="en-US" dirty="0"/>
              <a:t>PayFlex Mobile notifies </a:t>
            </a:r>
            <a:r>
              <a:rPr lang="en-US" dirty="0" smtClean="0"/>
              <a:t>of </a:t>
            </a:r>
            <a:r>
              <a:rPr lang="en-US" dirty="0"/>
              <a:t>a change in </a:t>
            </a:r>
            <a:r>
              <a:rPr lang="en-US" dirty="0" smtClean="0"/>
              <a:t>account </a:t>
            </a:r>
            <a:r>
              <a:rPr lang="en-US" dirty="0"/>
              <a:t>status and when action is needed on </a:t>
            </a:r>
            <a:r>
              <a:rPr lang="en-US" dirty="0" smtClean="0"/>
              <a:t>account.</a:t>
            </a:r>
          </a:p>
          <a:p>
            <a:r>
              <a:rPr lang="en-US" dirty="0" smtClean="0"/>
              <a:t>Allows to </a:t>
            </a:r>
            <a:r>
              <a:rPr lang="en-US" dirty="0"/>
              <a:t>submit a claim on the go. Using </a:t>
            </a:r>
            <a:r>
              <a:rPr lang="en-US" dirty="0" smtClean="0"/>
              <a:t>phone</a:t>
            </a:r>
            <a:r>
              <a:rPr lang="en-US" dirty="0"/>
              <a:t>, </a:t>
            </a:r>
            <a:r>
              <a:rPr lang="en-US" dirty="0" smtClean="0"/>
              <a:t>choose </a:t>
            </a:r>
            <a:r>
              <a:rPr lang="en-US" dirty="0"/>
              <a:t>the expense type, the date and amount of </a:t>
            </a:r>
            <a:r>
              <a:rPr lang="en-US" dirty="0" smtClean="0"/>
              <a:t>expense </a:t>
            </a:r>
            <a:r>
              <a:rPr lang="en-US" dirty="0"/>
              <a:t>and attach </a:t>
            </a:r>
            <a:r>
              <a:rPr lang="en-US" dirty="0" smtClean="0"/>
              <a:t>receipt.</a:t>
            </a:r>
          </a:p>
          <a:p>
            <a:r>
              <a:rPr lang="en-US" dirty="0"/>
              <a:t>If you receive a request to verify a purchase made with </a:t>
            </a:r>
            <a:r>
              <a:rPr lang="en-US" dirty="0" err="1" smtClean="0"/>
              <a:t>PayFlex</a:t>
            </a:r>
            <a:r>
              <a:rPr lang="en-US" dirty="0" smtClean="0"/>
              <a:t> </a:t>
            </a:r>
            <a:r>
              <a:rPr lang="en-US" dirty="0"/>
              <a:t>Card®, use </a:t>
            </a:r>
            <a:r>
              <a:rPr lang="en-US" dirty="0" smtClean="0"/>
              <a:t>phone's </a:t>
            </a:r>
            <a:r>
              <a:rPr lang="en-US" dirty="0"/>
              <a:t>camera to take a picture of </a:t>
            </a:r>
            <a:r>
              <a:rPr lang="en-US" dirty="0" smtClean="0"/>
              <a:t>receipt </a:t>
            </a:r>
            <a:r>
              <a:rPr lang="en-US" dirty="0"/>
              <a:t>and upload it </a:t>
            </a:r>
            <a:r>
              <a:rPr lang="en-US" dirty="0" smtClean="0"/>
              <a:t>from device.</a:t>
            </a:r>
          </a:p>
          <a:p>
            <a:r>
              <a:rPr lang="en-US" dirty="0" err="1" smtClean="0"/>
              <a:t>PayFlex</a:t>
            </a:r>
            <a:r>
              <a:rPr lang="en-US" dirty="0" smtClean="0"/>
              <a:t> </a:t>
            </a:r>
            <a:r>
              <a:rPr lang="en-US" dirty="0"/>
              <a:t>Mobile allows you to access health plan information and a listing of eligible expenses to make informed decisions on the spot.</a:t>
            </a:r>
          </a:p>
        </p:txBody>
      </p:sp>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13</a:t>
            </a:fld>
            <a:endParaRPr lang="en-US" dirty="0"/>
          </a:p>
        </p:txBody>
      </p:sp>
      <p:pic>
        <p:nvPicPr>
          <p:cNvPr id="5" name="Picture 4" descr="Screen Shot 2013-04-09 at 15.3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365" y="1066800"/>
            <a:ext cx="2986551" cy="4933058"/>
          </a:xfrm>
          <a:prstGeom prst="rect">
            <a:avLst/>
          </a:prstGeom>
        </p:spPr>
      </p:pic>
    </p:spTree>
    <p:extLst>
      <p:ext uri="{BB962C8B-B14F-4D97-AF65-F5344CB8AC3E}">
        <p14:creationId xmlns:p14="http://schemas.microsoft.com/office/powerpoint/2010/main" val="72119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3733800"/>
            <a:ext cx="6248400" cy="10668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r>
              <a:rPr lang="en-US" sz="1600" i="0" dirty="0">
                <a:solidFill>
                  <a:schemeClr val="bg1"/>
                </a:solidFill>
                <a:latin typeface="Myriad Pro"/>
                <a:ea typeface="+mj-ea"/>
                <a:cs typeface="+mj-cs"/>
              </a:rPr>
              <a:t>Aditi.Royghatak@tcs.com</a:t>
            </a:r>
          </a:p>
          <a:p>
            <a:pPr fontAlgn="auto">
              <a:spcAft>
                <a:spcPts val="0"/>
              </a:spcAft>
              <a:defRPr/>
            </a:pPr>
            <a:r>
              <a:rPr lang="en-US" sz="1600" i="0" dirty="0" smtClean="0">
                <a:solidFill>
                  <a:schemeClr val="bg1"/>
                </a:solidFill>
                <a:latin typeface="Myriad Pro"/>
                <a:ea typeface="+mj-ea"/>
                <a:cs typeface="+mj-cs"/>
              </a:rPr>
              <a:t>Rohit5.j@tcs.com@tcs.com</a:t>
            </a:r>
            <a:endParaRPr lang="en-US" sz="1600" i="0" dirty="0">
              <a:solidFill>
                <a:schemeClr val="bg1"/>
              </a:solidFill>
              <a:latin typeface="Myriad Pro"/>
              <a:ea typeface="+mj-ea"/>
              <a:cs typeface="+mj-cs"/>
            </a:endParaRPr>
          </a:p>
          <a:p>
            <a:pPr fontAlgn="auto">
              <a:spcAft>
                <a:spcPts val="0"/>
              </a:spcAft>
              <a:defRPr/>
            </a:pPr>
            <a:r>
              <a:rPr lang="en-US" sz="1600" i="0" dirty="0">
                <a:solidFill>
                  <a:schemeClr val="bg1"/>
                </a:solidFill>
                <a:latin typeface="Myriad Pro"/>
                <a:ea typeface="+mj-ea"/>
                <a:cs typeface="+mj-cs"/>
              </a:rPr>
              <a:t>Sonnet.Das@tcs.com</a:t>
            </a: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p:txBody>
      </p:sp>
      <p:sp>
        <p:nvSpPr>
          <p:cNvPr id="204802" name="TextBox 4"/>
          <p:cNvSpPr txBox="1">
            <a:spLocks noChangeArrowheads="1"/>
          </p:cNvSpPr>
          <p:nvPr/>
        </p:nvSpPr>
        <p:spPr bwMode="auto">
          <a:xfrm>
            <a:off x="1143000" y="5715000"/>
            <a:ext cx="7086600" cy="723900"/>
          </a:xfrm>
          <a:prstGeom prst="rect">
            <a:avLst/>
          </a:prstGeom>
          <a:noFill/>
          <a:ln w="9525">
            <a:noFill/>
            <a:miter lim="800000"/>
            <a:headEnd/>
            <a:tailEnd/>
          </a:ln>
        </p:spPr>
        <p:txBody>
          <a:bodyPr>
            <a:spAutoFit/>
          </a:bodyPr>
          <a:lstStyle/>
          <a:p>
            <a:pPr algn="ctr"/>
            <a:r>
              <a:rPr lang="en-US" sz="1400" b="1" i="0" dirty="0">
                <a:solidFill>
                  <a:schemeClr val="bg1"/>
                </a:solidFill>
                <a:latin typeface="Myriad Pro"/>
              </a:rPr>
              <a:t>Visit us on </a:t>
            </a:r>
            <a:r>
              <a:rPr lang="en-US" sz="1400" b="1" i="0" dirty="0" err="1">
                <a:solidFill>
                  <a:schemeClr val="bg1"/>
                </a:solidFill>
                <a:latin typeface="Myriad Pro"/>
              </a:rPr>
              <a:t>Knowmax</a:t>
            </a:r>
            <a:r>
              <a:rPr lang="en-US" sz="1400" b="1" i="0" dirty="0">
                <a:solidFill>
                  <a:schemeClr val="bg1"/>
                </a:solidFill>
                <a:latin typeface="Myriad Pro"/>
              </a:rPr>
              <a:t> at:</a:t>
            </a:r>
          </a:p>
          <a:p>
            <a:pPr algn="ctr"/>
            <a:r>
              <a:rPr lang="en-US" sz="1400" b="1" i="0" dirty="0">
                <a:solidFill>
                  <a:schemeClr val="bg1"/>
                </a:solidFill>
                <a:latin typeface="Myriad Pro"/>
              </a:rPr>
              <a:t> </a:t>
            </a:r>
          </a:p>
          <a:p>
            <a:pPr algn="ctr"/>
            <a:r>
              <a:rPr lang="en-US" sz="1300" b="1" i="0" dirty="0">
                <a:solidFill>
                  <a:schemeClr val="bg1"/>
                </a:solidFill>
                <a:latin typeface="Myriad Pro"/>
              </a:rPr>
              <a:t>https://knowmax.ultimatix.net/sites/mrkt-corpfn/mrktint/default.aspx</a:t>
            </a:r>
          </a:p>
        </p:txBody>
      </p:sp>
      <p:sp>
        <p:nvSpPr>
          <p:cNvPr id="7" name="Rectangle 6"/>
          <p:cNvSpPr/>
          <p:nvPr/>
        </p:nvSpPr>
        <p:spPr>
          <a:xfrm>
            <a:off x="0" y="5562600"/>
            <a:ext cx="1905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p>
        </p:txBody>
      </p:sp>
      <p:pic>
        <p:nvPicPr>
          <p:cNvPr id="8" name="Picture 2" descr="C:\Documents and Settings\362221\My Documents\TCS\Miscellaneous\Corporate Research Logo.JPG"/>
          <p:cNvPicPr>
            <a:picLocks noChangeAspect="1" noChangeArrowheads="1"/>
          </p:cNvPicPr>
          <p:nvPr/>
        </p:nvPicPr>
        <p:blipFill>
          <a:blip r:embed="rId3"/>
          <a:srcRect/>
          <a:stretch>
            <a:fillRect/>
          </a:stretch>
        </p:blipFill>
        <p:spPr bwMode="auto">
          <a:xfrm>
            <a:off x="4038600" y="4343400"/>
            <a:ext cx="1447800" cy="11763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bwMode="auto">
          <a:xfrm>
            <a:off x="457200" y="914400"/>
            <a:ext cx="6678612" cy="377851"/>
          </a:xfrm>
          <a:prstGeom prst="bracketPair">
            <a:avLst/>
          </a:prstGeom>
          <a:solidFill>
            <a:schemeClr val="tx2">
              <a:lumMod val="20000"/>
              <a:lumOff val="80000"/>
            </a:schemeClr>
          </a:solidFill>
          <a:ln w="38100" cap="sq" cmpd="sng" algn="ctr">
            <a:solidFill>
              <a:srgbClr val="B2D235"/>
            </a:solidFill>
            <a:prstDash val="solid"/>
            <a:round/>
            <a:headEnd type="none" w="med" len="med"/>
            <a:tailEnd type="none" w="med" len="med"/>
          </a:ln>
          <a:effectLst/>
        </p:spPr>
        <p:txBody>
          <a:bodyPr lIns="274320" tIns="365760" rIns="274320" bIns="365760" anchor="ctr"/>
          <a:lstStyle/>
          <a:p>
            <a:pPr eaLnBrk="0" hangingPunct="0">
              <a:lnSpc>
                <a:spcPct val="90000"/>
              </a:lnSpc>
              <a:spcBef>
                <a:spcPct val="20000"/>
              </a:spcBef>
              <a:buClr>
                <a:schemeClr val="tx2"/>
              </a:buClr>
              <a:defRPr/>
            </a:pPr>
            <a:endParaRPr lang="en-US" altLang="en-US" sz="2400" i="0" dirty="0"/>
          </a:p>
        </p:txBody>
      </p:sp>
      <p:graphicFrame>
        <p:nvGraphicFramePr>
          <p:cNvPr id="3" name="Group 12"/>
          <p:cNvGraphicFramePr>
            <a:graphicFrameLocks noGrp="1"/>
          </p:cNvGraphicFramePr>
          <p:nvPr>
            <p:extLst>
              <p:ext uri="{D42A27DB-BD31-4B8C-83A1-F6EECF244321}">
                <p14:modId xmlns:p14="http://schemas.microsoft.com/office/powerpoint/2010/main" val="2211636982"/>
              </p:ext>
            </p:extLst>
          </p:nvPr>
        </p:nvGraphicFramePr>
        <p:xfrm>
          <a:off x="657225" y="899739"/>
          <a:ext cx="6276975" cy="2007295"/>
        </p:xfrm>
        <a:graphic>
          <a:graphicData uri="http://schemas.openxmlformats.org/drawingml/2006/table">
            <a:tbl>
              <a:tblPr/>
              <a:tblGrid>
                <a:gridCol w="6276975"/>
              </a:tblGrid>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1" dirty="0" smtClean="0"/>
                        <a:t>Future of COBRA</a:t>
                      </a:r>
                      <a:endParaRPr lang="en-US" sz="1400" b="1" i="0" dirty="0" smtClean="0">
                        <a:latin typeface="Calibri"/>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Ceridian COBRA administrative services</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3"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Comparison of services</a:t>
                      </a:r>
                      <a:r>
                        <a:rPr lang="en-US" sz="1400" baseline="0" dirty="0" smtClean="0"/>
                        <a:t> – Allegiance, </a:t>
                      </a:r>
                      <a:r>
                        <a:rPr lang="en-US" sz="1400" baseline="0" dirty="0" err="1" smtClean="0"/>
                        <a:t>Payflex</a:t>
                      </a:r>
                      <a:r>
                        <a:rPr lang="en-US" sz="1400" baseline="0" dirty="0" smtClean="0"/>
                        <a:t>, Ceridian and ADP</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ADP Benefits administration</a:t>
                      </a:r>
                      <a:endParaRPr lang="en-US" sz="1400"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latin typeface="+mn-lt"/>
                          <a:cs typeface="Calibri"/>
                        </a:rPr>
                        <a:t>Mobile Solutions – ADP</a:t>
                      </a:r>
                      <a:r>
                        <a:rPr lang="en-US" sz="1400" baseline="0" dirty="0" smtClean="0">
                          <a:latin typeface="+mn-lt"/>
                          <a:cs typeface="Calibri"/>
                        </a:rPr>
                        <a:t> and </a:t>
                      </a:r>
                      <a:r>
                        <a:rPr lang="en-US" sz="1400" baseline="0" dirty="0" err="1" smtClean="0">
                          <a:latin typeface="+mn-lt"/>
                          <a:cs typeface="Calibri"/>
                        </a:rPr>
                        <a:t>Payflex</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bl>
          </a:graphicData>
        </a:graphic>
      </p:graphicFrame>
      <p:sp>
        <p:nvSpPr>
          <p:cNvPr id="6" name="Text Box 3"/>
          <p:cNvSpPr txBox="1">
            <a:spLocks noChangeArrowheads="1"/>
          </p:cNvSpPr>
          <p:nvPr/>
        </p:nvSpPr>
        <p:spPr bwMode="auto">
          <a:xfrm>
            <a:off x="1295400" y="53975"/>
            <a:ext cx="6781800" cy="476250"/>
          </a:xfrm>
          <a:prstGeom prst="rect">
            <a:avLst/>
          </a:prstGeom>
          <a:noFill/>
          <a:ln w="9525">
            <a:noFill/>
            <a:round/>
            <a:headEnd/>
            <a:tailEnd/>
          </a:ln>
        </p:spPr>
        <p:txBody>
          <a:bodyPr/>
          <a:lstStyle/>
          <a:p>
            <a:pP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0" dirty="0">
                <a:solidFill>
                  <a:schemeClr val="bg1"/>
                </a:solidFill>
                <a:latin typeface="Arial"/>
                <a:cs typeface="Arial"/>
              </a:rPr>
              <a:t>Table of Contents</a:t>
            </a:r>
          </a:p>
        </p:txBody>
      </p:sp>
    </p:spTree>
    <p:extLst>
      <p:ext uri="{BB962C8B-B14F-4D97-AF65-F5344CB8AC3E}">
        <p14:creationId xmlns:p14="http://schemas.microsoft.com/office/powerpoint/2010/main" val="41119659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Future of COBRA</a:t>
            </a:r>
            <a:endParaRPr lang="en-US" dirty="0"/>
          </a:p>
        </p:txBody>
      </p:sp>
      <p:sp>
        <p:nvSpPr>
          <p:cNvPr id="3" name="Text Placeholder 2"/>
          <p:cNvSpPr>
            <a:spLocks noGrp="1"/>
          </p:cNvSpPr>
          <p:nvPr>
            <p:ph type="body" sz="quarter" idx="10"/>
          </p:nvPr>
        </p:nvSpPr>
        <p:spPr>
          <a:xfrm>
            <a:off x="356616" y="911352"/>
            <a:ext cx="8439912" cy="3736848"/>
          </a:xfrm>
        </p:spPr>
        <p:txBody>
          <a:bodyPr/>
          <a:lstStyle/>
          <a:p>
            <a:pPr>
              <a:lnSpc>
                <a:spcPct val="150000"/>
              </a:lnSpc>
            </a:pPr>
            <a:r>
              <a:rPr lang="en-US" sz="1200" dirty="0"/>
              <a:t>COBRA doesn’t appear to be going anywhere anytime soon.</a:t>
            </a:r>
          </a:p>
          <a:p>
            <a:pPr>
              <a:lnSpc>
                <a:spcPct val="150000"/>
              </a:lnSpc>
            </a:pPr>
            <a:r>
              <a:rPr lang="en-US" sz="1200" dirty="0"/>
              <a:t>A key element of PPACA, if it remains intact, is the individual mandate that would take effect in 2014. This provision would require most U.S. citizens to purchase health insurance either through their employer if available, or through their state’s health insurance exchange. Government subsidies would help offset costs for low- and modest-income consumers. </a:t>
            </a:r>
          </a:p>
          <a:p>
            <a:pPr>
              <a:lnSpc>
                <a:spcPct val="150000"/>
              </a:lnSpc>
            </a:pPr>
            <a:r>
              <a:rPr lang="en-US" sz="1200" dirty="0" smtClean="0"/>
              <a:t>As </a:t>
            </a:r>
            <a:r>
              <a:rPr lang="en-US" sz="1200" dirty="0"/>
              <a:t>long as the basic system of employer-sponsored coverage remains in place, COBRA coverage will continue to be relevant.</a:t>
            </a:r>
          </a:p>
          <a:p>
            <a:pPr>
              <a:lnSpc>
                <a:spcPct val="150000"/>
              </a:lnSpc>
            </a:pPr>
            <a:r>
              <a:rPr lang="en-US" sz="1200" dirty="0" smtClean="0"/>
              <a:t>Health </a:t>
            </a:r>
            <a:r>
              <a:rPr lang="en-US" sz="1200" dirty="0"/>
              <a:t>care reform will eventually require health plan administrators to provide Summaries of Benefits and Coverage, or SBCs, which will allow individuals to compare various options. </a:t>
            </a:r>
            <a:endParaRPr lang="en-US" sz="1200" dirty="0" smtClean="0"/>
          </a:p>
          <a:p>
            <a:pPr>
              <a:lnSpc>
                <a:spcPct val="150000"/>
              </a:lnSpc>
            </a:pPr>
            <a:r>
              <a:rPr lang="en-US" sz="1200" dirty="0" smtClean="0"/>
              <a:t>Among</a:t>
            </a:r>
            <a:r>
              <a:rPr lang="en-US" sz="1200" dirty="0"/>
              <a:t> the options at stake, according to the regulatory preamble, is COBRA coverage</a:t>
            </a:r>
            <a:r>
              <a:rPr lang="en-US" sz="1200" dirty="0" smtClean="0"/>
              <a:t>, The </a:t>
            </a:r>
            <a:r>
              <a:rPr lang="en-US" sz="1200" dirty="0"/>
              <a:t>fact that regulators intend for the summaries to be used to compare coverage options to COBRA coverage is an indication that they expect COBRA coverage will still be around</a:t>
            </a:r>
            <a:r>
              <a:rPr lang="en-US" sz="1200" dirty="0" smtClean="0"/>
              <a:t>.</a:t>
            </a:r>
            <a:endParaRPr lang="en-US" sz="1200" dirty="0"/>
          </a:p>
          <a:p>
            <a:pPr>
              <a:lnSpc>
                <a:spcPct val="150000"/>
              </a:lnSpc>
            </a:pPr>
            <a:endParaRPr lang="en-US" sz="1200" dirty="0"/>
          </a:p>
        </p:txBody>
      </p:sp>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3</a:t>
            </a:fld>
            <a:endParaRPr lang="en-US" dirty="0"/>
          </a:p>
        </p:txBody>
      </p:sp>
    </p:spTree>
    <p:extLst>
      <p:ext uri="{BB962C8B-B14F-4D97-AF65-F5344CB8AC3E}">
        <p14:creationId xmlns:p14="http://schemas.microsoft.com/office/powerpoint/2010/main" val="58142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bwMode="auto">
          <a:xfrm>
            <a:off x="457200" y="1298549"/>
            <a:ext cx="6678612" cy="377851"/>
          </a:xfrm>
          <a:prstGeom prst="bracketPair">
            <a:avLst/>
          </a:prstGeom>
          <a:solidFill>
            <a:schemeClr val="tx2">
              <a:lumMod val="20000"/>
              <a:lumOff val="80000"/>
            </a:schemeClr>
          </a:solidFill>
          <a:ln w="38100" cap="sq" cmpd="sng" algn="ctr">
            <a:solidFill>
              <a:srgbClr val="B2D235"/>
            </a:solidFill>
            <a:prstDash val="solid"/>
            <a:round/>
            <a:headEnd type="none" w="med" len="med"/>
            <a:tailEnd type="none" w="med" len="med"/>
          </a:ln>
          <a:effectLst/>
        </p:spPr>
        <p:txBody>
          <a:bodyPr lIns="274320" tIns="365760" rIns="274320" bIns="365760" anchor="ctr"/>
          <a:lstStyle/>
          <a:p>
            <a:pPr eaLnBrk="0" hangingPunct="0">
              <a:lnSpc>
                <a:spcPct val="90000"/>
              </a:lnSpc>
              <a:spcBef>
                <a:spcPct val="20000"/>
              </a:spcBef>
              <a:buClr>
                <a:schemeClr val="tx2"/>
              </a:buClr>
              <a:defRPr/>
            </a:pPr>
            <a:endParaRPr lang="en-US" altLang="en-US" sz="2400" i="0" dirty="0"/>
          </a:p>
        </p:txBody>
      </p:sp>
      <p:graphicFrame>
        <p:nvGraphicFramePr>
          <p:cNvPr id="3" name="Group 12"/>
          <p:cNvGraphicFramePr>
            <a:graphicFrameLocks noGrp="1"/>
          </p:cNvGraphicFramePr>
          <p:nvPr>
            <p:extLst>
              <p:ext uri="{D42A27DB-BD31-4B8C-83A1-F6EECF244321}">
                <p14:modId xmlns:p14="http://schemas.microsoft.com/office/powerpoint/2010/main" val="824843401"/>
              </p:ext>
            </p:extLst>
          </p:nvPr>
        </p:nvGraphicFramePr>
        <p:xfrm>
          <a:off x="657225" y="899739"/>
          <a:ext cx="6276975" cy="2007295"/>
        </p:xfrm>
        <a:graphic>
          <a:graphicData uri="http://schemas.openxmlformats.org/drawingml/2006/table">
            <a:tbl>
              <a:tblPr/>
              <a:tblGrid>
                <a:gridCol w="6276975"/>
              </a:tblGrid>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0" dirty="0" smtClean="0"/>
                        <a:t>Future of COBRA</a:t>
                      </a:r>
                      <a:endParaRPr lang="en-US" sz="1400" b="0" i="0" dirty="0" smtClean="0">
                        <a:latin typeface="Calibri"/>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1" dirty="0" smtClean="0"/>
                        <a:t>Ceridian COBRA administrative services</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3"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Comparison of services</a:t>
                      </a:r>
                      <a:r>
                        <a:rPr lang="en-US" sz="1400" baseline="0" dirty="0" smtClean="0"/>
                        <a:t> – Allegiance, </a:t>
                      </a:r>
                      <a:r>
                        <a:rPr lang="en-US" sz="1400" baseline="0" dirty="0" err="1" smtClean="0"/>
                        <a:t>Payflex</a:t>
                      </a:r>
                      <a:r>
                        <a:rPr lang="en-US" sz="1400" baseline="0" dirty="0" smtClean="0"/>
                        <a:t>, Ceridian and ADP</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ADP Benefits administration</a:t>
                      </a:r>
                      <a:endParaRPr lang="en-US" sz="1400"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latin typeface="+mn-lt"/>
                          <a:cs typeface="Calibri"/>
                        </a:rPr>
                        <a:t>Mobile Solutions – ADP</a:t>
                      </a:r>
                      <a:r>
                        <a:rPr lang="en-US" sz="1400" baseline="0" dirty="0" smtClean="0">
                          <a:latin typeface="+mn-lt"/>
                          <a:cs typeface="Calibri"/>
                        </a:rPr>
                        <a:t> and </a:t>
                      </a:r>
                      <a:r>
                        <a:rPr lang="en-US" sz="1400" baseline="0" dirty="0" err="1" smtClean="0">
                          <a:latin typeface="+mn-lt"/>
                          <a:cs typeface="Calibri"/>
                        </a:rPr>
                        <a:t>Payflex</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bl>
          </a:graphicData>
        </a:graphic>
      </p:graphicFrame>
      <p:sp>
        <p:nvSpPr>
          <p:cNvPr id="6" name="Text Box 3"/>
          <p:cNvSpPr txBox="1">
            <a:spLocks noChangeArrowheads="1"/>
          </p:cNvSpPr>
          <p:nvPr/>
        </p:nvSpPr>
        <p:spPr bwMode="auto">
          <a:xfrm>
            <a:off x="1295400" y="53975"/>
            <a:ext cx="6781800" cy="476250"/>
          </a:xfrm>
          <a:prstGeom prst="rect">
            <a:avLst/>
          </a:prstGeom>
          <a:noFill/>
          <a:ln w="9525">
            <a:noFill/>
            <a:round/>
            <a:headEnd/>
            <a:tailEnd/>
          </a:ln>
        </p:spPr>
        <p:txBody>
          <a:bodyPr/>
          <a:lstStyle/>
          <a:p>
            <a:pP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0" dirty="0">
                <a:solidFill>
                  <a:schemeClr val="bg1"/>
                </a:solidFill>
                <a:latin typeface="Arial"/>
                <a:cs typeface="Arial"/>
              </a:rPr>
              <a:t>Table of Contents</a:t>
            </a:r>
          </a:p>
        </p:txBody>
      </p:sp>
    </p:spTree>
    <p:extLst>
      <p:ext uri="{BB962C8B-B14F-4D97-AF65-F5344CB8AC3E}">
        <p14:creationId xmlns:p14="http://schemas.microsoft.com/office/powerpoint/2010/main" val="1944418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Ceridian COBRA administrative services</a:t>
            </a:r>
            <a:endParaRPr lang="en-US" dirty="0"/>
          </a:p>
        </p:txBody>
      </p:sp>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5</a:t>
            </a:fld>
            <a:endParaRPr lang="en-US" dirty="0"/>
          </a:p>
        </p:txBody>
      </p:sp>
      <p:sp>
        <p:nvSpPr>
          <p:cNvPr id="5" name="TextBox 4"/>
          <p:cNvSpPr txBox="1"/>
          <p:nvPr/>
        </p:nvSpPr>
        <p:spPr>
          <a:xfrm>
            <a:off x="403203" y="849186"/>
            <a:ext cx="6712094" cy="1208214"/>
          </a:xfrm>
          <a:prstGeom prst="rect">
            <a:avLst/>
          </a:prstGeom>
          <a:noFill/>
        </p:spPr>
        <p:txBody>
          <a:bodyPr wrap="none" rtlCol="0">
            <a:spAutoFit/>
          </a:bodyPr>
          <a:lstStyle/>
          <a:p>
            <a:pPr marL="171450" indent="-171450">
              <a:lnSpc>
                <a:spcPct val="150000"/>
              </a:lnSpc>
              <a:buFont typeface="Arial"/>
              <a:buChar char="•"/>
            </a:pPr>
            <a:r>
              <a:rPr lang="en-US" i="0" dirty="0">
                <a:solidFill>
                  <a:srgbClr val="000000"/>
                </a:solidFill>
                <a:latin typeface="Arial"/>
                <a:cs typeface="Arial"/>
              </a:rPr>
              <a:t>Ceridian has been providing COBRA services since the inception of COBRA in 1986</a:t>
            </a:r>
          </a:p>
          <a:p>
            <a:pPr marL="171450" indent="-171450">
              <a:lnSpc>
                <a:spcPct val="150000"/>
              </a:lnSpc>
              <a:buFont typeface="Arial"/>
              <a:buChar char="•"/>
            </a:pPr>
            <a:r>
              <a:rPr lang="en-US" i="0" dirty="0">
                <a:solidFill>
                  <a:srgbClr val="000000"/>
                </a:solidFill>
                <a:latin typeface="Arial"/>
                <a:cs typeface="Arial"/>
              </a:rPr>
              <a:t>Ceridian serve nearly 45,000 COBRA employer groups with more than 2,000,000 participants</a:t>
            </a:r>
          </a:p>
          <a:p>
            <a:pPr marL="171450" indent="-171450">
              <a:lnSpc>
                <a:spcPct val="150000"/>
              </a:lnSpc>
              <a:buFont typeface="Arial"/>
              <a:buChar char="•"/>
            </a:pPr>
            <a:r>
              <a:rPr lang="en-US" i="0" dirty="0">
                <a:solidFill>
                  <a:srgbClr val="000000"/>
                </a:solidFill>
                <a:latin typeface="Arial"/>
                <a:cs typeface="Arial"/>
              </a:rPr>
              <a:t>Ceridian claims to reduce number of COBRA continuants by up to 28%</a:t>
            </a:r>
          </a:p>
          <a:p>
            <a:pPr marL="171450" indent="-171450">
              <a:lnSpc>
                <a:spcPct val="150000"/>
              </a:lnSpc>
              <a:buFont typeface="Arial"/>
              <a:buChar char="•"/>
            </a:pPr>
            <a:r>
              <a:rPr lang="en-US" i="0" dirty="0">
                <a:solidFill>
                  <a:srgbClr val="000000"/>
                </a:solidFill>
                <a:latin typeface="Arial"/>
                <a:cs typeface="Arial"/>
              </a:rPr>
              <a:t>Ceridian claims to reduce reduce COBRA duration by up to 5% </a:t>
            </a:r>
          </a:p>
          <a:p>
            <a:pPr>
              <a:lnSpc>
                <a:spcPct val="150000"/>
              </a:lnSpc>
            </a:pPr>
            <a:endParaRPr lang="en-US" i="0" dirty="0"/>
          </a:p>
        </p:txBody>
      </p:sp>
    </p:spTree>
    <p:extLst>
      <p:ext uri="{BB962C8B-B14F-4D97-AF65-F5344CB8AC3E}">
        <p14:creationId xmlns:p14="http://schemas.microsoft.com/office/powerpoint/2010/main" val="168098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bwMode="auto">
          <a:xfrm>
            <a:off x="457200" y="1755749"/>
            <a:ext cx="6678612" cy="377851"/>
          </a:xfrm>
          <a:prstGeom prst="bracketPair">
            <a:avLst/>
          </a:prstGeom>
          <a:solidFill>
            <a:schemeClr val="tx2">
              <a:lumMod val="20000"/>
              <a:lumOff val="80000"/>
            </a:schemeClr>
          </a:solidFill>
          <a:ln w="38100" cap="sq" cmpd="sng" algn="ctr">
            <a:solidFill>
              <a:srgbClr val="B2D235"/>
            </a:solidFill>
            <a:prstDash val="solid"/>
            <a:round/>
            <a:headEnd type="none" w="med" len="med"/>
            <a:tailEnd type="none" w="med" len="med"/>
          </a:ln>
          <a:effectLst/>
        </p:spPr>
        <p:txBody>
          <a:bodyPr lIns="274320" tIns="365760" rIns="274320" bIns="365760" anchor="ctr"/>
          <a:lstStyle/>
          <a:p>
            <a:pPr eaLnBrk="0" hangingPunct="0">
              <a:lnSpc>
                <a:spcPct val="90000"/>
              </a:lnSpc>
              <a:spcBef>
                <a:spcPct val="20000"/>
              </a:spcBef>
              <a:buClr>
                <a:schemeClr val="tx2"/>
              </a:buClr>
              <a:defRPr/>
            </a:pPr>
            <a:endParaRPr lang="en-US" altLang="en-US" sz="2400" i="0" dirty="0"/>
          </a:p>
        </p:txBody>
      </p:sp>
      <p:graphicFrame>
        <p:nvGraphicFramePr>
          <p:cNvPr id="3" name="Group 12"/>
          <p:cNvGraphicFramePr>
            <a:graphicFrameLocks noGrp="1"/>
          </p:cNvGraphicFramePr>
          <p:nvPr>
            <p:extLst>
              <p:ext uri="{D42A27DB-BD31-4B8C-83A1-F6EECF244321}">
                <p14:modId xmlns:p14="http://schemas.microsoft.com/office/powerpoint/2010/main" val="3364562527"/>
              </p:ext>
            </p:extLst>
          </p:nvPr>
        </p:nvGraphicFramePr>
        <p:xfrm>
          <a:off x="657225" y="899739"/>
          <a:ext cx="6276975" cy="2007295"/>
        </p:xfrm>
        <a:graphic>
          <a:graphicData uri="http://schemas.openxmlformats.org/drawingml/2006/table">
            <a:tbl>
              <a:tblPr/>
              <a:tblGrid>
                <a:gridCol w="6276975"/>
              </a:tblGrid>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0" dirty="0" smtClean="0"/>
                        <a:t>Future of COBRA</a:t>
                      </a:r>
                      <a:endParaRPr lang="en-US" sz="1400" b="0" i="0" dirty="0" smtClean="0">
                        <a:latin typeface="Calibri"/>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Ceridian COBRA administrative services</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3"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1" dirty="0" smtClean="0"/>
                        <a:t>Comparison of services</a:t>
                      </a:r>
                      <a:r>
                        <a:rPr lang="en-US" sz="1400" b="1" baseline="0" dirty="0" smtClean="0"/>
                        <a:t> – Allegiance, </a:t>
                      </a:r>
                      <a:r>
                        <a:rPr lang="en-US" sz="1400" b="1" baseline="0" dirty="0" err="1" smtClean="0"/>
                        <a:t>Payflex</a:t>
                      </a:r>
                      <a:r>
                        <a:rPr lang="en-US" sz="1400" b="1" baseline="0" dirty="0" smtClean="0"/>
                        <a:t>, Ceridian and ADP</a:t>
                      </a:r>
                      <a:endParaRPr lang="en-US" sz="1400" b="1"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ADP Benefits administration</a:t>
                      </a:r>
                      <a:endParaRPr lang="en-US" sz="1400"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latin typeface="+mn-lt"/>
                          <a:cs typeface="Calibri"/>
                        </a:rPr>
                        <a:t>Mobile Solutions – ADP</a:t>
                      </a:r>
                      <a:r>
                        <a:rPr lang="en-US" sz="1400" baseline="0" dirty="0" smtClean="0">
                          <a:latin typeface="+mn-lt"/>
                          <a:cs typeface="Calibri"/>
                        </a:rPr>
                        <a:t> and </a:t>
                      </a:r>
                      <a:r>
                        <a:rPr lang="en-US" sz="1400" baseline="0" dirty="0" err="1" smtClean="0">
                          <a:latin typeface="+mn-lt"/>
                          <a:cs typeface="Calibri"/>
                        </a:rPr>
                        <a:t>Payflex</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bl>
          </a:graphicData>
        </a:graphic>
      </p:graphicFrame>
      <p:sp>
        <p:nvSpPr>
          <p:cNvPr id="6" name="Text Box 3"/>
          <p:cNvSpPr txBox="1">
            <a:spLocks noChangeArrowheads="1"/>
          </p:cNvSpPr>
          <p:nvPr/>
        </p:nvSpPr>
        <p:spPr bwMode="auto">
          <a:xfrm>
            <a:off x="1295400" y="53975"/>
            <a:ext cx="6781800" cy="476250"/>
          </a:xfrm>
          <a:prstGeom prst="rect">
            <a:avLst/>
          </a:prstGeom>
          <a:noFill/>
          <a:ln w="9525">
            <a:noFill/>
            <a:round/>
            <a:headEnd/>
            <a:tailEnd/>
          </a:ln>
        </p:spPr>
        <p:txBody>
          <a:bodyPr/>
          <a:lstStyle/>
          <a:p>
            <a:pP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0" dirty="0">
                <a:solidFill>
                  <a:schemeClr val="bg1"/>
                </a:solidFill>
                <a:latin typeface="Arial"/>
                <a:cs typeface="Arial"/>
              </a:rPr>
              <a:t>Table of Contents</a:t>
            </a:r>
          </a:p>
        </p:txBody>
      </p:sp>
    </p:spTree>
    <p:extLst>
      <p:ext uri="{BB962C8B-B14F-4D97-AF65-F5344CB8AC3E}">
        <p14:creationId xmlns:p14="http://schemas.microsoft.com/office/powerpoint/2010/main" val="19444186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t>Comparison of services – Allegiance, </a:t>
            </a:r>
            <a:r>
              <a:rPr lang="en-US" sz="2400" dirty="0" err="1" smtClean="0"/>
              <a:t>Payflex</a:t>
            </a:r>
            <a:r>
              <a:rPr lang="en-US" sz="2400" dirty="0" smtClean="0"/>
              <a:t>, Ceridian</a:t>
            </a:r>
            <a:endParaRPr lang="en-US" sz="2400" dirty="0"/>
          </a:p>
        </p:txBody>
      </p:sp>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7</a:t>
            </a:fld>
            <a:endParaRPr lang="en-US" dirty="0"/>
          </a:p>
        </p:txBody>
      </p:sp>
      <p:graphicFrame>
        <p:nvGraphicFramePr>
          <p:cNvPr id="5" name="Diagram 4"/>
          <p:cNvGraphicFramePr/>
          <p:nvPr>
            <p:extLst>
              <p:ext uri="{D42A27DB-BD31-4B8C-83A1-F6EECF244321}">
                <p14:modId xmlns:p14="http://schemas.microsoft.com/office/powerpoint/2010/main" val="4199210839"/>
              </p:ext>
            </p:extLst>
          </p:nvPr>
        </p:nvGraphicFramePr>
        <p:xfrm>
          <a:off x="403860" y="763016"/>
          <a:ext cx="8130540" cy="5409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59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525" y="76200"/>
            <a:ext cx="7467600" cy="563563"/>
          </a:xfrm>
        </p:spPr>
        <p:txBody>
          <a:bodyPr/>
          <a:lstStyle/>
          <a:p>
            <a:pPr algn="l"/>
            <a:r>
              <a:rPr lang="en-US" dirty="0"/>
              <a:t>Comparison of services </a:t>
            </a:r>
            <a:r>
              <a:rPr lang="en-US" dirty="0" smtClean="0"/>
              <a:t>- ADP</a:t>
            </a:r>
            <a:endParaRPr lang="en-US" dirty="0"/>
          </a:p>
        </p:txBody>
      </p:sp>
      <p:graphicFrame>
        <p:nvGraphicFramePr>
          <p:cNvPr id="5" name="Diagram 4"/>
          <p:cNvGraphicFramePr/>
          <p:nvPr>
            <p:extLst>
              <p:ext uri="{D42A27DB-BD31-4B8C-83A1-F6EECF244321}">
                <p14:modId xmlns:p14="http://schemas.microsoft.com/office/powerpoint/2010/main" val="1840081650"/>
              </p:ext>
            </p:extLst>
          </p:nvPr>
        </p:nvGraphicFramePr>
        <p:xfrm>
          <a:off x="356616" y="914400"/>
          <a:ext cx="8439912" cy="5103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B05FBECE-3EEC-4A47-B4A4-E124E695E50E}" type="slidenum">
              <a:rPr lang="en-US" smtClean="0"/>
              <a:pPr>
                <a:defRPr/>
              </a:pPr>
              <a:t>8</a:t>
            </a:fld>
            <a:endParaRPr lang="en-US" dirty="0"/>
          </a:p>
        </p:txBody>
      </p:sp>
    </p:spTree>
    <p:extLst>
      <p:ext uri="{BB962C8B-B14F-4D97-AF65-F5344CB8AC3E}">
        <p14:creationId xmlns:p14="http://schemas.microsoft.com/office/powerpoint/2010/main" val="1855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bwMode="auto">
          <a:xfrm>
            <a:off x="457200" y="2136749"/>
            <a:ext cx="6678612" cy="377851"/>
          </a:xfrm>
          <a:prstGeom prst="bracketPair">
            <a:avLst/>
          </a:prstGeom>
          <a:solidFill>
            <a:schemeClr val="tx2">
              <a:lumMod val="20000"/>
              <a:lumOff val="80000"/>
            </a:schemeClr>
          </a:solidFill>
          <a:ln w="38100" cap="sq" cmpd="sng" algn="ctr">
            <a:solidFill>
              <a:srgbClr val="B2D235"/>
            </a:solidFill>
            <a:prstDash val="solid"/>
            <a:round/>
            <a:headEnd type="none" w="med" len="med"/>
            <a:tailEnd type="none" w="med" len="med"/>
          </a:ln>
          <a:effectLst/>
        </p:spPr>
        <p:txBody>
          <a:bodyPr lIns="274320" tIns="365760" rIns="274320" bIns="365760" anchor="ctr"/>
          <a:lstStyle/>
          <a:p>
            <a:pPr eaLnBrk="0" hangingPunct="0">
              <a:lnSpc>
                <a:spcPct val="90000"/>
              </a:lnSpc>
              <a:spcBef>
                <a:spcPct val="20000"/>
              </a:spcBef>
              <a:buClr>
                <a:schemeClr val="tx2"/>
              </a:buClr>
              <a:defRPr/>
            </a:pPr>
            <a:endParaRPr lang="en-US" altLang="en-US" sz="2400" i="0" dirty="0"/>
          </a:p>
        </p:txBody>
      </p:sp>
      <p:graphicFrame>
        <p:nvGraphicFramePr>
          <p:cNvPr id="3" name="Group 12"/>
          <p:cNvGraphicFramePr>
            <a:graphicFrameLocks noGrp="1"/>
          </p:cNvGraphicFramePr>
          <p:nvPr>
            <p:extLst>
              <p:ext uri="{D42A27DB-BD31-4B8C-83A1-F6EECF244321}">
                <p14:modId xmlns:p14="http://schemas.microsoft.com/office/powerpoint/2010/main" val="2223937736"/>
              </p:ext>
            </p:extLst>
          </p:nvPr>
        </p:nvGraphicFramePr>
        <p:xfrm>
          <a:off x="657225" y="899739"/>
          <a:ext cx="6276975" cy="2007295"/>
        </p:xfrm>
        <a:graphic>
          <a:graphicData uri="http://schemas.openxmlformats.org/drawingml/2006/table">
            <a:tbl>
              <a:tblPr/>
              <a:tblGrid>
                <a:gridCol w="6276975"/>
              </a:tblGrid>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0" dirty="0" smtClean="0"/>
                        <a:t>Future of COBRA</a:t>
                      </a:r>
                      <a:endParaRPr lang="en-US" sz="1400" b="0" i="0" dirty="0" smtClean="0">
                        <a:latin typeface="Calibri"/>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Ceridian COBRA administrative services</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3"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t>Comparison of services</a:t>
                      </a:r>
                      <a:r>
                        <a:rPr lang="en-US" sz="1400" baseline="0" dirty="0" smtClean="0"/>
                        <a:t> – Allegiance, </a:t>
                      </a:r>
                      <a:r>
                        <a:rPr lang="en-US" sz="1400" baseline="0" dirty="0" err="1" smtClean="0"/>
                        <a:t>Payflex</a:t>
                      </a:r>
                      <a:r>
                        <a:rPr lang="en-US" sz="1400" baseline="0" dirty="0" smtClean="0"/>
                        <a:t>, Ceridian and ADP</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b="1" dirty="0" smtClean="0"/>
                        <a:t>ADP Benefits administration</a:t>
                      </a:r>
                      <a:endParaRPr lang="en-US" sz="1400" b="1" i="0" dirty="0" smtClean="0">
                        <a:latin typeface="+mn-lt"/>
                        <a:cs typeface="Calibri"/>
                      </a:endParaRPr>
                    </a:p>
                  </a:txBody>
                  <a:tcPr anchor="ctr" horzOverflow="overflow">
                    <a:lnL>
                      <a:noFill/>
                    </a:lnL>
                    <a:lnR>
                      <a:noFill/>
                    </a:lnR>
                    <a:lnT>
                      <a:noFill/>
                    </a:lnT>
                    <a:lnB>
                      <a:noFill/>
                    </a:lnB>
                    <a:lnTlToBr>
                      <a:noFill/>
                    </a:lnTlToBr>
                    <a:lnBlToTr>
                      <a:noFill/>
                    </a:lnBlToTr>
                    <a:noFill/>
                  </a:tcPr>
                </a:tc>
              </a:tr>
              <a:tr h="401459">
                <a:tc>
                  <a:txBody>
                    <a:bodyPr/>
                    <a:lstStyle/>
                    <a:p>
                      <a:pPr marL="228600" marR="0" lvl="0" indent="-228600" algn="l" defTabSz="914400" rtl="0" eaLnBrk="1" fontAlgn="base" latinLnBrk="0" hangingPunct="1">
                        <a:lnSpc>
                          <a:spcPct val="100000"/>
                        </a:lnSpc>
                        <a:spcBef>
                          <a:spcPct val="0"/>
                        </a:spcBef>
                        <a:spcAft>
                          <a:spcPct val="0"/>
                        </a:spcAft>
                        <a:buClr>
                          <a:schemeClr val="accent2"/>
                        </a:buClr>
                        <a:buSzTx/>
                        <a:buFont typeface="Wingdings" pitchFamily="2" charset="2"/>
                        <a:buNone/>
                        <a:tabLst/>
                        <a:defRPr/>
                      </a:pPr>
                      <a:r>
                        <a:rPr lang="en-US" sz="1400" dirty="0" smtClean="0">
                          <a:latin typeface="+mn-lt"/>
                          <a:cs typeface="Calibri"/>
                        </a:rPr>
                        <a:t>Mobile Solutions – ADP</a:t>
                      </a:r>
                      <a:r>
                        <a:rPr lang="en-US" sz="1400" baseline="0" dirty="0" smtClean="0">
                          <a:latin typeface="+mn-lt"/>
                          <a:cs typeface="Calibri"/>
                        </a:rPr>
                        <a:t> and </a:t>
                      </a:r>
                      <a:r>
                        <a:rPr lang="en-US" sz="1400" baseline="0" dirty="0" err="1" smtClean="0">
                          <a:latin typeface="+mn-lt"/>
                          <a:cs typeface="Calibri"/>
                        </a:rPr>
                        <a:t>Payflex</a:t>
                      </a:r>
                      <a:endParaRPr lang="en-US" sz="1400" dirty="0" smtClean="0">
                        <a:latin typeface="+mn-lt"/>
                        <a:cs typeface="Calibri"/>
                      </a:endParaRPr>
                    </a:p>
                  </a:txBody>
                  <a:tcPr anchor="ctr" horzOverflow="overflow">
                    <a:lnL>
                      <a:noFill/>
                    </a:lnL>
                    <a:lnR>
                      <a:noFill/>
                    </a:lnR>
                    <a:lnT>
                      <a:noFill/>
                    </a:lnT>
                    <a:lnB>
                      <a:noFill/>
                    </a:lnB>
                    <a:lnTlToBr>
                      <a:noFill/>
                    </a:lnTlToBr>
                    <a:lnBlToTr>
                      <a:noFill/>
                    </a:lnBlToTr>
                    <a:noFill/>
                  </a:tcPr>
                </a:tc>
              </a:tr>
            </a:tbl>
          </a:graphicData>
        </a:graphic>
      </p:graphicFrame>
      <p:sp>
        <p:nvSpPr>
          <p:cNvPr id="6" name="Text Box 3"/>
          <p:cNvSpPr txBox="1">
            <a:spLocks noChangeArrowheads="1"/>
          </p:cNvSpPr>
          <p:nvPr/>
        </p:nvSpPr>
        <p:spPr bwMode="auto">
          <a:xfrm>
            <a:off x="1295400" y="53975"/>
            <a:ext cx="6781800" cy="476250"/>
          </a:xfrm>
          <a:prstGeom prst="rect">
            <a:avLst/>
          </a:prstGeom>
          <a:noFill/>
          <a:ln w="9525">
            <a:noFill/>
            <a:round/>
            <a:headEnd/>
            <a:tailEnd/>
          </a:ln>
        </p:spPr>
        <p:txBody>
          <a:bodyPr/>
          <a:lstStyle/>
          <a:p>
            <a:pPr defTabSz="457200">
              <a:lnSpc>
                <a:spcPct val="11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0" dirty="0">
                <a:solidFill>
                  <a:schemeClr val="bg1"/>
                </a:solidFill>
                <a:latin typeface="Arial"/>
                <a:cs typeface="Arial"/>
              </a:rPr>
              <a:t>Table of Contents</a:t>
            </a:r>
          </a:p>
        </p:txBody>
      </p:sp>
    </p:spTree>
    <p:extLst>
      <p:ext uri="{BB962C8B-B14F-4D97-AF65-F5344CB8AC3E}">
        <p14:creationId xmlns:p14="http://schemas.microsoft.com/office/powerpoint/2010/main" val="194441860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1_Thank You">
  <a:themeElements>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1_Thank You">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plate_for_Corporate_marketing">
  <a:themeElements>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fontScheme name="Template_for_Corporate_marketing">
      <a:majorFont>
        <a:latin typeface="Myriad Pro"/>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for_Corporate_marketing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Template_for_Corporate_marketing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009900"/>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TCS_Presentation Template">
  <a:themeElements>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TCS_Presentation Template">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Divider 1">
  <a:themeElements>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vider 1">
      <a:majorFont>
        <a:latin typeface="Myriad Pr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BPO</Value>
      <Value>IT Services</Value>
    </Services>
    <Verticals xmlns="1e522788-807d-4c3b-a21c-e4669516c0a0">
      <Value>HiTech</Value>
    </Verticals>
  </documentManagement>
</p:properties>
</file>

<file path=customXml/itemProps1.xml><?xml version="1.0" encoding="utf-8"?>
<ds:datastoreItem xmlns:ds="http://schemas.openxmlformats.org/officeDocument/2006/customXml" ds:itemID="{0C2502F2-969B-4FBC-B21F-3D927DCA52F5}"/>
</file>

<file path=customXml/itemProps2.xml><?xml version="1.0" encoding="utf-8"?>
<ds:datastoreItem xmlns:ds="http://schemas.openxmlformats.org/officeDocument/2006/customXml" ds:itemID="{EF91F577-B643-407E-94B8-FC59CB584237}"/>
</file>

<file path=customXml/itemProps3.xml><?xml version="1.0" encoding="utf-8"?>
<ds:datastoreItem xmlns:ds="http://schemas.openxmlformats.org/officeDocument/2006/customXml" ds:itemID="{58BECAC2-86D5-494E-BBEC-A0CA4B30E0DA}"/>
</file>

<file path=docProps/app.xml><?xml version="1.0" encoding="utf-8"?>
<Properties xmlns="http://schemas.openxmlformats.org/officeDocument/2006/extended-properties" xmlns:vt="http://schemas.openxmlformats.org/officeDocument/2006/docPropsVTypes">
  <Template>TCS_Presentation Template</Template>
  <TotalTime>29997</TotalTime>
  <Words>1216</Words>
  <Application>Microsoft Macintosh PowerPoint</Application>
  <PresentationFormat>On-screen Show (4:3)</PresentationFormat>
  <Paragraphs>168</Paragraphs>
  <Slides>14</Slides>
  <Notes>5</Notes>
  <HiddenSlides>0</HiddenSlides>
  <MMClips>0</MMClips>
  <ScaleCrop>false</ScaleCrop>
  <HeadingPairs>
    <vt:vector size="4" baseType="variant">
      <vt:variant>
        <vt:lpstr>Theme</vt:lpstr>
      </vt:variant>
      <vt:variant>
        <vt:i4>10</vt:i4>
      </vt:variant>
      <vt:variant>
        <vt:lpstr>Slide Titles</vt:lpstr>
      </vt:variant>
      <vt:variant>
        <vt:i4>14</vt:i4>
      </vt:variant>
    </vt:vector>
  </HeadingPairs>
  <TitlesOfParts>
    <vt:vector size="24" baseType="lpstr">
      <vt:lpstr>TCS_Presentation Template</vt:lpstr>
      <vt:lpstr>Divider 1</vt:lpstr>
      <vt:lpstr>Divider 2</vt:lpstr>
      <vt:lpstr>Divider 3</vt:lpstr>
      <vt:lpstr>Thank You</vt:lpstr>
      <vt:lpstr>GCP Deliverable &amp; Presentation Graphics Standard - Master Slide</vt:lpstr>
      <vt:lpstr>Template_for_Corporate_marketing</vt:lpstr>
      <vt:lpstr>7_TCS_Presentation Template</vt:lpstr>
      <vt:lpstr>1_Divider 1</vt:lpstr>
      <vt:lpstr>1_Thank You</vt:lpstr>
      <vt:lpstr>PowerPoint Presentation</vt:lpstr>
      <vt:lpstr>PowerPoint Presentation</vt:lpstr>
      <vt:lpstr>Future of COBRA</vt:lpstr>
      <vt:lpstr>PowerPoint Presentation</vt:lpstr>
      <vt:lpstr>Ceridian COBRA administrative services</vt:lpstr>
      <vt:lpstr>PowerPoint Presentation</vt:lpstr>
      <vt:lpstr>Comparison of services – Allegiance, Payflex, Ceridian</vt:lpstr>
      <vt:lpstr>Comparison of services - ADP</vt:lpstr>
      <vt:lpstr>PowerPoint Presentation</vt:lpstr>
      <vt:lpstr>ADP Benefits administration</vt:lpstr>
      <vt:lpstr>PowerPoint Presentation</vt:lpstr>
      <vt:lpstr>Mobile solution - ADP</vt:lpstr>
      <vt:lpstr>Mobile solution - Payflex </vt:lpstr>
      <vt:lpstr>PowerPoint Presentation</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217773</dc:creator>
  <cp:lastModifiedBy>Rohit Jain</cp:lastModifiedBy>
  <cp:revision>4236</cp:revision>
  <dcterms:created xsi:type="dcterms:W3CDTF">2011-04-20T10:04:31Z</dcterms:created>
  <dcterms:modified xsi:type="dcterms:W3CDTF">2013-04-10T07:06:15Z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ies>
</file>