
<file path=[Content_Types].xml><?xml version="1.0" encoding="utf-8"?>
<Types xmlns="http://schemas.openxmlformats.org/package/2006/content-types">
  <Override PartName="/ppt/tags/tag8.xml" ContentType="application/vnd.openxmlformats-officedocument.presentationml.tags+xml"/>
  <Override PartName="/ppt/tags/tag238.xml" ContentType="application/vnd.openxmlformats-officedocument.presentationml.tags+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tags/tag263.xml" ContentType="application/vnd.openxmlformats-officedocument.presentationml.tags+xml"/>
  <Default Extension="xml" ContentType="application/xml"/>
  <Override PartName="/ppt/tags/tag38.xml" ContentType="application/vnd.openxmlformats-officedocument.presentationml.tags+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notesSlides/notesSlide7.xml" ContentType="application/vnd.openxmlformats-officedocument.presentationml.notesSlide+xml"/>
  <Override PartName="/ppt/theme/theme10.xml" ContentType="application/vnd.openxmlformats-officedocument.theme+xml"/>
  <Override PartName="/ppt/slideLayouts/slideLayout87.xml" ContentType="application/vnd.openxmlformats-officedocument.presentationml.slideLayout+xml"/>
  <Override PartName="/ppt/tags/tag134.xml" ContentType="application/vnd.openxmlformats-officedocument.presentationml.tags+xml"/>
  <Override PartName="/ppt/tags/tag181.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tags/tag79.xml" ContentType="application/vnd.openxmlformats-officedocument.presentationml.tags+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tags/tag235.xml" ContentType="application/vnd.openxmlformats-officedocument.presentationml.tags+xml"/>
  <Override PartName="/ppt/tags/tag282.xml" ContentType="application/vnd.openxmlformats-officedocument.presentationml.tags+xml"/>
  <Default Extension="emf" ContentType="image/x-emf"/>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82.xml" ContentType="application/vnd.openxmlformats-officedocument.presentationml.tags+xml"/>
  <Override PartName="/ppt/tags/tag197.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ags/tag106.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diagrams/colors1.xml" ContentType="application/vnd.openxmlformats-officedocument.drawingml.diagramColors+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notesSlides/notesSlide29.xml" ContentType="application/vnd.openxmlformats-officedocument.presentationml.notes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slideLayouts/slideLayout40.xml" ContentType="application/vnd.openxmlformats-officedocument.presentationml.slideLayout+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notesSlides/notesSlide32.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tags/tag125.xml" ContentType="application/vnd.openxmlformats-officedocument.presentationml.tags+xml"/>
  <Override PartName="/ppt/tags/tag172.xml" ContentType="application/vnd.openxmlformats-officedocument.presentationml.tags+xml"/>
  <Override PartName="/ppt/slideMasters/slideMaster2.xml" ContentType="application/vnd.openxmlformats-officedocument.presentationml.slideMaster+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notesSlides/notesSlide1.xml" ContentType="application/vnd.openxmlformats-officedocument.presentationml.notesSlide+xml"/>
  <Override PartName="/ppt/slideLayouts/slideLayout56.xml" ContentType="application/vnd.openxmlformats-officedocument.presentationml.slideLayout+xml"/>
  <Override PartName="/ppt/tags/tag226.xml" ContentType="application/vnd.openxmlformats-officedocument.presentationml.tags+xml"/>
  <Override PartName="/ppt/tags/tag273.xml" ContentType="application/vnd.openxmlformats-officedocument.presentationml.tags+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s/slide13.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slideLayouts/slideLayout12.xml" ContentType="application/vnd.openxmlformats-officedocument.presentationml.slideLayout+xml"/>
  <Override PartName="/ppt/tags/tag73.xml" ContentType="application/vnd.openxmlformats-officedocument.presentationml.tags+xml"/>
  <Override PartName="/ppt/theme/theme17.xml" ContentType="application/vnd.openxmlformats-officedocument.theme+xml"/>
  <Override PartName="/ppt/tags/tag119.xml" ContentType="application/vnd.openxmlformats-officedocument.presentationml.tags+xml"/>
  <Override PartName="/ppt/tags/tag166.xml" ContentType="application/vnd.openxmlformats-officedocument.presentationml.tags+xml"/>
  <Override PartName="/ppt/theme/theme9.xml" ContentType="application/vnd.openxmlformats-officedocument.theme+xml"/>
  <Override PartName="/ppt/tags/tag51.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slideLayouts/slideLayout97.xml" ContentType="application/vnd.openxmlformats-officedocument.presentationml.slideLayout+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slideLayouts/slideLayout75.xml" ContentType="application/vnd.openxmlformats-officedocument.presentationml.slideLayout+xml"/>
  <Override PartName="/ppt/tags/tag245.xml" ContentType="application/vnd.openxmlformats-officedocument.presentationml.tags+xml"/>
  <Override PartName="/customXml/itemProps1.xml" ContentType="application/vnd.openxmlformats-officedocument.customXmlProperties+xml"/>
  <Override PartName="/ppt/slideLayouts/slideLayout53.xml" ContentType="application/vnd.openxmlformats-officedocument.presentationml.slideLayout+xml"/>
  <Override PartName="/ppt/tags/tag100.xml" ContentType="application/vnd.openxmlformats-officedocument.presentationml.tags+xml"/>
  <Override PartName="/ppt/slides/slide32.xml" ContentType="application/vnd.openxmlformats-officedocument.presentationml.slide+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Masters/slideMaster15.xml" ContentType="application/vnd.openxmlformats-officedocument.presentationml.slideMaster+xml"/>
  <Override PartName="/ppt/slides/slide10.xml" ContentType="application/vnd.openxmlformats-officedocument.presentationml.slide+xml"/>
  <Override PartName="/ppt/tags/tag45.xml" ContentType="application/vnd.openxmlformats-officedocument.presentationml.tags+xml"/>
  <Override PartName="/ppt/slideLayouts/slideLayout31.xml" ContentType="application/vnd.openxmlformats-officedocument.presentationml.slideLayout+xml"/>
  <Override PartName="/ppt/tags/tag92.xml" ContentType="application/vnd.openxmlformats-officedocument.presentationml.tags+xml"/>
  <Override PartName="/ppt/tags/tag201.xml" ContentType="application/vnd.openxmlformats-officedocument.presentationml.tags+xml"/>
  <Override PartName="/ppt/notesSlides/notesSlide23.xml" ContentType="application/vnd.openxmlformats-officedocument.presentationml.notesSlide+xml"/>
  <Override PartName="/ppt/tags/tag138.xml" ContentType="application/vnd.openxmlformats-officedocument.presentationml.tags+xml"/>
  <Override PartName="/ppt/theme/theme14.xml" ContentType="application/vnd.openxmlformats-officedocument.theme+xml"/>
  <Override PartName="/ppt/tags/tag185.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63.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slideLayouts/slideLayout69.xml" ContentType="application/vnd.openxmlformats-officedocument.presentationml.slideLayout+xml"/>
  <Override PartName="/ppt/tags/tag141.xml" ContentType="application/vnd.openxmlformats-officedocument.presentationml.tags+xml"/>
  <Override PartName="/ppt/tags/tag239.xml" ContentType="application/vnd.openxmlformats-officedocument.presentationml.tags+xml"/>
  <Override PartName="/ppt/tags/tag286.xml" ContentType="application/vnd.openxmlformats-officedocument.presentationml.tags+xml"/>
  <Override PartName="/ppt/slides/slide26.xml" ContentType="application/vnd.openxmlformats-officedocument.presentationml.slide+xml"/>
  <Override PartName="/ppt/slideLayouts/slideLayout47.xml" ContentType="application/vnd.openxmlformats-officedocument.presentationml.slideLayout+xml"/>
  <Override PartName="/ppt/slideLayouts/slideLayout94.xml" ContentType="application/vnd.openxmlformats-officedocument.presentationml.slideLayout+xml"/>
  <Override PartName="/ppt/tags/tag217.xml" ContentType="application/vnd.openxmlformats-officedocument.presentationml.tags+xml"/>
  <Override PartName="/ppt/tags/tag264.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slideLayouts/slideLayout25.xml" ContentType="application/vnd.openxmlformats-officedocument.presentationml.slideLayout+xml"/>
  <Override PartName="/ppt/tags/tag86.xml" ContentType="application/vnd.openxmlformats-officedocument.presentationml.tags+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tags/tag179.xml" ContentType="application/vnd.openxmlformats-officedocument.presentationml.tags+xml"/>
  <Override PartName="/ppt/tags/tag242.xml" ContentType="application/vnd.openxmlformats-officedocument.presentationml.tags+xml"/>
  <Override PartName="/ppt/tags/tag17.xml" ContentType="application/vnd.openxmlformats-officedocument.presentationml.tags+xml"/>
  <Override PartName="/ppt/slideLayouts/slideLayout50.xml" ContentType="application/vnd.openxmlformats-officedocument.presentationml.slideLayout+xml"/>
  <Override PartName="/ppt/tags/tag64.xml" ContentType="application/vnd.openxmlformats-officedocument.presentationml.tags+xml"/>
  <Override PartName="/ppt/tags/tag220.xml" ContentType="application/vnd.openxmlformats-officedocument.presentationml.tags+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ags/tag157.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Default Extension="gif" ContentType="image/gif"/>
  <Override PartName="/ppt/tags/tag42.xml" ContentType="application/vnd.openxmlformats-officedocument.presentationml.tags+xml"/>
  <Override PartName="/ppt/tags/tag135.xml" ContentType="application/vnd.openxmlformats-officedocument.presentationml.tags+xml"/>
  <Override PartName="/ppt/tags/tag182.xml" ContentType="application/vnd.openxmlformats-officedocument.presentationml.tags+xml"/>
  <Override PartName="/ppt/tags/tag20.xml" ContentType="application/vnd.openxmlformats-officedocument.presentationml.tags+xml"/>
  <Override PartName="/ppt/theme/theme11.xml" ContentType="application/vnd.openxmlformats-officedocument.theme+xml"/>
  <Override PartName="/ppt/slideLayouts/slideLayout8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tags/tag258.xml" ContentType="application/vnd.openxmlformats-officedocument.presentationml.tags+xml"/>
  <Override PartName="/ppt/slides/slide45.xml" ContentType="application/vnd.openxmlformats-officedocument.presentationml.slide+xml"/>
  <Override PartName="/ppt/theme/theme3.xml" ContentType="application/vnd.openxmlformats-officedocument.theme+xml"/>
  <Override PartName="/ppt/tags/tag236.xml" ContentType="application/vnd.openxmlformats-officedocument.presentationml.tags+xml"/>
  <Override PartName="/ppt/tags/tag283.xml" ContentType="application/vnd.openxmlformats-officedocument.presentationml.tags+xml"/>
  <Override PartName="/ppt/slideLayouts/slideLayout44.xml" ContentType="application/vnd.openxmlformats-officedocument.presentationml.slideLayout+xml"/>
  <Override PartName="/ppt/tags/tag58.xml" ContentType="application/vnd.openxmlformats-officedocument.presentationml.tags+xml"/>
  <Override PartName="/ppt/slideLayouts/slideLayout91.xml" ContentType="application/vnd.openxmlformats-officedocument.presentationml.slideLayout+xml"/>
  <Override PartName="/ppt/slides/slide23.xml" ContentType="application/vnd.openxmlformats-officedocument.presentationml.slide+xml"/>
  <Override PartName="/ppt/slideLayouts/slideLayout22.xml" ContentType="application/vnd.openxmlformats-officedocument.presentationml.slideLayout+xml"/>
  <Override PartName="/ppt/tags/tag198.xml" ContentType="application/vnd.openxmlformats-officedocument.presentationml.tags+xml"/>
  <Override PartName="/ppt/tags/tag214.xml" ContentType="application/vnd.openxmlformats-officedocument.presentationml.tags+xml"/>
  <Override PartName="/ppt/tags/tag261.xml" ContentType="application/vnd.openxmlformats-officedocument.presentationml.tags+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commentAuthors.xml" ContentType="application/vnd.openxmlformats-officedocument.presentationml.commentAuthors+xml"/>
  <Override PartName="/ppt/tags/tag14.xml" ContentType="application/vnd.openxmlformats-officedocument.presentationml.tags+xml"/>
  <Override PartName="/ppt/tags/tag61.xml" ContentType="application/vnd.openxmlformats-officedocument.presentationml.tags+xml"/>
  <Override PartName="/ppt/tags/tag129.xml" ContentType="application/vnd.openxmlformats-officedocument.presentationml.tags+xml"/>
  <Override PartName="/ppt/tags/tag176.xml" ContentType="application/vnd.openxmlformats-officedocument.presentationml.tags+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tags/tag107.xml" ContentType="application/vnd.openxmlformats-officedocument.presentationml.tags+xml"/>
  <Override PartName="/ppt/tags/tag154.xml" ContentType="application/vnd.openxmlformats-officedocument.presentationml.tags+xml"/>
  <Override PartName="/ppt/tags/tag277.xml" ContentType="application/vnd.openxmlformats-officedocument.presentationml.tags+xml"/>
  <Override PartName="/ppt/notesSlides/notesSlide5.xml" ContentType="application/vnd.openxmlformats-officedocument.presentationml.notes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85.xml" ContentType="application/vnd.openxmlformats-officedocument.presentationml.slideLayout+xml"/>
  <Override PartName="/ppt/tags/tag132.xml" ContentType="application/vnd.openxmlformats-officedocument.presentationml.tags+xml"/>
  <Override PartName="/ppt/slides/slide17.xml" ContentType="application/vnd.openxmlformats-officedocument.presentationml.slide+xml"/>
  <Override PartName="/ppt/tags/tag99.xml" ContentType="application/vnd.openxmlformats-officedocument.presentationml.tags+xml"/>
  <Override PartName="/ppt/tags/tag110.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tags/tag77.xml" ContentType="application/vnd.openxmlformats-officedocument.presentationml.tags+xml"/>
  <Override PartName="/ppt/tags/tag233.xml" ContentType="application/vnd.openxmlformats-officedocument.presentationml.tags+xml"/>
  <Override PartName="/ppt/tags/tag280.xml" ContentType="application/vnd.openxmlformats-officedocument.presentationml.tags+xml"/>
  <Override PartName="/ppt/diagrams/quickStyle1.xml" ContentType="application/vnd.openxmlformats-officedocument.drawingml.diagramStyle+xml"/>
  <Override PartName="/ppt/slides/slide42.xml" ContentType="application/vnd.openxmlformats-officedocument.presentationml.slide+xml"/>
  <Override PartName="/ppt/slideLayouts/slideLayout41.xml" ContentType="application/vnd.openxmlformats-officedocument.presentationml.slideLayout+xml"/>
  <Override PartName="/ppt/slides/slide20.xml" ContentType="application/vnd.openxmlformats-officedocument.presentationml.slide+xml"/>
  <Override PartName="/ppt/tags/tag55.xml" ContentType="application/vnd.openxmlformats-officedocument.presentationml.tags+xml"/>
  <Override PartName="/ppt/tags/tag211.xml" ContentType="application/vnd.openxmlformats-officedocument.presentationml.tags+xml"/>
  <Override PartName="/ppt/tags/tag33.xml" ContentType="application/vnd.openxmlformats-officedocument.presentationml.tags+xml"/>
  <Override PartName="/ppt/tags/tag80.xml" ContentType="application/vnd.openxmlformats-officedocument.presentationml.tags+xml"/>
  <Override PartName="/ppt/tags/tag148.xml" ContentType="application/vnd.openxmlformats-officedocument.presentationml.tags+xml"/>
  <Override PartName="/ppt/tags/tag195.xml" ContentType="application/vnd.openxmlformats-officedocument.presentationml.tags+xml"/>
  <Override PartName="/ppt/notesSlides/notesSlide11.xml" ContentType="application/vnd.openxmlformats-officedocument.presentationml.notesSlide+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Layouts/slideLayout79.xml" ContentType="application/vnd.openxmlformats-officedocument.presentationml.slideLayout+xml"/>
  <Override PartName="/ppt/tags/tag249.xml" ContentType="application/vnd.openxmlformats-officedocument.presentationml.tags+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slideLayouts/slideLayout35.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slideLayouts/slideLayout82.xml" ContentType="application/vnd.openxmlformats-officedocument.presentationml.slideLayout+xml"/>
  <Override PartName="/ppt/tags/tag205.xml" ContentType="application/vnd.openxmlformats-officedocument.presentationml.tags+xml"/>
  <Override PartName="/ppt/tags/tag252.xml" ContentType="application/vnd.openxmlformats-officedocument.presentationml.tags+xml"/>
  <Override PartName="/ppt/notesSlides/notesSlide27.xml" ContentType="application/vnd.openxmlformats-officedocument.presentationml.notes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tags/tag145.xml" ContentType="application/vnd.openxmlformats-officedocument.presentationml.tags+xml"/>
  <Override PartName="/ppt/tags/tag192.xml" ContentType="application/vnd.openxmlformats-officedocument.presentationml.tags+xml"/>
  <Override PartName="/ppt/diagrams/layout1.xml" ContentType="application/vnd.openxmlformats-officedocument.drawingml.diagramLayout+xml"/>
  <Override PartName="/ppt/tags/tag30.xml" ContentType="application/vnd.openxmlformats-officedocument.presentationml.tags+xml"/>
  <Override PartName="/ppt/slideLayouts/slideLayout98.xml" ContentType="application/vnd.openxmlformats-officedocument.presentationml.slideLayout+xml"/>
  <Override PartName="/ppt/tags/tag268.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customXml/itemProps2.xml" ContentType="application/vnd.openxmlformats-officedocument.customXmlProperties+xml"/>
  <Override PartName="/ppt/tags/tag101.xml" ContentType="application/vnd.openxmlformats-officedocument.presentationml.tags+xml"/>
  <Override PartName="/ppt/tags/tag246.xml" ContentType="application/vnd.openxmlformats-officedocument.presentationml.tags+xml"/>
  <Override PartName="/ppt/slides/slide33.xml" ContentType="application/vnd.openxmlformats-officedocument.presentationml.slide+xml"/>
  <Override PartName="/ppt/slideLayouts/slideLayout54.xml" ContentType="application/vnd.openxmlformats-officedocument.presentationml.slideLayout+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24.xml" ContentType="application/vnd.openxmlformats-officedocument.presentationml.tags+xml"/>
  <Override PartName="/ppt/slideLayouts/slideLayout10.xml" ContentType="application/vnd.openxmlformats-officedocument.presentationml.slideLayout+xml"/>
  <Override PartName="/ppt/tags/tag71.xml" ContentType="application/vnd.openxmlformats-officedocument.presentationml.tags+xml"/>
  <Override PartName="/ppt/theme/theme15.xml" ContentType="application/vnd.openxmlformats-officedocument.theme+xml"/>
  <Override PartName="/ppt/tags/tag117.xml" ContentType="application/vnd.openxmlformats-officedocument.presentationml.tags+xml"/>
  <Override PartName="/ppt/tags/tag164.xml" ContentType="application/vnd.openxmlformats-officedocument.presentationml.tags+xml"/>
  <Override PartName="/ppt/theme/theme7.xml" ContentType="application/vnd.openxmlformats-officedocument.theme+xml"/>
  <Override PartName="/ppt/tags/tag142.xml" ContentType="application/vnd.openxmlformats-officedocument.presentationml.tags+xml"/>
  <Override PartName="/ppt/tags/tag287.xml" ContentType="application/vnd.openxmlformats-officedocument.presentationml.tags+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Layouts/slideLayout26.xml" ContentType="application/vnd.openxmlformats-officedocument.presentationml.slideLayout+xml"/>
  <Default Extension="wmf" ContentType="image/x-wmf"/>
  <Override PartName="/ppt/tags/tag87.xml" ContentType="application/vnd.openxmlformats-officedocument.presentationml.tags+xml"/>
  <Override PartName="/ppt/slideLayouts/slideLayout73.xml" ContentType="application/vnd.openxmlformats-officedocument.presentationml.slideLayout+xml"/>
  <Override PartName="/ppt/tags/tag243.xml" ContentType="application/vnd.openxmlformats-officedocument.presentationml.tags+xml"/>
  <Override PartName="/ppt/notesSlides/notesSlide18.xml" ContentType="application/vnd.openxmlformats-officedocument.presentationml.notesSlide+xml"/>
  <Override PartName="/ppt/slideLayouts/slideLayout51.xml" ContentType="application/vnd.openxmlformats-officedocument.presentationml.slideLayout+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slideMasters/slideMaster13.xml" ContentType="application/vnd.openxmlformats-officedocument.presentationml.slideMaster+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heme/theme12.xml" ContentType="application/vnd.openxmlformats-officedocument.theme+xml"/>
  <Override PartName="/ppt/tags/tag136.xml" ContentType="application/vnd.openxmlformats-officedocument.presentationml.tags+xml"/>
  <Override PartName="/ppt/slideLayouts/slideLayout89.xml" ContentType="application/vnd.openxmlformats-officedocument.presentationml.slideLayout+xml"/>
  <Override PartName="/ppt/tags/tag183.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slideLayouts/slideLayout67.xml" ContentType="application/vnd.openxmlformats-officedocument.presentationml.slideLayout+xml"/>
  <Override PartName="/ppt/slides/slide46.xml" ContentType="application/vnd.openxmlformats-officedocument.presentationml.slide+xml"/>
  <Override PartName="/ppt/slideLayouts/slideLayout45.xml" ContentType="application/vnd.openxmlformats-officedocument.presentationml.slideLayout+xml"/>
  <Override PartName="/ppt/tags/tag237.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slideLayouts/slideLayout92.xml" ContentType="application/vnd.openxmlformats-officedocument.presentationml.slideLayout+xml"/>
  <Override PartName="/ppt/tags/tag215.xml" ContentType="application/vnd.openxmlformats-officedocument.presentationml.tags+xml"/>
  <Override PartName="/ppt/tags/tag262.xml" ContentType="application/vnd.openxmlformats-officedocument.presentationml.tags+xml"/>
  <Override PartName="/ppt/slideLayouts/slideLayout1.xml" ContentType="application/vnd.openxmlformats-officedocument.presentationml.slideLayout+xml"/>
  <Override PartName="/ppt/tags/tag37.xml" ContentType="application/vnd.openxmlformats-officedocument.presentationml.tags+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tags/tag84.xml" ContentType="application/vnd.openxmlformats-officedocument.presentationml.tags+xml"/>
  <Override PartName="/ppt/tags/tag199.xml" ContentType="application/vnd.openxmlformats-officedocument.presentationml.tags+xml"/>
  <Override PartName="/ppt/notesSlides/notesSlide15.xml" ContentType="application/vnd.openxmlformats-officedocument.presentationml.notesSlide+xml"/>
  <Override PartName="/ppt/tags/tag177.xml" ContentType="application/vnd.openxmlformats-officedocument.presentationml.tags+xml"/>
  <Override PartName="/ppt/tags/tag240.xml" ContentType="application/vnd.openxmlformats-officedocument.presentationml.tags+xml"/>
  <Override PartName="/ppt/slideLayouts/slideLayout101.xml" ContentType="application/vnd.openxmlformats-officedocument.presentationml.slideLayout+xml"/>
  <Override PartName="/ppt/tags/tag15.xml" ContentType="application/vnd.openxmlformats-officedocument.presentationml.tags+xml"/>
  <Override PartName="/ppt/tags/tag62.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notesSlides/notesSlide6.xml" ContentType="application/vnd.openxmlformats-officedocument.presentationml.notesSlide+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diagrams/data1.xml" ContentType="application/vnd.openxmlformats-officedocument.drawingml.diagramData+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tags/tag209.xml" ContentType="application/vnd.openxmlformats-officedocument.presentationml.tags+xml"/>
  <Override PartName="/ppt/tags/tag256.xml" ContentType="application/vnd.openxmlformats-officedocument.presentationml.tags+xml"/>
  <Override PartName="/ppt/slides/slide18.xml" ContentType="application/vnd.openxmlformats-officedocument.presentationml.slide+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64.xml" ContentType="application/vnd.openxmlformats-officedocument.presentationml.slideLayout+xml"/>
  <Override PartName="/ppt/tags/tag111.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slideLayouts/slideLayout42.xml" ContentType="application/vnd.openxmlformats-officedocument.presentationml.slideLayout+xml"/>
  <Override PartName="/ppt/tags/tag56.xml" ContentType="application/vnd.openxmlformats-officedocument.presentationml.tags+xml"/>
  <Override PartName="/ppt/slides/slide21.xml" ContentType="application/vnd.openxmlformats-officedocument.presentationml.slide+xml"/>
  <Override PartName="/ppt/slideLayouts/slideLayout20.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slideLayouts/slideLayout58.xml" ContentType="application/vnd.openxmlformats-officedocument.presentationml.slideLayout+xml"/>
  <Override PartName="/ppt/tags/tag228.xml" ContentType="application/vnd.openxmlformats-officedocument.presentationml.tags+xml"/>
  <Override PartName="/ppt/tags/tag275.xml" ContentType="application/vnd.openxmlformats-officedocument.presentationml.tags+xml"/>
  <Override PartName="/ppt/notesSlides/notesSlide3.xml" ContentType="application/vnd.openxmlformats-officedocument.presentationml.notes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83.xml" ContentType="application/vnd.openxmlformats-officedocument.presentationml.slideLayout+xml"/>
  <Override PartName="/ppt/tags/tag130.xml" ContentType="application/vnd.openxmlformats-officedocument.presentationml.tags+xml"/>
  <Override PartName="/ppt/slides/slide15.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notesSlides/notesSlide28.xml" ContentType="application/vnd.openxmlformats-officedocument.presentationml.notes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tags/tag75.xml" ContentType="application/vnd.openxmlformats-officedocument.presentationml.tags+xml"/>
  <Override PartName="/ppt/tags/tag231.xml" ContentType="application/vnd.openxmlformats-officedocument.presentationml.tags+xml"/>
  <Override PartName="/ppt/slides/slide40.xml" ContentType="application/vnd.openxmlformats-officedocument.presentationml.slide+xml"/>
  <Override PartName="/ppt/tags/tag168.xml" ContentType="application/vnd.openxmlformats-officedocument.presentationml.tags+xml"/>
  <Override PartName="/ppt/tags/tag53.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slideLayouts/slideLayout99.xml" ContentType="application/vnd.openxmlformats-officedocument.presentationml.slideLayout+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77.xml" ContentType="application/vnd.openxmlformats-officedocument.presentationml.slideLayout+xml"/>
  <Override PartName="/ppt/tags/tag247.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55.xml" ContentType="application/vnd.openxmlformats-officedocument.presentationml.slideLayout+xml"/>
  <Override PartName="/ppt/tags/tag102.xml" ContentType="application/vnd.openxmlformats-officedocument.presentationml.tags+xml"/>
  <Override PartName="/ppt/slides/slide34.xml" ContentType="application/vnd.openxmlformats-officedocument.presentationml.slide+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Default Extension="rels" ContentType="application/vnd.openxmlformats-package.relationships+xml"/>
  <Override PartName="/ppt/tags/tag47.xml" ContentType="application/vnd.openxmlformats-officedocument.presentationml.tags+xml"/>
  <Override PartName="/ppt/slideLayouts/slideLayout33.xml" ContentType="application/vnd.openxmlformats-officedocument.presentationml.slideLayout+xml"/>
  <Override PartName="/ppt/tags/tag94.xml" ContentType="application/vnd.openxmlformats-officedocument.presentationml.tags+xml"/>
  <Override PartName="/ppt/slideLayouts/slideLayout80.xml" ContentType="application/vnd.openxmlformats-officedocument.presentationml.slideLayout+xml"/>
  <Override PartName="/ppt/tags/tag203.xml" ContentType="application/vnd.openxmlformats-officedocument.presentationml.tags+xml"/>
  <Override PartName="/ppt/tags/tag250.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187.xml" ContentType="application/vnd.openxmlformats-officedocument.presentationml.tags+xml"/>
  <Override PartName="/ppt/theme/theme16.xml" ContentType="application/vnd.openxmlformats-officedocument.theme+xml"/>
  <Override PartName="/ppt/tags/tag2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65.xml" ContentType="application/vnd.openxmlformats-officedocument.presentationml.tags+xml"/>
  <Override PartName="/ppt/theme/theme8.xml" ContentType="application/vnd.openxmlformats-officedocument.theme+xml"/>
  <Override PartName="/ppt/tags/tag50.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88.xml" ContentType="application/vnd.openxmlformats-officedocument.presentationml.tags+xml"/>
  <Override PartName="/ppt/slides/slide28.xml" ContentType="application/vnd.openxmlformats-officedocument.presentationml.slide+xml"/>
  <Override PartName="/ppt/slideLayouts/slideLayout49.xml" ContentType="application/vnd.openxmlformats-officedocument.presentationml.slideLayout+xml"/>
  <Override PartName="/ppt/tags/tag219.xml" ContentType="application/vnd.openxmlformats-officedocument.presentationml.tags+xml"/>
  <Override PartName="/ppt/slideLayouts/slideLayout96.xml" ContentType="application/vnd.openxmlformats-officedocument.presentationml.slideLayout+xml"/>
  <Override PartName="/ppt/tags/tag266.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tags/tag121.xml" ContentType="application/vnd.openxmlformats-officedocument.presentationml.tags+xml"/>
  <Override PartName="/ppt/diagrams/drawing1.xml" ContentType="application/vnd.ms-office.drawingml.diagramDrawing+xml"/>
  <Override PartName="/ppt/notesSlides/notesSlide19.xml" ContentType="application/vnd.openxmlformats-officedocument.presentationml.notesSlide+xml"/>
  <Default Extension="jpeg" ContentType="image/jpeg"/>
  <Override PartName="/ppt/tags/tag88.xml" ContentType="application/vnd.openxmlformats-officedocument.presentationml.tags+xml"/>
  <Override PartName="/ppt/tags/tag244.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slideLayouts/slideLayout52.xml" ContentType="application/vnd.openxmlformats-officedocument.presentationml.slideLayout+xml"/>
  <Override PartName="/ppt/tags/tag66.xml" ContentType="application/vnd.openxmlformats-officedocument.presentationml.tags+xml"/>
  <Override PartName="/ppt/tags/tag222.xml" ContentType="application/vnd.openxmlformats-officedocument.presentationml.tags+xml"/>
  <Override PartName="/ppt/slideMasters/slideMaster14.xml" ContentType="application/vnd.openxmlformats-officedocument.presentationml.slideMaster+xml"/>
  <Override PartName="/ppt/slideLayouts/slideLayout30.xml" ContentType="application/vnd.openxmlformats-officedocument.presentationml.slideLayout+xml"/>
  <Override PartName="/ppt/tags/tag159.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heme/theme13.xml" ContentType="application/vnd.openxmlformats-officedocument.theme+xml"/>
  <Override PartName="/ppt/slideLayouts/slideLayout68.xml" ContentType="application/vnd.openxmlformats-officedocument.presentationml.slideLayout+xml"/>
  <Override PartName="/ppt/tags/tag115.xml" ContentType="application/vnd.openxmlformats-officedocument.presentationml.tags+xml"/>
  <Override PartName="/ppt/tags/tag162.xml" ContentType="application/vnd.openxmlformats-officedocument.presentationml.tags+xml"/>
  <Override PartName="/ppt/slides/slide47.xml" ContentType="application/vnd.openxmlformats-officedocument.presentationml.slide+xml"/>
  <Override PartName="/ppt/theme/theme5.xml" ContentType="application/vnd.openxmlformats-officedocument.theme+xml"/>
  <Override PartName="/ppt/tags/tag140.xml" ContentType="application/vnd.openxmlformats-officedocument.presentationml.tags+xml"/>
  <Override PartName="/ppt/tags/tag285.xml" ContentType="application/vnd.openxmlformats-officedocument.presentationml.tags+xml"/>
  <Override PartName="/ppt/slideLayouts/slideLayout46.xml" ContentType="application/vnd.openxmlformats-officedocument.presentationml.slideLayout+xml"/>
  <Override PartName="/ppt/tags/tag216.xml" ContentType="application/vnd.openxmlformats-officedocument.presentationml.tags+xml"/>
  <Override PartName="/ppt/tags/tag85.xml" ContentType="application/vnd.openxmlformats-officedocument.presentationml.tags+xml"/>
  <Override PartName="/ppt/slideLayouts/slideLayout71.xml" ContentType="application/vnd.openxmlformats-officedocument.presentationml.slideLayout+xml"/>
  <Override PartName="/ppt/tags/tag24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3" r:id="rId3"/>
    <p:sldMasterId id="2147483694" r:id="rId4"/>
    <p:sldMasterId id="2147483705" r:id="rId5"/>
    <p:sldMasterId id="2147483777" r:id="rId6"/>
    <p:sldMasterId id="2147483915" r:id="rId7"/>
    <p:sldMasterId id="2147483986" r:id="rId8"/>
    <p:sldMasterId id="2147483990" r:id="rId9"/>
    <p:sldMasterId id="2147483994" r:id="rId10"/>
    <p:sldMasterId id="2147484064" r:id="rId11"/>
    <p:sldMasterId id="2147484069" r:id="rId12"/>
    <p:sldMasterId id="2147484083" r:id="rId13"/>
    <p:sldMasterId id="2147484088" r:id="rId14"/>
    <p:sldMasterId id="2147484093" r:id="rId15"/>
    <p:sldMasterId id="2147484098" r:id="rId16"/>
  </p:sldMasterIdLst>
  <p:notesMasterIdLst>
    <p:notesMasterId r:id="rId64"/>
  </p:notesMasterIdLst>
  <p:sldIdLst>
    <p:sldId id="256" r:id="rId17"/>
    <p:sldId id="641" r:id="rId18"/>
    <p:sldId id="676" r:id="rId19"/>
    <p:sldId id="654" r:id="rId20"/>
    <p:sldId id="671" r:id="rId21"/>
    <p:sldId id="659" r:id="rId22"/>
    <p:sldId id="642" r:id="rId23"/>
    <p:sldId id="679" r:id="rId24"/>
    <p:sldId id="643" r:id="rId25"/>
    <p:sldId id="680" r:id="rId26"/>
    <p:sldId id="644" r:id="rId27"/>
    <p:sldId id="681" r:id="rId28"/>
    <p:sldId id="645" r:id="rId29"/>
    <p:sldId id="678" r:id="rId30"/>
    <p:sldId id="647" r:id="rId31"/>
    <p:sldId id="688" r:id="rId32"/>
    <p:sldId id="677" r:id="rId33"/>
    <p:sldId id="649" r:id="rId34"/>
    <p:sldId id="650" r:id="rId35"/>
    <p:sldId id="651" r:id="rId36"/>
    <p:sldId id="652" r:id="rId37"/>
    <p:sldId id="657" r:id="rId38"/>
    <p:sldId id="658" r:id="rId39"/>
    <p:sldId id="653" r:id="rId40"/>
    <p:sldId id="655" r:id="rId41"/>
    <p:sldId id="685" r:id="rId42"/>
    <p:sldId id="666" r:id="rId43"/>
    <p:sldId id="675" r:id="rId44"/>
    <p:sldId id="686" r:id="rId45"/>
    <p:sldId id="668" r:id="rId46"/>
    <p:sldId id="669" r:id="rId47"/>
    <p:sldId id="656" r:id="rId48"/>
    <p:sldId id="660" r:id="rId49"/>
    <p:sldId id="661" r:id="rId50"/>
    <p:sldId id="662" r:id="rId51"/>
    <p:sldId id="663" r:id="rId52"/>
    <p:sldId id="664" r:id="rId53"/>
    <p:sldId id="665" r:id="rId54"/>
    <p:sldId id="667" r:id="rId55"/>
    <p:sldId id="672" r:id="rId56"/>
    <p:sldId id="673" r:id="rId57"/>
    <p:sldId id="674" r:id="rId58"/>
    <p:sldId id="684" r:id="rId59"/>
    <p:sldId id="682" r:id="rId60"/>
    <p:sldId id="683" r:id="rId61"/>
    <p:sldId id="687" r:id="rId62"/>
    <p:sldId id="640" r:id="rId63"/>
  </p:sldIdLst>
  <p:sldSz cx="9144000" cy="6858000" type="screen4x3"/>
  <p:notesSz cx="6858000" cy="9144000"/>
  <p:defaultTextStyle>
    <a:defPPr>
      <a:defRPr lang="en-US"/>
    </a:defPPr>
    <a:lvl1pPr algn="l" rtl="0" fontAlgn="base">
      <a:spcBef>
        <a:spcPct val="0"/>
      </a:spcBef>
      <a:spcAft>
        <a:spcPct val="0"/>
      </a:spcAft>
      <a:defRPr sz="1200" i="1" kern="1200">
        <a:solidFill>
          <a:schemeClr val="tx1"/>
        </a:solidFill>
        <a:latin typeface="Arial" charset="0"/>
        <a:ea typeface="+mn-ea"/>
        <a:cs typeface="+mn-cs"/>
      </a:defRPr>
    </a:lvl1pPr>
    <a:lvl2pPr marL="457200" algn="l" rtl="0" fontAlgn="base">
      <a:spcBef>
        <a:spcPct val="0"/>
      </a:spcBef>
      <a:spcAft>
        <a:spcPct val="0"/>
      </a:spcAft>
      <a:defRPr sz="1200" i="1" kern="1200">
        <a:solidFill>
          <a:schemeClr val="tx1"/>
        </a:solidFill>
        <a:latin typeface="Arial" charset="0"/>
        <a:ea typeface="+mn-ea"/>
        <a:cs typeface="+mn-cs"/>
      </a:defRPr>
    </a:lvl2pPr>
    <a:lvl3pPr marL="914400" algn="l" rtl="0" fontAlgn="base">
      <a:spcBef>
        <a:spcPct val="0"/>
      </a:spcBef>
      <a:spcAft>
        <a:spcPct val="0"/>
      </a:spcAft>
      <a:defRPr sz="1200" i="1" kern="1200">
        <a:solidFill>
          <a:schemeClr val="tx1"/>
        </a:solidFill>
        <a:latin typeface="Arial" charset="0"/>
        <a:ea typeface="+mn-ea"/>
        <a:cs typeface="+mn-cs"/>
      </a:defRPr>
    </a:lvl3pPr>
    <a:lvl4pPr marL="1371600" algn="l" rtl="0" fontAlgn="base">
      <a:spcBef>
        <a:spcPct val="0"/>
      </a:spcBef>
      <a:spcAft>
        <a:spcPct val="0"/>
      </a:spcAft>
      <a:defRPr sz="1200" i="1" kern="1200">
        <a:solidFill>
          <a:schemeClr val="tx1"/>
        </a:solidFill>
        <a:latin typeface="Arial" charset="0"/>
        <a:ea typeface="+mn-ea"/>
        <a:cs typeface="+mn-cs"/>
      </a:defRPr>
    </a:lvl4pPr>
    <a:lvl5pPr marL="1828800" algn="l" rtl="0" fontAlgn="base">
      <a:spcBef>
        <a:spcPct val="0"/>
      </a:spcBef>
      <a:spcAft>
        <a:spcPct val="0"/>
      </a:spcAft>
      <a:defRPr sz="1200" i="1" kern="1200">
        <a:solidFill>
          <a:schemeClr val="tx1"/>
        </a:solidFill>
        <a:latin typeface="Arial" charset="0"/>
        <a:ea typeface="+mn-ea"/>
        <a:cs typeface="+mn-cs"/>
      </a:defRPr>
    </a:lvl5pPr>
    <a:lvl6pPr marL="2286000" algn="l" defTabSz="914400" rtl="0" eaLnBrk="1" latinLnBrk="0" hangingPunct="1">
      <a:defRPr sz="1200" i="1" kern="1200">
        <a:solidFill>
          <a:schemeClr val="tx1"/>
        </a:solidFill>
        <a:latin typeface="Arial" charset="0"/>
        <a:ea typeface="+mn-ea"/>
        <a:cs typeface="+mn-cs"/>
      </a:defRPr>
    </a:lvl6pPr>
    <a:lvl7pPr marL="2743200" algn="l" defTabSz="914400" rtl="0" eaLnBrk="1" latinLnBrk="0" hangingPunct="1">
      <a:defRPr sz="1200" i="1" kern="1200">
        <a:solidFill>
          <a:schemeClr val="tx1"/>
        </a:solidFill>
        <a:latin typeface="Arial" charset="0"/>
        <a:ea typeface="+mn-ea"/>
        <a:cs typeface="+mn-cs"/>
      </a:defRPr>
    </a:lvl7pPr>
    <a:lvl8pPr marL="3200400" algn="l" defTabSz="914400" rtl="0" eaLnBrk="1" latinLnBrk="0" hangingPunct="1">
      <a:defRPr sz="1200" i="1" kern="1200">
        <a:solidFill>
          <a:schemeClr val="tx1"/>
        </a:solidFill>
        <a:latin typeface="Arial" charset="0"/>
        <a:ea typeface="+mn-ea"/>
        <a:cs typeface="+mn-cs"/>
      </a:defRPr>
    </a:lvl8pPr>
    <a:lvl9pPr marL="3657600" algn="l" defTabSz="914400" rtl="0" eaLnBrk="1" latinLnBrk="0" hangingPunct="1">
      <a:defRPr sz="1200" i="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ishmat" initials="" lastIdx="1" clrIdx="0"/>
  <p:cmAuthor id="1" name="manisham"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9C813"/>
    <a:srgbClr val="236B85"/>
    <a:srgbClr val="08927B"/>
    <a:srgbClr val="4CC078"/>
    <a:srgbClr val="3DE368"/>
    <a:srgbClr val="EEECE1"/>
    <a:srgbClr val="CCECFF"/>
    <a:srgbClr val="F8FDFE"/>
    <a:srgbClr val="2DBDD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1769" autoAdjust="0"/>
  </p:normalViewPr>
  <p:slideViewPr>
    <p:cSldViewPr>
      <p:cViewPr varScale="1">
        <p:scale>
          <a:sx n="99" d="100"/>
          <a:sy n="99" d="100"/>
        </p:scale>
        <p:origin x="-276" y="-102"/>
      </p:cViewPr>
      <p:guideLst>
        <p:guide orient="horz" pos="816"/>
        <p:guide orient="horz" pos="912"/>
        <p:guide pos="91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45.xml"/><Relationship Id="rId19" Type="http://schemas.openxmlformats.org/officeDocument/2006/relationships/slide" Target="slides/slide3.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customXml" Target="../customXml/item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viewProps" Target="viewProp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37F2F8-AC5C-4A4F-95D0-7BED06249308}" type="doc">
      <dgm:prSet loTypeId="urn:microsoft.com/office/officeart/2005/8/layout/chevron1" loCatId="process" qsTypeId="urn:microsoft.com/office/officeart/2005/8/quickstyle/simple1" qsCatId="simple" csTypeId="urn:microsoft.com/office/officeart/2005/8/colors/colorful3" csCatId="colorful" phldr="1"/>
      <dgm:spPr/>
    </dgm:pt>
    <dgm:pt modelId="{F87E6FA2-8238-4208-956F-73FCBB53219B}">
      <dgm:prSet phldrT="[Text]" custT="1"/>
      <dgm:spPr/>
      <dgm:t>
        <a:bodyPr/>
        <a:lstStyle/>
        <a:p>
          <a:r>
            <a:rPr lang="en-US" sz="2400" b="0" dirty="0" smtClean="0"/>
            <a:t>2008</a:t>
          </a:r>
          <a:endParaRPr lang="en-US" sz="2400" b="0" dirty="0"/>
        </a:p>
      </dgm:t>
    </dgm:pt>
    <dgm:pt modelId="{CF9C30F9-3AE2-4D20-9119-1F3DED951A29}" type="parTrans" cxnId="{11D6F173-1E57-401D-AAB3-FFDE136F0599}">
      <dgm:prSet/>
      <dgm:spPr/>
      <dgm:t>
        <a:bodyPr/>
        <a:lstStyle/>
        <a:p>
          <a:endParaRPr lang="en-US" sz="2400" b="1"/>
        </a:p>
      </dgm:t>
    </dgm:pt>
    <dgm:pt modelId="{4472E1C3-B7E7-47CD-9A93-FEA00994D3A7}" type="sibTrans" cxnId="{11D6F173-1E57-401D-AAB3-FFDE136F0599}">
      <dgm:prSet/>
      <dgm:spPr/>
      <dgm:t>
        <a:bodyPr/>
        <a:lstStyle/>
        <a:p>
          <a:endParaRPr lang="en-US" sz="2400" b="1"/>
        </a:p>
      </dgm:t>
    </dgm:pt>
    <dgm:pt modelId="{2C3F32DD-5B9A-4AA8-B6A5-4BDBF2B9FD99}">
      <dgm:prSet phldrT="[Text]" custT="1"/>
      <dgm:spPr/>
      <dgm:t>
        <a:bodyPr/>
        <a:lstStyle/>
        <a:p>
          <a:r>
            <a:rPr lang="en-US" sz="2400" b="0" dirty="0" smtClean="0"/>
            <a:t>2009-10</a:t>
          </a:r>
          <a:endParaRPr lang="en-US" sz="2400" b="0" dirty="0"/>
        </a:p>
      </dgm:t>
    </dgm:pt>
    <dgm:pt modelId="{A4200E29-E58B-4655-8793-D13FF6B4B09E}" type="parTrans" cxnId="{9798114C-912A-4933-A73E-78C05E34A7BA}">
      <dgm:prSet/>
      <dgm:spPr/>
      <dgm:t>
        <a:bodyPr/>
        <a:lstStyle/>
        <a:p>
          <a:endParaRPr lang="en-US" sz="2400" b="1"/>
        </a:p>
      </dgm:t>
    </dgm:pt>
    <dgm:pt modelId="{E0DBB3BB-27CA-40FE-AEEF-1099C30AE1FB}" type="sibTrans" cxnId="{9798114C-912A-4933-A73E-78C05E34A7BA}">
      <dgm:prSet/>
      <dgm:spPr/>
      <dgm:t>
        <a:bodyPr/>
        <a:lstStyle/>
        <a:p>
          <a:endParaRPr lang="en-US" sz="2400" b="1"/>
        </a:p>
      </dgm:t>
    </dgm:pt>
    <dgm:pt modelId="{F543A0B9-0754-4131-A557-2832731AC488}">
      <dgm:prSet phldrT="[Text]" custT="1"/>
      <dgm:spPr/>
      <dgm:t>
        <a:bodyPr/>
        <a:lstStyle/>
        <a:p>
          <a:r>
            <a:rPr lang="en-US" sz="2400" b="0" dirty="0" smtClean="0"/>
            <a:t>2011-12</a:t>
          </a:r>
          <a:endParaRPr lang="en-US" sz="2400" b="0" dirty="0"/>
        </a:p>
      </dgm:t>
    </dgm:pt>
    <dgm:pt modelId="{DDCC33B4-701F-47C9-9312-8177E9F7E055}" type="parTrans" cxnId="{08C24B55-EDBF-4258-ABC8-5FC49532213F}">
      <dgm:prSet/>
      <dgm:spPr/>
      <dgm:t>
        <a:bodyPr/>
        <a:lstStyle/>
        <a:p>
          <a:endParaRPr lang="en-US" sz="2400" b="1"/>
        </a:p>
      </dgm:t>
    </dgm:pt>
    <dgm:pt modelId="{6DA2C82E-3F4C-4C71-A75A-8CEBBBE90F3C}" type="sibTrans" cxnId="{08C24B55-EDBF-4258-ABC8-5FC49532213F}">
      <dgm:prSet/>
      <dgm:spPr/>
      <dgm:t>
        <a:bodyPr/>
        <a:lstStyle/>
        <a:p>
          <a:endParaRPr lang="en-US" sz="2400" b="1"/>
        </a:p>
      </dgm:t>
    </dgm:pt>
    <dgm:pt modelId="{98BD9011-B496-4784-90D2-3CAA8810E943}">
      <dgm:prSet custT="1"/>
      <dgm:spPr/>
      <dgm:t>
        <a:bodyPr/>
        <a:lstStyle/>
        <a:p>
          <a:r>
            <a:rPr lang="en-US" sz="2400" b="0" dirty="0" smtClean="0"/>
            <a:t>2013</a:t>
          </a:r>
          <a:endParaRPr lang="en-US" sz="2400" b="0" dirty="0"/>
        </a:p>
      </dgm:t>
    </dgm:pt>
    <dgm:pt modelId="{7A23C988-08BF-4456-ABBD-D4C70A341D1E}" type="parTrans" cxnId="{1FE3B87B-0D5A-467E-B7D7-3FB2A49B54DE}">
      <dgm:prSet/>
      <dgm:spPr/>
      <dgm:t>
        <a:bodyPr/>
        <a:lstStyle/>
        <a:p>
          <a:endParaRPr lang="en-US" sz="2400" b="1"/>
        </a:p>
      </dgm:t>
    </dgm:pt>
    <dgm:pt modelId="{7A64A6A5-D14D-4EE1-BC57-53B6F6CA9D8C}" type="sibTrans" cxnId="{1FE3B87B-0D5A-467E-B7D7-3FB2A49B54DE}">
      <dgm:prSet/>
      <dgm:spPr/>
      <dgm:t>
        <a:bodyPr/>
        <a:lstStyle/>
        <a:p>
          <a:endParaRPr lang="en-US" sz="2400" b="1"/>
        </a:p>
      </dgm:t>
    </dgm:pt>
    <dgm:pt modelId="{853B642C-0D5C-4335-9594-6334476963CD}" type="pres">
      <dgm:prSet presAssocID="{D437F2F8-AC5C-4A4F-95D0-7BED06249308}" presName="Name0" presStyleCnt="0">
        <dgm:presLayoutVars>
          <dgm:dir/>
          <dgm:animLvl val="lvl"/>
          <dgm:resizeHandles val="exact"/>
        </dgm:presLayoutVars>
      </dgm:prSet>
      <dgm:spPr/>
    </dgm:pt>
    <dgm:pt modelId="{F1B3C2E1-F708-4521-A3B9-B1CF407AE4D9}" type="pres">
      <dgm:prSet presAssocID="{F87E6FA2-8238-4208-956F-73FCBB53219B}" presName="parTxOnly" presStyleLbl="node1" presStyleIdx="0" presStyleCnt="4">
        <dgm:presLayoutVars>
          <dgm:chMax val="0"/>
          <dgm:chPref val="0"/>
          <dgm:bulletEnabled val="1"/>
        </dgm:presLayoutVars>
      </dgm:prSet>
      <dgm:spPr/>
      <dgm:t>
        <a:bodyPr/>
        <a:lstStyle/>
        <a:p>
          <a:endParaRPr lang="en-US"/>
        </a:p>
      </dgm:t>
    </dgm:pt>
    <dgm:pt modelId="{1710870E-3AC6-40F6-87B2-B346D6529358}" type="pres">
      <dgm:prSet presAssocID="{4472E1C3-B7E7-47CD-9A93-FEA00994D3A7}" presName="parTxOnlySpace" presStyleCnt="0"/>
      <dgm:spPr/>
    </dgm:pt>
    <dgm:pt modelId="{2D573D9E-D6AF-4D9F-B0D4-9EB8D682179A}" type="pres">
      <dgm:prSet presAssocID="{2C3F32DD-5B9A-4AA8-B6A5-4BDBF2B9FD99}" presName="parTxOnly" presStyleLbl="node1" presStyleIdx="1" presStyleCnt="4">
        <dgm:presLayoutVars>
          <dgm:chMax val="0"/>
          <dgm:chPref val="0"/>
          <dgm:bulletEnabled val="1"/>
        </dgm:presLayoutVars>
      </dgm:prSet>
      <dgm:spPr/>
      <dgm:t>
        <a:bodyPr/>
        <a:lstStyle/>
        <a:p>
          <a:endParaRPr lang="en-US"/>
        </a:p>
      </dgm:t>
    </dgm:pt>
    <dgm:pt modelId="{1D4F3064-5BCD-41E0-ABB3-9EDF610C0E6B}" type="pres">
      <dgm:prSet presAssocID="{E0DBB3BB-27CA-40FE-AEEF-1099C30AE1FB}" presName="parTxOnlySpace" presStyleCnt="0"/>
      <dgm:spPr/>
    </dgm:pt>
    <dgm:pt modelId="{1537ED1B-EA86-4F80-8A8E-04678B82775A}" type="pres">
      <dgm:prSet presAssocID="{F543A0B9-0754-4131-A557-2832731AC488}" presName="parTxOnly" presStyleLbl="node1" presStyleIdx="2" presStyleCnt="4" custLinFactNeighborY="20000">
        <dgm:presLayoutVars>
          <dgm:chMax val="0"/>
          <dgm:chPref val="0"/>
          <dgm:bulletEnabled val="1"/>
        </dgm:presLayoutVars>
      </dgm:prSet>
      <dgm:spPr/>
      <dgm:t>
        <a:bodyPr/>
        <a:lstStyle/>
        <a:p>
          <a:endParaRPr lang="en-US"/>
        </a:p>
      </dgm:t>
    </dgm:pt>
    <dgm:pt modelId="{38CEB45C-28CE-4377-B3F5-9217664A573D}" type="pres">
      <dgm:prSet presAssocID="{6DA2C82E-3F4C-4C71-A75A-8CEBBBE90F3C}" presName="parTxOnlySpace" presStyleCnt="0"/>
      <dgm:spPr/>
    </dgm:pt>
    <dgm:pt modelId="{F46EA6A8-A48F-4271-9FB5-6B6F8061709D}" type="pres">
      <dgm:prSet presAssocID="{98BD9011-B496-4784-90D2-3CAA8810E943}" presName="parTxOnly" presStyleLbl="node1" presStyleIdx="3" presStyleCnt="4">
        <dgm:presLayoutVars>
          <dgm:chMax val="0"/>
          <dgm:chPref val="0"/>
          <dgm:bulletEnabled val="1"/>
        </dgm:presLayoutVars>
      </dgm:prSet>
      <dgm:spPr/>
      <dgm:t>
        <a:bodyPr/>
        <a:lstStyle/>
        <a:p>
          <a:endParaRPr lang="en-US"/>
        </a:p>
      </dgm:t>
    </dgm:pt>
  </dgm:ptLst>
  <dgm:cxnLst>
    <dgm:cxn modelId="{18B53E2D-5A22-4432-ABCC-73E041A97B8B}" type="presOf" srcId="{2C3F32DD-5B9A-4AA8-B6A5-4BDBF2B9FD99}" destId="{2D573D9E-D6AF-4D9F-B0D4-9EB8D682179A}" srcOrd="0" destOrd="0" presId="urn:microsoft.com/office/officeart/2005/8/layout/chevron1"/>
    <dgm:cxn modelId="{11D6F173-1E57-401D-AAB3-FFDE136F0599}" srcId="{D437F2F8-AC5C-4A4F-95D0-7BED06249308}" destId="{F87E6FA2-8238-4208-956F-73FCBB53219B}" srcOrd="0" destOrd="0" parTransId="{CF9C30F9-3AE2-4D20-9119-1F3DED951A29}" sibTransId="{4472E1C3-B7E7-47CD-9A93-FEA00994D3A7}"/>
    <dgm:cxn modelId="{2759F1BB-2609-4843-8370-2E8E511388E4}" type="presOf" srcId="{F543A0B9-0754-4131-A557-2832731AC488}" destId="{1537ED1B-EA86-4F80-8A8E-04678B82775A}" srcOrd="0" destOrd="0" presId="urn:microsoft.com/office/officeart/2005/8/layout/chevron1"/>
    <dgm:cxn modelId="{9798114C-912A-4933-A73E-78C05E34A7BA}" srcId="{D437F2F8-AC5C-4A4F-95D0-7BED06249308}" destId="{2C3F32DD-5B9A-4AA8-B6A5-4BDBF2B9FD99}" srcOrd="1" destOrd="0" parTransId="{A4200E29-E58B-4655-8793-D13FF6B4B09E}" sibTransId="{E0DBB3BB-27CA-40FE-AEEF-1099C30AE1FB}"/>
    <dgm:cxn modelId="{60A2B3CC-C8EC-472F-A88B-A51E0CFEE977}" type="presOf" srcId="{D437F2F8-AC5C-4A4F-95D0-7BED06249308}" destId="{853B642C-0D5C-4335-9594-6334476963CD}" srcOrd="0" destOrd="0" presId="urn:microsoft.com/office/officeart/2005/8/layout/chevron1"/>
    <dgm:cxn modelId="{1FE3B87B-0D5A-467E-B7D7-3FB2A49B54DE}" srcId="{D437F2F8-AC5C-4A4F-95D0-7BED06249308}" destId="{98BD9011-B496-4784-90D2-3CAA8810E943}" srcOrd="3" destOrd="0" parTransId="{7A23C988-08BF-4456-ABBD-D4C70A341D1E}" sibTransId="{7A64A6A5-D14D-4EE1-BC57-53B6F6CA9D8C}"/>
    <dgm:cxn modelId="{08C24B55-EDBF-4258-ABC8-5FC49532213F}" srcId="{D437F2F8-AC5C-4A4F-95D0-7BED06249308}" destId="{F543A0B9-0754-4131-A557-2832731AC488}" srcOrd="2" destOrd="0" parTransId="{DDCC33B4-701F-47C9-9312-8177E9F7E055}" sibTransId="{6DA2C82E-3F4C-4C71-A75A-8CEBBBE90F3C}"/>
    <dgm:cxn modelId="{90A36936-CECC-4CFA-9C42-F746702C935C}" type="presOf" srcId="{F87E6FA2-8238-4208-956F-73FCBB53219B}" destId="{F1B3C2E1-F708-4521-A3B9-B1CF407AE4D9}" srcOrd="0" destOrd="0" presId="urn:microsoft.com/office/officeart/2005/8/layout/chevron1"/>
    <dgm:cxn modelId="{703D6FA4-E062-4A24-8DFA-069A981737CD}" type="presOf" srcId="{98BD9011-B496-4784-90D2-3CAA8810E943}" destId="{F46EA6A8-A48F-4271-9FB5-6B6F8061709D}" srcOrd="0" destOrd="0" presId="urn:microsoft.com/office/officeart/2005/8/layout/chevron1"/>
    <dgm:cxn modelId="{D51BBA8A-F7CA-4C40-AD9E-E6E399DAE9CE}" type="presParOf" srcId="{853B642C-0D5C-4335-9594-6334476963CD}" destId="{F1B3C2E1-F708-4521-A3B9-B1CF407AE4D9}" srcOrd="0" destOrd="0" presId="urn:microsoft.com/office/officeart/2005/8/layout/chevron1"/>
    <dgm:cxn modelId="{760E5CEB-C4C7-4F3D-8FEA-DA4E1ECAAF3F}" type="presParOf" srcId="{853B642C-0D5C-4335-9594-6334476963CD}" destId="{1710870E-3AC6-40F6-87B2-B346D6529358}" srcOrd="1" destOrd="0" presId="urn:microsoft.com/office/officeart/2005/8/layout/chevron1"/>
    <dgm:cxn modelId="{FA6FFA29-548C-45D4-BB09-8B5D64378EBD}" type="presParOf" srcId="{853B642C-0D5C-4335-9594-6334476963CD}" destId="{2D573D9E-D6AF-4D9F-B0D4-9EB8D682179A}" srcOrd="2" destOrd="0" presId="urn:microsoft.com/office/officeart/2005/8/layout/chevron1"/>
    <dgm:cxn modelId="{C7503A8F-B8FD-4D2B-A5F4-F7373A22B837}" type="presParOf" srcId="{853B642C-0D5C-4335-9594-6334476963CD}" destId="{1D4F3064-5BCD-41E0-ABB3-9EDF610C0E6B}" srcOrd="3" destOrd="0" presId="urn:microsoft.com/office/officeart/2005/8/layout/chevron1"/>
    <dgm:cxn modelId="{02B7181D-C6A0-4949-A128-500688F017D6}" type="presParOf" srcId="{853B642C-0D5C-4335-9594-6334476963CD}" destId="{1537ED1B-EA86-4F80-8A8E-04678B82775A}" srcOrd="4" destOrd="0" presId="urn:microsoft.com/office/officeart/2005/8/layout/chevron1"/>
    <dgm:cxn modelId="{B1E8065E-658C-4049-A8C3-1A3D7233AA30}" type="presParOf" srcId="{853B642C-0D5C-4335-9594-6334476963CD}" destId="{38CEB45C-28CE-4377-B3F5-9217664A573D}" srcOrd="5" destOrd="0" presId="urn:microsoft.com/office/officeart/2005/8/layout/chevron1"/>
    <dgm:cxn modelId="{1B7B11E6-6F44-4E75-9570-DA8FEEAC9B2F}" type="presParOf" srcId="{853B642C-0D5C-4335-9594-6334476963CD}" destId="{F46EA6A8-A48F-4271-9FB5-6B6F8061709D}" srcOrd="6"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B3C2E1-F708-4521-A3B9-B1CF407AE4D9}">
      <dsp:nvSpPr>
        <dsp:cNvPr id="0" name=""/>
        <dsp:cNvSpPr/>
      </dsp:nvSpPr>
      <dsp:spPr>
        <a:xfrm>
          <a:off x="4029" y="0"/>
          <a:ext cx="2345605" cy="381000"/>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b="0" kern="1200" dirty="0" smtClean="0"/>
            <a:t>2008</a:t>
          </a:r>
          <a:endParaRPr lang="en-US" sz="2400" b="0" kern="1200" dirty="0"/>
        </a:p>
      </dsp:txBody>
      <dsp:txXfrm>
        <a:off x="4029" y="0"/>
        <a:ext cx="2345605" cy="381000"/>
      </dsp:txXfrm>
    </dsp:sp>
    <dsp:sp modelId="{2D573D9E-D6AF-4D9F-B0D4-9EB8D682179A}">
      <dsp:nvSpPr>
        <dsp:cNvPr id="0" name=""/>
        <dsp:cNvSpPr/>
      </dsp:nvSpPr>
      <dsp:spPr>
        <a:xfrm>
          <a:off x="2115074" y="0"/>
          <a:ext cx="2345605" cy="381000"/>
        </a:xfrm>
        <a:prstGeom prst="chevron">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b="0" kern="1200" dirty="0" smtClean="0"/>
            <a:t>2009-10</a:t>
          </a:r>
          <a:endParaRPr lang="en-US" sz="2400" b="0" kern="1200" dirty="0"/>
        </a:p>
      </dsp:txBody>
      <dsp:txXfrm>
        <a:off x="2115074" y="0"/>
        <a:ext cx="2345605" cy="381000"/>
      </dsp:txXfrm>
    </dsp:sp>
    <dsp:sp modelId="{1537ED1B-EA86-4F80-8A8E-04678B82775A}">
      <dsp:nvSpPr>
        <dsp:cNvPr id="0" name=""/>
        <dsp:cNvSpPr/>
      </dsp:nvSpPr>
      <dsp:spPr>
        <a:xfrm>
          <a:off x="4226119" y="0"/>
          <a:ext cx="2345605" cy="381000"/>
        </a:xfrm>
        <a:prstGeom prst="chevron">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b="0" kern="1200" dirty="0" smtClean="0"/>
            <a:t>2011-12</a:t>
          </a:r>
          <a:endParaRPr lang="en-US" sz="2400" b="0" kern="1200" dirty="0"/>
        </a:p>
      </dsp:txBody>
      <dsp:txXfrm>
        <a:off x="4226119" y="0"/>
        <a:ext cx="2345605" cy="381000"/>
      </dsp:txXfrm>
    </dsp:sp>
    <dsp:sp modelId="{F46EA6A8-A48F-4271-9FB5-6B6F8061709D}">
      <dsp:nvSpPr>
        <dsp:cNvPr id="0" name=""/>
        <dsp:cNvSpPr/>
      </dsp:nvSpPr>
      <dsp:spPr>
        <a:xfrm>
          <a:off x="6337164" y="0"/>
          <a:ext cx="2345605" cy="381000"/>
        </a:xfrm>
        <a:prstGeom prst="chevron">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b="0" kern="1200" dirty="0" smtClean="0"/>
            <a:t>2013</a:t>
          </a:r>
          <a:endParaRPr lang="en-US" sz="2400" b="0" kern="1200" dirty="0"/>
        </a:p>
      </dsp:txBody>
      <dsp:txXfrm>
        <a:off x="6337164" y="0"/>
        <a:ext cx="2345605" cy="381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pitchFamily="34" charset="0"/>
              </a:defRPr>
            </a:lvl1pPr>
          </a:lstStyle>
          <a:p>
            <a:pPr>
              <a:defRPr/>
            </a:pPr>
            <a:fld id="{F9FEBB7E-4213-42F2-9289-C18C8F415302}" type="datetimeFigureOut">
              <a:rPr lang="en-US"/>
              <a:pPr>
                <a:defRPr/>
              </a:pPr>
              <a:t>10/9/2013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pitchFamily="34" charset="0"/>
              </a:defRPr>
            </a:lvl1pPr>
          </a:lstStyle>
          <a:p>
            <a:pPr>
              <a:defRPr/>
            </a:pPr>
            <a:fld id="{F50F319F-4B7C-4D86-BD13-B2151E839B28}" type="slidenum">
              <a:rPr lang="en-US"/>
              <a:pPr>
                <a:defRPr/>
              </a:pPr>
              <a:t>‹#›</a:t>
            </a:fld>
            <a:endParaRPr lang="en-US"/>
          </a:p>
        </p:txBody>
      </p:sp>
    </p:spTree>
    <p:extLst>
      <p:ext uri="{BB962C8B-B14F-4D97-AF65-F5344CB8AC3E}">
        <p14:creationId xmlns="" xmlns:p14="http://schemas.microsoft.com/office/powerpoint/2010/main" val="1953372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ognizant.com/InsightsCasestudies/E-commerce-Leader-Modernizes-IT-Architecture-Gains-Scale-and-Agility.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3E4569-D1FA-41DA-AEFD-8D19CECE2981}" type="slidenum">
              <a:rPr lang="en-US" smtClean="0">
                <a:latin typeface="Arial" charset="0"/>
              </a: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http://www.cognizant.com/infrastructure-services/it-management-consulting</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http://www.cognizant.com/customer-solutions-practice/competency-centers</a:t>
            </a:r>
          </a:p>
          <a:p>
            <a:r>
              <a:rPr lang="en-US" dirty="0" smtClean="0"/>
              <a:t>http://www.cognizant.com/scm/solution-frameworks</a:t>
            </a:r>
          </a:p>
          <a:p>
            <a:r>
              <a:rPr lang="en-US" dirty="0" smtClean="0"/>
              <a:t>http://www.cognizant.com/InsightsWhitepapers/How-BI-Competency-Centers-Drive-Enhanced-Reporting-and-Analytics.pdf</a:t>
            </a:r>
          </a:p>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http://www.cognizant.com/RecentHighlights/Magic_Quadrant_for_CRM_Service_Providers.pdf</a:t>
            </a:r>
          </a:p>
          <a:p>
            <a:r>
              <a:rPr lang="en-US" dirty="0" smtClean="0"/>
              <a:t>Gartner report published in Aug 2013</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Cognizant Annual Report</a:t>
            </a:r>
          </a:p>
          <a:p>
            <a:r>
              <a:rPr lang="en-US" dirty="0" smtClean="0"/>
              <a:t>http://news.cognizant.com/pac-europe-jun20-2013?year=2013</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http://www.cognizant.com/our-approach</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http://www.cognizant.com/global-technology-office/research-development-gto</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http://www.cognizant.com/smac</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http://www.cognizant.com/Cloud</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http://cloudstory.in/2012/12/cloud-conversations-interview-with-ramesh-panuganty-md-cloud360-at-cognizant-technology-solutions/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69863" indent="-169863" algn="just">
              <a:spcBef>
                <a:spcPts val="1200"/>
              </a:spcBef>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http://news.cognizant.com/anrao-fc-aug31-2013?year=2013</a:t>
            </a:r>
          </a:p>
          <a:p>
            <a:r>
              <a:rPr lang="en-US" dirty="0" smtClean="0"/>
              <a:t>http://news.cognizant.com/rajmehta-hbl-aug16-2013?year=2013</a:t>
            </a:r>
          </a:p>
          <a:p>
            <a:r>
              <a:rPr lang="en-US" dirty="0" smtClean="0"/>
              <a:t>http://news.cognizant.com/mahesh-cnme-aug5-2013?year=2013</a:t>
            </a:r>
          </a:p>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http://news.cognizant.com/frank-ht-may10-2013?year=2013</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http://globalbb.onesource.com/web/Reports/ReportMain.aspx?KeyID=42851006&amp;Process=CP&amp;Report=SIGDEVS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http://www.cognizant.com/partners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http://www.cognizant.com/partners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http://www.cognizant.com/partners</a:t>
            </a:r>
          </a:p>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http://www.cognizant.com/partners</a:t>
            </a:r>
          </a:p>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http://www.cognizant.com/partners</a:t>
            </a:r>
          </a:p>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http://news.cognizant.com/fortune500-may7-2013?year=2013</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http://www.cognizant.com/aboutus/SiteDocuments/Cognizant_Annual_Report_2011.pdf</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p:cNvSpPr>
          <p:nvPr>
            <p:ph type="sldImg"/>
          </p:nvPr>
        </p:nvSpPr>
        <p:spPr bwMode="auto">
          <a:noFill/>
          <a:ln>
            <a:solidFill>
              <a:srgbClr val="000000"/>
            </a:solidFill>
            <a:miter lim="800000"/>
            <a:headEnd/>
            <a:tailEnd/>
          </a:ln>
        </p:spPr>
      </p:sp>
      <p:sp>
        <p:nvSpPr>
          <p:cNvPr id="2058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058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15E769-D2BA-49B6-8E19-E6EEF3053FEF}" type="slidenum">
              <a:rPr lang="en-US" smtClean="0">
                <a:latin typeface="Arial" charset="0"/>
              </a:rPr>
              <a:pPr/>
              <a:t>47</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Buyer Pulse Services Deals Excel Export…IDC Contracts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http://www.cognizant.com/technology/business-optimization-onlinecompanies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hlinkClick r:id="rId3"/>
              </a:rPr>
              <a:t>http://www.cognizant.com/InsightsCasestudies/E-commerce-Leader-Modernizes-IT-Architecture-Gains-Scale-and-Agility.pdf</a:t>
            </a:r>
            <a:endParaRPr lang="en-US"/>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http://www.cognizant.com/technology/software-vendors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http://www.cognizant.com/technology/product-engineering-manufacturers</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http://www.cognizant.com/InsightsCasestudies/Development%20of%20universal%20remote%20control.pdf</a:t>
            </a:r>
            <a:endParaRPr lang="en-US" dirty="0"/>
          </a:p>
        </p:txBody>
      </p:sp>
      <p:sp>
        <p:nvSpPr>
          <p:cNvPr id="4" name="Slide Number Placeholder 3"/>
          <p:cNvSpPr>
            <a:spLocks noGrp="1"/>
          </p:cNvSpPr>
          <p:nvPr>
            <p:ph type="sldNum" sz="quarter" idx="10"/>
          </p:nvPr>
        </p:nvSpPr>
        <p:spPr/>
        <p:txBody>
          <a:bodyPr/>
          <a:lstStyle/>
          <a:p>
            <a:pPr>
              <a:defRPr/>
            </a:pPr>
            <a:fld id="{F50F319F-4B7C-4D86-BD13-B2151E839B28}"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Master" Target="../slideMasters/slideMaster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tags" Target="../tags/tag74.xml"/><Relationship Id="rId39" Type="http://schemas.openxmlformats.org/officeDocument/2006/relationships/tags" Target="../tags/tag87.xml"/><Relationship Id="rId3" Type="http://schemas.openxmlformats.org/officeDocument/2006/relationships/tags" Target="../tags/tag51.xml"/><Relationship Id="rId21" Type="http://schemas.openxmlformats.org/officeDocument/2006/relationships/tags" Target="../tags/tag69.xml"/><Relationship Id="rId34" Type="http://schemas.openxmlformats.org/officeDocument/2006/relationships/tags" Target="../tags/tag82.xml"/><Relationship Id="rId42" Type="http://schemas.openxmlformats.org/officeDocument/2006/relationships/tags" Target="../tags/tag90.xml"/><Relationship Id="rId47" Type="http://schemas.openxmlformats.org/officeDocument/2006/relationships/tags" Target="../tags/tag95.xml"/><Relationship Id="rId50" Type="http://schemas.openxmlformats.org/officeDocument/2006/relationships/image" Target="../media/image1.png"/><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tags" Target="../tags/tag73.xml"/><Relationship Id="rId33" Type="http://schemas.openxmlformats.org/officeDocument/2006/relationships/tags" Target="../tags/tag81.xml"/><Relationship Id="rId38" Type="http://schemas.openxmlformats.org/officeDocument/2006/relationships/tags" Target="../tags/tag86.xml"/><Relationship Id="rId46" Type="http://schemas.openxmlformats.org/officeDocument/2006/relationships/tags" Target="../tags/tag94.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29" Type="http://schemas.openxmlformats.org/officeDocument/2006/relationships/tags" Target="../tags/tag77.xml"/><Relationship Id="rId41" Type="http://schemas.openxmlformats.org/officeDocument/2006/relationships/tags" Target="../tags/tag89.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tags" Target="../tags/tag72.xml"/><Relationship Id="rId32" Type="http://schemas.openxmlformats.org/officeDocument/2006/relationships/tags" Target="../tags/tag80.xml"/><Relationship Id="rId37" Type="http://schemas.openxmlformats.org/officeDocument/2006/relationships/tags" Target="../tags/tag85.xml"/><Relationship Id="rId40" Type="http://schemas.openxmlformats.org/officeDocument/2006/relationships/tags" Target="../tags/tag88.xml"/><Relationship Id="rId45" Type="http://schemas.openxmlformats.org/officeDocument/2006/relationships/tags" Target="../tags/tag93.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tags" Target="../tags/tag71.xml"/><Relationship Id="rId28" Type="http://schemas.openxmlformats.org/officeDocument/2006/relationships/tags" Target="../tags/tag76.xml"/><Relationship Id="rId36" Type="http://schemas.openxmlformats.org/officeDocument/2006/relationships/tags" Target="../tags/tag84.xml"/><Relationship Id="rId49" Type="http://schemas.openxmlformats.org/officeDocument/2006/relationships/slideMaster" Target="../slideMasters/slideMaster11.xml"/><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tags" Target="../tags/tag79.xml"/><Relationship Id="rId44" Type="http://schemas.openxmlformats.org/officeDocument/2006/relationships/tags" Target="../tags/tag92.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tags" Target="../tags/tag70.xml"/><Relationship Id="rId27" Type="http://schemas.openxmlformats.org/officeDocument/2006/relationships/tags" Target="../tags/tag75.xml"/><Relationship Id="rId30" Type="http://schemas.openxmlformats.org/officeDocument/2006/relationships/tags" Target="../tags/tag78.xml"/><Relationship Id="rId35" Type="http://schemas.openxmlformats.org/officeDocument/2006/relationships/tags" Target="../tags/tag83.xml"/><Relationship Id="rId43" Type="http://schemas.openxmlformats.org/officeDocument/2006/relationships/tags" Target="../tags/tag91.xml"/><Relationship Id="rId48" Type="http://schemas.openxmlformats.org/officeDocument/2006/relationships/tags" Target="../tags/tag96.xml"/><Relationship Id="rId8" Type="http://schemas.openxmlformats.org/officeDocument/2006/relationships/tags" Target="../tags/tag56.xml"/><Relationship Id="rId51"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wmf"/><Relationship Id="rId1" Type="http://schemas.openxmlformats.org/officeDocument/2006/relationships/slideMaster" Target="../slideMasters/slideMaster12.xml"/><Relationship Id="rId4" Type="http://schemas.openxmlformats.org/officeDocument/2006/relationships/image" Target="../media/image18.w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4.xml.rels><?xml version="1.0" encoding="UTF-8" standalone="yes"?>
<Relationships xmlns="http://schemas.openxmlformats.org/package/2006/relationships"><Relationship Id="rId13" Type="http://schemas.openxmlformats.org/officeDocument/2006/relationships/tags" Target="../tags/tag109.xml"/><Relationship Id="rId18" Type="http://schemas.openxmlformats.org/officeDocument/2006/relationships/tags" Target="../tags/tag114.xml"/><Relationship Id="rId26" Type="http://schemas.openxmlformats.org/officeDocument/2006/relationships/tags" Target="../tags/tag122.xml"/><Relationship Id="rId39" Type="http://schemas.openxmlformats.org/officeDocument/2006/relationships/tags" Target="../tags/tag135.xml"/><Relationship Id="rId3" Type="http://schemas.openxmlformats.org/officeDocument/2006/relationships/tags" Target="../tags/tag99.xml"/><Relationship Id="rId21" Type="http://schemas.openxmlformats.org/officeDocument/2006/relationships/tags" Target="../tags/tag117.xml"/><Relationship Id="rId34" Type="http://schemas.openxmlformats.org/officeDocument/2006/relationships/tags" Target="../tags/tag130.xml"/><Relationship Id="rId42" Type="http://schemas.openxmlformats.org/officeDocument/2006/relationships/tags" Target="../tags/tag138.xml"/><Relationship Id="rId47" Type="http://schemas.openxmlformats.org/officeDocument/2006/relationships/tags" Target="../tags/tag143.xml"/><Relationship Id="rId50" Type="http://schemas.openxmlformats.org/officeDocument/2006/relationships/image" Target="../media/image1.png"/><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5" Type="http://schemas.openxmlformats.org/officeDocument/2006/relationships/tags" Target="../tags/tag121.xml"/><Relationship Id="rId33" Type="http://schemas.openxmlformats.org/officeDocument/2006/relationships/tags" Target="../tags/tag129.xml"/><Relationship Id="rId38" Type="http://schemas.openxmlformats.org/officeDocument/2006/relationships/tags" Target="../tags/tag134.xml"/><Relationship Id="rId46" Type="http://schemas.openxmlformats.org/officeDocument/2006/relationships/tags" Target="../tags/tag142.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tags" Target="../tags/tag116.xml"/><Relationship Id="rId29" Type="http://schemas.openxmlformats.org/officeDocument/2006/relationships/tags" Target="../tags/tag125.xml"/><Relationship Id="rId41" Type="http://schemas.openxmlformats.org/officeDocument/2006/relationships/tags" Target="../tags/tag137.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24" Type="http://schemas.openxmlformats.org/officeDocument/2006/relationships/tags" Target="../tags/tag120.xml"/><Relationship Id="rId32" Type="http://schemas.openxmlformats.org/officeDocument/2006/relationships/tags" Target="../tags/tag128.xml"/><Relationship Id="rId37" Type="http://schemas.openxmlformats.org/officeDocument/2006/relationships/tags" Target="../tags/tag133.xml"/><Relationship Id="rId40" Type="http://schemas.openxmlformats.org/officeDocument/2006/relationships/tags" Target="../tags/tag136.xml"/><Relationship Id="rId45" Type="http://schemas.openxmlformats.org/officeDocument/2006/relationships/tags" Target="../tags/tag141.xml"/><Relationship Id="rId5" Type="http://schemas.openxmlformats.org/officeDocument/2006/relationships/tags" Target="../tags/tag101.xml"/><Relationship Id="rId15" Type="http://schemas.openxmlformats.org/officeDocument/2006/relationships/tags" Target="../tags/tag111.xml"/><Relationship Id="rId23" Type="http://schemas.openxmlformats.org/officeDocument/2006/relationships/tags" Target="../tags/tag119.xml"/><Relationship Id="rId28" Type="http://schemas.openxmlformats.org/officeDocument/2006/relationships/tags" Target="../tags/tag124.xml"/><Relationship Id="rId36" Type="http://schemas.openxmlformats.org/officeDocument/2006/relationships/tags" Target="../tags/tag132.xml"/><Relationship Id="rId49" Type="http://schemas.openxmlformats.org/officeDocument/2006/relationships/slideMaster" Target="../slideMasters/slideMaster13.xml"/><Relationship Id="rId10" Type="http://schemas.openxmlformats.org/officeDocument/2006/relationships/tags" Target="../tags/tag106.xml"/><Relationship Id="rId19" Type="http://schemas.openxmlformats.org/officeDocument/2006/relationships/tags" Target="../tags/tag115.xml"/><Relationship Id="rId31" Type="http://schemas.openxmlformats.org/officeDocument/2006/relationships/tags" Target="../tags/tag127.xml"/><Relationship Id="rId44" Type="http://schemas.openxmlformats.org/officeDocument/2006/relationships/tags" Target="../tags/tag140.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 Id="rId22" Type="http://schemas.openxmlformats.org/officeDocument/2006/relationships/tags" Target="../tags/tag118.xml"/><Relationship Id="rId27" Type="http://schemas.openxmlformats.org/officeDocument/2006/relationships/tags" Target="../tags/tag123.xml"/><Relationship Id="rId30" Type="http://schemas.openxmlformats.org/officeDocument/2006/relationships/tags" Target="../tags/tag126.xml"/><Relationship Id="rId35" Type="http://schemas.openxmlformats.org/officeDocument/2006/relationships/tags" Target="../tags/tag131.xml"/><Relationship Id="rId43" Type="http://schemas.openxmlformats.org/officeDocument/2006/relationships/tags" Target="../tags/tag139.xml"/><Relationship Id="rId48" Type="http://schemas.openxmlformats.org/officeDocument/2006/relationships/tags" Target="../tags/tag144.xml"/><Relationship Id="rId8" Type="http://schemas.openxmlformats.org/officeDocument/2006/relationships/tags" Target="../tags/tag104.xml"/><Relationship Id="rId51" Type="http://schemas.openxmlformats.org/officeDocument/2006/relationships/image" Target="../media/image3.jpe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8.xml.rels><?xml version="1.0" encoding="UTF-8" standalone="yes"?>
<Relationships xmlns="http://schemas.openxmlformats.org/package/2006/relationships"><Relationship Id="rId13" Type="http://schemas.openxmlformats.org/officeDocument/2006/relationships/tags" Target="../tags/tag157.xml"/><Relationship Id="rId18" Type="http://schemas.openxmlformats.org/officeDocument/2006/relationships/tags" Target="../tags/tag162.xml"/><Relationship Id="rId26" Type="http://schemas.openxmlformats.org/officeDocument/2006/relationships/tags" Target="../tags/tag170.xml"/><Relationship Id="rId39" Type="http://schemas.openxmlformats.org/officeDocument/2006/relationships/tags" Target="../tags/tag183.xml"/><Relationship Id="rId3" Type="http://schemas.openxmlformats.org/officeDocument/2006/relationships/tags" Target="../tags/tag147.xml"/><Relationship Id="rId21" Type="http://schemas.openxmlformats.org/officeDocument/2006/relationships/tags" Target="../tags/tag165.xml"/><Relationship Id="rId34" Type="http://schemas.openxmlformats.org/officeDocument/2006/relationships/tags" Target="../tags/tag178.xml"/><Relationship Id="rId42" Type="http://schemas.openxmlformats.org/officeDocument/2006/relationships/tags" Target="../tags/tag186.xml"/><Relationship Id="rId47" Type="http://schemas.openxmlformats.org/officeDocument/2006/relationships/tags" Target="../tags/tag191.xml"/><Relationship Id="rId50" Type="http://schemas.openxmlformats.org/officeDocument/2006/relationships/image" Target="../media/image1.png"/><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5" Type="http://schemas.openxmlformats.org/officeDocument/2006/relationships/tags" Target="../tags/tag169.xml"/><Relationship Id="rId33" Type="http://schemas.openxmlformats.org/officeDocument/2006/relationships/tags" Target="../tags/tag177.xml"/><Relationship Id="rId38" Type="http://schemas.openxmlformats.org/officeDocument/2006/relationships/tags" Target="../tags/tag182.xml"/><Relationship Id="rId46" Type="http://schemas.openxmlformats.org/officeDocument/2006/relationships/tags" Target="../tags/tag190.xml"/><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tags" Target="../tags/tag164.xml"/><Relationship Id="rId29" Type="http://schemas.openxmlformats.org/officeDocument/2006/relationships/tags" Target="../tags/tag173.xml"/><Relationship Id="rId41" Type="http://schemas.openxmlformats.org/officeDocument/2006/relationships/tags" Target="../tags/tag185.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tags" Target="../tags/tag168.xml"/><Relationship Id="rId32" Type="http://schemas.openxmlformats.org/officeDocument/2006/relationships/tags" Target="../tags/tag176.xml"/><Relationship Id="rId37" Type="http://schemas.openxmlformats.org/officeDocument/2006/relationships/tags" Target="../tags/tag181.xml"/><Relationship Id="rId40" Type="http://schemas.openxmlformats.org/officeDocument/2006/relationships/tags" Target="../tags/tag184.xml"/><Relationship Id="rId45" Type="http://schemas.openxmlformats.org/officeDocument/2006/relationships/tags" Target="../tags/tag189.xml"/><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tags" Target="../tags/tag167.xml"/><Relationship Id="rId28" Type="http://schemas.openxmlformats.org/officeDocument/2006/relationships/tags" Target="../tags/tag172.xml"/><Relationship Id="rId36" Type="http://schemas.openxmlformats.org/officeDocument/2006/relationships/tags" Target="../tags/tag180.xml"/><Relationship Id="rId49" Type="http://schemas.openxmlformats.org/officeDocument/2006/relationships/slideMaster" Target="../slideMasters/slideMaster14.xml"/><Relationship Id="rId10" Type="http://schemas.openxmlformats.org/officeDocument/2006/relationships/tags" Target="../tags/tag154.xml"/><Relationship Id="rId19" Type="http://schemas.openxmlformats.org/officeDocument/2006/relationships/tags" Target="../tags/tag163.xml"/><Relationship Id="rId31" Type="http://schemas.openxmlformats.org/officeDocument/2006/relationships/tags" Target="../tags/tag175.xml"/><Relationship Id="rId44" Type="http://schemas.openxmlformats.org/officeDocument/2006/relationships/tags" Target="../tags/tag188.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tags" Target="../tags/tag166.xml"/><Relationship Id="rId27" Type="http://schemas.openxmlformats.org/officeDocument/2006/relationships/tags" Target="../tags/tag171.xml"/><Relationship Id="rId30" Type="http://schemas.openxmlformats.org/officeDocument/2006/relationships/tags" Target="../tags/tag174.xml"/><Relationship Id="rId35" Type="http://schemas.openxmlformats.org/officeDocument/2006/relationships/tags" Target="../tags/tag179.xml"/><Relationship Id="rId43" Type="http://schemas.openxmlformats.org/officeDocument/2006/relationships/tags" Target="../tags/tag187.xml"/><Relationship Id="rId48" Type="http://schemas.openxmlformats.org/officeDocument/2006/relationships/tags" Target="../tags/tag192.xml"/><Relationship Id="rId8" Type="http://schemas.openxmlformats.org/officeDocument/2006/relationships/tags" Target="../tags/tag152.xml"/><Relationship Id="rId51" Type="http://schemas.openxmlformats.org/officeDocument/2006/relationships/image" Target="../media/image3.jpe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13" Type="http://schemas.openxmlformats.org/officeDocument/2006/relationships/tags" Target="../tags/tag205.xml"/><Relationship Id="rId18" Type="http://schemas.openxmlformats.org/officeDocument/2006/relationships/tags" Target="../tags/tag210.xml"/><Relationship Id="rId26" Type="http://schemas.openxmlformats.org/officeDocument/2006/relationships/tags" Target="../tags/tag218.xml"/><Relationship Id="rId39" Type="http://schemas.openxmlformats.org/officeDocument/2006/relationships/tags" Target="../tags/tag231.xml"/><Relationship Id="rId3" Type="http://schemas.openxmlformats.org/officeDocument/2006/relationships/tags" Target="../tags/tag195.xml"/><Relationship Id="rId21" Type="http://schemas.openxmlformats.org/officeDocument/2006/relationships/tags" Target="../tags/tag213.xml"/><Relationship Id="rId34" Type="http://schemas.openxmlformats.org/officeDocument/2006/relationships/tags" Target="../tags/tag226.xml"/><Relationship Id="rId42" Type="http://schemas.openxmlformats.org/officeDocument/2006/relationships/tags" Target="../tags/tag234.xml"/><Relationship Id="rId47" Type="http://schemas.openxmlformats.org/officeDocument/2006/relationships/tags" Target="../tags/tag239.xml"/><Relationship Id="rId50" Type="http://schemas.openxmlformats.org/officeDocument/2006/relationships/image" Target="../media/image1.png"/><Relationship Id="rId7" Type="http://schemas.openxmlformats.org/officeDocument/2006/relationships/tags" Target="../tags/tag199.xml"/><Relationship Id="rId12" Type="http://schemas.openxmlformats.org/officeDocument/2006/relationships/tags" Target="../tags/tag204.xml"/><Relationship Id="rId17" Type="http://schemas.openxmlformats.org/officeDocument/2006/relationships/tags" Target="../tags/tag209.xml"/><Relationship Id="rId25" Type="http://schemas.openxmlformats.org/officeDocument/2006/relationships/tags" Target="../tags/tag217.xml"/><Relationship Id="rId33" Type="http://schemas.openxmlformats.org/officeDocument/2006/relationships/tags" Target="../tags/tag225.xml"/><Relationship Id="rId38" Type="http://schemas.openxmlformats.org/officeDocument/2006/relationships/tags" Target="../tags/tag230.xml"/><Relationship Id="rId46" Type="http://schemas.openxmlformats.org/officeDocument/2006/relationships/tags" Target="../tags/tag238.xml"/><Relationship Id="rId2" Type="http://schemas.openxmlformats.org/officeDocument/2006/relationships/tags" Target="../tags/tag194.xml"/><Relationship Id="rId16" Type="http://schemas.openxmlformats.org/officeDocument/2006/relationships/tags" Target="../tags/tag208.xml"/><Relationship Id="rId20" Type="http://schemas.openxmlformats.org/officeDocument/2006/relationships/tags" Target="../tags/tag212.xml"/><Relationship Id="rId29" Type="http://schemas.openxmlformats.org/officeDocument/2006/relationships/tags" Target="../tags/tag221.xml"/><Relationship Id="rId41" Type="http://schemas.openxmlformats.org/officeDocument/2006/relationships/tags" Target="../tags/tag233.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tags" Target="../tags/tag203.xml"/><Relationship Id="rId24" Type="http://schemas.openxmlformats.org/officeDocument/2006/relationships/tags" Target="../tags/tag216.xml"/><Relationship Id="rId32" Type="http://schemas.openxmlformats.org/officeDocument/2006/relationships/tags" Target="../tags/tag224.xml"/><Relationship Id="rId37" Type="http://schemas.openxmlformats.org/officeDocument/2006/relationships/tags" Target="../tags/tag229.xml"/><Relationship Id="rId40" Type="http://schemas.openxmlformats.org/officeDocument/2006/relationships/tags" Target="../tags/tag232.xml"/><Relationship Id="rId45" Type="http://schemas.openxmlformats.org/officeDocument/2006/relationships/tags" Target="../tags/tag237.xml"/><Relationship Id="rId5" Type="http://schemas.openxmlformats.org/officeDocument/2006/relationships/tags" Target="../tags/tag197.xml"/><Relationship Id="rId15" Type="http://schemas.openxmlformats.org/officeDocument/2006/relationships/tags" Target="../tags/tag207.xml"/><Relationship Id="rId23" Type="http://schemas.openxmlformats.org/officeDocument/2006/relationships/tags" Target="../tags/tag215.xml"/><Relationship Id="rId28" Type="http://schemas.openxmlformats.org/officeDocument/2006/relationships/tags" Target="../tags/tag220.xml"/><Relationship Id="rId36" Type="http://schemas.openxmlformats.org/officeDocument/2006/relationships/tags" Target="../tags/tag228.xml"/><Relationship Id="rId49" Type="http://schemas.openxmlformats.org/officeDocument/2006/relationships/slideMaster" Target="../slideMasters/slideMaster15.xml"/><Relationship Id="rId10" Type="http://schemas.openxmlformats.org/officeDocument/2006/relationships/tags" Target="../tags/tag202.xml"/><Relationship Id="rId19" Type="http://schemas.openxmlformats.org/officeDocument/2006/relationships/tags" Target="../tags/tag211.xml"/><Relationship Id="rId31" Type="http://schemas.openxmlformats.org/officeDocument/2006/relationships/tags" Target="../tags/tag223.xml"/><Relationship Id="rId44" Type="http://schemas.openxmlformats.org/officeDocument/2006/relationships/tags" Target="../tags/tag236.xml"/><Relationship Id="rId4" Type="http://schemas.openxmlformats.org/officeDocument/2006/relationships/tags" Target="../tags/tag196.xml"/><Relationship Id="rId9" Type="http://schemas.openxmlformats.org/officeDocument/2006/relationships/tags" Target="../tags/tag201.xml"/><Relationship Id="rId14" Type="http://schemas.openxmlformats.org/officeDocument/2006/relationships/tags" Target="../tags/tag206.xml"/><Relationship Id="rId22" Type="http://schemas.openxmlformats.org/officeDocument/2006/relationships/tags" Target="../tags/tag214.xml"/><Relationship Id="rId27" Type="http://schemas.openxmlformats.org/officeDocument/2006/relationships/tags" Target="../tags/tag219.xml"/><Relationship Id="rId30" Type="http://schemas.openxmlformats.org/officeDocument/2006/relationships/tags" Target="../tags/tag222.xml"/><Relationship Id="rId35" Type="http://schemas.openxmlformats.org/officeDocument/2006/relationships/tags" Target="../tags/tag227.xml"/><Relationship Id="rId43" Type="http://schemas.openxmlformats.org/officeDocument/2006/relationships/tags" Target="../tags/tag235.xml"/><Relationship Id="rId48" Type="http://schemas.openxmlformats.org/officeDocument/2006/relationships/tags" Target="../tags/tag240.xml"/><Relationship Id="rId8" Type="http://schemas.openxmlformats.org/officeDocument/2006/relationships/tags" Target="../tags/tag200.xml"/><Relationship Id="rId51" Type="http://schemas.openxmlformats.org/officeDocument/2006/relationships/image" Target="../media/image3.jpe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6.xml.rels><?xml version="1.0" encoding="UTF-8" standalone="yes"?>
<Relationships xmlns="http://schemas.openxmlformats.org/package/2006/relationships"><Relationship Id="rId13" Type="http://schemas.openxmlformats.org/officeDocument/2006/relationships/tags" Target="../tags/tag253.xml"/><Relationship Id="rId18" Type="http://schemas.openxmlformats.org/officeDocument/2006/relationships/tags" Target="../tags/tag258.xml"/><Relationship Id="rId26" Type="http://schemas.openxmlformats.org/officeDocument/2006/relationships/tags" Target="../tags/tag266.xml"/><Relationship Id="rId39" Type="http://schemas.openxmlformats.org/officeDocument/2006/relationships/tags" Target="../tags/tag279.xml"/><Relationship Id="rId3" Type="http://schemas.openxmlformats.org/officeDocument/2006/relationships/tags" Target="../tags/tag243.xml"/><Relationship Id="rId21" Type="http://schemas.openxmlformats.org/officeDocument/2006/relationships/tags" Target="../tags/tag261.xml"/><Relationship Id="rId34" Type="http://schemas.openxmlformats.org/officeDocument/2006/relationships/tags" Target="../tags/tag274.xml"/><Relationship Id="rId42" Type="http://schemas.openxmlformats.org/officeDocument/2006/relationships/tags" Target="../tags/tag282.xml"/><Relationship Id="rId47" Type="http://schemas.openxmlformats.org/officeDocument/2006/relationships/tags" Target="../tags/tag287.xml"/><Relationship Id="rId50" Type="http://schemas.openxmlformats.org/officeDocument/2006/relationships/image" Target="../media/image21.png"/><Relationship Id="rId7" Type="http://schemas.openxmlformats.org/officeDocument/2006/relationships/tags" Target="../tags/tag247.xml"/><Relationship Id="rId12" Type="http://schemas.openxmlformats.org/officeDocument/2006/relationships/tags" Target="../tags/tag252.xml"/><Relationship Id="rId17" Type="http://schemas.openxmlformats.org/officeDocument/2006/relationships/tags" Target="../tags/tag257.xml"/><Relationship Id="rId25" Type="http://schemas.openxmlformats.org/officeDocument/2006/relationships/tags" Target="../tags/tag265.xml"/><Relationship Id="rId33" Type="http://schemas.openxmlformats.org/officeDocument/2006/relationships/tags" Target="../tags/tag273.xml"/><Relationship Id="rId38" Type="http://schemas.openxmlformats.org/officeDocument/2006/relationships/tags" Target="../tags/tag278.xml"/><Relationship Id="rId46" Type="http://schemas.openxmlformats.org/officeDocument/2006/relationships/tags" Target="../tags/tag286.xml"/><Relationship Id="rId2" Type="http://schemas.openxmlformats.org/officeDocument/2006/relationships/tags" Target="../tags/tag242.xml"/><Relationship Id="rId16" Type="http://schemas.openxmlformats.org/officeDocument/2006/relationships/tags" Target="../tags/tag256.xml"/><Relationship Id="rId20" Type="http://schemas.openxmlformats.org/officeDocument/2006/relationships/tags" Target="../tags/tag260.xml"/><Relationship Id="rId29" Type="http://schemas.openxmlformats.org/officeDocument/2006/relationships/tags" Target="../tags/tag269.xml"/><Relationship Id="rId41" Type="http://schemas.openxmlformats.org/officeDocument/2006/relationships/tags" Target="../tags/tag281.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tags" Target="../tags/tag251.xml"/><Relationship Id="rId24" Type="http://schemas.openxmlformats.org/officeDocument/2006/relationships/tags" Target="../tags/tag264.xml"/><Relationship Id="rId32" Type="http://schemas.openxmlformats.org/officeDocument/2006/relationships/tags" Target="../tags/tag272.xml"/><Relationship Id="rId37" Type="http://schemas.openxmlformats.org/officeDocument/2006/relationships/tags" Target="../tags/tag277.xml"/><Relationship Id="rId40" Type="http://schemas.openxmlformats.org/officeDocument/2006/relationships/tags" Target="../tags/tag280.xml"/><Relationship Id="rId45" Type="http://schemas.openxmlformats.org/officeDocument/2006/relationships/tags" Target="../tags/tag285.xml"/><Relationship Id="rId5" Type="http://schemas.openxmlformats.org/officeDocument/2006/relationships/tags" Target="../tags/tag245.xml"/><Relationship Id="rId15" Type="http://schemas.openxmlformats.org/officeDocument/2006/relationships/tags" Target="../tags/tag255.xml"/><Relationship Id="rId23" Type="http://schemas.openxmlformats.org/officeDocument/2006/relationships/tags" Target="../tags/tag263.xml"/><Relationship Id="rId28" Type="http://schemas.openxmlformats.org/officeDocument/2006/relationships/tags" Target="../tags/tag268.xml"/><Relationship Id="rId36" Type="http://schemas.openxmlformats.org/officeDocument/2006/relationships/tags" Target="../tags/tag276.xml"/><Relationship Id="rId49" Type="http://schemas.openxmlformats.org/officeDocument/2006/relationships/slideMaster" Target="../slideMasters/slideMaster16.xml"/><Relationship Id="rId10" Type="http://schemas.openxmlformats.org/officeDocument/2006/relationships/tags" Target="../tags/tag250.xml"/><Relationship Id="rId19" Type="http://schemas.openxmlformats.org/officeDocument/2006/relationships/tags" Target="../tags/tag259.xml"/><Relationship Id="rId31" Type="http://schemas.openxmlformats.org/officeDocument/2006/relationships/tags" Target="../tags/tag271.xml"/><Relationship Id="rId44" Type="http://schemas.openxmlformats.org/officeDocument/2006/relationships/tags" Target="../tags/tag284.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 Id="rId22" Type="http://schemas.openxmlformats.org/officeDocument/2006/relationships/tags" Target="../tags/tag262.xml"/><Relationship Id="rId27" Type="http://schemas.openxmlformats.org/officeDocument/2006/relationships/tags" Target="../tags/tag267.xml"/><Relationship Id="rId30" Type="http://schemas.openxmlformats.org/officeDocument/2006/relationships/tags" Target="../tags/tag270.xml"/><Relationship Id="rId35" Type="http://schemas.openxmlformats.org/officeDocument/2006/relationships/tags" Target="../tags/tag275.xml"/><Relationship Id="rId43" Type="http://schemas.openxmlformats.org/officeDocument/2006/relationships/tags" Target="../tags/tag283.xml"/><Relationship Id="rId48" Type="http://schemas.openxmlformats.org/officeDocument/2006/relationships/tags" Target="../tags/tag288.xml"/><Relationship Id="rId8" Type="http://schemas.openxmlformats.org/officeDocument/2006/relationships/tags" Target="../tags/tag248.xml"/><Relationship Id="rId51" Type="http://schemas.openxmlformats.org/officeDocument/2006/relationships/image" Target="../media/image23.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109</a:t>
                </a:r>
              </a:p>
              <a:p>
                <a:pPr fontAlgn="auto">
                  <a:spcBef>
                    <a:spcPts val="0"/>
                  </a:spcBef>
                  <a:spcAft>
                    <a:spcPts val="0"/>
                  </a:spcAft>
                  <a:defRPr/>
                </a:pPr>
                <a:r>
                  <a:rPr lang="en-US" i="0"/>
                  <a:t>207</a:t>
                </a:r>
              </a:p>
              <a:p>
                <a:pPr fontAlgn="auto">
                  <a:spcBef>
                    <a:spcPts val="0"/>
                  </a:spcBef>
                  <a:spcAft>
                    <a:spcPts val="0"/>
                  </a:spcAft>
                  <a:defRPr/>
                </a:pPr>
                <a:r>
                  <a:rPr lang="en-US" i="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chemeClr val="dk2"/>
                    </a:solidFill>
                  </a:rPr>
                  <a:t>255</a:t>
                </a:r>
              </a:p>
              <a:p>
                <a:pPr fontAlgn="auto">
                  <a:spcBef>
                    <a:spcPts val="0"/>
                  </a:spcBef>
                  <a:spcAft>
                    <a:spcPts val="0"/>
                  </a:spcAft>
                  <a:defRPr/>
                </a:pPr>
                <a:r>
                  <a:rPr lang="en-US" i="0">
                    <a:solidFill>
                      <a:schemeClr val="dk2"/>
                    </a:solidFill>
                  </a:rPr>
                  <a:t>255</a:t>
                </a:r>
              </a:p>
              <a:p>
                <a:pPr fontAlgn="auto">
                  <a:spcBef>
                    <a:spcPts val="0"/>
                  </a:spcBef>
                  <a:spcAft>
                    <a:spcPts val="0"/>
                  </a:spcAft>
                  <a:defRPr/>
                </a:pPr>
                <a:r>
                  <a:rPr lang="en-US" i="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131</a:t>
                </a:r>
              </a:p>
              <a:p>
                <a:pPr fontAlgn="auto">
                  <a:spcBef>
                    <a:spcPts val="0"/>
                  </a:spcBef>
                  <a:spcAft>
                    <a:spcPts val="0"/>
                  </a:spcAft>
                  <a:defRPr/>
                </a:pPr>
                <a:r>
                  <a:rPr lang="en-US" i="0"/>
                  <a:t>56</a:t>
                </a:r>
              </a:p>
              <a:p>
                <a:pPr fontAlgn="auto">
                  <a:spcBef>
                    <a:spcPts val="0"/>
                  </a:spcBef>
                  <a:spcAft>
                    <a:spcPts val="0"/>
                  </a:spcAft>
                  <a:defRPr/>
                </a:pPr>
                <a:r>
                  <a:rPr lang="en-US" i="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0</a:t>
                </a:r>
              </a:p>
              <a:p>
                <a:pPr fontAlgn="auto">
                  <a:spcBef>
                    <a:spcPts val="0"/>
                  </a:spcBef>
                  <a:spcAft>
                    <a:spcPts val="0"/>
                  </a:spcAft>
                  <a:defRPr/>
                </a:pPr>
                <a:r>
                  <a:rPr lang="en-US" i="0"/>
                  <a:t>99</a:t>
                </a:r>
              </a:p>
              <a:p>
                <a:pPr fontAlgn="auto">
                  <a:spcBef>
                    <a:spcPts val="0"/>
                  </a:spcBef>
                  <a:spcAft>
                    <a:spcPts val="0"/>
                  </a:spcAft>
                  <a:defRPr/>
                </a:pPr>
                <a:r>
                  <a:rPr lang="en-US" i="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85</a:t>
                </a:r>
              </a:p>
              <a:p>
                <a:pPr fontAlgn="auto">
                  <a:spcBef>
                    <a:spcPts val="0"/>
                  </a:spcBef>
                  <a:spcAft>
                    <a:spcPts val="0"/>
                  </a:spcAft>
                  <a:defRPr/>
                </a:pPr>
                <a:r>
                  <a:rPr lang="en-US" i="0"/>
                  <a:t>165</a:t>
                </a:r>
              </a:p>
              <a:p>
                <a:pPr fontAlgn="auto">
                  <a:spcBef>
                    <a:spcPts val="0"/>
                  </a:spcBef>
                  <a:spcAft>
                    <a:spcPts val="0"/>
                  </a:spcAft>
                  <a:defRPr/>
                </a:pPr>
                <a:r>
                  <a:rPr lang="en-US" i="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214</a:t>
                </a:r>
              </a:p>
              <a:p>
                <a:pPr fontAlgn="auto">
                  <a:spcBef>
                    <a:spcPts val="0"/>
                  </a:spcBef>
                  <a:spcAft>
                    <a:spcPts val="0"/>
                  </a:spcAft>
                  <a:defRPr/>
                </a:pPr>
                <a:r>
                  <a:rPr lang="en-US" i="0"/>
                  <a:t>73</a:t>
                </a:r>
              </a:p>
              <a:p>
                <a:pPr fontAlgn="auto">
                  <a:spcBef>
                    <a:spcPts val="0"/>
                  </a:spcBef>
                  <a:spcAft>
                    <a:spcPts val="0"/>
                  </a:spcAft>
                  <a:defRPr/>
                </a:pPr>
                <a:r>
                  <a:rPr lang="en-US" i="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185</a:t>
                </a:r>
              </a:p>
              <a:p>
                <a:pPr fontAlgn="auto">
                  <a:spcBef>
                    <a:spcPts val="0"/>
                  </a:spcBef>
                  <a:spcAft>
                    <a:spcPts val="0"/>
                  </a:spcAft>
                  <a:defRPr/>
                </a:pPr>
                <a:r>
                  <a:rPr lang="en-US" i="0"/>
                  <a:t>175</a:t>
                </a:r>
              </a:p>
              <a:p>
                <a:pPr fontAlgn="auto">
                  <a:spcBef>
                    <a:spcPts val="0"/>
                  </a:spcBef>
                  <a:spcAft>
                    <a:spcPts val="0"/>
                  </a:spcAft>
                  <a:defRPr/>
                </a:pPr>
                <a:r>
                  <a:rPr lang="en-US" i="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151</a:t>
                </a:r>
              </a:p>
              <a:p>
                <a:pPr fontAlgn="auto">
                  <a:spcBef>
                    <a:spcPts val="0"/>
                  </a:spcBef>
                  <a:spcAft>
                    <a:spcPts val="0"/>
                  </a:spcAft>
                  <a:defRPr/>
                </a:pPr>
                <a:r>
                  <a:rPr lang="en-US" i="0"/>
                  <a:t>75</a:t>
                </a:r>
              </a:p>
              <a:p>
                <a:pPr fontAlgn="auto">
                  <a:spcBef>
                    <a:spcPts val="0"/>
                  </a:spcBef>
                  <a:spcAft>
                    <a:spcPts val="0"/>
                  </a:spcAft>
                  <a:defRPr/>
                </a:pPr>
                <a:r>
                  <a:rPr lang="en-US" i="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193</a:t>
                </a:r>
              </a:p>
              <a:p>
                <a:pPr fontAlgn="auto">
                  <a:spcBef>
                    <a:spcPts val="0"/>
                  </a:spcBef>
                  <a:spcAft>
                    <a:spcPts val="0"/>
                  </a:spcAft>
                  <a:defRPr/>
                </a:pPr>
                <a:r>
                  <a:rPr lang="en-US" i="0"/>
                  <a:t>187</a:t>
                </a:r>
              </a:p>
              <a:p>
                <a:pPr fontAlgn="auto">
                  <a:spcBef>
                    <a:spcPts val="0"/>
                  </a:spcBef>
                  <a:spcAft>
                    <a:spcPts val="0"/>
                  </a:spcAft>
                  <a:defRPr/>
                </a:pPr>
                <a:r>
                  <a:rPr lang="en-US" i="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255</a:t>
                </a:r>
              </a:p>
              <a:p>
                <a:pPr fontAlgn="auto">
                  <a:spcBef>
                    <a:spcPts val="0"/>
                  </a:spcBef>
                  <a:spcAft>
                    <a:spcPts val="0"/>
                  </a:spcAft>
                  <a:defRPr/>
                </a:pPr>
                <a:r>
                  <a:rPr lang="en-US" i="0"/>
                  <a:t>221</a:t>
                </a:r>
              </a:p>
              <a:p>
                <a:pPr fontAlgn="auto">
                  <a:spcBef>
                    <a:spcPts val="0"/>
                  </a:spcBef>
                  <a:spcAft>
                    <a:spcPts val="0"/>
                  </a:spcAft>
                  <a:defRPr/>
                </a:pPr>
                <a:r>
                  <a:rPr lang="en-US" i="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255</a:t>
                </a:r>
              </a:p>
              <a:p>
                <a:pPr fontAlgn="auto">
                  <a:spcBef>
                    <a:spcPts val="0"/>
                  </a:spcBef>
                  <a:spcAft>
                    <a:spcPts val="0"/>
                  </a:spcAft>
                  <a:defRPr/>
                </a:pPr>
                <a:r>
                  <a:rPr lang="en-US" i="0"/>
                  <a:t>255</a:t>
                </a:r>
              </a:p>
              <a:p>
                <a:pPr fontAlgn="auto">
                  <a:spcBef>
                    <a:spcPts val="0"/>
                  </a:spcBef>
                  <a:spcAft>
                    <a:spcPts val="0"/>
                  </a:spcAft>
                  <a:defRPr/>
                </a:pPr>
                <a:r>
                  <a:rPr lang="en-US" i="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236</a:t>
                </a:r>
              </a:p>
              <a:p>
                <a:pPr fontAlgn="auto">
                  <a:spcBef>
                    <a:spcPts val="0"/>
                  </a:spcBef>
                  <a:spcAft>
                    <a:spcPts val="0"/>
                  </a:spcAft>
                  <a:defRPr/>
                </a:pPr>
                <a:r>
                  <a:rPr lang="en-US" i="0"/>
                  <a:t>137</a:t>
                </a:r>
              </a:p>
              <a:p>
                <a:pPr fontAlgn="auto">
                  <a:spcBef>
                    <a:spcPts val="0"/>
                  </a:spcBef>
                  <a:spcAft>
                    <a:spcPts val="0"/>
                  </a:spcAft>
                  <a:defRPr/>
                </a:pPr>
                <a:r>
                  <a:rPr lang="en-US" i="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127</a:t>
                </a:r>
              </a:p>
              <a:p>
                <a:pPr fontAlgn="auto">
                  <a:spcBef>
                    <a:spcPts val="0"/>
                  </a:spcBef>
                  <a:spcAft>
                    <a:spcPts val="0"/>
                  </a:spcAft>
                  <a:defRPr/>
                </a:pPr>
                <a:r>
                  <a:rPr lang="en-US" i="0"/>
                  <a:t>175</a:t>
                </a:r>
              </a:p>
              <a:p>
                <a:pPr fontAlgn="auto">
                  <a:spcBef>
                    <a:spcPts val="0"/>
                  </a:spcBef>
                  <a:spcAft>
                    <a:spcPts val="0"/>
                  </a:spcAft>
                  <a:defRPr/>
                </a:pPr>
                <a:r>
                  <a:rPr lang="en-US" i="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203</a:t>
                </a:r>
              </a:p>
              <a:p>
                <a:pPr fontAlgn="auto">
                  <a:spcBef>
                    <a:spcPts val="0"/>
                  </a:spcBef>
                  <a:spcAft>
                    <a:spcPts val="0"/>
                  </a:spcAft>
                  <a:defRPr/>
                </a:pPr>
                <a:r>
                  <a:rPr lang="en-US" i="0"/>
                  <a:t>215</a:t>
                </a:r>
              </a:p>
              <a:p>
                <a:pPr fontAlgn="auto">
                  <a:spcBef>
                    <a:spcPts val="0"/>
                  </a:spcBef>
                  <a:spcAft>
                    <a:spcPts val="0"/>
                  </a:spcAft>
                  <a:defRPr/>
                </a:pPr>
                <a:r>
                  <a:rPr lang="en-US" i="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chemeClr val="dk2"/>
                    </a:solidFill>
                  </a:rPr>
                  <a:t>179</a:t>
                </a:r>
              </a:p>
              <a:p>
                <a:pPr fontAlgn="auto">
                  <a:spcBef>
                    <a:spcPts val="0"/>
                  </a:spcBef>
                  <a:spcAft>
                    <a:spcPts val="0"/>
                  </a:spcAft>
                  <a:defRPr/>
                </a:pPr>
                <a:r>
                  <a:rPr lang="en-US" i="0">
                    <a:solidFill>
                      <a:schemeClr val="dk2"/>
                    </a:solidFill>
                  </a:rPr>
                  <a:t>149</a:t>
                </a:r>
              </a:p>
              <a:p>
                <a:pPr fontAlgn="auto">
                  <a:spcBef>
                    <a:spcPts val="0"/>
                  </a:spcBef>
                  <a:spcAft>
                    <a:spcPts val="0"/>
                  </a:spcAft>
                  <a:defRPr/>
                </a:pPr>
                <a:r>
                  <a:rPr lang="en-US" i="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212</a:t>
                </a:r>
              </a:p>
              <a:p>
                <a:pPr fontAlgn="auto">
                  <a:spcBef>
                    <a:spcPts val="0"/>
                  </a:spcBef>
                  <a:spcAft>
                    <a:spcPts val="0"/>
                  </a:spcAft>
                  <a:defRPr/>
                </a:pPr>
                <a:r>
                  <a:rPr lang="en-US" i="0"/>
                  <a:t>195</a:t>
                </a:r>
              </a:p>
              <a:p>
                <a:pPr fontAlgn="auto">
                  <a:spcBef>
                    <a:spcPts val="0"/>
                  </a:spcBef>
                  <a:spcAft>
                    <a:spcPts val="0"/>
                  </a:spcAft>
                  <a:defRPr/>
                </a:pPr>
                <a:r>
                  <a:rPr lang="en-US" i="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255</a:t>
                </a:r>
              </a:p>
              <a:p>
                <a:pPr fontAlgn="auto">
                  <a:spcBef>
                    <a:spcPts val="0"/>
                  </a:spcBef>
                  <a:spcAft>
                    <a:spcPts val="0"/>
                  </a:spcAft>
                  <a:defRPr/>
                </a:pPr>
                <a:r>
                  <a:rPr lang="en-US" i="0"/>
                  <a:t>242</a:t>
                </a:r>
              </a:p>
              <a:p>
                <a:pPr fontAlgn="auto">
                  <a:spcBef>
                    <a:spcPts val="0"/>
                  </a:spcBef>
                  <a:spcAft>
                    <a:spcPts val="0"/>
                  </a:spcAft>
                  <a:defRPr/>
                </a:pPr>
                <a:r>
                  <a:rPr lang="en-US" i="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255</a:t>
                </a:r>
              </a:p>
              <a:p>
                <a:pPr fontAlgn="auto">
                  <a:spcBef>
                    <a:spcPts val="0"/>
                  </a:spcBef>
                  <a:spcAft>
                    <a:spcPts val="0"/>
                  </a:spcAft>
                  <a:defRPr/>
                </a:pPr>
                <a:r>
                  <a:rPr lang="en-US" i="0"/>
                  <a:t>249</a:t>
                </a:r>
              </a:p>
              <a:p>
                <a:pPr fontAlgn="auto">
                  <a:spcBef>
                    <a:spcPts val="0"/>
                  </a:spcBef>
                  <a:spcAft>
                    <a:spcPts val="0"/>
                  </a:spcAft>
                  <a:defRPr/>
                </a:pPr>
                <a:r>
                  <a:rPr lang="en-US" i="0"/>
                  <a:t>213</a:t>
                </a:r>
                <a:endParaRPr lang="en-US" i="0" dirty="0"/>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229</a:t>
                </a:r>
              </a:p>
              <a:p>
                <a:pPr fontAlgn="auto">
                  <a:spcBef>
                    <a:spcPts val="0"/>
                  </a:spcBef>
                  <a:spcAft>
                    <a:spcPts val="0"/>
                  </a:spcAft>
                  <a:defRPr/>
                </a:pPr>
                <a:r>
                  <a:rPr lang="en-US" i="0"/>
                  <a:t>205</a:t>
                </a:r>
              </a:p>
              <a:p>
                <a:pPr fontAlgn="auto">
                  <a:spcBef>
                    <a:spcPts val="0"/>
                  </a:spcBef>
                  <a:spcAft>
                    <a:spcPts val="0"/>
                  </a:spcAft>
                  <a:defRPr/>
                </a:pPr>
                <a:r>
                  <a:rPr lang="en-US" i="0"/>
                  <a:t>186</a:t>
                </a:r>
                <a:endParaRPr lang="en-US" i="0" dirty="0"/>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248</a:t>
                </a:r>
              </a:p>
              <a:p>
                <a:pPr fontAlgn="auto">
                  <a:spcBef>
                    <a:spcPts val="0"/>
                  </a:spcBef>
                  <a:spcAft>
                    <a:spcPts val="0"/>
                  </a:spcAft>
                  <a:defRPr/>
                </a:pPr>
                <a:r>
                  <a:rPr lang="en-US" i="0"/>
                  <a:t>241</a:t>
                </a:r>
              </a:p>
              <a:p>
                <a:pPr fontAlgn="auto">
                  <a:spcBef>
                    <a:spcPts val="0"/>
                  </a:spcBef>
                  <a:spcAft>
                    <a:spcPts val="0"/>
                  </a:spcAft>
                  <a:defRPr/>
                </a:pPr>
                <a:r>
                  <a:rPr lang="en-US" i="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7FAFDD"/>
                    </a:solidFill>
                  </a:rPr>
                  <a:t>180</a:t>
                </a:r>
              </a:p>
              <a:p>
                <a:pPr fontAlgn="auto">
                  <a:spcBef>
                    <a:spcPts val="0"/>
                  </a:spcBef>
                  <a:spcAft>
                    <a:spcPts val="0"/>
                  </a:spcAft>
                  <a:defRPr/>
                </a:pPr>
                <a:r>
                  <a:rPr lang="en-US" i="0">
                    <a:solidFill>
                      <a:srgbClr val="7FAFDD"/>
                    </a:solidFill>
                  </a:rPr>
                  <a:t>213</a:t>
                </a:r>
              </a:p>
              <a:p>
                <a:pPr fontAlgn="auto">
                  <a:spcBef>
                    <a:spcPts val="0"/>
                  </a:spcBef>
                  <a:spcAft>
                    <a:spcPts val="0"/>
                  </a:spcAft>
                  <a:defRPr/>
                </a:pPr>
                <a:r>
                  <a:rPr lang="en-US" i="0">
                    <a:solidFill>
                      <a:srgbClr val="7FAFDD"/>
                    </a:solidFill>
                  </a:rPr>
                  <a:t>154</a:t>
                </a:r>
                <a:endParaRPr lang="en-US" i="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214</a:t>
                </a:r>
              </a:p>
              <a:p>
                <a:pPr fontAlgn="auto">
                  <a:spcBef>
                    <a:spcPts val="0"/>
                  </a:spcBef>
                  <a:spcAft>
                    <a:spcPts val="0"/>
                  </a:spcAft>
                  <a:defRPr/>
                </a:pPr>
                <a:r>
                  <a:rPr lang="en-US" i="0"/>
                  <a:t>231</a:t>
                </a:r>
              </a:p>
              <a:p>
                <a:pPr fontAlgn="auto">
                  <a:spcBef>
                    <a:spcPts val="0"/>
                  </a:spcBef>
                  <a:spcAft>
                    <a:spcPts val="0"/>
                  </a:spcAft>
                  <a:defRPr/>
                </a:pPr>
                <a:r>
                  <a:rPr lang="en-US" i="0"/>
                  <a:t>200</a:t>
                </a:r>
                <a:endParaRPr lang="en-US" i="0" dirty="0"/>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241</a:t>
                </a:r>
              </a:p>
              <a:p>
                <a:pPr fontAlgn="auto">
                  <a:spcBef>
                    <a:spcPts val="0"/>
                  </a:spcBef>
                  <a:spcAft>
                    <a:spcPts val="0"/>
                  </a:spcAft>
                  <a:defRPr/>
                </a:pPr>
                <a:r>
                  <a:rPr lang="en-US" i="0"/>
                  <a:t>240</a:t>
                </a:r>
              </a:p>
              <a:p>
                <a:pPr fontAlgn="auto">
                  <a:spcBef>
                    <a:spcPts val="0"/>
                  </a:spcBef>
                  <a:spcAft>
                    <a:spcPts val="0"/>
                  </a:spcAft>
                  <a:defRPr/>
                </a:pPr>
                <a:r>
                  <a:rPr lang="en-US" i="0"/>
                  <a:t>202</a:t>
                </a:r>
                <a:endParaRPr lang="en-US" i="0" dirty="0"/>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t>251</a:t>
                </a:r>
              </a:p>
              <a:p>
                <a:pPr fontAlgn="auto">
                  <a:spcBef>
                    <a:spcPts val="0"/>
                  </a:spcBef>
                  <a:spcAft>
                    <a:spcPts val="0"/>
                  </a:spcAft>
                  <a:defRPr/>
                </a:pPr>
                <a:r>
                  <a:rPr lang="en-US" i="0"/>
                  <a:t>251</a:t>
                </a:r>
              </a:p>
              <a:p>
                <a:pPr fontAlgn="auto">
                  <a:spcBef>
                    <a:spcPts val="0"/>
                  </a:spcBef>
                  <a:spcAft>
                    <a:spcPts val="0"/>
                  </a:spcAft>
                  <a:defRPr/>
                </a:pPr>
                <a:r>
                  <a:rPr lang="en-US" i="0"/>
                  <a:t>241</a:t>
                </a:r>
                <a:endParaRPr lang="en-US" i="0" dirty="0"/>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A4AEAB84-E8B5-48D7-870B-D95EEC295BBD}" type="slidenum">
              <a:rPr lang="en-US"/>
              <a:pPr>
                <a:defRPr/>
              </a:pPr>
              <a:t>‹#›</a:t>
            </a:fld>
            <a:r>
              <a:rPr lang="en-US"/>
              <a:t> -</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5" y="9048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56125" y="904875"/>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56125" y="3243263"/>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pPr>
              <a:defRPr/>
            </a:pPr>
            <a:fld id="{7E9ED263-EAD9-4CCE-ABF1-15DB9DC2C08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356407614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7335D84D-B379-42AA-AC4D-9901C6833BE5}"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4184706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51FCBE1-B0E8-40DD-AD80-38000F31A678}"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331959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2EB6F386-F035-483C-AF7A-3349C6F13ABF}" type="slidenum">
              <a:rPr lang="en-US"/>
              <a:pPr>
                <a:defRPr/>
              </a:pPr>
              <a:t>‹#›</a:t>
            </a:fld>
            <a:r>
              <a:rPr lang="en-US"/>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8913" y="720725"/>
            <a:ext cx="4275137"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720725"/>
            <a:ext cx="4275138"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4422149B-94A6-4C77-ADB9-0D5C430C7866}" type="slidenum">
              <a:rPr lang="en-US"/>
              <a:pPr>
                <a:defRPr/>
              </a:pPr>
              <a:t>‹#›</a:t>
            </a:fld>
            <a:r>
              <a:rPr lang="en-US"/>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1"/>
          <p:cNvSpPr>
            <a:spLocks noGrp="1" noChangeArrowheads="1"/>
          </p:cNvSpPr>
          <p:nvPr>
            <p:ph type="sldNum" sz="quarter" idx="10"/>
          </p:nvPr>
        </p:nvSpPr>
        <p:spPr>
          <a:ln/>
        </p:spPr>
        <p:txBody>
          <a:bodyPr/>
          <a:lstStyle>
            <a:lvl1pPr>
              <a:defRPr/>
            </a:lvl1pPr>
          </a:lstStyle>
          <a:p>
            <a:pPr>
              <a:defRPr/>
            </a:pPr>
            <a:r>
              <a:rPr lang="en-US"/>
              <a:t>- </a:t>
            </a:r>
            <a:fld id="{E3BF9CAC-F2CE-4B50-99C3-6D4DBDDF2729}" type="slidenum">
              <a:rPr lang="en-US"/>
              <a:pPr>
                <a:defRPr/>
              </a:pPr>
              <a:t>‹#›</a:t>
            </a:fld>
            <a:r>
              <a:rPr lang="en-US"/>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1"/>
          <p:cNvSpPr>
            <a:spLocks noGrp="1" noChangeArrowheads="1"/>
          </p:cNvSpPr>
          <p:nvPr>
            <p:ph type="sldNum" sz="quarter" idx="10"/>
          </p:nvPr>
        </p:nvSpPr>
        <p:spPr>
          <a:ln/>
        </p:spPr>
        <p:txBody>
          <a:bodyPr/>
          <a:lstStyle>
            <a:lvl1pPr>
              <a:defRPr/>
            </a:lvl1pPr>
          </a:lstStyle>
          <a:p>
            <a:pPr>
              <a:defRPr/>
            </a:pPr>
            <a:r>
              <a:rPr lang="en-US"/>
              <a:t>- </a:t>
            </a:r>
            <a:fld id="{1F353AB6-F9CD-4C93-84DE-DC84E46A1B3C}" type="slidenum">
              <a:rPr lang="en-US"/>
              <a:pPr>
                <a:defRPr/>
              </a:pPr>
              <a:t>‹#›</a:t>
            </a:fld>
            <a:r>
              <a:rPr lang="en-US"/>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pPr>
              <a:defRPr/>
            </a:pPr>
            <a:r>
              <a:rPr lang="en-US"/>
              <a:t>- </a:t>
            </a:r>
            <a:fld id="{C2768CA4-BB20-4447-B2B5-BBFA52A94860}" type="slidenum">
              <a:rPr lang="en-US"/>
              <a:pPr>
                <a:defRPr/>
              </a:pPr>
              <a:t>‹#›</a:t>
            </a:fld>
            <a:r>
              <a:rPr lang="en-US"/>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8889E828-B61B-4110-8698-BB0F504CEC0B}" type="slidenum">
              <a:rPr lang="en-US"/>
              <a:pPr>
                <a:defRPr/>
              </a:pPr>
              <a:t>‹#›</a:t>
            </a:fld>
            <a:r>
              <a:rPr lang="en-US"/>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US"/>
              <a:t>- </a:t>
            </a:r>
            <a:fld id="{2EDDE036-B5B4-45CE-B994-D7B4943BAF98}" type="slidenum">
              <a:rPr lang="en-US"/>
              <a:pPr>
                <a:defRPr/>
              </a:pPr>
              <a:t>‹#›</a:t>
            </a:fld>
            <a:r>
              <a:rPr lang="en-US"/>
              <a:t>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33074784-4C0D-4EFA-8694-EAE4382BBF95}" type="slidenum">
              <a:rPr lang="en-US"/>
              <a:pPr>
                <a:defRPr/>
              </a:pPr>
              <a:t>‹#›</a:t>
            </a:fld>
            <a:r>
              <a:rPr lang="en-US"/>
              <a:t>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1990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53975"/>
            <a:ext cx="6413500" cy="1990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7974F69B-CCC8-4C34-B7D5-50909BAAA884}" type="slidenum">
              <a:rPr lang="en-US"/>
              <a:pPr>
                <a:defRPr/>
              </a:pPr>
              <a:t>‹#›</a:t>
            </a:fld>
            <a:r>
              <a:rPr lang="en-US"/>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chart">
  <p:cSld name="Title and Chart">
    <p:spTree>
      <p:nvGrpSpPr>
        <p:cNvPr id="1" name=""/>
        <p:cNvGrpSpPr/>
        <p:nvPr/>
      </p:nvGrpSpPr>
      <p:grpSpPr>
        <a:xfrm>
          <a:off x="0" y="0"/>
          <a:ext cx="0" cy="0"/>
          <a:chOff x="0" y="0"/>
          <a:chExt cx="0" cy="0"/>
        </a:xfrm>
      </p:grpSpPr>
      <p:grpSp>
        <p:nvGrpSpPr>
          <p:cNvPr id="4" name="Group 165"/>
          <p:cNvGrpSpPr>
            <a:grpSpLocks/>
          </p:cNvGrpSpPr>
          <p:nvPr/>
        </p:nvGrpSpPr>
        <p:grpSpPr bwMode="auto">
          <a:xfrm>
            <a:off x="0" y="5113338"/>
            <a:ext cx="9150350" cy="1482725"/>
            <a:chOff x="0" y="3221"/>
            <a:chExt cx="5764" cy="934"/>
          </a:xfrm>
        </p:grpSpPr>
        <p:pic>
          <p:nvPicPr>
            <p:cNvPr id="5" name="Picture 161" descr="70"/>
            <p:cNvPicPr>
              <a:picLocks noChangeAspect="1" noChangeArrowheads="1"/>
            </p:cNvPicPr>
            <p:nvPr userDrawn="1"/>
          </p:nvPicPr>
          <p:blipFill>
            <a:blip r:embed="rId2" cstate="print"/>
            <a:srcRect l="3949"/>
            <a:stretch>
              <a:fillRect/>
            </a:stretch>
          </p:blipFill>
          <p:spPr bwMode="auto">
            <a:xfrm>
              <a:off x="0" y="3855"/>
              <a:ext cx="5764" cy="134"/>
            </a:xfrm>
            <a:prstGeom prst="rect">
              <a:avLst/>
            </a:prstGeom>
            <a:noFill/>
            <a:ln w="9525">
              <a:noFill/>
              <a:miter lim="800000"/>
              <a:headEnd/>
              <a:tailEnd/>
            </a:ln>
          </p:spPr>
        </p:pic>
        <p:pic>
          <p:nvPicPr>
            <p:cNvPr id="6" name="Picture 162" descr="70"/>
            <p:cNvPicPr>
              <a:picLocks noChangeAspect="1" noChangeArrowheads="1"/>
            </p:cNvPicPr>
            <p:nvPr userDrawn="1"/>
          </p:nvPicPr>
          <p:blipFill>
            <a:blip r:embed="rId2" cstate="print"/>
            <a:srcRect l="1717" r="2299"/>
            <a:stretch>
              <a:fillRect/>
            </a:stretch>
          </p:blipFill>
          <p:spPr bwMode="auto">
            <a:xfrm>
              <a:off x="0" y="3704"/>
              <a:ext cx="5760" cy="134"/>
            </a:xfrm>
            <a:prstGeom prst="rect">
              <a:avLst/>
            </a:prstGeom>
            <a:noFill/>
            <a:ln w="9525">
              <a:noFill/>
              <a:miter lim="800000"/>
              <a:headEnd/>
              <a:tailEnd/>
            </a:ln>
          </p:spPr>
        </p:pic>
        <p:pic>
          <p:nvPicPr>
            <p:cNvPr id="7" name="Picture 164" descr="70"/>
            <p:cNvPicPr>
              <a:picLocks noChangeAspect="1" noChangeArrowheads="1"/>
            </p:cNvPicPr>
            <p:nvPr userDrawn="1"/>
          </p:nvPicPr>
          <p:blipFill>
            <a:blip r:embed="rId2" cstate="print"/>
            <a:srcRect l="1717" r="2299"/>
            <a:stretch>
              <a:fillRect/>
            </a:stretch>
          </p:blipFill>
          <p:spPr bwMode="auto">
            <a:xfrm>
              <a:off x="0" y="3409"/>
              <a:ext cx="5760" cy="134"/>
            </a:xfrm>
            <a:prstGeom prst="rect">
              <a:avLst/>
            </a:prstGeom>
            <a:noFill/>
            <a:ln w="9525">
              <a:noFill/>
              <a:miter lim="800000"/>
              <a:headEnd/>
              <a:tailEnd/>
            </a:ln>
          </p:spPr>
        </p:pic>
        <p:pic>
          <p:nvPicPr>
            <p:cNvPr id="8" name="Picture 153" descr="grad-white-box-2"/>
            <p:cNvPicPr>
              <a:picLocks noChangeAspect="1" noChangeArrowheads="1"/>
            </p:cNvPicPr>
            <p:nvPr userDrawn="1"/>
          </p:nvPicPr>
          <p:blipFill>
            <a:blip r:embed="rId3" cstate="print"/>
            <a:srcRect/>
            <a:stretch>
              <a:fillRect/>
            </a:stretch>
          </p:blipFill>
          <p:spPr bwMode="auto">
            <a:xfrm>
              <a:off x="0" y="3789"/>
              <a:ext cx="5760" cy="366"/>
            </a:xfrm>
            <a:prstGeom prst="rect">
              <a:avLst/>
            </a:prstGeom>
            <a:noFill/>
            <a:ln w="9525">
              <a:noFill/>
              <a:miter lim="800000"/>
              <a:headEnd/>
              <a:tailEnd/>
            </a:ln>
          </p:spPr>
        </p:pic>
        <p:pic>
          <p:nvPicPr>
            <p:cNvPr id="9" name="Picture 150" descr="grad-white-box-2"/>
            <p:cNvPicPr>
              <a:picLocks noChangeAspect="1" noChangeArrowheads="1"/>
            </p:cNvPicPr>
            <p:nvPr userDrawn="1"/>
          </p:nvPicPr>
          <p:blipFill>
            <a:blip r:embed="rId4" cstate="print"/>
            <a:srcRect r="36000"/>
            <a:stretch>
              <a:fillRect/>
            </a:stretch>
          </p:blipFill>
          <p:spPr bwMode="auto">
            <a:xfrm>
              <a:off x="0" y="3221"/>
              <a:ext cx="5760" cy="366"/>
            </a:xfrm>
            <a:prstGeom prst="rect">
              <a:avLst/>
            </a:prstGeom>
            <a:noFill/>
            <a:ln w="9525">
              <a:noFill/>
              <a:miter lim="800000"/>
              <a:headEnd/>
              <a:tailEnd/>
            </a:ln>
          </p:spPr>
        </p:pic>
        <p:pic>
          <p:nvPicPr>
            <p:cNvPr id="10" name="Picture 163" descr="70"/>
            <p:cNvPicPr>
              <a:picLocks noChangeAspect="1" noChangeArrowheads="1"/>
            </p:cNvPicPr>
            <p:nvPr userDrawn="1"/>
          </p:nvPicPr>
          <p:blipFill>
            <a:blip r:embed="rId2" cstate="print"/>
            <a:srcRect l="3949"/>
            <a:stretch>
              <a:fillRect/>
            </a:stretch>
          </p:blipFill>
          <p:spPr bwMode="auto">
            <a:xfrm>
              <a:off x="0" y="3558"/>
              <a:ext cx="5764" cy="134"/>
            </a:xfrm>
            <a:prstGeom prst="rect">
              <a:avLst/>
            </a:prstGeom>
            <a:noFill/>
            <a:ln w="9525">
              <a:noFill/>
              <a:miter lim="800000"/>
              <a:headEnd/>
              <a:tailEnd/>
            </a:ln>
          </p:spPr>
        </p:pic>
      </p:grpSp>
      <p:sp>
        <p:nvSpPr>
          <p:cNvPr id="11"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a:defRPr/>
            </a:pPr>
            <a:endParaRPr lang="en-US" sz="1600" b="1" i="0"/>
          </a:p>
        </p:txBody>
      </p:sp>
      <p:sp>
        <p:nvSpPr>
          <p:cNvPr id="12" name="Text Box 97"/>
          <p:cNvSpPr txBox="1">
            <a:spLocks noChangeArrowheads="1"/>
          </p:cNvSpPr>
          <p:nvPr/>
        </p:nvSpPr>
        <p:spPr bwMode="auto">
          <a:xfrm>
            <a:off x="5091113" y="6434138"/>
            <a:ext cx="3894137" cy="152400"/>
          </a:xfrm>
          <a:prstGeom prst="rect">
            <a:avLst/>
          </a:prstGeom>
          <a:noFill/>
          <a:ln w="9525">
            <a:noFill/>
            <a:miter lim="800000"/>
            <a:headEnd/>
            <a:tailEnd/>
          </a:ln>
          <a:effectLst/>
        </p:spPr>
        <p:txBody>
          <a:bodyPr wrap="none" lIns="0" tIns="0" rIns="0" bIns="0"/>
          <a:lstStyle/>
          <a:p>
            <a:pPr algn="r">
              <a:defRPr/>
            </a:pPr>
            <a:r>
              <a:rPr lang="en-US" sz="1000" i="0" dirty="0">
                <a:solidFill>
                  <a:srgbClr val="4E84C4"/>
                </a:solidFill>
                <a:latin typeface="Arial" pitchFamily="34" charset="0"/>
              </a:rPr>
              <a:t>Mittelstand Industry_17_June_2010</a:t>
            </a:r>
          </a:p>
        </p:txBody>
      </p:sp>
      <p:sp>
        <p:nvSpPr>
          <p:cNvPr id="13" name="Text Box 96"/>
          <p:cNvSpPr txBox="1">
            <a:spLocks noChangeArrowheads="1"/>
          </p:cNvSpPr>
          <p:nvPr/>
        </p:nvSpPr>
        <p:spPr bwMode="auto">
          <a:xfrm>
            <a:off x="5091113" y="6583363"/>
            <a:ext cx="3894137" cy="152400"/>
          </a:xfrm>
          <a:prstGeom prst="rect">
            <a:avLst/>
          </a:prstGeom>
          <a:noFill/>
          <a:ln w="9525">
            <a:noFill/>
            <a:miter lim="800000"/>
            <a:headEnd/>
            <a:tailEnd/>
          </a:ln>
          <a:effectLst/>
        </p:spPr>
        <p:txBody>
          <a:bodyPr lIns="0" tIns="0" rIns="0" bIns="0">
            <a:spAutoFit/>
          </a:bodyPr>
          <a:lstStyle/>
          <a:p>
            <a:pPr algn="r">
              <a:defRPr/>
            </a:pPr>
            <a:r>
              <a:rPr lang="en-US" sz="1000" i="0">
                <a:solidFill>
                  <a:srgbClr val="4E84C4"/>
                </a:solidFill>
              </a:rPr>
              <a:t>CONFIDENTIAL</a:t>
            </a:r>
          </a:p>
        </p:txBody>
      </p:sp>
      <p:pic>
        <p:nvPicPr>
          <p:cNvPr id="14" name="Picture 126" descr="tcs-blue-trans"/>
          <p:cNvPicPr>
            <a:picLocks noChangeAspect="1" noChangeArrowheads="1"/>
          </p:cNvPicPr>
          <p:nvPr/>
        </p:nvPicPr>
        <p:blipFill>
          <a:blip r:embed="rId5" cstate="print"/>
          <a:srcRect/>
          <a:stretch>
            <a:fillRect/>
          </a:stretch>
        </p:blipFill>
        <p:spPr bwMode="auto">
          <a:xfrm>
            <a:off x="169863" y="6513513"/>
            <a:ext cx="2843212" cy="22225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a:p>
        </p:txBody>
      </p:sp>
      <p:sp>
        <p:nvSpPr>
          <p:cNvPr id="15" name="Date Placeholder 3"/>
          <p:cNvSpPr>
            <a:spLocks noGrp="1"/>
          </p:cNvSpPr>
          <p:nvPr>
            <p:ph type="dt" sz="half" idx="10"/>
          </p:nvPr>
        </p:nvSpPr>
        <p:spPr>
          <a:xfrm>
            <a:off x="457200" y="6245225"/>
            <a:ext cx="2133600" cy="476250"/>
          </a:xfrm>
          <a:prstGeom prst="rect">
            <a:avLst/>
          </a:prstGeom>
        </p:spPr>
        <p:txBody>
          <a:bodyPr/>
          <a:lstStyle>
            <a:lvl1pPr>
              <a:defRPr sz="1800" b="0" i="0">
                <a:latin typeface="Arial" pitchFamily="34" charset="0"/>
                <a:cs typeface="+mn-cs"/>
              </a:defRPr>
            </a:lvl1pPr>
          </a:lstStyle>
          <a:p>
            <a:pPr>
              <a:defRPr/>
            </a:pPr>
            <a:endParaRPr lang="en-US"/>
          </a:p>
        </p:txBody>
      </p:sp>
      <p:sp>
        <p:nvSpPr>
          <p:cNvPr id="16" name="Footer Placeholder 4"/>
          <p:cNvSpPr>
            <a:spLocks noGrp="1"/>
          </p:cNvSpPr>
          <p:nvPr>
            <p:ph type="ftr" sz="quarter" idx="11"/>
          </p:nvPr>
        </p:nvSpPr>
        <p:spPr>
          <a:xfrm>
            <a:off x="3124200" y="6245225"/>
            <a:ext cx="2895600" cy="476250"/>
          </a:xfrm>
          <a:prstGeom prst="rect">
            <a:avLst/>
          </a:prstGeom>
        </p:spPr>
        <p:txBody>
          <a:bodyPr/>
          <a:lstStyle>
            <a:lvl1pPr>
              <a:defRPr sz="1800" b="0" i="0">
                <a:latin typeface="Arial" pitchFamily="34" charset="0"/>
                <a:cs typeface="+mn-cs"/>
              </a:defRPr>
            </a:lvl1pPr>
          </a:lstStyle>
          <a:p>
            <a:pPr>
              <a:defRPr/>
            </a:pPr>
            <a:endParaRPr lang="en-US"/>
          </a:p>
        </p:txBody>
      </p:sp>
      <p:sp>
        <p:nvSpPr>
          <p:cNvPr id="17" name="Slide Number Placeholder 5"/>
          <p:cNvSpPr>
            <a:spLocks noGrp="1"/>
          </p:cNvSpPr>
          <p:nvPr>
            <p:ph type="sldNum" sz="quarter" idx="12"/>
          </p:nvPr>
        </p:nvSpPr>
        <p:spPr>
          <a:xfrm>
            <a:off x="6553200" y="6245225"/>
            <a:ext cx="2133600" cy="476250"/>
          </a:xfrm>
        </p:spPr>
        <p:txBody>
          <a:bodyPr/>
          <a:lstStyle>
            <a:lvl1pPr>
              <a:defRPr/>
            </a:lvl1pPr>
          </a:lstStyle>
          <a:p>
            <a:pPr>
              <a:defRPr/>
            </a:pPr>
            <a:fld id="{146E4E7B-2244-48BF-BDC1-3F6FF257BB6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8913" y="720725"/>
            <a:ext cx="8702675" cy="1323975"/>
          </a:xfrm>
        </p:spPr>
        <p:txBody>
          <a:bodyPr/>
          <a:lstStyle/>
          <a:p>
            <a:pPr lvl="0"/>
            <a:endParaRPr lang="en-US" noProof="0"/>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0C5DE911-AE32-457C-9D39-D147583F6208}" type="slidenum">
              <a:rPr lang="en-US"/>
              <a:pPr>
                <a:defRPr/>
              </a:pPr>
              <a:t>‹#›</a:t>
            </a:fld>
            <a:r>
              <a:rPr lang="en-US"/>
              <a:t>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 preserve="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8913" y="720725"/>
            <a:ext cx="8702675" cy="1323975"/>
          </a:xfrm>
        </p:spPr>
        <p:txBody>
          <a:bodyPr/>
          <a:lstStyle/>
          <a:p>
            <a:pPr lvl="0"/>
            <a:endParaRPr lang="en-US" noProof="0"/>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F06A949F-C70B-4CEE-BB0A-B05085D286FE}" type="slidenum">
              <a:rPr lang="en-US"/>
              <a:pPr>
                <a:defRPr/>
              </a:pPr>
              <a:t>‹#›</a:t>
            </a:fld>
            <a:r>
              <a:rPr lang="en-US"/>
              <a:t>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05A6BD37-BD3F-46F1-A723-11C8140AD05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CD586901-F5C4-4F56-99F4-88DBCC0BF196}"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F234C7D1-4139-4DCD-B0FB-EC17F9EB2480}"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225" y="1776413"/>
            <a:ext cx="414655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5175" y="1776413"/>
            <a:ext cx="4148138"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83ED9D88-23B4-4C15-B589-FC27D0E7FB4B}"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F937F7A1-2949-49C4-991F-2FF65EF8B6BA}"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1F1AEF2A-B9C1-43CC-BD64-EA5EA2E2A1B3}"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73E817AB-089F-403F-80A8-53D88DD7325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pPr>
                <a:defRPr/>
              </a:pPr>
              <a:t>‹#›</a:t>
            </a:fld>
            <a:endParaRPr lang="en-US" dirty="0"/>
          </a:p>
        </p:txBody>
      </p:sp>
      <p:sp>
        <p:nvSpPr>
          <p:cNvPr id="3" name="Slide Number Placeholder 5"/>
          <p:cNvSpPr txBox="1">
            <a:spLocks/>
          </p:cNvSpPr>
          <p:nvPr userDrawn="1"/>
        </p:nvSpPr>
        <p:spPr>
          <a:xfrm>
            <a:off x="0" y="0"/>
            <a:ext cx="838200" cy="685800"/>
          </a:xfrm>
          <a:prstGeom prst="rect">
            <a:avLst/>
          </a:prstGeom>
          <a:solidFill>
            <a:schemeClr val="bg1"/>
          </a:solidFill>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accent1"/>
                </a:solidFill>
                <a:effectLst/>
                <a:uLnTx/>
                <a:uFillTx/>
                <a:latin typeface="+mn-lt"/>
                <a:ea typeface="+mn-ea"/>
                <a:cs typeface="+mn-cs"/>
              </a:rPr>
              <a:t>High Tech Marketing</a:t>
            </a:r>
            <a:endParaRPr kumimoji="0" lang="en-US" sz="1000" b="1"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6AA6361-AAE0-4799-B3FA-6DEC56CE908D}"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8E3EDE6C-2599-4279-BDB7-C71A2C3F55EB}"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62D5EF76-1BF8-4513-9805-244B157E80A6}"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938" y="207963"/>
            <a:ext cx="2111375" cy="6092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5" y="207963"/>
            <a:ext cx="6183313" cy="6092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8B91267-C0E0-4916-A57A-145B711FA57F}"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6725" y="917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9175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66675"/>
            <a:ext cx="2070100" cy="53768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66675"/>
            <a:ext cx="6057900" cy="5376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pPr>
              <a:defRPr/>
            </a:pPr>
            <a:fld id="{95A01D97-DDFB-492C-9D93-F936EC2D0F93}"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006CAE00-AD73-4400-BADF-93E7B0AF8DD6}"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82773020-E112-4859-8394-84E0EE3400F5}"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F6DA6C14-73F2-4639-A1B4-CD485C16B746}" type="slidenum">
              <a:rPr lang="en-US"/>
              <a:pPr>
                <a:defRPr/>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A42CBFE9-EEDF-47C2-AFC1-D8D810FA039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8FC76314-B735-4027-9DEA-208F2F48D554}" type="slidenum">
              <a:rPr lang="en-US"/>
              <a:pPr>
                <a:defRPr/>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44DB0AA-BC8A-4CA9-8FD1-26206DE5F03E}" type="slidenum">
              <a:rPr lang="en-US"/>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BDDF321B-AEDB-4DBA-BAF2-4C56A85E0C3A}" type="slidenum">
              <a:rPr lang="en-US"/>
              <a:pPr>
                <a:defRPr/>
              </a:pPr>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85D980B8-5273-4A01-A007-A2735B5CD1BF}" type="slidenum">
              <a:rPr lang="en-US"/>
              <a:pPr>
                <a:defRPr/>
              </a:pPr>
              <a:t>‹#›</a:t>
            </a:fld>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9CFC418C-8289-402F-9FD7-62C9DF51CE4A}" type="slidenum">
              <a:rPr lang="en-US"/>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7175" y="1600200"/>
            <a:ext cx="2079625" cy="4525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3538" y="1600200"/>
            <a:ext cx="6091237"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4A5EBAC6-982E-4E50-8E19-8B6675A92AFE}" type="slidenum">
              <a:rPr lang="en-US"/>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109</a:t>
                </a:r>
              </a:p>
              <a:p>
                <a:pPr fontAlgn="auto">
                  <a:spcBef>
                    <a:spcPts val="0"/>
                  </a:spcBef>
                  <a:spcAft>
                    <a:spcPts val="0"/>
                  </a:spcAft>
                  <a:defRPr/>
                </a:pPr>
                <a:r>
                  <a:rPr lang="en-US" i="0">
                    <a:solidFill>
                      <a:prstClr val="white"/>
                    </a:solidFill>
                  </a:rPr>
                  <a:t>207</a:t>
                </a:r>
              </a:p>
              <a:p>
                <a:pPr fontAlgn="auto">
                  <a:spcBef>
                    <a:spcPts val="0"/>
                  </a:spcBef>
                  <a:spcAft>
                    <a:spcPts val="0"/>
                  </a:spcAft>
                  <a:defRPr/>
                </a:pPr>
                <a:r>
                  <a:rPr lang="en-US" i="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131</a:t>
                </a:r>
              </a:p>
              <a:p>
                <a:pPr fontAlgn="auto">
                  <a:spcBef>
                    <a:spcPts val="0"/>
                  </a:spcBef>
                  <a:spcAft>
                    <a:spcPts val="0"/>
                  </a:spcAft>
                  <a:defRPr/>
                </a:pPr>
                <a:r>
                  <a:rPr lang="en-US" i="0">
                    <a:solidFill>
                      <a:prstClr val="white"/>
                    </a:solidFill>
                  </a:rPr>
                  <a:t>56</a:t>
                </a:r>
              </a:p>
              <a:p>
                <a:pPr fontAlgn="auto">
                  <a:spcBef>
                    <a:spcPts val="0"/>
                  </a:spcBef>
                  <a:spcAft>
                    <a:spcPts val="0"/>
                  </a:spcAft>
                  <a:defRPr/>
                </a:pPr>
                <a:r>
                  <a:rPr lang="en-US" i="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0</a:t>
                </a:r>
              </a:p>
              <a:p>
                <a:pPr fontAlgn="auto">
                  <a:spcBef>
                    <a:spcPts val="0"/>
                  </a:spcBef>
                  <a:spcAft>
                    <a:spcPts val="0"/>
                  </a:spcAft>
                  <a:defRPr/>
                </a:pPr>
                <a:r>
                  <a:rPr lang="en-US" i="0">
                    <a:solidFill>
                      <a:prstClr val="white"/>
                    </a:solidFill>
                  </a:rPr>
                  <a:t>99</a:t>
                </a:r>
              </a:p>
              <a:p>
                <a:pPr fontAlgn="auto">
                  <a:spcBef>
                    <a:spcPts val="0"/>
                  </a:spcBef>
                  <a:spcAft>
                    <a:spcPts val="0"/>
                  </a:spcAft>
                  <a:defRPr/>
                </a:pPr>
                <a:r>
                  <a:rPr lang="en-US" i="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85</a:t>
                </a:r>
              </a:p>
              <a:p>
                <a:pPr fontAlgn="auto">
                  <a:spcBef>
                    <a:spcPts val="0"/>
                  </a:spcBef>
                  <a:spcAft>
                    <a:spcPts val="0"/>
                  </a:spcAft>
                  <a:defRPr/>
                </a:pPr>
                <a:r>
                  <a:rPr lang="en-US" i="0">
                    <a:solidFill>
                      <a:prstClr val="white"/>
                    </a:solidFill>
                  </a:rPr>
                  <a:t>165</a:t>
                </a:r>
              </a:p>
              <a:p>
                <a:pPr fontAlgn="auto">
                  <a:spcBef>
                    <a:spcPts val="0"/>
                  </a:spcBef>
                  <a:spcAft>
                    <a:spcPts val="0"/>
                  </a:spcAft>
                  <a:defRPr/>
                </a:pPr>
                <a:r>
                  <a:rPr lang="en-US" i="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73</a:t>
                </a:r>
              </a:p>
              <a:p>
                <a:pPr fontAlgn="auto">
                  <a:spcBef>
                    <a:spcPts val="0"/>
                  </a:spcBef>
                  <a:spcAft>
                    <a:spcPts val="0"/>
                  </a:spcAft>
                  <a:defRPr/>
                </a:pPr>
                <a:r>
                  <a:rPr lang="en-US" i="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185</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151</a:t>
                </a:r>
              </a:p>
              <a:p>
                <a:pPr fontAlgn="auto">
                  <a:spcBef>
                    <a:spcPts val="0"/>
                  </a:spcBef>
                  <a:spcAft>
                    <a:spcPts val="0"/>
                  </a:spcAft>
                  <a:defRPr/>
                </a:pPr>
                <a:r>
                  <a:rPr lang="en-US" i="0">
                    <a:solidFill>
                      <a:prstClr val="white"/>
                    </a:solidFill>
                  </a:rPr>
                  <a:t>75</a:t>
                </a:r>
              </a:p>
              <a:p>
                <a:pPr fontAlgn="auto">
                  <a:spcBef>
                    <a:spcPts val="0"/>
                  </a:spcBef>
                  <a:spcAft>
                    <a:spcPts val="0"/>
                  </a:spcAft>
                  <a:defRPr/>
                </a:pPr>
                <a:r>
                  <a:rPr lang="en-US" i="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193</a:t>
                </a:r>
              </a:p>
              <a:p>
                <a:pPr fontAlgn="auto">
                  <a:spcBef>
                    <a:spcPts val="0"/>
                  </a:spcBef>
                  <a:spcAft>
                    <a:spcPts val="0"/>
                  </a:spcAft>
                  <a:defRPr/>
                </a:pPr>
                <a:r>
                  <a:rPr lang="en-US" i="0">
                    <a:solidFill>
                      <a:prstClr val="white"/>
                    </a:solidFill>
                  </a:rPr>
                  <a:t>187</a:t>
                </a:r>
              </a:p>
              <a:p>
                <a:pPr fontAlgn="auto">
                  <a:spcBef>
                    <a:spcPts val="0"/>
                  </a:spcBef>
                  <a:spcAft>
                    <a:spcPts val="0"/>
                  </a:spcAft>
                  <a:defRPr/>
                </a:pPr>
                <a:r>
                  <a:rPr lang="en-US" i="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221</a:t>
                </a:r>
              </a:p>
              <a:p>
                <a:pPr fontAlgn="auto">
                  <a:spcBef>
                    <a:spcPts val="0"/>
                  </a:spcBef>
                  <a:spcAft>
                    <a:spcPts val="0"/>
                  </a:spcAft>
                  <a:defRPr/>
                </a:pPr>
                <a:r>
                  <a:rPr lang="en-US" i="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236</a:t>
                </a:r>
              </a:p>
              <a:p>
                <a:pPr fontAlgn="auto">
                  <a:spcBef>
                    <a:spcPts val="0"/>
                  </a:spcBef>
                  <a:spcAft>
                    <a:spcPts val="0"/>
                  </a:spcAft>
                  <a:defRPr/>
                </a:pPr>
                <a:r>
                  <a:rPr lang="en-US" i="0">
                    <a:solidFill>
                      <a:prstClr val="white"/>
                    </a:solidFill>
                  </a:rPr>
                  <a:t>137</a:t>
                </a:r>
              </a:p>
              <a:p>
                <a:pPr fontAlgn="auto">
                  <a:spcBef>
                    <a:spcPts val="0"/>
                  </a:spcBef>
                  <a:spcAft>
                    <a:spcPts val="0"/>
                  </a:spcAft>
                  <a:defRPr/>
                </a:pPr>
                <a:r>
                  <a:rPr lang="en-US" i="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127</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203</a:t>
                </a:r>
              </a:p>
              <a:p>
                <a:pPr fontAlgn="auto">
                  <a:spcBef>
                    <a:spcPts val="0"/>
                  </a:spcBef>
                  <a:spcAft>
                    <a:spcPts val="0"/>
                  </a:spcAft>
                  <a:defRPr/>
                </a:pPr>
                <a:r>
                  <a:rPr lang="en-US" i="0">
                    <a:solidFill>
                      <a:prstClr val="white"/>
                    </a:solidFill>
                  </a:rPr>
                  <a:t>215</a:t>
                </a:r>
              </a:p>
              <a:p>
                <a:pPr fontAlgn="auto">
                  <a:spcBef>
                    <a:spcPts val="0"/>
                  </a:spcBef>
                  <a:spcAft>
                    <a:spcPts val="0"/>
                  </a:spcAft>
                  <a:defRPr/>
                </a:pPr>
                <a:r>
                  <a:rPr lang="en-US" i="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179</a:t>
                </a:r>
              </a:p>
              <a:p>
                <a:pPr fontAlgn="auto">
                  <a:spcBef>
                    <a:spcPts val="0"/>
                  </a:spcBef>
                  <a:spcAft>
                    <a:spcPts val="0"/>
                  </a:spcAft>
                  <a:defRPr/>
                </a:pPr>
                <a:r>
                  <a:rPr lang="en-US" i="0">
                    <a:solidFill>
                      <a:srgbClr val="1F497D"/>
                    </a:solidFill>
                  </a:rPr>
                  <a:t>149</a:t>
                </a:r>
              </a:p>
              <a:p>
                <a:pPr fontAlgn="auto">
                  <a:spcBef>
                    <a:spcPts val="0"/>
                  </a:spcBef>
                  <a:spcAft>
                    <a:spcPts val="0"/>
                  </a:spcAft>
                  <a:defRPr/>
                </a:pPr>
                <a:r>
                  <a:rPr lang="en-US" i="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212</a:t>
                </a:r>
              </a:p>
              <a:p>
                <a:pPr fontAlgn="auto">
                  <a:spcBef>
                    <a:spcPts val="0"/>
                  </a:spcBef>
                  <a:spcAft>
                    <a:spcPts val="0"/>
                  </a:spcAft>
                  <a:defRPr/>
                </a:pPr>
                <a:r>
                  <a:rPr lang="en-US" i="0">
                    <a:solidFill>
                      <a:prstClr val="white"/>
                    </a:solidFill>
                  </a:rPr>
                  <a:t>195</a:t>
                </a:r>
              </a:p>
              <a:p>
                <a:pPr fontAlgn="auto">
                  <a:spcBef>
                    <a:spcPts val="0"/>
                  </a:spcBef>
                  <a:spcAft>
                    <a:spcPts val="0"/>
                  </a:spcAft>
                  <a:defRPr/>
                </a:pPr>
                <a:r>
                  <a:rPr lang="en-US" i="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242</a:t>
                </a:r>
              </a:p>
              <a:p>
                <a:pPr fontAlgn="auto">
                  <a:spcBef>
                    <a:spcPts val="0"/>
                  </a:spcBef>
                  <a:spcAft>
                    <a:spcPts val="0"/>
                  </a:spcAft>
                  <a:defRPr/>
                </a:pPr>
                <a:r>
                  <a:rPr lang="en-US" i="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249</a:t>
                </a:r>
              </a:p>
              <a:p>
                <a:pPr fontAlgn="auto">
                  <a:spcBef>
                    <a:spcPts val="0"/>
                  </a:spcBef>
                  <a:spcAft>
                    <a:spcPts val="0"/>
                  </a:spcAft>
                  <a:defRPr/>
                </a:pPr>
                <a:r>
                  <a:rPr lang="en-US" i="0">
                    <a:solidFill>
                      <a:prstClr val="white"/>
                    </a:solidFill>
                  </a:rPr>
                  <a:t>213</a:t>
                </a:r>
                <a:endParaRPr lang="en-US" i="0" dirty="0">
                  <a:solidFill>
                    <a:prstClr val="white"/>
                  </a:solidFill>
                </a:endParaRP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229</a:t>
                </a:r>
              </a:p>
              <a:p>
                <a:pPr fontAlgn="auto">
                  <a:spcBef>
                    <a:spcPts val="0"/>
                  </a:spcBef>
                  <a:spcAft>
                    <a:spcPts val="0"/>
                  </a:spcAft>
                  <a:defRPr/>
                </a:pPr>
                <a:r>
                  <a:rPr lang="en-US" i="0">
                    <a:solidFill>
                      <a:prstClr val="white"/>
                    </a:solidFill>
                  </a:rPr>
                  <a:t>205</a:t>
                </a:r>
              </a:p>
              <a:p>
                <a:pPr fontAlgn="auto">
                  <a:spcBef>
                    <a:spcPts val="0"/>
                  </a:spcBef>
                  <a:spcAft>
                    <a:spcPts val="0"/>
                  </a:spcAft>
                  <a:defRPr/>
                </a:pPr>
                <a:r>
                  <a:rPr lang="en-US" i="0">
                    <a:solidFill>
                      <a:prstClr val="white"/>
                    </a:solidFill>
                  </a:rPr>
                  <a:t>186</a:t>
                </a:r>
                <a:endParaRPr lang="en-US" i="0" dirty="0">
                  <a:solidFill>
                    <a:prstClr val="white"/>
                  </a:solidFill>
                </a:endParaRP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248</a:t>
                </a:r>
              </a:p>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7FAFDD"/>
                    </a:solidFill>
                  </a:rPr>
                  <a:t>180</a:t>
                </a:r>
              </a:p>
              <a:p>
                <a:pPr fontAlgn="auto">
                  <a:spcBef>
                    <a:spcPts val="0"/>
                  </a:spcBef>
                  <a:spcAft>
                    <a:spcPts val="0"/>
                  </a:spcAft>
                  <a:defRPr/>
                </a:pPr>
                <a:r>
                  <a:rPr lang="en-US" i="0">
                    <a:solidFill>
                      <a:srgbClr val="7FAFDD"/>
                    </a:solidFill>
                  </a:rPr>
                  <a:t>213</a:t>
                </a:r>
              </a:p>
              <a:p>
                <a:pPr fontAlgn="auto">
                  <a:spcBef>
                    <a:spcPts val="0"/>
                  </a:spcBef>
                  <a:spcAft>
                    <a:spcPts val="0"/>
                  </a:spcAft>
                  <a:defRPr/>
                </a:pPr>
                <a:r>
                  <a:rPr lang="en-US" i="0">
                    <a:solidFill>
                      <a:srgbClr val="7FAFDD"/>
                    </a:solidFill>
                  </a:rPr>
                  <a:t>154</a:t>
                </a:r>
                <a:endParaRPr lang="en-US" i="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231</a:t>
                </a:r>
              </a:p>
              <a:p>
                <a:pPr fontAlgn="auto">
                  <a:spcBef>
                    <a:spcPts val="0"/>
                  </a:spcBef>
                  <a:spcAft>
                    <a:spcPts val="0"/>
                  </a:spcAft>
                  <a:defRPr/>
                </a:pPr>
                <a:r>
                  <a:rPr lang="en-US" i="0">
                    <a:solidFill>
                      <a:prstClr val="white"/>
                    </a:solidFill>
                  </a:rPr>
                  <a:t>200</a:t>
                </a:r>
                <a:endParaRPr lang="en-US" i="0" dirty="0">
                  <a:solidFill>
                    <a:prstClr val="white"/>
                  </a:solidFill>
                </a:endParaRP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240</a:t>
                </a:r>
              </a:p>
              <a:p>
                <a:pPr fontAlgn="auto">
                  <a:spcBef>
                    <a:spcPts val="0"/>
                  </a:spcBef>
                  <a:spcAft>
                    <a:spcPts val="0"/>
                  </a:spcAft>
                  <a:defRPr/>
                </a:pPr>
                <a:r>
                  <a:rPr lang="en-US" i="0">
                    <a:solidFill>
                      <a:prstClr val="white"/>
                    </a:solidFill>
                  </a:rPr>
                  <a:t>202</a:t>
                </a:r>
                <a:endParaRPr lang="en-US" i="0" dirty="0">
                  <a:solidFill>
                    <a:prstClr val="white"/>
                  </a:solidFill>
                </a:endParaRP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241</a:t>
                </a:r>
                <a:endParaRPr lang="en-US" i="0" dirty="0">
                  <a:solidFill>
                    <a:prstClr val="white"/>
                  </a:solidFill>
                </a:endParaRP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 xmlns:p14="http://schemas.microsoft.com/office/powerpoint/2010/main" val="9341284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22408311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404590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12940317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a:solidFill>
                <a:prstClr val="white"/>
              </a:solidFill>
            </a:endParaRPr>
          </a:p>
        </p:txBody>
      </p:sp>
      <p:sp>
        <p:nvSpPr>
          <p:cNvPr id="5" name="Rectangle 80"/>
          <p:cNvSpPr/>
          <p:nvPr/>
        </p:nvSpPr>
        <p:spPr>
          <a:xfrm>
            <a:off x="0" y="0"/>
            <a:ext cx="9144000" cy="762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a:solidFill>
                <a:prstClr val="white"/>
              </a:solidFill>
            </a:endParaRPr>
          </a:p>
        </p:txBody>
      </p:sp>
      <p:sp>
        <p:nvSpPr>
          <p:cNvPr id="6" name="Rectangle 71"/>
          <p:cNvSpPr txBox="1">
            <a:spLocks noChangeArrowheads="1"/>
          </p:cNvSpPr>
          <p:nvPr/>
        </p:nvSpPr>
        <p:spPr bwMode="auto">
          <a:xfrm>
            <a:off x="8229600" y="64770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C5E0194C-F090-41D8-97F0-85FDA3372339}" type="slidenum">
              <a:rPr lang="en-US" sz="1200" i="0" smtClean="0">
                <a:solidFill>
                  <a:srgbClr val="000000"/>
                </a:solidFill>
                <a:latin typeface="Myriad Pro" pitchFamily="34" charset="0"/>
              </a:rPr>
              <a:pPr algn="r" fontAlgn="auto">
                <a:spcBef>
                  <a:spcPts val="0"/>
                </a:spcBef>
                <a:spcAft>
                  <a:spcPts val="0"/>
                </a:spcAft>
                <a:defRPr/>
              </a:pPr>
              <a:t>‹#›</a:t>
            </a:fld>
            <a:r>
              <a:rPr lang="en-US" sz="1200" i="0" dirty="0" smtClean="0">
                <a:solidFill>
                  <a:srgbClr val="000000"/>
                </a:solidFill>
                <a:latin typeface="Myriad Pro" pitchFamily="34" charset="0"/>
              </a:rPr>
              <a:t> </a:t>
            </a:r>
            <a:endParaRPr lang="en-US" sz="1200" i="0" dirty="0">
              <a:solidFill>
                <a:srgbClr val="000000"/>
              </a:solidFill>
              <a:latin typeface="Myriad Pro" pitchFamily="34" charset="0"/>
            </a:endParaRPr>
          </a:p>
        </p:txBody>
      </p:sp>
      <p:grpSp>
        <p:nvGrpSpPr>
          <p:cNvPr id="7" name="Group 8"/>
          <p:cNvGrpSpPr>
            <a:grpSpLocks noChangeAspect="1"/>
          </p:cNvGrpSpPr>
          <p:nvPr/>
        </p:nvGrpSpPr>
        <p:grpSpPr bwMode="auto">
          <a:xfrm>
            <a:off x="425450" y="6502400"/>
            <a:ext cx="2422525" cy="279400"/>
            <a:chOff x="240" y="3744"/>
            <a:chExt cx="2055" cy="237"/>
          </a:xfrm>
        </p:grpSpPr>
        <p:sp>
          <p:nvSpPr>
            <p:cNvPr id="8"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9" name="Freeform 9"/>
            <p:cNvSpPr>
              <a:spLocks noEditPoints="1"/>
            </p:cNvSpPr>
            <p:nvPr userDrawn="1"/>
          </p:nvSpPr>
          <p:spPr bwMode="auto">
            <a:xfrm>
              <a:off x="1355" y="3744"/>
              <a:ext cx="462" cy="79"/>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10" name="Freeform 10"/>
            <p:cNvSpPr>
              <a:spLocks noEditPoints="1"/>
            </p:cNvSpPr>
            <p:nvPr userDrawn="1"/>
          </p:nvSpPr>
          <p:spPr bwMode="auto">
            <a:xfrm>
              <a:off x="590" y="3744"/>
              <a:ext cx="737" cy="79"/>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11"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12"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grpSp>
      <p:sp>
        <p:nvSpPr>
          <p:cNvPr id="13"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a:lstStyle/>
          <a:p>
            <a:pPr fontAlgn="auto">
              <a:spcBef>
                <a:spcPts val="0"/>
              </a:spcBef>
              <a:spcAft>
                <a:spcPts val="0"/>
              </a:spcAft>
              <a:defRPr/>
            </a:pPr>
            <a:endParaRPr lang="en-US" sz="1800" i="0">
              <a:solidFill>
                <a:srgbClr val="000000"/>
              </a:solidFill>
              <a:latin typeface="Myriad Pro"/>
            </a:endParaRPr>
          </a:p>
        </p:txBody>
      </p:sp>
      <p:pic>
        <p:nvPicPr>
          <p:cNvPr id="14" name="Picture 2" descr="Q:\Repro 2\New guidelines 2011_12\Final 260411\PPT\OLD\050511\WMF\text slide pattern_2 boxes_060511.wmf"/>
          <p:cNvPicPr>
            <a:picLocks noChangeAspect="1" noChangeArrowheads="1"/>
          </p:cNvPicPr>
          <p:nvPr/>
        </p:nvPicPr>
        <p:blipFill>
          <a:blip r:embed="rId2" cstate="print"/>
          <a:srcRect/>
          <a:stretch>
            <a:fillRect/>
          </a:stretch>
        </p:blipFill>
        <p:spPr bwMode="auto">
          <a:xfrm>
            <a:off x="0" y="0"/>
            <a:ext cx="1244600" cy="762000"/>
          </a:xfrm>
          <a:prstGeom prst="rect">
            <a:avLst/>
          </a:prstGeom>
          <a:noFill/>
          <a:ln w="9525">
            <a:noFill/>
            <a:miter lim="800000"/>
            <a:headEnd/>
            <a:tailEnd/>
          </a:ln>
        </p:spPr>
      </p:pic>
      <p:pic>
        <p:nvPicPr>
          <p:cNvPr id="15" name="Picture 2" descr="C:\Documents and Settings\362221\My Documents\TCS\Miscellaneous\Corporate Research Logo.JPG"/>
          <p:cNvPicPr>
            <a:picLocks noChangeAspect="1" noChangeArrowheads="1"/>
          </p:cNvPicPr>
          <p:nvPr/>
        </p:nvPicPr>
        <p:blipFill>
          <a:blip r:embed="rId3" cstate="print"/>
          <a:srcRect/>
          <a:stretch>
            <a:fillRect/>
          </a:stretch>
        </p:blipFill>
        <p:spPr bwMode="auto">
          <a:xfrm>
            <a:off x="8305800" y="0"/>
            <a:ext cx="838200" cy="762000"/>
          </a:xfrm>
          <a:prstGeom prst="rect">
            <a:avLst/>
          </a:prstGeom>
          <a:noFill/>
          <a:ln w="9525">
            <a:noFill/>
            <a:miter lim="800000"/>
            <a:headEnd/>
            <a:tailEnd/>
          </a:ln>
        </p:spPr>
      </p:pic>
      <p:sp>
        <p:nvSpPr>
          <p:cNvPr id="16"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a:solidFill>
                <a:prstClr val="white"/>
              </a:solidFill>
            </a:endParaRPr>
          </a:p>
        </p:txBody>
      </p:sp>
      <p:sp>
        <p:nvSpPr>
          <p:cNvPr id="1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18" name="TextBox 17"/>
          <p:cNvSpPr txBox="1"/>
          <p:nvPr/>
        </p:nvSpPr>
        <p:spPr>
          <a:xfrm>
            <a:off x="152400" y="6334125"/>
            <a:ext cx="2787650" cy="214313"/>
          </a:xfrm>
          <a:prstGeom prst="rect">
            <a:avLst/>
          </a:prstGeom>
          <a:noFill/>
        </p:spPr>
        <p:txBody>
          <a:bodyPr>
            <a:spAutoFit/>
          </a:bodyPr>
          <a:lstStyle/>
          <a:p>
            <a:pPr>
              <a:defRPr/>
            </a:pPr>
            <a:r>
              <a:rPr lang="en-US" sz="800" b="1" i="0">
                <a:solidFill>
                  <a:prstClr val="white"/>
                </a:solidFill>
                <a:latin typeface="Myriad Pro"/>
              </a:rPr>
              <a:t>Copyright © 2011 Tata Consultancy Services Limited</a:t>
            </a:r>
          </a:p>
        </p:txBody>
      </p:sp>
      <p:grpSp>
        <p:nvGrpSpPr>
          <p:cNvPr id="19" name="Group 5"/>
          <p:cNvGrpSpPr>
            <a:grpSpLocks noChangeAspect="1"/>
          </p:cNvGrpSpPr>
          <p:nvPr/>
        </p:nvGrpSpPr>
        <p:grpSpPr bwMode="auto">
          <a:xfrm>
            <a:off x="423863" y="428625"/>
            <a:ext cx="3262312" cy="376238"/>
            <a:chOff x="267" y="270"/>
            <a:chExt cx="2055" cy="237"/>
          </a:xfrm>
        </p:grpSpPr>
        <p:sp>
          <p:nvSpPr>
            <p:cNvPr id="20"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21"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22"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23"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24"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grpSp>
      <p:sp>
        <p:nvSpPr>
          <p:cNvPr id="25"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pic>
        <p:nvPicPr>
          <p:cNvPr id="26" name="Picture 4" descr="Q:\Repro 2\New guidelines 2011_12\Final 260411\PPT\OLD\050511\WMF\TATA Patter revised.wmf"/>
          <p:cNvPicPr>
            <a:picLocks noChangeAspect="1" noChangeArrowheads="1"/>
          </p:cNvPicPr>
          <p:nvPr/>
        </p:nvPicPr>
        <p:blipFill>
          <a:blip r:embed="rId4" cstate="print"/>
          <a:srcRect/>
          <a:stretch>
            <a:fillRect/>
          </a:stretch>
        </p:blipFill>
        <p:spPr bwMode="auto">
          <a:xfrm>
            <a:off x="0" y="1344613"/>
            <a:ext cx="2462213" cy="1260475"/>
          </a:xfrm>
          <a:prstGeom prst="rect">
            <a:avLst/>
          </a:prstGeom>
          <a:noFill/>
          <a:ln w="9525">
            <a:noFill/>
            <a:miter lim="800000"/>
            <a:headEnd/>
            <a:tailEnd/>
          </a:ln>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9545158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31382"/>
            <a:ext cx="6934200" cy="487362"/>
          </a:xfrm>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4973342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33258762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9634877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9610705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 xmlns:p14="http://schemas.microsoft.com/office/powerpoint/2010/main" val="3758180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605685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36567911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189793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1"/>
          <p:cNvSpPr txBox="1"/>
          <p:nvPr userDrawn="1"/>
        </p:nvSpPr>
        <p:spPr>
          <a:xfrm>
            <a:off x="295275" y="3248025"/>
            <a:ext cx="8239125" cy="549275"/>
          </a:xfrm>
          <a:prstGeom prst="rect">
            <a:avLst/>
          </a:prstGeom>
          <a:noFill/>
        </p:spPr>
        <p:txBody>
          <a:bodyPr>
            <a:spAutoFit/>
          </a:bodyPr>
          <a:lstStyle/>
          <a:p>
            <a:pPr fontAlgn="auto">
              <a:spcAft>
                <a:spcPts val="0"/>
              </a:spcAft>
              <a:defRPr/>
            </a:pPr>
            <a:r>
              <a:rPr lang="en-US" sz="3000" i="0" dirty="0">
                <a:solidFill>
                  <a:schemeClr val="bg1"/>
                </a:solidFill>
                <a:latin typeface="Myriad Pro" pitchFamily="34" charset="0"/>
                <a:ea typeface="+mj-ea"/>
                <a:cs typeface="+mj-cs"/>
              </a:rPr>
              <a:t>Thank You</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rtlCol="0">
            <a:normAutofit/>
          </a:bodyPr>
          <a:lstStyle>
            <a:lvl1pPr>
              <a:buNone/>
              <a:defRPr>
                <a:solidFill>
                  <a:schemeClr val="bg1"/>
                </a:solidFill>
              </a:defRPr>
            </a:lvl1pPr>
          </a:lstStyle>
          <a:p>
            <a:pPr lvl="0"/>
            <a:r>
              <a:rPr lang="en-US" noProof="0" smtClean="0"/>
              <a:t>Click icon to add table</a:t>
            </a:r>
            <a:endParaRPr lang="en-US" noProof="0" dirty="0"/>
          </a:p>
        </p:txBody>
      </p:sp>
    </p:spTree>
    <p:extLst>
      <p:ext uri="{BB962C8B-B14F-4D97-AF65-F5344CB8AC3E}">
        <p14:creationId xmlns="" xmlns:p14="http://schemas.microsoft.com/office/powerpoint/2010/main" val="17257307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4216719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34462886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25413"/>
            <a:ext cx="6934200" cy="4873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8382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28027530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109</a:t>
                </a:r>
              </a:p>
              <a:p>
                <a:pPr fontAlgn="auto">
                  <a:spcBef>
                    <a:spcPts val="0"/>
                  </a:spcBef>
                  <a:spcAft>
                    <a:spcPts val="0"/>
                  </a:spcAft>
                  <a:defRPr/>
                </a:pPr>
                <a:r>
                  <a:rPr lang="en-US" i="0">
                    <a:solidFill>
                      <a:prstClr val="white"/>
                    </a:solidFill>
                  </a:rPr>
                  <a:t>207</a:t>
                </a:r>
              </a:p>
              <a:p>
                <a:pPr fontAlgn="auto">
                  <a:spcBef>
                    <a:spcPts val="0"/>
                  </a:spcBef>
                  <a:spcAft>
                    <a:spcPts val="0"/>
                  </a:spcAft>
                  <a:defRPr/>
                </a:pPr>
                <a:r>
                  <a:rPr lang="en-US" i="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131</a:t>
                </a:r>
              </a:p>
              <a:p>
                <a:pPr fontAlgn="auto">
                  <a:spcBef>
                    <a:spcPts val="0"/>
                  </a:spcBef>
                  <a:spcAft>
                    <a:spcPts val="0"/>
                  </a:spcAft>
                  <a:defRPr/>
                </a:pPr>
                <a:r>
                  <a:rPr lang="en-US" i="0">
                    <a:solidFill>
                      <a:prstClr val="white"/>
                    </a:solidFill>
                  </a:rPr>
                  <a:t>56</a:t>
                </a:r>
              </a:p>
              <a:p>
                <a:pPr fontAlgn="auto">
                  <a:spcBef>
                    <a:spcPts val="0"/>
                  </a:spcBef>
                  <a:spcAft>
                    <a:spcPts val="0"/>
                  </a:spcAft>
                  <a:defRPr/>
                </a:pPr>
                <a:r>
                  <a:rPr lang="en-US" i="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0</a:t>
                </a:r>
              </a:p>
              <a:p>
                <a:pPr fontAlgn="auto">
                  <a:spcBef>
                    <a:spcPts val="0"/>
                  </a:spcBef>
                  <a:spcAft>
                    <a:spcPts val="0"/>
                  </a:spcAft>
                  <a:defRPr/>
                </a:pPr>
                <a:r>
                  <a:rPr lang="en-US" i="0">
                    <a:solidFill>
                      <a:prstClr val="white"/>
                    </a:solidFill>
                  </a:rPr>
                  <a:t>99</a:t>
                </a:r>
              </a:p>
              <a:p>
                <a:pPr fontAlgn="auto">
                  <a:spcBef>
                    <a:spcPts val="0"/>
                  </a:spcBef>
                  <a:spcAft>
                    <a:spcPts val="0"/>
                  </a:spcAft>
                  <a:defRPr/>
                </a:pPr>
                <a:r>
                  <a:rPr lang="en-US" i="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85</a:t>
                </a:r>
              </a:p>
              <a:p>
                <a:pPr fontAlgn="auto">
                  <a:spcBef>
                    <a:spcPts val="0"/>
                  </a:spcBef>
                  <a:spcAft>
                    <a:spcPts val="0"/>
                  </a:spcAft>
                  <a:defRPr/>
                </a:pPr>
                <a:r>
                  <a:rPr lang="en-US" i="0">
                    <a:solidFill>
                      <a:prstClr val="white"/>
                    </a:solidFill>
                  </a:rPr>
                  <a:t>165</a:t>
                </a:r>
              </a:p>
              <a:p>
                <a:pPr fontAlgn="auto">
                  <a:spcBef>
                    <a:spcPts val="0"/>
                  </a:spcBef>
                  <a:spcAft>
                    <a:spcPts val="0"/>
                  </a:spcAft>
                  <a:defRPr/>
                </a:pPr>
                <a:r>
                  <a:rPr lang="en-US" i="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73</a:t>
                </a:r>
              </a:p>
              <a:p>
                <a:pPr fontAlgn="auto">
                  <a:spcBef>
                    <a:spcPts val="0"/>
                  </a:spcBef>
                  <a:spcAft>
                    <a:spcPts val="0"/>
                  </a:spcAft>
                  <a:defRPr/>
                </a:pPr>
                <a:r>
                  <a:rPr lang="en-US" i="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185</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151</a:t>
                </a:r>
              </a:p>
              <a:p>
                <a:pPr fontAlgn="auto">
                  <a:spcBef>
                    <a:spcPts val="0"/>
                  </a:spcBef>
                  <a:spcAft>
                    <a:spcPts val="0"/>
                  </a:spcAft>
                  <a:defRPr/>
                </a:pPr>
                <a:r>
                  <a:rPr lang="en-US" i="0">
                    <a:solidFill>
                      <a:prstClr val="white"/>
                    </a:solidFill>
                  </a:rPr>
                  <a:t>75</a:t>
                </a:r>
              </a:p>
              <a:p>
                <a:pPr fontAlgn="auto">
                  <a:spcBef>
                    <a:spcPts val="0"/>
                  </a:spcBef>
                  <a:spcAft>
                    <a:spcPts val="0"/>
                  </a:spcAft>
                  <a:defRPr/>
                </a:pPr>
                <a:r>
                  <a:rPr lang="en-US" i="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193</a:t>
                </a:r>
              </a:p>
              <a:p>
                <a:pPr fontAlgn="auto">
                  <a:spcBef>
                    <a:spcPts val="0"/>
                  </a:spcBef>
                  <a:spcAft>
                    <a:spcPts val="0"/>
                  </a:spcAft>
                  <a:defRPr/>
                </a:pPr>
                <a:r>
                  <a:rPr lang="en-US" i="0">
                    <a:solidFill>
                      <a:prstClr val="white"/>
                    </a:solidFill>
                  </a:rPr>
                  <a:t>187</a:t>
                </a:r>
              </a:p>
              <a:p>
                <a:pPr fontAlgn="auto">
                  <a:spcBef>
                    <a:spcPts val="0"/>
                  </a:spcBef>
                  <a:spcAft>
                    <a:spcPts val="0"/>
                  </a:spcAft>
                  <a:defRPr/>
                </a:pPr>
                <a:r>
                  <a:rPr lang="en-US" i="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221</a:t>
                </a:r>
              </a:p>
              <a:p>
                <a:pPr fontAlgn="auto">
                  <a:spcBef>
                    <a:spcPts val="0"/>
                  </a:spcBef>
                  <a:spcAft>
                    <a:spcPts val="0"/>
                  </a:spcAft>
                  <a:defRPr/>
                </a:pPr>
                <a:r>
                  <a:rPr lang="en-US" i="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236</a:t>
                </a:r>
              </a:p>
              <a:p>
                <a:pPr fontAlgn="auto">
                  <a:spcBef>
                    <a:spcPts val="0"/>
                  </a:spcBef>
                  <a:spcAft>
                    <a:spcPts val="0"/>
                  </a:spcAft>
                  <a:defRPr/>
                </a:pPr>
                <a:r>
                  <a:rPr lang="en-US" i="0">
                    <a:solidFill>
                      <a:prstClr val="white"/>
                    </a:solidFill>
                  </a:rPr>
                  <a:t>137</a:t>
                </a:r>
              </a:p>
              <a:p>
                <a:pPr fontAlgn="auto">
                  <a:spcBef>
                    <a:spcPts val="0"/>
                  </a:spcBef>
                  <a:spcAft>
                    <a:spcPts val="0"/>
                  </a:spcAft>
                  <a:defRPr/>
                </a:pPr>
                <a:r>
                  <a:rPr lang="en-US" i="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127</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203</a:t>
                </a:r>
              </a:p>
              <a:p>
                <a:pPr fontAlgn="auto">
                  <a:spcBef>
                    <a:spcPts val="0"/>
                  </a:spcBef>
                  <a:spcAft>
                    <a:spcPts val="0"/>
                  </a:spcAft>
                  <a:defRPr/>
                </a:pPr>
                <a:r>
                  <a:rPr lang="en-US" i="0">
                    <a:solidFill>
                      <a:prstClr val="white"/>
                    </a:solidFill>
                  </a:rPr>
                  <a:t>215</a:t>
                </a:r>
              </a:p>
              <a:p>
                <a:pPr fontAlgn="auto">
                  <a:spcBef>
                    <a:spcPts val="0"/>
                  </a:spcBef>
                  <a:spcAft>
                    <a:spcPts val="0"/>
                  </a:spcAft>
                  <a:defRPr/>
                </a:pPr>
                <a:r>
                  <a:rPr lang="en-US" i="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179</a:t>
                </a:r>
              </a:p>
              <a:p>
                <a:pPr fontAlgn="auto">
                  <a:spcBef>
                    <a:spcPts val="0"/>
                  </a:spcBef>
                  <a:spcAft>
                    <a:spcPts val="0"/>
                  </a:spcAft>
                  <a:defRPr/>
                </a:pPr>
                <a:r>
                  <a:rPr lang="en-US" i="0">
                    <a:solidFill>
                      <a:srgbClr val="1F497D"/>
                    </a:solidFill>
                  </a:rPr>
                  <a:t>149</a:t>
                </a:r>
              </a:p>
              <a:p>
                <a:pPr fontAlgn="auto">
                  <a:spcBef>
                    <a:spcPts val="0"/>
                  </a:spcBef>
                  <a:spcAft>
                    <a:spcPts val="0"/>
                  </a:spcAft>
                  <a:defRPr/>
                </a:pPr>
                <a:r>
                  <a:rPr lang="en-US" i="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212</a:t>
                </a:r>
              </a:p>
              <a:p>
                <a:pPr fontAlgn="auto">
                  <a:spcBef>
                    <a:spcPts val="0"/>
                  </a:spcBef>
                  <a:spcAft>
                    <a:spcPts val="0"/>
                  </a:spcAft>
                  <a:defRPr/>
                </a:pPr>
                <a:r>
                  <a:rPr lang="en-US" i="0">
                    <a:solidFill>
                      <a:prstClr val="white"/>
                    </a:solidFill>
                  </a:rPr>
                  <a:t>195</a:t>
                </a:r>
              </a:p>
              <a:p>
                <a:pPr fontAlgn="auto">
                  <a:spcBef>
                    <a:spcPts val="0"/>
                  </a:spcBef>
                  <a:spcAft>
                    <a:spcPts val="0"/>
                  </a:spcAft>
                  <a:defRPr/>
                </a:pPr>
                <a:r>
                  <a:rPr lang="en-US" i="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242</a:t>
                </a:r>
              </a:p>
              <a:p>
                <a:pPr fontAlgn="auto">
                  <a:spcBef>
                    <a:spcPts val="0"/>
                  </a:spcBef>
                  <a:spcAft>
                    <a:spcPts val="0"/>
                  </a:spcAft>
                  <a:defRPr/>
                </a:pPr>
                <a:r>
                  <a:rPr lang="en-US" i="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249</a:t>
                </a:r>
              </a:p>
              <a:p>
                <a:pPr fontAlgn="auto">
                  <a:spcBef>
                    <a:spcPts val="0"/>
                  </a:spcBef>
                  <a:spcAft>
                    <a:spcPts val="0"/>
                  </a:spcAft>
                  <a:defRPr/>
                </a:pPr>
                <a:r>
                  <a:rPr lang="en-US" i="0">
                    <a:solidFill>
                      <a:prstClr val="white"/>
                    </a:solidFill>
                  </a:rPr>
                  <a:t>213</a:t>
                </a:r>
                <a:endParaRPr lang="en-US" i="0" dirty="0">
                  <a:solidFill>
                    <a:prstClr val="white"/>
                  </a:solidFill>
                </a:endParaRP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229</a:t>
                </a:r>
              </a:p>
              <a:p>
                <a:pPr fontAlgn="auto">
                  <a:spcBef>
                    <a:spcPts val="0"/>
                  </a:spcBef>
                  <a:spcAft>
                    <a:spcPts val="0"/>
                  </a:spcAft>
                  <a:defRPr/>
                </a:pPr>
                <a:r>
                  <a:rPr lang="en-US" i="0">
                    <a:solidFill>
                      <a:prstClr val="white"/>
                    </a:solidFill>
                  </a:rPr>
                  <a:t>205</a:t>
                </a:r>
              </a:p>
              <a:p>
                <a:pPr fontAlgn="auto">
                  <a:spcBef>
                    <a:spcPts val="0"/>
                  </a:spcBef>
                  <a:spcAft>
                    <a:spcPts val="0"/>
                  </a:spcAft>
                  <a:defRPr/>
                </a:pPr>
                <a:r>
                  <a:rPr lang="en-US" i="0">
                    <a:solidFill>
                      <a:prstClr val="white"/>
                    </a:solidFill>
                  </a:rPr>
                  <a:t>186</a:t>
                </a:r>
                <a:endParaRPr lang="en-US" i="0" dirty="0">
                  <a:solidFill>
                    <a:prstClr val="white"/>
                  </a:solidFill>
                </a:endParaRP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248</a:t>
                </a:r>
              </a:p>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7FAFDD"/>
                    </a:solidFill>
                  </a:rPr>
                  <a:t>180</a:t>
                </a:r>
              </a:p>
              <a:p>
                <a:pPr fontAlgn="auto">
                  <a:spcBef>
                    <a:spcPts val="0"/>
                  </a:spcBef>
                  <a:spcAft>
                    <a:spcPts val="0"/>
                  </a:spcAft>
                  <a:defRPr/>
                </a:pPr>
                <a:r>
                  <a:rPr lang="en-US" i="0">
                    <a:solidFill>
                      <a:srgbClr val="7FAFDD"/>
                    </a:solidFill>
                  </a:rPr>
                  <a:t>213</a:t>
                </a:r>
              </a:p>
              <a:p>
                <a:pPr fontAlgn="auto">
                  <a:spcBef>
                    <a:spcPts val="0"/>
                  </a:spcBef>
                  <a:spcAft>
                    <a:spcPts val="0"/>
                  </a:spcAft>
                  <a:defRPr/>
                </a:pPr>
                <a:r>
                  <a:rPr lang="en-US" i="0">
                    <a:solidFill>
                      <a:srgbClr val="7FAFDD"/>
                    </a:solidFill>
                  </a:rPr>
                  <a:t>154</a:t>
                </a:r>
                <a:endParaRPr lang="en-US" i="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231</a:t>
                </a:r>
              </a:p>
              <a:p>
                <a:pPr fontAlgn="auto">
                  <a:spcBef>
                    <a:spcPts val="0"/>
                  </a:spcBef>
                  <a:spcAft>
                    <a:spcPts val="0"/>
                  </a:spcAft>
                  <a:defRPr/>
                </a:pPr>
                <a:r>
                  <a:rPr lang="en-US" i="0">
                    <a:solidFill>
                      <a:prstClr val="white"/>
                    </a:solidFill>
                  </a:rPr>
                  <a:t>200</a:t>
                </a:r>
                <a:endParaRPr lang="en-US" i="0" dirty="0">
                  <a:solidFill>
                    <a:prstClr val="white"/>
                  </a:solidFill>
                </a:endParaRP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240</a:t>
                </a:r>
              </a:p>
              <a:p>
                <a:pPr fontAlgn="auto">
                  <a:spcBef>
                    <a:spcPts val="0"/>
                  </a:spcBef>
                  <a:spcAft>
                    <a:spcPts val="0"/>
                  </a:spcAft>
                  <a:defRPr/>
                </a:pPr>
                <a:r>
                  <a:rPr lang="en-US" i="0">
                    <a:solidFill>
                      <a:prstClr val="white"/>
                    </a:solidFill>
                  </a:rPr>
                  <a:t>202</a:t>
                </a:r>
                <a:endParaRPr lang="en-US" i="0" dirty="0">
                  <a:solidFill>
                    <a:prstClr val="white"/>
                  </a:solidFill>
                </a:endParaRP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241</a:t>
                </a:r>
                <a:endParaRPr lang="en-US" i="0" dirty="0">
                  <a:solidFill>
                    <a:prstClr val="white"/>
                  </a:solidFill>
                </a:endParaRP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 xmlns:p14="http://schemas.microsoft.com/office/powerpoint/2010/main" val="28355124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30055734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2803424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40582682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109</a:t>
                </a:r>
              </a:p>
              <a:p>
                <a:pPr fontAlgn="auto">
                  <a:spcBef>
                    <a:spcPts val="0"/>
                  </a:spcBef>
                  <a:spcAft>
                    <a:spcPts val="0"/>
                  </a:spcAft>
                  <a:defRPr/>
                </a:pPr>
                <a:r>
                  <a:rPr lang="en-US" i="0">
                    <a:solidFill>
                      <a:prstClr val="white"/>
                    </a:solidFill>
                  </a:rPr>
                  <a:t>207</a:t>
                </a:r>
              </a:p>
              <a:p>
                <a:pPr fontAlgn="auto">
                  <a:spcBef>
                    <a:spcPts val="0"/>
                  </a:spcBef>
                  <a:spcAft>
                    <a:spcPts val="0"/>
                  </a:spcAft>
                  <a:defRPr/>
                </a:pPr>
                <a:r>
                  <a:rPr lang="en-US" i="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131</a:t>
                </a:r>
              </a:p>
              <a:p>
                <a:pPr fontAlgn="auto">
                  <a:spcBef>
                    <a:spcPts val="0"/>
                  </a:spcBef>
                  <a:spcAft>
                    <a:spcPts val="0"/>
                  </a:spcAft>
                  <a:defRPr/>
                </a:pPr>
                <a:r>
                  <a:rPr lang="en-US" i="0">
                    <a:solidFill>
                      <a:prstClr val="white"/>
                    </a:solidFill>
                  </a:rPr>
                  <a:t>56</a:t>
                </a:r>
              </a:p>
              <a:p>
                <a:pPr fontAlgn="auto">
                  <a:spcBef>
                    <a:spcPts val="0"/>
                  </a:spcBef>
                  <a:spcAft>
                    <a:spcPts val="0"/>
                  </a:spcAft>
                  <a:defRPr/>
                </a:pPr>
                <a:r>
                  <a:rPr lang="en-US" i="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0</a:t>
                </a:r>
              </a:p>
              <a:p>
                <a:pPr fontAlgn="auto">
                  <a:spcBef>
                    <a:spcPts val="0"/>
                  </a:spcBef>
                  <a:spcAft>
                    <a:spcPts val="0"/>
                  </a:spcAft>
                  <a:defRPr/>
                </a:pPr>
                <a:r>
                  <a:rPr lang="en-US" i="0">
                    <a:solidFill>
                      <a:prstClr val="white"/>
                    </a:solidFill>
                  </a:rPr>
                  <a:t>99</a:t>
                </a:r>
              </a:p>
              <a:p>
                <a:pPr fontAlgn="auto">
                  <a:spcBef>
                    <a:spcPts val="0"/>
                  </a:spcBef>
                  <a:spcAft>
                    <a:spcPts val="0"/>
                  </a:spcAft>
                  <a:defRPr/>
                </a:pPr>
                <a:r>
                  <a:rPr lang="en-US" i="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85</a:t>
                </a:r>
              </a:p>
              <a:p>
                <a:pPr fontAlgn="auto">
                  <a:spcBef>
                    <a:spcPts val="0"/>
                  </a:spcBef>
                  <a:spcAft>
                    <a:spcPts val="0"/>
                  </a:spcAft>
                  <a:defRPr/>
                </a:pPr>
                <a:r>
                  <a:rPr lang="en-US" i="0">
                    <a:solidFill>
                      <a:prstClr val="white"/>
                    </a:solidFill>
                  </a:rPr>
                  <a:t>165</a:t>
                </a:r>
              </a:p>
              <a:p>
                <a:pPr fontAlgn="auto">
                  <a:spcBef>
                    <a:spcPts val="0"/>
                  </a:spcBef>
                  <a:spcAft>
                    <a:spcPts val="0"/>
                  </a:spcAft>
                  <a:defRPr/>
                </a:pPr>
                <a:r>
                  <a:rPr lang="en-US" i="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73</a:t>
                </a:r>
              </a:p>
              <a:p>
                <a:pPr fontAlgn="auto">
                  <a:spcBef>
                    <a:spcPts val="0"/>
                  </a:spcBef>
                  <a:spcAft>
                    <a:spcPts val="0"/>
                  </a:spcAft>
                  <a:defRPr/>
                </a:pPr>
                <a:r>
                  <a:rPr lang="en-US" i="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185</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151</a:t>
                </a:r>
              </a:p>
              <a:p>
                <a:pPr fontAlgn="auto">
                  <a:spcBef>
                    <a:spcPts val="0"/>
                  </a:spcBef>
                  <a:spcAft>
                    <a:spcPts val="0"/>
                  </a:spcAft>
                  <a:defRPr/>
                </a:pPr>
                <a:r>
                  <a:rPr lang="en-US" i="0">
                    <a:solidFill>
                      <a:prstClr val="white"/>
                    </a:solidFill>
                  </a:rPr>
                  <a:t>75</a:t>
                </a:r>
              </a:p>
              <a:p>
                <a:pPr fontAlgn="auto">
                  <a:spcBef>
                    <a:spcPts val="0"/>
                  </a:spcBef>
                  <a:spcAft>
                    <a:spcPts val="0"/>
                  </a:spcAft>
                  <a:defRPr/>
                </a:pPr>
                <a:r>
                  <a:rPr lang="en-US" i="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193</a:t>
                </a:r>
              </a:p>
              <a:p>
                <a:pPr fontAlgn="auto">
                  <a:spcBef>
                    <a:spcPts val="0"/>
                  </a:spcBef>
                  <a:spcAft>
                    <a:spcPts val="0"/>
                  </a:spcAft>
                  <a:defRPr/>
                </a:pPr>
                <a:r>
                  <a:rPr lang="en-US" i="0">
                    <a:solidFill>
                      <a:prstClr val="white"/>
                    </a:solidFill>
                  </a:rPr>
                  <a:t>187</a:t>
                </a:r>
              </a:p>
              <a:p>
                <a:pPr fontAlgn="auto">
                  <a:spcBef>
                    <a:spcPts val="0"/>
                  </a:spcBef>
                  <a:spcAft>
                    <a:spcPts val="0"/>
                  </a:spcAft>
                  <a:defRPr/>
                </a:pPr>
                <a:r>
                  <a:rPr lang="en-US" i="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221</a:t>
                </a:r>
              </a:p>
              <a:p>
                <a:pPr fontAlgn="auto">
                  <a:spcBef>
                    <a:spcPts val="0"/>
                  </a:spcBef>
                  <a:spcAft>
                    <a:spcPts val="0"/>
                  </a:spcAft>
                  <a:defRPr/>
                </a:pPr>
                <a:r>
                  <a:rPr lang="en-US" i="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236</a:t>
                </a:r>
              </a:p>
              <a:p>
                <a:pPr fontAlgn="auto">
                  <a:spcBef>
                    <a:spcPts val="0"/>
                  </a:spcBef>
                  <a:spcAft>
                    <a:spcPts val="0"/>
                  </a:spcAft>
                  <a:defRPr/>
                </a:pPr>
                <a:r>
                  <a:rPr lang="en-US" i="0">
                    <a:solidFill>
                      <a:prstClr val="white"/>
                    </a:solidFill>
                  </a:rPr>
                  <a:t>137</a:t>
                </a:r>
              </a:p>
              <a:p>
                <a:pPr fontAlgn="auto">
                  <a:spcBef>
                    <a:spcPts val="0"/>
                  </a:spcBef>
                  <a:spcAft>
                    <a:spcPts val="0"/>
                  </a:spcAft>
                  <a:defRPr/>
                </a:pPr>
                <a:r>
                  <a:rPr lang="en-US" i="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127</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203</a:t>
                </a:r>
              </a:p>
              <a:p>
                <a:pPr fontAlgn="auto">
                  <a:spcBef>
                    <a:spcPts val="0"/>
                  </a:spcBef>
                  <a:spcAft>
                    <a:spcPts val="0"/>
                  </a:spcAft>
                  <a:defRPr/>
                </a:pPr>
                <a:r>
                  <a:rPr lang="en-US" i="0">
                    <a:solidFill>
                      <a:prstClr val="white"/>
                    </a:solidFill>
                  </a:rPr>
                  <a:t>215</a:t>
                </a:r>
              </a:p>
              <a:p>
                <a:pPr fontAlgn="auto">
                  <a:spcBef>
                    <a:spcPts val="0"/>
                  </a:spcBef>
                  <a:spcAft>
                    <a:spcPts val="0"/>
                  </a:spcAft>
                  <a:defRPr/>
                </a:pPr>
                <a:r>
                  <a:rPr lang="en-US" i="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179</a:t>
                </a:r>
              </a:p>
              <a:p>
                <a:pPr fontAlgn="auto">
                  <a:spcBef>
                    <a:spcPts val="0"/>
                  </a:spcBef>
                  <a:spcAft>
                    <a:spcPts val="0"/>
                  </a:spcAft>
                  <a:defRPr/>
                </a:pPr>
                <a:r>
                  <a:rPr lang="en-US" i="0">
                    <a:solidFill>
                      <a:srgbClr val="1F497D"/>
                    </a:solidFill>
                  </a:rPr>
                  <a:t>149</a:t>
                </a:r>
              </a:p>
              <a:p>
                <a:pPr fontAlgn="auto">
                  <a:spcBef>
                    <a:spcPts val="0"/>
                  </a:spcBef>
                  <a:spcAft>
                    <a:spcPts val="0"/>
                  </a:spcAft>
                  <a:defRPr/>
                </a:pPr>
                <a:r>
                  <a:rPr lang="en-US" i="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212</a:t>
                </a:r>
              </a:p>
              <a:p>
                <a:pPr fontAlgn="auto">
                  <a:spcBef>
                    <a:spcPts val="0"/>
                  </a:spcBef>
                  <a:spcAft>
                    <a:spcPts val="0"/>
                  </a:spcAft>
                  <a:defRPr/>
                </a:pPr>
                <a:r>
                  <a:rPr lang="en-US" i="0">
                    <a:solidFill>
                      <a:prstClr val="white"/>
                    </a:solidFill>
                  </a:rPr>
                  <a:t>195</a:t>
                </a:r>
              </a:p>
              <a:p>
                <a:pPr fontAlgn="auto">
                  <a:spcBef>
                    <a:spcPts val="0"/>
                  </a:spcBef>
                  <a:spcAft>
                    <a:spcPts val="0"/>
                  </a:spcAft>
                  <a:defRPr/>
                </a:pPr>
                <a:r>
                  <a:rPr lang="en-US" i="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242</a:t>
                </a:r>
              </a:p>
              <a:p>
                <a:pPr fontAlgn="auto">
                  <a:spcBef>
                    <a:spcPts val="0"/>
                  </a:spcBef>
                  <a:spcAft>
                    <a:spcPts val="0"/>
                  </a:spcAft>
                  <a:defRPr/>
                </a:pPr>
                <a:r>
                  <a:rPr lang="en-US" i="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249</a:t>
                </a:r>
              </a:p>
              <a:p>
                <a:pPr fontAlgn="auto">
                  <a:spcBef>
                    <a:spcPts val="0"/>
                  </a:spcBef>
                  <a:spcAft>
                    <a:spcPts val="0"/>
                  </a:spcAft>
                  <a:defRPr/>
                </a:pPr>
                <a:r>
                  <a:rPr lang="en-US" i="0">
                    <a:solidFill>
                      <a:prstClr val="white"/>
                    </a:solidFill>
                  </a:rPr>
                  <a:t>213</a:t>
                </a:r>
                <a:endParaRPr lang="en-US" i="0" dirty="0">
                  <a:solidFill>
                    <a:prstClr val="white"/>
                  </a:solidFill>
                </a:endParaRP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229</a:t>
                </a:r>
              </a:p>
              <a:p>
                <a:pPr fontAlgn="auto">
                  <a:spcBef>
                    <a:spcPts val="0"/>
                  </a:spcBef>
                  <a:spcAft>
                    <a:spcPts val="0"/>
                  </a:spcAft>
                  <a:defRPr/>
                </a:pPr>
                <a:r>
                  <a:rPr lang="en-US" i="0">
                    <a:solidFill>
                      <a:prstClr val="white"/>
                    </a:solidFill>
                  </a:rPr>
                  <a:t>205</a:t>
                </a:r>
              </a:p>
              <a:p>
                <a:pPr fontAlgn="auto">
                  <a:spcBef>
                    <a:spcPts val="0"/>
                  </a:spcBef>
                  <a:spcAft>
                    <a:spcPts val="0"/>
                  </a:spcAft>
                  <a:defRPr/>
                </a:pPr>
                <a:r>
                  <a:rPr lang="en-US" i="0">
                    <a:solidFill>
                      <a:prstClr val="white"/>
                    </a:solidFill>
                  </a:rPr>
                  <a:t>186</a:t>
                </a:r>
                <a:endParaRPr lang="en-US" i="0" dirty="0">
                  <a:solidFill>
                    <a:prstClr val="white"/>
                  </a:solidFill>
                </a:endParaRP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248</a:t>
                </a:r>
              </a:p>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7FAFDD"/>
                    </a:solidFill>
                  </a:rPr>
                  <a:t>180</a:t>
                </a:r>
              </a:p>
              <a:p>
                <a:pPr fontAlgn="auto">
                  <a:spcBef>
                    <a:spcPts val="0"/>
                  </a:spcBef>
                  <a:spcAft>
                    <a:spcPts val="0"/>
                  </a:spcAft>
                  <a:defRPr/>
                </a:pPr>
                <a:r>
                  <a:rPr lang="en-US" i="0">
                    <a:solidFill>
                      <a:srgbClr val="7FAFDD"/>
                    </a:solidFill>
                  </a:rPr>
                  <a:t>213</a:t>
                </a:r>
              </a:p>
              <a:p>
                <a:pPr fontAlgn="auto">
                  <a:spcBef>
                    <a:spcPts val="0"/>
                  </a:spcBef>
                  <a:spcAft>
                    <a:spcPts val="0"/>
                  </a:spcAft>
                  <a:defRPr/>
                </a:pPr>
                <a:r>
                  <a:rPr lang="en-US" i="0">
                    <a:solidFill>
                      <a:srgbClr val="7FAFDD"/>
                    </a:solidFill>
                  </a:rPr>
                  <a:t>154</a:t>
                </a:r>
                <a:endParaRPr lang="en-US" i="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231</a:t>
                </a:r>
              </a:p>
              <a:p>
                <a:pPr fontAlgn="auto">
                  <a:spcBef>
                    <a:spcPts val="0"/>
                  </a:spcBef>
                  <a:spcAft>
                    <a:spcPts val="0"/>
                  </a:spcAft>
                  <a:defRPr/>
                </a:pPr>
                <a:r>
                  <a:rPr lang="en-US" i="0">
                    <a:solidFill>
                      <a:prstClr val="white"/>
                    </a:solidFill>
                  </a:rPr>
                  <a:t>200</a:t>
                </a:r>
                <a:endParaRPr lang="en-US" i="0" dirty="0">
                  <a:solidFill>
                    <a:prstClr val="white"/>
                  </a:solidFill>
                </a:endParaRP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240</a:t>
                </a:r>
              </a:p>
              <a:p>
                <a:pPr fontAlgn="auto">
                  <a:spcBef>
                    <a:spcPts val="0"/>
                  </a:spcBef>
                  <a:spcAft>
                    <a:spcPts val="0"/>
                  </a:spcAft>
                  <a:defRPr/>
                </a:pPr>
                <a:r>
                  <a:rPr lang="en-US" i="0">
                    <a:solidFill>
                      <a:prstClr val="white"/>
                    </a:solidFill>
                  </a:rPr>
                  <a:t>202</a:t>
                </a:r>
                <a:endParaRPr lang="en-US" i="0" dirty="0">
                  <a:solidFill>
                    <a:prstClr val="white"/>
                  </a:solidFill>
                </a:endParaRP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241</a:t>
                </a:r>
                <a:endParaRPr lang="en-US" i="0" dirty="0">
                  <a:solidFill>
                    <a:prstClr val="white"/>
                  </a:solidFill>
                </a:endParaRP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 xmlns:p14="http://schemas.microsoft.com/office/powerpoint/2010/main" val="392503182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53365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1"/>
          <p:cNvSpPr>
            <a:spLocks noGrp="1" noChangeArrowheads="1"/>
          </p:cNvSpPr>
          <p:nvPr>
            <p:ph type="sldNum" sz="quarter" idx="10"/>
          </p:nvPr>
        </p:nvSpPr>
        <p:spPr>
          <a:ln/>
        </p:spPr>
        <p:txBody>
          <a:bodyPr/>
          <a:lstStyle>
            <a:lvl1pPr>
              <a:defRPr/>
            </a:lvl1pPr>
          </a:lstStyle>
          <a:p>
            <a:pPr>
              <a:defRPr/>
            </a:pPr>
            <a:r>
              <a:rPr lang="en-US"/>
              <a:t>- </a:t>
            </a:r>
            <a:fld id="{EBA0D8CD-9E7C-43B7-BD66-5419FD53B5A0}" type="slidenum">
              <a:rPr lang="en-US"/>
              <a:pPr>
                <a:defRPr/>
              </a:pPr>
              <a:t>‹#›</a:t>
            </a:fld>
            <a:r>
              <a:rPr lang="en-US"/>
              <a:t> -</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29118948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23261713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109</a:t>
                </a:r>
              </a:p>
              <a:p>
                <a:pPr fontAlgn="auto">
                  <a:spcBef>
                    <a:spcPts val="0"/>
                  </a:spcBef>
                  <a:spcAft>
                    <a:spcPts val="0"/>
                  </a:spcAft>
                  <a:defRPr/>
                </a:pPr>
                <a:r>
                  <a:rPr lang="en-US" i="0">
                    <a:solidFill>
                      <a:prstClr val="white"/>
                    </a:solidFill>
                  </a:rPr>
                  <a:t>207</a:t>
                </a:r>
              </a:p>
              <a:p>
                <a:pPr fontAlgn="auto">
                  <a:spcBef>
                    <a:spcPts val="0"/>
                  </a:spcBef>
                  <a:spcAft>
                    <a:spcPts val="0"/>
                  </a:spcAft>
                  <a:defRPr/>
                </a:pPr>
                <a:r>
                  <a:rPr lang="en-US" i="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131</a:t>
                </a:r>
              </a:p>
              <a:p>
                <a:pPr fontAlgn="auto">
                  <a:spcBef>
                    <a:spcPts val="0"/>
                  </a:spcBef>
                  <a:spcAft>
                    <a:spcPts val="0"/>
                  </a:spcAft>
                  <a:defRPr/>
                </a:pPr>
                <a:r>
                  <a:rPr lang="en-US" i="0">
                    <a:solidFill>
                      <a:prstClr val="white"/>
                    </a:solidFill>
                  </a:rPr>
                  <a:t>56</a:t>
                </a:r>
              </a:p>
              <a:p>
                <a:pPr fontAlgn="auto">
                  <a:spcBef>
                    <a:spcPts val="0"/>
                  </a:spcBef>
                  <a:spcAft>
                    <a:spcPts val="0"/>
                  </a:spcAft>
                  <a:defRPr/>
                </a:pPr>
                <a:r>
                  <a:rPr lang="en-US" i="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0</a:t>
                </a:r>
              </a:p>
              <a:p>
                <a:pPr fontAlgn="auto">
                  <a:spcBef>
                    <a:spcPts val="0"/>
                  </a:spcBef>
                  <a:spcAft>
                    <a:spcPts val="0"/>
                  </a:spcAft>
                  <a:defRPr/>
                </a:pPr>
                <a:r>
                  <a:rPr lang="en-US" i="0">
                    <a:solidFill>
                      <a:prstClr val="white"/>
                    </a:solidFill>
                  </a:rPr>
                  <a:t>99</a:t>
                </a:r>
              </a:p>
              <a:p>
                <a:pPr fontAlgn="auto">
                  <a:spcBef>
                    <a:spcPts val="0"/>
                  </a:spcBef>
                  <a:spcAft>
                    <a:spcPts val="0"/>
                  </a:spcAft>
                  <a:defRPr/>
                </a:pPr>
                <a:r>
                  <a:rPr lang="en-US" i="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85</a:t>
                </a:r>
              </a:p>
              <a:p>
                <a:pPr fontAlgn="auto">
                  <a:spcBef>
                    <a:spcPts val="0"/>
                  </a:spcBef>
                  <a:spcAft>
                    <a:spcPts val="0"/>
                  </a:spcAft>
                  <a:defRPr/>
                </a:pPr>
                <a:r>
                  <a:rPr lang="en-US" i="0">
                    <a:solidFill>
                      <a:prstClr val="white"/>
                    </a:solidFill>
                  </a:rPr>
                  <a:t>165</a:t>
                </a:r>
              </a:p>
              <a:p>
                <a:pPr fontAlgn="auto">
                  <a:spcBef>
                    <a:spcPts val="0"/>
                  </a:spcBef>
                  <a:spcAft>
                    <a:spcPts val="0"/>
                  </a:spcAft>
                  <a:defRPr/>
                </a:pPr>
                <a:r>
                  <a:rPr lang="en-US" i="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73</a:t>
                </a:r>
              </a:p>
              <a:p>
                <a:pPr fontAlgn="auto">
                  <a:spcBef>
                    <a:spcPts val="0"/>
                  </a:spcBef>
                  <a:spcAft>
                    <a:spcPts val="0"/>
                  </a:spcAft>
                  <a:defRPr/>
                </a:pPr>
                <a:r>
                  <a:rPr lang="en-US" i="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185</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151</a:t>
                </a:r>
              </a:p>
              <a:p>
                <a:pPr fontAlgn="auto">
                  <a:spcBef>
                    <a:spcPts val="0"/>
                  </a:spcBef>
                  <a:spcAft>
                    <a:spcPts val="0"/>
                  </a:spcAft>
                  <a:defRPr/>
                </a:pPr>
                <a:r>
                  <a:rPr lang="en-US" i="0">
                    <a:solidFill>
                      <a:prstClr val="white"/>
                    </a:solidFill>
                  </a:rPr>
                  <a:t>75</a:t>
                </a:r>
              </a:p>
              <a:p>
                <a:pPr fontAlgn="auto">
                  <a:spcBef>
                    <a:spcPts val="0"/>
                  </a:spcBef>
                  <a:spcAft>
                    <a:spcPts val="0"/>
                  </a:spcAft>
                  <a:defRPr/>
                </a:pPr>
                <a:r>
                  <a:rPr lang="en-US" i="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193</a:t>
                </a:r>
              </a:p>
              <a:p>
                <a:pPr fontAlgn="auto">
                  <a:spcBef>
                    <a:spcPts val="0"/>
                  </a:spcBef>
                  <a:spcAft>
                    <a:spcPts val="0"/>
                  </a:spcAft>
                  <a:defRPr/>
                </a:pPr>
                <a:r>
                  <a:rPr lang="en-US" i="0">
                    <a:solidFill>
                      <a:prstClr val="white"/>
                    </a:solidFill>
                  </a:rPr>
                  <a:t>187</a:t>
                </a:r>
              </a:p>
              <a:p>
                <a:pPr fontAlgn="auto">
                  <a:spcBef>
                    <a:spcPts val="0"/>
                  </a:spcBef>
                  <a:spcAft>
                    <a:spcPts val="0"/>
                  </a:spcAft>
                  <a:defRPr/>
                </a:pPr>
                <a:r>
                  <a:rPr lang="en-US" i="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221</a:t>
                </a:r>
              </a:p>
              <a:p>
                <a:pPr fontAlgn="auto">
                  <a:spcBef>
                    <a:spcPts val="0"/>
                  </a:spcBef>
                  <a:spcAft>
                    <a:spcPts val="0"/>
                  </a:spcAft>
                  <a:defRPr/>
                </a:pPr>
                <a:r>
                  <a:rPr lang="en-US" i="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236</a:t>
                </a:r>
              </a:p>
              <a:p>
                <a:pPr fontAlgn="auto">
                  <a:spcBef>
                    <a:spcPts val="0"/>
                  </a:spcBef>
                  <a:spcAft>
                    <a:spcPts val="0"/>
                  </a:spcAft>
                  <a:defRPr/>
                </a:pPr>
                <a:r>
                  <a:rPr lang="en-US" i="0">
                    <a:solidFill>
                      <a:prstClr val="white"/>
                    </a:solidFill>
                  </a:rPr>
                  <a:t>137</a:t>
                </a:r>
              </a:p>
              <a:p>
                <a:pPr fontAlgn="auto">
                  <a:spcBef>
                    <a:spcPts val="0"/>
                  </a:spcBef>
                  <a:spcAft>
                    <a:spcPts val="0"/>
                  </a:spcAft>
                  <a:defRPr/>
                </a:pPr>
                <a:r>
                  <a:rPr lang="en-US" i="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i="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127</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203</a:t>
                </a:r>
              </a:p>
              <a:p>
                <a:pPr fontAlgn="auto">
                  <a:spcBef>
                    <a:spcPts val="0"/>
                  </a:spcBef>
                  <a:spcAft>
                    <a:spcPts val="0"/>
                  </a:spcAft>
                  <a:defRPr/>
                </a:pPr>
                <a:r>
                  <a:rPr lang="en-US" i="0">
                    <a:solidFill>
                      <a:prstClr val="white"/>
                    </a:solidFill>
                  </a:rPr>
                  <a:t>215</a:t>
                </a:r>
              </a:p>
              <a:p>
                <a:pPr fontAlgn="auto">
                  <a:spcBef>
                    <a:spcPts val="0"/>
                  </a:spcBef>
                  <a:spcAft>
                    <a:spcPts val="0"/>
                  </a:spcAft>
                  <a:defRPr/>
                </a:pPr>
                <a:r>
                  <a:rPr lang="en-US" i="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179</a:t>
                </a:r>
              </a:p>
              <a:p>
                <a:pPr fontAlgn="auto">
                  <a:spcBef>
                    <a:spcPts val="0"/>
                  </a:spcBef>
                  <a:spcAft>
                    <a:spcPts val="0"/>
                  </a:spcAft>
                  <a:defRPr/>
                </a:pPr>
                <a:r>
                  <a:rPr lang="en-US" i="0">
                    <a:solidFill>
                      <a:srgbClr val="1F497D"/>
                    </a:solidFill>
                  </a:rPr>
                  <a:t>149</a:t>
                </a:r>
              </a:p>
              <a:p>
                <a:pPr fontAlgn="auto">
                  <a:spcBef>
                    <a:spcPts val="0"/>
                  </a:spcBef>
                  <a:spcAft>
                    <a:spcPts val="0"/>
                  </a:spcAft>
                  <a:defRPr/>
                </a:pPr>
                <a:r>
                  <a:rPr lang="en-US" i="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212</a:t>
                </a:r>
              </a:p>
              <a:p>
                <a:pPr fontAlgn="auto">
                  <a:spcBef>
                    <a:spcPts val="0"/>
                  </a:spcBef>
                  <a:spcAft>
                    <a:spcPts val="0"/>
                  </a:spcAft>
                  <a:defRPr/>
                </a:pPr>
                <a:r>
                  <a:rPr lang="en-US" i="0">
                    <a:solidFill>
                      <a:prstClr val="white"/>
                    </a:solidFill>
                  </a:rPr>
                  <a:t>195</a:t>
                </a:r>
              </a:p>
              <a:p>
                <a:pPr fontAlgn="auto">
                  <a:spcBef>
                    <a:spcPts val="0"/>
                  </a:spcBef>
                  <a:spcAft>
                    <a:spcPts val="0"/>
                  </a:spcAft>
                  <a:defRPr/>
                </a:pPr>
                <a:r>
                  <a:rPr lang="en-US" i="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242</a:t>
                </a:r>
              </a:p>
              <a:p>
                <a:pPr fontAlgn="auto">
                  <a:spcBef>
                    <a:spcPts val="0"/>
                  </a:spcBef>
                  <a:spcAft>
                    <a:spcPts val="0"/>
                  </a:spcAft>
                  <a:defRPr/>
                </a:pPr>
                <a:r>
                  <a:rPr lang="en-US" i="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249</a:t>
                </a:r>
              </a:p>
              <a:p>
                <a:pPr fontAlgn="auto">
                  <a:spcBef>
                    <a:spcPts val="0"/>
                  </a:spcBef>
                  <a:spcAft>
                    <a:spcPts val="0"/>
                  </a:spcAft>
                  <a:defRPr/>
                </a:pPr>
                <a:r>
                  <a:rPr lang="en-US" i="0">
                    <a:solidFill>
                      <a:prstClr val="white"/>
                    </a:solidFill>
                  </a:rPr>
                  <a:t>213</a:t>
                </a:r>
                <a:endParaRPr lang="en-US" i="0" dirty="0">
                  <a:solidFill>
                    <a:prstClr val="white"/>
                  </a:solidFill>
                </a:endParaRP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229</a:t>
                </a:r>
              </a:p>
              <a:p>
                <a:pPr fontAlgn="auto">
                  <a:spcBef>
                    <a:spcPts val="0"/>
                  </a:spcBef>
                  <a:spcAft>
                    <a:spcPts val="0"/>
                  </a:spcAft>
                  <a:defRPr/>
                </a:pPr>
                <a:r>
                  <a:rPr lang="en-US" i="0">
                    <a:solidFill>
                      <a:prstClr val="white"/>
                    </a:solidFill>
                  </a:rPr>
                  <a:t>205</a:t>
                </a:r>
              </a:p>
              <a:p>
                <a:pPr fontAlgn="auto">
                  <a:spcBef>
                    <a:spcPts val="0"/>
                  </a:spcBef>
                  <a:spcAft>
                    <a:spcPts val="0"/>
                  </a:spcAft>
                  <a:defRPr/>
                </a:pPr>
                <a:r>
                  <a:rPr lang="en-US" i="0">
                    <a:solidFill>
                      <a:prstClr val="white"/>
                    </a:solidFill>
                  </a:rPr>
                  <a:t>186</a:t>
                </a:r>
                <a:endParaRPr lang="en-US" i="0" dirty="0">
                  <a:solidFill>
                    <a:prstClr val="white"/>
                  </a:solidFill>
                </a:endParaRP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248</a:t>
                </a:r>
              </a:p>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7FAFDD"/>
                    </a:solidFill>
                  </a:rPr>
                  <a:t>180</a:t>
                </a:r>
              </a:p>
              <a:p>
                <a:pPr fontAlgn="auto">
                  <a:spcBef>
                    <a:spcPts val="0"/>
                  </a:spcBef>
                  <a:spcAft>
                    <a:spcPts val="0"/>
                  </a:spcAft>
                  <a:defRPr/>
                </a:pPr>
                <a:r>
                  <a:rPr lang="en-US" i="0">
                    <a:solidFill>
                      <a:srgbClr val="7FAFDD"/>
                    </a:solidFill>
                  </a:rPr>
                  <a:t>213</a:t>
                </a:r>
              </a:p>
              <a:p>
                <a:pPr fontAlgn="auto">
                  <a:spcBef>
                    <a:spcPts val="0"/>
                  </a:spcBef>
                  <a:spcAft>
                    <a:spcPts val="0"/>
                  </a:spcAft>
                  <a:defRPr/>
                </a:pPr>
                <a:r>
                  <a:rPr lang="en-US" i="0">
                    <a:solidFill>
                      <a:srgbClr val="7FAFDD"/>
                    </a:solidFill>
                  </a:rPr>
                  <a:t>154</a:t>
                </a:r>
                <a:endParaRPr lang="en-US" i="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231</a:t>
                </a:r>
              </a:p>
              <a:p>
                <a:pPr fontAlgn="auto">
                  <a:spcBef>
                    <a:spcPts val="0"/>
                  </a:spcBef>
                  <a:spcAft>
                    <a:spcPts val="0"/>
                  </a:spcAft>
                  <a:defRPr/>
                </a:pPr>
                <a:r>
                  <a:rPr lang="en-US" i="0">
                    <a:solidFill>
                      <a:prstClr val="white"/>
                    </a:solidFill>
                  </a:rPr>
                  <a:t>200</a:t>
                </a:r>
                <a:endParaRPr lang="en-US" i="0" dirty="0">
                  <a:solidFill>
                    <a:prstClr val="white"/>
                  </a:solidFill>
                </a:endParaRP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240</a:t>
                </a:r>
              </a:p>
              <a:p>
                <a:pPr fontAlgn="auto">
                  <a:spcBef>
                    <a:spcPts val="0"/>
                  </a:spcBef>
                  <a:spcAft>
                    <a:spcPts val="0"/>
                  </a:spcAft>
                  <a:defRPr/>
                </a:pPr>
                <a:r>
                  <a:rPr lang="en-US" i="0">
                    <a:solidFill>
                      <a:prstClr val="white"/>
                    </a:solidFill>
                  </a:rPr>
                  <a:t>202</a:t>
                </a:r>
                <a:endParaRPr lang="en-US" i="0" dirty="0">
                  <a:solidFill>
                    <a:prstClr val="white"/>
                  </a:solidFill>
                </a:endParaRP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241</a:t>
                </a:r>
                <a:endParaRPr lang="en-US" i="0" dirty="0">
                  <a:solidFill>
                    <a:prstClr val="white"/>
                  </a:solidFill>
                </a:endParaRP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i="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sz="1800" i="0"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 xmlns:p14="http://schemas.microsoft.com/office/powerpoint/2010/main" val="289006383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5FBECE-3EEC-4A47-B4A4-E124E695E50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6181931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10C19C4-3EFE-41FB-844B-B0C92549F57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128309200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0AD3D15D-CCB6-4704-9542-0237AA8CDA9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42227878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extLst>
              <a:ext uri="{28A0092B-C50C-407E-A947-70E740481C1C}">
                <a14:useLocalDpi xmlns="" xmlns:a14="http://schemas.microsoft.com/office/drawing/2010/main" val="0"/>
              </a:ext>
            </a:extLst>
          </a:blip>
          <a:srcRect l="19376" t="20410" r="5469" b="9375"/>
          <a:stretch>
            <a:fillRect/>
          </a:stretch>
        </p:blipFill>
        <p:spPr bwMode="auto">
          <a:xfrm>
            <a:off x="-28575" y="0"/>
            <a:ext cx="9163050" cy="684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109</a:t>
                </a:r>
              </a:p>
              <a:p>
                <a:pPr fontAlgn="auto">
                  <a:spcBef>
                    <a:spcPts val="0"/>
                  </a:spcBef>
                  <a:spcAft>
                    <a:spcPts val="0"/>
                  </a:spcAft>
                  <a:defRPr/>
                </a:pPr>
                <a:r>
                  <a:rPr lang="en-US" i="0">
                    <a:solidFill>
                      <a:prstClr val="white"/>
                    </a:solidFill>
                  </a:rPr>
                  <a:t>207</a:t>
                </a:r>
              </a:p>
              <a:p>
                <a:pPr fontAlgn="auto">
                  <a:spcBef>
                    <a:spcPts val="0"/>
                  </a:spcBef>
                  <a:spcAft>
                    <a:spcPts val="0"/>
                  </a:spcAft>
                  <a:defRPr/>
                </a:pPr>
                <a:r>
                  <a:rPr lang="en-US" i="0">
                    <a:solidFill>
                      <a:prstClr val="white"/>
                    </a:solidFill>
                  </a:rPr>
                  <a:t>246</a:t>
                </a:r>
              </a:p>
            </p:txBody>
          </p:sp>
          <p:sp>
            <p:nvSpPr>
              <p:cNvPr id="9" name="TextBox 9"/>
              <p:cNvSpPr txBox="1">
                <a:spLocks noChangeArrowheads="1"/>
              </p:cNvSpPr>
              <p:nvPr>
                <p:custDataLst>
                  <p:tags r:id="rId2"/>
                </p:custDataLst>
              </p:nvPr>
            </p:nvSpPr>
            <p:spPr bwMode="auto">
              <a:xfrm>
                <a:off x="952500" y="1524193"/>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a:p>
                <a:pPr fontAlgn="auto">
                  <a:spcBef>
                    <a:spcPts val="0"/>
                  </a:spcBef>
                  <a:spcAft>
                    <a:spcPts val="0"/>
                  </a:spcAft>
                  <a:defRPr/>
                </a:pPr>
                <a:r>
                  <a:rPr lang="en-US" i="0">
                    <a:solidFill>
                      <a:srgbClr val="1F497D"/>
                    </a:solidFill>
                  </a:rPr>
                  <a:t>255</a:t>
                </a:r>
              </a:p>
            </p:txBody>
          </p:sp>
          <p:sp>
            <p:nvSpPr>
              <p:cNvPr id="11" name="TextBox 11"/>
              <p:cNvSpPr txBox="1">
                <a:spLocks noChangeArrowheads="1"/>
              </p:cNvSpPr>
              <p:nvPr>
                <p:custDataLst>
                  <p:tags r:id="rId4"/>
                </p:custDataLst>
              </p:nvPr>
            </p:nvSpPr>
            <p:spPr bwMode="auto">
              <a:xfrm>
                <a:off x="2095500" y="1524193"/>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131</a:t>
                </a:r>
              </a:p>
              <a:p>
                <a:pPr fontAlgn="auto">
                  <a:spcBef>
                    <a:spcPts val="0"/>
                  </a:spcBef>
                  <a:spcAft>
                    <a:spcPts val="0"/>
                  </a:spcAft>
                  <a:defRPr/>
                </a:pPr>
                <a:r>
                  <a:rPr lang="en-US" i="0">
                    <a:solidFill>
                      <a:prstClr val="white"/>
                    </a:solidFill>
                  </a:rPr>
                  <a:t>56</a:t>
                </a:r>
              </a:p>
              <a:p>
                <a:pPr fontAlgn="auto">
                  <a:spcBef>
                    <a:spcPts val="0"/>
                  </a:spcBef>
                  <a:spcAft>
                    <a:spcPts val="0"/>
                  </a:spcAft>
                  <a:defRPr/>
                </a:pPr>
                <a:r>
                  <a:rPr lang="en-US" i="0">
                    <a:solidFill>
                      <a:prstClr val="white"/>
                    </a:solidFill>
                  </a:rPr>
                  <a:t>155</a:t>
                </a:r>
              </a:p>
            </p:txBody>
          </p:sp>
          <p:sp>
            <p:nvSpPr>
              <p:cNvPr id="13" name="TextBox 13"/>
              <p:cNvSpPr txBox="1">
                <a:spLocks noChangeArrowheads="1"/>
              </p:cNvSpPr>
              <p:nvPr>
                <p:custDataLst>
                  <p:tags r:id="rId6"/>
                </p:custDataLst>
              </p:nvPr>
            </p:nvSpPr>
            <p:spPr bwMode="auto">
              <a:xfrm>
                <a:off x="3238500" y="1524193"/>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0</a:t>
                </a:r>
              </a:p>
              <a:p>
                <a:pPr fontAlgn="auto">
                  <a:spcBef>
                    <a:spcPts val="0"/>
                  </a:spcBef>
                  <a:spcAft>
                    <a:spcPts val="0"/>
                  </a:spcAft>
                  <a:defRPr/>
                </a:pPr>
                <a:r>
                  <a:rPr lang="en-US" i="0">
                    <a:solidFill>
                      <a:prstClr val="white"/>
                    </a:solidFill>
                  </a:rPr>
                  <a:t>99</a:t>
                </a:r>
              </a:p>
              <a:p>
                <a:pPr fontAlgn="auto">
                  <a:spcBef>
                    <a:spcPts val="0"/>
                  </a:spcBef>
                  <a:spcAft>
                    <a:spcPts val="0"/>
                  </a:spcAft>
                  <a:defRPr/>
                </a:pPr>
                <a:r>
                  <a:rPr lang="en-US" i="0">
                    <a:solidFill>
                      <a:prstClr val="white"/>
                    </a:solidFill>
                  </a:rPr>
                  <a:t>190</a:t>
                </a:r>
              </a:p>
            </p:txBody>
          </p:sp>
          <p:sp>
            <p:nvSpPr>
              <p:cNvPr id="15" name="TextBox 15"/>
              <p:cNvSpPr txBox="1">
                <a:spLocks noChangeArrowheads="1"/>
              </p:cNvSpPr>
              <p:nvPr>
                <p:custDataLst>
                  <p:tags r:id="rId8"/>
                </p:custDataLst>
              </p:nvPr>
            </p:nvSpPr>
            <p:spPr bwMode="auto">
              <a:xfrm>
                <a:off x="4381500" y="1524193"/>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85</a:t>
                </a:r>
              </a:p>
              <a:p>
                <a:pPr fontAlgn="auto">
                  <a:spcBef>
                    <a:spcPts val="0"/>
                  </a:spcBef>
                  <a:spcAft>
                    <a:spcPts val="0"/>
                  </a:spcAft>
                  <a:defRPr/>
                </a:pPr>
                <a:r>
                  <a:rPr lang="en-US" i="0">
                    <a:solidFill>
                      <a:prstClr val="white"/>
                    </a:solidFill>
                  </a:rPr>
                  <a:t>165</a:t>
                </a:r>
              </a:p>
              <a:p>
                <a:pPr fontAlgn="auto">
                  <a:spcBef>
                    <a:spcPts val="0"/>
                  </a:spcBef>
                  <a:spcAft>
                    <a:spcPts val="0"/>
                  </a:spcAft>
                  <a:defRPr/>
                </a:pPr>
                <a:r>
                  <a:rPr lang="en-US" i="0">
                    <a:solidFill>
                      <a:prstClr val="white"/>
                    </a:solidFill>
                  </a:rPr>
                  <a:t>28</a:t>
                </a:r>
              </a:p>
            </p:txBody>
          </p:sp>
          <p:sp>
            <p:nvSpPr>
              <p:cNvPr id="17" name="TextBox 17"/>
              <p:cNvSpPr txBox="1">
                <a:spLocks noChangeArrowheads="1"/>
              </p:cNvSpPr>
              <p:nvPr>
                <p:custDataLst>
                  <p:tags r:id="rId10"/>
                </p:custDataLst>
              </p:nvPr>
            </p:nvSpPr>
            <p:spPr bwMode="auto">
              <a:xfrm>
                <a:off x="5524500" y="1524193"/>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73</a:t>
                </a:r>
              </a:p>
              <a:p>
                <a:pPr fontAlgn="auto">
                  <a:spcBef>
                    <a:spcPts val="0"/>
                  </a:spcBef>
                  <a:spcAft>
                    <a:spcPts val="0"/>
                  </a:spcAft>
                  <a:defRPr/>
                </a:pPr>
                <a:r>
                  <a:rPr lang="en-US" i="0">
                    <a:solidFill>
                      <a:prstClr val="white"/>
                    </a:solidFill>
                  </a:rPr>
                  <a:t>42</a:t>
                </a:r>
              </a:p>
            </p:txBody>
          </p:sp>
          <p:sp>
            <p:nvSpPr>
              <p:cNvPr id="19" name="TextBox 19"/>
              <p:cNvSpPr txBox="1">
                <a:spLocks noChangeArrowheads="1"/>
              </p:cNvSpPr>
              <p:nvPr>
                <p:custDataLst>
                  <p:tags r:id="rId12"/>
                </p:custDataLst>
              </p:nvPr>
            </p:nvSpPr>
            <p:spPr bwMode="auto">
              <a:xfrm>
                <a:off x="6667500" y="1524193"/>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185</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164</a:t>
                </a:r>
              </a:p>
            </p:txBody>
          </p:sp>
          <p:sp>
            <p:nvSpPr>
              <p:cNvPr id="21" name="TextBox 21"/>
              <p:cNvSpPr txBox="1">
                <a:spLocks noChangeArrowheads="1"/>
              </p:cNvSpPr>
              <p:nvPr>
                <p:custDataLst>
                  <p:tags r:id="rId14"/>
                </p:custDataLst>
              </p:nvPr>
            </p:nvSpPr>
            <p:spPr bwMode="auto">
              <a:xfrm>
                <a:off x="952500" y="292136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151</a:t>
                </a:r>
              </a:p>
              <a:p>
                <a:pPr fontAlgn="auto">
                  <a:spcBef>
                    <a:spcPts val="0"/>
                  </a:spcBef>
                  <a:spcAft>
                    <a:spcPts val="0"/>
                  </a:spcAft>
                  <a:defRPr/>
                </a:pPr>
                <a:r>
                  <a:rPr lang="en-US" i="0">
                    <a:solidFill>
                      <a:prstClr val="white"/>
                    </a:solidFill>
                  </a:rPr>
                  <a:t>75</a:t>
                </a:r>
              </a:p>
              <a:p>
                <a:pPr fontAlgn="auto">
                  <a:spcBef>
                    <a:spcPts val="0"/>
                  </a:spcBef>
                  <a:spcAft>
                    <a:spcPts val="0"/>
                  </a:spcAft>
                  <a:defRPr/>
                </a:pPr>
                <a:r>
                  <a:rPr lang="en-US" i="0">
                    <a:solidFill>
                      <a:prstClr val="white"/>
                    </a:solidFill>
                  </a:rPr>
                  <a:t>7</a:t>
                </a:r>
              </a:p>
            </p:txBody>
          </p:sp>
          <p:sp>
            <p:nvSpPr>
              <p:cNvPr id="23" name="TextBox 23"/>
              <p:cNvSpPr txBox="1">
                <a:spLocks noChangeArrowheads="1"/>
              </p:cNvSpPr>
              <p:nvPr>
                <p:custDataLst>
                  <p:tags r:id="rId16"/>
                </p:custDataLst>
              </p:nvPr>
            </p:nvSpPr>
            <p:spPr bwMode="auto">
              <a:xfrm>
                <a:off x="2095500" y="292136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193</a:t>
                </a:r>
              </a:p>
              <a:p>
                <a:pPr fontAlgn="auto">
                  <a:spcBef>
                    <a:spcPts val="0"/>
                  </a:spcBef>
                  <a:spcAft>
                    <a:spcPts val="0"/>
                  </a:spcAft>
                  <a:defRPr/>
                </a:pPr>
                <a:r>
                  <a:rPr lang="en-US" i="0">
                    <a:solidFill>
                      <a:prstClr val="white"/>
                    </a:solidFill>
                  </a:rPr>
                  <a:t>187</a:t>
                </a:r>
              </a:p>
              <a:p>
                <a:pPr fontAlgn="auto">
                  <a:spcBef>
                    <a:spcPts val="0"/>
                  </a:spcBef>
                  <a:spcAft>
                    <a:spcPts val="0"/>
                  </a:spcAft>
                  <a:defRPr/>
                </a:pPr>
                <a:r>
                  <a:rPr lang="en-US" i="0">
                    <a:solidFill>
                      <a:prstClr val="white"/>
                    </a:solidFill>
                  </a:rPr>
                  <a:t>0</a:t>
                </a:r>
              </a:p>
            </p:txBody>
          </p:sp>
          <p:sp>
            <p:nvSpPr>
              <p:cNvPr id="25" name="TextBox 25"/>
              <p:cNvSpPr txBox="1">
                <a:spLocks noChangeArrowheads="1"/>
              </p:cNvSpPr>
              <p:nvPr>
                <p:custDataLst>
                  <p:tags r:id="rId18"/>
                </p:custDataLst>
              </p:nvPr>
            </p:nvSpPr>
            <p:spPr bwMode="auto">
              <a:xfrm>
                <a:off x="3238500" y="292136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221</a:t>
                </a:r>
              </a:p>
              <a:p>
                <a:pPr fontAlgn="auto">
                  <a:spcBef>
                    <a:spcPts val="0"/>
                  </a:spcBef>
                  <a:spcAft>
                    <a:spcPts val="0"/>
                  </a:spcAft>
                  <a:defRPr/>
                </a:pPr>
                <a:r>
                  <a:rPr lang="en-US" i="0">
                    <a:solidFill>
                      <a:prstClr val="white"/>
                    </a:solidFill>
                  </a:rPr>
                  <a:t>62</a:t>
                </a:r>
              </a:p>
            </p:txBody>
          </p:sp>
          <p:sp>
            <p:nvSpPr>
              <p:cNvPr id="27" name="TextBox 27"/>
              <p:cNvSpPr txBox="1">
                <a:spLocks noChangeArrowheads="1"/>
              </p:cNvSpPr>
              <p:nvPr>
                <p:custDataLst>
                  <p:tags r:id="rId20"/>
                </p:custDataLst>
              </p:nvPr>
            </p:nvSpPr>
            <p:spPr bwMode="auto">
              <a:xfrm>
                <a:off x="4381500" y="292136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255</a:t>
                </a:r>
              </a:p>
            </p:txBody>
          </p:sp>
          <p:sp>
            <p:nvSpPr>
              <p:cNvPr id="29" name="TextBox 29"/>
              <p:cNvSpPr txBox="1">
                <a:spLocks noChangeArrowheads="1"/>
              </p:cNvSpPr>
              <p:nvPr>
                <p:custDataLst>
                  <p:tags r:id="rId22"/>
                </p:custDataLst>
              </p:nvPr>
            </p:nvSpPr>
            <p:spPr bwMode="auto">
              <a:xfrm>
                <a:off x="5524500" y="292136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236</a:t>
                </a:r>
              </a:p>
              <a:p>
                <a:pPr fontAlgn="auto">
                  <a:spcBef>
                    <a:spcPts val="0"/>
                  </a:spcBef>
                  <a:spcAft>
                    <a:spcPts val="0"/>
                  </a:spcAft>
                  <a:defRPr/>
                </a:pPr>
                <a:r>
                  <a:rPr lang="en-US" i="0">
                    <a:solidFill>
                      <a:prstClr val="white"/>
                    </a:solidFill>
                  </a:rPr>
                  <a:t>137</a:t>
                </a:r>
              </a:p>
              <a:p>
                <a:pPr fontAlgn="auto">
                  <a:spcBef>
                    <a:spcPts val="0"/>
                  </a:spcBef>
                  <a:spcAft>
                    <a:spcPts val="0"/>
                  </a:spcAft>
                  <a:defRPr/>
                </a:pPr>
                <a:r>
                  <a:rPr lang="en-US" i="0">
                    <a:solidFill>
                      <a:prstClr val="white"/>
                    </a:solidFill>
                  </a:rPr>
                  <a:t>29</a:t>
                </a:r>
              </a:p>
            </p:txBody>
          </p:sp>
          <p:sp>
            <p:nvSpPr>
              <p:cNvPr id="31" name="TextBox 31"/>
              <p:cNvSpPr txBox="1">
                <a:spLocks noChangeArrowheads="1"/>
              </p:cNvSpPr>
              <p:nvPr>
                <p:custDataLst>
                  <p:tags r:id="rId24"/>
                </p:custDataLst>
              </p:nvPr>
            </p:nvSpPr>
            <p:spPr bwMode="auto">
              <a:xfrm>
                <a:off x="6667500" y="292136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dirty="0" smtClean="0">
                    <a:solidFill>
                      <a:prstClr val="black"/>
                    </a:solidFill>
                    <a:latin typeface="Calibri" pitchFamily="34" charset="0"/>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127</a:t>
                </a:r>
              </a:p>
              <a:p>
                <a:pPr fontAlgn="auto">
                  <a:spcBef>
                    <a:spcPts val="0"/>
                  </a:spcBef>
                  <a:spcAft>
                    <a:spcPts val="0"/>
                  </a:spcAft>
                  <a:defRPr/>
                </a:pPr>
                <a:r>
                  <a:rPr lang="en-US" i="0">
                    <a:solidFill>
                      <a:prstClr val="white"/>
                    </a:solidFill>
                  </a:rPr>
                  <a:t>175</a:t>
                </a:r>
              </a:p>
              <a:p>
                <a:pPr fontAlgn="auto">
                  <a:spcBef>
                    <a:spcPts val="0"/>
                  </a:spcBef>
                  <a:spcAft>
                    <a:spcPts val="0"/>
                  </a:spcAft>
                  <a:defRPr/>
                </a:pPr>
                <a:r>
                  <a:rPr lang="en-US" i="0">
                    <a:solidFill>
                      <a:prstClr val="white"/>
                    </a:solidFill>
                  </a:rPr>
                  <a:t>221</a:t>
                </a:r>
              </a:p>
            </p:txBody>
          </p:sp>
          <p:sp>
            <p:nvSpPr>
              <p:cNvPr id="33" name="TextBox 33"/>
              <p:cNvSpPr txBox="1">
                <a:spLocks noChangeArrowheads="1"/>
              </p:cNvSpPr>
              <p:nvPr>
                <p:custDataLst>
                  <p:tags r:id="rId26"/>
                </p:custDataLst>
              </p:nvPr>
            </p:nvSpPr>
            <p:spPr bwMode="auto">
              <a:xfrm>
                <a:off x="952500" y="4445562"/>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203</a:t>
                </a:r>
              </a:p>
              <a:p>
                <a:pPr fontAlgn="auto">
                  <a:spcBef>
                    <a:spcPts val="0"/>
                  </a:spcBef>
                  <a:spcAft>
                    <a:spcPts val="0"/>
                  </a:spcAft>
                  <a:defRPr/>
                </a:pPr>
                <a:r>
                  <a:rPr lang="en-US" i="0">
                    <a:solidFill>
                      <a:prstClr val="white"/>
                    </a:solidFill>
                  </a:rPr>
                  <a:t>215</a:t>
                </a:r>
              </a:p>
              <a:p>
                <a:pPr fontAlgn="auto">
                  <a:spcBef>
                    <a:spcPts val="0"/>
                  </a:spcBef>
                  <a:spcAft>
                    <a:spcPts val="0"/>
                  </a:spcAft>
                  <a:defRPr/>
                </a:pPr>
                <a:r>
                  <a:rPr lang="en-US" i="0">
                    <a:solidFill>
                      <a:prstClr val="white"/>
                    </a:solidFill>
                  </a:rPr>
                  <a:t>238</a:t>
                </a:r>
              </a:p>
            </p:txBody>
          </p:sp>
          <p:sp>
            <p:nvSpPr>
              <p:cNvPr id="35" name="TextBox 35"/>
              <p:cNvSpPr txBox="1">
                <a:spLocks noChangeArrowheads="1"/>
              </p:cNvSpPr>
              <p:nvPr>
                <p:custDataLst>
                  <p:tags r:id="rId28"/>
                </p:custDataLst>
              </p:nvPr>
            </p:nvSpPr>
            <p:spPr bwMode="auto">
              <a:xfrm>
                <a:off x="2095500" y="4445562"/>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1F497D"/>
                    </a:solidFill>
                  </a:rPr>
                  <a:t>179</a:t>
                </a:r>
              </a:p>
              <a:p>
                <a:pPr fontAlgn="auto">
                  <a:spcBef>
                    <a:spcPts val="0"/>
                  </a:spcBef>
                  <a:spcAft>
                    <a:spcPts val="0"/>
                  </a:spcAft>
                  <a:defRPr/>
                </a:pPr>
                <a:r>
                  <a:rPr lang="en-US" i="0">
                    <a:solidFill>
                      <a:srgbClr val="1F497D"/>
                    </a:solidFill>
                  </a:rPr>
                  <a:t>149</a:t>
                </a:r>
              </a:p>
              <a:p>
                <a:pPr fontAlgn="auto">
                  <a:spcBef>
                    <a:spcPts val="0"/>
                  </a:spcBef>
                  <a:spcAft>
                    <a:spcPts val="0"/>
                  </a:spcAft>
                  <a:defRPr/>
                </a:pPr>
                <a:r>
                  <a:rPr lang="en-US" i="0">
                    <a:solidFill>
                      <a:srgbClr val="1F497D"/>
                    </a:solidFill>
                  </a:rPr>
                  <a:t>197</a:t>
                </a:r>
              </a:p>
            </p:txBody>
          </p:sp>
          <p:sp>
            <p:nvSpPr>
              <p:cNvPr id="37" name="TextBox 37"/>
              <p:cNvSpPr txBox="1">
                <a:spLocks noChangeArrowheads="1"/>
              </p:cNvSpPr>
              <p:nvPr>
                <p:custDataLst>
                  <p:tags r:id="rId30"/>
                </p:custDataLst>
              </p:nvPr>
            </p:nvSpPr>
            <p:spPr bwMode="auto">
              <a:xfrm>
                <a:off x="3238500" y="4445562"/>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212</a:t>
                </a:r>
              </a:p>
              <a:p>
                <a:pPr fontAlgn="auto">
                  <a:spcBef>
                    <a:spcPts val="0"/>
                  </a:spcBef>
                  <a:spcAft>
                    <a:spcPts val="0"/>
                  </a:spcAft>
                  <a:defRPr/>
                </a:pPr>
                <a:r>
                  <a:rPr lang="en-US" i="0">
                    <a:solidFill>
                      <a:prstClr val="white"/>
                    </a:solidFill>
                  </a:rPr>
                  <a:t>195</a:t>
                </a:r>
              </a:p>
              <a:p>
                <a:pPr fontAlgn="auto">
                  <a:spcBef>
                    <a:spcPts val="0"/>
                  </a:spcBef>
                  <a:spcAft>
                    <a:spcPts val="0"/>
                  </a:spcAft>
                  <a:defRPr/>
                </a:pPr>
                <a:r>
                  <a:rPr lang="en-US" i="0">
                    <a:solidFill>
                      <a:prstClr val="white"/>
                    </a:solidFill>
                  </a:rPr>
                  <a:t>223</a:t>
                </a:r>
              </a:p>
            </p:txBody>
          </p:sp>
          <p:sp>
            <p:nvSpPr>
              <p:cNvPr id="39" name="TextBox 39"/>
              <p:cNvSpPr txBox="1">
                <a:spLocks noChangeArrowheads="1"/>
              </p:cNvSpPr>
              <p:nvPr>
                <p:custDataLst>
                  <p:tags r:id="rId32"/>
                </p:custDataLst>
              </p:nvPr>
            </p:nvSpPr>
            <p:spPr bwMode="auto">
              <a:xfrm>
                <a:off x="4381500" y="4445562"/>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242</a:t>
                </a:r>
              </a:p>
              <a:p>
                <a:pPr fontAlgn="auto">
                  <a:spcBef>
                    <a:spcPts val="0"/>
                  </a:spcBef>
                  <a:spcAft>
                    <a:spcPts val="0"/>
                  </a:spcAft>
                  <a:defRPr/>
                </a:pPr>
                <a:r>
                  <a:rPr lang="en-US" i="0">
                    <a:solidFill>
                      <a:prstClr val="white"/>
                    </a:solidFill>
                  </a:rPr>
                  <a:t>171</a:t>
                </a:r>
              </a:p>
            </p:txBody>
          </p:sp>
          <p:sp>
            <p:nvSpPr>
              <p:cNvPr id="41" name="TextBox 41"/>
              <p:cNvSpPr txBox="1">
                <a:spLocks noChangeArrowheads="1"/>
              </p:cNvSpPr>
              <p:nvPr>
                <p:custDataLst>
                  <p:tags r:id="rId34"/>
                </p:custDataLst>
              </p:nvPr>
            </p:nvSpPr>
            <p:spPr bwMode="auto">
              <a:xfrm>
                <a:off x="5524500" y="4445562"/>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255</a:t>
                </a:r>
              </a:p>
              <a:p>
                <a:pPr fontAlgn="auto">
                  <a:spcBef>
                    <a:spcPts val="0"/>
                  </a:spcBef>
                  <a:spcAft>
                    <a:spcPts val="0"/>
                  </a:spcAft>
                  <a:defRPr/>
                </a:pPr>
                <a:r>
                  <a:rPr lang="en-US" i="0">
                    <a:solidFill>
                      <a:prstClr val="white"/>
                    </a:solidFill>
                  </a:rPr>
                  <a:t>249</a:t>
                </a:r>
              </a:p>
              <a:p>
                <a:pPr fontAlgn="auto">
                  <a:spcBef>
                    <a:spcPts val="0"/>
                  </a:spcBef>
                  <a:spcAft>
                    <a:spcPts val="0"/>
                  </a:spcAft>
                  <a:defRPr/>
                </a:pPr>
                <a:r>
                  <a:rPr lang="en-US" i="0">
                    <a:solidFill>
                      <a:prstClr val="white"/>
                    </a:solidFill>
                  </a:rPr>
                  <a:t>213</a:t>
                </a:r>
                <a:endParaRPr lang="en-US" i="0" dirty="0">
                  <a:solidFill>
                    <a:prstClr val="white"/>
                  </a:solidFill>
                </a:endParaRPr>
              </a:p>
            </p:txBody>
          </p:sp>
          <p:sp>
            <p:nvSpPr>
              <p:cNvPr id="43" name="TextBox 43"/>
              <p:cNvSpPr txBox="1">
                <a:spLocks noChangeArrowheads="1"/>
              </p:cNvSpPr>
              <p:nvPr>
                <p:custDataLst>
                  <p:tags r:id="rId36"/>
                </p:custDataLst>
              </p:nvPr>
            </p:nvSpPr>
            <p:spPr bwMode="auto">
              <a:xfrm>
                <a:off x="6667500" y="4445562"/>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229</a:t>
                </a:r>
              </a:p>
              <a:p>
                <a:pPr fontAlgn="auto">
                  <a:spcBef>
                    <a:spcPts val="0"/>
                  </a:spcBef>
                  <a:spcAft>
                    <a:spcPts val="0"/>
                  </a:spcAft>
                  <a:defRPr/>
                </a:pPr>
                <a:r>
                  <a:rPr lang="en-US" i="0">
                    <a:solidFill>
                      <a:prstClr val="white"/>
                    </a:solidFill>
                  </a:rPr>
                  <a:t>205</a:t>
                </a:r>
              </a:p>
              <a:p>
                <a:pPr fontAlgn="auto">
                  <a:spcBef>
                    <a:spcPts val="0"/>
                  </a:spcBef>
                  <a:spcAft>
                    <a:spcPts val="0"/>
                  </a:spcAft>
                  <a:defRPr/>
                </a:pPr>
                <a:r>
                  <a:rPr lang="en-US" i="0">
                    <a:solidFill>
                      <a:prstClr val="white"/>
                    </a:solidFill>
                  </a:rPr>
                  <a:t>186</a:t>
                </a:r>
                <a:endParaRPr lang="en-US" i="0" dirty="0">
                  <a:solidFill>
                    <a:prstClr val="white"/>
                  </a:solidFill>
                </a:endParaRPr>
              </a:p>
            </p:txBody>
          </p:sp>
          <p:sp>
            <p:nvSpPr>
              <p:cNvPr id="45" name="TextBox 45"/>
              <p:cNvSpPr txBox="1">
                <a:spLocks noChangeArrowheads="1"/>
              </p:cNvSpPr>
              <p:nvPr>
                <p:custDataLst>
                  <p:tags r:id="rId38"/>
                </p:custDataLst>
              </p:nvPr>
            </p:nvSpPr>
            <p:spPr bwMode="auto">
              <a:xfrm>
                <a:off x="952500" y="584273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248</a:t>
                </a:r>
              </a:p>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235</a:t>
                </a:r>
              </a:p>
            </p:txBody>
          </p:sp>
          <p:sp>
            <p:nvSpPr>
              <p:cNvPr id="47" name="TextBox 47"/>
              <p:cNvSpPr txBox="1">
                <a:spLocks noChangeArrowheads="1"/>
              </p:cNvSpPr>
              <p:nvPr>
                <p:custDataLst>
                  <p:tags r:id="rId40"/>
                </p:custDataLst>
              </p:nvPr>
            </p:nvSpPr>
            <p:spPr bwMode="auto">
              <a:xfrm>
                <a:off x="2095500" y="584273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srgbClr val="7FAFDD"/>
                    </a:solidFill>
                  </a:rPr>
                  <a:t>180</a:t>
                </a:r>
              </a:p>
              <a:p>
                <a:pPr fontAlgn="auto">
                  <a:spcBef>
                    <a:spcPts val="0"/>
                  </a:spcBef>
                  <a:spcAft>
                    <a:spcPts val="0"/>
                  </a:spcAft>
                  <a:defRPr/>
                </a:pPr>
                <a:r>
                  <a:rPr lang="en-US" i="0">
                    <a:solidFill>
                      <a:srgbClr val="7FAFDD"/>
                    </a:solidFill>
                  </a:rPr>
                  <a:t>213</a:t>
                </a:r>
              </a:p>
              <a:p>
                <a:pPr fontAlgn="auto">
                  <a:spcBef>
                    <a:spcPts val="0"/>
                  </a:spcBef>
                  <a:spcAft>
                    <a:spcPts val="0"/>
                  </a:spcAft>
                  <a:defRPr/>
                </a:pPr>
                <a:r>
                  <a:rPr lang="en-US" i="0">
                    <a:solidFill>
                      <a:srgbClr val="7FAFDD"/>
                    </a:solidFill>
                  </a:rPr>
                  <a:t>154</a:t>
                </a:r>
                <a:endParaRPr lang="en-US" i="0" dirty="0">
                  <a:solidFill>
                    <a:srgbClr val="7FAFDD"/>
                  </a:solidFill>
                </a:endParaRPr>
              </a:p>
            </p:txBody>
          </p:sp>
          <p:sp>
            <p:nvSpPr>
              <p:cNvPr id="49" name="TextBox 49"/>
              <p:cNvSpPr txBox="1">
                <a:spLocks noChangeArrowheads="1"/>
              </p:cNvSpPr>
              <p:nvPr>
                <p:custDataLst>
                  <p:tags r:id="rId42"/>
                </p:custDataLst>
              </p:nvPr>
            </p:nvSpPr>
            <p:spPr bwMode="auto">
              <a:xfrm>
                <a:off x="3238500" y="584273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214</a:t>
                </a:r>
              </a:p>
              <a:p>
                <a:pPr fontAlgn="auto">
                  <a:spcBef>
                    <a:spcPts val="0"/>
                  </a:spcBef>
                  <a:spcAft>
                    <a:spcPts val="0"/>
                  </a:spcAft>
                  <a:defRPr/>
                </a:pPr>
                <a:r>
                  <a:rPr lang="en-US" i="0">
                    <a:solidFill>
                      <a:prstClr val="white"/>
                    </a:solidFill>
                  </a:rPr>
                  <a:t>231</a:t>
                </a:r>
              </a:p>
              <a:p>
                <a:pPr fontAlgn="auto">
                  <a:spcBef>
                    <a:spcPts val="0"/>
                  </a:spcBef>
                  <a:spcAft>
                    <a:spcPts val="0"/>
                  </a:spcAft>
                  <a:defRPr/>
                </a:pPr>
                <a:r>
                  <a:rPr lang="en-US" i="0">
                    <a:solidFill>
                      <a:prstClr val="white"/>
                    </a:solidFill>
                  </a:rPr>
                  <a:t>200</a:t>
                </a:r>
                <a:endParaRPr lang="en-US" i="0" dirty="0">
                  <a:solidFill>
                    <a:prstClr val="white"/>
                  </a:solidFill>
                </a:endParaRPr>
              </a:p>
            </p:txBody>
          </p:sp>
          <p:sp>
            <p:nvSpPr>
              <p:cNvPr id="51" name="TextBox 51"/>
              <p:cNvSpPr txBox="1">
                <a:spLocks noChangeArrowheads="1"/>
              </p:cNvSpPr>
              <p:nvPr>
                <p:custDataLst>
                  <p:tags r:id="rId44"/>
                </p:custDataLst>
              </p:nvPr>
            </p:nvSpPr>
            <p:spPr bwMode="auto">
              <a:xfrm>
                <a:off x="4381500" y="584273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241</a:t>
                </a:r>
              </a:p>
              <a:p>
                <a:pPr fontAlgn="auto">
                  <a:spcBef>
                    <a:spcPts val="0"/>
                  </a:spcBef>
                  <a:spcAft>
                    <a:spcPts val="0"/>
                  </a:spcAft>
                  <a:defRPr/>
                </a:pPr>
                <a:r>
                  <a:rPr lang="en-US" i="0">
                    <a:solidFill>
                      <a:prstClr val="white"/>
                    </a:solidFill>
                  </a:rPr>
                  <a:t>240</a:t>
                </a:r>
              </a:p>
              <a:p>
                <a:pPr fontAlgn="auto">
                  <a:spcBef>
                    <a:spcPts val="0"/>
                  </a:spcBef>
                  <a:spcAft>
                    <a:spcPts val="0"/>
                  </a:spcAft>
                  <a:defRPr/>
                </a:pPr>
                <a:r>
                  <a:rPr lang="en-US" i="0">
                    <a:solidFill>
                      <a:prstClr val="white"/>
                    </a:solidFill>
                  </a:rPr>
                  <a:t>202</a:t>
                </a:r>
                <a:endParaRPr lang="en-US" i="0" dirty="0">
                  <a:solidFill>
                    <a:prstClr val="white"/>
                  </a:solidFill>
                </a:endParaRPr>
              </a:p>
            </p:txBody>
          </p:sp>
          <p:sp>
            <p:nvSpPr>
              <p:cNvPr id="53" name="TextBox 53"/>
              <p:cNvSpPr txBox="1">
                <a:spLocks noChangeArrowheads="1"/>
              </p:cNvSpPr>
              <p:nvPr>
                <p:custDataLst>
                  <p:tags r:id="rId46"/>
                </p:custDataLst>
              </p:nvPr>
            </p:nvSpPr>
            <p:spPr bwMode="auto">
              <a:xfrm>
                <a:off x="5524500" y="584273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251</a:t>
                </a:r>
              </a:p>
              <a:p>
                <a:pPr fontAlgn="auto">
                  <a:spcBef>
                    <a:spcPts val="0"/>
                  </a:spcBef>
                  <a:spcAft>
                    <a:spcPts val="0"/>
                  </a:spcAft>
                  <a:defRPr/>
                </a:pPr>
                <a:r>
                  <a:rPr lang="en-US" i="0">
                    <a:solidFill>
                      <a:prstClr val="white"/>
                    </a:solidFill>
                  </a:rPr>
                  <a:t>241</a:t>
                </a:r>
                <a:endParaRPr lang="en-US" i="0" dirty="0">
                  <a:solidFill>
                    <a:prstClr val="white"/>
                  </a:solidFill>
                </a:endParaRPr>
              </a:p>
            </p:txBody>
          </p:sp>
          <p:sp>
            <p:nvSpPr>
              <p:cNvPr id="55" name="TextBox 55"/>
              <p:cNvSpPr txBox="1">
                <a:spLocks noChangeArrowheads="1"/>
              </p:cNvSpPr>
              <p:nvPr>
                <p:custDataLst>
                  <p:tags r:id="rId48"/>
                </p:custDataLst>
              </p:nvPr>
            </p:nvSpPr>
            <p:spPr bwMode="auto">
              <a:xfrm>
                <a:off x="6667500" y="5842739"/>
                <a:ext cx="1397000" cy="276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i="0" smtClean="0">
                    <a:solidFill>
                      <a:prstClr val="black"/>
                    </a:solidFill>
                    <a:latin typeface="Calibri" pitchFamily="34" charset="0"/>
                  </a:rPr>
                  <a:t>Light Green 25%</a:t>
                </a:r>
              </a:p>
            </p:txBody>
          </p:sp>
        </p:grpSp>
        <p:sp>
          <p:nvSpPr>
            <p:cNvPr id="7" name="TextBox 7"/>
            <p:cNvSpPr txBox="1">
              <a:spLocks noChangeArrowheads="1"/>
            </p:cNvSpPr>
            <p:nvPr/>
          </p:nvSpPr>
          <p:spPr bwMode="auto">
            <a:xfrm>
              <a:off x="127000" y="0"/>
              <a:ext cx="2540000" cy="3699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800" i="0" smtClean="0">
                  <a:solidFill>
                    <a:srgbClr val="000000"/>
                  </a:solidFill>
                  <a:latin typeface="Calibri" pitchFamily="34" charset="0"/>
                </a:rPr>
                <a:t>Title and Content</a:t>
              </a:r>
            </a:p>
          </p:txBody>
        </p:sp>
      </p:grpSp>
      <p:pic>
        <p:nvPicPr>
          <p:cNvPr id="56" name="Picture 4"/>
          <p:cNvPicPr>
            <a:picLocks noChangeAspect="1" noChangeArrowheads="1"/>
          </p:cNvPicPr>
          <p:nvPr userDrawn="1"/>
        </p:nvPicPr>
        <p:blipFill>
          <a:blip r:embed="rId51" cstate="print">
            <a:extLst>
              <a:ext uri="{28A0092B-C50C-407E-A947-70E740481C1C}">
                <a14:useLocalDpi xmlns="" xmlns:a14="http://schemas.microsoft.com/office/drawing/2010/main" val="0"/>
              </a:ext>
            </a:extLst>
          </a:blip>
          <a:srcRect l="19609" t="20313" r="5391" b="9277"/>
          <a:stretch>
            <a:fillRect/>
          </a:stretch>
        </p:blipFill>
        <p:spPr bwMode="auto">
          <a:xfrm>
            <a:off x="0" y="-9525"/>
            <a:ext cx="9144000" cy="686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extLst>
      <p:ext uri="{BB962C8B-B14F-4D97-AF65-F5344CB8AC3E}">
        <p14:creationId xmlns="" xmlns:p14="http://schemas.microsoft.com/office/powerpoint/2010/main" val="124355800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8C56B3C4-4E23-4EEE-B5B7-A95C90AAA33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23880119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365125" y="904875"/>
            <a:ext cx="8229600" cy="4525963"/>
          </a:xfrm>
        </p:spPr>
        <p:txBody>
          <a:bodyPr/>
          <a:lstStyle/>
          <a:p>
            <a:pPr lvl="0"/>
            <a:endParaRPr lang="en-US" noProof="0" dirty="0"/>
          </a:p>
        </p:txBody>
      </p:sp>
      <p:sp>
        <p:nvSpPr>
          <p:cNvPr id="4" name="Slide Number Placeholder 5"/>
          <p:cNvSpPr>
            <a:spLocks noGrp="1"/>
          </p:cNvSpPr>
          <p:nvPr>
            <p:ph type="sldNum" sz="quarter" idx="10"/>
          </p:nvPr>
        </p:nvSpPr>
        <p:spPr/>
        <p:txBody>
          <a:bodyPr/>
          <a:lstStyle>
            <a:lvl1pPr>
              <a:defRPr/>
            </a:lvl1pPr>
          </a:lstStyle>
          <a:p>
            <a:pPr>
              <a:defRPr/>
            </a:pPr>
            <a:fld id="{B9396C5B-84EE-4DF7-BF7E-AC519DB51E7C}"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225841548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79525" y="66675"/>
            <a:ext cx="7467600" cy="563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5" y="904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904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B4F6CC21-3AAA-40DB-9378-3ADF4E9C450D}"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 xmlns:p14="http://schemas.microsoft.com/office/powerpoint/2010/main" val="242489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8.w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10.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69.xml"/><Relationship Id="rId7" Type="http://schemas.openxmlformats.org/officeDocument/2006/relationships/image" Target="../media/image2.jpeg"/><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theme" Target="../theme/theme11.xml"/><Relationship Id="rId4" Type="http://schemas.openxmlformats.org/officeDocument/2006/relationships/slideLayout" Target="../slideLayouts/slideLayout7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6" Type="http://schemas.openxmlformats.org/officeDocument/2006/relationships/image" Target="../media/image20.jpeg"/><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19.wmf"/><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86.xml"/><Relationship Id="rId7" Type="http://schemas.openxmlformats.org/officeDocument/2006/relationships/image" Target="../media/image2.jpeg"/><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image" Target="../media/image1.png"/><Relationship Id="rId5" Type="http://schemas.openxmlformats.org/officeDocument/2006/relationships/theme" Target="../theme/theme13.xml"/><Relationship Id="rId4" Type="http://schemas.openxmlformats.org/officeDocument/2006/relationships/slideLayout" Target="../slideLayouts/slideLayout87.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90.xml"/><Relationship Id="rId7" Type="http://schemas.openxmlformats.org/officeDocument/2006/relationships/image" Target="../media/image2.jpeg"/><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image" Target="../media/image1.png"/><Relationship Id="rId5" Type="http://schemas.openxmlformats.org/officeDocument/2006/relationships/theme" Target="../theme/theme14.xml"/><Relationship Id="rId4" Type="http://schemas.openxmlformats.org/officeDocument/2006/relationships/slideLayout" Target="../slideLayouts/slideLayout91.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94.xml"/><Relationship Id="rId7" Type="http://schemas.openxmlformats.org/officeDocument/2006/relationships/image" Target="../media/image2.jpeg"/><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image" Target="../media/image1.png"/><Relationship Id="rId5" Type="http://schemas.openxmlformats.org/officeDocument/2006/relationships/theme" Target="../theme/theme15.xml"/><Relationship Id="rId4" Type="http://schemas.openxmlformats.org/officeDocument/2006/relationships/slideLayout" Target="../slideLayouts/slideLayout95.xml"/></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5" Type="http://schemas.openxmlformats.org/officeDocument/2006/relationships/slideLayout" Target="../slideLayouts/slideLayout100.xml"/><Relationship Id="rId10" Type="http://schemas.openxmlformats.org/officeDocument/2006/relationships/image" Target="../media/image22.jpeg"/><Relationship Id="rId4" Type="http://schemas.openxmlformats.org/officeDocument/2006/relationships/slideLayout" Target="../slideLayouts/slideLayout99.xml"/><Relationship Id="rId9" Type="http://schemas.openxmlformats.org/officeDocument/2006/relationships/image" Target="../media/image2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5.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image" Target="../media/image11.png"/><Relationship Id="rId3" Type="http://schemas.openxmlformats.org/officeDocument/2006/relationships/slideLayout" Target="../slideLayouts/slideLayout11.xml"/><Relationship Id="rId21" Type="http://schemas.openxmlformats.org/officeDocument/2006/relationships/image" Target="../media/image1.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10.png"/><Relationship Id="rId2" Type="http://schemas.openxmlformats.org/officeDocument/2006/relationships/slideLayout" Target="../slideLayouts/slideLayout10.xml"/><Relationship Id="rId16" Type="http://schemas.openxmlformats.org/officeDocument/2006/relationships/image" Target="../media/image9.png"/><Relationship Id="rId20" Type="http://schemas.openxmlformats.org/officeDocument/2006/relationships/image" Target="../media/image13.jpe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6.xml"/><Relationship Id="rId10" Type="http://schemas.openxmlformats.org/officeDocument/2006/relationships/slideLayout" Target="../slideLayouts/slideLayout18.xml"/><Relationship Id="rId19" Type="http://schemas.openxmlformats.org/officeDocument/2006/relationships/image" Target="../media/image12.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7.xml"/><Relationship Id="rId17" Type="http://schemas.openxmlformats.org/officeDocument/2006/relationships/image" Target="../media/image2.jpe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5.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8.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6.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9.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jpe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pPr>
                <a:defRPr/>
              </a:pPr>
              <a:t>‹#›</a:t>
            </a:fld>
            <a:endParaRPr lang="en-US" dirty="0"/>
          </a:p>
        </p:txBody>
      </p:sp>
      <p:pic>
        <p:nvPicPr>
          <p:cNvPr id="1030" name="Picture 15" descr="Corporate Research Logo"/>
          <p:cNvPicPr>
            <a:picLocks noChangeAspect="1" noChangeArrowheads="1"/>
          </p:cNvPicPr>
          <p:nvPr/>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1" r:id="rId1"/>
    <p:sldLayoutId id="2147484000" r:id="rId2"/>
    <p:sldLayoutId id="2147483999" r:id="rId3"/>
    <p:sldLayoutId id="2147483998"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4038"/>
          </a:xfrm>
          <a:prstGeom prst="rect">
            <a:avLst/>
          </a:prstGeom>
          <a:noFill/>
        </p:spPr>
        <p:txBody>
          <a:bodyPr/>
          <a:lstStyle/>
          <a:p>
            <a:pPr fontAlgn="auto">
              <a:spcAft>
                <a:spcPts val="0"/>
              </a:spcAft>
              <a:defRPr/>
            </a:pPr>
            <a:r>
              <a:rPr lang="en-US" sz="3000" i="0" dirty="0">
                <a:solidFill>
                  <a:schemeClr val="bg1"/>
                </a:solidFill>
                <a:latin typeface="Myriad Pro" pitchFamily="34" charset="0"/>
                <a:ea typeface="+mj-ea"/>
                <a:cs typeface="+mj-cs"/>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sz="1800" i="0">
              <a:latin typeface="+mn-lt"/>
            </a:endParaRPr>
          </a:p>
        </p:txBody>
      </p:sp>
      <p:sp>
        <p:nvSpPr>
          <p:cNvPr id="62" name="Freeform 6"/>
          <p:cNvSpPr>
            <a:spLocks noChangeAspect="1" noEditPoints="1"/>
          </p:cNvSpPr>
          <p:nvPr/>
        </p:nvSpPr>
        <p:spPr bwMode="auto">
          <a:xfrm>
            <a:off x="425450" y="5899150"/>
            <a:ext cx="1370013" cy="579438"/>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grpSp>
        <p:nvGrpSpPr>
          <p:cNvPr id="66565"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sz="1800" i="0">
                <a:latin typeface="+mn-lt"/>
              </a:endParaRPr>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sz="1800" i="0">
                <a:latin typeface="+mn-lt"/>
              </a:endParaRPr>
            </a:p>
          </p:txBody>
        </p:sp>
      </p:grpSp>
      <p:sp>
        <p:nvSpPr>
          <p:cNvPr id="19"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sz="1800" i="0">
              <a:latin typeface="+mn-lt"/>
            </a:endParaRPr>
          </a:p>
        </p:txBody>
      </p:sp>
      <p:pic>
        <p:nvPicPr>
          <p:cNvPr id="66567" name="Picture 4" descr="Q:\Repro 2\New guidelines 2011_12\Final 260411\PPT\OLD\050511\WMF\TATA Patter revised.wmf"/>
          <p:cNvPicPr>
            <a:picLocks noChangeAspect="1" noChangeArrowheads="1"/>
          </p:cNvPicPr>
          <p:nvPr/>
        </p:nvPicPr>
        <p:blipFill>
          <a:blip r:embed="rId13" cstate="print"/>
          <a:srcRect/>
          <a:stretch>
            <a:fillRect/>
          </a:stretch>
        </p:blipFill>
        <p:spPr bwMode="auto">
          <a:xfrm>
            <a:off x="0" y="1344613"/>
            <a:ext cx="2462213" cy="1260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0" r:id="rId1"/>
    <p:sldLayoutId id="2147484059" r:id="rId2"/>
    <p:sldLayoutId id="2147484058" r:id="rId3"/>
    <p:sldLayoutId id="2147484057" r:id="rId4"/>
    <p:sldLayoutId id="2147484056" r:id="rId5"/>
    <p:sldLayoutId id="2147484055" r:id="rId6"/>
    <p:sldLayoutId id="2147484054" r:id="rId7"/>
    <p:sldLayoutId id="2147484053" r:id="rId8"/>
    <p:sldLayoutId id="2147484052" r:id="rId9"/>
    <p:sldLayoutId id="2147484051" r:id="rId10"/>
    <p:sldLayoutId id="2147484050" r:id="rId11"/>
  </p:sldLayoutIdLst>
  <p:hf sldNum="0" hdr="0" ft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solidFill>
                  <a:prstClr val="black">
                    <a:tint val="75000"/>
                  </a:prstClr>
                </a:solidFill>
              </a:rPr>
              <a:pPr>
                <a:defRPr/>
              </a:pPr>
              <a:t>‹#›</a:t>
            </a:fld>
            <a:endParaRPr lang="en-US" dirty="0">
              <a:solidFill>
                <a:prstClr val="black">
                  <a:tint val="75000"/>
                </a:prstClr>
              </a:solidFill>
            </a:endParaRPr>
          </a:p>
        </p:txBody>
      </p:sp>
      <p:pic>
        <p:nvPicPr>
          <p:cNvPr id="1030" name="Picture 15" descr="Corporate Research Logo"/>
          <p:cNvPicPr>
            <a:picLocks noChangeAspect="1" noChangeArrowheads="1"/>
          </p:cNvPicPr>
          <p:nvPr/>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extLst>
      <p:ext uri="{BB962C8B-B14F-4D97-AF65-F5344CB8AC3E}">
        <p14:creationId xmlns="" xmlns:p14="http://schemas.microsoft.com/office/powerpoint/2010/main" val="2016624966"/>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a:solidFill>
                <a:prstClr val="white"/>
              </a:solidFill>
            </a:endParaRPr>
          </a:p>
        </p:txBody>
      </p:sp>
      <p:sp>
        <p:nvSpPr>
          <p:cNvPr id="81" name="Rectangle 80"/>
          <p:cNvSpPr/>
          <p:nvPr/>
        </p:nvSpPr>
        <p:spPr>
          <a:xfrm>
            <a:off x="0" y="0"/>
            <a:ext cx="9144000" cy="762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a:solidFill>
                <a:prstClr val="white"/>
              </a:solidFill>
            </a:endParaRPr>
          </a:p>
        </p:txBody>
      </p:sp>
      <p:sp>
        <p:nvSpPr>
          <p:cNvPr id="1028" name="Title Placeholder 1"/>
          <p:cNvSpPr>
            <a:spLocks noGrp="1"/>
          </p:cNvSpPr>
          <p:nvPr>
            <p:ph type="title"/>
          </p:nvPr>
        </p:nvSpPr>
        <p:spPr bwMode="auto">
          <a:xfrm>
            <a:off x="1295400" y="125413"/>
            <a:ext cx="6934200" cy="487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Text Placeholder 2"/>
          <p:cNvSpPr>
            <a:spLocks noGrp="1"/>
          </p:cNvSpPr>
          <p:nvPr>
            <p:ph type="body" idx="1"/>
          </p:nvPr>
        </p:nvSpPr>
        <p:spPr bwMode="auto">
          <a:xfrm>
            <a:off x="228600" y="838200"/>
            <a:ext cx="86868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grpSp>
        <p:nvGrpSpPr>
          <p:cNvPr id="1030" name="Group 8"/>
          <p:cNvGrpSpPr>
            <a:grpSpLocks noChangeAspect="1"/>
          </p:cNvGrpSpPr>
          <p:nvPr/>
        </p:nvGrpSpPr>
        <p:grpSpPr bwMode="auto">
          <a:xfrm>
            <a:off x="425450" y="6502400"/>
            <a:ext cx="2422525"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77" name="Freeform 9"/>
            <p:cNvSpPr>
              <a:spLocks noEditPoints="1"/>
            </p:cNvSpPr>
            <p:nvPr userDrawn="1"/>
          </p:nvSpPr>
          <p:spPr bwMode="auto">
            <a:xfrm>
              <a:off x="1355" y="3744"/>
              <a:ext cx="462" cy="79"/>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78" name="Freeform 10"/>
            <p:cNvSpPr>
              <a:spLocks noEditPoints="1"/>
            </p:cNvSpPr>
            <p:nvPr userDrawn="1"/>
          </p:nvSpPr>
          <p:spPr bwMode="auto">
            <a:xfrm>
              <a:off x="590" y="3744"/>
              <a:ext cx="737" cy="79"/>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a:lstStyle/>
            <a:p>
              <a:pPr fontAlgn="auto">
                <a:spcBef>
                  <a:spcPts val="0"/>
                </a:spcBef>
                <a:spcAft>
                  <a:spcPts val="0"/>
                </a:spcAft>
                <a:defRPr/>
              </a:pPr>
              <a:endParaRPr lang="en-US" sz="1800" i="0">
                <a:solidFill>
                  <a:srgbClr val="000000"/>
                </a:solidFill>
                <a:latin typeface="Myriad Pro"/>
              </a:endParaRPr>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a:lstStyle/>
          <a:p>
            <a:pPr fontAlgn="auto">
              <a:spcBef>
                <a:spcPts val="0"/>
              </a:spcBef>
              <a:spcAft>
                <a:spcPts val="0"/>
              </a:spcAft>
              <a:defRPr/>
            </a:pPr>
            <a:endParaRPr lang="en-US" sz="1800" i="0">
              <a:solidFill>
                <a:srgbClr val="000000"/>
              </a:solidFill>
              <a:latin typeface="Myriad Pro"/>
            </a:endParaRPr>
          </a:p>
        </p:txBody>
      </p:sp>
      <p:pic>
        <p:nvPicPr>
          <p:cNvPr id="1032" name="Picture 2" descr="Q:\Repro 2\New guidelines 2011_12\Final 260411\PPT\OLD\050511\WMF\text slide pattern_2 boxes_060511.wmf"/>
          <p:cNvPicPr>
            <a:picLocks noChangeAspect="1" noChangeArrowheads="1"/>
          </p:cNvPicPr>
          <p:nvPr/>
        </p:nvPicPr>
        <p:blipFill>
          <a:blip r:embed="rId15" cstate="print"/>
          <a:srcRect/>
          <a:stretch>
            <a:fillRect/>
          </a:stretch>
        </p:blipFill>
        <p:spPr bwMode="auto">
          <a:xfrm>
            <a:off x="0" y="0"/>
            <a:ext cx="1244600" cy="762000"/>
          </a:xfrm>
          <a:prstGeom prst="rect">
            <a:avLst/>
          </a:prstGeom>
          <a:noFill/>
          <a:ln w="9525">
            <a:noFill/>
            <a:miter lim="800000"/>
            <a:headEnd/>
            <a:tailEnd/>
          </a:ln>
        </p:spPr>
      </p:pic>
      <p:pic>
        <p:nvPicPr>
          <p:cNvPr id="1033" name="Picture 2" descr="C:\Documents and Settings\362221\My Documents\TCS\Miscellaneous\Corporate Research Logo.JPG"/>
          <p:cNvPicPr>
            <a:picLocks noChangeAspect="1" noChangeArrowheads="1"/>
          </p:cNvPicPr>
          <p:nvPr/>
        </p:nvPicPr>
        <p:blipFill>
          <a:blip r:embed="rId16" cstate="print"/>
          <a:srcRect/>
          <a:stretch>
            <a:fillRect/>
          </a:stretch>
        </p:blipFill>
        <p:spPr bwMode="auto">
          <a:xfrm>
            <a:off x="8305800" y="0"/>
            <a:ext cx="838200" cy="762000"/>
          </a:xfrm>
          <a:prstGeom prst="rect">
            <a:avLst/>
          </a:prstGeom>
          <a:noFill/>
          <a:ln w="9525">
            <a:noFill/>
            <a:miter lim="800000"/>
            <a:headEnd/>
            <a:tailEnd/>
          </a:ln>
        </p:spPr>
      </p:pic>
      <p:sp>
        <p:nvSpPr>
          <p:cNvPr id="16" name="Slide Number Placeholder 3"/>
          <p:cNvSpPr txBox="1">
            <a:spLocks noGrp="1"/>
          </p:cNvSpPr>
          <p:nvPr/>
        </p:nvSpPr>
        <p:spPr bwMode="auto">
          <a:xfrm>
            <a:off x="4240213" y="6405563"/>
            <a:ext cx="663575" cy="360362"/>
          </a:xfrm>
          <a:prstGeom prst="rect">
            <a:avLst/>
          </a:prstGeom>
          <a:noFill/>
          <a:ln w="9525">
            <a:noFill/>
            <a:miter lim="800000"/>
            <a:headEnd/>
            <a:tailEnd/>
          </a:ln>
        </p:spPr>
        <p:txBody>
          <a:bodyPr lIns="98854" tIns="49427" rIns="98854" bIns="49427" anchor="ctr"/>
          <a:lstStyle/>
          <a:p>
            <a:pPr algn="ctr">
              <a:defRPr/>
            </a:pPr>
            <a:r>
              <a:rPr lang="en-US" sz="1000" i="0" dirty="0">
                <a:solidFill>
                  <a:srgbClr val="4E84C4"/>
                </a:solidFill>
                <a:latin typeface="Arial" pitchFamily="34" charset="0"/>
              </a:rPr>
              <a:t>- </a:t>
            </a:r>
            <a:fld id="{9DC7C7C0-FB84-458B-BC5C-1D23FD7D31F8}" type="slidenum">
              <a:rPr lang="en-US" sz="1000" i="0">
                <a:solidFill>
                  <a:srgbClr val="4E84C4"/>
                </a:solidFill>
                <a:latin typeface="Arial" pitchFamily="34" charset="0"/>
              </a:rPr>
              <a:pPr algn="ctr">
                <a:defRPr/>
              </a:pPr>
              <a:t>‹#›</a:t>
            </a:fld>
            <a:r>
              <a:rPr lang="en-US" sz="1000" i="0" dirty="0">
                <a:solidFill>
                  <a:srgbClr val="4E84C4"/>
                </a:solidFill>
                <a:latin typeface="Arial" pitchFamily="34" charset="0"/>
              </a:rPr>
              <a:t> -</a:t>
            </a:r>
          </a:p>
        </p:txBody>
      </p:sp>
    </p:spTree>
    <p:extLst>
      <p:ext uri="{BB962C8B-B14F-4D97-AF65-F5344CB8AC3E}">
        <p14:creationId xmlns="" xmlns:p14="http://schemas.microsoft.com/office/powerpoint/2010/main" val="4188473268"/>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 id="2147484082" r:id="rId13"/>
  </p:sldLayoutIdLst>
  <p:transition>
    <p:fade/>
  </p:transition>
  <p:hf sldNum="0" hdr="0" ftr="0" dt="0"/>
  <p:txStyles>
    <p:titleStyle>
      <a:lvl1pPr algn="l" rtl="0" eaLnBrk="0" fontAlgn="base" hangingPunct="0">
        <a:spcBef>
          <a:spcPct val="0"/>
        </a:spcBef>
        <a:spcAft>
          <a:spcPct val="0"/>
        </a:spcAft>
        <a:defRPr sz="2200" b="1" kern="1200">
          <a:solidFill>
            <a:schemeClr val="bg1"/>
          </a:solidFill>
          <a:latin typeface="Myriad Pro" pitchFamily="34" charset="0"/>
          <a:ea typeface="+mj-ea"/>
          <a:cs typeface="+mj-cs"/>
        </a:defRPr>
      </a:lvl1pPr>
      <a:lvl2pPr algn="l" rtl="0" eaLnBrk="0" fontAlgn="base" hangingPunct="0">
        <a:spcBef>
          <a:spcPct val="0"/>
        </a:spcBef>
        <a:spcAft>
          <a:spcPct val="0"/>
        </a:spcAft>
        <a:defRPr sz="2200" b="1">
          <a:solidFill>
            <a:schemeClr val="bg1"/>
          </a:solidFill>
          <a:latin typeface="Myriad Pro"/>
        </a:defRPr>
      </a:lvl2pPr>
      <a:lvl3pPr algn="l" rtl="0" eaLnBrk="0" fontAlgn="base" hangingPunct="0">
        <a:spcBef>
          <a:spcPct val="0"/>
        </a:spcBef>
        <a:spcAft>
          <a:spcPct val="0"/>
        </a:spcAft>
        <a:defRPr sz="2200" b="1">
          <a:solidFill>
            <a:schemeClr val="bg1"/>
          </a:solidFill>
          <a:latin typeface="Myriad Pro"/>
        </a:defRPr>
      </a:lvl3pPr>
      <a:lvl4pPr algn="l" rtl="0" eaLnBrk="0" fontAlgn="base" hangingPunct="0">
        <a:spcBef>
          <a:spcPct val="0"/>
        </a:spcBef>
        <a:spcAft>
          <a:spcPct val="0"/>
        </a:spcAft>
        <a:defRPr sz="2200" b="1">
          <a:solidFill>
            <a:schemeClr val="bg1"/>
          </a:solidFill>
          <a:latin typeface="Myriad Pro"/>
        </a:defRPr>
      </a:lvl4pPr>
      <a:lvl5pPr algn="l" rtl="0" eaLnBrk="0" fontAlgn="base" hangingPunct="0">
        <a:spcBef>
          <a:spcPct val="0"/>
        </a:spcBef>
        <a:spcAft>
          <a:spcPct val="0"/>
        </a:spcAft>
        <a:defRPr sz="2200" b="1">
          <a:solidFill>
            <a:schemeClr val="bg1"/>
          </a:solidFill>
          <a:latin typeface="Myriad Pro"/>
        </a:defRPr>
      </a:lvl5pPr>
      <a:lvl6pPr marL="457200" algn="l" rtl="0" fontAlgn="base">
        <a:spcBef>
          <a:spcPct val="0"/>
        </a:spcBef>
        <a:spcAft>
          <a:spcPct val="0"/>
        </a:spcAft>
        <a:defRPr sz="2200" b="1">
          <a:solidFill>
            <a:schemeClr val="bg1"/>
          </a:solidFill>
          <a:latin typeface="Myriad Pro"/>
        </a:defRPr>
      </a:lvl6pPr>
      <a:lvl7pPr marL="914400" algn="l" rtl="0" fontAlgn="base">
        <a:spcBef>
          <a:spcPct val="0"/>
        </a:spcBef>
        <a:spcAft>
          <a:spcPct val="0"/>
        </a:spcAft>
        <a:defRPr sz="2200" b="1">
          <a:solidFill>
            <a:schemeClr val="bg1"/>
          </a:solidFill>
          <a:latin typeface="Myriad Pro"/>
        </a:defRPr>
      </a:lvl7pPr>
      <a:lvl8pPr marL="1371600" algn="l" rtl="0" fontAlgn="base">
        <a:spcBef>
          <a:spcPct val="0"/>
        </a:spcBef>
        <a:spcAft>
          <a:spcPct val="0"/>
        </a:spcAft>
        <a:defRPr sz="2200" b="1">
          <a:solidFill>
            <a:schemeClr val="bg1"/>
          </a:solidFill>
          <a:latin typeface="Myriad Pro"/>
        </a:defRPr>
      </a:lvl8pPr>
      <a:lvl9pPr marL="1828800" algn="l" rtl="0" fontAlgn="base">
        <a:spcBef>
          <a:spcPct val="0"/>
        </a:spcBef>
        <a:spcAft>
          <a:spcPct val="0"/>
        </a:spcAft>
        <a:defRPr sz="2200" b="1">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3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16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sz="1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solidFill>
                  <a:prstClr val="black">
                    <a:tint val="75000"/>
                  </a:prstClr>
                </a:solidFill>
              </a:rPr>
              <a:pPr>
                <a:defRPr/>
              </a:pPr>
              <a:t>‹#›</a:t>
            </a:fld>
            <a:endParaRPr lang="en-US" dirty="0">
              <a:solidFill>
                <a:prstClr val="black">
                  <a:tint val="75000"/>
                </a:prstClr>
              </a:solidFill>
            </a:endParaRPr>
          </a:p>
        </p:txBody>
      </p:sp>
      <p:pic>
        <p:nvPicPr>
          <p:cNvPr id="1030" name="Picture 15" descr="Corporate Research Logo"/>
          <p:cNvPicPr>
            <a:picLocks noChangeAspect="1" noChangeArrowheads="1"/>
          </p:cNvPicPr>
          <p:nvPr/>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extLst>
      <p:ext uri="{BB962C8B-B14F-4D97-AF65-F5344CB8AC3E}">
        <p14:creationId xmlns="" xmlns:p14="http://schemas.microsoft.com/office/powerpoint/2010/main" val="3779220505"/>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solidFill>
                  <a:prstClr val="black">
                    <a:tint val="75000"/>
                  </a:prstClr>
                </a:solidFill>
              </a:rPr>
              <a:pPr>
                <a:defRPr/>
              </a:pPr>
              <a:t>‹#›</a:t>
            </a:fld>
            <a:endParaRPr lang="en-US" dirty="0">
              <a:solidFill>
                <a:prstClr val="black">
                  <a:tint val="75000"/>
                </a:prstClr>
              </a:solidFill>
            </a:endParaRPr>
          </a:p>
        </p:txBody>
      </p:sp>
      <p:pic>
        <p:nvPicPr>
          <p:cNvPr id="1030" name="Picture 15" descr="Corporate Research Logo"/>
          <p:cNvPicPr>
            <a:picLocks noChangeAspect="1" noChangeArrowheads="1"/>
          </p:cNvPicPr>
          <p:nvPr/>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extLst>
      <p:ext uri="{BB962C8B-B14F-4D97-AF65-F5344CB8AC3E}">
        <p14:creationId xmlns="" xmlns:p14="http://schemas.microsoft.com/office/powerpoint/2010/main" val="2690688887"/>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6" cstate="print"/>
          <a:srcRect/>
          <a:stretch>
            <a:fillRect/>
          </a:stretch>
        </p:blipFill>
        <p:spPr bwMode="auto">
          <a:xfrm>
            <a:off x="-28575" y="0"/>
            <a:ext cx="9163050" cy="6848475"/>
          </a:xfrm>
          <a:prstGeom prst="rect">
            <a:avLst/>
          </a:prstGeom>
          <a:noFill/>
          <a:ln w="9525">
            <a:noFill/>
            <a:miter lim="800000"/>
            <a:headEnd/>
            <a:tailEnd/>
          </a:ln>
        </p:spPr>
      </p:pic>
      <p:sp>
        <p:nvSpPr>
          <p:cNvPr id="1027"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188075"/>
            <a:ext cx="2133600" cy="365125"/>
          </a:xfrm>
          <a:prstGeom prst="rect">
            <a:avLst/>
          </a:prstGeom>
        </p:spPr>
        <p:txBody>
          <a:bodyPr vert="horz" lIns="91440" tIns="45720" rIns="91440" bIns="45720" rtlCol="0" anchor="ctr"/>
          <a:lstStyle>
            <a:lvl1pPr algn="r" fontAlgn="auto">
              <a:spcBef>
                <a:spcPts val="0"/>
              </a:spcBef>
              <a:spcAft>
                <a:spcPts val="0"/>
              </a:spcAft>
              <a:defRPr sz="1200" b="0" i="0">
                <a:solidFill>
                  <a:schemeClr val="tx1">
                    <a:tint val="75000"/>
                  </a:schemeClr>
                </a:solidFill>
                <a:latin typeface="+mn-lt"/>
              </a:defRPr>
            </a:lvl1pPr>
          </a:lstStyle>
          <a:p>
            <a:pPr>
              <a:defRPr/>
            </a:pPr>
            <a:fld id="{7BF9B6C7-19EB-411B-9BBC-C946388A926C}" type="slidenum">
              <a:rPr lang="en-US">
                <a:solidFill>
                  <a:prstClr val="black">
                    <a:tint val="75000"/>
                  </a:prstClr>
                </a:solidFill>
              </a:rPr>
              <a:pPr>
                <a:defRPr/>
              </a:pPr>
              <a:t>‹#›</a:t>
            </a:fld>
            <a:endParaRPr lang="en-US" dirty="0">
              <a:solidFill>
                <a:prstClr val="black">
                  <a:tint val="75000"/>
                </a:prstClr>
              </a:solidFill>
            </a:endParaRPr>
          </a:p>
        </p:txBody>
      </p:sp>
      <p:pic>
        <p:nvPicPr>
          <p:cNvPr id="1030" name="Picture 15" descr="Corporate Research Logo"/>
          <p:cNvPicPr>
            <a:picLocks noChangeAspect="1" noChangeArrowheads="1"/>
          </p:cNvPicPr>
          <p:nvPr/>
        </p:nvPicPr>
        <p:blipFill>
          <a:blip r:embed="rId7" cstate="print"/>
          <a:srcRect/>
          <a:stretch>
            <a:fillRect/>
          </a:stretch>
        </p:blipFill>
        <p:spPr bwMode="auto">
          <a:xfrm>
            <a:off x="8153400" y="0"/>
            <a:ext cx="990600" cy="762000"/>
          </a:xfrm>
          <a:prstGeom prst="rect">
            <a:avLst/>
          </a:prstGeom>
          <a:noFill/>
          <a:ln w="9525">
            <a:noFill/>
            <a:miter lim="800000"/>
            <a:headEnd/>
            <a:tailEnd/>
          </a:ln>
        </p:spPr>
      </p:pic>
    </p:spTree>
    <p:extLst>
      <p:ext uri="{BB962C8B-B14F-4D97-AF65-F5344CB8AC3E}">
        <p14:creationId xmlns="" xmlns:p14="http://schemas.microsoft.com/office/powerpoint/2010/main" val="3260255258"/>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9" cstate="print">
            <a:extLst>
              <a:ext uri="{28A0092B-C50C-407E-A947-70E740481C1C}">
                <a14:useLocalDpi xmlns="" xmlns:a14="http://schemas.microsoft.com/office/drawing/2010/main" val="0"/>
              </a:ext>
            </a:extLst>
          </a:blip>
          <a:srcRect l="19376" t="20410" r="5469" b="9375"/>
          <a:stretch>
            <a:fillRect/>
          </a:stretch>
        </p:blipFill>
        <p:spPr bwMode="auto">
          <a:xfrm>
            <a:off x="-28575" y="0"/>
            <a:ext cx="9163050" cy="684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1279525" y="66675"/>
            <a:ext cx="7467600" cy="56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365125" y="90487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BD1B954-A639-4AFC-B93F-D86094EFC803}" type="slidenum">
              <a:rPr lang="en-US" i="0">
                <a:solidFill>
                  <a:prstClr val="black">
                    <a:tint val="75000"/>
                  </a:prstClr>
                </a:solidFill>
              </a:rPr>
              <a:pPr>
                <a:defRPr/>
              </a:pPr>
              <a:t>‹#›</a:t>
            </a:fld>
            <a:endParaRPr lang="en-US" i="0" dirty="0">
              <a:solidFill>
                <a:prstClr val="black">
                  <a:tint val="75000"/>
                </a:prstClr>
              </a:solidFill>
            </a:endParaRPr>
          </a:p>
        </p:txBody>
      </p:sp>
      <p:pic>
        <p:nvPicPr>
          <p:cNvPr id="1030" name="Picture 15" descr="Corporate Research Logo"/>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8153400" y="0"/>
            <a:ext cx="990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cstate="print"/>
          <a:srcRect/>
          <a:stretch>
            <a:fillRect/>
          </a:stretch>
        </p:blipFill>
        <p:spPr bwMode="auto">
          <a:xfrm>
            <a:off x="0" y="0"/>
            <a:ext cx="9134475" cy="6858000"/>
          </a:xfrm>
          <a:prstGeom prst="rect">
            <a:avLst/>
          </a:prstGeom>
          <a:noFill/>
          <a:ln w="9525">
            <a:noFill/>
            <a:miter lim="800000"/>
            <a:headEnd/>
            <a:tailEnd/>
          </a:ln>
        </p:spPr>
      </p:pic>
      <p:pic>
        <p:nvPicPr>
          <p:cNvPr id="6147"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6148"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4001" r:id="rId1"/>
  </p:sldLayoutIdLst>
  <p:hf sldNum="0"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cstate="print"/>
          <a:srcRect/>
          <a:stretch>
            <a:fillRect/>
          </a:stretch>
        </p:blipFill>
        <p:spPr bwMode="auto">
          <a:xfrm>
            <a:off x="0" y="0"/>
            <a:ext cx="9144000" cy="6908800"/>
          </a:xfrm>
          <a:prstGeom prst="rect">
            <a:avLst/>
          </a:prstGeom>
          <a:noFill/>
          <a:ln w="9525">
            <a:noFill/>
            <a:miter lim="800000"/>
            <a:headEnd/>
            <a:tailEnd/>
          </a:ln>
        </p:spPr>
      </p:pic>
      <p:pic>
        <p:nvPicPr>
          <p:cNvPr id="8195"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819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4002" r:id="rId1"/>
  </p:sldLayoutIdLst>
  <p:hf sldNum="0"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cstate="print"/>
          <a:srcRect/>
          <a:stretch>
            <a:fillRect/>
          </a:stretch>
        </p:blipFill>
        <p:spPr bwMode="auto">
          <a:xfrm>
            <a:off x="-9525" y="0"/>
            <a:ext cx="9153525" cy="6848475"/>
          </a:xfrm>
          <a:prstGeom prst="rect">
            <a:avLst/>
          </a:prstGeom>
          <a:noFill/>
          <a:ln w="9525">
            <a:noFill/>
            <a:miter lim="800000"/>
            <a:headEnd/>
            <a:tailEnd/>
          </a:ln>
        </p:spPr>
      </p:pic>
      <p:pic>
        <p:nvPicPr>
          <p:cNvPr id="10243"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10244"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4003" r:id="rId1"/>
  </p:sldLayoutIdLst>
  <p:hf sldNum="0"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3"/>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295275" y="3248025"/>
            <a:ext cx="8239125" cy="549275"/>
          </a:xfrm>
          <a:prstGeom prst="rect">
            <a:avLst/>
          </a:prstGeom>
          <a:noFill/>
        </p:spPr>
        <p:txBody>
          <a:bodyPr>
            <a:spAutoFit/>
          </a:bodyPr>
          <a:lstStyle/>
          <a:p>
            <a:pPr fontAlgn="auto">
              <a:spcAft>
                <a:spcPts val="0"/>
              </a:spcAft>
              <a:defRPr/>
            </a:pPr>
            <a:r>
              <a:rPr lang="en-US" sz="3000" i="0" dirty="0">
                <a:solidFill>
                  <a:schemeClr val="bg1"/>
                </a:solidFill>
                <a:latin typeface="Myriad Pro" pitchFamily="34" charset="0"/>
                <a:ea typeface="+mj-ea"/>
                <a:cs typeface="+mj-cs"/>
              </a:rPr>
              <a:t>Thank You</a:t>
            </a:r>
          </a:p>
        </p:txBody>
      </p:sp>
    </p:spTree>
  </p:cSld>
  <p:clrMap bg1="lt1" tx1="dk1" bg2="lt2" tx2="dk2" accent1="accent1" accent2="accent2" accent3="accent3" accent4="accent4" accent5="accent5" accent6="accent6" hlink="hlink" folHlink="folHlink"/>
  <p:sldLayoutIdLst>
    <p:sldLayoutId id="2147484062" r:id="rId1"/>
  </p:sldLayoutIdLst>
  <p:hf sldNum="0"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4338" name="Group 165"/>
          <p:cNvGrpSpPr>
            <a:grpSpLocks/>
          </p:cNvGrpSpPr>
          <p:nvPr/>
        </p:nvGrpSpPr>
        <p:grpSpPr bwMode="auto">
          <a:xfrm>
            <a:off x="0" y="5113338"/>
            <a:ext cx="9150350" cy="1482725"/>
            <a:chOff x="0" y="3221"/>
            <a:chExt cx="5764" cy="934"/>
          </a:xfrm>
        </p:grpSpPr>
        <p:pic>
          <p:nvPicPr>
            <p:cNvPr id="14349" name="Picture 161" descr="70"/>
            <p:cNvPicPr>
              <a:picLocks noChangeAspect="1" noChangeArrowheads="1"/>
            </p:cNvPicPr>
            <p:nvPr userDrawn="1"/>
          </p:nvPicPr>
          <p:blipFill>
            <a:blip r:embed="rId16" cstate="print"/>
            <a:srcRect l="3949"/>
            <a:stretch>
              <a:fillRect/>
            </a:stretch>
          </p:blipFill>
          <p:spPr bwMode="auto">
            <a:xfrm>
              <a:off x="0" y="3855"/>
              <a:ext cx="5764" cy="134"/>
            </a:xfrm>
            <a:prstGeom prst="rect">
              <a:avLst/>
            </a:prstGeom>
            <a:noFill/>
            <a:ln w="9525">
              <a:noFill/>
              <a:miter lim="800000"/>
              <a:headEnd/>
              <a:tailEnd/>
            </a:ln>
          </p:spPr>
        </p:pic>
        <p:pic>
          <p:nvPicPr>
            <p:cNvPr id="14350" name="Picture 162" descr="70"/>
            <p:cNvPicPr>
              <a:picLocks noChangeAspect="1" noChangeArrowheads="1"/>
            </p:cNvPicPr>
            <p:nvPr userDrawn="1"/>
          </p:nvPicPr>
          <p:blipFill>
            <a:blip r:embed="rId16" cstate="print"/>
            <a:srcRect l="1717" r="2299"/>
            <a:stretch>
              <a:fillRect/>
            </a:stretch>
          </p:blipFill>
          <p:spPr bwMode="auto">
            <a:xfrm>
              <a:off x="0" y="3704"/>
              <a:ext cx="5760" cy="134"/>
            </a:xfrm>
            <a:prstGeom prst="rect">
              <a:avLst/>
            </a:prstGeom>
            <a:noFill/>
            <a:ln w="9525">
              <a:noFill/>
              <a:miter lim="800000"/>
              <a:headEnd/>
              <a:tailEnd/>
            </a:ln>
          </p:spPr>
        </p:pic>
        <p:pic>
          <p:nvPicPr>
            <p:cNvPr id="14351" name="Picture 164" descr="70"/>
            <p:cNvPicPr>
              <a:picLocks noChangeAspect="1" noChangeArrowheads="1"/>
            </p:cNvPicPr>
            <p:nvPr userDrawn="1"/>
          </p:nvPicPr>
          <p:blipFill>
            <a:blip r:embed="rId16" cstate="print"/>
            <a:srcRect l="1717" r="2299"/>
            <a:stretch>
              <a:fillRect/>
            </a:stretch>
          </p:blipFill>
          <p:spPr bwMode="auto">
            <a:xfrm>
              <a:off x="0" y="3409"/>
              <a:ext cx="5760" cy="134"/>
            </a:xfrm>
            <a:prstGeom prst="rect">
              <a:avLst/>
            </a:prstGeom>
            <a:noFill/>
            <a:ln w="9525">
              <a:noFill/>
              <a:miter lim="800000"/>
              <a:headEnd/>
              <a:tailEnd/>
            </a:ln>
          </p:spPr>
        </p:pic>
        <p:pic>
          <p:nvPicPr>
            <p:cNvPr id="14352" name="Picture 153" descr="grad-white-box-2"/>
            <p:cNvPicPr>
              <a:picLocks noChangeAspect="1" noChangeArrowheads="1"/>
            </p:cNvPicPr>
            <p:nvPr userDrawn="1"/>
          </p:nvPicPr>
          <p:blipFill>
            <a:blip r:embed="rId17" cstate="print"/>
            <a:srcRect/>
            <a:stretch>
              <a:fillRect/>
            </a:stretch>
          </p:blipFill>
          <p:spPr bwMode="auto">
            <a:xfrm>
              <a:off x="0" y="3789"/>
              <a:ext cx="5760" cy="366"/>
            </a:xfrm>
            <a:prstGeom prst="rect">
              <a:avLst/>
            </a:prstGeom>
            <a:noFill/>
            <a:ln w="9525">
              <a:noFill/>
              <a:miter lim="800000"/>
              <a:headEnd/>
              <a:tailEnd/>
            </a:ln>
          </p:spPr>
        </p:pic>
        <p:pic>
          <p:nvPicPr>
            <p:cNvPr id="14353" name="Picture 150" descr="grad-white-box-2"/>
            <p:cNvPicPr>
              <a:picLocks noChangeAspect="1" noChangeArrowheads="1"/>
            </p:cNvPicPr>
            <p:nvPr userDrawn="1"/>
          </p:nvPicPr>
          <p:blipFill>
            <a:blip r:embed="rId18" cstate="print"/>
            <a:srcRect r="36000"/>
            <a:stretch>
              <a:fillRect/>
            </a:stretch>
          </p:blipFill>
          <p:spPr bwMode="auto">
            <a:xfrm>
              <a:off x="0" y="3221"/>
              <a:ext cx="5760" cy="366"/>
            </a:xfrm>
            <a:prstGeom prst="rect">
              <a:avLst/>
            </a:prstGeom>
            <a:noFill/>
            <a:ln w="9525">
              <a:noFill/>
              <a:miter lim="800000"/>
              <a:headEnd/>
              <a:tailEnd/>
            </a:ln>
          </p:spPr>
        </p:pic>
        <p:pic>
          <p:nvPicPr>
            <p:cNvPr id="14354" name="Picture 163" descr="70"/>
            <p:cNvPicPr>
              <a:picLocks noChangeAspect="1" noChangeArrowheads="1"/>
            </p:cNvPicPr>
            <p:nvPr userDrawn="1"/>
          </p:nvPicPr>
          <p:blipFill>
            <a:blip r:embed="rId16" cstate="print"/>
            <a:srcRect l="3949"/>
            <a:stretch>
              <a:fillRect/>
            </a:stretch>
          </p:blipFill>
          <p:spPr bwMode="auto">
            <a:xfrm>
              <a:off x="0" y="3558"/>
              <a:ext cx="5764" cy="134"/>
            </a:xfrm>
            <a:prstGeom prst="rect">
              <a:avLst/>
            </a:prstGeom>
            <a:noFill/>
            <a:ln w="9525">
              <a:noFill/>
              <a:miter lim="800000"/>
              <a:headEnd/>
              <a:tailEnd/>
            </a:ln>
          </p:spPr>
        </p:pic>
      </p:grpSp>
      <p:sp>
        <p:nvSpPr>
          <p:cNvPr id="14339" name="Rectangle 3"/>
          <p:cNvSpPr>
            <a:spLocks noGrp="1" noChangeArrowheads="1"/>
          </p:cNvSpPr>
          <p:nvPr>
            <p:ph type="title"/>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4340" name="Rectangle 4"/>
          <p:cNvSpPr>
            <a:spLocks noGrp="1" noChangeArrowheads="1"/>
          </p:cNvSpPr>
          <p:nvPr>
            <p:ph type="body" idx="1"/>
          </p:nvPr>
        </p:nvSpPr>
        <p:spPr bwMode="auto">
          <a:xfrm>
            <a:off x="188913" y="720725"/>
            <a:ext cx="8702675" cy="13239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69" name="Line 73"/>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lgn="ctr">
              <a:defRPr/>
            </a:pPr>
            <a:endParaRPr lang="en-US" sz="1600" b="1" i="0"/>
          </a:p>
        </p:txBody>
      </p:sp>
      <p:sp>
        <p:nvSpPr>
          <p:cNvPr id="4193" name="Text Box 97"/>
          <p:cNvSpPr txBox="1">
            <a:spLocks noChangeArrowheads="1"/>
          </p:cNvSpPr>
          <p:nvPr/>
        </p:nvSpPr>
        <p:spPr bwMode="auto">
          <a:xfrm>
            <a:off x="5091113" y="6434138"/>
            <a:ext cx="3894137" cy="152400"/>
          </a:xfrm>
          <a:prstGeom prst="rect">
            <a:avLst/>
          </a:prstGeom>
          <a:noFill/>
          <a:ln w="9525">
            <a:noFill/>
            <a:miter lim="800000"/>
            <a:headEnd/>
            <a:tailEnd/>
          </a:ln>
          <a:effectLst/>
        </p:spPr>
        <p:txBody>
          <a:bodyPr wrap="none" lIns="0" tIns="0" rIns="0" bIns="0"/>
          <a:lstStyle/>
          <a:p>
            <a:pPr algn="r">
              <a:defRPr/>
            </a:pPr>
            <a:r>
              <a:rPr lang="en-US" sz="1000" i="0">
                <a:solidFill>
                  <a:srgbClr val="4E84C4"/>
                </a:solidFill>
                <a:cs typeface="Arial" charset="0"/>
              </a:rPr>
              <a:t>Johnson Controls Inc._06_July_2010</a:t>
            </a:r>
          </a:p>
        </p:txBody>
      </p:sp>
      <p:sp>
        <p:nvSpPr>
          <p:cNvPr id="4192" name="Text Box 96"/>
          <p:cNvSpPr txBox="1">
            <a:spLocks noChangeArrowheads="1"/>
          </p:cNvSpPr>
          <p:nvPr/>
        </p:nvSpPr>
        <p:spPr bwMode="auto">
          <a:xfrm>
            <a:off x="5091113" y="6583363"/>
            <a:ext cx="3894137" cy="152400"/>
          </a:xfrm>
          <a:prstGeom prst="rect">
            <a:avLst/>
          </a:prstGeom>
          <a:noFill/>
          <a:ln w="9525">
            <a:noFill/>
            <a:miter lim="800000"/>
            <a:headEnd/>
            <a:tailEnd/>
          </a:ln>
          <a:effectLst/>
        </p:spPr>
        <p:txBody>
          <a:bodyPr lIns="0" tIns="0" rIns="0" bIns="0">
            <a:spAutoFit/>
          </a:bodyPr>
          <a:lstStyle/>
          <a:p>
            <a:pPr algn="r">
              <a:defRPr/>
            </a:pPr>
            <a:r>
              <a:rPr lang="en-US" sz="1000" i="0">
                <a:solidFill>
                  <a:srgbClr val="4E84C4"/>
                </a:solidFill>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000" b="0" i="0">
                <a:solidFill>
                  <a:srgbClr val="4E84C4"/>
                </a:solidFill>
                <a:latin typeface="+mn-lt"/>
                <a:cs typeface="+mn-cs"/>
              </a:defRPr>
            </a:lvl1pPr>
          </a:lstStyle>
          <a:p>
            <a:pPr>
              <a:defRPr/>
            </a:pPr>
            <a:r>
              <a:rPr lang="en-US"/>
              <a:t>- </a:t>
            </a:r>
            <a:fld id="{BAC411A6-4D25-43D1-9E4A-5DA26B397ABE}" type="slidenum">
              <a:rPr lang="en-US"/>
              <a:pPr>
                <a:defRPr/>
              </a:pPr>
              <a:t>‹#›</a:t>
            </a:fld>
            <a:r>
              <a:rPr lang="en-US"/>
              <a:t> -</a:t>
            </a:r>
          </a:p>
        </p:txBody>
      </p:sp>
      <p:pic>
        <p:nvPicPr>
          <p:cNvPr id="14345" name="Picture 126" descr="tcs-blue-trans"/>
          <p:cNvPicPr>
            <a:picLocks noChangeAspect="1" noChangeArrowheads="1"/>
          </p:cNvPicPr>
          <p:nvPr/>
        </p:nvPicPr>
        <p:blipFill>
          <a:blip r:embed="rId19" cstate="print"/>
          <a:srcRect/>
          <a:stretch>
            <a:fillRect/>
          </a:stretch>
        </p:blipFill>
        <p:spPr bwMode="auto">
          <a:xfrm>
            <a:off x="169863" y="6513513"/>
            <a:ext cx="2843212" cy="222250"/>
          </a:xfrm>
          <a:prstGeom prst="rect">
            <a:avLst/>
          </a:prstGeom>
          <a:noFill/>
          <a:ln w="9525">
            <a:noFill/>
            <a:miter lim="800000"/>
            <a:headEnd/>
            <a:tailEnd/>
          </a:ln>
        </p:spPr>
      </p:pic>
      <p:pic>
        <p:nvPicPr>
          <p:cNvPr id="14346" name="Picture 17" descr="JCI_c"/>
          <p:cNvPicPr>
            <a:picLocks noChangeAspect="1" noChangeArrowheads="1"/>
          </p:cNvPicPr>
          <p:nvPr/>
        </p:nvPicPr>
        <p:blipFill>
          <a:blip r:embed="rId20" cstate="print"/>
          <a:srcRect/>
          <a:stretch>
            <a:fillRect/>
          </a:stretch>
        </p:blipFill>
        <p:spPr bwMode="auto">
          <a:xfrm>
            <a:off x="8305800" y="0"/>
            <a:ext cx="838200" cy="466725"/>
          </a:xfrm>
          <a:prstGeom prst="rect">
            <a:avLst/>
          </a:prstGeom>
          <a:noFill/>
          <a:ln w="9525">
            <a:noFill/>
            <a:miter lim="800000"/>
            <a:headEnd/>
            <a:tailEnd/>
          </a:ln>
        </p:spPr>
      </p:pic>
      <p:pic>
        <p:nvPicPr>
          <p:cNvPr id="14347" name="Picture 3"/>
          <p:cNvPicPr>
            <a:picLocks noChangeAspect="1" noChangeArrowheads="1"/>
          </p:cNvPicPr>
          <p:nvPr/>
        </p:nvPicPr>
        <p:blipFill>
          <a:blip r:embed="rId21" cstate="print"/>
          <a:srcRect/>
          <a:stretch>
            <a:fillRect/>
          </a:stretch>
        </p:blipFill>
        <p:spPr bwMode="auto">
          <a:xfrm>
            <a:off x="-28575" y="0"/>
            <a:ext cx="9163050" cy="6848475"/>
          </a:xfrm>
          <a:prstGeom prst="rect">
            <a:avLst/>
          </a:prstGeom>
          <a:noFill/>
          <a:ln w="9525">
            <a:noFill/>
            <a:miter lim="800000"/>
            <a:headEnd/>
            <a:tailEnd/>
          </a:ln>
        </p:spPr>
      </p:pic>
      <p:pic>
        <p:nvPicPr>
          <p:cNvPr id="14348" name="Picture 15" descr="Corporate Research Logo"/>
          <p:cNvPicPr>
            <a:picLocks noChangeAspect="1" noChangeArrowheads="1"/>
          </p:cNvPicPr>
          <p:nvPr/>
        </p:nvPicPr>
        <p:blipFill>
          <a:blip r:embed="rId22"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6" r:id="rId1"/>
    <p:sldLayoutId id="2147484015" r:id="rId2"/>
    <p:sldLayoutId id="2147484014" r:id="rId3"/>
    <p:sldLayoutId id="2147484013" r:id="rId4"/>
    <p:sldLayoutId id="2147484012" r:id="rId5"/>
    <p:sldLayoutId id="2147484011" r:id="rId6"/>
    <p:sldLayoutId id="2147484010" r:id="rId7"/>
    <p:sldLayoutId id="2147484009" r:id="rId8"/>
    <p:sldLayoutId id="2147484008" r:id="rId9"/>
    <p:sldLayoutId id="2147484007" r:id="rId10"/>
    <p:sldLayoutId id="2147484006" r:id="rId11"/>
    <p:sldLayoutId id="2147484063" r:id="rId12"/>
    <p:sldLayoutId id="2147484005" r:id="rId13"/>
    <p:sldLayoutId id="2147484004" r:id="rId14"/>
  </p:sldLayoutIdLst>
  <p:hf sldNum="0"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pitchFamily="34" charset="0"/>
        </a:defRPr>
      </a:lvl2pPr>
      <a:lvl3pPr algn="l" rtl="0" eaLnBrk="0" fontAlgn="base" hangingPunct="0">
        <a:lnSpc>
          <a:spcPct val="115000"/>
        </a:lnSpc>
        <a:spcBef>
          <a:spcPct val="0"/>
        </a:spcBef>
        <a:spcAft>
          <a:spcPct val="0"/>
        </a:spcAft>
        <a:defRPr sz="2200" b="1">
          <a:solidFill>
            <a:srgbClr val="4E84C4"/>
          </a:solidFill>
          <a:latin typeface="Arial" pitchFamily="34" charset="0"/>
        </a:defRPr>
      </a:lvl3pPr>
      <a:lvl4pPr algn="l" rtl="0" eaLnBrk="0" fontAlgn="base" hangingPunct="0">
        <a:lnSpc>
          <a:spcPct val="115000"/>
        </a:lnSpc>
        <a:spcBef>
          <a:spcPct val="0"/>
        </a:spcBef>
        <a:spcAft>
          <a:spcPct val="0"/>
        </a:spcAft>
        <a:defRPr sz="2200" b="1">
          <a:solidFill>
            <a:srgbClr val="4E84C4"/>
          </a:solidFill>
          <a:latin typeface="Arial" pitchFamily="34" charset="0"/>
        </a:defRPr>
      </a:lvl4pPr>
      <a:lvl5pPr algn="l" rtl="0" eaLnBrk="0" fontAlgn="base" hangingPunct="0">
        <a:lnSpc>
          <a:spcPct val="115000"/>
        </a:lnSpc>
        <a:spcBef>
          <a:spcPct val="0"/>
        </a:spcBef>
        <a:spcAft>
          <a:spcPct val="0"/>
        </a:spcAft>
        <a:defRPr sz="2200" b="1">
          <a:solidFill>
            <a:srgbClr val="4E84C4"/>
          </a:solidFill>
          <a:latin typeface="Arial" pitchFamily="34" charset="0"/>
        </a:defRPr>
      </a:lvl5pPr>
      <a:lvl6pPr marL="457200" algn="l" rtl="0" fontAlgn="base">
        <a:lnSpc>
          <a:spcPct val="115000"/>
        </a:lnSpc>
        <a:spcBef>
          <a:spcPct val="0"/>
        </a:spcBef>
        <a:spcAft>
          <a:spcPct val="0"/>
        </a:spcAft>
        <a:defRPr sz="2200" b="1">
          <a:solidFill>
            <a:srgbClr val="4E84C4"/>
          </a:solidFill>
          <a:latin typeface="Arial" pitchFamily="34" charset="0"/>
        </a:defRPr>
      </a:lvl6pPr>
      <a:lvl7pPr marL="914400" algn="l" rtl="0" fontAlgn="base">
        <a:lnSpc>
          <a:spcPct val="115000"/>
        </a:lnSpc>
        <a:spcBef>
          <a:spcPct val="0"/>
        </a:spcBef>
        <a:spcAft>
          <a:spcPct val="0"/>
        </a:spcAft>
        <a:defRPr sz="2200" b="1">
          <a:solidFill>
            <a:srgbClr val="4E84C4"/>
          </a:solidFill>
          <a:latin typeface="Arial" pitchFamily="34" charset="0"/>
        </a:defRPr>
      </a:lvl7pPr>
      <a:lvl8pPr marL="1371600" algn="l" rtl="0" fontAlgn="base">
        <a:lnSpc>
          <a:spcPct val="115000"/>
        </a:lnSpc>
        <a:spcBef>
          <a:spcPct val="0"/>
        </a:spcBef>
        <a:spcAft>
          <a:spcPct val="0"/>
        </a:spcAft>
        <a:defRPr sz="2200" b="1">
          <a:solidFill>
            <a:srgbClr val="4E84C4"/>
          </a:solidFill>
          <a:latin typeface="Arial" pitchFamily="34" charset="0"/>
        </a:defRPr>
      </a:lvl8pPr>
      <a:lvl9pPr marL="1828800" algn="l" rtl="0" fontAlgn="base">
        <a:lnSpc>
          <a:spcPct val="115000"/>
        </a:lnSpc>
        <a:spcBef>
          <a:spcPct val="0"/>
        </a:spcBef>
        <a:spcAft>
          <a:spcPct val="0"/>
        </a:spcAft>
        <a:defRPr sz="2200" b="1">
          <a:solidFill>
            <a:srgbClr val="4E84C4"/>
          </a:solidFill>
          <a:latin typeface="Arial" pitchFamily="34" charset="0"/>
        </a:defRPr>
      </a:lvl9pPr>
    </p:titleStyle>
    <p:bodyStyle>
      <a:lvl1pPr marL="169863" indent="-169863" algn="l" rtl="0" eaLnBrk="0" fontAlgn="base" hangingPunct="0">
        <a:spcBef>
          <a:spcPct val="20000"/>
        </a:spcBef>
        <a:spcAft>
          <a:spcPct val="0"/>
        </a:spcAft>
        <a:buClr>
          <a:srgbClr val="4E84C4"/>
        </a:buClr>
        <a:buChar char="•"/>
        <a:defRPr sz="1600">
          <a:solidFill>
            <a:srgbClr val="000000"/>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1765300" y="207963"/>
            <a:ext cx="6654800" cy="735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pic>
        <p:nvPicPr>
          <p:cNvPr id="29699" name="Picture 3" descr="tcs-blue-trans"/>
          <p:cNvPicPr>
            <a:picLocks noChangeAspect="1" noChangeArrowheads="1"/>
          </p:cNvPicPr>
          <p:nvPr/>
        </p:nvPicPr>
        <p:blipFill>
          <a:blip r:embed="rId13" cstate="print"/>
          <a:srcRect/>
          <a:stretch>
            <a:fillRect/>
          </a:stretch>
        </p:blipFill>
        <p:spPr bwMode="auto">
          <a:xfrm>
            <a:off x="346075" y="6480175"/>
            <a:ext cx="2843213" cy="222250"/>
          </a:xfrm>
          <a:prstGeom prst="rect">
            <a:avLst/>
          </a:prstGeom>
          <a:noFill/>
          <a:ln w="9525">
            <a:noFill/>
            <a:miter lim="800000"/>
            <a:headEnd/>
            <a:tailEnd/>
          </a:ln>
        </p:spPr>
      </p:pic>
      <p:grpSp>
        <p:nvGrpSpPr>
          <p:cNvPr id="29700" name="Group 4"/>
          <p:cNvGrpSpPr>
            <a:grpSpLocks/>
          </p:cNvGrpSpPr>
          <p:nvPr/>
        </p:nvGrpSpPr>
        <p:grpSpPr bwMode="auto">
          <a:xfrm>
            <a:off x="0" y="5365750"/>
            <a:ext cx="9144000" cy="981075"/>
            <a:chOff x="0" y="3380"/>
            <a:chExt cx="5760" cy="618"/>
          </a:xfrm>
        </p:grpSpPr>
        <p:pic>
          <p:nvPicPr>
            <p:cNvPr id="29707" name="Picture 5" descr="200_1row_grey"/>
            <p:cNvPicPr>
              <a:picLocks noChangeAspect="1" noChangeArrowheads="1"/>
            </p:cNvPicPr>
            <p:nvPr userDrawn="1"/>
          </p:nvPicPr>
          <p:blipFill>
            <a:blip r:embed="rId14" cstate="print"/>
            <a:srcRect l="1765" r="4071"/>
            <a:stretch>
              <a:fillRect/>
            </a:stretch>
          </p:blipFill>
          <p:spPr bwMode="auto">
            <a:xfrm>
              <a:off x="0" y="3409"/>
              <a:ext cx="5760" cy="135"/>
            </a:xfrm>
            <a:prstGeom prst="rect">
              <a:avLst/>
            </a:prstGeom>
            <a:noFill/>
            <a:ln w="9525">
              <a:noFill/>
              <a:miter lim="800000"/>
              <a:headEnd/>
              <a:tailEnd/>
            </a:ln>
          </p:spPr>
        </p:pic>
        <p:pic>
          <p:nvPicPr>
            <p:cNvPr id="29708" name="Picture 6" descr="200_1row_grey"/>
            <p:cNvPicPr>
              <a:picLocks noChangeAspect="1" noChangeArrowheads="1"/>
            </p:cNvPicPr>
            <p:nvPr userDrawn="1"/>
          </p:nvPicPr>
          <p:blipFill>
            <a:blip r:embed="rId14" cstate="print"/>
            <a:srcRect l="3891" r="1945"/>
            <a:stretch>
              <a:fillRect/>
            </a:stretch>
          </p:blipFill>
          <p:spPr bwMode="auto">
            <a:xfrm>
              <a:off x="0" y="3558"/>
              <a:ext cx="5760" cy="135"/>
            </a:xfrm>
            <a:prstGeom prst="rect">
              <a:avLst/>
            </a:prstGeom>
            <a:noFill/>
            <a:ln w="9525">
              <a:noFill/>
              <a:miter lim="800000"/>
              <a:headEnd/>
              <a:tailEnd/>
            </a:ln>
          </p:spPr>
        </p:pic>
        <p:pic>
          <p:nvPicPr>
            <p:cNvPr id="29709" name="Picture 7" descr="200_1row_grey"/>
            <p:cNvPicPr>
              <a:picLocks noChangeAspect="1" noChangeArrowheads="1"/>
            </p:cNvPicPr>
            <p:nvPr userDrawn="1"/>
          </p:nvPicPr>
          <p:blipFill>
            <a:blip r:embed="rId14" cstate="print"/>
            <a:srcRect l="1700" r="4137"/>
            <a:stretch>
              <a:fillRect/>
            </a:stretch>
          </p:blipFill>
          <p:spPr bwMode="auto">
            <a:xfrm>
              <a:off x="0" y="3705"/>
              <a:ext cx="5760" cy="135"/>
            </a:xfrm>
            <a:prstGeom prst="rect">
              <a:avLst/>
            </a:prstGeom>
            <a:noFill/>
            <a:ln w="9525">
              <a:noFill/>
              <a:miter lim="800000"/>
              <a:headEnd/>
              <a:tailEnd/>
            </a:ln>
          </p:spPr>
        </p:pic>
        <p:pic>
          <p:nvPicPr>
            <p:cNvPr id="29710" name="Picture 8" descr="200_1row_grey"/>
            <p:cNvPicPr>
              <a:picLocks noChangeAspect="1" noChangeArrowheads="1"/>
            </p:cNvPicPr>
            <p:nvPr userDrawn="1"/>
          </p:nvPicPr>
          <p:blipFill>
            <a:blip r:embed="rId14" cstate="print"/>
            <a:srcRect l="3891" r="1945"/>
            <a:stretch>
              <a:fillRect/>
            </a:stretch>
          </p:blipFill>
          <p:spPr bwMode="auto">
            <a:xfrm>
              <a:off x="0" y="3854"/>
              <a:ext cx="5760" cy="135"/>
            </a:xfrm>
            <a:prstGeom prst="rect">
              <a:avLst/>
            </a:prstGeom>
            <a:noFill/>
            <a:ln w="9525">
              <a:noFill/>
              <a:miter lim="800000"/>
              <a:headEnd/>
              <a:tailEnd/>
            </a:ln>
          </p:spPr>
        </p:pic>
        <p:sp>
          <p:nvSpPr>
            <p:cNvPr id="69641" name="Rectangle 9"/>
            <p:cNvSpPr>
              <a:spLocks noChangeArrowheads="1"/>
            </p:cNvSpPr>
            <p:nvPr userDrawn="1"/>
          </p:nvSpPr>
          <p:spPr bwMode="auto">
            <a:xfrm>
              <a:off x="0" y="3380"/>
              <a:ext cx="5760" cy="238"/>
            </a:xfrm>
            <a:prstGeom prst="rect">
              <a:avLst/>
            </a:prstGeom>
            <a:gradFill rotWithShape="1">
              <a:gsLst>
                <a:gs pos="0">
                  <a:schemeClr val="bg1"/>
                </a:gs>
                <a:gs pos="100000">
                  <a:schemeClr val="bg1">
                    <a:alpha val="0"/>
                  </a:schemeClr>
                </a:gs>
              </a:gsLst>
              <a:lin ang="5400000" scaled="1"/>
            </a:gradFill>
            <a:ln w="12700" algn="ctr">
              <a:noFill/>
              <a:miter lim="800000"/>
              <a:headEnd/>
              <a:tailEnd/>
            </a:ln>
            <a:effectLst/>
          </p:spPr>
          <p:txBody>
            <a:bodyPr wrap="none" anchor="ctr"/>
            <a:lstStyle/>
            <a:p>
              <a:pPr algn="ctr">
                <a:defRPr/>
              </a:pPr>
              <a:endParaRPr lang="en-US" sz="1600" i="0">
                <a:latin typeface="Arial" pitchFamily="34" charset="0"/>
              </a:endParaRPr>
            </a:p>
          </p:txBody>
        </p:sp>
        <p:sp>
          <p:nvSpPr>
            <p:cNvPr id="69642" name="Rectangle 10"/>
            <p:cNvSpPr>
              <a:spLocks noChangeArrowheads="1"/>
            </p:cNvSpPr>
            <p:nvPr userDrawn="1"/>
          </p:nvSpPr>
          <p:spPr bwMode="auto">
            <a:xfrm flipV="1">
              <a:off x="0" y="3680"/>
              <a:ext cx="5760" cy="318"/>
            </a:xfrm>
            <a:prstGeom prst="rect">
              <a:avLst/>
            </a:prstGeom>
            <a:gradFill rotWithShape="1">
              <a:gsLst>
                <a:gs pos="0">
                  <a:schemeClr val="bg1"/>
                </a:gs>
                <a:gs pos="100000">
                  <a:schemeClr val="bg1">
                    <a:alpha val="0"/>
                  </a:schemeClr>
                </a:gs>
              </a:gsLst>
              <a:lin ang="5400000" scaled="1"/>
            </a:gradFill>
            <a:ln w="12700" algn="ctr">
              <a:noFill/>
              <a:miter lim="800000"/>
              <a:headEnd/>
              <a:tailEnd/>
            </a:ln>
            <a:effectLst/>
          </p:spPr>
          <p:txBody>
            <a:bodyPr wrap="none" anchor="ctr"/>
            <a:lstStyle/>
            <a:p>
              <a:pPr algn="ctr">
                <a:defRPr/>
              </a:pPr>
              <a:endParaRPr lang="en-US" sz="1600" i="0">
                <a:latin typeface="Arial" pitchFamily="34" charset="0"/>
              </a:endParaRPr>
            </a:p>
          </p:txBody>
        </p:sp>
      </p:grpSp>
      <p:sp>
        <p:nvSpPr>
          <p:cNvPr id="69643" name="Rectangle 11"/>
          <p:cNvSpPr>
            <a:spLocks noGrp="1" noChangeArrowheads="1"/>
          </p:cNvSpPr>
          <p:nvPr>
            <p:ph type="sldNum" sz="quarter" idx="4"/>
          </p:nvPr>
        </p:nvSpPr>
        <p:spPr bwMode="auto">
          <a:xfrm>
            <a:off x="8477250" y="6461125"/>
            <a:ext cx="381000" cy="265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900" b="1" i="0">
                <a:solidFill>
                  <a:srgbClr val="4E84C4"/>
                </a:solidFill>
                <a:latin typeface="+mj-lt"/>
              </a:defRPr>
            </a:lvl1pPr>
          </a:lstStyle>
          <a:p>
            <a:pPr>
              <a:defRPr/>
            </a:pPr>
            <a:fld id="{CABD804D-5485-4D59-8C24-AB56AFC7ADC8}" type="slidenum">
              <a:rPr lang="en-US"/>
              <a:pPr>
                <a:defRPr/>
              </a:pPr>
              <a:t>‹#›</a:t>
            </a:fld>
            <a:endParaRPr lang="en-US"/>
          </a:p>
        </p:txBody>
      </p:sp>
      <p:sp>
        <p:nvSpPr>
          <p:cNvPr id="69644" name="Rectangle 12"/>
          <p:cNvSpPr>
            <a:spLocks noChangeArrowheads="1"/>
          </p:cNvSpPr>
          <p:nvPr/>
        </p:nvSpPr>
        <p:spPr bwMode="auto">
          <a:xfrm>
            <a:off x="6721475" y="6459538"/>
            <a:ext cx="1412875" cy="315912"/>
          </a:xfrm>
          <a:prstGeom prst="rect">
            <a:avLst/>
          </a:prstGeom>
          <a:noFill/>
          <a:ln w="9525">
            <a:noFill/>
            <a:miter lim="800000"/>
            <a:headEnd/>
            <a:tailEnd/>
          </a:ln>
          <a:effectLst/>
        </p:spPr>
        <p:txBody>
          <a:bodyPr/>
          <a:lstStyle/>
          <a:p>
            <a:pPr algn="r">
              <a:spcBef>
                <a:spcPct val="50000"/>
              </a:spcBef>
              <a:defRPr/>
            </a:pPr>
            <a:fld id="{3A750A82-A889-463A-BFA5-A56BA102A36C}" type="datetime3">
              <a:rPr lang="en-US" sz="900" i="0">
                <a:solidFill>
                  <a:srgbClr val="4E84C4"/>
                </a:solidFill>
                <a:latin typeface="Myriad Pro" pitchFamily="34" charset="0"/>
              </a:rPr>
              <a:pPr algn="r">
                <a:spcBef>
                  <a:spcPct val="50000"/>
                </a:spcBef>
                <a:defRPr/>
              </a:pPr>
              <a:t>9 October 2013</a:t>
            </a:fld>
            <a:endParaRPr lang="en-US" sz="900" i="0">
              <a:solidFill>
                <a:srgbClr val="4E84C4"/>
              </a:solidFill>
              <a:latin typeface="Myriad Pro" pitchFamily="34" charset="0"/>
            </a:endParaRPr>
          </a:p>
        </p:txBody>
      </p:sp>
      <p:sp>
        <p:nvSpPr>
          <p:cNvPr id="29703" name="Rectangle 13"/>
          <p:cNvSpPr>
            <a:spLocks noGrp="1" noChangeArrowheads="1"/>
          </p:cNvSpPr>
          <p:nvPr>
            <p:ph type="body" idx="1"/>
          </p:nvPr>
        </p:nvSpPr>
        <p:spPr bwMode="auto">
          <a:xfrm>
            <a:off x="276225" y="1776413"/>
            <a:ext cx="8447088" cy="452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5" descr="Corporate Research Logo"/>
          <p:cNvPicPr>
            <a:picLocks noChangeAspect="1" noChangeArrowheads="1"/>
          </p:cNvPicPr>
          <p:nvPr/>
        </p:nvPicPr>
        <p:blipFill>
          <a:blip r:embed="rId15" cstate="print"/>
          <a:srcRect/>
          <a:stretch>
            <a:fillRect/>
          </a:stretch>
        </p:blipFill>
        <p:spPr bwMode="auto">
          <a:xfrm>
            <a:off x="0" y="0"/>
            <a:ext cx="1054100" cy="808038"/>
          </a:xfrm>
          <a:prstGeom prst="rect">
            <a:avLst/>
          </a:prstGeom>
          <a:noFill/>
          <a:ln w="9525">
            <a:noFill/>
            <a:miter lim="800000"/>
            <a:headEnd/>
            <a:tailEnd/>
          </a:ln>
        </p:spPr>
      </p:pic>
      <p:pic>
        <p:nvPicPr>
          <p:cNvPr id="29705" name="Picture 3"/>
          <p:cNvPicPr>
            <a:picLocks noChangeAspect="1" noChangeArrowheads="1"/>
          </p:cNvPicPr>
          <p:nvPr/>
        </p:nvPicPr>
        <p:blipFill>
          <a:blip r:embed="rId16" cstate="print"/>
          <a:srcRect/>
          <a:stretch>
            <a:fillRect/>
          </a:stretch>
        </p:blipFill>
        <p:spPr bwMode="auto">
          <a:xfrm>
            <a:off x="-28575" y="0"/>
            <a:ext cx="9163050" cy="6848475"/>
          </a:xfrm>
          <a:prstGeom prst="rect">
            <a:avLst/>
          </a:prstGeom>
          <a:noFill/>
          <a:ln w="9525">
            <a:noFill/>
            <a:miter lim="800000"/>
            <a:headEnd/>
            <a:tailEnd/>
          </a:ln>
        </p:spPr>
      </p:pic>
      <p:pic>
        <p:nvPicPr>
          <p:cNvPr id="29706" name="Picture 15" descr="Corporate Research Logo"/>
          <p:cNvPicPr>
            <a:picLocks noChangeAspect="1" noChangeArrowheads="1"/>
          </p:cNvPicPr>
          <p:nvPr/>
        </p:nvPicPr>
        <p:blipFill>
          <a:blip r:embed="rId17"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27" r:id="rId1"/>
    <p:sldLayoutId id="2147484026" r:id="rId2"/>
    <p:sldLayoutId id="2147484025" r:id="rId3"/>
    <p:sldLayoutId id="2147484024" r:id="rId4"/>
    <p:sldLayoutId id="2147484023" r:id="rId5"/>
    <p:sldLayoutId id="2147484022" r:id="rId6"/>
    <p:sldLayoutId id="2147484021" r:id="rId7"/>
    <p:sldLayoutId id="2147484020" r:id="rId8"/>
    <p:sldLayoutId id="2147484019" r:id="rId9"/>
    <p:sldLayoutId id="2147484018" r:id="rId10"/>
    <p:sldLayoutId id="2147484017" r:id="rId11"/>
  </p:sldLayoutIdLst>
  <p:hf sldNum="0" hdr="0" ftr="0" dt="0"/>
  <p:txStyles>
    <p:titleStyle>
      <a:lvl1pPr algn="l" rtl="0" eaLnBrk="0" fontAlgn="base" hangingPunct="0">
        <a:lnSpc>
          <a:spcPct val="115000"/>
        </a:lnSpc>
        <a:spcBef>
          <a:spcPct val="0"/>
        </a:spcBef>
        <a:spcAft>
          <a:spcPct val="0"/>
        </a:spcAft>
        <a:defRPr sz="2800">
          <a:solidFill>
            <a:srgbClr val="4E84C4"/>
          </a:solidFill>
          <a:latin typeface="+mj-lt"/>
          <a:ea typeface="+mj-ea"/>
          <a:cs typeface="+mj-cs"/>
        </a:defRPr>
      </a:lvl1pPr>
      <a:lvl2pPr algn="l" rtl="0" eaLnBrk="0" fontAlgn="base" hangingPunct="0">
        <a:lnSpc>
          <a:spcPct val="115000"/>
        </a:lnSpc>
        <a:spcBef>
          <a:spcPct val="0"/>
        </a:spcBef>
        <a:spcAft>
          <a:spcPct val="0"/>
        </a:spcAft>
        <a:defRPr sz="2800">
          <a:solidFill>
            <a:srgbClr val="4E84C4"/>
          </a:solidFill>
          <a:latin typeface="Myriad Pro"/>
        </a:defRPr>
      </a:lvl2pPr>
      <a:lvl3pPr algn="l" rtl="0" eaLnBrk="0" fontAlgn="base" hangingPunct="0">
        <a:lnSpc>
          <a:spcPct val="115000"/>
        </a:lnSpc>
        <a:spcBef>
          <a:spcPct val="0"/>
        </a:spcBef>
        <a:spcAft>
          <a:spcPct val="0"/>
        </a:spcAft>
        <a:defRPr sz="2800">
          <a:solidFill>
            <a:srgbClr val="4E84C4"/>
          </a:solidFill>
          <a:latin typeface="Myriad Pro"/>
        </a:defRPr>
      </a:lvl3pPr>
      <a:lvl4pPr algn="l" rtl="0" eaLnBrk="0" fontAlgn="base" hangingPunct="0">
        <a:lnSpc>
          <a:spcPct val="115000"/>
        </a:lnSpc>
        <a:spcBef>
          <a:spcPct val="0"/>
        </a:spcBef>
        <a:spcAft>
          <a:spcPct val="0"/>
        </a:spcAft>
        <a:defRPr sz="2800">
          <a:solidFill>
            <a:srgbClr val="4E84C4"/>
          </a:solidFill>
          <a:latin typeface="Myriad Pro"/>
        </a:defRPr>
      </a:lvl4pPr>
      <a:lvl5pPr algn="l" rtl="0" eaLnBrk="0" fontAlgn="base" hangingPunct="0">
        <a:lnSpc>
          <a:spcPct val="115000"/>
        </a:lnSpc>
        <a:spcBef>
          <a:spcPct val="0"/>
        </a:spcBef>
        <a:spcAft>
          <a:spcPct val="0"/>
        </a:spcAft>
        <a:defRPr sz="2800">
          <a:solidFill>
            <a:srgbClr val="4E84C4"/>
          </a:solidFill>
          <a:latin typeface="Myriad Pro"/>
        </a:defRPr>
      </a:lvl5pPr>
      <a:lvl6pPr marL="457200" algn="l" rtl="0" fontAlgn="base">
        <a:lnSpc>
          <a:spcPct val="115000"/>
        </a:lnSpc>
        <a:spcBef>
          <a:spcPct val="0"/>
        </a:spcBef>
        <a:spcAft>
          <a:spcPct val="0"/>
        </a:spcAft>
        <a:defRPr sz="2800">
          <a:solidFill>
            <a:srgbClr val="4E84C4"/>
          </a:solidFill>
          <a:latin typeface="Myriad Pro"/>
        </a:defRPr>
      </a:lvl6pPr>
      <a:lvl7pPr marL="914400" algn="l" rtl="0" fontAlgn="base">
        <a:lnSpc>
          <a:spcPct val="115000"/>
        </a:lnSpc>
        <a:spcBef>
          <a:spcPct val="0"/>
        </a:spcBef>
        <a:spcAft>
          <a:spcPct val="0"/>
        </a:spcAft>
        <a:defRPr sz="2800">
          <a:solidFill>
            <a:srgbClr val="4E84C4"/>
          </a:solidFill>
          <a:latin typeface="Myriad Pro"/>
        </a:defRPr>
      </a:lvl7pPr>
      <a:lvl8pPr marL="1371600" algn="l" rtl="0" fontAlgn="base">
        <a:lnSpc>
          <a:spcPct val="115000"/>
        </a:lnSpc>
        <a:spcBef>
          <a:spcPct val="0"/>
        </a:spcBef>
        <a:spcAft>
          <a:spcPct val="0"/>
        </a:spcAft>
        <a:defRPr sz="2800">
          <a:solidFill>
            <a:srgbClr val="4E84C4"/>
          </a:solidFill>
          <a:latin typeface="Myriad Pro"/>
        </a:defRPr>
      </a:lvl8pPr>
      <a:lvl9pPr marL="1828800" algn="l" rtl="0" fontAlgn="base">
        <a:lnSpc>
          <a:spcPct val="115000"/>
        </a:lnSpc>
        <a:spcBef>
          <a:spcPct val="0"/>
        </a:spcBef>
        <a:spcAft>
          <a:spcPct val="0"/>
        </a:spcAft>
        <a:defRPr sz="2800">
          <a:solidFill>
            <a:srgbClr val="4E84C4"/>
          </a:solidFill>
          <a:latin typeface="Myriad Pro"/>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986" name="Picture 3"/>
          <p:cNvPicPr>
            <a:picLocks noChangeAspect="1" noChangeArrowheads="1"/>
          </p:cNvPicPr>
          <p:nvPr/>
        </p:nvPicPr>
        <p:blipFill>
          <a:blip r:embed="rId13" cstate="print"/>
          <a:srcRect/>
          <a:stretch>
            <a:fillRect/>
          </a:stretch>
        </p:blipFill>
        <p:spPr bwMode="auto">
          <a:xfrm>
            <a:off x="-28575" y="0"/>
            <a:ext cx="9163050" cy="6848475"/>
          </a:xfrm>
          <a:prstGeom prst="rect">
            <a:avLst/>
          </a:prstGeom>
          <a:noFill/>
          <a:ln w="9525">
            <a:noFill/>
            <a:miter lim="800000"/>
            <a:headEnd/>
            <a:tailEnd/>
          </a:ln>
        </p:spPr>
      </p:pic>
      <p:pic>
        <p:nvPicPr>
          <p:cNvPr id="41987" name="Picture 15" descr="Corporate Research Logo"/>
          <p:cNvPicPr>
            <a:picLocks noChangeAspect="1" noChangeArrowheads="1"/>
          </p:cNvPicPr>
          <p:nvPr/>
        </p:nvPicPr>
        <p:blipFill>
          <a:blip r:embed="rId14" cstate="print"/>
          <a:srcRect/>
          <a:stretch>
            <a:fillRect/>
          </a:stretch>
        </p:blipFill>
        <p:spPr bwMode="auto">
          <a:xfrm>
            <a:off x="8153400" y="0"/>
            <a:ext cx="990600" cy="762000"/>
          </a:xfrm>
          <a:prstGeom prst="rect">
            <a:avLst/>
          </a:prstGeom>
          <a:noFill/>
          <a:ln w="9525">
            <a:noFill/>
            <a:miter lim="800000"/>
            <a:headEnd/>
            <a:tailEnd/>
          </a:ln>
        </p:spPr>
      </p:pic>
      <p:sp>
        <p:nvSpPr>
          <p:cNvPr id="41988"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89" name="Text Placeholder 2"/>
          <p:cNvSpPr>
            <a:spLocks noGrp="1"/>
          </p:cNvSpPr>
          <p:nvPr>
            <p:ph type="body" idx="1"/>
          </p:nvPr>
        </p:nvSpPr>
        <p:spPr bwMode="auto">
          <a:xfrm>
            <a:off x="466725" y="9175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Tree>
  </p:cSld>
  <p:clrMap bg1="lt1" tx1="dk1" bg2="lt2" tx2="dk2" accent1="accent1" accent2="accent2" accent3="accent3" accent4="accent4" accent5="accent5" accent6="accent6" hlink="hlink" folHlink="folHlink"/>
  <p:sldLayoutIdLst>
    <p:sldLayoutId id="2147484038" r:id="rId1"/>
    <p:sldLayoutId id="2147484037" r:id="rId2"/>
    <p:sldLayoutId id="2147484036" r:id="rId3"/>
    <p:sldLayoutId id="2147484035" r:id="rId4"/>
    <p:sldLayoutId id="2147484034" r:id="rId5"/>
    <p:sldLayoutId id="2147484033" r:id="rId6"/>
    <p:sldLayoutId id="2147484032" r:id="rId7"/>
    <p:sldLayoutId id="2147484031" r:id="rId8"/>
    <p:sldLayoutId id="2147484030" r:id="rId9"/>
    <p:sldLayoutId id="2147484029" r:id="rId10"/>
    <p:sldLayoutId id="2147484028"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2800">
          <a:solidFill>
            <a:schemeClr val="bg1"/>
          </a:solidFill>
          <a:latin typeface="+mj-lt"/>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sz="2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200">
          <a:solidFill>
            <a:srgbClr val="4E84C4"/>
          </a:solidFill>
          <a:latin typeface="+mn-lt"/>
        </a:defRPr>
      </a:lvl2pPr>
      <a:lvl3pPr marL="1143000" indent="-228600" algn="l" rtl="0" eaLnBrk="0" fontAlgn="base" hangingPunct="0">
        <a:spcBef>
          <a:spcPct val="20000"/>
        </a:spcBef>
        <a:spcAft>
          <a:spcPct val="0"/>
        </a:spcAft>
        <a:buFont typeface="Wingdings" pitchFamily="2" charset="2"/>
        <a:buChar char="•"/>
        <a:defRPr sz="2200">
          <a:solidFill>
            <a:srgbClr val="4E84C4"/>
          </a:solidFill>
          <a:latin typeface="+mn-lt"/>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4"/>
          <p:cNvPicPr>
            <a:picLocks noChangeAspect="1" noChangeArrowheads="1"/>
          </p:cNvPicPr>
          <p:nvPr/>
        </p:nvPicPr>
        <p:blipFill>
          <a:blip r:embed="rId13" cstate="print"/>
          <a:srcRect/>
          <a:stretch>
            <a:fillRect/>
          </a:stretch>
        </p:blipFill>
        <p:spPr bwMode="auto">
          <a:xfrm>
            <a:off x="0" y="0"/>
            <a:ext cx="9134475" cy="6858000"/>
          </a:xfrm>
          <a:prstGeom prst="rect">
            <a:avLst/>
          </a:prstGeom>
          <a:noFill/>
          <a:ln w="9525">
            <a:noFill/>
            <a:miter lim="800000"/>
            <a:headEnd/>
            <a:tailEnd/>
          </a:ln>
        </p:spPr>
      </p:pic>
      <p:pic>
        <p:nvPicPr>
          <p:cNvPr id="54275" name="Picture 156" descr="tata-trans-new"/>
          <p:cNvPicPr>
            <a:picLocks noChangeAspect="1" noChangeArrowheads="1"/>
          </p:cNvPicPr>
          <p:nvPr/>
        </p:nvPicPr>
        <p:blipFill>
          <a:blip r:embed="rId14" cstate="print"/>
          <a:srcRect/>
          <a:stretch>
            <a:fillRect/>
          </a:stretch>
        </p:blipFill>
        <p:spPr bwMode="auto">
          <a:xfrm>
            <a:off x="8229600" y="428625"/>
            <a:ext cx="466725" cy="430213"/>
          </a:xfrm>
          <a:prstGeom prst="rect">
            <a:avLst/>
          </a:prstGeom>
          <a:noFill/>
          <a:ln w="9525">
            <a:noFill/>
            <a:miter lim="800000"/>
            <a:headEnd/>
            <a:tailEnd/>
          </a:ln>
        </p:spPr>
      </p:pic>
      <p:sp>
        <p:nvSpPr>
          <p:cNvPr id="542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Slide Number Placeholder 5"/>
          <p:cNvSpPr>
            <a:spLocks noGrp="1"/>
          </p:cNvSpPr>
          <p:nvPr>
            <p:ph type="sldNum" sz="quarter" idx="4"/>
          </p:nvPr>
        </p:nvSpPr>
        <p:spPr>
          <a:xfrm>
            <a:off x="6553200" y="6188075"/>
            <a:ext cx="2133600" cy="365125"/>
          </a:xfrm>
          <a:prstGeom prst="rect">
            <a:avLst/>
          </a:prstGeom>
        </p:spPr>
        <p:txBody>
          <a:bodyPr/>
          <a:lstStyle>
            <a:lvl1pPr>
              <a:defRPr b="1" i="0"/>
            </a:lvl1pPr>
          </a:lstStyle>
          <a:p>
            <a:pPr>
              <a:defRPr/>
            </a:pPr>
            <a:fld id="{B3DFCB06-4412-4615-9130-5046B9F05E32}" type="slidenum">
              <a:rPr lang="en-US"/>
              <a:pPr>
                <a:defRPr/>
              </a:pPr>
              <a:t>‹#›</a:t>
            </a:fld>
            <a:endParaRPr lang="en-US" dirty="0"/>
          </a:p>
        </p:txBody>
      </p:sp>
      <p:pic>
        <p:nvPicPr>
          <p:cNvPr id="54278" name="Picture 15" descr="Corporate Research Logo"/>
          <p:cNvPicPr>
            <a:picLocks noChangeAspect="1" noChangeArrowheads="1"/>
          </p:cNvPicPr>
          <p:nvPr/>
        </p:nvPicPr>
        <p:blipFill>
          <a:blip r:embed="rId15"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49" r:id="rId1"/>
    <p:sldLayoutId id="2147484048" r:id="rId2"/>
    <p:sldLayoutId id="2147484047" r:id="rId3"/>
    <p:sldLayoutId id="2147484046" r:id="rId4"/>
    <p:sldLayoutId id="2147484045" r:id="rId5"/>
    <p:sldLayoutId id="2147484044" r:id="rId6"/>
    <p:sldLayoutId id="2147484043" r:id="rId7"/>
    <p:sldLayoutId id="2147484042" r:id="rId8"/>
    <p:sldLayoutId id="2147484041" r:id="rId9"/>
    <p:sldLayoutId id="2147484040" r:id="rId10"/>
    <p:sldLayoutId id="2147484039" r:id="rId11"/>
  </p:sldLayoutIdLst>
  <p:hf sldNum="0" hdr="0" ft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eaLnBrk="0" fontAlgn="base" hangingPunct="0">
        <a:spcBef>
          <a:spcPct val="0"/>
        </a:spcBef>
        <a:spcAft>
          <a:spcPct val="0"/>
        </a:spcAft>
        <a:defRPr sz="3000">
          <a:solidFill>
            <a:schemeClr val="bg1"/>
          </a:solidFill>
          <a:latin typeface="Myriad Pro"/>
        </a:defRPr>
      </a:lvl6pPr>
      <a:lvl7pPr marL="914400" algn="l" rtl="0" eaLnBrk="0" fontAlgn="base" hangingPunct="0">
        <a:spcBef>
          <a:spcPct val="0"/>
        </a:spcBef>
        <a:spcAft>
          <a:spcPct val="0"/>
        </a:spcAft>
        <a:defRPr sz="3000">
          <a:solidFill>
            <a:schemeClr val="bg1"/>
          </a:solidFill>
          <a:latin typeface="Myriad Pro"/>
        </a:defRPr>
      </a:lvl7pPr>
      <a:lvl8pPr marL="1371600" algn="l" rtl="0" eaLnBrk="0" fontAlgn="base" hangingPunct="0">
        <a:spcBef>
          <a:spcPct val="0"/>
        </a:spcBef>
        <a:spcAft>
          <a:spcPct val="0"/>
        </a:spcAft>
        <a:defRPr sz="3000">
          <a:solidFill>
            <a:schemeClr val="bg1"/>
          </a:solidFill>
          <a:latin typeface="Myriad Pro"/>
        </a:defRPr>
      </a:lvl8pPr>
      <a:lvl9pPr marL="1828800" algn="l" rtl="0" eaLnBrk="0" fontAlgn="base" hangingPunct="0">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29.gif"/><Relationship Id="rId3" Type="http://schemas.openxmlformats.org/officeDocument/2006/relationships/hyperlink" Target="http://www.ibm.com/" TargetMode="External"/><Relationship Id="rId7" Type="http://schemas.openxmlformats.org/officeDocument/2006/relationships/hyperlink" Target="http://www.microsoft.co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8.gif"/><Relationship Id="rId5" Type="http://schemas.openxmlformats.org/officeDocument/2006/relationships/hyperlink" Target="http://www.oracle.com/" TargetMode="External"/><Relationship Id="rId10" Type="http://schemas.openxmlformats.org/officeDocument/2006/relationships/image" Target="../media/image30.jpeg"/><Relationship Id="rId4" Type="http://schemas.openxmlformats.org/officeDocument/2006/relationships/image" Target="../media/image27.gif"/><Relationship Id="rId9" Type="http://schemas.openxmlformats.org/officeDocument/2006/relationships/hyperlink" Target="http://www.sap.com/"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www.softwareag.com/" TargetMode="External"/><Relationship Id="rId13" Type="http://schemas.openxmlformats.org/officeDocument/2006/relationships/image" Target="../media/image36.jpeg"/><Relationship Id="rId3" Type="http://schemas.openxmlformats.org/officeDocument/2006/relationships/image" Target="../media/image31.gif"/><Relationship Id="rId7" Type="http://schemas.openxmlformats.org/officeDocument/2006/relationships/image" Target="../media/image33.jpeg"/><Relationship Id="rId12" Type="http://schemas.openxmlformats.org/officeDocument/2006/relationships/hyperlink" Target="http://www.marklogic.com/" TargetMode="External"/><Relationship Id="rId17" Type="http://schemas.openxmlformats.org/officeDocument/2006/relationships/image" Target="../media/image38.jpeg"/><Relationship Id="rId2" Type="http://schemas.openxmlformats.org/officeDocument/2006/relationships/notesSlide" Target="../notesSlides/notesSlide26.xml"/><Relationship Id="rId16" Type="http://schemas.openxmlformats.org/officeDocument/2006/relationships/hyperlink" Target="http://www.microsoft.com/" TargetMode="External"/><Relationship Id="rId1" Type="http://schemas.openxmlformats.org/officeDocument/2006/relationships/slideLayout" Target="../slideLayouts/slideLayout3.xml"/><Relationship Id="rId6" Type="http://schemas.openxmlformats.org/officeDocument/2006/relationships/hyperlink" Target="http://www.adobe.com/" TargetMode="External"/><Relationship Id="rId11" Type="http://schemas.openxmlformats.org/officeDocument/2006/relationships/image" Target="../media/image35.jpeg"/><Relationship Id="rId5" Type="http://schemas.openxmlformats.org/officeDocument/2006/relationships/image" Target="../media/image32.gif"/><Relationship Id="rId15" Type="http://schemas.openxmlformats.org/officeDocument/2006/relationships/image" Target="../media/image37.jpeg"/><Relationship Id="rId10" Type="http://schemas.openxmlformats.org/officeDocument/2006/relationships/hyperlink" Target="http://www.informatica.com/" TargetMode="External"/><Relationship Id="rId4" Type="http://schemas.openxmlformats.org/officeDocument/2006/relationships/hyperlink" Target="http://www.sas.com/" TargetMode="External"/><Relationship Id="rId9" Type="http://schemas.openxmlformats.org/officeDocument/2006/relationships/image" Target="../media/image34.gif"/><Relationship Id="rId14" Type="http://schemas.openxmlformats.org/officeDocument/2006/relationships/hyperlink" Target="http://www.salesforce.com/"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41.jpe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hyperlink" Target="http://www.actuate.com/" TargetMode="External"/><Relationship Id="rId7" Type="http://schemas.openxmlformats.org/officeDocument/2006/relationships/hyperlink" Target="http://aws.amazon.com/" TargetMode="External"/><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notesSlide" Target="../notesSlides/notesSlide27.xml"/><Relationship Id="rId16"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40.jpeg"/><Relationship Id="rId11" Type="http://schemas.openxmlformats.org/officeDocument/2006/relationships/image" Target="../media/image44.png"/><Relationship Id="rId5" Type="http://schemas.openxmlformats.org/officeDocument/2006/relationships/hyperlink" Target="http://www.alfabet.com/" TargetMode="External"/><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9.jpeg"/><Relationship Id="rId9" Type="http://schemas.openxmlformats.org/officeDocument/2006/relationships/image" Target="../media/image42.png"/><Relationship Id="rId14" Type="http://schemas.openxmlformats.org/officeDocument/2006/relationships/image" Target="../media/image47.png"/></Relationships>
</file>

<file path=ppt/slides/_rels/slide3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3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61.png"/><Relationship Id="rId5" Type="http://schemas.openxmlformats.org/officeDocument/2006/relationships/hyperlink" Target="http://www.zaptechnologies.com/" TargetMode="Externa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8.gi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45"/>
          <p:cNvSpPr txBox="1">
            <a:spLocks noGrp="1" noChangeArrowheads="1"/>
          </p:cNvSpPr>
          <p:nvPr/>
        </p:nvSpPr>
        <p:spPr bwMode="auto">
          <a:xfrm>
            <a:off x="3275013" y="6153150"/>
            <a:ext cx="2286000" cy="265113"/>
          </a:xfrm>
          <a:prstGeom prst="rect">
            <a:avLst/>
          </a:prstGeom>
          <a:noFill/>
          <a:ln w="9525">
            <a:noFill/>
            <a:miter lim="800000"/>
            <a:headEnd/>
            <a:tailEnd/>
          </a:ln>
        </p:spPr>
        <p:txBody>
          <a:bodyPr/>
          <a:lstStyle/>
          <a:p>
            <a:r>
              <a:rPr lang="en-US" sz="1000" i="0">
                <a:solidFill>
                  <a:srgbClr val="FFFFFF"/>
                </a:solidFill>
              </a:rPr>
              <a:t>TCS Confidential</a:t>
            </a:r>
          </a:p>
        </p:txBody>
      </p:sp>
      <p:sp>
        <p:nvSpPr>
          <p:cNvPr id="79876" name="Subtitle 2"/>
          <p:cNvSpPr>
            <a:spLocks/>
          </p:cNvSpPr>
          <p:nvPr/>
        </p:nvSpPr>
        <p:spPr bwMode="auto">
          <a:xfrm>
            <a:off x="5981700" y="4076700"/>
            <a:ext cx="2374900" cy="1371600"/>
          </a:xfrm>
          <a:prstGeom prst="rect">
            <a:avLst/>
          </a:prstGeom>
          <a:noFill/>
          <a:ln w="9525">
            <a:noFill/>
            <a:miter lim="800000"/>
            <a:headEnd/>
            <a:tailEnd/>
          </a:ln>
        </p:spPr>
        <p:txBody>
          <a:bodyPr/>
          <a:lstStyle/>
          <a:p>
            <a:pPr>
              <a:lnSpc>
                <a:spcPct val="80000"/>
              </a:lnSpc>
              <a:spcBef>
                <a:spcPts val="600"/>
              </a:spcBef>
              <a:buClr>
                <a:srgbClr val="4E84C4"/>
              </a:buClr>
            </a:pPr>
            <a:endParaRPr lang="en-US" sz="1000" i="0">
              <a:solidFill>
                <a:schemeClr val="bg1"/>
              </a:solidFill>
              <a:cs typeface="Arial" charset="0"/>
            </a:endParaRPr>
          </a:p>
        </p:txBody>
      </p:sp>
      <p:sp>
        <p:nvSpPr>
          <p:cNvPr id="8" name="Rectangle 3"/>
          <p:cNvSpPr>
            <a:spLocks noChangeArrowheads="1"/>
          </p:cNvSpPr>
          <p:nvPr/>
        </p:nvSpPr>
        <p:spPr bwMode="auto">
          <a:xfrm>
            <a:off x="365125" y="2847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r>
            <a:br>
              <a:rPr kumimoji="0" lang="en-US" sz="1800" b="0" i="0" u="none" strike="noStrike" cap="none" normalizeH="0" baseline="0" smtClean="0">
                <a:ln>
                  <a:noFill/>
                </a:ln>
                <a:solidFill>
                  <a:schemeClr val="tx1"/>
                </a:solidFill>
                <a:effectLst/>
                <a:latin typeface="Arial" charset="0"/>
              </a:rPr>
            </a:br>
            <a:endParaRPr kumimoji="0" lang="en-US" sz="1800" b="0" i="0" u="none" strike="noStrike" cap="none" normalizeH="0" baseline="0" smtClean="0">
              <a:ln>
                <a:noFill/>
              </a:ln>
              <a:solidFill>
                <a:schemeClr val="tx1"/>
              </a:solidFill>
              <a:effectLst/>
              <a:latin typeface="Arial" charset="0"/>
            </a:endParaRPr>
          </a:p>
        </p:txBody>
      </p:sp>
      <p:sp>
        <p:nvSpPr>
          <p:cNvPr id="6" name="Title 1"/>
          <p:cNvSpPr>
            <a:spLocks noGrp="1"/>
          </p:cNvSpPr>
          <p:nvPr>
            <p:ph type="ctrTitle"/>
          </p:nvPr>
        </p:nvSpPr>
        <p:spPr>
          <a:xfrm>
            <a:off x="266700" y="3444875"/>
            <a:ext cx="8420100" cy="685800"/>
          </a:xfrm>
        </p:spPr>
        <p:txBody>
          <a:bodyPr rtlCol="0">
            <a:noAutofit/>
          </a:bodyPr>
          <a:lstStyle/>
          <a:p>
            <a:pPr eaLnBrk="1" fontAlgn="auto" hangingPunct="1">
              <a:spcBef>
                <a:spcPts val="0"/>
              </a:spcBef>
              <a:spcAft>
                <a:spcPts val="0"/>
              </a:spcAft>
              <a:defRPr/>
            </a:pPr>
            <a:r>
              <a:rPr lang="en-US" sz="2400" b="1" kern="0" dirty="0" smtClean="0">
                <a:latin typeface="Arial"/>
                <a:ea typeface="+mj-ea"/>
                <a:cs typeface="+mj-cs"/>
              </a:rPr>
              <a:t>Cognizant </a:t>
            </a:r>
            <a:r>
              <a:rPr sz="2400" b="1" kern="0" dirty="0" smtClean="0">
                <a:latin typeface="Arial"/>
                <a:ea typeface="+mj-ea"/>
                <a:cs typeface="+mj-cs"/>
              </a:rPr>
              <a:t>Hi Tech Competitor Intelligence Report</a:t>
            </a:r>
            <a:endParaRPr sz="3600" dirty="0"/>
          </a:p>
        </p:txBody>
      </p:sp>
      <p:sp>
        <p:nvSpPr>
          <p:cNvPr id="7" name="Subtitle 2"/>
          <p:cNvSpPr>
            <a:spLocks noGrp="1"/>
          </p:cNvSpPr>
          <p:nvPr>
            <p:ph type="subTitle" idx="1"/>
          </p:nvPr>
        </p:nvSpPr>
        <p:spPr>
          <a:xfrm>
            <a:off x="228600" y="4343400"/>
            <a:ext cx="8439150" cy="609600"/>
          </a:xfrm>
        </p:spPr>
        <p:txBody>
          <a:bodyPr/>
          <a:lstStyle/>
          <a:p>
            <a:pPr eaLnBrk="1" hangingPunct="1">
              <a:lnSpc>
                <a:spcPct val="115000"/>
              </a:lnSpc>
              <a:spcBef>
                <a:spcPct val="0"/>
              </a:spcBef>
            </a:pPr>
            <a:r>
              <a:rPr sz="2000" dirty="0" smtClean="0">
                <a:latin typeface="Arial" pitchFamily="34" charset="0"/>
              </a:rPr>
              <a:t>Research &amp; Analysis Desk, Corporate </a:t>
            </a:r>
            <a:r>
              <a:rPr sz="2000" dirty="0" smtClean="0">
                <a:latin typeface="Arial" pitchFamily="34" charset="0"/>
              </a:rPr>
              <a:t>Marketing &amp; High Tech Marketing</a:t>
            </a:r>
            <a:endParaRPr sz="2000" dirty="0" smtClean="0">
              <a:latin typeface="Arial" pitchFamily="34" charset="0"/>
            </a:endParaRPr>
          </a:p>
        </p:txBody>
      </p:sp>
      <p:sp>
        <p:nvSpPr>
          <p:cNvPr id="9" name="Rectangle 5"/>
          <p:cNvSpPr txBox="1">
            <a:spLocks noChangeArrowheads="1"/>
          </p:cNvSpPr>
          <p:nvPr/>
        </p:nvSpPr>
        <p:spPr bwMode="auto">
          <a:xfrm>
            <a:off x="228600" y="5002213"/>
            <a:ext cx="5878513" cy="855662"/>
          </a:xfrm>
          <a:prstGeom prst="rect">
            <a:avLst/>
          </a:prstGeom>
          <a:noFill/>
          <a:ln w="9525" algn="ctr">
            <a:noFill/>
            <a:miter lim="800000"/>
            <a:headEnd/>
            <a:tailEnd/>
          </a:ln>
        </p:spPr>
        <p:txBody>
          <a:bodyPr anchor="ctr">
            <a:spAutoFit/>
          </a:bodyPr>
          <a:lstStyle/>
          <a:p>
            <a:pPr>
              <a:spcBef>
                <a:spcPct val="20000"/>
              </a:spcBef>
              <a:buClr>
                <a:srgbClr val="4E84C4"/>
              </a:buClr>
              <a:defRPr/>
            </a:pPr>
            <a:r>
              <a:rPr lang="en-US" sz="1600" b="1" i="0" kern="0" dirty="0">
                <a:solidFill>
                  <a:srgbClr val="FFFFFF"/>
                </a:solidFill>
                <a:latin typeface="Arial"/>
              </a:rPr>
              <a:t>CONFIDENTIAL</a:t>
            </a:r>
          </a:p>
          <a:p>
            <a:pPr>
              <a:spcBef>
                <a:spcPct val="20000"/>
              </a:spcBef>
              <a:buClr>
                <a:srgbClr val="4E84C4"/>
              </a:buClr>
              <a:defRPr/>
            </a:pPr>
            <a:endParaRPr lang="en-US" sz="1400" b="1" i="0" kern="0" dirty="0">
              <a:solidFill>
                <a:srgbClr val="FFFFFF"/>
              </a:solidFill>
              <a:latin typeface="Arial"/>
            </a:endParaRPr>
          </a:p>
          <a:p>
            <a:pPr>
              <a:spcBef>
                <a:spcPct val="20000"/>
              </a:spcBef>
              <a:buClr>
                <a:srgbClr val="4E84C4"/>
              </a:buClr>
              <a:defRPr/>
            </a:pPr>
            <a:fld id="{E68E7934-1E3C-4169-B5BF-6250475FA4DE}" type="datetime4">
              <a:rPr lang="en-US" sz="1400" b="1" i="0" kern="0">
                <a:solidFill>
                  <a:srgbClr val="FFFFFF"/>
                </a:solidFill>
                <a:latin typeface="Arial"/>
              </a:rPr>
              <a:pPr>
                <a:spcBef>
                  <a:spcPct val="20000"/>
                </a:spcBef>
                <a:buClr>
                  <a:srgbClr val="4E84C4"/>
                </a:buClr>
                <a:defRPr/>
              </a:pPr>
              <a:t>October 9, 2013</a:t>
            </a:fld>
            <a:endParaRPr lang="en-US" sz="1400" b="1" i="0" kern="0" dirty="0">
              <a:solidFill>
                <a:srgbClr val="FFFFFF"/>
              </a:solid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9200" y="0"/>
            <a:ext cx="6934200" cy="517065"/>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
        <p:nvSpPr>
          <p:cNvPr id="3" name="TextBox 2"/>
          <p:cNvSpPr txBox="1"/>
          <p:nvPr/>
        </p:nvSpPr>
        <p:spPr>
          <a:xfrm>
            <a:off x="1143000" y="762000"/>
            <a:ext cx="2971800" cy="32972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Autofit/>
          </a:bodyPr>
          <a:lstStyle/>
          <a:p>
            <a:r>
              <a:rPr lang="en-US" sz="1400" b="1" i="0" dirty="0" smtClean="0"/>
              <a:t>              Clients for Software Services</a:t>
            </a:r>
            <a:endParaRPr lang="en-US" sz="1400" b="1" i="0" dirty="0"/>
          </a:p>
        </p:txBody>
      </p:sp>
      <p:graphicFrame>
        <p:nvGraphicFramePr>
          <p:cNvPr id="4" name="Table 3"/>
          <p:cNvGraphicFramePr>
            <a:graphicFrameLocks noGrp="1"/>
          </p:cNvGraphicFramePr>
          <p:nvPr/>
        </p:nvGraphicFramePr>
        <p:xfrm>
          <a:off x="152400" y="1214485"/>
          <a:ext cx="4495800" cy="4942346"/>
        </p:xfrm>
        <a:graphic>
          <a:graphicData uri="http://schemas.openxmlformats.org/drawingml/2006/table">
            <a:tbl>
              <a:tblPr/>
              <a:tblGrid>
                <a:gridCol w="4495800"/>
              </a:tblGrid>
              <a:tr h="189975">
                <a:tc>
                  <a:txBody>
                    <a:bodyPr/>
                    <a:lstStyle/>
                    <a:p>
                      <a:pPr algn="ctr" fontAlgn="b"/>
                      <a:r>
                        <a:rPr lang="en-US" sz="1400" b="0" i="0" u="none" strike="noStrike" dirty="0">
                          <a:solidFill>
                            <a:srgbClr val="000000"/>
                          </a:solidFill>
                          <a:latin typeface="Calibri"/>
                        </a:rPr>
                        <a:t>Johnson Controls Inc.</a:t>
                      </a:r>
                    </a:p>
                  </a:txBody>
                  <a:tcPr marL="7307" marR="7307" marT="7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b"/>
                      <a:r>
                        <a:rPr lang="en-US" sz="1400" b="0" i="0" u="none" strike="noStrike" dirty="0">
                          <a:solidFill>
                            <a:srgbClr val="000000"/>
                          </a:solidFill>
                          <a:latin typeface="Calibri"/>
                        </a:rPr>
                        <a:t>Dorado Corporation</a:t>
                      </a:r>
                    </a:p>
                  </a:txBody>
                  <a:tcPr marL="7307" marR="7307" marT="7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b"/>
                      <a:r>
                        <a:rPr lang="en-US" sz="1400" b="0" i="0" u="none" strike="noStrike" dirty="0">
                          <a:solidFill>
                            <a:srgbClr val="000000"/>
                          </a:solidFill>
                          <a:latin typeface="Calibri"/>
                        </a:rPr>
                        <a:t>Microsoft Corporation</a:t>
                      </a:r>
                    </a:p>
                  </a:txBody>
                  <a:tcPr marL="7307" marR="7307" marT="7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b"/>
                      <a:r>
                        <a:rPr lang="en-US" sz="1400" b="0" i="0" u="none" strike="noStrike" dirty="0">
                          <a:solidFill>
                            <a:srgbClr val="000000"/>
                          </a:solidFill>
                          <a:latin typeface="Calibri"/>
                        </a:rPr>
                        <a:t>Invensys Operations Management</a:t>
                      </a:r>
                    </a:p>
                  </a:txBody>
                  <a:tcPr marL="7307" marR="7307" marT="7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b"/>
                      <a:r>
                        <a:rPr lang="en-US" sz="1400" b="0" i="0" u="none" strike="noStrike" dirty="0">
                          <a:solidFill>
                            <a:srgbClr val="000000"/>
                          </a:solidFill>
                          <a:latin typeface="Calibri"/>
                        </a:rPr>
                        <a:t>Ask Partner Network</a:t>
                      </a:r>
                    </a:p>
                  </a:txBody>
                  <a:tcPr marL="7307" marR="7307" marT="7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ADP Dealer Services Group</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AMD, Inc.</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Autodesk, Inc.</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Automatic Data Processing, Inc.</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Computer Associates</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CoreComm Internet Services, Inc.</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EarthLink, Inc.</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b"/>
                      <a:r>
                        <a:rPr lang="en-US" sz="1400" b="0" i="0" u="none" strike="noStrike" dirty="0">
                          <a:solidFill>
                            <a:srgbClr val="000000"/>
                          </a:solidFill>
                          <a:latin typeface="Calibri"/>
                        </a:rPr>
                        <a:t>Ingres Corporation</a:t>
                      </a:r>
                    </a:p>
                  </a:txBody>
                  <a:tcPr marL="7307" marR="7307" marT="7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b"/>
                      <a:r>
                        <a:rPr lang="en-US" sz="1400" b="0" i="0" u="none" strike="noStrike" dirty="0">
                          <a:solidFill>
                            <a:srgbClr val="000000"/>
                          </a:solidFill>
                          <a:latin typeface="Calibri"/>
                        </a:rPr>
                        <a:t>Intuit Inc.</a:t>
                      </a:r>
                    </a:p>
                  </a:txBody>
                  <a:tcPr marL="7307" marR="7307" marT="7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Macrovision Solutions Corporation</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NetApp, Inc</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SAP Lab</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SERENA Software, Inc.</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SpikeSource, Inc.</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975">
                <a:tc>
                  <a:txBody>
                    <a:bodyPr/>
                    <a:lstStyle/>
                    <a:p>
                      <a:pPr algn="ctr" fontAlgn="t"/>
                      <a:r>
                        <a:rPr lang="en-US" sz="1400" b="0" i="0" u="none" strike="noStrike" dirty="0">
                          <a:solidFill>
                            <a:srgbClr val="000000"/>
                          </a:solidFill>
                          <a:latin typeface="Calibri"/>
                        </a:rPr>
                        <a:t>TriZetto Group, Inc. </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503">
                <a:tc>
                  <a:txBody>
                    <a:bodyPr/>
                    <a:lstStyle/>
                    <a:p>
                      <a:pPr algn="ctr" fontAlgn="t"/>
                      <a:r>
                        <a:rPr lang="en-US" sz="1400" b="0" i="0" u="none" strike="noStrike" dirty="0">
                          <a:solidFill>
                            <a:srgbClr val="000000"/>
                          </a:solidFill>
                          <a:latin typeface="Calibri"/>
                        </a:rPr>
                        <a:t>CCC Information Services Group Inc. (acquired by Investcorp)</a:t>
                      </a:r>
                    </a:p>
                  </a:txBody>
                  <a:tcPr marL="7307" marR="7307" marT="730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503">
                <a:tc>
                  <a:txBody>
                    <a:bodyPr/>
                    <a:lstStyle/>
                    <a:p>
                      <a:pPr algn="ctr" fontAlgn="b"/>
                      <a:r>
                        <a:rPr lang="en-US" sz="1400" b="0" i="0" u="none" strike="noStrike" dirty="0">
                          <a:solidFill>
                            <a:srgbClr val="000000"/>
                          </a:solidFill>
                          <a:latin typeface="Calibri"/>
                        </a:rPr>
                        <a:t>T-Systems, Germany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1219200" y="0"/>
            <a:ext cx="6934200" cy="517065"/>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
        <p:nvSpPr>
          <p:cNvPr id="6" name="TextBox 5"/>
          <p:cNvSpPr txBox="1"/>
          <p:nvPr/>
        </p:nvSpPr>
        <p:spPr>
          <a:xfrm>
            <a:off x="4876800" y="762000"/>
            <a:ext cx="4038600" cy="30480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Autofit/>
          </a:bodyPr>
          <a:lstStyle/>
          <a:p>
            <a:r>
              <a:rPr lang="en-US" sz="1400" b="1" i="0" dirty="0" smtClean="0"/>
              <a:t>     Clients for Information Management and Services</a:t>
            </a:r>
            <a:endParaRPr lang="en-US" sz="1400" b="1" i="0" dirty="0"/>
          </a:p>
        </p:txBody>
      </p:sp>
      <p:graphicFrame>
        <p:nvGraphicFramePr>
          <p:cNvPr id="7" name="Table 6"/>
          <p:cNvGraphicFramePr>
            <a:graphicFrameLocks noGrp="1"/>
          </p:cNvGraphicFramePr>
          <p:nvPr/>
        </p:nvGraphicFramePr>
        <p:xfrm>
          <a:off x="4800600" y="1219200"/>
          <a:ext cx="4191000" cy="2724150"/>
        </p:xfrm>
        <a:graphic>
          <a:graphicData uri="http://schemas.openxmlformats.org/drawingml/2006/table">
            <a:tbl>
              <a:tblPr/>
              <a:tblGrid>
                <a:gridCol w="4191000"/>
              </a:tblGrid>
              <a:tr h="247650">
                <a:tc>
                  <a:txBody>
                    <a:bodyPr/>
                    <a:lstStyle/>
                    <a:p>
                      <a:pPr algn="ctr" fontAlgn="b"/>
                      <a:r>
                        <a:rPr lang="en-US" sz="1400" b="0" i="0" u="none" strike="noStrike" dirty="0">
                          <a:solidFill>
                            <a:srgbClr val="000000"/>
                          </a:solidFill>
                          <a:latin typeface="Calibri"/>
                        </a:rPr>
                        <a:t>Hitachi Ltd.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t"/>
                      <a:r>
                        <a:rPr lang="en-US" sz="1400" b="0" i="0" u="none" strike="noStrike" dirty="0">
                          <a:solidFill>
                            <a:srgbClr val="000000"/>
                          </a:solidFill>
                          <a:latin typeface="Calibri"/>
                        </a:rPr>
                        <a:t>Arbitron Inc.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t"/>
                      <a:r>
                        <a:rPr lang="en-US" sz="1400" b="0" i="0" u="none" strike="noStrike">
                          <a:solidFill>
                            <a:srgbClr val="000000"/>
                          </a:solidFill>
                          <a:latin typeface="Calibri"/>
                        </a:rPr>
                        <a:t>Maritz Inc.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t"/>
                      <a:r>
                        <a:rPr lang="en-US" sz="1400" b="0" i="0" u="none" strike="noStrike" dirty="0">
                          <a:solidFill>
                            <a:srgbClr val="000000"/>
                          </a:solidFill>
                          <a:latin typeface="Calibri"/>
                        </a:rPr>
                        <a:t>News America Marketing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t"/>
                      <a:r>
                        <a:rPr lang="en-US" sz="1400" b="0" i="0" u="none" strike="noStrike">
                          <a:solidFill>
                            <a:srgbClr val="000000"/>
                          </a:solidFill>
                          <a:latin typeface="Calibri"/>
                        </a:rPr>
                        <a:t>OTX Corporation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t"/>
                      <a:r>
                        <a:rPr lang="en-US" sz="1400" b="0" i="0" u="none" strike="noStrike">
                          <a:solidFill>
                            <a:srgbClr val="000000"/>
                          </a:solidFill>
                          <a:latin typeface="Calibri"/>
                        </a:rPr>
                        <a:t>Simon &amp; Schuster, Inc.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t"/>
                      <a:r>
                        <a:rPr lang="en-US" sz="1400" b="0" i="0" u="none" strike="noStrike">
                          <a:solidFill>
                            <a:srgbClr val="000000"/>
                          </a:solidFill>
                          <a:latin typeface="Calibri"/>
                        </a:rPr>
                        <a:t>Telerx Marketing Inc.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t"/>
                      <a:r>
                        <a:rPr lang="en-US" sz="1400" b="0" i="0" u="none" strike="noStrike">
                          <a:solidFill>
                            <a:srgbClr val="000000"/>
                          </a:solidFill>
                          <a:latin typeface="Calibri"/>
                        </a:rPr>
                        <a:t>The Nielsen Company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t"/>
                      <a:r>
                        <a:rPr lang="en-US" sz="1400" b="0" i="0" u="none" strike="noStrike">
                          <a:solidFill>
                            <a:srgbClr val="000000"/>
                          </a:solidFill>
                          <a:latin typeface="Calibri"/>
                        </a:rPr>
                        <a:t>United Business Media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b"/>
                      <a:r>
                        <a:rPr lang="en-US" sz="1400" b="0" i="0" u="none" strike="noStrike" dirty="0">
                          <a:solidFill>
                            <a:srgbClr val="000000"/>
                          </a:solidFill>
                          <a:latin typeface="Calibri"/>
                        </a:rPr>
                        <a:t>Dun &amp; Bradstreet (D&amp;B)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650">
                <a:tc>
                  <a:txBody>
                    <a:bodyPr/>
                    <a:lstStyle/>
                    <a:p>
                      <a:pPr algn="ctr" fontAlgn="b"/>
                      <a:r>
                        <a:rPr lang="en-US" sz="1400" b="0" i="0" u="none" strike="noStrike" dirty="0">
                          <a:solidFill>
                            <a:srgbClr val="000000"/>
                          </a:solidFill>
                          <a:latin typeface="Calibri"/>
                        </a:rPr>
                        <a:t>EDS Technologies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750" y="1152625"/>
            <a:ext cx="79248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The world of high-tech manufacturing is changing rapidly. New trends such as the consumerization of information technology, the millennial workforce, cloud computing, virtualization, mobility, and social media, the Future of Work is creating new opportunities and challenges for device and equipment makers.</a:t>
            </a:r>
            <a:endParaRPr lang="en-US" i="0" dirty="0"/>
          </a:p>
        </p:txBody>
      </p:sp>
      <p:sp>
        <p:nvSpPr>
          <p:cNvPr id="3" name="TextBox 2"/>
          <p:cNvSpPr txBox="1"/>
          <p:nvPr/>
        </p:nvSpPr>
        <p:spPr>
          <a:xfrm>
            <a:off x="152400" y="1371600"/>
            <a:ext cx="6858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Need</a:t>
            </a:r>
            <a:endParaRPr lang="en-US" sz="1400" b="1" i="0" dirty="0"/>
          </a:p>
        </p:txBody>
      </p:sp>
      <p:sp>
        <p:nvSpPr>
          <p:cNvPr id="8" name="TextBox 7"/>
          <p:cNvSpPr txBox="1"/>
          <p:nvPr/>
        </p:nvSpPr>
        <p:spPr>
          <a:xfrm>
            <a:off x="2438400" y="756321"/>
            <a:ext cx="4038600"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b="1" i="0" dirty="0" smtClean="0"/>
              <a:t>               High Technology Manufacturers</a:t>
            </a:r>
            <a:endParaRPr lang="en-US" sz="1600" b="1" i="0" dirty="0"/>
          </a:p>
        </p:txBody>
      </p:sp>
      <p:sp>
        <p:nvSpPr>
          <p:cNvPr id="9" name="TextBox 8"/>
          <p:cNvSpPr txBox="1"/>
          <p:nvPr/>
        </p:nvSpPr>
        <p:spPr>
          <a:xfrm>
            <a:off x="76200" y="2971800"/>
            <a:ext cx="8382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CTS Solution</a:t>
            </a:r>
            <a:endParaRPr lang="en-US" sz="1400" b="1" i="0" dirty="0"/>
          </a:p>
        </p:txBody>
      </p:sp>
      <p:sp>
        <p:nvSpPr>
          <p:cNvPr id="10" name="TextBox 9"/>
          <p:cNvSpPr txBox="1"/>
          <p:nvPr/>
        </p:nvSpPr>
        <p:spPr>
          <a:xfrm>
            <a:off x="1066800" y="2685871"/>
            <a:ext cx="35052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Cognizant provide high-tech manufacturers with virtually any task across the product engineering lifecycle, including:</a:t>
            </a:r>
          </a:p>
          <a:p>
            <a:r>
              <a:rPr lang="en-US" b="1" i="0" dirty="0" smtClean="0"/>
              <a:t>Product Concepting, Agile and Scrum Iterative Development, Product and Software Testing, User Experience Design, Product Lifecycle Management.</a:t>
            </a:r>
            <a:endParaRPr lang="en-US" b="1" i="0" dirty="0"/>
          </a:p>
        </p:txBody>
      </p:sp>
      <p:sp>
        <p:nvSpPr>
          <p:cNvPr id="11" name="TextBox 10"/>
          <p:cNvSpPr txBox="1"/>
          <p:nvPr/>
        </p:nvSpPr>
        <p:spPr>
          <a:xfrm>
            <a:off x="1066800" y="2304871"/>
            <a:ext cx="2895600" cy="27699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i="0" dirty="0" smtClean="0"/>
              <a:t>Product Engineering</a:t>
            </a:r>
            <a:endParaRPr lang="en-US" b="1" i="0" dirty="0"/>
          </a:p>
        </p:txBody>
      </p:sp>
      <p:sp>
        <p:nvSpPr>
          <p:cNvPr id="12" name="TextBox 11"/>
          <p:cNvSpPr txBox="1"/>
          <p:nvPr/>
        </p:nvSpPr>
        <p:spPr>
          <a:xfrm>
            <a:off x="1066800" y="4482405"/>
            <a:ext cx="79248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By leveraging Cognizant Value Creation Framework, which includes proprietary planning tools and methodologies, CTS serves  architect solutions for near-term cost savings and long-term business transformation. The framework—created through a rigorous two-year collaboration with leading global companies—helps Cognizant's clients chart a step-by-step roadmap to the Future of Work.</a:t>
            </a:r>
          </a:p>
          <a:p>
            <a:r>
              <a:rPr lang="en-US" i="0" dirty="0" smtClean="0"/>
              <a:t>Cognizant business process optimizations capabilities for high-technology manufacturers span the enterprise, including:</a:t>
            </a:r>
          </a:p>
          <a:p>
            <a:r>
              <a:rPr lang="en-US" b="1" i="0" dirty="0" smtClean="0"/>
              <a:t>Supply Chain Coordination, Enterprise Resource Planning, Business Analytics, Enterprise Information Management, Digital Security and Privacy, Fulfillment Processing, Finance and Accounting.</a:t>
            </a:r>
          </a:p>
        </p:txBody>
      </p:sp>
      <p:sp>
        <p:nvSpPr>
          <p:cNvPr id="13" name="TextBox 12"/>
          <p:cNvSpPr txBox="1"/>
          <p:nvPr/>
        </p:nvSpPr>
        <p:spPr>
          <a:xfrm>
            <a:off x="1066800" y="4101405"/>
            <a:ext cx="2895600" cy="27699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i="0" dirty="0" smtClean="0"/>
              <a:t>Business Optimization</a:t>
            </a:r>
            <a:endParaRPr lang="en-US" b="1" i="0" dirty="0"/>
          </a:p>
        </p:txBody>
      </p:sp>
      <p:pic>
        <p:nvPicPr>
          <p:cNvPr id="132098" name="Picture 2" descr="http://www.cognizant.com/CognizantDotcomImages/Technology%20Vertical/Cognizant-Product-Engineering-Services.jpg"/>
          <p:cNvPicPr>
            <a:picLocks noChangeAspect="1" noChangeArrowheads="1"/>
          </p:cNvPicPr>
          <p:nvPr/>
        </p:nvPicPr>
        <p:blipFill>
          <a:blip r:embed="rId3" cstate="print"/>
          <a:srcRect/>
          <a:stretch>
            <a:fillRect/>
          </a:stretch>
        </p:blipFill>
        <p:spPr bwMode="auto">
          <a:xfrm>
            <a:off x="4648200" y="1866500"/>
            <a:ext cx="4343400" cy="2514600"/>
          </a:xfrm>
          <a:prstGeom prst="rect">
            <a:avLst/>
          </a:prstGeom>
        </p:spPr>
        <p:style>
          <a:lnRef idx="2">
            <a:schemeClr val="accent1"/>
          </a:lnRef>
          <a:fillRef idx="1">
            <a:schemeClr val="lt1"/>
          </a:fillRef>
          <a:effectRef idx="0">
            <a:schemeClr val="accent1"/>
          </a:effectRef>
          <a:fontRef idx="minor">
            <a:schemeClr val="dk1"/>
          </a:fontRef>
        </p:style>
      </p:pic>
      <p:sp>
        <p:nvSpPr>
          <p:cNvPr id="14" name="Title 1"/>
          <p:cNvSpPr txBox="1">
            <a:spLocks/>
          </p:cNvSpPr>
          <p:nvPr/>
        </p:nvSpPr>
        <p:spPr>
          <a:xfrm>
            <a:off x="1219200" y="0"/>
            <a:ext cx="6934200" cy="517065"/>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0" y="1371600"/>
          <a:ext cx="4495799" cy="3864262"/>
        </p:xfrm>
        <a:graphic>
          <a:graphicData uri="http://schemas.openxmlformats.org/drawingml/2006/table">
            <a:tbl>
              <a:tblPr/>
              <a:tblGrid>
                <a:gridCol w="4495799"/>
              </a:tblGrid>
              <a:tr h="250084">
                <a:tc>
                  <a:txBody>
                    <a:bodyPr/>
                    <a:lstStyle/>
                    <a:p>
                      <a:pPr algn="ctr" fontAlgn="b"/>
                      <a:r>
                        <a:rPr lang="en-US" sz="1400" b="0" i="0" u="none" strike="noStrike" dirty="0">
                          <a:solidFill>
                            <a:srgbClr val="000000"/>
                          </a:solidFill>
                          <a:latin typeface="Calibri"/>
                        </a:rPr>
                        <a:t>Ford Motor Company</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b"/>
                      <a:r>
                        <a:rPr lang="en-US" sz="1400" b="0" i="0" u="none" strike="noStrike">
                          <a:solidFill>
                            <a:srgbClr val="000000"/>
                          </a:solidFill>
                          <a:latin typeface="Calibri"/>
                        </a:rPr>
                        <a:t>Akzo Nobel N.V.</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b"/>
                      <a:r>
                        <a:rPr lang="en-US" sz="1400" b="0" i="0" u="none" strike="noStrike">
                          <a:solidFill>
                            <a:srgbClr val="000000"/>
                          </a:solidFill>
                          <a:latin typeface="Calibri"/>
                        </a:rPr>
                        <a:t>TETRAPAK </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t"/>
                      <a:r>
                        <a:rPr lang="en-US" sz="1400" b="0" i="0" u="none" strike="noStrike">
                          <a:solidFill>
                            <a:srgbClr val="000000"/>
                          </a:solidFill>
                          <a:latin typeface="Calibri"/>
                        </a:rPr>
                        <a:t>3M</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t"/>
                      <a:r>
                        <a:rPr lang="en-US" sz="1400" b="0" i="0" u="none" strike="noStrike">
                          <a:solidFill>
                            <a:srgbClr val="000000"/>
                          </a:solidFill>
                          <a:latin typeface="Calibri"/>
                        </a:rPr>
                        <a:t>CNH Global N.V.</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t"/>
                      <a:r>
                        <a:rPr lang="en-US" sz="1400" b="0" i="0" u="none" strike="noStrike">
                          <a:solidFill>
                            <a:srgbClr val="000000"/>
                          </a:solidFill>
                          <a:latin typeface="Calibri"/>
                        </a:rPr>
                        <a:t>Continental Corporation Ltd (CCL)</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t"/>
                      <a:r>
                        <a:rPr lang="en-US" sz="1400" b="0" i="0" u="none" strike="noStrike">
                          <a:solidFill>
                            <a:srgbClr val="000000"/>
                          </a:solidFill>
                          <a:latin typeface="Calibri"/>
                        </a:rPr>
                        <a:t>Coors Brewing Corp</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t"/>
                      <a:r>
                        <a:rPr lang="en-US" sz="1400" b="0" i="0" u="none" strike="noStrike">
                          <a:solidFill>
                            <a:srgbClr val="000000"/>
                          </a:solidFill>
                          <a:latin typeface="Calibri"/>
                        </a:rPr>
                        <a:t>Dow Corning Corporation</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5396">
                <a:tc>
                  <a:txBody>
                    <a:bodyPr/>
                    <a:lstStyle/>
                    <a:p>
                      <a:pPr algn="ctr" fontAlgn="t"/>
                      <a:r>
                        <a:rPr lang="en-US" sz="1400" b="0" i="0" u="none" strike="noStrike">
                          <a:solidFill>
                            <a:srgbClr val="000000"/>
                          </a:solidFill>
                          <a:latin typeface="Calibri"/>
                        </a:rPr>
                        <a:t>eGM (the e-business arm of General Motors that was reverse-integrated into General Motors in 2002). </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t"/>
                      <a:r>
                        <a:rPr lang="en-US" sz="1400" b="0" i="0" u="none" strike="noStrike">
                          <a:solidFill>
                            <a:srgbClr val="000000"/>
                          </a:solidFill>
                          <a:latin typeface="Calibri"/>
                        </a:rPr>
                        <a:t>Harris Corporation</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b"/>
                      <a:r>
                        <a:rPr lang="en-US" sz="1400" b="0" i="0" u="none" strike="noStrike">
                          <a:solidFill>
                            <a:srgbClr val="000000"/>
                          </a:solidFill>
                          <a:latin typeface="Calibri"/>
                        </a:rPr>
                        <a:t>Invensys</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b"/>
                      <a:r>
                        <a:rPr lang="en-US" sz="1400" b="0" i="0" u="none" strike="noStrike">
                          <a:solidFill>
                            <a:srgbClr val="000000"/>
                          </a:solidFill>
                          <a:latin typeface="Calibri"/>
                        </a:rPr>
                        <a:t>Invensys Rail Group</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t"/>
                      <a:r>
                        <a:rPr lang="en-US" sz="1400" b="0" i="0" u="none" strike="noStrike">
                          <a:solidFill>
                            <a:srgbClr val="000000"/>
                          </a:solidFill>
                          <a:latin typeface="Calibri"/>
                        </a:rPr>
                        <a:t>Vauxhall Motors Limited</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t"/>
                      <a:r>
                        <a:rPr lang="en-US" sz="1400" b="0" i="0" u="none" strike="noStrike">
                          <a:solidFill>
                            <a:srgbClr val="000000"/>
                          </a:solidFill>
                          <a:latin typeface="Calibri"/>
                        </a:rPr>
                        <a:t>Volvo Car Corporation</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t"/>
                      <a:r>
                        <a:rPr lang="en-US" sz="1400" b="0" i="0" u="none" strike="noStrike" dirty="0">
                          <a:solidFill>
                            <a:srgbClr val="000000"/>
                          </a:solidFill>
                          <a:latin typeface="Calibri"/>
                        </a:rPr>
                        <a:t>Rexam Beverage Can North America</a:t>
                      </a:r>
                    </a:p>
                  </a:txBody>
                  <a:tcPr marL="8650" marR="8650" marT="86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13">
                <a:tc>
                  <a:txBody>
                    <a:bodyPr/>
                    <a:lstStyle/>
                    <a:p>
                      <a:pPr algn="ctr" fontAlgn="b"/>
                      <a:r>
                        <a:rPr lang="en-US" sz="1400" b="0" i="0" u="none" strike="noStrike" dirty="0">
                          <a:solidFill>
                            <a:srgbClr val="000000"/>
                          </a:solidFill>
                          <a:latin typeface="Calibri"/>
                        </a:rPr>
                        <a:t>Continental A.G</a:t>
                      </a:r>
                    </a:p>
                  </a:txBody>
                  <a:tcPr marL="8650" marR="8650" marT="86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itle 1"/>
          <p:cNvSpPr txBox="1">
            <a:spLocks/>
          </p:cNvSpPr>
          <p:nvPr/>
        </p:nvSpPr>
        <p:spPr>
          <a:xfrm>
            <a:off x="1219200" y="0"/>
            <a:ext cx="6934200" cy="517065"/>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
        <p:nvSpPr>
          <p:cNvPr id="4" name="TextBox 3"/>
          <p:cNvSpPr txBox="1"/>
          <p:nvPr/>
        </p:nvSpPr>
        <p:spPr>
          <a:xfrm>
            <a:off x="2362200" y="737072"/>
            <a:ext cx="4495800" cy="32972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Autofit/>
          </a:bodyPr>
          <a:lstStyle/>
          <a:p>
            <a:r>
              <a:rPr lang="en-US" sz="1400" b="1" i="0" dirty="0" smtClean="0"/>
              <a:t>              Clients for Manufacturing Services</a:t>
            </a:r>
            <a:endParaRPr lang="en-US" sz="1400" b="1" i="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0" y="762000"/>
            <a:ext cx="4038600"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b="1" i="0" dirty="0" smtClean="0"/>
              <a:t>              Consumer Electronics</a:t>
            </a:r>
            <a:endParaRPr lang="en-US" sz="1600" b="1" i="0" dirty="0"/>
          </a:p>
        </p:txBody>
      </p:sp>
      <p:sp>
        <p:nvSpPr>
          <p:cNvPr id="5" name="TextBox 4"/>
          <p:cNvSpPr txBox="1"/>
          <p:nvPr/>
        </p:nvSpPr>
        <p:spPr>
          <a:xfrm>
            <a:off x="152400" y="1181500"/>
            <a:ext cx="89154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With expertise across the entire lifecycle – product conceptualization, product engineering and design, quality assurance certification and manufacturing and support – Cognizant’s solutions can lead to cost reductions, productivity gains and faster time-to-market. </a:t>
            </a:r>
          </a:p>
          <a:p>
            <a:pPr>
              <a:buFont typeface="Wingdings" pitchFamily="2" charset="2"/>
              <a:buChar char="Ø"/>
            </a:pPr>
            <a:r>
              <a:rPr lang="en-US" i="0" dirty="0" smtClean="0"/>
              <a:t>Electronics Manufacturing Services can help with set-top box and mobile platform development, universal remotes and mobile controllers for embedded devices, smart TVs, Internet and cable TV convergence solutions, and next-generation digital convergence solutions.</a:t>
            </a:r>
            <a:endParaRPr lang="en-US" i="0" dirty="0"/>
          </a:p>
        </p:txBody>
      </p:sp>
      <p:sp>
        <p:nvSpPr>
          <p:cNvPr id="6" name="TextBox 5"/>
          <p:cNvSpPr txBox="1"/>
          <p:nvPr/>
        </p:nvSpPr>
        <p:spPr>
          <a:xfrm>
            <a:off x="152400" y="2247226"/>
            <a:ext cx="28956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0" dirty="0" smtClean="0"/>
              <a:t>Case Study: Invensys</a:t>
            </a:r>
            <a:endParaRPr lang="en-US" b="1" i="0" dirty="0"/>
          </a:p>
        </p:txBody>
      </p:sp>
      <p:sp>
        <p:nvSpPr>
          <p:cNvPr id="7" name="TextBox 6"/>
          <p:cNvSpPr txBox="1"/>
          <p:nvPr/>
        </p:nvSpPr>
        <p:spPr>
          <a:xfrm>
            <a:off x="1676400" y="2590800"/>
            <a:ext cx="73152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At time when companies are faced with rapidly changing market scenario and increased competitiveness, there is an increasing need to be proactive, rather than reactive in making strategic business decisions. The need of the hour for businesses is to focus on what they’re really good at and ensure they can deliver their wares to market faster, smarter, and at lower costs. Same happens with </a:t>
            </a:r>
            <a:r>
              <a:rPr lang="en-US" b="1" i="0" dirty="0" smtClean="0"/>
              <a:t>Invensys</a:t>
            </a:r>
            <a:r>
              <a:rPr lang="en-US" i="0" dirty="0" smtClean="0"/>
              <a:t>.</a:t>
            </a:r>
            <a:endParaRPr lang="en-US" i="0" dirty="0"/>
          </a:p>
        </p:txBody>
      </p:sp>
      <p:sp>
        <p:nvSpPr>
          <p:cNvPr id="8" name="TextBox 7"/>
          <p:cNvSpPr txBox="1"/>
          <p:nvPr/>
        </p:nvSpPr>
        <p:spPr>
          <a:xfrm>
            <a:off x="152400" y="2590800"/>
            <a:ext cx="1295400"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Problem</a:t>
            </a:r>
            <a:endParaRPr lang="en-US" b="1" i="0" dirty="0"/>
          </a:p>
        </p:txBody>
      </p:sp>
      <p:sp>
        <p:nvSpPr>
          <p:cNvPr id="9" name="TextBox 8"/>
          <p:cNvSpPr txBox="1"/>
          <p:nvPr/>
        </p:nvSpPr>
        <p:spPr>
          <a:xfrm>
            <a:off x="1676400" y="3505200"/>
            <a:ext cx="73152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Invensys and Cognizant have a broad relationship encompassing R&amp;D, joint go-to-market as well as innovation dimensions. The partnership was created on the tenet that both organizations can together achieve in the marketplace, more than what they are individually able to. </a:t>
            </a:r>
            <a:r>
              <a:rPr lang="en-US" b="1" i="0" dirty="0" smtClean="0"/>
              <a:t>In 2009, Cognizant formed a strategic global partnership with Invensys</a:t>
            </a:r>
            <a:r>
              <a:rPr lang="en-US" i="0" dirty="0" smtClean="0"/>
              <a:t>. Through this powerful partnership, Cognizant provides ongoing product development services for Invensys while at the same time Cognizant remain a strategic partner and have forged a go-to-market strategy with them.</a:t>
            </a:r>
            <a:endParaRPr lang="en-US" i="0" dirty="0"/>
          </a:p>
        </p:txBody>
      </p:sp>
      <p:sp>
        <p:nvSpPr>
          <p:cNvPr id="10" name="TextBox 9"/>
          <p:cNvSpPr txBox="1"/>
          <p:nvPr/>
        </p:nvSpPr>
        <p:spPr>
          <a:xfrm>
            <a:off x="152400" y="3581400"/>
            <a:ext cx="12954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Partnership with Cognizant</a:t>
            </a:r>
            <a:endParaRPr lang="en-US" b="1" i="0" dirty="0"/>
          </a:p>
        </p:txBody>
      </p:sp>
      <p:sp>
        <p:nvSpPr>
          <p:cNvPr id="11" name="TextBox 10"/>
          <p:cNvSpPr txBox="1"/>
          <p:nvPr/>
        </p:nvSpPr>
        <p:spPr>
          <a:xfrm>
            <a:off x="1676400" y="4800600"/>
            <a:ext cx="73152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Cognizant helped the client in developing Universal Remote that can be used as intermediate device to control the entertainment devices from Wi-Fi enabled devices such as PC, iPhone, etc.</a:t>
            </a:r>
          </a:p>
          <a:p>
            <a:pPr>
              <a:buFont typeface="Wingdings" pitchFamily="2" charset="2"/>
              <a:buChar char="Ø"/>
            </a:pPr>
            <a:r>
              <a:rPr lang="en-US" i="0" dirty="0" smtClean="0"/>
              <a:t>Integration of Open source tool chains – cross compiler, debugger, Anjutha, performance tools into Open Embedded cross-compile environment to build complete Linux Distribution for embedded systems.</a:t>
            </a:r>
          </a:p>
          <a:p>
            <a:pPr>
              <a:buFont typeface="Wingdings" pitchFamily="2" charset="2"/>
              <a:buChar char="Ø"/>
            </a:pPr>
            <a:r>
              <a:rPr lang="en-US" b="1" i="0" dirty="0" smtClean="0"/>
              <a:t>Setup and configure HUDSON </a:t>
            </a:r>
            <a:r>
              <a:rPr lang="en-US" i="0" dirty="0" smtClean="0"/>
              <a:t>and fitness environment for test/build automation.</a:t>
            </a:r>
          </a:p>
          <a:p>
            <a:pPr>
              <a:buFont typeface="Wingdings" pitchFamily="2" charset="2"/>
              <a:buChar char="Ø"/>
            </a:pPr>
            <a:r>
              <a:rPr lang="en-US" b="1" i="0" dirty="0" smtClean="0"/>
              <a:t>Design and development of WiFi Network Manager that supports WEP/WPA/WPA2/ WPA </a:t>
            </a:r>
            <a:r>
              <a:rPr lang="en-US" i="0" dirty="0" smtClean="0"/>
              <a:t>enterprise security</a:t>
            </a:r>
          </a:p>
          <a:p>
            <a:pPr>
              <a:buFont typeface="Wingdings" pitchFamily="2" charset="2"/>
              <a:buChar char="Ø"/>
            </a:pPr>
            <a:r>
              <a:rPr lang="en-US" i="0" dirty="0" smtClean="0"/>
              <a:t>Developed generic language agnostic (C/ C++/Java) IPC messaging layer for inter process/ thread communication.</a:t>
            </a:r>
            <a:endParaRPr lang="en-US" i="0" dirty="0"/>
          </a:p>
        </p:txBody>
      </p:sp>
      <p:sp>
        <p:nvSpPr>
          <p:cNvPr id="12" name="TextBox 11"/>
          <p:cNvSpPr txBox="1"/>
          <p:nvPr/>
        </p:nvSpPr>
        <p:spPr>
          <a:xfrm>
            <a:off x="152400" y="4876800"/>
            <a:ext cx="1295400"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Solution</a:t>
            </a:r>
            <a:endParaRPr lang="en-US" b="1" i="0" dirty="0"/>
          </a:p>
        </p:txBody>
      </p:sp>
      <p:sp>
        <p:nvSpPr>
          <p:cNvPr id="13" name="Title 1"/>
          <p:cNvSpPr txBox="1">
            <a:spLocks/>
          </p:cNvSpPr>
          <p:nvPr/>
        </p:nvSpPr>
        <p:spPr>
          <a:xfrm>
            <a:off x="1219200" y="-76200"/>
            <a:ext cx="6934200" cy="835613"/>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 </a:t>
            </a:r>
          </a:p>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0" dirty="0" smtClean="0">
                <a:solidFill>
                  <a:schemeClr val="bg1"/>
                </a:solidFill>
                <a:latin typeface="Myriad Pro"/>
                <a:ea typeface="+mj-ea"/>
                <a:cs typeface="+mj-cs"/>
              </a:rPr>
              <a:t>Case Study</a:t>
            </a:r>
            <a:endParaRPr kumimoji="0" lang="en-US" sz="1800" b="1" i="0" u="none" strike="noStrike" kern="1200" cap="none" spc="0" normalizeH="0" baseline="0" noProof="0" dirty="0">
              <a:ln>
                <a:noFill/>
              </a:ln>
              <a:solidFill>
                <a:schemeClr val="bg1"/>
              </a:solidFill>
              <a:effectLst/>
              <a:uLnTx/>
              <a:uFillTx/>
              <a:latin typeface="Myriad Pro"/>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9200" y="0"/>
            <a:ext cx="6934200" cy="835613"/>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 </a:t>
            </a:r>
          </a:p>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0" dirty="0" smtClean="0">
                <a:solidFill>
                  <a:schemeClr val="bg1"/>
                </a:solidFill>
                <a:latin typeface="Myriad Pro"/>
                <a:ea typeface="+mj-ea"/>
                <a:cs typeface="+mj-cs"/>
              </a:rPr>
              <a:t>Case Study</a:t>
            </a:r>
            <a:endParaRPr kumimoji="0" lang="en-US" sz="1800" b="1" i="0" u="none" strike="noStrike" kern="1200" cap="none" spc="0" normalizeH="0" baseline="0" noProof="0" dirty="0">
              <a:ln>
                <a:noFill/>
              </a:ln>
              <a:solidFill>
                <a:schemeClr val="bg1"/>
              </a:solidFill>
              <a:effectLst/>
              <a:uLnTx/>
              <a:uFillTx/>
              <a:latin typeface="Myriad Pro"/>
              <a:ea typeface="+mj-ea"/>
              <a:cs typeface="+mj-cs"/>
            </a:endParaRPr>
          </a:p>
        </p:txBody>
      </p:sp>
      <p:sp>
        <p:nvSpPr>
          <p:cNvPr id="3" name="TextBox 2"/>
          <p:cNvSpPr txBox="1"/>
          <p:nvPr/>
        </p:nvSpPr>
        <p:spPr>
          <a:xfrm>
            <a:off x="2286000" y="762000"/>
            <a:ext cx="4038600"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b="1" i="0" dirty="0" smtClean="0"/>
              <a:t>              Consumer Electronics</a:t>
            </a:r>
            <a:endParaRPr lang="en-US" sz="1600" b="1" i="0" dirty="0"/>
          </a:p>
        </p:txBody>
      </p:sp>
      <p:sp>
        <p:nvSpPr>
          <p:cNvPr id="4" name="TextBox 3"/>
          <p:cNvSpPr txBox="1"/>
          <p:nvPr/>
        </p:nvSpPr>
        <p:spPr>
          <a:xfrm>
            <a:off x="152400" y="1170801"/>
            <a:ext cx="28956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0" dirty="0" smtClean="0"/>
              <a:t>Case Study: Royal Philip</a:t>
            </a:r>
            <a:endParaRPr lang="en-US" b="1" i="0" dirty="0"/>
          </a:p>
        </p:txBody>
      </p:sp>
      <p:sp>
        <p:nvSpPr>
          <p:cNvPr id="5" name="TextBox 4"/>
          <p:cNvSpPr txBox="1"/>
          <p:nvPr/>
        </p:nvSpPr>
        <p:spPr>
          <a:xfrm>
            <a:off x="1676400" y="3231080"/>
            <a:ext cx="73152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When Philips needed a solution to increase agility, innovation and cost effectiveness, one of the companies they turned to was Cognizant. The goal of Philips was to drive technology enabled business transformation.</a:t>
            </a:r>
            <a:endParaRPr lang="en-US" i="0" dirty="0"/>
          </a:p>
        </p:txBody>
      </p:sp>
      <p:sp>
        <p:nvSpPr>
          <p:cNvPr id="6" name="TextBox 5"/>
          <p:cNvSpPr txBox="1"/>
          <p:nvPr/>
        </p:nvSpPr>
        <p:spPr>
          <a:xfrm>
            <a:off x="152400" y="3231080"/>
            <a:ext cx="1295400"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Need</a:t>
            </a:r>
            <a:endParaRPr lang="en-US" b="1" i="0" dirty="0"/>
          </a:p>
        </p:txBody>
      </p:sp>
      <p:sp>
        <p:nvSpPr>
          <p:cNvPr id="7" name="TextBox 6"/>
          <p:cNvSpPr txBox="1"/>
          <p:nvPr/>
        </p:nvSpPr>
        <p:spPr>
          <a:xfrm>
            <a:off x="1676400" y="3924105"/>
            <a:ext cx="73152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Cognizant is providing a comprehensive range of consulting and application services to enable Philips to rationalize and enhance its IT services model. The result will be a better approach to IT delivery via an output-based platform that is nimble and allows for a variable cost structure. It will also enable Philips to run differently — responding to the needs of diverse global businesses, capitalizing more quickly on new opportunities and reducing time-to-market.</a:t>
            </a:r>
          </a:p>
          <a:p>
            <a:r>
              <a:rPr lang="en-US" i="0" dirty="0" smtClean="0"/>
              <a:t>Overall, the new IT model is closely aligned with Philips’ business objectives and evolving IT demands.</a:t>
            </a:r>
            <a:endParaRPr lang="en-US" i="0" dirty="0"/>
          </a:p>
        </p:txBody>
      </p:sp>
      <p:sp>
        <p:nvSpPr>
          <p:cNvPr id="8" name="TextBox 7"/>
          <p:cNvSpPr txBox="1"/>
          <p:nvPr/>
        </p:nvSpPr>
        <p:spPr>
          <a:xfrm>
            <a:off x="152400" y="4000305"/>
            <a:ext cx="12954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Partnership with Cognizant</a:t>
            </a:r>
            <a:endParaRPr lang="en-US" b="1" i="0" dirty="0"/>
          </a:p>
        </p:txBody>
      </p:sp>
      <p:sp>
        <p:nvSpPr>
          <p:cNvPr id="9" name="TextBox 8"/>
          <p:cNvSpPr txBox="1"/>
          <p:nvPr/>
        </p:nvSpPr>
        <p:spPr>
          <a:xfrm>
            <a:off x="1676400" y="5219505"/>
            <a:ext cx="73152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Partnering with Cognizant will allow Philips to accelerate innovation and decision-making, enhance competitiveness and win in the marketplace.</a:t>
            </a:r>
            <a:endParaRPr lang="en-US" i="0" dirty="0"/>
          </a:p>
        </p:txBody>
      </p:sp>
      <p:sp>
        <p:nvSpPr>
          <p:cNvPr id="10" name="TextBox 9"/>
          <p:cNvSpPr txBox="1"/>
          <p:nvPr/>
        </p:nvSpPr>
        <p:spPr>
          <a:xfrm>
            <a:off x="152400" y="5295705"/>
            <a:ext cx="1295400"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Solution</a:t>
            </a:r>
            <a:endParaRPr lang="en-US" b="1" i="0" dirty="0"/>
          </a:p>
        </p:txBody>
      </p:sp>
      <p:sp>
        <p:nvSpPr>
          <p:cNvPr id="11" name="TextBox 10"/>
          <p:cNvSpPr txBox="1"/>
          <p:nvPr/>
        </p:nvSpPr>
        <p:spPr>
          <a:xfrm>
            <a:off x="1676400" y="1593800"/>
            <a:ext cx="73152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Royal Philips Electronics </a:t>
            </a:r>
            <a:r>
              <a:rPr lang="en-US" i="0" dirty="0" smtClean="0"/>
              <a:t>of the Netherlands is a diversified health and well-being company, focused on improving people’s lives through meaningful innovation in the areas of healthcare, consumer lifestyle and lighting. Headquartered in the Netherlands, Philips posted 2012 sales of 24.8 billion and employs approximately 118,000 employees with sales and services in more than 100 countries. The company is a leader in cardiac care, acute care and home healthcare, energy efficient lighting solutions and new lighting applications, as well as male shaving and</a:t>
            </a:r>
          </a:p>
          <a:p>
            <a:r>
              <a:rPr lang="en-US" i="0" dirty="0" smtClean="0"/>
              <a:t>grooming, home and portable entertainment and oral healthcare.</a:t>
            </a:r>
            <a:endParaRPr lang="en-US" i="0" dirty="0"/>
          </a:p>
        </p:txBody>
      </p:sp>
      <p:sp>
        <p:nvSpPr>
          <p:cNvPr id="12" name="TextBox 11"/>
          <p:cNvSpPr txBox="1"/>
          <p:nvPr/>
        </p:nvSpPr>
        <p:spPr>
          <a:xfrm>
            <a:off x="152400" y="1593800"/>
            <a:ext cx="12954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Company Information</a:t>
            </a:r>
            <a:endParaRPr lang="en-US" b="1" i="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00" y="1143800"/>
            <a:ext cx="8953900"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Cognizant IT Management Consulting services cover three broad areas:</a:t>
            </a:r>
          </a:p>
          <a:p>
            <a:pPr>
              <a:buFont typeface="Wingdings" pitchFamily="2" charset="2"/>
              <a:buChar char="Ø"/>
            </a:pPr>
            <a:r>
              <a:rPr lang="en-US" b="1" i="0" dirty="0" smtClean="0"/>
              <a:t>IT Service Management</a:t>
            </a:r>
          </a:p>
          <a:p>
            <a:r>
              <a:rPr lang="en-US" i="0" dirty="0" smtClean="0"/>
              <a:t>Service management does IT aligns with business requirements and that the right applications are available and meeting user needs. Using process-driven approach and exclusive tools like PathFinder, client can detect and resolve problems proactively. Cognizant services consistently reduce incident volume by an average of 10 percent, and slash downtime of critical services by as much as 50 percent.</a:t>
            </a:r>
          </a:p>
          <a:p>
            <a:pPr>
              <a:buFont typeface="Wingdings" pitchFamily="2" charset="2"/>
              <a:buChar char="Ø"/>
            </a:pPr>
            <a:r>
              <a:rPr lang="en-US" b="1" i="0" dirty="0" smtClean="0"/>
              <a:t>IT Governance</a:t>
            </a:r>
          </a:p>
          <a:p>
            <a:r>
              <a:rPr lang="en-US" i="0" dirty="0" smtClean="0"/>
              <a:t>IT Governance is a critical component in improving IT management. It covers risk management as well as heightened accountability in decision-making. With Cognizant, governance will link IT more closely to corporate strategy by ensuring that IT investments generate business value.</a:t>
            </a:r>
          </a:p>
          <a:p>
            <a:pPr>
              <a:buFont typeface="Wingdings" pitchFamily="2" charset="2"/>
              <a:buChar char="Ø"/>
            </a:pPr>
            <a:r>
              <a:rPr lang="en-US" b="1" i="0" dirty="0" smtClean="0"/>
              <a:t>IT Asset and Financial Management</a:t>
            </a:r>
          </a:p>
          <a:p>
            <a:r>
              <a:rPr lang="en-US" i="0" dirty="0" smtClean="0"/>
              <a:t>Cognizant assist companies reduce and control IT equipment costs dramatically. Many of the clients report substantial savings. Through standardization, proper documentation and loss detection, clients  can mitigate risk, improve  inventory control, and support strategic decision-making.</a:t>
            </a:r>
            <a:endParaRPr lang="en-US" i="0" dirty="0"/>
          </a:p>
        </p:txBody>
      </p:sp>
      <p:sp>
        <p:nvSpPr>
          <p:cNvPr id="4" name="TextBox 3"/>
          <p:cNvSpPr txBox="1"/>
          <p:nvPr/>
        </p:nvSpPr>
        <p:spPr>
          <a:xfrm>
            <a:off x="2438400" y="753175"/>
            <a:ext cx="3657600"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b="1" i="0" dirty="0" smtClean="0"/>
              <a:t>            Professional Services</a:t>
            </a:r>
            <a:endParaRPr lang="en-US" sz="1600" b="1" i="0" dirty="0"/>
          </a:p>
        </p:txBody>
      </p:sp>
      <p:sp>
        <p:nvSpPr>
          <p:cNvPr id="5" name="Rectangle 4"/>
          <p:cNvSpPr/>
          <p:nvPr/>
        </p:nvSpPr>
        <p:spPr>
          <a:xfrm>
            <a:off x="28074" y="4061010"/>
            <a:ext cx="8963526"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0" u="sng" dirty="0" smtClean="0">
                <a:latin typeface="+mn-lt"/>
              </a:rPr>
              <a:t>IT Process Model</a:t>
            </a:r>
          </a:p>
          <a:p>
            <a:r>
              <a:rPr lang="en-US" i="0" dirty="0" smtClean="0">
                <a:latin typeface="+mn-lt"/>
              </a:rPr>
              <a:t>The IT Process Model is a best-practices starter kit that snaps into PathFinder at no additional charge. Easily integrating into most IT environments, it gives </a:t>
            </a:r>
            <a:r>
              <a:rPr lang="en-US" i="0" dirty="0" smtClean="0"/>
              <a:t>client</a:t>
            </a:r>
            <a:r>
              <a:rPr lang="en-US" i="0" dirty="0" smtClean="0">
                <a:latin typeface="+mn-lt"/>
              </a:rPr>
              <a:t> the ultimate jump-start in process design and continuous improvement, and helps:</a:t>
            </a:r>
          </a:p>
          <a:p>
            <a:pPr>
              <a:buFont typeface="Wingdings" pitchFamily="2" charset="2"/>
              <a:buChar char="Ø"/>
            </a:pPr>
            <a:r>
              <a:rPr lang="en-US" i="0" dirty="0" smtClean="0">
                <a:latin typeface="+mn-lt"/>
              </a:rPr>
              <a:t>Manage policy and process design</a:t>
            </a:r>
          </a:p>
          <a:p>
            <a:pPr>
              <a:buFont typeface="Wingdings" pitchFamily="2" charset="2"/>
              <a:buChar char="Ø"/>
            </a:pPr>
            <a:r>
              <a:rPr lang="en-US" i="0" dirty="0" smtClean="0">
                <a:latin typeface="+mn-lt"/>
              </a:rPr>
              <a:t>Frees you to focus on higher-stakes areas such as management commitment and cultural adoption</a:t>
            </a:r>
          </a:p>
          <a:p>
            <a:pPr>
              <a:buFont typeface="Wingdings" pitchFamily="2" charset="2"/>
              <a:buChar char="Ø"/>
            </a:pPr>
            <a:r>
              <a:rPr lang="en-US" i="0" dirty="0" smtClean="0">
                <a:latin typeface="+mn-lt"/>
              </a:rPr>
              <a:t>Support more than 20 core IT processes</a:t>
            </a:r>
          </a:p>
          <a:p>
            <a:pPr>
              <a:buFont typeface="Wingdings" pitchFamily="2" charset="2"/>
              <a:buChar char="Ø"/>
            </a:pPr>
            <a:r>
              <a:rPr lang="en-US" i="0" dirty="0" smtClean="0">
                <a:latin typeface="+mn-lt"/>
              </a:rPr>
              <a:t>Gain valuable guidance on how to govern, manage, control, operate and secure IT function.</a:t>
            </a:r>
          </a:p>
          <a:p>
            <a:r>
              <a:rPr lang="en-US" b="1" i="0" u="sng" dirty="0" smtClean="0">
                <a:latin typeface="+mn-lt"/>
              </a:rPr>
              <a:t>PathFinder</a:t>
            </a:r>
          </a:p>
          <a:p>
            <a:r>
              <a:rPr lang="en-US" i="0" dirty="0" smtClean="0">
                <a:latin typeface="+mn-lt"/>
              </a:rPr>
              <a:t>Pathfinder is </a:t>
            </a:r>
            <a:r>
              <a:rPr lang="en-US" i="0" dirty="0" smtClean="0"/>
              <a:t> a </a:t>
            </a:r>
            <a:r>
              <a:rPr lang="en-US" i="0" dirty="0" smtClean="0">
                <a:latin typeface="+mn-lt"/>
              </a:rPr>
              <a:t>full-featured web application for managing process creation and mapping.  It enables </a:t>
            </a:r>
            <a:r>
              <a:rPr lang="en-US" i="0" dirty="0" smtClean="0"/>
              <a:t>client</a:t>
            </a:r>
            <a:r>
              <a:rPr lang="en-US" i="0" dirty="0" smtClean="0">
                <a:latin typeface="+mn-lt"/>
              </a:rPr>
              <a:t> to:</a:t>
            </a:r>
          </a:p>
          <a:p>
            <a:pPr>
              <a:buFont typeface="Wingdings" pitchFamily="2" charset="2"/>
              <a:buChar char="Ø"/>
            </a:pPr>
            <a:r>
              <a:rPr lang="en-US" i="0" dirty="0" smtClean="0">
                <a:latin typeface="+mn-lt"/>
              </a:rPr>
              <a:t>Create a central location where everyone can go for up-to-date process documentation </a:t>
            </a:r>
          </a:p>
          <a:p>
            <a:pPr>
              <a:buFont typeface="Wingdings" pitchFamily="2" charset="2"/>
              <a:buChar char="Ø"/>
            </a:pPr>
            <a:r>
              <a:rPr lang="en-US" i="0" dirty="0" smtClean="0">
                <a:latin typeface="+mn-lt"/>
              </a:rPr>
              <a:t>Draw on industry-validated processes to boost the effectiveness of current process designs and create new ones</a:t>
            </a:r>
          </a:p>
          <a:p>
            <a:pPr>
              <a:buFont typeface="Wingdings" pitchFamily="2" charset="2"/>
              <a:buChar char="Ø"/>
            </a:pPr>
            <a:r>
              <a:rPr lang="en-US" i="0" dirty="0" smtClean="0">
                <a:latin typeface="+mn-lt"/>
              </a:rPr>
              <a:t>Get help with cultural adoption and compliance regulations</a:t>
            </a:r>
            <a:endParaRPr lang="en-US" i="0" dirty="0">
              <a:latin typeface="+mn-lt"/>
            </a:endParaRPr>
          </a:p>
        </p:txBody>
      </p:sp>
      <p:sp>
        <p:nvSpPr>
          <p:cNvPr id="6" name="TextBox 5"/>
          <p:cNvSpPr txBox="1"/>
          <p:nvPr/>
        </p:nvSpPr>
        <p:spPr>
          <a:xfrm>
            <a:off x="3352800" y="3733800"/>
            <a:ext cx="1219200" cy="27699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i="0" dirty="0" smtClean="0"/>
              <a:t>Tools to align IT </a:t>
            </a:r>
            <a:endParaRPr lang="en-US" b="1" i="0" dirty="0"/>
          </a:p>
        </p:txBody>
      </p:sp>
      <p:sp>
        <p:nvSpPr>
          <p:cNvPr id="7" name="Title 1"/>
          <p:cNvSpPr txBox="1">
            <a:spLocks/>
          </p:cNvSpPr>
          <p:nvPr/>
        </p:nvSpPr>
        <p:spPr>
          <a:xfrm>
            <a:off x="1219200" y="0"/>
            <a:ext cx="6934200" cy="517065"/>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9200" y="1"/>
            <a:ext cx="6934200" cy="800219"/>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b="1" i="0" dirty="0" smtClean="0">
                <a:solidFill>
                  <a:schemeClr val="bg1"/>
                </a:solidFill>
                <a:latin typeface="Myriad Pro"/>
                <a:ea typeface="+mj-ea"/>
                <a:cs typeface="+mj-cs"/>
              </a:rPr>
              <a:t>Cognizant: Financial &amp; Accounting BPO Services to  Hi Tech clients</a:t>
            </a:r>
            <a:endParaRPr kumimoji="0" lang="en-US" sz="2000" b="1" i="0" u="none" strike="noStrike" kern="1200" cap="none" spc="0" normalizeH="0" baseline="0" noProof="0" dirty="0">
              <a:ln>
                <a:noFill/>
              </a:ln>
              <a:solidFill>
                <a:schemeClr val="bg1"/>
              </a:solidFill>
              <a:effectLst/>
              <a:uLnTx/>
              <a:uFillTx/>
              <a:latin typeface="Myriad Pro"/>
              <a:ea typeface="+mj-ea"/>
              <a:cs typeface="+mj-cs"/>
            </a:endParaRPr>
          </a:p>
        </p:txBody>
      </p:sp>
      <p:sp>
        <p:nvSpPr>
          <p:cNvPr id="3" name="TextBox 2"/>
          <p:cNvSpPr txBox="1"/>
          <p:nvPr/>
        </p:nvSpPr>
        <p:spPr>
          <a:xfrm>
            <a:off x="1524000" y="762000"/>
            <a:ext cx="74676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 </a:t>
            </a:r>
            <a:r>
              <a:rPr lang="en-US" i="0" dirty="0" smtClean="0"/>
              <a:t>Leading technology companies are discovering that having a third-party provide business process outsourcing (BPO) services is a profitable way to achieve this balance. Using a provider for finance and accounting (F&amp;A) processes, in particular, is often a starting point for technology companies that would like to explore BPO. </a:t>
            </a:r>
            <a:endParaRPr lang="en-US" i="0" dirty="0" smtClean="0"/>
          </a:p>
          <a:p>
            <a:pPr>
              <a:buFont typeface="Wingdings" pitchFamily="2" charset="2"/>
              <a:buChar char="Ø"/>
            </a:pPr>
            <a:r>
              <a:rPr lang="en-US" i="0" dirty="0" smtClean="0"/>
              <a:t>Partnering </a:t>
            </a:r>
            <a:r>
              <a:rPr lang="en-US" i="0" dirty="0" smtClean="0"/>
              <a:t>with an F&amp;A specialist improves the company’s focus on value-adding activities with key managers and subject matter experts. BPO frees these individuals from routine activities so they can spend more time optimizing processes, improving controls, analyzing costs, examining business trends and anomalies, and providing information and insight for decision-making</a:t>
            </a:r>
            <a:r>
              <a:rPr lang="en-US" i="0" dirty="0" smtClean="0"/>
              <a:t>.</a:t>
            </a:r>
          </a:p>
        </p:txBody>
      </p:sp>
      <p:sp>
        <p:nvSpPr>
          <p:cNvPr id="4" name="TextBox 3"/>
          <p:cNvSpPr txBox="1"/>
          <p:nvPr/>
        </p:nvSpPr>
        <p:spPr>
          <a:xfrm>
            <a:off x="76200" y="1247001"/>
            <a:ext cx="1295400"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b="1" i="0" dirty="0" smtClean="0"/>
              <a:t>F &amp; A Services</a:t>
            </a:r>
            <a:endParaRPr lang="en-US" b="1" i="0" dirty="0"/>
          </a:p>
        </p:txBody>
      </p:sp>
      <p:sp>
        <p:nvSpPr>
          <p:cNvPr id="5" name="TextBox 4"/>
          <p:cNvSpPr txBox="1"/>
          <p:nvPr/>
        </p:nvSpPr>
        <p:spPr>
          <a:xfrm>
            <a:off x="76200" y="2819400"/>
            <a:ext cx="1295400"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b="1" i="0" dirty="0" smtClean="0"/>
              <a:t>Trends</a:t>
            </a:r>
            <a:endParaRPr lang="en-US" b="1" i="0" dirty="0"/>
          </a:p>
        </p:txBody>
      </p:sp>
      <p:sp>
        <p:nvSpPr>
          <p:cNvPr id="6" name="TextBox 5"/>
          <p:cNvSpPr txBox="1"/>
          <p:nvPr/>
        </p:nvSpPr>
        <p:spPr>
          <a:xfrm>
            <a:off x="1524000" y="2199375"/>
            <a:ext cx="7467600"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The rising popularity of feature-rich smartphones that are capable of mobile commerce presents a major opportunity for companies that provide security technology and services as more corporate data and systems access moves to mobile devices</a:t>
            </a:r>
            <a:r>
              <a:rPr lang="en-US" i="0" dirty="0" smtClean="0"/>
              <a:t>.</a:t>
            </a:r>
          </a:p>
          <a:p>
            <a:pPr>
              <a:buFont typeface="Wingdings" pitchFamily="2" charset="2"/>
              <a:buChar char="Ø"/>
            </a:pPr>
            <a:r>
              <a:rPr lang="en-US" i="0" dirty="0" smtClean="0"/>
              <a:t>Cloud is a game changer. It has already changed the way companies consume IT infrastructure, applications and business processes, and its influence will continue and accelerate. By 2014, cloud computing will be the norm, according to our research.3 Over 70% of the enterprises worldwide will have adopted cloud-based IT services in some capacity</a:t>
            </a:r>
            <a:r>
              <a:rPr lang="en-US" i="0" dirty="0" smtClean="0"/>
              <a:t>.</a:t>
            </a:r>
          </a:p>
          <a:p>
            <a:pPr>
              <a:buFont typeface="Wingdings" pitchFamily="2" charset="2"/>
              <a:buChar char="Ø"/>
            </a:pPr>
            <a:r>
              <a:rPr lang="en-US" i="0" dirty="0" smtClean="0"/>
              <a:t>Social networks will continue to rise in their sphere of influence and persuasion. Indeed, social platforms are expected to grow by 33% in 2011.6 The next step, social networking analytics, will help businesses better understand consumer trends and employee behavior</a:t>
            </a:r>
            <a:r>
              <a:rPr lang="en-US" i="0" dirty="0" smtClean="0"/>
              <a:t>.</a:t>
            </a:r>
          </a:p>
          <a:p>
            <a:pPr>
              <a:buFont typeface="Wingdings" pitchFamily="2" charset="2"/>
              <a:buChar char="Ø"/>
            </a:pPr>
            <a:r>
              <a:rPr lang="en-US" i="0" dirty="0" smtClean="0"/>
              <a:t>Technology companies are in a pole position with regard to real-time data availability. The future of business analytics will turn on companies’ abilities to simulate scenarios and forecast results using live data, giving rise to the ability to act much more quickly and proactively than before</a:t>
            </a:r>
            <a:r>
              <a:rPr lang="en-US" i="0" dirty="0" smtClean="0"/>
              <a:t>.</a:t>
            </a:r>
          </a:p>
          <a:p>
            <a:pPr>
              <a:buFont typeface="Wingdings" pitchFamily="2" charset="2"/>
              <a:buChar char="Ø"/>
            </a:pPr>
            <a:r>
              <a:rPr lang="en-US" i="0" dirty="0" smtClean="0"/>
              <a:t>Video will become a key component of corporate communication, both internal and external, allowing companies to cut corporate travel budgets, and the opportunity is huge for players in this space.</a:t>
            </a:r>
            <a:endParaRPr lang="en-US" i="0" dirty="0" smtClean="0"/>
          </a:p>
        </p:txBody>
      </p:sp>
      <p:sp>
        <p:nvSpPr>
          <p:cNvPr id="7" name="TextBox 6"/>
          <p:cNvSpPr txBox="1"/>
          <p:nvPr/>
        </p:nvSpPr>
        <p:spPr>
          <a:xfrm>
            <a:off x="1524000" y="5135940"/>
            <a:ext cx="74676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Partnering with an F&amp;A specialist brings an immediate cost advantage and capability improvement. This results from economies of scale gained by processing greater volumes than any individual company and core skill sets that includes a higher mix of experienced and degreed personnel. </a:t>
            </a:r>
            <a:endParaRPr lang="en-US" i="0" dirty="0" smtClean="0"/>
          </a:p>
          <a:p>
            <a:r>
              <a:rPr lang="en-US" i="0" dirty="0" smtClean="0"/>
              <a:t>The </a:t>
            </a:r>
            <a:r>
              <a:rPr lang="en-US" i="0" dirty="0" smtClean="0"/>
              <a:t>provider also does this work in a lower cost location, supported by a larger investment in best practice research and technology</a:t>
            </a:r>
            <a:r>
              <a:rPr lang="en-US" i="0" dirty="0" smtClean="0"/>
              <a:t>.</a:t>
            </a:r>
          </a:p>
          <a:p>
            <a:r>
              <a:rPr lang="en-US" i="0" dirty="0" smtClean="0"/>
              <a:t> </a:t>
            </a:r>
            <a:r>
              <a:rPr lang="en-US" i="0" dirty="0" smtClean="0"/>
              <a:t>FAO also improves controls by providing improved separation of duties, better documentation of processes, documentation of performance levels, and higher levels of automation. In turn, this creates better audit trails and visibility into the processes, which gives insight that can be leveraged to optimize processes. </a:t>
            </a:r>
            <a:endParaRPr lang="en-US" i="0" dirty="0" smtClean="0"/>
          </a:p>
        </p:txBody>
      </p:sp>
      <p:sp>
        <p:nvSpPr>
          <p:cNvPr id="9" name="TextBox 8"/>
          <p:cNvSpPr txBox="1"/>
          <p:nvPr/>
        </p:nvSpPr>
        <p:spPr>
          <a:xfrm>
            <a:off x="76200" y="5562600"/>
            <a:ext cx="1295400"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b="1" i="0" dirty="0" smtClean="0"/>
              <a:t>Impact</a:t>
            </a:r>
            <a:endParaRPr lang="en-US" b="1" i="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6525" y="76200"/>
            <a:ext cx="7086600" cy="487363"/>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Global Delivery Network</a:t>
            </a:r>
            <a:endParaRPr kumimoji="0" lang="en-US" sz="2400" b="1" i="0" u="none" strike="noStrike" kern="1200" cap="none" spc="0" normalizeH="0" baseline="0" noProof="0" dirty="0">
              <a:ln>
                <a:noFill/>
              </a:ln>
              <a:solidFill>
                <a:schemeClr val="bg1"/>
              </a:solidFill>
              <a:effectLst/>
              <a:uLnTx/>
              <a:uFillTx/>
              <a:latin typeface="Myriad Pro" pitchFamily="34" charset="0"/>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xmlns="" val="1121450980"/>
              </p:ext>
            </p:extLst>
          </p:nvPr>
        </p:nvGraphicFramePr>
        <p:xfrm>
          <a:off x="152400" y="745331"/>
          <a:ext cx="8839200" cy="4776995"/>
        </p:xfrm>
        <a:graphic>
          <a:graphicData uri="http://schemas.openxmlformats.org/drawingml/2006/table">
            <a:tbl>
              <a:tblPr>
                <a:tableStyleId>{7DF18680-E054-41AD-8BC1-D1AEF772440D}</a:tableStyleId>
              </a:tblPr>
              <a:tblGrid>
                <a:gridCol w="1487807"/>
                <a:gridCol w="1308155"/>
                <a:gridCol w="1082087"/>
                <a:gridCol w="1251549"/>
                <a:gridCol w="1111779"/>
                <a:gridCol w="1243873"/>
                <a:gridCol w="1353950"/>
              </a:tblGrid>
              <a:tr h="374192">
                <a:tc>
                  <a:txBody>
                    <a:bodyPr/>
                    <a:lstStyle/>
                    <a:p>
                      <a:pPr algn="ctr" fontAlgn="b"/>
                      <a:r>
                        <a:rPr lang="en-US" sz="1100" b="1" i="0" u="none" strike="noStrike" dirty="0" smtClean="0">
                          <a:solidFill>
                            <a:schemeClr val="bg2"/>
                          </a:solidFill>
                          <a:latin typeface="Calibri" pitchFamily="34" charset="0"/>
                          <a:cs typeface="Calibri" pitchFamily="34" charset="0"/>
                        </a:rPr>
                        <a:t>Geographic Region</a:t>
                      </a:r>
                      <a:endParaRPr lang="en-US" sz="1100" b="1" i="0" u="none" strike="noStrike" dirty="0">
                        <a:solidFill>
                          <a:schemeClr val="bg2"/>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1100" b="1" u="none" strike="noStrike" dirty="0">
                          <a:latin typeface="Calibri" pitchFamily="34" charset="0"/>
                          <a:cs typeface="Calibri" pitchFamily="34" charset="0"/>
                        </a:rPr>
                        <a:t>GDC</a:t>
                      </a:r>
                      <a:endParaRPr lang="en-US" sz="1100" b="1" i="0" u="none" strike="noStrike" dirty="0">
                        <a:solidFill>
                          <a:srgbClr val="FFFFFF"/>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1100" b="1" u="none" strike="noStrike" dirty="0">
                          <a:latin typeface="Calibri" pitchFamily="34" charset="0"/>
                          <a:cs typeface="Calibri" pitchFamily="34" charset="0"/>
                        </a:rPr>
                        <a:t>No of GDC</a:t>
                      </a:r>
                      <a:endParaRPr lang="en-US" sz="1100" b="1" i="0" u="none" strike="noStrike" dirty="0">
                        <a:solidFill>
                          <a:srgbClr val="FFFFFF"/>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gridSpan="4">
                  <a:txBody>
                    <a:bodyPr/>
                    <a:lstStyle/>
                    <a:p>
                      <a:pPr algn="ctr" fontAlgn="b"/>
                      <a:r>
                        <a:rPr lang="en-US" sz="1100" b="1" u="none" strike="noStrike" dirty="0">
                          <a:latin typeface="Calibri" pitchFamily="34" charset="0"/>
                          <a:cs typeface="Calibri" pitchFamily="34" charset="0"/>
                        </a:rPr>
                        <a:t>DC Location</a:t>
                      </a:r>
                      <a:endParaRPr lang="en-US" sz="1100" b="1" i="0" u="none" strike="noStrike" dirty="0">
                        <a:solidFill>
                          <a:srgbClr val="FFFFFF"/>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37083">
                <a:tc rowSpan="3">
                  <a:txBody>
                    <a:bodyPr/>
                    <a:lstStyle/>
                    <a:p>
                      <a:pPr algn="ctr" fontAlgn="b"/>
                      <a:r>
                        <a:rPr lang="en-US" sz="1100" b="1" i="0" u="none" strike="noStrike" dirty="0" smtClean="0">
                          <a:solidFill>
                            <a:srgbClr val="000000"/>
                          </a:solidFill>
                          <a:latin typeface="Calibri" pitchFamily="34" charset="0"/>
                          <a:cs typeface="Calibri" pitchFamily="34" charset="0"/>
                        </a:rPr>
                        <a:t>India</a:t>
                      </a:r>
                      <a:endParaRPr lang="en-US" sz="1100" b="1"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rowSpan="3">
                  <a:txBody>
                    <a:bodyPr/>
                    <a:lstStyle/>
                    <a:p>
                      <a:pPr algn="ctr" fontAlgn="b"/>
                      <a:r>
                        <a:rPr lang="en-US" sz="1100" b="1" i="0" u="none" strike="noStrike" dirty="0" smtClean="0">
                          <a:solidFill>
                            <a:srgbClr val="000000"/>
                          </a:solidFill>
                          <a:latin typeface="Calibri" pitchFamily="34" charset="0"/>
                          <a:cs typeface="Calibri" pitchFamily="34" charset="0"/>
                        </a:rPr>
                        <a:t>India</a:t>
                      </a:r>
                      <a:endParaRPr lang="en-US" sz="1100" b="1"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rowSpan="3">
                  <a:txBody>
                    <a:bodyPr/>
                    <a:lstStyle/>
                    <a:p>
                      <a:pPr algn="ctr" fontAlgn="b"/>
                      <a:r>
                        <a:rPr lang="en-US" sz="1100" b="0" i="0" u="none" strike="noStrike" dirty="0" smtClean="0">
                          <a:solidFill>
                            <a:srgbClr val="000000"/>
                          </a:solidFill>
                          <a:latin typeface="Calibri" pitchFamily="34" charset="0"/>
                          <a:cs typeface="Calibri" pitchFamily="34" charset="0"/>
                        </a:rPr>
                        <a:t>48</a:t>
                      </a:r>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algn="ctr" fontAlgn="ctr"/>
                      <a:r>
                        <a:rPr lang="en-US" sz="1100" b="0" i="0" u="none" strike="noStrike" dirty="0" smtClean="0">
                          <a:solidFill>
                            <a:srgbClr val="000000"/>
                          </a:solidFill>
                          <a:latin typeface="Calibri" pitchFamily="34" charset="0"/>
                          <a:cs typeface="Calibri" pitchFamily="34" charset="0"/>
                        </a:rPr>
                        <a:t>Bangalore</a:t>
                      </a: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algn="ctr" fontAlgn="ctr"/>
                      <a:r>
                        <a:rPr lang="en-US" sz="1100" b="0" i="0" u="none" strike="noStrike" dirty="0" smtClean="0">
                          <a:solidFill>
                            <a:srgbClr val="000000"/>
                          </a:solidFill>
                          <a:latin typeface="Calibri" pitchFamily="34" charset="0"/>
                          <a:cs typeface="Calibri" pitchFamily="34" charset="0"/>
                        </a:rPr>
                        <a:t>Kochi</a:t>
                      </a: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Gurgaon</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Coimbatore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r>
              <a:tr h="237083">
                <a:tc vMerge="1">
                  <a:txBody>
                    <a:bodyPr/>
                    <a:lstStyle/>
                    <a:p>
                      <a:pPr algn="ctr" fontAlgn="b"/>
                      <a:endParaRPr lang="en-US" sz="1200" b="1" i="0" u="none" strike="noStrike" dirty="0">
                        <a:solidFill>
                          <a:srgbClr val="000000"/>
                        </a:solidFill>
                        <a:latin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5F0C8">
                        <a:alpha val="65000"/>
                      </a:srgbClr>
                    </a:solidFill>
                  </a:tcPr>
                </a:tc>
                <a:tc vMerge="1">
                  <a:txBody>
                    <a:bodyPr/>
                    <a:lstStyle/>
                    <a:p>
                      <a:pPr algn="ctr" fontAlgn="b"/>
                      <a:endParaRPr lang="en-US" sz="1050" b="1" i="0" u="none" strike="noStrike" dirty="0">
                        <a:solidFill>
                          <a:srgbClr val="000000"/>
                        </a:solidFill>
                        <a:latin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vMerge="1">
                  <a:txBody>
                    <a:bodyPr/>
                    <a:lstStyle/>
                    <a:p>
                      <a:pPr algn="ctr" fontAlgn="b"/>
                      <a:endParaRPr lang="en-US" sz="1200" b="0" i="0" u="none" strike="noStrike" dirty="0">
                        <a:solidFill>
                          <a:srgbClr val="000000"/>
                        </a:solidFill>
                        <a:latin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0" i="0" u="none" strike="noStrike" dirty="0" smtClean="0">
                          <a:solidFill>
                            <a:srgbClr val="000000"/>
                          </a:solidFill>
                          <a:latin typeface="Calibri" pitchFamily="34" charset="0"/>
                          <a:cs typeface="Calibri" pitchFamily="34" charset="0"/>
                        </a:rPr>
                        <a:t>Pune</a:t>
                      </a: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algn="ctr" fontAlgn="ctr"/>
                      <a:r>
                        <a:rPr lang="en-US" sz="1100" b="0" i="0" u="none" strike="noStrike" dirty="0" smtClean="0">
                          <a:solidFill>
                            <a:srgbClr val="000000"/>
                          </a:solidFill>
                          <a:latin typeface="Calibri" pitchFamily="34" charset="0"/>
                          <a:cs typeface="Calibri" pitchFamily="34" charset="0"/>
                        </a:rPr>
                        <a:t>Mangalore</a:t>
                      </a: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Kolkata</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Mumbai</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r>
              <a:tr h="237083">
                <a:tc vMerge="1">
                  <a:txBody>
                    <a:bodyPr/>
                    <a:lstStyle/>
                    <a:p>
                      <a:pPr algn="ctr" fontAlgn="b"/>
                      <a:endParaRPr lang="en-US" sz="1200" b="1" i="0" u="none" strike="noStrike" dirty="0">
                        <a:solidFill>
                          <a:srgbClr val="000000"/>
                        </a:solidFill>
                        <a:latin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5F0C8">
                        <a:alpha val="65000"/>
                      </a:srgbClr>
                    </a:solidFill>
                  </a:tcPr>
                </a:tc>
                <a:tc vMerge="1">
                  <a:txBody>
                    <a:bodyPr/>
                    <a:lstStyle/>
                    <a:p>
                      <a:pPr algn="ctr" fontAlgn="b"/>
                      <a:endParaRPr lang="en-US" sz="1050" b="1" i="0" u="none" strike="noStrike" dirty="0">
                        <a:solidFill>
                          <a:srgbClr val="000000"/>
                        </a:solidFill>
                        <a:latin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vMerge="1">
                  <a:txBody>
                    <a:bodyPr/>
                    <a:lstStyle/>
                    <a:p>
                      <a:pPr algn="ctr" fontAlgn="b"/>
                      <a:endParaRPr lang="en-US" sz="1200" b="0" i="0" u="none" strike="noStrike" dirty="0">
                        <a:solidFill>
                          <a:srgbClr val="000000"/>
                        </a:solidFill>
                        <a:latin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gridSpan="2">
                  <a:txBody>
                    <a:bodyPr/>
                    <a:lstStyle/>
                    <a:p>
                      <a:pPr algn="ctr" fontAlgn="ctr"/>
                      <a:r>
                        <a:rPr lang="en-US" sz="1100" b="0" i="0" u="none" strike="noStrike" dirty="0" smtClean="0">
                          <a:solidFill>
                            <a:srgbClr val="000000"/>
                          </a:solidFill>
                          <a:latin typeface="Calibri" pitchFamily="34" charset="0"/>
                          <a:cs typeface="Calibri" pitchFamily="34" charset="0"/>
                        </a:rPr>
                        <a:t>Chennai</a:t>
                      </a: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hMerge="1">
                  <a:txBody>
                    <a:bodyPr/>
                    <a:lstStyle/>
                    <a:p>
                      <a:pPr algn="ctr" fontAlgn="ctr"/>
                      <a:endParaRPr lang="en-US" sz="1100" b="0" i="0" u="none" strike="noStrike" dirty="0">
                        <a:solidFill>
                          <a:srgbClr val="000000"/>
                        </a:solidFill>
                        <a:latin typeface="Calibri"/>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Hyderabad</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smtClean="0">
                        <a:solidFill>
                          <a:srgbClr val="000000"/>
                        </a:solidFill>
                        <a:latin typeface="Calibri"/>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r>
              <a:tr h="237083">
                <a:tc rowSpan="4">
                  <a:txBody>
                    <a:bodyPr/>
                    <a:lstStyle/>
                    <a:p>
                      <a:pPr algn="ctr" fontAlgn="b"/>
                      <a:r>
                        <a:rPr lang="en-US" sz="1100" b="1" i="0" u="none" strike="noStrike" dirty="0" smtClean="0">
                          <a:solidFill>
                            <a:srgbClr val="000000"/>
                          </a:solidFill>
                          <a:latin typeface="Calibri" pitchFamily="34" charset="0"/>
                          <a:cs typeface="Calibri" pitchFamily="34" charset="0"/>
                        </a:rPr>
                        <a:t>North America</a:t>
                      </a:r>
                      <a:endParaRPr lang="en-US" sz="1100" b="1"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5F0C8">
                        <a:alpha val="65000"/>
                      </a:srgbClr>
                    </a:solidFill>
                  </a:tcPr>
                </a:tc>
                <a:tc rowSpan="3">
                  <a:txBody>
                    <a:bodyPr/>
                    <a:lstStyle/>
                    <a:p>
                      <a:pPr algn="ctr" fontAlgn="b"/>
                      <a:r>
                        <a:rPr lang="en-US" sz="1100" b="1" i="0" u="none" strike="noStrike" dirty="0" smtClean="0">
                          <a:solidFill>
                            <a:srgbClr val="000000"/>
                          </a:solidFill>
                          <a:latin typeface="Calibri" pitchFamily="34" charset="0"/>
                          <a:cs typeface="Calibri" pitchFamily="34" charset="0"/>
                        </a:rPr>
                        <a:t>United States</a:t>
                      </a:r>
                      <a:endParaRPr lang="en-US" sz="1100" b="1"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rowSpan="3">
                  <a:txBody>
                    <a:bodyPr/>
                    <a:lstStyle/>
                    <a:p>
                      <a:pPr algn="ctr" fontAlgn="b"/>
                      <a:r>
                        <a:rPr lang="en-US" sz="1100" b="0" i="0" u="none" strike="noStrike" dirty="0" smtClean="0">
                          <a:solidFill>
                            <a:srgbClr val="0000FF"/>
                          </a:solidFill>
                          <a:latin typeface="Calibri" pitchFamily="34" charset="0"/>
                          <a:cs typeface="Calibri" pitchFamily="34" charset="0"/>
                        </a:rPr>
                        <a:t>9</a:t>
                      </a:r>
                      <a:endParaRPr lang="en-US" sz="1100" b="0" i="0" u="none" strike="noStrike" dirty="0">
                        <a:solidFill>
                          <a:srgbClr val="0000FF"/>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Bentonville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Boston</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Bridgewater</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Chicago</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r>
              <a:tr h="237083">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solidFill>
                      <a:srgbClr val="D1ECF9">
                        <a:alpha val="65000"/>
                      </a:srgbClr>
                    </a:solidFill>
                  </a:tcPr>
                </a:tc>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solidFill>
                      <a:srgbClr val="D1ECF9">
                        <a:alpha val="65000"/>
                      </a:srgbClr>
                    </a:solidFill>
                  </a:tcPr>
                </a:tc>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solidFill>
                      <a:srgbClr val="D1ECF9">
                        <a:alpha val="65000"/>
                      </a:srgb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FF"/>
                          </a:solidFill>
                          <a:latin typeface="Calibri" pitchFamily="34" charset="0"/>
                          <a:cs typeface="Calibri" pitchFamily="34" charset="0"/>
                        </a:rPr>
                        <a:t>Des Moines</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Detroit</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FF"/>
                          </a:solidFill>
                          <a:latin typeface="Calibri" pitchFamily="34" charset="0"/>
                          <a:cs typeface="Calibri" pitchFamily="34" charset="0"/>
                        </a:rPr>
                        <a:t>Minot</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Phoenix</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r>
              <a:tr h="246967">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solidFill>
                      <a:srgbClr val="D1ECF9">
                        <a:alpha val="65000"/>
                      </a:srgbClr>
                    </a:solidFill>
                  </a:tcPr>
                </a:tc>
                <a:tc vMerge="1">
                  <a:txBody>
                    <a:bodyPr/>
                    <a:lstStyle/>
                    <a:p>
                      <a:pPr algn="ctr" fontAlgn="b"/>
                      <a:endParaRPr lang="en-US" sz="1200" b="0" i="0" u="none" strike="noStrike" dirty="0">
                        <a:solidFill>
                          <a:srgbClr val="000000"/>
                        </a:solidFill>
                        <a:latin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vMerge="1">
                  <a:txBody>
                    <a:bodyPr/>
                    <a:lstStyle/>
                    <a:p>
                      <a:pPr algn="ctr" fontAlgn="b"/>
                      <a:endParaRPr lang="en-US" sz="1200" b="0" i="0" u="none" strike="noStrike" dirty="0">
                        <a:solidFill>
                          <a:srgbClr val="000000"/>
                        </a:solidFill>
                        <a:latin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Tampa</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r>
              <a:tr h="246967">
                <a:tc vMerge="1">
                  <a:txBody>
                    <a:bodyPr/>
                    <a:lstStyle/>
                    <a:p>
                      <a:pPr algn="ctr" fontAlgn="b"/>
                      <a:endParaRPr lang="en-US" sz="1200" b="1" i="0" u="none" strike="noStrike" dirty="0">
                        <a:solidFill>
                          <a:srgbClr val="000000"/>
                        </a:solidFill>
                        <a:latin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CEFA4"/>
                    </a:solidFill>
                  </a:tcPr>
                </a:tc>
                <a:tc>
                  <a:txBody>
                    <a:bodyPr/>
                    <a:lstStyle/>
                    <a:p>
                      <a:pPr algn="ctr" fontAlgn="ctr"/>
                      <a:r>
                        <a:rPr lang="en-US" sz="1100" b="1" i="0" u="none" strike="noStrike" dirty="0" smtClean="0">
                          <a:solidFill>
                            <a:srgbClr val="000000"/>
                          </a:solidFill>
                          <a:latin typeface="Calibri" pitchFamily="34" charset="0"/>
                          <a:cs typeface="Calibri" pitchFamily="34" charset="0"/>
                        </a:rPr>
                        <a:t>Canada</a:t>
                      </a:r>
                      <a:endParaRPr lang="en-US" sz="1100" b="1"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0" i="0" u="none" strike="noStrike" dirty="0" smtClean="0">
                          <a:solidFill>
                            <a:srgbClr val="000000"/>
                          </a:solidFill>
                          <a:latin typeface="Calibri" pitchFamily="34" charset="0"/>
                          <a:cs typeface="Calibri" pitchFamily="34" charset="0"/>
                        </a:rPr>
                        <a:t>Toronto</a:t>
                      </a: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1ECF9">
                        <a:alpha val="65000"/>
                      </a:srgbClr>
                    </a:solidFill>
                  </a:tcPr>
                </a:tc>
              </a:tr>
              <a:tr h="246967">
                <a:tc rowSpan="3">
                  <a:txBody>
                    <a:bodyPr/>
                    <a:lstStyle/>
                    <a:p>
                      <a:pPr algn="ctr" fontAlgn="b"/>
                      <a:r>
                        <a:rPr lang="en-US" sz="1100" b="1" i="0" u="none" strike="noStrike" dirty="0" smtClean="0">
                          <a:solidFill>
                            <a:srgbClr val="000000"/>
                          </a:solidFill>
                          <a:latin typeface="Calibri" pitchFamily="34" charset="0"/>
                          <a:cs typeface="Calibri" pitchFamily="34" charset="0"/>
                        </a:rPr>
                        <a:t>Latin America</a:t>
                      </a:r>
                      <a:endParaRPr lang="en-US" sz="1100" b="1"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CEFA4"/>
                    </a:solidFill>
                  </a:tcPr>
                </a:tc>
                <a:tc>
                  <a:txBody>
                    <a:bodyPr/>
                    <a:lstStyle/>
                    <a:p>
                      <a:pPr algn="ctr" fontAlgn="ctr"/>
                      <a:r>
                        <a:rPr lang="en-US" sz="1100" b="1" i="0" u="none" strike="noStrike" dirty="0">
                          <a:solidFill>
                            <a:srgbClr val="000000"/>
                          </a:solidFill>
                          <a:latin typeface="Calibri" pitchFamily="34" charset="0"/>
                          <a:cs typeface="Calibri" pitchFamily="34" charset="0"/>
                        </a:rPr>
                        <a:t>Argentina</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b"/>
                      <a:r>
                        <a:rPr lang="en-US" sz="1100" b="0" i="0" u="none" strike="noStrike" dirty="0" smtClean="0">
                          <a:solidFill>
                            <a:srgbClr val="000000"/>
                          </a:solidFill>
                          <a:latin typeface="Calibri" pitchFamily="34" charset="0"/>
                          <a:cs typeface="Calibri" pitchFamily="34" charset="0"/>
                        </a:rPr>
                        <a:t>1</a:t>
                      </a:r>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ctr"/>
                      <a:r>
                        <a:rPr lang="en-US" sz="1100" b="0" i="0" u="none" strike="noStrike" dirty="0">
                          <a:solidFill>
                            <a:srgbClr val="000000"/>
                          </a:solidFill>
                          <a:latin typeface="Calibri" pitchFamily="34" charset="0"/>
                          <a:cs typeface="Calibri" pitchFamily="34" charset="0"/>
                        </a:rPr>
                        <a:t>Buenos Aires</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r>
              <a:tr h="246967">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solidFill>
                      <a:srgbClr val="D1ECF9">
                        <a:alpha val="65000"/>
                      </a:srgbClr>
                    </a:solidFill>
                  </a:tcPr>
                </a:tc>
                <a:tc>
                  <a:txBody>
                    <a:bodyPr/>
                    <a:lstStyle/>
                    <a:p>
                      <a:pPr algn="ctr" fontAlgn="ctr"/>
                      <a:r>
                        <a:rPr lang="en-US" sz="1100" b="1" i="0" u="none" strike="noStrike" dirty="0">
                          <a:solidFill>
                            <a:srgbClr val="000000"/>
                          </a:solidFill>
                          <a:latin typeface="Calibri" pitchFamily="34" charset="0"/>
                          <a:cs typeface="Calibri" pitchFamily="34" charset="0"/>
                        </a:rPr>
                        <a:t>Mexico</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b"/>
                      <a:r>
                        <a:rPr lang="en-US" sz="1100" b="0" i="0" u="none" strike="noStrike" dirty="0" smtClean="0">
                          <a:solidFill>
                            <a:srgbClr val="000000"/>
                          </a:solidFill>
                          <a:latin typeface="Calibri" pitchFamily="34" charset="0"/>
                          <a:cs typeface="Calibri" pitchFamily="34" charset="0"/>
                        </a:rPr>
                        <a:t>1</a:t>
                      </a:r>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ctr"/>
                      <a:r>
                        <a:rPr lang="en-US" sz="1100" b="0" i="0" u="none" strike="noStrike" dirty="0">
                          <a:solidFill>
                            <a:srgbClr val="000000"/>
                          </a:solidFill>
                          <a:latin typeface="Calibri" pitchFamily="34" charset="0"/>
                          <a:cs typeface="Calibri" pitchFamily="34" charset="0"/>
                        </a:rPr>
                        <a:t>Guadalajara</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0DFF3"/>
                    </a:solidFill>
                  </a:tcPr>
                </a:tc>
              </a:tr>
              <a:tr h="246967">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solidFill>
                      <a:srgbClr val="D1ECF9">
                        <a:alpha val="65000"/>
                      </a:srgbClr>
                    </a:solidFill>
                  </a:tcPr>
                </a:tc>
                <a:tc>
                  <a:txBody>
                    <a:bodyPr/>
                    <a:lstStyle/>
                    <a:p>
                      <a:pPr algn="ctr" fontAlgn="ctr"/>
                      <a:r>
                        <a:rPr lang="en-US" sz="1100" b="1" i="0" u="none" strike="noStrike" dirty="0">
                          <a:solidFill>
                            <a:srgbClr val="000000"/>
                          </a:solidFill>
                          <a:latin typeface="Calibri" pitchFamily="34" charset="0"/>
                          <a:cs typeface="Calibri" pitchFamily="34" charset="0"/>
                        </a:rPr>
                        <a:t>Brazil</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algn="ctr" fontAlgn="b"/>
                      <a:r>
                        <a:rPr lang="en-US" sz="1100" b="0" i="0" u="none" strike="noStrike" dirty="0" smtClean="0">
                          <a:solidFill>
                            <a:srgbClr val="000000"/>
                          </a:solidFill>
                          <a:latin typeface="Calibri" pitchFamily="34" charset="0"/>
                          <a:cs typeface="Calibri" pitchFamily="34" charset="0"/>
                        </a:rPr>
                        <a:t>1</a:t>
                      </a:r>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algn="ctr" fontAlgn="ctr"/>
                      <a:r>
                        <a:rPr lang="en-US" sz="1100" b="0" i="0" u="none" strike="noStrike" dirty="0">
                          <a:solidFill>
                            <a:srgbClr val="000000"/>
                          </a:solidFill>
                          <a:latin typeface="Calibri" pitchFamily="34" charset="0"/>
                          <a:cs typeface="Calibri" pitchFamily="34" charset="0"/>
                        </a:rPr>
                        <a:t>Sau Paulo</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0DFF3"/>
                    </a:solidFill>
                  </a:tcPr>
                </a:tc>
              </a:tr>
              <a:tr h="270227">
                <a:tc rowSpan="5">
                  <a:txBody>
                    <a:bodyPr/>
                    <a:lstStyle/>
                    <a:p>
                      <a:pPr algn="ctr" fontAlgn="b"/>
                      <a:r>
                        <a:rPr lang="en-US" sz="1100" b="1" i="0" u="none" strike="noStrike" dirty="0" smtClean="0">
                          <a:solidFill>
                            <a:srgbClr val="000000"/>
                          </a:solidFill>
                          <a:latin typeface="Calibri" pitchFamily="34" charset="0"/>
                          <a:cs typeface="Calibri" pitchFamily="34" charset="0"/>
                        </a:rPr>
                        <a:t>Europe</a:t>
                      </a:r>
                      <a:endParaRPr lang="en-US" sz="1100" b="1"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5F0C8">
                        <a:alpha val="65000"/>
                      </a:srgbClr>
                    </a:solidFill>
                  </a:tcPr>
                </a:tc>
                <a:tc>
                  <a:txBody>
                    <a:bodyPr/>
                    <a:lstStyle/>
                    <a:p>
                      <a:pPr marL="0" algn="ctr" defTabSz="914400" rtl="0" eaLnBrk="1" fontAlgn="ctr" latinLnBrk="0" hangingPunct="1"/>
                      <a:r>
                        <a:rPr lang="en-US" sz="1100" b="1" i="0" u="none" strike="noStrike" kern="1200" dirty="0" smtClean="0">
                          <a:solidFill>
                            <a:srgbClr val="0000FF"/>
                          </a:solidFill>
                          <a:latin typeface="Calibri" pitchFamily="34" charset="0"/>
                          <a:ea typeface="+mn-ea"/>
                          <a:cs typeface="Calibri" pitchFamily="34" charset="0"/>
                        </a:rPr>
                        <a:t>France</a:t>
                      </a:r>
                      <a:endParaRPr lang="en-US" sz="1100" b="1" i="0" u="none" strike="noStrike" kern="1200" dirty="0">
                        <a:solidFill>
                          <a:srgbClr val="0000FF"/>
                        </a:solidFill>
                        <a:latin typeface="Calibri" pitchFamily="34" charset="0"/>
                        <a:ea typeface="+mn-ea"/>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FF"/>
                          </a:solidFill>
                          <a:latin typeface="Calibri" pitchFamily="34" charset="0"/>
                          <a:ea typeface="+mn-ea"/>
                          <a:cs typeface="Calibri" pitchFamily="34" charset="0"/>
                        </a:rPr>
                        <a:t>1</a:t>
                      </a:r>
                      <a:endParaRPr lang="en-US" sz="1100" b="0" i="0" u="none" strike="noStrike" kern="1200" dirty="0">
                        <a:solidFill>
                          <a:srgbClr val="0000FF"/>
                        </a:solidFill>
                        <a:latin typeface="Calibri" pitchFamily="34" charset="0"/>
                        <a:ea typeface="+mn-ea"/>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rgbClr val="0000FF"/>
                          </a:solidFill>
                          <a:latin typeface="Calibri" pitchFamily="34" charset="0"/>
                          <a:ea typeface="+mn-ea"/>
                          <a:cs typeface="Calibri" pitchFamily="34" charset="0"/>
                        </a:rPr>
                        <a:t>Grenoble</a:t>
                      </a:r>
                      <a:endParaRPr lang="en-US" sz="1100" b="0" i="0" u="none" strike="noStrike" kern="1200" dirty="0">
                        <a:solidFill>
                          <a:srgbClr val="0000FF"/>
                        </a:solidFill>
                        <a:latin typeface="Calibri" pitchFamily="34" charset="0"/>
                        <a:ea typeface="+mn-ea"/>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100" b="0" i="0" u="none" strike="noStrike" dirty="0" smtClean="0">
                        <a:solidFill>
                          <a:srgbClr val="000000"/>
                        </a:solidFill>
                        <a:latin typeface="Calibri" pitchFamily="34" charset="0"/>
                        <a:cs typeface="Calibri" pitchFamily="34" charset="0"/>
                      </a:endParaRPr>
                    </a:p>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r>
              <a:tr h="190979">
                <a:tc vMerge="1">
                  <a:txBody>
                    <a:bodyPr/>
                    <a:lstStyle/>
                    <a:p>
                      <a:endParaRPr lang="en-US"/>
                    </a:p>
                  </a:txBody>
                  <a:tcPr/>
                </a:tc>
                <a:tc>
                  <a:txBody>
                    <a:bodyPr/>
                    <a:lstStyle/>
                    <a:p>
                      <a:pPr marL="0" algn="ctr" defTabSz="914400" rtl="0" eaLnBrk="1" fontAlgn="ctr" latinLnBrk="0" hangingPunct="1"/>
                      <a:r>
                        <a:rPr lang="en-US" sz="1100" b="1" i="0" u="none" strike="noStrike" kern="1200" dirty="0" smtClean="0">
                          <a:solidFill>
                            <a:srgbClr val="0000FF"/>
                          </a:solidFill>
                          <a:latin typeface="Calibri" pitchFamily="34" charset="0"/>
                          <a:ea typeface="+mn-ea"/>
                          <a:cs typeface="Calibri" pitchFamily="34" charset="0"/>
                        </a:rPr>
                        <a:t>Germany</a:t>
                      </a:r>
                      <a:endParaRPr lang="en-US" sz="1100" b="1" i="0" u="none" strike="noStrike" kern="1200" dirty="0">
                        <a:solidFill>
                          <a:srgbClr val="0000FF"/>
                        </a:solidFill>
                        <a:latin typeface="Calibri" pitchFamily="34" charset="0"/>
                        <a:ea typeface="+mn-ea"/>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algn="ctr" defTabSz="914400" rtl="0" eaLnBrk="1" fontAlgn="ctr" latinLnBrk="0" hangingPunct="1"/>
                      <a:r>
                        <a:rPr lang="en-US" sz="1100" b="0" i="0" u="none" strike="noStrike" kern="1200" dirty="0" smtClean="0">
                          <a:solidFill>
                            <a:srgbClr val="0000FF"/>
                          </a:solidFill>
                          <a:latin typeface="Calibri" pitchFamily="34" charset="0"/>
                          <a:ea typeface="+mn-ea"/>
                          <a:cs typeface="Calibri" pitchFamily="34" charset="0"/>
                        </a:rPr>
                        <a:t>1</a:t>
                      </a:r>
                      <a:endParaRPr lang="en-US" sz="1100" b="0" i="0" u="none" strike="noStrike" kern="1200" dirty="0">
                        <a:solidFill>
                          <a:srgbClr val="0000FF"/>
                        </a:solidFill>
                        <a:latin typeface="Calibri" pitchFamily="34" charset="0"/>
                        <a:ea typeface="+mn-ea"/>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algn="ctr" defTabSz="914400" rtl="0" eaLnBrk="1" fontAlgn="ctr" latinLnBrk="0" hangingPunct="1"/>
                      <a:r>
                        <a:rPr lang="en-US" sz="1100" b="0" i="0" u="none" strike="noStrike" kern="1200" dirty="0" smtClean="0">
                          <a:solidFill>
                            <a:srgbClr val="0000FF"/>
                          </a:solidFill>
                          <a:latin typeface="Calibri" pitchFamily="34" charset="0"/>
                          <a:ea typeface="+mn-ea"/>
                          <a:cs typeface="Calibri" pitchFamily="34" charset="0"/>
                        </a:rPr>
                        <a:t>Heidelberg</a:t>
                      </a:r>
                      <a:endParaRPr lang="en-US" sz="1100" b="0" i="0" u="none" strike="noStrike" kern="1200" dirty="0">
                        <a:solidFill>
                          <a:srgbClr val="0000FF"/>
                        </a:solidFill>
                        <a:latin typeface="Calibri" pitchFamily="34" charset="0"/>
                        <a:ea typeface="+mn-ea"/>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endParaRPr lang="en-US" sz="1100" dirty="0">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r>
              <a:tr h="203171">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1" i="0" u="none" strike="noStrike" dirty="0">
                          <a:solidFill>
                            <a:srgbClr val="000000"/>
                          </a:solidFill>
                          <a:latin typeface="Calibri" pitchFamily="34" charset="0"/>
                          <a:cs typeface="Calibri" pitchFamily="34" charset="0"/>
                        </a:rPr>
                        <a:t>Hungary</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0" i="0" u="none" strike="noStrike" dirty="0" smtClean="0">
                          <a:solidFill>
                            <a:srgbClr val="000000"/>
                          </a:solidFill>
                          <a:latin typeface="Calibri" pitchFamily="34" charset="0"/>
                          <a:cs typeface="Calibri" pitchFamily="34" charset="0"/>
                        </a:rPr>
                        <a:t>1</a:t>
                      </a: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0" i="0" u="none" strike="noStrike" dirty="0" smtClean="0">
                          <a:solidFill>
                            <a:srgbClr val="000000"/>
                          </a:solidFill>
                          <a:latin typeface="Calibri" pitchFamily="34" charset="0"/>
                          <a:cs typeface="Calibri" pitchFamily="34" charset="0"/>
                        </a:rPr>
                        <a:t>Budapest</a:t>
                      </a:r>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endParaRPr lang="en-US" sz="1100" dirty="0">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r>
              <a:tr h="246967">
                <a:tc vMerge="1">
                  <a:txBody>
                    <a:bodyPr/>
                    <a:lstStyle/>
                    <a:p>
                      <a:endParaRPr lang="en-US"/>
                    </a:p>
                  </a:txBody>
                  <a:tcPr/>
                </a:tc>
                <a:tc>
                  <a:txBody>
                    <a:bodyPr/>
                    <a:lstStyle/>
                    <a:p>
                      <a:pPr algn="ctr" fontAlgn="ctr"/>
                      <a:r>
                        <a:rPr lang="en-US" sz="1100" b="1" i="0" u="none" strike="noStrike" dirty="0">
                          <a:solidFill>
                            <a:srgbClr val="000000"/>
                          </a:solidFill>
                          <a:latin typeface="Calibri" pitchFamily="34" charset="0"/>
                          <a:cs typeface="Calibri" pitchFamily="34" charset="0"/>
                        </a:rPr>
                        <a:t>Netherland</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0" i="0" u="none" strike="noStrike" dirty="0" smtClean="0">
                          <a:solidFill>
                            <a:srgbClr val="000000"/>
                          </a:solidFill>
                          <a:latin typeface="Calibri" pitchFamily="34" charset="0"/>
                          <a:cs typeface="Calibri" pitchFamily="34" charset="0"/>
                        </a:rPr>
                        <a:t>2</a:t>
                      </a: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pitchFamily="34" charset="0"/>
                          <a:cs typeface="Calibri" pitchFamily="34" charset="0"/>
                        </a:rPr>
                        <a:t>Amsterdam</a:t>
                      </a: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r>
                        <a:rPr lang="en-US" sz="1100" b="0" i="0" u="none" strike="noStrike" dirty="0" smtClean="0">
                          <a:solidFill>
                            <a:srgbClr val="0000FF"/>
                          </a:solidFill>
                          <a:latin typeface="Calibri" pitchFamily="34" charset="0"/>
                          <a:cs typeface="Calibri" pitchFamily="34" charset="0"/>
                        </a:rPr>
                        <a:t>Eindhoven</a:t>
                      </a:r>
                      <a:endParaRPr lang="en-US" sz="1100" b="0" i="0" u="none" strike="noStrike" dirty="0">
                        <a:solidFill>
                          <a:srgbClr val="0000FF"/>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r>
              <a:tr h="246967">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1" i="0" u="none" strike="noStrike" dirty="0">
                          <a:solidFill>
                            <a:srgbClr val="000000"/>
                          </a:solidFill>
                          <a:latin typeface="Calibri" pitchFamily="34" charset="0"/>
                          <a:cs typeface="Calibri" pitchFamily="34" charset="0"/>
                        </a:rPr>
                        <a:t>UK</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0" i="0" u="none" strike="noStrike" dirty="0" smtClean="0">
                          <a:solidFill>
                            <a:srgbClr val="000000"/>
                          </a:solidFill>
                          <a:latin typeface="Calibri" pitchFamily="34" charset="0"/>
                          <a:cs typeface="Calibri" pitchFamily="34" charset="0"/>
                        </a:rPr>
                        <a:t>1</a:t>
                      </a:r>
                      <a:endParaRPr lang="en-US" sz="1100" b="0" i="0" u="none" strike="noStrike" dirty="0">
                        <a:solidFill>
                          <a:srgbClr val="000000"/>
                        </a:solidFill>
                        <a:latin typeface="Calibri" pitchFamily="34" charset="0"/>
                        <a:cs typeface="Calibri"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0" i="0" u="none" strike="noStrike" dirty="0">
                          <a:solidFill>
                            <a:srgbClr val="000000"/>
                          </a:solidFill>
                          <a:latin typeface="Calibri" pitchFamily="34" charset="0"/>
                          <a:cs typeface="Calibri" pitchFamily="34" charset="0"/>
                        </a:rPr>
                        <a:t>London</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r>
              <a:tr h="246967">
                <a:tc rowSpan="3">
                  <a:txBody>
                    <a:bodyPr/>
                    <a:lstStyle/>
                    <a:p>
                      <a:pPr marL="0" algn="ctr" defTabSz="914400" rtl="0" eaLnBrk="1" fontAlgn="b" latinLnBrk="0" hangingPunct="1"/>
                      <a:r>
                        <a:rPr lang="en-US" sz="1100" b="1" i="0" u="none" strike="noStrike" kern="1200" dirty="0" smtClean="0">
                          <a:solidFill>
                            <a:srgbClr val="000000"/>
                          </a:solidFill>
                          <a:latin typeface="Calibri" pitchFamily="34" charset="0"/>
                          <a:ea typeface="+mn-ea"/>
                          <a:cs typeface="Calibri" pitchFamily="34" charset="0"/>
                        </a:rPr>
                        <a:t>Asia Pacific</a:t>
                      </a:r>
                      <a:endParaRPr lang="en-US" sz="1100" b="1" i="0" u="none" strike="noStrike" kern="1200" dirty="0">
                        <a:solidFill>
                          <a:srgbClr val="000000"/>
                        </a:solidFill>
                        <a:latin typeface="Calibri" pitchFamily="34" charset="0"/>
                        <a:ea typeface="+mn-ea"/>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DE97F">
                        <a:alpha val="65000"/>
                      </a:srgbClr>
                    </a:solidFill>
                  </a:tcPr>
                </a:tc>
                <a:tc>
                  <a:txBody>
                    <a:bodyPr/>
                    <a:lstStyle/>
                    <a:p>
                      <a:pPr algn="ctr" fontAlgn="ctr"/>
                      <a:r>
                        <a:rPr lang="en-US" sz="1100" b="1" i="0" u="none" strike="noStrike" dirty="0">
                          <a:solidFill>
                            <a:srgbClr val="000000"/>
                          </a:solidFill>
                          <a:latin typeface="Calibri" pitchFamily="34" charset="0"/>
                          <a:cs typeface="Calibri" pitchFamily="34" charset="0"/>
                        </a:rPr>
                        <a:t>Singapore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r>
                        <a:rPr lang="en-US" sz="1100" b="0" i="0" u="none" strike="noStrike" dirty="0" smtClean="0">
                          <a:solidFill>
                            <a:srgbClr val="0000FF"/>
                          </a:solidFill>
                          <a:latin typeface="Calibri" pitchFamily="34" charset="0"/>
                          <a:cs typeface="Calibri" pitchFamily="34" charset="0"/>
                        </a:rPr>
                        <a:t>2</a:t>
                      </a:r>
                      <a:endParaRPr lang="en-US" sz="1100" b="0" i="0" u="none" strike="noStrike" dirty="0">
                        <a:solidFill>
                          <a:srgbClr val="0000FF"/>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r>
              <a:tr h="246967">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1" i="0" u="none" strike="noStrike" dirty="0">
                          <a:solidFill>
                            <a:srgbClr val="000000"/>
                          </a:solidFill>
                          <a:latin typeface="Calibri" pitchFamily="34" charset="0"/>
                          <a:cs typeface="Calibri" pitchFamily="34" charset="0"/>
                        </a:rPr>
                        <a:t>Philippines</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r>
                        <a:rPr lang="en-US" sz="1100" b="0" i="0" u="none" strike="noStrike" dirty="0" smtClean="0">
                          <a:solidFill>
                            <a:srgbClr val="0000FF"/>
                          </a:solidFill>
                          <a:latin typeface="Calibri" pitchFamily="34" charset="0"/>
                          <a:cs typeface="Calibri" pitchFamily="34" charset="0"/>
                        </a:rPr>
                        <a:t>4</a:t>
                      </a:r>
                      <a:endParaRPr lang="en-US" sz="1100" b="0" i="0" u="none" strike="noStrike" dirty="0">
                        <a:solidFill>
                          <a:srgbClr val="0000FF"/>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ctr"/>
                      <a:r>
                        <a:rPr lang="en-US" sz="1100" b="0" i="0" u="none" strike="noStrike" dirty="0">
                          <a:solidFill>
                            <a:srgbClr val="000000"/>
                          </a:solidFill>
                          <a:latin typeface="Calibri" pitchFamily="34" charset="0"/>
                          <a:cs typeface="Calibri" pitchFamily="34" charset="0"/>
                        </a:rPr>
                        <a:t>Manila</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marL="0" algn="ctr" defTabSz="914400" rtl="0" eaLnBrk="1" fontAlgn="ctr" latinLnBrk="0" hangingPunct="1"/>
                      <a:r>
                        <a:rPr lang="en-US" sz="1100" b="0" i="0" u="none" strike="noStrike" kern="1200" dirty="0" smtClean="0">
                          <a:solidFill>
                            <a:schemeClr val="tx1"/>
                          </a:solidFill>
                          <a:latin typeface="Calibri" pitchFamily="34" charset="0"/>
                          <a:ea typeface="+mn-ea"/>
                          <a:cs typeface="Calibri" pitchFamily="34" charset="0"/>
                        </a:rPr>
                        <a:t>Pasig</a:t>
                      </a:r>
                      <a:endParaRPr lang="en-US" sz="1100" b="0" i="0" u="none" strike="noStrike" kern="1200" dirty="0">
                        <a:solidFill>
                          <a:schemeClr val="tx1"/>
                        </a:solidFill>
                        <a:latin typeface="Calibri" pitchFamily="34" charset="0"/>
                        <a:ea typeface="+mn-ea"/>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ED2ED">
                        <a:alpha val="65000"/>
                      </a:srgbClr>
                    </a:solidFill>
                  </a:tcPr>
                </a:tc>
              </a:tr>
              <a:tr h="246967">
                <a:tc vMerge="1">
                  <a:txBody>
                    <a:bodyPr/>
                    <a:lstStyle/>
                    <a:p>
                      <a:pPr algn="ctr" fontAlgn="b"/>
                      <a:endParaRPr lang="en-US" sz="1100" b="0" i="0" u="none" strike="noStrike" dirty="0">
                        <a:solidFill>
                          <a:srgbClr val="000000"/>
                        </a:solidFill>
                        <a:latin typeface="Calibri" pitchFamily="34" charset="0"/>
                      </a:endParaRPr>
                    </a:p>
                  </a:txBody>
                  <a:tcPr marL="6324" marR="6324" marT="632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1ECF9">
                        <a:alpha val="65000"/>
                      </a:srgbClr>
                    </a:solidFill>
                  </a:tcPr>
                </a:tc>
                <a:tc>
                  <a:txBody>
                    <a:bodyPr/>
                    <a:lstStyle/>
                    <a:p>
                      <a:pPr algn="ctr" fontAlgn="ctr"/>
                      <a:r>
                        <a:rPr lang="en-US" sz="1100" b="1" i="0" u="none" strike="noStrike" dirty="0">
                          <a:solidFill>
                            <a:srgbClr val="000000"/>
                          </a:solidFill>
                          <a:latin typeface="Calibri" pitchFamily="34" charset="0"/>
                          <a:cs typeface="Calibri" pitchFamily="34" charset="0"/>
                        </a:rPr>
                        <a:t>China</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r>
                        <a:rPr lang="en-US" sz="1100" b="0" i="0" u="none" strike="noStrike" dirty="0" smtClean="0">
                          <a:solidFill>
                            <a:srgbClr val="0000FF"/>
                          </a:solidFill>
                          <a:latin typeface="Calibri" pitchFamily="34" charset="0"/>
                          <a:cs typeface="Calibri" pitchFamily="34" charset="0"/>
                        </a:rPr>
                        <a:t>3</a:t>
                      </a:r>
                      <a:endParaRPr lang="en-US" sz="1100" b="0" i="0" u="none" strike="noStrike" dirty="0">
                        <a:solidFill>
                          <a:srgbClr val="0000FF"/>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ctr"/>
                      <a:r>
                        <a:rPr lang="en-US" sz="1100" b="0" i="0" u="none" strike="noStrike" dirty="0">
                          <a:solidFill>
                            <a:srgbClr val="000000"/>
                          </a:solidFill>
                          <a:latin typeface="Calibri" pitchFamily="34" charset="0"/>
                          <a:cs typeface="Calibri" pitchFamily="34" charset="0"/>
                        </a:rPr>
                        <a:t>Shanghai</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D2ED">
                        <a:alpha val="65000"/>
                      </a:srgbClr>
                    </a:solidFill>
                  </a:tcPr>
                </a:tc>
                <a:tc>
                  <a:txBody>
                    <a:bodyPr/>
                    <a:lstStyle/>
                    <a:p>
                      <a:pPr algn="ctr" fontAlgn="b"/>
                      <a:endParaRPr lang="en-US" sz="1100" b="0" i="0" u="none" strike="noStrike" dirty="0">
                        <a:solidFill>
                          <a:srgbClr val="000000"/>
                        </a:solidFill>
                        <a:latin typeface="Calibri" pitchFamily="34" charset="0"/>
                        <a:cs typeface="Calibri" pitchFamily="34" charset="0"/>
                      </a:endParaRPr>
                    </a:p>
                  </a:txBody>
                  <a:tcPr marL="9144" marR="9144" marT="9144" marB="914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ED2ED">
                        <a:alpha val="65000"/>
                      </a:srgbClr>
                    </a:solidFill>
                  </a:tcPr>
                </a:tc>
              </a:tr>
            </a:tbl>
          </a:graphicData>
        </a:graphic>
      </p:graphicFrame>
      <p:sp>
        <p:nvSpPr>
          <p:cNvPr id="4" name="Rounded Rectangle 6"/>
          <p:cNvSpPr>
            <a:spLocks noChangeArrowheads="1"/>
          </p:cNvSpPr>
          <p:nvPr/>
        </p:nvSpPr>
        <p:spPr bwMode="auto">
          <a:xfrm>
            <a:off x="152400" y="5610225"/>
            <a:ext cx="8839200" cy="1177349"/>
          </a:xfrm>
          <a:prstGeom prst="roundRect">
            <a:avLst>
              <a:gd name="adj" fmla="val 16667"/>
            </a:avLst>
          </a:prstGeom>
          <a:solidFill>
            <a:schemeClr val="accent1">
              <a:lumMod val="40000"/>
              <a:lumOff val="60000"/>
            </a:schemeClr>
          </a:solidFill>
          <a:ln w="12700" algn="ctr">
            <a:solidFill>
              <a:srgbClr val="969696"/>
            </a:solidFill>
            <a:round/>
            <a:headEnd/>
            <a:tailEnd/>
          </a:ln>
        </p:spPr>
        <p:txBody>
          <a:bodyPr anchor="ctr"/>
          <a:lstStyle/>
          <a:p>
            <a:pPr marL="117475" indent="-117475" algn="just">
              <a:lnSpc>
                <a:spcPct val="90000"/>
              </a:lnSpc>
              <a:spcBef>
                <a:spcPts val="200"/>
              </a:spcBef>
              <a:buClr>
                <a:schemeClr val="tx1"/>
              </a:buClr>
              <a:buFont typeface="Wingdings" pitchFamily="2" charset="2"/>
              <a:buChar char="Ø"/>
            </a:pPr>
            <a:r>
              <a:rPr lang="en-US" sz="1200" i="0" dirty="0" smtClean="0">
                <a:solidFill>
                  <a:srgbClr val="0000FF"/>
                </a:solidFill>
                <a:latin typeface="Calibri" pitchFamily="34" charset="0"/>
              </a:rPr>
              <a:t>In 2013, total capital expenditure is expected to be approx. $400 mn</a:t>
            </a:r>
          </a:p>
          <a:p>
            <a:pPr marL="117475" indent="-117475" algn="just">
              <a:lnSpc>
                <a:spcPct val="90000"/>
              </a:lnSpc>
              <a:spcBef>
                <a:spcPts val="200"/>
              </a:spcBef>
              <a:buClr>
                <a:schemeClr val="tx1"/>
              </a:buClr>
              <a:buFont typeface="Wingdings" pitchFamily="2" charset="2"/>
              <a:buChar char="Ø"/>
            </a:pPr>
            <a:r>
              <a:rPr lang="en-US" sz="1200" i="0" dirty="0" smtClean="0">
                <a:latin typeface="Calibri" pitchFamily="34" charset="0"/>
              </a:rPr>
              <a:t>Capital expenditure in 2012 was approx. $334 mn</a:t>
            </a:r>
          </a:p>
          <a:p>
            <a:pPr marL="117475" indent="-117475" algn="just">
              <a:lnSpc>
                <a:spcPct val="90000"/>
              </a:lnSpc>
              <a:spcBef>
                <a:spcPts val="200"/>
              </a:spcBef>
              <a:buClr>
                <a:schemeClr val="tx1"/>
              </a:buClr>
              <a:buFont typeface="Wingdings" pitchFamily="2" charset="2"/>
              <a:buChar char="Ø"/>
            </a:pPr>
            <a:r>
              <a:rPr lang="en-US" sz="1200" i="0" dirty="0" smtClean="0">
                <a:solidFill>
                  <a:srgbClr val="0000FF"/>
                </a:solidFill>
                <a:latin typeface="Calibri" pitchFamily="34" charset="0"/>
              </a:rPr>
              <a:t>Picked </a:t>
            </a:r>
            <a:r>
              <a:rPr lang="en-US" sz="1200" i="0" dirty="0">
                <a:solidFill>
                  <a:srgbClr val="0000FF"/>
                </a:solidFill>
                <a:latin typeface="Calibri" pitchFamily="34" charset="0"/>
              </a:rPr>
              <a:t>up 230,000 </a:t>
            </a:r>
            <a:r>
              <a:rPr lang="en-US" sz="1200" i="0" dirty="0" err="1">
                <a:solidFill>
                  <a:srgbClr val="0000FF"/>
                </a:solidFill>
                <a:latin typeface="Calibri" pitchFamily="34" charset="0"/>
              </a:rPr>
              <a:t>sq</a:t>
            </a:r>
            <a:r>
              <a:rPr lang="en-US" sz="1200" i="0" dirty="0">
                <a:solidFill>
                  <a:srgbClr val="0000FF"/>
                </a:solidFill>
                <a:latin typeface="Calibri" pitchFamily="34" charset="0"/>
              </a:rPr>
              <a:t> </a:t>
            </a:r>
            <a:r>
              <a:rPr lang="en-US" sz="1200" i="0" dirty="0" err="1">
                <a:solidFill>
                  <a:srgbClr val="0000FF"/>
                </a:solidFill>
                <a:latin typeface="Calibri" pitchFamily="34" charset="0"/>
              </a:rPr>
              <a:t>ft</a:t>
            </a:r>
            <a:r>
              <a:rPr lang="en-US" sz="1200" i="0" dirty="0">
                <a:solidFill>
                  <a:srgbClr val="0000FF"/>
                </a:solidFill>
                <a:latin typeface="Calibri" pitchFamily="34" charset="0"/>
              </a:rPr>
              <a:t> of office space at K </a:t>
            </a:r>
            <a:r>
              <a:rPr lang="en-US" sz="1200" i="0" dirty="0" err="1">
                <a:solidFill>
                  <a:srgbClr val="0000FF"/>
                </a:solidFill>
                <a:latin typeface="Calibri" pitchFamily="34" charset="0"/>
              </a:rPr>
              <a:t>Raheja</a:t>
            </a:r>
            <a:r>
              <a:rPr lang="en-US" sz="1200" i="0" dirty="0">
                <a:solidFill>
                  <a:srgbClr val="0000FF"/>
                </a:solidFill>
                <a:latin typeface="Calibri" pitchFamily="34" charset="0"/>
              </a:rPr>
              <a:t> Corp's IT SEZ in </a:t>
            </a:r>
            <a:r>
              <a:rPr lang="en-US" sz="1200" i="0" dirty="0" err="1">
                <a:solidFill>
                  <a:srgbClr val="0000FF"/>
                </a:solidFill>
                <a:latin typeface="Calibri" pitchFamily="34" charset="0"/>
              </a:rPr>
              <a:t>Navi</a:t>
            </a:r>
            <a:r>
              <a:rPr lang="en-US" sz="1200" i="0" dirty="0">
                <a:solidFill>
                  <a:srgbClr val="0000FF"/>
                </a:solidFill>
                <a:latin typeface="Calibri" pitchFamily="34" charset="0"/>
              </a:rPr>
              <a:t> Mumbai's </a:t>
            </a:r>
            <a:r>
              <a:rPr lang="en-US" sz="1200" i="0" dirty="0" err="1" smtClean="0">
                <a:solidFill>
                  <a:srgbClr val="0000FF"/>
                </a:solidFill>
                <a:latin typeface="Calibri" pitchFamily="34" charset="0"/>
              </a:rPr>
              <a:t>Airoli</a:t>
            </a:r>
            <a:r>
              <a:rPr lang="en-US" sz="1200" i="0" dirty="0" smtClean="0">
                <a:solidFill>
                  <a:srgbClr val="0000FF"/>
                </a:solidFill>
                <a:latin typeface="Calibri" pitchFamily="34" charset="0"/>
              </a:rPr>
              <a:t>, for development of a global delivery center</a:t>
            </a:r>
            <a:endParaRPr lang="en-US" sz="1200" i="0" dirty="0">
              <a:solidFill>
                <a:srgbClr val="0000FF"/>
              </a:solidFill>
              <a:latin typeface="Calibri" pitchFamily="34" charset="0"/>
            </a:endParaRPr>
          </a:p>
          <a:p>
            <a:pPr marL="117475" indent="-117475" algn="just">
              <a:lnSpc>
                <a:spcPct val="90000"/>
              </a:lnSpc>
              <a:spcBef>
                <a:spcPts val="200"/>
              </a:spcBef>
              <a:buClr>
                <a:schemeClr val="tx1"/>
              </a:buClr>
              <a:buFont typeface="Wingdings" pitchFamily="2" charset="2"/>
              <a:buChar char="Ø"/>
            </a:pPr>
            <a:r>
              <a:rPr lang="en-US" sz="1200" i="0" dirty="0" smtClean="0">
                <a:latin typeface="Calibri" pitchFamily="34" charset="0"/>
              </a:rPr>
              <a:t>Has </a:t>
            </a:r>
            <a:r>
              <a:rPr lang="en-US" sz="1200" i="0" dirty="0">
                <a:latin typeface="Calibri" pitchFamily="34" charset="0"/>
              </a:rPr>
              <a:t>set up a 1,000-seat centre in Pasig </a:t>
            </a:r>
            <a:r>
              <a:rPr lang="en-US" sz="1200" i="0" dirty="0" smtClean="0">
                <a:latin typeface="Calibri" pitchFamily="34" charset="0"/>
              </a:rPr>
              <a:t>City </a:t>
            </a:r>
            <a:r>
              <a:rPr lang="en-US" sz="1200" i="0" dirty="0">
                <a:latin typeface="Calibri" pitchFamily="34" charset="0"/>
              </a:rPr>
              <a:t>that will deliver a full range of applications, IT infrastructure and </a:t>
            </a:r>
            <a:r>
              <a:rPr lang="en-US" sz="1200" i="0" dirty="0" smtClean="0">
                <a:latin typeface="Calibri" pitchFamily="34" charset="0"/>
              </a:rPr>
              <a:t>BPO services</a:t>
            </a:r>
            <a:endParaRPr lang="en-US" sz="1200" i="0" dirty="0">
              <a:latin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47"/>
          <p:cNvGraphicFramePr>
            <a:graphicFrameLocks noGrp="1"/>
          </p:cNvGraphicFramePr>
          <p:nvPr>
            <p:extLst>
              <p:ext uri="{D42A27DB-BD31-4B8C-83A1-F6EECF244321}">
                <p14:modId xmlns:p14="http://schemas.microsoft.com/office/powerpoint/2010/main" xmlns="" val="3749987317"/>
              </p:ext>
            </p:extLst>
          </p:nvPr>
        </p:nvGraphicFramePr>
        <p:xfrm>
          <a:off x="77000" y="771625"/>
          <a:ext cx="8966718" cy="5400575"/>
        </p:xfrm>
        <a:graphic>
          <a:graphicData uri="http://schemas.openxmlformats.org/drawingml/2006/table">
            <a:tbl>
              <a:tblPr firstCol="1">
                <a:tableStyleId>{5C22544A-7EE6-4342-B048-85BDC9FD1C3A}</a:tableStyleId>
              </a:tblPr>
              <a:tblGrid>
                <a:gridCol w="1603393"/>
                <a:gridCol w="7363325"/>
              </a:tblGrid>
              <a:tr h="1113325">
                <a:tc>
                  <a:txBody>
                    <a:bodyPr/>
                    <a:lstStyle/>
                    <a:p>
                      <a:pPr algn="ctr">
                        <a:lnSpc>
                          <a:spcPct val="150000"/>
                        </a:lnSpc>
                      </a:pPr>
                      <a:r>
                        <a:rPr lang="en-US" sz="1200" b="1" dirty="0" smtClean="0">
                          <a:latin typeface="Arial"/>
                          <a:cs typeface="Arial"/>
                        </a:rPr>
                        <a:t>SAP-CRM</a:t>
                      </a:r>
                      <a:r>
                        <a:rPr lang="en-US" sz="1200" b="1" baseline="0" dirty="0" smtClean="0">
                          <a:latin typeface="Arial"/>
                          <a:cs typeface="Arial"/>
                        </a:rPr>
                        <a:t> Competency Center</a:t>
                      </a:r>
                      <a:endParaRPr lang="en-US" sz="1200" b="1" dirty="0" smtClean="0">
                        <a:latin typeface="Arial"/>
                        <a:cs typeface="Arial"/>
                      </a:endParaRPr>
                    </a:p>
                  </a:txBody>
                  <a:tcPr anchor="ctr" horzOverflow="overflow"/>
                </a:tc>
                <a:tc>
                  <a:txBody>
                    <a:bodyPr/>
                    <a:lstStyle/>
                    <a:p>
                      <a:pPr marL="171450" marR="0" indent="-171450" algn="l" defTabSz="914400" eaLnBrk="0" fontAlgn="auto" latinLnBrk="0" hangingPunct="0">
                        <a:lnSpc>
                          <a:spcPct val="150000"/>
                        </a:lnSpc>
                        <a:spcBef>
                          <a:spcPct val="20000"/>
                        </a:spcBef>
                        <a:spcAft>
                          <a:spcPts val="0"/>
                        </a:spcAft>
                        <a:buClr>
                          <a:srgbClr val="4E84C4"/>
                        </a:buClr>
                        <a:buSzTx/>
                        <a:buFont typeface="Arial" pitchFamily="34" charset="0"/>
                        <a:buNone/>
                        <a:tabLst/>
                        <a:defRPr/>
                      </a:pPr>
                      <a:r>
                        <a:rPr lang="en-US" sz="1300" baseline="0" dirty="0" smtClean="0">
                          <a:latin typeface="+mn-lt"/>
                        </a:rPr>
                        <a:t>     </a:t>
                      </a:r>
                      <a:r>
                        <a:rPr lang="en-US" sz="1300" dirty="0" smtClean="0">
                          <a:latin typeface="+mn-lt"/>
                        </a:rPr>
                        <a:t>Each center provides technical and business-consulting expertise before and during customer engagements to</a:t>
                      </a:r>
                      <a:r>
                        <a:rPr lang="en-US" sz="1300" baseline="0" dirty="0" smtClean="0">
                          <a:latin typeface="+mn-lt"/>
                        </a:rPr>
                        <a:t> </a:t>
                      </a:r>
                      <a:r>
                        <a:rPr lang="en-US" sz="1300" dirty="0" smtClean="0">
                          <a:latin typeface="+mn-lt"/>
                        </a:rPr>
                        <a:t>ensure cost-effective and flexible CRM solutions. The result: quick ROI and faster time-to-market.  These are the centers:</a:t>
                      </a:r>
                    </a:p>
                    <a:p>
                      <a:pPr marL="171450" indent="-171450" algn="l" eaLnBrk="0" hangingPunct="0">
                        <a:lnSpc>
                          <a:spcPct val="150000"/>
                        </a:lnSpc>
                        <a:spcBef>
                          <a:spcPct val="20000"/>
                        </a:spcBef>
                        <a:buClr>
                          <a:srgbClr val="4E84C4"/>
                        </a:buClr>
                        <a:buFont typeface="Wingdings" pitchFamily="2" charset="2"/>
                        <a:buNone/>
                        <a:defRPr/>
                      </a:pPr>
                      <a:r>
                        <a:rPr lang="en-US" sz="1300" baseline="0" dirty="0" smtClean="0">
                          <a:solidFill>
                            <a:srgbClr val="000000"/>
                          </a:solidFill>
                          <a:latin typeface="+mn-lt"/>
                          <a:ea typeface="+mn-ea"/>
                          <a:cs typeface="Arial"/>
                        </a:rPr>
                        <a:t>     </a:t>
                      </a:r>
                      <a:r>
                        <a:rPr lang="en-US" sz="1300" b="1" dirty="0" smtClean="0">
                          <a:solidFill>
                            <a:srgbClr val="000000"/>
                          </a:solidFill>
                          <a:latin typeface="+mn-lt"/>
                          <a:ea typeface="+mn-ea"/>
                          <a:cs typeface="Arial"/>
                        </a:rPr>
                        <a:t>Oracle/Siebel, Pega, Salesforce.com, Sword ciboodle, Oracle/PeopleSoft, SAP-CRM</a:t>
                      </a:r>
                      <a:r>
                        <a:rPr lang="en-US" sz="1300" dirty="0" smtClean="0">
                          <a:solidFill>
                            <a:srgbClr val="000000"/>
                          </a:solidFill>
                          <a:latin typeface="+mn-lt"/>
                          <a:ea typeface="+mn-ea"/>
                          <a:cs typeface="Arial"/>
                        </a:rPr>
                        <a:t>.</a:t>
                      </a:r>
                    </a:p>
                  </a:txBody>
                  <a:tcPr anchor="ctr" horzOverflow="overflow"/>
                </a:tc>
              </a:tr>
              <a:tr h="1092264">
                <a:tc>
                  <a:txBody>
                    <a:bodyPr/>
                    <a:lstStyle/>
                    <a:p>
                      <a:pPr algn="ctr">
                        <a:lnSpc>
                          <a:spcPct val="150000"/>
                        </a:lnSpc>
                      </a:pPr>
                      <a:r>
                        <a:rPr lang="en-US" sz="1200" b="1" dirty="0" smtClean="0">
                          <a:latin typeface="Arial"/>
                          <a:cs typeface="Arial"/>
                        </a:rPr>
                        <a:t>Supply</a:t>
                      </a:r>
                      <a:r>
                        <a:rPr lang="en-US" sz="1200" b="1" baseline="0" dirty="0" smtClean="0">
                          <a:latin typeface="Arial"/>
                          <a:cs typeface="Arial"/>
                        </a:rPr>
                        <a:t> Chain Management Solution Framework</a:t>
                      </a:r>
                      <a:endParaRPr lang="en-US" sz="1200" b="1" dirty="0">
                        <a:latin typeface="Arial"/>
                        <a:cs typeface="Arial"/>
                      </a:endParaRPr>
                    </a:p>
                  </a:txBody>
                  <a:tcPr anchor="ctr" horzOverflow="overflow"/>
                </a:tc>
                <a:tc>
                  <a:txBody>
                    <a:bodyPr/>
                    <a:lstStyle/>
                    <a:p>
                      <a:pPr marL="171450" marR="0" lvl="0" indent="-171450" algn="l" defTabSz="914400" rtl="0" eaLnBrk="0" fontAlgn="base" latinLnBrk="0" hangingPunct="0">
                        <a:lnSpc>
                          <a:spcPct val="150000"/>
                        </a:lnSpc>
                        <a:spcBef>
                          <a:spcPct val="30000"/>
                        </a:spcBef>
                        <a:spcAft>
                          <a:spcPct val="0"/>
                        </a:spcAft>
                        <a:buClr>
                          <a:srgbClr val="4E84C4"/>
                        </a:buClr>
                        <a:buSzTx/>
                        <a:buFont typeface="Arial" pitchFamily="34" charset="0"/>
                        <a:buNone/>
                        <a:tabLst/>
                        <a:defRPr/>
                      </a:pPr>
                      <a:r>
                        <a:rPr lang="en-US" sz="1300" dirty="0" smtClean="0"/>
                        <a:t>     Cognizant proprietary Solutions Frameworks—value enhancing, pre-built, component-based accelerators that leverage industry best practices—can help clients</a:t>
                      </a:r>
                      <a:r>
                        <a:rPr lang="en-US" sz="1300" baseline="0" dirty="0" smtClean="0"/>
                        <a:t> to</a:t>
                      </a:r>
                      <a:r>
                        <a:rPr lang="en-US" sz="1300" dirty="0" smtClean="0"/>
                        <a:t> control costs, increase productivity and enhance customer-service levels. Here are the solution frameworks:</a:t>
                      </a:r>
                    </a:p>
                    <a:p>
                      <a:pPr marL="171450" marR="0" lvl="0" indent="-171450" algn="l" defTabSz="914400" rtl="0" eaLnBrk="0" fontAlgn="base" latinLnBrk="0" hangingPunct="0">
                        <a:lnSpc>
                          <a:spcPct val="150000"/>
                        </a:lnSpc>
                        <a:spcBef>
                          <a:spcPct val="30000"/>
                        </a:spcBef>
                        <a:spcAft>
                          <a:spcPct val="0"/>
                        </a:spcAft>
                        <a:buClr>
                          <a:srgbClr val="4E84C4"/>
                        </a:buClr>
                        <a:buSzTx/>
                        <a:buFont typeface="Arial" pitchFamily="34" charset="0"/>
                        <a:buNone/>
                        <a:tabLst/>
                        <a:defRPr/>
                      </a:pPr>
                      <a:r>
                        <a:rPr lang="en-US" sz="1300" dirty="0" smtClean="0"/>
                        <a:t>      </a:t>
                      </a:r>
                      <a:r>
                        <a:rPr lang="en-US" sz="1300" b="1" dirty="0" smtClean="0"/>
                        <a:t>Enterprise Mobility, Logistics Performance manager, SAP transportation Management, STEER Framework</a:t>
                      </a:r>
                      <a:r>
                        <a:rPr lang="en-US" sz="1300" dirty="0" smtClean="0"/>
                        <a:t>,</a:t>
                      </a:r>
                      <a:r>
                        <a:rPr lang="en-US" sz="1300" baseline="0" dirty="0" smtClean="0"/>
                        <a:t> and  </a:t>
                      </a:r>
                      <a:r>
                        <a:rPr lang="en-US" sz="1300" b="1" dirty="0" smtClean="0"/>
                        <a:t>Yardelligent.</a:t>
                      </a:r>
                      <a:endParaRPr lang="en-US" sz="1300" dirty="0" smtClean="0"/>
                    </a:p>
                  </a:txBody>
                  <a:tcPr anchor="ctr" horzOverflow="overflow"/>
                </a:tc>
              </a:tr>
              <a:tr h="1210083">
                <a:tc>
                  <a:txBody>
                    <a:bodyPr/>
                    <a:lstStyle/>
                    <a:p>
                      <a:pPr algn="ctr">
                        <a:lnSpc>
                          <a:spcPct val="150000"/>
                        </a:lnSpc>
                      </a:pPr>
                      <a:r>
                        <a:rPr lang="en-US" sz="1200" b="1" dirty="0" smtClean="0">
                          <a:latin typeface="Arial"/>
                          <a:cs typeface="Arial"/>
                        </a:rPr>
                        <a:t>Oracle Application Management Service</a:t>
                      </a:r>
                      <a:endParaRPr lang="en-US" sz="1200" b="1" dirty="0">
                        <a:latin typeface="Arial"/>
                        <a:cs typeface="Arial"/>
                      </a:endParaRPr>
                    </a:p>
                  </a:txBody>
                  <a:tcPr anchor="ctr" horzOverflow="overflow"/>
                </a:tc>
                <a:tc>
                  <a:txBody>
                    <a:bodyPr/>
                    <a:lstStyle/>
                    <a:p>
                      <a:r>
                        <a:rPr lang="en-US" sz="1300" b="1" dirty="0" smtClean="0"/>
                        <a:t>Oracle Solutions Practice (OSP) </a:t>
                      </a:r>
                      <a:r>
                        <a:rPr lang="en-US" sz="1300" dirty="0" smtClean="0"/>
                        <a:t>offers services ranging from business consulting to application maintenance, covering the entire spectrum of Oracle’s software suite. It helps to:</a:t>
                      </a:r>
                    </a:p>
                    <a:p>
                      <a:pPr>
                        <a:buFont typeface="Wingdings" pitchFamily="2" charset="2"/>
                        <a:buChar char="Ø"/>
                      </a:pPr>
                      <a:r>
                        <a:rPr lang="en-US" sz="1300" dirty="0" smtClean="0"/>
                        <a:t>Identifying the right enterprise solutions and effectively managing the evolution of those solutions</a:t>
                      </a:r>
                    </a:p>
                    <a:p>
                      <a:pPr>
                        <a:buFont typeface="Wingdings" pitchFamily="2" charset="2"/>
                        <a:buChar char="Ø"/>
                      </a:pPr>
                      <a:r>
                        <a:rPr lang="en-US" sz="1300" dirty="0" smtClean="0"/>
                        <a:t>Minimizing total cost of ownership (TCO), while maximizing the business value</a:t>
                      </a:r>
                    </a:p>
                    <a:p>
                      <a:pPr>
                        <a:buFont typeface="Wingdings" pitchFamily="2" charset="2"/>
                        <a:buChar char="Ø"/>
                      </a:pPr>
                      <a:r>
                        <a:rPr lang="en-US" sz="1300" dirty="0" smtClean="0"/>
                        <a:t>Future-protecting IT investments </a:t>
                      </a:r>
                    </a:p>
                  </a:txBody>
                  <a:tcPr anchor="ctr" horzOverflow="overflow"/>
                </a:tc>
              </a:tr>
              <a:tr h="1295400">
                <a:tc>
                  <a:txBody>
                    <a:bodyPr/>
                    <a:lstStyle/>
                    <a:p>
                      <a:pPr algn="ctr">
                        <a:lnSpc>
                          <a:spcPct val="150000"/>
                        </a:lnSpc>
                      </a:pPr>
                      <a:r>
                        <a:rPr lang="en-US" sz="1200" b="1" dirty="0" smtClean="0">
                          <a:latin typeface="Arial"/>
                          <a:cs typeface="Arial"/>
                        </a:rPr>
                        <a:t>Business Intelligence Competency Center</a:t>
                      </a:r>
                      <a:endParaRPr lang="en-US" sz="1200" b="1" dirty="0">
                        <a:latin typeface="Arial"/>
                        <a:cs typeface="Arial"/>
                      </a:endParaRPr>
                    </a:p>
                  </a:txBody>
                  <a:tcPr anchor="ctr" horzOverflow="overflow"/>
                </a:tc>
                <a:tc>
                  <a:txBody>
                    <a:bodyPr/>
                    <a:lstStyle/>
                    <a:p>
                      <a:r>
                        <a:rPr lang="en-US" sz="1300" baseline="0" dirty="0" smtClean="0">
                          <a:solidFill>
                            <a:schemeClr val="dk1"/>
                          </a:solidFill>
                          <a:latin typeface="+mn-lt"/>
                          <a:ea typeface="+mn-ea"/>
                          <a:cs typeface="+mn-cs"/>
                        </a:rPr>
                        <a:t>A </a:t>
                      </a:r>
                      <a:r>
                        <a:rPr lang="en-US" sz="1300" b="1" baseline="0" dirty="0" smtClean="0">
                          <a:solidFill>
                            <a:schemeClr val="dk1"/>
                          </a:solidFill>
                          <a:latin typeface="+mn-lt"/>
                          <a:ea typeface="+mn-ea"/>
                          <a:cs typeface="+mn-cs"/>
                        </a:rPr>
                        <a:t>business intelligence competency center (BICC) </a:t>
                      </a:r>
                      <a:r>
                        <a:rPr lang="en-US" sz="1300" baseline="0" dirty="0" smtClean="0">
                          <a:solidFill>
                            <a:schemeClr val="dk1"/>
                          </a:solidFill>
                          <a:latin typeface="+mn-lt"/>
                          <a:ea typeface="+mn-ea"/>
                          <a:cs typeface="+mn-cs"/>
                        </a:rPr>
                        <a:t>can help organizations </a:t>
                      </a:r>
                      <a:r>
                        <a:rPr lang="en-US" sz="1300" b="1" baseline="0" dirty="0" smtClean="0">
                          <a:solidFill>
                            <a:schemeClr val="dk1"/>
                          </a:solidFill>
                          <a:latin typeface="+mn-lt"/>
                          <a:ea typeface="+mn-ea"/>
                          <a:cs typeface="+mn-cs"/>
                        </a:rPr>
                        <a:t>to establish sustainable internal capabilities for delivering enterprise BI solutions that streamline the tool selection and implementation process </a:t>
                      </a:r>
                      <a:r>
                        <a:rPr lang="en-US" sz="1300" baseline="0" dirty="0" smtClean="0">
                          <a:solidFill>
                            <a:schemeClr val="dk1"/>
                          </a:solidFill>
                          <a:latin typeface="+mn-lt"/>
                          <a:ea typeface="+mn-ea"/>
                          <a:cs typeface="+mn-cs"/>
                        </a:rPr>
                        <a:t>— adding much-needed methodology, policies, process, governance and support models — which can lead to more informed and just-in-time decision-making. BICC as the </a:t>
                      </a:r>
                      <a:r>
                        <a:rPr lang="en-US" sz="1300" b="1" baseline="0" dirty="0" smtClean="0">
                          <a:solidFill>
                            <a:schemeClr val="dk1"/>
                          </a:solidFill>
                          <a:latin typeface="+mn-lt"/>
                          <a:ea typeface="+mn-ea"/>
                          <a:cs typeface="+mn-cs"/>
                        </a:rPr>
                        <a:t>centralized unit empowers the entire organization to coordinate BI across all business units</a:t>
                      </a:r>
                      <a:r>
                        <a:rPr lang="en-US" sz="1300" baseline="0" dirty="0" smtClean="0">
                          <a:solidFill>
                            <a:schemeClr val="dk1"/>
                          </a:solidFill>
                          <a:latin typeface="+mn-lt"/>
                          <a:ea typeface="+mn-ea"/>
                          <a:cs typeface="+mn-cs"/>
                        </a:rPr>
                        <a:t>. </a:t>
                      </a:r>
                      <a:endParaRPr lang="en-US" sz="1300" dirty="0" smtClean="0"/>
                    </a:p>
                  </a:txBody>
                  <a:tcPr anchor="ctr" horzOverflow="overflow"/>
                </a:tc>
              </a:tr>
            </a:tbl>
          </a:graphicData>
        </a:graphic>
      </p:graphicFrame>
      <p:sp>
        <p:nvSpPr>
          <p:cNvPr id="10" name="Rectangle 2"/>
          <p:cNvSpPr txBox="1">
            <a:spLocks noChangeArrowheads="1"/>
          </p:cNvSpPr>
          <p:nvPr/>
        </p:nvSpPr>
        <p:spPr>
          <a:xfrm>
            <a:off x="161925" y="53975"/>
            <a:ext cx="8753475" cy="47783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Technology Competency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8600" y="0"/>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chemeClr val="bg1"/>
                </a:solidFill>
                <a:effectLst/>
                <a:uLnTx/>
                <a:uFillTx/>
                <a:latin typeface="Mayadpro"/>
                <a:ea typeface="+mj-ea"/>
                <a:cs typeface="+mj-cs"/>
              </a:rPr>
              <a:t>Cognizant Vs TCS - Overall Technology Competency</a:t>
            </a:r>
            <a:endParaRPr kumimoji="0" lang="en-US" sz="2200" b="1" i="0" u="none" strike="noStrike" kern="1200" cap="none" spc="0" normalizeH="0" baseline="0" noProof="0" dirty="0">
              <a:ln>
                <a:noFill/>
              </a:ln>
              <a:solidFill>
                <a:schemeClr val="bg1"/>
              </a:solidFill>
              <a:effectLst/>
              <a:uLnTx/>
              <a:uFillTx/>
              <a:latin typeface="Mayadpro"/>
              <a:ea typeface="+mj-ea"/>
              <a:cs typeface="+mj-cs"/>
            </a:endParaRPr>
          </a:p>
        </p:txBody>
      </p:sp>
      <p:sp>
        <p:nvSpPr>
          <p:cNvPr id="3" name="AutoShape 4"/>
          <p:cNvSpPr>
            <a:spLocks noChangeArrowheads="1"/>
          </p:cNvSpPr>
          <p:nvPr/>
        </p:nvSpPr>
        <p:spPr bwMode="auto">
          <a:xfrm>
            <a:off x="284163" y="1096475"/>
            <a:ext cx="8615362" cy="1371600"/>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sz="1100" i="0">
              <a:latin typeface="+mn-lt"/>
            </a:endParaRPr>
          </a:p>
        </p:txBody>
      </p:sp>
      <p:sp>
        <p:nvSpPr>
          <p:cNvPr id="4" name="Line 5"/>
          <p:cNvSpPr>
            <a:spLocks noChangeShapeType="1"/>
          </p:cNvSpPr>
          <p:nvPr/>
        </p:nvSpPr>
        <p:spPr bwMode="auto">
          <a:xfrm>
            <a:off x="1593850" y="1711325"/>
            <a:ext cx="6705600" cy="0"/>
          </a:xfrm>
          <a:prstGeom prst="line">
            <a:avLst/>
          </a:prstGeom>
          <a:noFill/>
          <a:ln w="38100" cmpd="dbl">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sz="1100" i="0">
              <a:latin typeface="+mn-lt"/>
            </a:endParaRPr>
          </a:p>
        </p:txBody>
      </p:sp>
      <p:sp>
        <p:nvSpPr>
          <p:cNvPr id="5" name="AutoShape 6"/>
          <p:cNvSpPr>
            <a:spLocks noChangeArrowheads="1"/>
          </p:cNvSpPr>
          <p:nvPr/>
        </p:nvSpPr>
        <p:spPr bwMode="auto">
          <a:xfrm>
            <a:off x="379413" y="1390650"/>
            <a:ext cx="1531937" cy="735468"/>
          </a:xfrm>
          <a:prstGeom prst="roundRect">
            <a:avLst>
              <a:gd name="adj" fmla="val 32426"/>
            </a:avLst>
          </a:prstGeom>
          <a:solidFill>
            <a:srgbClr val="95B5DC"/>
          </a:solidFill>
          <a:ln w="12700">
            <a:solidFill>
              <a:srgbClr val="969696"/>
            </a:solidFill>
            <a:round/>
            <a:headEnd/>
            <a:tailEnd/>
          </a:ln>
        </p:spPr>
        <p:txBody>
          <a:bodyPr anchor="ctr"/>
          <a:lstStyle/>
          <a:p>
            <a:pPr algn="ctr"/>
            <a:r>
              <a:rPr lang="en-US" b="1" i="0" dirty="0">
                <a:latin typeface="+mn-lt"/>
              </a:rPr>
              <a:t>SAP</a:t>
            </a:r>
          </a:p>
          <a:p>
            <a:pPr algn="ctr"/>
            <a:r>
              <a:rPr lang="en-US" b="1" i="0" dirty="0">
                <a:latin typeface="+mn-lt"/>
              </a:rPr>
              <a:t>(Application Outsourcing)</a:t>
            </a:r>
          </a:p>
        </p:txBody>
      </p:sp>
      <p:sp>
        <p:nvSpPr>
          <p:cNvPr id="6" name="AutoShape 7"/>
          <p:cNvSpPr>
            <a:spLocks noChangeArrowheads="1"/>
          </p:cNvSpPr>
          <p:nvPr/>
        </p:nvSpPr>
        <p:spPr bwMode="auto">
          <a:xfrm>
            <a:off x="2306638" y="1134975"/>
            <a:ext cx="3113087" cy="1295400"/>
          </a:xfrm>
          <a:prstGeom prst="roundRect">
            <a:avLst>
              <a:gd name="adj" fmla="val 11176"/>
            </a:avLst>
          </a:prstGeom>
          <a:solidFill>
            <a:srgbClr val="D3F1FC"/>
          </a:solidFill>
          <a:ln w="12700">
            <a:solidFill>
              <a:srgbClr val="969696"/>
            </a:solidFill>
            <a:round/>
            <a:headEnd/>
            <a:tailEnd/>
          </a:ln>
        </p:spPr>
        <p:txBody>
          <a:bodyPr anchor="ctr"/>
          <a:lstStyle/>
          <a:p>
            <a:pPr marL="122238" indent="-122238">
              <a:lnSpc>
                <a:spcPct val="110000"/>
              </a:lnSpc>
              <a:buClr>
                <a:schemeClr val="hlink"/>
              </a:buClr>
              <a:buFont typeface="Arial" pitchFamily="34" charset="0"/>
              <a:buChar char="•"/>
            </a:pPr>
            <a:r>
              <a:rPr lang="en-US" sz="1100" i="0" dirty="0" smtClean="0">
                <a:solidFill>
                  <a:srgbClr val="0000FF"/>
                </a:solidFill>
                <a:latin typeface="+mn-lt"/>
              </a:rPr>
              <a:t>Challenger</a:t>
            </a:r>
            <a:r>
              <a:rPr lang="en-US" sz="1100" i="0" dirty="0" smtClean="0">
                <a:latin typeface="+mn-lt"/>
              </a:rPr>
              <a:t> in </a:t>
            </a:r>
            <a:r>
              <a:rPr lang="en-US" sz="1100" i="0" dirty="0">
                <a:latin typeface="+mn-lt"/>
              </a:rPr>
              <a:t>Gartner</a:t>
            </a:r>
            <a:r>
              <a:rPr lang="ja-JP" altLang="en-US" sz="1100" i="0">
                <a:latin typeface="+mn-lt"/>
              </a:rPr>
              <a:t>’</a:t>
            </a:r>
            <a:r>
              <a:rPr lang="en-US" sz="1100" i="0" dirty="0">
                <a:latin typeface="+mn-lt"/>
              </a:rPr>
              <a:t>s Magic Quadrant for SAP application </a:t>
            </a:r>
            <a:r>
              <a:rPr lang="en-US" sz="1100" i="0" dirty="0" smtClean="0">
                <a:latin typeface="+mn-lt"/>
              </a:rPr>
              <a:t>outsourcing.</a:t>
            </a:r>
          </a:p>
          <a:p>
            <a:pPr>
              <a:buFont typeface="Arial" pitchFamily="34" charset="0"/>
              <a:buChar char="•"/>
            </a:pPr>
            <a:r>
              <a:rPr lang="en-US" sz="1100" i="0" dirty="0" smtClean="0">
                <a:latin typeface="+mn-lt"/>
              </a:rPr>
              <a:t> Cognizant has more than 6,700 SAP-skilled professionals. </a:t>
            </a:r>
          </a:p>
          <a:p>
            <a:pPr>
              <a:buFont typeface="Arial" pitchFamily="34" charset="0"/>
              <a:buChar char="•"/>
            </a:pPr>
            <a:r>
              <a:rPr lang="en-US" sz="1100" i="0" dirty="0" smtClean="0">
                <a:latin typeface="+mn-lt"/>
              </a:rPr>
              <a:t>   Cognizant's SAP practice has consistently grown  as , a result of strong sales, account management and delivery capabilities</a:t>
            </a:r>
            <a:endParaRPr lang="en-US" sz="1100" i="0" dirty="0">
              <a:latin typeface="+mn-lt"/>
            </a:endParaRPr>
          </a:p>
        </p:txBody>
      </p:sp>
      <p:sp>
        <p:nvSpPr>
          <p:cNvPr id="7" name="AutoShape 8"/>
          <p:cNvSpPr>
            <a:spLocks noChangeArrowheads="1"/>
          </p:cNvSpPr>
          <p:nvPr/>
        </p:nvSpPr>
        <p:spPr bwMode="auto">
          <a:xfrm>
            <a:off x="5543550" y="1230425"/>
            <a:ext cx="3194050" cy="1143000"/>
          </a:xfrm>
          <a:prstGeom prst="roundRect">
            <a:avLst>
              <a:gd name="adj" fmla="val 11176"/>
            </a:avLst>
          </a:prstGeom>
          <a:solidFill>
            <a:srgbClr val="FEE7C2"/>
          </a:solidFill>
          <a:ln w="12700">
            <a:solidFill>
              <a:srgbClr val="969696"/>
            </a:solidFill>
            <a:round/>
            <a:headEnd/>
            <a:tailEnd/>
          </a:ln>
        </p:spPr>
        <p:txBody>
          <a:bodyPr anchor="ctr"/>
          <a:lstStyle/>
          <a:p>
            <a:pPr marL="122238" indent="-122238">
              <a:buClr>
                <a:schemeClr val="hlink"/>
              </a:buClr>
              <a:buFontTx/>
              <a:buChar char="•"/>
            </a:pPr>
            <a:r>
              <a:rPr lang="en-US" sz="1100" i="0" dirty="0">
                <a:solidFill>
                  <a:srgbClr val="0000FF"/>
                </a:solidFill>
                <a:latin typeface="+mn-lt"/>
              </a:rPr>
              <a:t>Challenger</a:t>
            </a:r>
            <a:r>
              <a:rPr lang="en-US" sz="1100" i="0" dirty="0">
                <a:latin typeface="+mn-lt"/>
              </a:rPr>
              <a:t> in the Gartner</a:t>
            </a:r>
            <a:r>
              <a:rPr lang="ja-JP" altLang="en-US" sz="1100" i="0">
                <a:latin typeface="+mn-lt"/>
              </a:rPr>
              <a:t>’</a:t>
            </a:r>
            <a:r>
              <a:rPr lang="en-US" sz="1100" i="0" dirty="0">
                <a:latin typeface="+mn-lt"/>
              </a:rPr>
              <a:t>s Magic quadrant for SAP application outsourcing.</a:t>
            </a:r>
          </a:p>
          <a:p>
            <a:pPr marL="122238" indent="-122238">
              <a:buClr>
                <a:schemeClr val="hlink"/>
              </a:buClr>
              <a:buFontTx/>
              <a:buChar char="•"/>
            </a:pPr>
            <a:r>
              <a:rPr lang="en-US" sz="1100" i="0" dirty="0">
                <a:latin typeface="+mn-lt"/>
              </a:rPr>
              <a:t>First Indian provider to become a global SAP services partner </a:t>
            </a:r>
          </a:p>
          <a:p>
            <a:pPr marL="122238" indent="-122238">
              <a:buClr>
                <a:schemeClr val="hlink"/>
              </a:buClr>
              <a:buFontTx/>
              <a:buChar char="•"/>
            </a:pPr>
            <a:r>
              <a:rPr lang="en-US" sz="1100" i="0" dirty="0">
                <a:latin typeface="+mn-lt"/>
              </a:rPr>
              <a:t>Leading offshore firm in the SAP services market.</a:t>
            </a:r>
          </a:p>
          <a:p>
            <a:pPr marL="122238" indent="-122238">
              <a:buClr>
                <a:schemeClr val="hlink"/>
              </a:buClr>
              <a:buFontTx/>
              <a:buChar char="•"/>
            </a:pPr>
            <a:r>
              <a:rPr lang="en-US" sz="1100" i="0" dirty="0">
                <a:latin typeface="+mn-lt"/>
              </a:rPr>
              <a:t>TCS is underpowered in higher level consulting, and senior-level account management. </a:t>
            </a:r>
          </a:p>
        </p:txBody>
      </p:sp>
      <p:sp>
        <p:nvSpPr>
          <p:cNvPr id="8" name="AutoShape 9"/>
          <p:cNvSpPr>
            <a:spLocks noChangeArrowheads="1"/>
          </p:cNvSpPr>
          <p:nvPr/>
        </p:nvSpPr>
        <p:spPr bwMode="auto">
          <a:xfrm>
            <a:off x="2306638" y="791675"/>
            <a:ext cx="3113087" cy="228601"/>
          </a:xfrm>
          <a:prstGeom prst="roundRect">
            <a:avLst>
              <a:gd name="adj" fmla="val 11176"/>
            </a:avLst>
          </a:prstGeom>
          <a:solidFill>
            <a:srgbClr val="6CCFF6"/>
          </a:solidFill>
          <a:ln w="12700">
            <a:solidFill>
              <a:srgbClr val="969696"/>
            </a:solidFill>
            <a:round/>
            <a:headEnd/>
            <a:tailEnd/>
          </a:ln>
        </p:spPr>
        <p:txBody>
          <a:bodyPr wrap="none" anchor="ctr"/>
          <a:lstStyle/>
          <a:p>
            <a:pPr algn="ctr"/>
            <a:r>
              <a:rPr lang="en-US" sz="2000" b="1" i="0">
                <a:latin typeface="+mn-lt"/>
              </a:rPr>
              <a:t>Cognizant</a:t>
            </a:r>
          </a:p>
        </p:txBody>
      </p:sp>
      <p:sp>
        <p:nvSpPr>
          <p:cNvPr id="9" name="AutoShape 10"/>
          <p:cNvSpPr>
            <a:spLocks noChangeArrowheads="1"/>
          </p:cNvSpPr>
          <p:nvPr/>
        </p:nvSpPr>
        <p:spPr bwMode="auto">
          <a:xfrm>
            <a:off x="5538788" y="791675"/>
            <a:ext cx="3160712" cy="228601"/>
          </a:xfrm>
          <a:prstGeom prst="roundRect">
            <a:avLst>
              <a:gd name="adj" fmla="val 11176"/>
            </a:avLst>
          </a:prstGeom>
          <a:solidFill>
            <a:srgbClr val="FCC05D"/>
          </a:solidFill>
          <a:ln w="12700">
            <a:solidFill>
              <a:srgbClr val="969696"/>
            </a:solidFill>
            <a:round/>
            <a:headEnd/>
            <a:tailEnd/>
          </a:ln>
        </p:spPr>
        <p:txBody>
          <a:bodyPr wrap="none" anchor="ctr"/>
          <a:lstStyle/>
          <a:p>
            <a:pPr algn="ctr"/>
            <a:r>
              <a:rPr lang="en-US" sz="2000" b="1" i="0">
                <a:latin typeface="+mn-lt"/>
              </a:rPr>
              <a:t>TCS</a:t>
            </a:r>
          </a:p>
        </p:txBody>
      </p:sp>
      <p:sp>
        <p:nvSpPr>
          <p:cNvPr id="10" name="AutoShape 11"/>
          <p:cNvSpPr>
            <a:spLocks noChangeArrowheads="1"/>
          </p:cNvSpPr>
          <p:nvPr/>
        </p:nvSpPr>
        <p:spPr bwMode="auto">
          <a:xfrm>
            <a:off x="485775" y="791675"/>
            <a:ext cx="1387475" cy="228601"/>
          </a:xfrm>
          <a:prstGeom prst="roundRect">
            <a:avLst>
              <a:gd name="adj" fmla="val 11176"/>
            </a:avLst>
          </a:prstGeom>
          <a:solidFill>
            <a:srgbClr val="4E84C4"/>
          </a:solidFill>
          <a:ln w="12700">
            <a:solidFill>
              <a:srgbClr val="969696"/>
            </a:solidFill>
            <a:round/>
            <a:headEnd/>
            <a:tailEnd/>
          </a:ln>
        </p:spPr>
        <p:txBody>
          <a:bodyPr wrap="none" anchor="ctr"/>
          <a:lstStyle/>
          <a:p>
            <a:pPr algn="ctr"/>
            <a:r>
              <a:rPr lang="en-US" sz="1800" b="1" i="0" dirty="0">
                <a:solidFill>
                  <a:schemeClr val="bg1"/>
                </a:solidFill>
                <a:latin typeface="+mn-lt"/>
              </a:rPr>
              <a:t>Technology</a:t>
            </a:r>
          </a:p>
        </p:txBody>
      </p:sp>
      <p:sp>
        <p:nvSpPr>
          <p:cNvPr id="11" name="AutoShape 35"/>
          <p:cNvSpPr>
            <a:spLocks noChangeArrowheads="1"/>
          </p:cNvSpPr>
          <p:nvPr/>
        </p:nvSpPr>
        <p:spPr bwMode="auto">
          <a:xfrm>
            <a:off x="284163" y="2517088"/>
            <a:ext cx="8615362" cy="1246187"/>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sz="1100" i="0">
              <a:latin typeface="+mn-lt"/>
            </a:endParaRPr>
          </a:p>
        </p:txBody>
      </p:sp>
      <p:sp>
        <p:nvSpPr>
          <p:cNvPr id="12" name="Line 36"/>
          <p:cNvSpPr>
            <a:spLocks noChangeShapeType="1"/>
          </p:cNvSpPr>
          <p:nvPr/>
        </p:nvSpPr>
        <p:spPr bwMode="auto">
          <a:xfrm>
            <a:off x="1593850" y="3046413"/>
            <a:ext cx="6705600" cy="0"/>
          </a:xfrm>
          <a:prstGeom prst="line">
            <a:avLst/>
          </a:prstGeom>
          <a:noFill/>
          <a:ln w="38100" cmpd="dbl">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sz="1100" i="0">
              <a:latin typeface="+mn-lt"/>
            </a:endParaRPr>
          </a:p>
        </p:txBody>
      </p:sp>
      <p:sp>
        <p:nvSpPr>
          <p:cNvPr id="13" name="AutoShape 37"/>
          <p:cNvSpPr>
            <a:spLocks noChangeArrowheads="1"/>
          </p:cNvSpPr>
          <p:nvPr/>
        </p:nvSpPr>
        <p:spPr bwMode="auto">
          <a:xfrm>
            <a:off x="379413" y="2725738"/>
            <a:ext cx="1531937" cy="735468"/>
          </a:xfrm>
          <a:prstGeom prst="roundRect">
            <a:avLst>
              <a:gd name="adj" fmla="val 32426"/>
            </a:avLst>
          </a:prstGeom>
          <a:solidFill>
            <a:srgbClr val="95B5DC"/>
          </a:solidFill>
          <a:ln w="12700">
            <a:solidFill>
              <a:srgbClr val="969696"/>
            </a:solidFill>
            <a:round/>
            <a:headEnd/>
            <a:tailEnd/>
          </a:ln>
        </p:spPr>
        <p:txBody>
          <a:bodyPr anchor="ctr"/>
          <a:lstStyle/>
          <a:p>
            <a:pPr algn="ctr"/>
            <a:r>
              <a:rPr lang="en-US" b="1" i="0">
                <a:latin typeface="+mn-lt"/>
              </a:rPr>
              <a:t>Oracle</a:t>
            </a:r>
          </a:p>
        </p:txBody>
      </p:sp>
      <p:sp>
        <p:nvSpPr>
          <p:cNvPr id="14" name="AutoShape 38"/>
          <p:cNvSpPr>
            <a:spLocks noChangeArrowheads="1"/>
          </p:cNvSpPr>
          <p:nvPr/>
        </p:nvSpPr>
        <p:spPr bwMode="auto">
          <a:xfrm>
            <a:off x="2306638" y="2553600"/>
            <a:ext cx="3113087" cy="1180200"/>
          </a:xfrm>
          <a:prstGeom prst="roundRect">
            <a:avLst>
              <a:gd name="adj" fmla="val 11176"/>
            </a:avLst>
          </a:prstGeom>
          <a:solidFill>
            <a:srgbClr val="D3F1FC"/>
          </a:solidFill>
          <a:ln w="12700">
            <a:solidFill>
              <a:srgbClr val="969696"/>
            </a:solidFill>
            <a:round/>
            <a:headEnd/>
            <a:tailEnd/>
          </a:ln>
        </p:spPr>
        <p:txBody>
          <a:bodyPr/>
          <a:lstStyle/>
          <a:p>
            <a:pPr marL="122238" indent="-122238">
              <a:lnSpc>
                <a:spcPct val="110000"/>
              </a:lnSpc>
              <a:buClr>
                <a:schemeClr val="hlink"/>
              </a:buClr>
              <a:buFontTx/>
              <a:buChar char="•"/>
            </a:pPr>
            <a:r>
              <a:rPr lang="en-US" sz="1100" i="0" dirty="0">
                <a:solidFill>
                  <a:srgbClr val="0000FF"/>
                </a:solidFill>
                <a:latin typeface="+mn-lt"/>
              </a:rPr>
              <a:t>Visionary</a:t>
            </a:r>
            <a:r>
              <a:rPr lang="en-US" sz="1100" i="0" dirty="0">
                <a:latin typeface="+mn-lt"/>
              </a:rPr>
              <a:t> in Gartner</a:t>
            </a:r>
            <a:r>
              <a:rPr lang="ja-JP" altLang="en-US" sz="1100" i="0">
                <a:latin typeface="+mn-lt"/>
              </a:rPr>
              <a:t>’</a:t>
            </a:r>
            <a:r>
              <a:rPr lang="en-US" sz="1100" i="0" dirty="0">
                <a:latin typeface="+mn-lt"/>
              </a:rPr>
              <a:t>s Magic Quadrant Oracle outsourcing</a:t>
            </a:r>
          </a:p>
          <a:p>
            <a:pPr marL="122238" indent="-122238">
              <a:lnSpc>
                <a:spcPct val="110000"/>
              </a:lnSpc>
              <a:buClr>
                <a:schemeClr val="hlink"/>
              </a:buClr>
              <a:buFontTx/>
              <a:buChar char="•"/>
            </a:pPr>
            <a:r>
              <a:rPr lang="en-US" sz="1100" i="0" dirty="0">
                <a:latin typeface="+mn-lt"/>
              </a:rPr>
              <a:t>High-quality outsourcing capabilities across broad Oracle Applications product portfolio</a:t>
            </a:r>
          </a:p>
          <a:p>
            <a:pPr marL="122238" indent="-122238">
              <a:lnSpc>
                <a:spcPct val="110000"/>
              </a:lnSpc>
              <a:buClr>
                <a:schemeClr val="hlink"/>
              </a:buClr>
              <a:buFontTx/>
              <a:buChar char="•"/>
            </a:pPr>
            <a:r>
              <a:rPr lang="en-US" sz="1100" i="0" dirty="0">
                <a:latin typeface="+mn-lt"/>
              </a:rPr>
              <a:t>Needs to focus on creating greater consistency of skill set across its fast growing employees</a:t>
            </a:r>
          </a:p>
        </p:txBody>
      </p:sp>
      <p:sp>
        <p:nvSpPr>
          <p:cNvPr id="15" name="AutoShape 39"/>
          <p:cNvSpPr>
            <a:spLocks noChangeArrowheads="1"/>
          </p:cNvSpPr>
          <p:nvPr/>
        </p:nvSpPr>
        <p:spPr bwMode="auto">
          <a:xfrm>
            <a:off x="5543550" y="2591700"/>
            <a:ext cx="3194050" cy="1098550"/>
          </a:xfrm>
          <a:prstGeom prst="roundRect">
            <a:avLst>
              <a:gd name="adj" fmla="val 11176"/>
            </a:avLst>
          </a:prstGeom>
          <a:solidFill>
            <a:srgbClr val="FEE7C2"/>
          </a:solidFill>
          <a:ln w="12700">
            <a:solidFill>
              <a:srgbClr val="969696"/>
            </a:solidFill>
            <a:round/>
            <a:headEnd/>
            <a:tailEnd/>
          </a:ln>
        </p:spPr>
        <p:txBody>
          <a:bodyPr/>
          <a:lstStyle/>
          <a:p>
            <a:pPr marL="122238" indent="-122238">
              <a:buClr>
                <a:schemeClr val="hlink"/>
              </a:buClr>
              <a:buFontTx/>
              <a:buChar char="•"/>
            </a:pPr>
            <a:r>
              <a:rPr lang="en-US" sz="1100" i="0" dirty="0">
                <a:solidFill>
                  <a:srgbClr val="0000FF"/>
                </a:solidFill>
                <a:latin typeface="+mn-lt"/>
              </a:rPr>
              <a:t>Leader</a:t>
            </a:r>
            <a:r>
              <a:rPr lang="en-US" sz="1100" i="0" dirty="0">
                <a:latin typeface="+mn-lt"/>
              </a:rPr>
              <a:t> in the Gartner</a:t>
            </a:r>
            <a:r>
              <a:rPr lang="ja-JP" altLang="en-US" sz="1100" i="0">
                <a:latin typeface="+mn-lt"/>
              </a:rPr>
              <a:t>’</a:t>
            </a:r>
            <a:r>
              <a:rPr lang="en-US" sz="1100" i="0" dirty="0">
                <a:latin typeface="+mn-lt"/>
              </a:rPr>
              <a:t>s Magic Quadrant</a:t>
            </a:r>
          </a:p>
          <a:p>
            <a:pPr marL="122238" indent="-122238">
              <a:buClr>
                <a:schemeClr val="hlink"/>
              </a:buClr>
              <a:buFontTx/>
              <a:buChar char="•"/>
            </a:pPr>
            <a:r>
              <a:rPr lang="en-US" sz="1100" i="0" dirty="0">
                <a:latin typeface="+mn-lt"/>
              </a:rPr>
              <a:t>Need to continue focus on driving innovations to truly deliver value.</a:t>
            </a:r>
          </a:p>
          <a:p>
            <a:pPr marL="122238" indent="-122238">
              <a:buClr>
                <a:schemeClr val="hlink"/>
              </a:buClr>
              <a:buFontTx/>
              <a:buChar char="•"/>
            </a:pPr>
            <a:r>
              <a:rPr lang="en-US" sz="1100" i="0" dirty="0">
                <a:latin typeface="+mn-lt"/>
              </a:rPr>
              <a:t>Faces challenges in account management to deliver the broad range of capabilities that it possesses</a:t>
            </a:r>
          </a:p>
        </p:txBody>
      </p:sp>
      <p:sp>
        <p:nvSpPr>
          <p:cNvPr id="16" name="AutoShape 40"/>
          <p:cNvSpPr>
            <a:spLocks noChangeArrowheads="1"/>
          </p:cNvSpPr>
          <p:nvPr/>
        </p:nvSpPr>
        <p:spPr bwMode="auto">
          <a:xfrm>
            <a:off x="284163" y="3837888"/>
            <a:ext cx="8615362" cy="1116012"/>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sz="1100" i="0">
              <a:latin typeface="+mn-lt"/>
            </a:endParaRPr>
          </a:p>
        </p:txBody>
      </p:sp>
      <p:sp>
        <p:nvSpPr>
          <p:cNvPr id="17" name="Line 41"/>
          <p:cNvSpPr>
            <a:spLocks noChangeShapeType="1"/>
          </p:cNvSpPr>
          <p:nvPr/>
        </p:nvSpPr>
        <p:spPr bwMode="auto">
          <a:xfrm>
            <a:off x="1593850" y="4295775"/>
            <a:ext cx="6705600" cy="0"/>
          </a:xfrm>
          <a:prstGeom prst="line">
            <a:avLst/>
          </a:prstGeom>
          <a:noFill/>
          <a:ln w="38100" cmpd="dbl">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sz="1100" i="0">
              <a:latin typeface="+mn-lt"/>
            </a:endParaRPr>
          </a:p>
        </p:txBody>
      </p:sp>
      <p:sp>
        <p:nvSpPr>
          <p:cNvPr id="18" name="AutoShape 42"/>
          <p:cNvSpPr>
            <a:spLocks noChangeArrowheads="1"/>
          </p:cNvSpPr>
          <p:nvPr/>
        </p:nvSpPr>
        <p:spPr bwMode="auto">
          <a:xfrm>
            <a:off x="379413" y="3932239"/>
            <a:ext cx="1531937" cy="868362"/>
          </a:xfrm>
          <a:prstGeom prst="roundRect">
            <a:avLst>
              <a:gd name="adj" fmla="val 26079"/>
            </a:avLst>
          </a:prstGeom>
          <a:solidFill>
            <a:srgbClr val="95B5DC"/>
          </a:solidFill>
          <a:ln w="12700">
            <a:solidFill>
              <a:srgbClr val="969696"/>
            </a:solidFill>
            <a:round/>
            <a:headEnd/>
            <a:tailEnd/>
          </a:ln>
        </p:spPr>
        <p:txBody>
          <a:bodyPr anchor="ctr"/>
          <a:lstStyle/>
          <a:p>
            <a:pPr algn="ctr"/>
            <a:r>
              <a:rPr lang="en-US" b="1" i="0">
                <a:latin typeface="+mn-lt"/>
              </a:rPr>
              <a:t>CRM</a:t>
            </a:r>
          </a:p>
          <a:p>
            <a:pPr algn="ctr"/>
            <a:r>
              <a:rPr lang="en-US" b="1" i="0">
                <a:latin typeface="+mn-lt"/>
              </a:rPr>
              <a:t>(Consulting &amp; Solution implementation)</a:t>
            </a:r>
          </a:p>
        </p:txBody>
      </p:sp>
      <p:sp>
        <p:nvSpPr>
          <p:cNvPr id="19" name="AutoShape 43"/>
          <p:cNvSpPr>
            <a:spLocks noChangeArrowheads="1"/>
          </p:cNvSpPr>
          <p:nvPr/>
        </p:nvSpPr>
        <p:spPr bwMode="auto">
          <a:xfrm>
            <a:off x="2306638" y="3896625"/>
            <a:ext cx="3113087" cy="990600"/>
          </a:xfrm>
          <a:prstGeom prst="roundRect">
            <a:avLst>
              <a:gd name="adj" fmla="val 11176"/>
            </a:avLst>
          </a:prstGeom>
          <a:solidFill>
            <a:srgbClr val="D3F1FC"/>
          </a:solidFill>
          <a:ln w="12700">
            <a:solidFill>
              <a:srgbClr val="969696"/>
            </a:solidFill>
            <a:round/>
            <a:headEnd/>
            <a:tailEnd/>
          </a:ln>
        </p:spPr>
        <p:txBody>
          <a:bodyPr/>
          <a:lstStyle/>
          <a:p>
            <a:pPr marL="122238" indent="-122238">
              <a:lnSpc>
                <a:spcPct val="110000"/>
              </a:lnSpc>
              <a:buClr>
                <a:schemeClr val="hlink"/>
              </a:buClr>
              <a:buFontTx/>
              <a:buChar char="•"/>
            </a:pPr>
            <a:r>
              <a:rPr lang="en-US" sz="1100" i="0" dirty="0" smtClean="0">
                <a:solidFill>
                  <a:srgbClr val="0000FF"/>
                </a:solidFill>
                <a:latin typeface="+mn-lt"/>
              </a:rPr>
              <a:t>Leader </a:t>
            </a:r>
            <a:r>
              <a:rPr lang="en-US" sz="1100" i="0" dirty="0">
                <a:latin typeface="+mn-lt"/>
              </a:rPr>
              <a:t>in Gartner</a:t>
            </a:r>
            <a:r>
              <a:rPr lang="ja-JP" altLang="en-US" sz="1100" i="0">
                <a:latin typeface="+mn-lt"/>
              </a:rPr>
              <a:t>’</a:t>
            </a:r>
            <a:r>
              <a:rPr lang="en-US" sz="1100" i="0" dirty="0">
                <a:latin typeface="+mn-lt"/>
              </a:rPr>
              <a:t>s Magic Quadrant for CRM Service </a:t>
            </a:r>
            <a:r>
              <a:rPr lang="en-US" sz="1100" i="0" dirty="0" smtClean="0">
                <a:latin typeface="+mn-lt"/>
              </a:rPr>
              <a:t>Providers</a:t>
            </a:r>
          </a:p>
          <a:p>
            <a:pPr>
              <a:buFont typeface="Arial" pitchFamily="34" charset="0"/>
              <a:buChar char="•"/>
            </a:pPr>
            <a:r>
              <a:rPr lang="en-US" sz="1100" i="0" dirty="0" smtClean="0">
                <a:latin typeface="+mn-lt"/>
              </a:rPr>
              <a:t>  CRM service growth far exceeded Cognizant's overall company growth of 33% in 2011 and had the highest growth of the vendors in assessment</a:t>
            </a:r>
            <a:endParaRPr lang="en-US" sz="1100" i="0" dirty="0">
              <a:latin typeface="+mn-lt"/>
            </a:endParaRPr>
          </a:p>
        </p:txBody>
      </p:sp>
      <p:sp>
        <p:nvSpPr>
          <p:cNvPr id="20" name="AutoShape 44"/>
          <p:cNvSpPr>
            <a:spLocks noChangeArrowheads="1"/>
          </p:cNvSpPr>
          <p:nvPr/>
        </p:nvSpPr>
        <p:spPr bwMode="auto">
          <a:xfrm>
            <a:off x="5543550" y="3912500"/>
            <a:ext cx="3194050" cy="939800"/>
          </a:xfrm>
          <a:prstGeom prst="roundRect">
            <a:avLst>
              <a:gd name="adj" fmla="val 11176"/>
            </a:avLst>
          </a:prstGeom>
          <a:solidFill>
            <a:srgbClr val="FEE7C2"/>
          </a:solidFill>
          <a:ln w="12700">
            <a:solidFill>
              <a:srgbClr val="969696"/>
            </a:solidFill>
            <a:round/>
            <a:headEnd/>
            <a:tailEnd/>
          </a:ln>
        </p:spPr>
        <p:txBody>
          <a:bodyPr/>
          <a:lstStyle/>
          <a:p>
            <a:pPr marL="122238" indent="-122238">
              <a:buClr>
                <a:schemeClr val="hlink"/>
              </a:buClr>
              <a:buFontTx/>
              <a:buChar char="•"/>
            </a:pPr>
            <a:r>
              <a:rPr lang="en-US" sz="1100" i="0" dirty="0">
                <a:solidFill>
                  <a:srgbClr val="0000FF"/>
                </a:solidFill>
                <a:latin typeface="+mn-lt"/>
              </a:rPr>
              <a:t>Challenger </a:t>
            </a:r>
            <a:r>
              <a:rPr lang="en-US" sz="1100" i="0" dirty="0">
                <a:latin typeface="+mn-lt"/>
              </a:rPr>
              <a:t>in the Gartner</a:t>
            </a:r>
            <a:r>
              <a:rPr lang="ja-JP" altLang="en-US" sz="1100" i="0">
                <a:latin typeface="+mn-lt"/>
              </a:rPr>
              <a:t>’</a:t>
            </a:r>
            <a:r>
              <a:rPr lang="en-US" sz="1100" i="0" dirty="0">
                <a:latin typeface="+mn-lt"/>
              </a:rPr>
              <a:t>s Magic Quadrant for Consulting and Solution implementation. </a:t>
            </a:r>
          </a:p>
          <a:p>
            <a:pPr marL="122238" indent="-122238">
              <a:buClr>
                <a:schemeClr val="hlink"/>
              </a:buClr>
              <a:buFontTx/>
              <a:buChar char="•"/>
            </a:pPr>
            <a:endParaRPr lang="en-US" sz="1100" i="0" dirty="0">
              <a:latin typeface="+mn-lt"/>
            </a:endParaRPr>
          </a:p>
        </p:txBody>
      </p:sp>
      <p:sp>
        <p:nvSpPr>
          <p:cNvPr id="21" name="AutoShape 45"/>
          <p:cNvSpPr>
            <a:spLocks noChangeArrowheads="1"/>
          </p:cNvSpPr>
          <p:nvPr/>
        </p:nvSpPr>
        <p:spPr bwMode="auto">
          <a:xfrm>
            <a:off x="284163" y="4991501"/>
            <a:ext cx="8615362" cy="1371600"/>
          </a:xfrm>
          <a:prstGeom prst="roundRect">
            <a:avLst>
              <a:gd name="adj" fmla="val 8454"/>
            </a:avLst>
          </a:prstGeom>
          <a:solidFill>
            <a:srgbClr val="F1EFED"/>
          </a:solidFill>
          <a:ln w="12700">
            <a:solidFill>
              <a:srgbClr val="969696"/>
            </a:solidFill>
            <a:round/>
            <a:headEnd/>
            <a:tailEnd/>
          </a:ln>
        </p:spPr>
        <p:txBody>
          <a:bodyPr wrap="none" anchor="ctr"/>
          <a:lstStyle/>
          <a:p>
            <a:pPr algn="ctr"/>
            <a:endParaRPr lang="en-US" i="0">
              <a:latin typeface="+mn-lt"/>
            </a:endParaRPr>
          </a:p>
        </p:txBody>
      </p:sp>
      <p:sp>
        <p:nvSpPr>
          <p:cNvPr id="22" name="Line 46"/>
          <p:cNvSpPr>
            <a:spLocks noChangeShapeType="1"/>
          </p:cNvSpPr>
          <p:nvPr/>
        </p:nvSpPr>
        <p:spPr bwMode="auto">
          <a:xfrm>
            <a:off x="1593850" y="5614988"/>
            <a:ext cx="6705600" cy="0"/>
          </a:xfrm>
          <a:prstGeom prst="line">
            <a:avLst/>
          </a:prstGeom>
          <a:noFill/>
          <a:ln w="38100" cmpd="dbl">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sz="1100" i="0">
              <a:latin typeface="+mn-lt"/>
            </a:endParaRPr>
          </a:p>
        </p:txBody>
      </p:sp>
      <p:sp>
        <p:nvSpPr>
          <p:cNvPr id="23" name="AutoShape 47"/>
          <p:cNvSpPr>
            <a:spLocks noChangeArrowheads="1"/>
          </p:cNvSpPr>
          <p:nvPr/>
        </p:nvSpPr>
        <p:spPr bwMode="auto">
          <a:xfrm>
            <a:off x="379413" y="5380938"/>
            <a:ext cx="1531937" cy="735468"/>
          </a:xfrm>
          <a:prstGeom prst="roundRect">
            <a:avLst>
              <a:gd name="adj" fmla="val 32426"/>
            </a:avLst>
          </a:prstGeom>
          <a:solidFill>
            <a:srgbClr val="95B5DC"/>
          </a:solidFill>
          <a:ln w="12700">
            <a:solidFill>
              <a:srgbClr val="969696"/>
            </a:solidFill>
            <a:round/>
            <a:headEnd/>
            <a:tailEnd/>
          </a:ln>
        </p:spPr>
        <p:txBody>
          <a:bodyPr anchor="ctr"/>
          <a:lstStyle/>
          <a:p>
            <a:pPr algn="ctr"/>
            <a:r>
              <a:rPr lang="en-US" b="1" i="0">
                <a:latin typeface="+mn-lt"/>
              </a:rPr>
              <a:t>BIPM</a:t>
            </a:r>
          </a:p>
        </p:txBody>
      </p:sp>
      <p:sp>
        <p:nvSpPr>
          <p:cNvPr id="24" name="AutoShape 48"/>
          <p:cNvSpPr>
            <a:spLocks noChangeArrowheads="1"/>
          </p:cNvSpPr>
          <p:nvPr/>
        </p:nvSpPr>
        <p:spPr bwMode="auto">
          <a:xfrm>
            <a:off x="2306638" y="5103125"/>
            <a:ext cx="3113087" cy="1228725"/>
          </a:xfrm>
          <a:prstGeom prst="roundRect">
            <a:avLst>
              <a:gd name="adj" fmla="val 11176"/>
            </a:avLst>
          </a:prstGeom>
          <a:solidFill>
            <a:srgbClr val="D3F1FC"/>
          </a:solidFill>
          <a:ln w="12700">
            <a:solidFill>
              <a:srgbClr val="969696"/>
            </a:solidFill>
            <a:round/>
            <a:headEnd/>
            <a:tailEnd/>
          </a:ln>
        </p:spPr>
        <p:txBody>
          <a:bodyPr/>
          <a:lstStyle/>
          <a:p>
            <a:pPr marL="122238" indent="-122238">
              <a:lnSpc>
                <a:spcPct val="110000"/>
              </a:lnSpc>
              <a:buClr>
                <a:schemeClr val="hlink"/>
              </a:buClr>
              <a:buFontTx/>
              <a:buChar char="•"/>
            </a:pPr>
            <a:r>
              <a:rPr lang="en-US" sz="1100" i="0" dirty="0">
                <a:solidFill>
                  <a:srgbClr val="0000FF"/>
                </a:solidFill>
                <a:latin typeface="+mn-lt"/>
              </a:rPr>
              <a:t>Challenger</a:t>
            </a:r>
            <a:r>
              <a:rPr lang="en-US" sz="1100" i="0" dirty="0">
                <a:latin typeface="+mn-lt"/>
              </a:rPr>
              <a:t> in the Gartner</a:t>
            </a:r>
            <a:r>
              <a:rPr lang="ja-JP" altLang="en-US" sz="1100" i="0">
                <a:latin typeface="+mn-lt"/>
              </a:rPr>
              <a:t>’</a:t>
            </a:r>
            <a:r>
              <a:rPr lang="en-US" sz="1100" i="0" dirty="0">
                <a:latin typeface="+mn-lt"/>
              </a:rPr>
              <a:t>s Magic Quadrant</a:t>
            </a:r>
          </a:p>
          <a:p>
            <a:pPr marL="122238" indent="-122238">
              <a:lnSpc>
                <a:spcPct val="110000"/>
              </a:lnSpc>
              <a:buClr>
                <a:schemeClr val="hlink"/>
              </a:buClr>
              <a:buFontTx/>
              <a:buChar char="•"/>
            </a:pPr>
            <a:r>
              <a:rPr lang="en-US" sz="1100" i="0" dirty="0">
                <a:latin typeface="+mn-lt"/>
              </a:rPr>
              <a:t>Built upon its strategic partner relationships with its customers and delivers broad and deep portfolio of BI and data warehousing capabilities.</a:t>
            </a:r>
          </a:p>
        </p:txBody>
      </p:sp>
      <p:sp>
        <p:nvSpPr>
          <p:cNvPr id="25" name="AutoShape 49"/>
          <p:cNvSpPr>
            <a:spLocks noChangeArrowheads="1"/>
          </p:cNvSpPr>
          <p:nvPr/>
        </p:nvSpPr>
        <p:spPr bwMode="auto">
          <a:xfrm>
            <a:off x="5543550" y="5103125"/>
            <a:ext cx="3194050" cy="1228725"/>
          </a:xfrm>
          <a:prstGeom prst="roundRect">
            <a:avLst>
              <a:gd name="adj" fmla="val 11176"/>
            </a:avLst>
          </a:prstGeom>
          <a:solidFill>
            <a:srgbClr val="FEE7C2"/>
          </a:solidFill>
          <a:ln w="12700">
            <a:solidFill>
              <a:srgbClr val="969696"/>
            </a:solidFill>
            <a:round/>
            <a:headEnd/>
            <a:tailEnd/>
          </a:ln>
        </p:spPr>
        <p:txBody>
          <a:bodyPr/>
          <a:lstStyle/>
          <a:p>
            <a:pPr marL="122238" indent="-122238">
              <a:buClr>
                <a:schemeClr val="hlink"/>
              </a:buClr>
              <a:buFontTx/>
              <a:buChar char="•"/>
            </a:pPr>
            <a:r>
              <a:rPr lang="en-US" sz="1100" i="0" dirty="0">
                <a:solidFill>
                  <a:srgbClr val="0000FF"/>
                </a:solidFill>
                <a:latin typeface="+mn-lt"/>
              </a:rPr>
              <a:t>Challenger</a:t>
            </a:r>
            <a:r>
              <a:rPr lang="en-US" sz="1100" i="0" dirty="0">
                <a:latin typeface="+mn-lt"/>
              </a:rPr>
              <a:t> in the Gartner</a:t>
            </a:r>
            <a:r>
              <a:rPr lang="ja-JP" altLang="en-US" sz="1100" i="0">
                <a:latin typeface="+mn-lt"/>
              </a:rPr>
              <a:t>’</a:t>
            </a:r>
            <a:r>
              <a:rPr lang="en-US" sz="1100" i="0" dirty="0">
                <a:latin typeface="+mn-lt"/>
              </a:rPr>
              <a:t>s Magic Quadrant</a:t>
            </a:r>
          </a:p>
          <a:p>
            <a:pPr marL="122238" indent="-122238">
              <a:buClr>
                <a:schemeClr val="hlink"/>
              </a:buClr>
              <a:buFontTx/>
              <a:buChar char="•"/>
            </a:pPr>
            <a:endParaRPr lang="en-US" sz="1100" i="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78888" y="-4349"/>
            <a:ext cx="7467600" cy="563563"/>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bg1"/>
                </a:solidFill>
                <a:effectLst/>
                <a:uLnTx/>
                <a:uFillTx/>
                <a:latin typeface="Myriad Pro" pitchFamily="34" charset="0"/>
                <a:ea typeface="+mj-ea"/>
                <a:cs typeface="+mj-cs"/>
              </a:rPr>
              <a:t>Table of Contents</a:t>
            </a:r>
            <a:endParaRPr kumimoji="0" lang="en-US" sz="2400" b="1" i="0" u="none" strike="noStrike" kern="1200" cap="none" spc="0" normalizeH="0" baseline="0" noProof="0" dirty="0">
              <a:ln>
                <a:noFill/>
              </a:ln>
              <a:solidFill>
                <a:schemeClr val="bg1"/>
              </a:solidFill>
              <a:effectLst/>
              <a:uLnTx/>
              <a:uFillTx/>
              <a:latin typeface="Myriad Pro" pitchFamily="34" charset="0"/>
              <a:ea typeface="+mj-ea"/>
              <a:cs typeface="+mj-cs"/>
            </a:endParaRPr>
          </a:p>
        </p:txBody>
      </p:sp>
      <p:sp>
        <p:nvSpPr>
          <p:cNvPr id="3" name="TextBox 2"/>
          <p:cNvSpPr txBox="1"/>
          <p:nvPr/>
        </p:nvSpPr>
        <p:spPr>
          <a:xfrm>
            <a:off x="990600" y="990600"/>
            <a:ext cx="184731" cy="276999"/>
          </a:xfrm>
          <a:prstGeom prst="rect">
            <a:avLst/>
          </a:prstGeom>
          <a:noFill/>
        </p:spPr>
        <p:txBody>
          <a:bodyPr wrap="none" rtlCol="0">
            <a:spAutoFit/>
          </a:bodyPr>
          <a:lstStyle/>
          <a:p>
            <a:endParaRPr lang="en-US" dirty="0"/>
          </a:p>
        </p:txBody>
      </p:sp>
      <p:sp>
        <p:nvSpPr>
          <p:cNvPr id="4" name="TextBox 3"/>
          <p:cNvSpPr txBox="1"/>
          <p:nvPr/>
        </p:nvSpPr>
        <p:spPr>
          <a:xfrm>
            <a:off x="914400" y="773276"/>
            <a:ext cx="7239000" cy="54938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631825" indent="-174625" eaLnBrk="0" hangingPunct="0">
              <a:lnSpc>
                <a:spcPct val="150000"/>
              </a:lnSpc>
              <a:buClr>
                <a:srgbClr val="4E84C4"/>
              </a:buClr>
              <a:buFont typeface="Wingdings" pitchFamily="2" charset="2"/>
              <a:buChar char="§"/>
              <a:defRPr/>
            </a:pPr>
            <a:r>
              <a:rPr lang="en-US" sz="1300" b="1" i="0" dirty="0" smtClean="0">
                <a:latin typeface="Myadpro"/>
              </a:rPr>
              <a:t>Executive Summary</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Cognizant Hi Tech Evolution</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Financials Revenue Distribution</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Hi-Tech Contract and deals</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Key Offerings in Hi Tech</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Global Delivery Network</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Technology Competency</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Hi Tech Focus &amp; Capabilities</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Hi Tech Practice - Strategic Differentiators</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SMAC &amp; Cloud services</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SWOT Analysis for Cognizant</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Executives Speak</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Key Acquisitions</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Strategic Alliances and Technology partners</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Analyst Comments and Rank in industry</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Key Investments</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Recent Milestones</a:t>
            </a:r>
          </a:p>
          <a:p>
            <a:pPr marL="631825" indent="-174625" eaLnBrk="0" hangingPunct="0">
              <a:lnSpc>
                <a:spcPct val="150000"/>
              </a:lnSpc>
              <a:buClr>
                <a:srgbClr val="4E84C4"/>
              </a:buClr>
              <a:buFont typeface="Wingdings" pitchFamily="2" charset="2"/>
              <a:buChar char="§"/>
              <a:defRPr/>
            </a:pPr>
            <a:r>
              <a:rPr lang="en-US" sz="1300" b="1" i="0" dirty="0" smtClean="0">
                <a:latin typeface="Myadpro"/>
              </a:rPr>
              <a:t>Key Executives</a:t>
            </a:r>
            <a:endParaRPr lang="en-US" sz="1300" b="1" i="0" dirty="0">
              <a:latin typeface="Myad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nvSpPr>
        <p:spPr bwMode="auto">
          <a:xfrm>
            <a:off x="3783013" y="6405563"/>
            <a:ext cx="702043" cy="360362"/>
          </a:xfrm>
          <a:prstGeom prst="rect">
            <a:avLst/>
          </a:prstGeom>
          <a:noFill/>
          <a:ln w="9525">
            <a:noFill/>
            <a:miter lim="800000"/>
            <a:headEnd/>
            <a:tailEnd/>
          </a:ln>
        </p:spPr>
        <p:txBody>
          <a:bodyPr anchor="ctr"/>
          <a:lstStyle/>
          <a:p>
            <a:pPr algn="ctr"/>
            <a:endParaRPr lang="en-US" sz="1000" i="0">
              <a:solidFill>
                <a:srgbClr val="4E84C4"/>
              </a:solidFill>
            </a:endParaRPr>
          </a:p>
        </p:txBody>
      </p:sp>
      <p:sp>
        <p:nvSpPr>
          <p:cNvPr id="3"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Hi Tech Focus</a:t>
            </a:r>
          </a:p>
        </p:txBody>
      </p:sp>
      <p:sp>
        <p:nvSpPr>
          <p:cNvPr id="4" name="Line 3"/>
          <p:cNvSpPr>
            <a:spLocks noChangeShapeType="1"/>
          </p:cNvSpPr>
          <p:nvPr/>
        </p:nvSpPr>
        <p:spPr bwMode="auto">
          <a:xfrm>
            <a:off x="1044575" y="917575"/>
            <a:ext cx="0" cy="5330825"/>
          </a:xfrm>
          <a:prstGeom prst="line">
            <a:avLst/>
          </a:prstGeom>
          <a:noFill/>
          <a:ln w="12700">
            <a:solidFill>
              <a:srgbClr val="808080"/>
            </a:solidFill>
            <a:round/>
            <a:headEnd/>
            <a:tailEnd/>
          </a:ln>
          <a:scene3d>
            <a:camera prst="legacyObliqueTopLeft"/>
            <a:lightRig rig="legacyFlat3" dir="t"/>
          </a:scene3d>
          <a:sp3d extrusionH="430200" prstMaterial="legacyMatte">
            <a:bevelT w="13500" h="13500" prst="angle"/>
            <a:bevelB w="13500" h="13500" prst="angle"/>
            <a:extrusionClr>
              <a:srgbClr val="808080"/>
            </a:extrusionClr>
          </a:sp3d>
        </p:spPr>
        <p:txBody>
          <a:bodyPr wrap="none" anchor="ctr">
            <a:flatTx/>
          </a:bodyPr>
          <a:lstStyle/>
          <a:p>
            <a:endParaRPr lang="en-US" i="0"/>
          </a:p>
        </p:txBody>
      </p:sp>
      <p:sp>
        <p:nvSpPr>
          <p:cNvPr id="5" name="AutoShape 4"/>
          <p:cNvSpPr>
            <a:spLocks noChangeArrowheads="1"/>
          </p:cNvSpPr>
          <p:nvPr/>
        </p:nvSpPr>
        <p:spPr bwMode="auto">
          <a:xfrm>
            <a:off x="385762" y="1303338"/>
            <a:ext cx="1934817" cy="541337"/>
          </a:xfrm>
          <a:prstGeom prst="roundRect">
            <a:avLst>
              <a:gd name="adj" fmla="val 16667"/>
            </a:avLst>
          </a:prstGeom>
          <a:solidFill>
            <a:srgbClr val="6CCFF6"/>
          </a:solidFill>
          <a:ln w="12700" cmpd="dbl" algn="ctr">
            <a:solidFill>
              <a:srgbClr val="969696"/>
            </a:solidFill>
            <a:round/>
            <a:headEnd/>
            <a:tailEnd/>
          </a:ln>
          <a:effectLst>
            <a:outerShdw dist="35921" dir="2700000" algn="ctr" rotWithShape="0">
              <a:schemeClr val="bg2"/>
            </a:outerShdw>
          </a:effectLst>
        </p:spPr>
        <p:txBody>
          <a:bodyPr anchor="ctr"/>
          <a:lstStyle/>
          <a:p>
            <a:pPr>
              <a:defRPr/>
            </a:pPr>
            <a:r>
              <a:rPr lang="en-US" sz="1200" b="1" i="0" dirty="0"/>
              <a:t>Strategic </a:t>
            </a:r>
          </a:p>
          <a:p>
            <a:pPr>
              <a:defRPr/>
            </a:pPr>
            <a:r>
              <a:rPr lang="en-US" sz="1200" b="1" i="0" dirty="0"/>
              <a:t>Focus</a:t>
            </a:r>
          </a:p>
        </p:txBody>
      </p:sp>
      <p:sp>
        <p:nvSpPr>
          <p:cNvPr id="6" name="AutoShape 5"/>
          <p:cNvSpPr>
            <a:spLocks noChangeArrowheads="1"/>
          </p:cNvSpPr>
          <p:nvPr/>
        </p:nvSpPr>
        <p:spPr bwMode="auto">
          <a:xfrm>
            <a:off x="1885950" y="914399"/>
            <a:ext cx="6953250" cy="1219201"/>
          </a:xfrm>
          <a:prstGeom prst="roundRect">
            <a:avLst>
              <a:gd name="adj" fmla="val 16667"/>
            </a:avLst>
          </a:prstGeom>
          <a:solidFill>
            <a:srgbClr val="D3F1FC"/>
          </a:solidFill>
          <a:ln w="6350" cmpd="dbl" algn="ctr">
            <a:solidFill>
              <a:srgbClr val="0B82B1"/>
            </a:solidFill>
            <a:round/>
            <a:headEnd/>
            <a:tailEnd/>
          </a:ln>
          <a:effectLst>
            <a:outerShdw dist="35921" dir="2700000" algn="ctr" rotWithShape="0">
              <a:schemeClr val="bg2">
                <a:alpha val="50000"/>
              </a:schemeClr>
            </a:outerShdw>
          </a:effectLst>
        </p:spPr>
        <p:txBody>
          <a:bodyPr anchor="ctr"/>
          <a:lstStyle/>
          <a:p>
            <a:pPr>
              <a:buFont typeface="Wingdings" pitchFamily="2" charset="2"/>
              <a:buChar char="Ø"/>
            </a:pPr>
            <a:r>
              <a:rPr lang="en-US" sz="1100" b="1" i="0" dirty="0" smtClean="0">
                <a:latin typeface="+mn-lt"/>
              </a:rPr>
              <a:t>Innovation and growth</a:t>
            </a:r>
            <a:r>
              <a:rPr lang="en-US" sz="1100" i="0" dirty="0" smtClean="0">
                <a:latin typeface="+mn-lt"/>
              </a:rPr>
              <a:t>—By leveraging new enterprise technologies such as cloud-enabled services, mobile and social computing.</a:t>
            </a:r>
          </a:p>
          <a:p>
            <a:pPr>
              <a:buFont typeface="Wingdings" pitchFamily="2" charset="2"/>
              <a:buChar char="Ø"/>
            </a:pPr>
            <a:r>
              <a:rPr lang="en-US" sz="1100" b="1" i="0" dirty="0" smtClean="0">
                <a:latin typeface="+mn-lt"/>
              </a:rPr>
              <a:t>Operational efficiencies</a:t>
            </a:r>
            <a:r>
              <a:rPr lang="en-US" sz="1100" i="0" dirty="0" smtClean="0">
                <a:latin typeface="+mn-lt"/>
              </a:rPr>
              <a:t>—Through architectural blueprinting services, IT roadmap services and legacy retirement.</a:t>
            </a:r>
          </a:p>
          <a:p>
            <a:pPr>
              <a:buFont typeface="Wingdings" pitchFamily="2" charset="2"/>
              <a:buChar char="Ø"/>
            </a:pPr>
            <a:r>
              <a:rPr lang="en-US" sz="1100" b="1" i="0" dirty="0" smtClean="0">
                <a:latin typeface="+mn-lt"/>
              </a:rPr>
              <a:t>Cost reduction and value optimization</a:t>
            </a:r>
            <a:r>
              <a:rPr lang="en-US" sz="1100" i="0" dirty="0" smtClean="0">
                <a:latin typeface="+mn-lt"/>
              </a:rPr>
              <a:t>—Via innovative ideas for stretching applications instead of retiring them, consolidating multiple applications or using software standards to achieve greater flexibility.</a:t>
            </a:r>
          </a:p>
          <a:p>
            <a:pPr>
              <a:buFont typeface="Wingdings" pitchFamily="2" charset="2"/>
              <a:buChar char="Ø"/>
            </a:pPr>
            <a:r>
              <a:rPr lang="en-US" sz="1100" b="1" i="0" dirty="0" smtClean="0">
                <a:latin typeface="+mn-lt"/>
              </a:rPr>
              <a:t>Reduced risk and improved governance</a:t>
            </a:r>
            <a:r>
              <a:rPr lang="en-US" sz="1100" i="0" dirty="0" smtClean="0">
                <a:latin typeface="+mn-lt"/>
              </a:rPr>
              <a:t>—By evaluating current risk and development of risk mitigation strategies.</a:t>
            </a:r>
            <a:endParaRPr lang="en-US" sz="1100" i="0" dirty="0">
              <a:latin typeface="+mn-lt"/>
            </a:endParaRPr>
          </a:p>
        </p:txBody>
      </p:sp>
      <p:sp>
        <p:nvSpPr>
          <p:cNvPr id="7" name="AutoShape 6"/>
          <p:cNvSpPr>
            <a:spLocks noChangeArrowheads="1"/>
          </p:cNvSpPr>
          <p:nvPr/>
        </p:nvSpPr>
        <p:spPr bwMode="auto">
          <a:xfrm>
            <a:off x="385762" y="2819400"/>
            <a:ext cx="1934817" cy="381001"/>
          </a:xfrm>
          <a:prstGeom prst="roundRect">
            <a:avLst>
              <a:gd name="adj" fmla="val 16667"/>
            </a:avLst>
          </a:prstGeom>
          <a:solidFill>
            <a:srgbClr val="FCC05D"/>
          </a:solidFill>
          <a:ln w="12700" cmpd="dbl" algn="ctr">
            <a:solidFill>
              <a:srgbClr val="969696"/>
            </a:solidFill>
            <a:round/>
            <a:headEnd/>
            <a:tailEnd/>
          </a:ln>
          <a:effectLst>
            <a:outerShdw dist="35921" dir="2700000" algn="ctr" rotWithShape="0">
              <a:schemeClr val="bg2"/>
            </a:outerShdw>
          </a:effectLst>
        </p:spPr>
        <p:txBody>
          <a:bodyPr anchor="ctr"/>
          <a:lstStyle/>
          <a:p>
            <a:pPr>
              <a:defRPr/>
            </a:pPr>
            <a:r>
              <a:rPr lang="en-US" sz="1200" b="1" i="0" dirty="0">
                <a:cs typeface="Arial" charset="0"/>
              </a:rPr>
              <a:t>Segmental </a:t>
            </a:r>
          </a:p>
          <a:p>
            <a:pPr>
              <a:defRPr/>
            </a:pPr>
            <a:r>
              <a:rPr lang="en-US" sz="1200" b="1" i="0" dirty="0">
                <a:cs typeface="Arial" charset="0"/>
              </a:rPr>
              <a:t>Focus</a:t>
            </a:r>
          </a:p>
        </p:txBody>
      </p:sp>
      <p:sp>
        <p:nvSpPr>
          <p:cNvPr id="8" name="AutoShape 7"/>
          <p:cNvSpPr>
            <a:spLocks noChangeArrowheads="1"/>
          </p:cNvSpPr>
          <p:nvPr/>
        </p:nvSpPr>
        <p:spPr bwMode="auto">
          <a:xfrm>
            <a:off x="1905000" y="2286000"/>
            <a:ext cx="6953250" cy="1447800"/>
          </a:xfrm>
          <a:prstGeom prst="roundRect">
            <a:avLst>
              <a:gd name="adj" fmla="val 16667"/>
            </a:avLst>
          </a:prstGeom>
          <a:solidFill>
            <a:srgbClr val="FEE7C2"/>
          </a:solidFill>
          <a:ln w="6350" cmpd="dbl" algn="ctr">
            <a:solidFill>
              <a:srgbClr val="985F02"/>
            </a:solidFill>
            <a:round/>
            <a:headEnd/>
            <a:tailEnd/>
          </a:ln>
          <a:effectLst>
            <a:outerShdw dist="35921" dir="2700000" algn="ctr" rotWithShape="0">
              <a:schemeClr val="bg2">
                <a:alpha val="50000"/>
              </a:schemeClr>
            </a:outerShdw>
          </a:effectLst>
        </p:spPr>
        <p:txBody>
          <a:bodyPr anchor="ctr"/>
          <a:lstStyle/>
          <a:p>
            <a:pPr marL="115888" indent="-115888">
              <a:buClr>
                <a:schemeClr val="tx1"/>
              </a:buClr>
              <a:buFont typeface="Wingdings" pitchFamily="2" charset="2"/>
              <a:buChar char="Ø"/>
              <a:defRPr/>
            </a:pPr>
            <a:r>
              <a:rPr lang="en-US" sz="1100" i="0" dirty="0" smtClean="0">
                <a:latin typeface="+mn-lt"/>
                <a:cs typeface="Arial" charset="0"/>
              </a:rPr>
              <a:t>For </a:t>
            </a:r>
            <a:r>
              <a:rPr lang="en-US" sz="1100" i="0" dirty="0" smtClean="0">
                <a:solidFill>
                  <a:srgbClr val="0000FF"/>
                </a:solidFill>
                <a:latin typeface="+mn-lt"/>
                <a:cs typeface="Arial" charset="0"/>
              </a:rPr>
              <a:t>Software vendors</a:t>
            </a:r>
            <a:r>
              <a:rPr lang="en-US" sz="1100" i="0" dirty="0" smtClean="0">
                <a:latin typeface="+mn-lt"/>
                <a:cs typeface="Arial" charset="0"/>
              </a:rPr>
              <a:t>, </a:t>
            </a:r>
            <a:r>
              <a:rPr lang="en-US" sz="1100" i="0" dirty="0" smtClean="0">
                <a:latin typeface="+mn-lt"/>
              </a:rPr>
              <a:t> Cognizant  want to assist with the transition to new </a:t>
            </a:r>
            <a:r>
              <a:rPr lang="en-US" sz="1100" i="0" dirty="0" smtClean="0">
                <a:solidFill>
                  <a:srgbClr val="0000FF"/>
                </a:solidFill>
                <a:latin typeface="+mn-lt"/>
              </a:rPr>
              <a:t>Software-as-a-Service (SaaS) business models </a:t>
            </a:r>
            <a:r>
              <a:rPr lang="en-US" sz="1100" i="0" dirty="0" smtClean="0">
                <a:latin typeface="+mn-lt"/>
              </a:rPr>
              <a:t>while facilitating increasingly complex licensing management and sales processes</a:t>
            </a:r>
            <a:r>
              <a:rPr lang="en-US" sz="1100" i="0" dirty="0" smtClean="0"/>
              <a:t>.</a:t>
            </a:r>
          </a:p>
          <a:p>
            <a:pPr marL="115888" indent="-115888">
              <a:buClr>
                <a:schemeClr val="tx1"/>
              </a:buClr>
              <a:buFont typeface="Wingdings" pitchFamily="2" charset="2"/>
              <a:buChar char="Ø"/>
              <a:defRPr/>
            </a:pPr>
            <a:r>
              <a:rPr lang="en-US" sz="1100" i="0" dirty="0" smtClean="0">
                <a:latin typeface="+mn-lt"/>
                <a:cs typeface="Arial" charset="0"/>
              </a:rPr>
              <a:t>For </a:t>
            </a:r>
            <a:r>
              <a:rPr lang="en-US" sz="1100" i="0" dirty="0" smtClean="0">
                <a:solidFill>
                  <a:srgbClr val="0000FF"/>
                </a:solidFill>
                <a:latin typeface="+mn-lt"/>
                <a:cs typeface="Arial" charset="0"/>
              </a:rPr>
              <a:t>Online companies</a:t>
            </a:r>
            <a:r>
              <a:rPr lang="en-US" sz="1100" i="0" dirty="0" smtClean="0">
                <a:latin typeface="+mn-lt"/>
                <a:cs typeface="Arial" charset="0"/>
              </a:rPr>
              <a:t>, </a:t>
            </a:r>
            <a:r>
              <a:rPr lang="en-US" sz="1100" i="0" dirty="0" smtClean="0">
                <a:latin typeface="+mn-lt"/>
              </a:rPr>
              <a:t>Cognizant wants to be  a technology partner that can  </a:t>
            </a:r>
            <a:r>
              <a:rPr lang="en-US" sz="1100" i="0" dirty="0" smtClean="0">
                <a:solidFill>
                  <a:srgbClr val="0000FF"/>
                </a:solidFill>
                <a:latin typeface="+mn-lt"/>
              </a:rPr>
              <a:t>scale up the architecture quickly without sacrificing the nimbleness of the site and the quality  experiences </a:t>
            </a:r>
            <a:r>
              <a:rPr lang="en-US" sz="1100" i="0" dirty="0" smtClean="0">
                <a:latin typeface="+mn-lt"/>
              </a:rPr>
              <a:t>that optimize the online  experience so customers could quickly and easily  find and buy products</a:t>
            </a:r>
            <a:r>
              <a:rPr lang="en-US" sz="1100" i="0" dirty="0" smtClean="0"/>
              <a:t>.</a:t>
            </a:r>
          </a:p>
          <a:p>
            <a:pPr marL="115888" indent="-115888">
              <a:buClr>
                <a:schemeClr val="tx1"/>
              </a:buClr>
              <a:buFont typeface="Wingdings" pitchFamily="2" charset="2"/>
              <a:buChar char="Ø"/>
              <a:defRPr/>
            </a:pPr>
            <a:r>
              <a:rPr lang="en-US" sz="1100" i="0" dirty="0" smtClean="0">
                <a:latin typeface="+mn-lt"/>
              </a:rPr>
              <a:t>For </a:t>
            </a:r>
            <a:r>
              <a:rPr lang="en-US" sz="1100" i="0" dirty="0" smtClean="0">
                <a:solidFill>
                  <a:srgbClr val="0000FF"/>
                </a:solidFill>
                <a:latin typeface="+mn-lt"/>
              </a:rPr>
              <a:t>High Technology Manufacturers</a:t>
            </a:r>
            <a:r>
              <a:rPr lang="en-US" sz="1100" i="0" dirty="0" smtClean="0">
                <a:latin typeface="+mn-lt"/>
              </a:rPr>
              <a:t>, Cognizant wants to </a:t>
            </a:r>
            <a:r>
              <a:rPr lang="en-US" sz="1100" i="0" dirty="0" smtClean="0">
                <a:solidFill>
                  <a:srgbClr val="0000FF"/>
                </a:solidFill>
                <a:latin typeface="+mn-lt"/>
              </a:rPr>
              <a:t>support &amp; smoothen the supply chain </a:t>
            </a:r>
            <a:r>
              <a:rPr lang="en-US" sz="1100" i="0" dirty="0" smtClean="0">
                <a:latin typeface="+mn-lt"/>
              </a:rPr>
              <a:t>of the clients to better its operating efficiency as well as performance</a:t>
            </a:r>
            <a:r>
              <a:rPr lang="en-US" sz="1100" i="0" dirty="0" smtClean="0"/>
              <a:t>. </a:t>
            </a:r>
          </a:p>
          <a:p>
            <a:pPr marL="115888" indent="-115888">
              <a:buClr>
                <a:schemeClr val="tx1"/>
              </a:buClr>
              <a:buFont typeface="Wingdings" pitchFamily="2" charset="2"/>
              <a:buChar char="Ø"/>
              <a:defRPr/>
            </a:pPr>
            <a:endParaRPr lang="en-US" sz="1100" i="0" dirty="0">
              <a:latin typeface="+mn-lt"/>
              <a:cs typeface="Arial" charset="0"/>
            </a:endParaRPr>
          </a:p>
        </p:txBody>
      </p:sp>
      <p:sp>
        <p:nvSpPr>
          <p:cNvPr id="9" name="AutoShape 8"/>
          <p:cNvSpPr>
            <a:spLocks noChangeArrowheads="1"/>
          </p:cNvSpPr>
          <p:nvPr/>
        </p:nvSpPr>
        <p:spPr bwMode="auto">
          <a:xfrm>
            <a:off x="385762" y="4111625"/>
            <a:ext cx="1934817" cy="488950"/>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b="1" i="0" dirty="0">
                <a:solidFill>
                  <a:schemeClr val="tx1"/>
                </a:solidFill>
                <a:latin typeface="Arial" pitchFamily="34" charset="0"/>
                <a:cs typeface="Arial" pitchFamily="34" charset="0"/>
              </a:rPr>
              <a:t>Geography </a:t>
            </a:r>
          </a:p>
          <a:p>
            <a:pPr>
              <a:defRPr/>
            </a:pPr>
            <a:r>
              <a:rPr lang="en-US" sz="1200" b="1" i="0" dirty="0">
                <a:solidFill>
                  <a:schemeClr val="tx1"/>
                </a:solidFill>
                <a:latin typeface="Arial" pitchFamily="34" charset="0"/>
                <a:cs typeface="Arial" pitchFamily="34" charset="0"/>
              </a:rPr>
              <a:t>Focus</a:t>
            </a:r>
          </a:p>
        </p:txBody>
      </p:sp>
      <p:sp>
        <p:nvSpPr>
          <p:cNvPr id="10" name="AutoShape 9"/>
          <p:cNvSpPr>
            <a:spLocks noChangeArrowheads="1"/>
          </p:cNvSpPr>
          <p:nvPr/>
        </p:nvSpPr>
        <p:spPr bwMode="auto">
          <a:xfrm>
            <a:off x="1860550" y="3810000"/>
            <a:ext cx="6980122" cy="1371600"/>
          </a:xfrm>
          <a:prstGeom prst="roundRect">
            <a:avLst>
              <a:gd name="adj" fmla="val 16667"/>
            </a:avLst>
          </a:prstGeom>
          <a:ln>
            <a:prstDash val="solid"/>
            <a:headEnd/>
            <a:tailEnd/>
          </a:ln>
        </p:spPr>
        <p:style>
          <a:lnRef idx="1">
            <a:schemeClr val="accent1"/>
          </a:lnRef>
          <a:fillRef idx="2">
            <a:schemeClr val="accent1"/>
          </a:fillRef>
          <a:effectRef idx="1">
            <a:schemeClr val="accent1"/>
          </a:effectRef>
          <a:fontRef idx="minor">
            <a:schemeClr val="dk1"/>
          </a:fontRef>
        </p:style>
        <p:txBody>
          <a:bodyPr anchor="ctr"/>
          <a:lstStyle/>
          <a:p>
            <a:pPr>
              <a:buFont typeface="Wingdings" pitchFamily="2" charset="2"/>
              <a:buChar char="Ø"/>
            </a:pPr>
            <a:r>
              <a:rPr lang="en-US" sz="1100" i="0" dirty="0" smtClean="0"/>
              <a:t>Cognizant  announced plans to significantly expand our footprint in </a:t>
            </a:r>
            <a:r>
              <a:rPr lang="en-US" sz="1100" b="1" i="0" dirty="0" smtClean="0">
                <a:solidFill>
                  <a:srgbClr val="0000FF"/>
                </a:solidFill>
              </a:rPr>
              <a:t>North America and Europe by opening new data centers in the U.S. (Arizona and Virginia), the Netherlands (Amsterdam) and the UK (Slough).</a:t>
            </a:r>
          </a:p>
          <a:p>
            <a:pPr>
              <a:buFont typeface="Wingdings" pitchFamily="2" charset="2"/>
              <a:buChar char="Ø"/>
            </a:pPr>
            <a:r>
              <a:rPr lang="en-US" sz="1100" i="0" dirty="0" smtClean="0"/>
              <a:t>Europe is the geographic area Cognizant wants to expand.</a:t>
            </a:r>
          </a:p>
          <a:p>
            <a:pPr>
              <a:buFont typeface="Wingdings" pitchFamily="2" charset="2"/>
              <a:buChar char="Ø"/>
            </a:pPr>
            <a:r>
              <a:rPr lang="en-US" sz="1100" i="0" dirty="0" smtClean="0"/>
              <a:t>Cognizant also added new delivery centers in the </a:t>
            </a:r>
            <a:r>
              <a:rPr lang="en-US" sz="1100" b="1" i="0" dirty="0" smtClean="0">
                <a:solidFill>
                  <a:srgbClr val="0000FF"/>
                </a:solidFill>
              </a:rPr>
              <a:t>U.S. (Iowa and North Dakota), Europe (France) and Asia-Pacific (Cebu and Manila, Philippines)</a:t>
            </a:r>
            <a:r>
              <a:rPr lang="en-US" sz="1100" i="0" dirty="0" smtClean="0"/>
              <a:t> and expanded our delivery centers in New Jersey and Singapore. Cognizant reach extends across the globe with more than 50 delivery centers in 14 countries.</a:t>
            </a:r>
            <a:endParaRPr lang="en-US" sz="1100" i="0" dirty="0"/>
          </a:p>
        </p:txBody>
      </p:sp>
      <p:sp>
        <p:nvSpPr>
          <p:cNvPr id="12" name="Rounded Rectangle 11"/>
          <p:cNvSpPr/>
          <p:nvPr/>
        </p:nvSpPr>
        <p:spPr>
          <a:xfrm>
            <a:off x="1752600" y="5257800"/>
            <a:ext cx="7336183"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a:t>
            </a:r>
            <a:r>
              <a:rPr lang="en-US" i="0" dirty="0" smtClean="0"/>
              <a:t>Cognizant appears the least ‘Indian’ of the India-centric IT service players and as such does not suffer the legacy reputation of a ‘low-cost labor for commodity services’ provider. PAC believes that Cognizant will soon be on the fast lane in Europe, overtaking not only some of its India-centric peers but challenging the large Western service providers as well,”-</a:t>
            </a:r>
            <a:endParaRPr lang="en-US" i="0" dirty="0"/>
          </a:p>
        </p:txBody>
      </p:sp>
      <p:sp>
        <p:nvSpPr>
          <p:cNvPr id="13" name="Rounded Rectangle 12"/>
          <p:cNvSpPr/>
          <p:nvPr/>
        </p:nvSpPr>
        <p:spPr>
          <a:xfrm>
            <a:off x="6096000" y="6172200"/>
            <a:ext cx="2579757"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Dr. Katharina Grimme</a:t>
            </a:r>
            <a:r>
              <a:rPr lang="en-US" i="0" dirty="0" smtClean="0"/>
              <a:t>, Principal Consultant for Outsourcing &amp; BPO at PAC (Pierre Audoin Consultants). </a:t>
            </a:r>
            <a:endParaRPr lang="en-US" i="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8600"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b="1" i="0" noProof="0" dirty="0" smtClean="0">
                <a:solidFill>
                  <a:schemeClr val="bg1"/>
                </a:solidFill>
                <a:latin typeface="Myriad Pro" pitchFamily="34" charset="0"/>
                <a:ea typeface="+mj-ea"/>
                <a:cs typeface="+mj-cs"/>
              </a:rPr>
              <a:t>High Tech Capabilities</a:t>
            </a:r>
            <a:endPar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endParaRPr>
          </a:p>
        </p:txBody>
      </p:sp>
      <p:sp>
        <p:nvSpPr>
          <p:cNvPr id="3" name="Content Placeholder 2"/>
          <p:cNvSpPr txBox="1">
            <a:spLocks/>
          </p:cNvSpPr>
          <p:nvPr/>
        </p:nvSpPr>
        <p:spPr>
          <a:xfrm>
            <a:off x="228600" y="723900"/>
            <a:ext cx="8686800" cy="5676900"/>
          </a:xfrm>
          <a:prstGeom prst="rect">
            <a:avLst/>
          </a:prstGeom>
        </p:spPr>
        <p:txBody>
          <a:bodyPr/>
          <a:lstStyle/>
          <a:p>
            <a:pPr marL="169863" marR="0" lvl="0" indent="-169863" algn="just" defTabSz="914400" rtl="0" eaLnBrk="1" fontAlgn="base" latinLnBrk="0" hangingPunct="1">
              <a:lnSpc>
                <a:spcPct val="105000"/>
              </a:lnSpc>
              <a:spcBef>
                <a:spcPts val="400"/>
              </a:spcBef>
              <a:spcAft>
                <a:spcPct val="0"/>
              </a:spcAft>
              <a:buClrTx/>
              <a:buSzTx/>
              <a:buFontTx/>
              <a:buChar char="•"/>
              <a:tabLst/>
              <a:defRPr/>
            </a:pPr>
            <a:endParaRPr kumimoji="0" lang="en-US" sz="1350" b="0" i="0" u="none" strike="noStrike" kern="1200" cap="none" spc="0" normalizeH="0" baseline="0" noProof="0" dirty="0" smtClean="0">
              <a:ln>
                <a:noFill/>
              </a:ln>
              <a:solidFill>
                <a:srgbClr val="0000FF"/>
              </a:solidFill>
              <a:effectLst/>
              <a:uLnTx/>
              <a:uFillTx/>
              <a:latin typeface="Calibri" pitchFamily="34" charset="0"/>
              <a:ea typeface="+mn-ea"/>
              <a:cs typeface="+mn-cs"/>
            </a:endParaRPr>
          </a:p>
        </p:txBody>
      </p:sp>
      <p:sp>
        <p:nvSpPr>
          <p:cNvPr id="4" name="TextBox 3"/>
          <p:cNvSpPr txBox="1"/>
          <p:nvPr/>
        </p:nvSpPr>
        <p:spPr>
          <a:xfrm>
            <a:off x="3505200" y="762000"/>
            <a:ext cx="1828800" cy="2784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169863" lvl="0" indent="-169863" algn="ctr">
              <a:lnSpc>
                <a:spcPct val="105000"/>
              </a:lnSpc>
              <a:spcBef>
                <a:spcPts val="500"/>
              </a:spcBef>
              <a:defRPr/>
            </a:pPr>
            <a:r>
              <a:rPr lang="en-US" b="1" i="0" dirty="0" smtClean="0">
                <a:solidFill>
                  <a:srgbClr val="000000"/>
                </a:solidFill>
                <a:latin typeface="Calibri" pitchFamily="34" charset="0"/>
              </a:rPr>
              <a:t>Enhancing Capabilities</a:t>
            </a:r>
          </a:p>
        </p:txBody>
      </p:sp>
      <p:sp>
        <p:nvSpPr>
          <p:cNvPr id="6" name="TextBox 5"/>
          <p:cNvSpPr txBox="1"/>
          <p:nvPr/>
        </p:nvSpPr>
        <p:spPr>
          <a:xfrm>
            <a:off x="228600" y="1094701"/>
            <a:ext cx="8762999" cy="9626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69863" indent="-169863" algn="just" eaLnBrk="1" hangingPunct="1">
              <a:lnSpc>
                <a:spcPct val="105000"/>
              </a:lnSpc>
              <a:spcBef>
                <a:spcPts val="400"/>
              </a:spcBef>
              <a:buFontTx/>
              <a:buChar char="•"/>
            </a:pPr>
            <a:r>
              <a:rPr lang="en-US" i="0" dirty="0" smtClean="0">
                <a:solidFill>
                  <a:srgbClr val="0069BE"/>
                </a:solidFill>
                <a:latin typeface="Calibri" pitchFamily="34" charset="0"/>
              </a:rPr>
              <a:t>Significant investment in social, mobile, analytics and cloud (SMAC) paying off. Expects revenue of ~ $500 mn in 2013</a:t>
            </a:r>
          </a:p>
          <a:p>
            <a:pPr marL="169863" indent="-169863" algn="just" eaLnBrk="1" hangingPunct="1">
              <a:lnSpc>
                <a:spcPct val="105000"/>
              </a:lnSpc>
              <a:spcBef>
                <a:spcPts val="400"/>
              </a:spcBef>
              <a:buFontTx/>
              <a:buChar char="•"/>
            </a:pPr>
            <a:r>
              <a:rPr lang="en-US" i="0" dirty="0" smtClean="0">
                <a:solidFill>
                  <a:srgbClr val="000000"/>
                </a:solidFill>
                <a:latin typeface="Calibri" pitchFamily="34" charset="0"/>
              </a:rPr>
              <a:t>Investments in new capabilities such as Enterprise Analytics Practice (EAP), and Engineering and Manufacturing Solutions Practice (EMSP) </a:t>
            </a:r>
          </a:p>
          <a:p>
            <a:pPr marL="169863" indent="-169863" algn="just" eaLnBrk="1" hangingPunct="1">
              <a:lnSpc>
                <a:spcPct val="105000"/>
              </a:lnSpc>
              <a:spcBef>
                <a:spcPts val="400"/>
              </a:spcBef>
              <a:buFontTx/>
              <a:buChar char="•"/>
            </a:pPr>
            <a:r>
              <a:rPr lang="en-US" i="0" dirty="0" smtClean="0">
                <a:solidFill>
                  <a:srgbClr val="000000"/>
                </a:solidFill>
                <a:latin typeface="Calibri" pitchFamily="34" charset="0"/>
              </a:rPr>
              <a:t>Building specific offerings to handle clients’ M&amp;A situations</a:t>
            </a:r>
          </a:p>
        </p:txBody>
      </p:sp>
      <p:sp>
        <p:nvSpPr>
          <p:cNvPr id="7" name="TextBox 6"/>
          <p:cNvSpPr txBox="1"/>
          <p:nvPr/>
        </p:nvSpPr>
        <p:spPr>
          <a:xfrm>
            <a:off x="3505200" y="2172100"/>
            <a:ext cx="1828800" cy="2862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169863" indent="-169863" algn="ctr" eaLnBrk="1" hangingPunct="1">
              <a:lnSpc>
                <a:spcPct val="105000"/>
              </a:lnSpc>
              <a:spcBef>
                <a:spcPts val="1200"/>
              </a:spcBef>
              <a:buFont typeface="Wingdings" pitchFamily="2" charset="2"/>
              <a:buNone/>
            </a:pPr>
            <a:r>
              <a:rPr lang="en-US" b="1" i="0" dirty="0" smtClean="0">
                <a:solidFill>
                  <a:srgbClr val="000000"/>
                </a:solidFill>
                <a:latin typeface="Calibri" pitchFamily="34" charset="0"/>
              </a:rPr>
              <a:t>Cloud Solutions</a:t>
            </a:r>
          </a:p>
        </p:txBody>
      </p:sp>
      <p:sp>
        <p:nvSpPr>
          <p:cNvPr id="8" name="TextBox 7"/>
          <p:cNvSpPr txBox="1"/>
          <p:nvPr/>
        </p:nvSpPr>
        <p:spPr>
          <a:xfrm>
            <a:off x="152400" y="2504975"/>
            <a:ext cx="8762999" cy="140179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69863" indent="-169863" algn="just" eaLnBrk="1" hangingPunct="1">
              <a:lnSpc>
                <a:spcPct val="105000"/>
              </a:lnSpc>
              <a:spcBef>
                <a:spcPts val="400"/>
              </a:spcBef>
              <a:buFontTx/>
              <a:buChar char="•"/>
            </a:pPr>
            <a:r>
              <a:rPr lang="en-US" i="0" dirty="0" smtClean="0">
                <a:solidFill>
                  <a:srgbClr val="0069BE"/>
                </a:solidFill>
                <a:latin typeface="Calibri" pitchFamily="34" charset="0"/>
              </a:rPr>
              <a:t>Has classified all cloud based solutions and platforms under “BusinessCloud Solutions” - a suite of ready-to-deploy, on-demand business and IT solutions</a:t>
            </a:r>
          </a:p>
          <a:p>
            <a:pPr marL="169863" indent="-169863" algn="just" eaLnBrk="1" hangingPunct="1">
              <a:lnSpc>
                <a:spcPct val="105000"/>
              </a:lnSpc>
              <a:spcBef>
                <a:spcPts val="400"/>
              </a:spcBef>
              <a:buFontTx/>
              <a:buChar char="•"/>
            </a:pPr>
            <a:r>
              <a:rPr lang="en-US" i="0" dirty="0" smtClean="0">
                <a:solidFill>
                  <a:srgbClr val="0069BE"/>
                </a:solidFill>
                <a:latin typeface="Calibri" pitchFamily="34" charset="0"/>
              </a:rPr>
              <a:t>Investing heavily in further proprietary platform-based solutions, including Business Process-as-a-Service or BPaaS and software as a service or SaaS that allows to deliver an entire service stack</a:t>
            </a:r>
          </a:p>
          <a:p>
            <a:pPr marL="169863" indent="-169863" algn="just" eaLnBrk="1" hangingPunct="1">
              <a:lnSpc>
                <a:spcPct val="105000"/>
              </a:lnSpc>
              <a:spcBef>
                <a:spcPts val="400"/>
              </a:spcBef>
              <a:buFontTx/>
              <a:buChar char="•"/>
            </a:pPr>
            <a:r>
              <a:rPr lang="en-US" i="0" dirty="0" smtClean="0">
                <a:solidFill>
                  <a:srgbClr val="000000"/>
                </a:solidFill>
                <a:latin typeface="Calibri" pitchFamily="34" charset="0"/>
              </a:rPr>
              <a:t>Deep collaborative partnerships with leading cloud providers, including firms like Microsoft, Salesforce.com and Amazon</a:t>
            </a:r>
          </a:p>
          <a:p>
            <a:pPr marL="169863" indent="-169863" algn="just" eaLnBrk="1" hangingPunct="1">
              <a:lnSpc>
                <a:spcPct val="105000"/>
              </a:lnSpc>
              <a:spcBef>
                <a:spcPts val="400"/>
              </a:spcBef>
              <a:buFontTx/>
              <a:buChar char="•"/>
            </a:pPr>
            <a:r>
              <a:rPr lang="en-US" i="0" dirty="0" smtClean="0">
                <a:solidFill>
                  <a:srgbClr val="000000"/>
                </a:solidFill>
                <a:latin typeface="Calibri" pitchFamily="34" charset="0"/>
              </a:rPr>
              <a:t>Leveraging infrastructure as a service and platform as a service models to help clients adopt cloud technologies</a:t>
            </a:r>
          </a:p>
        </p:txBody>
      </p:sp>
      <p:sp>
        <p:nvSpPr>
          <p:cNvPr id="9" name="TextBox 8"/>
          <p:cNvSpPr txBox="1"/>
          <p:nvPr/>
        </p:nvSpPr>
        <p:spPr>
          <a:xfrm>
            <a:off x="3505200" y="4029775"/>
            <a:ext cx="1981200" cy="2862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169863" lvl="0" indent="-169863" algn="ctr">
              <a:lnSpc>
                <a:spcPct val="105000"/>
              </a:lnSpc>
              <a:spcBef>
                <a:spcPts val="500"/>
              </a:spcBef>
              <a:defRPr/>
            </a:pPr>
            <a:r>
              <a:rPr lang="en-US" b="1" i="0" dirty="0" smtClean="0">
                <a:solidFill>
                  <a:srgbClr val="000000"/>
                </a:solidFill>
                <a:latin typeface="Calibri" pitchFamily="34" charset="0"/>
              </a:rPr>
              <a:t>Testing</a:t>
            </a:r>
          </a:p>
        </p:txBody>
      </p:sp>
      <p:sp>
        <p:nvSpPr>
          <p:cNvPr id="10" name="TextBox 9"/>
          <p:cNvSpPr txBox="1"/>
          <p:nvPr/>
        </p:nvSpPr>
        <p:spPr>
          <a:xfrm>
            <a:off x="152400" y="4362476"/>
            <a:ext cx="8762999" cy="9114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69863" indent="-169863" algn="just" eaLnBrk="1" hangingPunct="1">
              <a:lnSpc>
                <a:spcPct val="105000"/>
              </a:lnSpc>
              <a:spcBef>
                <a:spcPts val="400"/>
              </a:spcBef>
              <a:buFontTx/>
              <a:buChar char="•"/>
            </a:pPr>
            <a:r>
              <a:rPr lang="en-US" i="0" dirty="0" smtClean="0">
                <a:solidFill>
                  <a:srgbClr val="0069BE"/>
                </a:solidFill>
                <a:latin typeface="Calibri" pitchFamily="34" charset="0"/>
              </a:rPr>
              <a:t>Designing flexible quality management structures on demand for applying its practices, and focusing on sharing risk outcomes to partner more effectively with its customers (Forrester)</a:t>
            </a:r>
          </a:p>
          <a:p>
            <a:pPr marL="169863" indent="-169863" algn="just" eaLnBrk="1" hangingPunct="1">
              <a:lnSpc>
                <a:spcPct val="105000"/>
              </a:lnSpc>
              <a:spcBef>
                <a:spcPts val="400"/>
              </a:spcBef>
              <a:buFontTx/>
              <a:buChar char="•"/>
            </a:pPr>
            <a:r>
              <a:rPr lang="en-US" i="0" dirty="0" smtClean="0">
                <a:solidFill>
                  <a:srgbClr val="000000"/>
                </a:solidFill>
                <a:latin typeface="Calibri" pitchFamily="34" charset="0"/>
              </a:rPr>
              <a:t>Creating enterprise-wide managed test centers and expanding service portfolios to related areas such as test environment management and cloud-based testing</a:t>
            </a:r>
          </a:p>
        </p:txBody>
      </p:sp>
      <p:sp>
        <p:nvSpPr>
          <p:cNvPr id="11" name="TextBox 10"/>
          <p:cNvSpPr txBox="1"/>
          <p:nvPr/>
        </p:nvSpPr>
        <p:spPr>
          <a:xfrm>
            <a:off x="3505200" y="5437078"/>
            <a:ext cx="2057400" cy="2862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169863" indent="-169863" algn="just" eaLnBrk="1" hangingPunct="1">
              <a:lnSpc>
                <a:spcPct val="105000"/>
              </a:lnSpc>
              <a:spcBef>
                <a:spcPts val="1200"/>
              </a:spcBef>
              <a:buFont typeface="Wingdings" pitchFamily="2" charset="2"/>
              <a:buNone/>
            </a:pPr>
            <a:r>
              <a:rPr lang="en-US" b="1" i="0" dirty="0" smtClean="0">
                <a:solidFill>
                  <a:srgbClr val="000000"/>
                </a:solidFill>
                <a:latin typeface="Calibri" pitchFamily="34" charset="0"/>
              </a:rPr>
              <a:t>Knowledge Management</a:t>
            </a:r>
          </a:p>
        </p:txBody>
      </p:sp>
      <p:sp>
        <p:nvSpPr>
          <p:cNvPr id="12" name="TextBox 11"/>
          <p:cNvSpPr txBox="1"/>
          <p:nvPr/>
        </p:nvSpPr>
        <p:spPr>
          <a:xfrm>
            <a:off x="152400" y="5768269"/>
            <a:ext cx="8839199" cy="4801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69863" indent="-169863" algn="just" eaLnBrk="1" hangingPunct="1">
              <a:lnSpc>
                <a:spcPct val="105000"/>
              </a:lnSpc>
              <a:spcBef>
                <a:spcPts val="400"/>
              </a:spcBef>
            </a:pPr>
            <a:r>
              <a:rPr lang="en-US" i="0" dirty="0" smtClean="0">
                <a:solidFill>
                  <a:srgbClr val="000000"/>
                </a:solidFill>
                <a:latin typeface="Calibri" pitchFamily="34" charset="0"/>
              </a:rPr>
              <a:t>     Leveraging Cognizant 2.0 platform to enhance collaboration and increase the velocity of project delivery by facilitating knowledge management within Cognizant and with their business partners and clients.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nvSpPr>
        <p:spPr bwMode="auto">
          <a:xfrm>
            <a:off x="4240213" y="6405563"/>
            <a:ext cx="66357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eaLnBrk="0" hangingPunct="0">
              <a:defRPr sz="1600">
                <a:solidFill>
                  <a:schemeClr val="tx1"/>
                </a:solidFill>
                <a:latin typeface="Arial" charset="0"/>
                <a:ea typeface="ヒラギノ角ゴ Pro W3" charset="0"/>
              </a:defRPr>
            </a:lvl1pPr>
            <a:lvl2pPr marL="742950" indent="-285750" algn="ctr" eaLnBrk="0" hangingPunct="0">
              <a:defRPr sz="1600">
                <a:solidFill>
                  <a:schemeClr val="tx1"/>
                </a:solidFill>
                <a:latin typeface="Arial" charset="0"/>
                <a:ea typeface="ヒラギノ角ゴ Pro W3" charset="0"/>
              </a:defRPr>
            </a:lvl2pPr>
            <a:lvl3pPr marL="1143000" indent="-228600" algn="ctr" eaLnBrk="0" hangingPunct="0">
              <a:defRPr sz="1600">
                <a:solidFill>
                  <a:schemeClr val="tx1"/>
                </a:solidFill>
                <a:latin typeface="Arial" charset="0"/>
                <a:ea typeface="ヒラギノ角ゴ Pro W3" charset="0"/>
              </a:defRPr>
            </a:lvl3pPr>
            <a:lvl4pPr marL="1600200" indent="-228600" algn="ctr" eaLnBrk="0" hangingPunct="0">
              <a:defRPr sz="1600">
                <a:solidFill>
                  <a:schemeClr val="tx1"/>
                </a:solidFill>
                <a:latin typeface="Arial" charset="0"/>
                <a:ea typeface="ヒラギノ角ゴ Pro W3" charset="0"/>
              </a:defRPr>
            </a:lvl4pPr>
            <a:lvl5pPr marL="2057400" indent="-228600" algn="ctr" eaLnBrk="0" hangingPunct="0">
              <a:defRPr sz="16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16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16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16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1600">
                <a:solidFill>
                  <a:schemeClr val="tx1"/>
                </a:solidFill>
                <a:latin typeface="Arial" charset="0"/>
                <a:ea typeface="ヒラギノ角ゴ Pro W3" charset="0"/>
              </a:defRPr>
            </a:lvl9pPr>
          </a:lstStyle>
          <a:p>
            <a:pPr eaLnBrk="1" hangingPunct="1"/>
            <a:endParaRPr lang="en-US" sz="1000" i="0">
              <a:solidFill>
                <a:srgbClr val="4E84C4"/>
              </a:solidFill>
            </a:endParaRPr>
          </a:p>
        </p:txBody>
      </p:sp>
      <p:sp>
        <p:nvSpPr>
          <p:cNvPr id="3"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Arial" charset="0"/>
                <a:ea typeface="+mj-ea"/>
                <a:cs typeface="+mj-cs"/>
              </a:rPr>
              <a:t>Hi Tech Practice - Strategic Differentiators</a:t>
            </a:r>
            <a:endParaRPr kumimoji="0" lang="en-US" sz="2400" b="1" i="0" u="none" strike="noStrike" kern="1200" cap="none" spc="0" normalizeH="0" baseline="0" noProof="0" dirty="0">
              <a:ln>
                <a:noFill/>
              </a:ln>
              <a:solidFill>
                <a:schemeClr val="bg1"/>
              </a:solidFill>
              <a:effectLst/>
              <a:uLnTx/>
              <a:uFillTx/>
              <a:latin typeface="Arial" charset="0"/>
              <a:ea typeface="+mj-ea"/>
              <a:cs typeface="+mj-cs"/>
            </a:endParaRPr>
          </a:p>
        </p:txBody>
      </p:sp>
      <p:sp>
        <p:nvSpPr>
          <p:cNvPr id="4" name="AutoShape 18">
            <a:hlinkClick r:id="rId2" action="ppaction://hlinksldjump" highlightClick="1"/>
          </p:cNvPr>
          <p:cNvSpPr>
            <a:spLocks noChangeArrowheads="1"/>
          </p:cNvSpPr>
          <p:nvPr/>
        </p:nvSpPr>
        <p:spPr bwMode="auto">
          <a:xfrm>
            <a:off x="5924550" y="6410325"/>
            <a:ext cx="309563" cy="261938"/>
          </a:xfrm>
          <a:prstGeom prst="actionButtonBackPrevious">
            <a:avLst/>
          </a:prstGeom>
          <a:solidFill>
            <a:srgbClr val="4E84C4"/>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i="0"/>
          </a:p>
        </p:txBody>
      </p:sp>
      <p:sp>
        <p:nvSpPr>
          <p:cNvPr id="5" name="TextBox 4"/>
          <p:cNvSpPr txBox="1"/>
          <p:nvPr/>
        </p:nvSpPr>
        <p:spPr>
          <a:xfrm>
            <a:off x="152400" y="762000"/>
            <a:ext cx="8839200" cy="255454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b="1" i="0" u="sng" dirty="0" smtClean="0">
                <a:solidFill>
                  <a:schemeClr val="accent1"/>
                </a:solidFill>
              </a:rPr>
              <a:t>Service-Oriented Architecture Center of Excellence</a:t>
            </a:r>
          </a:p>
          <a:p>
            <a:r>
              <a:rPr lang="en-US" i="0" dirty="0" smtClean="0"/>
              <a:t>Cognizant’s SOA Center of Excellence (CoE) offers mature methodologies and expertise to help make SOA a reality. They begin with an enterprise-wide view of SOA and how to implement it strategically. Their architects consult with clients on best practices, such as creating federations to eliminate technology and organizational silos.</a:t>
            </a:r>
          </a:p>
          <a:p>
            <a:r>
              <a:rPr lang="en-US" i="0" dirty="0" smtClean="0">
                <a:solidFill>
                  <a:srgbClr val="0000FF"/>
                </a:solidFill>
              </a:rPr>
              <a:t>The SOA CoE team has generated transformational returns for dozens of organizations worldwide. Those clients have benefited from increased operational agility and reduced IT costs, as well as standardized business processes that boost both top- and bottom-line performance. </a:t>
            </a:r>
            <a:r>
              <a:rPr lang="en-US" i="0" dirty="0" smtClean="0"/>
              <a:t>Among our success stories:</a:t>
            </a:r>
          </a:p>
          <a:p>
            <a:pPr>
              <a:buFont typeface="Wingdings" pitchFamily="2" charset="2"/>
              <a:buChar char="Ø"/>
            </a:pPr>
            <a:r>
              <a:rPr lang="en-US" i="0" dirty="0" smtClean="0"/>
              <a:t>For a leading European news provider, CTS created a detailed SOA adoption plan and roadmap, which yielded a strategic solution for repurposing content on multiple customer platforms.</a:t>
            </a:r>
          </a:p>
          <a:p>
            <a:pPr>
              <a:buFont typeface="Wingdings" pitchFamily="2" charset="2"/>
              <a:buChar char="Ø"/>
            </a:pPr>
            <a:r>
              <a:rPr lang="en-US" i="0" dirty="0" smtClean="0"/>
              <a:t>For a leading bank, CTS used SOA to tighten application integration and centralization of payment processes. This enabled the bank to introduce new products and services with minimal delay.</a:t>
            </a:r>
          </a:p>
          <a:p>
            <a:pPr>
              <a:buFont typeface="Wingdings" pitchFamily="2" charset="2"/>
              <a:buChar char="Ø"/>
            </a:pPr>
            <a:r>
              <a:rPr lang="en-US" i="0" dirty="0" smtClean="0"/>
              <a:t>For a large credit card transaction processor, CTS used SOA to centralize exception management, avoiding duplication of work and conforming to open standards.</a:t>
            </a:r>
          </a:p>
        </p:txBody>
      </p:sp>
      <p:sp>
        <p:nvSpPr>
          <p:cNvPr id="7" name="TextBox 6"/>
          <p:cNvSpPr txBox="1"/>
          <p:nvPr/>
        </p:nvSpPr>
        <p:spPr>
          <a:xfrm>
            <a:off x="152400" y="3733800"/>
            <a:ext cx="8839200" cy="218521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b="1" i="0" u="sng" dirty="0" smtClean="0">
                <a:solidFill>
                  <a:schemeClr val="accent1"/>
                </a:solidFill>
              </a:rPr>
              <a:t>Enterprise Architecture Center of Excellence</a:t>
            </a:r>
            <a:endParaRPr lang="en-US" i="0" dirty="0" smtClean="0"/>
          </a:p>
          <a:p>
            <a:r>
              <a:rPr lang="en-US" i="0" dirty="0" smtClean="0"/>
              <a:t>Cognizant’s Enterprise Architecture </a:t>
            </a:r>
            <a:r>
              <a:rPr lang="en-US" i="0" dirty="0" smtClean="0">
                <a:solidFill>
                  <a:srgbClr val="0000FF"/>
                </a:solidFill>
              </a:rPr>
              <a:t>Center of Excellence (CoE) has helped dozens of clients reshape their IT strategies and adapt to changing business models. Combining a unique methodology and expertise in a wide range of business and technology priorities, Cognizant help  clients to assess and define IT architecture and create a vision for the Future of Work</a:t>
            </a:r>
            <a:r>
              <a:rPr lang="en-US" i="0" dirty="0" smtClean="0"/>
              <a:t>. Their services are as following:</a:t>
            </a:r>
          </a:p>
          <a:p>
            <a:pPr>
              <a:buFont typeface="Wingdings" pitchFamily="2" charset="2"/>
              <a:buChar char="Ø"/>
            </a:pPr>
            <a:r>
              <a:rPr lang="en-US" i="0" dirty="0" smtClean="0"/>
              <a:t>To develop or optimize enterprise IT assets, focusing on areas such as business processes, IT governance and the enterprise architecture maturity model.</a:t>
            </a:r>
          </a:p>
          <a:p>
            <a:pPr>
              <a:buFont typeface="Wingdings" pitchFamily="2" charset="2"/>
              <a:buChar char="Ø"/>
            </a:pPr>
            <a:r>
              <a:rPr lang="en-US" i="0" dirty="0" smtClean="0"/>
              <a:t>To deliver an architecture vision via customized frameworks that define best enterprise practices and technology transformation roadmaps.</a:t>
            </a:r>
          </a:p>
          <a:p>
            <a:pPr>
              <a:buFont typeface="Wingdings" pitchFamily="2" charset="2"/>
              <a:buChar char="Ø"/>
            </a:pPr>
            <a:r>
              <a:rPr lang="en-US" i="0" dirty="0" smtClean="0"/>
              <a:t>To define the governance aspects of enterprise architecture, and evaluate assets for global deployment against quality attributes.</a:t>
            </a:r>
          </a:p>
          <a:p>
            <a:pPr>
              <a:buFont typeface="Wingdings" pitchFamily="2" charset="2"/>
              <a:buChar char="Ø"/>
            </a:pPr>
            <a:r>
              <a:rPr lang="en-US" i="0" dirty="0" smtClean="0"/>
              <a:t>To evaluate IT assets for functional, technical and operational excellence.</a:t>
            </a:r>
          </a:p>
          <a:p>
            <a:pPr>
              <a:buFont typeface="Wingdings" pitchFamily="2" charset="2"/>
              <a:buChar char="Ø"/>
            </a:pPr>
            <a:endParaRPr lang="en-US" i="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nvSpPr>
        <p:spPr bwMode="auto">
          <a:xfrm>
            <a:off x="4240213" y="6405563"/>
            <a:ext cx="66357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ctr" eaLnBrk="0" hangingPunct="0">
              <a:defRPr sz="1600">
                <a:solidFill>
                  <a:schemeClr val="tx1"/>
                </a:solidFill>
                <a:latin typeface="Arial" charset="0"/>
                <a:ea typeface="ヒラギノ角ゴ Pro W3" charset="0"/>
              </a:defRPr>
            </a:lvl1pPr>
            <a:lvl2pPr marL="742950" indent="-285750" algn="ctr" eaLnBrk="0" hangingPunct="0">
              <a:defRPr sz="1600">
                <a:solidFill>
                  <a:schemeClr val="tx1"/>
                </a:solidFill>
                <a:latin typeface="Arial" charset="0"/>
                <a:ea typeface="ヒラギノ角ゴ Pro W3" charset="0"/>
              </a:defRPr>
            </a:lvl2pPr>
            <a:lvl3pPr marL="1143000" indent="-228600" algn="ctr" eaLnBrk="0" hangingPunct="0">
              <a:defRPr sz="1600">
                <a:solidFill>
                  <a:schemeClr val="tx1"/>
                </a:solidFill>
                <a:latin typeface="Arial" charset="0"/>
                <a:ea typeface="ヒラギノ角ゴ Pro W3" charset="0"/>
              </a:defRPr>
            </a:lvl3pPr>
            <a:lvl4pPr marL="1600200" indent="-228600" algn="ctr" eaLnBrk="0" hangingPunct="0">
              <a:defRPr sz="1600">
                <a:solidFill>
                  <a:schemeClr val="tx1"/>
                </a:solidFill>
                <a:latin typeface="Arial" charset="0"/>
                <a:ea typeface="ヒラギノ角ゴ Pro W3" charset="0"/>
              </a:defRPr>
            </a:lvl4pPr>
            <a:lvl5pPr marL="2057400" indent="-228600" algn="ctr" eaLnBrk="0" hangingPunct="0">
              <a:defRPr sz="16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16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16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16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1600">
                <a:solidFill>
                  <a:schemeClr val="tx1"/>
                </a:solidFill>
                <a:latin typeface="Arial" charset="0"/>
                <a:ea typeface="ヒラギノ角ゴ Pro W3" charset="0"/>
              </a:defRPr>
            </a:lvl9pPr>
          </a:lstStyle>
          <a:p>
            <a:pPr eaLnBrk="1" hangingPunct="1"/>
            <a:endParaRPr lang="en-US" sz="1000" i="0">
              <a:solidFill>
                <a:srgbClr val="4E84C4"/>
              </a:solidFill>
            </a:endParaRPr>
          </a:p>
        </p:txBody>
      </p:sp>
      <p:sp>
        <p:nvSpPr>
          <p:cNvPr id="3"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adpro"/>
                <a:ea typeface="+mj-ea"/>
                <a:cs typeface="+mj-cs"/>
              </a:rPr>
              <a:t>Hi Tech Practice - Strategic Differentiators</a:t>
            </a:r>
            <a:endParaRPr kumimoji="0" lang="en-US" sz="2400" b="1" i="0" u="none" strike="noStrike" kern="1200" cap="none" spc="0" normalizeH="0" baseline="0" noProof="0" dirty="0">
              <a:ln>
                <a:noFill/>
              </a:ln>
              <a:solidFill>
                <a:schemeClr val="bg1"/>
              </a:solidFill>
              <a:effectLst/>
              <a:uLnTx/>
              <a:uFillTx/>
              <a:latin typeface="Myadpro"/>
              <a:ea typeface="+mj-ea"/>
              <a:cs typeface="+mj-cs"/>
            </a:endParaRPr>
          </a:p>
        </p:txBody>
      </p:sp>
      <p:sp>
        <p:nvSpPr>
          <p:cNvPr id="4" name="AutoShape 18">
            <a:hlinkClick r:id="rId3" action="ppaction://hlinksldjump" highlightClick="1"/>
          </p:cNvPr>
          <p:cNvSpPr>
            <a:spLocks noChangeArrowheads="1"/>
          </p:cNvSpPr>
          <p:nvPr/>
        </p:nvSpPr>
        <p:spPr bwMode="auto">
          <a:xfrm>
            <a:off x="5924550" y="6410325"/>
            <a:ext cx="309563" cy="261938"/>
          </a:xfrm>
          <a:prstGeom prst="actionButtonBackPrevious">
            <a:avLst/>
          </a:prstGeom>
          <a:solidFill>
            <a:srgbClr val="4E84C4"/>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i="0"/>
          </a:p>
        </p:txBody>
      </p:sp>
      <p:sp>
        <p:nvSpPr>
          <p:cNvPr id="5" name="TextBox 4"/>
          <p:cNvSpPr txBox="1"/>
          <p:nvPr/>
        </p:nvSpPr>
        <p:spPr>
          <a:xfrm>
            <a:off x="27274" y="752377"/>
            <a:ext cx="9116725" cy="310854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b="1" i="0" u="sng" dirty="0" smtClean="0">
                <a:solidFill>
                  <a:schemeClr val="accent1"/>
                </a:solidFill>
              </a:rPr>
              <a:t>Research &amp; Development</a:t>
            </a:r>
          </a:p>
          <a:p>
            <a:pPr>
              <a:buFont typeface="Wingdings" pitchFamily="2" charset="2"/>
              <a:buChar char="Ø"/>
            </a:pPr>
            <a:r>
              <a:rPr lang="en-US" i="0" dirty="0" smtClean="0"/>
              <a:t>Cognizant’s GTO Research &amp; Development (R&amp;D) team of engineers and architects is the starting point for new technologies. They study leading-edge advancements and spot opportunities to leverage technologies for breakthrough business results. They then strategize how to best bring them to clients—in some cases recommending that a Center of Excellence be established. </a:t>
            </a:r>
          </a:p>
          <a:p>
            <a:pPr>
              <a:buFont typeface="Wingdings" pitchFamily="2" charset="2"/>
              <a:buChar char="Ø"/>
            </a:pPr>
            <a:r>
              <a:rPr lang="en-US" i="0" dirty="0" smtClean="0">
                <a:solidFill>
                  <a:srgbClr val="0000FF"/>
                </a:solidFill>
              </a:rPr>
              <a:t>R&amp;D specializes in applied research. Their initiatives identify technology that’s new and potentially strong for business. They look for links between emerging technologies (such as machine learning, green IT, sensor networks and pervasive cloud) and innovative business applications (such as predictive/social/motion analysis, intelligent data centers, and pervasive apps).</a:t>
            </a:r>
          </a:p>
          <a:p>
            <a:pPr>
              <a:buFont typeface="Wingdings" pitchFamily="2" charset="2"/>
              <a:buChar char="Ø"/>
            </a:pPr>
            <a:r>
              <a:rPr lang="en-US" i="0" dirty="0" smtClean="0"/>
              <a:t>Among the real-world solutions our global research team has created are:</a:t>
            </a:r>
          </a:p>
          <a:p>
            <a:pPr lvl="2">
              <a:buFont typeface="Wingdings" pitchFamily="2" charset="2"/>
              <a:buChar char="v"/>
            </a:pPr>
            <a:r>
              <a:rPr lang="en-US" i="0" dirty="0" smtClean="0">
                <a:solidFill>
                  <a:srgbClr val="0000FF"/>
                </a:solidFill>
              </a:rPr>
              <a:t>ClaimPerfect anti-fraud insurance solution </a:t>
            </a:r>
          </a:p>
          <a:p>
            <a:pPr lvl="2">
              <a:buFont typeface="Wingdings" pitchFamily="2" charset="2"/>
              <a:buChar char="v"/>
            </a:pPr>
            <a:r>
              <a:rPr lang="en-US" i="0" dirty="0" smtClean="0">
                <a:solidFill>
                  <a:srgbClr val="0000FF"/>
                </a:solidFill>
              </a:rPr>
              <a:t>Telecom Fraud Management System</a:t>
            </a:r>
          </a:p>
          <a:p>
            <a:pPr lvl="2">
              <a:buFont typeface="Wingdings" pitchFamily="2" charset="2"/>
              <a:buChar char="v"/>
            </a:pPr>
            <a:r>
              <a:rPr lang="en-US" i="0" dirty="0" smtClean="0">
                <a:solidFill>
                  <a:srgbClr val="0000FF"/>
                </a:solidFill>
              </a:rPr>
              <a:t>CPatterns pattern analysis tool</a:t>
            </a:r>
          </a:p>
          <a:p>
            <a:pPr>
              <a:buFont typeface="Wingdings" pitchFamily="2" charset="2"/>
              <a:buChar char="Ø"/>
            </a:pPr>
            <a:r>
              <a:rPr lang="en-US" i="0" dirty="0" smtClean="0"/>
              <a:t>Currently, their R&amp;D team is building a cloud-based social intelligence platform that will have wide applicability in social networking data and analytical applications. </a:t>
            </a:r>
          </a:p>
          <a:p>
            <a:pPr>
              <a:buFont typeface="Wingdings" pitchFamily="2" charset="2"/>
              <a:buChar char="Ø"/>
            </a:pPr>
            <a:r>
              <a:rPr lang="en-US" i="0" dirty="0" smtClean="0"/>
              <a:t>In addition to delivering emerging-technology and customized business solutions, the GTO R&amp;D team is a leader on the forefront of technology, obtaining patents for work and regularly publishing in technology journals. And Cognizant Research Fellowship program brings top technology students from the world’s best universities into their labs. </a:t>
            </a:r>
          </a:p>
        </p:txBody>
      </p:sp>
      <p:sp>
        <p:nvSpPr>
          <p:cNvPr id="6" name="TextBox 5"/>
          <p:cNvSpPr txBox="1"/>
          <p:nvPr/>
        </p:nvSpPr>
        <p:spPr>
          <a:xfrm>
            <a:off x="47324" y="3910682"/>
            <a:ext cx="9096675" cy="29238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b="1" i="0" u="sng" dirty="0" smtClean="0">
                <a:solidFill>
                  <a:schemeClr val="accent1"/>
                </a:solidFill>
              </a:rPr>
              <a:t>Innovation</a:t>
            </a:r>
          </a:p>
          <a:p>
            <a:r>
              <a:rPr lang="en-US" i="0" dirty="0" smtClean="0"/>
              <a:t>Cognizant is constantly searching for new and better ways to solve client problems and build stronger businesses. From our beginnings, innovation has been core to our culture. It guides us as we partner with our customers to pioneer new ways to harness technology for business benefits. Few Examples,</a:t>
            </a:r>
          </a:p>
          <a:p>
            <a:pPr>
              <a:buFont typeface="Wingdings" pitchFamily="2" charset="2"/>
              <a:buChar char="Ø"/>
            </a:pPr>
            <a:r>
              <a:rPr lang="en-US" i="0" dirty="0" smtClean="0">
                <a:solidFill>
                  <a:srgbClr val="0000FF"/>
                </a:solidFill>
              </a:rPr>
              <a:t>Mustang.NET</a:t>
            </a:r>
            <a:r>
              <a:rPr lang="en-US" i="0" dirty="0" smtClean="0"/>
              <a:t> is a framework to jumpstart adoption of Software-As-s-Service. It is built using Microsoft technologies and extensible, customizable components to address SaaS, enabling Web and rich client applications. The framework offers a way to accelerate business model transformation from a perpetual licensing model (Cap-Ex) to a subscription-based (Op- Ex) model.</a:t>
            </a:r>
          </a:p>
          <a:p>
            <a:pPr>
              <a:buFont typeface="Wingdings" pitchFamily="2" charset="2"/>
              <a:buChar char="Ø"/>
            </a:pPr>
            <a:r>
              <a:rPr lang="en-US" i="0" dirty="0" smtClean="0">
                <a:solidFill>
                  <a:srgbClr val="0000FF"/>
                </a:solidFill>
              </a:rPr>
              <a:t>Cognizant Intelligent Infrastructure (CII) </a:t>
            </a:r>
            <a:r>
              <a:rPr lang="en-US" i="0" dirty="0" smtClean="0"/>
              <a:t>is a decision support system that enables better decision-making, proactive maintenance and remote monitoring of distributed asset bases. The core of this system is its ability to collect live information from assets using smart sensors and smart networks.</a:t>
            </a:r>
          </a:p>
          <a:p>
            <a:pPr>
              <a:buFont typeface="Wingdings" pitchFamily="2" charset="2"/>
              <a:buChar char="Ø"/>
            </a:pPr>
            <a:r>
              <a:rPr lang="en-US" i="0" dirty="0" smtClean="0">
                <a:solidFill>
                  <a:srgbClr val="0000FF"/>
                </a:solidFill>
              </a:rPr>
              <a:t>An end-to-end information management delivery ecosystem </a:t>
            </a:r>
            <a:r>
              <a:rPr lang="en-US" i="0" dirty="0" smtClean="0"/>
              <a:t>for data warehouse/business intelligence projects that offers a blend of automation, process orchestration and quality assurance at every stage of the DWBI software development lifecycle. The platform connects Cognizant and its clients on a single, collaborative system, thereby enabling multi-country rollout.</a:t>
            </a:r>
          </a:p>
          <a:p>
            <a:pPr>
              <a:buFont typeface="Wingdings" pitchFamily="2" charset="2"/>
              <a:buChar char="Ø"/>
            </a:pPr>
            <a:r>
              <a:rPr lang="en-US" i="0" dirty="0" smtClean="0">
                <a:solidFill>
                  <a:srgbClr val="0000FF"/>
                </a:solidFill>
              </a:rPr>
              <a:t>Extensible ERP </a:t>
            </a:r>
            <a:r>
              <a:rPr lang="en-US" i="0" dirty="0" smtClean="0"/>
              <a:t>is a business health platform that provides a one-stop, single-window view of operational information to help executive management and various stakeholders make well-informed decisions in near realtime.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52400"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b="1" i="0" noProof="0" dirty="0" smtClean="0">
                <a:solidFill>
                  <a:schemeClr val="bg1"/>
                </a:solidFill>
                <a:latin typeface="Myriad Pro" pitchFamily="34" charset="0"/>
                <a:ea typeface="+mj-ea"/>
                <a:cs typeface="+mj-cs"/>
              </a:rPr>
              <a:t>SMAC</a:t>
            </a:r>
            <a:endPar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endParaRPr>
          </a:p>
        </p:txBody>
      </p:sp>
      <p:sp>
        <p:nvSpPr>
          <p:cNvPr id="3" name="TextBox 2"/>
          <p:cNvSpPr txBox="1"/>
          <p:nvPr/>
        </p:nvSpPr>
        <p:spPr>
          <a:xfrm>
            <a:off x="76200" y="1074003"/>
            <a:ext cx="89154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latin typeface="+mn-lt"/>
              </a:rPr>
              <a:t>Increasingly, clients are seeking out Cognizant’s services in connection with the emerging social, mobile, analytics and cloud (SMAC) technologies. Businesses today must embrace and optimize the promise of these technologies — and they must do so in an integrative manner. Only when social, mobile, analytics and cloud technologies are implemented as a stack, and applied to key processes, will meaningful results then follow.</a:t>
            </a:r>
            <a:endParaRPr lang="en-US" i="0" dirty="0">
              <a:latin typeface="+mn-lt"/>
            </a:endParaRPr>
          </a:p>
        </p:txBody>
      </p:sp>
      <p:sp>
        <p:nvSpPr>
          <p:cNvPr id="4" name="Rounded Rectangle 3"/>
          <p:cNvSpPr/>
          <p:nvPr/>
        </p:nvSpPr>
        <p:spPr>
          <a:xfrm>
            <a:off x="3124199" y="769203"/>
            <a:ext cx="2305707" cy="22139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i="0" dirty="0" smtClean="0"/>
              <a:t>Overview</a:t>
            </a:r>
            <a:endParaRPr lang="en-US" b="1" i="0" dirty="0"/>
          </a:p>
        </p:txBody>
      </p:sp>
      <p:sp>
        <p:nvSpPr>
          <p:cNvPr id="5" name="TextBox 4"/>
          <p:cNvSpPr txBox="1"/>
          <p:nvPr/>
        </p:nvSpPr>
        <p:spPr>
          <a:xfrm>
            <a:off x="76200" y="2286000"/>
            <a:ext cx="8915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The shift to the SMAC Stack TM is occurring with astonishing speed</a:t>
            </a:r>
            <a:r>
              <a:rPr lang="en-US" i="0" dirty="0" smtClean="0">
                <a:solidFill>
                  <a:srgbClr val="0000FF"/>
                </a:solidFill>
              </a:rPr>
              <a:t>. IDC projects that the SMAC market will represent $5 trillion in spending by 2020. It is further estimated that by 2020 as many as 100 billion computing devices will be connected to the Web, and corporations will be managing 50 times the data they do currently. </a:t>
            </a:r>
            <a:endParaRPr lang="en-US" i="0" dirty="0">
              <a:latin typeface="+mn-lt"/>
            </a:endParaRPr>
          </a:p>
        </p:txBody>
      </p:sp>
      <p:sp>
        <p:nvSpPr>
          <p:cNvPr id="6" name="Rounded Rectangle 5"/>
          <p:cNvSpPr/>
          <p:nvPr/>
        </p:nvSpPr>
        <p:spPr>
          <a:xfrm>
            <a:off x="3124199" y="1988403"/>
            <a:ext cx="2305707" cy="22139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i="0" dirty="0" smtClean="0"/>
              <a:t>Future Projection</a:t>
            </a:r>
            <a:endParaRPr lang="en-US" b="1" i="0" dirty="0"/>
          </a:p>
        </p:txBody>
      </p:sp>
      <p:sp>
        <p:nvSpPr>
          <p:cNvPr id="7" name="TextBox 6"/>
          <p:cNvSpPr txBox="1"/>
          <p:nvPr/>
        </p:nvSpPr>
        <p:spPr>
          <a:xfrm>
            <a:off x="76200" y="3403937"/>
            <a:ext cx="891540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Cognizant is ready, willing and able to help clients </a:t>
            </a:r>
            <a:r>
              <a:rPr lang="fr-FR" i="0" dirty="0" smtClean="0"/>
              <a:t>embrace SMAC technologies. This services </a:t>
            </a:r>
            <a:r>
              <a:rPr lang="fr-FR" i="0" dirty="0" smtClean="0">
                <a:solidFill>
                  <a:srgbClr val="0000FF"/>
                </a:solidFill>
              </a:rPr>
              <a:t>permit </a:t>
            </a:r>
            <a:r>
              <a:rPr lang="en-US" i="0" dirty="0" smtClean="0">
                <a:solidFill>
                  <a:srgbClr val="0000FF"/>
                </a:solidFill>
              </a:rPr>
              <a:t>companies to analyze social media sentiment and build those insights into the customer relationship management process. They are developing mobile solutions and capabilities for point-of-sale and supply chain management.</a:t>
            </a:r>
            <a:r>
              <a:rPr lang="en-US" i="0" dirty="0" smtClean="0"/>
              <a:t> With assistance, clients can manage and analyze vast accumulations of data, and use that data to drive management decisions. They also offer end-to-end services to enable cloud-based processes, including a range of private, public and hybrid cloud solutions.</a:t>
            </a:r>
            <a:endParaRPr lang="en-US" i="0" dirty="0">
              <a:latin typeface="+mn-lt"/>
            </a:endParaRPr>
          </a:p>
        </p:txBody>
      </p:sp>
      <p:sp>
        <p:nvSpPr>
          <p:cNvPr id="8" name="Rounded Rectangle 7"/>
          <p:cNvSpPr/>
          <p:nvPr/>
        </p:nvSpPr>
        <p:spPr>
          <a:xfrm>
            <a:off x="3124199" y="3124200"/>
            <a:ext cx="2305707" cy="2286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i="0" dirty="0" smtClean="0"/>
              <a:t>Cognizant perspective</a:t>
            </a:r>
            <a:endParaRPr lang="en-US" b="1" i="0" dirty="0"/>
          </a:p>
        </p:txBody>
      </p:sp>
      <p:sp>
        <p:nvSpPr>
          <p:cNvPr id="9" name="TextBox 8"/>
          <p:cNvSpPr txBox="1"/>
          <p:nvPr/>
        </p:nvSpPr>
        <p:spPr>
          <a:xfrm>
            <a:off x="76200" y="4953000"/>
            <a:ext cx="89154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b="1" i="0" dirty="0" smtClean="0">
                <a:solidFill>
                  <a:srgbClr val="0000FF"/>
                </a:solidFill>
              </a:rPr>
              <a:t>Customer Interface</a:t>
            </a:r>
            <a:r>
              <a:rPr lang="en-US" i="0" dirty="0" smtClean="0"/>
              <a:t>: SMAC-enabled businesses will discover new ways of selling their products and services through social and mobile channels, drawing on extensive user feedback from the “crowd.”</a:t>
            </a:r>
          </a:p>
          <a:p>
            <a:pPr>
              <a:buFont typeface="Wingdings" pitchFamily="2" charset="2"/>
              <a:buChar char="Ø"/>
            </a:pPr>
            <a:r>
              <a:rPr lang="en-US" b="1" i="0" dirty="0" smtClean="0">
                <a:solidFill>
                  <a:srgbClr val="0000FF"/>
                </a:solidFill>
              </a:rPr>
              <a:t>Machine Interface</a:t>
            </a:r>
            <a:r>
              <a:rPr lang="en-US" i="0" dirty="0" smtClean="0"/>
              <a:t>: Companies will increasingly develop “smart” products that collect vast amounts of data on customer usage and product performance and report back to the manufacturer.</a:t>
            </a:r>
          </a:p>
          <a:p>
            <a:pPr>
              <a:buFont typeface="Wingdings" pitchFamily="2" charset="2"/>
              <a:buChar char="Ø"/>
            </a:pPr>
            <a:r>
              <a:rPr lang="en-US" b="1" i="0" dirty="0" smtClean="0">
                <a:solidFill>
                  <a:srgbClr val="0000FF"/>
                </a:solidFill>
              </a:rPr>
              <a:t>Partner Interface</a:t>
            </a:r>
            <a:r>
              <a:rPr lang="en-US" i="0" dirty="0" smtClean="0"/>
              <a:t>: The ability to collaborate with partners across the globe holds the potential to deliver a better user experience.</a:t>
            </a:r>
          </a:p>
          <a:p>
            <a:pPr>
              <a:buFont typeface="Wingdings" pitchFamily="2" charset="2"/>
              <a:buChar char="Ø"/>
            </a:pPr>
            <a:r>
              <a:rPr lang="en-US" b="1" i="0" dirty="0" smtClean="0">
                <a:solidFill>
                  <a:srgbClr val="0000FF"/>
                </a:solidFill>
              </a:rPr>
              <a:t>Employee Interface</a:t>
            </a:r>
            <a:r>
              <a:rPr lang="en-US" i="0" dirty="0" smtClean="0"/>
              <a:t>: Providing today’s millennial employees with a connected, collaborative and non-hierarchical structure can be the key to unlocking innovation.</a:t>
            </a:r>
            <a:endParaRPr lang="en-US" i="0" dirty="0">
              <a:latin typeface="+mn-lt"/>
            </a:endParaRPr>
          </a:p>
        </p:txBody>
      </p:sp>
      <p:sp>
        <p:nvSpPr>
          <p:cNvPr id="10" name="Rounded Rectangle 9"/>
          <p:cNvSpPr/>
          <p:nvPr/>
        </p:nvSpPr>
        <p:spPr>
          <a:xfrm>
            <a:off x="1828800" y="4572000"/>
            <a:ext cx="5029200" cy="304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i="0" dirty="0" smtClean="0"/>
              <a:t>Dramatic Changes due to adoption of SMAC architecture</a:t>
            </a:r>
            <a:endParaRPr lang="en-US" b="1" i="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6200"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b="1" i="0" dirty="0" smtClean="0">
                <a:solidFill>
                  <a:schemeClr val="bg1"/>
                </a:solidFill>
                <a:latin typeface="Myriad Pro" pitchFamily="34" charset="0"/>
                <a:ea typeface="+mj-ea"/>
                <a:cs typeface="+mj-cs"/>
              </a:rPr>
              <a:t> Cloud Services</a:t>
            </a:r>
            <a:endPar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endParaRPr>
          </a:p>
        </p:txBody>
      </p:sp>
      <p:sp>
        <p:nvSpPr>
          <p:cNvPr id="3" name="TextBox 2"/>
          <p:cNvSpPr txBox="1"/>
          <p:nvPr/>
        </p:nvSpPr>
        <p:spPr>
          <a:xfrm>
            <a:off x="76200" y="1006628"/>
            <a:ext cx="8915400" cy="23237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Cognizant helps its clients navigate the challenges and opportunities available to improve business processes and create dynamic, collaborative work environments. Cognizant offer end-to-end services from consulting and implementation to ongoing support activities, along with the tools and partner relationships to implement, manage and monitor any cloud-based process.</a:t>
            </a:r>
          </a:p>
          <a:p>
            <a:pPr>
              <a:buFont typeface="Wingdings" pitchFamily="2" charset="2"/>
              <a:buChar char="Ø"/>
            </a:pPr>
            <a:r>
              <a:rPr lang="en-US" i="0" dirty="0" smtClean="0"/>
              <a:t>Their vendor-neutral approach, combined with multi-platform expertise and an aggregated delivery model. Their services include:</a:t>
            </a:r>
          </a:p>
          <a:p>
            <a:pPr lvl="1">
              <a:buFont typeface="Arial" pitchFamily="34" charset="0"/>
              <a:buChar char="•"/>
            </a:pPr>
            <a:r>
              <a:rPr lang="en-US" b="1" i="0" dirty="0" smtClean="0">
                <a:solidFill>
                  <a:srgbClr val="0000FF"/>
                </a:solidFill>
              </a:rPr>
              <a:t>Business Process as a Service (BPaaS) </a:t>
            </a:r>
          </a:p>
          <a:p>
            <a:pPr lvl="1">
              <a:buFont typeface="Arial" pitchFamily="34" charset="0"/>
              <a:buChar char="•"/>
            </a:pPr>
            <a:r>
              <a:rPr lang="en-US" b="1" i="0" dirty="0" smtClean="0">
                <a:solidFill>
                  <a:srgbClr val="0000FF"/>
                </a:solidFill>
              </a:rPr>
              <a:t>Cloud strategy and advisory services </a:t>
            </a:r>
          </a:p>
          <a:p>
            <a:pPr lvl="1">
              <a:buFont typeface="Arial" pitchFamily="34" charset="0"/>
              <a:buChar char="•"/>
            </a:pPr>
            <a:r>
              <a:rPr lang="en-US" b="1" i="0" dirty="0" smtClean="0">
                <a:solidFill>
                  <a:srgbClr val="0000FF"/>
                </a:solidFill>
              </a:rPr>
              <a:t>Cloud migration, management and monitoring services</a:t>
            </a:r>
          </a:p>
          <a:p>
            <a:pPr marL="0" lvl="1">
              <a:buFont typeface="Wingdings" pitchFamily="2" charset="2"/>
              <a:buChar char="Ø"/>
            </a:pPr>
            <a:r>
              <a:rPr lang="en-US" i="0" dirty="0" smtClean="0">
                <a:solidFill>
                  <a:schemeClr val="tx1"/>
                </a:solidFill>
              </a:rPr>
              <a:t>Cognizant emphasizing on Cloud services, with their service offerings of Cloud Strategy &amp; Advisory services, Cloud Migration, Management and Monitoring services, and Cloud 360 services</a:t>
            </a:r>
            <a:r>
              <a:rPr lang="en-US" sz="1300" i="0" dirty="0" smtClean="0">
                <a:solidFill>
                  <a:srgbClr val="0000FF"/>
                </a:solidFill>
                <a:latin typeface="Calibri" pitchFamily="34" charset="0"/>
              </a:rPr>
              <a:t>.</a:t>
            </a:r>
          </a:p>
          <a:p>
            <a:pPr marL="0" lvl="1">
              <a:buFont typeface="Wingdings" pitchFamily="2" charset="2"/>
              <a:buChar char="Ø"/>
            </a:pPr>
            <a:r>
              <a:rPr lang="en-US" i="0" dirty="0" smtClean="0">
                <a:solidFill>
                  <a:srgbClr val="0000FF"/>
                </a:solidFill>
              </a:rPr>
              <a:t>Cloud360 manages applications on private, public, and hybrid clouds, delivering IT services, ensuring enterprise compliance and protecting existing IT investments.</a:t>
            </a:r>
            <a:r>
              <a:rPr lang="en-US" i="0" dirty="0" smtClean="0"/>
              <a:t> Relying upon Cloud360, clients can transform existing IT environments and realize cloud business benefits such as customer self-service and faster provisioning. </a:t>
            </a:r>
          </a:p>
        </p:txBody>
      </p:sp>
      <p:sp>
        <p:nvSpPr>
          <p:cNvPr id="4" name="Rounded Rectangle 3"/>
          <p:cNvSpPr/>
          <p:nvPr/>
        </p:nvSpPr>
        <p:spPr>
          <a:xfrm>
            <a:off x="3048000" y="740328"/>
            <a:ext cx="2305707" cy="22139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i="0" dirty="0" smtClean="0"/>
              <a:t>Cloud Approach</a:t>
            </a:r>
            <a:endParaRPr lang="en-US" b="1" i="0" dirty="0"/>
          </a:p>
        </p:txBody>
      </p:sp>
      <p:sp>
        <p:nvSpPr>
          <p:cNvPr id="5" name="TextBox 4"/>
          <p:cNvSpPr txBox="1"/>
          <p:nvPr/>
        </p:nvSpPr>
        <p:spPr>
          <a:xfrm>
            <a:off x="76200" y="3668825"/>
            <a:ext cx="89154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For a US-based marketing services company, Cognizant provided a solution to deliver workflows that significantly reduced cost and cycle times and provided an integrated real-time view of the BPS engagement. </a:t>
            </a:r>
          </a:p>
          <a:p>
            <a:pPr>
              <a:buFont typeface="Wingdings" pitchFamily="2" charset="2"/>
              <a:buChar char="Ø"/>
            </a:pPr>
            <a:r>
              <a:rPr lang="en-US" i="0" dirty="0" smtClean="0"/>
              <a:t>For a large media company, Cognizant implemented Salesforce.com modules for an integrated CRM solution and developed an interactive dashboard and analytics capability. </a:t>
            </a:r>
          </a:p>
          <a:p>
            <a:pPr>
              <a:buFont typeface="Wingdings" pitchFamily="2" charset="2"/>
              <a:buChar char="Ø"/>
            </a:pPr>
            <a:r>
              <a:rPr lang="en-US" i="0" dirty="0" smtClean="0"/>
              <a:t>For a major transportation and logistics company, Cognizant architected a Service Delivery Platform, using SaaS/</a:t>
            </a:r>
            <a:r>
              <a:rPr lang="en-US" i="0" dirty="0" err="1" smtClean="0"/>
              <a:t>PaaS</a:t>
            </a:r>
            <a:r>
              <a:rPr lang="en-US" i="0" dirty="0" smtClean="0"/>
              <a:t> models of delivery. </a:t>
            </a:r>
          </a:p>
          <a:p>
            <a:pPr>
              <a:buFont typeface="Wingdings" pitchFamily="2" charset="2"/>
              <a:buChar char="Ø"/>
            </a:pPr>
            <a:r>
              <a:rPr lang="en-US" i="0" dirty="0" smtClean="0"/>
              <a:t>For a search company, Cognizant converted an advertising platform to Amazon EC2 by providing services for proof-of-concepts execution, deployment and monitoring.</a:t>
            </a:r>
            <a:endParaRPr lang="en-US" i="0" dirty="0"/>
          </a:p>
        </p:txBody>
      </p:sp>
      <p:sp>
        <p:nvSpPr>
          <p:cNvPr id="6" name="Rounded Rectangle 5"/>
          <p:cNvSpPr/>
          <p:nvPr/>
        </p:nvSpPr>
        <p:spPr>
          <a:xfrm>
            <a:off x="3048000" y="3400925"/>
            <a:ext cx="2305707" cy="20374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i="0" dirty="0" smtClean="0"/>
              <a:t>Cognizant Implementations</a:t>
            </a:r>
            <a:endParaRPr lang="en-US" b="1" i="0" dirty="0"/>
          </a:p>
        </p:txBody>
      </p:sp>
      <p:sp>
        <p:nvSpPr>
          <p:cNvPr id="7" name="TextBox 6"/>
          <p:cNvSpPr txBox="1"/>
          <p:nvPr/>
        </p:nvSpPr>
        <p:spPr>
          <a:xfrm>
            <a:off x="76201" y="5347395"/>
            <a:ext cx="891540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Global reach and delivery </a:t>
            </a:r>
          </a:p>
          <a:p>
            <a:pPr>
              <a:buFont typeface="Wingdings" pitchFamily="2" charset="2"/>
              <a:buChar char="Ø"/>
            </a:pPr>
            <a:r>
              <a:rPr lang="en-US" i="0" dirty="0" smtClean="0"/>
              <a:t>The flexibility to create solutions that work for our clients </a:t>
            </a:r>
          </a:p>
          <a:p>
            <a:pPr>
              <a:buFont typeface="Wingdings" pitchFamily="2" charset="2"/>
              <a:buChar char="Ø"/>
            </a:pPr>
            <a:r>
              <a:rPr lang="en-US" i="0" dirty="0" smtClean="0"/>
              <a:t>World-class alliances and partnerships with industry leaders like Salesforce.com, Cordys, Savvis and Amazon </a:t>
            </a:r>
          </a:p>
          <a:p>
            <a:pPr>
              <a:buFont typeface="Wingdings" pitchFamily="2" charset="2"/>
              <a:buChar char="Ø"/>
            </a:pPr>
            <a:r>
              <a:rPr lang="en-US" i="0" dirty="0" smtClean="0"/>
              <a:t>Platforms and services based on open standards </a:t>
            </a:r>
          </a:p>
          <a:p>
            <a:pPr>
              <a:buFont typeface="Wingdings" pitchFamily="2" charset="2"/>
              <a:buChar char="Ø"/>
            </a:pPr>
            <a:r>
              <a:rPr lang="en-US" i="0" dirty="0" smtClean="0"/>
              <a:t>A development methodology and delivery centers that employ the highest levels of security</a:t>
            </a:r>
            <a:endParaRPr lang="en-US" i="0" dirty="0"/>
          </a:p>
        </p:txBody>
      </p:sp>
      <p:sp>
        <p:nvSpPr>
          <p:cNvPr id="8" name="Rounded Rectangle 7"/>
          <p:cNvSpPr/>
          <p:nvPr/>
        </p:nvSpPr>
        <p:spPr>
          <a:xfrm>
            <a:off x="3048001" y="5105400"/>
            <a:ext cx="2305707" cy="18746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i="0" dirty="0" smtClean="0"/>
              <a:t>Cognizant Benefits</a:t>
            </a:r>
            <a:endParaRPr lang="en-US" b="1" i="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0"/>
            <a:ext cx="5867400" cy="1107996"/>
          </a:xfrm>
          <a:prstGeom prst="rect">
            <a:avLst/>
          </a:prstGeom>
        </p:spPr>
        <p:txBody>
          <a:bodyPr wrap="square">
            <a:spAutoFit/>
          </a:bodyPr>
          <a:lstStyle/>
          <a:p>
            <a:r>
              <a:rPr lang="en-US" sz="2200" b="1" i="0" dirty="0" smtClean="0">
                <a:solidFill>
                  <a:schemeClr val="bg1"/>
                </a:solidFill>
                <a:latin typeface="Myadpro"/>
              </a:rPr>
              <a:t>Cloud 360 Key Takeaways: Interview </a:t>
            </a:r>
            <a:r>
              <a:rPr lang="en-US" sz="2200" b="1" i="0" dirty="0" smtClean="0">
                <a:solidFill>
                  <a:schemeClr val="bg1"/>
                </a:solidFill>
                <a:latin typeface="Myadpro"/>
              </a:rPr>
              <a:t>with Ramesh Panuganty, MD, Cloud360 </a:t>
            </a:r>
            <a:r>
              <a:rPr lang="en-US" sz="2200" b="1" i="0" dirty="0" smtClean="0">
                <a:solidFill>
                  <a:schemeClr val="bg1"/>
                </a:solidFill>
                <a:latin typeface="Myadpro"/>
              </a:rPr>
              <a:t>Cognizant </a:t>
            </a:r>
            <a:r>
              <a:rPr lang="en-US" sz="2200" b="1" i="0" dirty="0" smtClean="0">
                <a:solidFill>
                  <a:schemeClr val="bg1"/>
                </a:solidFill>
                <a:latin typeface="Myadpro"/>
              </a:rPr>
              <a:t>Technology Solutions </a:t>
            </a:r>
            <a:endParaRPr lang="en-US" sz="2200" b="1" i="0" dirty="0">
              <a:solidFill>
                <a:schemeClr val="bg1"/>
              </a:solidFill>
              <a:latin typeface="Myadpro"/>
            </a:endParaRPr>
          </a:p>
        </p:txBody>
      </p:sp>
      <p:sp>
        <p:nvSpPr>
          <p:cNvPr id="3" name="TextBox 2"/>
          <p:cNvSpPr txBox="1"/>
          <p:nvPr/>
        </p:nvSpPr>
        <p:spPr>
          <a:xfrm>
            <a:off x="1371600" y="838200"/>
            <a:ext cx="7696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Cloud360 has successfully redefined the way top enterprises across industries operate in the cloud in North America, UK &amp; Europe. The markets in APAC/India/Australia/Latin America are getting pretty matured and are also very open to public cloud adoption. </a:t>
            </a:r>
            <a:r>
              <a:rPr lang="en-US" i="0" dirty="0" smtClean="0"/>
              <a:t>So Cognizant is </a:t>
            </a:r>
            <a:r>
              <a:rPr lang="en-US" i="0" dirty="0" smtClean="0"/>
              <a:t>now looking into these markets.</a:t>
            </a:r>
            <a:endParaRPr lang="en-US" i="0" dirty="0"/>
          </a:p>
        </p:txBody>
      </p:sp>
      <p:sp>
        <p:nvSpPr>
          <p:cNvPr id="4" name="TextBox 3"/>
          <p:cNvSpPr txBox="1"/>
          <p:nvPr/>
        </p:nvSpPr>
        <p:spPr>
          <a:xfrm>
            <a:off x="56150" y="928385"/>
            <a:ext cx="123925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Geographic Focus</a:t>
            </a:r>
            <a:endParaRPr lang="en-US" sz="1400" b="1" i="0" dirty="0"/>
          </a:p>
        </p:txBody>
      </p:sp>
      <p:sp>
        <p:nvSpPr>
          <p:cNvPr id="5" name="TextBox 4"/>
          <p:cNvSpPr txBox="1"/>
          <p:nvPr/>
        </p:nvSpPr>
        <p:spPr>
          <a:xfrm>
            <a:off x="1371600" y="1600200"/>
            <a:ext cx="76962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For a Pharmaceutical major, Cloud360 enabled faster deployments of applications by providing on-demand, self-service provisioning, and management of application development, and test environments.</a:t>
            </a:r>
          </a:p>
          <a:p>
            <a:pPr>
              <a:buFont typeface="Wingdings" pitchFamily="2" charset="2"/>
              <a:buChar char="Ø"/>
            </a:pPr>
            <a:r>
              <a:rPr lang="en-US" i="0" dirty="0" smtClean="0"/>
              <a:t>For an Internet search firm that required a public cloud-based advertising services platform in only six weeks, the Cloud360 team led with a flexible architecture design that allowed application development, testing, and proof-of-concept on the cloud, monitoring of every failure point, including threads and concurrency against critical response parameters. </a:t>
            </a:r>
          </a:p>
          <a:p>
            <a:pPr>
              <a:buFont typeface="Wingdings" pitchFamily="2" charset="2"/>
              <a:buChar char="Ø"/>
            </a:pPr>
            <a:r>
              <a:rPr lang="en-US" i="0" dirty="0" smtClean="0"/>
              <a:t>Cloud360 helped a leading U.K. university roll out an application, scaling the environment, meant to handle 200 users, to 12,000 users in a very short time, with no people involvement and no compromise on the page load SLAs. </a:t>
            </a:r>
            <a:endParaRPr lang="en-US" i="0" dirty="0" smtClean="0"/>
          </a:p>
          <a:p>
            <a:pPr>
              <a:buFont typeface="Wingdings" pitchFamily="2" charset="2"/>
              <a:buChar char="Ø"/>
            </a:pPr>
            <a:r>
              <a:rPr lang="en-US" i="0" dirty="0" smtClean="0"/>
              <a:t>For </a:t>
            </a:r>
            <a:r>
              <a:rPr lang="en-US" i="0" dirty="0" smtClean="0"/>
              <a:t>a leading U.S. insurance major that wanted to host its development and test environments on a public cloud environment, Cloud360 monitored the consumption across the various environments, suggested an optimized usage scenario and eventually reduced the provisioning timelines from months to minutes with transparency on the usage metrics.</a:t>
            </a:r>
            <a:endParaRPr lang="en-US" i="0" dirty="0"/>
          </a:p>
        </p:txBody>
      </p:sp>
      <p:sp>
        <p:nvSpPr>
          <p:cNvPr id="6" name="TextBox 5"/>
          <p:cNvSpPr txBox="1"/>
          <p:nvPr/>
        </p:nvSpPr>
        <p:spPr>
          <a:xfrm>
            <a:off x="68174" y="2156936"/>
            <a:ext cx="1227225"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Cloud 360 Existing customer</a:t>
            </a:r>
            <a:endParaRPr lang="en-US" sz="1400" b="1" i="0" dirty="0"/>
          </a:p>
        </p:txBody>
      </p:sp>
      <p:sp>
        <p:nvSpPr>
          <p:cNvPr id="7" name="TextBox 6"/>
          <p:cNvSpPr txBox="1"/>
          <p:nvPr/>
        </p:nvSpPr>
        <p:spPr>
          <a:xfrm>
            <a:off x="1371600" y="5493603"/>
            <a:ext cx="76962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Cognizant, have planned significant investments and a focused roadmap for Cloud360. The roadmap would be in terms of increasing </a:t>
            </a:r>
            <a:r>
              <a:rPr lang="en-US" i="0" dirty="0" smtClean="0"/>
              <a:t>product </a:t>
            </a:r>
            <a:r>
              <a:rPr lang="en-US" i="0" dirty="0" smtClean="0"/>
              <a:t>features for application management, supporting broader range of cloud services, </a:t>
            </a:r>
            <a:r>
              <a:rPr lang="en-US" i="0" dirty="0" smtClean="0"/>
              <a:t>increasing integration </a:t>
            </a:r>
            <a:r>
              <a:rPr lang="en-US" i="0" dirty="0" smtClean="0"/>
              <a:t>points with other ecosystem elements, </a:t>
            </a:r>
            <a:r>
              <a:rPr lang="en-US" i="0" dirty="0" smtClean="0"/>
              <a:t>increasing </a:t>
            </a:r>
            <a:r>
              <a:rPr lang="en-US" i="0" dirty="0" smtClean="0"/>
              <a:t>automation, and </a:t>
            </a:r>
            <a:r>
              <a:rPr lang="en-US" i="0" dirty="0" smtClean="0"/>
              <a:t>increasing </a:t>
            </a:r>
            <a:r>
              <a:rPr lang="en-US" i="0" dirty="0" smtClean="0"/>
              <a:t>service models or use-case scenarios.</a:t>
            </a:r>
            <a:endParaRPr lang="en-US" i="0" dirty="0"/>
          </a:p>
        </p:txBody>
      </p:sp>
      <p:sp>
        <p:nvSpPr>
          <p:cNvPr id="8" name="TextBox 7"/>
          <p:cNvSpPr txBox="1"/>
          <p:nvPr/>
        </p:nvSpPr>
        <p:spPr>
          <a:xfrm>
            <a:off x="68174" y="5662136"/>
            <a:ext cx="1227225"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Roadmap for Cloud360</a:t>
            </a:r>
            <a:endParaRPr lang="en-US" sz="1400" b="1" i="0" dirty="0"/>
          </a:p>
        </p:txBody>
      </p:sp>
      <p:sp>
        <p:nvSpPr>
          <p:cNvPr id="9" name="TextBox 8"/>
          <p:cNvSpPr txBox="1"/>
          <p:nvPr/>
        </p:nvSpPr>
        <p:spPr>
          <a:xfrm>
            <a:off x="1379626" y="4038600"/>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Cloud360 has brought a major business impact to its customers by enabling them to view their Cloud deployments through a single pane. The enterprises are now managing all types of Cloud application deployments – Public, Private and Hybrid – seamlessly using Cloud360 and are able to easily interoperate between them.</a:t>
            </a:r>
          </a:p>
          <a:p>
            <a:pPr>
              <a:buFont typeface="Wingdings" pitchFamily="2" charset="2"/>
              <a:buChar char="Ø"/>
            </a:pPr>
            <a:r>
              <a:rPr lang="en-US" i="0" dirty="0" smtClean="0"/>
              <a:t>Cloud360 offers a self-service portal, scripting interfaces and web services for interoperability. With role-based authorizations, the users can login to configure or provision the applications or services, automate the monitoring and event handling</a:t>
            </a:r>
            <a:endParaRPr lang="en-US" i="0" dirty="0"/>
          </a:p>
        </p:txBody>
      </p:sp>
      <p:sp>
        <p:nvSpPr>
          <p:cNvPr id="10" name="TextBox 9"/>
          <p:cNvSpPr txBox="1"/>
          <p:nvPr/>
        </p:nvSpPr>
        <p:spPr>
          <a:xfrm>
            <a:off x="76200" y="4359533"/>
            <a:ext cx="1227225"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Impact</a:t>
            </a:r>
            <a:endParaRPr lang="en-US" sz="1400" b="1" i="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73500" y="-48125"/>
            <a:ext cx="70866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a:ea typeface="+mj-ea"/>
                <a:cs typeface="+mj-cs"/>
              </a:rPr>
              <a:t>Analyst Comments –SaaS Implementation  &amp;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a:ea typeface="+mj-ea"/>
                <a:cs typeface="+mj-cs"/>
              </a:rPr>
              <a:t>Cloud Services</a:t>
            </a:r>
          </a:p>
        </p:txBody>
      </p:sp>
      <p:sp>
        <p:nvSpPr>
          <p:cNvPr id="3" name="Content Placeholder 2"/>
          <p:cNvSpPr txBox="1">
            <a:spLocks/>
          </p:cNvSpPr>
          <p:nvPr/>
        </p:nvSpPr>
        <p:spPr>
          <a:xfrm>
            <a:off x="124692" y="838200"/>
            <a:ext cx="8790708" cy="4495800"/>
          </a:xfrm>
          <a:prstGeom prst="rect">
            <a:avLst/>
          </a:prstGeom>
          <a:solidFill>
            <a:schemeClr val="tx2">
              <a:lumMod val="20000"/>
              <a:lumOff val="80000"/>
              <a:alpha val="32000"/>
            </a:schemeClr>
          </a:solidFill>
        </p:spPr>
        <p:txBody>
          <a:bodyPr/>
          <a:lstStyle/>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1" i="0" u="sng" strike="noStrike" kern="1200" cap="none" spc="0" normalizeH="0" baseline="0" noProof="0" dirty="0" smtClean="0">
                <a:ln>
                  <a:noFill/>
                </a:ln>
                <a:effectLst/>
                <a:uLnTx/>
                <a:uFillTx/>
                <a:latin typeface="Calibri" pitchFamily="34" charset="0"/>
                <a:ea typeface="+mn-ea"/>
                <a:cs typeface="+mn-cs"/>
              </a:rPr>
              <a:t>Forrester on Cognizant’s SaaS implementation strengths:</a:t>
            </a:r>
          </a:p>
          <a:p>
            <a:pPr marL="347663" marR="0" lvl="0" indent="-169863" algn="just" defTabSz="914400" rtl="0" eaLnBrk="0" fontAlgn="base" latinLnBrk="0" hangingPunct="0">
              <a:lnSpc>
                <a:spcPct val="100000"/>
              </a:lnSpc>
              <a:spcBef>
                <a:spcPts val="500"/>
              </a:spcBef>
              <a:spcAft>
                <a:spcPct val="0"/>
              </a:spcAft>
              <a:buClrTx/>
              <a:buSzTx/>
              <a:buFontTx/>
              <a:buChar char="•"/>
              <a:tabLst/>
              <a:defRPr/>
            </a:pPr>
            <a:r>
              <a:rPr kumimoji="0" lang="en-US" sz="1400" b="1" i="0" u="none" strike="noStrike" kern="1200" cap="none" spc="0" normalizeH="0" baseline="0" noProof="0" dirty="0" smtClean="0">
                <a:ln>
                  <a:noFill/>
                </a:ln>
                <a:solidFill>
                  <a:srgbClr val="0000FF"/>
                </a:solidFill>
                <a:effectLst/>
                <a:uLnTx/>
                <a:uFillTx/>
                <a:latin typeface="Calibri" pitchFamily="34" charset="0"/>
                <a:ea typeface="+mn-ea"/>
                <a:cs typeface="+mn-cs"/>
              </a:rPr>
              <a:t>“Cognizant has invested substantially in salesforce.com and has emerged out of the gates as a leader in significant industries like life sciences, where Cognizant is a partner for salesforce.com add-on </a:t>
            </a:r>
            <a:r>
              <a:rPr kumimoji="0" lang="en-US" sz="1400" b="1" i="0" u="none" strike="noStrike" kern="1200" cap="none" spc="0" normalizeH="0" baseline="0" noProof="0" dirty="0" err="1" smtClean="0">
                <a:ln>
                  <a:noFill/>
                </a:ln>
                <a:solidFill>
                  <a:srgbClr val="0000FF"/>
                </a:solidFill>
                <a:effectLst/>
                <a:uLnTx/>
                <a:uFillTx/>
                <a:latin typeface="Calibri" pitchFamily="34" charset="0"/>
                <a:ea typeface="+mn-ea"/>
                <a:cs typeface="+mn-cs"/>
              </a:rPr>
              <a:t>Veeva</a:t>
            </a:r>
            <a:r>
              <a:rPr kumimoji="0" lang="en-US" sz="1400" b="1" i="0" u="none" strike="noStrike" kern="1200" cap="none" spc="0" normalizeH="0" baseline="0" noProof="0" dirty="0" smtClean="0">
                <a:ln>
                  <a:noFill/>
                </a:ln>
                <a:solidFill>
                  <a:srgbClr val="0000FF"/>
                </a:solidFill>
                <a:effectLst/>
                <a:uLnTx/>
                <a:uFillTx/>
                <a:latin typeface="Calibri" pitchFamily="34" charset="0"/>
                <a:ea typeface="+mn-ea"/>
                <a:cs typeface="+mn-cs"/>
              </a:rPr>
              <a:t>”</a:t>
            </a:r>
          </a:p>
          <a:p>
            <a:pPr marL="347663" marR="0" lvl="0" indent="-169863" algn="just" defTabSz="914400" rtl="0" eaLnBrk="0" fontAlgn="base" latinLnBrk="0" hangingPunct="0">
              <a:lnSpc>
                <a:spcPct val="100000"/>
              </a:lnSpc>
              <a:spcBef>
                <a:spcPts val="5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Cognizant is also doing substantial work in financial services, where it has firm-wide process knowledge and deep client relationships. </a:t>
            </a:r>
          </a:p>
          <a:p>
            <a:pPr marL="347663" marR="0" lvl="0" indent="-169863" algn="just" defTabSz="914400" rtl="0" eaLnBrk="0" fontAlgn="base" latinLnBrk="0" hangingPunct="0">
              <a:lnSpc>
                <a:spcPct val="100000"/>
              </a:lnSpc>
              <a:spcBef>
                <a:spcPts val="5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Cognizant is also investing heavily in its cloud orchestration capabilities, meaning it is a good option for firms with multiple SaaS solutions</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endParaRPr kumimoji="0" lang="en-US" sz="1400" b="1" i="0" u="sng" strike="noStrike" kern="1200" cap="none" spc="0" normalizeH="0" baseline="0" noProof="0" dirty="0" smtClean="0">
              <a:ln>
                <a:noFill/>
              </a:ln>
              <a:effectLst/>
              <a:uLnTx/>
              <a:uFillTx/>
              <a:latin typeface="Calibri" pitchFamily="34" charset="0"/>
              <a:ea typeface="+mn-ea"/>
              <a:cs typeface="+mn-cs"/>
            </a:endParaRP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1" i="0" u="sng" strike="noStrike" kern="1200" cap="none" spc="0" normalizeH="0" baseline="0" noProof="0" dirty="0" smtClean="0">
                <a:ln>
                  <a:noFill/>
                </a:ln>
                <a:effectLst/>
                <a:uLnTx/>
                <a:uFillTx/>
                <a:latin typeface="Calibri" pitchFamily="34" charset="0"/>
                <a:ea typeface="+mn-ea"/>
                <a:cs typeface="+mn-cs"/>
              </a:rPr>
              <a:t>Forrester on Cognizant’s Cloud Services:</a:t>
            </a:r>
          </a:p>
          <a:p>
            <a:pPr marL="347663" marR="0" lvl="0" indent="-169863" defTabSz="914400" rtl="0" eaLnBrk="0" fontAlgn="base" latinLnBrk="0" hangingPunct="0">
              <a:lnSpc>
                <a:spcPct val="100000"/>
              </a:lnSpc>
              <a:spcBef>
                <a:spcPts val="3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Cognizant has built a comprehensive cloud practice, although it emphasizes a consulting-led model </a:t>
            </a:r>
          </a:p>
          <a:p>
            <a:pPr marL="347663" marR="0" lvl="0" indent="-169863" algn="just" defTabSz="914400" rtl="0" eaLnBrk="0" fontAlgn="base" latinLnBrk="0" hangingPunct="0">
              <a:lnSpc>
                <a:spcPct val="100000"/>
              </a:lnSpc>
              <a:spcBef>
                <a:spcPts val="300"/>
              </a:spcBef>
              <a:spcAft>
                <a:spcPct val="0"/>
              </a:spcAft>
              <a:buClrTx/>
              <a:buSzTx/>
              <a:buFontTx/>
              <a:buChar char="•"/>
              <a:tabLst/>
              <a:defRPr/>
            </a:pPr>
            <a:r>
              <a:rPr kumimoji="0" lang="en-US" sz="1400" b="1" i="0" u="none" strike="noStrike" kern="1200" cap="none" spc="0" normalizeH="0" baseline="0" noProof="0" dirty="0" smtClean="0">
                <a:ln>
                  <a:noFill/>
                </a:ln>
                <a:solidFill>
                  <a:srgbClr val="0000FF"/>
                </a:solidFill>
                <a:effectLst/>
                <a:uLnTx/>
                <a:uFillTx/>
                <a:latin typeface="Calibri" pitchFamily="34" charset="0"/>
                <a:ea typeface="+mn-ea"/>
                <a:cs typeface="+mn-cs"/>
              </a:rPr>
              <a:t>One of the centerpieces of Cognizant's cloud strategy is Cognizant's Cloud360 framework, an IT management solution intended to be a technology-agnostic provisioning and service management environment</a:t>
            </a:r>
          </a:p>
          <a:p>
            <a:pPr marL="347663" marR="0" lvl="0" indent="-169863" algn="just" defTabSz="914400" rtl="0" eaLnBrk="0" fontAlgn="base" latinLnBrk="0" hangingPunct="0">
              <a:lnSpc>
                <a:spcPct val="100000"/>
              </a:lnSpc>
              <a:spcBef>
                <a:spcPts val="3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Cognizant is a major provider of salesforce.com implementation services and has been particularly active in articulating its future vision for BPaaS</a:t>
            </a:r>
          </a:p>
          <a:p>
            <a:pPr marL="347663" marR="0" lvl="0" indent="-169863" algn="just" defTabSz="914400" rtl="0" eaLnBrk="0" fontAlgn="base" latinLnBrk="0" hangingPunct="0">
              <a:lnSpc>
                <a:spcPct val="100000"/>
              </a:lnSpc>
              <a:spcBef>
                <a:spcPts val="3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Befitting its role as a leading provider of testing services, it is also pursuing opportunities for testing in the cloud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0" y="76200"/>
            <a:ext cx="7086600" cy="487363"/>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a:ea typeface="+mj-ea"/>
                <a:cs typeface="+mj-cs"/>
              </a:rPr>
              <a:t>SWOT Analysis</a:t>
            </a:r>
          </a:p>
        </p:txBody>
      </p:sp>
      <p:sp>
        <p:nvSpPr>
          <p:cNvPr id="3" name="Up-Down Arrow 2"/>
          <p:cNvSpPr/>
          <p:nvPr/>
        </p:nvSpPr>
        <p:spPr>
          <a:xfrm>
            <a:off x="4419600" y="838200"/>
            <a:ext cx="304800" cy="5486400"/>
          </a:xfrm>
          <a:prstGeom prst="upDownArrow">
            <a:avLst/>
          </a:prstGeom>
          <a:solidFill>
            <a:srgbClr val="B9CDE5"/>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i="0" dirty="0"/>
          </a:p>
        </p:txBody>
      </p:sp>
      <p:sp>
        <p:nvSpPr>
          <p:cNvPr id="4" name="Left-Right Arrow 3"/>
          <p:cNvSpPr/>
          <p:nvPr/>
        </p:nvSpPr>
        <p:spPr>
          <a:xfrm>
            <a:off x="457200" y="3429000"/>
            <a:ext cx="8229600" cy="304800"/>
          </a:xfrm>
          <a:prstGeom prst="leftRightArrow">
            <a:avLst/>
          </a:prstGeom>
          <a:solidFill>
            <a:srgbClr val="B9CDE5"/>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i="0" dirty="0"/>
          </a:p>
        </p:txBody>
      </p:sp>
      <p:sp>
        <p:nvSpPr>
          <p:cNvPr id="5" name="Rounded Rectangle 4"/>
          <p:cNvSpPr/>
          <p:nvPr/>
        </p:nvSpPr>
        <p:spPr>
          <a:xfrm>
            <a:off x="609600" y="1143000"/>
            <a:ext cx="3733800" cy="2286000"/>
          </a:xfrm>
          <a:prstGeom prst="roundRect">
            <a:avLst/>
          </a:prstGeom>
          <a:solidFill>
            <a:srgbClr val="0070C0">
              <a:alpha val="2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14300" indent="-114300">
              <a:lnSpc>
                <a:spcPct val="115000"/>
              </a:lnSpc>
              <a:spcBef>
                <a:spcPts val="0"/>
              </a:spcBef>
              <a:spcAft>
                <a:spcPts val="0"/>
              </a:spcAft>
              <a:buFont typeface="Symbol"/>
              <a:buChar char=""/>
              <a:defRPr/>
            </a:pPr>
            <a:r>
              <a:rPr lang="en-US" sz="1200" i="0" dirty="0">
                <a:solidFill>
                  <a:schemeClr val="tx1"/>
                </a:solidFill>
                <a:latin typeface="Calibri" pitchFamily="34" charset="0"/>
                <a:ea typeface="Calibri"/>
                <a:cs typeface="Arial" pitchFamily="34" charset="0"/>
              </a:rPr>
              <a:t>Strong capabilities </a:t>
            </a:r>
            <a:r>
              <a:rPr lang="en-US" i="0" dirty="0" smtClean="0">
                <a:solidFill>
                  <a:schemeClr val="tx1"/>
                </a:solidFill>
                <a:latin typeface="Calibri" pitchFamily="34" charset="0"/>
                <a:ea typeface="Calibri"/>
                <a:cs typeface="Arial" pitchFamily="34" charset="0"/>
              </a:rPr>
              <a:t>in providing technological service to </a:t>
            </a:r>
            <a:r>
              <a:rPr lang="en-US" i="0" dirty="0" smtClean="0">
                <a:solidFill>
                  <a:srgbClr val="0000FF"/>
                </a:solidFill>
                <a:latin typeface="Calibri" pitchFamily="34" charset="0"/>
                <a:ea typeface="Calibri"/>
                <a:cs typeface="Arial" pitchFamily="34" charset="0"/>
              </a:rPr>
              <a:t>online companies &amp; ISVs</a:t>
            </a:r>
            <a:r>
              <a:rPr lang="en-US" i="0" dirty="0" smtClean="0">
                <a:solidFill>
                  <a:schemeClr val="tx1"/>
                </a:solidFill>
                <a:latin typeface="Calibri" pitchFamily="34" charset="0"/>
                <a:ea typeface="Calibri"/>
                <a:cs typeface="Arial" pitchFamily="34" charset="0"/>
              </a:rPr>
              <a:t>.</a:t>
            </a:r>
          </a:p>
          <a:p>
            <a:pPr marL="114300" indent="-114300">
              <a:lnSpc>
                <a:spcPct val="115000"/>
              </a:lnSpc>
              <a:spcBef>
                <a:spcPts val="0"/>
              </a:spcBef>
              <a:spcAft>
                <a:spcPts val="0"/>
              </a:spcAft>
              <a:buFont typeface="Symbol"/>
              <a:buChar char=""/>
              <a:defRPr/>
            </a:pPr>
            <a:r>
              <a:rPr lang="en-US" i="0" dirty="0" smtClean="0">
                <a:solidFill>
                  <a:srgbClr val="0000FF"/>
                </a:solidFill>
                <a:latin typeface="Calibri" pitchFamily="34" charset="0"/>
                <a:ea typeface="Calibri"/>
                <a:cs typeface="Arial" pitchFamily="34" charset="0"/>
              </a:rPr>
              <a:t>SMAC implementation </a:t>
            </a:r>
            <a:r>
              <a:rPr lang="en-US" i="0" dirty="0" smtClean="0">
                <a:solidFill>
                  <a:schemeClr val="tx1"/>
                </a:solidFill>
                <a:latin typeface="Calibri" pitchFamily="34" charset="0"/>
                <a:ea typeface="Calibri"/>
                <a:cs typeface="Arial" pitchFamily="34" charset="0"/>
              </a:rPr>
              <a:t>is a </a:t>
            </a:r>
            <a:r>
              <a:rPr lang="en-US" i="0" dirty="0" smtClean="0">
                <a:solidFill>
                  <a:schemeClr val="tx1"/>
                </a:solidFill>
                <a:latin typeface="Calibri" pitchFamily="34" charset="0"/>
                <a:ea typeface="Calibri"/>
                <a:cs typeface="Arial" pitchFamily="34" charset="0"/>
              </a:rPr>
              <a:t>strength </a:t>
            </a:r>
            <a:r>
              <a:rPr lang="en-US" i="0" dirty="0" smtClean="0">
                <a:solidFill>
                  <a:schemeClr val="tx1"/>
                </a:solidFill>
                <a:latin typeface="Calibri" pitchFamily="34" charset="0"/>
                <a:ea typeface="Calibri"/>
                <a:cs typeface="Arial" pitchFamily="34" charset="0"/>
              </a:rPr>
              <a:t>of </a:t>
            </a:r>
            <a:r>
              <a:rPr lang="en-US" i="0" dirty="0" smtClean="0">
                <a:solidFill>
                  <a:schemeClr val="tx1"/>
                </a:solidFill>
                <a:latin typeface="Calibri" pitchFamily="34" charset="0"/>
                <a:ea typeface="Calibri"/>
                <a:cs typeface="Arial" pitchFamily="34" charset="0"/>
              </a:rPr>
              <a:t>Cognizant.</a:t>
            </a:r>
            <a:endParaRPr lang="en-US" i="0" dirty="0" smtClean="0">
              <a:solidFill>
                <a:schemeClr val="tx1"/>
              </a:solidFill>
              <a:latin typeface="Calibri" pitchFamily="34" charset="0"/>
              <a:ea typeface="Calibri"/>
              <a:cs typeface="Arial" pitchFamily="34" charset="0"/>
            </a:endParaRPr>
          </a:p>
          <a:p>
            <a:pPr marL="114300" indent="-114300">
              <a:lnSpc>
                <a:spcPct val="115000"/>
              </a:lnSpc>
              <a:spcBef>
                <a:spcPts val="0"/>
              </a:spcBef>
              <a:spcAft>
                <a:spcPts val="0"/>
              </a:spcAft>
              <a:buFont typeface="Symbol"/>
              <a:buChar char=""/>
              <a:defRPr/>
            </a:pPr>
            <a:r>
              <a:rPr lang="en-US" sz="1200" i="0" dirty="0" smtClean="0">
                <a:solidFill>
                  <a:schemeClr val="tx1"/>
                </a:solidFill>
                <a:latin typeface="Calibri" pitchFamily="34" charset="0"/>
                <a:ea typeface="Calibri"/>
                <a:cs typeface="Arial" pitchFamily="34" charset="0"/>
              </a:rPr>
              <a:t>According to Gartner’s analysis, Cognizant has </a:t>
            </a:r>
            <a:r>
              <a:rPr lang="en-US" sz="1200" i="0" dirty="0" smtClean="0">
                <a:solidFill>
                  <a:schemeClr val="tx1"/>
                </a:solidFill>
                <a:latin typeface="Calibri" pitchFamily="34" charset="0"/>
                <a:ea typeface="Calibri"/>
                <a:cs typeface="Arial" pitchFamily="34" charset="0"/>
              </a:rPr>
              <a:t>strong capability in CRM, Supply </a:t>
            </a:r>
            <a:r>
              <a:rPr lang="en-US" sz="1200" i="0" dirty="0" smtClean="0">
                <a:solidFill>
                  <a:schemeClr val="tx1"/>
                </a:solidFill>
                <a:latin typeface="Calibri" pitchFamily="34" charset="0"/>
                <a:ea typeface="Calibri"/>
                <a:cs typeface="Arial" pitchFamily="34" charset="0"/>
              </a:rPr>
              <a:t>Chain Management, consulting &amp; system integration, SAP ERP, Oracle, Business  intelligence &amp; project based testing services.</a:t>
            </a:r>
            <a:endParaRPr lang="en-US" sz="1200" i="0" dirty="0">
              <a:solidFill>
                <a:schemeClr val="tx1"/>
              </a:solidFill>
              <a:latin typeface="Calibri" pitchFamily="34" charset="0"/>
              <a:ea typeface="Calibri"/>
              <a:cs typeface="Arial" pitchFamily="34" charset="0"/>
            </a:endParaRPr>
          </a:p>
          <a:p>
            <a:pPr marL="114300" indent="-114300">
              <a:lnSpc>
                <a:spcPct val="115000"/>
              </a:lnSpc>
              <a:spcBef>
                <a:spcPts val="0"/>
              </a:spcBef>
              <a:spcAft>
                <a:spcPts val="0"/>
              </a:spcAft>
              <a:buFont typeface="Symbol"/>
              <a:buChar char=""/>
              <a:defRPr/>
            </a:pPr>
            <a:r>
              <a:rPr lang="en-US" sz="1200" i="0" dirty="0">
                <a:solidFill>
                  <a:schemeClr val="tx1"/>
                </a:solidFill>
                <a:latin typeface="Calibri" pitchFamily="34" charset="0"/>
                <a:ea typeface="Calibri"/>
                <a:cs typeface="Arial" pitchFamily="34" charset="0"/>
              </a:rPr>
              <a:t>Strong liquidity position</a:t>
            </a:r>
          </a:p>
          <a:p>
            <a:pPr marL="400050" lvl="1" indent="-171450">
              <a:lnSpc>
                <a:spcPct val="115000"/>
              </a:lnSpc>
              <a:spcBef>
                <a:spcPts val="0"/>
              </a:spcBef>
              <a:spcAft>
                <a:spcPts val="0"/>
              </a:spcAft>
              <a:buFont typeface="Courier New"/>
              <a:buChar char="o"/>
              <a:defRPr/>
            </a:pPr>
            <a:r>
              <a:rPr lang="en-US" sz="1200" i="0" dirty="0">
                <a:solidFill>
                  <a:schemeClr val="tx1"/>
                </a:solidFill>
                <a:latin typeface="Calibri" pitchFamily="34" charset="0"/>
                <a:ea typeface="Calibri"/>
                <a:cs typeface="Arial" pitchFamily="34" charset="0"/>
              </a:rPr>
              <a:t>Current ratio higher than IT Services &amp; Consulting sector average </a:t>
            </a:r>
          </a:p>
        </p:txBody>
      </p:sp>
      <p:sp>
        <p:nvSpPr>
          <p:cNvPr id="6" name="Rounded Rectangle 5"/>
          <p:cNvSpPr/>
          <p:nvPr/>
        </p:nvSpPr>
        <p:spPr>
          <a:xfrm>
            <a:off x="609600" y="3733800"/>
            <a:ext cx="3733800" cy="2438400"/>
          </a:xfrm>
          <a:prstGeom prst="roundRect">
            <a:avLst/>
          </a:prstGeom>
          <a:solidFill>
            <a:srgbClr val="0070C0">
              <a:alpha val="2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14300" indent="-114300">
              <a:lnSpc>
                <a:spcPct val="115000"/>
              </a:lnSpc>
              <a:buFont typeface="Symbol" pitchFamily="18" charset="2"/>
              <a:buChar char=""/>
            </a:pPr>
            <a:endParaRPr lang="en-US" sz="1200" i="0" dirty="0" smtClean="0">
              <a:solidFill>
                <a:srgbClr val="0000FF"/>
              </a:solidFill>
              <a:latin typeface="Calibri" pitchFamily="34" charset="0"/>
              <a:cs typeface="Arial" charset="0"/>
            </a:endParaRPr>
          </a:p>
          <a:p>
            <a:pPr marL="114300" indent="-114300">
              <a:lnSpc>
                <a:spcPct val="115000"/>
              </a:lnSpc>
              <a:buFont typeface="Symbol" pitchFamily="18" charset="2"/>
              <a:buChar char=""/>
            </a:pPr>
            <a:r>
              <a:rPr lang="en-US" i="0" dirty="0" smtClean="0">
                <a:solidFill>
                  <a:srgbClr val="0000FF"/>
                </a:solidFill>
                <a:latin typeface="Calibri" pitchFamily="34" charset="0"/>
                <a:cs typeface="Arial" charset="0"/>
              </a:rPr>
              <a:t>SaaS market is an upcoming huge opportunity for CTS.</a:t>
            </a:r>
            <a:endParaRPr lang="en-US" sz="1200" i="0" dirty="0" smtClean="0">
              <a:solidFill>
                <a:srgbClr val="0000FF"/>
              </a:solidFill>
              <a:latin typeface="Calibri" pitchFamily="34" charset="0"/>
              <a:cs typeface="Arial" charset="0"/>
            </a:endParaRPr>
          </a:p>
          <a:p>
            <a:pPr marL="114300" indent="-114300">
              <a:lnSpc>
                <a:spcPct val="115000"/>
              </a:lnSpc>
              <a:buFont typeface="Symbol" pitchFamily="18" charset="2"/>
              <a:buChar char=""/>
            </a:pPr>
            <a:r>
              <a:rPr lang="en-US" sz="1200" i="0" dirty="0" smtClean="0">
                <a:solidFill>
                  <a:schemeClr val="tx1"/>
                </a:solidFill>
                <a:latin typeface="Calibri" pitchFamily="34" charset="0"/>
                <a:cs typeface="Arial" charset="0"/>
              </a:rPr>
              <a:t>Significant </a:t>
            </a:r>
            <a:r>
              <a:rPr lang="en-US" sz="1200" i="0" dirty="0">
                <a:solidFill>
                  <a:schemeClr val="tx1"/>
                </a:solidFill>
                <a:latin typeface="Calibri" pitchFamily="34" charset="0"/>
                <a:cs typeface="Arial" charset="0"/>
              </a:rPr>
              <a:t>investment in emerging technologies are expected to reap dividends in coming </a:t>
            </a:r>
            <a:r>
              <a:rPr lang="en-US" sz="1200" i="0" dirty="0" smtClean="0">
                <a:solidFill>
                  <a:schemeClr val="tx1"/>
                </a:solidFill>
                <a:latin typeface="Calibri" pitchFamily="34" charset="0"/>
                <a:cs typeface="Arial" charset="0"/>
              </a:rPr>
              <a:t>quarters</a:t>
            </a:r>
            <a:endParaRPr lang="en-US" sz="1200" i="0" dirty="0">
              <a:solidFill>
                <a:schemeClr val="tx1"/>
              </a:solidFill>
              <a:latin typeface="Calibri" pitchFamily="34" charset="0"/>
              <a:cs typeface="Arial" charset="0"/>
            </a:endParaRPr>
          </a:p>
          <a:p>
            <a:pPr marL="114300" indent="-114300">
              <a:lnSpc>
                <a:spcPct val="115000"/>
              </a:lnSpc>
              <a:buFont typeface="Symbol" pitchFamily="18" charset="2"/>
              <a:buChar char=""/>
            </a:pPr>
            <a:r>
              <a:rPr lang="en-US" sz="1200" i="0" dirty="0" smtClean="0">
                <a:solidFill>
                  <a:schemeClr val="tx1"/>
                </a:solidFill>
                <a:latin typeface="Calibri" pitchFamily="34" charset="0"/>
                <a:cs typeface="Arial" charset="0"/>
              </a:rPr>
              <a:t>Positive outlook for IT services</a:t>
            </a:r>
          </a:p>
          <a:p>
            <a:pPr marL="400050" lvl="1" indent="-171450">
              <a:lnSpc>
                <a:spcPct val="115000"/>
              </a:lnSpc>
              <a:buFont typeface="Courier New" pitchFamily="49" charset="0"/>
              <a:buChar char="o"/>
            </a:pPr>
            <a:r>
              <a:rPr lang="en-US" sz="1200" i="0" dirty="0" smtClean="0">
                <a:solidFill>
                  <a:schemeClr val="tx1"/>
                </a:solidFill>
                <a:latin typeface="Calibri" pitchFamily="34" charset="0"/>
                <a:cs typeface="Arial" charset="0"/>
              </a:rPr>
              <a:t>Outsourcing industry is expected to reach $175 bn by 2020 (NASSCOM)</a:t>
            </a:r>
          </a:p>
          <a:p>
            <a:pPr marL="114300" indent="-114300">
              <a:lnSpc>
                <a:spcPct val="115000"/>
              </a:lnSpc>
              <a:buFont typeface="Symbol" pitchFamily="18" charset="2"/>
              <a:buChar char=""/>
            </a:pPr>
            <a:r>
              <a:rPr lang="en-US" sz="1200" i="0" dirty="0" err="1" smtClean="0">
                <a:solidFill>
                  <a:srgbClr val="0000FF"/>
                </a:solidFill>
                <a:latin typeface="Calibri" pitchFamily="34" charset="0"/>
                <a:cs typeface="Arial" charset="0"/>
              </a:rPr>
              <a:t>BPaaS</a:t>
            </a:r>
            <a:r>
              <a:rPr lang="en-US" sz="1200" i="0" dirty="0" smtClean="0">
                <a:solidFill>
                  <a:srgbClr val="0000FF"/>
                </a:solidFill>
                <a:latin typeface="Calibri" pitchFamily="34" charset="0"/>
                <a:cs typeface="Arial" charset="0"/>
              </a:rPr>
              <a:t> - </a:t>
            </a:r>
            <a:r>
              <a:rPr lang="en-US" sz="1200" i="0" dirty="0">
                <a:solidFill>
                  <a:srgbClr val="0000FF"/>
                </a:solidFill>
                <a:latin typeface="Calibri" pitchFamily="34" charset="0"/>
                <a:cs typeface="Arial" charset="0"/>
              </a:rPr>
              <a:t>the next big trend in the BPO </a:t>
            </a:r>
            <a:r>
              <a:rPr lang="en-US" sz="1200" i="0" dirty="0" smtClean="0">
                <a:solidFill>
                  <a:srgbClr val="0000FF"/>
                </a:solidFill>
                <a:latin typeface="Calibri" pitchFamily="34" charset="0"/>
                <a:cs typeface="Arial" charset="0"/>
              </a:rPr>
              <a:t>segment</a:t>
            </a:r>
          </a:p>
          <a:p>
            <a:pPr marL="114300" indent="-114300">
              <a:lnSpc>
                <a:spcPct val="115000"/>
              </a:lnSpc>
              <a:buFont typeface="Symbol" pitchFamily="18" charset="2"/>
              <a:buChar char=""/>
            </a:pPr>
            <a:endParaRPr lang="en-US" sz="1200" i="0" dirty="0">
              <a:solidFill>
                <a:schemeClr val="tx1"/>
              </a:solidFill>
              <a:latin typeface="Calibri" pitchFamily="34" charset="0"/>
              <a:cs typeface="Arial" charset="0"/>
            </a:endParaRPr>
          </a:p>
        </p:txBody>
      </p:sp>
      <p:sp>
        <p:nvSpPr>
          <p:cNvPr id="7" name="Rounded Rectangle 6"/>
          <p:cNvSpPr/>
          <p:nvPr/>
        </p:nvSpPr>
        <p:spPr>
          <a:xfrm>
            <a:off x="4800600" y="1295400"/>
            <a:ext cx="3810000" cy="2133600"/>
          </a:xfrm>
          <a:prstGeom prst="roundRect">
            <a:avLst/>
          </a:prstGeom>
          <a:solidFill>
            <a:srgbClr val="0070C0">
              <a:alpha val="2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14300" indent="-114300">
              <a:lnSpc>
                <a:spcPct val="115000"/>
              </a:lnSpc>
              <a:spcBef>
                <a:spcPts val="0"/>
              </a:spcBef>
              <a:spcAft>
                <a:spcPts val="0"/>
              </a:spcAft>
              <a:buFont typeface="Symbol"/>
              <a:buChar char=""/>
              <a:defRPr/>
            </a:pPr>
            <a:r>
              <a:rPr lang="en-US" sz="1200" i="0" dirty="0" smtClean="0">
                <a:solidFill>
                  <a:schemeClr val="tx1"/>
                </a:solidFill>
                <a:latin typeface="Calibri" pitchFamily="34" charset="0"/>
                <a:ea typeface="Calibri"/>
                <a:cs typeface="Arial" pitchFamily="34" charset="0"/>
              </a:rPr>
              <a:t>Minimal presence in Product Engineering Services</a:t>
            </a:r>
          </a:p>
          <a:p>
            <a:pPr marL="114300" indent="-114300">
              <a:lnSpc>
                <a:spcPct val="115000"/>
              </a:lnSpc>
              <a:spcBef>
                <a:spcPts val="0"/>
              </a:spcBef>
              <a:spcAft>
                <a:spcPts val="0"/>
              </a:spcAft>
              <a:buFont typeface="Symbol"/>
              <a:buChar char=""/>
              <a:defRPr/>
            </a:pPr>
            <a:r>
              <a:rPr lang="en-US" i="0" dirty="0" smtClean="0">
                <a:solidFill>
                  <a:schemeClr val="tx1"/>
                </a:solidFill>
                <a:latin typeface="Calibri" pitchFamily="34" charset="0"/>
                <a:ea typeface="Calibri"/>
                <a:cs typeface="Arial" pitchFamily="34" charset="0"/>
              </a:rPr>
              <a:t>By </a:t>
            </a:r>
            <a:r>
              <a:rPr lang="en-US" i="0" dirty="0" smtClean="0">
                <a:solidFill>
                  <a:srgbClr val="0000FF"/>
                </a:solidFill>
                <a:latin typeface="Calibri" pitchFamily="34" charset="0"/>
                <a:ea typeface="Calibri"/>
                <a:cs typeface="Arial" pitchFamily="34" charset="0"/>
              </a:rPr>
              <a:t>revenue distribution and operating margin </a:t>
            </a:r>
            <a:r>
              <a:rPr lang="en-US" i="0" dirty="0" smtClean="0">
                <a:solidFill>
                  <a:schemeClr val="tx1"/>
                </a:solidFill>
                <a:latin typeface="Calibri" pitchFamily="34" charset="0"/>
                <a:ea typeface="Calibri"/>
                <a:cs typeface="Arial" pitchFamily="34" charset="0"/>
              </a:rPr>
              <a:t>the  vertical under which Technology contributes the </a:t>
            </a:r>
            <a:r>
              <a:rPr lang="en-US" i="0" dirty="0" smtClean="0">
                <a:solidFill>
                  <a:srgbClr val="0000FF"/>
                </a:solidFill>
                <a:latin typeface="Calibri" pitchFamily="34" charset="0"/>
                <a:ea typeface="Calibri"/>
                <a:cs typeface="Arial" pitchFamily="34" charset="0"/>
              </a:rPr>
              <a:t>least</a:t>
            </a:r>
            <a:r>
              <a:rPr lang="en-US" i="0" dirty="0" smtClean="0">
                <a:solidFill>
                  <a:schemeClr val="tx1"/>
                </a:solidFill>
                <a:latin typeface="Calibri" pitchFamily="34" charset="0"/>
                <a:ea typeface="Calibri"/>
                <a:cs typeface="Arial" pitchFamily="34" charset="0"/>
              </a:rPr>
              <a:t> &amp; </a:t>
            </a:r>
            <a:r>
              <a:rPr lang="en-US" i="0" dirty="0" smtClean="0">
                <a:solidFill>
                  <a:srgbClr val="0000FF"/>
                </a:solidFill>
                <a:latin typeface="Calibri" pitchFamily="34" charset="0"/>
                <a:ea typeface="Calibri"/>
                <a:cs typeface="Arial" pitchFamily="34" charset="0"/>
              </a:rPr>
              <a:t>growth rate is also the minimum</a:t>
            </a:r>
            <a:r>
              <a:rPr lang="en-US" i="0" dirty="0" smtClean="0">
                <a:solidFill>
                  <a:schemeClr val="tx1"/>
                </a:solidFill>
                <a:latin typeface="Calibri" pitchFamily="34" charset="0"/>
                <a:ea typeface="Calibri"/>
                <a:cs typeface="Arial" pitchFamily="34" charset="0"/>
              </a:rPr>
              <a:t>. The revenue &amp; operating margin share for this vertical has shown downwards trend in 2012 with respect to 2011.</a:t>
            </a:r>
          </a:p>
          <a:p>
            <a:pPr marL="114300" indent="-114300">
              <a:lnSpc>
                <a:spcPct val="115000"/>
              </a:lnSpc>
              <a:spcBef>
                <a:spcPts val="0"/>
              </a:spcBef>
              <a:spcAft>
                <a:spcPts val="0"/>
              </a:spcAft>
              <a:buFont typeface="Symbol"/>
              <a:buChar char=""/>
              <a:defRPr/>
            </a:pPr>
            <a:r>
              <a:rPr lang="en-US" sz="1200" i="0" dirty="0" smtClean="0">
                <a:solidFill>
                  <a:schemeClr val="tx1"/>
                </a:solidFill>
                <a:latin typeface="Calibri" pitchFamily="34" charset="0"/>
                <a:ea typeface="Calibri"/>
                <a:cs typeface="Arial" pitchFamily="34" charset="0"/>
              </a:rPr>
              <a:t>CTS presence in </a:t>
            </a:r>
            <a:r>
              <a:rPr lang="en-US" sz="1200" i="0" dirty="0" smtClean="0">
                <a:solidFill>
                  <a:srgbClr val="0000FF"/>
                </a:solidFill>
                <a:latin typeface="Calibri" pitchFamily="34" charset="0"/>
                <a:ea typeface="Calibri"/>
                <a:cs typeface="Arial" pitchFamily="34" charset="0"/>
              </a:rPr>
              <a:t>Semiconductor industry is vey much limited</a:t>
            </a:r>
            <a:r>
              <a:rPr lang="en-US" sz="1200" i="0" dirty="0" smtClean="0">
                <a:solidFill>
                  <a:schemeClr val="tx1"/>
                </a:solidFill>
                <a:latin typeface="Calibri" pitchFamily="34" charset="0"/>
                <a:ea typeface="Calibri"/>
                <a:cs typeface="Arial" pitchFamily="34" charset="0"/>
              </a:rPr>
              <a:t>.</a:t>
            </a:r>
          </a:p>
        </p:txBody>
      </p:sp>
      <p:sp>
        <p:nvSpPr>
          <p:cNvPr id="8" name="Rounded Rectangle 7"/>
          <p:cNvSpPr/>
          <p:nvPr/>
        </p:nvSpPr>
        <p:spPr>
          <a:xfrm>
            <a:off x="4800600" y="3733800"/>
            <a:ext cx="3810000" cy="2209800"/>
          </a:xfrm>
          <a:prstGeom prst="roundRect">
            <a:avLst/>
          </a:prstGeom>
          <a:solidFill>
            <a:srgbClr val="0070C0">
              <a:alpha val="2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14300" indent="-114300">
              <a:lnSpc>
                <a:spcPct val="115000"/>
              </a:lnSpc>
              <a:spcBef>
                <a:spcPts val="0"/>
              </a:spcBef>
              <a:spcAft>
                <a:spcPts val="0"/>
              </a:spcAft>
              <a:buFont typeface="Symbol"/>
              <a:buChar char=""/>
              <a:defRPr/>
            </a:pPr>
            <a:r>
              <a:rPr lang="en-US" sz="1200" i="0" dirty="0" smtClean="0">
                <a:solidFill>
                  <a:schemeClr val="tx1"/>
                </a:solidFill>
                <a:latin typeface="Calibri" pitchFamily="34" charset="0"/>
                <a:ea typeface="Calibri"/>
                <a:cs typeface="Arial" pitchFamily="34" charset="0"/>
              </a:rPr>
              <a:t>Rising </a:t>
            </a:r>
            <a:r>
              <a:rPr lang="en-US" sz="1200" i="0" dirty="0">
                <a:solidFill>
                  <a:schemeClr val="tx1"/>
                </a:solidFill>
                <a:latin typeface="Calibri" pitchFamily="34" charset="0"/>
                <a:ea typeface="Calibri"/>
                <a:cs typeface="Arial" pitchFamily="34" charset="0"/>
              </a:rPr>
              <a:t>wage inflation in India leading to margin </a:t>
            </a:r>
            <a:r>
              <a:rPr lang="en-US" sz="1200" i="0" dirty="0" smtClean="0">
                <a:solidFill>
                  <a:schemeClr val="tx1"/>
                </a:solidFill>
                <a:latin typeface="Calibri" pitchFamily="34" charset="0"/>
                <a:ea typeface="Calibri"/>
                <a:cs typeface="Arial" pitchFamily="34" charset="0"/>
              </a:rPr>
              <a:t>pressure</a:t>
            </a:r>
          </a:p>
          <a:p>
            <a:pPr marL="114300" indent="-114300">
              <a:lnSpc>
                <a:spcPct val="115000"/>
              </a:lnSpc>
              <a:spcBef>
                <a:spcPts val="0"/>
              </a:spcBef>
              <a:spcAft>
                <a:spcPts val="0"/>
              </a:spcAft>
              <a:buFont typeface="Symbol"/>
              <a:buChar char=""/>
              <a:defRPr/>
            </a:pPr>
            <a:r>
              <a:rPr lang="en-US" i="0" dirty="0" smtClean="0">
                <a:solidFill>
                  <a:schemeClr val="tx1"/>
                </a:solidFill>
                <a:cs typeface="Arial"/>
              </a:rPr>
              <a:t>Hi Tech industry is characterized by cyclic demand and shorter life cycle</a:t>
            </a:r>
          </a:p>
          <a:p>
            <a:pPr marL="114300" indent="-114300">
              <a:lnSpc>
                <a:spcPct val="115000"/>
              </a:lnSpc>
              <a:spcBef>
                <a:spcPts val="0"/>
              </a:spcBef>
              <a:spcAft>
                <a:spcPts val="0"/>
              </a:spcAft>
              <a:buFont typeface="Symbol"/>
              <a:buChar char=""/>
              <a:defRPr/>
            </a:pPr>
            <a:r>
              <a:rPr lang="en-US" i="0" dirty="0" smtClean="0">
                <a:solidFill>
                  <a:schemeClr val="tx1"/>
                </a:solidFill>
                <a:cs typeface="Arial"/>
              </a:rPr>
              <a:t>Intense competition in Hi Tech segment from low cost service providers such as TCS, Wipro</a:t>
            </a:r>
            <a:endParaRPr lang="en-US" sz="1200" i="0" dirty="0" smtClean="0">
              <a:solidFill>
                <a:schemeClr val="tx1"/>
              </a:solidFill>
              <a:ea typeface="Calibri"/>
              <a:cs typeface="Arial" pitchFamily="34" charset="0"/>
            </a:endParaRPr>
          </a:p>
        </p:txBody>
      </p:sp>
      <p:graphicFrame>
        <p:nvGraphicFramePr>
          <p:cNvPr id="9" name="Group 662"/>
          <p:cNvGraphicFramePr>
            <a:graphicFrameLocks noGrp="1"/>
          </p:cNvGraphicFramePr>
          <p:nvPr/>
        </p:nvGraphicFramePr>
        <p:xfrm>
          <a:off x="1752600" y="838200"/>
          <a:ext cx="1447800" cy="304800"/>
        </p:xfrm>
        <a:graphic>
          <a:graphicData uri="http://schemas.openxmlformats.org/drawingml/2006/table">
            <a:tbl>
              <a:tblPr/>
              <a:tblGrid>
                <a:gridCol w="1447800"/>
              </a:tblGrid>
              <a:tr h="228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Strengths</a:t>
                      </a:r>
                    </a:p>
                  </a:txBody>
                  <a:tcPr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B9CDE5"/>
                    </a:solidFill>
                  </a:tcPr>
                </a:tc>
              </a:tr>
            </a:tbl>
          </a:graphicData>
        </a:graphic>
      </p:graphicFrame>
      <p:graphicFrame>
        <p:nvGraphicFramePr>
          <p:cNvPr id="10" name="Group 662"/>
          <p:cNvGraphicFramePr>
            <a:graphicFrameLocks noGrp="1"/>
          </p:cNvGraphicFramePr>
          <p:nvPr/>
        </p:nvGraphicFramePr>
        <p:xfrm>
          <a:off x="5943600" y="1017588"/>
          <a:ext cx="1447800" cy="304800"/>
        </p:xfrm>
        <a:graphic>
          <a:graphicData uri="http://schemas.openxmlformats.org/drawingml/2006/table">
            <a:tbl>
              <a:tblPr/>
              <a:tblGrid>
                <a:gridCol w="1447800"/>
              </a:tblGrid>
              <a:tr h="228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Weaknesses</a:t>
                      </a:r>
                    </a:p>
                  </a:txBody>
                  <a:tcPr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B9CDE5"/>
                    </a:solidFill>
                  </a:tcPr>
                </a:tc>
              </a:tr>
            </a:tbl>
          </a:graphicData>
        </a:graphic>
      </p:graphicFrame>
      <p:graphicFrame>
        <p:nvGraphicFramePr>
          <p:cNvPr id="11" name="Group 662"/>
          <p:cNvGraphicFramePr>
            <a:graphicFrameLocks noGrp="1"/>
          </p:cNvGraphicFramePr>
          <p:nvPr>
            <p:extLst>
              <p:ext uri="{D42A27DB-BD31-4B8C-83A1-F6EECF244321}">
                <p14:modId xmlns:p14="http://schemas.microsoft.com/office/powerpoint/2010/main" xmlns="" val="1082292886"/>
              </p:ext>
            </p:extLst>
          </p:nvPr>
        </p:nvGraphicFramePr>
        <p:xfrm>
          <a:off x="5972175" y="5897563"/>
          <a:ext cx="1447800" cy="304800"/>
        </p:xfrm>
        <a:graphic>
          <a:graphicData uri="http://schemas.openxmlformats.org/drawingml/2006/table">
            <a:tbl>
              <a:tblPr/>
              <a:tblGrid>
                <a:gridCol w="1447800"/>
              </a:tblGrid>
              <a:tr h="228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Threats</a:t>
                      </a:r>
                    </a:p>
                  </a:txBody>
                  <a:tcPr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B9CDE5"/>
                    </a:solidFill>
                  </a:tcPr>
                </a:tc>
              </a:tr>
            </a:tbl>
          </a:graphicData>
        </a:graphic>
      </p:graphicFrame>
      <p:graphicFrame>
        <p:nvGraphicFramePr>
          <p:cNvPr id="12" name="Group 662"/>
          <p:cNvGraphicFramePr>
            <a:graphicFrameLocks noGrp="1"/>
          </p:cNvGraphicFramePr>
          <p:nvPr>
            <p:extLst>
              <p:ext uri="{D42A27DB-BD31-4B8C-83A1-F6EECF244321}">
                <p14:modId xmlns:p14="http://schemas.microsoft.com/office/powerpoint/2010/main" xmlns="" val="1467950068"/>
              </p:ext>
            </p:extLst>
          </p:nvPr>
        </p:nvGraphicFramePr>
        <p:xfrm>
          <a:off x="1675600" y="6009375"/>
          <a:ext cx="1447800" cy="304800"/>
        </p:xfrm>
        <a:graphic>
          <a:graphicData uri="http://schemas.openxmlformats.org/drawingml/2006/table">
            <a:tbl>
              <a:tblPr/>
              <a:tblGrid>
                <a:gridCol w="1447800"/>
              </a:tblGrid>
              <a:tr h="228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Opportunities</a:t>
                      </a:r>
                    </a:p>
                  </a:txBody>
                  <a:tcPr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rgbClr val="B9CDE5"/>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762000"/>
            <a:ext cx="8991599" cy="55626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3" name="Title 1"/>
          <p:cNvSpPr txBox="1">
            <a:spLocks/>
          </p:cNvSpPr>
          <p:nvPr/>
        </p:nvSpPr>
        <p:spPr>
          <a:xfrm>
            <a:off x="838200" y="0"/>
            <a:ext cx="7315200" cy="6096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chemeClr val="bg1"/>
                </a:solidFill>
                <a:effectLst/>
                <a:uLnTx/>
                <a:uFillTx/>
                <a:latin typeface="Myriad Pro"/>
                <a:ea typeface="+mj-ea"/>
                <a:cs typeface="+mj-cs"/>
              </a:rPr>
              <a:t>SWOT </a:t>
            </a:r>
            <a:r>
              <a:rPr kumimoji="0" lang="en-US" sz="2000" b="1" i="0" u="none" strike="noStrike" kern="1200" cap="none" spc="0" normalizeH="0" baseline="0" noProof="0" dirty="0" smtClean="0">
                <a:ln>
                  <a:noFill/>
                </a:ln>
                <a:solidFill>
                  <a:schemeClr val="bg1"/>
                </a:solidFill>
                <a:effectLst/>
                <a:uLnTx/>
                <a:uFillTx/>
                <a:latin typeface="Myriad Pro"/>
                <a:ea typeface="+mj-ea"/>
                <a:cs typeface="+mj-cs"/>
              </a:rPr>
              <a:t>Analysis: Consulting &amp; System Integration Services</a:t>
            </a:r>
          </a:p>
          <a:p>
            <a:pPr marL="0" marR="0" lvl="0" indent="0" defTabSz="914400" rtl="0" eaLnBrk="0" fontAlgn="base" latinLnBrk="0" hangingPunct="0">
              <a:lnSpc>
                <a:spcPct val="100000"/>
              </a:lnSpc>
              <a:spcBef>
                <a:spcPct val="0"/>
              </a:spcBef>
              <a:spcAft>
                <a:spcPct val="0"/>
              </a:spcAft>
              <a:buClrTx/>
              <a:buSzTx/>
              <a:buFontTx/>
              <a:buNone/>
              <a:tabLst/>
              <a:defRPr/>
            </a:pPr>
            <a:r>
              <a:rPr lang="en-US" sz="2000" b="1" i="0" dirty="0" smtClean="0">
                <a:solidFill>
                  <a:schemeClr val="bg1"/>
                </a:solidFill>
                <a:latin typeface="Myriad Pro"/>
                <a:ea typeface="+mj-ea"/>
                <a:cs typeface="+mj-cs"/>
              </a:rPr>
              <a:t>Gartner Report</a:t>
            </a:r>
            <a:endParaRPr kumimoji="0" lang="en-US" sz="2000" b="1" i="0" u="none" strike="noStrike" kern="1200" cap="none" spc="0" normalizeH="0" baseline="0" noProof="0" dirty="0" smtClean="0">
              <a:ln>
                <a:noFill/>
              </a:ln>
              <a:solidFill>
                <a:schemeClr val="bg1"/>
              </a:solidFill>
              <a:effectLst/>
              <a:uLnTx/>
              <a:uFillTx/>
              <a:latin typeface="Myriad Pro"/>
              <a:ea typeface="+mj-ea"/>
              <a:cs typeface="+mj-cs"/>
            </a:endParaRPr>
          </a:p>
          <a:p>
            <a:pPr marL="0" marR="0" lvl="0" indent="0"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chemeClr val="bg1"/>
                </a:solidFill>
                <a:effectLst/>
                <a:uLnTx/>
                <a:uFillTx/>
                <a:latin typeface="Myriad Pro"/>
                <a:ea typeface="+mj-ea"/>
                <a:cs typeface="+mj-cs"/>
              </a:rPr>
              <a:t> </a:t>
            </a:r>
            <a:endParaRPr kumimoji="0" lang="en-US" sz="2000" b="1" i="0" u="none" strike="noStrike" kern="1200" cap="none" spc="0" normalizeH="0" baseline="0" noProof="0" dirty="0" smtClean="0">
              <a:ln>
                <a:noFill/>
              </a:ln>
              <a:solidFill>
                <a:schemeClr val="bg1"/>
              </a:solidFill>
              <a:effectLst/>
              <a:uLnTx/>
              <a:uFillTx/>
              <a:latin typeface="Myriad Pro"/>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0600" y="0"/>
            <a:ext cx="7467600" cy="480901"/>
          </a:xfrm>
          <a:prstGeom prst="rect">
            <a:avLst/>
          </a:prstGeom>
          <a:noFill/>
          <a:ln w="9525">
            <a:noFill/>
            <a:miter lim="800000"/>
            <a:headEnd/>
            <a:tailEnd/>
          </a:ln>
        </p:spPr>
        <p:txBody>
          <a:bodyPr>
            <a:spAutoFit/>
          </a:bodyPr>
          <a:lstStyle/>
          <a:p>
            <a:pPr marL="0" marR="0" lvl="0" indent="0" algn="ctr"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noProof="0" dirty="0" smtClean="0">
                <a:solidFill>
                  <a:schemeClr val="bg1"/>
                </a:solidFill>
                <a:latin typeface="Myriad Pro"/>
                <a:ea typeface="+mj-ea"/>
                <a:cs typeface="+mj-cs"/>
              </a:rPr>
              <a:t>Executive Summary</a:t>
            </a:r>
            <a:r>
              <a:rPr kumimoji="0" lang="en-US" sz="2400" b="1" i="0" u="none" strike="noStrike" kern="1200" cap="none" spc="0" normalizeH="0" baseline="0" noProof="0" dirty="0" smtClean="0">
                <a:ln>
                  <a:noFill/>
                </a:ln>
                <a:solidFill>
                  <a:schemeClr val="bg1"/>
                </a:solidFill>
                <a:effectLst/>
                <a:uLnTx/>
                <a:uFillTx/>
                <a:latin typeface="Myriad Pro"/>
                <a:ea typeface="+mj-ea"/>
                <a:cs typeface="+mj-cs"/>
              </a:rPr>
              <a:t> </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
        <p:nvSpPr>
          <p:cNvPr id="3" name="Rectangle 2"/>
          <p:cNvSpPr/>
          <p:nvPr/>
        </p:nvSpPr>
        <p:spPr>
          <a:xfrm>
            <a:off x="152400" y="758668"/>
            <a:ext cx="8686800" cy="88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69863" indent="-169863" algn="just">
              <a:lnSpc>
                <a:spcPct val="110000"/>
              </a:lnSpc>
              <a:spcBef>
                <a:spcPts val="600"/>
              </a:spcBef>
              <a:buFontTx/>
              <a:buChar char="•"/>
            </a:pPr>
            <a:r>
              <a:rPr lang="en-US" sz="1400" b="1" i="0" dirty="0" smtClean="0">
                <a:solidFill>
                  <a:srgbClr val="0000FF"/>
                </a:solidFill>
                <a:latin typeface="Calibri" pitchFamily="34" charset="0"/>
              </a:rPr>
              <a:t>Financial Performance</a:t>
            </a:r>
          </a:p>
          <a:p>
            <a:pPr lvl="1">
              <a:buFont typeface="Wingdings" pitchFamily="2" charset="2"/>
              <a:buChar char="Ø"/>
            </a:pPr>
            <a:r>
              <a:rPr lang="en-US" i="0" dirty="0" smtClean="0"/>
              <a:t>The vertical including </a:t>
            </a:r>
            <a:r>
              <a:rPr lang="en-US" b="1" i="0" dirty="0" smtClean="0">
                <a:solidFill>
                  <a:srgbClr val="0000FF"/>
                </a:solidFill>
              </a:rPr>
              <a:t>communications, information/media/entertainment and high technology</a:t>
            </a:r>
            <a:r>
              <a:rPr lang="en-US" i="0" dirty="0" smtClean="0"/>
              <a:t>, grew </a:t>
            </a:r>
            <a:r>
              <a:rPr lang="en-US" b="1" i="0" dirty="0" smtClean="0">
                <a:solidFill>
                  <a:srgbClr val="0000FF"/>
                </a:solidFill>
              </a:rPr>
              <a:t>12% over 2011</a:t>
            </a:r>
            <a:r>
              <a:rPr lang="en-US" i="0" dirty="0" smtClean="0"/>
              <a:t>.</a:t>
            </a:r>
          </a:p>
          <a:p>
            <a:pPr lvl="1">
              <a:buFont typeface="Wingdings" pitchFamily="2" charset="2"/>
              <a:buChar char="Ø"/>
            </a:pPr>
            <a:r>
              <a:rPr lang="en-US" i="0" dirty="0" smtClean="0"/>
              <a:t>Other industries (revenue reporting segment) is 877.5 Million  for 2012. The approximate </a:t>
            </a:r>
            <a:r>
              <a:rPr lang="en-US" b="1" i="0" dirty="0" smtClean="0">
                <a:solidFill>
                  <a:srgbClr val="0000FF"/>
                </a:solidFill>
              </a:rPr>
              <a:t>High Technology revenue to 30 to 35 % of other industries which comes to around $ 300 Million</a:t>
            </a:r>
            <a:r>
              <a:rPr lang="en-US" i="0" dirty="0" smtClean="0"/>
              <a:t>.</a:t>
            </a:r>
          </a:p>
        </p:txBody>
      </p:sp>
      <p:sp>
        <p:nvSpPr>
          <p:cNvPr id="4" name="Rectangle 3"/>
          <p:cNvSpPr/>
          <p:nvPr/>
        </p:nvSpPr>
        <p:spPr>
          <a:xfrm>
            <a:off x="152400" y="5418937"/>
            <a:ext cx="8686800" cy="9048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69863" indent="-169863" algn="just">
              <a:lnSpc>
                <a:spcPct val="120000"/>
              </a:lnSpc>
              <a:spcBef>
                <a:spcPts val="1200"/>
              </a:spcBef>
              <a:buFontTx/>
              <a:buChar char="•"/>
            </a:pPr>
            <a:r>
              <a:rPr lang="en-US" sz="1400" b="1" i="0" dirty="0" smtClean="0">
                <a:solidFill>
                  <a:srgbClr val="0000FF"/>
                </a:solidFill>
                <a:latin typeface="Calibri" pitchFamily="34" charset="0"/>
              </a:rPr>
              <a:t>Analyst comments and Recognition</a:t>
            </a:r>
          </a:p>
          <a:p>
            <a:pPr lvl="1" indent="-173038" algn="just">
              <a:spcBef>
                <a:spcPts val="0"/>
              </a:spcBef>
              <a:buClr>
                <a:srgbClr val="0000FF"/>
              </a:buClr>
              <a:buFont typeface="Wingdings" pitchFamily="2" charset="2"/>
              <a:buChar char="Ø"/>
            </a:pPr>
            <a:r>
              <a:rPr lang="en-US" i="0" dirty="0" smtClean="0">
                <a:solidFill>
                  <a:srgbClr val="0000FF"/>
                </a:solidFill>
                <a:latin typeface="Calibri" pitchFamily="34" charset="0"/>
              </a:rPr>
              <a:t>Recognized as a Leader in North American workplace services outsourcing by Forrester</a:t>
            </a:r>
          </a:p>
          <a:p>
            <a:pPr lvl="1" indent="-173038" algn="just">
              <a:spcBef>
                <a:spcPts val="0"/>
              </a:spcBef>
              <a:buClr>
                <a:srgbClr val="0000FF"/>
              </a:buClr>
              <a:buFont typeface="Wingdings" pitchFamily="2" charset="2"/>
              <a:buChar char="Ø"/>
            </a:pPr>
            <a:r>
              <a:rPr lang="en-US" i="0" dirty="0" smtClean="0">
                <a:solidFill>
                  <a:srgbClr val="0000FF"/>
                </a:solidFill>
                <a:latin typeface="Calibri" pitchFamily="34" charset="0"/>
              </a:rPr>
              <a:t>Recognized as a Leader in Capital Markets BPO by Everest Group</a:t>
            </a:r>
          </a:p>
          <a:p>
            <a:pPr lvl="1" indent="-173038" algn="just">
              <a:spcBef>
                <a:spcPts val="0"/>
              </a:spcBef>
              <a:buClr>
                <a:srgbClr val="0000FF"/>
              </a:buClr>
              <a:buFont typeface="Wingdings" pitchFamily="2" charset="2"/>
              <a:buChar char="Ø"/>
            </a:pPr>
            <a:r>
              <a:rPr lang="en-US" i="0" dirty="0" smtClean="0">
                <a:latin typeface="Calibri" pitchFamily="34" charset="0"/>
              </a:rPr>
              <a:t>Positioned in the "Leaders" Quadrant of Gartner’s 2012 Magic Quadrant for CRM Service Providers Worldwide</a:t>
            </a:r>
          </a:p>
        </p:txBody>
      </p:sp>
      <p:sp>
        <p:nvSpPr>
          <p:cNvPr id="6" name="TextBox 5"/>
          <p:cNvSpPr txBox="1"/>
          <p:nvPr/>
        </p:nvSpPr>
        <p:spPr>
          <a:xfrm>
            <a:off x="152400" y="1828800"/>
            <a:ext cx="8686800" cy="215443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69863" indent="-169863" algn="just">
              <a:spcBef>
                <a:spcPts val="1200"/>
              </a:spcBef>
              <a:buFont typeface="Arial" pitchFamily="34" charset="0"/>
              <a:buChar char="•"/>
            </a:pPr>
            <a:r>
              <a:rPr lang="en-US" sz="1400" b="1" i="0" dirty="0" smtClean="0">
                <a:solidFill>
                  <a:srgbClr val="0000FF"/>
                </a:solidFill>
                <a:latin typeface="Calibri" pitchFamily="34" charset="0"/>
              </a:rPr>
              <a:t>High Tech Focus</a:t>
            </a:r>
          </a:p>
          <a:p>
            <a:pPr marL="280988" lvl="1" indent="176213" algn="just">
              <a:spcBef>
                <a:spcPts val="0"/>
              </a:spcBef>
              <a:buFont typeface="Wingdings" pitchFamily="2" charset="2"/>
              <a:buChar char="Ø"/>
            </a:pPr>
            <a:r>
              <a:rPr lang="en-US" i="0" dirty="0" smtClean="0"/>
              <a:t>Cognizant serve some of the world’s leading independent software vendors, or ISVs, technology equipment manufacturers, and online service providers. They assist the ISVs with their transitions </a:t>
            </a:r>
            <a:r>
              <a:rPr lang="en-US" i="0" dirty="0" smtClean="0">
                <a:solidFill>
                  <a:srgbClr val="0000FF"/>
                </a:solidFill>
              </a:rPr>
              <a:t>to new business models (such as Software-as-a-Service, or SaaS models) and facilitate their license management and sales processes</a:t>
            </a:r>
            <a:r>
              <a:rPr lang="en-US" i="0" dirty="0" smtClean="0"/>
              <a:t>.</a:t>
            </a:r>
          </a:p>
          <a:p>
            <a:pPr marL="280988" lvl="1" indent="176213" algn="just">
              <a:spcBef>
                <a:spcPts val="0"/>
              </a:spcBef>
              <a:buFont typeface="Wingdings" pitchFamily="2" charset="2"/>
              <a:buChar char="Ø"/>
            </a:pPr>
            <a:r>
              <a:rPr lang="en-US" i="0" dirty="0" smtClean="0"/>
              <a:t>Cognizant's strong capabilities in </a:t>
            </a:r>
            <a:r>
              <a:rPr lang="en-US" i="0" dirty="0" smtClean="0">
                <a:solidFill>
                  <a:srgbClr val="0000FF"/>
                </a:solidFill>
              </a:rPr>
              <a:t>controls and automation, product lifecycle management and embedded systems are helping clients improve efficiencies, reduce time-to-market and provide better customer service</a:t>
            </a:r>
            <a:r>
              <a:rPr lang="en-US" i="0" dirty="0" smtClean="0"/>
              <a:t>.</a:t>
            </a:r>
          </a:p>
          <a:p>
            <a:pPr marL="280988" lvl="1" indent="176213">
              <a:buFont typeface="Wingdings" pitchFamily="2" charset="2"/>
              <a:buChar char="Ø"/>
              <a:tabLst>
                <a:tab pos="280988" algn="l"/>
              </a:tabLst>
            </a:pPr>
            <a:r>
              <a:rPr lang="en-US" i="0" dirty="0" smtClean="0"/>
              <a:t>Cognizant continues its investment in technology platforms like </a:t>
            </a:r>
            <a:r>
              <a:rPr lang="en-US" i="0" dirty="0" smtClean="0">
                <a:solidFill>
                  <a:srgbClr val="0000FF"/>
                </a:solidFill>
              </a:rPr>
              <a:t>Cognizant 2.0 , SMAC , Cloud </a:t>
            </a:r>
            <a:r>
              <a:rPr lang="en-US" i="0" dirty="0" smtClean="0"/>
              <a:t>which are increasingly become a key differentiator than its competitors. It has </a:t>
            </a:r>
            <a:r>
              <a:rPr lang="en-US" i="0" dirty="0" smtClean="0">
                <a:solidFill>
                  <a:srgbClr val="0000FF"/>
                </a:solidFill>
              </a:rPr>
              <a:t>strong SAP implementation skills in manufacturing </a:t>
            </a:r>
            <a:r>
              <a:rPr lang="en-US" i="0" dirty="0" smtClean="0"/>
              <a:t>making it a strong choice among customers.</a:t>
            </a:r>
          </a:p>
          <a:p>
            <a:pPr marL="280988">
              <a:buFont typeface="Wingdings" pitchFamily="2" charset="2"/>
              <a:buChar char="Ø"/>
            </a:pPr>
            <a:r>
              <a:rPr lang="en-US" i="0" dirty="0" smtClean="0"/>
              <a:t>Other in-demand services include </a:t>
            </a:r>
            <a:r>
              <a:rPr lang="en-US" i="0" dirty="0" smtClean="0">
                <a:solidFill>
                  <a:srgbClr val="0000FF"/>
                </a:solidFill>
              </a:rPr>
              <a:t>CRM, Product Technical Support, Supply Chain Management and the application of SMAC technologies to the customer experience, as well as Application Development, Systems Integration and Application Maintenance</a:t>
            </a:r>
            <a:r>
              <a:rPr lang="en-US" dirty="0" smtClean="0"/>
              <a:t>.</a:t>
            </a:r>
            <a:endParaRPr lang="en-US" b="1" i="0" dirty="0" smtClean="0">
              <a:solidFill>
                <a:srgbClr val="0000FF"/>
              </a:solidFill>
            </a:endParaRPr>
          </a:p>
        </p:txBody>
      </p:sp>
      <p:sp>
        <p:nvSpPr>
          <p:cNvPr id="7" name="Rectangle 6"/>
          <p:cNvSpPr/>
          <p:nvPr/>
        </p:nvSpPr>
        <p:spPr>
          <a:xfrm>
            <a:off x="152400" y="4114800"/>
            <a:ext cx="8686800" cy="1228826"/>
          </a:xfrm>
          <a:prstGeom prst="rect">
            <a:avLst/>
          </a:prstGeom>
        </p:spPr>
        <p:style>
          <a:lnRef idx="2">
            <a:schemeClr val="accent1"/>
          </a:lnRef>
          <a:fillRef idx="1">
            <a:schemeClr val="lt1"/>
          </a:fillRef>
          <a:effectRef idx="0">
            <a:schemeClr val="accent1"/>
          </a:effectRef>
          <a:fontRef idx="minor">
            <a:schemeClr val="dk1"/>
          </a:fontRef>
        </p:style>
        <p:txBody>
          <a:bodyPr wrap="square">
            <a:noAutofit/>
          </a:bodyPr>
          <a:lstStyle/>
          <a:p>
            <a:pPr marL="169863" indent="-169863" algn="just">
              <a:lnSpc>
                <a:spcPct val="110000"/>
              </a:lnSpc>
              <a:spcBef>
                <a:spcPts val="600"/>
              </a:spcBef>
              <a:buFontTx/>
              <a:buChar char="•"/>
            </a:pPr>
            <a:r>
              <a:rPr lang="en-US" sz="1400" b="1" i="0" dirty="0" smtClean="0">
                <a:solidFill>
                  <a:srgbClr val="0000FF"/>
                </a:solidFill>
                <a:latin typeface="Calibri" pitchFamily="34" charset="0"/>
              </a:rPr>
              <a:t>Collaboration</a:t>
            </a:r>
          </a:p>
          <a:p>
            <a:pPr marL="627063" lvl="1" indent="-169863" algn="just">
              <a:spcBef>
                <a:spcPts val="0"/>
              </a:spcBef>
              <a:buFont typeface="Wingdings" pitchFamily="2" charset="2"/>
              <a:buChar char="Ø"/>
            </a:pPr>
            <a:r>
              <a:rPr lang="en-US" i="0" dirty="0" smtClean="0"/>
              <a:t>Cognizant partnering with six of the world’s top 10 software vendors like  1) Microsoft 2) SAP AG 3) Adobe 4)IBM 5)Oracle and others.</a:t>
            </a:r>
          </a:p>
          <a:p>
            <a:pPr marL="627063" lvl="1" indent="-169863" algn="just">
              <a:spcBef>
                <a:spcPts val="0"/>
              </a:spcBef>
              <a:buFont typeface="Wingdings" pitchFamily="2" charset="2"/>
              <a:buChar char="Ø"/>
            </a:pPr>
            <a:r>
              <a:rPr lang="en-US" i="0" dirty="0" smtClean="0"/>
              <a:t>Cognizant key clients in High Tech segments are:  {A} </a:t>
            </a:r>
            <a:r>
              <a:rPr lang="en-US" i="0" dirty="0" smtClean="0">
                <a:solidFill>
                  <a:srgbClr val="0000FF"/>
                </a:solidFill>
              </a:rPr>
              <a:t>Software segment </a:t>
            </a:r>
            <a:r>
              <a:rPr lang="en-US" i="0" dirty="0" smtClean="0"/>
              <a:t>– 1) Microsoft 2) SAP AG 3) Adobe {B} </a:t>
            </a:r>
            <a:r>
              <a:rPr lang="en-US" i="0" dirty="0" smtClean="0">
                <a:solidFill>
                  <a:srgbClr val="0000FF"/>
                </a:solidFill>
              </a:rPr>
              <a:t>Semiconductor</a:t>
            </a:r>
            <a:r>
              <a:rPr lang="en-US" i="0" dirty="0" smtClean="0"/>
              <a:t> – 1) Applied Materials 2) Infineon {C} </a:t>
            </a:r>
            <a:r>
              <a:rPr lang="en-US" i="0" dirty="0" smtClean="0">
                <a:solidFill>
                  <a:srgbClr val="0000FF"/>
                </a:solidFill>
              </a:rPr>
              <a:t>Computer Platform and Storage </a:t>
            </a:r>
            <a:r>
              <a:rPr lang="en-US" i="0" dirty="0" smtClean="0"/>
              <a:t> – 1) Agilent Technologies 2) NetApp {D} </a:t>
            </a:r>
            <a:r>
              <a:rPr lang="en-US" i="0" dirty="0" smtClean="0">
                <a:solidFill>
                  <a:srgbClr val="0000FF"/>
                </a:solidFill>
              </a:rPr>
              <a:t>Electronics</a:t>
            </a:r>
            <a:r>
              <a:rPr lang="en-US" i="0" dirty="0" smtClean="0"/>
              <a:t> - 1) Royal Philips Electronic</a:t>
            </a:r>
          </a:p>
          <a:p>
            <a:pPr marL="169863" indent="-169863" algn="just">
              <a:lnSpc>
                <a:spcPct val="110000"/>
              </a:lnSpc>
              <a:spcBef>
                <a:spcPts val="600"/>
              </a:spcBef>
            </a:pPr>
            <a:endParaRPr lang="en-US" i="0" dirty="0" smtClean="0"/>
          </a:p>
          <a:p>
            <a:pPr marL="627063" lvl="1" indent="-169863" algn="just">
              <a:lnSpc>
                <a:spcPct val="110000"/>
              </a:lnSpc>
              <a:spcBef>
                <a:spcPts val="600"/>
              </a:spcBef>
            </a:pPr>
            <a:endParaRPr lang="en-US" b="1" i="0" dirty="0" smtClean="0">
              <a:solidFill>
                <a:srgbClr val="0000FF"/>
              </a:solidFill>
              <a:latin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12025"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dirty="0" smtClean="0">
                <a:solidFill>
                  <a:schemeClr val="bg1"/>
                </a:solidFill>
                <a:latin typeface="Myriad Pro"/>
                <a:ea typeface="+mj-ea"/>
                <a:cs typeface="+mj-cs"/>
              </a:rPr>
              <a:t>Executives Speak</a:t>
            </a:r>
            <a:endParaRPr kumimoji="0" lang="en-US" sz="2400" b="1"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3" name="Rectangle 2"/>
          <p:cNvSpPr/>
          <p:nvPr/>
        </p:nvSpPr>
        <p:spPr>
          <a:xfrm>
            <a:off x="152400" y="838200"/>
            <a:ext cx="86868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“Server virtualization has helped our customers achieve up to 75 per cent reduction in power and cooling costs and 35 per cent reduction in hardware costs through cost amortization. Besides increasing the average utilization of the compute environment—even doubling it in many </a:t>
            </a:r>
            <a:r>
              <a:rPr lang="en-US" b="1" i="0" dirty="0" smtClean="0"/>
              <a:t>instances—virtualization has helped bring down lead times for server provisioning from months to hours, and deliver substantial reduction in management costs via automated operations</a:t>
            </a:r>
            <a:r>
              <a:rPr lang="en-US" i="0" dirty="0" smtClean="0"/>
              <a:t>.”</a:t>
            </a:r>
          </a:p>
          <a:p>
            <a:r>
              <a:rPr lang="en-US" i="0" dirty="0" smtClean="0"/>
              <a:t>                                                                                    </a:t>
            </a:r>
            <a:endParaRPr lang="en-US" i="0" dirty="0"/>
          </a:p>
        </p:txBody>
      </p:sp>
      <p:sp>
        <p:nvSpPr>
          <p:cNvPr id="4" name="Rounded Rectangle 3"/>
          <p:cNvSpPr/>
          <p:nvPr/>
        </p:nvSpPr>
        <p:spPr>
          <a:xfrm>
            <a:off x="5410200" y="1600200"/>
            <a:ext cx="3276600" cy="4098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A N Rao</a:t>
            </a:r>
            <a:r>
              <a:rPr lang="en-US" dirty="0" smtClean="0"/>
              <a:t>, </a:t>
            </a:r>
            <a:r>
              <a:rPr lang="en-US" i="0" dirty="0" smtClean="0"/>
              <a:t>Cognizant’s </a:t>
            </a:r>
            <a:r>
              <a:rPr lang="en-US" b="1" i="0" dirty="0" smtClean="0"/>
              <a:t>Senior Vice-President of IT </a:t>
            </a:r>
            <a:r>
              <a:rPr lang="en-US" i="0" dirty="0" smtClean="0"/>
              <a:t>Infrastructure Services</a:t>
            </a:r>
            <a:endParaRPr lang="en-US" i="0" dirty="0"/>
          </a:p>
        </p:txBody>
      </p:sp>
      <p:sp>
        <p:nvSpPr>
          <p:cNvPr id="5" name="Rectangle 4"/>
          <p:cNvSpPr/>
          <p:nvPr/>
        </p:nvSpPr>
        <p:spPr>
          <a:xfrm>
            <a:off x="152400" y="2209800"/>
            <a:ext cx="86868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“As the macro environment continues to be challenging in Europe, clients have become keener to move more work to a global delivery model. The economic climate is also the reason for a structural shift from discretionary projects earlier </a:t>
            </a:r>
            <a:r>
              <a:rPr lang="en-US" b="1" i="0" dirty="0" smtClean="0"/>
              <a:t>to more critical and larger annuity-based outsourcing deals from Europe now</a:t>
            </a:r>
            <a:r>
              <a:rPr lang="en-US" i="0" dirty="0" smtClean="0"/>
              <a:t>.”</a:t>
            </a:r>
            <a:endParaRPr lang="en-US" i="0" dirty="0"/>
          </a:p>
        </p:txBody>
      </p:sp>
      <p:sp>
        <p:nvSpPr>
          <p:cNvPr id="6" name="Rounded Rectangle 5"/>
          <p:cNvSpPr/>
          <p:nvPr/>
        </p:nvSpPr>
        <p:spPr>
          <a:xfrm>
            <a:off x="5486400" y="2667000"/>
            <a:ext cx="3276600" cy="4098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Rajeev Mehta, Group Chief Executive </a:t>
            </a:r>
            <a:r>
              <a:rPr lang="en-US" i="0" dirty="0" smtClean="0"/>
              <a:t>for Industries and Markets on Europe market</a:t>
            </a:r>
            <a:endParaRPr lang="en-US" i="0" dirty="0"/>
          </a:p>
        </p:txBody>
      </p:sp>
      <p:sp>
        <p:nvSpPr>
          <p:cNvPr id="7" name="Rectangle 6"/>
          <p:cNvSpPr/>
          <p:nvPr/>
        </p:nvSpPr>
        <p:spPr>
          <a:xfrm>
            <a:off x="228600" y="3352800"/>
            <a:ext cx="86868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“We continue to build out </a:t>
            </a:r>
            <a:r>
              <a:rPr lang="en-US" b="1" i="0" dirty="0" smtClean="0"/>
              <a:t>our capabilities in SMAC (social, mobile, analytics, and cloud) technologies</a:t>
            </a:r>
            <a:r>
              <a:rPr lang="en-US" i="0" dirty="0" smtClean="0"/>
              <a:t>. We continue to see strong evidence that SMAC is the next secular shift in computing and we are investing accordingly. We’ve had some great client wins across our SMAC practices. As enterprises around the world focus on digital transformation of their operations and SMAC becomes ever more prevalent in the industry, we are seeing that our early lead and thought leadership in this area gives us a distinctive competitive edge in the market.”</a:t>
            </a:r>
            <a:endParaRPr lang="en-US" i="0" dirty="0"/>
          </a:p>
        </p:txBody>
      </p:sp>
      <p:sp>
        <p:nvSpPr>
          <p:cNvPr id="8" name="Rounded Rectangle 7"/>
          <p:cNvSpPr/>
          <p:nvPr/>
        </p:nvSpPr>
        <p:spPr>
          <a:xfrm>
            <a:off x="5486400" y="4162125"/>
            <a:ext cx="3276600" cy="4098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R. Chandrasekaran</a:t>
            </a:r>
            <a:r>
              <a:rPr lang="en-US" i="0" dirty="0" smtClean="0"/>
              <a:t>, Group Chief Executive for </a:t>
            </a:r>
            <a:r>
              <a:rPr lang="en-US" b="1" i="0" dirty="0" smtClean="0"/>
              <a:t>Technology and Operations </a:t>
            </a:r>
            <a:endParaRPr lang="en-US" b="1" i="0" dirty="0"/>
          </a:p>
        </p:txBody>
      </p:sp>
      <p:sp>
        <p:nvSpPr>
          <p:cNvPr id="9" name="Rectangle 8"/>
          <p:cNvSpPr/>
          <p:nvPr/>
        </p:nvSpPr>
        <p:spPr>
          <a:xfrm>
            <a:off x="152400" y="4800600"/>
            <a:ext cx="86868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“In the use of hybrid cloud models,” he adds, “a well thought-out integration strategy, while defining the architecture for cloud-based systems, is critical in ensuring that disparate hybrid cloud components utilizing various cloud service models get along well.”</a:t>
            </a:r>
            <a:endParaRPr lang="en-US" i="0" dirty="0"/>
          </a:p>
        </p:txBody>
      </p:sp>
      <p:sp>
        <p:nvSpPr>
          <p:cNvPr id="10" name="Rounded Rectangle 9"/>
          <p:cNvSpPr/>
          <p:nvPr/>
        </p:nvSpPr>
        <p:spPr>
          <a:xfrm>
            <a:off x="5715000" y="5210475"/>
            <a:ext cx="2971800" cy="5045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Mahesh Venkateswaran</a:t>
            </a:r>
            <a:r>
              <a:rPr lang="en-US" i="0" dirty="0" smtClean="0"/>
              <a:t>, </a:t>
            </a:r>
            <a:r>
              <a:rPr lang="en-US" b="1" i="0" dirty="0" smtClean="0"/>
              <a:t>Managing Director </a:t>
            </a:r>
            <a:r>
              <a:rPr lang="en-US" i="0" dirty="0" smtClean="0"/>
              <a:t>of Social, Mobile, Analytics and Cloud </a:t>
            </a:r>
            <a:endParaRPr lang="en-US" i="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25"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dirty="0" smtClean="0">
                <a:solidFill>
                  <a:schemeClr val="bg1"/>
                </a:solidFill>
                <a:latin typeface="Myriad Pro"/>
                <a:ea typeface="+mj-ea"/>
                <a:cs typeface="+mj-cs"/>
              </a:rPr>
              <a:t> Executives Speak</a:t>
            </a:r>
            <a:endParaRPr kumimoji="0" lang="en-US" sz="2400" b="1"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3" name="Rectangle 2"/>
          <p:cNvSpPr/>
          <p:nvPr/>
        </p:nvSpPr>
        <p:spPr>
          <a:xfrm>
            <a:off x="152400" y="838200"/>
            <a:ext cx="86868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“As a highly customer-centric industry, banks and financial service providers need to make sure they are attacking fraud strategically and not disrupting their customers’ banking experience. The key to accurate and non-disruptive fraud detection is to implement emerging technology that allows banks to gain a holistic view of customers. This view of fraud detection uses data available from a variety of sources -- mobile data, along with social data from Facebook and Twitter -- and uses it to distinguish fraudulent activity from normal activity.”</a:t>
            </a:r>
            <a:endParaRPr lang="en-US" i="0" dirty="0"/>
          </a:p>
        </p:txBody>
      </p:sp>
      <p:sp>
        <p:nvSpPr>
          <p:cNvPr id="4" name="Rounded Rectangle 3"/>
          <p:cNvSpPr/>
          <p:nvPr/>
        </p:nvSpPr>
        <p:spPr>
          <a:xfrm>
            <a:off x="4495800" y="1648325"/>
            <a:ext cx="4191000" cy="4098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Karthik Krishnamurthy</a:t>
            </a:r>
            <a:r>
              <a:rPr lang="en-US" i="0" dirty="0" smtClean="0"/>
              <a:t>, Vice-President of Enterprise Information Management on </a:t>
            </a:r>
            <a:r>
              <a:rPr lang="en-US" b="1" i="0" dirty="0" smtClean="0"/>
              <a:t>Big Data in Banking Services</a:t>
            </a:r>
            <a:endParaRPr lang="en-US" b="1" i="0" dirty="0"/>
          </a:p>
        </p:txBody>
      </p:sp>
      <p:sp>
        <p:nvSpPr>
          <p:cNvPr id="5" name="Rectangle 4"/>
          <p:cNvSpPr/>
          <p:nvPr/>
        </p:nvSpPr>
        <p:spPr>
          <a:xfrm>
            <a:off x="152400" y="2819400"/>
            <a:ext cx="86868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“The strategy of acquiring for capability and not capacity is central to Cognizant's acquisition philosophy. The approach is to look at small “tuck-under” acquisitions that add capability in specific areas. Given the size of Cognizant today, the company’s sweet spot really is in the $20 million to $80 million range, maybe going up to $200 million.</a:t>
            </a:r>
            <a:endParaRPr lang="en-US" i="0" dirty="0"/>
          </a:p>
        </p:txBody>
      </p:sp>
      <p:sp>
        <p:nvSpPr>
          <p:cNvPr id="6" name="Rounded Rectangle 5"/>
          <p:cNvSpPr/>
          <p:nvPr/>
        </p:nvSpPr>
        <p:spPr>
          <a:xfrm>
            <a:off x="5486400" y="3276600"/>
            <a:ext cx="3276600" cy="4098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Francisco D’Souza </a:t>
            </a:r>
            <a:r>
              <a:rPr lang="en-US" i="0" dirty="0" smtClean="0"/>
              <a:t>,Cognizant CEO  on acquiring strategy</a:t>
            </a:r>
            <a:endParaRPr lang="en-US" i="0" dirty="0"/>
          </a:p>
        </p:txBody>
      </p:sp>
      <p:sp>
        <p:nvSpPr>
          <p:cNvPr id="7" name="Rectangle 6"/>
          <p:cNvSpPr/>
          <p:nvPr/>
        </p:nvSpPr>
        <p:spPr>
          <a:xfrm>
            <a:off x="228600" y="4543125"/>
            <a:ext cx="86868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i="0" dirty="0" smtClean="0"/>
              <a:t>“As we look to the rest of the year, budgets have been frozen as expected and we do expect discretionary spending to start from Q2 onwards. That’s the reason we’ve given good guidance of 5.4 percent for Q2 and have also reaffirmed our guidance of at least 17 percent for the full year. We’re happy with the investments we’ve made in our own capabilities. Cognizant sees demand coming from two different mandates. One is to help our customers run their businesses better. The second is to help them transform their businesses leveraging technology.”</a:t>
            </a:r>
            <a:endParaRPr lang="en-US" i="0" dirty="0"/>
          </a:p>
        </p:txBody>
      </p:sp>
      <p:sp>
        <p:nvSpPr>
          <p:cNvPr id="8" name="Rounded Rectangle 7"/>
          <p:cNvSpPr/>
          <p:nvPr/>
        </p:nvSpPr>
        <p:spPr>
          <a:xfrm>
            <a:off x="4419600" y="5381325"/>
            <a:ext cx="4343400" cy="4098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R. Chandrasekaran </a:t>
            </a:r>
            <a:r>
              <a:rPr lang="en-US" i="0" dirty="0" smtClean="0"/>
              <a:t>on Cognizant’s Growth drivers</a:t>
            </a:r>
            <a:endParaRPr lang="en-US" b="1" i="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Key Acquisitions</a:t>
            </a:r>
          </a:p>
        </p:txBody>
      </p:sp>
      <p:graphicFrame>
        <p:nvGraphicFramePr>
          <p:cNvPr id="3" name="Group 69"/>
          <p:cNvGraphicFramePr>
            <a:graphicFrameLocks noGrp="1"/>
          </p:cNvGraphicFramePr>
          <p:nvPr/>
        </p:nvGraphicFramePr>
        <p:xfrm>
          <a:off x="152400" y="743550"/>
          <a:ext cx="8839200" cy="5611530"/>
        </p:xfrm>
        <a:graphic>
          <a:graphicData uri="http://schemas.openxmlformats.org/drawingml/2006/table">
            <a:tbl>
              <a:tblPr>
                <a:tableStyleId>{BDBED569-4797-4DF1-A0F4-6AAB3CD982D8}</a:tableStyleId>
              </a:tblPr>
              <a:tblGrid>
                <a:gridCol w="685800"/>
                <a:gridCol w="1219200"/>
                <a:gridCol w="1066800"/>
                <a:gridCol w="914400"/>
                <a:gridCol w="4953000"/>
              </a:tblGrid>
              <a:tr h="475650">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solidFill>
                            <a:schemeClr val="tx2"/>
                          </a:solidFill>
                          <a:effectLst/>
                        </a:rPr>
                        <a:t>Date</a:t>
                      </a:r>
                      <a:endParaRPr kumimoji="0" lang="en-US" sz="1200" b="1" i="0" u="none" strike="noStrike" cap="none" normalizeH="0" baseline="0" dirty="0" smtClean="0">
                        <a:ln>
                          <a:noFill/>
                        </a:ln>
                        <a:solidFill>
                          <a:schemeClr val="tx2"/>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solidFill>
                            <a:srgbClr val="0069BE"/>
                          </a:solidFill>
                          <a:effectLst/>
                        </a:rPr>
                        <a:t>Company</a:t>
                      </a:r>
                      <a:endParaRPr kumimoji="0" lang="en-US" sz="1200" b="1" i="0" u="none" strike="noStrike" cap="none" normalizeH="0" baseline="0" dirty="0" smtClean="0">
                        <a:ln>
                          <a:noFill/>
                        </a:ln>
                        <a:solidFill>
                          <a:srgbClr val="0069BE"/>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solidFill>
                            <a:schemeClr val="tx2"/>
                          </a:solidFill>
                          <a:effectLst/>
                        </a:rPr>
                        <a:t>Space</a:t>
                      </a:r>
                      <a:endParaRPr kumimoji="0" lang="en-US" sz="1200" b="1" i="0" u="none" strike="noStrike" cap="none" normalizeH="0" baseline="0" dirty="0" smtClean="0">
                        <a:ln>
                          <a:noFill/>
                        </a:ln>
                        <a:solidFill>
                          <a:schemeClr val="tx2"/>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solidFill>
                            <a:schemeClr val="tx2"/>
                          </a:solidFill>
                          <a:effectLst/>
                        </a:rPr>
                        <a:t>Domain Specialists</a:t>
                      </a:r>
                      <a:endParaRPr kumimoji="0" lang="en-US" sz="1200" b="1" i="0" u="none" strike="noStrike" cap="none" normalizeH="0" baseline="0" dirty="0" smtClean="0">
                        <a:ln>
                          <a:noFill/>
                        </a:ln>
                        <a:solidFill>
                          <a:schemeClr val="tx2"/>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1" u="none" strike="noStrike" cap="none" normalizeH="0" baseline="0" dirty="0" smtClean="0">
                          <a:ln>
                            <a:noFill/>
                          </a:ln>
                          <a:solidFill>
                            <a:schemeClr val="tx2"/>
                          </a:solidFill>
                          <a:effectLst/>
                        </a:rPr>
                        <a:t>Details</a:t>
                      </a:r>
                      <a:endParaRPr kumimoji="0" lang="en-US" sz="1200" b="1" i="0" u="none" strike="noStrike" cap="none" normalizeH="0" baseline="0" dirty="0" smtClean="0">
                        <a:ln>
                          <a:noFill/>
                        </a:ln>
                        <a:solidFill>
                          <a:schemeClr val="tx2"/>
                        </a:solidFill>
                        <a:effectLst/>
                        <a:latin typeface="Arial" charset="0"/>
                      </a:endParaRPr>
                    </a:p>
                  </a:txBody>
                  <a:tcPr anchor="ct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Dec 2012</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rgbClr val="0069BE"/>
                          </a:solidFill>
                          <a:effectLst/>
                          <a:latin typeface="Calibri" pitchFamily="34" charset="0"/>
                          <a:cs typeface="Arial" charset="0"/>
                        </a:rPr>
                        <a:t>6 C1 Group Companies</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Application services and Consulting</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500</a:t>
                      </a: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Enhances enterprise application and high-end testing/consulting services to European clients</a:t>
                      </a:r>
                    </a:p>
                  </a:txBody>
                  <a:tcPr horzOverflow="overflow"/>
                </a:tc>
              </a:tr>
              <a:tr h="579120">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Nov 2012</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rgbClr val="0069BE"/>
                          </a:solidFill>
                          <a:effectLst/>
                          <a:latin typeface="Calibri" pitchFamily="34" charset="0"/>
                          <a:cs typeface="Arial" charset="0"/>
                        </a:rPr>
                        <a:t>MediCall</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Medical management solutions</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600</a:t>
                      </a: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Accreditation by URAC allows  to offer specialized clinical services in the areas of group health and workers' compensation utilization management</a:t>
                      </a:r>
                    </a:p>
                  </a:txBody>
                  <a:tcPr horzOverflow="overflow"/>
                </a:tc>
              </a:tr>
              <a:tr h="548640">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Sep 2011</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rgbClr val="0069BE"/>
                          </a:solidFill>
                          <a:effectLst/>
                          <a:latin typeface="Calibri" pitchFamily="34" charset="0"/>
                          <a:cs typeface="Arial" charset="0"/>
                        </a:rPr>
                        <a:t>Zaffera </a:t>
                      </a:r>
                    </a:p>
                  </a:txBody>
                  <a:tcPr anchor="ctr"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Retail-Focused SAP Consulting</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100</a:t>
                      </a: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200" b="0" i="0" u="none" strike="noStrike" cap="none" normalizeH="0" baseline="0" dirty="0" smtClean="0">
                          <a:ln>
                            <a:noFill/>
                          </a:ln>
                          <a:solidFill>
                            <a:schemeClr val="tx1"/>
                          </a:solidFill>
                          <a:effectLst/>
                          <a:latin typeface="Calibri" pitchFamily="34" charset="0"/>
                          <a:cs typeface="Arial" charset="0"/>
                        </a:rPr>
                        <a:t>Enhances and expands the ability to provide industry-focused SAP consulting and software solutions to major retailers</a:t>
                      </a:r>
                    </a:p>
                  </a:txBody>
                  <a:tcPr horzOverflow="overflow"/>
                </a:tc>
              </a:tr>
              <a:tr h="1086565">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b="0" i="0" u="none" strike="noStrike" cap="none" normalizeH="0" baseline="0" dirty="0" smtClean="0">
                          <a:ln>
                            <a:noFill/>
                          </a:ln>
                          <a:solidFill>
                            <a:schemeClr val="tx1"/>
                          </a:solidFill>
                          <a:effectLst/>
                          <a:latin typeface="Arial" charset="0"/>
                        </a:rPr>
                        <a:t>July 26, 2011</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lang="en-US" sz="1100" dirty="0" smtClean="0">
                          <a:solidFill>
                            <a:srgbClr val="0069BE"/>
                          </a:solidFill>
                        </a:rPr>
                        <a:t>CoreLogic Global Services Private Limited (CoreLogic India)</a:t>
                      </a:r>
                      <a:endParaRPr kumimoji="0" lang="en-US" sz="1100" b="0" i="0" u="none" strike="noStrike" cap="none" normalizeH="0" baseline="0" dirty="0" smtClean="0">
                        <a:ln>
                          <a:noFill/>
                        </a:ln>
                        <a:solidFill>
                          <a:srgbClr val="0069BE"/>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lang="en-US" sz="1100" dirty="0" smtClean="0"/>
                        <a:t>Captive operations </a:t>
                      </a:r>
                      <a:endParaRPr kumimoji="0" lang="en-US" sz="11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4E84C4"/>
                        </a:buClr>
                        <a:buSzTx/>
                        <a:buFontTx/>
                        <a:buNone/>
                        <a:tabLst/>
                      </a:pPr>
                      <a:r>
                        <a:rPr kumimoji="0" lang="en-US" sz="1100" b="0" i="0" u="none" strike="noStrike" cap="none" normalizeH="0" baseline="0" dirty="0" smtClean="0">
                          <a:ln>
                            <a:noFill/>
                          </a:ln>
                          <a:solidFill>
                            <a:schemeClr val="tx1"/>
                          </a:solidFill>
                          <a:effectLst/>
                          <a:latin typeface="Arial" charset="0"/>
                        </a:rPr>
                        <a:t>-</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lang="en-US" sz="1100" dirty="0" smtClean="0"/>
                        <a:t>Cognizant will acquire </a:t>
                      </a:r>
                      <a:r>
                        <a:rPr lang="en-US" sz="1100" baseline="0" dirty="0" smtClean="0"/>
                        <a:t> </a:t>
                      </a:r>
                      <a:r>
                        <a:rPr lang="en-US" sz="1100" dirty="0" smtClean="0"/>
                        <a:t>CoreLogic India. The purchase price will consist of a cash payment of approximately $50 million, plus adjustments. CoreLogic India, whose approximately 4,000 associates will become employees of Cognizant at closing, provides capabilities in software product development, analytical modeling, domain-centric back-office services, and technology support to CoreLogic and its customers</a:t>
                      </a:r>
                      <a:endParaRPr kumimoji="0" lang="en-US" sz="1100" b="0" i="0" u="none" strike="noStrike" cap="none" normalizeH="0" baseline="0" dirty="0" smtClean="0">
                        <a:ln>
                          <a:noFill/>
                        </a:ln>
                        <a:solidFill>
                          <a:schemeClr val="tx1"/>
                        </a:solidFill>
                        <a:effectLst/>
                        <a:latin typeface="Arial" charset="0"/>
                      </a:endParaRPr>
                    </a:p>
                  </a:txBody>
                  <a:tcPr horzOverflow="overflow"/>
                </a:tc>
              </a:tr>
              <a:tr h="903685">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b="0" i="0" u="none" strike="noStrike" cap="none" normalizeH="0" baseline="0" dirty="0" smtClean="0">
                          <a:ln>
                            <a:noFill/>
                          </a:ln>
                          <a:solidFill>
                            <a:schemeClr val="tx1"/>
                          </a:solidFill>
                          <a:effectLst/>
                          <a:latin typeface="Arial" charset="0"/>
                        </a:rPr>
                        <a:t>June 21. 2011</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defRPr/>
                      </a:pPr>
                      <a:r>
                        <a:rPr lang="en-US" sz="1100" dirty="0" smtClean="0">
                          <a:solidFill>
                            <a:srgbClr val="0069BE"/>
                          </a:solidFill>
                        </a:rPr>
                        <a:t>India Unit Services Business of Oracle Financial Services Software Limited</a:t>
                      </a:r>
                      <a:endParaRPr kumimoji="0" lang="en-US" sz="1100" b="0" i="0" u="none" strike="noStrike" cap="none" normalizeH="0" baseline="0" dirty="0" smtClean="0">
                        <a:ln>
                          <a:noFill/>
                        </a:ln>
                        <a:solidFill>
                          <a:srgbClr val="0069BE"/>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lang="en-US" sz="1100" dirty="0" smtClean="0"/>
                        <a:t>Financial Services Software </a:t>
                      </a:r>
                      <a:endParaRPr kumimoji="0" lang="en-US" sz="11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4E84C4"/>
                        </a:buClr>
                        <a:buSzTx/>
                        <a:buFontTx/>
                        <a:buNone/>
                        <a:tabLst/>
                      </a:pPr>
                      <a:r>
                        <a:rPr kumimoji="0" lang="en-US" sz="1100" b="0" i="0" u="none" strike="noStrike" cap="none" normalizeH="0" baseline="0" dirty="0" smtClean="0">
                          <a:ln>
                            <a:noFill/>
                          </a:ln>
                          <a:solidFill>
                            <a:schemeClr val="tx1"/>
                          </a:solidFill>
                          <a:effectLst/>
                          <a:latin typeface="Arial" charset="0"/>
                        </a:rPr>
                        <a:t>_</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lang="en-US" sz="1100" dirty="0" smtClean="0"/>
                        <a:t>Credit Suisse is advising Oracle through its New York office for the transaction. Credit Suisse has approached only a handful of bidders for a potential deal. Wipro Ltd., HCL Technologies Ltd. and Larsen &amp; Toubro Infotech Ltd., which were among those interested, are no longer in contention. Oracle has also scaled down its original expectation of around $400 million-$500 million for the services business.</a:t>
                      </a:r>
                      <a:endParaRPr kumimoji="0" lang="en-US" sz="1100" b="0" i="0" u="none" strike="noStrike" cap="none" normalizeH="0" baseline="0" dirty="0" smtClean="0">
                        <a:ln>
                          <a:noFill/>
                        </a:ln>
                        <a:solidFill>
                          <a:schemeClr val="tx1"/>
                        </a:solidFill>
                        <a:effectLst/>
                        <a:latin typeface="Arial" charset="0"/>
                      </a:endParaRPr>
                    </a:p>
                  </a:txBody>
                  <a:tcPr horzOverflow="overflow"/>
                </a:tc>
              </a:tr>
              <a:tr h="563791">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dirty="0" smtClean="0">
                          <a:ln>
                            <a:noFill/>
                          </a:ln>
                          <a:effectLst/>
                        </a:rPr>
                        <a:t>17 June 2010</a:t>
                      </a:r>
                      <a:endParaRPr kumimoji="0" lang="en-US" sz="11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dirty="0" smtClean="0">
                          <a:ln>
                            <a:noFill/>
                          </a:ln>
                          <a:solidFill>
                            <a:srgbClr val="0069BE"/>
                          </a:solidFill>
                          <a:effectLst/>
                        </a:rPr>
                        <a:t>Galileo Performance</a:t>
                      </a:r>
                      <a:endParaRPr kumimoji="0" lang="en-US" sz="1100" b="0" i="0" u="none" strike="noStrike" cap="none" normalizeH="0" baseline="0" dirty="0" smtClean="0">
                        <a:ln>
                          <a:noFill/>
                        </a:ln>
                        <a:solidFill>
                          <a:srgbClr val="0069BE"/>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smtClean="0">
                          <a:ln>
                            <a:noFill/>
                          </a:ln>
                          <a:effectLst/>
                        </a:rPr>
                        <a:t>Testing, Consulting</a:t>
                      </a:r>
                      <a:endParaRPr kumimoji="0" lang="en-US" sz="11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smtClean="0">
                          <a:ln>
                            <a:noFill/>
                          </a:ln>
                          <a:effectLst/>
                        </a:rPr>
                        <a:t>-</a:t>
                      </a:r>
                      <a:endParaRPr kumimoji="0" lang="en-US" sz="11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dirty="0" smtClean="0">
                          <a:ln>
                            <a:noFill/>
                          </a:ln>
                          <a:effectLst/>
                        </a:rPr>
                        <a:t>CTS acquired Galileo Performance, a Paris-based provider of IT testing consulting services. This acquisition will expand and complement its global testing practice and also enhance its footprint in France.</a:t>
                      </a:r>
                      <a:endParaRPr kumimoji="0" lang="en-US" sz="1100" b="0" i="0" u="none" strike="noStrike" cap="none" normalizeH="0" baseline="0" dirty="0" smtClean="0">
                        <a:ln>
                          <a:noFill/>
                        </a:ln>
                        <a:solidFill>
                          <a:schemeClr val="tx1"/>
                        </a:solidFill>
                        <a:effectLst/>
                        <a:latin typeface="Arial" charset="0"/>
                      </a:endParaRPr>
                    </a:p>
                  </a:txBody>
                  <a:tcPr horzOverflow="overflow"/>
                </a:tc>
              </a:tr>
              <a:tr h="522685">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dirty="0" smtClean="0">
                          <a:ln>
                            <a:noFill/>
                          </a:ln>
                          <a:effectLst/>
                        </a:rPr>
                        <a:t>10 May</a:t>
                      </a:r>
                    </a:p>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dirty="0" smtClean="0">
                          <a:ln>
                            <a:noFill/>
                          </a:ln>
                          <a:effectLst/>
                        </a:rPr>
                        <a:t>2010</a:t>
                      </a:r>
                      <a:endParaRPr kumimoji="0" lang="en-US" sz="11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dirty="0" smtClean="0">
                          <a:ln>
                            <a:noFill/>
                          </a:ln>
                          <a:solidFill>
                            <a:srgbClr val="0069BE"/>
                          </a:solidFill>
                          <a:effectLst/>
                        </a:rPr>
                        <a:t>PIPC</a:t>
                      </a:r>
                      <a:endParaRPr kumimoji="0" lang="en-US" sz="1100" b="0" i="0" u="none" strike="noStrike" cap="none" normalizeH="0" baseline="0" dirty="0" smtClean="0">
                        <a:ln>
                          <a:noFill/>
                        </a:ln>
                        <a:solidFill>
                          <a:srgbClr val="0069BE"/>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dirty="0" smtClean="0">
                          <a:ln>
                            <a:noFill/>
                          </a:ln>
                          <a:effectLst/>
                        </a:rPr>
                        <a:t>Program Management Consulting</a:t>
                      </a:r>
                      <a:endParaRPr kumimoji="0" lang="en-US" sz="11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20000"/>
                        </a:spcBef>
                        <a:spcAft>
                          <a:spcPct val="0"/>
                        </a:spcAft>
                        <a:buClr>
                          <a:srgbClr val="4E84C4"/>
                        </a:buClr>
                        <a:buSzTx/>
                        <a:buFontTx/>
                        <a:buNone/>
                        <a:tabLst/>
                      </a:pPr>
                      <a:r>
                        <a:rPr kumimoji="0" lang="en-US" sz="1100" u="none" strike="noStrike" cap="none" normalizeH="0" baseline="0" smtClean="0">
                          <a:ln>
                            <a:noFill/>
                          </a:ln>
                          <a:effectLst/>
                        </a:rPr>
                        <a:t>200</a:t>
                      </a:r>
                      <a:endParaRPr kumimoji="0" lang="en-US" sz="11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IN" sz="1100" u="none" strike="noStrike" cap="none" normalizeH="0" baseline="0" dirty="0" smtClean="0">
                          <a:ln>
                            <a:noFill/>
                          </a:ln>
                          <a:effectLst/>
                        </a:rPr>
                        <a:t>Program management services, methods and tools, including PMO (Project Management Office) core competency and PhD (Project Health Diagnostic) tool.</a:t>
                      </a:r>
                      <a:endParaRPr kumimoji="0" lang="en-US" sz="1100" b="0" i="0" u="none" strike="noStrike" cap="none" normalizeH="0" baseline="0" dirty="0" smtClean="0">
                        <a:ln>
                          <a:noFill/>
                        </a:ln>
                        <a:solidFill>
                          <a:schemeClr val="tx1"/>
                        </a:solidFill>
                        <a:effectLst/>
                        <a:latin typeface="Arial" charset="0"/>
                      </a:endParaRPr>
                    </a:p>
                  </a:txBody>
                  <a:tcPr horzOverflow="overflow"/>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Strategic</a:t>
            </a:r>
            <a:r>
              <a:rPr kumimoji="0" lang="en-US" sz="2400" b="1" i="0" u="none" strike="noStrike" kern="1200" cap="none" spc="0" normalizeH="0" noProof="0" dirty="0" smtClean="0">
                <a:ln>
                  <a:noFill/>
                </a:ln>
                <a:solidFill>
                  <a:schemeClr val="bg1"/>
                </a:solidFill>
                <a:effectLst/>
                <a:uLnTx/>
                <a:uFillTx/>
                <a:latin typeface="Myriad Pro" pitchFamily="34" charset="0"/>
                <a:ea typeface="+mj-ea"/>
                <a:cs typeface="+mj-cs"/>
              </a:rPr>
              <a:t> Allainces</a:t>
            </a:r>
            <a:endPar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endParaRPr>
          </a:p>
        </p:txBody>
      </p:sp>
      <p:pic>
        <p:nvPicPr>
          <p:cNvPr id="3074" name="Picture 2" descr="IBM Premier">
            <a:hlinkClick r:id="rId3" tooltip="IBM Premier"/>
          </p:cNvPr>
          <p:cNvPicPr>
            <a:picLocks noChangeAspect="1" noChangeArrowheads="1"/>
          </p:cNvPicPr>
          <p:nvPr/>
        </p:nvPicPr>
        <p:blipFill>
          <a:blip r:embed="rId4" cstate="print"/>
          <a:srcRect/>
          <a:stretch>
            <a:fillRect/>
          </a:stretch>
        </p:blipFill>
        <p:spPr bwMode="auto">
          <a:xfrm>
            <a:off x="1752600" y="2362200"/>
            <a:ext cx="2514600" cy="1143000"/>
          </a:xfrm>
          <a:prstGeom prst="rect">
            <a:avLst/>
          </a:prstGeom>
        </p:spPr>
        <p:style>
          <a:lnRef idx="2">
            <a:schemeClr val="accent1"/>
          </a:lnRef>
          <a:fillRef idx="1">
            <a:schemeClr val="lt1"/>
          </a:fillRef>
          <a:effectRef idx="0">
            <a:schemeClr val="accent1"/>
          </a:effectRef>
          <a:fontRef idx="minor">
            <a:schemeClr val="dk1"/>
          </a:fontRef>
        </p:style>
      </p:pic>
      <p:pic>
        <p:nvPicPr>
          <p:cNvPr id="3076" name="Picture 4" descr="Oracle">
            <a:hlinkClick r:id="rId5" tooltip="Oracle"/>
          </p:cNvPr>
          <p:cNvPicPr>
            <a:picLocks noChangeAspect="1" noChangeArrowheads="1"/>
          </p:cNvPicPr>
          <p:nvPr/>
        </p:nvPicPr>
        <p:blipFill>
          <a:blip r:embed="rId6" cstate="print"/>
          <a:srcRect/>
          <a:stretch>
            <a:fillRect/>
          </a:stretch>
        </p:blipFill>
        <p:spPr bwMode="auto">
          <a:xfrm>
            <a:off x="4191000" y="2362200"/>
            <a:ext cx="2438400" cy="1143000"/>
          </a:xfrm>
          <a:prstGeom prst="rect">
            <a:avLst/>
          </a:prstGeom>
        </p:spPr>
        <p:style>
          <a:lnRef idx="2">
            <a:schemeClr val="accent1"/>
          </a:lnRef>
          <a:fillRef idx="1">
            <a:schemeClr val="lt1"/>
          </a:fillRef>
          <a:effectRef idx="0">
            <a:schemeClr val="accent1"/>
          </a:effectRef>
          <a:fontRef idx="minor">
            <a:schemeClr val="dk1"/>
          </a:fontRef>
        </p:style>
      </p:pic>
      <p:pic>
        <p:nvPicPr>
          <p:cNvPr id="3078" name="Picture 6" descr="Microsoft Gold Certified Partner">
            <a:hlinkClick r:id="rId7" tooltip="Microsoft Gold Certified Partner"/>
          </p:cNvPr>
          <p:cNvPicPr>
            <a:picLocks noChangeAspect="1" noChangeArrowheads="1"/>
          </p:cNvPicPr>
          <p:nvPr/>
        </p:nvPicPr>
        <p:blipFill>
          <a:blip r:embed="rId8" cstate="print"/>
          <a:srcRect/>
          <a:stretch>
            <a:fillRect/>
          </a:stretch>
        </p:blipFill>
        <p:spPr bwMode="auto">
          <a:xfrm>
            <a:off x="1752600" y="3505200"/>
            <a:ext cx="2438400" cy="1238250"/>
          </a:xfrm>
          <a:prstGeom prst="rect">
            <a:avLst/>
          </a:prstGeom>
        </p:spPr>
        <p:style>
          <a:lnRef idx="2">
            <a:schemeClr val="accent1"/>
          </a:lnRef>
          <a:fillRef idx="1">
            <a:schemeClr val="lt1"/>
          </a:fillRef>
          <a:effectRef idx="0">
            <a:schemeClr val="accent1"/>
          </a:effectRef>
          <a:fontRef idx="minor">
            <a:schemeClr val="dk1"/>
          </a:fontRef>
        </p:style>
      </p:pic>
      <p:pic>
        <p:nvPicPr>
          <p:cNvPr id="3080" name="Picture 8" descr="SAP">
            <a:hlinkClick r:id="rId9" tooltip="SAP"/>
          </p:cNvPr>
          <p:cNvPicPr>
            <a:picLocks noChangeAspect="1" noChangeArrowheads="1"/>
          </p:cNvPicPr>
          <p:nvPr/>
        </p:nvPicPr>
        <p:blipFill>
          <a:blip r:embed="rId10" cstate="print"/>
          <a:srcRect/>
          <a:stretch>
            <a:fillRect/>
          </a:stretch>
        </p:blipFill>
        <p:spPr bwMode="auto">
          <a:xfrm>
            <a:off x="4191000" y="3524450"/>
            <a:ext cx="2438400" cy="1219200"/>
          </a:xfrm>
          <a:prstGeom prst="rect">
            <a:avLst/>
          </a:prstGeom>
        </p:spPr>
        <p:style>
          <a:lnRef idx="2">
            <a:schemeClr val="accent1"/>
          </a:lnRef>
          <a:fillRef idx="1">
            <a:schemeClr val="lt1"/>
          </a:fillRef>
          <a:effectRef idx="0">
            <a:schemeClr val="accent1"/>
          </a:effectRef>
          <a:fontRef idx="minor">
            <a:schemeClr val="dk1"/>
          </a:fontRef>
        </p:style>
      </p:pic>
      <p:sp>
        <p:nvSpPr>
          <p:cNvPr id="7" name="Rounded Rectangle 6"/>
          <p:cNvSpPr/>
          <p:nvPr/>
        </p:nvSpPr>
        <p:spPr>
          <a:xfrm>
            <a:off x="381000" y="1676400"/>
            <a:ext cx="15240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SOA: Hardware &amp; Software</a:t>
            </a:r>
            <a:endParaRPr lang="en-US" b="1" i="0" dirty="0"/>
          </a:p>
        </p:txBody>
      </p:sp>
      <p:sp>
        <p:nvSpPr>
          <p:cNvPr id="8" name="Rounded Rectangle 7"/>
          <p:cNvSpPr/>
          <p:nvPr/>
        </p:nvSpPr>
        <p:spPr>
          <a:xfrm>
            <a:off x="6400800" y="1676400"/>
            <a:ext cx="15240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Oracle 8i Data warehouse</a:t>
            </a:r>
            <a:endParaRPr lang="en-US" b="1" i="0" dirty="0"/>
          </a:p>
        </p:txBody>
      </p:sp>
      <p:sp>
        <p:nvSpPr>
          <p:cNvPr id="9" name="Rounded Rectangle 8"/>
          <p:cNvSpPr/>
          <p:nvPr/>
        </p:nvSpPr>
        <p:spPr>
          <a:xfrm>
            <a:off x="457200" y="4572000"/>
            <a:ext cx="15240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End to End Solution: Infrastructure service</a:t>
            </a:r>
            <a:endParaRPr lang="en-US" b="1" i="0" dirty="0"/>
          </a:p>
        </p:txBody>
      </p:sp>
      <p:sp>
        <p:nvSpPr>
          <p:cNvPr id="10" name="Rounded Rectangle 9"/>
          <p:cNvSpPr/>
          <p:nvPr/>
        </p:nvSpPr>
        <p:spPr>
          <a:xfrm>
            <a:off x="6477000" y="4572000"/>
            <a:ext cx="15240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0" dirty="0" smtClean="0"/>
              <a:t>ERP: Maintenance, support &amp; upgrade</a:t>
            </a:r>
            <a:endParaRPr lang="en-US" b="1" i="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Technology</a:t>
            </a:r>
            <a:r>
              <a:rPr kumimoji="0" lang="en-US" sz="2400" b="1" i="0" u="none" strike="noStrike" kern="1200" cap="none" spc="0" normalizeH="0" noProof="0" dirty="0" smtClean="0">
                <a:ln>
                  <a:noFill/>
                </a:ln>
                <a:solidFill>
                  <a:schemeClr val="bg1"/>
                </a:solidFill>
                <a:effectLst/>
                <a:uLnTx/>
                <a:uFillTx/>
                <a:latin typeface="Myriad Pro" pitchFamily="34" charset="0"/>
                <a:ea typeface="+mj-ea"/>
                <a:cs typeface="+mj-cs"/>
              </a:rPr>
              <a:t> Partners</a:t>
            </a:r>
            <a:endPar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endParaRPr>
          </a:p>
        </p:txBody>
      </p:sp>
      <p:pic>
        <p:nvPicPr>
          <p:cNvPr id="4" name="Picture 3" descr="HP.gif"/>
          <p:cNvPicPr>
            <a:picLocks noChangeAspect="1"/>
          </p:cNvPicPr>
          <p:nvPr/>
        </p:nvPicPr>
        <p:blipFill>
          <a:blip r:embed="rId3" cstate="print"/>
          <a:stretch>
            <a:fillRect/>
          </a:stretch>
        </p:blipFill>
        <p:spPr>
          <a:xfrm>
            <a:off x="0" y="762000"/>
            <a:ext cx="3505200" cy="1600200"/>
          </a:xfrm>
          <a:prstGeom prst="rect">
            <a:avLst/>
          </a:prstGeom>
        </p:spPr>
      </p:pic>
      <p:sp>
        <p:nvSpPr>
          <p:cNvPr id="5" name="Right Arrow 4"/>
          <p:cNvSpPr/>
          <p:nvPr/>
        </p:nvSpPr>
        <p:spPr>
          <a:xfrm>
            <a:off x="2514600" y="10668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971800" y="1143000"/>
            <a:ext cx="57668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Technology Solution provider: IT Infrastructure</a:t>
            </a:r>
            <a:endParaRPr lang="en-US" i="0" dirty="0"/>
          </a:p>
        </p:txBody>
      </p:sp>
      <p:pic>
        <p:nvPicPr>
          <p:cNvPr id="3074" name="Picture 2" descr="SAS">
            <a:hlinkClick r:id="rId4" tooltip="SAS"/>
          </p:cNvPr>
          <p:cNvPicPr>
            <a:picLocks noChangeAspect="1" noChangeArrowheads="1"/>
          </p:cNvPicPr>
          <p:nvPr/>
        </p:nvPicPr>
        <p:blipFill>
          <a:blip r:embed="rId5" cstate="print"/>
          <a:srcRect/>
          <a:stretch>
            <a:fillRect/>
          </a:stretch>
        </p:blipFill>
        <p:spPr bwMode="auto">
          <a:xfrm>
            <a:off x="228600" y="1828800"/>
            <a:ext cx="2095500" cy="781050"/>
          </a:xfrm>
          <a:prstGeom prst="rect">
            <a:avLst/>
          </a:prstGeom>
          <a:noFill/>
        </p:spPr>
      </p:pic>
      <p:sp>
        <p:nvSpPr>
          <p:cNvPr id="8" name="Right Arrow 7"/>
          <p:cNvSpPr/>
          <p:nvPr/>
        </p:nvSpPr>
        <p:spPr>
          <a:xfrm>
            <a:off x="2514600" y="1938866"/>
            <a:ext cx="381000" cy="34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971800" y="2005822"/>
            <a:ext cx="57668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Business Analytics Software</a:t>
            </a:r>
            <a:endParaRPr lang="en-US" i="0" dirty="0"/>
          </a:p>
        </p:txBody>
      </p:sp>
      <p:pic>
        <p:nvPicPr>
          <p:cNvPr id="3076" name="Picture 4" descr="Adobe Solution Partner">
            <a:hlinkClick r:id="rId6" tooltip="Adobe Solution Partner"/>
          </p:cNvPr>
          <p:cNvPicPr>
            <a:picLocks noChangeAspect="1" noChangeArrowheads="1"/>
          </p:cNvPicPr>
          <p:nvPr/>
        </p:nvPicPr>
        <p:blipFill>
          <a:blip r:embed="rId7" cstate="print"/>
          <a:srcRect/>
          <a:stretch>
            <a:fillRect/>
          </a:stretch>
        </p:blipFill>
        <p:spPr bwMode="auto">
          <a:xfrm>
            <a:off x="152400" y="2495350"/>
            <a:ext cx="2095500" cy="552650"/>
          </a:xfrm>
          <a:prstGeom prst="rect">
            <a:avLst/>
          </a:prstGeom>
        </p:spPr>
        <p:style>
          <a:lnRef idx="2">
            <a:schemeClr val="accent1"/>
          </a:lnRef>
          <a:fillRef idx="1">
            <a:schemeClr val="lt1"/>
          </a:fillRef>
          <a:effectRef idx="0">
            <a:schemeClr val="accent1"/>
          </a:effectRef>
          <a:fontRef idx="minor">
            <a:schemeClr val="dk1"/>
          </a:fontRef>
        </p:style>
      </p:pic>
      <p:sp>
        <p:nvSpPr>
          <p:cNvPr id="11" name="Right Arrow 10"/>
          <p:cNvSpPr/>
          <p:nvPr/>
        </p:nvSpPr>
        <p:spPr>
          <a:xfrm>
            <a:off x="2514600" y="257155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971800" y="2647750"/>
            <a:ext cx="57668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Adobe solution, infrastructure</a:t>
            </a:r>
            <a:endParaRPr lang="en-US" i="0" dirty="0"/>
          </a:p>
        </p:txBody>
      </p:sp>
      <p:pic>
        <p:nvPicPr>
          <p:cNvPr id="3078" name="Picture 6" descr="SoftwareAG">
            <a:hlinkClick r:id="rId8" tooltip="SoftwareAG"/>
          </p:cNvPr>
          <p:cNvPicPr>
            <a:picLocks noChangeAspect="1" noChangeArrowheads="1"/>
          </p:cNvPicPr>
          <p:nvPr/>
        </p:nvPicPr>
        <p:blipFill>
          <a:blip r:embed="rId9" cstate="print"/>
          <a:srcRect/>
          <a:stretch>
            <a:fillRect/>
          </a:stretch>
        </p:blipFill>
        <p:spPr bwMode="auto">
          <a:xfrm>
            <a:off x="38100" y="3123400"/>
            <a:ext cx="2324100" cy="610400"/>
          </a:xfrm>
          <a:prstGeom prst="rect">
            <a:avLst/>
          </a:prstGeom>
          <a:noFill/>
        </p:spPr>
      </p:pic>
      <p:sp>
        <p:nvSpPr>
          <p:cNvPr id="14" name="Right Arrow 13"/>
          <p:cNvSpPr/>
          <p:nvPr/>
        </p:nvSpPr>
        <p:spPr>
          <a:xfrm>
            <a:off x="2514600" y="31996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71800" y="3275800"/>
            <a:ext cx="57668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hangingPunct="0">
              <a:spcBef>
                <a:spcPct val="20000"/>
              </a:spcBef>
              <a:buClr>
                <a:srgbClr val="4E84C4"/>
              </a:buClr>
            </a:pPr>
            <a:r>
              <a:rPr lang="en-US" i="0" dirty="0" smtClean="0">
                <a:solidFill>
                  <a:schemeClr val="tx1"/>
                </a:solidFill>
              </a:rPr>
              <a:t>Business Infrastructure Software for SOA, ESB, BPM and Application Modernization</a:t>
            </a:r>
          </a:p>
        </p:txBody>
      </p:sp>
      <p:pic>
        <p:nvPicPr>
          <p:cNvPr id="3080" name="Picture 8" descr="informatica">
            <a:hlinkClick r:id="rId10" tooltip="informatica"/>
          </p:cNvPr>
          <p:cNvPicPr>
            <a:picLocks noChangeAspect="1" noChangeArrowheads="1"/>
          </p:cNvPicPr>
          <p:nvPr/>
        </p:nvPicPr>
        <p:blipFill>
          <a:blip r:embed="rId11" cstate="print"/>
          <a:srcRect/>
          <a:stretch>
            <a:fillRect/>
          </a:stretch>
        </p:blipFill>
        <p:spPr bwMode="auto">
          <a:xfrm>
            <a:off x="152400" y="3769900"/>
            <a:ext cx="2171700" cy="591950"/>
          </a:xfrm>
          <a:prstGeom prst="rect">
            <a:avLst/>
          </a:prstGeom>
        </p:spPr>
        <p:style>
          <a:lnRef idx="2">
            <a:schemeClr val="accent1"/>
          </a:lnRef>
          <a:fillRef idx="1">
            <a:schemeClr val="lt1"/>
          </a:fillRef>
          <a:effectRef idx="0">
            <a:schemeClr val="accent1"/>
          </a:effectRef>
          <a:fontRef idx="minor">
            <a:schemeClr val="dk1"/>
          </a:fontRef>
        </p:style>
      </p:pic>
      <p:sp>
        <p:nvSpPr>
          <p:cNvPr id="17" name="Right Arrow 16"/>
          <p:cNvSpPr/>
          <p:nvPr/>
        </p:nvSpPr>
        <p:spPr>
          <a:xfrm>
            <a:off x="2514600" y="3855725"/>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71800" y="3931925"/>
            <a:ext cx="57668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hangingPunct="0">
              <a:spcBef>
                <a:spcPct val="20000"/>
              </a:spcBef>
              <a:buClr>
                <a:srgbClr val="4E84C4"/>
              </a:buClr>
            </a:pPr>
            <a:r>
              <a:rPr lang="en-US" i="0" dirty="0" smtClean="0">
                <a:solidFill>
                  <a:schemeClr val="tx1"/>
                </a:solidFill>
              </a:rPr>
              <a:t>Extraction Transformation and Loading (ETL) ,Data ware house</a:t>
            </a:r>
          </a:p>
        </p:txBody>
      </p:sp>
      <p:pic>
        <p:nvPicPr>
          <p:cNvPr id="3082" name="Picture 10" descr="Marklogic">
            <a:hlinkClick r:id="rId12" tooltip="Marklogic"/>
          </p:cNvPr>
          <p:cNvPicPr>
            <a:picLocks noChangeAspect="1" noChangeArrowheads="1"/>
          </p:cNvPicPr>
          <p:nvPr/>
        </p:nvPicPr>
        <p:blipFill>
          <a:blip r:embed="rId13" cstate="print"/>
          <a:srcRect/>
          <a:stretch>
            <a:fillRect/>
          </a:stretch>
        </p:blipFill>
        <p:spPr bwMode="auto">
          <a:xfrm>
            <a:off x="152400" y="4448475"/>
            <a:ext cx="2209800" cy="506925"/>
          </a:xfrm>
          <a:prstGeom prst="rect">
            <a:avLst/>
          </a:prstGeom>
        </p:spPr>
        <p:style>
          <a:lnRef idx="2">
            <a:schemeClr val="accent1"/>
          </a:lnRef>
          <a:fillRef idx="1">
            <a:schemeClr val="lt1"/>
          </a:fillRef>
          <a:effectRef idx="0">
            <a:schemeClr val="accent1"/>
          </a:effectRef>
          <a:fontRef idx="minor">
            <a:schemeClr val="dk1"/>
          </a:fontRef>
        </p:style>
      </p:pic>
      <p:sp>
        <p:nvSpPr>
          <p:cNvPr id="20" name="Right Arrow 19"/>
          <p:cNvSpPr/>
          <p:nvPr/>
        </p:nvSpPr>
        <p:spPr>
          <a:xfrm>
            <a:off x="2514600" y="4524675"/>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971800" y="4600875"/>
            <a:ext cx="57668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hangingPunct="0">
              <a:spcBef>
                <a:spcPct val="20000"/>
              </a:spcBef>
              <a:buClr>
                <a:srgbClr val="4E84C4"/>
              </a:buClr>
            </a:pPr>
            <a:r>
              <a:rPr lang="en-US" i="0" dirty="0" smtClean="0">
                <a:solidFill>
                  <a:schemeClr val="tx1"/>
                </a:solidFill>
              </a:rPr>
              <a:t>XML</a:t>
            </a:r>
          </a:p>
        </p:txBody>
      </p:sp>
      <p:pic>
        <p:nvPicPr>
          <p:cNvPr id="3084" name="Picture 12" descr="salesforce">
            <a:hlinkClick r:id="rId14" tooltip="salesforce"/>
          </p:cNvPr>
          <p:cNvPicPr>
            <a:picLocks noChangeAspect="1" noChangeArrowheads="1"/>
          </p:cNvPicPr>
          <p:nvPr/>
        </p:nvPicPr>
        <p:blipFill>
          <a:blip r:embed="rId15" cstate="print"/>
          <a:srcRect/>
          <a:stretch>
            <a:fillRect/>
          </a:stretch>
        </p:blipFill>
        <p:spPr bwMode="auto">
          <a:xfrm>
            <a:off x="152400" y="5065300"/>
            <a:ext cx="2209800" cy="533400"/>
          </a:xfrm>
          <a:prstGeom prst="rect">
            <a:avLst/>
          </a:prstGeom>
        </p:spPr>
        <p:style>
          <a:lnRef idx="2">
            <a:schemeClr val="accent1"/>
          </a:lnRef>
          <a:fillRef idx="1">
            <a:schemeClr val="lt1"/>
          </a:fillRef>
          <a:effectRef idx="0">
            <a:schemeClr val="accent1"/>
          </a:effectRef>
          <a:fontRef idx="minor">
            <a:schemeClr val="dk1"/>
          </a:fontRef>
        </p:style>
      </p:pic>
      <p:sp>
        <p:nvSpPr>
          <p:cNvPr id="23" name="Right Arrow 22"/>
          <p:cNvSpPr/>
          <p:nvPr/>
        </p:nvSpPr>
        <p:spPr>
          <a:xfrm>
            <a:off x="2590800" y="51415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48000" y="5217700"/>
            <a:ext cx="57668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hangingPunct="0">
              <a:spcBef>
                <a:spcPct val="20000"/>
              </a:spcBef>
              <a:buClr>
                <a:srgbClr val="4E84C4"/>
              </a:buClr>
            </a:pPr>
            <a:r>
              <a:rPr lang="en-US" i="0" dirty="0" smtClean="0">
                <a:solidFill>
                  <a:schemeClr val="tx1"/>
                </a:solidFill>
              </a:rPr>
              <a:t>CRM Solutions</a:t>
            </a:r>
          </a:p>
        </p:txBody>
      </p:sp>
      <p:pic>
        <p:nvPicPr>
          <p:cNvPr id="3086" name="Picture 14" descr="Microsoft Dynamics CRM">
            <a:hlinkClick r:id="rId16" tooltip="Microsoft Dynamics CRM"/>
          </p:cNvPr>
          <p:cNvPicPr>
            <a:picLocks noChangeAspect="1" noChangeArrowheads="1"/>
          </p:cNvPicPr>
          <p:nvPr/>
        </p:nvPicPr>
        <p:blipFill>
          <a:blip r:embed="rId17" cstate="print"/>
          <a:srcRect/>
          <a:stretch>
            <a:fillRect/>
          </a:stretch>
        </p:blipFill>
        <p:spPr bwMode="auto">
          <a:xfrm>
            <a:off x="152400" y="5715000"/>
            <a:ext cx="2209800" cy="609600"/>
          </a:xfrm>
          <a:prstGeom prst="rect">
            <a:avLst/>
          </a:prstGeom>
        </p:spPr>
        <p:style>
          <a:lnRef idx="2">
            <a:schemeClr val="accent1"/>
          </a:lnRef>
          <a:fillRef idx="1">
            <a:schemeClr val="lt1"/>
          </a:fillRef>
          <a:effectRef idx="0">
            <a:schemeClr val="accent1"/>
          </a:effectRef>
          <a:fontRef idx="minor">
            <a:schemeClr val="dk1"/>
          </a:fontRef>
        </p:style>
      </p:pic>
      <p:sp>
        <p:nvSpPr>
          <p:cNvPr id="26" name="Right Arrow 25"/>
          <p:cNvSpPr/>
          <p:nvPr/>
        </p:nvSpPr>
        <p:spPr>
          <a:xfrm>
            <a:off x="2590800" y="57912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48000" y="5867400"/>
            <a:ext cx="57668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hangingPunct="0">
              <a:spcBef>
                <a:spcPct val="20000"/>
              </a:spcBef>
              <a:buClr>
                <a:srgbClr val="4E84C4"/>
              </a:buClr>
            </a:pPr>
            <a:r>
              <a:rPr lang="en-US" i="0" dirty="0" smtClean="0">
                <a:solidFill>
                  <a:schemeClr val="tx1"/>
                </a:solidFill>
              </a:rPr>
              <a:t>CRM Solutions</a:t>
            </a:r>
          </a:p>
        </p:txBody>
      </p:sp>
      <p:sp>
        <p:nvSpPr>
          <p:cNvPr id="28" name="TextBox 27"/>
          <p:cNvSpPr txBox="1"/>
          <p:nvPr/>
        </p:nvSpPr>
        <p:spPr>
          <a:xfrm>
            <a:off x="4267200" y="762000"/>
            <a:ext cx="1524000"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b="1" i="0" dirty="0" smtClean="0"/>
              <a:t>Expertise</a:t>
            </a:r>
            <a:endParaRPr lang="en-US" sz="1400" b="1" i="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Technology</a:t>
            </a:r>
            <a:r>
              <a:rPr kumimoji="0" lang="en-US" sz="2400" b="1" i="0" u="none" strike="noStrike" kern="1200" cap="none" spc="0" normalizeH="0" noProof="0" dirty="0" smtClean="0">
                <a:ln>
                  <a:noFill/>
                </a:ln>
                <a:solidFill>
                  <a:schemeClr val="bg1"/>
                </a:solidFill>
                <a:effectLst/>
                <a:uLnTx/>
                <a:uFillTx/>
                <a:latin typeface="Myriad Pro" pitchFamily="34" charset="0"/>
                <a:ea typeface="+mj-ea"/>
                <a:cs typeface="+mj-cs"/>
              </a:rPr>
              <a:t> Partners</a:t>
            </a:r>
            <a:endPar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endParaRPr>
          </a:p>
        </p:txBody>
      </p:sp>
      <p:pic>
        <p:nvPicPr>
          <p:cNvPr id="160770" name="Picture 2" descr="Anctuate Corporation">
            <a:hlinkClick r:id="rId3" tooltip="Actuate Corporation"/>
          </p:cNvPr>
          <p:cNvPicPr>
            <a:picLocks noChangeAspect="1" noChangeArrowheads="1"/>
          </p:cNvPicPr>
          <p:nvPr/>
        </p:nvPicPr>
        <p:blipFill>
          <a:blip r:embed="rId4" cstate="print"/>
          <a:srcRect/>
          <a:stretch>
            <a:fillRect/>
          </a:stretch>
        </p:blipFill>
        <p:spPr bwMode="auto">
          <a:xfrm>
            <a:off x="152400" y="838200"/>
            <a:ext cx="2095500" cy="914400"/>
          </a:xfrm>
          <a:prstGeom prst="rect">
            <a:avLst/>
          </a:prstGeom>
        </p:spPr>
        <p:style>
          <a:lnRef idx="2">
            <a:schemeClr val="accent1"/>
          </a:lnRef>
          <a:fillRef idx="1">
            <a:schemeClr val="lt1"/>
          </a:fillRef>
          <a:effectRef idx="0">
            <a:schemeClr val="accent1"/>
          </a:effectRef>
          <a:fontRef idx="minor">
            <a:schemeClr val="dk1"/>
          </a:fontRef>
        </p:style>
      </p:pic>
      <p:pic>
        <p:nvPicPr>
          <p:cNvPr id="160772" name="Picture 4" descr="Alfabet">
            <a:hlinkClick r:id="rId5" tooltip="Alfabet"/>
          </p:cNvPr>
          <p:cNvPicPr>
            <a:picLocks noChangeAspect="1" noChangeArrowheads="1"/>
          </p:cNvPicPr>
          <p:nvPr/>
        </p:nvPicPr>
        <p:blipFill>
          <a:blip r:embed="rId6" cstate="print"/>
          <a:srcRect/>
          <a:stretch>
            <a:fillRect/>
          </a:stretch>
        </p:blipFill>
        <p:spPr bwMode="auto">
          <a:xfrm>
            <a:off x="2400300" y="838200"/>
            <a:ext cx="2095500" cy="914400"/>
          </a:xfrm>
          <a:prstGeom prst="rect">
            <a:avLst/>
          </a:prstGeom>
        </p:spPr>
        <p:style>
          <a:lnRef idx="2">
            <a:schemeClr val="accent1"/>
          </a:lnRef>
          <a:fillRef idx="1">
            <a:schemeClr val="lt1"/>
          </a:fillRef>
          <a:effectRef idx="0">
            <a:schemeClr val="accent1"/>
          </a:effectRef>
          <a:fontRef idx="minor">
            <a:schemeClr val="dk1"/>
          </a:fontRef>
        </p:style>
      </p:pic>
      <p:pic>
        <p:nvPicPr>
          <p:cNvPr id="160774" name="Picture 6" descr="AWS">
            <a:hlinkClick r:id="rId7" tooltip="AWS"/>
          </p:cNvPr>
          <p:cNvPicPr>
            <a:picLocks noChangeAspect="1" noChangeArrowheads="1"/>
          </p:cNvPicPr>
          <p:nvPr/>
        </p:nvPicPr>
        <p:blipFill>
          <a:blip r:embed="rId8" cstate="print"/>
          <a:srcRect/>
          <a:stretch>
            <a:fillRect/>
          </a:stretch>
        </p:blipFill>
        <p:spPr bwMode="auto">
          <a:xfrm>
            <a:off x="4648200" y="838200"/>
            <a:ext cx="2095500" cy="914400"/>
          </a:xfrm>
          <a:prstGeom prst="rect">
            <a:avLst/>
          </a:prstGeom>
        </p:spPr>
        <p:style>
          <a:lnRef idx="2">
            <a:schemeClr val="accent1"/>
          </a:lnRef>
          <a:fillRef idx="1">
            <a:schemeClr val="lt1"/>
          </a:fillRef>
          <a:effectRef idx="0">
            <a:schemeClr val="accent1"/>
          </a:effectRef>
          <a:fontRef idx="minor">
            <a:schemeClr val="dk1"/>
          </a:fontRef>
        </p:style>
      </p:pic>
      <p:pic>
        <p:nvPicPr>
          <p:cNvPr id="160775" name="Picture 7"/>
          <p:cNvPicPr>
            <a:picLocks noChangeAspect="1" noChangeArrowheads="1"/>
          </p:cNvPicPr>
          <p:nvPr/>
        </p:nvPicPr>
        <p:blipFill>
          <a:blip r:embed="rId9" cstate="print"/>
          <a:srcRect/>
          <a:stretch>
            <a:fillRect/>
          </a:stretch>
        </p:blipFill>
        <p:spPr bwMode="auto">
          <a:xfrm>
            <a:off x="6858001" y="810125"/>
            <a:ext cx="1981200" cy="942475"/>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60776" name="Picture 8"/>
          <p:cNvPicPr>
            <a:picLocks noChangeAspect="1" noChangeArrowheads="1"/>
          </p:cNvPicPr>
          <p:nvPr/>
        </p:nvPicPr>
        <p:blipFill>
          <a:blip r:embed="rId10" cstate="print"/>
          <a:srcRect/>
          <a:stretch>
            <a:fillRect/>
          </a:stretch>
        </p:blipFill>
        <p:spPr bwMode="auto">
          <a:xfrm>
            <a:off x="133350" y="1857375"/>
            <a:ext cx="4438650" cy="1800225"/>
          </a:xfrm>
          <a:prstGeom prst="rect">
            <a:avLst/>
          </a:prstGeom>
          <a:noFill/>
          <a:ln w="9525">
            <a:noFill/>
            <a:miter lim="800000"/>
            <a:headEnd/>
            <a:tailEnd/>
          </a:ln>
        </p:spPr>
      </p:pic>
      <p:pic>
        <p:nvPicPr>
          <p:cNvPr id="160777" name="Picture 9"/>
          <p:cNvPicPr>
            <a:picLocks noChangeAspect="1" noChangeArrowheads="1"/>
          </p:cNvPicPr>
          <p:nvPr/>
        </p:nvPicPr>
        <p:blipFill>
          <a:blip r:embed="rId11" cstate="print"/>
          <a:srcRect/>
          <a:stretch>
            <a:fillRect/>
          </a:stretch>
        </p:blipFill>
        <p:spPr bwMode="auto">
          <a:xfrm>
            <a:off x="4572000" y="1828800"/>
            <a:ext cx="4343400" cy="1847850"/>
          </a:xfrm>
          <a:prstGeom prst="rect">
            <a:avLst/>
          </a:prstGeom>
          <a:noFill/>
          <a:ln w="9525">
            <a:noFill/>
            <a:miter lim="800000"/>
            <a:headEnd/>
            <a:tailEnd/>
          </a:ln>
        </p:spPr>
      </p:pic>
      <p:pic>
        <p:nvPicPr>
          <p:cNvPr id="160778" name="Picture 10"/>
          <p:cNvPicPr>
            <a:picLocks noChangeAspect="1" noChangeArrowheads="1"/>
          </p:cNvPicPr>
          <p:nvPr/>
        </p:nvPicPr>
        <p:blipFill>
          <a:blip r:embed="rId12" cstate="print"/>
          <a:srcRect/>
          <a:stretch>
            <a:fillRect/>
          </a:stretch>
        </p:blipFill>
        <p:spPr bwMode="auto">
          <a:xfrm>
            <a:off x="161925" y="3714550"/>
            <a:ext cx="4410075" cy="1857375"/>
          </a:xfrm>
          <a:prstGeom prst="rect">
            <a:avLst/>
          </a:prstGeom>
          <a:noFill/>
          <a:ln w="9525">
            <a:noFill/>
            <a:miter lim="800000"/>
            <a:headEnd/>
            <a:tailEnd/>
          </a:ln>
        </p:spPr>
      </p:pic>
      <p:pic>
        <p:nvPicPr>
          <p:cNvPr id="160780" name="Picture 12"/>
          <p:cNvPicPr>
            <a:picLocks noChangeAspect="1" noChangeArrowheads="1"/>
          </p:cNvPicPr>
          <p:nvPr/>
        </p:nvPicPr>
        <p:blipFill>
          <a:blip r:embed="rId13" cstate="print"/>
          <a:srcRect/>
          <a:stretch>
            <a:fillRect/>
          </a:stretch>
        </p:blipFill>
        <p:spPr bwMode="auto">
          <a:xfrm>
            <a:off x="4572000" y="3733800"/>
            <a:ext cx="4333875" cy="914400"/>
          </a:xfrm>
          <a:prstGeom prst="rect">
            <a:avLst/>
          </a:prstGeom>
          <a:noFill/>
          <a:ln w="9525">
            <a:noFill/>
            <a:miter lim="800000"/>
            <a:headEnd/>
            <a:tailEnd/>
          </a:ln>
        </p:spPr>
      </p:pic>
      <p:pic>
        <p:nvPicPr>
          <p:cNvPr id="160781" name="Picture 13"/>
          <p:cNvPicPr>
            <a:picLocks noChangeAspect="1" noChangeArrowheads="1"/>
          </p:cNvPicPr>
          <p:nvPr/>
        </p:nvPicPr>
        <p:blipFill>
          <a:blip r:embed="rId14" cstate="print"/>
          <a:srcRect/>
          <a:stretch>
            <a:fillRect/>
          </a:stretch>
        </p:blipFill>
        <p:spPr bwMode="auto">
          <a:xfrm>
            <a:off x="4572000" y="4648200"/>
            <a:ext cx="2171700" cy="923925"/>
          </a:xfrm>
          <a:prstGeom prst="rect">
            <a:avLst/>
          </a:prstGeom>
          <a:noFill/>
          <a:ln w="9525">
            <a:noFill/>
            <a:miter lim="800000"/>
            <a:headEnd/>
            <a:tailEnd/>
          </a:ln>
        </p:spPr>
      </p:pic>
      <p:pic>
        <p:nvPicPr>
          <p:cNvPr id="160782" name="Picture 14"/>
          <p:cNvPicPr>
            <a:picLocks noChangeAspect="1" noChangeArrowheads="1"/>
          </p:cNvPicPr>
          <p:nvPr/>
        </p:nvPicPr>
        <p:blipFill>
          <a:blip r:embed="rId15" cstate="print"/>
          <a:srcRect/>
          <a:stretch>
            <a:fillRect/>
          </a:stretch>
        </p:blipFill>
        <p:spPr bwMode="auto">
          <a:xfrm>
            <a:off x="6781800" y="4648200"/>
            <a:ext cx="2114550" cy="914400"/>
          </a:xfrm>
          <a:prstGeom prst="rect">
            <a:avLst/>
          </a:prstGeom>
          <a:noFill/>
          <a:ln w="9525">
            <a:noFill/>
            <a:miter lim="800000"/>
            <a:headEnd/>
            <a:tailEnd/>
          </a:ln>
        </p:spPr>
      </p:pic>
      <p:pic>
        <p:nvPicPr>
          <p:cNvPr id="160783" name="Picture 15"/>
          <p:cNvPicPr>
            <a:picLocks noChangeAspect="1" noChangeArrowheads="1"/>
          </p:cNvPicPr>
          <p:nvPr/>
        </p:nvPicPr>
        <p:blipFill>
          <a:blip r:embed="rId16" cstate="print"/>
          <a:srcRect/>
          <a:stretch>
            <a:fillRect/>
          </a:stretch>
        </p:blipFill>
        <p:spPr bwMode="auto">
          <a:xfrm>
            <a:off x="162024" y="5562601"/>
            <a:ext cx="2200175" cy="838200"/>
          </a:xfrm>
          <a:prstGeom prst="rect">
            <a:avLst/>
          </a:prstGeom>
          <a:noFill/>
          <a:ln w="9525">
            <a:noFill/>
            <a:miter lim="800000"/>
            <a:headEnd/>
            <a:tailEnd/>
          </a:ln>
        </p:spPr>
      </p:pic>
      <p:pic>
        <p:nvPicPr>
          <p:cNvPr id="160784" name="Picture 16"/>
          <p:cNvPicPr>
            <a:picLocks noChangeAspect="1" noChangeArrowheads="1"/>
          </p:cNvPicPr>
          <p:nvPr/>
        </p:nvPicPr>
        <p:blipFill>
          <a:blip r:embed="rId17" cstate="print"/>
          <a:srcRect/>
          <a:stretch>
            <a:fillRect/>
          </a:stretch>
        </p:blipFill>
        <p:spPr bwMode="auto">
          <a:xfrm>
            <a:off x="2362201" y="5562600"/>
            <a:ext cx="4343400" cy="904875"/>
          </a:xfrm>
          <a:prstGeom prst="rect">
            <a:avLst/>
          </a:prstGeom>
          <a:noFill/>
          <a:ln w="9525">
            <a:noFill/>
            <a:miter lim="800000"/>
            <a:headEnd/>
            <a:tailEnd/>
          </a:ln>
        </p:spPr>
      </p:pic>
      <p:pic>
        <p:nvPicPr>
          <p:cNvPr id="160785" name="Picture 17"/>
          <p:cNvPicPr>
            <a:picLocks noChangeAspect="1" noChangeArrowheads="1"/>
          </p:cNvPicPr>
          <p:nvPr/>
        </p:nvPicPr>
        <p:blipFill>
          <a:blip r:embed="rId18" cstate="print"/>
          <a:srcRect/>
          <a:stretch>
            <a:fillRect/>
          </a:stretch>
        </p:blipFill>
        <p:spPr bwMode="auto">
          <a:xfrm>
            <a:off x="6781800" y="5562600"/>
            <a:ext cx="2162175" cy="9239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p:cNvPicPr>
            <a:picLocks noChangeAspect="1" noChangeArrowheads="1"/>
          </p:cNvPicPr>
          <p:nvPr/>
        </p:nvPicPr>
        <p:blipFill>
          <a:blip r:embed="rId3" cstate="print"/>
          <a:srcRect/>
          <a:stretch>
            <a:fillRect/>
          </a:stretch>
        </p:blipFill>
        <p:spPr bwMode="auto">
          <a:xfrm>
            <a:off x="56750" y="762000"/>
            <a:ext cx="4324350" cy="3686175"/>
          </a:xfrm>
          <a:prstGeom prst="rect">
            <a:avLst/>
          </a:prstGeom>
          <a:noFill/>
          <a:ln w="9525">
            <a:noFill/>
            <a:miter lim="800000"/>
            <a:headEnd/>
            <a:tailEnd/>
          </a:ln>
        </p:spPr>
      </p:pic>
      <p:pic>
        <p:nvPicPr>
          <p:cNvPr id="162819" name="Picture 3"/>
          <p:cNvPicPr>
            <a:picLocks noChangeAspect="1" noChangeArrowheads="1"/>
          </p:cNvPicPr>
          <p:nvPr/>
        </p:nvPicPr>
        <p:blipFill>
          <a:blip r:embed="rId4" cstate="print"/>
          <a:srcRect/>
          <a:stretch>
            <a:fillRect/>
          </a:stretch>
        </p:blipFill>
        <p:spPr bwMode="auto">
          <a:xfrm>
            <a:off x="4343400" y="790875"/>
            <a:ext cx="4305300" cy="1828800"/>
          </a:xfrm>
          <a:prstGeom prst="rect">
            <a:avLst/>
          </a:prstGeom>
          <a:noFill/>
          <a:ln w="9525">
            <a:noFill/>
            <a:miter lim="800000"/>
            <a:headEnd/>
            <a:tailEnd/>
          </a:ln>
        </p:spPr>
      </p:pic>
      <p:pic>
        <p:nvPicPr>
          <p:cNvPr id="162820" name="Picture 4"/>
          <p:cNvPicPr>
            <a:picLocks noChangeAspect="1" noChangeArrowheads="1"/>
          </p:cNvPicPr>
          <p:nvPr/>
        </p:nvPicPr>
        <p:blipFill>
          <a:blip r:embed="rId5" cstate="print"/>
          <a:srcRect/>
          <a:stretch>
            <a:fillRect/>
          </a:stretch>
        </p:blipFill>
        <p:spPr bwMode="auto">
          <a:xfrm>
            <a:off x="4343400" y="2619675"/>
            <a:ext cx="2181225" cy="895350"/>
          </a:xfrm>
          <a:prstGeom prst="rect">
            <a:avLst/>
          </a:prstGeom>
          <a:noFill/>
          <a:ln w="9525">
            <a:noFill/>
            <a:miter lim="800000"/>
            <a:headEnd/>
            <a:tailEnd/>
          </a:ln>
        </p:spPr>
      </p:pic>
      <p:pic>
        <p:nvPicPr>
          <p:cNvPr id="162821" name="Picture 5"/>
          <p:cNvPicPr>
            <a:picLocks noChangeAspect="1" noChangeArrowheads="1"/>
          </p:cNvPicPr>
          <p:nvPr/>
        </p:nvPicPr>
        <p:blipFill>
          <a:blip r:embed="rId6" cstate="print"/>
          <a:srcRect/>
          <a:stretch>
            <a:fillRect/>
          </a:stretch>
        </p:blipFill>
        <p:spPr bwMode="auto">
          <a:xfrm>
            <a:off x="6486625" y="2590800"/>
            <a:ext cx="2171700" cy="923925"/>
          </a:xfrm>
          <a:prstGeom prst="rect">
            <a:avLst/>
          </a:prstGeom>
          <a:noFill/>
          <a:ln w="9525">
            <a:noFill/>
            <a:miter lim="800000"/>
            <a:headEnd/>
            <a:tailEnd/>
          </a:ln>
        </p:spPr>
      </p:pic>
      <p:pic>
        <p:nvPicPr>
          <p:cNvPr id="162822" name="Picture 6"/>
          <p:cNvPicPr>
            <a:picLocks noChangeAspect="1" noChangeArrowheads="1"/>
          </p:cNvPicPr>
          <p:nvPr/>
        </p:nvPicPr>
        <p:blipFill>
          <a:blip r:embed="rId7" cstate="print"/>
          <a:srcRect/>
          <a:stretch>
            <a:fillRect/>
          </a:stretch>
        </p:blipFill>
        <p:spPr bwMode="auto">
          <a:xfrm>
            <a:off x="4419600" y="3505200"/>
            <a:ext cx="4343400" cy="2771775"/>
          </a:xfrm>
          <a:prstGeom prst="rect">
            <a:avLst/>
          </a:prstGeom>
          <a:noFill/>
          <a:ln w="9525">
            <a:noFill/>
            <a:miter lim="800000"/>
            <a:headEnd/>
            <a:tailEnd/>
          </a:ln>
        </p:spPr>
      </p:pic>
      <p:pic>
        <p:nvPicPr>
          <p:cNvPr id="162823" name="Picture 7"/>
          <p:cNvPicPr>
            <a:picLocks noChangeAspect="1" noChangeArrowheads="1"/>
          </p:cNvPicPr>
          <p:nvPr/>
        </p:nvPicPr>
        <p:blipFill>
          <a:blip r:embed="rId8" cstate="print"/>
          <a:srcRect/>
          <a:stretch>
            <a:fillRect/>
          </a:stretch>
        </p:blipFill>
        <p:spPr bwMode="auto">
          <a:xfrm>
            <a:off x="47225" y="4419600"/>
            <a:ext cx="4333875" cy="942975"/>
          </a:xfrm>
          <a:prstGeom prst="rect">
            <a:avLst/>
          </a:prstGeom>
          <a:noFill/>
          <a:ln w="9525">
            <a:noFill/>
            <a:miter lim="800000"/>
            <a:headEnd/>
            <a:tailEnd/>
          </a:ln>
        </p:spPr>
      </p:pic>
      <p:pic>
        <p:nvPicPr>
          <p:cNvPr id="162824" name="Picture 8"/>
          <p:cNvPicPr>
            <a:picLocks noChangeAspect="1" noChangeArrowheads="1"/>
          </p:cNvPicPr>
          <p:nvPr/>
        </p:nvPicPr>
        <p:blipFill>
          <a:blip r:embed="rId9" cstate="print"/>
          <a:srcRect/>
          <a:stretch>
            <a:fillRect/>
          </a:stretch>
        </p:blipFill>
        <p:spPr bwMode="auto">
          <a:xfrm>
            <a:off x="65775" y="5334000"/>
            <a:ext cx="4333875" cy="933450"/>
          </a:xfrm>
          <a:prstGeom prst="rect">
            <a:avLst/>
          </a:prstGeom>
          <a:noFill/>
          <a:ln w="9525">
            <a:noFill/>
            <a:miter lim="800000"/>
            <a:headEnd/>
            <a:tailEnd/>
          </a:ln>
        </p:spPr>
      </p:pic>
      <p:sp>
        <p:nvSpPr>
          <p:cNvPr id="10"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Technology</a:t>
            </a:r>
            <a:r>
              <a:rPr kumimoji="0" lang="en-US" sz="2400" b="1" i="0" u="none" strike="noStrike" kern="1200" cap="none" spc="0" normalizeH="0" noProof="0" dirty="0" smtClean="0">
                <a:ln>
                  <a:noFill/>
                </a:ln>
                <a:solidFill>
                  <a:schemeClr val="bg1"/>
                </a:solidFill>
                <a:effectLst/>
                <a:uLnTx/>
                <a:uFillTx/>
                <a:latin typeface="Myriad Pro" pitchFamily="34" charset="0"/>
                <a:ea typeface="+mj-ea"/>
                <a:cs typeface="+mj-cs"/>
              </a:rPr>
              <a:t> Partners</a:t>
            </a:r>
            <a:endPar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spect="1" noChangeArrowheads="1"/>
          </p:cNvPicPr>
          <p:nvPr/>
        </p:nvPicPr>
        <p:blipFill>
          <a:blip r:embed="rId3" cstate="print"/>
          <a:srcRect/>
          <a:stretch>
            <a:fillRect/>
          </a:stretch>
        </p:blipFill>
        <p:spPr bwMode="auto">
          <a:xfrm>
            <a:off x="0" y="762000"/>
            <a:ext cx="4333875" cy="4600575"/>
          </a:xfrm>
          <a:prstGeom prst="rect">
            <a:avLst/>
          </a:prstGeom>
          <a:noFill/>
          <a:ln w="9525">
            <a:noFill/>
            <a:miter lim="800000"/>
            <a:headEnd/>
            <a:tailEnd/>
          </a:ln>
        </p:spPr>
      </p:pic>
      <p:pic>
        <p:nvPicPr>
          <p:cNvPr id="163843" name="Picture 3"/>
          <p:cNvPicPr>
            <a:picLocks noChangeAspect="1" noChangeArrowheads="1"/>
          </p:cNvPicPr>
          <p:nvPr/>
        </p:nvPicPr>
        <p:blipFill>
          <a:blip r:embed="rId4" cstate="print"/>
          <a:srcRect/>
          <a:stretch>
            <a:fillRect/>
          </a:stretch>
        </p:blipFill>
        <p:spPr bwMode="auto">
          <a:xfrm>
            <a:off x="4343400" y="762000"/>
            <a:ext cx="4352925" cy="2771775"/>
          </a:xfrm>
          <a:prstGeom prst="rect">
            <a:avLst/>
          </a:prstGeom>
          <a:noFill/>
          <a:ln w="9525">
            <a:noFill/>
            <a:miter lim="800000"/>
            <a:headEnd/>
            <a:tailEnd/>
          </a:ln>
        </p:spPr>
      </p:pic>
      <p:pic>
        <p:nvPicPr>
          <p:cNvPr id="163845" name="Picture 5" descr="ZAP Technologies">
            <a:hlinkClick r:id="rId5" tooltip="Validata"/>
          </p:cNvPr>
          <p:cNvPicPr>
            <a:picLocks noChangeAspect="1" noChangeArrowheads="1"/>
          </p:cNvPicPr>
          <p:nvPr/>
        </p:nvPicPr>
        <p:blipFill>
          <a:blip r:embed="rId6" cstate="print"/>
          <a:srcRect/>
          <a:stretch>
            <a:fillRect/>
          </a:stretch>
        </p:blipFill>
        <p:spPr bwMode="auto">
          <a:xfrm>
            <a:off x="4342600" y="4496600"/>
            <a:ext cx="2095500" cy="761200"/>
          </a:xfrm>
          <a:prstGeom prst="rect">
            <a:avLst/>
          </a:prstGeom>
        </p:spPr>
        <p:style>
          <a:lnRef idx="2">
            <a:schemeClr val="accent1"/>
          </a:lnRef>
          <a:fillRef idx="1">
            <a:schemeClr val="lt1"/>
          </a:fillRef>
          <a:effectRef idx="0">
            <a:schemeClr val="accent1"/>
          </a:effectRef>
          <a:fontRef idx="minor">
            <a:schemeClr val="dk1"/>
          </a:fontRef>
        </p:style>
      </p:pic>
      <p:pic>
        <p:nvPicPr>
          <p:cNvPr id="163846" name="Picture 6"/>
          <p:cNvPicPr>
            <a:picLocks noChangeAspect="1" noChangeArrowheads="1"/>
          </p:cNvPicPr>
          <p:nvPr/>
        </p:nvPicPr>
        <p:blipFill>
          <a:blip r:embed="rId7" cstate="print"/>
          <a:srcRect/>
          <a:stretch>
            <a:fillRect/>
          </a:stretch>
        </p:blipFill>
        <p:spPr bwMode="auto">
          <a:xfrm>
            <a:off x="4315325" y="3514025"/>
            <a:ext cx="4333875" cy="933450"/>
          </a:xfrm>
          <a:prstGeom prst="rect">
            <a:avLst/>
          </a:prstGeom>
          <a:noFill/>
          <a:ln w="9525">
            <a:noFill/>
            <a:miter lim="800000"/>
            <a:headEnd/>
            <a:tailEnd/>
          </a:ln>
        </p:spPr>
      </p:pic>
      <p:pic>
        <p:nvPicPr>
          <p:cNvPr id="163847" name="Picture 7"/>
          <p:cNvPicPr>
            <a:picLocks noChangeAspect="1" noChangeArrowheads="1"/>
          </p:cNvPicPr>
          <p:nvPr/>
        </p:nvPicPr>
        <p:blipFill>
          <a:blip r:embed="rId8" cstate="print"/>
          <a:srcRect/>
          <a:stretch>
            <a:fillRect/>
          </a:stretch>
        </p:blipFill>
        <p:spPr bwMode="auto">
          <a:xfrm>
            <a:off x="6477000" y="4419600"/>
            <a:ext cx="2162175" cy="933450"/>
          </a:xfrm>
          <a:prstGeom prst="rect">
            <a:avLst/>
          </a:prstGeom>
          <a:noFill/>
          <a:ln w="9525">
            <a:noFill/>
            <a:miter lim="800000"/>
            <a:headEnd/>
            <a:tailEnd/>
          </a:ln>
        </p:spPr>
      </p:pic>
      <p:sp>
        <p:nvSpPr>
          <p:cNvPr id="8"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Technology</a:t>
            </a:r>
            <a:r>
              <a:rPr kumimoji="0" lang="en-US" sz="2400" b="1" i="0" u="none" strike="noStrike" kern="1200" cap="none" spc="0" normalizeH="0" noProof="0" dirty="0" smtClean="0">
                <a:ln>
                  <a:noFill/>
                </a:ln>
                <a:solidFill>
                  <a:schemeClr val="bg1"/>
                </a:solidFill>
                <a:effectLst/>
                <a:uLnTx/>
                <a:uFillTx/>
                <a:latin typeface="Myriad Pro" pitchFamily="34" charset="0"/>
                <a:ea typeface="+mj-ea"/>
                <a:cs typeface="+mj-cs"/>
              </a:rPr>
              <a:t> Partners</a:t>
            </a:r>
            <a:endPar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12025"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a:ea typeface="+mj-ea"/>
                <a:cs typeface="+mj-cs"/>
              </a:rPr>
              <a:t>Analyst Comments</a:t>
            </a:r>
          </a:p>
        </p:txBody>
      </p:sp>
      <p:sp>
        <p:nvSpPr>
          <p:cNvPr id="3" name="Content Placeholder 2"/>
          <p:cNvSpPr txBox="1">
            <a:spLocks/>
          </p:cNvSpPr>
          <p:nvPr/>
        </p:nvSpPr>
        <p:spPr>
          <a:xfrm>
            <a:off x="152400" y="914400"/>
            <a:ext cx="8686800" cy="3962400"/>
          </a:xfrm>
          <a:prstGeom prst="rect">
            <a:avLst/>
          </a:prstGeom>
        </p:spPr>
        <p:style>
          <a:lnRef idx="2">
            <a:schemeClr val="accent1"/>
          </a:lnRef>
          <a:fillRef idx="1">
            <a:schemeClr val="lt1"/>
          </a:fillRef>
          <a:effectRef idx="0">
            <a:schemeClr val="accent1"/>
          </a:effectRef>
          <a:fontRef idx="minor">
            <a:schemeClr val="dk1"/>
          </a:fontRef>
        </p:style>
        <p:txBody>
          <a:bodyPr/>
          <a:lstStyle/>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solidFill>
                  <a:srgbClr val="0000FF"/>
                </a:solidFill>
                <a:effectLst/>
                <a:uLnTx/>
                <a:uFillTx/>
                <a:latin typeface="Calibri" pitchFamily="34" charset="0"/>
                <a:ea typeface="+mn-ea"/>
                <a:cs typeface="+mn-cs"/>
              </a:rPr>
              <a:t>Named a leader in the North American workplace services outsourcing wave for 2013 by Forrester</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solidFill>
                  <a:srgbClr val="0000FF"/>
                </a:solidFill>
                <a:effectLst/>
                <a:uLnTx/>
                <a:uFillTx/>
                <a:latin typeface="Calibri" pitchFamily="34" charset="0"/>
                <a:ea typeface="+mn-ea"/>
                <a:cs typeface="+mn-cs"/>
              </a:rPr>
              <a:t>Cognizant Recognized as a Leader in Life Science Drug Safety Services in IDC MarketScape.</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Recognized as a Leader in Capital Markets BPO by Everest Group</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Positioned in the "Leaders" Quadrant of Gartner’s 2012 Magic Quadrant for CRM Service Providers Worldwide</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Gartner included Cognizant as a Leader in the Magic Quadrant for customer relationship management consulting and solution implementation services worldwide</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The Everest Group recognized Cognizant as a leader in their matrix for health care payer application outsourcing</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Gartner included Cognizant as a Challenger in the </a:t>
            </a:r>
            <a:r>
              <a:rPr kumimoji="0" lang="en-US" sz="1400" b="0" i="1" u="none" strike="noStrike" kern="1200" cap="none" spc="0" normalizeH="0" baseline="0" noProof="0" dirty="0" smtClean="0">
                <a:ln>
                  <a:noFill/>
                </a:ln>
                <a:effectLst/>
                <a:uLnTx/>
                <a:uFillTx/>
                <a:latin typeface="Calibri" pitchFamily="34" charset="0"/>
                <a:ea typeface="+mn-ea"/>
                <a:cs typeface="+mn-cs"/>
              </a:rPr>
              <a:t>Magic Quadrant for SAP Implementation Service Providers, North America</a:t>
            </a:r>
            <a:r>
              <a:rPr kumimoji="0" lang="en-US" sz="1400" b="0" i="0" u="none" strike="noStrike" kern="1200" cap="none" spc="0" normalizeH="0" baseline="0" noProof="0" dirty="0" smtClean="0">
                <a:ln>
                  <a:noFill/>
                </a:ln>
                <a:effectLst/>
                <a:uLnTx/>
                <a:uFillTx/>
                <a:latin typeface="Calibri" pitchFamily="34" charset="0"/>
                <a:ea typeface="+mn-ea"/>
                <a:cs typeface="+mn-cs"/>
              </a:rPr>
              <a:t>, 2012</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Gartner included Cognizant as a Visionary player in the Magic Quadrant for Finance and Accounting BPO, May 2012</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IDC reported that Cognizant is among the top 3 preferred IT services vendors for life sciences companies (April 2012)</a:t>
            </a:r>
          </a:p>
          <a:p>
            <a:pPr marL="169863" marR="0" lvl="0" indent="-169863" algn="just" defTabSz="914400" rtl="0" eaLnBrk="0" fontAlgn="base" latinLnBrk="0" hangingPunct="0">
              <a:lnSpc>
                <a:spcPct val="100000"/>
              </a:lnSpc>
              <a:spcBef>
                <a:spcPts val="700"/>
              </a:spcBef>
              <a:spcAft>
                <a:spcPct val="0"/>
              </a:spcAft>
              <a:buClrTx/>
              <a:buSzTx/>
              <a:buFontTx/>
              <a:buChar char="•"/>
              <a:tabLst/>
              <a:defRPr/>
            </a:pPr>
            <a:r>
              <a:rPr kumimoji="0" lang="en-US" sz="1400" b="0" i="0" u="none" strike="noStrike" kern="1200" cap="none" spc="0" normalizeH="0" baseline="0" noProof="0" dirty="0" smtClean="0">
                <a:ln>
                  <a:noFill/>
                </a:ln>
                <a:effectLst/>
                <a:uLnTx/>
                <a:uFillTx/>
                <a:latin typeface="Calibri" pitchFamily="34" charset="0"/>
                <a:ea typeface="+mn-ea"/>
                <a:cs typeface="+mn-cs"/>
              </a:rPr>
              <a:t>Forrester: Cognizant creates mobility solutions in a variety of arenas but will be particularly well-suited where it already has a strong practice - especially in areas including CRM, analytics, and supply chain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0"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a:ea typeface="+mj-ea"/>
                <a:cs typeface="+mj-cs"/>
              </a:rPr>
              <a:t>Rank in Industry</a:t>
            </a:r>
          </a:p>
        </p:txBody>
      </p:sp>
      <p:sp>
        <p:nvSpPr>
          <p:cNvPr id="3" name="Content Placeholder 2"/>
          <p:cNvSpPr txBox="1">
            <a:spLocks/>
          </p:cNvSpPr>
          <p:nvPr/>
        </p:nvSpPr>
        <p:spPr>
          <a:xfrm>
            <a:off x="76200" y="990600"/>
            <a:ext cx="8686800" cy="3886200"/>
          </a:xfrm>
          <a:prstGeom prst="rect">
            <a:avLst/>
          </a:prstGeom>
        </p:spPr>
        <p:style>
          <a:lnRef idx="2">
            <a:schemeClr val="accent1"/>
          </a:lnRef>
          <a:fillRef idx="1">
            <a:schemeClr val="lt1"/>
          </a:fillRef>
          <a:effectRef idx="0">
            <a:schemeClr val="accent1"/>
          </a:effectRef>
          <a:fontRef idx="minor">
            <a:schemeClr val="dk1"/>
          </a:fontRef>
        </p:style>
        <p:txBody>
          <a:bodyPr/>
          <a:lstStyle/>
          <a:p>
            <a:pPr marL="169863" lvl="0" indent="-169863" algn="just" eaLnBrk="0" hangingPunct="0">
              <a:spcBef>
                <a:spcPts val="1100"/>
              </a:spcBef>
              <a:buFontTx/>
              <a:buChar char="•"/>
            </a:pPr>
            <a:r>
              <a:rPr lang="en-US" sz="1400" i="0" dirty="0" smtClean="0">
                <a:solidFill>
                  <a:srgbClr val="0000FF"/>
                </a:solidFill>
              </a:rPr>
              <a:t>Cognizant has jumped 46 places in the FORTUNE 500, which was released on May 7, 2013, and is based on revenue for the 2012 fiscal year.</a:t>
            </a:r>
            <a:endParaRPr kumimoji="0" lang="en-US" sz="1400" b="0" i="0" u="none" strike="noStrike" kern="1200" cap="none" spc="0" normalizeH="0" baseline="0" noProof="0" dirty="0" smtClean="0">
              <a:ln>
                <a:noFill/>
              </a:ln>
              <a:solidFill>
                <a:srgbClr val="0000FF"/>
              </a:solidFill>
              <a:effectLst/>
              <a:uLnTx/>
              <a:uFillTx/>
              <a:latin typeface="Calibri" pitchFamily="34" charset="0"/>
              <a:ea typeface="+mn-ea"/>
              <a:cs typeface="Arial" charset="0"/>
            </a:endParaRPr>
          </a:p>
          <a:p>
            <a:pPr marL="169863" marR="0" lvl="0" indent="-169863" algn="just" defTabSz="914400" rtl="0" eaLnBrk="0" fontAlgn="base" latinLnBrk="0" hangingPunct="0">
              <a:lnSpc>
                <a:spcPct val="100000"/>
              </a:lnSpc>
              <a:spcBef>
                <a:spcPts val="1100"/>
              </a:spcBef>
              <a:spcAft>
                <a:spcPct val="0"/>
              </a:spcAft>
              <a:buClrTx/>
              <a:buSzTx/>
              <a:buFontTx/>
              <a:buChar char="•"/>
              <a:tabLst/>
              <a:defRPr/>
            </a:pPr>
            <a:r>
              <a:rPr kumimoji="0" lang="en-US" sz="14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Cognizant has topped the client satisfaction and relationship rankings in KPMG's Outsourcing 2012 study of service provider performance across Europe (Dec 2012)</a:t>
            </a:r>
          </a:p>
          <a:p>
            <a:pPr marL="169863" marR="0" lvl="0" indent="-169863" algn="just" defTabSz="914400" rtl="0" eaLnBrk="0" fontAlgn="base" latinLnBrk="0" hangingPunct="0">
              <a:lnSpc>
                <a:spcPct val="100000"/>
              </a:lnSpc>
              <a:spcBef>
                <a:spcPts val="1100"/>
              </a:spcBef>
              <a:spcAft>
                <a:spcPct val="0"/>
              </a:spcAft>
              <a:buClrTx/>
              <a:buSzTx/>
              <a:buFontTx/>
              <a:buChar char="•"/>
              <a:tabLst/>
              <a:defRPr/>
            </a:pPr>
            <a:r>
              <a:rPr kumimoji="0" lang="en-US" sz="14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Cognizant ranked among the Top 10 Happiest Companies in America at the “CareerBliss 50 Happiest Companies in America” Awards (Dec 2012)</a:t>
            </a:r>
          </a:p>
          <a:p>
            <a:pPr marL="169863" marR="0" lvl="0" indent="-169863" algn="just" defTabSz="914400" rtl="0" eaLnBrk="0" fontAlgn="base" latinLnBrk="0" hangingPunct="0">
              <a:lnSpc>
                <a:spcPct val="100000"/>
              </a:lnSpc>
              <a:spcBef>
                <a:spcPts val="1100"/>
              </a:spcBef>
              <a:spcAft>
                <a:spcPct val="0"/>
              </a:spcAft>
              <a:buClrTx/>
              <a:buSzTx/>
              <a:buFontTx/>
              <a:buChar char="•"/>
              <a:tabLst/>
              <a:defRPr/>
            </a:pPr>
            <a:r>
              <a:rPr kumimoji="0" lang="en-US" sz="14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Cognizant topped KPMG's Client Satisfaction and Recommendation Rankings in the Nordics (May 2012)</a:t>
            </a:r>
          </a:p>
          <a:p>
            <a:pPr marL="169863" marR="0" lvl="0" indent="-169863" algn="just" defTabSz="914400" rtl="0" eaLnBrk="0" fontAlgn="base" latinLnBrk="0" hangingPunct="0">
              <a:lnSpc>
                <a:spcPct val="100000"/>
              </a:lnSpc>
              <a:spcBef>
                <a:spcPts val="1100"/>
              </a:spcBef>
              <a:spcAft>
                <a:spcPct val="0"/>
              </a:spcAft>
              <a:buClrTx/>
              <a:buSzTx/>
              <a:buFontTx/>
              <a:buChar char="•"/>
              <a:tabLst/>
              <a:defRPr/>
            </a:pPr>
            <a:r>
              <a:rPr kumimoji="0" lang="en-US" sz="14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Cognizant jumped 86 places in 2011 in the FORTUNE 500 (May 2012)</a:t>
            </a:r>
          </a:p>
          <a:p>
            <a:pPr marL="169863" marR="0" lvl="0" indent="-169863" algn="just" defTabSz="914400" rtl="0" eaLnBrk="0" fontAlgn="base" latinLnBrk="0" hangingPunct="0">
              <a:lnSpc>
                <a:spcPct val="100000"/>
              </a:lnSpc>
              <a:spcBef>
                <a:spcPts val="1100"/>
              </a:spcBef>
              <a:spcAft>
                <a:spcPct val="0"/>
              </a:spcAft>
              <a:buClrTx/>
              <a:buSzTx/>
              <a:buFontTx/>
              <a:buChar char="•"/>
              <a:tabLst/>
              <a:defRPr/>
            </a:pPr>
            <a:r>
              <a:rPr kumimoji="0" lang="en-US" sz="14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Cognizant has moved to the 27th spot compared to 30 in 2010 in Gartner's Global ranking (May 2012)</a:t>
            </a:r>
          </a:p>
          <a:p>
            <a:pPr marL="169863" marR="0" lvl="0" indent="-169863" algn="just" defTabSz="914400" rtl="0" eaLnBrk="0" fontAlgn="base" latinLnBrk="0" hangingPunct="0">
              <a:lnSpc>
                <a:spcPct val="100000"/>
              </a:lnSpc>
              <a:spcBef>
                <a:spcPts val="1100"/>
              </a:spcBef>
              <a:spcAft>
                <a:spcPct val="0"/>
              </a:spcAft>
              <a:buClrTx/>
              <a:buSzTx/>
              <a:buFontTx/>
              <a:buChar char="•"/>
              <a:tabLst/>
              <a:defRPr/>
            </a:pPr>
            <a:r>
              <a:rPr kumimoji="0" lang="en-US" sz="14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Cognizant ranked at number 6 in Vault IT Consulting 25 for 2012 (April 2012)</a:t>
            </a:r>
          </a:p>
          <a:p>
            <a:pPr marL="169863" marR="0" lvl="0" indent="-169863" algn="just" defTabSz="914400" rtl="0" eaLnBrk="0" fontAlgn="base" latinLnBrk="0" hangingPunct="0">
              <a:lnSpc>
                <a:spcPct val="100000"/>
              </a:lnSpc>
              <a:spcBef>
                <a:spcPts val="1100"/>
              </a:spcBef>
              <a:spcAft>
                <a:spcPct val="0"/>
              </a:spcAft>
              <a:buClrTx/>
              <a:buSzTx/>
              <a:buFontTx/>
              <a:buChar char="•"/>
              <a:tabLst/>
              <a:defRPr/>
            </a:pPr>
            <a:r>
              <a:rPr kumimoji="0" lang="en-US" sz="1400" b="0" i="0" u="none" strike="noStrike" kern="1200" cap="none" spc="0" normalizeH="0" baseline="0" noProof="0" dirty="0" smtClean="0">
                <a:ln>
                  <a:noFill/>
                </a:ln>
                <a:solidFill>
                  <a:schemeClr val="tx1"/>
                </a:solidFill>
                <a:effectLst/>
                <a:uLnTx/>
                <a:uFillTx/>
                <a:latin typeface="Calibri" pitchFamily="34" charset="0"/>
                <a:ea typeface="+mn-ea"/>
                <a:cs typeface="Arial" charset="0"/>
              </a:rPr>
              <a:t>2012 Readers’ Choice Awards, Consumer Goods Technology: Cognizant ranked in the top four in the Outsourcing category and came in at fifth place in the Consulting category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304800" y="762000"/>
            <a:ext cx="8686800" cy="5489575"/>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aphicFrame>
        <p:nvGraphicFramePr>
          <p:cNvPr id="3" name="Diagram 2"/>
          <p:cNvGraphicFramePr/>
          <p:nvPr>
            <p:extLst>
              <p:ext uri="{D42A27DB-BD31-4B8C-83A1-F6EECF244321}">
                <p14:modId xmlns:p14="http://schemas.microsoft.com/office/powerpoint/2010/main" xmlns="" val="3558083827"/>
              </p:ext>
            </p:extLst>
          </p:nvPr>
        </p:nvGraphicFramePr>
        <p:xfrm>
          <a:off x="304800" y="5715000"/>
          <a:ext cx="8686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409075" y="838200"/>
            <a:ext cx="2057400" cy="4876800"/>
          </a:xfrm>
          <a:prstGeom prst="rect">
            <a:avLst/>
          </a:prstGeom>
          <a:solidFill>
            <a:schemeClr val="bg1">
              <a:lumMod val="85000"/>
            </a:schemeClr>
          </a:solidFill>
          <a:ln>
            <a:solidFill>
              <a:schemeClr val="bg1">
                <a:lumMod val="85000"/>
              </a:schemeClr>
            </a:solidFill>
          </a:ln>
        </p:spPr>
        <p:txBody>
          <a:bodyPr wrap="square">
            <a:noAutofit/>
          </a:bodyPr>
          <a:lstStyle/>
          <a:p>
            <a:pPr marL="114300" indent="-114300">
              <a:lnSpc>
                <a:spcPct val="105000"/>
              </a:lnSpc>
              <a:spcBef>
                <a:spcPct val="20000"/>
              </a:spcBef>
              <a:buClr>
                <a:schemeClr val="tx1"/>
              </a:buClr>
              <a:buFont typeface="Wingdings" pitchFamily="2" charset="2"/>
              <a:buChar char="Ø"/>
            </a:pPr>
            <a:r>
              <a:rPr lang="en-US" b="1" i="0" dirty="0" smtClean="0">
                <a:solidFill>
                  <a:srgbClr val="0000FF"/>
                </a:solidFill>
                <a:latin typeface="+mn-lt"/>
              </a:rPr>
              <a:t>Deutsche Telekom's enterprise customer division, T-Systems, and CTS entered into global systems integration alliance </a:t>
            </a:r>
            <a:r>
              <a:rPr lang="en-US" i="0" dirty="0" smtClean="0">
                <a:latin typeface="+mn-lt"/>
              </a:rPr>
              <a:t>to provide European corporations with global delivery requirements for system integration services.</a:t>
            </a:r>
          </a:p>
          <a:p>
            <a:pPr marL="114300" indent="-114300">
              <a:lnSpc>
                <a:spcPct val="105000"/>
              </a:lnSpc>
              <a:spcBef>
                <a:spcPct val="20000"/>
              </a:spcBef>
              <a:buClr>
                <a:schemeClr val="tx1"/>
              </a:buClr>
              <a:buFont typeface="Wingdings" pitchFamily="2" charset="2"/>
              <a:buChar char="Ø"/>
            </a:pPr>
            <a:r>
              <a:rPr lang="en-US" i="0" dirty="0" smtClean="0">
                <a:latin typeface="+mn-lt"/>
              </a:rPr>
              <a:t>Officially opened a delivery center in Buenos Aires, Argentina.</a:t>
            </a:r>
          </a:p>
          <a:p>
            <a:pPr marL="114300" indent="-114300">
              <a:lnSpc>
                <a:spcPct val="105000"/>
              </a:lnSpc>
              <a:spcBef>
                <a:spcPct val="20000"/>
              </a:spcBef>
              <a:buClr>
                <a:schemeClr val="tx1"/>
              </a:buClr>
              <a:buFont typeface="Wingdings" pitchFamily="2" charset="2"/>
              <a:buChar char="Ø"/>
            </a:pPr>
            <a:r>
              <a:rPr lang="en-US" i="0" dirty="0" smtClean="0">
                <a:latin typeface="+mn-lt"/>
              </a:rPr>
              <a:t>CTS formally launched its delivery center in Budapest, Hungary to provide near-shore IT and BPO services.</a:t>
            </a:r>
          </a:p>
          <a:p>
            <a:pPr marL="114300" indent="-114300">
              <a:lnSpc>
                <a:spcPct val="105000"/>
              </a:lnSpc>
              <a:spcBef>
                <a:spcPct val="20000"/>
              </a:spcBef>
              <a:buClr>
                <a:schemeClr val="tx1"/>
              </a:buClr>
              <a:buFont typeface="Wingdings" pitchFamily="2" charset="2"/>
              <a:buChar char="Ø"/>
            </a:pPr>
            <a:r>
              <a:rPr lang="en-US" i="0" dirty="0" smtClean="0">
                <a:latin typeface="+mn-lt"/>
              </a:rPr>
              <a:t>CTS also launched 'Touchstone Center' at its facility in Bangalore</a:t>
            </a:r>
            <a:endParaRPr lang="en-US" sz="1200" b="1" i="0" dirty="0">
              <a:solidFill>
                <a:srgbClr val="0070C0"/>
              </a:solidFill>
              <a:latin typeface="+mn-lt"/>
            </a:endParaRPr>
          </a:p>
        </p:txBody>
      </p:sp>
      <p:sp>
        <p:nvSpPr>
          <p:cNvPr id="7" name="Rectangle 6"/>
          <p:cNvSpPr/>
          <p:nvPr/>
        </p:nvSpPr>
        <p:spPr>
          <a:xfrm>
            <a:off x="6705600" y="838200"/>
            <a:ext cx="2057400" cy="4876800"/>
          </a:xfrm>
          <a:prstGeom prst="rect">
            <a:avLst/>
          </a:prstGeom>
          <a:solidFill>
            <a:schemeClr val="bg1">
              <a:lumMod val="85000"/>
            </a:schemeClr>
          </a:solidFill>
          <a:ln>
            <a:solidFill>
              <a:schemeClr val="bg1">
                <a:lumMod val="85000"/>
              </a:schemeClr>
            </a:solidFill>
          </a:ln>
        </p:spPr>
        <p:txBody>
          <a:bodyPr wrap="square">
            <a:noAutofit/>
          </a:bodyPr>
          <a:lstStyle/>
          <a:p>
            <a:pPr marL="171450" indent="-111125" algn="just">
              <a:buFont typeface="Wingdings" pitchFamily="2" charset="2"/>
              <a:buChar char="Ø"/>
              <a:defRPr/>
            </a:pPr>
            <a:r>
              <a:rPr lang="en-US" i="0" dirty="0" smtClean="0">
                <a:latin typeface="Calibri"/>
              </a:rPr>
              <a:t>In </a:t>
            </a:r>
            <a:r>
              <a:rPr lang="en-US" b="1" i="0" dirty="0" smtClean="0">
                <a:solidFill>
                  <a:srgbClr val="0000FF"/>
                </a:solidFill>
                <a:latin typeface="Calibri"/>
              </a:rPr>
              <a:t>Jan 2013, Synergy Systems </a:t>
            </a:r>
            <a:r>
              <a:rPr lang="en-US" i="0" dirty="0" smtClean="0">
                <a:latin typeface="Calibri"/>
              </a:rPr>
              <a:t>make alliance with Cognizant based on SaaS platform too help retailers increase sales, improve customer satisfaction, and optimize employee productivity, by increasing the level of transparency and accountability between retailers and vendors servicing the stores .</a:t>
            </a:r>
          </a:p>
          <a:p>
            <a:pPr marL="171450" indent="-111125" algn="just">
              <a:defRPr/>
            </a:pPr>
            <a:endParaRPr lang="en-US" i="0" dirty="0" smtClean="0">
              <a:latin typeface="Calibri"/>
            </a:endParaRPr>
          </a:p>
          <a:p>
            <a:pPr marL="171450" indent="-111125" algn="just">
              <a:buFont typeface="Wingdings" pitchFamily="2" charset="2"/>
              <a:buChar char="Ø"/>
              <a:defRPr/>
            </a:pPr>
            <a:endParaRPr lang="en-US" i="0" dirty="0" smtClean="0">
              <a:latin typeface="Calibri"/>
            </a:endParaRPr>
          </a:p>
        </p:txBody>
      </p:sp>
      <p:sp>
        <p:nvSpPr>
          <p:cNvPr id="11" name="Rectangle 10"/>
          <p:cNvSpPr/>
          <p:nvPr/>
        </p:nvSpPr>
        <p:spPr>
          <a:xfrm>
            <a:off x="2514600" y="838201"/>
            <a:ext cx="2133600" cy="4876800"/>
          </a:xfrm>
          <a:prstGeom prst="rect">
            <a:avLst/>
          </a:prstGeom>
          <a:solidFill>
            <a:schemeClr val="bg1">
              <a:lumMod val="85000"/>
            </a:schemeClr>
          </a:solidFill>
          <a:ln>
            <a:solidFill>
              <a:schemeClr val="bg1">
                <a:lumMod val="85000"/>
              </a:schemeClr>
            </a:solidFill>
          </a:ln>
        </p:spPr>
        <p:txBody>
          <a:bodyPr wrap="square">
            <a:spAutoFit/>
          </a:bodyPr>
          <a:lstStyle/>
          <a:p>
            <a:pPr marL="114300" indent="-114300" algn="just">
              <a:lnSpc>
                <a:spcPct val="110000"/>
              </a:lnSpc>
              <a:spcBef>
                <a:spcPct val="15000"/>
              </a:spcBef>
              <a:buClr>
                <a:schemeClr val="tx1"/>
              </a:buClr>
              <a:buFont typeface="Wingdings" pitchFamily="2" charset="2"/>
              <a:buChar char="Ø"/>
            </a:pPr>
            <a:r>
              <a:rPr lang="en-US" i="0" dirty="0" smtClean="0">
                <a:latin typeface="+mn-lt"/>
              </a:rPr>
              <a:t>In May 2009, the company formed a global services partnership with SAP to deliver increased business value by expanding collaborative relationship and global footprint.</a:t>
            </a:r>
          </a:p>
          <a:p>
            <a:pPr marL="114300" indent="-114300" algn="just">
              <a:lnSpc>
                <a:spcPct val="110000"/>
              </a:lnSpc>
              <a:spcBef>
                <a:spcPct val="15000"/>
              </a:spcBef>
              <a:buClr>
                <a:schemeClr val="tx1"/>
              </a:buClr>
              <a:buFont typeface="Wingdings" pitchFamily="2" charset="2"/>
              <a:buChar char="Ø"/>
            </a:pPr>
            <a:r>
              <a:rPr lang="en-US" i="0" dirty="0" smtClean="0">
                <a:latin typeface="+mn-lt"/>
              </a:rPr>
              <a:t>Signed an initial five-year, </a:t>
            </a:r>
            <a:r>
              <a:rPr lang="en-US" b="1" i="0" dirty="0" smtClean="0">
                <a:solidFill>
                  <a:srgbClr val="0000FF"/>
                </a:solidFill>
                <a:latin typeface="+mn-lt"/>
              </a:rPr>
              <a:t>multi-million dollar contract with Invensys</a:t>
            </a:r>
            <a:r>
              <a:rPr lang="en-US" i="0" dirty="0" smtClean="0">
                <a:latin typeface="+mn-lt"/>
              </a:rPr>
              <a:t>.</a:t>
            </a:r>
          </a:p>
          <a:p>
            <a:pPr marL="114300" indent="-114300" algn="just">
              <a:lnSpc>
                <a:spcPct val="110000"/>
              </a:lnSpc>
              <a:spcBef>
                <a:spcPct val="15000"/>
              </a:spcBef>
              <a:buClr>
                <a:schemeClr val="tx1"/>
              </a:buClr>
              <a:buFont typeface="Wingdings" pitchFamily="2" charset="2"/>
              <a:buChar char="Ø"/>
            </a:pPr>
            <a:r>
              <a:rPr lang="en-US" i="0" dirty="0" smtClean="0">
                <a:latin typeface="+mn-lt"/>
              </a:rPr>
              <a:t>Announced operational expansion of Phoenix delivery center, adding BPO services to an existing roster of application ADM, testing and related services.</a:t>
            </a:r>
          </a:p>
          <a:p>
            <a:pPr marL="114300" indent="-114300" algn="just">
              <a:lnSpc>
                <a:spcPct val="110000"/>
              </a:lnSpc>
              <a:spcBef>
                <a:spcPct val="15000"/>
              </a:spcBef>
              <a:buClr>
                <a:schemeClr val="tx1"/>
              </a:buClr>
              <a:buFont typeface="Wingdings" pitchFamily="2" charset="2"/>
              <a:buChar char="Ø"/>
            </a:pPr>
            <a:r>
              <a:rPr lang="en-US" i="0" dirty="0" smtClean="0">
                <a:latin typeface="+mn-lt"/>
              </a:rPr>
              <a:t>CTS acquired two companies including </a:t>
            </a:r>
            <a:r>
              <a:rPr lang="en-US" b="1" i="0" dirty="0" smtClean="0">
                <a:solidFill>
                  <a:srgbClr val="0000FF"/>
                </a:solidFill>
                <a:latin typeface="+mn-lt"/>
              </a:rPr>
              <a:t>London –based global program management consulting firm PIPC in May 2010 and Paris-based Galileo </a:t>
            </a:r>
            <a:r>
              <a:rPr lang="en-US" i="0" dirty="0" smtClean="0">
                <a:latin typeface="+mn-lt"/>
              </a:rPr>
              <a:t>Performance, IT, testing consultancy.</a:t>
            </a:r>
            <a:endParaRPr lang="en-US" i="0" dirty="0">
              <a:latin typeface="+mn-lt"/>
            </a:endParaRPr>
          </a:p>
        </p:txBody>
      </p:sp>
      <p:sp>
        <p:nvSpPr>
          <p:cNvPr id="14" name="Rectangle 13"/>
          <p:cNvSpPr/>
          <p:nvPr/>
        </p:nvSpPr>
        <p:spPr>
          <a:xfrm>
            <a:off x="4694256" y="838200"/>
            <a:ext cx="1981200" cy="4876799"/>
          </a:xfrm>
          <a:prstGeom prst="rect">
            <a:avLst/>
          </a:prstGeom>
          <a:solidFill>
            <a:schemeClr val="bg1">
              <a:lumMod val="85000"/>
            </a:schemeClr>
          </a:solidFill>
          <a:ln>
            <a:solidFill>
              <a:schemeClr val="bg1">
                <a:lumMod val="85000"/>
              </a:schemeClr>
            </a:solidFill>
          </a:ln>
        </p:spPr>
        <p:txBody>
          <a:bodyPr wrap="square">
            <a:normAutofit lnSpcReduction="10000"/>
          </a:bodyPr>
          <a:lstStyle/>
          <a:p>
            <a:pPr marL="111125" indent="-111125" algn="just">
              <a:buClr>
                <a:schemeClr val="tx1"/>
              </a:buClr>
              <a:buFont typeface="Wingdings" pitchFamily="2" charset="2"/>
              <a:buChar char="Ø"/>
              <a:defRPr/>
            </a:pPr>
            <a:r>
              <a:rPr lang="en-US" i="0" dirty="0" smtClean="0">
                <a:latin typeface="+mn-lt"/>
              </a:rPr>
              <a:t>Dow Jones reported that Cognizant Technology Solutions Corp., and Cap Gemini SA are in talks with Oracle Corporation to buy the services business of its India unit, Oracle Financial Services Software Limited</a:t>
            </a:r>
          </a:p>
          <a:p>
            <a:pPr marL="111125" indent="-111125" algn="just">
              <a:buClr>
                <a:schemeClr val="tx1"/>
              </a:buClr>
              <a:buFont typeface="Wingdings" pitchFamily="2" charset="2"/>
              <a:buChar char="Ø"/>
              <a:defRPr/>
            </a:pPr>
            <a:r>
              <a:rPr lang="en-US" i="0" dirty="0" smtClean="0">
                <a:latin typeface="+mn-lt"/>
              </a:rPr>
              <a:t>Cognizant Technology Solutions Corp To Acquire Six Companies Of C1 Group</a:t>
            </a:r>
            <a:r>
              <a:rPr lang="en-US" dirty="0" smtClean="0"/>
              <a:t>.</a:t>
            </a:r>
          </a:p>
          <a:p>
            <a:pPr marL="111125" indent="-111125" algn="just">
              <a:buClr>
                <a:schemeClr val="tx1"/>
              </a:buClr>
              <a:buFont typeface="Wingdings" pitchFamily="2" charset="2"/>
              <a:buChar char="Ø"/>
              <a:defRPr/>
            </a:pPr>
            <a:r>
              <a:rPr lang="en-US" b="1" i="0" dirty="0" smtClean="0">
                <a:solidFill>
                  <a:srgbClr val="0000FF"/>
                </a:solidFill>
                <a:latin typeface="+mn-lt"/>
              </a:rPr>
              <a:t>Cognizant Technology Solutions Corp. and CoreLogic,Inc announced a definitive agreement </a:t>
            </a:r>
            <a:r>
              <a:rPr lang="en-US" i="0" dirty="0" smtClean="0">
                <a:latin typeface="+mn-lt"/>
              </a:rPr>
              <a:t>under which Cognizant will acquire CoreLogic,Global Services Private Limited (CoreLogic India).</a:t>
            </a:r>
          </a:p>
          <a:p>
            <a:pPr marL="111125" indent="-111125" algn="just">
              <a:buClr>
                <a:schemeClr val="tx1"/>
              </a:buClr>
              <a:buFont typeface="Wingdings" pitchFamily="2" charset="2"/>
              <a:buChar char="Ø"/>
              <a:defRPr/>
            </a:pPr>
            <a:r>
              <a:rPr lang="en-US" i="0" dirty="0" smtClean="0">
                <a:latin typeface="+mn-lt"/>
              </a:rPr>
              <a:t>On July 2012, CTS Providing consulting and IT application services in order to help </a:t>
            </a:r>
            <a:r>
              <a:rPr lang="en-US" b="1" i="0" dirty="0" smtClean="0">
                <a:solidFill>
                  <a:srgbClr val="0000FF"/>
                </a:solidFill>
                <a:latin typeface="+mn-lt"/>
              </a:rPr>
              <a:t>Philips Electronics</a:t>
            </a:r>
            <a:r>
              <a:rPr lang="en-US" i="0" dirty="0" smtClean="0">
                <a:latin typeface="+mn-lt"/>
              </a:rPr>
              <a:t> to increase efficiency of its IT resources.</a:t>
            </a:r>
          </a:p>
        </p:txBody>
      </p:sp>
      <p:sp>
        <p:nvSpPr>
          <p:cNvPr id="21" name="Title 1"/>
          <p:cNvSpPr txBox="1">
            <a:spLocks/>
          </p:cNvSpPr>
          <p:nvPr/>
        </p:nvSpPr>
        <p:spPr>
          <a:xfrm>
            <a:off x="990600" y="0"/>
            <a:ext cx="7467600" cy="517065"/>
          </a:xfrm>
          <a:prstGeom prst="rect">
            <a:avLst/>
          </a:prstGeom>
          <a:noFill/>
          <a:ln w="9525">
            <a:noFill/>
            <a:miter lim="800000"/>
            <a:headEnd/>
            <a:tailEnd/>
          </a:ln>
        </p:spPr>
        <p:txBody>
          <a:bodyPr>
            <a:spAutoFit/>
          </a:bodyPr>
          <a:lstStyle/>
          <a:p>
            <a:pPr marL="0" marR="0" lvl="0" indent="0" algn="ctr"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High Tech evolution</a:t>
            </a:r>
            <a:r>
              <a:rPr kumimoji="0" lang="en-US" sz="2400" b="1" i="0" u="none" strike="noStrike" kern="1200" cap="none" spc="0" normalizeH="0" baseline="0" noProof="0" dirty="0" smtClean="0">
                <a:ln>
                  <a:noFill/>
                </a:ln>
                <a:solidFill>
                  <a:schemeClr val="bg1"/>
                </a:solidFill>
                <a:effectLst/>
                <a:uLnTx/>
                <a:uFillTx/>
                <a:latin typeface="Myriad Pro"/>
                <a:ea typeface="+mj-ea"/>
                <a:cs typeface="+mj-cs"/>
              </a:rPr>
              <a:t> </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0"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dirty="0" smtClean="0">
                <a:solidFill>
                  <a:schemeClr val="bg1"/>
                </a:solidFill>
                <a:latin typeface="Myriad Pro"/>
                <a:ea typeface="+mj-ea"/>
                <a:cs typeface="+mj-cs"/>
              </a:rPr>
              <a:t>Key Investments</a:t>
            </a:r>
            <a:endParaRPr kumimoji="0" lang="en-US" sz="2400" b="1" i="0" u="none" strike="noStrike" kern="1200" cap="none" spc="0" normalizeH="0" baseline="0" noProof="0" dirty="0" smtClean="0">
              <a:ln>
                <a:noFill/>
              </a:ln>
              <a:solidFill>
                <a:schemeClr val="bg1"/>
              </a:solidFill>
              <a:effectLst/>
              <a:uLnTx/>
              <a:uFillTx/>
              <a:latin typeface="Myriad Pro"/>
              <a:ea typeface="+mj-ea"/>
              <a:cs typeface="+mj-cs"/>
            </a:endParaRPr>
          </a:p>
        </p:txBody>
      </p:sp>
      <p:grpSp>
        <p:nvGrpSpPr>
          <p:cNvPr id="3" name="Group 2"/>
          <p:cNvGrpSpPr/>
          <p:nvPr/>
        </p:nvGrpSpPr>
        <p:grpSpPr>
          <a:xfrm>
            <a:off x="76200" y="838200"/>
            <a:ext cx="3048000" cy="316800"/>
            <a:chOff x="2249694" y="83171"/>
            <a:chExt cx="1970541" cy="316800"/>
          </a:xfrm>
        </p:grpSpPr>
        <p:sp>
          <p:nvSpPr>
            <p:cNvPr id="19" name="Rectangle 18"/>
            <p:cNvSpPr/>
            <p:nvPr/>
          </p:nvSpPr>
          <p:spPr>
            <a:xfrm>
              <a:off x="2249694" y="83171"/>
              <a:ext cx="1970541" cy="316800"/>
            </a:xfrm>
            <a:prstGeom prst="rect">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Rectangle 19"/>
            <p:cNvSpPr/>
            <p:nvPr/>
          </p:nvSpPr>
          <p:spPr>
            <a:xfrm>
              <a:off x="2249694" y="83171"/>
              <a:ext cx="1970541" cy="31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latin typeface="Arial"/>
                  <a:cs typeface="Arial"/>
                </a:rPr>
                <a:t>2009-10</a:t>
              </a:r>
            </a:p>
          </p:txBody>
        </p:sp>
      </p:grpSp>
      <p:grpSp>
        <p:nvGrpSpPr>
          <p:cNvPr id="4" name="Group 3"/>
          <p:cNvGrpSpPr/>
          <p:nvPr/>
        </p:nvGrpSpPr>
        <p:grpSpPr>
          <a:xfrm>
            <a:off x="76200" y="1155000"/>
            <a:ext cx="3048000" cy="5017200"/>
            <a:chOff x="2249694" y="399971"/>
            <a:chExt cx="1970541" cy="4363177"/>
          </a:xfrm>
        </p:grpSpPr>
        <p:sp>
          <p:nvSpPr>
            <p:cNvPr id="17" name="Rectangle 16"/>
            <p:cNvSpPr/>
            <p:nvPr/>
          </p:nvSpPr>
          <p:spPr>
            <a:xfrm>
              <a:off x="2249694" y="399971"/>
              <a:ext cx="1970541" cy="4363177"/>
            </a:xfrm>
            <a:prstGeom prst="rect">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Rectangle 17"/>
            <p:cNvSpPr/>
            <p:nvPr/>
          </p:nvSpPr>
          <p:spPr>
            <a:xfrm>
              <a:off x="2249694" y="399971"/>
              <a:ext cx="1970541" cy="43631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latin typeface="Arial"/>
                <a:cs typeface="Arial"/>
              </a:endParaRPr>
            </a:p>
          </p:txBody>
        </p:sp>
      </p:grpSp>
      <p:grpSp>
        <p:nvGrpSpPr>
          <p:cNvPr id="5" name="Group 4"/>
          <p:cNvGrpSpPr/>
          <p:nvPr/>
        </p:nvGrpSpPr>
        <p:grpSpPr>
          <a:xfrm>
            <a:off x="3200400" y="838199"/>
            <a:ext cx="3124200" cy="364287"/>
            <a:chOff x="4496110" y="83171"/>
            <a:chExt cx="1970541" cy="316800"/>
          </a:xfrm>
        </p:grpSpPr>
        <p:sp>
          <p:nvSpPr>
            <p:cNvPr id="15" name="Rectangle 14"/>
            <p:cNvSpPr/>
            <p:nvPr/>
          </p:nvSpPr>
          <p:spPr>
            <a:xfrm>
              <a:off x="4496110" y="83171"/>
              <a:ext cx="1970541" cy="316800"/>
            </a:xfrm>
            <a:prstGeom prst="rect">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Rectangle 15"/>
            <p:cNvSpPr/>
            <p:nvPr/>
          </p:nvSpPr>
          <p:spPr>
            <a:xfrm>
              <a:off x="4496110" y="83171"/>
              <a:ext cx="1970541" cy="31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latin typeface="Arial"/>
                  <a:cs typeface="Arial"/>
                </a:rPr>
                <a:t>2011-12</a:t>
              </a:r>
              <a:endParaRPr lang="en-US" sz="1100" kern="1200" dirty="0">
                <a:latin typeface="Arial"/>
                <a:cs typeface="Arial"/>
              </a:endParaRPr>
            </a:p>
          </p:txBody>
        </p:sp>
      </p:grpSp>
      <p:grpSp>
        <p:nvGrpSpPr>
          <p:cNvPr id="6" name="Group 5"/>
          <p:cNvGrpSpPr/>
          <p:nvPr/>
        </p:nvGrpSpPr>
        <p:grpSpPr>
          <a:xfrm>
            <a:off x="3200400" y="1143000"/>
            <a:ext cx="3124200" cy="5017200"/>
            <a:chOff x="4496110" y="399971"/>
            <a:chExt cx="1970541" cy="4363177"/>
          </a:xfrm>
        </p:grpSpPr>
        <p:sp>
          <p:nvSpPr>
            <p:cNvPr id="13" name="Rectangle 12"/>
            <p:cNvSpPr/>
            <p:nvPr/>
          </p:nvSpPr>
          <p:spPr>
            <a:xfrm>
              <a:off x="4496110" y="399971"/>
              <a:ext cx="1970541" cy="4363177"/>
            </a:xfrm>
            <a:prstGeom prst="rect">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4496110" y="399971"/>
              <a:ext cx="1970541" cy="43631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endParaRPr lang="en-US" sz="1100" kern="1200" dirty="0" smtClean="0">
                <a:solidFill>
                  <a:prstClr val="black"/>
                </a:solidFill>
                <a:latin typeface="Arial"/>
                <a:cs typeface="Arial"/>
              </a:endParaRPr>
            </a:p>
          </p:txBody>
        </p:sp>
      </p:grpSp>
      <p:grpSp>
        <p:nvGrpSpPr>
          <p:cNvPr id="8" name="Group 7"/>
          <p:cNvGrpSpPr/>
          <p:nvPr/>
        </p:nvGrpSpPr>
        <p:grpSpPr>
          <a:xfrm>
            <a:off x="6400800" y="1143000"/>
            <a:ext cx="2590800" cy="5029200"/>
            <a:chOff x="6742527" y="399971"/>
            <a:chExt cx="1970541" cy="4363177"/>
          </a:xfrm>
        </p:grpSpPr>
        <p:sp>
          <p:nvSpPr>
            <p:cNvPr id="9" name="Rectangle 8"/>
            <p:cNvSpPr/>
            <p:nvPr/>
          </p:nvSpPr>
          <p:spPr>
            <a:xfrm>
              <a:off x="6742527" y="399971"/>
              <a:ext cx="1970541" cy="4363177"/>
            </a:xfrm>
            <a:prstGeom prst="rect">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Rectangle 9"/>
            <p:cNvSpPr/>
            <p:nvPr/>
          </p:nvSpPr>
          <p:spPr>
            <a:xfrm>
              <a:off x="6742527" y="399971"/>
              <a:ext cx="1970541" cy="43631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endParaRPr lang="en-US" sz="1100" kern="1200" dirty="0" smtClean="0">
                <a:solidFill>
                  <a:prstClr val="black"/>
                </a:solidFill>
                <a:latin typeface="Arial"/>
                <a:cs typeface="Arial"/>
              </a:endParaRPr>
            </a:p>
          </p:txBody>
        </p:sp>
      </p:grpSp>
      <p:sp>
        <p:nvSpPr>
          <p:cNvPr id="21" name="Rectangle 20"/>
          <p:cNvSpPr/>
          <p:nvPr/>
        </p:nvSpPr>
        <p:spPr>
          <a:xfrm>
            <a:off x="152400" y="1143000"/>
            <a:ext cx="2971800" cy="5299912"/>
          </a:xfrm>
          <a:prstGeom prst="rect">
            <a:avLst/>
          </a:prstGeom>
        </p:spPr>
        <p:txBody>
          <a:bodyPr wrap="square">
            <a:spAutoFit/>
          </a:bodyPr>
          <a:lstStyle/>
          <a:p>
            <a:pPr marL="115888" indent="-115888">
              <a:lnSpc>
                <a:spcPct val="130000"/>
              </a:lnSpc>
              <a:spcBef>
                <a:spcPct val="30000"/>
              </a:spcBef>
              <a:buClr>
                <a:schemeClr val="hlink"/>
              </a:buClr>
              <a:buFont typeface="Wingdings" pitchFamily="2" charset="2"/>
              <a:buChar char="Ø"/>
              <a:defRPr/>
            </a:pPr>
            <a:r>
              <a:rPr lang="en-US" i="0" dirty="0" smtClean="0">
                <a:latin typeface="+mn-lt"/>
              </a:rPr>
              <a:t>CTS also announced a new  testing platform to enable the company to deliver greater value in the area of testing, developed by Cognizant's Testing Practice, the platform will facilitate ideation, catalyze knowledge sharing and showcase testing innovations that help reduce testing effort, time and cost while improving quality.</a:t>
            </a:r>
          </a:p>
          <a:p>
            <a:pPr marL="115888" indent="-115888">
              <a:lnSpc>
                <a:spcPct val="130000"/>
              </a:lnSpc>
              <a:spcBef>
                <a:spcPct val="30000"/>
              </a:spcBef>
              <a:buClr>
                <a:schemeClr val="hlink"/>
              </a:buClr>
              <a:buFont typeface="Wingdings" pitchFamily="2" charset="2"/>
              <a:buChar char="Ø"/>
              <a:defRPr/>
            </a:pPr>
            <a:r>
              <a:rPr lang="en-US" i="0" dirty="0" smtClean="0">
                <a:latin typeface="+mn-lt"/>
              </a:rPr>
              <a:t>Launched new service offering in Engineering &amp; Manufacturing Solutions through its relationship with Invensys. Engineering &amp; Manufacturing Solutions Practice has grown to nearly 1,000 associates in under two quarters. </a:t>
            </a:r>
          </a:p>
          <a:p>
            <a:pPr marL="115888" indent="-115888">
              <a:lnSpc>
                <a:spcPct val="130000"/>
              </a:lnSpc>
              <a:spcBef>
                <a:spcPct val="30000"/>
              </a:spcBef>
              <a:buClr>
                <a:schemeClr val="hlink"/>
              </a:buClr>
              <a:buFont typeface="Wingdings" pitchFamily="2" charset="2"/>
              <a:buChar char="Ø"/>
              <a:defRPr/>
            </a:pPr>
            <a:r>
              <a:rPr lang="en-US" i="0" dirty="0" smtClean="0">
                <a:latin typeface="+mn-lt"/>
              </a:rPr>
              <a:t>CTS continues its investment in technology platforms like Cognizant 2.0 which has increasingly become a key differentiator for the company in new wins like it was in the case of Invensys </a:t>
            </a:r>
          </a:p>
          <a:p>
            <a:pPr marL="115888" indent="-115888">
              <a:lnSpc>
                <a:spcPct val="130000"/>
              </a:lnSpc>
              <a:spcBef>
                <a:spcPct val="30000"/>
              </a:spcBef>
              <a:buClr>
                <a:schemeClr val="hlink"/>
              </a:buClr>
              <a:buFont typeface="Wingdings" pitchFamily="2" charset="2"/>
              <a:buChar char="Ø"/>
              <a:defRPr/>
            </a:pPr>
            <a:endParaRPr lang="en-US" i="0" dirty="0">
              <a:latin typeface="+mn-lt"/>
            </a:endParaRPr>
          </a:p>
        </p:txBody>
      </p:sp>
      <p:sp>
        <p:nvSpPr>
          <p:cNvPr id="24" name="Rectangle 23"/>
          <p:cNvSpPr/>
          <p:nvPr/>
        </p:nvSpPr>
        <p:spPr>
          <a:xfrm>
            <a:off x="3200400" y="1219200"/>
            <a:ext cx="3048000" cy="4893647"/>
          </a:xfrm>
          <a:prstGeom prst="rect">
            <a:avLst/>
          </a:prstGeom>
        </p:spPr>
        <p:txBody>
          <a:bodyPr wrap="square">
            <a:spAutoFit/>
          </a:bodyPr>
          <a:lstStyle/>
          <a:p>
            <a:pPr marL="111125" indent="-111125">
              <a:buFont typeface="Wingdings" pitchFamily="2" charset="2"/>
              <a:buChar char="Ø"/>
            </a:pPr>
            <a:r>
              <a:rPr lang="en-US" i="0" dirty="0" smtClean="0">
                <a:latin typeface="+mn-lt"/>
              </a:rPr>
              <a:t>In August 2011, CTS acquired the India-based operations of CoreLogic Incorporated to enhance our offering in the residential mortgage processing space. CoreLogic India, with approximately 4,000 associates, provides software product development, analytical modeling, back-office and technology support services that are crucial to the U.S. mortgage and real estate markets.</a:t>
            </a:r>
          </a:p>
          <a:p>
            <a:pPr marL="111125" indent="-111125">
              <a:buFont typeface="Wingdings" pitchFamily="2" charset="2"/>
              <a:buChar char="Ø"/>
            </a:pPr>
            <a:r>
              <a:rPr lang="en-US" i="0" dirty="0" smtClean="0">
                <a:latin typeface="+mn-lt"/>
              </a:rPr>
              <a:t>In September 2011, CTS acquired Zaffera, LLC, a strategic SAP retail consulting and</a:t>
            </a:r>
          </a:p>
          <a:p>
            <a:pPr marL="111125" indent="-111125"/>
            <a:r>
              <a:rPr lang="en-US" i="0" dirty="0" smtClean="0">
                <a:latin typeface="+mn-lt"/>
              </a:rPr>
              <a:t>    software development firm based in Princeton, NJ. Zaffera helps top retail brands navigate the rapid changes in the retail sector brought about by new technology and demographic shifts.</a:t>
            </a:r>
          </a:p>
          <a:p>
            <a:pPr marL="111125" indent="-111125">
              <a:buFont typeface="Wingdings" pitchFamily="2" charset="2"/>
              <a:buChar char="Ø"/>
            </a:pPr>
            <a:r>
              <a:rPr lang="en-US" i="0" dirty="0" smtClean="0">
                <a:latin typeface="+mn-lt"/>
              </a:rPr>
              <a:t>In 2012, Cognizant is providing a comprehensive range of consulting and application services to enable Philips to rationalize and enhance its IT services model. The result will be a better approach to IT delivery via an output-based platform that is nimble and allows for a variable cost structure</a:t>
            </a:r>
          </a:p>
          <a:p>
            <a:pPr>
              <a:buFont typeface="Wingdings" pitchFamily="2" charset="2"/>
              <a:buChar char="Ø"/>
            </a:pPr>
            <a:endParaRPr lang="en-US" i="0" dirty="0">
              <a:latin typeface="+mn-lt"/>
            </a:endParaRPr>
          </a:p>
        </p:txBody>
      </p:sp>
      <p:sp>
        <p:nvSpPr>
          <p:cNvPr id="25" name="Rectangle 24"/>
          <p:cNvSpPr/>
          <p:nvPr/>
        </p:nvSpPr>
        <p:spPr>
          <a:xfrm>
            <a:off x="6400800" y="1143000"/>
            <a:ext cx="2514600" cy="4525341"/>
          </a:xfrm>
          <a:prstGeom prst="rect">
            <a:avLst/>
          </a:prstGeom>
        </p:spPr>
        <p:txBody>
          <a:bodyPr wrap="square" numCol="1">
            <a:spAutoFit/>
          </a:bodyPr>
          <a:lstStyle/>
          <a:p>
            <a:pPr marL="60325">
              <a:buFont typeface="Wingdings" pitchFamily="2" charset="2"/>
              <a:buChar char="Ø"/>
              <a:tabLst>
                <a:tab pos="111125" algn="l"/>
              </a:tabLst>
            </a:pPr>
            <a:r>
              <a:rPr lang="en-US" i="0" dirty="0" smtClean="0">
                <a:latin typeface="+mn-lt"/>
              </a:rPr>
              <a:t>CTS Service delivery enabled by       Cognizant 2.0, a proprietary Web 2.0-based platform that enables knowledge sharing and collaboration across global teams to benefit every customer engagement.</a:t>
            </a:r>
          </a:p>
          <a:p>
            <a:pPr marL="111125" indent="-111125">
              <a:buFont typeface="Wingdings" pitchFamily="2" charset="2"/>
              <a:buChar char="Ø"/>
            </a:pPr>
            <a:r>
              <a:rPr lang="en-US" i="0" dirty="0" smtClean="0">
                <a:latin typeface="+mn-lt"/>
              </a:rPr>
              <a:t>CTS has invested a large amount  in     Cloud services . </a:t>
            </a:r>
            <a:r>
              <a:rPr lang="en-US" i="0" dirty="0" smtClean="0">
                <a:latin typeface="Calibri" pitchFamily="34" charset="0"/>
              </a:rPr>
              <a:t>Has classified all cloud based solutions and platforms under “Business Cloud Solutions” - a suite of ready-to-deploy, on-demand business and IT solutions.</a:t>
            </a:r>
          </a:p>
          <a:p>
            <a:pPr marL="169863" indent="-169863" eaLnBrk="1" hangingPunct="1">
              <a:lnSpc>
                <a:spcPct val="105000"/>
              </a:lnSpc>
              <a:spcBef>
                <a:spcPts val="400"/>
              </a:spcBef>
              <a:buFont typeface="Wingdings" pitchFamily="2" charset="2"/>
              <a:buChar char="Ø"/>
            </a:pPr>
            <a:r>
              <a:rPr lang="en-US" i="0" dirty="0" smtClean="0">
                <a:latin typeface="Calibri" pitchFamily="34" charset="0"/>
              </a:rPr>
              <a:t>Significant investment in social, mobile, analytics and cloud (SMAC) paying off. Expects revenue of ~ $500 mn in 2013</a:t>
            </a:r>
          </a:p>
          <a:p>
            <a:pPr marL="169863" indent="-169863" eaLnBrk="1" hangingPunct="1">
              <a:lnSpc>
                <a:spcPct val="105000"/>
              </a:lnSpc>
              <a:spcBef>
                <a:spcPts val="400"/>
              </a:spcBef>
              <a:buFont typeface="Wingdings" pitchFamily="2" charset="2"/>
              <a:buChar char="Ø"/>
            </a:pPr>
            <a:r>
              <a:rPr lang="en-US" i="0" dirty="0" smtClean="0">
                <a:solidFill>
                  <a:srgbClr val="000000"/>
                </a:solidFill>
                <a:latin typeface="Calibri" pitchFamily="34" charset="0"/>
              </a:rPr>
              <a:t>Investments in new capabilities such as Enterprise Analytics Practice (EAP), and Engineering and Manufacturing Solutions Practice (EMSP) </a:t>
            </a:r>
            <a:endParaRPr lang="en-US" i="0" dirty="0" smtClean="0">
              <a:latin typeface="Calibri" pitchFamily="34" charset="0"/>
            </a:endParaRPr>
          </a:p>
        </p:txBody>
      </p:sp>
      <p:grpSp>
        <p:nvGrpSpPr>
          <p:cNvPr id="26" name="Group 25"/>
          <p:cNvGrpSpPr/>
          <p:nvPr/>
        </p:nvGrpSpPr>
        <p:grpSpPr>
          <a:xfrm>
            <a:off x="6400800" y="838200"/>
            <a:ext cx="2590800" cy="304800"/>
            <a:chOff x="4496110" y="83171"/>
            <a:chExt cx="1970541" cy="316800"/>
          </a:xfrm>
        </p:grpSpPr>
        <p:sp>
          <p:nvSpPr>
            <p:cNvPr id="27" name="Rectangle 26"/>
            <p:cNvSpPr/>
            <p:nvPr/>
          </p:nvSpPr>
          <p:spPr>
            <a:xfrm>
              <a:off x="4496110" y="83171"/>
              <a:ext cx="1970541" cy="316800"/>
            </a:xfrm>
            <a:prstGeom prst="rect">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Rectangle 27"/>
            <p:cNvSpPr/>
            <p:nvPr/>
          </p:nvSpPr>
          <p:spPr>
            <a:xfrm>
              <a:off x="4496110" y="83171"/>
              <a:ext cx="1970541" cy="31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latin typeface="Arial"/>
                  <a:cs typeface="Arial"/>
                </a:rPr>
                <a:t>2013</a:t>
              </a:r>
              <a:endParaRPr lang="en-US" sz="1100" kern="1200" dirty="0">
                <a:latin typeface="Arial"/>
                <a:cs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txBox="1">
            <a:spLocks noGrp="1"/>
          </p:cNvSpPr>
          <p:nvPr/>
        </p:nvSpPr>
        <p:spPr bwMode="auto">
          <a:xfrm>
            <a:off x="4240213" y="6269038"/>
            <a:ext cx="663575" cy="360362"/>
          </a:xfrm>
          <a:prstGeom prst="rect">
            <a:avLst/>
          </a:prstGeom>
          <a:noFill/>
          <a:ln w="9525">
            <a:noFill/>
            <a:miter lim="800000"/>
            <a:headEnd/>
            <a:tailEnd/>
          </a:ln>
        </p:spPr>
        <p:txBody>
          <a:bodyPr anchor="ctr"/>
          <a:lstStyle/>
          <a:p>
            <a:pPr algn="ctr"/>
            <a:endParaRPr lang="en-US" sz="1000">
              <a:solidFill>
                <a:srgbClr val="4E84C4"/>
              </a:solidFill>
            </a:endParaRPr>
          </a:p>
        </p:txBody>
      </p:sp>
      <p:sp>
        <p:nvSpPr>
          <p:cNvPr id="4" name="AutoShape 21"/>
          <p:cNvSpPr>
            <a:spLocks noChangeArrowheads="1"/>
          </p:cNvSpPr>
          <p:nvPr/>
        </p:nvSpPr>
        <p:spPr bwMode="auto">
          <a:xfrm>
            <a:off x="349250" y="798513"/>
            <a:ext cx="1312863" cy="773112"/>
          </a:xfrm>
          <a:prstGeom prst="moon">
            <a:avLst>
              <a:gd name="adj" fmla="val 33727"/>
            </a:avLst>
          </a:prstGeom>
          <a:solidFill>
            <a:srgbClr val="6CCFF6">
              <a:alpha val="59999"/>
            </a:srgbClr>
          </a:solidFill>
          <a:ln w="12700" algn="ctr">
            <a:noFill/>
            <a:miter lim="800000"/>
            <a:headEnd/>
            <a:tailEnd/>
          </a:ln>
          <a:effectLst>
            <a:prstShdw prst="shdw17" dist="17961" dir="13500000">
              <a:srgbClr val="417C94"/>
            </a:prstShdw>
          </a:effectLst>
        </p:spPr>
        <p:txBody>
          <a:bodyPr wrap="none" anchor="ctr"/>
          <a:lstStyle/>
          <a:p>
            <a:pPr algn="ctr"/>
            <a:endParaRPr lang="en-US"/>
          </a:p>
        </p:txBody>
      </p:sp>
      <p:sp>
        <p:nvSpPr>
          <p:cNvPr id="5" name="AutoShape 22"/>
          <p:cNvSpPr>
            <a:spLocks noChangeArrowheads="1"/>
          </p:cNvSpPr>
          <p:nvPr/>
        </p:nvSpPr>
        <p:spPr bwMode="auto">
          <a:xfrm rot="10800000">
            <a:off x="1495425" y="798513"/>
            <a:ext cx="1239838" cy="773112"/>
          </a:xfrm>
          <a:prstGeom prst="moon">
            <a:avLst>
              <a:gd name="adj" fmla="val 33727"/>
            </a:avLst>
          </a:prstGeom>
          <a:solidFill>
            <a:srgbClr val="6CCFF6">
              <a:alpha val="59999"/>
            </a:srgbClr>
          </a:solidFill>
          <a:ln w="12700" algn="ctr">
            <a:noFill/>
            <a:miter lim="800000"/>
            <a:headEnd/>
            <a:tailEnd/>
          </a:ln>
          <a:effectLst>
            <a:prstShdw prst="shdw17" dist="17961" dir="13500000">
              <a:srgbClr val="417C94"/>
            </a:prstShdw>
          </a:effectLst>
        </p:spPr>
        <p:txBody>
          <a:bodyPr wrap="none" anchor="ctr"/>
          <a:lstStyle/>
          <a:p>
            <a:pPr algn="ctr"/>
            <a:endParaRPr lang="en-US"/>
          </a:p>
        </p:txBody>
      </p:sp>
      <p:sp>
        <p:nvSpPr>
          <p:cNvPr id="6" name="Rectangle 24" descr="10%"/>
          <p:cNvSpPr>
            <a:spLocks noChangeArrowheads="1"/>
          </p:cNvSpPr>
          <p:nvPr/>
        </p:nvSpPr>
        <p:spPr bwMode="auto">
          <a:xfrm>
            <a:off x="1138846" y="1041400"/>
            <a:ext cx="825868" cy="292388"/>
          </a:xfrm>
          <a:prstGeom prst="rect">
            <a:avLst/>
          </a:prstGeom>
          <a:noFill/>
          <a:ln w="12700" algn="ctr">
            <a:noFill/>
            <a:miter lim="800000"/>
            <a:headEnd/>
            <a:tailEnd/>
          </a:ln>
        </p:spPr>
        <p:txBody>
          <a:bodyPr wrap="none">
            <a:spAutoFit/>
          </a:bodyPr>
          <a:lstStyle/>
          <a:p>
            <a:pPr algn="ctr"/>
            <a:r>
              <a:rPr lang="en-US" sz="1300" b="1" dirty="0" smtClean="0"/>
              <a:t>Q3 2013</a:t>
            </a:r>
            <a:endParaRPr lang="en-US" sz="1300" b="1" dirty="0"/>
          </a:p>
        </p:txBody>
      </p:sp>
      <p:sp>
        <p:nvSpPr>
          <p:cNvPr id="7" name="AutoShape 11"/>
          <p:cNvSpPr>
            <a:spLocks noChangeArrowheads="1"/>
          </p:cNvSpPr>
          <p:nvPr/>
        </p:nvSpPr>
        <p:spPr bwMode="auto">
          <a:xfrm>
            <a:off x="76200" y="1565274"/>
            <a:ext cx="3200400" cy="475932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marL="115888" indent="-115888">
              <a:lnSpc>
                <a:spcPct val="115000"/>
              </a:lnSpc>
              <a:spcBef>
                <a:spcPct val="15000"/>
              </a:spcBef>
              <a:buClr>
                <a:schemeClr val="hlink"/>
              </a:buClr>
              <a:buFontTx/>
              <a:buChar char="•"/>
              <a:defRPr/>
            </a:pPr>
            <a:r>
              <a:rPr lang="en-US" sz="1100" i="0" dirty="0" smtClean="0"/>
              <a:t>Cognizant Positioned in the "Leaders" Quadrant of Leading Industry Analyst Firm's 2012 Magic Quadrant for CRM Service Providers Worldwide, by Gartner Inc. (released on September 20, 2012)</a:t>
            </a:r>
            <a:r>
              <a:rPr lang="en-US" sz="1100" dirty="0" smtClean="0"/>
              <a:t> .</a:t>
            </a:r>
          </a:p>
          <a:p>
            <a:pPr marL="115888" indent="-115888">
              <a:lnSpc>
                <a:spcPct val="115000"/>
              </a:lnSpc>
              <a:spcBef>
                <a:spcPct val="15000"/>
              </a:spcBef>
              <a:buClr>
                <a:schemeClr val="hlink"/>
              </a:buClr>
              <a:buFontTx/>
              <a:buChar char="•"/>
              <a:defRPr/>
            </a:pPr>
            <a:r>
              <a:rPr lang="en-US" sz="1100" i="0" dirty="0" smtClean="0"/>
              <a:t>Cognizant has topped the client satisfaction and relationship rankings in KPMG's Outsourcing 2012 study of service provider performance across Europe. The company topped the rankings in general satisfaction and relationship management—both strategic and operational—with scores significantly higher than the industry average. </a:t>
            </a:r>
          </a:p>
          <a:p>
            <a:pPr marL="115888" indent="-115888">
              <a:lnSpc>
                <a:spcPct val="115000"/>
              </a:lnSpc>
              <a:spcBef>
                <a:spcPct val="15000"/>
              </a:spcBef>
              <a:buClr>
                <a:schemeClr val="hlink"/>
              </a:buClr>
              <a:buFontTx/>
              <a:buChar char="•"/>
              <a:defRPr/>
            </a:pPr>
            <a:r>
              <a:rPr lang="en-US" sz="1100" i="0" dirty="0" smtClean="0"/>
              <a:t>Cognizant’s Healthcare Business Process Services (BPS) operations have been accredited by Utilization Review Accreditation Commission (URAC),as a leader in promoting healthcare quality.</a:t>
            </a:r>
            <a:endParaRPr lang="en-US" sz="1100" dirty="0" smtClean="0"/>
          </a:p>
          <a:p>
            <a:pPr marL="115888" indent="-115888">
              <a:lnSpc>
                <a:spcPct val="115000"/>
              </a:lnSpc>
              <a:spcBef>
                <a:spcPct val="15000"/>
              </a:spcBef>
              <a:buClr>
                <a:schemeClr val="hlink"/>
              </a:buClr>
              <a:buFontTx/>
              <a:buChar char="•"/>
              <a:defRPr/>
            </a:pPr>
            <a:r>
              <a:rPr lang="en-US" sz="1100" i="0" dirty="0" smtClean="0"/>
              <a:t>In its very first showing at the CareerBliss 50 Happiest Companies in America Awards, Cognizant ranked among the Top 10 Happiest Companies in America.</a:t>
            </a:r>
            <a:r>
              <a:rPr lang="en-US" sz="1100" dirty="0" smtClean="0"/>
              <a:t> </a:t>
            </a:r>
            <a:endParaRPr lang="en-US" sz="1100" dirty="0"/>
          </a:p>
        </p:txBody>
      </p:sp>
      <p:sp>
        <p:nvSpPr>
          <p:cNvPr id="8" name="Rectangle 2"/>
          <p:cNvSpPr txBox="1">
            <a:spLocks noChangeArrowheads="1"/>
          </p:cNvSpPr>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yriad Pro" pitchFamily="34" charset="0"/>
                <a:ea typeface="+mj-ea"/>
                <a:cs typeface="+mj-cs"/>
              </a:rPr>
              <a:t>Recent Milestones</a:t>
            </a:r>
          </a:p>
        </p:txBody>
      </p:sp>
      <p:sp>
        <p:nvSpPr>
          <p:cNvPr id="9" name="AutoShape 25"/>
          <p:cNvSpPr>
            <a:spLocks noChangeArrowheads="1"/>
          </p:cNvSpPr>
          <p:nvPr/>
        </p:nvSpPr>
        <p:spPr bwMode="auto">
          <a:xfrm>
            <a:off x="3340100" y="798513"/>
            <a:ext cx="1312863" cy="773112"/>
          </a:xfrm>
          <a:prstGeom prst="moon">
            <a:avLst>
              <a:gd name="adj" fmla="val 33727"/>
            </a:avLst>
          </a:prstGeom>
          <a:solidFill>
            <a:srgbClr val="6CCFF6">
              <a:alpha val="59999"/>
            </a:srgbClr>
          </a:solidFill>
          <a:ln w="12700" algn="ctr">
            <a:noFill/>
            <a:miter lim="800000"/>
            <a:headEnd/>
            <a:tailEnd/>
          </a:ln>
          <a:effectLst>
            <a:prstShdw prst="shdw17" dist="17961" dir="13500000">
              <a:srgbClr val="417C94"/>
            </a:prstShdw>
          </a:effectLst>
        </p:spPr>
        <p:txBody>
          <a:bodyPr wrap="none" anchor="ctr"/>
          <a:lstStyle/>
          <a:p>
            <a:pPr algn="ctr"/>
            <a:endParaRPr lang="en-US"/>
          </a:p>
        </p:txBody>
      </p:sp>
      <p:sp>
        <p:nvSpPr>
          <p:cNvPr id="10" name="AutoShape 26"/>
          <p:cNvSpPr>
            <a:spLocks noChangeArrowheads="1"/>
          </p:cNvSpPr>
          <p:nvPr/>
        </p:nvSpPr>
        <p:spPr bwMode="auto">
          <a:xfrm rot="10800000">
            <a:off x="4486275" y="798513"/>
            <a:ext cx="1239838" cy="773112"/>
          </a:xfrm>
          <a:prstGeom prst="moon">
            <a:avLst>
              <a:gd name="adj" fmla="val 33727"/>
            </a:avLst>
          </a:prstGeom>
          <a:solidFill>
            <a:srgbClr val="6CCFF6">
              <a:alpha val="59999"/>
            </a:srgbClr>
          </a:solidFill>
          <a:ln w="12700" algn="ctr">
            <a:noFill/>
            <a:miter lim="800000"/>
            <a:headEnd/>
            <a:tailEnd/>
          </a:ln>
          <a:effectLst>
            <a:prstShdw prst="shdw17" dist="17961" dir="13500000">
              <a:srgbClr val="417C94"/>
            </a:prstShdw>
          </a:effectLst>
        </p:spPr>
        <p:txBody>
          <a:bodyPr wrap="none" anchor="ctr"/>
          <a:lstStyle/>
          <a:p>
            <a:pPr algn="ctr"/>
            <a:endParaRPr lang="en-US"/>
          </a:p>
        </p:txBody>
      </p:sp>
      <p:sp>
        <p:nvSpPr>
          <p:cNvPr id="11" name="Rectangle 27" descr="10%"/>
          <p:cNvSpPr>
            <a:spLocks noChangeArrowheads="1"/>
          </p:cNvSpPr>
          <p:nvPr/>
        </p:nvSpPr>
        <p:spPr bwMode="auto">
          <a:xfrm>
            <a:off x="4130489" y="1041400"/>
            <a:ext cx="825868" cy="292388"/>
          </a:xfrm>
          <a:prstGeom prst="rect">
            <a:avLst/>
          </a:prstGeom>
          <a:noFill/>
          <a:ln w="12700" algn="ctr">
            <a:noFill/>
            <a:miter lim="800000"/>
            <a:headEnd/>
            <a:tailEnd/>
          </a:ln>
        </p:spPr>
        <p:txBody>
          <a:bodyPr wrap="none">
            <a:spAutoFit/>
          </a:bodyPr>
          <a:lstStyle/>
          <a:p>
            <a:pPr algn="ctr"/>
            <a:r>
              <a:rPr lang="en-US" sz="1300" b="1" dirty="0" smtClean="0"/>
              <a:t>Q4 2013</a:t>
            </a:r>
            <a:endParaRPr lang="en-US" sz="1300" b="1" dirty="0"/>
          </a:p>
        </p:txBody>
      </p:sp>
      <p:sp>
        <p:nvSpPr>
          <p:cNvPr id="12" name="AutoShape 28"/>
          <p:cNvSpPr>
            <a:spLocks noChangeArrowheads="1"/>
          </p:cNvSpPr>
          <p:nvPr/>
        </p:nvSpPr>
        <p:spPr bwMode="auto">
          <a:xfrm>
            <a:off x="3352800" y="1565275"/>
            <a:ext cx="2590800" cy="4699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marL="115888" indent="-115888">
              <a:lnSpc>
                <a:spcPct val="120000"/>
              </a:lnSpc>
              <a:spcBef>
                <a:spcPct val="20000"/>
              </a:spcBef>
              <a:buClr>
                <a:schemeClr val="hlink"/>
              </a:buClr>
              <a:buFontTx/>
              <a:buChar char="•"/>
              <a:defRPr/>
            </a:pPr>
            <a:r>
              <a:rPr lang="en-US" sz="1100" i="0" dirty="0" smtClean="0"/>
              <a:t>Leader in Capital Markets BPO by Everest Group</a:t>
            </a:r>
            <a:r>
              <a:rPr lang="en-US" sz="1100" dirty="0" smtClean="0"/>
              <a:t> .</a:t>
            </a:r>
          </a:p>
          <a:p>
            <a:pPr marL="115888" indent="-115888">
              <a:lnSpc>
                <a:spcPct val="120000"/>
              </a:lnSpc>
              <a:spcBef>
                <a:spcPct val="20000"/>
              </a:spcBef>
              <a:buClr>
                <a:schemeClr val="hlink"/>
              </a:buClr>
              <a:buFontTx/>
              <a:buChar char="•"/>
              <a:defRPr/>
            </a:pPr>
            <a:r>
              <a:rPr lang="en-US" sz="1100" i="0" dirty="0" smtClean="0"/>
              <a:t>Cognizant Recognized as Informatica 2012 Outsourcing Partner of the Year</a:t>
            </a:r>
            <a:r>
              <a:rPr lang="en-US" sz="1100" dirty="0" smtClean="0"/>
              <a:t> .</a:t>
            </a:r>
          </a:p>
          <a:p>
            <a:pPr marL="115888" indent="-115888">
              <a:lnSpc>
                <a:spcPct val="120000"/>
              </a:lnSpc>
              <a:spcBef>
                <a:spcPct val="20000"/>
              </a:spcBef>
              <a:buClr>
                <a:schemeClr val="hlink"/>
              </a:buClr>
              <a:buFontTx/>
              <a:buChar char="•"/>
              <a:defRPr/>
            </a:pPr>
            <a:r>
              <a:rPr lang="en-US" sz="1100" i="0" dirty="0" smtClean="0"/>
              <a:t>Cognizant Recognized as a Leader in Life Science Drug Safety Services in IDC MarketScape</a:t>
            </a:r>
            <a:r>
              <a:rPr lang="en-US" sz="1100" dirty="0" smtClean="0"/>
              <a:t> .</a:t>
            </a:r>
            <a:endParaRPr lang="en-US" sz="1100" dirty="0"/>
          </a:p>
        </p:txBody>
      </p:sp>
      <p:sp>
        <p:nvSpPr>
          <p:cNvPr id="13" name="AutoShape 29"/>
          <p:cNvSpPr>
            <a:spLocks noChangeArrowheads="1"/>
          </p:cNvSpPr>
          <p:nvPr/>
        </p:nvSpPr>
        <p:spPr bwMode="auto">
          <a:xfrm>
            <a:off x="6327775" y="798513"/>
            <a:ext cx="1312863" cy="773112"/>
          </a:xfrm>
          <a:prstGeom prst="moon">
            <a:avLst>
              <a:gd name="adj" fmla="val 33727"/>
            </a:avLst>
          </a:prstGeom>
          <a:solidFill>
            <a:srgbClr val="6CCFF6">
              <a:alpha val="59999"/>
            </a:srgbClr>
          </a:solidFill>
          <a:ln w="12700" algn="ctr">
            <a:noFill/>
            <a:miter lim="800000"/>
            <a:headEnd/>
            <a:tailEnd/>
          </a:ln>
          <a:effectLst>
            <a:prstShdw prst="shdw17" dist="17961" dir="13500000">
              <a:srgbClr val="417C94"/>
            </a:prstShdw>
          </a:effectLst>
        </p:spPr>
        <p:txBody>
          <a:bodyPr wrap="none" anchor="ctr"/>
          <a:lstStyle/>
          <a:p>
            <a:pPr algn="ctr"/>
            <a:endParaRPr lang="en-US"/>
          </a:p>
        </p:txBody>
      </p:sp>
      <p:sp>
        <p:nvSpPr>
          <p:cNvPr id="14" name="AutoShape 30"/>
          <p:cNvSpPr>
            <a:spLocks noChangeArrowheads="1"/>
          </p:cNvSpPr>
          <p:nvPr/>
        </p:nvSpPr>
        <p:spPr bwMode="auto">
          <a:xfrm rot="10800000">
            <a:off x="7473950" y="798513"/>
            <a:ext cx="1239838" cy="773112"/>
          </a:xfrm>
          <a:prstGeom prst="moon">
            <a:avLst>
              <a:gd name="adj" fmla="val 33727"/>
            </a:avLst>
          </a:prstGeom>
          <a:solidFill>
            <a:srgbClr val="6CCFF6">
              <a:alpha val="59999"/>
            </a:srgbClr>
          </a:solidFill>
          <a:ln w="12700" algn="ctr">
            <a:noFill/>
            <a:miter lim="800000"/>
            <a:headEnd/>
            <a:tailEnd/>
          </a:ln>
          <a:effectLst>
            <a:prstShdw prst="shdw17" dist="17961" dir="13500000">
              <a:srgbClr val="417C94"/>
            </a:prstShdw>
          </a:effectLst>
        </p:spPr>
        <p:txBody>
          <a:bodyPr wrap="none" anchor="ctr"/>
          <a:lstStyle/>
          <a:p>
            <a:pPr algn="ctr"/>
            <a:endParaRPr lang="en-US"/>
          </a:p>
        </p:txBody>
      </p:sp>
      <p:sp>
        <p:nvSpPr>
          <p:cNvPr id="15" name="Rectangle 31" descr="10%"/>
          <p:cNvSpPr>
            <a:spLocks noChangeArrowheads="1"/>
          </p:cNvSpPr>
          <p:nvPr/>
        </p:nvSpPr>
        <p:spPr bwMode="auto">
          <a:xfrm>
            <a:off x="7117370" y="1041400"/>
            <a:ext cx="825868" cy="292388"/>
          </a:xfrm>
          <a:prstGeom prst="rect">
            <a:avLst/>
          </a:prstGeom>
          <a:noFill/>
          <a:ln w="12700" algn="ctr">
            <a:noFill/>
            <a:miter lim="800000"/>
            <a:headEnd/>
            <a:tailEnd/>
          </a:ln>
        </p:spPr>
        <p:txBody>
          <a:bodyPr wrap="none">
            <a:spAutoFit/>
          </a:bodyPr>
          <a:lstStyle/>
          <a:p>
            <a:pPr algn="ctr"/>
            <a:r>
              <a:rPr lang="en-US" sz="1300" b="1" dirty="0" smtClean="0"/>
              <a:t>Q1 2014</a:t>
            </a:r>
            <a:endParaRPr lang="en-US" sz="1300" b="1" dirty="0"/>
          </a:p>
        </p:txBody>
      </p:sp>
      <p:sp>
        <p:nvSpPr>
          <p:cNvPr id="16" name="AutoShape 32"/>
          <p:cNvSpPr>
            <a:spLocks noChangeArrowheads="1"/>
          </p:cNvSpPr>
          <p:nvPr/>
        </p:nvSpPr>
        <p:spPr bwMode="auto">
          <a:xfrm>
            <a:off x="6096000" y="1565275"/>
            <a:ext cx="2806700" cy="4699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marL="115888" indent="-115888">
              <a:lnSpc>
                <a:spcPct val="130000"/>
              </a:lnSpc>
              <a:spcBef>
                <a:spcPct val="30000"/>
              </a:spcBef>
              <a:buClr>
                <a:schemeClr val="hlink"/>
              </a:buClr>
              <a:buFontTx/>
              <a:buChar char="•"/>
              <a:defRPr/>
            </a:pPr>
            <a:r>
              <a:rPr lang="en-US" sz="1100" i="0" dirty="0" smtClean="0"/>
              <a:t>Cognizant replaced the Infosys as the number-two player among offshore-centric information technology services companies at the end of the January-March quarter. Cognizant beat Infosys in terms of revenues on a full year basis, and in most of the operating parameters also.</a:t>
            </a:r>
            <a:r>
              <a:rPr lang="en-US" sz="1100" dirty="0" smtClean="0"/>
              <a:t> </a:t>
            </a:r>
          </a:p>
          <a:p>
            <a:pPr marL="115888" indent="-115888">
              <a:lnSpc>
                <a:spcPct val="130000"/>
              </a:lnSpc>
              <a:spcBef>
                <a:spcPct val="30000"/>
              </a:spcBef>
              <a:buClr>
                <a:schemeClr val="hlink"/>
              </a:buClr>
              <a:buFontTx/>
              <a:buChar char="•"/>
              <a:defRPr/>
            </a:pPr>
            <a:r>
              <a:rPr lang="en-US" sz="1100" i="0" dirty="0" smtClean="0">
                <a:solidFill>
                  <a:srgbClr val="0000FF"/>
                </a:solidFill>
              </a:rPr>
              <a:t>"Leader" in "The Forrester Wave: North American Workplace Services, Q2 2013," </a:t>
            </a:r>
            <a:r>
              <a:rPr lang="en-US" sz="1100" i="0" dirty="0" smtClean="0"/>
              <a:t>(in North America) a report published by Forrester Research, Inc. </a:t>
            </a:r>
          </a:p>
          <a:p>
            <a:pPr marL="115888" indent="-115888">
              <a:lnSpc>
                <a:spcPct val="130000"/>
              </a:lnSpc>
              <a:spcBef>
                <a:spcPct val="30000"/>
              </a:spcBef>
              <a:buClr>
                <a:schemeClr val="hlink"/>
              </a:buClr>
              <a:buFontTx/>
              <a:buChar char="•"/>
              <a:defRPr/>
            </a:pPr>
            <a:r>
              <a:rPr lang="en-US" sz="1100" i="0" dirty="0" smtClean="0">
                <a:solidFill>
                  <a:srgbClr val="0000FF"/>
                </a:solidFill>
              </a:rPr>
              <a:t>Cognizant jumps 46 places in 2012 in the FORTUNE 500</a:t>
            </a:r>
            <a:r>
              <a:rPr lang="en-US" sz="1100" dirty="0" smtClean="0">
                <a:solidFill>
                  <a:srgbClr val="0000FF"/>
                </a:solidFill>
              </a:rPr>
              <a:t> </a:t>
            </a:r>
            <a:r>
              <a:rPr lang="en-US" sz="1100" dirty="0" smtClean="0"/>
              <a:t>.</a:t>
            </a:r>
          </a:p>
          <a:p>
            <a:pPr marL="115888" indent="-115888">
              <a:lnSpc>
                <a:spcPct val="130000"/>
              </a:lnSpc>
              <a:spcBef>
                <a:spcPct val="30000"/>
              </a:spcBef>
              <a:buClr>
                <a:schemeClr val="hlink"/>
              </a:buClr>
              <a:buFontTx/>
              <a:buChar char="•"/>
              <a:defRPr/>
            </a:pPr>
            <a:r>
              <a:rPr lang="en-US" sz="1100" i="0" dirty="0" smtClean="0"/>
              <a:t>Cognizant Honored with the Growth Champion Award (IT) at the NDTV Profit Business Leadership Awards 2012</a:t>
            </a:r>
            <a:r>
              <a:rPr lang="en-US" sz="1100" dirty="0" smtClean="0"/>
              <a:t> .</a:t>
            </a:r>
            <a:endParaRPr lang="en-US" sz="1100" dirty="0"/>
          </a:p>
        </p:txBody>
      </p:sp>
      <p:sp>
        <p:nvSpPr>
          <p:cNvPr id="17" name="Line 33"/>
          <p:cNvSpPr>
            <a:spLocks noChangeShapeType="1"/>
          </p:cNvSpPr>
          <p:nvPr/>
        </p:nvSpPr>
        <p:spPr bwMode="auto">
          <a:xfrm>
            <a:off x="2787650" y="1185863"/>
            <a:ext cx="506413" cy="0"/>
          </a:xfrm>
          <a:prstGeom prst="line">
            <a:avLst/>
          </a:prstGeom>
          <a:noFill/>
          <a:ln w="38100">
            <a:solidFill>
              <a:schemeClr val="tx1"/>
            </a:solidFill>
            <a:round/>
            <a:headEnd/>
            <a:tailEnd type="triangle" w="med" len="med"/>
          </a:ln>
        </p:spPr>
        <p:txBody>
          <a:bodyPr wrap="none" anchor="ctr"/>
          <a:lstStyle/>
          <a:p>
            <a:endParaRPr lang="en-US"/>
          </a:p>
        </p:txBody>
      </p:sp>
      <p:sp>
        <p:nvSpPr>
          <p:cNvPr id="18" name="Line 34"/>
          <p:cNvSpPr>
            <a:spLocks noChangeShapeType="1"/>
          </p:cNvSpPr>
          <p:nvPr/>
        </p:nvSpPr>
        <p:spPr bwMode="auto">
          <a:xfrm>
            <a:off x="5792788" y="1185863"/>
            <a:ext cx="506412" cy="0"/>
          </a:xfrm>
          <a:prstGeom prst="line">
            <a:avLst/>
          </a:prstGeom>
          <a:noFill/>
          <a:ln w="38100">
            <a:solidFill>
              <a:schemeClr val="tx1"/>
            </a:solidFill>
            <a:round/>
            <a:headEnd/>
            <a:tailEnd type="triangle" w="med" len="med"/>
          </a:ln>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0"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dirty="0" smtClean="0">
                <a:solidFill>
                  <a:schemeClr val="bg1"/>
                </a:solidFill>
                <a:latin typeface="Myriad Pro"/>
                <a:ea typeface="+mj-ea"/>
                <a:cs typeface="+mj-cs"/>
              </a:rPr>
              <a:t>Key Executives</a:t>
            </a:r>
            <a:endParaRPr kumimoji="0" lang="en-US" sz="2400" b="1" i="0" u="none" strike="noStrike" kern="1200" cap="none" spc="0" normalizeH="0" baseline="0" noProof="0" dirty="0" smtClean="0">
              <a:ln>
                <a:noFill/>
              </a:ln>
              <a:solidFill>
                <a:schemeClr val="bg1"/>
              </a:solidFill>
              <a:effectLst/>
              <a:uLnTx/>
              <a:uFillTx/>
              <a:latin typeface="Myriad Pro"/>
              <a:ea typeface="+mj-ea"/>
              <a:cs typeface="+mj-cs"/>
            </a:endParaRPr>
          </a:p>
        </p:txBody>
      </p:sp>
      <p:graphicFrame>
        <p:nvGraphicFramePr>
          <p:cNvPr id="3" name="Group 87"/>
          <p:cNvGraphicFramePr>
            <a:graphicFrameLocks noGrp="1"/>
          </p:cNvGraphicFramePr>
          <p:nvPr/>
        </p:nvGraphicFramePr>
        <p:xfrm>
          <a:off x="685800" y="814388"/>
          <a:ext cx="7978775" cy="4302285"/>
        </p:xfrm>
        <a:graphic>
          <a:graphicData uri="http://schemas.openxmlformats.org/drawingml/2006/table">
            <a:tbl>
              <a:tblPr>
                <a:tableStyleId>{5940675A-B579-460E-94D1-54222C63F5DA}</a:tableStyleId>
              </a:tblPr>
              <a:tblGrid>
                <a:gridCol w="2184400"/>
                <a:gridCol w="5794375"/>
              </a:tblGrid>
              <a:tr h="512334">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800" b="1" u="none" strike="noStrike" cap="none" normalizeH="0" baseline="0" dirty="0" smtClean="0">
                          <a:ln>
                            <a:noFill/>
                          </a:ln>
                          <a:effectLst/>
                        </a:rPr>
                        <a:t>Name</a:t>
                      </a:r>
                      <a:endParaRPr kumimoji="0" lang="en-US" sz="1800" b="1" i="0" u="none" strike="noStrike" cap="none" normalizeH="0" baseline="0" dirty="0" smtClean="0">
                        <a:ln>
                          <a:noFill/>
                        </a:ln>
                        <a:solidFill>
                          <a:schemeClr val="tx1"/>
                        </a:solidFill>
                        <a:effectLst/>
                        <a:latin typeface="Arial" charset="0"/>
                      </a:endParaRPr>
                    </a:p>
                  </a:txBody>
                  <a:tcPr anchor="ctr" horzOverflow="overflow">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800" b="1" u="none" strike="noStrike" cap="none" normalizeH="0" baseline="0" dirty="0" smtClean="0">
                          <a:ln>
                            <a:noFill/>
                          </a:ln>
                          <a:effectLst/>
                        </a:rPr>
                        <a:t>Position</a:t>
                      </a:r>
                      <a:endParaRPr kumimoji="0" lang="en-US" sz="1800" b="1" i="0" u="none" strike="noStrike" cap="none" normalizeH="0" baseline="0" dirty="0" smtClean="0">
                        <a:ln>
                          <a:noFill/>
                        </a:ln>
                        <a:solidFill>
                          <a:schemeClr val="tx1"/>
                        </a:solidFill>
                        <a:effectLst/>
                        <a:latin typeface="Arial" charset="0"/>
                      </a:endParaRPr>
                    </a:p>
                  </a:txBody>
                  <a:tcPr anchor="ctr" horzOverflow="overflow">
                    <a:solidFill>
                      <a:schemeClr val="tx2">
                        <a:lumMod val="40000"/>
                        <a:lumOff val="60000"/>
                      </a:schemeClr>
                    </a:solidFill>
                  </a:tcPr>
                </a:tc>
              </a:tr>
              <a:tr h="506948">
                <a:tc>
                  <a:txBody>
                    <a:bodyPr/>
                    <a:lstStyle/>
                    <a:p>
                      <a:pPr marL="0" marR="0" lvl="0" indent="0" algn="just" defTabSz="914400" rtl="0" eaLnBrk="0" fontAlgn="base" latinLnBrk="0" hangingPunct="0">
                        <a:lnSpc>
                          <a:spcPct val="100000"/>
                        </a:lnSpc>
                        <a:spcBef>
                          <a:spcPct val="20000"/>
                        </a:spcBef>
                        <a:spcAft>
                          <a:spcPct val="0"/>
                        </a:spcAft>
                        <a:buClr>
                          <a:srgbClr val="4E84C4"/>
                        </a:buClr>
                        <a:buSzTx/>
                        <a:buFontTx/>
                        <a:buNone/>
                        <a:tabLst/>
                      </a:pPr>
                      <a:r>
                        <a:rPr kumimoji="0" lang="en-US" sz="1400" u="none" strike="noStrike" cap="none" normalizeH="0" baseline="0" dirty="0" smtClean="0">
                          <a:ln>
                            <a:noFill/>
                          </a:ln>
                          <a:effectLst/>
                        </a:rPr>
                        <a:t>         Sukumar Rajagopal</a:t>
                      </a:r>
                    </a:p>
                    <a:p>
                      <a:pPr marL="0" marR="0" lvl="0" indent="0" algn="just" defTabSz="914400" rtl="0" eaLnBrk="0" fontAlgn="base" latinLnBrk="0" hangingPunct="0">
                        <a:lnSpc>
                          <a:spcPct val="100000"/>
                        </a:lnSpc>
                        <a:spcBef>
                          <a:spcPct val="20000"/>
                        </a:spcBef>
                        <a:spcAft>
                          <a:spcPct val="0"/>
                        </a:spcAft>
                        <a:buClr>
                          <a:srgbClr val="4E84C4"/>
                        </a:buClr>
                        <a:buSzTx/>
                        <a:buFontTx/>
                        <a:buNone/>
                        <a:tabLst/>
                      </a:pPr>
                      <a:endParaRPr kumimoji="0" lang="en-US" sz="1400" b="0" i="0" u="none" strike="noStrike" cap="none" normalizeH="0" baseline="0" dirty="0" smtClean="0">
                        <a:ln>
                          <a:noFill/>
                        </a:ln>
                        <a:solidFill>
                          <a:srgbClr val="000000"/>
                        </a:solidFill>
                        <a:effectLst/>
                        <a:latin typeface="Arial" charset="0"/>
                      </a:endParaRPr>
                    </a:p>
                  </a:txBody>
                  <a:tcPr horzOverflow="overflow"/>
                </a:tc>
                <a:tc>
                  <a:txBody>
                    <a:bodyPr/>
                    <a:lstStyle/>
                    <a:p>
                      <a:pPr marL="0" marR="0" lvl="0" indent="0" algn="just" defTabSz="914400" rtl="0" eaLnBrk="0" fontAlgn="base" latinLnBrk="0" hangingPunct="0">
                        <a:lnSpc>
                          <a:spcPct val="100000"/>
                        </a:lnSpc>
                        <a:spcBef>
                          <a:spcPct val="20000"/>
                        </a:spcBef>
                        <a:spcAft>
                          <a:spcPct val="0"/>
                        </a:spcAft>
                        <a:buClr>
                          <a:srgbClr val="4E84C4"/>
                        </a:buClr>
                        <a:buSzTx/>
                        <a:buFontTx/>
                        <a:buNone/>
                        <a:tabLst/>
                      </a:pPr>
                      <a:r>
                        <a:rPr kumimoji="0" lang="en-US" sz="1400" u="none" strike="noStrike" cap="none" normalizeH="0" baseline="0" dirty="0" smtClean="0">
                          <a:ln>
                            <a:noFill/>
                          </a:ln>
                          <a:effectLst/>
                        </a:rPr>
                        <a:t>Senior Vice President &amp; Head of Innovation at Cognizant Technology Solutions </a:t>
                      </a:r>
                      <a:endParaRPr kumimoji="0" lang="en-US" sz="1400" b="0" i="0" u="none" strike="noStrike" cap="none" normalizeH="0" baseline="0" dirty="0" smtClean="0">
                        <a:ln>
                          <a:noFill/>
                        </a:ln>
                        <a:solidFill>
                          <a:srgbClr val="000000"/>
                        </a:solidFill>
                        <a:effectLst/>
                        <a:latin typeface="Arial" charset="0"/>
                      </a:endParaRPr>
                    </a:p>
                  </a:txBody>
                  <a:tcPr horzOverflow="overflow"/>
                </a:tc>
              </a:tr>
              <a:tr h="494848">
                <a:tc>
                  <a:txBody>
                    <a:bodyPr/>
                    <a:lstStyle/>
                    <a:p>
                      <a:pPr lvl="3" algn="ctr" fontAlgn="t"/>
                      <a:r>
                        <a:rPr lang="en-US" sz="1400" b="0" i="0" u="none" strike="noStrike" dirty="0">
                          <a:solidFill>
                            <a:srgbClr val="000000"/>
                          </a:solidFill>
                          <a:latin typeface="Calibri"/>
                        </a:rPr>
                        <a:t>Ramakrishnan Chandrasekaran</a:t>
                      </a:r>
                    </a:p>
                  </a:txBody>
                  <a:tcPr marL="9525" marR="9525" marT="9525" marB="0"/>
                </a:tc>
                <a:tc>
                  <a:txBody>
                    <a:bodyPr/>
                    <a:lstStyle/>
                    <a:p>
                      <a:pPr algn="l" fontAlgn="t"/>
                      <a:r>
                        <a:rPr lang="en-US" sz="1400" b="0" i="0" u="none" strike="noStrike" dirty="0" smtClean="0">
                          <a:solidFill>
                            <a:srgbClr val="000000"/>
                          </a:solidFill>
                          <a:latin typeface="Calibri"/>
                        </a:rPr>
                        <a:t>    Group </a:t>
                      </a:r>
                      <a:r>
                        <a:rPr lang="en-US" sz="1400" b="0" i="0" u="none" strike="noStrike" dirty="0">
                          <a:solidFill>
                            <a:srgbClr val="000000"/>
                          </a:solidFill>
                          <a:latin typeface="Calibri"/>
                        </a:rPr>
                        <a:t>Chief Executive – Technology and Operations</a:t>
                      </a:r>
                    </a:p>
                  </a:txBody>
                  <a:tcPr marL="9525" marR="9525" marT="9525" marB="0"/>
                </a:tc>
              </a:tr>
              <a:tr h="452238">
                <a:tc>
                  <a:txBody>
                    <a:bodyPr/>
                    <a:lstStyle/>
                    <a:p>
                      <a:pPr algn="l" fontAlgn="t"/>
                      <a:r>
                        <a:rPr lang="en-US" sz="1400" b="0" i="0" u="none" strike="noStrike" dirty="0" smtClean="0">
                          <a:solidFill>
                            <a:srgbClr val="000000"/>
                          </a:solidFill>
                          <a:latin typeface="Calibri"/>
                        </a:rPr>
                        <a:t>                         Peter </a:t>
                      </a:r>
                      <a:r>
                        <a:rPr lang="en-US" sz="1400" b="0" i="0" u="none" strike="noStrike" dirty="0">
                          <a:solidFill>
                            <a:srgbClr val="000000"/>
                          </a:solidFill>
                          <a:latin typeface="Calibri"/>
                        </a:rPr>
                        <a:t>Grambs </a:t>
                      </a:r>
                    </a:p>
                  </a:txBody>
                  <a:tcPr marL="9525" marR="9525" marT="9525" marB="0"/>
                </a:tc>
                <a:tc>
                  <a:txBody>
                    <a:bodyPr/>
                    <a:lstStyle/>
                    <a:p>
                      <a:pPr algn="l" fontAlgn="t"/>
                      <a:r>
                        <a:rPr lang="en-US" sz="1400" b="0" i="0" u="none" strike="noStrike" dirty="0" smtClean="0">
                          <a:solidFill>
                            <a:srgbClr val="000000"/>
                          </a:solidFill>
                          <a:latin typeface="Calibri"/>
                        </a:rPr>
                        <a:t>         VP </a:t>
                      </a:r>
                      <a:r>
                        <a:rPr lang="en-US" sz="1400" b="0" i="0" u="none" strike="noStrike" dirty="0">
                          <a:solidFill>
                            <a:srgbClr val="000000"/>
                          </a:solidFill>
                          <a:latin typeface="Calibri"/>
                        </a:rPr>
                        <a:t>and Practice Head, CRM</a:t>
                      </a:r>
                    </a:p>
                  </a:txBody>
                  <a:tcPr marL="9525" marR="9525" marT="9525" marB="0"/>
                </a:tc>
              </a:tr>
              <a:tr h="494848">
                <a:tc>
                  <a:txBody>
                    <a:bodyPr/>
                    <a:lstStyle/>
                    <a:p>
                      <a:pPr algn="l" fontAlgn="t"/>
                      <a:r>
                        <a:rPr lang="en-US" sz="1400" b="0" i="0" u="none" strike="noStrike" dirty="0" smtClean="0">
                          <a:solidFill>
                            <a:srgbClr val="000000"/>
                          </a:solidFill>
                          <a:latin typeface="Calibri"/>
                        </a:rPr>
                        <a:t>                Sumithra </a:t>
                      </a:r>
                      <a:r>
                        <a:rPr lang="en-US" sz="1400" b="0" i="0" u="none" strike="noStrike" dirty="0">
                          <a:solidFill>
                            <a:srgbClr val="000000"/>
                          </a:solidFill>
                          <a:latin typeface="Calibri"/>
                        </a:rPr>
                        <a:t>Gomatam </a:t>
                      </a:r>
                    </a:p>
                  </a:txBody>
                  <a:tcPr marL="9525" marR="9525" marT="9525" marB="0"/>
                </a:tc>
                <a:tc>
                  <a:txBody>
                    <a:bodyPr/>
                    <a:lstStyle/>
                    <a:p>
                      <a:pPr algn="l" fontAlgn="t"/>
                      <a:r>
                        <a:rPr lang="en-US" sz="1400" b="0" i="0" u="none" strike="noStrike" dirty="0" smtClean="0">
                          <a:solidFill>
                            <a:srgbClr val="000000"/>
                          </a:solidFill>
                          <a:latin typeface="Calibri"/>
                        </a:rPr>
                        <a:t>          SVP &amp; Global Head, Testing Practice  </a:t>
                      </a:r>
                      <a:endParaRPr lang="en-US" sz="1400" b="0" i="0" u="none" strike="noStrike" dirty="0">
                        <a:solidFill>
                          <a:srgbClr val="000000"/>
                        </a:solidFill>
                        <a:latin typeface="Calibri"/>
                      </a:endParaRPr>
                    </a:p>
                  </a:txBody>
                  <a:tcPr marL="9525" marR="9525" marT="9525" marB="0"/>
                </a:tc>
              </a:tr>
              <a:tr h="494848">
                <a:tc>
                  <a:txBody>
                    <a:bodyPr/>
                    <a:lstStyle/>
                    <a:p>
                      <a:pPr algn="l" fontAlgn="t"/>
                      <a:r>
                        <a:rPr lang="en-US" sz="1400" b="0" i="0" u="none" strike="noStrike" dirty="0" smtClean="0">
                          <a:solidFill>
                            <a:srgbClr val="000000"/>
                          </a:solidFill>
                          <a:latin typeface="Calibri"/>
                        </a:rPr>
                        <a:t>                       Robert </a:t>
                      </a:r>
                      <a:r>
                        <a:rPr lang="en-US" sz="1400" b="0" i="0" u="none" strike="noStrike" dirty="0">
                          <a:solidFill>
                            <a:srgbClr val="000000"/>
                          </a:solidFill>
                          <a:latin typeface="Calibri"/>
                        </a:rPr>
                        <a:t>Boles </a:t>
                      </a:r>
                    </a:p>
                  </a:txBody>
                  <a:tcPr marL="9525" marR="9525" marT="9525" marB="0"/>
                </a:tc>
                <a:tc>
                  <a:txBody>
                    <a:bodyPr/>
                    <a:lstStyle/>
                    <a:p>
                      <a:pPr algn="l" fontAlgn="t"/>
                      <a:r>
                        <a:rPr lang="en-US" sz="1400" b="0" i="0" u="none" strike="noStrike" dirty="0" smtClean="0">
                          <a:solidFill>
                            <a:srgbClr val="000000"/>
                          </a:solidFill>
                          <a:latin typeface="Calibri"/>
                        </a:rPr>
                        <a:t>       SVP</a:t>
                      </a:r>
                      <a:r>
                        <a:rPr lang="en-US" sz="1400" b="0" i="0" u="none" strike="noStrike" dirty="0">
                          <a:solidFill>
                            <a:srgbClr val="000000"/>
                          </a:solidFill>
                          <a:latin typeface="Calibri"/>
                        </a:rPr>
                        <a:t>, IT Infrastructure Services practice</a:t>
                      </a:r>
                    </a:p>
                  </a:txBody>
                  <a:tcPr marL="9525" marR="9525" marT="9525" marB="0"/>
                </a:tc>
              </a:tr>
              <a:tr h="552687">
                <a:tc>
                  <a:txBody>
                    <a:bodyPr/>
                    <a:lstStyle/>
                    <a:p>
                      <a:pPr algn="l" fontAlgn="t"/>
                      <a:r>
                        <a:rPr lang="en-US" sz="1400" b="0" i="0" u="none" strike="noStrike" dirty="0" smtClean="0">
                          <a:solidFill>
                            <a:srgbClr val="000000"/>
                          </a:solidFill>
                          <a:latin typeface="Calibri"/>
                        </a:rPr>
                        <a:t>                   Ashish </a:t>
                      </a:r>
                      <a:r>
                        <a:rPr lang="en-US" sz="1400" b="0" i="0" u="none" strike="noStrike" dirty="0">
                          <a:solidFill>
                            <a:srgbClr val="000000"/>
                          </a:solidFill>
                          <a:latin typeface="Calibri"/>
                        </a:rPr>
                        <a:t>Sonkusare </a:t>
                      </a:r>
                    </a:p>
                  </a:txBody>
                  <a:tcPr marL="9525" marR="9525" marT="9525" marB="0"/>
                </a:tc>
                <a:tc>
                  <a:txBody>
                    <a:bodyPr/>
                    <a:lstStyle/>
                    <a:p>
                      <a:pPr algn="l" fontAlgn="t"/>
                      <a:r>
                        <a:rPr lang="en-US" sz="1400" b="0" i="0" u="none" strike="noStrike" dirty="0" smtClean="0">
                          <a:solidFill>
                            <a:srgbClr val="000000"/>
                          </a:solidFill>
                          <a:latin typeface="Calibri"/>
                        </a:rPr>
                        <a:t>       Director </a:t>
                      </a:r>
                      <a:r>
                        <a:rPr lang="en-US" sz="1400" b="0" i="0" u="none" strike="noStrike" dirty="0">
                          <a:solidFill>
                            <a:srgbClr val="000000"/>
                          </a:solidFill>
                          <a:latin typeface="Calibri"/>
                        </a:rPr>
                        <a:t>and SAP Practice Head for Consumer Goods</a:t>
                      </a:r>
                    </a:p>
                  </a:txBody>
                  <a:tcPr marL="9525" marR="9525" marT="9525" marB="0"/>
                </a:tc>
              </a:tr>
              <a:tr h="368951">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Tx/>
                        <a:buNone/>
                        <a:tabLst/>
                      </a:pPr>
                      <a:r>
                        <a:rPr kumimoji="0" lang="en-US" sz="1400" u="none" strike="noStrike" cap="none" normalizeH="0" baseline="0" dirty="0" smtClean="0">
                          <a:ln>
                            <a:noFill/>
                          </a:ln>
                          <a:effectLst/>
                        </a:rPr>
                        <a:t>              Kaushik Bhaumik </a:t>
                      </a:r>
                      <a:endParaRPr kumimoji="0" lang="en-US" sz="1400" b="0" i="0" u="none" strike="noStrike" cap="none" normalizeH="0" baseline="0" dirty="0" smtClean="0">
                        <a:ln>
                          <a:noFill/>
                        </a:ln>
                        <a:solidFill>
                          <a:srgbClr val="000000"/>
                        </a:solidFill>
                        <a:effectLst/>
                        <a:latin typeface="Aria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
                          <a:srgbClr val="4E84C4"/>
                        </a:buClr>
                        <a:buSzTx/>
                        <a:buFontTx/>
                        <a:buNone/>
                        <a:tabLst/>
                      </a:pPr>
                      <a:r>
                        <a:rPr kumimoji="0" lang="en-US" sz="1400" u="none" strike="noStrike" cap="none" normalizeH="0" baseline="0" smtClean="0">
                          <a:ln>
                            <a:noFill/>
                          </a:ln>
                          <a:effectLst/>
                        </a:rPr>
                        <a:t>Vice President-Business Technology Consulting </a:t>
                      </a:r>
                      <a:endParaRPr kumimoji="0" lang="en-US" sz="1400" b="0" i="0" u="none" strike="noStrike" cap="none" normalizeH="0" baseline="0" smtClean="0">
                        <a:ln>
                          <a:noFill/>
                        </a:ln>
                        <a:solidFill>
                          <a:srgbClr val="000000"/>
                        </a:solidFill>
                        <a:effectLst/>
                        <a:latin typeface="Arial" charset="0"/>
                      </a:endParaRPr>
                    </a:p>
                  </a:txBody>
                  <a:tcPr horzOverflow="overflow"/>
                </a:tc>
              </a:tr>
              <a:tr h="370699">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u="none" strike="noStrike" cap="none" normalizeH="0" baseline="0" dirty="0" smtClean="0">
                          <a:ln>
                            <a:noFill/>
                          </a:ln>
                          <a:effectLst/>
                        </a:rPr>
                        <a:t>      Veera Narayanaswamy </a:t>
                      </a:r>
                      <a:endParaRPr kumimoji="0" lang="en-US" sz="1400" b="0" i="0" u="none" strike="noStrike" cap="none" normalizeH="0" baseline="0" dirty="0" smtClean="0">
                        <a:ln>
                          <a:noFill/>
                        </a:ln>
                        <a:solidFill>
                          <a:srgbClr val="000000"/>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rgbClr val="4E84C4"/>
                        </a:buClr>
                        <a:buSzTx/>
                        <a:buFontTx/>
                        <a:buNone/>
                        <a:tabLst/>
                      </a:pPr>
                      <a:r>
                        <a:rPr kumimoji="0" lang="en-US" sz="1400" u="none" strike="noStrike" cap="none" normalizeH="0" baseline="0" dirty="0" smtClean="0">
                          <a:ln>
                            <a:noFill/>
                          </a:ln>
                          <a:effectLst/>
                        </a:rPr>
                        <a:t>VP/Practice Head of Data Warehousing &amp; Business Intelligence </a:t>
                      </a:r>
                      <a:endParaRPr kumimoji="0" lang="en-US" sz="1400" b="0" i="0" u="none" strike="noStrike" cap="none" normalizeH="0" baseline="0" dirty="0" smtClean="0">
                        <a:ln>
                          <a:noFill/>
                        </a:ln>
                        <a:solidFill>
                          <a:srgbClr val="000000"/>
                        </a:solidFill>
                        <a:effectLst/>
                        <a:latin typeface="Arial" charset="0"/>
                      </a:endParaRPr>
                    </a:p>
                  </a:txBody>
                  <a:tcPr horzOverflow="overflow"/>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0"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dirty="0" smtClean="0">
                <a:solidFill>
                  <a:schemeClr val="bg1"/>
                </a:solidFill>
                <a:latin typeface="Myriad Pro"/>
                <a:ea typeface="+mj-ea"/>
                <a:cs typeface="+mj-cs"/>
              </a:rPr>
              <a:t>Key High Tech Executive Profiles</a:t>
            </a:r>
            <a:endParaRPr kumimoji="0" lang="en-US" sz="2400" b="1"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3" name="Text Box 59"/>
          <p:cNvSpPr txBox="1">
            <a:spLocks noChangeArrowheads="1"/>
          </p:cNvSpPr>
          <p:nvPr/>
        </p:nvSpPr>
        <p:spPr bwMode="auto">
          <a:xfrm>
            <a:off x="1371600" y="838200"/>
            <a:ext cx="7543800" cy="2492990"/>
          </a:xfrm>
          <a:prstGeom prst="rect">
            <a:avLst/>
          </a:prstGeom>
          <a:noFill/>
          <a:ln w="9525">
            <a:solidFill>
              <a:srgbClr val="0070C0"/>
            </a:solidFill>
            <a:miter lim="800000"/>
            <a:headEnd/>
            <a:tailEnd/>
          </a:ln>
        </p:spPr>
        <p:txBody>
          <a:bodyPr wrap="square">
            <a:spAutoFit/>
          </a:bodyPr>
          <a:lstStyle/>
          <a:p>
            <a:pPr fontAlgn="t"/>
            <a:r>
              <a:rPr lang="en-US" b="1" i="0" dirty="0" smtClean="0"/>
              <a:t> </a:t>
            </a:r>
            <a:r>
              <a:rPr lang="en-US" b="1" i="0" dirty="0" smtClean="0">
                <a:latin typeface="+mn-lt"/>
              </a:rPr>
              <a:t>Sumithra Gomatam</a:t>
            </a:r>
            <a:r>
              <a:rPr lang="en-US" i="0" dirty="0" smtClean="0">
                <a:latin typeface="+mn-lt"/>
              </a:rPr>
              <a:t>, SVP &amp; Global Head, Testing Practice  </a:t>
            </a:r>
          </a:p>
          <a:p>
            <a:pPr fontAlgn="t"/>
            <a:r>
              <a:rPr lang="en-US" b="1" i="0" dirty="0" smtClean="0">
                <a:solidFill>
                  <a:srgbClr val="0000FF"/>
                </a:solidFill>
                <a:latin typeface="+mn-lt"/>
              </a:rPr>
              <a:t>Career Path</a:t>
            </a:r>
            <a:r>
              <a:rPr lang="en-US" i="0" dirty="0" smtClean="0">
                <a:latin typeface="+mn-lt"/>
              </a:rPr>
              <a:t>:</a:t>
            </a:r>
          </a:p>
          <a:p>
            <a:r>
              <a:rPr lang="en-US" i="0" dirty="0" smtClean="0">
                <a:latin typeface="+mn-lt"/>
              </a:rPr>
              <a:t>Senior Vice President &amp; Chief Information Officer at </a:t>
            </a:r>
            <a:r>
              <a:rPr lang="en-US" b="1" i="0" dirty="0" smtClean="0">
                <a:latin typeface="+mn-lt"/>
              </a:rPr>
              <a:t>Cognizant Technology Solutions</a:t>
            </a:r>
            <a:r>
              <a:rPr lang="en-US" i="0" dirty="0" smtClean="0">
                <a:latin typeface="+mn-lt"/>
              </a:rPr>
              <a:t>(May 2010 to present)</a:t>
            </a:r>
          </a:p>
          <a:p>
            <a:r>
              <a:rPr lang="en-US" i="0" dirty="0" smtClean="0">
                <a:latin typeface="+mn-lt"/>
              </a:rPr>
              <a:t>Senior Vice President &amp; Head of Innovation at Cognizant Technology Solutions</a:t>
            </a:r>
          </a:p>
          <a:p>
            <a:r>
              <a:rPr lang="en-US" i="0" dirty="0" smtClean="0">
                <a:latin typeface="+mn-lt"/>
              </a:rPr>
              <a:t>Past Senior Vice President &amp; Chief Knowledge Officer at Cognizant Technology Solutions</a:t>
            </a:r>
          </a:p>
          <a:p>
            <a:r>
              <a:rPr lang="en-US" i="0" dirty="0" smtClean="0">
                <a:latin typeface="+mn-lt"/>
              </a:rPr>
              <a:t>Vice President - Manufacturing &amp; Logistics at Cognizant Technology Solutions</a:t>
            </a:r>
          </a:p>
          <a:p>
            <a:r>
              <a:rPr lang="en-US" i="0" dirty="0" smtClean="0">
                <a:latin typeface="+mn-lt"/>
              </a:rPr>
              <a:t>Director - Eastern Region - T/IME/R&amp;H/M&amp;L at Cognizant Technology Solutions</a:t>
            </a:r>
          </a:p>
          <a:p>
            <a:r>
              <a:rPr lang="en-US" i="0" dirty="0" smtClean="0">
                <a:latin typeface="+mn-lt"/>
              </a:rPr>
              <a:t>Account/Program Manager at a Key Media Industry Client at Cognizant Technology Solutions</a:t>
            </a:r>
          </a:p>
          <a:p>
            <a:r>
              <a:rPr lang="en-US" b="1" i="0" dirty="0" smtClean="0">
                <a:latin typeface="+mn-lt"/>
              </a:rPr>
              <a:t>Senior Systems Analyst at TATA Consultancy Services</a:t>
            </a:r>
          </a:p>
          <a:p>
            <a:endParaRPr lang="en-US" dirty="0" smtClean="0"/>
          </a:p>
          <a:p>
            <a:r>
              <a:rPr lang="en-US" b="1" i="0" dirty="0" smtClean="0">
                <a:solidFill>
                  <a:srgbClr val="0000FF"/>
                </a:solidFill>
                <a:latin typeface="+mn-lt"/>
              </a:rPr>
              <a:t>Education:</a:t>
            </a:r>
          </a:p>
          <a:p>
            <a:r>
              <a:rPr lang="en-US" i="0" dirty="0" smtClean="0">
                <a:latin typeface="+mn-lt"/>
              </a:rPr>
              <a:t>Birla Institute of Technology and Science</a:t>
            </a:r>
          </a:p>
          <a:p>
            <a:r>
              <a:rPr lang="en-US" i="0" dirty="0" smtClean="0">
                <a:latin typeface="+mn-lt"/>
              </a:rPr>
              <a:t>University of Pennsylvania - The Wharton School</a:t>
            </a:r>
          </a:p>
        </p:txBody>
      </p:sp>
      <p:pic>
        <p:nvPicPr>
          <p:cNvPr id="196610" name="Picture 2" descr="Sukumar Rajagopal"/>
          <p:cNvPicPr>
            <a:picLocks noChangeAspect="1" noChangeArrowheads="1"/>
          </p:cNvPicPr>
          <p:nvPr/>
        </p:nvPicPr>
        <p:blipFill>
          <a:blip r:embed="rId2" cstate="print"/>
          <a:srcRect/>
          <a:stretch>
            <a:fillRect/>
          </a:stretch>
        </p:blipFill>
        <p:spPr bwMode="auto">
          <a:xfrm>
            <a:off x="228600" y="838200"/>
            <a:ext cx="952500" cy="952500"/>
          </a:xfrm>
          <a:prstGeom prst="rect">
            <a:avLst/>
          </a:prstGeom>
          <a:noFill/>
        </p:spPr>
      </p:pic>
      <p:sp>
        <p:nvSpPr>
          <p:cNvPr id="5" name="Text Box 59"/>
          <p:cNvSpPr txBox="1">
            <a:spLocks noChangeArrowheads="1"/>
          </p:cNvSpPr>
          <p:nvPr/>
        </p:nvSpPr>
        <p:spPr bwMode="auto">
          <a:xfrm>
            <a:off x="1371600" y="3581400"/>
            <a:ext cx="7543800" cy="2523768"/>
          </a:xfrm>
          <a:prstGeom prst="rect">
            <a:avLst/>
          </a:prstGeom>
          <a:noFill/>
          <a:ln w="9525">
            <a:solidFill>
              <a:srgbClr val="0070C0"/>
            </a:solidFill>
            <a:miter lim="800000"/>
            <a:headEnd/>
            <a:tailEnd/>
          </a:ln>
        </p:spPr>
        <p:txBody>
          <a:bodyPr wrap="square">
            <a:spAutoFit/>
          </a:bodyPr>
          <a:lstStyle/>
          <a:p>
            <a:pPr marL="0" lvl="3"/>
            <a:r>
              <a:rPr lang="en-US" sz="1400" b="1" i="0" dirty="0" smtClean="0">
                <a:solidFill>
                  <a:srgbClr val="000000"/>
                </a:solidFill>
                <a:latin typeface="Calibri"/>
              </a:rPr>
              <a:t>Ramakrishnan Chandrasekaran</a:t>
            </a:r>
            <a:r>
              <a:rPr lang="en-IN" dirty="0" smtClean="0">
                <a:latin typeface="+mn-lt"/>
              </a:rPr>
              <a:t>, </a:t>
            </a:r>
            <a:r>
              <a:rPr lang="en-US" i="0" dirty="0" smtClean="0">
                <a:solidFill>
                  <a:srgbClr val="000000"/>
                </a:solidFill>
                <a:latin typeface="+mn-lt"/>
              </a:rPr>
              <a:t>Group Chief Executive – Technology and Operations</a:t>
            </a:r>
            <a:r>
              <a:rPr lang="en-IN" dirty="0" smtClean="0">
                <a:latin typeface="+mn-lt"/>
              </a:rPr>
              <a:t> </a:t>
            </a:r>
          </a:p>
          <a:p>
            <a:pPr marL="0" lvl="3">
              <a:buFont typeface="Wingdings" pitchFamily="2" charset="2"/>
              <a:buChar char="Ø"/>
            </a:pPr>
            <a:r>
              <a:rPr lang="en-US" i="0" dirty="0" smtClean="0">
                <a:solidFill>
                  <a:srgbClr val="0000FF"/>
                </a:solidFill>
                <a:latin typeface="+mn-lt"/>
              </a:rPr>
              <a:t>Chandra is responsible for growing capacity, expanding global delivery network, achieving ever greater excellence in delivery management through process and quality initiatives, and proactively nurturing key alliances and business partnerships. Chandra’s focus is on ensuring that we maintain our track record of exceptional delivery and our disciplined approach to bringing new services to the market</a:t>
            </a:r>
            <a:r>
              <a:rPr lang="en-US" i="0" dirty="0" smtClean="0">
                <a:latin typeface="+mn-lt"/>
              </a:rPr>
              <a:t>.</a:t>
            </a:r>
          </a:p>
          <a:p>
            <a:pPr>
              <a:buFont typeface="Wingdings" pitchFamily="2" charset="2"/>
              <a:buChar char="Ø"/>
            </a:pPr>
            <a:r>
              <a:rPr lang="en-US" i="0" dirty="0" smtClean="0">
                <a:latin typeface="+mn-lt"/>
              </a:rPr>
              <a:t>Chandra has been with Cognizant since its inception in 1994 and has played a variety of roles in developing Cognizant’s value proposition and executing our strategy. Prior to his current role, Chandra served as President &amp; Managing Director of Global Delivery where he was instrumental in implementing a vertical structure in our core business and in introducing specialized service offerings. Chandra actively represents Cognizant in a number of industry forums, including NASSCOM and the Confederation of Indian Industries (CII).</a:t>
            </a:r>
          </a:p>
          <a:p>
            <a:pPr>
              <a:buFont typeface="Wingdings" pitchFamily="2" charset="2"/>
              <a:buChar char="Ø"/>
            </a:pPr>
            <a:r>
              <a:rPr lang="en-US" i="0" dirty="0" smtClean="0">
                <a:latin typeface="+mn-lt"/>
              </a:rPr>
              <a:t>Chandra obtained his Bachelor's degree in mechanical engineering from the National Institute of Technology (formerly the Regional Engineering College) in </a:t>
            </a:r>
            <a:r>
              <a:rPr lang="en-US" i="0" dirty="0" err="1" smtClean="0">
                <a:latin typeface="+mn-lt"/>
              </a:rPr>
              <a:t>Trichy</a:t>
            </a:r>
            <a:r>
              <a:rPr lang="en-US" i="0" dirty="0" smtClean="0">
                <a:latin typeface="+mn-lt"/>
              </a:rPr>
              <a:t> and his MBA from the Indian Institute of Management, Bangalore. He is a 2008 recipient of the Distinguished Alumni Award from the National Institute of Technology, </a:t>
            </a:r>
            <a:r>
              <a:rPr lang="en-US" i="0" dirty="0" err="1" smtClean="0">
                <a:latin typeface="+mn-lt"/>
              </a:rPr>
              <a:t>Trichy</a:t>
            </a:r>
            <a:r>
              <a:rPr lang="en-US" i="0" dirty="0" smtClean="0">
                <a:latin typeface="+mn-lt"/>
              </a:rPr>
              <a:t>.</a:t>
            </a:r>
          </a:p>
        </p:txBody>
      </p:sp>
      <p:pic>
        <p:nvPicPr>
          <p:cNvPr id="6" name="Picture 2" descr="Chandra Sekaran"/>
          <p:cNvPicPr>
            <a:picLocks noChangeAspect="1" noChangeArrowheads="1"/>
          </p:cNvPicPr>
          <p:nvPr/>
        </p:nvPicPr>
        <p:blipFill>
          <a:blip r:embed="rId3" cstate="print"/>
          <a:srcRect/>
          <a:stretch>
            <a:fillRect/>
          </a:stretch>
        </p:blipFill>
        <p:spPr bwMode="auto">
          <a:xfrm>
            <a:off x="152400" y="3677650"/>
            <a:ext cx="990600" cy="10668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0"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dirty="0" smtClean="0">
                <a:solidFill>
                  <a:schemeClr val="bg1"/>
                </a:solidFill>
                <a:latin typeface="Myriad Pro"/>
                <a:ea typeface="+mj-ea"/>
                <a:cs typeface="+mj-cs"/>
              </a:rPr>
              <a:t>Key High Tech Executive Profiles</a:t>
            </a:r>
            <a:endParaRPr kumimoji="0" lang="en-US" sz="2400" b="1"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5" name="Text Box 59"/>
          <p:cNvSpPr txBox="1">
            <a:spLocks noChangeArrowheads="1"/>
          </p:cNvSpPr>
          <p:nvPr/>
        </p:nvSpPr>
        <p:spPr bwMode="auto">
          <a:xfrm>
            <a:off x="1371600" y="3228687"/>
            <a:ext cx="7543800" cy="3077766"/>
          </a:xfrm>
          <a:prstGeom prst="rect">
            <a:avLst/>
          </a:prstGeom>
          <a:noFill/>
          <a:ln w="9525">
            <a:solidFill>
              <a:srgbClr val="0070C0"/>
            </a:solidFill>
            <a:miter lim="800000"/>
            <a:headEnd/>
            <a:tailEnd/>
          </a:ln>
        </p:spPr>
        <p:txBody>
          <a:bodyPr wrap="square">
            <a:spAutoFit/>
          </a:bodyPr>
          <a:lstStyle/>
          <a:p>
            <a:pPr marL="0" lvl="3"/>
            <a:r>
              <a:rPr lang="en-US" sz="1400" b="1" i="0" dirty="0" smtClean="0">
                <a:solidFill>
                  <a:srgbClr val="000000"/>
                </a:solidFill>
                <a:latin typeface="Calibri"/>
              </a:rPr>
              <a:t>Peter Grambs </a:t>
            </a:r>
            <a:r>
              <a:rPr lang="en-US" i="0" dirty="0" smtClean="0">
                <a:solidFill>
                  <a:srgbClr val="000000"/>
                </a:solidFill>
                <a:latin typeface="Calibri"/>
              </a:rPr>
              <a:t>, VP and Practice Head, CRM</a:t>
            </a:r>
          </a:p>
          <a:p>
            <a:pPr marL="0" lvl="3"/>
            <a:r>
              <a:rPr lang="en-US" i="0" dirty="0" smtClean="0">
                <a:solidFill>
                  <a:srgbClr val="000000"/>
                </a:solidFill>
                <a:latin typeface="Calibri"/>
              </a:rPr>
              <a:t> </a:t>
            </a:r>
            <a:r>
              <a:rPr lang="en-US" b="1" i="0" dirty="0" smtClean="0">
                <a:solidFill>
                  <a:srgbClr val="0000FF"/>
                </a:solidFill>
                <a:latin typeface="+mn-lt"/>
              </a:rPr>
              <a:t>Job Responsibility</a:t>
            </a:r>
            <a:r>
              <a:rPr lang="en-US" i="0" dirty="0" smtClean="0">
                <a:latin typeface="+mn-lt"/>
              </a:rPr>
              <a:t>:</a:t>
            </a:r>
          </a:p>
          <a:p>
            <a:pPr marL="0" lvl="3"/>
            <a:r>
              <a:rPr lang="en-US" i="0" dirty="0" smtClean="0">
                <a:latin typeface="+mn-lt"/>
              </a:rPr>
              <a:t>Global head of the Customer Solutions Practice (CSP) at Cognizant. Full P&amp;L responsibility for the 6,000 person practice. CSP, with major operations in North American, Europe, India and </a:t>
            </a:r>
            <a:r>
              <a:rPr lang="en-US" i="0" dirty="0" err="1" smtClean="0">
                <a:latin typeface="+mn-lt"/>
              </a:rPr>
              <a:t>AsiaPac</a:t>
            </a:r>
            <a:r>
              <a:rPr lang="en-US" i="0" dirty="0" smtClean="0">
                <a:latin typeface="+mn-lt"/>
              </a:rPr>
              <a:t>, is responsible for all CRM, BPM, MDM and other major customer facing functions. This globally recognized practice provides full life-cycle support including consulting, program and system design, implementation, and support across a wide range of global 2000 clients.</a:t>
            </a:r>
          </a:p>
          <a:p>
            <a:pPr marL="0" lvl="3"/>
            <a:r>
              <a:rPr lang="en-US" b="1" i="0" dirty="0" smtClean="0">
                <a:solidFill>
                  <a:srgbClr val="0000FF"/>
                </a:solidFill>
                <a:latin typeface="+mn-lt"/>
              </a:rPr>
              <a:t>Education:</a:t>
            </a:r>
          </a:p>
          <a:p>
            <a:r>
              <a:rPr lang="en-US" b="1" i="0" dirty="0" smtClean="0">
                <a:latin typeface="+mn-lt"/>
              </a:rPr>
              <a:t>University of Pennsylvania - The Wharton School</a:t>
            </a:r>
          </a:p>
          <a:p>
            <a:r>
              <a:rPr lang="en-US" i="0" dirty="0" smtClean="0">
                <a:latin typeface="+mn-lt"/>
              </a:rPr>
              <a:t>MBA, Finance</a:t>
            </a:r>
          </a:p>
          <a:p>
            <a:r>
              <a:rPr lang="en-US" i="0" dirty="0" smtClean="0">
                <a:latin typeface="+mn-lt"/>
              </a:rPr>
              <a:t>1985 – 1987</a:t>
            </a:r>
          </a:p>
          <a:p>
            <a:r>
              <a:rPr lang="en-US" b="1" i="0" dirty="0" smtClean="0">
                <a:latin typeface="+mn-lt"/>
              </a:rPr>
              <a:t>Swarthmore College</a:t>
            </a:r>
          </a:p>
          <a:p>
            <a:r>
              <a:rPr lang="en-US" i="0" dirty="0" smtClean="0">
                <a:latin typeface="+mn-lt"/>
              </a:rPr>
              <a:t>BA, Pol. </a:t>
            </a:r>
            <a:r>
              <a:rPr lang="en-US" i="0" dirty="0" err="1" smtClean="0">
                <a:latin typeface="+mn-lt"/>
              </a:rPr>
              <a:t>Sci</a:t>
            </a:r>
            <a:r>
              <a:rPr lang="en-US" i="0" dirty="0" smtClean="0">
                <a:latin typeface="+mn-lt"/>
              </a:rPr>
              <a:t> &amp; History</a:t>
            </a:r>
          </a:p>
          <a:p>
            <a:r>
              <a:rPr lang="en-US" i="0" dirty="0" smtClean="0">
                <a:latin typeface="+mn-lt"/>
              </a:rPr>
              <a:t>1975 – 1979</a:t>
            </a:r>
          </a:p>
          <a:p>
            <a:r>
              <a:rPr lang="en-US" b="1" i="0" dirty="0" smtClean="0">
                <a:latin typeface="+mn-lt"/>
              </a:rPr>
              <a:t>Parkdale Sr. High</a:t>
            </a:r>
          </a:p>
          <a:p>
            <a:r>
              <a:rPr lang="en-US" i="0" dirty="0" smtClean="0">
                <a:latin typeface="+mn-lt"/>
              </a:rPr>
              <a:t>1972 – 1975</a:t>
            </a:r>
          </a:p>
        </p:txBody>
      </p:sp>
      <p:pic>
        <p:nvPicPr>
          <p:cNvPr id="194566" name="Picture 6" descr="Peter Grambs"/>
          <p:cNvPicPr>
            <a:picLocks noChangeAspect="1" noChangeArrowheads="1"/>
          </p:cNvPicPr>
          <p:nvPr/>
        </p:nvPicPr>
        <p:blipFill>
          <a:blip r:embed="rId2" cstate="print"/>
          <a:srcRect/>
          <a:stretch>
            <a:fillRect/>
          </a:stretch>
        </p:blipFill>
        <p:spPr bwMode="auto">
          <a:xfrm>
            <a:off x="228600" y="3303875"/>
            <a:ext cx="952500" cy="952500"/>
          </a:xfrm>
          <a:prstGeom prst="rect">
            <a:avLst/>
          </a:prstGeom>
          <a:noFill/>
        </p:spPr>
      </p:pic>
      <p:sp>
        <p:nvSpPr>
          <p:cNvPr id="9" name="Text Box 59"/>
          <p:cNvSpPr txBox="1">
            <a:spLocks noChangeArrowheads="1"/>
          </p:cNvSpPr>
          <p:nvPr/>
        </p:nvSpPr>
        <p:spPr bwMode="auto">
          <a:xfrm>
            <a:off x="1371600" y="741950"/>
            <a:ext cx="7543800" cy="1600438"/>
          </a:xfrm>
          <a:prstGeom prst="rect">
            <a:avLst/>
          </a:prstGeom>
          <a:noFill/>
          <a:ln w="9525">
            <a:solidFill>
              <a:srgbClr val="0070C0"/>
            </a:solidFill>
            <a:miter lim="800000"/>
            <a:headEnd/>
            <a:tailEnd/>
          </a:ln>
        </p:spPr>
        <p:txBody>
          <a:bodyPr wrap="square">
            <a:spAutoFit/>
          </a:bodyPr>
          <a:lstStyle/>
          <a:p>
            <a:pPr marL="0" lvl="3"/>
            <a:r>
              <a:rPr lang="en-US" sz="1400" b="1" i="0" dirty="0" smtClean="0">
                <a:latin typeface="+mn-lt"/>
              </a:rPr>
              <a:t>Veera Narayanaswamy </a:t>
            </a:r>
            <a:r>
              <a:rPr lang="en-IN" dirty="0" smtClean="0">
                <a:latin typeface="+mn-lt"/>
              </a:rPr>
              <a:t>, </a:t>
            </a:r>
            <a:r>
              <a:rPr lang="en-US" i="0" dirty="0" smtClean="0">
                <a:latin typeface="+mn-lt"/>
              </a:rPr>
              <a:t>VP/Practice Head of Data Warehousing &amp; Business Intelligence </a:t>
            </a:r>
          </a:p>
          <a:p>
            <a:pPr marL="0" lvl="3"/>
            <a:r>
              <a:rPr lang="en-US" b="1" i="0" dirty="0" smtClean="0">
                <a:solidFill>
                  <a:srgbClr val="0000FF"/>
                </a:solidFill>
                <a:latin typeface="+mn-lt"/>
              </a:rPr>
              <a:t>Job Responsibility</a:t>
            </a:r>
            <a:r>
              <a:rPr lang="en-US" i="0" dirty="0" smtClean="0">
                <a:latin typeface="+mn-lt"/>
              </a:rPr>
              <a:t>:</a:t>
            </a:r>
          </a:p>
          <a:p>
            <a:pPr marL="0" lvl="3"/>
            <a:r>
              <a:rPr lang="en-US" i="0" dirty="0" smtClean="0">
                <a:latin typeface="+mn-lt"/>
              </a:rPr>
              <a:t>Globally heading the Data Warehousing, Business Intelligence and Performance Management [DWBI&amp;PM] Practice, Enterprise Analytics Practice [EAP] and Oracle Solutions Practice [OSP] at Cognizant</a:t>
            </a:r>
          </a:p>
          <a:p>
            <a:pPr marL="0" lvl="3"/>
            <a:r>
              <a:rPr lang="en-US" b="1" i="0" dirty="0" smtClean="0">
                <a:solidFill>
                  <a:srgbClr val="0000FF"/>
                </a:solidFill>
                <a:latin typeface="+mn-lt"/>
              </a:rPr>
              <a:t>Education</a:t>
            </a:r>
            <a:r>
              <a:rPr lang="en-US" i="0" dirty="0" smtClean="0">
                <a:latin typeface="+mn-lt"/>
              </a:rPr>
              <a:t>:</a:t>
            </a:r>
          </a:p>
          <a:p>
            <a:r>
              <a:rPr lang="en-US" b="1" i="0" dirty="0" smtClean="0">
                <a:latin typeface="+mn-lt"/>
              </a:rPr>
              <a:t>Stanford University Graduate School of Business</a:t>
            </a:r>
          </a:p>
          <a:p>
            <a:r>
              <a:rPr lang="en-US" i="0" dirty="0" smtClean="0">
                <a:latin typeface="+mn-lt"/>
              </a:rPr>
              <a:t>Management Degree, Organizational Leadership and Strategic Innovation</a:t>
            </a:r>
          </a:p>
          <a:p>
            <a:r>
              <a:rPr lang="en-US" i="0" dirty="0" smtClean="0">
                <a:latin typeface="+mn-lt"/>
              </a:rPr>
              <a:t>2005 – 2005</a:t>
            </a:r>
          </a:p>
        </p:txBody>
      </p:sp>
      <p:pic>
        <p:nvPicPr>
          <p:cNvPr id="10" name="Picture 2" descr="http://t0.gstatic.com/images?q=tbn:ANd9GcQW2QLgHHwFSUcoIgfEk3f45zR_RnFZuStw0kvSTVpkPE_c--ER"/>
          <p:cNvPicPr>
            <a:picLocks noChangeAspect="1" noChangeArrowheads="1"/>
          </p:cNvPicPr>
          <p:nvPr/>
        </p:nvPicPr>
        <p:blipFill>
          <a:blip r:embed="rId3" cstate="print"/>
          <a:srcRect/>
          <a:stretch>
            <a:fillRect/>
          </a:stretch>
        </p:blipFill>
        <p:spPr bwMode="auto">
          <a:xfrm>
            <a:off x="152400" y="762000"/>
            <a:ext cx="1143000" cy="12954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95400"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dirty="0" smtClean="0">
                <a:solidFill>
                  <a:schemeClr val="bg1"/>
                </a:solidFill>
                <a:latin typeface="Myriad Pro"/>
                <a:ea typeface="+mj-ea"/>
                <a:cs typeface="+mj-cs"/>
              </a:rPr>
              <a:t>Key High Tech Executive Profiles</a:t>
            </a:r>
            <a:endParaRPr kumimoji="0" lang="en-US" sz="2400" b="1"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5" name="Text Box 59"/>
          <p:cNvSpPr txBox="1">
            <a:spLocks noChangeArrowheads="1"/>
          </p:cNvSpPr>
          <p:nvPr/>
        </p:nvSpPr>
        <p:spPr bwMode="auto">
          <a:xfrm>
            <a:off x="1371600" y="990600"/>
            <a:ext cx="7543800" cy="3231654"/>
          </a:xfrm>
          <a:prstGeom prst="rect">
            <a:avLst/>
          </a:prstGeom>
          <a:noFill/>
          <a:ln w="9525">
            <a:solidFill>
              <a:srgbClr val="0070C0"/>
            </a:solidFill>
            <a:miter lim="800000"/>
            <a:headEnd/>
            <a:tailEnd/>
          </a:ln>
        </p:spPr>
        <p:txBody>
          <a:bodyPr wrap="square">
            <a:spAutoFit/>
          </a:bodyPr>
          <a:lstStyle/>
          <a:p>
            <a:pPr fontAlgn="t"/>
            <a:r>
              <a:rPr lang="en-US" b="1" i="0" dirty="0" smtClean="0"/>
              <a:t> </a:t>
            </a:r>
            <a:r>
              <a:rPr lang="en-US" b="1" i="0" dirty="0" smtClean="0">
                <a:latin typeface="+mn-lt"/>
              </a:rPr>
              <a:t>Sumithra Gomatam</a:t>
            </a:r>
            <a:r>
              <a:rPr lang="en-US" i="0" dirty="0" smtClean="0">
                <a:latin typeface="+mn-lt"/>
              </a:rPr>
              <a:t>, SVP &amp; Global Head, Testing Practice  </a:t>
            </a:r>
          </a:p>
          <a:p>
            <a:pPr fontAlgn="t"/>
            <a:r>
              <a:rPr lang="en-US" b="1" i="0" dirty="0" smtClean="0">
                <a:solidFill>
                  <a:srgbClr val="0000FF"/>
                </a:solidFill>
                <a:latin typeface="+mn-lt"/>
              </a:rPr>
              <a:t>Career Path</a:t>
            </a:r>
            <a:r>
              <a:rPr lang="en-US" i="0" dirty="0" smtClean="0">
                <a:latin typeface="+mn-lt"/>
              </a:rPr>
              <a:t>:</a:t>
            </a:r>
          </a:p>
          <a:p>
            <a:r>
              <a:rPr lang="en-US" b="1" i="0" dirty="0" smtClean="0">
                <a:latin typeface="+mn-lt"/>
              </a:rPr>
              <a:t>Senior vice president</a:t>
            </a:r>
          </a:p>
          <a:p>
            <a:r>
              <a:rPr lang="en-US" b="1" i="0" dirty="0" smtClean="0">
                <a:latin typeface="+mn-lt"/>
              </a:rPr>
              <a:t>Cognizant Technology Solutions</a:t>
            </a:r>
            <a:endParaRPr lang="en-US" i="0" dirty="0" smtClean="0">
              <a:latin typeface="+mn-lt"/>
            </a:endParaRPr>
          </a:p>
          <a:p>
            <a:r>
              <a:rPr lang="en-US" i="0" dirty="0" smtClean="0">
                <a:latin typeface="+mn-lt"/>
              </a:rPr>
              <a:t>January 1995 – Present (18 years 9 months)</a:t>
            </a:r>
          </a:p>
          <a:p>
            <a:r>
              <a:rPr lang="en-US" b="1" i="0" dirty="0" smtClean="0">
                <a:latin typeface="+mn-lt"/>
              </a:rPr>
              <a:t>Consultant</a:t>
            </a:r>
          </a:p>
          <a:p>
            <a:r>
              <a:rPr lang="en-US" b="1" i="0" dirty="0" smtClean="0">
                <a:latin typeface="+mn-lt"/>
              </a:rPr>
              <a:t>Tata consultancy services</a:t>
            </a:r>
            <a:endParaRPr lang="en-US" i="0" dirty="0" smtClean="0">
              <a:latin typeface="+mn-lt"/>
            </a:endParaRPr>
          </a:p>
          <a:p>
            <a:r>
              <a:rPr lang="en-US" i="0" dirty="0" smtClean="0">
                <a:latin typeface="+mn-lt"/>
              </a:rPr>
              <a:t>1990 – 1995 (5 years</a:t>
            </a:r>
            <a:r>
              <a:rPr lang="en-US" i="0" dirty="0" smtClean="0"/>
              <a:t>)</a:t>
            </a:r>
            <a:endParaRPr lang="en-US" b="1" i="0" dirty="0" smtClean="0">
              <a:solidFill>
                <a:srgbClr val="0000FF"/>
              </a:solidFill>
              <a:latin typeface="+mn-lt"/>
            </a:endParaRPr>
          </a:p>
          <a:p>
            <a:pPr marL="0" lvl="3"/>
            <a:r>
              <a:rPr lang="en-US" b="1" i="0" dirty="0" smtClean="0">
                <a:solidFill>
                  <a:srgbClr val="0000FF"/>
                </a:solidFill>
                <a:latin typeface="+mn-lt"/>
              </a:rPr>
              <a:t>Education:</a:t>
            </a:r>
          </a:p>
          <a:p>
            <a:r>
              <a:rPr lang="en-US" b="1" i="0" dirty="0" smtClean="0">
                <a:latin typeface="+mn-lt"/>
              </a:rPr>
              <a:t>University of Pennsylvania - The Wharton School</a:t>
            </a:r>
          </a:p>
          <a:p>
            <a:r>
              <a:rPr lang="en-US" i="0" dirty="0" smtClean="0">
                <a:latin typeface="+mn-lt"/>
              </a:rPr>
              <a:t>MBA, Finance</a:t>
            </a:r>
          </a:p>
          <a:p>
            <a:r>
              <a:rPr lang="en-US" i="0" dirty="0" smtClean="0">
                <a:latin typeface="+mn-lt"/>
              </a:rPr>
              <a:t>1985 – 1987</a:t>
            </a:r>
          </a:p>
          <a:p>
            <a:r>
              <a:rPr lang="en-US" b="1" i="0" dirty="0" smtClean="0">
                <a:latin typeface="+mn-lt"/>
              </a:rPr>
              <a:t>Swarthmore College</a:t>
            </a:r>
          </a:p>
          <a:p>
            <a:r>
              <a:rPr lang="en-US" i="0" dirty="0" smtClean="0">
                <a:latin typeface="+mn-lt"/>
              </a:rPr>
              <a:t>BA, Pol. Science &amp; History</a:t>
            </a:r>
          </a:p>
          <a:p>
            <a:r>
              <a:rPr lang="en-US" i="0" dirty="0" smtClean="0">
                <a:latin typeface="+mn-lt"/>
              </a:rPr>
              <a:t>1975 – 1979</a:t>
            </a:r>
          </a:p>
          <a:p>
            <a:r>
              <a:rPr lang="en-US" b="1" i="0" dirty="0" smtClean="0">
                <a:latin typeface="+mn-lt"/>
              </a:rPr>
              <a:t>Parkdale Sr. High</a:t>
            </a:r>
          </a:p>
          <a:p>
            <a:r>
              <a:rPr lang="en-US" i="0" dirty="0" smtClean="0">
                <a:latin typeface="+mn-lt"/>
              </a:rPr>
              <a:t>1972 – 1975</a:t>
            </a:r>
          </a:p>
        </p:txBody>
      </p:sp>
      <p:pic>
        <p:nvPicPr>
          <p:cNvPr id="195590" name="Picture 6" descr="http://www.qaiquest.org/dallas/images/Gomatam.gif"/>
          <p:cNvPicPr>
            <a:picLocks noChangeAspect="1" noChangeArrowheads="1"/>
          </p:cNvPicPr>
          <p:nvPr/>
        </p:nvPicPr>
        <p:blipFill>
          <a:blip r:embed="rId2" cstate="print"/>
          <a:srcRect/>
          <a:stretch>
            <a:fillRect/>
          </a:stretch>
        </p:blipFill>
        <p:spPr bwMode="auto">
          <a:xfrm>
            <a:off x="152400" y="990600"/>
            <a:ext cx="1143000" cy="15240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9"/>
          <p:cNvSpPr txBox="1">
            <a:spLocks noChangeArrowheads="1"/>
          </p:cNvSpPr>
          <p:nvPr/>
        </p:nvSpPr>
        <p:spPr bwMode="auto">
          <a:xfrm>
            <a:off x="1371600" y="990600"/>
            <a:ext cx="7543800" cy="1384995"/>
          </a:xfrm>
          <a:prstGeom prst="rect">
            <a:avLst/>
          </a:prstGeom>
          <a:noFill/>
          <a:ln w="9525">
            <a:solidFill>
              <a:srgbClr val="0070C0"/>
            </a:solidFill>
            <a:miter lim="800000"/>
            <a:headEnd/>
            <a:tailEnd/>
          </a:ln>
        </p:spPr>
        <p:txBody>
          <a:bodyPr wrap="square">
            <a:spAutoFit/>
          </a:bodyPr>
          <a:lstStyle/>
          <a:p>
            <a:pPr fontAlgn="t"/>
            <a:r>
              <a:rPr lang="en-US" b="1" i="0" dirty="0" smtClean="0"/>
              <a:t> </a:t>
            </a:r>
            <a:r>
              <a:rPr lang="en-US" b="1" i="0" dirty="0" smtClean="0">
                <a:latin typeface="+mn-lt"/>
              </a:rPr>
              <a:t>Paul Nowacki</a:t>
            </a:r>
            <a:r>
              <a:rPr lang="en-US" i="0" dirty="0" smtClean="0">
                <a:latin typeface="+mn-lt"/>
              </a:rPr>
              <a:t>, </a:t>
            </a:r>
            <a:r>
              <a:rPr lang="en-US" i="0" dirty="0" smtClean="0">
                <a:latin typeface="+mn-lt"/>
              </a:rPr>
              <a:t>Global Leader in Cognizant’s Finance &amp; Accounting Center of Excellence</a:t>
            </a:r>
            <a:r>
              <a:rPr lang="en-US" i="0" dirty="0" smtClean="0">
                <a:latin typeface="+mn-lt"/>
              </a:rPr>
              <a:t>  </a:t>
            </a:r>
            <a:endParaRPr lang="en-US" i="0" dirty="0" smtClean="0">
              <a:latin typeface="+mn-lt"/>
            </a:endParaRPr>
          </a:p>
          <a:p>
            <a:pPr fontAlgn="t"/>
            <a:r>
              <a:rPr lang="en-US" b="1" i="0" dirty="0" smtClean="0">
                <a:solidFill>
                  <a:srgbClr val="0000FF"/>
                </a:solidFill>
                <a:latin typeface="+mn-lt"/>
              </a:rPr>
              <a:t>Career Path</a:t>
            </a:r>
            <a:r>
              <a:rPr lang="en-US" i="0" dirty="0" smtClean="0">
                <a:latin typeface="+mn-lt"/>
              </a:rPr>
              <a:t>:</a:t>
            </a:r>
          </a:p>
          <a:p>
            <a:r>
              <a:rPr lang="en-US" i="0" dirty="0" smtClean="0">
                <a:latin typeface="+mn-lt"/>
              </a:rPr>
              <a:t>In this role, he oversees all F&amp;A service delivery for existing clients and solution design for prospects, worldwide. Paul also serves as a thought leader in F&amp;A and helps identify market trends and shape new Cognizant offerings. By combining industry experience in IT and finance leadership roles with experience as a transformation consultant, Paul takes a holistic look at finance and accounting organizations, helping clients to optimize process, systems and organizational design</a:t>
            </a:r>
            <a:r>
              <a:rPr lang="en-US" dirty="0" smtClean="0"/>
              <a:t>.</a:t>
            </a:r>
            <a:endParaRPr lang="en-US" b="1" i="0" dirty="0" smtClean="0">
              <a:solidFill>
                <a:srgbClr val="0000FF"/>
              </a:solidFill>
              <a:latin typeface="+mn-lt"/>
            </a:endParaRPr>
          </a:p>
        </p:txBody>
      </p:sp>
      <p:pic>
        <p:nvPicPr>
          <p:cNvPr id="3" name="Picture 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1588" y="2505075"/>
            <a:ext cx="400050"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AutoShape 5"/>
          <p:cNvSpPr>
            <a:spLocks noChangeArrowheads="1"/>
          </p:cNvSpPr>
          <p:nvPr/>
        </p:nvSpPr>
        <p:spPr bwMode="auto">
          <a:xfrm>
            <a:off x="395288" y="2438400"/>
            <a:ext cx="1662112" cy="457200"/>
          </a:xfrm>
          <a:prstGeom prst="roundRect">
            <a:avLst>
              <a:gd name="adj" fmla="val 10699"/>
            </a:avLst>
          </a:prstGeom>
          <a:solidFill>
            <a:schemeClr val="bg1"/>
          </a:solidFill>
          <a:ln w="12700" algn="ctr">
            <a:solidFill>
              <a:srgbClr val="969696"/>
            </a:solidFill>
            <a:round/>
            <a:headEnd/>
            <a:tailEnd/>
          </a:ln>
        </p:spPr>
        <p:txBody>
          <a:bodyPr anchor="ctr"/>
          <a:lstStyle/>
          <a:p>
            <a:pPr algn="just"/>
            <a:r>
              <a:rPr lang="en-US" i="0" dirty="0" smtClean="0">
                <a:latin typeface="+mn-lt"/>
              </a:rPr>
              <a:t>Paul.Nowacki@cognizant.com</a:t>
            </a:r>
            <a:endParaRPr lang="en-US" i="0" dirty="0">
              <a:latin typeface="+mn-lt"/>
            </a:endParaRPr>
          </a:p>
        </p:txBody>
      </p:sp>
      <p:pic>
        <p:nvPicPr>
          <p:cNvPr id="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 y="1019175"/>
            <a:ext cx="1104900" cy="1038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 Box 59"/>
          <p:cNvSpPr txBox="1">
            <a:spLocks noChangeArrowheads="1"/>
          </p:cNvSpPr>
          <p:nvPr/>
        </p:nvSpPr>
        <p:spPr bwMode="auto">
          <a:xfrm>
            <a:off x="1371600" y="3124200"/>
            <a:ext cx="7543800" cy="2286000"/>
          </a:xfrm>
          <a:prstGeom prst="rect">
            <a:avLst/>
          </a:prstGeom>
          <a:noFill/>
          <a:ln w="9525">
            <a:solidFill>
              <a:srgbClr val="0070C0"/>
            </a:solidFill>
            <a:miter lim="800000"/>
            <a:headEnd/>
            <a:tailEnd/>
          </a:ln>
        </p:spPr>
        <p:txBody>
          <a:bodyPr wrap="square">
            <a:noAutofit/>
          </a:bodyPr>
          <a:lstStyle/>
          <a:p>
            <a:pPr fontAlgn="t"/>
            <a:r>
              <a:rPr lang="en-US" b="1" i="0" dirty="0" smtClean="0"/>
              <a:t> </a:t>
            </a:r>
            <a:r>
              <a:rPr lang="en-US" b="1" i="0" dirty="0" smtClean="0">
                <a:latin typeface="+mn-lt"/>
              </a:rPr>
              <a:t>Imran Masood</a:t>
            </a:r>
            <a:r>
              <a:rPr lang="en-US" i="0" dirty="0" smtClean="0">
                <a:latin typeface="+mn-lt"/>
              </a:rPr>
              <a:t>, </a:t>
            </a:r>
            <a:r>
              <a:rPr lang="en-US" i="0" dirty="0" smtClean="0">
                <a:latin typeface="+mn-lt"/>
              </a:rPr>
              <a:t>Manufacturing, Logistics and Technology BPO Practice Leader </a:t>
            </a:r>
            <a:endParaRPr lang="en-US" i="0" dirty="0" smtClean="0">
              <a:latin typeface="+mn-lt"/>
            </a:endParaRPr>
          </a:p>
          <a:p>
            <a:pPr fontAlgn="t"/>
            <a:r>
              <a:rPr lang="en-US" b="1" i="0" dirty="0" smtClean="0">
                <a:solidFill>
                  <a:srgbClr val="0000FF"/>
                </a:solidFill>
                <a:latin typeface="+mn-lt"/>
              </a:rPr>
              <a:t>Career Path</a:t>
            </a:r>
            <a:r>
              <a:rPr lang="en-US" i="0" dirty="0" smtClean="0">
                <a:latin typeface="+mn-lt"/>
              </a:rPr>
              <a:t>:</a:t>
            </a:r>
          </a:p>
          <a:p>
            <a:pPr fontAlgn="t">
              <a:buFont typeface="Wingdings" pitchFamily="2" charset="2"/>
              <a:buChar char="Ø"/>
            </a:pPr>
            <a:r>
              <a:rPr lang="en-US" i="0" dirty="0" smtClean="0">
                <a:latin typeface="+mn-lt"/>
              </a:rPr>
              <a:t>He works closely with business leaders to help create innovative solutions leveraging Cognizant’s core strengths of technology, industry best practices and process reengineering. </a:t>
            </a:r>
            <a:endParaRPr lang="en-US" i="0" dirty="0" smtClean="0">
              <a:latin typeface="+mn-lt"/>
            </a:endParaRPr>
          </a:p>
          <a:p>
            <a:pPr fontAlgn="t">
              <a:buFont typeface="Wingdings" pitchFamily="2" charset="2"/>
              <a:buChar char="Ø"/>
            </a:pPr>
            <a:r>
              <a:rPr lang="en-US" i="0" dirty="0" smtClean="0">
                <a:latin typeface="+mn-lt"/>
              </a:rPr>
              <a:t>Imran </a:t>
            </a:r>
            <a:r>
              <a:rPr lang="en-US" i="0" dirty="0" smtClean="0">
                <a:latin typeface="+mn-lt"/>
              </a:rPr>
              <a:t>has over 12 years of professional experience in the areas of business process reengineering, operations delivery and relationship management and has also worked with many Fortune 500 companies, helping them in the areas of shared services setup, offshoring strategy and process innovation with a special focus on multi-location technology leveraged global environments. </a:t>
            </a:r>
            <a:endParaRPr lang="en-US" i="0" dirty="0" smtClean="0">
              <a:latin typeface="+mn-lt"/>
            </a:endParaRPr>
          </a:p>
          <a:p>
            <a:pPr fontAlgn="t">
              <a:buFont typeface="Wingdings" pitchFamily="2" charset="2"/>
              <a:buChar char="Ø"/>
            </a:pPr>
            <a:r>
              <a:rPr lang="en-US" i="0" dirty="0" smtClean="0">
                <a:latin typeface="+mn-lt"/>
              </a:rPr>
              <a:t>Prior </a:t>
            </a:r>
            <a:r>
              <a:rPr lang="en-US" i="0" dirty="0" smtClean="0">
                <a:latin typeface="+mn-lt"/>
              </a:rPr>
              <a:t>to Cognizant, he worked at General Electric, PepsiCo and Siemens. </a:t>
            </a:r>
            <a:endParaRPr lang="en-US" i="0" dirty="0" smtClean="0">
              <a:latin typeface="+mn-lt"/>
            </a:endParaRPr>
          </a:p>
          <a:p>
            <a:pPr fontAlgn="t"/>
            <a:r>
              <a:rPr lang="en-US" b="1" i="0" dirty="0" smtClean="0">
                <a:solidFill>
                  <a:srgbClr val="0000FF"/>
                </a:solidFill>
                <a:latin typeface="+mn-lt"/>
              </a:rPr>
              <a:t>Education:</a:t>
            </a:r>
          </a:p>
          <a:p>
            <a:pPr fontAlgn="t"/>
            <a:r>
              <a:rPr lang="en-US" i="0" dirty="0" smtClean="0">
                <a:latin typeface="+mn-lt"/>
              </a:rPr>
              <a:t>He holds degrees in management and electrical engineering and is a certified Six Sigma black belt and a project management professional.</a:t>
            </a:r>
            <a:endParaRPr lang="en-US" b="1" i="0" dirty="0" smtClean="0">
              <a:solidFill>
                <a:srgbClr val="0000FF"/>
              </a:solidFill>
              <a:latin typeface="+mn-lt"/>
            </a:endParaRPr>
          </a:p>
          <a:p>
            <a:pPr fontAlgn="t"/>
            <a:endParaRPr lang="en-US" i="0" dirty="0" smtClean="0">
              <a:latin typeface="+mn-lt"/>
            </a:endParaRPr>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 y="3962400"/>
            <a:ext cx="1104900" cy="1038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5553075"/>
            <a:ext cx="400050"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AutoShape 5"/>
          <p:cNvSpPr>
            <a:spLocks noChangeArrowheads="1"/>
          </p:cNvSpPr>
          <p:nvPr/>
        </p:nvSpPr>
        <p:spPr bwMode="auto">
          <a:xfrm>
            <a:off x="393700" y="5486400"/>
            <a:ext cx="1662112" cy="457200"/>
          </a:xfrm>
          <a:prstGeom prst="roundRect">
            <a:avLst>
              <a:gd name="adj" fmla="val 10699"/>
            </a:avLst>
          </a:prstGeom>
          <a:solidFill>
            <a:schemeClr val="bg1"/>
          </a:solidFill>
          <a:ln w="12700" algn="ctr">
            <a:solidFill>
              <a:srgbClr val="969696"/>
            </a:solidFill>
            <a:round/>
            <a:headEnd/>
            <a:tailEnd/>
          </a:ln>
        </p:spPr>
        <p:txBody>
          <a:bodyPr anchor="ctr"/>
          <a:lstStyle/>
          <a:p>
            <a:pPr algn="just"/>
            <a:r>
              <a:rPr lang="en-US" i="0" dirty="0" smtClean="0">
                <a:latin typeface="+mn-lt"/>
              </a:rPr>
              <a:t>Imran.Masood@cognizant.com.</a:t>
            </a:r>
            <a:endParaRPr lang="en-US" i="0" dirty="0">
              <a:latin typeface="+mn-lt"/>
            </a:endParaRPr>
          </a:p>
        </p:txBody>
      </p:sp>
      <p:sp>
        <p:nvSpPr>
          <p:cNvPr id="10" name="Title 1"/>
          <p:cNvSpPr txBox="1">
            <a:spLocks/>
          </p:cNvSpPr>
          <p:nvPr/>
        </p:nvSpPr>
        <p:spPr>
          <a:xfrm>
            <a:off x="1295400" y="76200"/>
            <a:ext cx="7086600" cy="48736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dirty="0" smtClean="0">
                <a:solidFill>
                  <a:schemeClr val="bg1"/>
                </a:solidFill>
                <a:latin typeface="Myriad Pro"/>
                <a:ea typeface="+mj-ea"/>
                <a:cs typeface="+mj-cs"/>
              </a:rPr>
              <a:t>Key </a:t>
            </a:r>
            <a:r>
              <a:rPr lang="en-US" sz="2400" b="1" i="0" dirty="0" smtClean="0">
                <a:solidFill>
                  <a:schemeClr val="bg1"/>
                </a:solidFill>
                <a:latin typeface="Myriad Pro"/>
                <a:ea typeface="+mj-ea"/>
                <a:cs typeface="+mj-cs"/>
              </a:rPr>
              <a:t>Executive </a:t>
            </a:r>
            <a:r>
              <a:rPr lang="en-US" sz="2400" b="1" i="0" dirty="0" smtClean="0">
                <a:solidFill>
                  <a:schemeClr val="bg1"/>
                </a:solidFill>
                <a:latin typeface="Myriad Pro"/>
                <a:ea typeface="+mj-ea"/>
                <a:cs typeface="+mj-cs"/>
              </a:rPr>
              <a:t>Profiles</a:t>
            </a:r>
            <a:endParaRPr kumimoji="0" lang="en-US" sz="2400" b="1"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11" name="AutoShape 5"/>
          <p:cNvSpPr>
            <a:spLocks noChangeArrowheads="1"/>
          </p:cNvSpPr>
          <p:nvPr/>
        </p:nvSpPr>
        <p:spPr bwMode="auto">
          <a:xfrm>
            <a:off x="6705600" y="6248400"/>
            <a:ext cx="1662112" cy="457200"/>
          </a:xfrm>
          <a:prstGeom prst="roundRect">
            <a:avLst>
              <a:gd name="adj" fmla="val 10699"/>
            </a:avLst>
          </a:prstGeom>
          <a:solidFill>
            <a:schemeClr val="bg1"/>
          </a:solidFill>
          <a:ln w="12700" algn="ctr">
            <a:solidFill>
              <a:srgbClr val="969696"/>
            </a:solidFill>
            <a:round/>
            <a:headEnd/>
            <a:tailEnd/>
          </a:ln>
        </p:spPr>
        <p:txBody>
          <a:bodyPr anchor="ctr"/>
          <a:lstStyle/>
          <a:p>
            <a:pPr algn="just"/>
            <a:r>
              <a:rPr lang="en-US" i="0" dirty="0" smtClean="0">
                <a:latin typeface="+mn-lt"/>
              </a:rPr>
              <a:t>*Refer to slide 16</a:t>
            </a:r>
            <a:endParaRPr lang="en-US" i="0" dirty="0">
              <a:latin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3400" y="3352800"/>
            <a:ext cx="6248400" cy="1295400"/>
          </a:xfrm>
          <a:prstGeom prst="rect">
            <a:avLst/>
          </a:prstGeom>
        </p:spPr>
        <p:txBody>
          <a:bodyPr/>
          <a:lstStyle/>
          <a:p>
            <a:pPr fontAlgn="auto">
              <a:spcAft>
                <a:spcPts val="0"/>
              </a:spcAft>
              <a:defRPr/>
            </a:pPr>
            <a:r>
              <a:rPr lang="en-US" sz="1600" i="0" dirty="0">
                <a:solidFill>
                  <a:prstClr val="white"/>
                </a:solidFill>
                <a:latin typeface="Myriad Pro" pitchFamily="34" charset="0"/>
              </a:rPr>
              <a:t>Send your feedback / suggestions to the analyst team: </a:t>
            </a:r>
          </a:p>
          <a:p>
            <a:pPr fontAlgn="auto">
              <a:spcAft>
                <a:spcPts val="0"/>
              </a:spcAft>
              <a:defRPr/>
            </a:pPr>
            <a:r>
              <a:rPr lang="en-US" sz="1600" i="0" dirty="0">
                <a:solidFill>
                  <a:schemeClr val="bg1"/>
                </a:solidFill>
                <a:latin typeface="Myriad Pro"/>
                <a:ea typeface="+mj-ea"/>
                <a:cs typeface="+mj-cs"/>
              </a:rPr>
              <a:t>Aditi.Royghatak@tcs.com</a:t>
            </a:r>
          </a:p>
          <a:p>
            <a:pPr fontAlgn="auto">
              <a:spcAft>
                <a:spcPts val="0"/>
              </a:spcAft>
              <a:defRPr/>
            </a:pPr>
            <a:r>
              <a:rPr lang="en-US" sz="1600" i="0" dirty="0" smtClean="0">
                <a:solidFill>
                  <a:schemeClr val="bg1"/>
                </a:solidFill>
                <a:latin typeface="Myriad Pro"/>
              </a:rPr>
              <a:t>D.Basak@tcs.com </a:t>
            </a:r>
            <a:endParaRPr lang="en-US" sz="1600" i="0" dirty="0">
              <a:solidFill>
                <a:schemeClr val="bg1"/>
              </a:solidFill>
              <a:latin typeface="Myriad Pro"/>
              <a:ea typeface="+mj-ea"/>
              <a:cs typeface="+mj-cs"/>
            </a:endParaRPr>
          </a:p>
          <a:p>
            <a:pPr fontAlgn="auto">
              <a:spcAft>
                <a:spcPts val="0"/>
              </a:spcAft>
              <a:defRPr/>
            </a:pPr>
            <a:r>
              <a:rPr lang="en-US" sz="1600" i="0" dirty="0" smtClean="0">
                <a:solidFill>
                  <a:schemeClr val="bg1"/>
                </a:solidFill>
                <a:latin typeface="Myriad Pro"/>
                <a:ea typeface="+mj-ea"/>
                <a:cs typeface="+mj-cs"/>
              </a:rPr>
              <a:t>Sonnet.Das@tcs.com</a:t>
            </a:r>
          </a:p>
          <a:p>
            <a:pPr fontAlgn="auto">
              <a:spcAft>
                <a:spcPts val="0"/>
              </a:spcAft>
              <a:defRPr/>
            </a:pPr>
            <a:r>
              <a:rPr lang="en-US" sz="1600" i="0" dirty="0" smtClean="0">
                <a:solidFill>
                  <a:schemeClr val="bg1"/>
                </a:solidFill>
                <a:latin typeface="Myriad Pro"/>
                <a:ea typeface="+mj-ea"/>
                <a:cs typeface="+mj-cs"/>
              </a:rPr>
              <a:t>Aniket.Agao@tcs.com</a:t>
            </a: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a:p>
            <a:pPr fontAlgn="auto">
              <a:spcAft>
                <a:spcPts val="0"/>
              </a:spcAft>
              <a:defRPr/>
            </a:pPr>
            <a:endParaRPr lang="en-US" sz="1600" i="0" dirty="0">
              <a:solidFill>
                <a:schemeClr val="bg1"/>
              </a:solidFill>
              <a:latin typeface="Myriad Pro"/>
              <a:ea typeface="+mj-ea"/>
              <a:cs typeface="+mj-cs"/>
            </a:endParaRPr>
          </a:p>
        </p:txBody>
      </p:sp>
      <p:sp>
        <p:nvSpPr>
          <p:cNvPr id="7" name="Rectangle 6"/>
          <p:cNvSpPr/>
          <p:nvPr/>
        </p:nvSpPr>
        <p:spPr>
          <a:xfrm>
            <a:off x="0" y="5562600"/>
            <a:ext cx="19050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i="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2362200"/>
            <a:ext cx="8763000"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Title 1"/>
          <p:cNvSpPr txBox="1">
            <a:spLocks/>
          </p:cNvSpPr>
          <p:nvPr/>
        </p:nvSpPr>
        <p:spPr bwMode="auto">
          <a:xfrm>
            <a:off x="1295400" y="76200"/>
            <a:ext cx="70866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i="0" dirty="0" smtClean="0">
                <a:solidFill>
                  <a:schemeClr val="bg1"/>
                </a:solidFill>
                <a:latin typeface="Myriad Pro"/>
                <a:ea typeface="+mj-ea"/>
                <a:cs typeface="+mj-cs"/>
              </a:rPr>
              <a:t>Financial Revenue Distribution</a:t>
            </a:r>
            <a:endParaRPr kumimoji="0" lang="en-US" sz="2400" b="1" i="0" u="none" strike="noStrike" kern="1200" cap="none" spc="0" normalizeH="0" baseline="0" noProof="0" dirty="0" smtClean="0">
              <a:ln>
                <a:noFill/>
              </a:ln>
              <a:solidFill>
                <a:schemeClr val="bg1"/>
              </a:solidFill>
              <a:effectLst/>
              <a:uLnTx/>
              <a:uFillTx/>
              <a:latin typeface="Myriad Pro"/>
              <a:ea typeface="+mj-ea"/>
              <a:cs typeface="+mj-cs"/>
            </a:endParaRPr>
          </a:p>
        </p:txBody>
      </p:sp>
      <p:sp>
        <p:nvSpPr>
          <p:cNvPr id="13" name="AutoShape 6"/>
          <p:cNvSpPr>
            <a:spLocks noChangeArrowheads="1"/>
          </p:cNvSpPr>
          <p:nvPr/>
        </p:nvSpPr>
        <p:spPr bwMode="auto">
          <a:xfrm>
            <a:off x="174880" y="803732"/>
            <a:ext cx="8805672" cy="244618"/>
          </a:xfrm>
          <a:prstGeom prst="rect">
            <a:avLst/>
          </a:prstGeom>
          <a:solidFill>
            <a:srgbClr val="FCEFA5"/>
          </a:solidFill>
          <a:ln w="12700" algn="ctr">
            <a:noFill/>
            <a:round/>
            <a:headEnd/>
            <a:tailEnd/>
          </a:ln>
        </p:spPr>
        <p:txBody>
          <a:bodyPr anchor="ctr"/>
          <a:lstStyle/>
          <a:p>
            <a:pPr algn="ctr"/>
            <a:r>
              <a:rPr lang="en-US" sz="1100" b="1" i="0" dirty="0" smtClean="0">
                <a:solidFill>
                  <a:schemeClr val="tx1">
                    <a:lumMod val="75000"/>
                    <a:lumOff val="25000"/>
                  </a:schemeClr>
                </a:solidFill>
                <a:latin typeface="Aharoni" pitchFamily="2" charset="-79"/>
                <a:cs typeface="Aharoni" pitchFamily="2" charset="-79"/>
              </a:rPr>
              <a:t>Revenue </a:t>
            </a:r>
            <a:r>
              <a:rPr lang="en-US" sz="1100" b="1" i="0" dirty="0">
                <a:solidFill>
                  <a:schemeClr val="tx1">
                    <a:lumMod val="75000"/>
                    <a:lumOff val="25000"/>
                  </a:schemeClr>
                </a:solidFill>
                <a:latin typeface="Aharoni" pitchFamily="2" charset="-79"/>
                <a:cs typeface="Aharoni" pitchFamily="2" charset="-79"/>
              </a:rPr>
              <a:t>Distribution Across </a:t>
            </a:r>
            <a:r>
              <a:rPr lang="en-US" sz="1100" b="1" i="0" dirty="0" smtClean="0">
                <a:solidFill>
                  <a:schemeClr val="tx1">
                    <a:lumMod val="75000"/>
                    <a:lumOff val="25000"/>
                  </a:schemeClr>
                </a:solidFill>
                <a:latin typeface="Aharoni" pitchFamily="2" charset="-79"/>
                <a:cs typeface="Aharoni" pitchFamily="2" charset="-79"/>
              </a:rPr>
              <a:t>Verticals</a:t>
            </a:r>
            <a:endParaRPr lang="en-US" sz="1100" b="1" i="0" dirty="0">
              <a:solidFill>
                <a:schemeClr val="tx1">
                  <a:lumMod val="75000"/>
                  <a:lumOff val="25000"/>
                </a:schemeClr>
              </a:solidFill>
              <a:latin typeface="Aharoni" pitchFamily="2" charset="-79"/>
              <a:cs typeface="Aharoni" pitchFamily="2" charset="-79"/>
            </a:endParaRPr>
          </a:p>
        </p:txBody>
      </p:sp>
      <p:sp>
        <p:nvSpPr>
          <p:cNvPr id="17" name="AutoShape 6"/>
          <p:cNvSpPr>
            <a:spLocks noChangeArrowheads="1"/>
          </p:cNvSpPr>
          <p:nvPr/>
        </p:nvSpPr>
        <p:spPr bwMode="auto">
          <a:xfrm>
            <a:off x="159244" y="3573380"/>
            <a:ext cx="8805672" cy="259080"/>
          </a:xfrm>
          <a:prstGeom prst="rect">
            <a:avLst/>
          </a:prstGeom>
          <a:solidFill>
            <a:srgbClr val="FCEFA5"/>
          </a:solidFill>
          <a:ln w="12700" algn="ctr">
            <a:noFill/>
            <a:round/>
            <a:headEnd/>
            <a:tailEnd/>
          </a:ln>
        </p:spPr>
        <p:txBody>
          <a:bodyPr anchor="ctr"/>
          <a:lstStyle/>
          <a:p>
            <a:pPr algn="ctr"/>
            <a:r>
              <a:rPr lang="en-US" sz="1100" b="1" i="0" dirty="0" smtClean="0">
                <a:solidFill>
                  <a:schemeClr val="tx1">
                    <a:lumMod val="75000"/>
                    <a:lumOff val="25000"/>
                  </a:schemeClr>
                </a:solidFill>
                <a:latin typeface="Aharoni" pitchFamily="2" charset="-79"/>
                <a:cs typeface="Aharoni" pitchFamily="2" charset="-79"/>
              </a:rPr>
              <a:t>Operating Margin Across Verticals</a:t>
            </a:r>
            <a:endParaRPr lang="en-US" sz="1100" b="1" i="0" dirty="0">
              <a:solidFill>
                <a:schemeClr val="tx1">
                  <a:lumMod val="75000"/>
                  <a:lumOff val="25000"/>
                </a:schemeClr>
              </a:solidFill>
              <a:latin typeface="Aharoni" pitchFamily="2" charset="-79"/>
              <a:cs typeface="Aharoni" pitchFamily="2" charset="-79"/>
            </a:endParaRPr>
          </a:p>
        </p:txBody>
      </p:sp>
      <p:graphicFrame>
        <p:nvGraphicFramePr>
          <p:cNvPr id="18" name="Table 17"/>
          <p:cNvGraphicFramePr>
            <a:graphicFrameLocks noGrp="1"/>
          </p:cNvGraphicFramePr>
          <p:nvPr>
            <p:extLst>
              <p:ext uri="{D42A27DB-BD31-4B8C-83A1-F6EECF244321}">
                <p14:modId xmlns:p14="http://schemas.microsoft.com/office/powerpoint/2010/main" xmlns="" val="336750388"/>
              </p:ext>
            </p:extLst>
          </p:nvPr>
        </p:nvGraphicFramePr>
        <p:xfrm>
          <a:off x="152400" y="1080488"/>
          <a:ext cx="8839199" cy="1917216"/>
        </p:xfrm>
        <a:graphic>
          <a:graphicData uri="http://schemas.openxmlformats.org/drawingml/2006/table">
            <a:tbl>
              <a:tblPr firstRow="1" bandRow="1">
                <a:tableStyleId>{5C22544A-7EE6-4342-B048-85BDC9FD1C3A}</a:tableStyleId>
              </a:tblPr>
              <a:tblGrid>
                <a:gridCol w="3189156"/>
                <a:gridCol w="1941225"/>
                <a:gridCol w="1825054"/>
                <a:gridCol w="1883764"/>
              </a:tblGrid>
              <a:tr h="248416">
                <a:tc rowSpan="2">
                  <a:txBody>
                    <a:bodyPr/>
                    <a:lstStyle/>
                    <a:p>
                      <a:r>
                        <a:rPr lang="en-US" sz="1100" dirty="0" smtClean="0">
                          <a:latin typeface="Arial"/>
                          <a:cs typeface="Arial"/>
                        </a:rPr>
                        <a:t>OPERATING GROUPS</a:t>
                      </a:r>
                      <a:endParaRPr lang="en-US" sz="1100" dirty="0">
                        <a:solidFill>
                          <a:schemeClr val="tx1"/>
                        </a:solidFill>
                        <a:latin typeface="Arial"/>
                        <a:cs typeface="Arial"/>
                      </a:endParaRPr>
                    </a:p>
                  </a:txBody>
                  <a:tcPr marR="0"/>
                </a:tc>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100" baseline="0" dirty="0" smtClean="0">
                          <a:latin typeface="Arial"/>
                          <a:cs typeface="Arial"/>
                        </a:rPr>
                        <a:t>Fiscal (in millions of U.S. Dollars)</a:t>
                      </a:r>
                      <a:endParaRPr lang="en-US" sz="1100" dirty="0">
                        <a:solidFill>
                          <a:schemeClr val="tx1"/>
                        </a:solidFill>
                        <a:latin typeface="Arial"/>
                        <a:cs typeface="Arial"/>
                      </a:endParaRPr>
                    </a:p>
                  </a:txBody>
                  <a:tcPr marL="0" marR="0"/>
                </a:tc>
                <a:tc hMerge="1">
                  <a:txBody>
                    <a:bodyPr/>
                    <a:lstStyle/>
                    <a:p>
                      <a:endParaRPr lang="en-US" sz="1000" dirty="0">
                        <a:solidFill>
                          <a:schemeClr val="tx1"/>
                        </a:solidFill>
                        <a:latin typeface="+mj-lt"/>
                      </a:endParaRPr>
                    </a:p>
                  </a:txBody>
                  <a:tcPr>
                    <a:solidFill>
                      <a:srgbClr val="FDF7D4"/>
                    </a:solidFill>
                  </a:tcPr>
                </a:tc>
                <a:tc>
                  <a:txBody>
                    <a:bodyPr/>
                    <a:lstStyle/>
                    <a:p>
                      <a:pPr algn="ctr"/>
                      <a:r>
                        <a:rPr lang="en-US" sz="1100" baseline="0" dirty="0" smtClean="0">
                          <a:latin typeface="Arial"/>
                          <a:cs typeface="Arial"/>
                        </a:rPr>
                        <a:t>% of Total Net Revenues for Fiscal</a:t>
                      </a:r>
                      <a:endParaRPr lang="en-US" sz="1100" dirty="0">
                        <a:solidFill>
                          <a:schemeClr val="tx1"/>
                        </a:solidFill>
                        <a:latin typeface="Arial"/>
                        <a:cs typeface="Arial"/>
                      </a:endParaRPr>
                    </a:p>
                  </a:txBody>
                  <a:tcPr marL="0" marR="0"/>
                </a:tc>
              </a:tr>
              <a:tr h="248416">
                <a:tc vMerge="1">
                  <a:txBody>
                    <a:bodyPr/>
                    <a:lstStyle/>
                    <a:p>
                      <a:endParaRPr lang="en-US" sz="1000" dirty="0">
                        <a:solidFill>
                          <a:schemeClr val="tx1"/>
                        </a:solidFill>
                        <a:latin typeface="+mj-lt"/>
                      </a:endParaRPr>
                    </a:p>
                  </a:txBody>
                  <a:tcPr>
                    <a:solidFill>
                      <a:srgbClr val="FDF7D4"/>
                    </a:solidFill>
                  </a:tcPr>
                </a:tc>
                <a:tc>
                  <a:txBody>
                    <a:bodyPr/>
                    <a:lstStyle/>
                    <a:p>
                      <a:pPr algn="ctr"/>
                      <a:r>
                        <a:rPr lang="en-US" sz="900" b="1" baseline="0" dirty="0" smtClean="0">
                          <a:latin typeface="Arial"/>
                          <a:cs typeface="Arial"/>
                        </a:rPr>
                        <a:t>2012</a:t>
                      </a:r>
                      <a:endParaRPr lang="en-US" sz="900" b="1" baseline="0" dirty="0" smtClean="0">
                        <a:solidFill>
                          <a:schemeClr val="tx1"/>
                        </a:solidFill>
                        <a:latin typeface="Arial"/>
                        <a:ea typeface="+mn-ea"/>
                        <a:cs typeface="Arial"/>
                      </a:endParaRPr>
                    </a:p>
                  </a:txBody>
                  <a:tcPr marL="0" marR="0">
                    <a:solidFill>
                      <a:schemeClr val="accent1"/>
                    </a:solidFill>
                  </a:tcPr>
                </a:tc>
                <a:tc>
                  <a:txBody>
                    <a:bodyPr/>
                    <a:lstStyle/>
                    <a:p>
                      <a:pPr algn="ctr"/>
                      <a:r>
                        <a:rPr lang="en-US" sz="900" b="1" baseline="0" dirty="0" smtClean="0">
                          <a:latin typeface="Arial"/>
                          <a:cs typeface="Arial"/>
                        </a:rPr>
                        <a:t>2011</a:t>
                      </a:r>
                      <a:endParaRPr lang="en-US" sz="900" b="1" dirty="0">
                        <a:solidFill>
                          <a:schemeClr val="tx1"/>
                        </a:solidFill>
                        <a:latin typeface="Arial"/>
                        <a:cs typeface="Arial"/>
                      </a:endParaRPr>
                    </a:p>
                  </a:txBody>
                  <a:tcPr marL="0" marR="0">
                    <a:solidFill>
                      <a:schemeClr val="accent1"/>
                    </a:solidFill>
                  </a:tcPr>
                </a:tc>
                <a:tc>
                  <a:txBody>
                    <a:bodyPr/>
                    <a:lstStyle/>
                    <a:p>
                      <a:pPr algn="ctr"/>
                      <a:r>
                        <a:rPr lang="en-US" sz="900" b="1" baseline="0" dirty="0" smtClean="0">
                          <a:latin typeface="Arial"/>
                          <a:cs typeface="Arial"/>
                        </a:rPr>
                        <a:t>2012</a:t>
                      </a:r>
                      <a:endParaRPr lang="en-US" sz="900" b="1" dirty="0">
                        <a:solidFill>
                          <a:schemeClr val="tx1"/>
                        </a:solidFill>
                        <a:latin typeface="Arial"/>
                        <a:cs typeface="Arial"/>
                      </a:endParaRPr>
                    </a:p>
                  </a:txBody>
                  <a:tcPr marL="0" marR="0">
                    <a:solidFill>
                      <a:schemeClr val="accent1"/>
                    </a:solidFill>
                  </a:tcPr>
                </a:tc>
              </a:tr>
              <a:tr h="248416">
                <a:tc>
                  <a:txBody>
                    <a:bodyPr/>
                    <a:lstStyle/>
                    <a:p>
                      <a:r>
                        <a:rPr lang="en-US" sz="900" b="0" dirty="0" smtClean="0">
                          <a:solidFill>
                            <a:schemeClr val="tx1"/>
                          </a:solidFill>
                          <a:latin typeface="Arial"/>
                          <a:cs typeface="Arial"/>
                        </a:rPr>
                        <a:t>Financial Services</a:t>
                      </a:r>
                      <a:endParaRPr lang="en-US" sz="900" b="0" dirty="0">
                        <a:solidFill>
                          <a:schemeClr val="tx1"/>
                        </a:solidFill>
                        <a:latin typeface="Arial"/>
                        <a:cs typeface="Arial"/>
                      </a:endParaRPr>
                    </a:p>
                  </a:txBody>
                  <a:tcPr marR="0"/>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a:ea typeface="+mn-ea"/>
                          <a:cs typeface="Arial"/>
                        </a:rPr>
                        <a:t>3.035</a:t>
                      </a:r>
                    </a:p>
                  </a:txBody>
                  <a:tcPr marL="0" marR="0"/>
                </a:tc>
                <a:tc>
                  <a:txBody>
                    <a:bodyPr/>
                    <a:lstStyle/>
                    <a:p>
                      <a:pPr algn="ctr"/>
                      <a:r>
                        <a:rPr lang="en-US" sz="900" b="0" baseline="0" dirty="0" smtClean="0">
                          <a:solidFill>
                            <a:schemeClr val="tx1"/>
                          </a:solidFill>
                          <a:latin typeface="Arial"/>
                          <a:ea typeface="+mn-ea"/>
                          <a:cs typeface="Arial"/>
                        </a:rPr>
                        <a:t>2.518</a:t>
                      </a:r>
                    </a:p>
                  </a:txBody>
                  <a:tcPr marL="0" marR="0"/>
                </a:tc>
                <a:tc>
                  <a:txBody>
                    <a:bodyPr/>
                    <a:lstStyle/>
                    <a:p>
                      <a:pPr algn="ctr"/>
                      <a:r>
                        <a:rPr lang="en-US" sz="900" b="0" baseline="0" dirty="0" smtClean="0">
                          <a:solidFill>
                            <a:schemeClr val="tx1"/>
                          </a:solidFill>
                          <a:latin typeface="Arial"/>
                          <a:ea typeface="+mn-ea"/>
                          <a:cs typeface="Arial"/>
                        </a:rPr>
                        <a:t>20.53</a:t>
                      </a:r>
                    </a:p>
                  </a:txBody>
                  <a:tcPr marL="0" marR="0"/>
                </a:tc>
              </a:tr>
              <a:tr h="248416">
                <a:tc>
                  <a:txBody>
                    <a:bodyPr/>
                    <a:lstStyle/>
                    <a:p>
                      <a:r>
                        <a:rPr lang="en-US" sz="900" dirty="0" smtClean="0">
                          <a:solidFill>
                            <a:schemeClr val="tx1"/>
                          </a:solidFill>
                          <a:latin typeface="Arial"/>
                          <a:cs typeface="Arial"/>
                        </a:rPr>
                        <a:t>Healthcare</a:t>
                      </a:r>
                      <a:endParaRPr lang="en-US" sz="900" dirty="0">
                        <a:solidFill>
                          <a:schemeClr val="tx1"/>
                        </a:solidFill>
                        <a:latin typeface="Arial"/>
                        <a:cs typeface="Arial"/>
                      </a:endParaRPr>
                    </a:p>
                  </a:txBody>
                  <a:tcPr marR="0"/>
                </a:tc>
                <a:tc>
                  <a:txBody>
                    <a:bodyPr/>
                    <a:lstStyle/>
                    <a:p>
                      <a:pPr algn="ctr"/>
                      <a:r>
                        <a:rPr lang="en-US" sz="900" dirty="0" smtClean="0">
                          <a:solidFill>
                            <a:schemeClr val="tx1"/>
                          </a:solidFill>
                          <a:latin typeface="Arial"/>
                          <a:cs typeface="Arial"/>
                        </a:rPr>
                        <a:t>1.934</a:t>
                      </a:r>
                      <a:endParaRPr lang="en-US" sz="900" dirty="0">
                        <a:solidFill>
                          <a:schemeClr val="tx1"/>
                        </a:solidFill>
                        <a:latin typeface="Arial"/>
                        <a:cs typeface="Arial"/>
                      </a:endParaRPr>
                    </a:p>
                  </a:txBody>
                  <a:tcPr marL="0" marR="0"/>
                </a:tc>
                <a:tc>
                  <a:txBody>
                    <a:bodyPr/>
                    <a:lstStyle/>
                    <a:p>
                      <a:pPr algn="ctr"/>
                      <a:r>
                        <a:rPr lang="en-US" sz="900" baseline="0" dirty="0" smtClean="0">
                          <a:solidFill>
                            <a:schemeClr val="tx1"/>
                          </a:solidFill>
                          <a:latin typeface="Arial"/>
                          <a:ea typeface="+mn-ea"/>
                          <a:cs typeface="Arial"/>
                        </a:rPr>
                        <a:t>1.622</a:t>
                      </a:r>
                    </a:p>
                  </a:txBody>
                  <a:tcPr marL="0" marR="0"/>
                </a:tc>
                <a:tc>
                  <a:txBody>
                    <a:bodyPr/>
                    <a:lstStyle/>
                    <a:p>
                      <a:pPr algn="ctr"/>
                      <a:r>
                        <a:rPr lang="en-US" sz="900" dirty="0" smtClean="0">
                          <a:solidFill>
                            <a:schemeClr val="tx1"/>
                          </a:solidFill>
                          <a:latin typeface="Arial"/>
                          <a:cs typeface="Arial"/>
                        </a:rPr>
                        <a:t>19.23</a:t>
                      </a:r>
                      <a:endParaRPr lang="en-US" sz="900" dirty="0">
                        <a:solidFill>
                          <a:schemeClr val="tx1"/>
                        </a:solidFill>
                        <a:latin typeface="Arial"/>
                        <a:cs typeface="Arial"/>
                      </a:endParaRPr>
                    </a:p>
                  </a:txBody>
                  <a:tcPr marL="0" marR="0"/>
                </a:tc>
              </a:tr>
              <a:tr h="248416">
                <a:tc>
                  <a:txBody>
                    <a:bodyPr/>
                    <a:lstStyle/>
                    <a:p>
                      <a:r>
                        <a:rPr lang="en-US" sz="900" dirty="0" smtClean="0">
                          <a:solidFill>
                            <a:schemeClr val="tx1"/>
                          </a:solidFill>
                          <a:latin typeface="Arial"/>
                          <a:cs typeface="Arial"/>
                        </a:rPr>
                        <a:t>Manufacturing</a:t>
                      </a:r>
                      <a:endParaRPr lang="en-US" sz="900" dirty="0">
                        <a:solidFill>
                          <a:schemeClr val="tx1"/>
                        </a:solidFill>
                        <a:latin typeface="Arial"/>
                        <a:cs typeface="Arial"/>
                      </a:endParaRPr>
                    </a:p>
                  </a:txBody>
                  <a:tcPr marR="0"/>
                </a:tc>
                <a:tc>
                  <a:txBody>
                    <a:bodyPr/>
                    <a:lstStyle/>
                    <a:p>
                      <a:pPr algn="ctr"/>
                      <a:r>
                        <a:rPr lang="en-US" sz="900" dirty="0" smtClean="0">
                          <a:solidFill>
                            <a:schemeClr val="tx1"/>
                          </a:solidFill>
                          <a:latin typeface="Arial"/>
                          <a:cs typeface="Arial"/>
                        </a:rPr>
                        <a:t>1.498</a:t>
                      </a:r>
                      <a:endParaRPr lang="en-US" sz="900" dirty="0">
                        <a:solidFill>
                          <a:schemeClr val="tx1"/>
                        </a:solidFill>
                        <a:latin typeface="Arial"/>
                        <a:cs typeface="Arial"/>
                      </a:endParaRPr>
                    </a:p>
                  </a:txBody>
                  <a:tcPr marL="0" marR="0"/>
                </a:tc>
                <a:tc>
                  <a:txBody>
                    <a:bodyPr/>
                    <a:lstStyle/>
                    <a:p>
                      <a:pPr algn="ctr"/>
                      <a:r>
                        <a:rPr lang="en-US" sz="900" baseline="0" dirty="0" smtClean="0">
                          <a:solidFill>
                            <a:schemeClr val="tx1"/>
                          </a:solidFill>
                          <a:latin typeface="Arial"/>
                          <a:ea typeface="+mn-ea"/>
                          <a:cs typeface="Arial"/>
                        </a:rPr>
                        <a:t>1.197</a:t>
                      </a:r>
                    </a:p>
                  </a:txBody>
                  <a:tcPr marL="0" marR="0"/>
                </a:tc>
                <a:tc>
                  <a:txBody>
                    <a:bodyPr/>
                    <a:lstStyle/>
                    <a:p>
                      <a:pPr algn="ctr"/>
                      <a:r>
                        <a:rPr lang="en-US" sz="900" dirty="0" smtClean="0">
                          <a:solidFill>
                            <a:schemeClr val="tx1"/>
                          </a:solidFill>
                          <a:latin typeface="Arial"/>
                          <a:cs typeface="Arial"/>
                        </a:rPr>
                        <a:t>25.14</a:t>
                      </a:r>
                      <a:endParaRPr lang="en-US" sz="900" dirty="0">
                        <a:solidFill>
                          <a:schemeClr val="tx1"/>
                        </a:solidFill>
                        <a:latin typeface="Arial"/>
                        <a:cs typeface="Arial"/>
                      </a:endParaRPr>
                    </a:p>
                  </a:txBody>
                  <a:tcPr marL="0" marR="0"/>
                </a:tc>
              </a:tr>
              <a:tr h="248416">
                <a:tc>
                  <a:txBody>
                    <a:bodyPr/>
                    <a:lstStyle/>
                    <a:p>
                      <a:r>
                        <a:rPr lang="en-US" sz="900" b="1" dirty="0" smtClean="0">
                          <a:solidFill>
                            <a:srgbClr val="0000FF"/>
                          </a:solidFill>
                          <a:latin typeface="Arial"/>
                          <a:cs typeface="Arial"/>
                        </a:rPr>
                        <a:t>Others</a:t>
                      </a:r>
                      <a:endParaRPr lang="en-US" sz="900" b="1" dirty="0">
                        <a:solidFill>
                          <a:srgbClr val="0000FF"/>
                        </a:solidFill>
                        <a:latin typeface="Arial"/>
                        <a:cs typeface="Arial"/>
                      </a:endParaRPr>
                    </a:p>
                  </a:txBody>
                  <a:tcPr marR="0"/>
                </a:tc>
                <a:tc>
                  <a:txBody>
                    <a:bodyPr/>
                    <a:lstStyle/>
                    <a:p>
                      <a:pPr algn="ctr"/>
                      <a:r>
                        <a:rPr lang="en-US" sz="900" b="1" dirty="0" smtClean="0">
                          <a:solidFill>
                            <a:srgbClr val="0000FF"/>
                          </a:solidFill>
                          <a:latin typeface="Arial"/>
                          <a:cs typeface="Arial"/>
                        </a:rPr>
                        <a:t>.877(11.93%)*</a:t>
                      </a:r>
                      <a:endParaRPr lang="en-US" sz="900" b="1" dirty="0">
                        <a:solidFill>
                          <a:srgbClr val="0000FF"/>
                        </a:solidFill>
                        <a:latin typeface="Arial"/>
                        <a:cs typeface="Arial"/>
                      </a:endParaRPr>
                    </a:p>
                  </a:txBody>
                  <a:tcPr marL="0" marR="0"/>
                </a:tc>
                <a:tc>
                  <a:txBody>
                    <a:bodyPr/>
                    <a:lstStyle/>
                    <a:p>
                      <a:pPr algn="ctr"/>
                      <a:r>
                        <a:rPr lang="en-US" sz="900" b="1" baseline="0" dirty="0" smtClean="0">
                          <a:solidFill>
                            <a:srgbClr val="0000FF"/>
                          </a:solidFill>
                          <a:latin typeface="Arial"/>
                          <a:ea typeface="+mn-ea"/>
                          <a:cs typeface="Arial"/>
                        </a:rPr>
                        <a:t>.783(12.79%)*</a:t>
                      </a:r>
                    </a:p>
                  </a:txBody>
                  <a:tcPr marL="0" marR="0"/>
                </a:tc>
                <a:tc>
                  <a:txBody>
                    <a:bodyPr/>
                    <a:lstStyle/>
                    <a:p>
                      <a:pPr algn="ctr"/>
                      <a:r>
                        <a:rPr lang="en-US" sz="900" b="1" dirty="0" smtClean="0">
                          <a:solidFill>
                            <a:srgbClr val="0000FF"/>
                          </a:solidFill>
                          <a:latin typeface="Arial"/>
                          <a:cs typeface="Arial"/>
                        </a:rPr>
                        <a:t>12</a:t>
                      </a:r>
                      <a:endParaRPr lang="en-US" sz="900" b="1" dirty="0">
                        <a:solidFill>
                          <a:srgbClr val="0000FF"/>
                        </a:solidFill>
                        <a:latin typeface="Arial"/>
                        <a:cs typeface="Arial"/>
                      </a:endParaRPr>
                    </a:p>
                  </a:txBody>
                  <a:tcPr marL="0" marR="0"/>
                </a:tc>
              </a:tr>
              <a:tr h="248416">
                <a:tc>
                  <a:txBody>
                    <a:bodyPr/>
                    <a:lstStyle/>
                    <a:p>
                      <a:r>
                        <a:rPr lang="en-US" sz="900" b="1" dirty="0" smtClean="0">
                          <a:latin typeface="Arial"/>
                          <a:cs typeface="Arial"/>
                        </a:rPr>
                        <a:t>Total</a:t>
                      </a:r>
                      <a:endParaRPr lang="en-US" sz="900" b="1" dirty="0">
                        <a:latin typeface="Arial"/>
                        <a:cs typeface="Arial"/>
                      </a:endParaRPr>
                    </a:p>
                  </a:txBody>
                  <a:tcPr marR="0"/>
                </a:tc>
                <a:tc>
                  <a:txBody>
                    <a:bodyPr/>
                    <a:lstStyle/>
                    <a:p>
                      <a:pPr algn="ctr"/>
                      <a:r>
                        <a:rPr lang="en-US" sz="900" b="1" dirty="0" smtClean="0">
                          <a:latin typeface="Arial"/>
                          <a:cs typeface="Arial"/>
                        </a:rPr>
                        <a:t>7.346</a:t>
                      </a:r>
                      <a:endParaRPr lang="en-US" sz="900" b="1" dirty="0">
                        <a:latin typeface="Arial"/>
                        <a:cs typeface="Arial"/>
                      </a:endParaRPr>
                    </a:p>
                  </a:txBody>
                  <a:tcPr marL="0" marR="0"/>
                </a:tc>
                <a:tc>
                  <a:txBody>
                    <a:bodyPr/>
                    <a:lstStyle/>
                    <a:p>
                      <a:pPr algn="ctr"/>
                      <a:r>
                        <a:rPr lang="en-US" sz="900" b="1" baseline="0" dirty="0" smtClean="0">
                          <a:solidFill>
                            <a:schemeClr val="dk1"/>
                          </a:solidFill>
                          <a:latin typeface="Arial"/>
                          <a:ea typeface="+mn-ea"/>
                          <a:cs typeface="Arial"/>
                        </a:rPr>
                        <a:t>6.121</a:t>
                      </a:r>
                    </a:p>
                  </a:txBody>
                  <a:tcPr marL="0" marR="0"/>
                </a:tc>
                <a:tc>
                  <a:txBody>
                    <a:bodyPr/>
                    <a:lstStyle/>
                    <a:p>
                      <a:pPr algn="ctr"/>
                      <a:r>
                        <a:rPr lang="en-US" sz="900" b="1" dirty="0" smtClean="0">
                          <a:solidFill>
                            <a:schemeClr val="tx1"/>
                          </a:solidFill>
                          <a:latin typeface="Arial"/>
                          <a:cs typeface="Arial"/>
                        </a:rPr>
                        <a:t>20.01</a:t>
                      </a:r>
                      <a:endParaRPr lang="en-US" sz="900" b="1" dirty="0">
                        <a:solidFill>
                          <a:schemeClr val="tx1"/>
                        </a:solidFill>
                        <a:latin typeface="Arial"/>
                        <a:cs typeface="Arial"/>
                      </a:endParaRPr>
                    </a:p>
                  </a:txBody>
                  <a:tcPr marL="0" marR="0"/>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xmlns="" val="336750388"/>
              </p:ext>
            </p:extLst>
          </p:nvPr>
        </p:nvGraphicFramePr>
        <p:xfrm>
          <a:off x="152400" y="3840480"/>
          <a:ext cx="8763001" cy="1798320"/>
        </p:xfrm>
        <a:graphic>
          <a:graphicData uri="http://schemas.openxmlformats.org/drawingml/2006/table">
            <a:tbl>
              <a:tblPr firstRow="1" bandRow="1">
                <a:tableStyleId>{5C22544A-7EE6-4342-B048-85BDC9FD1C3A}</a:tableStyleId>
              </a:tblPr>
              <a:tblGrid>
                <a:gridCol w="3161664"/>
                <a:gridCol w="1924491"/>
                <a:gridCol w="1809321"/>
                <a:gridCol w="1867525"/>
              </a:tblGrid>
              <a:tr h="214410">
                <a:tc rowSpan="2">
                  <a:txBody>
                    <a:bodyPr/>
                    <a:lstStyle/>
                    <a:p>
                      <a:r>
                        <a:rPr lang="en-US" sz="1100" dirty="0" smtClean="0">
                          <a:latin typeface="Arial"/>
                          <a:cs typeface="Arial"/>
                        </a:rPr>
                        <a:t>OPERATING GROUPS</a:t>
                      </a:r>
                      <a:endParaRPr lang="en-US" sz="1100" dirty="0">
                        <a:solidFill>
                          <a:schemeClr val="tx1"/>
                        </a:solidFill>
                        <a:latin typeface="Arial"/>
                        <a:cs typeface="Arial"/>
                      </a:endParaRPr>
                    </a:p>
                  </a:txBody>
                  <a:tcPr marR="0"/>
                </a:tc>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100" baseline="0" dirty="0" smtClean="0">
                          <a:latin typeface="Arial"/>
                          <a:cs typeface="Arial"/>
                        </a:rPr>
                        <a:t>Fiscal (in millions of U.S. Dollars)</a:t>
                      </a:r>
                      <a:endParaRPr lang="en-US" sz="1100" dirty="0">
                        <a:solidFill>
                          <a:schemeClr val="tx1"/>
                        </a:solidFill>
                        <a:latin typeface="Arial"/>
                        <a:cs typeface="Arial"/>
                      </a:endParaRPr>
                    </a:p>
                  </a:txBody>
                  <a:tcPr marL="0" marR="0"/>
                </a:tc>
                <a:tc hMerge="1">
                  <a:txBody>
                    <a:bodyPr/>
                    <a:lstStyle/>
                    <a:p>
                      <a:endParaRPr lang="en-US" sz="1000" dirty="0">
                        <a:solidFill>
                          <a:schemeClr val="tx1"/>
                        </a:solidFill>
                        <a:latin typeface="+mj-lt"/>
                      </a:endParaRPr>
                    </a:p>
                  </a:txBody>
                  <a:tcPr>
                    <a:solidFill>
                      <a:srgbClr val="FDF7D4"/>
                    </a:solidFill>
                  </a:tcPr>
                </a:tc>
                <a:tc>
                  <a:txBody>
                    <a:bodyPr/>
                    <a:lstStyle/>
                    <a:p>
                      <a:pPr algn="ctr"/>
                      <a:r>
                        <a:rPr lang="en-US" sz="1100" baseline="0" dirty="0" smtClean="0">
                          <a:latin typeface="Arial"/>
                          <a:cs typeface="Arial"/>
                        </a:rPr>
                        <a:t>% of Total Operating margin for Fiscal</a:t>
                      </a:r>
                      <a:endParaRPr lang="en-US" sz="1100" dirty="0">
                        <a:solidFill>
                          <a:schemeClr val="tx1"/>
                        </a:solidFill>
                        <a:latin typeface="Arial"/>
                        <a:cs typeface="Arial"/>
                      </a:endParaRPr>
                    </a:p>
                  </a:txBody>
                  <a:tcPr marL="0" marR="0"/>
                </a:tc>
              </a:tr>
              <a:tr h="214410">
                <a:tc vMerge="1">
                  <a:txBody>
                    <a:bodyPr/>
                    <a:lstStyle/>
                    <a:p>
                      <a:endParaRPr lang="en-US" sz="1000" dirty="0">
                        <a:solidFill>
                          <a:schemeClr val="tx1"/>
                        </a:solidFill>
                        <a:latin typeface="+mj-lt"/>
                      </a:endParaRPr>
                    </a:p>
                  </a:txBody>
                  <a:tcPr>
                    <a:solidFill>
                      <a:srgbClr val="FDF7D4"/>
                    </a:solidFill>
                  </a:tcPr>
                </a:tc>
                <a:tc>
                  <a:txBody>
                    <a:bodyPr/>
                    <a:lstStyle/>
                    <a:p>
                      <a:pPr algn="ctr"/>
                      <a:r>
                        <a:rPr lang="en-US" sz="900" b="1" baseline="0" dirty="0" smtClean="0">
                          <a:latin typeface="Arial"/>
                          <a:cs typeface="Arial"/>
                        </a:rPr>
                        <a:t>2012</a:t>
                      </a:r>
                      <a:endParaRPr lang="en-US" sz="900" b="1" baseline="0" dirty="0" smtClean="0">
                        <a:solidFill>
                          <a:schemeClr val="tx1"/>
                        </a:solidFill>
                        <a:latin typeface="Arial"/>
                        <a:ea typeface="+mn-ea"/>
                        <a:cs typeface="Arial"/>
                      </a:endParaRPr>
                    </a:p>
                  </a:txBody>
                  <a:tcPr marL="0" marR="0">
                    <a:solidFill>
                      <a:schemeClr val="accent1"/>
                    </a:solidFill>
                  </a:tcPr>
                </a:tc>
                <a:tc>
                  <a:txBody>
                    <a:bodyPr/>
                    <a:lstStyle/>
                    <a:p>
                      <a:pPr algn="ctr"/>
                      <a:r>
                        <a:rPr lang="en-US" sz="900" b="1" baseline="0" dirty="0" smtClean="0">
                          <a:latin typeface="Arial"/>
                          <a:cs typeface="Arial"/>
                        </a:rPr>
                        <a:t>2011</a:t>
                      </a:r>
                      <a:endParaRPr lang="en-US" sz="900" b="1" dirty="0">
                        <a:solidFill>
                          <a:schemeClr val="tx1"/>
                        </a:solidFill>
                        <a:latin typeface="Arial"/>
                        <a:cs typeface="Arial"/>
                      </a:endParaRPr>
                    </a:p>
                  </a:txBody>
                  <a:tcPr marL="0" marR="0">
                    <a:solidFill>
                      <a:schemeClr val="accent1"/>
                    </a:solidFill>
                  </a:tcPr>
                </a:tc>
                <a:tc>
                  <a:txBody>
                    <a:bodyPr/>
                    <a:lstStyle/>
                    <a:p>
                      <a:pPr algn="ctr"/>
                      <a:r>
                        <a:rPr lang="en-US" sz="900" b="1" baseline="0" dirty="0" smtClean="0">
                          <a:latin typeface="Arial"/>
                          <a:cs typeface="Arial"/>
                        </a:rPr>
                        <a:t>2012</a:t>
                      </a:r>
                      <a:endParaRPr lang="en-US" sz="900" b="1" dirty="0">
                        <a:solidFill>
                          <a:schemeClr val="tx1"/>
                        </a:solidFill>
                        <a:latin typeface="Arial"/>
                        <a:cs typeface="Arial"/>
                      </a:endParaRPr>
                    </a:p>
                  </a:txBody>
                  <a:tcPr marL="0" marR="0">
                    <a:solidFill>
                      <a:schemeClr val="accent1"/>
                    </a:solidFill>
                  </a:tcPr>
                </a:tc>
              </a:tr>
              <a:tr h="214410">
                <a:tc>
                  <a:txBody>
                    <a:bodyPr/>
                    <a:lstStyle/>
                    <a:p>
                      <a:r>
                        <a:rPr lang="en-US" sz="900" b="0" dirty="0" smtClean="0">
                          <a:solidFill>
                            <a:schemeClr val="tx1"/>
                          </a:solidFill>
                          <a:latin typeface="Arial"/>
                          <a:cs typeface="Arial"/>
                        </a:rPr>
                        <a:t>Financial Services</a:t>
                      </a:r>
                      <a:endParaRPr lang="en-US" sz="900" b="0" dirty="0">
                        <a:solidFill>
                          <a:schemeClr val="tx1"/>
                        </a:solidFill>
                        <a:latin typeface="Arial"/>
                        <a:cs typeface="Arial"/>
                      </a:endParaRPr>
                    </a:p>
                  </a:txBody>
                  <a:tcPr marR="0"/>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a:ea typeface="+mn-ea"/>
                          <a:cs typeface="Arial"/>
                        </a:rPr>
                        <a:t>.998</a:t>
                      </a:r>
                    </a:p>
                  </a:txBody>
                  <a:tcPr marL="0" marR="0"/>
                </a:tc>
                <a:tc>
                  <a:txBody>
                    <a:bodyPr/>
                    <a:lstStyle/>
                    <a:p>
                      <a:pPr algn="ctr"/>
                      <a:r>
                        <a:rPr lang="en-US" sz="900" b="0" baseline="0" dirty="0" smtClean="0">
                          <a:solidFill>
                            <a:schemeClr val="tx1"/>
                          </a:solidFill>
                          <a:latin typeface="Arial"/>
                          <a:ea typeface="+mn-ea"/>
                          <a:cs typeface="Arial"/>
                        </a:rPr>
                        <a:t>.872</a:t>
                      </a:r>
                    </a:p>
                  </a:txBody>
                  <a:tcPr marL="0" marR="0"/>
                </a:tc>
                <a:tc>
                  <a:txBody>
                    <a:bodyPr/>
                    <a:lstStyle/>
                    <a:p>
                      <a:pPr algn="ctr"/>
                      <a:r>
                        <a:rPr lang="en-US" sz="900" b="0" baseline="0" dirty="0" smtClean="0">
                          <a:solidFill>
                            <a:schemeClr val="tx1"/>
                          </a:solidFill>
                          <a:latin typeface="Arial"/>
                          <a:ea typeface="+mn-ea"/>
                          <a:cs typeface="Arial"/>
                        </a:rPr>
                        <a:t>14.45</a:t>
                      </a:r>
                    </a:p>
                  </a:txBody>
                  <a:tcPr marL="0" marR="0"/>
                </a:tc>
              </a:tr>
              <a:tr h="214410">
                <a:tc>
                  <a:txBody>
                    <a:bodyPr/>
                    <a:lstStyle/>
                    <a:p>
                      <a:r>
                        <a:rPr lang="en-US" sz="900" dirty="0" smtClean="0">
                          <a:solidFill>
                            <a:schemeClr val="tx1"/>
                          </a:solidFill>
                          <a:latin typeface="Arial"/>
                          <a:cs typeface="Arial"/>
                        </a:rPr>
                        <a:t>Healthcare</a:t>
                      </a:r>
                      <a:endParaRPr lang="en-US" sz="900" dirty="0">
                        <a:solidFill>
                          <a:schemeClr val="tx1"/>
                        </a:solidFill>
                        <a:latin typeface="Arial"/>
                        <a:cs typeface="Arial"/>
                      </a:endParaRPr>
                    </a:p>
                  </a:txBody>
                  <a:tcPr marR="0"/>
                </a:tc>
                <a:tc>
                  <a:txBody>
                    <a:bodyPr/>
                    <a:lstStyle/>
                    <a:p>
                      <a:pPr algn="ctr"/>
                      <a:r>
                        <a:rPr lang="en-US" sz="900" dirty="0" smtClean="0">
                          <a:solidFill>
                            <a:schemeClr val="tx1"/>
                          </a:solidFill>
                          <a:latin typeface="Arial"/>
                          <a:cs typeface="Arial"/>
                        </a:rPr>
                        <a:t>.724</a:t>
                      </a:r>
                      <a:endParaRPr lang="en-US" sz="900" dirty="0">
                        <a:solidFill>
                          <a:schemeClr val="tx1"/>
                        </a:solidFill>
                        <a:latin typeface="Arial"/>
                        <a:cs typeface="Arial"/>
                      </a:endParaRPr>
                    </a:p>
                  </a:txBody>
                  <a:tcPr marL="0" marR="0"/>
                </a:tc>
                <a:tc>
                  <a:txBody>
                    <a:bodyPr/>
                    <a:lstStyle/>
                    <a:p>
                      <a:pPr algn="ctr"/>
                      <a:r>
                        <a:rPr lang="en-US" sz="900" baseline="0" dirty="0" smtClean="0">
                          <a:solidFill>
                            <a:schemeClr val="tx1"/>
                          </a:solidFill>
                          <a:latin typeface="Arial"/>
                          <a:ea typeface="+mn-ea"/>
                          <a:cs typeface="Arial"/>
                        </a:rPr>
                        <a:t>.625</a:t>
                      </a:r>
                    </a:p>
                  </a:txBody>
                  <a:tcPr marL="0" marR="0"/>
                </a:tc>
                <a:tc>
                  <a:txBody>
                    <a:bodyPr/>
                    <a:lstStyle/>
                    <a:p>
                      <a:pPr algn="ctr"/>
                      <a:r>
                        <a:rPr lang="en-US" sz="900" dirty="0" smtClean="0">
                          <a:solidFill>
                            <a:schemeClr val="tx1"/>
                          </a:solidFill>
                          <a:latin typeface="Arial"/>
                          <a:cs typeface="Arial"/>
                        </a:rPr>
                        <a:t>15.84</a:t>
                      </a:r>
                      <a:endParaRPr lang="en-US" sz="900" dirty="0">
                        <a:solidFill>
                          <a:schemeClr val="tx1"/>
                        </a:solidFill>
                        <a:latin typeface="Arial"/>
                        <a:cs typeface="Arial"/>
                      </a:endParaRPr>
                    </a:p>
                  </a:txBody>
                  <a:tcPr marL="0" marR="0"/>
                </a:tc>
              </a:tr>
              <a:tr h="214410">
                <a:tc>
                  <a:txBody>
                    <a:bodyPr/>
                    <a:lstStyle/>
                    <a:p>
                      <a:r>
                        <a:rPr lang="en-US" sz="900" dirty="0" smtClean="0">
                          <a:solidFill>
                            <a:schemeClr val="tx1"/>
                          </a:solidFill>
                          <a:latin typeface="Arial"/>
                          <a:cs typeface="Arial"/>
                        </a:rPr>
                        <a:t>Manufacturing</a:t>
                      </a:r>
                      <a:endParaRPr lang="en-US" sz="900" dirty="0">
                        <a:solidFill>
                          <a:schemeClr val="tx1"/>
                        </a:solidFill>
                        <a:latin typeface="Arial"/>
                        <a:cs typeface="Arial"/>
                      </a:endParaRPr>
                    </a:p>
                  </a:txBody>
                  <a:tcPr marR="0"/>
                </a:tc>
                <a:tc>
                  <a:txBody>
                    <a:bodyPr/>
                    <a:lstStyle/>
                    <a:p>
                      <a:pPr algn="ctr"/>
                      <a:r>
                        <a:rPr lang="en-US" sz="900" dirty="0" smtClean="0">
                          <a:solidFill>
                            <a:schemeClr val="tx1"/>
                          </a:solidFill>
                          <a:latin typeface="Arial"/>
                          <a:cs typeface="Arial"/>
                        </a:rPr>
                        <a:t>.527</a:t>
                      </a:r>
                      <a:endParaRPr lang="en-US" sz="900" dirty="0">
                        <a:solidFill>
                          <a:schemeClr val="tx1"/>
                        </a:solidFill>
                        <a:latin typeface="Arial"/>
                        <a:cs typeface="Arial"/>
                      </a:endParaRPr>
                    </a:p>
                  </a:txBody>
                  <a:tcPr marL="0" marR="0"/>
                </a:tc>
                <a:tc>
                  <a:txBody>
                    <a:bodyPr/>
                    <a:lstStyle/>
                    <a:p>
                      <a:pPr algn="ctr"/>
                      <a:r>
                        <a:rPr lang="en-US" sz="900" baseline="0" dirty="0" smtClean="0">
                          <a:solidFill>
                            <a:schemeClr val="tx1"/>
                          </a:solidFill>
                          <a:latin typeface="Arial"/>
                          <a:ea typeface="+mn-ea"/>
                          <a:cs typeface="Arial"/>
                        </a:rPr>
                        <a:t>.440</a:t>
                      </a:r>
                    </a:p>
                  </a:txBody>
                  <a:tcPr marL="0" marR="0"/>
                </a:tc>
                <a:tc>
                  <a:txBody>
                    <a:bodyPr/>
                    <a:lstStyle/>
                    <a:p>
                      <a:pPr algn="ctr"/>
                      <a:r>
                        <a:rPr lang="en-US" sz="900" dirty="0" smtClean="0">
                          <a:solidFill>
                            <a:schemeClr val="tx1"/>
                          </a:solidFill>
                          <a:latin typeface="Arial"/>
                          <a:cs typeface="Arial"/>
                        </a:rPr>
                        <a:t>19.77</a:t>
                      </a:r>
                      <a:endParaRPr lang="en-US" sz="900" dirty="0">
                        <a:solidFill>
                          <a:schemeClr val="tx1"/>
                        </a:solidFill>
                        <a:latin typeface="Arial"/>
                        <a:cs typeface="Arial"/>
                      </a:endParaRPr>
                    </a:p>
                  </a:txBody>
                  <a:tcPr marL="0" marR="0"/>
                </a:tc>
              </a:tr>
              <a:tr h="214410">
                <a:tc>
                  <a:txBody>
                    <a:bodyPr/>
                    <a:lstStyle/>
                    <a:p>
                      <a:r>
                        <a:rPr lang="en-US" sz="900" b="1" dirty="0" smtClean="0">
                          <a:solidFill>
                            <a:srgbClr val="0000FF"/>
                          </a:solidFill>
                          <a:latin typeface="Arial"/>
                          <a:cs typeface="Arial"/>
                        </a:rPr>
                        <a:t>Others</a:t>
                      </a:r>
                      <a:endParaRPr lang="en-US" sz="900" b="1" dirty="0">
                        <a:solidFill>
                          <a:srgbClr val="0000FF"/>
                        </a:solidFill>
                        <a:latin typeface="Arial"/>
                        <a:cs typeface="Arial"/>
                      </a:endParaRPr>
                    </a:p>
                  </a:txBody>
                  <a:tcPr marR="0"/>
                </a:tc>
                <a:tc>
                  <a:txBody>
                    <a:bodyPr/>
                    <a:lstStyle/>
                    <a:p>
                      <a:pPr algn="ctr"/>
                      <a:r>
                        <a:rPr lang="en-US" sz="900" b="1" dirty="0" smtClean="0">
                          <a:solidFill>
                            <a:srgbClr val="0000FF"/>
                          </a:solidFill>
                          <a:latin typeface="Arial"/>
                          <a:cs typeface="Arial"/>
                        </a:rPr>
                        <a:t>.288(21.16%)*</a:t>
                      </a:r>
                      <a:endParaRPr lang="en-US" sz="900" b="1" dirty="0">
                        <a:solidFill>
                          <a:srgbClr val="0000FF"/>
                        </a:solidFill>
                        <a:latin typeface="Arial"/>
                        <a:cs typeface="Arial"/>
                      </a:endParaRPr>
                    </a:p>
                  </a:txBody>
                  <a:tcPr marL="0" marR="0"/>
                </a:tc>
                <a:tc>
                  <a:txBody>
                    <a:bodyPr/>
                    <a:lstStyle/>
                    <a:p>
                      <a:pPr algn="ctr"/>
                      <a:r>
                        <a:rPr lang="en-US" sz="900" b="1" baseline="0" dirty="0" smtClean="0">
                          <a:solidFill>
                            <a:srgbClr val="0000FF"/>
                          </a:solidFill>
                          <a:latin typeface="Arial"/>
                          <a:ea typeface="+mn-ea"/>
                          <a:cs typeface="Arial"/>
                        </a:rPr>
                        <a:t>.254(22.36%)*</a:t>
                      </a:r>
                    </a:p>
                  </a:txBody>
                  <a:tcPr marL="0" marR="0"/>
                </a:tc>
                <a:tc>
                  <a:txBody>
                    <a:bodyPr/>
                    <a:lstStyle/>
                    <a:p>
                      <a:pPr algn="ctr"/>
                      <a:r>
                        <a:rPr lang="en-US" sz="900" b="1" dirty="0" smtClean="0">
                          <a:solidFill>
                            <a:srgbClr val="0000FF"/>
                          </a:solidFill>
                          <a:latin typeface="Arial"/>
                          <a:cs typeface="Arial"/>
                        </a:rPr>
                        <a:t>13.38</a:t>
                      </a:r>
                      <a:endParaRPr lang="en-US" sz="900" b="1" dirty="0">
                        <a:solidFill>
                          <a:srgbClr val="0000FF"/>
                        </a:solidFill>
                        <a:latin typeface="Arial"/>
                        <a:cs typeface="Arial"/>
                      </a:endParaRPr>
                    </a:p>
                  </a:txBody>
                  <a:tcPr marL="0" marR="0"/>
                </a:tc>
              </a:tr>
              <a:tr h="214410">
                <a:tc>
                  <a:txBody>
                    <a:bodyPr/>
                    <a:lstStyle/>
                    <a:p>
                      <a:r>
                        <a:rPr lang="en-US" sz="900" b="1" dirty="0" smtClean="0">
                          <a:latin typeface="Arial"/>
                          <a:cs typeface="Arial"/>
                        </a:rPr>
                        <a:t>Total</a:t>
                      </a:r>
                      <a:endParaRPr lang="en-US" sz="900" b="1" dirty="0">
                        <a:latin typeface="Arial"/>
                        <a:cs typeface="Arial"/>
                      </a:endParaRPr>
                    </a:p>
                  </a:txBody>
                  <a:tcPr marR="0"/>
                </a:tc>
                <a:tc>
                  <a:txBody>
                    <a:bodyPr/>
                    <a:lstStyle/>
                    <a:p>
                      <a:pPr algn="ctr"/>
                      <a:r>
                        <a:rPr lang="en-US" sz="900" b="1" dirty="0" smtClean="0">
                          <a:latin typeface="Arial"/>
                          <a:cs typeface="Arial"/>
                        </a:rPr>
                        <a:t>1.361</a:t>
                      </a:r>
                      <a:endParaRPr lang="en-US" sz="900" b="1" dirty="0">
                        <a:latin typeface="Arial"/>
                        <a:cs typeface="Arial"/>
                      </a:endParaRPr>
                    </a:p>
                  </a:txBody>
                  <a:tcPr marL="0" marR="0"/>
                </a:tc>
                <a:tc>
                  <a:txBody>
                    <a:bodyPr/>
                    <a:lstStyle/>
                    <a:p>
                      <a:pPr algn="ctr"/>
                      <a:r>
                        <a:rPr lang="en-US" sz="900" b="1" baseline="0" dirty="0" smtClean="0">
                          <a:solidFill>
                            <a:schemeClr val="dk1"/>
                          </a:solidFill>
                          <a:latin typeface="Arial"/>
                          <a:ea typeface="+mn-ea"/>
                          <a:cs typeface="Arial"/>
                        </a:rPr>
                        <a:t>1.136</a:t>
                      </a:r>
                    </a:p>
                  </a:txBody>
                  <a:tcPr marL="0" marR="0"/>
                </a:tc>
                <a:tc>
                  <a:txBody>
                    <a:bodyPr/>
                    <a:lstStyle/>
                    <a:p>
                      <a:pPr algn="ctr"/>
                      <a:r>
                        <a:rPr lang="en-US" sz="900" b="1" dirty="0" smtClean="0">
                          <a:solidFill>
                            <a:schemeClr val="tx1"/>
                          </a:solidFill>
                          <a:latin typeface="Arial"/>
                          <a:cs typeface="Arial"/>
                        </a:rPr>
                        <a:t>19.80</a:t>
                      </a:r>
                      <a:endParaRPr lang="en-US" sz="900" b="1" dirty="0">
                        <a:solidFill>
                          <a:schemeClr val="tx1"/>
                        </a:solidFill>
                        <a:latin typeface="Arial"/>
                        <a:cs typeface="Arial"/>
                      </a:endParaRPr>
                    </a:p>
                  </a:txBody>
                  <a:tcPr marL="0" marR="0"/>
                </a:tc>
              </a:tr>
            </a:tbl>
          </a:graphicData>
        </a:graphic>
      </p:graphicFrame>
      <p:sp>
        <p:nvSpPr>
          <p:cNvPr id="10" name="TextBox 9"/>
          <p:cNvSpPr txBox="1"/>
          <p:nvPr/>
        </p:nvSpPr>
        <p:spPr>
          <a:xfrm>
            <a:off x="7239000" y="3048000"/>
            <a:ext cx="12954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i="0" dirty="0" smtClean="0"/>
              <a:t>* Of total revenue</a:t>
            </a:r>
            <a:endParaRPr lang="en-US" sz="1000" i="0" dirty="0"/>
          </a:p>
        </p:txBody>
      </p:sp>
      <p:sp>
        <p:nvSpPr>
          <p:cNvPr id="11" name="TextBox 10"/>
          <p:cNvSpPr txBox="1"/>
          <p:nvPr/>
        </p:nvSpPr>
        <p:spPr>
          <a:xfrm>
            <a:off x="7162800" y="5791200"/>
            <a:ext cx="16002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i="0" dirty="0" smtClean="0"/>
              <a:t>* Of total operating margin</a:t>
            </a:r>
            <a:endParaRPr lang="en-US" sz="1000" i="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85"/>
          <p:cNvGraphicFramePr>
            <a:graphicFrameLocks/>
          </p:cNvGraphicFramePr>
          <p:nvPr>
            <p:extLst>
              <p:ext uri="{D42A27DB-BD31-4B8C-83A1-F6EECF244321}">
                <p14:modId xmlns:p14="http://schemas.microsoft.com/office/powerpoint/2010/main" xmlns="" val="255318438"/>
              </p:ext>
            </p:extLst>
          </p:nvPr>
        </p:nvGraphicFramePr>
        <p:xfrm>
          <a:off x="-1" y="762002"/>
          <a:ext cx="9136226" cy="6252496"/>
        </p:xfrm>
        <a:graphic>
          <a:graphicData uri="http://schemas.openxmlformats.org/drawingml/2006/table">
            <a:tbl>
              <a:tblPr/>
              <a:tblGrid>
                <a:gridCol w="998931"/>
                <a:gridCol w="906070"/>
                <a:gridCol w="1295400"/>
                <a:gridCol w="949007"/>
                <a:gridCol w="3534681"/>
                <a:gridCol w="697912"/>
                <a:gridCol w="754225"/>
              </a:tblGrid>
              <a:tr h="488960">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200" b="1" i="0" u="none" strike="noStrike" cap="none" normalizeH="0" baseline="0" dirty="0">
                          <a:ln>
                            <a:noFill/>
                          </a:ln>
                          <a:solidFill>
                            <a:schemeClr val="bg1"/>
                          </a:solidFill>
                          <a:effectLst/>
                          <a:latin typeface="Arial" charset="0"/>
                          <a:ea typeface="ヒラギノ角ゴ Pro W3" charset="0"/>
                        </a:rPr>
                        <a:t>Customer Name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defRPr/>
                      </a:pPr>
                      <a:r>
                        <a:rPr kumimoji="0" lang="en-US" sz="1200" b="1" i="0" u="none" strike="noStrike" cap="none" normalizeH="0" baseline="0" dirty="0" smtClean="0">
                          <a:ln>
                            <a:noFill/>
                          </a:ln>
                          <a:solidFill>
                            <a:schemeClr val="bg1"/>
                          </a:solidFill>
                          <a:effectLst/>
                          <a:latin typeface="Arial" charset="0"/>
                          <a:ea typeface="ヒラギノ角ゴ Pro W3" charset="0"/>
                        </a:rPr>
                        <a:t>Industry</a:t>
                      </a:r>
                      <a:endParaRPr kumimoji="0" lang="en-GB" sz="1200" b="1" i="0" u="none" strike="noStrike" cap="none" normalizeH="0" baseline="0" dirty="0" smtClean="0">
                        <a:ln>
                          <a:noFill/>
                        </a:ln>
                        <a:solidFill>
                          <a:schemeClr val="bg1"/>
                        </a:solidFill>
                        <a:effectLst/>
                        <a:latin typeface="Arial" charset="0"/>
                        <a:ea typeface="ヒラギノ角ゴ Pro W3" charset="0"/>
                      </a:endParaRPr>
                    </a:p>
                    <a:p>
                      <a:pPr marL="0" marR="0" lvl="0" indent="0" algn="l" defTabSz="914400" rtl="0" eaLnBrk="0" fontAlgn="base" latinLnBrk="0" hangingPunct="0">
                        <a:lnSpc>
                          <a:spcPct val="100000"/>
                        </a:lnSpc>
                        <a:spcBef>
                          <a:spcPct val="0"/>
                        </a:spcBef>
                        <a:spcAft>
                          <a:spcPct val="0"/>
                        </a:spcAft>
                        <a:buClr>
                          <a:srgbClr val="4E84C4"/>
                        </a:buClr>
                        <a:buSzTx/>
                        <a:buFontTx/>
                        <a:buNone/>
                        <a:tabLst/>
                      </a:pPr>
                      <a:endParaRPr kumimoji="0" lang="en-GB" sz="1200" b="1" i="0" u="none" strike="noStrike" cap="none" normalizeH="0" baseline="0" dirty="0">
                        <a:ln>
                          <a:noFill/>
                        </a:ln>
                        <a:solidFill>
                          <a:schemeClr val="bg1"/>
                        </a:solidFill>
                        <a:effectLst/>
                        <a:latin typeface="Arial" charset="0"/>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defRPr/>
                      </a:pPr>
                      <a:r>
                        <a:rPr kumimoji="0" lang="en-GB" sz="1200" b="1" i="0" u="none" strike="noStrike" cap="none" normalizeH="0" baseline="0" dirty="0" smtClean="0">
                          <a:ln>
                            <a:noFill/>
                          </a:ln>
                          <a:solidFill>
                            <a:schemeClr val="bg1"/>
                          </a:solidFill>
                          <a:effectLst/>
                          <a:latin typeface="Arial" charset="0"/>
                          <a:ea typeface="ヒラギノ角ゴ Pro W3" charset="0"/>
                        </a:rPr>
                        <a:t>Sub-Industry</a:t>
                      </a:r>
                    </a:p>
                    <a:p>
                      <a:pPr marL="0" marR="0" lvl="0" indent="0" algn="l" defTabSz="914400" rtl="0" eaLnBrk="0" fontAlgn="base" latinLnBrk="0" hangingPunct="0">
                        <a:lnSpc>
                          <a:spcPct val="100000"/>
                        </a:lnSpc>
                        <a:spcBef>
                          <a:spcPct val="0"/>
                        </a:spcBef>
                        <a:spcAft>
                          <a:spcPct val="0"/>
                        </a:spcAft>
                        <a:buClr>
                          <a:srgbClr val="4E84C4"/>
                        </a:buClr>
                        <a:buSzTx/>
                        <a:buFontTx/>
                        <a:buNone/>
                        <a:tabLst/>
                      </a:pPr>
                      <a:endParaRPr kumimoji="0" lang="en-GB" sz="1200" b="1" i="0" u="none" strike="noStrike" cap="none" normalizeH="0" baseline="0" dirty="0">
                        <a:ln>
                          <a:noFill/>
                        </a:ln>
                        <a:solidFill>
                          <a:schemeClr val="bg1"/>
                        </a:solidFill>
                        <a:effectLst/>
                        <a:latin typeface="Arial" charset="0"/>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100" b="1" i="0" u="none" strike="noStrike" cap="none" normalizeH="0" baseline="0" dirty="0">
                          <a:ln>
                            <a:noFill/>
                          </a:ln>
                          <a:solidFill>
                            <a:schemeClr val="bg1"/>
                          </a:solidFill>
                          <a:effectLst/>
                          <a:latin typeface="Arial" charset="0"/>
                          <a:ea typeface="ヒラギノ角ゴ Pro W3" charset="0"/>
                        </a:rPr>
                        <a:t>Geography </a:t>
                      </a:r>
                      <a:r>
                        <a:rPr kumimoji="0" lang="en-GB" sz="1100" b="1" i="0" u="none" strike="noStrike" cap="none" normalizeH="0" baseline="0" dirty="0" smtClean="0">
                          <a:ln>
                            <a:noFill/>
                          </a:ln>
                          <a:solidFill>
                            <a:schemeClr val="bg1"/>
                          </a:solidFill>
                          <a:effectLst/>
                          <a:latin typeface="Arial" charset="0"/>
                          <a:ea typeface="ヒラギノ角ゴ Pro W3" charset="0"/>
                        </a:rPr>
                        <a:t>Scope</a:t>
                      </a:r>
                      <a:endParaRPr kumimoji="0" lang="en-GB" sz="1100" b="1" i="0" u="none" strike="noStrike" cap="none" normalizeH="0" baseline="0" dirty="0">
                        <a:ln>
                          <a:noFill/>
                        </a:ln>
                        <a:solidFill>
                          <a:schemeClr val="bg1"/>
                        </a:solidFill>
                        <a:effectLst/>
                        <a:latin typeface="Arial" charset="0"/>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defRPr/>
                      </a:pPr>
                      <a:r>
                        <a:rPr kumimoji="0" lang="en-US" sz="1200" b="1" i="0" u="none" strike="noStrike" cap="none" normalizeH="0" baseline="0" dirty="0" smtClean="0">
                          <a:ln>
                            <a:noFill/>
                          </a:ln>
                          <a:solidFill>
                            <a:schemeClr val="bg1"/>
                          </a:solidFill>
                          <a:effectLst/>
                          <a:latin typeface="Arial" charset="0"/>
                          <a:ea typeface="ヒラギノ角ゴ Pro W3" charset="0"/>
                        </a:rPr>
                        <a:t>Deal Description</a:t>
                      </a:r>
                      <a:endParaRPr kumimoji="0" lang="en-GB" sz="1200" b="1" i="0" u="none" strike="noStrike" cap="none" normalizeH="0" baseline="0" dirty="0" smtClean="0">
                        <a:ln>
                          <a:noFill/>
                        </a:ln>
                        <a:solidFill>
                          <a:schemeClr val="bg1"/>
                        </a:solidFill>
                        <a:effectLst/>
                        <a:latin typeface="Arial" charset="0"/>
                        <a:ea typeface="ヒラギノ角ゴ Pro W3" charset="0"/>
                      </a:endParaRPr>
                    </a:p>
                    <a:p>
                      <a:pPr marL="0" marR="0" lvl="0" indent="0" algn="l" defTabSz="914400" rtl="0" eaLnBrk="0" fontAlgn="base" latinLnBrk="0" hangingPunct="0">
                        <a:lnSpc>
                          <a:spcPct val="100000"/>
                        </a:lnSpc>
                        <a:spcBef>
                          <a:spcPct val="0"/>
                        </a:spcBef>
                        <a:spcAft>
                          <a:spcPct val="0"/>
                        </a:spcAft>
                        <a:buClr>
                          <a:srgbClr val="4E84C4"/>
                        </a:buClr>
                        <a:buSzTx/>
                        <a:buFontTx/>
                        <a:buNone/>
                        <a:tabLst/>
                      </a:pPr>
                      <a:endParaRPr kumimoji="0" lang="en-GB" sz="1200" b="1" i="0" u="none" strike="noStrike" cap="none" normalizeH="0" baseline="0" dirty="0">
                        <a:ln>
                          <a:noFill/>
                        </a:ln>
                        <a:solidFill>
                          <a:schemeClr val="bg1"/>
                        </a:solidFill>
                        <a:effectLst/>
                        <a:latin typeface="Arial" charset="0"/>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200" b="1" i="0" u="none" strike="noStrike" cap="none" normalizeH="0" baseline="0">
                          <a:ln>
                            <a:noFill/>
                          </a:ln>
                          <a:solidFill>
                            <a:schemeClr val="bg1"/>
                          </a:solidFill>
                          <a:effectLst/>
                          <a:latin typeface="Arial" charset="0"/>
                          <a:ea typeface="ヒラギノ角ゴ Pro W3" charset="0"/>
                        </a:rPr>
                        <a:t>Deal Value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GB" sz="1200" b="1" i="0" u="none" strike="noStrike" cap="none" normalizeH="0" baseline="0" dirty="0" smtClean="0">
                          <a:ln>
                            <a:noFill/>
                          </a:ln>
                          <a:solidFill>
                            <a:schemeClr val="bg1"/>
                          </a:solidFill>
                          <a:effectLst/>
                          <a:latin typeface="Arial" charset="0"/>
                          <a:ea typeface="ヒラギノ角ゴ Pro W3" charset="0"/>
                        </a:rPr>
                        <a:t>Signing Date</a:t>
                      </a:r>
                      <a:endParaRPr kumimoji="0" lang="en-GB" sz="1200" b="1" i="0" u="none" strike="noStrike" cap="none" normalizeH="0" baseline="0" dirty="0">
                        <a:ln>
                          <a:noFill/>
                        </a:ln>
                        <a:solidFill>
                          <a:schemeClr val="bg1"/>
                        </a:solidFill>
                        <a:effectLst/>
                        <a:latin typeface="Arial" charset="0"/>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18323">
                <a:tc>
                  <a:txBody>
                    <a:bodyPr/>
                    <a:lstStyle/>
                    <a:p>
                      <a:pPr algn="just" fontAlgn="b"/>
                      <a:r>
                        <a:rPr lang="en-US" sz="1000" b="0" i="0" u="none" strike="noStrike" dirty="0" err="1">
                          <a:solidFill>
                            <a:srgbClr val="0000FF"/>
                          </a:solidFill>
                          <a:latin typeface="Arial"/>
                        </a:rPr>
                        <a:t>Orkla</a:t>
                      </a:r>
                      <a:r>
                        <a:rPr lang="en-US" sz="1000" b="0" i="0" u="none" strike="noStrike" dirty="0">
                          <a:solidFill>
                            <a:srgbClr val="0000FF"/>
                          </a:solidFill>
                          <a:latin typeface="Arial"/>
                        </a:rPr>
                        <a:t> A.S.A</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solidFill>
                            <a:srgbClr val="0000FF"/>
                          </a:solidFill>
                          <a:latin typeface="Arial"/>
                        </a:rPr>
                        <a:t>Process Manufacturing</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solidFill>
                            <a:srgbClr val="0000FF"/>
                          </a:solidFill>
                          <a:latin typeface="Arial"/>
                        </a:rPr>
                        <a:t>Consumer Products (Process)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solidFill>
                            <a:srgbClr val="0000FF"/>
                          </a:solidFill>
                          <a:latin typeface="Arial"/>
                        </a:rPr>
                        <a:t>Global</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FF"/>
                          </a:solidFill>
                          <a:effectLst/>
                          <a:latin typeface="+mn-lt"/>
                          <a:ea typeface="ヒラギノ角ゴ Pro W3" charset="0"/>
                        </a:rPr>
                        <a:t>IT infrastructure, applications and support services from OSS</a:t>
                      </a:r>
                      <a:endParaRPr kumimoji="0" lang="en-GB" sz="1000" b="0" i="0" u="none" strike="noStrike" cap="none" normalizeH="0" baseline="0" dirty="0">
                        <a:ln>
                          <a:noFill/>
                        </a:ln>
                        <a:solidFill>
                          <a:srgbClr val="0000FF"/>
                        </a:solidFill>
                        <a:effectLst/>
                        <a:latin typeface="+mn-lt"/>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dirty="0">
                          <a:solidFill>
                            <a:srgbClr val="0000FF"/>
                          </a:solidFill>
                          <a:latin typeface="Arial"/>
                        </a:rPr>
                        <a:t>189,881,056</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dirty="0">
                          <a:solidFill>
                            <a:srgbClr val="0000FF"/>
                          </a:solidFill>
                          <a:latin typeface="Arial"/>
                        </a:rPr>
                        <a:t>15-May-13</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r h="555618">
                <a:tc>
                  <a:txBody>
                    <a:bodyPr/>
                    <a:lstStyle/>
                    <a:p>
                      <a:pPr algn="l" fontAlgn="b"/>
                      <a:r>
                        <a:rPr lang="en-US" sz="1000" b="0" i="0" u="none" strike="noStrike" dirty="0">
                          <a:latin typeface="Arial"/>
                        </a:rPr>
                        <a:t>INTTRA, Inc.</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Professional Services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Computer Programming and Data Processing Services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a:latin typeface="Arial"/>
                        </a:rPr>
                        <a:t>Global</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00"/>
                          </a:solidFill>
                          <a:effectLst/>
                          <a:latin typeface="+mn-lt"/>
                          <a:ea typeface="ヒラギノ角ゴ Pro W3" charset="0"/>
                        </a:rPr>
                        <a:t>A range of application development, application maintenance, testing, and quality assurance services using the managed services model</a:t>
                      </a:r>
                      <a:endParaRPr kumimoji="0" lang="en-GB" sz="1000" b="0" i="0" u="none" strike="noStrike" cap="none" normalizeH="0" baseline="0" dirty="0">
                        <a:ln>
                          <a:noFill/>
                        </a:ln>
                        <a:solidFill>
                          <a:srgbClr val="000000"/>
                        </a:solidFill>
                        <a:effectLst/>
                        <a:latin typeface="+mn-lt"/>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4,500,000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2-Jan-12</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r h="555618">
                <a:tc>
                  <a:txBody>
                    <a:bodyPr/>
                    <a:lstStyle/>
                    <a:p>
                      <a:pPr algn="l" fontAlgn="b"/>
                      <a:r>
                        <a:rPr lang="en-US" sz="1000" b="0" i="0" u="none" strike="noStrike" dirty="0">
                          <a:latin typeface="Arial"/>
                        </a:rPr>
                        <a:t>AstraZeneca plc</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Process Manufacturing</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Bio/</a:t>
                      </a:r>
                      <a:r>
                        <a:rPr lang="en-US" sz="1000" b="0" i="0" u="none" strike="noStrike" dirty="0" err="1">
                          <a:latin typeface="Arial"/>
                        </a:rPr>
                        <a:t>Pharma</a:t>
                      </a:r>
                      <a:endParaRPr lang="en-US" sz="1000" b="0" i="0" u="none" strike="noStrike" dirty="0">
                        <a:latin typeface="Arial"/>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Global</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00"/>
                          </a:solidFill>
                          <a:effectLst/>
                          <a:latin typeface="+mn-lt"/>
                          <a:ea typeface="ヒラギノ角ゴ Pro W3" charset="0"/>
                        </a:rPr>
                        <a:t>Centralized statistical programming;</a:t>
                      </a:r>
                    </a:p>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00"/>
                          </a:solidFill>
                          <a:effectLst/>
                          <a:latin typeface="+mn-lt"/>
                          <a:ea typeface="ヒラギノ角ゴ Pro W3" charset="0"/>
                        </a:rPr>
                        <a:t>statistical analysis, medical writing, document publishing services </a:t>
                      </a:r>
                      <a:endParaRPr kumimoji="0" lang="en-GB" sz="1000" b="0" i="0" u="none" strike="noStrike" cap="none" normalizeH="0" baseline="0" dirty="0">
                        <a:ln>
                          <a:noFill/>
                        </a:ln>
                        <a:solidFill>
                          <a:srgbClr val="000000"/>
                        </a:solidFill>
                        <a:effectLst/>
                        <a:latin typeface="+mn-lt"/>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50,000,000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23-Nov-11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r h="864295">
                <a:tc>
                  <a:txBody>
                    <a:bodyPr/>
                    <a:lstStyle/>
                    <a:p>
                      <a:pPr algn="l" fontAlgn="b"/>
                      <a:r>
                        <a:rPr lang="en-US" sz="1000" b="0" i="0" u="none" strike="noStrike" dirty="0">
                          <a:latin typeface="Arial"/>
                        </a:rPr>
                        <a:t>IHS Inc.</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Professional Services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Computer Programming and Data Processing Services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Americas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00"/>
                          </a:solidFill>
                          <a:effectLst/>
                          <a:latin typeface="+mn-lt"/>
                          <a:ea typeface="ヒラギノ角ゴ Pro W3" charset="0"/>
                        </a:rPr>
                        <a:t>To grow through acquisitions by rationalizing disparate systems and consolidating financial business processes through the enterprise SAP Financial roll-out, and by providing a standardized solution across all acquired companies and business entities to ensure consistency</a:t>
                      </a:r>
                      <a:endParaRPr kumimoji="0" lang="en-GB" sz="1000" b="0" i="0" u="none" strike="noStrike" cap="none" normalizeH="0" baseline="0" dirty="0">
                        <a:ln>
                          <a:noFill/>
                        </a:ln>
                        <a:solidFill>
                          <a:srgbClr val="000000"/>
                        </a:solidFill>
                        <a:effectLst/>
                        <a:latin typeface="+mn-lt"/>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5,500,000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10-Feb-11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r h="709957">
                <a:tc>
                  <a:txBody>
                    <a:bodyPr/>
                    <a:lstStyle/>
                    <a:p>
                      <a:pPr algn="l" fontAlgn="b"/>
                      <a:r>
                        <a:rPr lang="en-US" sz="1000" b="0" i="0" u="none" strike="noStrike" dirty="0">
                          <a:latin typeface="Arial"/>
                        </a:rPr>
                        <a:t>CoreLogic, Inc.</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Professional Services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a:latin typeface="Arial"/>
                        </a:rPr>
                        <a:t>Computer Programming and Data Processing Services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a:latin typeface="Arial"/>
                        </a:rPr>
                        <a:t>Americas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err="1" smtClean="0">
                          <a:ln>
                            <a:noFill/>
                          </a:ln>
                          <a:solidFill>
                            <a:srgbClr val="000000"/>
                          </a:solidFill>
                          <a:effectLst/>
                          <a:latin typeface="+mn-lt"/>
                          <a:ea typeface="ヒラギノ角ゴ Pro W3" charset="0"/>
                        </a:rPr>
                        <a:t>CpreLogic</a:t>
                      </a:r>
                      <a:r>
                        <a:rPr kumimoji="0" lang="en-US" sz="1000" b="0" i="0" u="none" strike="noStrike" cap="none" normalizeH="0" baseline="0" dirty="0" smtClean="0">
                          <a:ln>
                            <a:noFill/>
                          </a:ln>
                          <a:solidFill>
                            <a:srgbClr val="000000"/>
                          </a:solidFill>
                          <a:effectLst/>
                          <a:latin typeface="+mn-lt"/>
                          <a:ea typeface="ヒラギノ角ゴ Pro W3" charset="0"/>
                        </a:rPr>
                        <a:t> intends to use the cash proceeds towards its expansion into new growth markets, and believes that Cognizant has the solid, proven track record that makes it an excellent choice to support this strategy.</a:t>
                      </a:r>
                      <a:endParaRPr kumimoji="0" lang="en-GB" sz="1000" b="0" i="0" u="none" strike="noStrike" cap="none" normalizeH="0" baseline="0" dirty="0">
                        <a:ln>
                          <a:noFill/>
                        </a:ln>
                        <a:solidFill>
                          <a:srgbClr val="000000"/>
                        </a:solidFill>
                        <a:effectLst/>
                        <a:latin typeface="+mn-lt"/>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324,000,000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10-Aug-11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r h="555618">
                <a:tc>
                  <a:txBody>
                    <a:bodyPr/>
                    <a:lstStyle/>
                    <a:p>
                      <a:pPr algn="l" fontAlgn="b"/>
                      <a:r>
                        <a:rPr lang="en-US" sz="1000" b="0" i="0" u="none" strike="noStrike" dirty="0" err="1">
                          <a:latin typeface="Arial"/>
                        </a:rPr>
                        <a:t>Feihe</a:t>
                      </a:r>
                      <a:r>
                        <a:rPr lang="en-US" sz="1000" b="0" i="0" u="none" strike="noStrike" dirty="0">
                          <a:latin typeface="Arial"/>
                        </a:rPr>
                        <a:t> International, Inc.</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Process Manufacturing</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a:latin typeface="Arial"/>
                        </a:rPr>
                        <a:t>Consumer Products (Process)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a:latin typeface="Arial"/>
                        </a:rPr>
                        <a:t>Asia Pacific</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defRPr/>
                      </a:pPr>
                      <a:r>
                        <a:rPr kumimoji="0" lang="en-US" sz="1000" b="0" i="0" u="none" strike="noStrike" cap="none" normalizeH="0" baseline="0" dirty="0" err="1" smtClean="0">
                          <a:ln>
                            <a:noFill/>
                          </a:ln>
                          <a:solidFill>
                            <a:srgbClr val="000000"/>
                          </a:solidFill>
                          <a:effectLst/>
                          <a:latin typeface="+mn-lt"/>
                          <a:ea typeface="ヒラギノ角ゴ Pro W3" charset="0"/>
                        </a:rPr>
                        <a:t>Feihe</a:t>
                      </a:r>
                      <a:r>
                        <a:rPr kumimoji="0" lang="en-US" sz="1000" b="0" i="0" u="none" strike="noStrike" cap="none" normalizeH="0" baseline="0" dirty="0" smtClean="0">
                          <a:ln>
                            <a:noFill/>
                          </a:ln>
                          <a:solidFill>
                            <a:srgbClr val="000000"/>
                          </a:solidFill>
                          <a:effectLst/>
                          <a:latin typeface="+mn-lt"/>
                          <a:ea typeface="ヒラギノ角ゴ Pro W3" charset="0"/>
                        </a:rPr>
                        <a:t> International to trace foods, feeds, ingredients, and food-producing animals through all stages of production, processing, and distribution.</a:t>
                      </a:r>
                      <a:endParaRPr kumimoji="0" lang="en-GB" sz="1000" b="0" i="0" u="none" strike="noStrike" cap="none" normalizeH="0" baseline="0" dirty="0" smtClean="0">
                        <a:ln>
                          <a:noFill/>
                        </a:ln>
                        <a:solidFill>
                          <a:srgbClr val="000000"/>
                        </a:solidFill>
                        <a:effectLst/>
                        <a:latin typeface="+mn-lt"/>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550,000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5-Jul-11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r h="720687">
                <a:tc>
                  <a:txBody>
                    <a:bodyPr/>
                    <a:lstStyle/>
                    <a:p>
                      <a:pPr algn="l" fontAlgn="b"/>
                      <a:r>
                        <a:rPr lang="en-US" sz="1000" b="0" i="0" u="none" strike="noStrike" dirty="0">
                          <a:latin typeface="Arial"/>
                        </a:rPr>
                        <a:t>Pistoia Alliance, Inc.</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Professional Services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a:latin typeface="Arial"/>
                        </a:rPr>
                        <a:t>Business Management Services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a:latin typeface="Arial"/>
                        </a:rPr>
                        <a:t>EMEA</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00"/>
                          </a:solidFill>
                          <a:effectLst/>
                          <a:latin typeface="+mn-lt"/>
                          <a:ea typeface="ヒラギノ角ゴ Pro W3" charset="0"/>
                        </a:rPr>
                        <a:t>Cognizant and Eagle Genomics will develop a conceptual platform, aims to define and document an externally hosted service for securely storing and mining the proprietary derived gene/sequence information and public domain gene databases.</a:t>
                      </a:r>
                      <a:endParaRPr kumimoji="0" lang="en-GB" sz="1000" b="0" i="0" u="none" strike="noStrike" cap="none" normalizeH="0" baseline="0" dirty="0">
                        <a:ln>
                          <a:noFill/>
                        </a:ln>
                        <a:solidFill>
                          <a:srgbClr val="000000"/>
                        </a:solidFill>
                        <a:effectLst/>
                        <a:latin typeface="+mn-lt"/>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700,182</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a:latin typeface="Arial"/>
                        </a:rPr>
                        <a:t>1-Apr-11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r h="555618">
                <a:tc>
                  <a:txBody>
                    <a:bodyPr/>
                    <a:lstStyle/>
                    <a:p>
                      <a:pPr algn="l" fontAlgn="b"/>
                      <a:r>
                        <a:rPr lang="en-US" sz="1000" b="0" i="0" u="none" strike="noStrike" dirty="0">
                          <a:latin typeface="Arial"/>
                        </a:rPr>
                        <a:t>Volvo Car Corporation (VCC)</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Discrete Manufacturing</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a:latin typeface="Arial"/>
                        </a:rPr>
                        <a:t>Automotive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a:latin typeface="Arial"/>
                        </a:rPr>
                        <a:t>Global</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00"/>
                          </a:solidFill>
                          <a:effectLst/>
                          <a:latin typeface="+mn-lt"/>
                          <a:ea typeface="ヒラギノ角ゴ Pro W3" charset="0"/>
                        </a:rPr>
                        <a:t>Cognizant will operate and optimize Volvo Car Corporation's F&amp;A processes, while improving cost effectiveness and service delivery.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dirty="0">
                          <a:latin typeface="Arial"/>
                        </a:rPr>
                        <a:t>100,000,000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dirty="0">
                          <a:latin typeface="Arial"/>
                        </a:rPr>
                        <a:t>15-Mar-11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r h="864295">
                <a:tc>
                  <a:txBody>
                    <a:bodyPr/>
                    <a:lstStyle/>
                    <a:p>
                      <a:pPr algn="l" fontAlgn="b"/>
                      <a:r>
                        <a:rPr lang="en-US" sz="1000" b="0" i="0" u="none" strike="noStrike" dirty="0">
                          <a:latin typeface="Arial"/>
                        </a:rPr>
                        <a:t>Eli Lilly and Company</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Process Manufacturing</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Bio/</a:t>
                      </a:r>
                      <a:r>
                        <a:rPr lang="en-US" sz="1000" b="0" i="0" u="none" strike="noStrike" dirty="0" err="1">
                          <a:latin typeface="Arial"/>
                        </a:rPr>
                        <a:t>Pharma</a:t>
                      </a:r>
                      <a:endParaRPr lang="en-US" sz="1000" b="0" i="0" u="none" strike="noStrike" dirty="0">
                        <a:latin typeface="Arial"/>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l" fontAlgn="b"/>
                      <a:r>
                        <a:rPr lang="en-US" sz="1000" b="0" i="0" u="none" strike="noStrike" dirty="0">
                          <a:latin typeface="Arial"/>
                        </a:rPr>
                        <a:t>Americas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00"/>
                          </a:solidFill>
                          <a:effectLst/>
                          <a:latin typeface="+mn-lt"/>
                          <a:ea typeface="ヒラギノ角ゴ Pro W3" charset="0"/>
                        </a:rPr>
                        <a:t>Cognizant will deliver solutions spanning:</a:t>
                      </a:r>
                    </a:p>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00"/>
                          </a:solidFill>
                          <a:effectLst/>
                          <a:latin typeface="+mn-lt"/>
                          <a:ea typeface="ヒラギノ角ゴ Pro W3" charset="0"/>
                        </a:rPr>
                        <a:t>commercial analytics, sales force planning; customer relationship management (CRM);data warehousing;</a:t>
                      </a:r>
                    </a:p>
                    <a:p>
                      <a:pPr marL="0" marR="0" lvl="0" indent="0" algn="l" defTabSz="914400" rtl="0" eaLnBrk="0" fontAlgn="base" latinLnBrk="0" hangingPunct="0">
                        <a:lnSpc>
                          <a:spcPct val="100000"/>
                        </a:lnSpc>
                        <a:spcBef>
                          <a:spcPct val="0"/>
                        </a:spcBef>
                        <a:spcAft>
                          <a:spcPct val="0"/>
                        </a:spcAft>
                        <a:buClr>
                          <a:srgbClr val="4E84C4"/>
                        </a:buClr>
                        <a:buSzTx/>
                        <a:buFontTx/>
                        <a:buNone/>
                        <a:tabLst/>
                      </a:pPr>
                      <a:r>
                        <a:rPr kumimoji="0" lang="en-US" sz="1000" b="0" i="0" u="none" strike="noStrike" cap="none" normalizeH="0" baseline="0" dirty="0" smtClean="0">
                          <a:ln>
                            <a:noFill/>
                          </a:ln>
                          <a:solidFill>
                            <a:srgbClr val="000000"/>
                          </a:solidFill>
                          <a:effectLst/>
                          <a:latin typeface="+mn-lt"/>
                          <a:ea typeface="ヒラギノ角ゴ Pro W3" charset="0"/>
                        </a:rPr>
                        <a:t>-  state compliance reporting using a consumption-based service delivery model called Business Process as a Service (BPaaS).</a:t>
                      </a:r>
                      <a:endParaRPr kumimoji="0" lang="en-GB" sz="1000" b="0" i="0" u="none" strike="noStrike" cap="none" normalizeH="0" baseline="0" dirty="0">
                        <a:ln>
                          <a:noFill/>
                        </a:ln>
                        <a:solidFill>
                          <a:srgbClr val="000000"/>
                        </a:solidFill>
                        <a:effectLst/>
                        <a:latin typeface="+mn-lt"/>
                        <a:ea typeface="ヒラギノ角ゴ Pro W3"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dirty="0">
                          <a:latin typeface="Arial"/>
                        </a:rPr>
                        <a:t>100,000,000</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algn="r" fontAlgn="b"/>
                      <a:r>
                        <a:rPr lang="en-US" sz="1000" b="0" i="0" u="none" strike="noStrike" dirty="0">
                          <a:latin typeface="Arial"/>
                        </a:rPr>
                        <a:t>10-Jan-11</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3" name="Title 1"/>
          <p:cNvSpPr txBox="1">
            <a:spLocks/>
          </p:cNvSpPr>
          <p:nvPr/>
        </p:nvSpPr>
        <p:spPr>
          <a:xfrm>
            <a:off x="1219200" y="0"/>
            <a:ext cx="6934200" cy="517065"/>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Contracts (IDC)</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
        <p:nvSpPr>
          <p:cNvPr id="4" name="Rectangle 3"/>
          <p:cNvSpPr/>
          <p:nvPr/>
        </p:nvSpPr>
        <p:spPr>
          <a:xfrm>
            <a:off x="0" y="1143000"/>
            <a:ext cx="9296400" cy="457200"/>
          </a:xfrm>
          <a:prstGeom prst="rect">
            <a:avLst/>
          </a:prstGeom>
          <a:noFill/>
          <a:ln>
            <a:solidFill>
              <a:srgbClr val="D649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762000"/>
            <a:ext cx="2971800"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b="1" i="0" dirty="0" smtClean="0"/>
              <a:t>               Online Companies</a:t>
            </a:r>
            <a:endParaRPr lang="en-US" sz="1600" b="1" i="0" dirty="0"/>
          </a:p>
        </p:txBody>
      </p:sp>
      <p:sp>
        <p:nvSpPr>
          <p:cNvPr id="4" name="TextBox 3"/>
          <p:cNvSpPr txBox="1"/>
          <p:nvPr/>
        </p:nvSpPr>
        <p:spPr>
          <a:xfrm>
            <a:off x="1143000" y="1143000"/>
            <a:ext cx="79248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 For the online companies content demands, application features, and user experience requirements are exploding as delivery channels multiply.</a:t>
            </a:r>
          </a:p>
          <a:p>
            <a:pPr>
              <a:buFont typeface="Wingdings" pitchFamily="2" charset="2"/>
              <a:buChar char="Ø"/>
            </a:pPr>
            <a:r>
              <a:rPr lang="en-US" i="0" dirty="0" smtClean="0"/>
              <a:t> At the same time, social media, online trust and safety, and dynamic competition are making customer relationship management increasingly complex.</a:t>
            </a:r>
          </a:p>
        </p:txBody>
      </p:sp>
      <p:sp>
        <p:nvSpPr>
          <p:cNvPr id="5" name="TextBox 4"/>
          <p:cNvSpPr txBox="1"/>
          <p:nvPr/>
        </p:nvSpPr>
        <p:spPr>
          <a:xfrm>
            <a:off x="152400" y="1371600"/>
            <a:ext cx="6858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Need</a:t>
            </a:r>
            <a:endParaRPr lang="en-US" sz="1400" b="1" i="0" dirty="0"/>
          </a:p>
        </p:txBody>
      </p:sp>
      <p:sp>
        <p:nvSpPr>
          <p:cNvPr id="6" name="TextBox 5"/>
          <p:cNvSpPr txBox="1"/>
          <p:nvPr/>
        </p:nvSpPr>
        <p:spPr>
          <a:xfrm>
            <a:off x="1143000" y="2133600"/>
            <a:ext cx="79248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t>Five of the world's top seven online companies are Cognizant customers</a:t>
            </a:r>
            <a:r>
              <a:rPr lang="en-US" i="0" dirty="0" smtClean="0"/>
              <a:t>. Such experience provides CTS the skills and insights to help with virtually any technology project, whether it involves rapid product development, managing rich media, adopting social marketing processes, creating mobile platforms, driving user adoption, cultivating customer loyalty, or protecting consumer privacy.</a:t>
            </a:r>
            <a:endParaRPr lang="en-US" i="0" dirty="0"/>
          </a:p>
        </p:txBody>
      </p:sp>
      <p:sp>
        <p:nvSpPr>
          <p:cNvPr id="8" name="TextBox 7"/>
          <p:cNvSpPr txBox="1"/>
          <p:nvPr/>
        </p:nvSpPr>
        <p:spPr>
          <a:xfrm>
            <a:off x="152400" y="2202597"/>
            <a:ext cx="8382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CTS Offering</a:t>
            </a:r>
            <a:endParaRPr lang="en-US" sz="1400" b="1" i="0" dirty="0"/>
          </a:p>
        </p:txBody>
      </p:sp>
      <p:sp>
        <p:nvSpPr>
          <p:cNvPr id="9" name="TextBox 8"/>
          <p:cNvSpPr txBox="1"/>
          <p:nvPr/>
        </p:nvSpPr>
        <p:spPr>
          <a:xfrm>
            <a:off x="152400" y="4277380"/>
            <a:ext cx="8382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CTS Solution</a:t>
            </a:r>
            <a:endParaRPr lang="en-US" sz="1400" b="1" i="0" dirty="0"/>
          </a:p>
        </p:txBody>
      </p:sp>
      <p:sp>
        <p:nvSpPr>
          <p:cNvPr id="10" name="TextBox 9"/>
          <p:cNvSpPr txBox="1"/>
          <p:nvPr/>
        </p:nvSpPr>
        <p:spPr>
          <a:xfrm>
            <a:off x="1143000" y="3480137"/>
            <a:ext cx="792480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Cognizant can provide online technology company or e-commerce operation with almost any task across the product engineering lifecycle, including:</a:t>
            </a:r>
          </a:p>
          <a:p>
            <a:r>
              <a:rPr lang="en-US" b="1" i="0" dirty="0" smtClean="0"/>
              <a:t>Product Conceptualization and Ideation, Experimental Learning, High-Fidelity Prototyping, Test-Driven Development</a:t>
            </a:r>
          </a:p>
          <a:p>
            <a:r>
              <a:rPr lang="en-US" b="1" i="0" dirty="0" smtClean="0"/>
              <a:t>Scrum Iterative Development, Social Media Integration , Full-Spectrum Product Testing, User Experience Research and Design, Usability Testing, Mobility, Business Intelligence and Data-Driven User Insights.</a:t>
            </a:r>
            <a:endParaRPr lang="en-US" b="1" i="0" dirty="0"/>
          </a:p>
        </p:txBody>
      </p:sp>
      <p:sp>
        <p:nvSpPr>
          <p:cNvPr id="11" name="TextBox 10"/>
          <p:cNvSpPr txBox="1"/>
          <p:nvPr/>
        </p:nvSpPr>
        <p:spPr>
          <a:xfrm>
            <a:off x="1143000" y="3099137"/>
            <a:ext cx="28956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0" dirty="0" smtClean="0"/>
              <a:t>Product Engineering</a:t>
            </a:r>
            <a:endParaRPr lang="en-US" b="1" i="0" dirty="0"/>
          </a:p>
        </p:txBody>
      </p:sp>
      <p:sp>
        <p:nvSpPr>
          <p:cNvPr id="12" name="TextBox 11"/>
          <p:cNvSpPr txBox="1"/>
          <p:nvPr/>
        </p:nvSpPr>
        <p:spPr>
          <a:xfrm>
            <a:off x="1143000" y="5029200"/>
            <a:ext cx="79248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0" dirty="0" smtClean="0"/>
              <a:t>Business optimization capabilities for online technology companies and e-commerce retailers span the enterprise, including:</a:t>
            </a:r>
          </a:p>
          <a:p>
            <a:r>
              <a:rPr lang="en-US" b="1" i="0" dirty="0" smtClean="0"/>
              <a:t>Supply Chain Coordination, Enterprise Resource Planning, Business Analytics, Enterprise Information Management</a:t>
            </a:r>
          </a:p>
          <a:p>
            <a:r>
              <a:rPr lang="en-US" b="1" i="0" dirty="0" smtClean="0"/>
              <a:t>Fulfillment Processing, Finance Transformation, Online Trust and Safety, Cloud Migration, Advertising Management</a:t>
            </a:r>
          </a:p>
          <a:p>
            <a:r>
              <a:rPr lang="en-US" b="1" i="0" dirty="0" smtClean="0"/>
              <a:t>Customer Support, Infrastructure Development</a:t>
            </a:r>
          </a:p>
        </p:txBody>
      </p:sp>
      <p:sp>
        <p:nvSpPr>
          <p:cNvPr id="13" name="TextBox 12"/>
          <p:cNvSpPr txBox="1"/>
          <p:nvPr/>
        </p:nvSpPr>
        <p:spPr>
          <a:xfrm>
            <a:off x="1143000" y="4648200"/>
            <a:ext cx="28956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0" dirty="0" smtClean="0"/>
              <a:t>Business Optimization</a:t>
            </a:r>
            <a:endParaRPr lang="en-US" b="1" i="0" dirty="0"/>
          </a:p>
        </p:txBody>
      </p:sp>
      <p:sp>
        <p:nvSpPr>
          <p:cNvPr id="14" name="Title 1"/>
          <p:cNvSpPr txBox="1">
            <a:spLocks/>
          </p:cNvSpPr>
          <p:nvPr/>
        </p:nvSpPr>
        <p:spPr>
          <a:xfrm>
            <a:off x="1219200" y="0"/>
            <a:ext cx="6934200" cy="517065"/>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
        <p:nvSpPr>
          <p:cNvPr id="15" name="TextBox 14"/>
          <p:cNvSpPr txBox="1"/>
          <p:nvPr/>
        </p:nvSpPr>
        <p:spPr>
          <a:xfrm>
            <a:off x="1143000" y="6019800"/>
            <a:ext cx="7924800"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i="0" dirty="0" smtClean="0">
                <a:solidFill>
                  <a:srgbClr val="0000FF"/>
                </a:solidFill>
              </a:rPr>
              <a:t>Inttra</a:t>
            </a:r>
            <a:r>
              <a:rPr lang="en-US" i="0" dirty="0" smtClean="0"/>
              <a:t> is a client of ecommerce service of Cognizant.</a:t>
            </a:r>
          </a:p>
        </p:txBody>
      </p:sp>
      <p:sp>
        <p:nvSpPr>
          <p:cNvPr id="16" name="TextBox 15"/>
          <p:cNvSpPr txBox="1"/>
          <p:nvPr/>
        </p:nvSpPr>
        <p:spPr>
          <a:xfrm>
            <a:off x="228600" y="6019800"/>
            <a:ext cx="6858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i="0" dirty="0" smtClean="0"/>
              <a:t>Client</a:t>
            </a:r>
            <a:endParaRPr lang="en-US" sz="1400" b="1" i="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143000"/>
            <a:ext cx="28956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i="0" dirty="0" smtClean="0"/>
              <a:t>Case Study: Company name not published</a:t>
            </a:r>
            <a:endParaRPr lang="en-US" b="1" i="0" dirty="0"/>
          </a:p>
        </p:txBody>
      </p:sp>
      <p:sp>
        <p:nvSpPr>
          <p:cNvPr id="3" name="TextBox 2"/>
          <p:cNvSpPr txBox="1"/>
          <p:nvPr/>
        </p:nvSpPr>
        <p:spPr>
          <a:xfrm>
            <a:off x="1371600" y="1483774"/>
            <a:ext cx="76200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The client sought a technology partner that could  scale up the architecture quickly without sacrificing the nimbleness of the site and the quality  experiences its customers were accustomed to.  Put another way, it wanted to optimize the online  experience so customers could quickly and easily  find and buy products, and keep coming back. </a:t>
            </a:r>
          </a:p>
          <a:p>
            <a:pPr>
              <a:buFont typeface="Wingdings" pitchFamily="2" charset="2"/>
              <a:buChar char="Ø"/>
            </a:pPr>
            <a:r>
              <a:rPr lang="en-US" i="0" dirty="0" smtClean="0"/>
              <a:t>The client’s original platform was written in C++,  a long-popular object-oriented programming  language developed in the early 1980s. However,  the code base wasn’t very scalable, which  challenged the client to achieve its business goals.  In 2002, the goal was to move the C++ code to  a Java-based platform, which required technical skills and infrastructure support that the client  lacked, as well as using pooling strategies that  gradually phased out the old code while the new  code entered production.</a:t>
            </a:r>
            <a:endParaRPr lang="en-US" i="0" dirty="0"/>
          </a:p>
        </p:txBody>
      </p:sp>
      <p:sp>
        <p:nvSpPr>
          <p:cNvPr id="4" name="TextBox 3"/>
          <p:cNvSpPr txBox="1"/>
          <p:nvPr/>
        </p:nvSpPr>
        <p:spPr>
          <a:xfrm>
            <a:off x="19250" y="1483774"/>
            <a:ext cx="1295400"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Problem</a:t>
            </a:r>
            <a:endParaRPr lang="en-US" b="1" i="0" dirty="0"/>
          </a:p>
        </p:txBody>
      </p:sp>
      <p:sp>
        <p:nvSpPr>
          <p:cNvPr id="5" name="TextBox 4"/>
          <p:cNvSpPr txBox="1"/>
          <p:nvPr/>
        </p:nvSpPr>
        <p:spPr>
          <a:xfrm>
            <a:off x="1371600" y="3124200"/>
            <a:ext cx="76200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CTS solution was to deploy a globally distributed team based in several locations across three  continents – North America (San Jose and Salt Lake City), Europe (London) and Asia (Shanghai,  and the Indian cities of Bangalore, Chennai, and  Pune) – and an Agile software development methodology called “distributed Scrum,” .</a:t>
            </a:r>
          </a:p>
          <a:p>
            <a:pPr>
              <a:buFont typeface="Wingdings" pitchFamily="2" charset="2"/>
              <a:buChar char="Ø"/>
            </a:pPr>
            <a:r>
              <a:rPr lang="en-US" i="0" dirty="0" smtClean="0"/>
              <a:t>Distributed Scrum, meanwhile, helps in the  execution of projects with very tight development windows, taking advantage of as much of  the world’s 24-hour daily spectrum as possible  given the global makeup of our project team.</a:t>
            </a:r>
          </a:p>
          <a:p>
            <a:pPr>
              <a:buFont typeface="Wingdings" pitchFamily="2" charset="2"/>
              <a:buChar char="Ø"/>
            </a:pPr>
            <a:r>
              <a:rPr lang="en-US" i="0" dirty="0" smtClean="0"/>
              <a:t>From 2002 to 2004, the team completed more  than 25 reengineering projects across various  site domains, such as item and catalog management, the main e-commerce site, subscriptions  and the payment gateway. As specified, CTS also  converted the C++-based platform to a command based Java architecture, which allowed for better  scalability.</a:t>
            </a:r>
            <a:endParaRPr lang="en-US" i="0" dirty="0"/>
          </a:p>
        </p:txBody>
      </p:sp>
      <p:sp>
        <p:nvSpPr>
          <p:cNvPr id="6" name="TextBox 5"/>
          <p:cNvSpPr txBox="1"/>
          <p:nvPr/>
        </p:nvSpPr>
        <p:spPr>
          <a:xfrm>
            <a:off x="19250" y="3352800"/>
            <a:ext cx="12954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Partnership with Cognizant</a:t>
            </a:r>
            <a:endParaRPr lang="en-US" b="1" i="0" dirty="0"/>
          </a:p>
        </p:txBody>
      </p:sp>
      <p:sp>
        <p:nvSpPr>
          <p:cNvPr id="7" name="TextBox 6"/>
          <p:cNvSpPr txBox="1"/>
          <p:nvPr/>
        </p:nvSpPr>
        <p:spPr>
          <a:xfrm>
            <a:off x="1371600" y="4800600"/>
            <a:ext cx="76200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By the time CTS finished in the summer of 2004,  the new architecture served as a foundation that enabled the client to grow its revenues 135%  from 2004 to 2007, while profits grew 122%.</a:t>
            </a:r>
          </a:p>
          <a:p>
            <a:pPr>
              <a:buFont typeface="Wingdings" pitchFamily="2" charset="2"/>
              <a:buChar char="Ø"/>
            </a:pPr>
            <a:r>
              <a:rPr lang="en-US" i="0" dirty="0" smtClean="0"/>
              <a:t>This  project enabled the client to bring new functionality to market faster and scale  up its architecture quickly, with a projected annual  savings of $50 million to  $100 million that could be reallocated to strengthen its  business core.</a:t>
            </a:r>
          </a:p>
          <a:p>
            <a:pPr>
              <a:buFont typeface="Wingdings" pitchFamily="2" charset="2"/>
              <a:buChar char="Ø"/>
            </a:pPr>
            <a:r>
              <a:rPr lang="en-US" i="0" dirty="0" smtClean="0"/>
              <a:t>Because the company is  an e-commerce leader, it  depends on IT to extend  its market dominance.  (Nearing the end of 2011,  revenues since the end of  2007 had grown more than  40%.)</a:t>
            </a:r>
            <a:endParaRPr lang="en-US" i="0" dirty="0"/>
          </a:p>
        </p:txBody>
      </p:sp>
      <p:sp>
        <p:nvSpPr>
          <p:cNvPr id="8" name="TextBox 7"/>
          <p:cNvSpPr txBox="1"/>
          <p:nvPr/>
        </p:nvSpPr>
        <p:spPr>
          <a:xfrm>
            <a:off x="19250" y="5361801"/>
            <a:ext cx="1295400"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0" dirty="0" smtClean="0"/>
              <a:t>Solution</a:t>
            </a:r>
            <a:endParaRPr lang="en-US" b="1" i="0" dirty="0"/>
          </a:p>
        </p:txBody>
      </p:sp>
      <p:sp>
        <p:nvSpPr>
          <p:cNvPr id="12" name="TextBox 11"/>
          <p:cNvSpPr txBox="1"/>
          <p:nvPr/>
        </p:nvSpPr>
        <p:spPr>
          <a:xfrm>
            <a:off x="2895600" y="728246"/>
            <a:ext cx="2971800"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b="1" i="0" dirty="0" smtClean="0"/>
              <a:t>               Online Companies</a:t>
            </a:r>
            <a:endParaRPr lang="en-US" sz="1600" b="1" i="0" dirty="0"/>
          </a:p>
        </p:txBody>
      </p:sp>
      <p:sp>
        <p:nvSpPr>
          <p:cNvPr id="13" name="Title 1"/>
          <p:cNvSpPr txBox="1">
            <a:spLocks/>
          </p:cNvSpPr>
          <p:nvPr/>
        </p:nvSpPr>
        <p:spPr>
          <a:xfrm>
            <a:off x="1219200" y="0"/>
            <a:ext cx="6934200" cy="517065"/>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737072"/>
            <a:ext cx="2362200" cy="32972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oAutofit/>
          </a:bodyPr>
          <a:lstStyle/>
          <a:p>
            <a:r>
              <a:rPr lang="en-US" sz="1400" b="1" i="0" dirty="0" smtClean="0"/>
              <a:t>               Software Services</a:t>
            </a:r>
            <a:endParaRPr lang="en-US" sz="1400" b="1" i="0" dirty="0"/>
          </a:p>
        </p:txBody>
      </p:sp>
      <p:sp>
        <p:nvSpPr>
          <p:cNvPr id="4" name="TextBox 3"/>
          <p:cNvSpPr txBox="1"/>
          <p:nvPr/>
        </p:nvSpPr>
        <p:spPr>
          <a:xfrm>
            <a:off x="76200" y="1208775"/>
            <a:ext cx="89154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i="0" dirty="0" smtClean="0"/>
              <a:t>Software vendors face a new era driven by </a:t>
            </a:r>
            <a:r>
              <a:rPr lang="en-US" b="1" i="0" dirty="0" smtClean="0"/>
              <a:t>cloud computing and virtualization</a:t>
            </a:r>
            <a:r>
              <a:rPr lang="en-US" i="0" dirty="0" smtClean="0"/>
              <a:t>. Now </a:t>
            </a:r>
            <a:r>
              <a:rPr lang="en-US" b="1" i="0" dirty="0" smtClean="0"/>
              <a:t>Software-as-a-Service (SaaS) </a:t>
            </a:r>
            <a:r>
              <a:rPr lang="en-US" i="0" dirty="0" smtClean="0"/>
              <a:t>is rapidly becoming the dominant way software is bought and sold.</a:t>
            </a:r>
          </a:p>
          <a:p>
            <a:pPr>
              <a:buFont typeface="Wingdings" pitchFamily="2" charset="2"/>
              <a:buChar char="Ø"/>
            </a:pPr>
            <a:r>
              <a:rPr lang="en-US" i="0" dirty="0" smtClean="0"/>
              <a:t>Cognizant, </a:t>
            </a:r>
            <a:r>
              <a:rPr lang="en-US" b="1" i="0" dirty="0" smtClean="0"/>
              <a:t>serving six of the world's top 10 software vendors</a:t>
            </a:r>
            <a:r>
              <a:rPr lang="en-US" i="0" dirty="0" smtClean="0"/>
              <a:t>, provides organization adapt to this new competitive and technological reality.</a:t>
            </a:r>
            <a:endParaRPr lang="en-US" i="0" dirty="0"/>
          </a:p>
        </p:txBody>
      </p:sp>
      <p:sp>
        <p:nvSpPr>
          <p:cNvPr id="8" name="TextBox 7"/>
          <p:cNvSpPr txBox="1"/>
          <p:nvPr/>
        </p:nvSpPr>
        <p:spPr>
          <a:xfrm>
            <a:off x="76200" y="2095100"/>
            <a:ext cx="2079724" cy="2492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oAutofit/>
          </a:bodyPr>
          <a:lstStyle/>
          <a:p>
            <a:r>
              <a:rPr lang="en-US" sz="1400" b="1" i="0" dirty="0" smtClean="0"/>
              <a:t>Cognizant Solution</a:t>
            </a:r>
            <a:endParaRPr lang="en-US" sz="1400" b="1" i="0" dirty="0"/>
          </a:p>
        </p:txBody>
      </p:sp>
      <p:sp>
        <p:nvSpPr>
          <p:cNvPr id="9" name="TextBox 8"/>
          <p:cNvSpPr txBox="1"/>
          <p:nvPr/>
        </p:nvSpPr>
        <p:spPr>
          <a:xfrm>
            <a:off x="76199" y="2663800"/>
            <a:ext cx="4319425"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t>SaaS Product Development, Product Conceptualization, Agile and Scrum Iterative Development, Application Testing, User Experience Design, Software Lifecycle Management.</a:t>
            </a:r>
            <a:endParaRPr lang="en-US" sz="1100" b="1" i="0" dirty="0"/>
          </a:p>
        </p:txBody>
      </p:sp>
      <p:sp>
        <p:nvSpPr>
          <p:cNvPr id="10" name="TextBox 9"/>
          <p:cNvSpPr txBox="1"/>
          <p:nvPr/>
        </p:nvSpPr>
        <p:spPr>
          <a:xfrm>
            <a:off x="76199" y="2379050"/>
            <a:ext cx="2971801" cy="2406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oAutofit/>
          </a:bodyPr>
          <a:lstStyle/>
          <a:p>
            <a:r>
              <a:rPr lang="en-US" b="1" i="0" dirty="0" smtClean="0"/>
              <a:t>Product Engineering</a:t>
            </a:r>
            <a:endParaRPr lang="en-US" b="1" i="0" dirty="0"/>
          </a:p>
        </p:txBody>
      </p:sp>
      <p:sp>
        <p:nvSpPr>
          <p:cNvPr id="11" name="TextBox 10"/>
          <p:cNvSpPr txBox="1"/>
          <p:nvPr/>
        </p:nvSpPr>
        <p:spPr>
          <a:xfrm>
            <a:off x="76199" y="3655200"/>
            <a:ext cx="4343401"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i="0" dirty="0" smtClean="0"/>
              <a:t>SaaS Business Support, License Management, Supply Chain Coordination, Enterprise Resource Planning, Business Analytics, Data Warehousing, Digital Security and Privacy, Fulfillment Processing, Finance Transformation.</a:t>
            </a:r>
            <a:endParaRPr lang="en-US" sz="1100" b="1" i="0" dirty="0"/>
          </a:p>
        </p:txBody>
      </p:sp>
      <p:sp>
        <p:nvSpPr>
          <p:cNvPr id="12" name="TextBox 11"/>
          <p:cNvSpPr txBox="1"/>
          <p:nvPr/>
        </p:nvSpPr>
        <p:spPr>
          <a:xfrm>
            <a:off x="76199" y="3395303"/>
            <a:ext cx="3039595" cy="20454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oAutofit/>
          </a:bodyPr>
          <a:lstStyle/>
          <a:p>
            <a:r>
              <a:rPr lang="en-US" b="1" i="0" dirty="0" smtClean="0"/>
              <a:t>Business Optimization</a:t>
            </a:r>
            <a:endParaRPr lang="en-US" b="1" i="0" dirty="0"/>
          </a:p>
        </p:txBody>
      </p:sp>
      <p:pic>
        <p:nvPicPr>
          <p:cNvPr id="2050" name="Picture 2" descr=" "/>
          <p:cNvPicPr>
            <a:picLocks noChangeAspect="1" noChangeArrowheads="1"/>
          </p:cNvPicPr>
          <p:nvPr/>
        </p:nvPicPr>
        <p:blipFill>
          <a:blip r:embed="rId3" cstate="print"/>
          <a:srcRect/>
          <a:stretch>
            <a:fillRect/>
          </a:stretch>
        </p:blipFill>
        <p:spPr bwMode="auto">
          <a:xfrm>
            <a:off x="4495800" y="2103925"/>
            <a:ext cx="4495800" cy="3487550"/>
          </a:xfrm>
          <a:prstGeom prst="rect">
            <a:avLst/>
          </a:prstGeom>
        </p:spPr>
        <p:style>
          <a:lnRef idx="2">
            <a:schemeClr val="accent1"/>
          </a:lnRef>
          <a:fillRef idx="1">
            <a:schemeClr val="lt1"/>
          </a:fillRef>
          <a:effectRef idx="0">
            <a:schemeClr val="accent1"/>
          </a:effectRef>
          <a:fontRef idx="minor">
            <a:schemeClr val="dk1"/>
          </a:fontRef>
        </p:style>
      </p:pic>
      <p:sp>
        <p:nvSpPr>
          <p:cNvPr id="13" name="Title 1"/>
          <p:cNvSpPr txBox="1">
            <a:spLocks/>
          </p:cNvSpPr>
          <p:nvPr/>
        </p:nvSpPr>
        <p:spPr>
          <a:xfrm>
            <a:off x="1219200" y="0"/>
            <a:ext cx="6934200" cy="517065"/>
          </a:xfrm>
          <a:prstGeom prst="rect">
            <a:avLst/>
          </a:prstGeom>
          <a:noFill/>
          <a:ln w="9525">
            <a:noFill/>
            <a:miter lim="800000"/>
            <a:headEnd/>
            <a:tailEnd/>
          </a:ln>
        </p:spPr>
        <p:txBody>
          <a:bodyPr wrap="square">
            <a:spAutoFit/>
          </a:bodyPr>
          <a:lstStyle/>
          <a:p>
            <a:pPr marL="0" marR="0" lvl="0" indent="0" algn="just" defTabSz="457200" rtl="0" eaLnBrk="0" fontAlgn="base" latinLnBrk="0" hangingPunct="0">
              <a:lnSpc>
                <a:spcPct val="115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b="1" i="0" dirty="0" smtClean="0">
                <a:solidFill>
                  <a:schemeClr val="bg1"/>
                </a:solidFill>
                <a:latin typeface="Myriad Pro"/>
                <a:ea typeface="+mj-ea"/>
                <a:cs typeface="+mj-cs"/>
              </a:rPr>
              <a:t>Cognizant HiTech CI: Offerings</a:t>
            </a:r>
            <a:endParaRPr kumimoji="0" lang="en-US" sz="2400" b="1" i="0" u="none" strike="noStrike" kern="1200" cap="none" spc="0" normalizeH="0" baseline="0" noProof="0" dirty="0">
              <a:ln>
                <a:noFill/>
              </a:ln>
              <a:solidFill>
                <a:schemeClr val="bg1"/>
              </a:solidFill>
              <a:effectLst/>
              <a:uLnTx/>
              <a:uFillTx/>
              <a:latin typeface="Myriad Pro"/>
              <a:ea typeface="+mj-ea"/>
              <a:cs typeface="+mj-cs"/>
            </a:endParaRPr>
          </a:p>
        </p:txBody>
      </p:sp>
      <p:sp>
        <p:nvSpPr>
          <p:cNvPr id="14" name="TextBox 13"/>
          <p:cNvSpPr txBox="1"/>
          <p:nvPr/>
        </p:nvSpPr>
        <p:spPr>
          <a:xfrm>
            <a:off x="95451" y="4801850"/>
            <a:ext cx="4324150" cy="1446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itchFamily="2" charset="2"/>
              <a:buChar char="Ø"/>
            </a:pPr>
            <a:r>
              <a:rPr lang="en-US" sz="1100" b="1" i="0" dirty="0" smtClean="0"/>
              <a:t>Packaged applications (SCM, CRM, ERP):</a:t>
            </a:r>
            <a:r>
              <a:rPr lang="en-US" sz="1100" i="0" dirty="0" smtClean="0"/>
              <a:t> Product selection, design, rollout, ongoing maintenance and support.</a:t>
            </a:r>
          </a:p>
          <a:p>
            <a:pPr>
              <a:buFont typeface="Wingdings" pitchFamily="2" charset="2"/>
              <a:buChar char="Ø"/>
            </a:pPr>
            <a:r>
              <a:rPr lang="en-US" sz="1100" b="1" i="0" dirty="0" smtClean="0"/>
              <a:t>Enterprise data warehouse and business intelligence:</a:t>
            </a:r>
            <a:r>
              <a:rPr lang="en-US" sz="1100" i="0" dirty="0" smtClean="0"/>
              <a:t> Strategy, master data management, performance investigation and tuning, maintenance, and support services.</a:t>
            </a:r>
          </a:p>
          <a:p>
            <a:pPr>
              <a:buFont typeface="Wingdings" pitchFamily="2" charset="2"/>
              <a:buChar char="Ø"/>
            </a:pPr>
            <a:r>
              <a:rPr lang="en-US" sz="1100" b="1" i="0" dirty="0" smtClean="0"/>
              <a:t>Custom application development:</a:t>
            </a:r>
            <a:r>
              <a:rPr lang="en-US" sz="1100" i="0" dirty="0" smtClean="0"/>
              <a:t> Maintenance and support.</a:t>
            </a:r>
          </a:p>
          <a:p>
            <a:pPr>
              <a:buFont typeface="Wingdings" pitchFamily="2" charset="2"/>
              <a:buChar char="Ø"/>
            </a:pPr>
            <a:r>
              <a:rPr lang="en-US" sz="1100" b="1" i="0" dirty="0" smtClean="0"/>
              <a:t>BPS and IT IS:</a:t>
            </a:r>
            <a:r>
              <a:rPr lang="en-US" sz="1100" i="0" dirty="0" smtClean="0"/>
              <a:t> White-labeling services, remote infrastructure management, voice- and transaction-based.</a:t>
            </a:r>
            <a:endParaRPr lang="en-US" sz="1100" i="0" dirty="0"/>
          </a:p>
        </p:txBody>
      </p:sp>
      <p:sp>
        <p:nvSpPr>
          <p:cNvPr id="15" name="TextBox 14"/>
          <p:cNvSpPr txBox="1"/>
          <p:nvPr/>
        </p:nvSpPr>
        <p:spPr>
          <a:xfrm>
            <a:off x="76200" y="4537683"/>
            <a:ext cx="1443021" cy="21559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oAutofit/>
          </a:bodyPr>
          <a:lstStyle/>
          <a:p>
            <a:r>
              <a:rPr lang="en-US" b="1" i="0" dirty="0" smtClean="0"/>
              <a:t>Cognizant Offerings</a:t>
            </a:r>
            <a:endParaRPr lang="en-US" b="1" i="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00.xml><?xml version="1.0" encoding="utf-8"?>
<p:tagLst xmlns:a="http://schemas.openxmlformats.org/drawingml/2006/main" xmlns:r="http://schemas.openxmlformats.org/officeDocument/2006/relationships" xmlns:p="http://schemas.openxmlformats.org/presentationml/2006/main">
  <p:tag name="THEMEIDC" val="2"/>
</p:tagLst>
</file>

<file path=ppt/tags/tag101.xml><?xml version="1.0" encoding="utf-8"?>
<p:tagLst xmlns:a="http://schemas.openxmlformats.org/drawingml/2006/main" xmlns:r="http://schemas.openxmlformats.org/officeDocument/2006/relationships" xmlns:p="http://schemas.openxmlformats.org/presentationml/2006/main">
  <p:tag name="THEMEID" val="3"/>
</p:tagLst>
</file>

<file path=ppt/tags/tag102.xml><?xml version="1.0" encoding="utf-8"?>
<p:tagLst xmlns:a="http://schemas.openxmlformats.org/drawingml/2006/main" xmlns:r="http://schemas.openxmlformats.org/officeDocument/2006/relationships" xmlns:p="http://schemas.openxmlformats.org/presentationml/2006/main">
  <p:tag name="THEMEIDC" val="3"/>
</p:tagLst>
</file>

<file path=ppt/tags/tag103.xml><?xml version="1.0" encoding="utf-8"?>
<p:tagLst xmlns:a="http://schemas.openxmlformats.org/drawingml/2006/main" xmlns:r="http://schemas.openxmlformats.org/officeDocument/2006/relationships" xmlns:p="http://schemas.openxmlformats.org/presentationml/2006/main">
  <p:tag name="THEMEID" val="4"/>
</p:tagLst>
</file>

<file path=ppt/tags/tag104.xml><?xml version="1.0" encoding="utf-8"?>
<p:tagLst xmlns:a="http://schemas.openxmlformats.org/drawingml/2006/main" xmlns:r="http://schemas.openxmlformats.org/officeDocument/2006/relationships" xmlns:p="http://schemas.openxmlformats.org/presentationml/2006/main">
  <p:tag name="THEMEIDC" val="4"/>
</p:tagLst>
</file>

<file path=ppt/tags/tag105.xml><?xml version="1.0" encoding="utf-8"?>
<p:tagLst xmlns:a="http://schemas.openxmlformats.org/drawingml/2006/main" xmlns:r="http://schemas.openxmlformats.org/officeDocument/2006/relationships" xmlns:p="http://schemas.openxmlformats.org/presentationml/2006/main">
  <p:tag name="THEMEID" val="5"/>
</p:tagLst>
</file>

<file path=ppt/tags/tag106.xml><?xml version="1.0" encoding="utf-8"?>
<p:tagLst xmlns:a="http://schemas.openxmlformats.org/drawingml/2006/main" xmlns:r="http://schemas.openxmlformats.org/officeDocument/2006/relationships" xmlns:p="http://schemas.openxmlformats.org/presentationml/2006/main">
  <p:tag name="THEMEIDC" val="5"/>
</p:tagLst>
</file>

<file path=ppt/tags/tag107.xml><?xml version="1.0" encoding="utf-8"?>
<p:tagLst xmlns:a="http://schemas.openxmlformats.org/drawingml/2006/main" xmlns:r="http://schemas.openxmlformats.org/officeDocument/2006/relationships" xmlns:p="http://schemas.openxmlformats.org/presentationml/2006/main">
  <p:tag name="THEMEID" val="6"/>
</p:tagLst>
</file>

<file path=ppt/tags/tag108.xml><?xml version="1.0" encoding="utf-8"?>
<p:tagLst xmlns:a="http://schemas.openxmlformats.org/drawingml/2006/main" xmlns:r="http://schemas.openxmlformats.org/officeDocument/2006/relationships" xmlns:p="http://schemas.openxmlformats.org/presentationml/2006/main">
  <p:tag name="THEMEIDC" val="6"/>
</p:tagLst>
</file>

<file path=ppt/tags/tag109.xml><?xml version="1.0" encoding="utf-8"?>
<p:tagLst xmlns:a="http://schemas.openxmlformats.org/drawingml/2006/main" xmlns:r="http://schemas.openxmlformats.org/officeDocument/2006/relationships" xmlns:p="http://schemas.openxmlformats.org/presentationml/2006/main">
  <p:tag name="THEMEID" val="7"/>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10.xml><?xml version="1.0" encoding="utf-8"?>
<p:tagLst xmlns:a="http://schemas.openxmlformats.org/drawingml/2006/main" xmlns:r="http://schemas.openxmlformats.org/officeDocument/2006/relationships" xmlns:p="http://schemas.openxmlformats.org/presentationml/2006/main">
  <p:tag name="THEMEIDC" val="7"/>
</p:tagLst>
</file>

<file path=ppt/tags/tag111.xml><?xml version="1.0" encoding="utf-8"?>
<p:tagLst xmlns:a="http://schemas.openxmlformats.org/drawingml/2006/main" xmlns:r="http://schemas.openxmlformats.org/officeDocument/2006/relationships" xmlns:p="http://schemas.openxmlformats.org/presentationml/2006/main">
  <p:tag name="THEMEID" val="8"/>
</p:tagLst>
</file>

<file path=ppt/tags/tag112.xml><?xml version="1.0" encoding="utf-8"?>
<p:tagLst xmlns:a="http://schemas.openxmlformats.org/drawingml/2006/main" xmlns:r="http://schemas.openxmlformats.org/officeDocument/2006/relationships" xmlns:p="http://schemas.openxmlformats.org/presentationml/2006/main">
  <p:tag name="THEMEIDC" val="8"/>
</p:tagLst>
</file>

<file path=ppt/tags/tag113.xml><?xml version="1.0" encoding="utf-8"?>
<p:tagLst xmlns:a="http://schemas.openxmlformats.org/drawingml/2006/main" xmlns:r="http://schemas.openxmlformats.org/officeDocument/2006/relationships" xmlns:p="http://schemas.openxmlformats.org/presentationml/2006/main">
  <p:tag name="THEMEID" val="9"/>
</p:tagLst>
</file>

<file path=ppt/tags/tag114.xml><?xml version="1.0" encoding="utf-8"?>
<p:tagLst xmlns:a="http://schemas.openxmlformats.org/drawingml/2006/main" xmlns:r="http://schemas.openxmlformats.org/officeDocument/2006/relationships" xmlns:p="http://schemas.openxmlformats.org/presentationml/2006/main">
  <p:tag name="THEMEIDC" val="9"/>
</p:tagLst>
</file>

<file path=ppt/tags/tag115.xml><?xml version="1.0" encoding="utf-8"?>
<p:tagLst xmlns:a="http://schemas.openxmlformats.org/drawingml/2006/main" xmlns:r="http://schemas.openxmlformats.org/officeDocument/2006/relationships" xmlns:p="http://schemas.openxmlformats.org/presentationml/2006/main">
  <p:tag name="THEMEID" val="10"/>
</p:tagLst>
</file>

<file path=ppt/tags/tag116.xml><?xml version="1.0" encoding="utf-8"?>
<p:tagLst xmlns:a="http://schemas.openxmlformats.org/drawingml/2006/main" xmlns:r="http://schemas.openxmlformats.org/officeDocument/2006/relationships" xmlns:p="http://schemas.openxmlformats.org/presentationml/2006/main">
  <p:tag name="THEMEIDC" val="10"/>
</p:tagLst>
</file>

<file path=ppt/tags/tag117.xml><?xml version="1.0" encoding="utf-8"?>
<p:tagLst xmlns:a="http://schemas.openxmlformats.org/drawingml/2006/main" xmlns:r="http://schemas.openxmlformats.org/officeDocument/2006/relationships" xmlns:p="http://schemas.openxmlformats.org/presentationml/2006/main">
  <p:tag name="THEMEID" val="11"/>
</p:tagLst>
</file>

<file path=ppt/tags/tag118.xml><?xml version="1.0" encoding="utf-8"?>
<p:tagLst xmlns:a="http://schemas.openxmlformats.org/drawingml/2006/main" xmlns:r="http://schemas.openxmlformats.org/officeDocument/2006/relationships" xmlns:p="http://schemas.openxmlformats.org/presentationml/2006/main">
  <p:tag name="THEMEIDC" val="11"/>
</p:tagLst>
</file>

<file path=ppt/tags/tag119.xml><?xml version="1.0" encoding="utf-8"?>
<p:tagLst xmlns:a="http://schemas.openxmlformats.org/drawingml/2006/main" xmlns:r="http://schemas.openxmlformats.org/officeDocument/2006/relationships" xmlns:p="http://schemas.openxmlformats.org/presentationml/2006/main">
  <p:tag name="THEMEID" val="12"/>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20.xml><?xml version="1.0" encoding="utf-8"?>
<p:tagLst xmlns:a="http://schemas.openxmlformats.org/drawingml/2006/main" xmlns:r="http://schemas.openxmlformats.org/officeDocument/2006/relationships" xmlns:p="http://schemas.openxmlformats.org/presentationml/2006/main">
  <p:tag name="THEMEIDC" val="12"/>
</p:tagLst>
</file>

<file path=ppt/tags/tag121.xml><?xml version="1.0" encoding="utf-8"?>
<p:tagLst xmlns:a="http://schemas.openxmlformats.org/drawingml/2006/main" xmlns:r="http://schemas.openxmlformats.org/officeDocument/2006/relationships" xmlns:p="http://schemas.openxmlformats.org/presentationml/2006/main">
  <p:tag name="THEMEIDCC" val="1"/>
</p:tagLst>
</file>

<file path=ppt/tags/tag122.xml><?xml version="1.0" encoding="utf-8"?>
<p:tagLst xmlns:a="http://schemas.openxmlformats.org/drawingml/2006/main" xmlns:r="http://schemas.openxmlformats.org/officeDocument/2006/relationships" xmlns:p="http://schemas.openxmlformats.org/presentationml/2006/main">
  <p:tag name="THEMEIDCCC" val="1"/>
</p:tagLst>
</file>

<file path=ppt/tags/tag123.xml><?xml version="1.0" encoding="utf-8"?>
<p:tagLst xmlns:a="http://schemas.openxmlformats.org/drawingml/2006/main" xmlns:r="http://schemas.openxmlformats.org/officeDocument/2006/relationships" xmlns:p="http://schemas.openxmlformats.org/presentationml/2006/main">
  <p:tag name="THEMEIDCC" val="2"/>
</p:tagLst>
</file>

<file path=ppt/tags/tag124.xml><?xml version="1.0" encoding="utf-8"?>
<p:tagLst xmlns:a="http://schemas.openxmlformats.org/drawingml/2006/main" xmlns:r="http://schemas.openxmlformats.org/officeDocument/2006/relationships" xmlns:p="http://schemas.openxmlformats.org/presentationml/2006/main">
  <p:tag name="THEMEIDCCC" val="2"/>
</p:tagLst>
</file>

<file path=ppt/tags/tag125.xml><?xml version="1.0" encoding="utf-8"?>
<p:tagLst xmlns:a="http://schemas.openxmlformats.org/drawingml/2006/main" xmlns:r="http://schemas.openxmlformats.org/officeDocument/2006/relationships" xmlns:p="http://schemas.openxmlformats.org/presentationml/2006/main">
  <p:tag name="THEMEIDCC" val="3"/>
</p:tagLst>
</file>

<file path=ppt/tags/tag126.xml><?xml version="1.0" encoding="utf-8"?>
<p:tagLst xmlns:a="http://schemas.openxmlformats.org/drawingml/2006/main" xmlns:r="http://schemas.openxmlformats.org/officeDocument/2006/relationships" xmlns:p="http://schemas.openxmlformats.org/presentationml/2006/main">
  <p:tag name="THEMEIDCCC" val="3"/>
</p:tagLst>
</file>

<file path=ppt/tags/tag127.xml><?xml version="1.0" encoding="utf-8"?>
<p:tagLst xmlns:a="http://schemas.openxmlformats.org/drawingml/2006/main" xmlns:r="http://schemas.openxmlformats.org/officeDocument/2006/relationships" xmlns:p="http://schemas.openxmlformats.org/presentationml/2006/main">
  <p:tag name="THEMEIDCC" val="4"/>
</p:tagLst>
</file>

<file path=ppt/tags/tag128.xml><?xml version="1.0" encoding="utf-8"?>
<p:tagLst xmlns:a="http://schemas.openxmlformats.org/drawingml/2006/main" xmlns:r="http://schemas.openxmlformats.org/officeDocument/2006/relationships" xmlns:p="http://schemas.openxmlformats.org/presentationml/2006/main">
  <p:tag name="THEMEIDCCC" val="4"/>
</p:tagLst>
</file>

<file path=ppt/tags/tag129.xml><?xml version="1.0" encoding="utf-8"?>
<p:tagLst xmlns:a="http://schemas.openxmlformats.org/drawingml/2006/main" xmlns:r="http://schemas.openxmlformats.org/officeDocument/2006/relationships" xmlns:p="http://schemas.openxmlformats.org/presentationml/2006/main">
  <p:tag name="THEMEIDCC" val="5"/>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30.xml><?xml version="1.0" encoding="utf-8"?>
<p:tagLst xmlns:a="http://schemas.openxmlformats.org/drawingml/2006/main" xmlns:r="http://schemas.openxmlformats.org/officeDocument/2006/relationships" xmlns:p="http://schemas.openxmlformats.org/presentationml/2006/main">
  <p:tag name="THEMEIDCCC" val="5"/>
</p:tagLst>
</file>

<file path=ppt/tags/tag131.xml><?xml version="1.0" encoding="utf-8"?>
<p:tagLst xmlns:a="http://schemas.openxmlformats.org/drawingml/2006/main" xmlns:r="http://schemas.openxmlformats.org/officeDocument/2006/relationships" xmlns:p="http://schemas.openxmlformats.org/presentationml/2006/main">
  <p:tag name="THEMEIDCC" val="6"/>
</p:tagLst>
</file>

<file path=ppt/tags/tag132.xml><?xml version="1.0" encoding="utf-8"?>
<p:tagLst xmlns:a="http://schemas.openxmlformats.org/drawingml/2006/main" xmlns:r="http://schemas.openxmlformats.org/officeDocument/2006/relationships" xmlns:p="http://schemas.openxmlformats.org/presentationml/2006/main">
  <p:tag name="THEMEIDCCC" val="6"/>
</p:tagLst>
</file>

<file path=ppt/tags/tag133.xml><?xml version="1.0" encoding="utf-8"?>
<p:tagLst xmlns:a="http://schemas.openxmlformats.org/drawingml/2006/main" xmlns:r="http://schemas.openxmlformats.org/officeDocument/2006/relationships" xmlns:p="http://schemas.openxmlformats.org/presentationml/2006/main">
  <p:tag name="THEMEIDCC" val="7"/>
</p:tagLst>
</file>

<file path=ppt/tags/tag134.xml><?xml version="1.0" encoding="utf-8"?>
<p:tagLst xmlns:a="http://schemas.openxmlformats.org/drawingml/2006/main" xmlns:r="http://schemas.openxmlformats.org/officeDocument/2006/relationships" xmlns:p="http://schemas.openxmlformats.org/presentationml/2006/main">
  <p:tag name="THEMEIDCCC" val="7"/>
</p:tagLst>
</file>

<file path=ppt/tags/tag135.xml><?xml version="1.0" encoding="utf-8"?>
<p:tagLst xmlns:a="http://schemas.openxmlformats.org/drawingml/2006/main" xmlns:r="http://schemas.openxmlformats.org/officeDocument/2006/relationships" xmlns:p="http://schemas.openxmlformats.org/presentationml/2006/main">
  <p:tag name="THEMEIDCC" val="8"/>
</p:tagLst>
</file>

<file path=ppt/tags/tag136.xml><?xml version="1.0" encoding="utf-8"?>
<p:tagLst xmlns:a="http://schemas.openxmlformats.org/drawingml/2006/main" xmlns:r="http://schemas.openxmlformats.org/officeDocument/2006/relationships" xmlns:p="http://schemas.openxmlformats.org/presentationml/2006/main">
  <p:tag name="THEMEIDCCC" val="8"/>
</p:tagLst>
</file>

<file path=ppt/tags/tag137.xml><?xml version="1.0" encoding="utf-8"?>
<p:tagLst xmlns:a="http://schemas.openxmlformats.org/drawingml/2006/main" xmlns:r="http://schemas.openxmlformats.org/officeDocument/2006/relationships" xmlns:p="http://schemas.openxmlformats.org/presentationml/2006/main">
  <p:tag name="THEMEIDCC" val="9"/>
</p:tagLst>
</file>

<file path=ppt/tags/tag138.xml><?xml version="1.0" encoding="utf-8"?>
<p:tagLst xmlns:a="http://schemas.openxmlformats.org/drawingml/2006/main" xmlns:r="http://schemas.openxmlformats.org/officeDocument/2006/relationships" xmlns:p="http://schemas.openxmlformats.org/presentationml/2006/main">
  <p:tag name="THEMEIDCCC" val="9"/>
</p:tagLst>
</file>

<file path=ppt/tags/tag139.xml><?xml version="1.0" encoding="utf-8"?>
<p:tagLst xmlns:a="http://schemas.openxmlformats.org/drawingml/2006/main" xmlns:r="http://schemas.openxmlformats.org/officeDocument/2006/relationships" xmlns:p="http://schemas.openxmlformats.org/presentationml/2006/main">
  <p:tag name="THEMEIDCC" val="10"/>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40.xml><?xml version="1.0" encoding="utf-8"?>
<p:tagLst xmlns:a="http://schemas.openxmlformats.org/drawingml/2006/main" xmlns:r="http://schemas.openxmlformats.org/officeDocument/2006/relationships" xmlns:p="http://schemas.openxmlformats.org/presentationml/2006/main">
  <p:tag name="THEMEIDCCC" val="10"/>
</p:tagLst>
</file>

<file path=ppt/tags/tag141.xml><?xml version="1.0" encoding="utf-8"?>
<p:tagLst xmlns:a="http://schemas.openxmlformats.org/drawingml/2006/main" xmlns:r="http://schemas.openxmlformats.org/officeDocument/2006/relationships" xmlns:p="http://schemas.openxmlformats.org/presentationml/2006/main">
  <p:tag name="THEMEIDCC" val="11"/>
</p:tagLst>
</file>

<file path=ppt/tags/tag142.xml><?xml version="1.0" encoding="utf-8"?>
<p:tagLst xmlns:a="http://schemas.openxmlformats.org/drawingml/2006/main" xmlns:r="http://schemas.openxmlformats.org/officeDocument/2006/relationships" xmlns:p="http://schemas.openxmlformats.org/presentationml/2006/main">
  <p:tag name="THEMEIDCCC" val="11"/>
</p:tagLst>
</file>

<file path=ppt/tags/tag143.xml><?xml version="1.0" encoding="utf-8"?>
<p:tagLst xmlns:a="http://schemas.openxmlformats.org/drawingml/2006/main" xmlns:r="http://schemas.openxmlformats.org/officeDocument/2006/relationships" xmlns:p="http://schemas.openxmlformats.org/presentationml/2006/main">
  <p:tag name="THEMEIDCC" val="12"/>
</p:tagLst>
</file>

<file path=ppt/tags/tag144.xml><?xml version="1.0" encoding="utf-8"?>
<p:tagLst xmlns:a="http://schemas.openxmlformats.org/drawingml/2006/main" xmlns:r="http://schemas.openxmlformats.org/officeDocument/2006/relationships" xmlns:p="http://schemas.openxmlformats.org/presentationml/2006/main">
  <p:tag name="THEMEIDCCC" val="12"/>
</p:tagLst>
</file>

<file path=ppt/tags/tag145.xml><?xml version="1.0" encoding="utf-8"?>
<p:tagLst xmlns:a="http://schemas.openxmlformats.org/drawingml/2006/main" xmlns:r="http://schemas.openxmlformats.org/officeDocument/2006/relationships" xmlns:p="http://schemas.openxmlformats.org/presentationml/2006/main">
  <p:tag name="THEMEID" val="1"/>
</p:tagLst>
</file>

<file path=ppt/tags/tag146.xml><?xml version="1.0" encoding="utf-8"?>
<p:tagLst xmlns:a="http://schemas.openxmlformats.org/drawingml/2006/main" xmlns:r="http://schemas.openxmlformats.org/officeDocument/2006/relationships" xmlns:p="http://schemas.openxmlformats.org/presentationml/2006/main">
  <p:tag name="THEMEIDC" val="1"/>
</p:tagLst>
</file>

<file path=ppt/tags/tag147.xml><?xml version="1.0" encoding="utf-8"?>
<p:tagLst xmlns:a="http://schemas.openxmlformats.org/drawingml/2006/main" xmlns:r="http://schemas.openxmlformats.org/officeDocument/2006/relationships" xmlns:p="http://schemas.openxmlformats.org/presentationml/2006/main">
  <p:tag name="THEMEID" val="2"/>
</p:tagLst>
</file>

<file path=ppt/tags/tag148.xml><?xml version="1.0" encoding="utf-8"?>
<p:tagLst xmlns:a="http://schemas.openxmlformats.org/drawingml/2006/main" xmlns:r="http://schemas.openxmlformats.org/officeDocument/2006/relationships" xmlns:p="http://schemas.openxmlformats.org/presentationml/2006/main">
  <p:tag name="THEMEIDC" val="2"/>
</p:tagLst>
</file>

<file path=ppt/tags/tag149.xml><?xml version="1.0" encoding="utf-8"?>
<p:tagLst xmlns:a="http://schemas.openxmlformats.org/drawingml/2006/main" xmlns:r="http://schemas.openxmlformats.org/officeDocument/2006/relationships" xmlns:p="http://schemas.openxmlformats.org/presentationml/2006/main">
  <p:tag name="THEMEID" val="3"/>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50.xml><?xml version="1.0" encoding="utf-8"?>
<p:tagLst xmlns:a="http://schemas.openxmlformats.org/drawingml/2006/main" xmlns:r="http://schemas.openxmlformats.org/officeDocument/2006/relationships" xmlns:p="http://schemas.openxmlformats.org/presentationml/2006/main">
  <p:tag name="THEMEIDC" val="3"/>
</p:tagLst>
</file>

<file path=ppt/tags/tag151.xml><?xml version="1.0" encoding="utf-8"?>
<p:tagLst xmlns:a="http://schemas.openxmlformats.org/drawingml/2006/main" xmlns:r="http://schemas.openxmlformats.org/officeDocument/2006/relationships" xmlns:p="http://schemas.openxmlformats.org/presentationml/2006/main">
  <p:tag name="THEMEID" val="4"/>
</p:tagLst>
</file>

<file path=ppt/tags/tag152.xml><?xml version="1.0" encoding="utf-8"?>
<p:tagLst xmlns:a="http://schemas.openxmlformats.org/drawingml/2006/main" xmlns:r="http://schemas.openxmlformats.org/officeDocument/2006/relationships" xmlns:p="http://schemas.openxmlformats.org/presentationml/2006/main">
  <p:tag name="THEMEIDC" val="4"/>
</p:tagLst>
</file>

<file path=ppt/tags/tag153.xml><?xml version="1.0" encoding="utf-8"?>
<p:tagLst xmlns:a="http://schemas.openxmlformats.org/drawingml/2006/main" xmlns:r="http://schemas.openxmlformats.org/officeDocument/2006/relationships" xmlns:p="http://schemas.openxmlformats.org/presentationml/2006/main">
  <p:tag name="THEMEID" val="5"/>
</p:tagLst>
</file>

<file path=ppt/tags/tag154.xml><?xml version="1.0" encoding="utf-8"?>
<p:tagLst xmlns:a="http://schemas.openxmlformats.org/drawingml/2006/main" xmlns:r="http://schemas.openxmlformats.org/officeDocument/2006/relationships" xmlns:p="http://schemas.openxmlformats.org/presentationml/2006/main">
  <p:tag name="THEMEIDC" val="5"/>
</p:tagLst>
</file>

<file path=ppt/tags/tag155.xml><?xml version="1.0" encoding="utf-8"?>
<p:tagLst xmlns:a="http://schemas.openxmlformats.org/drawingml/2006/main" xmlns:r="http://schemas.openxmlformats.org/officeDocument/2006/relationships" xmlns:p="http://schemas.openxmlformats.org/presentationml/2006/main">
  <p:tag name="THEMEID" val="6"/>
</p:tagLst>
</file>

<file path=ppt/tags/tag156.xml><?xml version="1.0" encoding="utf-8"?>
<p:tagLst xmlns:a="http://schemas.openxmlformats.org/drawingml/2006/main" xmlns:r="http://schemas.openxmlformats.org/officeDocument/2006/relationships" xmlns:p="http://schemas.openxmlformats.org/presentationml/2006/main">
  <p:tag name="THEMEIDC" val="6"/>
</p:tagLst>
</file>

<file path=ppt/tags/tag157.xml><?xml version="1.0" encoding="utf-8"?>
<p:tagLst xmlns:a="http://schemas.openxmlformats.org/drawingml/2006/main" xmlns:r="http://schemas.openxmlformats.org/officeDocument/2006/relationships" xmlns:p="http://schemas.openxmlformats.org/presentationml/2006/main">
  <p:tag name="THEMEID" val="7"/>
</p:tagLst>
</file>

<file path=ppt/tags/tag158.xml><?xml version="1.0" encoding="utf-8"?>
<p:tagLst xmlns:a="http://schemas.openxmlformats.org/drawingml/2006/main" xmlns:r="http://schemas.openxmlformats.org/officeDocument/2006/relationships" xmlns:p="http://schemas.openxmlformats.org/presentationml/2006/main">
  <p:tag name="THEMEIDC" val="7"/>
</p:tagLst>
</file>

<file path=ppt/tags/tag159.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60.xml><?xml version="1.0" encoding="utf-8"?>
<p:tagLst xmlns:a="http://schemas.openxmlformats.org/drawingml/2006/main" xmlns:r="http://schemas.openxmlformats.org/officeDocument/2006/relationships" xmlns:p="http://schemas.openxmlformats.org/presentationml/2006/main">
  <p:tag name="THEMEIDC" val="8"/>
</p:tagLst>
</file>

<file path=ppt/tags/tag161.xml><?xml version="1.0" encoding="utf-8"?>
<p:tagLst xmlns:a="http://schemas.openxmlformats.org/drawingml/2006/main" xmlns:r="http://schemas.openxmlformats.org/officeDocument/2006/relationships" xmlns:p="http://schemas.openxmlformats.org/presentationml/2006/main">
  <p:tag name="THEMEID" val="9"/>
</p:tagLst>
</file>

<file path=ppt/tags/tag162.xml><?xml version="1.0" encoding="utf-8"?>
<p:tagLst xmlns:a="http://schemas.openxmlformats.org/drawingml/2006/main" xmlns:r="http://schemas.openxmlformats.org/officeDocument/2006/relationships" xmlns:p="http://schemas.openxmlformats.org/presentationml/2006/main">
  <p:tag name="THEMEIDC" val="9"/>
</p:tagLst>
</file>

<file path=ppt/tags/tag163.xml><?xml version="1.0" encoding="utf-8"?>
<p:tagLst xmlns:a="http://schemas.openxmlformats.org/drawingml/2006/main" xmlns:r="http://schemas.openxmlformats.org/officeDocument/2006/relationships" xmlns:p="http://schemas.openxmlformats.org/presentationml/2006/main">
  <p:tag name="THEMEID" val="10"/>
</p:tagLst>
</file>

<file path=ppt/tags/tag164.xml><?xml version="1.0" encoding="utf-8"?>
<p:tagLst xmlns:a="http://schemas.openxmlformats.org/drawingml/2006/main" xmlns:r="http://schemas.openxmlformats.org/officeDocument/2006/relationships" xmlns:p="http://schemas.openxmlformats.org/presentationml/2006/main">
  <p:tag name="THEMEIDC" val="10"/>
</p:tagLst>
</file>

<file path=ppt/tags/tag165.xml><?xml version="1.0" encoding="utf-8"?>
<p:tagLst xmlns:a="http://schemas.openxmlformats.org/drawingml/2006/main" xmlns:r="http://schemas.openxmlformats.org/officeDocument/2006/relationships" xmlns:p="http://schemas.openxmlformats.org/presentationml/2006/main">
  <p:tag name="THEMEID" val="11"/>
</p:tagLst>
</file>

<file path=ppt/tags/tag166.xml><?xml version="1.0" encoding="utf-8"?>
<p:tagLst xmlns:a="http://schemas.openxmlformats.org/drawingml/2006/main" xmlns:r="http://schemas.openxmlformats.org/officeDocument/2006/relationships" xmlns:p="http://schemas.openxmlformats.org/presentationml/2006/main">
  <p:tag name="THEMEIDC" val="11"/>
</p:tagLst>
</file>

<file path=ppt/tags/tag167.xml><?xml version="1.0" encoding="utf-8"?>
<p:tagLst xmlns:a="http://schemas.openxmlformats.org/drawingml/2006/main" xmlns:r="http://schemas.openxmlformats.org/officeDocument/2006/relationships" xmlns:p="http://schemas.openxmlformats.org/presentationml/2006/main">
  <p:tag name="THEMEID" val="12"/>
</p:tagLst>
</file>

<file path=ppt/tags/tag168.xml><?xml version="1.0" encoding="utf-8"?>
<p:tagLst xmlns:a="http://schemas.openxmlformats.org/drawingml/2006/main" xmlns:r="http://schemas.openxmlformats.org/officeDocument/2006/relationships" xmlns:p="http://schemas.openxmlformats.org/presentationml/2006/main">
  <p:tag name="THEMEIDC" val="12"/>
</p:tagLst>
</file>

<file path=ppt/tags/tag169.xml><?xml version="1.0" encoding="utf-8"?>
<p:tagLst xmlns:a="http://schemas.openxmlformats.org/drawingml/2006/main" xmlns:r="http://schemas.openxmlformats.org/officeDocument/2006/relationships" xmlns:p="http://schemas.openxmlformats.org/presentationml/2006/main">
  <p:tag name="THEMEIDCC" val="1"/>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70.xml><?xml version="1.0" encoding="utf-8"?>
<p:tagLst xmlns:a="http://schemas.openxmlformats.org/drawingml/2006/main" xmlns:r="http://schemas.openxmlformats.org/officeDocument/2006/relationships" xmlns:p="http://schemas.openxmlformats.org/presentationml/2006/main">
  <p:tag name="THEMEIDCCC" val="1"/>
</p:tagLst>
</file>

<file path=ppt/tags/tag171.xml><?xml version="1.0" encoding="utf-8"?>
<p:tagLst xmlns:a="http://schemas.openxmlformats.org/drawingml/2006/main" xmlns:r="http://schemas.openxmlformats.org/officeDocument/2006/relationships" xmlns:p="http://schemas.openxmlformats.org/presentationml/2006/main">
  <p:tag name="THEMEIDCC" val="2"/>
</p:tagLst>
</file>

<file path=ppt/tags/tag172.xml><?xml version="1.0" encoding="utf-8"?>
<p:tagLst xmlns:a="http://schemas.openxmlformats.org/drawingml/2006/main" xmlns:r="http://schemas.openxmlformats.org/officeDocument/2006/relationships" xmlns:p="http://schemas.openxmlformats.org/presentationml/2006/main">
  <p:tag name="THEMEIDCCC" val="2"/>
</p:tagLst>
</file>

<file path=ppt/tags/tag173.xml><?xml version="1.0" encoding="utf-8"?>
<p:tagLst xmlns:a="http://schemas.openxmlformats.org/drawingml/2006/main" xmlns:r="http://schemas.openxmlformats.org/officeDocument/2006/relationships" xmlns:p="http://schemas.openxmlformats.org/presentationml/2006/main">
  <p:tag name="THEMEIDCC" val="3"/>
</p:tagLst>
</file>

<file path=ppt/tags/tag174.xml><?xml version="1.0" encoding="utf-8"?>
<p:tagLst xmlns:a="http://schemas.openxmlformats.org/drawingml/2006/main" xmlns:r="http://schemas.openxmlformats.org/officeDocument/2006/relationships" xmlns:p="http://schemas.openxmlformats.org/presentationml/2006/main">
  <p:tag name="THEMEIDCCC" val="3"/>
</p:tagLst>
</file>

<file path=ppt/tags/tag175.xml><?xml version="1.0" encoding="utf-8"?>
<p:tagLst xmlns:a="http://schemas.openxmlformats.org/drawingml/2006/main" xmlns:r="http://schemas.openxmlformats.org/officeDocument/2006/relationships" xmlns:p="http://schemas.openxmlformats.org/presentationml/2006/main">
  <p:tag name="THEMEIDCC" val="4"/>
</p:tagLst>
</file>

<file path=ppt/tags/tag176.xml><?xml version="1.0" encoding="utf-8"?>
<p:tagLst xmlns:a="http://schemas.openxmlformats.org/drawingml/2006/main" xmlns:r="http://schemas.openxmlformats.org/officeDocument/2006/relationships" xmlns:p="http://schemas.openxmlformats.org/presentationml/2006/main">
  <p:tag name="THEMEIDCCC" val="4"/>
</p:tagLst>
</file>

<file path=ppt/tags/tag177.xml><?xml version="1.0" encoding="utf-8"?>
<p:tagLst xmlns:a="http://schemas.openxmlformats.org/drawingml/2006/main" xmlns:r="http://schemas.openxmlformats.org/officeDocument/2006/relationships" xmlns:p="http://schemas.openxmlformats.org/presentationml/2006/main">
  <p:tag name="THEMEIDCC" val="5"/>
</p:tagLst>
</file>

<file path=ppt/tags/tag178.xml><?xml version="1.0" encoding="utf-8"?>
<p:tagLst xmlns:a="http://schemas.openxmlformats.org/drawingml/2006/main" xmlns:r="http://schemas.openxmlformats.org/officeDocument/2006/relationships" xmlns:p="http://schemas.openxmlformats.org/presentationml/2006/main">
  <p:tag name="THEMEIDCCC" val="5"/>
</p:tagLst>
</file>

<file path=ppt/tags/tag179.xml><?xml version="1.0" encoding="utf-8"?>
<p:tagLst xmlns:a="http://schemas.openxmlformats.org/drawingml/2006/main" xmlns:r="http://schemas.openxmlformats.org/officeDocument/2006/relationships" xmlns:p="http://schemas.openxmlformats.org/presentationml/2006/main">
  <p:tag name="THEMEIDCC" val="6"/>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80.xml><?xml version="1.0" encoding="utf-8"?>
<p:tagLst xmlns:a="http://schemas.openxmlformats.org/drawingml/2006/main" xmlns:r="http://schemas.openxmlformats.org/officeDocument/2006/relationships" xmlns:p="http://schemas.openxmlformats.org/presentationml/2006/main">
  <p:tag name="THEMEIDCCC" val="6"/>
</p:tagLst>
</file>

<file path=ppt/tags/tag181.xml><?xml version="1.0" encoding="utf-8"?>
<p:tagLst xmlns:a="http://schemas.openxmlformats.org/drawingml/2006/main" xmlns:r="http://schemas.openxmlformats.org/officeDocument/2006/relationships" xmlns:p="http://schemas.openxmlformats.org/presentationml/2006/main">
  <p:tag name="THEMEIDCC" val="7"/>
</p:tagLst>
</file>

<file path=ppt/tags/tag182.xml><?xml version="1.0" encoding="utf-8"?>
<p:tagLst xmlns:a="http://schemas.openxmlformats.org/drawingml/2006/main" xmlns:r="http://schemas.openxmlformats.org/officeDocument/2006/relationships" xmlns:p="http://schemas.openxmlformats.org/presentationml/2006/main">
  <p:tag name="THEMEIDCCC" val="7"/>
</p:tagLst>
</file>

<file path=ppt/tags/tag183.xml><?xml version="1.0" encoding="utf-8"?>
<p:tagLst xmlns:a="http://schemas.openxmlformats.org/drawingml/2006/main" xmlns:r="http://schemas.openxmlformats.org/officeDocument/2006/relationships" xmlns:p="http://schemas.openxmlformats.org/presentationml/2006/main">
  <p:tag name="THEMEIDCC" val="8"/>
</p:tagLst>
</file>

<file path=ppt/tags/tag184.xml><?xml version="1.0" encoding="utf-8"?>
<p:tagLst xmlns:a="http://schemas.openxmlformats.org/drawingml/2006/main" xmlns:r="http://schemas.openxmlformats.org/officeDocument/2006/relationships" xmlns:p="http://schemas.openxmlformats.org/presentationml/2006/main">
  <p:tag name="THEMEIDCCC" val="8"/>
</p:tagLst>
</file>

<file path=ppt/tags/tag185.xml><?xml version="1.0" encoding="utf-8"?>
<p:tagLst xmlns:a="http://schemas.openxmlformats.org/drawingml/2006/main" xmlns:r="http://schemas.openxmlformats.org/officeDocument/2006/relationships" xmlns:p="http://schemas.openxmlformats.org/presentationml/2006/main">
  <p:tag name="THEMEIDCC" val="9"/>
</p:tagLst>
</file>

<file path=ppt/tags/tag186.xml><?xml version="1.0" encoding="utf-8"?>
<p:tagLst xmlns:a="http://schemas.openxmlformats.org/drawingml/2006/main" xmlns:r="http://schemas.openxmlformats.org/officeDocument/2006/relationships" xmlns:p="http://schemas.openxmlformats.org/presentationml/2006/main">
  <p:tag name="THEMEIDCCC" val="9"/>
</p:tagLst>
</file>

<file path=ppt/tags/tag187.xml><?xml version="1.0" encoding="utf-8"?>
<p:tagLst xmlns:a="http://schemas.openxmlformats.org/drawingml/2006/main" xmlns:r="http://schemas.openxmlformats.org/officeDocument/2006/relationships" xmlns:p="http://schemas.openxmlformats.org/presentationml/2006/main">
  <p:tag name="THEMEIDCC" val="10"/>
</p:tagLst>
</file>

<file path=ppt/tags/tag188.xml><?xml version="1.0" encoding="utf-8"?>
<p:tagLst xmlns:a="http://schemas.openxmlformats.org/drawingml/2006/main" xmlns:r="http://schemas.openxmlformats.org/officeDocument/2006/relationships" xmlns:p="http://schemas.openxmlformats.org/presentationml/2006/main">
  <p:tag name="THEMEIDCCC" val="10"/>
</p:tagLst>
</file>

<file path=ppt/tags/tag189.xml><?xml version="1.0" encoding="utf-8"?>
<p:tagLst xmlns:a="http://schemas.openxmlformats.org/drawingml/2006/main" xmlns:r="http://schemas.openxmlformats.org/officeDocument/2006/relationships" xmlns:p="http://schemas.openxmlformats.org/presentationml/2006/main">
  <p:tag name="THEMEIDCC" val="11"/>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190.xml><?xml version="1.0" encoding="utf-8"?>
<p:tagLst xmlns:a="http://schemas.openxmlformats.org/drawingml/2006/main" xmlns:r="http://schemas.openxmlformats.org/officeDocument/2006/relationships" xmlns:p="http://schemas.openxmlformats.org/presentationml/2006/main">
  <p:tag name="THEMEIDCCC" val="11"/>
</p:tagLst>
</file>

<file path=ppt/tags/tag191.xml><?xml version="1.0" encoding="utf-8"?>
<p:tagLst xmlns:a="http://schemas.openxmlformats.org/drawingml/2006/main" xmlns:r="http://schemas.openxmlformats.org/officeDocument/2006/relationships" xmlns:p="http://schemas.openxmlformats.org/presentationml/2006/main">
  <p:tag name="THEMEIDCC" val="12"/>
</p:tagLst>
</file>

<file path=ppt/tags/tag192.xml><?xml version="1.0" encoding="utf-8"?>
<p:tagLst xmlns:a="http://schemas.openxmlformats.org/drawingml/2006/main" xmlns:r="http://schemas.openxmlformats.org/officeDocument/2006/relationships" xmlns:p="http://schemas.openxmlformats.org/presentationml/2006/main">
  <p:tag name="THEMEIDCCC" val="12"/>
</p:tagLst>
</file>

<file path=ppt/tags/tag193.xml><?xml version="1.0" encoding="utf-8"?>
<p:tagLst xmlns:a="http://schemas.openxmlformats.org/drawingml/2006/main" xmlns:r="http://schemas.openxmlformats.org/officeDocument/2006/relationships" xmlns:p="http://schemas.openxmlformats.org/presentationml/2006/main">
  <p:tag name="THEMEID" val="1"/>
</p:tagLst>
</file>

<file path=ppt/tags/tag194.xml><?xml version="1.0" encoding="utf-8"?>
<p:tagLst xmlns:a="http://schemas.openxmlformats.org/drawingml/2006/main" xmlns:r="http://schemas.openxmlformats.org/officeDocument/2006/relationships" xmlns:p="http://schemas.openxmlformats.org/presentationml/2006/main">
  <p:tag name="THEMEIDC" val="1"/>
</p:tagLst>
</file>

<file path=ppt/tags/tag195.xml><?xml version="1.0" encoding="utf-8"?>
<p:tagLst xmlns:a="http://schemas.openxmlformats.org/drawingml/2006/main" xmlns:r="http://schemas.openxmlformats.org/officeDocument/2006/relationships" xmlns:p="http://schemas.openxmlformats.org/presentationml/2006/main">
  <p:tag name="THEMEID" val="2"/>
</p:tagLst>
</file>

<file path=ppt/tags/tag196.xml><?xml version="1.0" encoding="utf-8"?>
<p:tagLst xmlns:a="http://schemas.openxmlformats.org/drawingml/2006/main" xmlns:r="http://schemas.openxmlformats.org/officeDocument/2006/relationships" xmlns:p="http://schemas.openxmlformats.org/presentationml/2006/main">
  <p:tag name="THEMEIDC" val="2"/>
</p:tagLst>
</file>

<file path=ppt/tags/tag197.xml><?xml version="1.0" encoding="utf-8"?>
<p:tagLst xmlns:a="http://schemas.openxmlformats.org/drawingml/2006/main" xmlns:r="http://schemas.openxmlformats.org/officeDocument/2006/relationships" xmlns:p="http://schemas.openxmlformats.org/presentationml/2006/main">
  <p:tag name="THEMEID" val="3"/>
</p:tagLst>
</file>

<file path=ppt/tags/tag198.xml><?xml version="1.0" encoding="utf-8"?>
<p:tagLst xmlns:a="http://schemas.openxmlformats.org/drawingml/2006/main" xmlns:r="http://schemas.openxmlformats.org/officeDocument/2006/relationships" xmlns:p="http://schemas.openxmlformats.org/presentationml/2006/main">
  <p:tag name="THEMEIDC" val="3"/>
</p:tagLst>
</file>

<file path=ppt/tags/tag199.xml><?xml version="1.0" encoding="utf-8"?>
<p:tagLst xmlns:a="http://schemas.openxmlformats.org/drawingml/2006/main" xmlns:r="http://schemas.openxmlformats.org/officeDocument/2006/relationships" xmlns:p="http://schemas.openxmlformats.org/presentationml/2006/main">
  <p:tag name="THEMEID" val="4"/>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00.xml><?xml version="1.0" encoding="utf-8"?>
<p:tagLst xmlns:a="http://schemas.openxmlformats.org/drawingml/2006/main" xmlns:r="http://schemas.openxmlformats.org/officeDocument/2006/relationships" xmlns:p="http://schemas.openxmlformats.org/presentationml/2006/main">
  <p:tag name="THEMEIDC" val="4"/>
</p:tagLst>
</file>

<file path=ppt/tags/tag201.xml><?xml version="1.0" encoding="utf-8"?>
<p:tagLst xmlns:a="http://schemas.openxmlformats.org/drawingml/2006/main" xmlns:r="http://schemas.openxmlformats.org/officeDocument/2006/relationships" xmlns:p="http://schemas.openxmlformats.org/presentationml/2006/main">
  <p:tag name="THEMEID" val="5"/>
</p:tagLst>
</file>

<file path=ppt/tags/tag202.xml><?xml version="1.0" encoding="utf-8"?>
<p:tagLst xmlns:a="http://schemas.openxmlformats.org/drawingml/2006/main" xmlns:r="http://schemas.openxmlformats.org/officeDocument/2006/relationships" xmlns:p="http://schemas.openxmlformats.org/presentationml/2006/main">
  <p:tag name="THEMEIDC" val="5"/>
</p:tagLst>
</file>

<file path=ppt/tags/tag203.xml><?xml version="1.0" encoding="utf-8"?>
<p:tagLst xmlns:a="http://schemas.openxmlformats.org/drawingml/2006/main" xmlns:r="http://schemas.openxmlformats.org/officeDocument/2006/relationships" xmlns:p="http://schemas.openxmlformats.org/presentationml/2006/main">
  <p:tag name="THEMEID" val="6"/>
</p:tagLst>
</file>

<file path=ppt/tags/tag204.xml><?xml version="1.0" encoding="utf-8"?>
<p:tagLst xmlns:a="http://schemas.openxmlformats.org/drawingml/2006/main" xmlns:r="http://schemas.openxmlformats.org/officeDocument/2006/relationships" xmlns:p="http://schemas.openxmlformats.org/presentationml/2006/main">
  <p:tag name="THEMEIDC" val="6"/>
</p:tagLst>
</file>

<file path=ppt/tags/tag205.xml><?xml version="1.0" encoding="utf-8"?>
<p:tagLst xmlns:a="http://schemas.openxmlformats.org/drawingml/2006/main" xmlns:r="http://schemas.openxmlformats.org/officeDocument/2006/relationships" xmlns:p="http://schemas.openxmlformats.org/presentationml/2006/main">
  <p:tag name="THEMEID" val="7"/>
</p:tagLst>
</file>

<file path=ppt/tags/tag206.xml><?xml version="1.0" encoding="utf-8"?>
<p:tagLst xmlns:a="http://schemas.openxmlformats.org/drawingml/2006/main" xmlns:r="http://schemas.openxmlformats.org/officeDocument/2006/relationships" xmlns:p="http://schemas.openxmlformats.org/presentationml/2006/main">
  <p:tag name="THEMEIDC" val="7"/>
</p:tagLst>
</file>

<file path=ppt/tags/tag207.xml><?xml version="1.0" encoding="utf-8"?>
<p:tagLst xmlns:a="http://schemas.openxmlformats.org/drawingml/2006/main" xmlns:r="http://schemas.openxmlformats.org/officeDocument/2006/relationships" xmlns:p="http://schemas.openxmlformats.org/presentationml/2006/main">
  <p:tag name="THEMEID" val="8"/>
</p:tagLst>
</file>

<file path=ppt/tags/tag208.xml><?xml version="1.0" encoding="utf-8"?>
<p:tagLst xmlns:a="http://schemas.openxmlformats.org/drawingml/2006/main" xmlns:r="http://schemas.openxmlformats.org/officeDocument/2006/relationships" xmlns:p="http://schemas.openxmlformats.org/presentationml/2006/main">
  <p:tag name="THEMEIDC" val="8"/>
</p:tagLst>
</file>

<file path=ppt/tags/tag209.xml><?xml version="1.0" encoding="utf-8"?>
<p:tagLst xmlns:a="http://schemas.openxmlformats.org/drawingml/2006/main" xmlns:r="http://schemas.openxmlformats.org/officeDocument/2006/relationships" xmlns:p="http://schemas.openxmlformats.org/presentationml/2006/main">
  <p:tag name="THEMEID" val="9"/>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10.xml><?xml version="1.0" encoding="utf-8"?>
<p:tagLst xmlns:a="http://schemas.openxmlformats.org/drawingml/2006/main" xmlns:r="http://schemas.openxmlformats.org/officeDocument/2006/relationships" xmlns:p="http://schemas.openxmlformats.org/presentationml/2006/main">
  <p:tag name="THEMEIDC" val="9"/>
</p:tagLst>
</file>

<file path=ppt/tags/tag211.xml><?xml version="1.0" encoding="utf-8"?>
<p:tagLst xmlns:a="http://schemas.openxmlformats.org/drawingml/2006/main" xmlns:r="http://schemas.openxmlformats.org/officeDocument/2006/relationships" xmlns:p="http://schemas.openxmlformats.org/presentationml/2006/main">
  <p:tag name="THEMEID" val="10"/>
</p:tagLst>
</file>

<file path=ppt/tags/tag212.xml><?xml version="1.0" encoding="utf-8"?>
<p:tagLst xmlns:a="http://schemas.openxmlformats.org/drawingml/2006/main" xmlns:r="http://schemas.openxmlformats.org/officeDocument/2006/relationships" xmlns:p="http://schemas.openxmlformats.org/presentationml/2006/main">
  <p:tag name="THEMEIDC" val="10"/>
</p:tagLst>
</file>

<file path=ppt/tags/tag213.xml><?xml version="1.0" encoding="utf-8"?>
<p:tagLst xmlns:a="http://schemas.openxmlformats.org/drawingml/2006/main" xmlns:r="http://schemas.openxmlformats.org/officeDocument/2006/relationships" xmlns:p="http://schemas.openxmlformats.org/presentationml/2006/main">
  <p:tag name="THEMEID" val="11"/>
</p:tagLst>
</file>

<file path=ppt/tags/tag214.xml><?xml version="1.0" encoding="utf-8"?>
<p:tagLst xmlns:a="http://schemas.openxmlformats.org/drawingml/2006/main" xmlns:r="http://schemas.openxmlformats.org/officeDocument/2006/relationships" xmlns:p="http://schemas.openxmlformats.org/presentationml/2006/main">
  <p:tag name="THEMEIDC" val="11"/>
</p:tagLst>
</file>

<file path=ppt/tags/tag215.xml><?xml version="1.0" encoding="utf-8"?>
<p:tagLst xmlns:a="http://schemas.openxmlformats.org/drawingml/2006/main" xmlns:r="http://schemas.openxmlformats.org/officeDocument/2006/relationships" xmlns:p="http://schemas.openxmlformats.org/presentationml/2006/main">
  <p:tag name="THEMEID" val="12"/>
</p:tagLst>
</file>

<file path=ppt/tags/tag216.xml><?xml version="1.0" encoding="utf-8"?>
<p:tagLst xmlns:a="http://schemas.openxmlformats.org/drawingml/2006/main" xmlns:r="http://schemas.openxmlformats.org/officeDocument/2006/relationships" xmlns:p="http://schemas.openxmlformats.org/presentationml/2006/main">
  <p:tag name="THEMEIDC" val="12"/>
</p:tagLst>
</file>

<file path=ppt/tags/tag217.xml><?xml version="1.0" encoding="utf-8"?>
<p:tagLst xmlns:a="http://schemas.openxmlformats.org/drawingml/2006/main" xmlns:r="http://schemas.openxmlformats.org/officeDocument/2006/relationships" xmlns:p="http://schemas.openxmlformats.org/presentationml/2006/main">
  <p:tag name="THEMEIDCC" val="1"/>
</p:tagLst>
</file>

<file path=ppt/tags/tag218.xml><?xml version="1.0" encoding="utf-8"?>
<p:tagLst xmlns:a="http://schemas.openxmlformats.org/drawingml/2006/main" xmlns:r="http://schemas.openxmlformats.org/officeDocument/2006/relationships" xmlns:p="http://schemas.openxmlformats.org/presentationml/2006/main">
  <p:tag name="THEMEIDCCC" val="1"/>
</p:tagLst>
</file>

<file path=ppt/tags/tag219.xml><?xml version="1.0" encoding="utf-8"?>
<p:tagLst xmlns:a="http://schemas.openxmlformats.org/drawingml/2006/main" xmlns:r="http://schemas.openxmlformats.org/officeDocument/2006/relationships" xmlns:p="http://schemas.openxmlformats.org/presentationml/2006/main">
  <p:tag name="THEMEIDCC" val="2"/>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20.xml><?xml version="1.0" encoding="utf-8"?>
<p:tagLst xmlns:a="http://schemas.openxmlformats.org/drawingml/2006/main" xmlns:r="http://schemas.openxmlformats.org/officeDocument/2006/relationships" xmlns:p="http://schemas.openxmlformats.org/presentationml/2006/main">
  <p:tag name="THEMEIDCCC" val="2"/>
</p:tagLst>
</file>

<file path=ppt/tags/tag221.xml><?xml version="1.0" encoding="utf-8"?>
<p:tagLst xmlns:a="http://schemas.openxmlformats.org/drawingml/2006/main" xmlns:r="http://schemas.openxmlformats.org/officeDocument/2006/relationships" xmlns:p="http://schemas.openxmlformats.org/presentationml/2006/main">
  <p:tag name="THEMEIDCC" val="3"/>
</p:tagLst>
</file>

<file path=ppt/tags/tag222.xml><?xml version="1.0" encoding="utf-8"?>
<p:tagLst xmlns:a="http://schemas.openxmlformats.org/drawingml/2006/main" xmlns:r="http://schemas.openxmlformats.org/officeDocument/2006/relationships" xmlns:p="http://schemas.openxmlformats.org/presentationml/2006/main">
  <p:tag name="THEMEIDCCC" val="3"/>
</p:tagLst>
</file>

<file path=ppt/tags/tag223.xml><?xml version="1.0" encoding="utf-8"?>
<p:tagLst xmlns:a="http://schemas.openxmlformats.org/drawingml/2006/main" xmlns:r="http://schemas.openxmlformats.org/officeDocument/2006/relationships" xmlns:p="http://schemas.openxmlformats.org/presentationml/2006/main">
  <p:tag name="THEMEIDCC" val="4"/>
</p:tagLst>
</file>

<file path=ppt/tags/tag224.xml><?xml version="1.0" encoding="utf-8"?>
<p:tagLst xmlns:a="http://schemas.openxmlformats.org/drawingml/2006/main" xmlns:r="http://schemas.openxmlformats.org/officeDocument/2006/relationships" xmlns:p="http://schemas.openxmlformats.org/presentationml/2006/main">
  <p:tag name="THEMEIDCCC" val="4"/>
</p:tagLst>
</file>

<file path=ppt/tags/tag225.xml><?xml version="1.0" encoding="utf-8"?>
<p:tagLst xmlns:a="http://schemas.openxmlformats.org/drawingml/2006/main" xmlns:r="http://schemas.openxmlformats.org/officeDocument/2006/relationships" xmlns:p="http://schemas.openxmlformats.org/presentationml/2006/main">
  <p:tag name="THEMEIDCC" val="5"/>
</p:tagLst>
</file>

<file path=ppt/tags/tag226.xml><?xml version="1.0" encoding="utf-8"?>
<p:tagLst xmlns:a="http://schemas.openxmlformats.org/drawingml/2006/main" xmlns:r="http://schemas.openxmlformats.org/officeDocument/2006/relationships" xmlns:p="http://schemas.openxmlformats.org/presentationml/2006/main">
  <p:tag name="THEMEIDCCC" val="5"/>
</p:tagLst>
</file>

<file path=ppt/tags/tag227.xml><?xml version="1.0" encoding="utf-8"?>
<p:tagLst xmlns:a="http://schemas.openxmlformats.org/drawingml/2006/main" xmlns:r="http://schemas.openxmlformats.org/officeDocument/2006/relationships" xmlns:p="http://schemas.openxmlformats.org/presentationml/2006/main">
  <p:tag name="THEMEIDCC" val="6"/>
</p:tagLst>
</file>

<file path=ppt/tags/tag228.xml><?xml version="1.0" encoding="utf-8"?>
<p:tagLst xmlns:a="http://schemas.openxmlformats.org/drawingml/2006/main" xmlns:r="http://schemas.openxmlformats.org/officeDocument/2006/relationships" xmlns:p="http://schemas.openxmlformats.org/presentationml/2006/main">
  <p:tag name="THEMEIDCCC" val="6"/>
</p:tagLst>
</file>

<file path=ppt/tags/tag229.xml><?xml version="1.0" encoding="utf-8"?>
<p:tagLst xmlns:a="http://schemas.openxmlformats.org/drawingml/2006/main" xmlns:r="http://schemas.openxmlformats.org/officeDocument/2006/relationships" xmlns:p="http://schemas.openxmlformats.org/presentationml/2006/main">
  <p:tag name="THEMEIDCC" val="7"/>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30.xml><?xml version="1.0" encoding="utf-8"?>
<p:tagLst xmlns:a="http://schemas.openxmlformats.org/drawingml/2006/main" xmlns:r="http://schemas.openxmlformats.org/officeDocument/2006/relationships" xmlns:p="http://schemas.openxmlformats.org/presentationml/2006/main">
  <p:tag name="THEMEIDCCC" val="7"/>
</p:tagLst>
</file>

<file path=ppt/tags/tag231.xml><?xml version="1.0" encoding="utf-8"?>
<p:tagLst xmlns:a="http://schemas.openxmlformats.org/drawingml/2006/main" xmlns:r="http://schemas.openxmlformats.org/officeDocument/2006/relationships" xmlns:p="http://schemas.openxmlformats.org/presentationml/2006/main">
  <p:tag name="THEMEIDCC" val="8"/>
</p:tagLst>
</file>

<file path=ppt/tags/tag232.xml><?xml version="1.0" encoding="utf-8"?>
<p:tagLst xmlns:a="http://schemas.openxmlformats.org/drawingml/2006/main" xmlns:r="http://schemas.openxmlformats.org/officeDocument/2006/relationships" xmlns:p="http://schemas.openxmlformats.org/presentationml/2006/main">
  <p:tag name="THEMEIDCCC" val="8"/>
</p:tagLst>
</file>

<file path=ppt/tags/tag233.xml><?xml version="1.0" encoding="utf-8"?>
<p:tagLst xmlns:a="http://schemas.openxmlformats.org/drawingml/2006/main" xmlns:r="http://schemas.openxmlformats.org/officeDocument/2006/relationships" xmlns:p="http://schemas.openxmlformats.org/presentationml/2006/main">
  <p:tag name="THEMEIDCC" val="9"/>
</p:tagLst>
</file>

<file path=ppt/tags/tag234.xml><?xml version="1.0" encoding="utf-8"?>
<p:tagLst xmlns:a="http://schemas.openxmlformats.org/drawingml/2006/main" xmlns:r="http://schemas.openxmlformats.org/officeDocument/2006/relationships" xmlns:p="http://schemas.openxmlformats.org/presentationml/2006/main">
  <p:tag name="THEMEIDCCC" val="9"/>
</p:tagLst>
</file>

<file path=ppt/tags/tag235.xml><?xml version="1.0" encoding="utf-8"?>
<p:tagLst xmlns:a="http://schemas.openxmlformats.org/drawingml/2006/main" xmlns:r="http://schemas.openxmlformats.org/officeDocument/2006/relationships" xmlns:p="http://schemas.openxmlformats.org/presentationml/2006/main">
  <p:tag name="THEMEIDCC" val="10"/>
</p:tagLst>
</file>

<file path=ppt/tags/tag236.xml><?xml version="1.0" encoding="utf-8"?>
<p:tagLst xmlns:a="http://schemas.openxmlformats.org/drawingml/2006/main" xmlns:r="http://schemas.openxmlformats.org/officeDocument/2006/relationships" xmlns:p="http://schemas.openxmlformats.org/presentationml/2006/main">
  <p:tag name="THEMEIDCCC" val="10"/>
</p:tagLst>
</file>

<file path=ppt/tags/tag237.xml><?xml version="1.0" encoding="utf-8"?>
<p:tagLst xmlns:a="http://schemas.openxmlformats.org/drawingml/2006/main" xmlns:r="http://schemas.openxmlformats.org/officeDocument/2006/relationships" xmlns:p="http://schemas.openxmlformats.org/presentationml/2006/main">
  <p:tag name="THEMEIDCC" val="11"/>
</p:tagLst>
</file>

<file path=ppt/tags/tag238.xml><?xml version="1.0" encoding="utf-8"?>
<p:tagLst xmlns:a="http://schemas.openxmlformats.org/drawingml/2006/main" xmlns:r="http://schemas.openxmlformats.org/officeDocument/2006/relationships" xmlns:p="http://schemas.openxmlformats.org/presentationml/2006/main">
  <p:tag name="THEMEIDCCC" val="11"/>
</p:tagLst>
</file>

<file path=ppt/tags/tag239.xml><?xml version="1.0" encoding="utf-8"?>
<p:tagLst xmlns:a="http://schemas.openxmlformats.org/drawingml/2006/main" xmlns:r="http://schemas.openxmlformats.org/officeDocument/2006/relationships" xmlns:p="http://schemas.openxmlformats.org/presentationml/2006/main">
  <p:tag name="THEMEIDCC"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40.xml><?xml version="1.0" encoding="utf-8"?>
<p:tagLst xmlns:a="http://schemas.openxmlformats.org/drawingml/2006/main" xmlns:r="http://schemas.openxmlformats.org/officeDocument/2006/relationships" xmlns:p="http://schemas.openxmlformats.org/presentationml/2006/main">
  <p:tag name="THEMEIDCCC" val="12"/>
</p:tagLst>
</file>

<file path=ppt/tags/tag241.xml><?xml version="1.0" encoding="utf-8"?>
<p:tagLst xmlns:a="http://schemas.openxmlformats.org/drawingml/2006/main" xmlns:r="http://schemas.openxmlformats.org/officeDocument/2006/relationships" xmlns:p="http://schemas.openxmlformats.org/presentationml/2006/main">
  <p:tag name="THEMEID" val="1"/>
</p:tagLst>
</file>

<file path=ppt/tags/tag242.xml><?xml version="1.0" encoding="utf-8"?>
<p:tagLst xmlns:a="http://schemas.openxmlformats.org/drawingml/2006/main" xmlns:r="http://schemas.openxmlformats.org/officeDocument/2006/relationships" xmlns:p="http://schemas.openxmlformats.org/presentationml/2006/main">
  <p:tag name="THEMEIDC" val="1"/>
</p:tagLst>
</file>

<file path=ppt/tags/tag243.xml><?xml version="1.0" encoding="utf-8"?>
<p:tagLst xmlns:a="http://schemas.openxmlformats.org/drawingml/2006/main" xmlns:r="http://schemas.openxmlformats.org/officeDocument/2006/relationships" xmlns:p="http://schemas.openxmlformats.org/presentationml/2006/main">
  <p:tag name="THEMEID" val="2"/>
</p:tagLst>
</file>

<file path=ppt/tags/tag244.xml><?xml version="1.0" encoding="utf-8"?>
<p:tagLst xmlns:a="http://schemas.openxmlformats.org/drawingml/2006/main" xmlns:r="http://schemas.openxmlformats.org/officeDocument/2006/relationships" xmlns:p="http://schemas.openxmlformats.org/presentationml/2006/main">
  <p:tag name="THEMEIDC" val="2"/>
</p:tagLst>
</file>

<file path=ppt/tags/tag245.xml><?xml version="1.0" encoding="utf-8"?>
<p:tagLst xmlns:a="http://schemas.openxmlformats.org/drawingml/2006/main" xmlns:r="http://schemas.openxmlformats.org/officeDocument/2006/relationships" xmlns:p="http://schemas.openxmlformats.org/presentationml/2006/main">
  <p:tag name="THEMEID" val="3"/>
</p:tagLst>
</file>

<file path=ppt/tags/tag246.xml><?xml version="1.0" encoding="utf-8"?>
<p:tagLst xmlns:a="http://schemas.openxmlformats.org/drawingml/2006/main" xmlns:r="http://schemas.openxmlformats.org/officeDocument/2006/relationships" xmlns:p="http://schemas.openxmlformats.org/presentationml/2006/main">
  <p:tag name="THEMEIDC" val="3"/>
</p:tagLst>
</file>

<file path=ppt/tags/tag247.xml><?xml version="1.0" encoding="utf-8"?>
<p:tagLst xmlns:a="http://schemas.openxmlformats.org/drawingml/2006/main" xmlns:r="http://schemas.openxmlformats.org/officeDocument/2006/relationships" xmlns:p="http://schemas.openxmlformats.org/presentationml/2006/main">
  <p:tag name="THEMEID" val="4"/>
</p:tagLst>
</file>

<file path=ppt/tags/tag248.xml><?xml version="1.0" encoding="utf-8"?>
<p:tagLst xmlns:a="http://schemas.openxmlformats.org/drawingml/2006/main" xmlns:r="http://schemas.openxmlformats.org/officeDocument/2006/relationships" xmlns:p="http://schemas.openxmlformats.org/presentationml/2006/main">
  <p:tag name="THEMEIDC" val="4"/>
</p:tagLst>
</file>

<file path=ppt/tags/tag249.xml><?xml version="1.0" encoding="utf-8"?>
<p:tagLst xmlns:a="http://schemas.openxmlformats.org/drawingml/2006/main" xmlns:r="http://schemas.openxmlformats.org/officeDocument/2006/relationships" xmlns:p="http://schemas.openxmlformats.org/presentationml/2006/main">
  <p:tag name="THEMEID" val="5"/>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50.xml><?xml version="1.0" encoding="utf-8"?>
<p:tagLst xmlns:a="http://schemas.openxmlformats.org/drawingml/2006/main" xmlns:r="http://schemas.openxmlformats.org/officeDocument/2006/relationships" xmlns:p="http://schemas.openxmlformats.org/presentationml/2006/main">
  <p:tag name="THEMEIDC" val="5"/>
</p:tagLst>
</file>

<file path=ppt/tags/tag251.xml><?xml version="1.0" encoding="utf-8"?>
<p:tagLst xmlns:a="http://schemas.openxmlformats.org/drawingml/2006/main" xmlns:r="http://schemas.openxmlformats.org/officeDocument/2006/relationships" xmlns:p="http://schemas.openxmlformats.org/presentationml/2006/main">
  <p:tag name="THEMEID" val="6"/>
</p:tagLst>
</file>

<file path=ppt/tags/tag252.xml><?xml version="1.0" encoding="utf-8"?>
<p:tagLst xmlns:a="http://schemas.openxmlformats.org/drawingml/2006/main" xmlns:r="http://schemas.openxmlformats.org/officeDocument/2006/relationships" xmlns:p="http://schemas.openxmlformats.org/presentationml/2006/main">
  <p:tag name="THEMEIDC" val="6"/>
</p:tagLst>
</file>

<file path=ppt/tags/tag253.xml><?xml version="1.0" encoding="utf-8"?>
<p:tagLst xmlns:a="http://schemas.openxmlformats.org/drawingml/2006/main" xmlns:r="http://schemas.openxmlformats.org/officeDocument/2006/relationships" xmlns:p="http://schemas.openxmlformats.org/presentationml/2006/main">
  <p:tag name="THEMEID" val="7"/>
</p:tagLst>
</file>

<file path=ppt/tags/tag254.xml><?xml version="1.0" encoding="utf-8"?>
<p:tagLst xmlns:a="http://schemas.openxmlformats.org/drawingml/2006/main" xmlns:r="http://schemas.openxmlformats.org/officeDocument/2006/relationships" xmlns:p="http://schemas.openxmlformats.org/presentationml/2006/main">
  <p:tag name="THEMEIDC" val="7"/>
</p:tagLst>
</file>

<file path=ppt/tags/tag255.xml><?xml version="1.0" encoding="utf-8"?>
<p:tagLst xmlns:a="http://schemas.openxmlformats.org/drawingml/2006/main" xmlns:r="http://schemas.openxmlformats.org/officeDocument/2006/relationships" xmlns:p="http://schemas.openxmlformats.org/presentationml/2006/main">
  <p:tag name="THEMEID" val="8"/>
</p:tagLst>
</file>

<file path=ppt/tags/tag256.xml><?xml version="1.0" encoding="utf-8"?>
<p:tagLst xmlns:a="http://schemas.openxmlformats.org/drawingml/2006/main" xmlns:r="http://schemas.openxmlformats.org/officeDocument/2006/relationships" xmlns:p="http://schemas.openxmlformats.org/presentationml/2006/main">
  <p:tag name="THEMEIDC" val="8"/>
</p:tagLst>
</file>

<file path=ppt/tags/tag257.xml><?xml version="1.0" encoding="utf-8"?>
<p:tagLst xmlns:a="http://schemas.openxmlformats.org/drawingml/2006/main" xmlns:r="http://schemas.openxmlformats.org/officeDocument/2006/relationships" xmlns:p="http://schemas.openxmlformats.org/presentationml/2006/main">
  <p:tag name="THEMEID" val="9"/>
</p:tagLst>
</file>

<file path=ppt/tags/tag258.xml><?xml version="1.0" encoding="utf-8"?>
<p:tagLst xmlns:a="http://schemas.openxmlformats.org/drawingml/2006/main" xmlns:r="http://schemas.openxmlformats.org/officeDocument/2006/relationships" xmlns:p="http://schemas.openxmlformats.org/presentationml/2006/main">
  <p:tag name="THEMEIDC" val="9"/>
</p:tagLst>
</file>

<file path=ppt/tags/tag259.xml><?xml version="1.0" encoding="utf-8"?>
<p:tagLst xmlns:a="http://schemas.openxmlformats.org/drawingml/2006/main" xmlns:r="http://schemas.openxmlformats.org/officeDocument/2006/relationships" xmlns:p="http://schemas.openxmlformats.org/presentationml/2006/main">
  <p:tag name="THEMEID" val="10"/>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60.xml><?xml version="1.0" encoding="utf-8"?>
<p:tagLst xmlns:a="http://schemas.openxmlformats.org/drawingml/2006/main" xmlns:r="http://schemas.openxmlformats.org/officeDocument/2006/relationships" xmlns:p="http://schemas.openxmlformats.org/presentationml/2006/main">
  <p:tag name="THEMEIDC" val="10"/>
</p:tagLst>
</file>

<file path=ppt/tags/tag261.xml><?xml version="1.0" encoding="utf-8"?>
<p:tagLst xmlns:a="http://schemas.openxmlformats.org/drawingml/2006/main" xmlns:r="http://schemas.openxmlformats.org/officeDocument/2006/relationships" xmlns:p="http://schemas.openxmlformats.org/presentationml/2006/main">
  <p:tag name="THEMEID" val="11"/>
</p:tagLst>
</file>

<file path=ppt/tags/tag262.xml><?xml version="1.0" encoding="utf-8"?>
<p:tagLst xmlns:a="http://schemas.openxmlformats.org/drawingml/2006/main" xmlns:r="http://schemas.openxmlformats.org/officeDocument/2006/relationships" xmlns:p="http://schemas.openxmlformats.org/presentationml/2006/main">
  <p:tag name="THEMEIDC" val="11"/>
</p:tagLst>
</file>

<file path=ppt/tags/tag263.xml><?xml version="1.0" encoding="utf-8"?>
<p:tagLst xmlns:a="http://schemas.openxmlformats.org/drawingml/2006/main" xmlns:r="http://schemas.openxmlformats.org/officeDocument/2006/relationships" xmlns:p="http://schemas.openxmlformats.org/presentationml/2006/main">
  <p:tag name="THEMEID" val="12"/>
</p:tagLst>
</file>

<file path=ppt/tags/tag264.xml><?xml version="1.0" encoding="utf-8"?>
<p:tagLst xmlns:a="http://schemas.openxmlformats.org/drawingml/2006/main" xmlns:r="http://schemas.openxmlformats.org/officeDocument/2006/relationships" xmlns:p="http://schemas.openxmlformats.org/presentationml/2006/main">
  <p:tag name="THEMEIDC" val="12"/>
</p:tagLst>
</file>

<file path=ppt/tags/tag265.xml><?xml version="1.0" encoding="utf-8"?>
<p:tagLst xmlns:a="http://schemas.openxmlformats.org/drawingml/2006/main" xmlns:r="http://schemas.openxmlformats.org/officeDocument/2006/relationships" xmlns:p="http://schemas.openxmlformats.org/presentationml/2006/main">
  <p:tag name="THEMEIDCC" val="1"/>
</p:tagLst>
</file>

<file path=ppt/tags/tag266.xml><?xml version="1.0" encoding="utf-8"?>
<p:tagLst xmlns:a="http://schemas.openxmlformats.org/drawingml/2006/main" xmlns:r="http://schemas.openxmlformats.org/officeDocument/2006/relationships" xmlns:p="http://schemas.openxmlformats.org/presentationml/2006/main">
  <p:tag name="THEMEIDCCC" val="1"/>
</p:tagLst>
</file>

<file path=ppt/tags/tag267.xml><?xml version="1.0" encoding="utf-8"?>
<p:tagLst xmlns:a="http://schemas.openxmlformats.org/drawingml/2006/main" xmlns:r="http://schemas.openxmlformats.org/officeDocument/2006/relationships" xmlns:p="http://schemas.openxmlformats.org/presentationml/2006/main">
  <p:tag name="THEMEIDCC" val="2"/>
</p:tagLst>
</file>

<file path=ppt/tags/tag268.xml><?xml version="1.0" encoding="utf-8"?>
<p:tagLst xmlns:a="http://schemas.openxmlformats.org/drawingml/2006/main" xmlns:r="http://schemas.openxmlformats.org/officeDocument/2006/relationships" xmlns:p="http://schemas.openxmlformats.org/presentationml/2006/main">
  <p:tag name="THEMEIDCCC" val="2"/>
</p:tagLst>
</file>

<file path=ppt/tags/tag269.xml><?xml version="1.0" encoding="utf-8"?>
<p:tagLst xmlns:a="http://schemas.openxmlformats.org/drawingml/2006/main" xmlns:r="http://schemas.openxmlformats.org/officeDocument/2006/relationships" xmlns:p="http://schemas.openxmlformats.org/presentationml/2006/main">
  <p:tag name="THEMEIDCC" val="3"/>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70.xml><?xml version="1.0" encoding="utf-8"?>
<p:tagLst xmlns:a="http://schemas.openxmlformats.org/drawingml/2006/main" xmlns:r="http://schemas.openxmlformats.org/officeDocument/2006/relationships" xmlns:p="http://schemas.openxmlformats.org/presentationml/2006/main">
  <p:tag name="THEMEIDCCC" val="3"/>
</p:tagLst>
</file>

<file path=ppt/tags/tag271.xml><?xml version="1.0" encoding="utf-8"?>
<p:tagLst xmlns:a="http://schemas.openxmlformats.org/drawingml/2006/main" xmlns:r="http://schemas.openxmlformats.org/officeDocument/2006/relationships" xmlns:p="http://schemas.openxmlformats.org/presentationml/2006/main">
  <p:tag name="THEMEIDCC" val="4"/>
</p:tagLst>
</file>

<file path=ppt/tags/tag272.xml><?xml version="1.0" encoding="utf-8"?>
<p:tagLst xmlns:a="http://schemas.openxmlformats.org/drawingml/2006/main" xmlns:r="http://schemas.openxmlformats.org/officeDocument/2006/relationships" xmlns:p="http://schemas.openxmlformats.org/presentationml/2006/main">
  <p:tag name="THEMEIDCCC" val="4"/>
</p:tagLst>
</file>

<file path=ppt/tags/tag273.xml><?xml version="1.0" encoding="utf-8"?>
<p:tagLst xmlns:a="http://schemas.openxmlformats.org/drawingml/2006/main" xmlns:r="http://schemas.openxmlformats.org/officeDocument/2006/relationships" xmlns:p="http://schemas.openxmlformats.org/presentationml/2006/main">
  <p:tag name="THEMEIDCC" val="5"/>
</p:tagLst>
</file>

<file path=ppt/tags/tag274.xml><?xml version="1.0" encoding="utf-8"?>
<p:tagLst xmlns:a="http://schemas.openxmlformats.org/drawingml/2006/main" xmlns:r="http://schemas.openxmlformats.org/officeDocument/2006/relationships" xmlns:p="http://schemas.openxmlformats.org/presentationml/2006/main">
  <p:tag name="THEMEIDCCC" val="5"/>
</p:tagLst>
</file>

<file path=ppt/tags/tag275.xml><?xml version="1.0" encoding="utf-8"?>
<p:tagLst xmlns:a="http://schemas.openxmlformats.org/drawingml/2006/main" xmlns:r="http://schemas.openxmlformats.org/officeDocument/2006/relationships" xmlns:p="http://schemas.openxmlformats.org/presentationml/2006/main">
  <p:tag name="THEMEIDCC" val="6"/>
</p:tagLst>
</file>

<file path=ppt/tags/tag276.xml><?xml version="1.0" encoding="utf-8"?>
<p:tagLst xmlns:a="http://schemas.openxmlformats.org/drawingml/2006/main" xmlns:r="http://schemas.openxmlformats.org/officeDocument/2006/relationships" xmlns:p="http://schemas.openxmlformats.org/presentationml/2006/main">
  <p:tag name="THEMEIDCCC" val="6"/>
</p:tagLst>
</file>

<file path=ppt/tags/tag277.xml><?xml version="1.0" encoding="utf-8"?>
<p:tagLst xmlns:a="http://schemas.openxmlformats.org/drawingml/2006/main" xmlns:r="http://schemas.openxmlformats.org/officeDocument/2006/relationships" xmlns:p="http://schemas.openxmlformats.org/presentationml/2006/main">
  <p:tag name="THEMEIDCC" val="7"/>
</p:tagLst>
</file>

<file path=ppt/tags/tag278.xml><?xml version="1.0" encoding="utf-8"?>
<p:tagLst xmlns:a="http://schemas.openxmlformats.org/drawingml/2006/main" xmlns:r="http://schemas.openxmlformats.org/officeDocument/2006/relationships" xmlns:p="http://schemas.openxmlformats.org/presentationml/2006/main">
  <p:tag name="THEMEIDCCC" val="7"/>
</p:tagLst>
</file>

<file path=ppt/tags/tag279.xml><?xml version="1.0" encoding="utf-8"?>
<p:tagLst xmlns:a="http://schemas.openxmlformats.org/drawingml/2006/main" xmlns:r="http://schemas.openxmlformats.org/officeDocument/2006/relationships" xmlns:p="http://schemas.openxmlformats.org/presentationml/2006/main">
  <p:tag name="THEMEIDCC" val="8"/>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80.xml><?xml version="1.0" encoding="utf-8"?>
<p:tagLst xmlns:a="http://schemas.openxmlformats.org/drawingml/2006/main" xmlns:r="http://schemas.openxmlformats.org/officeDocument/2006/relationships" xmlns:p="http://schemas.openxmlformats.org/presentationml/2006/main">
  <p:tag name="THEMEIDCCC" val="8"/>
</p:tagLst>
</file>

<file path=ppt/tags/tag281.xml><?xml version="1.0" encoding="utf-8"?>
<p:tagLst xmlns:a="http://schemas.openxmlformats.org/drawingml/2006/main" xmlns:r="http://schemas.openxmlformats.org/officeDocument/2006/relationships" xmlns:p="http://schemas.openxmlformats.org/presentationml/2006/main">
  <p:tag name="THEMEIDCC" val="9"/>
</p:tagLst>
</file>

<file path=ppt/tags/tag282.xml><?xml version="1.0" encoding="utf-8"?>
<p:tagLst xmlns:a="http://schemas.openxmlformats.org/drawingml/2006/main" xmlns:r="http://schemas.openxmlformats.org/officeDocument/2006/relationships" xmlns:p="http://schemas.openxmlformats.org/presentationml/2006/main">
  <p:tag name="THEMEIDCCC" val="9"/>
</p:tagLst>
</file>

<file path=ppt/tags/tag283.xml><?xml version="1.0" encoding="utf-8"?>
<p:tagLst xmlns:a="http://schemas.openxmlformats.org/drawingml/2006/main" xmlns:r="http://schemas.openxmlformats.org/officeDocument/2006/relationships" xmlns:p="http://schemas.openxmlformats.org/presentationml/2006/main">
  <p:tag name="THEMEIDCC" val="10"/>
</p:tagLst>
</file>

<file path=ppt/tags/tag284.xml><?xml version="1.0" encoding="utf-8"?>
<p:tagLst xmlns:a="http://schemas.openxmlformats.org/drawingml/2006/main" xmlns:r="http://schemas.openxmlformats.org/officeDocument/2006/relationships" xmlns:p="http://schemas.openxmlformats.org/presentationml/2006/main">
  <p:tag name="THEMEIDCCC" val="10"/>
</p:tagLst>
</file>

<file path=ppt/tags/tag285.xml><?xml version="1.0" encoding="utf-8"?>
<p:tagLst xmlns:a="http://schemas.openxmlformats.org/drawingml/2006/main" xmlns:r="http://schemas.openxmlformats.org/officeDocument/2006/relationships" xmlns:p="http://schemas.openxmlformats.org/presentationml/2006/main">
  <p:tag name="THEMEIDCC" val="11"/>
</p:tagLst>
</file>

<file path=ppt/tags/tag286.xml><?xml version="1.0" encoding="utf-8"?>
<p:tagLst xmlns:a="http://schemas.openxmlformats.org/drawingml/2006/main" xmlns:r="http://schemas.openxmlformats.org/officeDocument/2006/relationships" xmlns:p="http://schemas.openxmlformats.org/presentationml/2006/main">
  <p:tag name="THEMEIDCCC" val="11"/>
</p:tagLst>
</file>

<file path=ppt/tags/tag287.xml><?xml version="1.0" encoding="utf-8"?>
<p:tagLst xmlns:a="http://schemas.openxmlformats.org/drawingml/2006/main" xmlns:r="http://schemas.openxmlformats.org/officeDocument/2006/relationships" xmlns:p="http://schemas.openxmlformats.org/presentationml/2006/main">
  <p:tag name="THEMEIDCC" val="12"/>
</p:tagLst>
</file>

<file path=ppt/tags/tag288.xml><?xml version="1.0" encoding="utf-8"?>
<p:tagLst xmlns:a="http://schemas.openxmlformats.org/drawingml/2006/main" xmlns:r="http://schemas.openxmlformats.org/officeDocument/2006/relationships" xmlns:p="http://schemas.openxmlformats.org/presentationml/2006/main">
  <p:tag name="THEMEIDCCC" val="1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49.xml><?xml version="1.0" encoding="utf-8"?>
<p:tagLst xmlns:a="http://schemas.openxmlformats.org/drawingml/2006/main" xmlns:r="http://schemas.openxmlformats.org/officeDocument/2006/relationships" xmlns:p="http://schemas.openxmlformats.org/presentationml/2006/main">
  <p:tag name="THEMEID" val="1"/>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50.xml><?xml version="1.0" encoding="utf-8"?>
<p:tagLst xmlns:a="http://schemas.openxmlformats.org/drawingml/2006/main" xmlns:r="http://schemas.openxmlformats.org/officeDocument/2006/relationships" xmlns:p="http://schemas.openxmlformats.org/presentationml/2006/main">
  <p:tag name="THEMEIDC" val="1"/>
</p:tagLst>
</file>

<file path=ppt/tags/tag51.xml><?xml version="1.0" encoding="utf-8"?>
<p:tagLst xmlns:a="http://schemas.openxmlformats.org/drawingml/2006/main" xmlns:r="http://schemas.openxmlformats.org/officeDocument/2006/relationships" xmlns:p="http://schemas.openxmlformats.org/presentationml/2006/main">
  <p:tag name="THEMEID" val="2"/>
</p:tagLst>
</file>

<file path=ppt/tags/tag52.xml><?xml version="1.0" encoding="utf-8"?>
<p:tagLst xmlns:a="http://schemas.openxmlformats.org/drawingml/2006/main" xmlns:r="http://schemas.openxmlformats.org/officeDocument/2006/relationships" xmlns:p="http://schemas.openxmlformats.org/presentationml/2006/main">
  <p:tag name="THEMEIDC" val="2"/>
</p:tagLst>
</file>

<file path=ppt/tags/tag53.xml><?xml version="1.0" encoding="utf-8"?>
<p:tagLst xmlns:a="http://schemas.openxmlformats.org/drawingml/2006/main" xmlns:r="http://schemas.openxmlformats.org/officeDocument/2006/relationships" xmlns:p="http://schemas.openxmlformats.org/presentationml/2006/main">
  <p:tag name="THEMEID" val="3"/>
</p:tagLst>
</file>

<file path=ppt/tags/tag54.xml><?xml version="1.0" encoding="utf-8"?>
<p:tagLst xmlns:a="http://schemas.openxmlformats.org/drawingml/2006/main" xmlns:r="http://schemas.openxmlformats.org/officeDocument/2006/relationships" xmlns:p="http://schemas.openxmlformats.org/presentationml/2006/main">
  <p:tag name="THEMEIDC" val="3"/>
</p:tagLst>
</file>

<file path=ppt/tags/tag55.xml><?xml version="1.0" encoding="utf-8"?>
<p:tagLst xmlns:a="http://schemas.openxmlformats.org/drawingml/2006/main" xmlns:r="http://schemas.openxmlformats.org/officeDocument/2006/relationships" xmlns:p="http://schemas.openxmlformats.org/presentationml/2006/main">
  <p:tag name="THEMEID" val="4"/>
</p:tagLst>
</file>

<file path=ppt/tags/tag56.xml><?xml version="1.0" encoding="utf-8"?>
<p:tagLst xmlns:a="http://schemas.openxmlformats.org/drawingml/2006/main" xmlns:r="http://schemas.openxmlformats.org/officeDocument/2006/relationships" xmlns:p="http://schemas.openxmlformats.org/presentationml/2006/main">
  <p:tag name="THEMEIDC" val="4"/>
</p:tagLst>
</file>

<file path=ppt/tags/tag57.xml><?xml version="1.0" encoding="utf-8"?>
<p:tagLst xmlns:a="http://schemas.openxmlformats.org/drawingml/2006/main" xmlns:r="http://schemas.openxmlformats.org/officeDocument/2006/relationships" xmlns:p="http://schemas.openxmlformats.org/presentationml/2006/main">
  <p:tag name="THEMEID" val="5"/>
</p:tagLst>
</file>

<file path=ppt/tags/tag58.xml><?xml version="1.0" encoding="utf-8"?>
<p:tagLst xmlns:a="http://schemas.openxmlformats.org/drawingml/2006/main" xmlns:r="http://schemas.openxmlformats.org/officeDocument/2006/relationships" xmlns:p="http://schemas.openxmlformats.org/presentationml/2006/main">
  <p:tag name="THEMEIDC" val="5"/>
</p:tagLst>
</file>

<file path=ppt/tags/tag59.xml><?xml version="1.0" encoding="utf-8"?>
<p:tagLst xmlns:a="http://schemas.openxmlformats.org/drawingml/2006/main" xmlns:r="http://schemas.openxmlformats.org/officeDocument/2006/relationships" xmlns:p="http://schemas.openxmlformats.org/presentationml/2006/main">
  <p:tag name="THEMEID" val="6"/>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60.xml><?xml version="1.0" encoding="utf-8"?>
<p:tagLst xmlns:a="http://schemas.openxmlformats.org/drawingml/2006/main" xmlns:r="http://schemas.openxmlformats.org/officeDocument/2006/relationships" xmlns:p="http://schemas.openxmlformats.org/presentationml/2006/main">
  <p:tag name="THEMEIDC" val="6"/>
</p:tagLst>
</file>

<file path=ppt/tags/tag61.xml><?xml version="1.0" encoding="utf-8"?>
<p:tagLst xmlns:a="http://schemas.openxmlformats.org/drawingml/2006/main" xmlns:r="http://schemas.openxmlformats.org/officeDocument/2006/relationships" xmlns:p="http://schemas.openxmlformats.org/presentationml/2006/main">
  <p:tag name="THEMEID" val="7"/>
</p:tagLst>
</file>

<file path=ppt/tags/tag62.xml><?xml version="1.0" encoding="utf-8"?>
<p:tagLst xmlns:a="http://schemas.openxmlformats.org/drawingml/2006/main" xmlns:r="http://schemas.openxmlformats.org/officeDocument/2006/relationships" xmlns:p="http://schemas.openxmlformats.org/presentationml/2006/main">
  <p:tag name="THEMEIDC" val="7"/>
</p:tagLst>
</file>

<file path=ppt/tags/tag63.xml><?xml version="1.0" encoding="utf-8"?>
<p:tagLst xmlns:a="http://schemas.openxmlformats.org/drawingml/2006/main" xmlns:r="http://schemas.openxmlformats.org/officeDocument/2006/relationships" xmlns:p="http://schemas.openxmlformats.org/presentationml/2006/main">
  <p:tag name="THEMEID" val="8"/>
</p:tagLst>
</file>

<file path=ppt/tags/tag64.xml><?xml version="1.0" encoding="utf-8"?>
<p:tagLst xmlns:a="http://schemas.openxmlformats.org/drawingml/2006/main" xmlns:r="http://schemas.openxmlformats.org/officeDocument/2006/relationships" xmlns:p="http://schemas.openxmlformats.org/presentationml/2006/main">
  <p:tag name="THEMEIDC" val="8"/>
</p:tagLst>
</file>

<file path=ppt/tags/tag65.xml><?xml version="1.0" encoding="utf-8"?>
<p:tagLst xmlns:a="http://schemas.openxmlformats.org/drawingml/2006/main" xmlns:r="http://schemas.openxmlformats.org/officeDocument/2006/relationships" xmlns:p="http://schemas.openxmlformats.org/presentationml/2006/main">
  <p:tag name="THEMEID" val="9"/>
</p:tagLst>
</file>

<file path=ppt/tags/tag66.xml><?xml version="1.0" encoding="utf-8"?>
<p:tagLst xmlns:a="http://schemas.openxmlformats.org/drawingml/2006/main" xmlns:r="http://schemas.openxmlformats.org/officeDocument/2006/relationships" xmlns:p="http://schemas.openxmlformats.org/presentationml/2006/main">
  <p:tag name="THEMEIDC" val="9"/>
</p:tagLst>
</file>

<file path=ppt/tags/tag67.xml><?xml version="1.0" encoding="utf-8"?>
<p:tagLst xmlns:a="http://schemas.openxmlformats.org/drawingml/2006/main" xmlns:r="http://schemas.openxmlformats.org/officeDocument/2006/relationships" xmlns:p="http://schemas.openxmlformats.org/presentationml/2006/main">
  <p:tag name="THEMEID" val="10"/>
</p:tagLst>
</file>

<file path=ppt/tags/tag68.xml><?xml version="1.0" encoding="utf-8"?>
<p:tagLst xmlns:a="http://schemas.openxmlformats.org/drawingml/2006/main" xmlns:r="http://schemas.openxmlformats.org/officeDocument/2006/relationships" xmlns:p="http://schemas.openxmlformats.org/presentationml/2006/main">
  <p:tag name="THEMEIDC" val="10"/>
</p:tagLst>
</file>

<file path=ppt/tags/tag69.xml><?xml version="1.0" encoding="utf-8"?>
<p:tagLst xmlns:a="http://schemas.openxmlformats.org/drawingml/2006/main" xmlns:r="http://schemas.openxmlformats.org/officeDocument/2006/relationships" xmlns:p="http://schemas.openxmlformats.org/presentationml/2006/main">
  <p:tag name="THEMEID" val="11"/>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70.xml><?xml version="1.0" encoding="utf-8"?>
<p:tagLst xmlns:a="http://schemas.openxmlformats.org/drawingml/2006/main" xmlns:r="http://schemas.openxmlformats.org/officeDocument/2006/relationships" xmlns:p="http://schemas.openxmlformats.org/presentationml/2006/main">
  <p:tag name="THEMEIDC" val="11"/>
</p:tagLst>
</file>

<file path=ppt/tags/tag71.xml><?xml version="1.0" encoding="utf-8"?>
<p:tagLst xmlns:a="http://schemas.openxmlformats.org/drawingml/2006/main" xmlns:r="http://schemas.openxmlformats.org/officeDocument/2006/relationships" xmlns:p="http://schemas.openxmlformats.org/presentationml/2006/main">
  <p:tag name="THEMEID" val="12"/>
</p:tagLst>
</file>

<file path=ppt/tags/tag72.xml><?xml version="1.0" encoding="utf-8"?>
<p:tagLst xmlns:a="http://schemas.openxmlformats.org/drawingml/2006/main" xmlns:r="http://schemas.openxmlformats.org/officeDocument/2006/relationships" xmlns:p="http://schemas.openxmlformats.org/presentationml/2006/main">
  <p:tag name="THEMEIDC" val="12"/>
</p:tagLst>
</file>

<file path=ppt/tags/tag73.xml><?xml version="1.0" encoding="utf-8"?>
<p:tagLst xmlns:a="http://schemas.openxmlformats.org/drawingml/2006/main" xmlns:r="http://schemas.openxmlformats.org/officeDocument/2006/relationships" xmlns:p="http://schemas.openxmlformats.org/presentationml/2006/main">
  <p:tag name="THEMEIDCC" val="1"/>
</p:tagLst>
</file>

<file path=ppt/tags/tag74.xml><?xml version="1.0" encoding="utf-8"?>
<p:tagLst xmlns:a="http://schemas.openxmlformats.org/drawingml/2006/main" xmlns:r="http://schemas.openxmlformats.org/officeDocument/2006/relationships" xmlns:p="http://schemas.openxmlformats.org/presentationml/2006/main">
  <p:tag name="THEMEIDCCC" val="1"/>
</p:tagLst>
</file>

<file path=ppt/tags/tag75.xml><?xml version="1.0" encoding="utf-8"?>
<p:tagLst xmlns:a="http://schemas.openxmlformats.org/drawingml/2006/main" xmlns:r="http://schemas.openxmlformats.org/officeDocument/2006/relationships" xmlns:p="http://schemas.openxmlformats.org/presentationml/2006/main">
  <p:tag name="THEMEIDCC" val="2"/>
</p:tagLst>
</file>

<file path=ppt/tags/tag76.xml><?xml version="1.0" encoding="utf-8"?>
<p:tagLst xmlns:a="http://schemas.openxmlformats.org/drawingml/2006/main" xmlns:r="http://schemas.openxmlformats.org/officeDocument/2006/relationships" xmlns:p="http://schemas.openxmlformats.org/presentationml/2006/main">
  <p:tag name="THEMEIDCCC" val="2"/>
</p:tagLst>
</file>

<file path=ppt/tags/tag77.xml><?xml version="1.0" encoding="utf-8"?>
<p:tagLst xmlns:a="http://schemas.openxmlformats.org/drawingml/2006/main" xmlns:r="http://schemas.openxmlformats.org/officeDocument/2006/relationships" xmlns:p="http://schemas.openxmlformats.org/presentationml/2006/main">
  <p:tag name="THEMEIDCC" val="3"/>
</p:tagLst>
</file>

<file path=ppt/tags/tag78.xml><?xml version="1.0" encoding="utf-8"?>
<p:tagLst xmlns:a="http://schemas.openxmlformats.org/drawingml/2006/main" xmlns:r="http://schemas.openxmlformats.org/officeDocument/2006/relationships" xmlns:p="http://schemas.openxmlformats.org/presentationml/2006/main">
  <p:tag name="THEMEIDCCC" val="3"/>
</p:tagLst>
</file>

<file path=ppt/tags/tag79.xml><?xml version="1.0" encoding="utf-8"?>
<p:tagLst xmlns:a="http://schemas.openxmlformats.org/drawingml/2006/main" xmlns:r="http://schemas.openxmlformats.org/officeDocument/2006/relationships" xmlns:p="http://schemas.openxmlformats.org/presentationml/2006/main">
  <p:tag name="THEMEIDCC"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80.xml><?xml version="1.0" encoding="utf-8"?>
<p:tagLst xmlns:a="http://schemas.openxmlformats.org/drawingml/2006/main" xmlns:r="http://schemas.openxmlformats.org/officeDocument/2006/relationships" xmlns:p="http://schemas.openxmlformats.org/presentationml/2006/main">
  <p:tag name="THEMEIDCCC" val="4"/>
</p:tagLst>
</file>

<file path=ppt/tags/tag81.xml><?xml version="1.0" encoding="utf-8"?>
<p:tagLst xmlns:a="http://schemas.openxmlformats.org/drawingml/2006/main" xmlns:r="http://schemas.openxmlformats.org/officeDocument/2006/relationships" xmlns:p="http://schemas.openxmlformats.org/presentationml/2006/main">
  <p:tag name="THEMEIDCC" val="5"/>
</p:tagLst>
</file>

<file path=ppt/tags/tag82.xml><?xml version="1.0" encoding="utf-8"?>
<p:tagLst xmlns:a="http://schemas.openxmlformats.org/drawingml/2006/main" xmlns:r="http://schemas.openxmlformats.org/officeDocument/2006/relationships" xmlns:p="http://schemas.openxmlformats.org/presentationml/2006/main">
  <p:tag name="THEMEIDCCC" val="5"/>
</p:tagLst>
</file>

<file path=ppt/tags/tag83.xml><?xml version="1.0" encoding="utf-8"?>
<p:tagLst xmlns:a="http://schemas.openxmlformats.org/drawingml/2006/main" xmlns:r="http://schemas.openxmlformats.org/officeDocument/2006/relationships" xmlns:p="http://schemas.openxmlformats.org/presentationml/2006/main">
  <p:tag name="THEMEIDCC" val="6"/>
</p:tagLst>
</file>

<file path=ppt/tags/tag84.xml><?xml version="1.0" encoding="utf-8"?>
<p:tagLst xmlns:a="http://schemas.openxmlformats.org/drawingml/2006/main" xmlns:r="http://schemas.openxmlformats.org/officeDocument/2006/relationships" xmlns:p="http://schemas.openxmlformats.org/presentationml/2006/main">
  <p:tag name="THEMEIDCCC" val="6"/>
</p:tagLst>
</file>

<file path=ppt/tags/tag85.xml><?xml version="1.0" encoding="utf-8"?>
<p:tagLst xmlns:a="http://schemas.openxmlformats.org/drawingml/2006/main" xmlns:r="http://schemas.openxmlformats.org/officeDocument/2006/relationships" xmlns:p="http://schemas.openxmlformats.org/presentationml/2006/main">
  <p:tag name="THEMEIDCC" val="7"/>
</p:tagLst>
</file>

<file path=ppt/tags/tag86.xml><?xml version="1.0" encoding="utf-8"?>
<p:tagLst xmlns:a="http://schemas.openxmlformats.org/drawingml/2006/main" xmlns:r="http://schemas.openxmlformats.org/officeDocument/2006/relationships" xmlns:p="http://schemas.openxmlformats.org/presentationml/2006/main">
  <p:tag name="THEMEIDCCC" val="7"/>
</p:tagLst>
</file>

<file path=ppt/tags/tag87.xml><?xml version="1.0" encoding="utf-8"?>
<p:tagLst xmlns:a="http://schemas.openxmlformats.org/drawingml/2006/main" xmlns:r="http://schemas.openxmlformats.org/officeDocument/2006/relationships" xmlns:p="http://schemas.openxmlformats.org/presentationml/2006/main">
  <p:tag name="THEMEIDCC" val="8"/>
</p:tagLst>
</file>

<file path=ppt/tags/tag88.xml><?xml version="1.0" encoding="utf-8"?>
<p:tagLst xmlns:a="http://schemas.openxmlformats.org/drawingml/2006/main" xmlns:r="http://schemas.openxmlformats.org/officeDocument/2006/relationships" xmlns:p="http://schemas.openxmlformats.org/presentationml/2006/main">
  <p:tag name="THEMEIDCCC" val="8"/>
</p:tagLst>
</file>

<file path=ppt/tags/tag89.xml><?xml version="1.0" encoding="utf-8"?>
<p:tagLst xmlns:a="http://schemas.openxmlformats.org/drawingml/2006/main" xmlns:r="http://schemas.openxmlformats.org/officeDocument/2006/relationships" xmlns:p="http://schemas.openxmlformats.org/presentationml/2006/main">
  <p:tag name="THEMEIDCC" val="9"/>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ags/tag90.xml><?xml version="1.0" encoding="utf-8"?>
<p:tagLst xmlns:a="http://schemas.openxmlformats.org/drawingml/2006/main" xmlns:r="http://schemas.openxmlformats.org/officeDocument/2006/relationships" xmlns:p="http://schemas.openxmlformats.org/presentationml/2006/main">
  <p:tag name="THEMEIDCCC" val="9"/>
</p:tagLst>
</file>

<file path=ppt/tags/tag91.xml><?xml version="1.0" encoding="utf-8"?>
<p:tagLst xmlns:a="http://schemas.openxmlformats.org/drawingml/2006/main" xmlns:r="http://schemas.openxmlformats.org/officeDocument/2006/relationships" xmlns:p="http://schemas.openxmlformats.org/presentationml/2006/main">
  <p:tag name="THEMEIDCC" val="10"/>
</p:tagLst>
</file>

<file path=ppt/tags/tag92.xml><?xml version="1.0" encoding="utf-8"?>
<p:tagLst xmlns:a="http://schemas.openxmlformats.org/drawingml/2006/main" xmlns:r="http://schemas.openxmlformats.org/officeDocument/2006/relationships" xmlns:p="http://schemas.openxmlformats.org/presentationml/2006/main">
  <p:tag name="THEMEIDCCC" val="10"/>
</p:tagLst>
</file>

<file path=ppt/tags/tag93.xml><?xml version="1.0" encoding="utf-8"?>
<p:tagLst xmlns:a="http://schemas.openxmlformats.org/drawingml/2006/main" xmlns:r="http://schemas.openxmlformats.org/officeDocument/2006/relationships" xmlns:p="http://schemas.openxmlformats.org/presentationml/2006/main">
  <p:tag name="THEMEIDCC" val="11"/>
</p:tagLst>
</file>

<file path=ppt/tags/tag94.xml><?xml version="1.0" encoding="utf-8"?>
<p:tagLst xmlns:a="http://schemas.openxmlformats.org/drawingml/2006/main" xmlns:r="http://schemas.openxmlformats.org/officeDocument/2006/relationships" xmlns:p="http://schemas.openxmlformats.org/presentationml/2006/main">
  <p:tag name="THEMEIDCCC" val="11"/>
</p:tagLst>
</file>

<file path=ppt/tags/tag95.xml><?xml version="1.0" encoding="utf-8"?>
<p:tagLst xmlns:a="http://schemas.openxmlformats.org/drawingml/2006/main" xmlns:r="http://schemas.openxmlformats.org/officeDocument/2006/relationships" xmlns:p="http://schemas.openxmlformats.org/presentationml/2006/main">
  <p:tag name="THEMEIDCC" val="12"/>
</p:tagLst>
</file>

<file path=ppt/tags/tag96.xml><?xml version="1.0" encoding="utf-8"?>
<p:tagLst xmlns:a="http://schemas.openxmlformats.org/drawingml/2006/main" xmlns:r="http://schemas.openxmlformats.org/officeDocument/2006/relationships" xmlns:p="http://schemas.openxmlformats.org/presentationml/2006/main">
  <p:tag name="THEMEIDCCC" val="12"/>
</p:tagLst>
</file>

<file path=ppt/tags/tag97.xml><?xml version="1.0" encoding="utf-8"?>
<p:tagLst xmlns:a="http://schemas.openxmlformats.org/drawingml/2006/main" xmlns:r="http://schemas.openxmlformats.org/officeDocument/2006/relationships" xmlns:p="http://schemas.openxmlformats.org/presentationml/2006/main">
  <p:tag name="THEMEID" val="1"/>
</p:tagLst>
</file>

<file path=ppt/tags/tag98.xml><?xml version="1.0" encoding="utf-8"?>
<p:tagLst xmlns:a="http://schemas.openxmlformats.org/drawingml/2006/main" xmlns:r="http://schemas.openxmlformats.org/officeDocument/2006/relationships" xmlns:p="http://schemas.openxmlformats.org/presentationml/2006/main">
  <p:tag name="THEMEIDC" val="1"/>
</p:tagLst>
</file>

<file path=ppt/tags/tag99.xml><?xml version="1.0" encoding="utf-8"?>
<p:tagLst xmlns:a="http://schemas.openxmlformats.org/drawingml/2006/main" xmlns:r="http://schemas.openxmlformats.org/officeDocument/2006/relationships" xmlns:p="http://schemas.openxmlformats.org/presentationml/2006/main">
  <p:tag name="THEMEID" val="2"/>
</p:tagLst>
</file>

<file path=ppt/theme/theme1.xml><?xml version="1.0" encoding="utf-8"?>
<a:theme xmlns:a="http://schemas.openxmlformats.org/drawingml/2006/main" name="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0.xml><?xml version="1.0" encoding="utf-8"?>
<a:theme xmlns:a="http://schemas.openxmlformats.org/drawingml/2006/main" name="1_Thank You">
  <a:themeElements>
    <a:clrScheme name="1_Thank You 1">
      <a:dk1>
        <a:srgbClr val="000000"/>
      </a:dk1>
      <a:lt1>
        <a:srgbClr val="FFFFFF"/>
      </a:lt1>
      <a:dk2>
        <a:srgbClr val="4E84C4"/>
      </a:dk2>
      <a:lt2>
        <a:srgbClr val="000000"/>
      </a:lt2>
      <a:accent1>
        <a:srgbClr val="0063BE"/>
      </a:accent1>
      <a:accent2>
        <a:srgbClr val="83389B"/>
      </a:accent2>
      <a:accent3>
        <a:srgbClr val="FFFFFF"/>
      </a:accent3>
      <a:accent4>
        <a:srgbClr val="000000"/>
      </a:accent4>
      <a:accent5>
        <a:srgbClr val="AAB7DB"/>
      </a:accent5>
      <a:accent6>
        <a:srgbClr val="76328C"/>
      </a:accent6>
      <a:hlink>
        <a:srgbClr val="0000FF"/>
      </a:hlink>
      <a:folHlink>
        <a:srgbClr val="800080"/>
      </a:folHlink>
    </a:clrScheme>
    <a:fontScheme name="1_Thank You">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hank You 1">
        <a:dk1>
          <a:srgbClr val="000000"/>
        </a:dk1>
        <a:lt1>
          <a:srgbClr val="FFFFFF"/>
        </a:lt1>
        <a:dk2>
          <a:srgbClr val="4E84C4"/>
        </a:dk2>
        <a:lt2>
          <a:srgbClr val="000000"/>
        </a:lt2>
        <a:accent1>
          <a:srgbClr val="0063BE"/>
        </a:accent1>
        <a:accent2>
          <a:srgbClr val="83389B"/>
        </a:accent2>
        <a:accent3>
          <a:srgbClr val="FFFFFF"/>
        </a:accent3>
        <a:accent4>
          <a:srgbClr val="000000"/>
        </a:accent4>
        <a:accent5>
          <a:srgbClr val="AAB7DB"/>
        </a:accent5>
        <a:accent6>
          <a:srgbClr val="76328C"/>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2.xml><?xml version="1.0" encoding="utf-8"?>
<a:theme xmlns:a="http://schemas.openxmlformats.org/drawingml/2006/main" name="TCS Corporate Research Presentation">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13.xml><?xml version="1.0" encoding="utf-8"?>
<a:theme xmlns:a="http://schemas.openxmlformats.org/drawingml/2006/main" name="2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4.xml><?xml version="1.0" encoding="utf-8"?>
<a:theme xmlns:a="http://schemas.openxmlformats.org/drawingml/2006/main" name="3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5.xml><?xml version="1.0" encoding="utf-8"?>
<a:theme xmlns:a="http://schemas.openxmlformats.org/drawingml/2006/main" name="4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6.xml><?xml version="1.0" encoding="utf-8"?>
<a:theme xmlns:a="http://schemas.openxmlformats.org/drawingml/2006/main" name="5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GCP Deliverable &amp; Presentation Graphics Standard - Master Slide">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emplate_for_Corporate_marketing">
  <a:themeElements>
    <a:clrScheme name="Template_for_Corporate_marketing 4">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33CC33"/>
      </a:hlink>
      <a:folHlink>
        <a:srgbClr val="990033"/>
      </a:folHlink>
    </a:clrScheme>
    <a:fontScheme name="Template_for_Corporate_marketing">
      <a:majorFont>
        <a:latin typeface="Myriad Pro"/>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_for_Corporate_marketing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
      <a:clrScheme name="Template_for_Corporate_marketing 2">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009900"/>
        </a:hlink>
        <a:folHlink>
          <a:srgbClr val="CC0000"/>
        </a:folHlink>
      </a:clrScheme>
      <a:clrMap bg1="lt1" tx1="dk1" bg2="lt2" tx2="dk2" accent1="accent1" accent2="accent2" accent3="accent3" accent4="accent4" accent5="accent5" accent6="accent6" hlink="hlink" folHlink="folHlink"/>
    </a:extraClrScheme>
    <a:extraClrScheme>
      <a:clrScheme name="Template_for_Corporate_marketing 3">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33CC33"/>
        </a:hlink>
        <a:folHlink>
          <a:srgbClr val="CC0000"/>
        </a:folHlink>
      </a:clrScheme>
      <a:clrMap bg1="lt1" tx1="dk1" bg2="lt2" tx2="dk2" accent1="accent1" accent2="accent2" accent3="accent3" accent4="accent4" accent5="accent5" accent6="accent6" hlink="hlink" folHlink="folHlink"/>
    </a:extraClrScheme>
    <a:extraClrScheme>
      <a:clrScheme name="Template_for_Corporate_marketing 4">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33CC33"/>
        </a:hlink>
        <a:folHlink>
          <a:srgbClr val="990033"/>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TCS_Presentation Template">
  <a:themeElements>
    <a:clrScheme name="7_TCS_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TCS_Presentation Template">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TCS_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Divider 1">
  <a:themeElements>
    <a:clrScheme name="1_Divider 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ivider 1">
      <a:majorFont>
        <a:latin typeface="Myriad Pro"/>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vider 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7FC3D1D4134A4EA3D1E5F2886A8BAF" ma:contentTypeVersion="9" ma:contentTypeDescription="Create a new document." ma:contentTypeScope="" ma:versionID="390fa769db962f7ad2b0bb8af6831a28">
  <xsd:schema xmlns:xsd="http://www.w3.org/2001/XMLSchema" xmlns:p="http://schemas.microsoft.com/office/2006/metadata/properties" xmlns:ns2="1e522788-807d-4c3b-a21c-e4669516c0a0" targetNamespace="http://schemas.microsoft.com/office/2006/metadata/properties" ma:root="true" ma:fieldsID="a00a6fd85a794dfbdcb9938a0ba7f395" ns2:_="">
    <xsd:import namespace="1e522788-807d-4c3b-a21c-e4669516c0a0"/>
    <xsd:element name="properties">
      <xsd:complexType>
        <xsd:sequence>
          <xsd:element name="documentManagement">
            <xsd:complexType>
              <xsd:all>
                <xsd:element ref="ns2:ResearchTracks" minOccurs="0"/>
                <xsd:element ref="ns2:Verticals" minOccurs="0"/>
                <xsd:element ref="ns2:Region" minOccurs="0"/>
                <xsd:element ref="ns2:Services" minOccurs="0"/>
              </xsd:all>
            </xsd:complexType>
          </xsd:element>
        </xsd:sequence>
      </xsd:complexType>
    </xsd:element>
  </xsd:schema>
  <xsd:schema xmlns:xsd="http://www.w3.org/2001/XMLSchema" xmlns:dms="http://schemas.microsoft.com/office/2006/documentManagement/types" targetNamespace="1e522788-807d-4c3b-a21c-e4669516c0a0" elementFormDefault="qualified">
    <xsd:import namespace="http://schemas.microsoft.com/office/2006/documentManagement/types"/>
    <xsd:element name="ResearchTracks" ma:index="8" nillable="true" ma:displayName="ResearchTracks" ma:default="Competitive Profiles" ma:internalName="ResearchTracks">
      <xsd:complexType>
        <xsd:complexContent>
          <xsd:extension base="dms:MultiChoice">
            <xsd:sequence>
              <xsd:element name="Value" maxOccurs="unbounded" minOccurs="0" nillable="true">
                <xsd:simpleType>
                  <xsd:restriction base="dms:Choice">
                    <xsd:enumeration value="Competitive Profiles"/>
                    <xsd:enumeration value="Prospect/Account Profiles"/>
                    <xsd:enumeration value="Industry Profiles"/>
                    <xsd:enumeration value="Regional Profiles"/>
                  </xsd:restriction>
                </xsd:simpleType>
              </xsd:element>
            </xsd:sequence>
          </xsd:extension>
        </xsd:complexContent>
      </xsd:complexType>
    </xsd:element>
    <xsd:element name="Verticals" ma:index="9" nillable="true" ma:displayName="Verticals" ma:default="Retail" ma:internalName="Verticals">
      <xsd:complexType>
        <xsd:complexContent>
          <xsd:extension base="dms:MultiChoice">
            <xsd:sequence>
              <xsd:element name="Value" maxOccurs="unbounded" minOccurs="0" nillable="true">
                <xsd:simpleType>
                  <xsd:restriction base="dms:Choice">
                    <xsd:enumeration value="BFS"/>
                    <xsd:enumeration value="CPG"/>
                    <xsd:enumeration value="Energy &amp; Resources"/>
                    <xsd:enumeration value="Government"/>
                    <xsd:enumeration value="Healthcare"/>
                    <xsd:enumeration value="HiTech"/>
                    <xsd:enumeration value="Insurance"/>
                    <xsd:enumeration value="Lifesciences"/>
                    <xsd:enumeration value="Manufacturing"/>
                    <xsd:enumeration value="Media &amp; Information Services"/>
                    <xsd:enumeration value="Retail"/>
                    <xsd:enumeration value="Telecom"/>
                    <xsd:enumeration value="TTH"/>
                    <xsd:enumeration value="Utilities"/>
                  </xsd:restriction>
                </xsd:simpleType>
              </xsd:element>
            </xsd:sequence>
          </xsd:extension>
        </xsd:complexContent>
      </xsd:complexType>
    </xsd:element>
    <xsd:element name="Region" ma:index="10" nillable="true" ma:displayName="Region" ma:default="Global" ma:internalName="Region">
      <xsd:complexType>
        <xsd:complexContent>
          <xsd:extension base="dms:MultiChoice">
            <xsd:sequence>
              <xsd:element name="Value" maxOccurs="unbounded" minOccurs="0" nillable="true">
                <xsd:simpleType>
                  <xsd:restriction base="dms:Choice">
                    <xsd:enumeration value="US"/>
                    <xsd:enumeration value="UK&amp;I"/>
                    <xsd:enumeration value="Europe"/>
                    <xsd:enumeration value="APAC"/>
                    <xsd:enumeration value="India"/>
                    <xsd:enumeration value="Emerging Markets"/>
                    <xsd:enumeration value="LatAm"/>
                    <xsd:enumeration value="North America"/>
                    <xsd:enumeration value="Global"/>
                    <xsd:enumeration value="ASEAN"/>
                    <xsd:enumeration value="ANZ"/>
                    <xsd:enumeration value="Greater China"/>
                    <xsd:enumeration value="Japan &amp; South Korea"/>
                    <xsd:enumeration value="Mediterranean"/>
                    <xsd:enumeration value="Eastern Europe"/>
                    <xsd:enumeration value="South Africa"/>
                    <xsd:enumeration value="CIS"/>
                    <xsd:enumeration value="Middle East &amp; North Africa"/>
                    <xsd:enumeration value="Benelux"/>
                    <xsd:enumeration value="Central Europe"/>
                    <xsd:enumeration value="Nordics"/>
                    <xsd:enumeration value="South Europe"/>
                    <xsd:enumeration value="France"/>
                    <xsd:enumeration value="Switzerland"/>
                  </xsd:restriction>
                </xsd:simpleType>
              </xsd:element>
            </xsd:sequence>
          </xsd:extension>
        </xsd:complexContent>
      </xsd:complexType>
    </xsd:element>
    <xsd:element name="Services" ma:index="11" nillable="true" ma:displayName="Services" ma:default="IT Services" ma:internalName="Services">
      <xsd:complexType>
        <xsd:complexContent>
          <xsd:extension base="dms:MultiChoice">
            <xsd:sequence>
              <xsd:element name="Value" maxOccurs="unbounded" minOccurs="0" nillable="true">
                <xsd:simpleType>
                  <xsd:restriction base="dms:Choice">
                    <xsd:enumeration value="Platform BPO"/>
                    <xsd:enumeration value="TCS FS"/>
                    <xsd:enumeration value="GCP"/>
                    <xsd:enumeration value="EIS"/>
                    <xsd:enumeration value="SMB"/>
                    <xsd:enumeration value="BPO"/>
                    <xsd:enumeration value="ISIT"/>
                    <xsd:enumeration value="Assurance"/>
                    <xsd:enumeration value="IT Serv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Region xmlns="1e522788-807d-4c3b-a21c-e4669516c0a0">
      <Value>Global</Value>
    </Region>
    <ResearchTracks xmlns="1e522788-807d-4c3b-a21c-e4669516c0a0">
      <Value>Competitive Profiles</Value>
    </ResearchTracks>
    <Services xmlns="1e522788-807d-4c3b-a21c-e4669516c0a0">
      <Value>IT Services</Value>
    </Services>
    <Verticals xmlns="1e522788-807d-4c3b-a21c-e4669516c0a0">
      <Value>HiTech</Value>
    </Verticals>
  </documentManagement>
</p:properties>
</file>

<file path=customXml/itemProps1.xml><?xml version="1.0" encoding="utf-8"?>
<ds:datastoreItem xmlns:ds="http://schemas.openxmlformats.org/officeDocument/2006/customXml" ds:itemID="{B2933949-4D06-47A5-9D1E-5BE4E222996B}"/>
</file>

<file path=customXml/itemProps2.xml><?xml version="1.0" encoding="utf-8"?>
<ds:datastoreItem xmlns:ds="http://schemas.openxmlformats.org/officeDocument/2006/customXml" ds:itemID="{7AD63E2A-424E-40DA-A0EA-49F9CB760AD8}"/>
</file>

<file path=customXml/itemProps3.xml><?xml version="1.0" encoding="utf-8"?>
<ds:datastoreItem xmlns:ds="http://schemas.openxmlformats.org/officeDocument/2006/customXml" ds:itemID="{0E8E8614-F195-4585-854A-34D5BD06DC83}"/>
</file>

<file path=docProps/app.xml><?xml version="1.0" encoding="utf-8"?>
<Properties xmlns="http://schemas.openxmlformats.org/officeDocument/2006/extended-properties" xmlns:vt="http://schemas.openxmlformats.org/officeDocument/2006/docPropsVTypes">
  <Template>TCS_Presentation Template</Template>
  <TotalTime>34450</TotalTime>
  <Words>10327</Words>
  <Application>Microsoft Office PowerPoint</Application>
  <PresentationFormat>On-screen Show (4:3)</PresentationFormat>
  <Paragraphs>916</Paragraphs>
  <Slides>47</Slides>
  <Notes>32</Notes>
  <HiddenSlides>0</HiddenSlides>
  <MMClips>0</MMClips>
  <ScaleCrop>false</ScaleCrop>
  <HeadingPairs>
    <vt:vector size="4" baseType="variant">
      <vt:variant>
        <vt:lpstr>Theme</vt:lpstr>
      </vt:variant>
      <vt:variant>
        <vt:i4>16</vt:i4>
      </vt:variant>
      <vt:variant>
        <vt:lpstr>Slide Titles</vt:lpstr>
      </vt:variant>
      <vt:variant>
        <vt:i4>47</vt:i4>
      </vt:variant>
    </vt:vector>
  </HeadingPairs>
  <TitlesOfParts>
    <vt:vector size="63" baseType="lpstr">
      <vt:lpstr>TCS_Presentation Template</vt:lpstr>
      <vt:lpstr>Divider 1</vt:lpstr>
      <vt:lpstr>Divider 2</vt:lpstr>
      <vt:lpstr>Divider 3</vt:lpstr>
      <vt:lpstr>Thank You</vt:lpstr>
      <vt:lpstr>GCP Deliverable &amp; Presentation Graphics Standard - Master Slide</vt:lpstr>
      <vt:lpstr>Template_for_Corporate_marketing</vt:lpstr>
      <vt:lpstr>7_TCS_Presentation Template</vt:lpstr>
      <vt:lpstr>1_Divider 1</vt:lpstr>
      <vt:lpstr>1_Thank You</vt:lpstr>
      <vt:lpstr>1_TCS_Presentation Template</vt:lpstr>
      <vt:lpstr>TCS Corporate Research Presentation</vt:lpstr>
      <vt:lpstr>2_TCS_Presentation Template</vt:lpstr>
      <vt:lpstr>3_TCS_Presentation Template</vt:lpstr>
      <vt:lpstr>4_TCS_Presentation Template</vt:lpstr>
      <vt:lpstr>5_TCS_Presentation Template</vt:lpstr>
      <vt:lpstr>Cognizant Hi Tech Competitor Intelligence Report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TCS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217773</dc:creator>
  <cp:lastModifiedBy>773213</cp:lastModifiedBy>
  <cp:revision>7914</cp:revision>
  <dcterms:created xsi:type="dcterms:W3CDTF">2011-04-20T10:04:31Z</dcterms:created>
  <dcterms:modified xsi:type="dcterms:W3CDTF">2013-10-09T11:21:30Z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0x010100EA7FC3D1D4134A4EA3D1E5F2886A8BAF</vt:lpwstr>
  </property>
</Properties>
</file>