
<file path=[Content_Types].xml><?xml version="1.0" encoding="utf-8"?>
<Types xmlns="http://schemas.openxmlformats.org/package/2006/content-types">
  <Override PartName="/ppt/tags/tag8.xml" ContentType="application/vnd.openxmlformats-officedocument.presentationml.tags+xml"/>
  <Override PartName="/ppt/tags/tag238.xml" ContentType="application/vnd.openxmlformats-officedocument.presentationml.tags+xml"/>
  <Override PartName="/ppt/slideLayouts/slideLayout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tags/tag263.xml" ContentType="application/vnd.openxmlformats-officedocument.presentationml.tags+xml"/>
  <Default Extension="xml" ContentType="application/xml"/>
  <Override PartName="/ppt/slides/slide50.xml" ContentType="application/vnd.openxmlformats-officedocument.presentationml.slide+xml"/>
  <Override PartName="/ppt/tags/tag38.xml" ContentType="application/vnd.openxmlformats-officedocument.presentationml.tags+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tags/tag63.xml" ContentType="application/vnd.openxmlformats-officedocument.presentationml.tags+xml"/>
  <Override PartName="/ppt/tags/tag178.xml" ContentType="application/vnd.openxmlformats-officedocument.presentationml.tags+xml"/>
  <Override PartName="/ppt/slideLayouts/slideLayout102.xml" ContentType="application/vnd.openxmlformats-officedocument.presentationml.slideLayout+xml"/>
  <Override PartName="/ppt/slideMasters/slideMaster11.xml" ContentType="application/vnd.openxmlformats-officedocument.presentationml.slideMaster+xml"/>
  <Override PartName="/ppt/tags/tag109.xml" ContentType="application/vnd.openxmlformats-officedocument.presentationml.tags+xml"/>
  <Override PartName="/ppt/tags/tag279.xml" ContentType="application/vnd.openxmlformats-officedocument.presentationml.tags+xml"/>
  <Override PartName="/ppt/notesSlides/notesSlide7.xml" ContentType="application/vnd.openxmlformats-officedocument.presentationml.notesSlide+xml"/>
  <Override PartName="/ppt/tags/tag134.xml" ContentType="application/vnd.openxmlformats-officedocument.presentationml.tags+xml"/>
  <Override PartName="/ppt/slides/slide66.xml" ContentType="application/vnd.openxmlformats-officedocument.presentationml.slide+xml"/>
  <Default Extension="png" ContentType="image/png"/>
  <Override PartName="/ppt/tags/tag5.xml" ContentType="application/vnd.openxmlformats-officedocument.presentationml.tags+xml"/>
  <Override PartName="/ppt/slideLayouts/slideLayout65.xml" ContentType="application/vnd.openxmlformats-officedocument.presentationml.slideLayout+xml"/>
  <Override PartName="/ppt/tags/tag79.xml" ContentType="application/vnd.openxmlformats-officedocument.presentationml.tags+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90.xml" ContentType="application/vnd.openxmlformats-officedocument.presentationml.slideLayout+xml"/>
  <Override PartName="/ppt/tags/tag235.xml" ContentType="application/vnd.openxmlformats-officedocument.presentationml.tags+xml"/>
  <Override PartName="/ppt/tags/tag282.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5.xml" ContentType="application/vnd.openxmlformats-officedocument.presentationml.tags+xml"/>
  <Override PartName="/ppt/slideLayouts/slideLayout21.xml" ContentType="application/vnd.openxmlformats-officedocument.presentationml.slideLayout+xml"/>
  <Override PartName="/ppt/tags/tag82.xml" ContentType="application/vnd.openxmlformats-officedocument.presentationml.tags+xml"/>
  <Override PartName="/ppt/tags/tag197.xml" ContentType="application/vnd.openxmlformats-officedocument.presentationml.tags+xml"/>
  <Override PartName="/ppt/notesSlides/notesSlide13.xml" ContentType="application/vnd.openxmlformats-officedocument.presentationml.notesSlide+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ags/tag106.xml" ContentType="application/vnd.openxmlformats-officedocument.presentationml.tags+xml"/>
  <Override PartName="/ppt/tags/tag153.xml" ContentType="application/vnd.openxmlformats-officedocument.presentationml.tags+xml"/>
  <Override PartName="/ppt/notesSlides/notesSlide4.xml" ContentType="application/vnd.openxmlformats-officedocument.presentationml.notesSlide+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tags/tag98.xml" ContentType="application/vnd.openxmlformats-officedocument.presentationml.tags+xml"/>
  <Override PartName="/ppt/tags/tag207.xml" ContentType="application/vnd.openxmlformats-officedocument.presentationml.tags+xml"/>
  <Override PartName="/ppt/tags/tag254.xml" ContentType="application/vnd.openxmlformats-officedocument.presentationml.tags+xml"/>
  <Override PartName="/ppt/notesSlides/notesSlide29.xml" ContentType="application/vnd.openxmlformats-officedocument.presentationml.notesSlide+xml"/>
  <Override PartName="/ppt/slides/slide16.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62.xml" ContentType="application/vnd.openxmlformats-officedocument.presentationml.slideLayout+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slideLayouts/slideLayout40.xml" ContentType="application/vnd.openxmlformats-officedocument.presentationml.slideLayout+xml"/>
  <Override PartName="/ppt/tags/tag54.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slides/slide79.xml" ContentType="application/vnd.openxmlformats-officedocument.presentationml.slide+xml"/>
  <Override PartName="/ppt/tags/tag32.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tags/tag10.xml" ContentType="application/vnd.openxmlformats-officedocument.presentationml.tags+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tags/tag125.xml" ContentType="application/vnd.openxmlformats-officedocument.presentationml.tags+xml"/>
  <Override PartName="/ppt/tags/tag172.xml" ContentType="application/vnd.openxmlformats-officedocument.presentationml.tags+xml"/>
  <Override PartName="/ppt/slideMasters/slideMaster2.xml" ContentType="application/vnd.openxmlformats-officedocument.presentationml.slideMaster+xml"/>
  <Override PartName="/ppt/slides/slide57.xml" ContentType="application/vnd.openxmlformats-officedocument.presentationml.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notesSlides/notesSlide1.xml" ContentType="application/vnd.openxmlformats-officedocument.presentationml.notesSlide+xml"/>
  <Override PartName="/ppt/slideLayouts/slideLayout56.xml" ContentType="application/vnd.openxmlformats-officedocument.presentationml.slideLayout+xml"/>
  <Override PartName="/ppt/tags/tag226.xml" ContentType="application/vnd.openxmlformats-officedocument.presentationml.tags+xml"/>
  <Override PartName="/ppt/tags/tag273.xml" ContentType="application/vnd.openxmlformats-officedocument.presentationml.tags+xml"/>
  <Override PartName="/ppt/slides/slide35.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s/slide13.xml" ContentType="application/vnd.openxmlformats-officedocument.presentationml.slide+xml"/>
  <Override PartName="/ppt/slides/slide60.xml" ContentType="application/vnd.openxmlformats-officedocument.presentationml.slide+xml"/>
  <Override PartName="/ppt/tags/tag48.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slideLayouts/slideLayout12.xml" ContentType="application/vnd.openxmlformats-officedocument.presentationml.slideLayout+xml"/>
  <Override PartName="/ppt/tags/tag73.xml" ContentType="application/vnd.openxmlformats-officedocument.presentationml.tags+xml"/>
  <Override PartName="/ppt/theme/theme17.xml" ContentType="application/vnd.openxmlformats-officedocument.theme+xml"/>
  <Override PartName="/ppt/tags/tag119.xml" ContentType="application/vnd.openxmlformats-officedocument.presentationml.tags+xml"/>
  <Override PartName="/ppt/tags/tag166.xml" ContentType="application/vnd.openxmlformats-officedocument.presentationml.tags+xml"/>
  <Override PartName="/ppt/theme/theme9.xml" ContentType="application/vnd.openxmlformats-officedocument.theme+xml"/>
  <Override PartName="/ppt/tags/tag51.xml" ContentType="application/vnd.openxmlformats-officedocument.presentationml.tags+xml"/>
  <Override PartName="/ppt/tags/tag144.xml" ContentType="application/vnd.openxmlformats-officedocument.presentationml.tags+xml"/>
  <Override PartName="/ppt/tags/tag191.xml" ContentType="application/vnd.openxmlformats-officedocument.presentationml.tags+xml"/>
  <Override PartName="/ppt/slideLayouts/slideLayout97.xml" ContentType="application/vnd.openxmlformats-officedocument.presentationml.slideLayout+xml"/>
  <Override PartName="/ppt/slides/slide29.xml" ContentType="application/vnd.openxmlformats-officedocument.presentationml.slide+xml"/>
  <Override PartName="/ppt/slides/slide76.xml" ContentType="application/vnd.openxmlformats-officedocument.presentationml.slide+xml"/>
  <Override PartName="/ppt/tags/tag122.xml" ContentType="application/vnd.openxmlformats-officedocument.presentationml.tags+xml"/>
  <Override PartName="/ppt/tags/tag267.xml" ContentType="application/vnd.openxmlformats-officedocument.presentationml.tags+xml"/>
  <Override PartName="/ppt/slides/slide4.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tags/tag89.xml" ContentType="application/vnd.openxmlformats-officedocument.presentationml.tags+xml"/>
  <Override PartName="/ppt/slideLayouts/slideLayout75.xml" ContentType="application/vnd.openxmlformats-officedocument.presentationml.slideLayout+xml"/>
  <Override PartName="/ppt/tags/tag245.xml" ContentType="application/vnd.openxmlformats-officedocument.presentationml.tags+xml"/>
  <Override PartName="/customXml/itemProps1.xml" ContentType="application/vnd.openxmlformats-officedocument.customXmlProperties+xml"/>
  <Override PartName="/ppt/slideLayouts/slideLayout53.xml" ContentType="application/vnd.openxmlformats-officedocument.presentationml.slideLayout+xml"/>
  <Override PartName="/ppt/tags/tag100.xml" ContentType="application/vnd.openxmlformats-officedocument.presentationml.tags+xml"/>
  <Override PartName="/ppt/slides/slide32.xml" ContentType="application/vnd.openxmlformats-officedocument.presentationml.slide+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slideMasters/slideMaster15.xml" ContentType="application/vnd.openxmlformats-officedocument.presentationml.slideMaster+xml"/>
  <Override PartName="/ppt/slides/slide10.xml" ContentType="application/vnd.openxmlformats-officedocument.presentationml.slide+xml"/>
  <Override PartName="/ppt/tags/tag45.xml" ContentType="application/vnd.openxmlformats-officedocument.presentationml.tags+xml"/>
  <Override PartName="/ppt/slideLayouts/slideLayout31.xml" ContentType="application/vnd.openxmlformats-officedocument.presentationml.slideLayout+xml"/>
  <Override PartName="/ppt/tags/tag92.xml" ContentType="application/vnd.openxmlformats-officedocument.presentationml.tags+xml"/>
  <Override PartName="/ppt/tags/tag201.xml" ContentType="application/vnd.openxmlformats-officedocument.presentationml.tags+xml"/>
  <Override PartName="/ppt/notesSlides/notesSlide23.xml" ContentType="application/vnd.openxmlformats-officedocument.presentationml.notesSlide+xml"/>
  <Override PartName="/ppt/tags/tag138.xml" ContentType="application/vnd.openxmlformats-officedocument.presentationml.tags+xml"/>
  <Override PartName="/ppt/theme/theme14.xml" ContentType="application/vnd.openxmlformats-officedocument.theme+xml"/>
  <Override PartName="/ppt/tags/tag185.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63.xml" ContentType="application/vnd.openxmlformats-officedocument.presentationml.tags+xml"/>
  <Override PartName="/ppt/tags/tag9.xml" ContentType="application/vnd.openxmlformats-officedocument.presentationml.tags+xml"/>
  <Override PartName="/ppt/theme/theme6.xml" ContentType="application/vnd.openxmlformats-officedocument.theme+xml"/>
  <Override PartName="/ppt/slideLayouts/slideLayout69.xml" ContentType="application/vnd.openxmlformats-officedocument.presentationml.slideLayout+xml"/>
  <Override PartName="/ppt/slides/slide48.xml" ContentType="application/vnd.openxmlformats-officedocument.presentationml.slide+xml"/>
  <Override PartName="/ppt/tags/tag141.xml" ContentType="application/vnd.openxmlformats-officedocument.presentationml.tags+xml"/>
  <Override PartName="/ppt/tags/tag239.xml" ContentType="application/vnd.openxmlformats-officedocument.presentationml.tags+xml"/>
  <Override PartName="/ppt/tags/tag286.xml" ContentType="application/vnd.openxmlformats-officedocument.presentationml.tags+xml"/>
  <Override PartName="/ppt/slides/slide26.xml" ContentType="application/vnd.openxmlformats-officedocument.presentationml.slide+xml"/>
  <Override PartName="/ppt/slides/slide73.xml" ContentType="application/vnd.openxmlformats-officedocument.presentationml.slide+xml"/>
  <Override PartName="/ppt/slideLayouts/slideLayout47.xml" ContentType="application/vnd.openxmlformats-officedocument.presentationml.slideLayout+xml"/>
  <Override PartName="/ppt/slideLayouts/slideLayout94.xml" ContentType="application/vnd.openxmlformats-officedocument.presentationml.slideLayout+xml"/>
  <Override PartName="/ppt/tags/tag217.xml" ContentType="application/vnd.openxmlformats-officedocument.presentationml.tags+xml"/>
  <Override PartName="/ppt/tags/tag264.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slideLayouts/slideLayout25.xml" ContentType="application/vnd.openxmlformats-officedocument.presentationml.slideLayout+xml"/>
  <Override PartName="/ppt/tags/tag86.xml" ContentType="application/vnd.openxmlformats-officedocument.presentationml.tags+xml"/>
  <Override PartName="/ppt/slideLayouts/slideLayout72.xml" ContentType="application/vnd.openxmlformats-officedocument.presentationml.slideLayout+xml"/>
  <Override PartName="/ppt/notesSlides/notesSlide17.xml" ContentType="application/vnd.openxmlformats-officedocument.presentationml.notesSlide+xml"/>
  <Override PartName="/ppt/slides/slide51.xml" ContentType="application/vnd.openxmlformats-officedocument.presentationml.slide+xml"/>
  <Override PartName="/ppt/tags/tag179.xml" ContentType="application/vnd.openxmlformats-officedocument.presentationml.tags+xml"/>
  <Override PartName="/ppt/tags/tag242.xml" ContentType="application/vnd.openxmlformats-officedocument.presentationml.tags+xml"/>
  <Override PartName="/ppt/tags/tag17.xml" ContentType="application/vnd.openxmlformats-officedocument.presentationml.tags+xml"/>
  <Override PartName="/ppt/slideLayouts/slideLayout50.xml" ContentType="application/vnd.openxmlformats-officedocument.presentationml.slideLayout+xml"/>
  <Override PartName="/ppt/tags/tag64.xml" ContentType="application/vnd.openxmlformats-officedocument.presentationml.tags+xml"/>
  <Override PartName="/ppt/tags/tag220.xml" ContentType="application/vnd.openxmlformats-officedocument.presentationml.tags+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tags/tag157.xml" ContentType="application/vnd.openxmlformats-officedocument.presentationml.tags+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tags/tag42.xml" ContentType="application/vnd.openxmlformats-officedocument.presentationml.tags+xml"/>
  <Override PartName="/ppt/tags/tag135.xml" ContentType="application/vnd.openxmlformats-officedocument.presentationml.tags+xml"/>
  <Override PartName="/ppt/tags/tag182.xml" ContentType="application/vnd.openxmlformats-officedocument.presentationml.tags+xml"/>
  <Override PartName="/ppt/tags/tag20.xml" ContentType="application/vnd.openxmlformats-officedocument.presentationml.tags+xml"/>
  <Override PartName="/ppt/theme/theme11.xml" ContentType="application/vnd.openxmlformats-officedocument.theme+xml"/>
  <Override PartName="/ppt/slideLayouts/slideLayout88.xml" ContentType="application/vnd.openxmlformats-officedocument.presentationml.slideLayout+xml"/>
  <Override PartName="/ppt/slides/slide67.xml" ContentType="application/vnd.openxmlformats-officedocument.presentationml.slide+xml"/>
  <Override PartName="/ppt/tags/tag6.xml" ContentType="application/vnd.openxmlformats-officedocument.presentationml.tags+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tags/tag113.xml" ContentType="application/vnd.openxmlformats-officedocument.presentationml.tags+xml"/>
  <Override PartName="/ppt/tags/tag160.xml" ContentType="application/vnd.openxmlformats-officedocument.presentationml.tags+xml"/>
  <Override PartName="/ppt/tags/tag258.xml" ContentType="application/vnd.openxmlformats-officedocument.presentationml.tags+xml"/>
  <Override PartName="/ppt/slides/slide45.xml" ContentType="application/vnd.openxmlformats-officedocument.presentationml.slide+xml"/>
  <Override PartName="/ppt/theme/theme3.xml" ContentType="application/vnd.openxmlformats-officedocument.theme+xml"/>
  <Override PartName="/ppt/tags/tag236.xml" ContentType="application/vnd.openxmlformats-officedocument.presentationml.tags+xml"/>
  <Override PartName="/ppt/tags/tag283.xml" ContentType="application/vnd.openxmlformats-officedocument.presentationml.tags+xml"/>
  <Override PartName="/ppt/slideLayouts/slideLayout44.xml" ContentType="application/vnd.openxmlformats-officedocument.presentationml.slideLayout+xml"/>
  <Override PartName="/ppt/tags/tag58.xml" ContentType="application/vnd.openxmlformats-officedocument.presentationml.tags+xml"/>
  <Override PartName="/ppt/slideLayouts/slideLayout91.xml" ContentType="application/vnd.openxmlformats-officedocument.presentationml.slideLayout+xml"/>
  <Override PartName="/ppt/slides/slide23.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tags/tag198.xml" ContentType="application/vnd.openxmlformats-officedocument.presentationml.tags+xml"/>
  <Override PartName="/ppt/tags/tag214.xml" ContentType="application/vnd.openxmlformats-officedocument.presentationml.tags+xml"/>
  <Override PartName="/ppt/tags/tag261.xml" ContentType="application/vnd.openxmlformats-officedocument.presentationml.tags+xml"/>
  <Override PartName="/ppt/tags/tag36.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commentAuthors.xml" ContentType="application/vnd.openxmlformats-officedocument.presentationml.commentAuthors+xml"/>
  <Override PartName="/ppt/tags/tag14.xml" ContentType="application/vnd.openxmlformats-officedocument.presentationml.tags+xml"/>
  <Override PartName="/ppt/tags/tag61.xml" ContentType="application/vnd.openxmlformats-officedocument.presentationml.tags+xml"/>
  <Override PartName="/ppt/tags/tag129.xml" ContentType="application/vnd.openxmlformats-officedocument.presentationml.tags+xml"/>
  <Override PartName="/ppt/tags/tag176.xml" ContentType="application/vnd.openxmlformats-officedocument.presentationml.tags+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tags/tag107.xml" ContentType="application/vnd.openxmlformats-officedocument.presentationml.tags+xml"/>
  <Override PartName="/ppt/tags/tag154.xml" ContentType="application/vnd.openxmlformats-officedocument.presentationml.tags+xml"/>
  <Override PartName="/ppt/tags/tag277.xml" ContentType="application/vnd.openxmlformats-officedocument.presentationml.tags+xml"/>
  <Override PartName="/ppt/notesSlides/notesSlide5.xml" ContentType="application/vnd.openxmlformats-officedocument.presentationml.notes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85.xml" ContentType="application/vnd.openxmlformats-officedocument.presentationml.slideLayout+xml"/>
  <Override PartName="/ppt/tags/tag132.xml" ContentType="application/vnd.openxmlformats-officedocument.presentationml.tags+xml"/>
  <Override PartName="/ppt/slides/slide17.xml" ContentType="application/vnd.openxmlformats-officedocument.presentationml.slide+xml"/>
  <Override PartName="/ppt/slides/slide64.xml" ContentType="application/vnd.openxmlformats-officedocument.presentationml.slide+xml"/>
  <Override PartName="/ppt/tags/tag99.xml" ContentType="application/vnd.openxmlformats-officedocument.presentationml.tags+xml"/>
  <Override PartName="/ppt/tags/tag110.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tags/tag77.xml" ContentType="application/vnd.openxmlformats-officedocument.presentationml.tags+xml"/>
  <Override PartName="/ppt/tags/tag233.xml" ContentType="application/vnd.openxmlformats-officedocument.presentationml.tags+xml"/>
  <Override PartName="/ppt/tags/tag280.xml" ContentType="application/vnd.openxmlformats-officedocument.presentationml.tags+xml"/>
  <Override PartName="/ppt/slides/slide42.xml" ContentType="application/vnd.openxmlformats-officedocument.presentationml.slide+xml"/>
  <Override PartName="/ppt/slideLayouts/slideLayout41.xml" ContentType="application/vnd.openxmlformats-officedocument.presentationml.slideLayout+xml"/>
  <Override PartName="/ppt/slides/slide20.xml" ContentType="application/vnd.openxmlformats-officedocument.presentationml.slide+xml"/>
  <Override PartName="/ppt/tags/tag55.xml" ContentType="application/vnd.openxmlformats-officedocument.presentationml.tags+xml"/>
  <Override PartName="/ppt/tags/tag211.xml" ContentType="application/vnd.openxmlformats-officedocument.presentationml.tags+xml"/>
  <Override PartName="/ppt/tags/tag33.xml" ContentType="application/vnd.openxmlformats-officedocument.presentationml.tags+xml"/>
  <Override PartName="/ppt/tags/tag80.xml" ContentType="application/vnd.openxmlformats-officedocument.presentationml.tags+xml"/>
  <Override PartName="/ppt/tags/tag148.xml" ContentType="application/vnd.openxmlformats-officedocument.presentationml.tags+xml"/>
  <Override PartName="/ppt/tags/tag195.xml" ContentType="application/vnd.openxmlformats-officedocument.presentationml.tags+xml"/>
  <Override PartName="/ppt/notesSlides/notesSlide11.xml" ContentType="application/vnd.openxmlformats-officedocument.presentationml.notesSlide+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slideLayouts/slideLayout79.xml" ContentType="application/vnd.openxmlformats-officedocument.presentationml.slideLayout+xml"/>
  <Override PartName="/ppt/tags/tag249.xml" ContentType="application/vnd.openxmlformats-officedocument.presentationml.tags+xml"/>
  <Override PartName="/ppt/slideMasters/slideMaster3.xml" ContentType="application/vnd.openxmlformats-officedocument.presentationml.slideMaster+xml"/>
  <Override PartName="/ppt/slides/slide58.xml" ContentType="application/vnd.openxmlformats-officedocument.presentationml.slide+xml"/>
  <Override PartName="/ppt/slideLayouts/slideLayout57.xml" ContentType="application/vnd.openxmlformats-officedocument.presentationml.slideLayout+xml"/>
  <Override PartName="/ppt/tags/tag104.xml" ContentType="application/vnd.openxmlformats-officedocument.presentationml.tags+xml"/>
  <Override PartName="/ppt/tags/tag151.xml" ContentType="application/vnd.openxmlformats-officedocument.presentationml.tags+xml"/>
  <Override PartName="/ppt/notesSlides/notesSlide2.xml" ContentType="application/vnd.openxmlformats-officedocument.presentationml.notesSlide+xml"/>
  <Override PartName="/ppt/slides/slide36.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slideLayouts/slideLayout35.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slideLayouts/slideLayout82.xml" ContentType="application/vnd.openxmlformats-officedocument.presentationml.slideLayout+xml"/>
  <Override PartName="/ppt/tags/tag205.xml" ContentType="application/vnd.openxmlformats-officedocument.presentationml.tags+xml"/>
  <Override PartName="/ppt/tags/tag252.xml" ContentType="application/vnd.openxmlformats-officedocument.presentationml.tags+xml"/>
  <Override PartName="/ppt/notesSlides/notesSlide27.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60.xml" ContentType="application/vnd.openxmlformats-officedocument.presentationml.slideLayout+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notesSlides/notesSlide30.xml" ContentType="application/vnd.openxmlformats-officedocument.presentationml.notesSlide+xml"/>
  <Override PartName="/ppt/tags/tag145.xml" ContentType="application/vnd.openxmlformats-officedocument.presentationml.tags+xml"/>
  <Override PartName="/ppt/tags/tag192.xml" ContentType="application/vnd.openxmlformats-officedocument.presentationml.tags+xml"/>
  <Override PartName="/ppt/slides/slide77.xml" ContentType="application/vnd.openxmlformats-officedocument.presentationml.slide+xml"/>
  <Override PartName="/ppt/tags/tag30.xml" ContentType="application/vnd.openxmlformats-officedocument.presentationml.tags+xml"/>
  <Override PartName="/ppt/slideLayouts/slideLayout98.xml" ContentType="application/vnd.openxmlformats-officedocument.presentationml.slideLayout+xml"/>
  <Override PartName="/ppt/tags/tag268.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customXml/itemProps2.xml" ContentType="application/vnd.openxmlformats-officedocument.customXmlProperties+xml"/>
  <Override PartName="/ppt/slides/slide55.xml" ContentType="application/vnd.openxmlformats-officedocument.presentationml.slide+xml"/>
  <Override PartName="/ppt/tags/tag101.xml" ContentType="application/vnd.openxmlformats-officedocument.presentationml.tags+xml"/>
  <Override PartName="/ppt/tags/tag246.xml" ContentType="application/vnd.openxmlformats-officedocument.presentationml.tags+xml"/>
  <Override PartName="/ppt/slides/slide33.xml" ContentType="application/vnd.openxmlformats-officedocument.presentationml.slide+xml"/>
  <Override PartName="/ppt/slideLayouts/slideLayout54.xml" ContentType="application/vnd.openxmlformats-officedocument.presentationml.slideLayout+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tags/tag24.xml" ContentType="application/vnd.openxmlformats-officedocument.presentationml.tags+xml"/>
  <Override PartName="/ppt/slideLayouts/slideLayout10.xml" ContentType="application/vnd.openxmlformats-officedocument.presentationml.slideLayout+xml"/>
  <Override PartName="/ppt/tags/tag71.xml" ContentType="application/vnd.openxmlformats-officedocument.presentationml.tags+xml"/>
  <Override PartName="/ppt/theme/theme15.xml" ContentType="application/vnd.openxmlformats-officedocument.theme+xml"/>
  <Override PartName="/ppt/tags/tag117.xml" ContentType="application/vnd.openxmlformats-officedocument.presentationml.tags+xml"/>
  <Override PartName="/ppt/tags/tag164.xml" ContentType="application/vnd.openxmlformats-officedocument.presentationml.tags+xml"/>
  <Override PartName="/ppt/slides/slide49.xml" ContentType="application/vnd.openxmlformats-officedocument.presentationml.slide+xml"/>
  <Override PartName="/ppt/theme/theme7.xml" ContentType="application/vnd.openxmlformats-officedocument.theme+xml"/>
  <Override PartName="/ppt/tags/tag142.xml" ContentType="application/vnd.openxmlformats-officedocument.presentationml.tags+xml"/>
  <Override PartName="/ppt/tags/tag287.xml" ContentType="application/vnd.openxmlformats-officedocument.presentationml.tags+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slides/slide2.xml" ContentType="application/vnd.openxmlformats-officedocument.presentationml.slide+xml"/>
  <Override PartName="/ppt/slides/slide52.xml" ContentType="application/vnd.openxmlformats-officedocument.presentationml.slide+xml"/>
  <Override PartName="/ppt/slideLayouts/slideLayout26.xml" ContentType="application/vnd.openxmlformats-officedocument.presentationml.slideLayout+xml"/>
  <Default Extension="wmf" ContentType="image/x-wmf"/>
  <Override PartName="/ppt/tags/tag87.xml" ContentType="application/vnd.openxmlformats-officedocument.presentationml.tags+xml"/>
  <Override PartName="/ppt/slideLayouts/slideLayout73.xml" ContentType="application/vnd.openxmlformats-officedocument.presentationml.slideLayout+xml"/>
  <Override PartName="/ppt/tags/tag243.xml" ContentType="application/vnd.openxmlformats-officedocument.presentationml.tags+xml"/>
  <Override PartName="/ppt/notesSlides/notesSlide18.xml" ContentType="application/vnd.openxmlformats-officedocument.presentationml.notesSlide+xml"/>
  <Override PartName="/ppt/slideLayouts/slideLayout51.xml" ContentType="application/vnd.openxmlformats-officedocument.presentationml.slideLayout+xml"/>
  <Override PartName="/ppt/slides/slide30.xml" ContentType="application/vnd.openxmlformats-officedocument.presentationml.slide+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Override PartName="/ppt/slideMasters/slideMaster13.xml" ContentType="application/vnd.openxmlformats-officedocument.presentationml.slideMaster+xml"/>
  <Override PartName="/ppt/tags/tag43.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heme/theme12.xml" ContentType="application/vnd.openxmlformats-officedocument.theme+xml"/>
  <Override PartName="/ppt/tags/tag136.xml" ContentType="application/vnd.openxmlformats-officedocument.presentationml.tags+xml"/>
  <Override PartName="/ppt/slideLayouts/slideLayout89.xml" ContentType="application/vnd.openxmlformats-officedocument.presentationml.slideLayout+xml"/>
  <Override PartName="/ppt/tags/tag183.xml" ContentType="application/vnd.openxmlformats-officedocument.presentationml.tags+xml"/>
  <Override PartName="/ppt/slides/slide68.xml" ContentType="application/vnd.openxmlformats-officedocument.presentationml.slide+xml"/>
  <Override PartName="/ppt/tags/tag21.xml" ContentType="application/vnd.openxmlformats-officedocument.presentationml.tags+xml"/>
  <Override PartName="/ppt/tags/tag114.xml" ContentType="application/vnd.openxmlformats-officedocument.presentationml.tags+xml"/>
  <Override PartName="/ppt/tags/tag161.xml" ContentType="application/vnd.openxmlformats-officedocument.presentationml.tags+xml"/>
  <Override PartName="/ppt/tags/tag259.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slideLayouts/slideLayout67.xml" ContentType="application/vnd.openxmlformats-officedocument.presentationml.slideLayout+xml"/>
  <Override PartName="/ppt/slides/slide46.xml" ContentType="application/vnd.openxmlformats-officedocument.presentationml.slide+xml"/>
  <Override PartName="/ppt/slideLayouts/slideLayout45.xml" ContentType="application/vnd.openxmlformats-officedocument.presentationml.slideLayout+xml"/>
  <Override PartName="/ppt/tags/tag237.xml" ContentType="application/vnd.openxmlformats-officedocument.presentationml.tags+xml"/>
  <Override PartName="/ppt/tags/tag284.xml" ContentType="application/vnd.openxmlformats-officedocument.presentationml.tags+xml"/>
  <Override PartName="/ppt/slides/slide24.xml" ContentType="application/vnd.openxmlformats-officedocument.presentationml.slide+xml"/>
  <Override PartName="/ppt/slides/slide71.xml" ContentType="application/vnd.openxmlformats-officedocument.presentationml.slide+xml"/>
  <Override PartName="/ppt/tags/tag59.xml" ContentType="application/vnd.openxmlformats-officedocument.presentationml.tags+xml"/>
  <Override PartName="/ppt/slideLayouts/slideLayout92.xml" ContentType="application/vnd.openxmlformats-officedocument.presentationml.slideLayout+xml"/>
  <Override PartName="/ppt/tags/tag215.xml" ContentType="application/vnd.openxmlformats-officedocument.presentationml.tags+xml"/>
  <Override PartName="/ppt/tags/tag262.xml" ContentType="application/vnd.openxmlformats-officedocument.presentationml.tags+xml"/>
  <Override PartName="/ppt/slideLayouts/slideLayout1.xml" ContentType="application/vnd.openxmlformats-officedocument.presentationml.slideLayout+xml"/>
  <Override PartName="/ppt/tags/tag37.xml" ContentType="application/vnd.openxmlformats-officedocument.presentationml.tags+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tags/tag84.xml" ContentType="application/vnd.openxmlformats-officedocument.presentationml.tags+xml"/>
  <Override PartName="/ppt/tags/tag199.xml" ContentType="application/vnd.openxmlformats-officedocument.presentationml.tags+xml"/>
  <Override PartName="/ppt/notesSlides/notesSlide15.xml" ContentType="application/vnd.openxmlformats-officedocument.presentationml.notesSlide+xml"/>
  <Override PartName="/ppt/tags/tag177.xml" ContentType="application/vnd.openxmlformats-officedocument.presentationml.tags+xml"/>
  <Override PartName="/ppt/tags/tag240.xml" ContentType="application/vnd.openxmlformats-officedocument.presentationml.tags+xml"/>
  <Override PartName="/ppt/slideLayouts/slideLayout101.xml" ContentType="application/vnd.openxmlformats-officedocument.presentationml.slideLayout+xml"/>
  <Override PartName="/ppt/tags/tag15.xml" ContentType="application/vnd.openxmlformats-officedocument.presentationml.tags+xml"/>
  <Override PartName="/ppt/tags/tag62.xml" ContentType="application/vnd.openxmlformats-officedocument.presentationml.tags+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ags/tag40.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notesSlides/notesSlide6.xml" ContentType="application/vnd.openxmlformats-officedocument.presentationml.notesSlide+xml"/>
  <Override PartName="/ppt/tags/tag133.xml" ContentType="application/vnd.openxmlformats-officedocument.presentationml.tags+xml"/>
  <Override PartName="/ppt/tags/tag180.xml" ContentType="application/vnd.openxmlformats-officedocument.presentationml.tags+xml"/>
  <Override PartName="/ppt/tags/tag278.xml" ContentType="application/vnd.openxmlformats-officedocument.presentationml.tags+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tags/tag209.xml" ContentType="application/vnd.openxmlformats-officedocument.presentationml.tags+xml"/>
  <Override PartName="/ppt/tags/tag256.xml" ContentType="application/vnd.openxmlformats-officedocument.presentationml.tags+xml"/>
  <Override PartName="/ppt/slides/slide18.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64.xml" ContentType="application/vnd.openxmlformats-officedocument.presentationml.slideLayout+xml"/>
  <Override PartName="/ppt/tags/tag111.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slideLayouts/slideLayout42.xml" ContentType="application/vnd.openxmlformats-officedocument.presentationml.slideLayout+xml"/>
  <Override PartName="/ppt/tags/tag56.xml" ContentType="application/vnd.openxmlformats-officedocument.presentationml.tags+xml"/>
  <Override PartName="/ppt/slides/slide21.xml" ContentType="application/vnd.openxmlformats-officedocument.presentationml.slide+xml"/>
  <Override PartName="/ppt/slideLayouts/slideLayout20.xml" ContentType="application/vnd.openxmlformats-officedocument.presentationml.slideLayout+xml"/>
  <Override PartName="/ppt/tags/tag149.xml" ContentType="application/vnd.openxmlformats-officedocument.presentationml.tags+xml"/>
  <Override PartName="/ppt/tags/tag196.xml" ContentType="application/vnd.openxmlformats-officedocument.presentationml.tags+xml"/>
  <Override PartName="/ppt/tags/tag212.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127.xml" ContentType="application/vnd.openxmlformats-officedocument.presentationml.tags+xml"/>
  <Override PartName="/ppt/tags/tag174.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105.xml" ContentType="application/vnd.openxmlformats-officedocument.presentationml.tags+xml"/>
  <Override PartName="/ppt/tags/tag152.xml" ContentType="application/vnd.openxmlformats-officedocument.presentationml.tags+xml"/>
  <Override PartName="/ppt/slideLayouts/slideLayout58.xml" ContentType="application/vnd.openxmlformats-officedocument.presentationml.slideLayout+xml"/>
  <Override PartName="/ppt/tags/tag228.xml" ContentType="application/vnd.openxmlformats-officedocument.presentationml.tags+xml"/>
  <Override PartName="/ppt/tags/tag275.xml" ContentType="application/vnd.openxmlformats-officedocument.presentationml.tags+xml"/>
  <Override PartName="/ppt/notesSlides/notesSlide3.xml" ContentType="application/vnd.openxmlformats-officedocument.presentationml.notes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83.xml" ContentType="application/vnd.openxmlformats-officedocument.presentationml.slideLayout+xml"/>
  <Override PartName="/ppt/tags/tag130.xml" ContentType="application/vnd.openxmlformats-officedocument.presentationml.tags+xml"/>
  <Override PartName="/ppt/slides/slide15.xml" ContentType="application/vnd.openxmlformats-officedocument.presentationml.slide+xml"/>
  <Override PartName="/ppt/slides/slide62.xml" ContentType="application/vnd.openxmlformats-officedocument.presentationml.slide+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notesSlides/notesSlide28.xml" ContentType="application/vnd.openxmlformats-officedocument.presentationml.notes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tags/tag75.xml" ContentType="application/vnd.openxmlformats-officedocument.presentationml.tags+xml"/>
  <Override PartName="/ppt/tags/tag231.xml" ContentType="application/vnd.openxmlformats-officedocument.presentationml.tags+xml"/>
  <Override PartName="/ppt/slides/slide40.xml" ContentType="application/vnd.openxmlformats-officedocument.presentationml.slide+xml"/>
  <Override PartName="/ppt/tags/tag168.xml" ContentType="application/vnd.openxmlformats-officedocument.presentationml.tags+xml"/>
  <Override PartName="/ppt/tags/tag53.xml" ContentType="application/vnd.openxmlformats-officedocument.presentationml.tags+xml"/>
  <Default Extension="vml" ContentType="application/vnd.openxmlformats-officedocument.vmlDrawing"/>
  <Override PartName="/ppt/tags/tag31.xml" ContentType="application/vnd.openxmlformats-officedocument.presentationml.tags+xml"/>
  <Override PartName="/ppt/tags/tag146.xml" ContentType="application/vnd.openxmlformats-officedocument.presentationml.tags+xml"/>
  <Override PartName="/ppt/tags/tag193.xml" ContentType="application/vnd.openxmlformats-officedocument.presentationml.tags+xml"/>
  <Override PartName="/ppt/slideLayouts/slideLayout99.xml" ContentType="application/vnd.openxmlformats-officedocument.presentationml.slideLayout+xml"/>
  <Override PartName="/ppt/slides/slide78.xml" ContentType="application/vnd.openxmlformats-officedocument.presentationml.slide+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77.xml" ContentType="application/vnd.openxmlformats-officedocument.presentationml.slideLayout+xml"/>
  <Override PartName="/ppt/tags/tag247.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55.xml" ContentType="application/vnd.openxmlformats-officedocument.presentationml.slideLayout+xml"/>
  <Override PartName="/ppt/tags/tag102.xml" ContentType="application/vnd.openxmlformats-officedocument.presentationml.tags+xml"/>
  <Override PartName="/ppt/slides/slide34.xml" ContentType="application/vnd.openxmlformats-officedocument.presentationml.slide+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Default Extension="rels" ContentType="application/vnd.openxmlformats-package.relationships+xml"/>
  <Override PartName="/ppt/tags/tag47.xml" ContentType="application/vnd.openxmlformats-officedocument.presentationml.tags+xml"/>
  <Override PartName="/ppt/slideLayouts/slideLayout33.xml" ContentType="application/vnd.openxmlformats-officedocument.presentationml.slideLayout+xml"/>
  <Override PartName="/ppt/tags/tag94.xml" ContentType="application/vnd.openxmlformats-officedocument.presentationml.tags+xml"/>
  <Override PartName="/ppt/slideLayouts/slideLayout80.xml" ContentType="application/vnd.openxmlformats-officedocument.presentationml.slideLayout+xml"/>
  <Override PartName="/ppt/tags/tag203.xml" ContentType="application/vnd.openxmlformats-officedocument.presentationml.tags+xml"/>
  <Override PartName="/ppt/tags/tag250.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tags/tag187.xml" ContentType="application/vnd.openxmlformats-officedocument.presentationml.tags+xml"/>
  <Override PartName="/ppt/theme/theme16.xml" ContentType="application/vnd.openxmlformats-officedocument.theme+xml"/>
  <Override PartName="/ppt/tags/tag25.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65.xml" ContentType="application/vnd.openxmlformats-officedocument.presentationml.tags+xml"/>
  <Override PartName="/ppt/theme/theme8.xml" ContentType="application/vnd.openxmlformats-officedocument.theme+xml"/>
  <Override PartName="/ppt/tags/tag50.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88.xml" ContentType="application/vnd.openxmlformats-officedocument.presentationml.tags+xml"/>
  <Override PartName="/ppt/slides/slide28.xml" ContentType="application/vnd.openxmlformats-officedocument.presentationml.slide+xml"/>
  <Override PartName="/ppt/slides/slide75.xml" ContentType="application/vnd.openxmlformats-officedocument.presentationml.slide+xml"/>
  <Override PartName="/ppt/slideLayouts/slideLayout49.xml" ContentType="application/vnd.openxmlformats-officedocument.presentationml.slideLayout+xml"/>
  <Override PartName="/ppt/tags/tag219.xml" ContentType="application/vnd.openxmlformats-officedocument.presentationml.tags+xml"/>
  <Override PartName="/ppt/slideLayouts/slideLayout96.xml" ContentType="application/vnd.openxmlformats-officedocument.presentationml.slideLayout+xml"/>
  <Override PartName="/ppt/tags/tag266.xml" ContentType="application/vnd.openxmlformats-officedocument.presentationml.tags+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tags/tag121.xml" ContentType="application/vnd.openxmlformats-officedocument.presentationml.tags+xml"/>
  <Override PartName="/ppt/notesSlides/notesSlide19.xml" ContentType="application/vnd.openxmlformats-officedocument.presentationml.notesSlide+xml"/>
  <Override PartName="/ppt/slides/slide53.xml" ContentType="application/vnd.openxmlformats-officedocument.presentationml.slide+xml"/>
  <Default Extension="jpeg" ContentType="image/jpeg"/>
  <Override PartName="/ppt/tags/tag88.xml" ContentType="application/vnd.openxmlformats-officedocument.presentationml.tags+xml"/>
  <Override PartName="/ppt/tags/tag244.xml" ContentType="application/vnd.openxmlformats-officedocument.presentationml.tags+xml"/>
  <Override PartName="/ppt/slides/slide31.xml" ContentType="application/vnd.openxmlformats-officedocument.presentationml.slide+xml"/>
  <Override PartName="/ppt/tags/tag19.xml" ContentType="application/vnd.openxmlformats-officedocument.presentationml.tags+xml"/>
  <Override PartName="/ppt/slideLayouts/slideLayout52.xml" ContentType="application/vnd.openxmlformats-officedocument.presentationml.slideLayout+xml"/>
  <Override PartName="/ppt/tags/tag66.xml" ContentType="application/vnd.openxmlformats-officedocument.presentationml.tags+xml"/>
  <Override PartName="/ppt/tags/tag222.xml" ContentType="application/vnd.openxmlformats-officedocument.presentationml.tags+xml"/>
  <Override PartName="/ppt/slideMasters/slideMaster14.xml" ContentType="application/vnd.openxmlformats-officedocument.presentationml.slideMaster+xml"/>
  <Override PartName="/ppt/slideLayouts/slideLayout30.xml" ContentType="application/vnd.openxmlformats-officedocument.presentationml.slideLayout+xml"/>
  <Override PartName="/ppt/tags/tag159.xml" ContentType="application/vnd.openxmlformats-officedocument.presentationml.tags+xml"/>
  <Override PartName="/ppt/notesSlides/notesSlide22.xml" ContentType="application/vnd.openxmlformats-officedocument.presentationml.notesSlide+xml"/>
  <Override PartName="/ppt/tags/tag44.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84.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heme/theme13.xml" ContentType="application/vnd.openxmlformats-officedocument.theme+xml"/>
  <Override PartName="/ppt/slides/slide69.xml" ContentType="application/vnd.openxmlformats-officedocument.presentationml.slide+xml"/>
  <Override PartName="/ppt/slideLayouts/slideLayout68.xml" ContentType="application/vnd.openxmlformats-officedocument.presentationml.slideLayout+xml"/>
  <Override PartName="/ppt/tags/tag115.xml" ContentType="application/vnd.openxmlformats-officedocument.presentationml.tags+xml"/>
  <Override PartName="/ppt/tags/tag162.xml" ContentType="application/vnd.openxmlformats-officedocument.presentationml.tags+xml"/>
  <Override PartName="/ppt/slides/slide47.xml" ContentType="application/vnd.openxmlformats-officedocument.presentationml.slide+xml"/>
  <Override PartName="/ppt/theme/theme5.xml" ContentType="application/vnd.openxmlformats-officedocument.theme+xml"/>
  <Override PartName="/ppt/tags/tag140.xml" ContentType="application/vnd.openxmlformats-officedocument.presentationml.tags+xml"/>
  <Override PartName="/ppt/tags/tag285.xml" ContentType="application/vnd.openxmlformats-officedocument.presentationml.tags+xml"/>
  <Override PartName="/ppt/slideLayouts/slideLayout46.xml" ContentType="application/vnd.openxmlformats-officedocument.presentationml.slideLayout+xml"/>
  <Override PartName="/ppt/slides/slide72.xml" ContentType="application/vnd.openxmlformats-officedocument.presentationml.slide+xml"/>
  <Override PartName="/ppt/tags/tag216.xml" ContentType="application/vnd.openxmlformats-officedocument.presentationml.tags+xml"/>
  <Override PartName="/ppt/tags/tag85.xml" ContentType="application/vnd.openxmlformats-officedocument.presentationml.tags+xml"/>
  <Override PartName="/ppt/slideLayouts/slideLayout71.xml" ContentType="application/vnd.openxmlformats-officedocument.presentationml.slideLayout+xml"/>
  <Override PartName="/ppt/tags/tag241.xml" ContentType="application/vnd.openxmlformats-officedocument.presentationml.tags+xml"/>
  <Override PartName="/ppt/tags/tag16.xml" ContentType="application/vnd.openxmlformats-officedocument.presentationml.tags+xml"/>
  <Override PartName="/ppt/slideMasters/slideMaster8.xml" ContentType="application/vnd.openxmlformats-officedocument.presentationml.slideMaster+xml"/>
  <Override PartName="/ppt/tags/tag156.xml" ContentType="application/vnd.openxmlformats-officedocument.presentationml.tags+xml"/>
  <Override PartName="/ppt/tags/tag41.xml" ContentType="application/vnd.openxmlformats-officedocument.presentationml.tags+xml"/>
  <Override PartName="/ppt/theme/theme10.xml" ContentType="application/vnd.openxmlformats-officedocument.theme+xml"/>
  <Override PartName="/ppt/slideLayouts/slideLayout87.xml" ContentType="application/vnd.openxmlformats-officedocument.presentationml.slideLayout+xml"/>
  <Override PartName="/ppt/tags/tag181.xml" ContentType="application/vnd.openxmlformats-officedocument.presentationml.tags+xml"/>
  <Override PartName="/ppt/slides/slide19.xml" ContentType="application/vnd.openxmlformats-officedocument.presentationml.slide+xml"/>
  <Override PartName="/ppt/tags/tag112.xml" ContentType="application/vnd.openxmlformats-officedocument.presentationml.tags+xml"/>
  <Override PartName="/ppt/tags/tag257.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3" r:id="rId3"/>
    <p:sldMasterId id="2147483694" r:id="rId4"/>
    <p:sldMasterId id="2147483705" r:id="rId5"/>
    <p:sldMasterId id="2147483777" r:id="rId6"/>
    <p:sldMasterId id="2147483915" r:id="rId7"/>
    <p:sldMasterId id="2147483986" r:id="rId8"/>
    <p:sldMasterId id="2147483990" r:id="rId9"/>
    <p:sldMasterId id="2147483994" r:id="rId10"/>
    <p:sldMasterId id="2147484064" r:id="rId11"/>
    <p:sldMasterId id="2147484069" r:id="rId12"/>
    <p:sldMasterId id="2147484083" r:id="rId13"/>
    <p:sldMasterId id="2147484088" r:id="rId14"/>
    <p:sldMasterId id="2147484093" r:id="rId15"/>
    <p:sldMasterId id="2147484098" r:id="rId16"/>
  </p:sldMasterIdLst>
  <p:notesMasterIdLst>
    <p:notesMasterId r:id="rId96"/>
  </p:notesMasterIdLst>
  <p:sldIdLst>
    <p:sldId id="256" r:id="rId17"/>
    <p:sldId id="1027" r:id="rId18"/>
    <p:sldId id="1095" r:id="rId19"/>
    <p:sldId id="1028" r:id="rId20"/>
    <p:sldId id="1029" r:id="rId21"/>
    <p:sldId id="1088" r:id="rId22"/>
    <p:sldId id="1096" r:id="rId23"/>
    <p:sldId id="1089" r:id="rId24"/>
    <p:sldId id="1090" r:id="rId25"/>
    <p:sldId id="1091" r:id="rId26"/>
    <p:sldId id="1097" r:id="rId27"/>
    <p:sldId id="1030" r:id="rId28"/>
    <p:sldId id="1031" r:id="rId29"/>
    <p:sldId id="1032" r:id="rId30"/>
    <p:sldId id="1033" r:id="rId31"/>
    <p:sldId id="1062" r:id="rId32"/>
    <p:sldId id="1034" r:id="rId33"/>
    <p:sldId id="1035" r:id="rId34"/>
    <p:sldId id="1036" r:id="rId35"/>
    <p:sldId id="1037" r:id="rId36"/>
    <p:sldId id="1038" r:id="rId37"/>
    <p:sldId id="1039" r:id="rId38"/>
    <p:sldId id="1040" r:id="rId39"/>
    <p:sldId id="1041" r:id="rId40"/>
    <p:sldId id="1042" r:id="rId41"/>
    <p:sldId id="1043" r:id="rId42"/>
    <p:sldId id="1044" r:id="rId43"/>
    <p:sldId id="1045" r:id="rId44"/>
    <p:sldId id="1046" r:id="rId45"/>
    <p:sldId id="1047" r:id="rId46"/>
    <p:sldId id="1048" r:id="rId47"/>
    <p:sldId id="1049" r:id="rId48"/>
    <p:sldId id="1050" r:id="rId49"/>
    <p:sldId id="1051" r:id="rId50"/>
    <p:sldId id="1052" r:id="rId51"/>
    <p:sldId id="1053" r:id="rId52"/>
    <p:sldId id="1054" r:id="rId53"/>
    <p:sldId id="1055" r:id="rId54"/>
    <p:sldId id="1056" r:id="rId55"/>
    <p:sldId id="1057" r:id="rId56"/>
    <p:sldId id="1058" r:id="rId57"/>
    <p:sldId id="1059" r:id="rId58"/>
    <p:sldId id="1070" r:id="rId59"/>
    <p:sldId id="1071" r:id="rId60"/>
    <p:sldId id="1072" r:id="rId61"/>
    <p:sldId id="1073" r:id="rId62"/>
    <p:sldId id="1098" r:id="rId63"/>
    <p:sldId id="1060" r:id="rId64"/>
    <p:sldId id="1099" r:id="rId65"/>
    <p:sldId id="1075" r:id="rId66"/>
    <p:sldId id="1061" r:id="rId67"/>
    <p:sldId id="1063" r:id="rId68"/>
    <p:sldId id="1064" r:id="rId69"/>
    <p:sldId id="1066" r:id="rId70"/>
    <p:sldId id="1100" r:id="rId71"/>
    <p:sldId id="1067" r:id="rId72"/>
    <p:sldId id="1101" r:id="rId73"/>
    <p:sldId id="1068" r:id="rId74"/>
    <p:sldId id="1069" r:id="rId75"/>
    <p:sldId id="1076" r:id="rId76"/>
    <p:sldId id="1077" r:id="rId77"/>
    <p:sldId id="1078" r:id="rId78"/>
    <p:sldId id="1102" r:id="rId79"/>
    <p:sldId id="1084" r:id="rId80"/>
    <p:sldId id="1085" r:id="rId81"/>
    <p:sldId id="1086" r:id="rId82"/>
    <p:sldId id="1079" r:id="rId83"/>
    <p:sldId id="1080" r:id="rId84"/>
    <p:sldId id="1081" r:id="rId85"/>
    <p:sldId id="1103" r:id="rId86"/>
    <p:sldId id="1082" r:id="rId87"/>
    <p:sldId id="1083" r:id="rId88"/>
    <p:sldId id="1104" r:id="rId89"/>
    <p:sldId id="1087" r:id="rId90"/>
    <p:sldId id="1105" r:id="rId91"/>
    <p:sldId id="1092" r:id="rId92"/>
    <p:sldId id="1093" r:id="rId93"/>
    <p:sldId id="1094" r:id="rId94"/>
    <p:sldId id="640" r:id="rId95"/>
  </p:sldIdLst>
  <p:sldSz cx="9144000" cy="6858000" type="screen4x3"/>
  <p:notesSz cx="6858000" cy="9144000"/>
  <p:defaultTextStyle>
    <a:defPPr>
      <a:defRPr lang="en-US"/>
    </a:defPPr>
    <a:lvl1pPr algn="l" rtl="0" fontAlgn="base">
      <a:spcBef>
        <a:spcPct val="0"/>
      </a:spcBef>
      <a:spcAft>
        <a:spcPct val="0"/>
      </a:spcAft>
      <a:defRPr sz="1200" i="1" kern="1200">
        <a:solidFill>
          <a:schemeClr val="tx1"/>
        </a:solidFill>
        <a:latin typeface="Arial" charset="0"/>
        <a:ea typeface="+mn-ea"/>
        <a:cs typeface="+mn-cs"/>
      </a:defRPr>
    </a:lvl1pPr>
    <a:lvl2pPr marL="457200" algn="l" rtl="0" fontAlgn="base">
      <a:spcBef>
        <a:spcPct val="0"/>
      </a:spcBef>
      <a:spcAft>
        <a:spcPct val="0"/>
      </a:spcAft>
      <a:defRPr sz="1200" i="1" kern="1200">
        <a:solidFill>
          <a:schemeClr val="tx1"/>
        </a:solidFill>
        <a:latin typeface="Arial" charset="0"/>
        <a:ea typeface="+mn-ea"/>
        <a:cs typeface="+mn-cs"/>
      </a:defRPr>
    </a:lvl2pPr>
    <a:lvl3pPr marL="914400" algn="l" rtl="0" fontAlgn="base">
      <a:spcBef>
        <a:spcPct val="0"/>
      </a:spcBef>
      <a:spcAft>
        <a:spcPct val="0"/>
      </a:spcAft>
      <a:defRPr sz="1200" i="1" kern="1200">
        <a:solidFill>
          <a:schemeClr val="tx1"/>
        </a:solidFill>
        <a:latin typeface="Arial" charset="0"/>
        <a:ea typeface="+mn-ea"/>
        <a:cs typeface="+mn-cs"/>
      </a:defRPr>
    </a:lvl3pPr>
    <a:lvl4pPr marL="1371600" algn="l" rtl="0" fontAlgn="base">
      <a:spcBef>
        <a:spcPct val="0"/>
      </a:spcBef>
      <a:spcAft>
        <a:spcPct val="0"/>
      </a:spcAft>
      <a:defRPr sz="1200" i="1" kern="1200">
        <a:solidFill>
          <a:schemeClr val="tx1"/>
        </a:solidFill>
        <a:latin typeface="Arial" charset="0"/>
        <a:ea typeface="+mn-ea"/>
        <a:cs typeface="+mn-cs"/>
      </a:defRPr>
    </a:lvl4pPr>
    <a:lvl5pPr marL="1828800" algn="l" rtl="0" fontAlgn="base">
      <a:spcBef>
        <a:spcPct val="0"/>
      </a:spcBef>
      <a:spcAft>
        <a:spcPct val="0"/>
      </a:spcAft>
      <a:defRPr sz="1200" i="1" kern="1200">
        <a:solidFill>
          <a:schemeClr val="tx1"/>
        </a:solidFill>
        <a:latin typeface="Arial" charset="0"/>
        <a:ea typeface="+mn-ea"/>
        <a:cs typeface="+mn-cs"/>
      </a:defRPr>
    </a:lvl5pPr>
    <a:lvl6pPr marL="2286000" algn="l" defTabSz="914400" rtl="0" eaLnBrk="1" latinLnBrk="0" hangingPunct="1">
      <a:defRPr sz="1200" i="1" kern="1200">
        <a:solidFill>
          <a:schemeClr val="tx1"/>
        </a:solidFill>
        <a:latin typeface="Arial" charset="0"/>
        <a:ea typeface="+mn-ea"/>
        <a:cs typeface="+mn-cs"/>
      </a:defRPr>
    </a:lvl6pPr>
    <a:lvl7pPr marL="2743200" algn="l" defTabSz="914400" rtl="0" eaLnBrk="1" latinLnBrk="0" hangingPunct="1">
      <a:defRPr sz="1200" i="1" kern="1200">
        <a:solidFill>
          <a:schemeClr val="tx1"/>
        </a:solidFill>
        <a:latin typeface="Arial" charset="0"/>
        <a:ea typeface="+mn-ea"/>
        <a:cs typeface="+mn-cs"/>
      </a:defRPr>
    </a:lvl7pPr>
    <a:lvl8pPr marL="3200400" algn="l" defTabSz="914400" rtl="0" eaLnBrk="1" latinLnBrk="0" hangingPunct="1">
      <a:defRPr sz="1200" i="1" kern="1200">
        <a:solidFill>
          <a:schemeClr val="tx1"/>
        </a:solidFill>
        <a:latin typeface="Arial" charset="0"/>
        <a:ea typeface="+mn-ea"/>
        <a:cs typeface="+mn-cs"/>
      </a:defRPr>
    </a:lvl8pPr>
    <a:lvl9pPr marL="3657600" algn="l" defTabSz="914400" rtl="0" eaLnBrk="1" latinLnBrk="0" hangingPunct="1">
      <a:defRPr sz="1200" i="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ishmat" initials="" lastIdx="1" clrIdx="0"/>
  <p:cmAuthor id="1" name="manisham"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9C813"/>
    <a:srgbClr val="236B85"/>
    <a:srgbClr val="08927B"/>
    <a:srgbClr val="4CC078"/>
    <a:srgbClr val="3DE368"/>
    <a:srgbClr val="EEECE1"/>
    <a:srgbClr val="CCECFF"/>
    <a:srgbClr val="F8FDFE"/>
    <a:srgbClr val="2DBDDF"/>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98403" autoAdjust="0"/>
  </p:normalViewPr>
  <p:slideViewPr>
    <p:cSldViewPr>
      <p:cViewPr varScale="1">
        <p:scale>
          <a:sx n="106" d="100"/>
          <a:sy n="106" d="100"/>
        </p:scale>
        <p:origin x="-102" y="-108"/>
      </p:cViewPr>
      <p:guideLst>
        <p:guide orient="horz" pos="816"/>
        <p:guide orient="horz" pos="912"/>
        <p:guide pos="912"/>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21" Type="http://schemas.openxmlformats.org/officeDocument/2006/relationships/slide" Target="slides/slide5.xml"/><Relationship Id="rId42" Type="http://schemas.openxmlformats.org/officeDocument/2006/relationships/slide" Target="slides/slide26.xml"/><Relationship Id="rId47" Type="http://schemas.openxmlformats.org/officeDocument/2006/relationships/slide" Target="slides/slide31.xml"/><Relationship Id="rId63" Type="http://schemas.openxmlformats.org/officeDocument/2006/relationships/slide" Target="slides/slide47.xml"/><Relationship Id="rId68" Type="http://schemas.openxmlformats.org/officeDocument/2006/relationships/slide" Target="slides/slide52.xml"/><Relationship Id="rId84" Type="http://schemas.openxmlformats.org/officeDocument/2006/relationships/slide" Target="slides/slide68.xml"/><Relationship Id="rId89" Type="http://schemas.openxmlformats.org/officeDocument/2006/relationships/slide" Target="slides/slide73.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16.xml"/><Relationship Id="rId37" Type="http://schemas.openxmlformats.org/officeDocument/2006/relationships/slide" Target="slides/slide21.xml"/><Relationship Id="rId53" Type="http://schemas.openxmlformats.org/officeDocument/2006/relationships/slide" Target="slides/slide37.xml"/><Relationship Id="rId58" Type="http://schemas.openxmlformats.org/officeDocument/2006/relationships/slide" Target="slides/slide42.xml"/><Relationship Id="rId74" Type="http://schemas.openxmlformats.org/officeDocument/2006/relationships/slide" Target="slides/slide58.xml"/><Relationship Id="rId79" Type="http://schemas.openxmlformats.org/officeDocument/2006/relationships/slide" Target="slides/slide63.xml"/><Relationship Id="rId102" Type="http://schemas.openxmlformats.org/officeDocument/2006/relationships/customXml" Target="../customXml/item1.xml"/><Relationship Id="rId5" Type="http://schemas.openxmlformats.org/officeDocument/2006/relationships/slideMaster" Target="slideMasters/slideMaster5.xml"/><Relationship Id="rId90" Type="http://schemas.openxmlformats.org/officeDocument/2006/relationships/slide" Target="slides/slide74.xml"/><Relationship Id="rId95" Type="http://schemas.openxmlformats.org/officeDocument/2006/relationships/slide" Target="slides/slide79.xml"/><Relationship Id="rId22" Type="http://schemas.openxmlformats.org/officeDocument/2006/relationships/slide" Target="slides/slide6.xml"/><Relationship Id="rId27" Type="http://schemas.openxmlformats.org/officeDocument/2006/relationships/slide" Target="slides/slide11.xml"/><Relationship Id="rId43" Type="http://schemas.openxmlformats.org/officeDocument/2006/relationships/slide" Target="slides/slide27.xml"/><Relationship Id="rId48" Type="http://schemas.openxmlformats.org/officeDocument/2006/relationships/slide" Target="slides/slide32.xml"/><Relationship Id="rId64" Type="http://schemas.openxmlformats.org/officeDocument/2006/relationships/slide" Target="slides/slide48.xml"/><Relationship Id="rId69" Type="http://schemas.openxmlformats.org/officeDocument/2006/relationships/slide" Target="slides/slide53.xml"/><Relationship Id="rId80" Type="http://schemas.openxmlformats.org/officeDocument/2006/relationships/slide" Target="slides/slide64.xml"/><Relationship Id="rId85" Type="http://schemas.openxmlformats.org/officeDocument/2006/relationships/slide" Target="slides/slide69.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slide" Target="slides/slide51.xml"/><Relationship Id="rId103" Type="http://schemas.openxmlformats.org/officeDocument/2006/relationships/customXml" Target="../customXml/item2.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slide" Target="slides/slide59.xml"/><Relationship Id="rId83" Type="http://schemas.openxmlformats.org/officeDocument/2006/relationships/slide" Target="slides/slide67.xml"/><Relationship Id="rId88" Type="http://schemas.openxmlformats.org/officeDocument/2006/relationships/slide" Target="slides/slide72.xml"/><Relationship Id="rId91" Type="http://schemas.openxmlformats.org/officeDocument/2006/relationships/slide" Target="slides/slide75.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slide" Target="slides/slide62.xml"/><Relationship Id="rId81" Type="http://schemas.openxmlformats.org/officeDocument/2006/relationships/slide" Target="slides/slide65.xml"/><Relationship Id="rId86" Type="http://schemas.openxmlformats.org/officeDocument/2006/relationships/slide" Target="slides/slide70.xml"/><Relationship Id="rId94" Type="http://schemas.openxmlformats.org/officeDocument/2006/relationships/slide" Target="slides/slide78.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2.xml"/><Relationship Id="rId39" Type="http://schemas.openxmlformats.org/officeDocument/2006/relationships/slide" Target="slides/slide2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 Id="rId76" Type="http://schemas.openxmlformats.org/officeDocument/2006/relationships/slide" Target="slides/slide60.xml"/><Relationship Id="rId97" Type="http://schemas.openxmlformats.org/officeDocument/2006/relationships/commentAuthors" Target="commentAuthors.xml"/><Relationship Id="rId104" Type="http://schemas.openxmlformats.org/officeDocument/2006/relationships/customXml" Target="../customXml/item3.xml"/><Relationship Id="rId7" Type="http://schemas.openxmlformats.org/officeDocument/2006/relationships/slideMaster" Target="slideMasters/slideMaster7.xml"/><Relationship Id="rId71" Type="http://schemas.openxmlformats.org/officeDocument/2006/relationships/slide" Target="slides/slide55.xml"/><Relationship Id="rId92" Type="http://schemas.openxmlformats.org/officeDocument/2006/relationships/slide" Target="slides/slide76.xml"/><Relationship Id="rId2" Type="http://schemas.openxmlformats.org/officeDocument/2006/relationships/slideMaster" Target="slideMasters/slideMaster2.xml"/><Relationship Id="rId29" Type="http://schemas.openxmlformats.org/officeDocument/2006/relationships/slide" Target="slides/slide13.xml"/><Relationship Id="rId24" Type="http://schemas.openxmlformats.org/officeDocument/2006/relationships/slide" Target="slides/slide8.xml"/><Relationship Id="rId40" Type="http://schemas.openxmlformats.org/officeDocument/2006/relationships/slide" Target="slides/slide24.xml"/><Relationship Id="rId45" Type="http://schemas.openxmlformats.org/officeDocument/2006/relationships/slide" Target="slides/slide29.xml"/><Relationship Id="rId66" Type="http://schemas.openxmlformats.org/officeDocument/2006/relationships/slide" Target="slides/slide50.xml"/><Relationship Id="rId87" Type="http://schemas.openxmlformats.org/officeDocument/2006/relationships/slide" Target="slides/slide71.xml"/><Relationship Id="rId61" Type="http://schemas.openxmlformats.org/officeDocument/2006/relationships/slide" Target="slides/slide45.xml"/><Relationship Id="rId82" Type="http://schemas.openxmlformats.org/officeDocument/2006/relationships/slide" Target="slides/slide66.xml"/><Relationship Id="rId19" Type="http://schemas.openxmlformats.org/officeDocument/2006/relationships/slide" Target="slides/slide3.xml"/><Relationship Id="rId14" Type="http://schemas.openxmlformats.org/officeDocument/2006/relationships/slideMaster" Target="slideMasters/slideMaster14.xml"/><Relationship Id="rId30" Type="http://schemas.openxmlformats.org/officeDocument/2006/relationships/slide" Target="slides/slide14.xml"/><Relationship Id="rId35" Type="http://schemas.openxmlformats.org/officeDocument/2006/relationships/slide" Target="slides/slide19.xml"/><Relationship Id="rId56" Type="http://schemas.openxmlformats.org/officeDocument/2006/relationships/slide" Target="slides/slide40.xml"/><Relationship Id="rId77" Type="http://schemas.openxmlformats.org/officeDocument/2006/relationships/slide" Target="slides/slide61.xml"/><Relationship Id="rId100"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5.xml"/><Relationship Id="rId72" Type="http://schemas.openxmlformats.org/officeDocument/2006/relationships/slide" Target="slides/slide56.xml"/><Relationship Id="rId93" Type="http://schemas.openxmlformats.org/officeDocument/2006/relationships/slide" Target="slides/slide77.xml"/><Relationship Id="rId98" Type="http://schemas.openxmlformats.org/officeDocument/2006/relationships/presProps" Target="presProps.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pitchFamily="34" charset="0"/>
              </a:defRPr>
            </a:lvl1pPr>
          </a:lstStyle>
          <a:p>
            <a:pPr>
              <a:defRPr/>
            </a:pPr>
            <a:fld id="{F9FEBB7E-4213-42F2-9289-C18C8F415302}" type="datetimeFigureOut">
              <a:rPr lang="en-US"/>
              <a:pPr>
                <a:defRPr/>
              </a:pPr>
              <a:t>10/18/2013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pitchFamily="34" charset="0"/>
              </a:defRPr>
            </a:lvl1pPr>
          </a:lstStyle>
          <a:p>
            <a:pPr>
              <a:defRPr/>
            </a:pPr>
            <a:fld id="{F50F319F-4B7C-4D86-BD13-B2151E839B28}" type="slidenum">
              <a:rPr lang="en-US"/>
              <a:pPr>
                <a:defRPr/>
              </a:pPr>
              <a:t>‹#›</a:t>
            </a:fld>
            <a:endParaRPr lang="en-US" dirty="0"/>
          </a:p>
        </p:txBody>
      </p:sp>
    </p:spTree>
    <p:extLst>
      <p:ext uri="{BB962C8B-B14F-4D97-AF65-F5344CB8AC3E}">
        <p14:creationId xmlns:p14="http://schemas.microsoft.com/office/powerpoint/2010/main" xmlns="" val="19533728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hcltech.com/independent-software-vendors/transforming-business-operation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hcltech.com/consumer-electronics/wireless-gateway-framework"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hcltech.com/consumer-electronics/codecs-transcoder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hcltech.com/semiconductor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hcltech.com/semiconductor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hcltech.com/semiconductors/service-portfolio"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hcltech.com/semiconductors/solutions-framework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hcltech.com/servers-and-storage/service-portfolio"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hcltech.com/servers-and-storage/service-portfolio"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hcltech.com/servers-and-storage/solutions-frameworks"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hcltech.com/servers-and-storage/solutions-frameworks"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hcltech.com/enterprise-application-services/supply-chain-management-scm"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hcltech.com/services/cloud-computing/cloud-services-strategy"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hcltech.com/i-have-an-idea/innovation-at-hcl"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hcltech.com/independent-software-vendors/powering-revenue-growth"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hcltech.com/independent-software-vendors/powering-revenue-growth"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hcltech.com/independent-software-vendors/powering-revenue-growth"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hcltech.com/independent-software-vendors/transforming-business-operation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808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C3E4569-D1FA-41DA-AEFD-8D19CECE2981}" type="slidenum">
              <a:rPr lang="en-US" smtClean="0">
                <a:latin typeface="Arial" charset="0"/>
              </a:rPr>
              <a:pPr/>
              <a:t>1</a:t>
            </a:fld>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http://www.hcltech.com/independent-software-vendors/transforming-business-operations</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21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25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26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http://www.hcltech.com/consumer-electronics/wireless-gateway-framework</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29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http://www.hcltech.com/consumer-electronics/codecs-transcoders</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30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http://www.hcltech.com/semiconductors</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32</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http://www.hcltech.com/semiconductors</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33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http://www.hcltech.com/semiconductors/service-portfolio</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34</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http://www.hcltech.com/semiconductors/solutions-frameworks</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35</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http://www.hcltech.com/servers-and-storage/service-portfolio</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43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0779B9A-70ED-45CF-9E81-24FB3AEBD465}" type="slidenum">
              <a:rPr lang="en-US" i="0"/>
              <a:pPr algn="r"/>
              <a:t>2</a:t>
            </a:fld>
            <a:endParaRPr lang="en-US" i="0" dirty="0"/>
          </a:p>
        </p:txBody>
      </p:sp>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http://www.maxsave.bc.ca/</a:t>
            </a:r>
          </a:p>
        </p:txBody>
      </p:sp>
      <p:sp>
        <p:nvSpPr>
          <p:cNvPr id="1300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2A6055B-AE10-430E-B7A7-25A9AFB5666A}" type="slidenum">
              <a:rPr lang="en-US" i="0"/>
              <a:pPr algn="r"/>
              <a:t>2</a:t>
            </a:fld>
            <a:endParaRPr lang="en-US" i="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http://www.hcltech.com/servers-and-storage/service-portfolio</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44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http://www.hcltech.com/servers-and-storage/solutions-frameworks</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45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http://www.hcltech.com/servers-and-storage/solutions-frameworks</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46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http://www.hcltech.com/enterprise-application-services/supply-chain-management-scm</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52</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53</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http://www.hcltech.com/services/cloud-computing/cloud-services-strategy</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54</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http://www.hcltech.com/i-have-an-idea/innovation-at-hcl</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56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59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60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66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Image Placeholder 1"/>
          <p:cNvSpPr>
            <a:spLocks noGrp="1" noRot="1" noChangeAspect="1"/>
          </p:cNvSpPr>
          <p:nvPr>
            <p:ph type="sldImg"/>
          </p:nvPr>
        </p:nvSpPr>
        <p:spPr bwMode="auto">
          <a:noFill/>
          <a:ln>
            <a:solidFill>
              <a:srgbClr val="000000"/>
            </a:solidFill>
            <a:miter lim="800000"/>
            <a:headEnd/>
            <a:tailEnd/>
          </a:ln>
        </p:spPr>
      </p:sp>
      <p:sp>
        <p:nvSpPr>
          <p:cNvPr id="20582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058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15E769-D2BA-49B6-8E19-E6EEF3053FEF}" type="slidenum">
              <a:rPr lang="en-US" smtClean="0">
                <a:latin typeface="Arial" charset="0"/>
              </a:rPr>
              <a:pPr/>
              <a:t>79</a:t>
            </a:fld>
            <a:endParaRPr 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12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http://www.hcltech.com/independent-software-vendors/powering-revenue-growth</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13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http://www.hcltech.com/independent-software-vendors/powering-revenue-growth</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14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http://www.hcltech.com/independent-software-vendors/powering-revenue-growth</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15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http://www.hcltech.com/independent-software-vendors/transforming-business-operations</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image" Target="../media/image1.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slideMaster" Target="../slideMasters/slideMaster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8" Type="http://schemas.openxmlformats.org/officeDocument/2006/relationships/tags" Target="../tags/tag8.xml"/><Relationship Id="rId51"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3" Type="http://schemas.openxmlformats.org/officeDocument/2006/relationships/tags" Target="../tags/tag61.xml"/><Relationship Id="rId18" Type="http://schemas.openxmlformats.org/officeDocument/2006/relationships/tags" Target="../tags/tag66.xml"/><Relationship Id="rId26" Type="http://schemas.openxmlformats.org/officeDocument/2006/relationships/tags" Target="../tags/tag74.xml"/><Relationship Id="rId39" Type="http://schemas.openxmlformats.org/officeDocument/2006/relationships/tags" Target="../tags/tag87.xml"/><Relationship Id="rId3" Type="http://schemas.openxmlformats.org/officeDocument/2006/relationships/tags" Target="../tags/tag51.xml"/><Relationship Id="rId21" Type="http://schemas.openxmlformats.org/officeDocument/2006/relationships/tags" Target="../tags/tag69.xml"/><Relationship Id="rId34" Type="http://schemas.openxmlformats.org/officeDocument/2006/relationships/tags" Target="../tags/tag82.xml"/><Relationship Id="rId42" Type="http://schemas.openxmlformats.org/officeDocument/2006/relationships/tags" Target="../tags/tag90.xml"/><Relationship Id="rId47" Type="http://schemas.openxmlformats.org/officeDocument/2006/relationships/tags" Target="../tags/tag95.xml"/><Relationship Id="rId50" Type="http://schemas.openxmlformats.org/officeDocument/2006/relationships/image" Target="../media/image1.png"/><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5" Type="http://schemas.openxmlformats.org/officeDocument/2006/relationships/tags" Target="../tags/tag73.xml"/><Relationship Id="rId33" Type="http://schemas.openxmlformats.org/officeDocument/2006/relationships/tags" Target="../tags/tag81.xml"/><Relationship Id="rId38" Type="http://schemas.openxmlformats.org/officeDocument/2006/relationships/tags" Target="../tags/tag86.xml"/><Relationship Id="rId46" Type="http://schemas.openxmlformats.org/officeDocument/2006/relationships/tags" Target="../tags/tag94.xml"/><Relationship Id="rId2" Type="http://schemas.openxmlformats.org/officeDocument/2006/relationships/tags" Target="../tags/tag50.xml"/><Relationship Id="rId16" Type="http://schemas.openxmlformats.org/officeDocument/2006/relationships/tags" Target="../tags/tag64.xml"/><Relationship Id="rId20" Type="http://schemas.openxmlformats.org/officeDocument/2006/relationships/tags" Target="../tags/tag68.xml"/><Relationship Id="rId29" Type="http://schemas.openxmlformats.org/officeDocument/2006/relationships/tags" Target="../tags/tag77.xml"/><Relationship Id="rId41" Type="http://schemas.openxmlformats.org/officeDocument/2006/relationships/tags" Target="../tags/tag89.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24" Type="http://schemas.openxmlformats.org/officeDocument/2006/relationships/tags" Target="../tags/tag72.xml"/><Relationship Id="rId32" Type="http://schemas.openxmlformats.org/officeDocument/2006/relationships/tags" Target="../tags/tag80.xml"/><Relationship Id="rId37" Type="http://schemas.openxmlformats.org/officeDocument/2006/relationships/tags" Target="../tags/tag85.xml"/><Relationship Id="rId40" Type="http://schemas.openxmlformats.org/officeDocument/2006/relationships/tags" Target="../tags/tag88.xml"/><Relationship Id="rId45" Type="http://schemas.openxmlformats.org/officeDocument/2006/relationships/tags" Target="../tags/tag93.xml"/><Relationship Id="rId5" Type="http://schemas.openxmlformats.org/officeDocument/2006/relationships/tags" Target="../tags/tag53.xml"/><Relationship Id="rId15" Type="http://schemas.openxmlformats.org/officeDocument/2006/relationships/tags" Target="../tags/tag63.xml"/><Relationship Id="rId23" Type="http://schemas.openxmlformats.org/officeDocument/2006/relationships/tags" Target="../tags/tag71.xml"/><Relationship Id="rId28" Type="http://schemas.openxmlformats.org/officeDocument/2006/relationships/tags" Target="../tags/tag76.xml"/><Relationship Id="rId36" Type="http://schemas.openxmlformats.org/officeDocument/2006/relationships/tags" Target="../tags/tag84.xml"/><Relationship Id="rId49" Type="http://schemas.openxmlformats.org/officeDocument/2006/relationships/slideMaster" Target="../slideMasters/slideMaster11.xml"/><Relationship Id="rId10" Type="http://schemas.openxmlformats.org/officeDocument/2006/relationships/tags" Target="../tags/tag58.xml"/><Relationship Id="rId19" Type="http://schemas.openxmlformats.org/officeDocument/2006/relationships/tags" Target="../tags/tag67.xml"/><Relationship Id="rId31" Type="http://schemas.openxmlformats.org/officeDocument/2006/relationships/tags" Target="../tags/tag79.xml"/><Relationship Id="rId44" Type="http://schemas.openxmlformats.org/officeDocument/2006/relationships/tags" Target="../tags/tag92.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 Id="rId22" Type="http://schemas.openxmlformats.org/officeDocument/2006/relationships/tags" Target="../tags/tag70.xml"/><Relationship Id="rId27" Type="http://schemas.openxmlformats.org/officeDocument/2006/relationships/tags" Target="../tags/tag75.xml"/><Relationship Id="rId30" Type="http://schemas.openxmlformats.org/officeDocument/2006/relationships/tags" Target="../tags/tag78.xml"/><Relationship Id="rId35" Type="http://schemas.openxmlformats.org/officeDocument/2006/relationships/tags" Target="../tags/tag83.xml"/><Relationship Id="rId43" Type="http://schemas.openxmlformats.org/officeDocument/2006/relationships/tags" Target="../tags/tag91.xml"/><Relationship Id="rId48" Type="http://schemas.openxmlformats.org/officeDocument/2006/relationships/tags" Target="../tags/tag96.xml"/><Relationship Id="rId8" Type="http://schemas.openxmlformats.org/officeDocument/2006/relationships/tags" Target="../tags/tag56.xml"/><Relationship Id="rId51"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wmf"/><Relationship Id="rId1" Type="http://schemas.openxmlformats.org/officeDocument/2006/relationships/slideMaster" Target="../slideMasters/slideMaster12.xml"/><Relationship Id="rId4" Type="http://schemas.openxmlformats.org/officeDocument/2006/relationships/image" Target="../media/image18.wmf"/></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4.xml.rels><?xml version="1.0" encoding="UTF-8" standalone="yes"?>
<Relationships xmlns="http://schemas.openxmlformats.org/package/2006/relationships"><Relationship Id="rId13" Type="http://schemas.openxmlformats.org/officeDocument/2006/relationships/tags" Target="../tags/tag109.xml"/><Relationship Id="rId18" Type="http://schemas.openxmlformats.org/officeDocument/2006/relationships/tags" Target="../tags/tag114.xml"/><Relationship Id="rId26" Type="http://schemas.openxmlformats.org/officeDocument/2006/relationships/tags" Target="../tags/tag122.xml"/><Relationship Id="rId39" Type="http://schemas.openxmlformats.org/officeDocument/2006/relationships/tags" Target="../tags/tag135.xml"/><Relationship Id="rId3" Type="http://schemas.openxmlformats.org/officeDocument/2006/relationships/tags" Target="../tags/tag99.xml"/><Relationship Id="rId21" Type="http://schemas.openxmlformats.org/officeDocument/2006/relationships/tags" Target="../tags/tag117.xml"/><Relationship Id="rId34" Type="http://schemas.openxmlformats.org/officeDocument/2006/relationships/tags" Target="../tags/tag130.xml"/><Relationship Id="rId42" Type="http://schemas.openxmlformats.org/officeDocument/2006/relationships/tags" Target="../tags/tag138.xml"/><Relationship Id="rId47" Type="http://schemas.openxmlformats.org/officeDocument/2006/relationships/tags" Target="../tags/tag143.xml"/><Relationship Id="rId50" Type="http://schemas.openxmlformats.org/officeDocument/2006/relationships/image" Target="../media/image1.png"/><Relationship Id="rId7" Type="http://schemas.openxmlformats.org/officeDocument/2006/relationships/tags" Target="../tags/tag103.xml"/><Relationship Id="rId12" Type="http://schemas.openxmlformats.org/officeDocument/2006/relationships/tags" Target="../tags/tag108.xml"/><Relationship Id="rId17" Type="http://schemas.openxmlformats.org/officeDocument/2006/relationships/tags" Target="../tags/tag113.xml"/><Relationship Id="rId25" Type="http://schemas.openxmlformats.org/officeDocument/2006/relationships/tags" Target="../tags/tag121.xml"/><Relationship Id="rId33" Type="http://schemas.openxmlformats.org/officeDocument/2006/relationships/tags" Target="../tags/tag129.xml"/><Relationship Id="rId38" Type="http://schemas.openxmlformats.org/officeDocument/2006/relationships/tags" Target="../tags/tag134.xml"/><Relationship Id="rId46" Type="http://schemas.openxmlformats.org/officeDocument/2006/relationships/tags" Target="../tags/tag142.xml"/><Relationship Id="rId2" Type="http://schemas.openxmlformats.org/officeDocument/2006/relationships/tags" Target="../tags/tag98.xml"/><Relationship Id="rId16" Type="http://schemas.openxmlformats.org/officeDocument/2006/relationships/tags" Target="../tags/tag112.xml"/><Relationship Id="rId20" Type="http://schemas.openxmlformats.org/officeDocument/2006/relationships/tags" Target="../tags/tag116.xml"/><Relationship Id="rId29" Type="http://schemas.openxmlformats.org/officeDocument/2006/relationships/tags" Target="../tags/tag125.xml"/><Relationship Id="rId41" Type="http://schemas.openxmlformats.org/officeDocument/2006/relationships/tags" Target="../tags/tag137.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24" Type="http://schemas.openxmlformats.org/officeDocument/2006/relationships/tags" Target="../tags/tag120.xml"/><Relationship Id="rId32" Type="http://schemas.openxmlformats.org/officeDocument/2006/relationships/tags" Target="../tags/tag128.xml"/><Relationship Id="rId37" Type="http://schemas.openxmlformats.org/officeDocument/2006/relationships/tags" Target="../tags/tag133.xml"/><Relationship Id="rId40" Type="http://schemas.openxmlformats.org/officeDocument/2006/relationships/tags" Target="../tags/tag136.xml"/><Relationship Id="rId45" Type="http://schemas.openxmlformats.org/officeDocument/2006/relationships/tags" Target="../tags/tag141.xml"/><Relationship Id="rId5" Type="http://schemas.openxmlformats.org/officeDocument/2006/relationships/tags" Target="../tags/tag101.xml"/><Relationship Id="rId15" Type="http://schemas.openxmlformats.org/officeDocument/2006/relationships/tags" Target="../tags/tag111.xml"/><Relationship Id="rId23" Type="http://schemas.openxmlformats.org/officeDocument/2006/relationships/tags" Target="../tags/tag119.xml"/><Relationship Id="rId28" Type="http://schemas.openxmlformats.org/officeDocument/2006/relationships/tags" Target="../tags/tag124.xml"/><Relationship Id="rId36" Type="http://schemas.openxmlformats.org/officeDocument/2006/relationships/tags" Target="../tags/tag132.xml"/><Relationship Id="rId49" Type="http://schemas.openxmlformats.org/officeDocument/2006/relationships/slideMaster" Target="../slideMasters/slideMaster13.xml"/><Relationship Id="rId10" Type="http://schemas.openxmlformats.org/officeDocument/2006/relationships/tags" Target="../tags/tag106.xml"/><Relationship Id="rId19" Type="http://schemas.openxmlformats.org/officeDocument/2006/relationships/tags" Target="../tags/tag115.xml"/><Relationship Id="rId31" Type="http://schemas.openxmlformats.org/officeDocument/2006/relationships/tags" Target="../tags/tag127.xml"/><Relationship Id="rId44" Type="http://schemas.openxmlformats.org/officeDocument/2006/relationships/tags" Target="../tags/tag140.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tags" Target="../tags/tag110.xml"/><Relationship Id="rId22" Type="http://schemas.openxmlformats.org/officeDocument/2006/relationships/tags" Target="../tags/tag118.xml"/><Relationship Id="rId27" Type="http://schemas.openxmlformats.org/officeDocument/2006/relationships/tags" Target="../tags/tag123.xml"/><Relationship Id="rId30" Type="http://schemas.openxmlformats.org/officeDocument/2006/relationships/tags" Target="../tags/tag126.xml"/><Relationship Id="rId35" Type="http://schemas.openxmlformats.org/officeDocument/2006/relationships/tags" Target="../tags/tag131.xml"/><Relationship Id="rId43" Type="http://schemas.openxmlformats.org/officeDocument/2006/relationships/tags" Target="../tags/tag139.xml"/><Relationship Id="rId48" Type="http://schemas.openxmlformats.org/officeDocument/2006/relationships/tags" Target="../tags/tag144.xml"/><Relationship Id="rId8" Type="http://schemas.openxmlformats.org/officeDocument/2006/relationships/tags" Target="../tags/tag104.xml"/><Relationship Id="rId51" Type="http://schemas.openxmlformats.org/officeDocument/2006/relationships/image" Target="../media/image3.jpe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8.xml.rels><?xml version="1.0" encoding="UTF-8" standalone="yes"?>
<Relationships xmlns="http://schemas.openxmlformats.org/package/2006/relationships"><Relationship Id="rId13" Type="http://schemas.openxmlformats.org/officeDocument/2006/relationships/tags" Target="../tags/tag157.xml"/><Relationship Id="rId18" Type="http://schemas.openxmlformats.org/officeDocument/2006/relationships/tags" Target="../tags/tag162.xml"/><Relationship Id="rId26" Type="http://schemas.openxmlformats.org/officeDocument/2006/relationships/tags" Target="../tags/tag170.xml"/><Relationship Id="rId39" Type="http://schemas.openxmlformats.org/officeDocument/2006/relationships/tags" Target="../tags/tag183.xml"/><Relationship Id="rId3" Type="http://schemas.openxmlformats.org/officeDocument/2006/relationships/tags" Target="../tags/tag147.xml"/><Relationship Id="rId21" Type="http://schemas.openxmlformats.org/officeDocument/2006/relationships/tags" Target="../tags/tag165.xml"/><Relationship Id="rId34" Type="http://schemas.openxmlformats.org/officeDocument/2006/relationships/tags" Target="../tags/tag178.xml"/><Relationship Id="rId42" Type="http://schemas.openxmlformats.org/officeDocument/2006/relationships/tags" Target="../tags/tag186.xml"/><Relationship Id="rId47" Type="http://schemas.openxmlformats.org/officeDocument/2006/relationships/tags" Target="../tags/tag191.xml"/><Relationship Id="rId50" Type="http://schemas.openxmlformats.org/officeDocument/2006/relationships/image" Target="../media/image1.png"/><Relationship Id="rId7" Type="http://schemas.openxmlformats.org/officeDocument/2006/relationships/tags" Target="../tags/tag151.xml"/><Relationship Id="rId12" Type="http://schemas.openxmlformats.org/officeDocument/2006/relationships/tags" Target="../tags/tag156.xml"/><Relationship Id="rId17" Type="http://schemas.openxmlformats.org/officeDocument/2006/relationships/tags" Target="../tags/tag161.xml"/><Relationship Id="rId25" Type="http://schemas.openxmlformats.org/officeDocument/2006/relationships/tags" Target="../tags/tag169.xml"/><Relationship Id="rId33" Type="http://schemas.openxmlformats.org/officeDocument/2006/relationships/tags" Target="../tags/tag177.xml"/><Relationship Id="rId38" Type="http://schemas.openxmlformats.org/officeDocument/2006/relationships/tags" Target="../tags/tag182.xml"/><Relationship Id="rId46" Type="http://schemas.openxmlformats.org/officeDocument/2006/relationships/tags" Target="../tags/tag190.xml"/><Relationship Id="rId2" Type="http://schemas.openxmlformats.org/officeDocument/2006/relationships/tags" Target="../tags/tag146.xml"/><Relationship Id="rId16" Type="http://schemas.openxmlformats.org/officeDocument/2006/relationships/tags" Target="../tags/tag160.xml"/><Relationship Id="rId20" Type="http://schemas.openxmlformats.org/officeDocument/2006/relationships/tags" Target="../tags/tag164.xml"/><Relationship Id="rId29" Type="http://schemas.openxmlformats.org/officeDocument/2006/relationships/tags" Target="../tags/tag173.xml"/><Relationship Id="rId41" Type="http://schemas.openxmlformats.org/officeDocument/2006/relationships/tags" Target="../tags/tag185.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24" Type="http://schemas.openxmlformats.org/officeDocument/2006/relationships/tags" Target="../tags/tag168.xml"/><Relationship Id="rId32" Type="http://schemas.openxmlformats.org/officeDocument/2006/relationships/tags" Target="../tags/tag176.xml"/><Relationship Id="rId37" Type="http://schemas.openxmlformats.org/officeDocument/2006/relationships/tags" Target="../tags/tag181.xml"/><Relationship Id="rId40" Type="http://schemas.openxmlformats.org/officeDocument/2006/relationships/tags" Target="../tags/tag184.xml"/><Relationship Id="rId45" Type="http://schemas.openxmlformats.org/officeDocument/2006/relationships/tags" Target="../tags/tag189.xml"/><Relationship Id="rId5" Type="http://schemas.openxmlformats.org/officeDocument/2006/relationships/tags" Target="../tags/tag149.xml"/><Relationship Id="rId15" Type="http://schemas.openxmlformats.org/officeDocument/2006/relationships/tags" Target="../tags/tag159.xml"/><Relationship Id="rId23" Type="http://schemas.openxmlformats.org/officeDocument/2006/relationships/tags" Target="../tags/tag167.xml"/><Relationship Id="rId28" Type="http://schemas.openxmlformats.org/officeDocument/2006/relationships/tags" Target="../tags/tag172.xml"/><Relationship Id="rId36" Type="http://schemas.openxmlformats.org/officeDocument/2006/relationships/tags" Target="../tags/tag180.xml"/><Relationship Id="rId49" Type="http://schemas.openxmlformats.org/officeDocument/2006/relationships/slideMaster" Target="../slideMasters/slideMaster14.xml"/><Relationship Id="rId10" Type="http://schemas.openxmlformats.org/officeDocument/2006/relationships/tags" Target="../tags/tag154.xml"/><Relationship Id="rId19" Type="http://schemas.openxmlformats.org/officeDocument/2006/relationships/tags" Target="../tags/tag163.xml"/><Relationship Id="rId31" Type="http://schemas.openxmlformats.org/officeDocument/2006/relationships/tags" Target="../tags/tag175.xml"/><Relationship Id="rId44" Type="http://schemas.openxmlformats.org/officeDocument/2006/relationships/tags" Target="../tags/tag188.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 Id="rId22" Type="http://schemas.openxmlformats.org/officeDocument/2006/relationships/tags" Target="../tags/tag166.xml"/><Relationship Id="rId27" Type="http://schemas.openxmlformats.org/officeDocument/2006/relationships/tags" Target="../tags/tag171.xml"/><Relationship Id="rId30" Type="http://schemas.openxmlformats.org/officeDocument/2006/relationships/tags" Target="../tags/tag174.xml"/><Relationship Id="rId35" Type="http://schemas.openxmlformats.org/officeDocument/2006/relationships/tags" Target="../tags/tag179.xml"/><Relationship Id="rId43" Type="http://schemas.openxmlformats.org/officeDocument/2006/relationships/tags" Target="../tags/tag187.xml"/><Relationship Id="rId48" Type="http://schemas.openxmlformats.org/officeDocument/2006/relationships/tags" Target="../tags/tag192.xml"/><Relationship Id="rId8" Type="http://schemas.openxmlformats.org/officeDocument/2006/relationships/tags" Target="../tags/tag152.xml"/><Relationship Id="rId51" Type="http://schemas.openxmlformats.org/officeDocument/2006/relationships/image" Target="../media/image3.jpe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2.xml.rels><?xml version="1.0" encoding="UTF-8" standalone="yes"?>
<Relationships xmlns="http://schemas.openxmlformats.org/package/2006/relationships"><Relationship Id="rId13" Type="http://schemas.openxmlformats.org/officeDocument/2006/relationships/tags" Target="../tags/tag205.xml"/><Relationship Id="rId18" Type="http://schemas.openxmlformats.org/officeDocument/2006/relationships/tags" Target="../tags/tag210.xml"/><Relationship Id="rId26" Type="http://schemas.openxmlformats.org/officeDocument/2006/relationships/tags" Target="../tags/tag218.xml"/><Relationship Id="rId39" Type="http://schemas.openxmlformats.org/officeDocument/2006/relationships/tags" Target="../tags/tag231.xml"/><Relationship Id="rId3" Type="http://schemas.openxmlformats.org/officeDocument/2006/relationships/tags" Target="../tags/tag195.xml"/><Relationship Id="rId21" Type="http://schemas.openxmlformats.org/officeDocument/2006/relationships/tags" Target="../tags/tag213.xml"/><Relationship Id="rId34" Type="http://schemas.openxmlformats.org/officeDocument/2006/relationships/tags" Target="../tags/tag226.xml"/><Relationship Id="rId42" Type="http://schemas.openxmlformats.org/officeDocument/2006/relationships/tags" Target="../tags/tag234.xml"/><Relationship Id="rId47" Type="http://schemas.openxmlformats.org/officeDocument/2006/relationships/tags" Target="../tags/tag239.xml"/><Relationship Id="rId50" Type="http://schemas.openxmlformats.org/officeDocument/2006/relationships/image" Target="../media/image1.png"/><Relationship Id="rId7" Type="http://schemas.openxmlformats.org/officeDocument/2006/relationships/tags" Target="../tags/tag199.xml"/><Relationship Id="rId12" Type="http://schemas.openxmlformats.org/officeDocument/2006/relationships/tags" Target="../tags/tag204.xml"/><Relationship Id="rId17" Type="http://schemas.openxmlformats.org/officeDocument/2006/relationships/tags" Target="../tags/tag209.xml"/><Relationship Id="rId25" Type="http://schemas.openxmlformats.org/officeDocument/2006/relationships/tags" Target="../tags/tag217.xml"/><Relationship Id="rId33" Type="http://schemas.openxmlformats.org/officeDocument/2006/relationships/tags" Target="../tags/tag225.xml"/><Relationship Id="rId38" Type="http://schemas.openxmlformats.org/officeDocument/2006/relationships/tags" Target="../tags/tag230.xml"/><Relationship Id="rId46" Type="http://schemas.openxmlformats.org/officeDocument/2006/relationships/tags" Target="../tags/tag238.xml"/><Relationship Id="rId2" Type="http://schemas.openxmlformats.org/officeDocument/2006/relationships/tags" Target="../tags/tag194.xml"/><Relationship Id="rId16" Type="http://schemas.openxmlformats.org/officeDocument/2006/relationships/tags" Target="../tags/tag208.xml"/><Relationship Id="rId20" Type="http://schemas.openxmlformats.org/officeDocument/2006/relationships/tags" Target="../tags/tag212.xml"/><Relationship Id="rId29" Type="http://schemas.openxmlformats.org/officeDocument/2006/relationships/tags" Target="../tags/tag221.xml"/><Relationship Id="rId41" Type="http://schemas.openxmlformats.org/officeDocument/2006/relationships/tags" Target="../tags/tag233.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tags" Target="../tags/tag203.xml"/><Relationship Id="rId24" Type="http://schemas.openxmlformats.org/officeDocument/2006/relationships/tags" Target="../tags/tag216.xml"/><Relationship Id="rId32" Type="http://schemas.openxmlformats.org/officeDocument/2006/relationships/tags" Target="../tags/tag224.xml"/><Relationship Id="rId37" Type="http://schemas.openxmlformats.org/officeDocument/2006/relationships/tags" Target="../tags/tag229.xml"/><Relationship Id="rId40" Type="http://schemas.openxmlformats.org/officeDocument/2006/relationships/tags" Target="../tags/tag232.xml"/><Relationship Id="rId45" Type="http://schemas.openxmlformats.org/officeDocument/2006/relationships/tags" Target="../tags/tag237.xml"/><Relationship Id="rId5" Type="http://schemas.openxmlformats.org/officeDocument/2006/relationships/tags" Target="../tags/tag197.xml"/><Relationship Id="rId15" Type="http://schemas.openxmlformats.org/officeDocument/2006/relationships/tags" Target="../tags/tag207.xml"/><Relationship Id="rId23" Type="http://schemas.openxmlformats.org/officeDocument/2006/relationships/tags" Target="../tags/tag215.xml"/><Relationship Id="rId28" Type="http://schemas.openxmlformats.org/officeDocument/2006/relationships/tags" Target="../tags/tag220.xml"/><Relationship Id="rId36" Type="http://schemas.openxmlformats.org/officeDocument/2006/relationships/tags" Target="../tags/tag228.xml"/><Relationship Id="rId49" Type="http://schemas.openxmlformats.org/officeDocument/2006/relationships/slideMaster" Target="../slideMasters/slideMaster15.xml"/><Relationship Id="rId10" Type="http://schemas.openxmlformats.org/officeDocument/2006/relationships/tags" Target="../tags/tag202.xml"/><Relationship Id="rId19" Type="http://schemas.openxmlformats.org/officeDocument/2006/relationships/tags" Target="../tags/tag211.xml"/><Relationship Id="rId31" Type="http://schemas.openxmlformats.org/officeDocument/2006/relationships/tags" Target="../tags/tag223.xml"/><Relationship Id="rId44" Type="http://schemas.openxmlformats.org/officeDocument/2006/relationships/tags" Target="../tags/tag236.xml"/><Relationship Id="rId4" Type="http://schemas.openxmlformats.org/officeDocument/2006/relationships/tags" Target="../tags/tag196.xml"/><Relationship Id="rId9" Type="http://schemas.openxmlformats.org/officeDocument/2006/relationships/tags" Target="../tags/tag201.xml"/><Relationship Id="rId14" Type="http://schemas.openxmlformats.org/officeDocument/2006/relationships/tags" Target="../tags/tag206.xml"/><Relationship Id="rId22" Type="http://schemas.openxmlformats.org/officeDocument/2006/relationships/tags" Target="../tags/tag214.xml"/><Relationship Id="rId27" Type="http://schemas.openxmlformats.org/officeDocument/2006/relationships/tags" Target="../tags/tag219.xml"/><Relationship Id="rId30" Type="http://schemas.openxmlformats.org/officeDocument/2006/relationships/tags" Target="../tags/tag222.xml"/><Relationship Id="rId35" Type="http://schemas.openxmlformats.org/officeDocument/2006/relationships/tags" Target="../tags/tag227.xml"/><Relationship Id="rId43" Type="http://schemas.openxmlformats.org/officeDocument/2006/relationships/tags" Target="../tags/tag235.xml"/><Relationship Id="rId48" Type="http://schemas.openxmlformats.org/officeDocument/2006/relationships/tags" Target="../tags/tag240.xml"/><Relationship Id="rId8" Type="http://schemas.openxmlformats.org/officeDocument/2006/relationships/tags" Target="../tags/tag200.xml"/><Relationship Id="rId51" Type="http://schemas.openxmlformats.org/officeDocument/2006/relationships/image" Target="../media/image3.jpe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6.xml.rels><?xml version="1.0" encoding="UTF-8" standalone="yes"?>
<Relationships xmlns="http://schemas.openxmlformats.org/package/2006/relationships"><Relationship Id="rId13" Type="http://schemas.openxmlformats.org/officeDocument/2006/relationships/tags" Target="../tags/tag253.xml"/><Relationship Id="rId18" Type="http://schemas.openxmlformats.org/officeDocument/2006/relationships/tags" Target="../tags/tag258.xml"/><Relationship Id="rId26" Type="http://schemas.openxmlformats.org/officeDocument/2006/relationships/tags" Target="../tags/tag266.xml"/><Relationship Id="rId39" Type="http://schemas.openxmlformats.org/officeDocument/2006/relationships/tags" Target="../tags/tag279.xml"/><Relationship Id="rId3" Type="http://schemas.openxmlformats.org/officeDocument/2006/relationships/tags" Target="../tags/tag243.xml"/><Relationship Id="rId21" Type="http://schemas.openxmlformats.org/officeDocument/2006/relationships/tags" Target="../tags/tag261.xml"/><Relationship Id="rId34" Type="http://schemas.openxmlformats.org/officeDocument/2006/relationships/tags" Target="../tags/tag274.xml"/><Relationship Id="rId42" Type="http://schemas.openxmlformats.org/officeDocument/2006/relationships/tags" Target="../tags/tag282.xml"/><Relationship Id="rId47" Type="http://schemas.openxmlformats.org/officeDocument/2006/relationships/tags" Target="../tags/tag287.xml"/><Relationship Id="rId50" Type="http://schemas.openxmlformats.org/officeDocument/2006/relationships/image" Target="../media/image21.png"/><Relationship Id="rId7" Type="http://schemas.openxmlformats.org/officeDocument/2006/relationships/tags" Target="../tags/tag247.xml"/><Relationship Id="rId12" Type="http://schemas.openxmlformats.org/officeDocument/2006/relationships/tags" Target="../tags/tag252.xml"/><Relationship Id="rId17" Type="http://schemas.openxmlformats.org/officeDocument/2006/relationships/tags" Target="../tags/tag257.xml"/><Relationship Id="rId25" Type="http://schemas.openxmlformats.org/officeDocument/2006/relationships/tags" Target="../tags/tag265.xml"/><Relationship Id="rId33" Type="http://schemas.openxmlformats.org/officeDocument/2006/relationships/tags" Target="../tags/tag273.xml"/><Relationship Id="rId38" Type="http://schemas.openxmlformats.org/officeDocument/2006/relationships/tags" Target="../tags/tag278.xml"/><Relationship Id="rId46" Type="http://schemas.openxmlformats.org/officeDocument/2006/relationships/tags" Target="../tags/tag286.xml"/><Relationship Id="rId2" Type="http://schemas.openxmlformats.org/officeDocument/2006/relationships/tags" Target="../tags/tag242.xml"/><Relationship Id="rId16" Type="http://schemas.openxmlformats.org/officeDocument/2006/relationships/tags" Target="../tags/tag256.xml"/><Relationship Id="rId20" Type="http://schemas.openxmlformats.org/officeDocument/2006/relationships/tags" Target="../tags/tag260.xml"/><Relationship Id="rId29" Type="http://schemas.openxmlformats.org/officeDocument/2006/relationships/tags" Target="../tags/tag269.xml"/><Relationship Id="rId41" Type="http://schemas.openxmlformats.org/officeDocument/2006/relationships/tags" Target="../tags/tag281.xml"/><Relationship Id="rId1" Type="http://schemas.openxmlformats.org/officeDocument/2006/relationships/tags" Target="../tags/tag241.xml"/><Relationship Id="rId6" Type="http://schemas.openxmlformats.org/officeDocument/2006/relationships/tags" Target="../tags/tag246.xml"/><Relationship Id="rId11" Type="http://schemas.openxmlformats.org/officeDocument/2006/relationships/tags" Target="../tags/tag251.xml"/><Relationship Id="rId24" Type="http://schemas.openxmlformats.org/officeDocument/2006/relationships/tags" Target="../tags/tag264.xml"/><Relationship Id="rId32" Type="http://schemas.openxmlformats.org/officeDocument/2006/relationships/tags" Target="../tags/tag272.xml"/><Relationship Id="rId37" Type="http://schemas.openxmlformats.org/officeDocument/2006/relationships/tags" Target="../tags/tag277.xml"/><Relationship Id="rId40" Type="http://schemas.openxmlformats.org/officeDocument/2006/relationships/tags" Target="../tags/tag280.xml"/><Relationship Id="rId45" Type="http://schemas.openxmlformats.org/officeDocument/2006/relationships/tags" Target="../tags/tag285.xml"/><Relationship Id="rId5" Type="http://schemas.openxmlformats.org/officeDocument/2006/relationships/tags" Target="../tags/tag245.xml"/><Relationship Id="rId15" Type="http://schemas.openxmlformats.org/officeDocument/2006/relationships/tags" Target="../tags/tag255.xml"/><Relationship Id="rId23" Type="http://schemas.openxmlformats.org/officeDocument/2006/relationships/tags" Target="../tags/tag263.xml"/><Relationship Id="rId28" Type="http://schemas.openxmlformats.org/officeDocument/2006/relationships/tags" Target="../tags/tag268.xml"/><Relationship Id="rId36" Type="http://schemas.openxmlformats.org/officeDocument/2006/relationships/tags" Target="../tags/tag276.xml"/><Relationship Id="rId49" Type="http://schemas.openxmlformats.org/officeDocument/2006/relationships/slideMaster" Target="../slideMasters/slideMaster16.xml"/><Relationship Id="rId10" Type="http://schemas.openxmlformats.org/officeDocument/2006/relationships/tags" Target="../tags/tag250.xml"/><Relationship Id="rId19" Type="http://schemas.openxmlformats.org/officeDocument/2006/relationships/tags" Target="../tags/tag259.xml"/><Relationship Id="rId31" Type="http://schemas.openxmlformats.org/officeDocument/2006/relationships/tags" Target="../tags/tag271.xml"/><Relationship Id="rId44" Type="http://schemas.openxmlformats.org/officeDocument/2006/relationships/tags" Target="../tags/tag284.xml"/><Relationship Id="rId4" Type="http://schemas.openxmlformats.org/officeDocument/2006/relationships/tags" Target="../tags/tag244.xml"/><Relationship Id="rId9" Type="http://schemas.openxmlformats.org/officeDocument/2006/relationships/tags" Target="../tags/tag249.xml"/><Relationship Id="rId14" Type="http://schemas.openxmlformats.org/officeDocument/2006/relationships/tags" Target="../tags/tag254.xml"/><Relationship Id="rId22" Type="http://schemas.openxmlformats.org/officeDocument/2006/relationships/tags" Target="../tags/tag262.xml"/><Relationship Id="rId27" Type="http://schemas.openxmlformats.org/officeDocument/2006/relationships/tags" Target="../tags/tag267.xml"/><Relationship Id="rId30" Type="http://schemas.openxmlformats.org/officeDocument/2006/relationships/tags" Target="../tags/tag270.xml"/><Relationship Id="rId35" Type="http://schemas.openxmlformats.org/officeDocument/2006/relationships/tags" Target="../tags/tag275.xml"/><Relationship Id="rId43" Type="http://schemas.openxmlformats.org/officeDocument/2006/relationships/tags" Target="../tags/tag283.xml"/><Relationship Id="rId48" Type="http://schemas.openxmlformats.org/officeDocument/2006/relationships/tags" Target="../tags/tag288.xml"/><Relationship Id="rId8" Type="http://schemas.openxmlformats.org/officeDocument/2006/relationships/tags" Target="../tags/tag248.xml"/><Relationship Id="rId51" Type="http://schemas.openxmlformats.org/officeDocument/2006/relationships/image" Target="../media/image23.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srcRect/>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109</a:t>
                </a:r>
              </a:p>
              <a:p>
                <a:pPr fontAlgn="auto">
                  <a:spcBef>
                    <a:spcPts val="0"/>
                  </a:spcBef>
                  <a:spcAft>
                    <a:spcPts val="0"/>
                  </a:spcAft>
                  <a:defRPr/>
                </a:pPr>
                <a:r>
                  <a:rPr lang="en-US" i="0" dirty="0"/>
                  <a:t>207</a:t>
                </a:r>
              </a:p>
              <a:p>
                <a:pPr fontAlgn="auto">
                  <a:spcBef>
                    <a:spcPts val="0"/>
                  </a:spcBef>
                  <a:spcAft>
                    <a:spcPts val="0"/>
                  </a:spcAft>
                  <a:defRPr/>
                </a:pPr>
                <a:r>
                  <a:rPr lang="en-US" i="0" dirty="0"/>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chemeClr val="dk2"/>
                    </a:solidFill>
                  </a:rPr>
                  <a:t>255</a:t>
                </a:r>
              </a:p>
              <a:p>
                <a:pPr fontAlgn="auto">
                  <a:spcBef>
                    <a:spcPts val="0"/>
                  </a:spcBef>
                  <a:spcAft>
                    <a:spcPts val="0"/>
                  </a:spcAft>
                  <a:defRPr/>
                </a:pPr>
                <a:r>
                  <a:rPr lang="en-US" i="0" dirty="0">
                    <a:solidFill>
                      <a:schemeClr val="dk2"/>
                    </a:solidFill>
                  </a:rPr>
                  <a:t>255</a:t>
                </a:r>
              </a:p>
              <a:p>
                <a:pPr fontAlgn="auto">
                  <a:spcBef>
                    <a:spcPts val="0"/>
                  </a:spcBef>
                  <a:spcAft>
                    <a:spcPts val="0"/>
                  </a:spcAft>
                  <a:defRPr/>
                </a:pPr>
                <a:r>
                  <a:rPr lang="en-US" i="0" dirty="0">
                    <a:solidFill>
                      <a:schemeClr val="dk2"/>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131</a:t>
                </a:r>
              </a:p>
              <a:p>
                <a:pPr fontAlgn="auto">
                  <a:spcBef>
                    <a:spcPts val="0"/>
                  </a:spcBef>
                  <a:spcAft>
                    <a:spcPts val="0"/>
                  </a:spcAft>
                  <a:defRPr/>
                </a:pPr>
                <a:r>
                  <a:rPr lang="en-US" i="0" dirty="0"/>
                  <a:t>56</a:t>
                </a:r>
              </a:p>
              <a:p>
                <a:pPr fontAlgn="auto">
                  <a:spcBef>
                    <a:spcPts val="0"/>
                  </a:spcBef>
                  <a:spcAft>
                    <a:spcPts val="0"/>
                  </a:spcAft>
                  <a:defRPr/>
                </a:pPr>
                <a:r>
                  <a:rPr lang="en-US" i="0" dirty="0"/>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0</a:t>
                </a:r>
              </a:p>
              <a:p>
                <a:pPr fontAlgn="auto">
                  <a:spcBef>
                    <a:spcPts val="0"/>
                  </a:spcBef>
                  <a:spcAft>
                    <a:spcPts val="0"/>
                  </a:spcAft>
                  <a:defRPr/>
                </a:pPr>
                <a:r>
                  <a:rPr lang="en-US" i="0" dirty="0"/>
                  <a:t>99</a:t>
                </a:r>
              </a:p>
              <a:p>
                <a:pPr fontAlgn="auto">
                  <a:spcBef>
                    <a:spcPts val="0"/>
                  </a:spcBef>
                  <a:spcAft>
                    <a:spcPts val="0"/>
                  </a:spcAft>
                  <a:defRPr/>
                </a:pPr>
                <a:r>
                  <a:rPr lang="en-US" i="0" dirty="0"/>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85</a:t>
                </a:r>
              </a:p>
              <a:p>
                <a:pPr fontAlgn="auto">
                  <a:spcBef>
                    <a:spcPts val="0"/>
                  </a:spcBef>
                  <a:spcAft>
                    <a:spcPts val="0"/>
                  </a:spcAft>
                  <a:defRPr/>
                </a:pPr>
                <a:r>
                  <a:rPr lang="en-US" i="0" dirty="0"/>
                  <a:t>165</a:t>
                </a:r>
              </a:p>
              <a:p>
                <a:pPr fontAlgn="auto">
                  <a:spcBef>
                    <a:spcPts val="0"/>
                  </a:spcBef>
                  <a:spcAft>
                    <a:spcPts val="0"/>
                  </a:spcAft>
                  <a:defRPr/>
                </a:pPr>
                <a:r>
                  <a:rPr lang="en-US" i="0" dirty="0"/>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214</a:t>
                </a:r>
              </a:p>
              <a:p>
                <a:pPr fontAlgn="auto">
                  <a:spcBef>
                    <a:spcPts val="0"/>
                  </a:spcBef>
                  <a:spcAft>
                    <a:spcPts val="0"/>
                  </a:spcAft>
                  <a:defRPr/>
                </a:pPr>
                <a:r>
                  <a:rPr lang="en-US" i="0" dirty="0"/>
                  <a:t>73</a:t>
                </a:r>
              </a:p>
              <a:p>
                <a:pPr fontAlgn="auto">
                  <a:spcBef>
                    <a:spcPts val="0"/>
                  </a:spcBef>
                  <a:spcAft>
                    <a:spcPts val="0"/>
                  </a:spcAft>
                  <a:defRPr/>
                </a:pPr>
                <a:r>
                  <a:rPr lang="en-US" i="0" dirty="0"/>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185</a:t>
                </a:r>
              </a:p>
              <a:p>
                <a:pPr fontAlgn="auto">
                  <a:spcBef>
                    <a:spcPts val="0"/>
                  </a:spcBef>
                  <a:spcAft>
                    <a:spcPts val="0"/>
                  </a:spcAft>
                  <a:defRPr/>
                </a:pPr>
                <a:r>
                  <a:rPr lang="en-US" i="0" dirty="0"/>
                  <a:t>175</a:t>
                </a:r>
              </a:p>
              <a:p>
                <a:pPr fontAlgn="auto">
                  <a:spcBef>
                    <a:spcPts val="0"/>
                  </a:spcBef>
                  <a:spcAft>
                    <a:spcPts val="0"/>
                  </a:spcAft>
                  <a:defRPr/>
                </a:pPr>
                <a:r>
                  <a:rPr lang="en-US" i="0" dirty="0"/>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151</a:t>
                </a:r>
              </a:p>
              <a:p>
                <a:pPr fontAlgn="auto">
                  <a:spcBef>
                    <a:spcPts val="0"/>
                  </a:spcBef>
                  <a:spcAft>
                    <a:spcPts val="0"/>
                  </a:spcAft>
                  <a:defRPr/>
                </a:pPr>
                <a:r>
                  <a:rPr lang="en-US" i="0" dirty="0"/>
                  <a:t>75</a:t>
                </a:r>
              </a:p>
              <a:p>
                <a:pPr fontAlgn="auto">
                  <a:spcBef>
                    <a:spcPts val="0"/>
                  </a:spcBef>
                  <a:spcAft>
                    <a:spcPts val="0"/>
                  </a:spcAft>
                  <a:defRPr/>
                </a:pPr>
                <a:r>
                  <a:rPr lang="en-US" i="0" dirty="0"/>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193</a:t>
                </a:r>
              </a:p>
              <a:p>
                <a:pPr fontAlgn="auto">
                  <a:spcBef>
                    <a:spcPts val="0"/>
                  </a:spcBef>
                  <a:spcAft>
                    <a:spcPts val="0"/>
                  </a:spcAft>
                  <a:defRPr/>
                </a:pPr>
                <a:r>
                  <a:rPr lang="en-US" i="0" dirty="0"/>
                  <a:t>187</a:t>
                </a:r>
              </a:p>
              <a:p>
                <a:pPr fontAlgn="auto">
                  <a:spcBef>
                    <a:spcPts val="0"/>
                  </a:spcBef>
                  <a:spcAft>
                    <a:spcPts val="0"/>
                  </a:spcAft>
                  <a:defRPr/>
                </a:pPr>
                <a:r>
                  <a:rPr lang="en-US" i="0" dirty="0"/>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255</a:t>
                </a:r>
              </a:p>
              <a:p>
                <a:pPr fontAlgn="auto">
                  <a:spcBef>
                    <a:spcPts val="0"/>
                  </a:spcBef>
                  <a:spcAft>
                    <a:spcPts val="0"/>
                  </a:spcAft>
                  <a:defRPr/>
                </a:pPr>
                <a:r>
                  <a:rPr lang="en-US" i="0" dirty="0"/>
                  <a:t>221</a:t>
                </a:r>
              </a:p>
              <a:p>
                <a:pPr fontAlgn="auto">
                  <a:spcBef>
                    <a:spcPts val="0"/>
                  </a:spcBef>
                  <a:spcAft>
                    <a:spcPts val="0"/>
                  </a:spcAft>
                  <a:defRPr/>
                </a:pPr>
                <a:r>
                  <a:rPr lang="en-US" i="0" dirty="0"/>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255</a:t>
                </a:r>
              </a:p>
              <a:p>
                <a:pPr fontAlgn="auto">
                  <a:spcBef>
                    <a:spcPts val="0"/>
                  </a:spcBef>
                  <a:spcAft>
                    <a:spcPts val="0"/>
                  </a:spcAft>
                  <a:defRPr/>
                </a:pPr>
                <a:r>
                  <a:rPr lang="en-US" i="0" dirty="0"/>
                  <a:t>255</a:t>
                </a:r>
              </a:p>
              <a:p>
                <a:pPr fontAlgn="auto">
                  <a:spcBef>
                    <a:spcPts val="0"/>
                  </a:spcBef>
                  <a:spcAft>
                    <a:spcPts val="0"/>
                  </a:spcAft>
                  <a:defRPr/>
                </a:pPr>
                <a:r>
                  <a:rPr lang="en-US" i="0" dirty="0"/>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236</a:t>
                </a:r>
              </a:p>
              <a:p>
                <a:pPr fontAlgn="auto">
                  <a:spcBef>
                    <a:spcPts val="0"/>
                  </a:spcBef>
                  <a:spcAft>
                    <a:spcPts val="0"/>
                  </a:spcAft>
                  <a:defRPr/>
                </a:pPr>
                <a:r>
                  <a:rPr lang="en-US" i="0" dirty="0"/>
                  <a:t>137</a:t>
                </a:r>
              </a:p>
              <a:p>
                <a:pPr fontAlgn="auto">
                  <a:spcBef>
                    <a:spcPts val="0"/>
                  </a:spcBef>
                  <a:spcAft>
                    <a:spcPts val="0"/>
                  </a:spcAft>
                  <a:defRPr/>
                </a:pPr>
                <a:r>
                  <a:rPr lang="en-US" i="0" dirty="0"/>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127</a:t>
                </a:r>
              </a:p>
              <a:p>
                <a:pPr fontAlgn="auto">
                  <a:spcBef>
                    <a:spcPts val="0"/>
                  </a:spcBef>
                  <a:spcAft>
                    <a:spcPts val="0"/>
                  </a:spcAft>
                  <a:defRPr/>
                </a:pPr>
                <a:r>
                  <a:rPr lang="en-US" i="0" dirty="0"/>
                  <a:t>175</a:t>
                </a:r>
              </a:p>
              <a:p>
                <a:pPr fontAlgn="auto">
                  <a:spcBef>
                    <a:spcPts val="0"/>
                  </a:spcBef>
                  <a:spcAft>
                    <a:spcPts val="0"/>
                  </a:spcAft>
                  <a:defRPr/>
                </a:pPr>
                <a:r>
                  <a:rPr lang="en-US" i="0" dirty="0"/>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203</a:t>
                </a:r>
              </a:p>
              <a:p>
                <a:pPr fontAlgn="auto">
                  <a:spcBef>
                    <a:spcPts val="0"/>
                  </a:spcBef>
                  <a:spcAft>
                    <a:spcPts val="0"/>
                  </a:spcAft>
                  <a:defRPr/>
                </a:pPr>
                <a:r>
                  <a:rPr lang="en-US" i="0" dirty="0"/>
                  <a:t>215</a:t>
                </a:r>
              </a:p>
              <a:p>
                <a:pPr fontAlgn="auto">
                  <a:spcBef>
                    <a:spcPts val="0"/>
                  </a:spcBef>
                  <a:spcAft>
                    <a:spcPts val="0"/>
                  </a:spcAft>
                  <a:defRPr/>
                </a:pPr>
                <a:r>
                  <a:rPr lang="en-US" i="0" dirty="0"/>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chemeClr val="dk2"/>
                    </a:solidFill>
                  </a:rPr>
                  <a:t>179</a:t>
                </a:r>
              </a:p>
              <a:p>
                <a:pPr fontAlgn="auto">
                  <a:spcBef>
                    <a:spcPts val="0"/>
                  </a:spcBef>
                  <a:spcAft>
                    <a:spcPts val="0"/>
                  </a:spcAft>
                  <a:defRPr/>
                </a:pPr>
                <a:r>
                  <a:rPr lang="en-US" i="0" dirty="0">
                    <a:solidFill>
                      <a:schemeClr val="dk2"/>
                    </a:solidFill>
                  </a:rPr>
                  <a:t>149</a:t>
                </a:r>
              </a:p>
              <a:p>
                <a:pPr fontAlgn="auto">
                  <a:spcBef>
                    <a:spcPts val="0"/>
                  </a:spcBef>
                  <a:spcAft>
                    <a:spcPts val="0"/>
                  </a:spcAft>
                  <a:defRPr/>
                </a:pPr>
                <a:r>
                  <a:rPr lang="en-US" i="0" dirty="0">
                    <a:solidFill>
                      <a:schemeClr val="dk2"/>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212</a:t>
                </a:r>
              </a:p>
              <a:p>
                <a:pPr fontAlgn="auto">
                  <a:spcBef>
                    <a:spcPts val="0"/>
                  </a:spcBef>
                  <a:spcAft>
                    <a:spcPts val="0"/>
                  </a:spcAft>
                  <a:defRPr/>
                </a:pPr>
                <a:r>
                  <a:rPr lang="en-US" i="0" dirty="0"/>
                  <a:t>195</a:t>
                </a:r>
              </a:p>
              <a:p>
                <a:pPr fontAlgn="auto">
                  <a:spcBef>
                    <a:spcPts val="0"/>
                  </a:spcBef>
                  <a:spcAft>
                    <a:spcPts val="0"/>
                  </a:spcAft>
                  <a:defRPr/>
                </a:pPr>
                <a:r>
                  <a:rPr lang="en-US" i="0" dirty="0"/>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255</a:t>
                </a:r>
              </a:p>
              <a:p>
                <a:pPr fontAlgn="auto">
                  <a:spcBef>
                    <a:spcPts val="0"/>
                  </a:spcBef>
                  <a:spcAft>
                    <a:spcPts val="0"/>
                  </a:spcAft>
                  <a:defRPr/>
                </a:pPr>
                <a:r>
                  <a:rPr lang="en-US" i="0" dirty="0"/>
                  <a:t>242</a:t>
                </a:r>
              </a:p>
              <a:p>
                <a:pPr fontAlgn="auto">
                  <a:spcBef>
                    <a:spcPts val="0"/>
                  </a:spcBef>
                  <a:spcAft>
                    <a:spcPts val="0"/>
                  </a:spcAft>
                  <a:defRPr/>
                </a:pPr>
                <a:r>
                  <a:rPr lang="en-US" i="0" dirty="0"/>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255</a:t>
                </a:r>
              </a:p>
              <a:p>
                <a:pPr fontAlgn="auto">
                  <a:spcBef>
                    <a:spcPts val="0"/>
                  </a:spcBef>
                  <a:spcAft>
                    <a:spcPts val="0"/>
                  </a:spcAft>
                  <a:defRPr/>
                </a:pPr>
                <a:r>
                  <a:rPr lang="en-US" i="0" dirty="0"/>
                  <a:t>249</a:t>
                </a:r>
              </a:p>
              <a:p>
                <a:pPr fontAlgn="auto">
                  <a:spcBef>
                    <a:spcPts val="0"/>
                  </a:spcBef>
                  <a:spcAft>
                    <a:spcPts val="0"/>
                  </a:spcAft>
                  <a:defRPr/>
                </a:pPr>
                <a:r>
                  <a:rPr lang="en-US" i="0" dirty="0"/>
                  <a:t>213</a:t>
                </a:r>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229</a:t>
                </a:r>
              </a:p>
              <a:p>
                <a:pPr fontAlgn="auto">
                  <a:spcBef>
                    <a:spcPts val="0"/>
                  </a:spcBef>
                  <a:spcAft>
                    <a:spcPts val="0"/>
                  </a:spcAft>
                  <a:defRPr/>
                </a:pPr>
                <a:r>
                  <a:rPr lang="en-US" i="0" dirty="0"/>
                  <a:t>205</a:t>
                </a:r>
              </a:p>
              <a:p>
                <a:pPr fontAlgn="auto">
                  <a:spcBef>
                    <a:spcPts val="0"/>
                  </a:spcBef>
                  <a:spcAft>
                    <a:spcPts val="0"/>
                  </a:spcAft>
                  <a:defRPr/>
                </a:pPr>
                <a:r>
                  <a:rPr lang="en-US" i="0" dirty="0"/>
                  <a:t>186</a:t>
                </a:r>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248</a:t>
                </a:r>
              </a:p>
              <a:p>
                <a:pPr fontAlgn="auto">
                  <a:spcBef>
                    <a:spcPts val="0"/>
                  </a:spcBef>
                  <a:spcAft>
                    <a:spcPts val="0"/>
                  </a:spcAft>
                  <a:defRPr/>
                </a:pPr>
                <a:r>
                  <a:rPr lang="en-US" i="0" dirty="0"/>
                  <a:t>241</a:t>
                </a:r>
              </a:p>
              <a:p>
                <a:pPr fontAlgn="auto">
                  <a:spcBef>
                    <a:spcPts val="0"/>
                  </a:spcBef>
                  <a:spcAft>
                    <a:spcPts val="0"/>
                  </a:spcAft>
                  <a:defRPr/>
                </a:pPr>
                <a:r>
                  <a:rPr lang="en-US" i="0" dirty="0"/>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rgbClr val="7FAFDD"/>
                    </a:solidFill>
                  </a:rPr>
                  <a:t>180</a:t>
                </a:r>
              </a:p>
              <a:p>
                <a:pPr fontAlgn="auto">
                  <a:spcBef>
                    <a:spcPts val="0"/>
                  </a:spcBef>
                  <a:spcAft>
                    <a:spcPts val="0"/>
                  </a:spcAft>
                  <a:defRPr/>
                </a:pPr>
                <a:r>
                  <a:rPr lang="en-US" i="0" dirty="0">
                    <a:solidFill>
                      <a:srgbClr val="7FAFDD"/>
                    </a:solidFill>
                  </a:rPr>
                  <a:t>213</a:t>
                </a:r>
              </a:p>
              <a:p>
                <a:pPr fontAlgn="auto">
                  <a:spcBef>
                    <a:spcPts val="0"/>
                  </a:spcBef>
                  <a:spcAft>
                    <a:spcPts val="0"/>
                  </a:spcAft>
                  <a:defRPr/>
                </a:pPr>
                <a:r>
                  <a:rPr lang="en-US" i="0" dirty="0">
                    <a:solidFill>
                      <a:srgbClr val="7FAFDD"/>
                    </a:solidFill>
                  </a:rPr>
                  <a:t>154</a:t>
                </a: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214</a:t>
                </a:r>
              </a:p>
              <a:p>
                <a:pPr fontAlgn="auto">
                  <a:spcBef>
                    <a:spcPts val="0"/>
                  </a:spcBef>
                  <a:spcAft>
                    <a:spcPts val="0"/>
                  </a:spcAft>
                  <a:defRPr/>
                </a:pPr>
                <a:r>
                  <a:rPr lang="en-US" i="0" dirty="0"/>
                  <a:t>231</a:t>
                </a:r>
              </a:p>
              <a:p>
                <a:pPr fontAlgn="auto">
                  <a:spcBef>
                    <a:spcPts val="0"/>
                  </a:spcBef>
                  <a:spcAft>
                    <a:spcPts val="0"/>
                  </a:spcAft>
                  <a:defRPr/>
                </a:pPr>
                <a:r>
                  <a:rPr lang="en-US" i="0" dirty="0"/>
                  <a:t>200</a:t>
                </a:r>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241</a:t>
                </a:r>
              </a:p>
              <a:p>
                <a:pPr fontAlgn="auto">
                  <a:spcBef>
                    <a:spcPts val="0"/>
                  </a:spcBef>
                  <a:spcAft>
                    <a:spcPts val="0"/>
                  </a:spcAft>
                  <a:defRPr/>
                </a:pPr>
                <a:r>
                  <a:rPr lang="en-US" i="0" dirty="0"/>
                  <a:t>240</a:t>
                </a:r>
              </a:p>
              <a:p>
                <a:pPr fontAlgn="auto">
                  <a:spcBef>
                    <a:spcPts val="0"/>
                  </a:spcBef>
                  <a:spcAft>
                    <a:spcPts val="0"/>
                  </a:spcAft>
                  <a:defRPr/>
                </a:pPr>
                <a:r>
                  <a:rPr lang="en-US" i="0" dirty="0"/>
                  <a:t>202</a:t>
                </a:r>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t>251</a:t>
                </a:r>
              </a:p>
              <a:p>
                <a:pPr fontAlgn="auto">
                  <a:spcBef>
                    <a:spcPts val="0"/>
                  </a:spcBef>
                  <a:spcAft>
                    <a:spcPts val="0"/>
                  </a:spcAft>
                  <a:defRPr/>
                </a:pPr>
                <a:r>
                  <a:rPr lang="en-US" i="0" dirty="0"/>
                  <a:t>251</a:t>
                </a:r>
              </a:p>
              <a:p>
                <a:pPr fontAlgn="auto">
                  <a:spcBef>
                    <a:spcPts val="0"/>
                  </a:spcBef>
                  <a:spcAft>
                    <a:spcPts val="0"/>
                  </a:spcAft>
                  <a:defRPr/>
                </a:pPr>
                <a:r>
                  <a:rPr lang="en-US" i="0" dirty="0"/>
                  <a:t>241</a:t>
                </a:r>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sz="1800" i="0" dirty="0">
                  <a:solidFill>
                    <a:schemeClr val="dk1"/>
                  </a:solidFill>
                  <a:latin typeface="+mn-lt"/>
                </a:rPr>
                <a:t>Title and Content</a:t>
              </a:r>
            </a:p>
          </p:txBody>
        </p:sp>
      </p:grpSp>
      <p:pic>
        <p:nvPicPr>
          <p:cNvPr id="56" name="Picture 4"/>
          <p:cNvPicPr>
            <a:picLocks noChangeAspect="1" noChangeArrowheads="1"/>
          </p:cNvPicPr>
          <p:nvPr userDrawn="1"/>
        </p:nvPicPr>
        <p:blipFill>
          <a:blip r:embed="rId51" cstate="print"/>
          <a:srcRect/>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dirty="0"/>
              <a:t>- </a:t>
            </a:r>
            <a:fld id="{A4AEAB84-E8B5-48D7-870B-D95EEC295BBD}" type="slidenum">
              <a:rPr lang="en-US"/>
              <a:pPr>
                <a:defRPr/>
              </a:pPr>
              <a:t>‹#›</a:t>
            </a:fld>
            <a:r>
              <a:rPr lang="en-US" dirty="0"/>
              <a:t> -</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65125" y="904875"/>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56125" y="904875"/>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56125" y="3243263"/>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pPr>
              <a:defRPr/>
            </a:pPr>
            <a:fld id="{7E9ED263-EAD9-4CCE-ABF1-15DB9DC2C08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356407614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idx="1"/>
          </p:nvPr>
        </p:nvSpPr>
        <p:spPr>
          <a:xfrm>
            <a:off x="365125" y="904875"/>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7335D84D-B379-42AA-AC4D-9901C6833BE5}"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41847061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851FCBE1-B0E8-40DD-AD80-38000F31A678}"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331959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1"/>
          <p:cNvSpPr>
            <a:spLocks noGrp="1" noChangeArrowheads="1"/>
          </p:cNvSpPr>
          <p:nvPr>
            <p:ph type="sldNum" sz="quarter" idx="10"/>
          </p:nvPr>
        </p:nvSpPr>
        <p:spPr>
          <a:ln/>
        </p:spPr>
        <p:txBody>
          <a:bodyPr/>
          <a:lstStyle>
            <a:lvl1pPr>
              <a:defRPr/>
            </a:lvl1pPr>
          </a:lstStyle>
          <a:p>
            <a:pPr>
              <a:defRPr/>
            </a:pPr>
            <a:r>
              <a:rPr lang="en-US" dirty="0"/>
              <a:t>- </a:t>
            </a:r>
            <a:fld id="{2EB6F386-F035-483C-AF7A-3349C6F13ABF}" type="slidenum">
              <a:rPr lang="en-US"/>
              <a:pPr>
                <a:defRPr/>
              </a:pPr>
              <a:t>‹#›</a:t>
            </a:fld>
            <a:r>
              <a:rPr lang="en-US" dirty="0"/>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8913" y="720725"/>
            <a:ext cx="4275137"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6450" y="720725"/>
            <a:ext cx="4275138"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1"/>
          <p:cNvSpPr>
            <a:spLocks noGrp="1" noChangeArrowheads="1"/>
          </p:cNvSpPr>
          <p:nvPr>
            <p:ph type="sldNum" sz="quarter" idx="10"/>
          </p:nvPr>
        </p:nvSpPr>
        <p:spPr>
          <a:ln/>
        </p:spPr>
        <p:txBody>
          <a:bodyPr/>
          <a:lstStyle>
            <a:lvl1pPr>
              <a:defRPr/>
            </a:lvl1pPr>
          </a:lstStyle>
          <a:p>
            <a:pPr>
              <a:defRPr/>
            </a:pPr>
            <a:r>
              <a:rPr lang="en-US" dirty="0"/>
              <a:t>- </a:t>
            </a:r>
            <a:fld id="{4422149B-94A6-4C77-ADB9-0D5C430C7866}" type="slidenum">
              <a:rPr lang="en-US"/>
              <a:pPr>
                <a:defRPr/>
              </a:pPr>
              <a:t>‹#›</a:t>
            </a:fld>
            <a:r>
              <a:rPr lang="en-US" dirty="0"/>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1"/>
          <p:cNvSpPr>
            <a:spLocks noGrp="1" noChangeArrowheads="1"/>
          </p:cNvSpPr>
          <p:nvPr>
            <p:ph type="sldNum" sz="quarter" idx="10"/>
          </p:nvPr>
        </p:nvSpPr>
        <p:spPr>
          <a:ln/>
        </p:spPr>
        <p:txBody>
          <a:bodyPr/>
          <a:lstStyle>
            <a:lvl1pPr>
              <a:defRPr/>
            </a:lvl1pPr>
          </a:lstStyle>
          <a:p>
            <a:pPr>
              <a:defRPr/>
            </a:pPr>
            <a:r>
              <a:rPr lang="en-US" dirty="0"/>
              <a:t>- </a:t>
            </a:r>
            <a:fld id="{E3BF9CAC-F2CE-4B50-99C3-6D4DBDDF2729}" type="slidenum">
              <a:rPr lang="en-US"/>
              <a:pPr>
                <a:defRPr/>
              </a:pPr>
              <a:t>‹#›</a:t>
            </a:fld>
            <a:r>
              <a:rPr lang="en-US" dirty="0"/>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1"/>
          <p:cNvSpPr>
            <a:spLocks noGrp="1" noChangeArrowheads="1"/>
          </p:cNvSpPr>
          <p:nvPr>
            <p:ph type="sldNum" sz="quarter" idx="10"/>
          </p:nvPr>
        </p:nvSpPr>
        <p:spPr>
          <a:ln/>
        </p:spPr>
        <p:txBody>
          <a:bodyPr/>
          <a:lstStyle>
            <a:lvl1pPr>
              <a:defRPr/>
            </a:lvl1pPr>
          </a:lstStyle>
          <a:p>
            <a:pPr>
              <a:defRPr/>
            </a:pPr>
            <a:r>
              <a:rPr lang="en-US" dirty="0"/>
              <a:t>- </a:t>
            </a:r>
            <a:fld id="{1F353AB6-F9CD-4C93-84DE-DC84E46A1B3C}" type="slidenum">
              <a:rPr lang="en-US"/>
              <a:pPr>
                <a:defRPr/>
              </a:pPr>
              <a:t>‹#›</a:t>
            </a:fld>
            <a:r>
              <a:rPr lang="en-US" dirty="0"/>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1"/>
          <p:cNvSpPr>
            <a:spLocks noGrp="1" noChangeArrowheads="1"/>
          </p:cNvSpPr>
          <p:nvPr>
            <p:ph type="sldNum" sz="quarter" idx="10"/>
          </p:nvPr>
        </p:nvSpPr>
        <p:spPr>
          <a:ln/>
        </p:spPr>
        <p:txBody>
          <a:bodyPr/>
          <a:lstStyle>
            <a:lvl1pPr>
              <a:defRPr/>
            </a:lvl1pPr>
          </a:lstStyle>
          <a:p>
            <a:pPr>
              <a:defRPr/>
            </a:pPr>
            <a:r>
              <a:rPr lang="en-US" dirty="0"/>
              <a:t>- </a:t>
            </a:r>
            <a:fld id="{C2768CA4-BB20-4447-B2B5-BBFA52A94860}" type="slidenum">
              <a:rPr lang="en-US"/>
              <a:pPr>
                <a:defRPr/>
              </a:pPr>
              <a:t>‹#›</a:t>
            </a:fld>
            <a:r>
              <a:rPr lang="en-US" dirty="0"/>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US" dirty="0"/>
              <a:t>- </a:t>
            </a:r>
            <a:fld id="{8889E828-B61B-4110-8698-BB0F504CEC0B}" type="slidenum">
              <a:rPr lang="en-US"/>
              <a:pPr>
                <a:defRPr/>
              </a:pPr>
              <a:t>‹#›</a:t>
            </a:fld>
            <a:r>
              <a:rPr lang="en-US" dirty="0"/>
              <a:t>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US" dirty="0"/>
              <a:t>- </a:t>
            </a:r>
            <a:fld id="{2EDDE036-B5B4-45CE-B994-D7B4943BAF98}" type="slidenum">
              <a:rPr lang="en-US"/>
              <a:pPr>
                <a:defRPr/>
              </a:pPr>
              <a:t>‹#›</a:t>
            </a:fld>
            <a:r>
              <a:rPr lang="en-US" dirty="0"/>
              <a:t>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dirty="0"/>
              <a:t>- </a:t>
            </a:r>
            <a:fld id="{33074784-4C0D-4EFA-8694-EAE4382BBF95}" type="slidenum">
              <a:rPr lang="en-US"/>
              <a:pPr>
                <a:defRPr/>
              </a:pPr>
              <a:t>‹#›</a:t>
            </a:fld>
            <a:r>
              <a:rPr lang="en-US" dirty="0"/>
              <a:t> -</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7825" y="53975"/>
            <a:ext cx="2187575" cy="1990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1925" y="53975"/>
            <a:ext cx="6413500" cy="1990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dirty="0"/>
              <a:t>- </a:t>
            </a:r>
            <a:fld id="{7974F69B-CCC8-4C34-B7D5-50909BAAA884}" type="slidenum">
              <a:rPr lang="en-US"/>
              <a:pPr>
                <a:defRPr/>
              </a:pPr>
              <a:t>‹#›</a:t>
            </a:fld>
            <a:r>
              <a:rPr lang="en-US" dirty="0"/>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B05FBECE-3EEC-4A47-B4A4-E124E695E50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chart">
  <p:cSld name="Title and Chart">
    <p:spTree>
      <p:nvGrpSpPr>
        <p:cNvPr id="1" name=""/>
        <p:cNvGrpSpPr/>
        <p:nvPr/>
      </p:nvGrpSpPr>
      <p:grpSpPr>
        <a:xfrm>
          <a:off x="0" y="0"/>
          <a:ext cx="0" cy="0"/>
          <a:chOff x="0" y="0"/>
          <a:chExt cx="0" cy="0"/>
        </a:xfrm>
      </p:grpSpPr>
      <p:grpSp>
        <p:nvGrpSpPr>
          <p:cNvPr id="4" name="Group 165"/>
          <p:cNvGrpSpPr>
            <a:grpSpLocks/>
          </p:cNvGrpSpPr>
          <p:nvPr/>
        </p:nvGrpSpPr>
        <p:grpSpPr bwMode="auto">
          <a:xfrm>
            <a:off x="0" y="5113338"/>
            <a:ext cx="9150350" cy="1482725"/>
            <a:chOff x="0" y="3221"/>
            <a:chExt cx="5764" cy="934"/>
          </a:xfrm>
        </p:grpSpPr>
        <p:pic>
          <p:nvPicPr>
            <p:cNvPr id="5" name="Picture 161" descr="70"/>
            <p:cNvPicPr>
              <a:picLocks noChangeAspect="1" noChangeArrowheads="1"/>
            </p:cNvPicPr>
            <p:nvPr userDrawn="1"/>
          </p:nvPicPr>
          <p:blipFill>
            <a:blip r:embed="rId2" cstate="print"/>
            <a:srcRect l="3949"/>
            <a:stretch>
              <a:fillRect/>
            </a:stretch>
          </p:blipFill>
          <p:spPr bwMode="auto">
            <a:xfrm>
              <a:off x="0" y="3855"/>
              <a:ext cx="5764" cy="134"/>
            </a:xfrm>
            <a:prstGeom prst="rect">
              <a:avLst/>
            </a:prstGeom>
            <a:noFill/>
            <a:ln w="9525">
              <a:noFill/>
              <a:miter lim="800000"/>
              <a:headEnd/>
              <a:tailEnd/>
            </a:ln>
          </p:spPr>
        </p:pic>
        <p:pic>
          <p:nvPicPr>
            <p:cNvPr id="6" name="Picture 162" descr="70"/>
            <p:cNvPicPr>
              <a:picLocks noChangeAspect="1" noChangeArrowheads="1"/>
            </p:cNvPicPr>
            <p:nvPr userDrawn="1"/>
          </p:nvPicPr>
          <p:blipFill>
            <a:blip r:embed="rId2" cstate="print"/>
            <a:srcRect l="1717" r="2299"/>
            <a:stretch>
              <a:fillRect/>
            </a:stretch>
          </p:blipFill>
          <p:spPr bwMode="auto">
            <a:xfrm>
              <a:off x="0" y="3704"/>
              <a:ext cx="5760" cy="134"/>
            </a:xfrm>
            <a:prstGeom prst="rect">
              <a:avLst/>
            </a:prstGeom>
            <a:noFill/>
            <a:ln w="9525">
              <a:noFill/>
              <a:miter lim="800000"/>
              <a:headEnd/>
              <a:tailEnd/>
            </a:ln>
          </p:spPr>
        </p:pic>
        <p:pic>
          <p:nvPicPr>
            <p:cNvPr id="7" name="Picture 164" descr="70"/>
            <p:cNvPicPr>
              <a:picLocks noChangeAspect="1" noChangeArrowheads="1"/>
            </p:cNvPicPr>
            <p:nvPr userDrawn="1"/>
          </p:nvPicPr>
          <p:blipFill>
            <a:blip r:embed="rId2" cstate="print"/>
            <a:srcRect l="1717" r="2299"/>
            <a:stretch>
              <a:fillRect/>
            </a:stretch>
          </p:blipFill>
          <p:spPr bwMode="auto">
            <a:xfrm>
              <a:off x="0" y="3409"/>
              <a:ext cx="5760" cy="134"/>
            </a:xfrm>
            <a:prstGeom prst="rect">
              <a:avLst/>
            </a:prstGeom>
            <a:noFill/>
            <a:ln w="9525">
              <a:noFill/>
              <a:miter lim="800000"/>
              <a:headEnd/>
              <a:tailEnd/>
            </a:ln>
          </p:spPr>
        </p:pic>
        <p:pic>
          <p:nvPicPr>
            <p:cNvPr id="8" name="Picture 153" descr="grad-white-box-2"/>
            <p:cNvPicPr>
              <a:picLocks noChangeAspect="1" noChangeArrowheads="1"/>
            </p:cNvPicPr>
            <p:nvPr userDrawn="1"/>
          </p:nvPicPr>
          <p:blipFill>
            <a:blip r:embed="rId3" cstate="print"/>
            <a:srcRect/>
            <a:stretch>
              <a:fillRect/>
            </a:stretch>
          </p:blipFill>
          <p:spPr bwMode="auto">
            <a:xfrm>
              <a:off x="0" y="3789"/>
              <a:ext cx="5760" cy="366"/>
            </a:xfrm>
            <a:prstGeom prst="rect">
              <a:avLst/>
            </a:prstGeom>
            <a:noFill/>
            <a:ln w="9525">
              <a:noFill/>
              <a:miter lim="800000"/>
              <a:headEnd/>
              <a:tailEnd/>
            </a:ln>
          </p:spPr>
        </p:pic>
        <p:pic>
          <p:nvPicPr>
            <p:cNvPr id="9" name="Picture 150" descr="grad-white-box-2"/>
            <p:cNvPicPr>
              <a:picLocks noChangeAspect="1" noChangeArrowheads="1"/>
            </p:cNvPicPr>
            <p:nvPr userDrawn="1"/>
          </p:nvPicPr>
          <p:blipFill>
            <a:blip r:embed="rId4" cstate="print"/>
            <a:srcRect r="36000"/>
            <a:stretch>
              <a:fillRect/>
            </a:stretch>
          </p:blipFill>
          <p:spPr bwMode="auto">
            <a:xfrm>
              <a:off x="0" y="3221"/>
              <a:ext cx="5760" cy="366"/>
            </a:xfrm>
            <a:prstGeom prst="rect">
              <a:avLst/>
            </a:prstGeom>
            <a:noFill/>
            <a:ln w="9525">
              <a:noFill/>
              <a:miter lim="800000"/>
              <a:headEnd/>
              <a:tailEnd/>
            </a:ln>
          </p:spPr>
        </p:pic>
        <p:pic>
          <p:nvPicPr>
            <p:cNvPr id="10" name="Picture 163" descr="70"/>
            <p:cNvPicPr>
              <a:picLocks noChangeAspect="1" noChangeArrowheads="1"/>
            </p:cNvPicPr>
            <p:nvPr userDrawn="1"/>
          </p:nvPicPr>
          <p:blipFill>
            <a:blip r:embed="rId2" cstate="print"/>
            <a:srcRect l="3949"/>
            <a:stretch>
              <a:fillRect/>
            </a:stretch>
          </p:blipFill>
          <p:spPr bwMode="auto">
            <a:xfrm>
              <a:off x="0" y="3558"/>
              <a:ext cx="5764" cy="134"/>
            </a:xfrm>
            <a:prstGeom prst="rect">
              <a:avLst/>
            </a:prstGeom>
            <a:noFill/>
            <a:ln w="9525">
              <a:noFill/>
              <a:miter lim="800000"/>
              <a:headEnd/>
              <a:tailEnd/>
            </a:ln>
          </p:spPr>
        </p:pic>
      </p:grpSp>
      <p:sp>
        <p:nvSpPr>
          <p:cNvPr id="11" name="Line 73"/>
          <p:cNvSpPr>
            <a:spLocks noChangeShapeType="1"/>
          </p:cNvSpPr>
          <p:nvPr/>
        </p:nvSpPr>
        <p:spPr bwMode="auto">
          <a:xfrm>
            <a:off x="236538" y="519113"/>
            <a:ext cx="8636000" cy="0"/>
          </a:xfrm>
          <a:prstGeom prst="line">
            <a:avLst/>
          </a:prstGeom>
          <a:noFill/>
          <a:ln w="9525">
            <a:solidFill>
              <a:srgbClr val="C0C0C0"/>
            </a:solidFill>
            <a:round/>
            <a:headEnd/>
            <a:tailEnd/>
          </a:ln>
          <a:effectLst/>
        </p:spPr>
        <p:txBody>
          <a:bodyPr/>
          <a:lstStyle/>
          <a:p>
            <a:pPr algn="ctr">
              <a:defRPr/>
            </a:pPr>
            <a:endParaRPr lang="en-US" sz="1600" b="1" i="0" dirty="0"/>
          </a:p>
        </p:txBody>
      </p:sp>
      <p:sp>
        <p:nvSpPr>
          <p:cNvPr id="12" name="Text Box 97"/>
          <p:cNvSpPr txBox="1">
            <a:spLocks noChangeArrowheads="1"/>
          </p:cNvSpPr>
          <p:nvPr/>
        </p:nvSpPr>
        <p:spPr bwMode="auto">
          <a:xfrm>
            <a:off x="5091113" y="6434138"/>
            <a:ext cx="3894137" cy="152400"/>
          </a:xfrm>
          <a:prstGeom prst="rect">
            <a:avLst/>
          </a:prstGeom>
          <a:noFill/>
          <a:ln w="9525">
            <a:noFill/>
            <a:miter lim="800000"/>
            <a:headEnd/>
            <a:tailEnd/>
          </a:ln>
          <a:effectLst/>
        </p:spPr>
        <p:txBody>
          <a:bodyPr wrap="none" lIns="0" tIns="0" rIns="0" bIns="0"/>
          <a:lstStyle/>
          <a:p>
            <a:pPr algn="r">
              <a:defRPr/>
            </a:pPr>
            <a:r>
              <a:rPr lang="en-US" sz="1000" i="0" dirty="0">
                <a:solidFill>
                  <a:srgbClr val="4E84C4"/>
                </a:solidFill>
                <a:latin typeface="Arial" pitchFamily="34" charset="0"/>
              </a:rPr>
              <a:t>Mittelstand Industry_17_June_2010</a:t>
            </a:r>
          </a:p>
        </p:txBody>
      </p:sp>
      <p:sp>
        <p:nvSpPr>
          <p:cNvPr id="13" name="Text Box 96"/>
          <p:cNvSpPr txBox="1">
            <a:spLocks noChangeArrowheads="1"/>
          </p:cNvSpPr>
          <p:nvPr/>
        </p:nvSpPr>
        <p:spPr bwMode="auto">
          <a:xfrm>
            <a:off x="5091113" y="6583363"/>
            <a:ext cx="3894137" cy="152400"/>
          </a:xfrm>
          <a:prstGeom prst="rect">
            <a:avLst/>
          </a:prstGeom>
          <a:noFill/>
          <a:ln w="9525">
            <a:noFill/>
            <a:miter lim="800000"/>
            <a:headEnd/>
            <a:tailEnd/>
          </a:ln>
          <a:effectLst/>
        </p:spPr>
        <p:txBody>
          <a:bodyPr lIns="0" tIns="0" rIns="0" bIns="0">
            <a:spAutoFit/>
          </a:bodyPr>
          <a:lstStyle/>
          <a:p>
            <a:pPr algn="r">
              <a:defRPr/>
            </a:pPr>
            <a:r>
              <a:rPr lang="en-US" sz="1000" i="0" dirty="0">
                <a:solidFill>
                  <a:srgbClr val="4E84C4"/>
                </a:solidFill>
              </a:rPr>
              <a:t>CONFIDENTIAL</a:t>
            </a:r>
          </a:p>
        </p:txBody>
      </p:sp>
      <p:pic>
        <p:nvPicPr>
          <p:cNvPr id="14" name="Picture 126" descr="tcs-blue-trans"/>
          <p:cNvPicPr>
            <a:picLocks noChangeAspect="1" noChangeArrowheads="1"/>
          </p:cNvPicPr>
          <p:nvPr/>
        </p:nvPicPr>
        <p:blipFill>
          <a:blip r:embed="rId5" cstate="print"/>
          <a:srcRect/>
          <a:stretch>
            <a:fillRect/>
          </a:stretch>
        </p:blipFill>
        <p:spPr bwMode="auto">
          <a:xfrm>
            <a:off x="169863" y="6513513"/>
            <a:ext cx="2843212" cy="22225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pPr lvl="0"/>
            <a:endParaRPr lang="en-US" noProof="0" dirty="0"/>
          </a:p>
        </p:txBody>
      </p:sp>
      <p:sp>
        <p:nvSpPr>
          <p:cNvPr id="15" name="Date Placeholder 3"/>
          <p:cNvSpPr>
            <a:spLocks noGrp="1"/>
          </p:cNvSpPr>
          <p:nvPr>
            <p:ph type="dt" sz="half" idx="10"/>
          </p:nvPr>
        </p:nvSpPr>
        <p:spPr>
          <a:xfrm>
            <a:off x="457200" y="6245225"/>
            <a:ext cx="2133600" cy="476250"/>
          </a:xfrm>
          <a:prstGeom prst="rect">
            <a:avLst/>
          </a:prstGeom>
        </p:spPr>
        <p:txBody>
          <a:bodyPr/>
          <a:lstStyle>
            <a:lvl1pPr>
              <a:defRPr sz="1800" b="0" i="0">
                <a:latin typeface="Arial" pitchFamily="34" charset="0"/>
                <a:cs typeface="+mn-cs"/>
              </a:defRPr>
            </a:lvl1pPr>
          </a:lstStyle>
          <a:p>
            <a:pPr>
              <a:defRPr/>
            </a:pPr>
            <a:endParaRPr lang="en-US" dirty="0"/>
          </a:p>
        </p:txBody>
      </p:sp>
      <p:sp>
        <p:nvSpPr>
          <p:cNvPr id="16" name="Footer Placeholder 4"/>
          <p:cNvSpPr>
            <a:spLocks noGrp="1"/>
          </p:cNvSpPr>
          <p:nvPr>
            <p:ph type="ftr" sz="quarter" idx="11"/>
          </p:nvPr>
        </p:nvSpPr>
        <p:spPr>
          <a:xfrm>
            <a:off x="3124200" y="6245225"/>
            <a:ext cx="2895600" cy="476250"/>
          </a:xfrm>
          <a:prstGeom prst="rect">
            <a:avLst/>
          </a:prstGeom>
        </p:spPr>
        <p:txBody>
          <a:bodyPr/>
          <a:lstStyle>
            <a:lvl1pPr>
              <a:defRPr sz="1800" b="0" i="0">
                <a:latin typeface="Arial" pitchFamily="34" charset="0"/>
                <a:cs typeface="+mn-cs"/>
              </a:defRPr>
            </a:lvl1pPr>
          </a:lstStyle>
          <a:p>
            <a:pPr>
              <a:defRPr/>
            </a:pPr>
            <a:endParaRPr lang="en-US" dirty="0"/>
          </a:p>
        </p:txBody>
      </p:sp>
      <p:sp>
        <p:nvSpPr>
          <p:cNvPr id="17" name="Slide Number Placeholder 5"/>
          <p:cNvSpPr>
            <a:spLocks noGrp="1"/>
          </p:cNvSpPr>
          <p:nvPr>
            <p:ph type="sldNum" sz="quarter" idx="12"/>
          </p:nvPr>
        </p:nvSpPr>
        <p:spPr>
          <a:xfrm>
            <a:off x="6553200" y="6245225"/>
            <a:ext cx="2133600" cy="476250"/>
          </a:xfrm>
        </p:spPr>
        <p:txBody>
          <a:bodyPr/>
          <a:lstStyle>
            <a:lvl1pPr>
              <a:defRPr/>
            </a:lvl1pPr>
          </a:lstStyle>
          <a:p>
            <a:pPr>
              <a:defRPr/>
            </a:pPr>
            <a:fld id="{146E4E7B-2244-48BF-BDC1-3F6FF257BB6B}"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778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88913" y="720725"/>
            <a:ext cx="8702675" cy="1323975"/>
          </a:xfrm>
        </p:spPr>
        <p:txBody>
          <a:bodyPr/>
          <a:lstStyle/>
          <a:p>
            <a:pPr lvl="0"/>
            <a:endParaRPr lang="en-US" noProof="0" dirty="0"/>
          </a:p>
        </p:txBody>
      </p:sp>
      <p:sp>
        <p:nvSpPr>
          <p:cNvPr id="4" name="Rectangle 71"/>
          <p:cNvSpPr>
            <a:spLocks noGrp="1" noChangeArrowheads="1"/>
          </p:cNvSpPr>
          <p:nvPr>
            <p:ph type="sldNum" sz="quarter" idx="10"/>
          </p:nvPr>
        </p:nvSpPr>
        <p:spPr>
          <a:ln/>
        </p:spPr>
        <p:txBody>
          <a:bodyPr/>
          <a:lstStyle>
            <a:lvl1pPr>
              <a:defRPr/>
            </a:lvl1pPr>
          </a:lstStyle>
          <a:p>
            <a:pPr>
              <a:defRPr/>
            </a:pPr>
            <a:r>
              <a:rPr lang="en-US" dirty="0"/>
              <a:t>- </a:t>
            </a:r>
            <a:fld id="{0C5DE911-AE32-457C-9D39-D147583F6208}" type="slidenum">
              <a:rPr lang="en-US"/>
              <a:pPr>
                <a:defRPr/>
              </a:pPr>
              <a:t>‹#›</a:t>
            </a:fld>
            <a:r>
              <a:rPr lang="en-US" dirty="0"/>
              <a:t> -</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chart" preserve="1">
  <p:cSld name="1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77838"/>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88913" y="720725"/>
            <a:ext cx="8702675" cy="1323975"/>
          </a:xfrm>
        </p:spPr>
        <p:txBody>
          <a:bodyPr/>
          <a:lstStyle/>
          <a:p>
            <a:pPr lvl="0"/>
            <a:endParaRPr lang="en-US" noProof="0" dirty="0"/>
          </a:p>
        </p:txBody>
      </p:sp>
      <p:sp>
        <p:nvSpPr>
          <p:cNvPr id="4" name="Rectangle 71"/>
          <p:cNvSpPr>
            <a:spLocks noGrp="1" noChangeArrowheads="1"/>
          </p:cNvSpPr>
          <p:nvPr>
            <p:ph type="sldNum" sz="quarter" idx="10"/>
          </p:nvPr>
        </p:nvSpPr>
        <p:spPr>
          <a:ln/>
        </p:spPr>
        <p:txBody>
          <a:bodyPr/>
          <a:lstStyle>
            <a:lvl1pPr>
              <a:defRPr/>
            </a:lvl1pPr>
          </a:lstStyle>
          <a:p>
            <a:pPr>
              <a:defRPr/>
            </a:pPr>
            <a:r>
              <a:rPr lang="en-US" dirty="0"/>
              <a:t>- </a:t>
            </a:r>
            <a:fld id="{F06A949F-C70B-4CEE-BB0A-B05085D286FE}" type="slidenum">
              <a:rPr lang="en-US"/>
              <a:pPr>
                <a:defRPr/>
              </a:pPr>
              <a:t>‹#›</a:t>
            </a:fld>
            <a:r>
              <a:rPr lang="en-US" dirty="0"/>
              <a:t> -</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05A6BD37-BD3F-46F1-A723-11C8140AD05E}"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CD586901-F5C4-4F56-99F4-88DBCC0BF196}" type="slidenum">
              <a:rPr lang="en-US"/>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F234C7D1-4139-4DCD-B0FB-EC17F9EB2480}" type="slidenum">
              <a:rPr lang="en-US"/>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225" y="1776413"/>
            <a:ext cx="414655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5175" y="1776413"/>
            <a:ext cx="4148138"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83ED9D88-23B4-4C15-B589-FC27D0E7FB4B}" type="slidenum">
              <a:rPr lang="en-US"/>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F937F7A1-2949-49C4-991F-2FF65EF8B6BA}" type="slidenum">
              <a:rPr lang="en-US"/>
              <a:pPr>
                <a:defRPr/>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1F1AEF2A-B9C1-43CC-BD64-EA5EA2E2A1B3}" type="slidenum">
              <a:rPr lang="en-US"/>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73E817AB-089F-403F-80A8-53D88DD7325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210C19C4-3EFE-41FB-844B-B0C92549F577}"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6AA6361-AAE0-4799-B3FA-6DEC56CE908D}" type="slidenum">
              <a:rPr lang="en-US"/>
              <a:pPr>
                <a:defRPr/>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8E3EDE6C-2599-4279-BDB7-C71A2C3F55EB}" type="slidenum">
              <a:rPr lang="en-US"/>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62D5EF76-1BF8-4513-9805-244B157E80A6}" type="slidenum">
              <a:rPr lang="en-US"/>
              <a:pPr>
                <a:defRPr/>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938" y="207963"/>
            <a:ext cx="2111375" cy="6092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6225" y="207963"/>
            <a:ext cx="6183313" cy="6092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28B91267-C0E0-4916-A57A-145B711FA57F}" type="slidenum">
              <a:rPr lang="en-US"/>
              <a:pPr>
                <a:defRPr/>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6725" y="9175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9175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idx="1"/>
          </p:nvPr>
        </p:nvSpPr>
        <p:spPr>
          <a:xfrm>
            <a:off x="365125" y="904875"/>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0AD3D15D-CCB6-4704-9542-0237AA8CDA90}"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7025" y="66675"/>
            <a:ext cx="2070100" cy="53768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66675"/>
            <a:ext cx="6057900" cy="5376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5"/>
          <p:cNvSpPr>
            <a:spLocks noGrp="1"/>
          </p:cNvSpPr>
          <p:nvPr>
            <p:ph type="sldNum" sz="quarter" idx="10"/>
          </p:nvPr>
        </p:nvSpPr>
        <p:spPr/>
        <p:txBody>
          <a:bodyPr/>
          <a:lstStyle>
            <a:lvl1pPr>
              <a:defRPr/>
            </a:lvl1pPr>
          </a:lstStyle>
          <a:p>
            <a:pPr>
              <a:defRPr/>
            </a:pPr>
            <a:fld id="{95A01D97-DDFB-492C-9D93-F936EC2D0F93}" type="slidenum">
              <a:rPr lang="en-US"/>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006CAE00-AD73-4400-BADF-93E7B0AF8DD6}" type="slidenum">
              <a:rPr lang="en-US"/>
              <a:pPr>
                <a:defRPr/>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82773020-E112-4859-8394-84E0EE3400F5}" type="slidenum">
              <a:rPr lang="en-US"/>
              <a:pPr>
                <a:defRPr/>
              </a:pPr>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F6DA6C14-73F2-4639-A1B4-CD485C16B746}" type="slidenum">
              <a:rPr lang="en-US"/>
              <a:pPr>
                <a:defRPr/>
              </a:pPr>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A42CBFE9-EEDF-47C2-AFC1-D8D810FA039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12339"/>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8FC76314-B735-4027-9DEA-208F2F48D554}" type="slidenum">
              <a:rPr lang="en-US"/>
              <a:pPr>
                <a:defRPr/>
              </a:pPr>
              <a:t>‹#›</a:t>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844DB0AA-BC8A-4CA9-8FD1-26206DE5F03E}" type="slidenum">
              <a:rPr lang="en-US"/>
              <a:pPr>
                <a:defRPr/>
              </a:pPr>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BDDF321B-AEDB-4DBA-BAF2-4C56A85E0C3A}" type="slidenum">
              <a:rPr lang="en-US"/>
              <a:pPr>
                <a:defRPr/>
              </a:pPr>
              <a:t>‹#›</a:t>
            </a:fld>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85D980B8-5273-4A01-A007-A2735B5CD1BF}" type="slidenum">
              <a:rPr lang="en-US"/>
              <a:pPr>
                <a:defRPr/>
              </a:pPr>
              <a:t>‹#›</a:t>
            </a:fld>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9CFC418C-8289-402F-9FD7-62C9DF51CE4A}" type="slidenum">
              <a:rPr lang="en-US"/>
              <a:pPr>
                <a:defRPr/>
              </a:pPr>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7175" y="1600200"/>
            <a:ext cx="2079625" cy="4525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3538" y="1600200"/>
            <a:ext cx="6091237"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4A5EBAC6-982E-4E50-8E19-8B6675A92AFE}" type="slidenum">
              <a:rPr lang="en-US"/>
              <a:pPr>
                <a:defRPr/>
              </a:pPr>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srcRect/>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109</a:t>
                </a:r>
              </a:p>
              <a:p>
                <a:pPr fontAlgn="auto">
                  <a:spcBef>
                    <a:spcPts val="0"/>
                  </a:spcBef>
                  <a:spcAft>
                    <a:spcPts val="0"/>
                  </a:spcAft>
                  <a:defRPr/>
                </a:pPr>
                <a:r>
                  <a:rPr lang="en-US" i="0" dirty="0">
                    <a:solidFill>
                      <a:prstClr val="white"/>
                    </a:solidFill>
                  </a:rPr>
                  <a:t>207</a:t>
                </a:r>
              </a:p>
              <a:p>
                <a:pPr fontAlgn="auto">
                  <a:spcBef>
                    <a:spcPts val="0"/>
                  </a:spcBef>
                  <a:spcAft>
                    <a:spcPts val="0"/>
                  </a:spcAft>
                  <a:defRPr/>
                </a:pPr>
                <a:r>
                  <a:rPr lang="en-US" i="0" dirty="0">
                    <a:solidFill>
                      <a:prstClr val="white"/>
                    </a:solidFill>
                  </a:rPr>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rgbClr val="1F497D"/>
                    </a:solidFill>
                  </a:rPr>
                  <a:t>255</a:t>
                </a:r>
              </a:p>
              <a:p>
                <a:pPr fontAlgn="auto">
                  <a:spcBef>
                    <a:spcPts val="0"/>
                  </a:spcBef>
                  <a:spcAft>
                    <a:spcPts val="0"/>
                  </a:spcAft>
                  <a:defRPr/>
                </a:pPr>
                <a:r>
                  <a:rPr lang="en-US" i="0" dirty="0">
                    <a:solidFill>
                      <a:srgbClr val="1F497D"/>
                    </a:solidFill>
                  </a:rPr>
                  <a:t>255</a:t>
                </a:r>
              </a:p>
              <a:p>
                <a:pPr fontAlgn="auto">
                  <a:spcBef>
                    <a:spcPts val="0"/>
                  </a:spcBef>
                  <a:spcAft>
                    <a:spcPts val="0"/>
                  </a:spcAft>
                  <a:defRPr/>
                </a:pPr>
                <a:r>
                  <a:rPr lang="en-US" i="0" dirty="0">
                    <a:solidFill>
                      <a:srgbClr val="1F497D"/>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131</a:t>
                </a:r>
              </a:p>
              <a:p>
                <a:pPr fontAlgn="auto">
                  <a:spcBef>
                    <a:spcPts val="0"/>
                  </a:spcBef>
                  <a:spcAft>
                    <a:spcPts val="0"/>
                  </a:spcAft>
                  <a:defRPr/>
                </a:pPr>
                <a:r>
                  <a:rPr lang="en-US" i="0" dirty="0">
                    <a:solidFill>
                      <a:prstClr val="white"/>
                    </a:solidFill>
                  </a:rPr>
                  <a:t>56</a:t>
                </a:r>
              </a:p>
              <a:p>
                <a:pPr fontAlgn="auto">
                  <a:spcBef>
                    <a:spcPts val="0"/>
                  </a:spcBef>
                  <a:spcAft>
                    <a:spcPts val="0"/>
                  </a:spcAft>
                  <a:defRPr/>
                </a:pPr>
                <a:r>
                  <a:rPr lang="en-US" i="0" dirty="0">
                    <a:solidFill>
                      <a:prstClr val="white"/>
                    </a:solidFill>
                  </a:rPr>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0</a:t>
                </a:r>
              </a:p>
              <a:p>
                <a:pPr fontAlgn="auto">
                  <a:spcBef>
                    <a:spcPts val="0"/>
                  </a:spcBef>
                  <a:spcAft>
                    <a:spcPts val="0"/>
                  </a:spcAft>
                  <a:defRPr/>
                </a:pPr>
                <a:r>
                  <a:rPr lang="en-US" i="0" dirty="0">
                    <a:solidFill>
                      <a:prstClr val="white"/>
                    </a:solidFill>
                  </a:rPr>
                  <a:t>99</a:t>
                </a:r>
              </a:p>
              <a:p>
                <a:pPr fontAlgn="auto">
                  <a:spcBef>
                    <a:spcPts val="0"/>
                  </a:spcBef>
                  <a:spcAft>
                    <a:spcPts val="0"/>
                  </a:spcAft>
                  <a:defRPr/>
                </a:pPr>
                <a:r>
                  <a:rPr lang="en-US" i="0" dirty="0">
                    <a:solidFill>
                      <a:prstClr val="white"/>
                    </a:solidFill>
                  </a:rPr>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85</a:t>
                </a:r>
              </a:p>
              <a:p>
                <a:pPr fontAlgn="auto">
                  <a:spcBef>
                    <a:spcPts val="0"/>
                  </a:spcBef>
                  <a:spcAft>
                    <a:spcPts val="0"/>
                  </a:spcAft>
                  <a:defRPr/>
                </a:pPr>
                <a:r>
                  <a:rPr lang="en-US" i="0" dirty="0">
                    <a:solidFill>
                      <a:prstClr val="white"/>
                    </a:solidFill>
                  </a:rPr>
                  <a:t>165</a:t>
                </a:r>
              </a:p>
              <a:p>
                <a:pPr fontAlgn="auto">
                  <a:spcBef>
                    <a:spcPts val="0"/>
                  </a:spcBef>
                  <a:spcAft>
                    <a:spcPts val="0"/>
                  </a:spcAft>
                  <a:defRPr/>
                </a:pPr>
                <a:r>
                  <a:rPr lang="en-US" i="0" dirty="0">
                    <a:solidFill>
                      <a:prstClr val="white"/>
                    </a:solidFill>
                  </a:rPr>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214</a:t>
                </a:r>
              </a:p>
              <a:p>
                <a:pPr fontAlgn="auto">
                  <a:spcBef>
                    <a:spcPts val="0"/>
                  </a:spcBef>
                  <a:spcAft>
                    <a:spcPts val="0"/>
                  </a:spcAft>
                  <a:defRPr/>
                </a:pPr>
                <a:r>
                  <a:rPr lang="en-US" i="0" dirty="0">
                    <a:solidFill>
                      <a:prstClr val="white"/>
                    </a:solidFill>
                  </a:rPr>
                  <a:t>73</a:t>
                </a:r>
              </a:p>
              <a:p>
                <a:pPr fontAlgn="auto">
                  <a:spcBef>
                    <a:spcPts val="0"/>
                  </a:spcBef>
                  <a:spcAft>
                    <a:spcPts val="0"/>
                  </a:spcAft>
                  <a:defRPr/>
                </a:pPr>
                <a:r>
                  <a:rPr lang="en-US" i="0" dirty="0">
                    <a:solidFill>
                      <a:prstClr val="white"/>
                    </a:solidFill>
                  </a:rPr>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185</a:t>
                </a:r>
              </a:p>
              <a:p>
                <a:pPr fontAlgn="auto">
                  <a:spcBef>
                    <a:spcPts val="0"/>
                  </a:spcBef>
                  <a:spcAft>
                    <a:spcPts val="0"/>
                  </a:spcAft>
                  <a:defRPr/>
                </a:pPr>
                <a:r>
                  <a:rPr lang="en-US" i="0" dirty="0">
                    <a:solidFill>
                      <a:prstClr val="white"/>
                    </a:solidFill>
                  </a:rPr>
                  <a:t>175</a:t>
                </a:r>
              </a:p>
              <a:p>
                <a:pPr fontAlgn="auto">
                  <a:spcBef>
                    <a:spcPts val="0"/>
                  </a:spcBef>
                  <a:spcAft>
                    <a:spcPts val="0"/>
                  </a:spcAft>
                  <a:defRPr/>
                </a:pPr>
                <a:r>
                  <a:rPr lang="en-US" i="0" dirty="0">
                    <a:solidFill>
                      <a:prstClr val="white"/>
                    </a:solidFill>
                  </a:rPr>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151</a:t>
                </a:r>
              </a:p>
              <a:p>
                <a:pPr fontAlgn="auto">
                  <a:spcBef>
                    <a:spcPts val="0"/>
                  </a:spcBef>
                  <a:spcAft>
                    <a:spcPts val="0"/>
                  </a:spcAft>
                  <a:defRPr/>
                </a:pPr>
                <a:r>
                  <a:rPr lang="en-US" i="0" dirty="0">
                    <a:solidFill>
                      <a:prstClr val="white"/>
                    </a:solidFill>
                  </a:rPr>
                  <a:t>75</a:t>
                </a:r>
              </a:p>
              <a:p>
                <a:pPr fontAlgn="auto">
                  <a:spcBef>
                    <a:spcPts val="0"/>
                  </a:spcBef>
                  <a:spcAft>
                    <a:spcPts val="0"/>
                  </a:spcAft>
                  <a:defRPr/>
                </a:pPr>
                <a:r>
                  <a:rPr lang="en-US" i="0" dirty="0">
                    <a:solidFill>
                      <a:prstClr val="white"/>
                    </a:solidFill>
                  </a:rPr>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193</a:t>
                </a:r>
              </a:p>
              <a:p>
                <a:pPr fontAlgn="auto">
                  <a:spcBef>
                    <a:spcPts val="0"/>
                  </a:spcBef>
                  <a:spcAft>
                    <a:spcPts val="0"/>
                  </a:spcAft>
                  <a:defRPr/>
                </a:pPr>
                <a:r>
                  <a:rPr lang="en-US" i="0" dirty="0">
                    <a:solidFill>
                      <a:prstClr val="white"/>
                    </a:solidFill>
                  </a:rPr>
                  <a:t>187</a:t>
                </a:r>
              </a:p>
              <a:p>
                <a:pPr fontAlgn="auto">
                  <a:spcBef>
                    <a:spcPts val="0"/>
                  </a:spcBef>
                  <a:spcAft>
                    <a:spcPts val="0"/>
                  </a:spcAft>
                  <a:defRPr/>
                </a:pPr>
                <a:r>
                  <a:rPr lang="en-US" i="0" dirty="0">
                    <a:solidFill>
                      <a:prstClr val="white"/>
                    </a:solidFill>
                  </a:rPr>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221</a:t>
                </a:r>
              </a:p>
              <a:p>
                <a:pPr fontAlgn="auto">
                  <a:spcBef>
                    <a:spcPts val="0"/>
                  </a:spcBef>
                  <a:spcAft>
                    <a:spcPts val="0"/>
                  </a:spcAft>
                  <a:defRPr/>
                </a:pPr>
                <a:r>
                  <a:rPr lang="en-US" i="0" dirty="0">
                    <a:solidFill>
                      <a:prstClr val="white"/>
                    </a:solidFill>
                  </a:rPr>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236</a:t>
                </a:r>
              </a:p>
              <a:p>
                <a:pPr fontAlgn="auto">
                  <a:spcBef>
                    <a:spcPts val="0"/>
                  </a:spcBef>
                  <a:spcAft>
                    <a:spcPts val="0"/>
                  </a:spcAft>
                  <a:defRPr/>
                </a:pPr>
                <a:r>
                  <a:rPr lang="en-US" i="0" dirty="0">
                    <a:solidFill>
                      <a:prstClr val="white"/>
                    </a:solidFill>
                  </a:rPr>
                  <a:t>137</a:t>
                </a:r>
              </a:p>
              <a:p>
                <a:pPr fontAlgn="auto">
                  <a:spcBef>
                    <a:spcPts val="0"/>
                  </a:spcBef>
                  <a:spcAft>
                    <a:spcPts val="0"/>
                  </a:spcAft>
                  <a:defRPr/>
                </a:pPr>
                <a:r>
                  <a:rPr lang="en-US" i="0" dirty="0">
                    <a:solidFill>
                      <a:prstClr val="white"/>
                    </a:solidFill>
                  </a:rPr>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127</a:t>
                </a:r>
              </a:p>
              <a:p>
                <a:pPr fontAlgn="auto">
                  <a:spcBef>
                    <a:spcPts val="0"/>
                  </a:spcBef>
                  <a:spcAft>
                    <a:spcPts val="0"/>
                  </a:spcAft>
                  <a:defRPr/>
                </a:pPr>
                <a:r>
                  <a:rPr lang="en-US" i="0" dirty="0">
                    <a:solidFill>
                      <a:prstClr val="white"/>
                    </a:solidFill>
                  </a:rPr>
                  <a:t>175</a:t>
                </a:r>
              </a:p>
              <a:p>
                <a:pPr fontAlgn="auto">
                  <a:spcBef>
                    <a:spcPts val="0"/>
                  </a:spcBef>
                  <a:spcAft>
                    <a:spcPts val="0"/>
                  </a:spcAft>
                  <a:defRPr/>
                </a:pPr>
                <a:r>
                  <a:rPr lang="en-US" i="0" dirty="0">
                    <a:solidFill>
                      <a:prstClr val="white"/>
                    </a:solidFill>
                  </a:rPr>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203</a:t>
                </a:r>
              </a:p>
              <a:p>
                <a:pPr fontAlgn="auto">
                  <a:spcBef>
                    <a:spcPts val="0"/>
                  </a:spcBef>
                  <a:spcAft>
                    <a:spcPts val="0"/>
                  </a:spcAft>
                  <a:defRPr/>
                </a:pPr>
                <a:r>
                  <a:rPr lang="en-US" i="0" dirty="0">
                    <a:solidFill>
                      <a:prstClr val="white"/>
                    </a:solidFill>
                  </a:rPr>
                  <a:t>215</a:t>
                </a:r>
              </a:p>
              <a:p>
                <a:pPr fontAlgn="auto">
                  <a:spcBef>
                    <a:spcPts val="0"/>
                  </a:spcBef>
                  <a:spcAft>
                    <a:spcPts val="0"/>
                  </a:spcAft>
                  <a:defRPr/>
                </a:pPr>
                <a:r>
                  <a:rPr lang="en-US" i="0" dirty="0">
                    <a:solidFill>
                      <a:prstClr val="white"/>
                    </a:solidFill>
                  </a:rPr>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rgbClr val="1F497D"/>
                    </a:solidFill>
                  </a:rPr>
                  <a:t>179</a:t>
                </a:r>
              </a:p>
              <a:p>
                <a:pPr fontAlgn="auto">
                  <a:spcBef>
                    <a:spcPts val="0"/>
                  </a:spcBef>
                  <a:spcAft>
                    <a:spcPts val="0"/>
                  </a:spcAft>
                  <a:defRPr/>
                </a:pPr>
                <a:r>
                  <a:rPr lang="en-US" i="0" dirty="0">
                    <a:solidFill>
                      <a:srgbClr val="1F497D"/>
                    </a:solidFill>
                  </a:rPr>
                  <a:t>149</a:t>
                </a:r>
              </a:p>
              <a:p>
                <a:pPr fontAlgn="auto">
                  <a:spcBef>
                    <a:spcPts val="0"/>
                  </a:spcBef>
                  <a:spcAft>
                    <a:spcPts val="0"/>
                  </a:spcAft>
                  <a:defRPr/>
                </a:pPr>
                <a:r>
                  <a:rPr lang="en-US" i="0" dirty="0">
                    <a:solidFill>
                      <a:srgbClr val="1F497D"/>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212</a:t>
                </a:r>
              </a:p>
              <a:p>
                <a:pPr fontAlgn="auto">
                  <a:spcBef>
                    <a:spcPts val="0"/>
                  </a:spcBef>
                  <a:spcAft>
                    <a:spcPts val="0"/>
                  </a:spcAft>
                  <a:defRPr/>
                </a:pPr>
                <a:r>
                  <a:rPr lang="en-US" i="0" dirty="0">
                    <a:solidFill>
                      <a:prstClr val="white"/>
                    </a:solidFill>
                  </a:rPr>
                  <a:t>195</a:t>
                </a:r>
              </a:p>
              <a:p>
                <a:pPr fontAlgn="auto">
                  <a:spcBef>
                    <a:spcPts val="0"/>
                  </a:spcBef>
                  <a:spcAft>
                    <a:spcPts val="0"/>
                  </a:spcAft>
                  <a:defRPr/>
                </a:pPr>
                <a:r>
                  <a:rPr lang="en-US" i="0" dirty="0">
                    <a:solidFill>
                      <a:prstClr val="white"/>
                    </a:solidFill>
                  </a:rPr>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242</a:t>
                </a:r>
              </a:p>
              <a:p>
                <a:pPr fontAlgn="auto">
                  <a:spcBef>
                    <a:spcPts val="0"/>
                  </a:spcBef>
                  <a:spcAft>
                    <a:spcPts val="0"/>
                  </a:spcAft>
                  <a:defRPr/>
                </a:pPr>
                <a:r>
                  <a:rPr lang="en-US" i="0" dirty="0">
                    <a:solidFill>
                      <a:prstClr val="white"/>
                    </a:solidFill>
                  </a:rPr>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249</a:t>
                </a:r>
              </a:p>
              <a:p>
                <a:pPr fontAlgn="auto">
                  <a:spcBef>
                    <a:spcPts val="0"/>
                  </a:spcBef>
                  <a:spcAft>
                    <a:spcPts val="0"/>
                  </a:spcAft>
                  <a:defRPr/>
                </a:pPr>
                <a:r>
                  <a:rPr lang="en-US" i="0" dirty="0">
                    <a:solidFill>
                      <a:prstClr val="white"/>
                    </a:solidFill>
                  </a:rPr>
                  <a:t>213</a:t>
                </a:r>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229</a:t>
                </a:r>
              </a:p>
              <a:p>
                <a:pPr fontAlgn="auto">
                  <a:spcBef>
                    <a:spcPts val="0"/>
                  </a:spcBef>
                  <a:spcAft>
                    <a:spcPts val="0"/>
                  </a:spcAft>
                  <a:defRPr/>
                </a:pPr>
                <a:r>
                  <a:rPr lang="en-US" i="0" dirty="0">
                    <a:solidFill>
                      <a:prstClr val="white"/>
                    </a:solidFill>
                  </a:rPr>
                  <a:t>205</a:t>
                </a:r>
              </a:p>
              <a:p>
                <a:pPr fontAlgn="auto">
                  <a:spcBef>
                    <a:spcPts val="0"/>
                  </a:spcBef>
                  <a:spcAft>
                    <a:spcPts val="0"/>
                  </a:spcAft>
                  <a:defRPr/>
                </a:pPr>
                <a:r>
                  <a:rPr lang="en-US" i="0" dirty="0">
                    <a:solidFill>
                      <a:prstClr val="white"/>
                    </a:solidFill>
                  </a:rPr>
                  <a:t>186</a:t>
                </a:r>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248</a:t>
                </a:r>
              </a:p>
              <a:p>
                <a:pPr fontAlgn="auto">
                  <a:spcBef>
                    <a:spcPts val="0"/>
                  </a:spcBef>
                  <a:spcAft>
                    <a:spcPts val="0"/>
                  </a:spcAft>
                  <a:defRPr/>
                </a:pPr>
                <a:r>
                  <a:rPr lang="en-US" i="0" dirty="0">
                    <a:solidFill>
                      <a:prstClr val="white"/>
                    </a:solidFill>
                  </a:rPr>
                  <a:t>241</a:t>
                </a:r>
              </a:p>
              <a:p>
                <a:pPr fontAlgn="auto">
                  <a:spcBef>
                    <a:spcPts val="0"/>
                  </a:spcBef>
                  <a:spcAft>
                    <a:spcPts val="0"/>
                  </a:spcAft>
                  <a:defRPr/>
                </a:pPr>
                <a:r>
                  <a:rPr lang="en-US" i="0" dirty="0">
                    <a:solidFill>
                      <a:prstClr val="white"/>
                    </a:solidFill>
                  </a:rPr>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rgbClr val="7FAFDD"/>
                    </a:solidFill>
                  </a:rPr>
                  <a:t>180</a:t>
                </a:r>
              </a:p>
              <a:p>
                <a:pPr fontAlgn="auto">
                  <a:spcBef>
                    <a:spcPts val="0"/>
                  </a:spcBef>
                  <a:spcAft>
                    <a:spcPts val="0"/>
                  </a:spcAft>
                  <a:defRPr/>
                </a:pPr>
                <a:r>
                  <a:rPr lang="en-US" i="0" dirty="0">
                    <a:solidFill>
                      <a:srgbClr val="7FAFDD"/>
                    </a:solidFill>
                  </a:rPr>
                  <a:t>213</a:t>
                </a:r>
              </a:p>
              <a:p>
                <a:pPr fontAlgn="auto">
                  <a:spcBef>
                    <a:spcPts val="0"/>
                  </a:spcBef>
                  <a:spcAft>
                    <a:spcPts val="0"/>
                  </a:spcAft>
                  <a:defRPr/>
                </a:pPr>
                <a:r>
                  <a:rPr lang="en-US" i="0" dirty="0">
                    <a:solidFill>
                      <a:srgbClr val="7FAFDD"/>
                    </a:solidFill>
                  </a:rPr>
                  <a:t>154</a:t>
                </a: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214</a:t>
                </a:r>
              </a:p>
              <a:p>
                <a:pPr fontAlgn="auto">
                  <a:spcBef>
                    <a:spcPts val="0"/>
                  </a:spcBef>
                  <a:spcAft>
                    <a:spcPts val="0"/>
                  </a:spcAft>
                  <a:defRPr/>
                </a:pPr>
                <a:r>
                  <a:rPr lang="en-US" i="0" dirty="0">
                    <a:solidFill>
                      <a:prstClr val="white"/>
                    </a:solidFill>
                  </a:rPr>
                  <a:t>231</a:t>
                </a:r>
              </a:p>
              <a:p>
                <a:pPr fontAlgn="auto">
                  <a:spcBef>
                    <a:spcPts val="0"/>
                  </a:spcBef>
                  <a:spcAft>
                    <a:spcPts val="0"/>
                  </a:spcAft>
                  <a:defRPr/>
                </a:pPr>
                <a:r>
                  <a:rPr lang="en-US" i="0" dirty="0">
                    <a:solidFill>
                      <a:prstClr val="white"/>
                    </a:solidFill>
                  </a:rPr>
                  <a:t>200</a:t>
                </a:r>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241</a:t>
                </a:r>
              </a:p>
              <a:p>
                <a:pPr fontAlgn="auto">
                  <a:spcBef>
                    <a:spcPts val="0"/>
                  </a:spcBef>
                  <a:spcAft>
                    <a:spcPts val="0"/>
                  </a:spcAft>
                  <a:defRPr/>
                </a:pPr>
                <a:r>
                  <a:rPr lang="en-US" i="0" dirty="0">
                    <a:solidFill>
                      <a:prstClr val="white"/>
                    </a:solidFill>
                  </a:rPr>
                  <a:t>240</a:t>
                </a:r>
              </a:p>
              <a:p>
                <a:pPr fontAlgn="auto">
                  <a:spcBef>
                    <a:spcPts val="0"/>
                  </a:spcBef>
                  <a:spcAft>
                    <a:spcPts val="0"/>
                  </a:spcAft>
                  <a:defRPr/>
                </a:pPr>
                <a:r>
                  <a:rPr lang="en-US" i="0" dirty="0">
                    <a:solidFill>
                      <a:prstClr val="white"/>
                    </a:solidFill>
                  </a:rPr>
                  <a:t>202</a:t>
                </a:r>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251</a:t>
                </a:r>
              </a:p>
              <a:p>
                <a:pPr fontAlgn="auto">
                  <a:spcBef>
                    <a:spcPts val="0"/>
                  </a:spcBef>
                  <a:spcAft>
                    <a:spcPts val="0"/>
                  </a:spcAft>
                  <a:defRPr/>
                </a:pPr>
                <a:r>
                  <a:rPr lang="en-US" i="0" dirty="0">
                    <a:solidFill>
                      <a:prstClr val="white"/>
                    </a:solidFill>
                  </a:rPr>
                  <a:t>251</a:t>
                </a:r>
              </a:p>
              <a:p>
                <a:pPr fontAlgn="auto">
                  <a:spcBef>
                    <a:spcPts val="0"/>
                  </a:spcBef>
                  <a:spcAft>
                    <a:spcPts val="0"/>
                  </a:spcAft>
                  <a:defRPr/>
                </a:pPr>
                <a:r>
                  <a:rPr lang="en-US" i="0" dirty="0">
                    <a:solidFill>
                      <a:prstClr val="white"/>
                    </a:solidFill>
                  </a:rPr>
                  <a:t>241</a:t>
                </a:r>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sz="1800" i="0" dirty="0">
                  <a:solidFill>
                    <a:prstClr val="black"/>
                  </a:solidFill>
                  <a:latin typeface="Calibri"/>
                </a:rPr>
                <a:t>Title and Content</a:t>
              </a:r>
            </a:p>
          </p:txBody>
        </p:sp>
      </p:grpSp>
      <p:pic>
        <p:nvPicPr>
          <p:cNvPr id="56" name="Picture 4"/>
          <p:cNvPicPr>
            <a:picLocks noChangeAspect="1" noChangeArrowheads="1"/>
          </p:cNvPicPr>
          <p:nvPr userDrawn="1"/>
        </p:nvPicPr>
        <p:blipFill>
          <a:blip r:embed="rId51" cstate="print"/>
          <a:srcRect/>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extLst>
      <p:ext uri="{BB962C8B-B14F-4D97-AF65-F5344CB8AC3E}">
        <p14:creationId xmlns:p14="http://schemas.microsoft.com/office/powerpoint/2010/main" xmlns="" val="9341284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B05FBECE-3EEC-4A47-B4A4-E124E695E50E}"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224083114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210C19C4-3EFE-41FB-844B-B0C92549F577}" type="slidenum">
              <a:rPr lang="en-US">
                <a:solidFill>
                  <a:prstClr val="black">
                    <a:tint val="75000"/>
                  </a:prstClr>
                </a:solidFill>
              </a:rPr>
              <a:pPr>
                <a:defRPr/>
              </a:pPr>
              <a:t>‹#›</a:t>
            </a:fld>
            <a:endParaRPr lang="en-US" dirty="0">
              <a:solidFill>
                <a:prstClr val="black">
                  <a:tint val="75000"/>
                </a:prstClr>
              </a:solidFill>
            </a:endParaRPr>
          </a:p>
        </p:txBody>
      </p:sp>
      <p:sp>
        <p:nvSpPr>
          <p:cNvPr id="3" name="Slide Number Placeholder 5"/>
          <p:cNvSpPr txBox="1">
            <a:spLocks/>
          </p:cNvSpPr>
          <p:nvPr userDrawn="1"/>
        </p:nvSpPr>
        <p:spPr>
          <a:xfrm>
            <a:off x="0" y="0"/>
            <a:ext cx="838200" cy="685800"/>
          </a:xfrm>
          <a:prstGeom prst="rect">
            <a:avLst/>
          </a:prstGeom>
          <a:solidFill>
            <a:schemeClr val="bg1"/>
          </a:solidFill>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accent1"/>
                </a:solidFill>
                <a:effectLst/>
                <a:uLnTx/>
                <a:uFillTx/>
                <a:latin typeface="+mn-lt"/>
                <a:ea typeface="+mn-ea"/>
                <a:cs typeface="+mn-cs"/>
              </a:rPr>
              <a:t>High Tech Marketing</a:t>
            </a:r>
            <a:endParaRPr kumimoji="0" lang="en-US" sz="1000" b="1" i="0" u="none" strike="noStrike" kern="1200" cap="none" spc="0" normalizeH="0" baseline="0" noProof="0" dirty="0">
              <a:ln>
                <a:noFill/>
              </a:ln>
              <a:solidFill>
                <a:schemeClr val="accent1"/>
              </a:solidFill>
              <a:effectLst/>
              <a:uLnTx/>
              <a:uFillTx/>
              <a:latin typeface="+mn-lt"/>
              <a:ea typeface="+mn-ea"/>
              <a:cs typeface="+mn-cs"/>
            </a:endParaRPr>
          </a:p>
        </p:txBody>
      </p:sp>
    </p:spTree>
    <p:extLst>
      <p:ext uri="{BB962C8B-B14F-4D97-AF65-F5344CB8AC3E}">
        <p14:creationId xmlns:p14="http://schemas.microsoft.com/office/powerpoint/2010/main" xmlns="" val="404590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idx="1"/>
          </p:nvPr>
        </p:nvSpPr>
        <p:spPr>
          <a:xfrm>
            <a:off x="365125" y="904875"/>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0AD3D15D-CCB6-4704-9542-0237AA8CDA9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129403170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4"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i="0" dirty="0">
              <a:solidFill>
                <a:prstClr val="white"/>
              </a:solidFill>
            </a:endParaRPr>
          </a:p>
        </p:txBody>
      </p:sp>
      <p:sp>
        <p:nvSpPr>
          <p:cNvPr id="5" name="Rectangle 80"/>
          <p:cNvSpPr/>
          <p:nvPr/>
        </p:nvSpPr>
        <p:spPr>
          <a:xfrm>
            <a:off x="0" y="0"/>
            <a:ext cx="9144000" cy="762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i="0" dirty="0">
              <a:solidFill>
                <a:prstClr val="white"/>
              </a:solidFill>
            </a:endParaRPr>
          </a:p>
        </p:txBody>
      </p:sp>
      <p:sp>
        <p:nvSpPr>
          <p:cNvPr id="6" name="Rectangle 71"/>
          <p:cNvSpPr txBox="1">
            <a:spLocks noChangeArrowheads="1"/>
          </p:cNvSpPr>
          <p:nvPr/>
        </p:nvSpPr>
        <p:spPr bwMode="auto">
          <a:xfrm>
            <a:off x="8229600" y="6477000"/>
            <a:ext cx="663575"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C5E0194C-F090-41D8-97F0-85FDA3372339}" type="slidenum">
              <a:rPr lang="en-US" sz="1200" i="0" smtClean="0">
                <a:solidFill>
                  <a:srgbClr val="000000"/>
                </a:solidFill>
                <a:latin typeface="Myriad Pro" pitchFamily="34" charset="0"/>
              </a:rPr>
              <a:pPr algn="r" fontAlgn="auto">
                <a:spcBef>
                  <a:spcPts val="0"/>
                </a:spcBef>
                <a:spcAft>
                  <a:spcPts val="0"/>
                </a:spcAft>
                <a:defRPr/>
              </a:pPr>
              <a:t>‹#›</a:t>
            </a:fld>
            <a:r>
              <a:rPr lang="en-US" sz="1200" i="0" dirty="0" smtClean="0">
                <a:solidFill>
                  <a:srgbClr val="000000"/>
                </a:solidFill>
                <a:latin typeface="Myriad Pro" pitchFamily="34" charset="0"/>
              </a:rPr>
              <a:t> </a:t>
            </a:r>
            <a:endParaRPr lang="en-US" sz="1200" i="0" dirty="0">
              <a:solidFill>
                <a:srgbClr val="000000"/>
              </a:solidFill>
              <a:latin typeface="Myriad Pro" pitchFamily="34" charset="0"/>
            </a:endParaRPr>
          </a:p>
        </p:txBody>
      </p:sp>
      <p:grpSp>
        <p:nvGrpSpPr>
          <p:cNvPr id="7" name="Group 8"/>
          <p:cNvGrpSpPr>
            <a:grpSpLocks noChangeAspect="1"/>
          </p:cNvGrpSpPr>
          <p:nvPr/>
        </p:nvGrpSpPr>
        <p:grpSpPr bwMode="auto">
          <a:xfrm>
            <a:off x="425450" y="6502400"/>
            <a:ext cx="2422525" cy="279400"/>
            <a:chOff x="240" y="3744"/>
            <a:chExt cx="2055" cy="237"/>
          </a:xfrm>
        </p:grpSpPr>
        <p:sp>
          <p:nvSpPr>
            <p:cNvPr id="8"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sp>
          <p:nvSpPr>
            <p:cNvPr id="9" name="Freeform 9"/>
            <p:cNvSpPr>
              <a:spLocks noEditPoints="1"/>
            </p:cNvSpPr>
            <p:nvPr userDrawn="1"/>
          </p:nvSpPr>
          <p:spPr bwMode="auto">
            <a:xfrm>
              <a:off x="1355" y="3744"/>
              <a:ext cx="462" cy="79"/>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sp>
          <p:nvSpPr>
            <p:cNvPr id="10" name="Freeform 10"/>
            <p:cNvSpPr>
              <a:spLocks noEditPoints="1"/>
            </p:cNvSpPr>
            <p:nvPr userDrawn="1"/>
          </p:nvSpPr>
          <p:spPr bwMode="auto">
            <a:xfrm>
              <a:off x="590" y="3744"/>
              <a:ext cx="737" cy="79"/>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sp>
          <p:nvSpPr>
            <p:cNvPr id="11"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sp>
          <p:nvSpPr>
            <p:cNvPr id="12"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grpSp>
      <p:sp>
        <p:nvSpPr>
          <p:cNvPr id="13"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pic>
        <p:nvPicPr>
          <p:cNvPr id="14" name="Picture 2" descr="Q:\Repro 2\New guidelines 2011_12\Final 260411\PPT\OLD\050511\WMF\text slide pattern_2 boxes_060511.wmf"/>
          <p:cNvPicPr>
            <a:picLocks noChangeAspect="1" noChangeArrowheads="1"/>
          </p:cNvPicPr>
          <p:nvPr/>
        </p:nvPicPr>
        <p:blipFill>
          <a:blip r:embed="rId2" cstate="print"/>
          <a:srcRect/>
          <a:stretch>
            <a:fillRect/>
          </a:stretch>
        </p:blipFill>
        <p:spPr bwMode="auto">
          <a:xfrm>
            <a:off x="0" y="0"/>
            <a:ext cx="1244600" cy="762000"/>
          </a:xfrm>
          <a:prstGeom prst="rect">
            <a:avLst/>
          </a:prstGeom>
          <a:noFill/>
          <a:ln w="9525">
            <a:noFill/>
            <a:miter lim="800000"/>
            <a:headEnd/>
            <a:tailEnd/>
          </a:ln>
        </p:spPr>
      </p:pic>
      <p:pic>
        <p:nvPicPr>
          <p:cNvPr id="15" name="Picture 2" descr="C:\Documents and Settings\362221\My Documents\TCS\Miscellaneous\Corporate Research Logo.JPG"/>
          <p:cNvPicPr>
            <a:picLocks noChangeAspect="1" noChangeArrowheads="1"/>
          </p:cNvPicPr>
          <p:nvPr/>
        </p:nvPicPr>
        <p:blipFill>
          <a:blip r:embed="rId3" cstate="print"/>
          <a:srcRect/>
          <a:stretch>
            <a:fillRect/>
          </a:stretch>
        </p:blipFill>
        <p:spPr bwMode="auto">
          <a:xfrm>
            <a:off x="8305800" y="0"/>
            <a:ext cx="838200" cy="762000"/>
          </a:xfrm>
          <a:prstGeom prst="rect">
            <a:avLst/>
          </a:prstGeom>
          <a:noFill/>
          <a:ln w="9525">
            <a:noFill/>
            <a:miter lim="800000"/>
            <a:headEnd/>
            <a:tailEnd/>
          </a:ln>
        </p:spPr>
      </p:pic>
      <p:sp>
        <p:nvSpPr>
          <p:cNvPr id="16" name="Rectangle 16"/>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i="0" dirty="0">
              <a:solidFill>
                <a:prstClr val="white"/>
              </a:solidFill>
            </a:endParaRPr>
          </a:p>
        </p:txBody>
      </p:sp>
      <p:sp>
        <p:nvSpPr>
          <p:cNvPr id="1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sp>
        <p:nvSpPr>
          <p:cNvPr id="18" name="TextBox 17"/>
          <p:cNvSpPr txBox="1"/>
          <p:nvPr/>
        </p:nvSpPr>
        <p:spPr>
          <a:xfrm>
            <a:off x="152400" y="6334125"/>
            <a:ext cx="2787650" cy="214313"/>
          </a:xfrm>
          <a:prstGeom prst="rect">
            <a:avLst/>
          </a:prstGeom>
          <a:noFill/>
        </p:spPr>
        <p:txBody>
          <a:bodyPr>
            <a:spAutoFit/>
          </a:bodyPr>
          <a:lstStyle/>
          <a:p>
            <a:pPr>
              <a:defRPr/>
            </a:pPr>
            <a:r>
              <a:rPr lang="en-US" sz="800" b="1" i="0" dirty="0">
                <a:solidFill>
                  <a:prstClr val="white"/>
                </a:solidFill>
                <a:latin typeface="Myriad Pro"/>
              </a:rPr>
              <a:t>Copyright © 2011 Tata Consultancy Services Limited</a:t>
            </a:r>
          </a:p>
        </p:txBody>
      </p:sp>
      <p:grpSp>
        <p:nvGrpSpPr>
          <p:cNvPr id="19" name="Group 5"/>
          <p:cNvGrpSpPr>
            <a:grpSpLocks noChangeAspect="1"/>
          </p:cNvGrpSpPr>
          <p:nvPr/>
        </p:nvGrpSpPr>
        <p:grpSpPr bwMode="auto">
          <a:xfrm>
            <a:off x="423863" y="428625"/>
            <a:ext cx="3262312" cy="376238"/>
            <a:chOff x="267" y="270"/>
            <a:chExt cx="2055" cy="237"/>
          </a:xfrm>
        </p:grpSpPr>
        <p:sp>
          <p:nvSpPr>
            <p:cNvPr id="20"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sp>
          <p:nvSpPr>
            <p:cNvPr id="21"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sp>
          <p:nvSpPr>
            <p:cNvPr id="22"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sp>
          <p:nvSpPr>
            <p:cNvPr id="23"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sp>
          <p:nvSpPr>
            <p:cNvPr id="24"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grpSp>
      <p:sp>
        <p:nvSpPr>
          <p:cNvPr id="25" name="Freeform 9"/>
          <p:cNvSpPr>
            <a:spLocks noEditPoints="1"/>
          </p:cNvSpPr>
          <p:nvPr/>
        </p:nvSpPr>
        <p:spPr bwMode="auto">
          <a:xfrm>
            <a:off x="8181975" y="425450"/>
            <a:ext cx="485775" cy="423863"/>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pic>
        <p:nvPicPr>
          <p:cNvPr id="26" name="Picture 4" descr="Q:\Repro 2\New guidelines 2011_12\Final 260411\PPT\OLD\050511\WMF\TATA Patter revised.wmf"/>
          <p:cNvPicPr>
            <a:picLocks noChangeAspect="1" noChangeArrowheads="1"/>
          </p:cNvPicPr>
          <p:nvPr/>
        </p:nvPicPr>
        <p:blipFill>
          <a:blip r:embed="rId4" cstate="print"/>
          <a:srcRect/>
          <a:stretch>
            <a:fillRect/>
          </a:stretch>
        </p:blipFill>
        <p:spPr bwMode="auto">
          <a:xfrm>
            <a:off x="0" y="1344613"/>
            <a:ext cx="2462213" cy="1260475"/>
          </a:xfrm>
          <a:prstGeom prst="rect">
            <a:avLst/>
          </a:prstGeom>
          <a:noFill/>
          <a:ln w="9525">
            <a:noFill/>
            <a:miter lim="800000"/>
            <a:headEnd/>
            <a:tailEnd/>
          </a:ln>
        </p:spPr>
      </p:pic>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xmlns="" val="39545158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31382"/>
            <a:ext cx="6934200" cy="487362"/>
          </a:xfrm>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 val="4973342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332587622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 val="396348775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 val="19610705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extLst>
      <p:ext uri="{BB962C8B-B14F-4D97-AF65-F5344CB8AC3E}">
        <p14:creationId xmlns:p14="http://schemas.microsoft.com/office/powerpoint/2010/main" xmlns="" val="3758180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6056852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365679113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189793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extBox 1"/>
          <p:cNvSpPr txBox="1"/>
          <p:nvPr userDrawn="1"/>
        </p:nvSpPr>
        <p:spPr>
          <a:xfrm>
            <a:off x="295275" y="3248025"/>
            <a:ext cx="8239125" cy="549275"/>
          </a:xfrm>
          <a:prstGeom prst="rect">
            <a:avLst/>
          </a:prstGeom>
          <a:noFill/>
        </p:spPr>
        <p:txBody>
          <a:bodyPr>
            <a:spAutoFit/>
          </a:bodyPr>
          <a:lstStyle/>
          <a:p>
            <a:pPr fontAlgn="auto">
              <a:spcAft>
                <a:spcPts val="0"/>
              </a:spcAft>
              <a:defRPr/>
            </a:pPr>
            <a:r>
              <a:rPr lang="en-US" sz="3000" i="0" dirty="0">
                <a:solidFill>
                  <a:schemeClr val="bg1"/>
                </a:solidFill>
                <a:latin typeface="Myriad Pro" pitchFamily="34" charset="0"/>
                <a:ea typeface="+mj-ea"/>
                <a:cs typeface="+mj-cs"/>
              </a:rPr>
              <a:t>Thank You</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rtlCol="0">
            <a:normAutofit/>
          </a:bodyPr>
          <a:lstStyle>
            <a:lvl1pPr>
              <a:buNone/>
              <a:defRPr>
                <a:solidFill>
                  <a:schemeClr val="bg1"/>
                </a:solidFill>
              </a:defRPr>
            </a:lvl1pPr>
          </a:lstStyle>
          <a:p>
            <a:pPr lvl="0"/>
            <a:r>
              <a:rPr lang="en-US" noProof="0" dirty="0" smtClean="0"/>
              <a:t>Click icon to add table</a:t>
            </a:r>
            <a:endParaRPr lang="en-US" noProof="0" dirty="0"/>
          </a:p>
        </p:txBody>
      </p:sp>
    </p:spTree>
    <p:extLst>
      <p:ext uri="{BB962C8B-B14F-4D97-AF65-F5344CB8AC3E}">
        <p14:creationId xmlns:p14="http://schemas.microsoft.com/office/powerpoint/2010/main" xmlns="" val="172573071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 val="42167190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 val="344628862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25413"/>
            <a:ext cx="6934200" cy="4873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8382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28027530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srcRect/>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109</a:t>
                </a:r>
              </a:p>
              <a:p>
                <a:pPr fontAlgn="auto">
                  <a:spcBef>
                    <a:spcPts val="0"/>
                  </a:spcBef>
                  <a:spcAft>
                    <a:spcPts val="0"/>
                  </a:spcAft>
                  <a:defRPr/>
                </a:pPr>
                <a:r>
                  <a:rPr lang="en-US" i="0" dirty="0">
                    <a:solidFill>
                      <a:prstClr val="white"/>
                    </a:solidFill>
                  </a:rPr>
                  <a:t>207</a:t>
                </a:r>
              </a:p>
              <a:p>
                <a:pPr fontAlgn="auto">
                  <a:spcBef>
                    <a:spcPts val="0"/>
                  </a:spcBef>
                  <a:spcAft>
                    <a:spcPts val="0"/>
                  </a:spcAft>
                  <a:defRPr/>
                </a:pPr>
                <a:r>
                  <a:rPr lang="en-US" i="0" dirty="0">
                    <a:solidFill>
                      <a:prstClr val="white"/>
                    </a:solidFill>
                  </a:rPr>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rgbClr val="1F497D"/>
                    </a:solidFill>
                  </a:rPr>
                  <a:t>255</a:t>
                </a:r>
              </a:p>
              <a:p>
                <a:pPr fontAlgn="auto">
                  <a:spcBef>
                    <a:spcPts val="0"/>
                  </a:spcBef>
                  <a:spcAft>
                    <a:spcPts val="0"/>
                  </a:spcAft>
                  <a:defRPr/>
                </a:pPr>
                <a:r>
                  <a:rPr lang="en-US" i="0" dirty="0">
                    <a:solidFill>
                      <a:srgbClr val="1F497D"/>
                    </a:solidFill>
                  </a:rPr>
                  <a:t>255</a:t>
                </a:r>
              </a:p>
              <a:p>
                <a:pPr fontAlgn="auto">
                  <a:spcBef>
                    <a:spcPts val="0"/>
                  </a:spcBef>
                  <a:spcAft>
                    <a:spcPts val="0"/>
                  </a:spcAft>
                  <a:defRPr/>
                </a:pPr>
                <a:r>
                  <a:rPr lang="en-US" i="0" dirty="0">
                    <a:solidFill>
                      <a:srgbClr val="1F497D"/>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131</a:t>
                </a:r>
              </a:p>
              <a:p>
                <a:pPr fontAlgn="auto">
                  <a:spcBef>
                    <a:spcPts val="0"/>
                  </a:spcBef>
                  <a:spcAft>
                    <a:spcPts val="0"/>
                  </a:spcAft>
                  <a:defRPr/>
                </a:pPr>
                <a:r>
                  <a:rPr lang="en-US" i="0" dirty="0">
                    <a:solidFill>
                      <a:prstClr val="white"/>
                    </a:solidFill>
                  </a:rPr>
                  <a:t>56</a:t>
                </a:r>
              </a:p>
              <a:p>
                <a:pPr fontAlgn="auto">
                  <a:spcBef>
                    <a:spcPts val="0"/>
                  </a:spcBef>
                  <a:spcAft>
                    <a:spcPts val="0"/>
                  </a:spcAft>
                  <a:defRPr/>
                </a:pPr>
                <a:r>
                  <a:rPr lang="en-US" i="0" dirty="0">
                    <a:solidFill>
                      <a:prstClr val="white"/>
                    </a:solidFill>
                  </a:rPr>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0</a:t>
                </a:r>
              </a:p>
              <a:p>
                <a:pPr fontAlgn="auto">
                  <a:spcBef>
                    <a:spcPts val="0"/>
                  </a:spcBef>
                  <a:spcAft>
                    <a:spcPts val="0"/>
                  </a:spcAft>
                  <a:defRPr/>
                </a:pPr>
                <a:r>
                  <a:rPr lang="en-US" i="0" dirty="0">
                    <a:solidFill>
                      <a:prstClr val="white"/>
                    </a:solidFill>
                  </a:rPr>
                  <a:t>99</a:t>
                </a:r>
              </a:p>
              <a:p>
                <a:pPr fontAlgn="auto">
                  <a:spcBef>
                    <a:spcPts val="0"/>
                  </a:spcBef>
                  <a:spcAft>
                    <a:spcPts val="0"/>
                  </a:spcAft>
                  <a:defRPr/>
                </a:pPr>
                <a:r>
                  <a:rPr lang="en-US" i="0" dirty="0">
                    <a:solidFill>
                      <a:prstClr val="white"/>
                    </a:solidFill>
                  </a:rPr>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85</a:t>
                </a:r>
              </a:p>
              <a:p>
                <a:pPr fontAlgn="auto">
                  <a:spcBef>
                    <a:spcPts val="0"/>
                  </a:spcBef>
                  <a:spcAft>
                    <a:spcPts val="0"/>
                  </a:spcAft>
                  <a:defRPr/>
                </a:pPr>
                <a:r>
                  <a:rPr lang="en-US" i="0" dirty="0">
                    <a:solidFill>
                      <a:prstClr val="white"/>
                    </a:solidFill>
                  </a:rPr>
                  <a:t>165</a:t>
                </a:r>
              </a:p>
              <a:p>
                <a:pPr fontAlgn="auto">
                  <a:spcBef>
                    <a:spcPts val="0"/>
                  </a:spcBef>
                  <a:spcAft>
                    <a:spcPts val="0"/>
                  </a:spcAft>
                  <a:defRPr/>
                </a:pPr>
                <a:r>
                  <a:rPr lang="en-US" i="0" dirty="0">
                    <a:solidFill>
                      <a:prstClr val="white"/>
                    </a:solidFill>
                  </a:rPr>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214</a:t>
                </a:r>
              </a:p>
              <a:p>
                <a:pPr fontAlgn="auto">
                  <a:spcBef>
                    <a:spcPts val="0"/>
                  </a:spcBef>
                  <a:spcAft>
                    <a:spcPts val="0"/>
                  </a:spcAft>
                  <a:defRPr/>
                </a:pPr>
                <a:r>
                  <a:rPr lang="en-US" i="0" dirty="0">
                    <a:solidFill>
                      <a:prstClr val="white"/>
                    </a:solidFill>
                  </a:rPr>
                  <a:t>73</a:t>
                </a:r>
              </a:p>
              <a:p>
                <a:pPr fontAlgn="auto">
                  <a:spcBef>
                    <a:spcPts val="0"/>
                  </a:spcBef>
                  <a:spcAft>
                    <a:spcPts val="0"/>
                  </a:spcAft>
                  <a:defRPr/>
                </a:pPr>
                <a:r>
                  <a:rPr lang="en-US" i="0" dirty="0">
                    <a:solidFill>
                      <a:prstClr val="white"/>
                    </a:solidFill>
                  </a:rPr>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185</a:t>
                </a:r>
              </a:p>
              <a:p>
                <a:pPr fontAlgn="auto">
                  <a:spcBef>
                    <a:spcPts val="0"/>
                  </a:spcBef>
                  <a:spcAft>
                    <a:spcPts val="0"/>
                  </a:spcAft>
                  <a:defRPr/>
                </a:pPr>
                <a:r>
                  <a:rPr lang="en-US" i="0" dirty="0">
                    <a:solidFill>
                      <a:prstClr val="white"/>
                    </a:solidFill>
                  </a:rPr>
                  <a:t>175</a:t>
                </a:r>
              </a:p>
              <a:p>
                <a:pPr fontAlgn="auto">
                  <a:spcBef>
                    <a:spcPts val="0"/>
                  </a:spcBef>
                  <a:spcAft>
                    <a:spcPts val="0"/>
                  </a:spcAft>
                  <a:defRPr/>
                </a:pPr>
                <a:r>
                  <a:rPr lang="en-US" i="0" dirty="0">
                    <a:solidFill>
                      <a:prstClr val="white"/>
                    </a:solidFill>
                  </a:rPr>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151</a:t>
                </a:r>
              </a:p>
              <a:p>
                <a:pPr fontAlgn="auto">
                  <a:spcBef>
                    <a:spcPts val="0"/>
                  </a:spcBef>
                  <a:spcAft>
                    <a:spcPts val="0"/>
                  </a:spcAft>
                  <a:defRPr/>
                </a:pPr>
                <a:r>
                  <a:rPr lang="en-US" i="0" dirty="0">
                    <a:solidFill>
                      <a:prstClr val="white"/>
                    </a:solidFill>
                  </a:rPr>
                  <a:t>75</a:t>
                </a:r>
              </a:p>
              <a:p>
                <a:pPr fontAlgn="auto">
                  <a:spcBef>
                    <a:spcPts val="0"/>
                  </a:spcBef>
                  <a:spcAft>
                    <a:spcPts val="0"/>
                  </a:spcAft>
                  <a:defRPr/>
                </a:pPr>
                <a:r>
                  <a:rPr lang="en-US" i="0" dirty="0">
                    <a:solidFill>
                      <a:prstClr val="white"/>
                    </a:solidFill>
                  </a:rPr>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193</a:t>
                </a:r>
              </a:p>
              <a:p>
                <a:pPr fontAlgn="auto">
                  <a:spcBef>
                    <a:spcPts val="0"/>
                  </a:spcBef>
                  <a:spcAft>
                    <a:spcPts val="0"/>
                  </a:spcAft>
                  <a:defRPr/>
                </a:pPr>
                <a:r>
                  <a:rPr lang="en-US" i="0" dirty="0">
                    <a:solidFill>
                      <a:prstClr val="white"/>
                    </a:solidFill>
                  </a:rPr>
                  <a:t>187</a:t>
                </a:r>
              </a:p>
              <a:p>
                <a:pPr fontAlgn="auto">
                  <a:spcBef>
                    <a:spcPts val="0"/>
                  </a:spcBef>
                  <a:spcAft>
                    <a:spcPts val="0"/>
                  </a:spcAft>
                  <a:defRPr/>
                </a:pPr>
                <a:r>
                  <a:rPr lang="en-US" i="0" dirty="0">
                    <a:solidFill>
                      <a:prstClr val="white"/>
                    </a:solidFill>
                  </a:rPr>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221</a:t>
                </a:r>
              </a:p>
              <a:p>
                <a:pPr fontAlgn="auto">
                  <a:spcBef>
                    <a:spcPts val="0"/>
                  </a:spcBef>
                  <a:spcAft>
                    <a:spcPts val="0"/>
                  </a:spcAft>
                  <a:defRPr/>
                </a:pPr>
                <a:r>
                  <a:rPr lang="en-US" i="0" dirty="0">
                    <a:solidFill>
                      <a:prstClr val="white"/>
                    </a:solidFill>
                  </a:rPr>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236</a:t>
                </a:r>
              </a:p>
              <a:p>
                <a:pPr fontAlgn="auto">
                  <a:spcBef>
                    <a:spcPts val="0"/>
                  </a:spcBef>
                  <a:spcAft>
                    <a:spcPts val="0"/>
                  </a:spcAft>
                  <a:defRPr/>
                </a:pPr>
                <a:r>
                  <a:rPr lang="en-US" i="0" dirty="0">
                    <a:solidFill>
                      <a:prstClr val="white"/>
                    </a:solidFill>
                  </a:rPr>
                  <a:t>137</a:t>
                </a:r>
              </a:p>
              <a:p>
                <a:pPr fontAlgn="auto">
                  <a:spcBef>
                    <a:spcPts val="0"/>
                  </a:spcBef>
                  <a:spcAft>
                    <a:spcPts val="0"/>
                  </a:spcAft>
                  <a:defRPr/>
                </a:pPr>
                <a:r>
                  <a:rPr lang="en-US" i="0" dirty="0">
                    <a:solidFill>
                      <a:prstClr val="white"/>
                    </a:solidFill>
                  </a:rPr>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127</a:t>
                </a:r>
              </a:p>
              <a:p>
                <a:pPr fontAlgn="auto">
                  <a:spcBef>
                    <a:spcPts val="0"/>
                  </a:spcBef>
                  <a:spcAft>
                    <a:spcPts val="0"/>
                  </a:spcAft>
                  <a:defRPr/>
                </a:pPr>
                <a:r>
                  <a:rPr lang="en-US" i="0" dirty="0">
                    <a:solidFill>
                      <a:prstClr val="white"/>
                    </a:solidFill>
                  </a:rPr>
                  <a:t>175</a:t>
                </a:r>
              </a:p>
              <a:p>
                <a:pPr fontAlgn="auto">
                  <a:spcBef>
                    <a:spcPts val="0"/>
                  </a:spcBef>
                  <a:spcAft>
                    <a:spcPts val="0"/>
                  </a:spcAft>
                  <a:defRPr/>
                </a:pPr>
                <a:r>
                  <a:rPr lang="en-US" i="0" dirty="0">
                    <a:solidFill>
                      <a:prstClr val="white"/>
                    </a:solidFill>
                  </a:rPr>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203</a:t>
                </a:r>
              </a:p>
              <a:p>
                <a:pPr fontAlgn="auto">
                  <a:spcBef>
                    <a:spcPts val="0"/>
                  </a:spcBef>
                  <a:spcAft>
                    <a:spcPts val="0"/>
                  </a:spcAft>
                  <a:defRPr/>
                </a:pPr>
                <a:r>
                  <a:rPr lang="en-US" i="0" dirty="0">
                    <a:solidFill>
                      <a:prstClr val="white"/>
                    </a:solidFill>
                  </a:rPr>
                  <a:t>215</a:t>
                </a:r>
              </a:p>
              <a:p>
                <a:pPr fontAlgn="auto">
                  <a:spcBef>
                    <a:spcPts val="0"/>
                  </a:spcBef>
                  <a:spcAft>
                    <a:spcPts val="0"/>
                  </a:spcAft>
                  <a:defRPr/>
                </a:pPr>
                <a:r>
                  <a:rPr lang="en-US" i="0" dirty="0">
                    <a:solidFill>
                      <a:prstClr val="white"/>
                    </a:solidFill>
                  </a:rPr>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rgbClr val="1F497D"/>
                    </a:solidFill>
                  </a:rPr>
                  <a:t>179</a:t>
                </a:r>
              </a:p>
              <a:p>
                <a:pPr fontAlgn="auto">
                  <a:spcBef>
                    <a:spcPts val="0"/>
                  </a:spcBef>
                  <a:spcAft>
                    <a:spcPts val="0"/>
                  </a:spcAft>
                  <a:defRPr/>
                </a:pPr>
                <a:r>
                  <a:rPr lang="en-US" i="0" dirty="0">
                    <a:solidFill>
                      <a:srgbClr val="1F497D"/>
                    </a:solidFill>
                  </a:rPr>
                  <a:t>149</a:t>
                </a:r>
              </a:p>
              <a:p>
                <a:pPr fontAlgn="auto">
                  <a:spcBef>
                    <a:spcPts val="0"/>
                  </a:spcBef>
                  <a:spcAft>
                    <a:spcPts val="0"/>
                  </a:spcAft>
                  <a:defRPr/>
                </a:pPr>
                <a:r>
                  <a:rPr lang="en-US" i="0" dirty="0">
                    <a:solidFill>
                      <a:srgbClr val="1F497D"/>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212</a:t>
                </a:r>
              </a:p>
              <a:p>
                <a:pPr fontAlgn="auto">
                  <a:spcBef>
                    <a:spcPts val="0"/>
                  </a:spcBef>
                  <a:spcAft>
                    <a:spcPts val="0"/>
                  </a:spcAft>
                  <a:defRPr/>
                </a:pPr>
                <a:r>
                  <a:rPr lang="en-US" i="0" dirty="0">
                    <a:solidFill>
                      <a:prstClr val="white"/>
                    </a:solidFill>
                  </a:rPr>
                  <a:t>195</a:t>
                </a:r>
              </a:p>
              <a:p>
                <a:pPr fontAlgn="auto">
                  <a:spcBef>
                    <a:spcPts val="0"/>
                  </a:spcBef>
                  <a:spcAft>
                    <a:spcPts val="0"/>
                  </a:spcAft>
                  <a:defRPr/>
                </a:pPr>
                <a:r>
                  <a:rPr lang="en-US" i="0" dirty="0">
                    <a:solidFill>
                      <a:prstClr val="white"/>
                    </a:solidFill>
                  </a:rPr>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242</a:t>
                </a:r>
              </a:p>
              <a:p>
                <a:pPr fontAlgn="auto">
                  <a:spcBef>
                    <a:spcPts val="0"/>
                  </a:spcBef>
                  <a:spcAft>
                    <a:spcPts val="0"/>
                  </a:spcAft>
                  <a:defRPr/>
                </a:pPr>
                <a:r>
                  <a:rPr lang="en-US" i="0" dirty="0">
                    <a:solidFill>
                      <a:prstClr val="white"/>
                    </a:solidFill>
                  </a:rPr>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249</a:t>
                </a:r>
              </a:p>
              <a:p>
                <a:pPr fontAlgn="auto">
                  <a:spcBef>
                    <a:spcPts val="0"/>
                  </a:spcBef>
                  <a:spcAft>
                    <a:spcPts val="0"/>
                  </a:spcAft>
                  <a:defRPr/>
                </a:pPr>
                <a:r>
                  <a:rPr lang="en-US" i="0" dirty="0">
                    <a:solidFill>
                      <a:prstClr val="white"/>
                    </a:solidFill>
                  </a:rPr>
                  <a:t>213</a:t>
                </a:r>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229</a:t>
                </a:r>
              </a:p>
              <a:p>
                <a:pPr fontAlgn="auto">
                  <a:spcBef>
                    <a:spcPts val="0"/>
                  </a:spcBef>
                  <a:spcAft>
                    <a:spcPts val="0"/>
                  </a:spcAft>
                  <a:defRPr/>
                </a:pPr>
                <a:r>
                  <a:rPr lang="en-US" i="0" dirty="0">
                    <a:solidFill>
                      <a:prstClr val="white"/>
                    </a:solidFill>
                  </a:rPr>
                  <a:t>205</a:t>
                </a:r>
              </a:p>
              <a:p>
                <a:pPr fontAlgn="auto">
                  <a:spcBef>
                    <a:spcPts val="0"/>
                  </a:spcBef>
                  <a:spcAft>
                    <a:spcPts val="0"/>
                  </a:spcAft>
                  <a:defRPr/>
                </a:pPr>
                <a:r>
                  <a:rPr lang="en-US" i="0" dirty="0">
                    <a:solidFill>
                      <a:prstClr val="white"/>
                    </a:solidFill>
                  </a:rPr>
                  <a:t>186</a:t>
                </a:r>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248</a:t>
                </a:r>
              </a:p>
              <a:p>
                <a:pPr fontAlgn="auto">
                  <a:spcBef>
                    <a:spcPts val="0"/>
                  </a:spcBef>
                  <a:spcAft>
                    <a:spcPts val="0"/>
                  </a:spcAft>
                  <a:defRPr/>
                </a:pPr>
                <a:r>
                  <a:rPr lang="en-US" i="0" dirty="0">
                    <a:solidFill>
                      <a:prstClr val="white"/>
                    </a:solidFill>
                  </a:rPr>
                  <a:t>241</a:t>
                </a:r>
              </a:p>
              <a:p>
                <a:pPr fontAlgn="auto">
                  <a:spcBef>
                    <a:spcPts val="0"/>
                  </a:spcBef>
                  <a:spcAft>
                    <a:spcPts val="0"/>
                  </a:spcAft>
                  <a:defRPr/>
                </a:pPr>
                <a:r>
                  <a:rPr lang="en-US" i="0" dirty="0">
                    <a:solidFill>
                      <a:prstClr val="white"/>
                    </a:solidFill>
                  </a:rPr>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rgbClr val="7FAFDD"/>
                    </a:solidFill>
                  </a:rPr>
                  <a:t>180</a:t>
                </a:r>
              </a:p>
              <a:p>
                <a:pPr fontAlgn="auto">
                  <a:spcBef>
                    <a:spcPts val="0"/>
                  </a:spcBef>
                  <a:spcAft>
                    <a:spcPts val="0"/>
                  </a:spcAft>
                  <a:defRPr/>
                </a:pPr>
                <a:r>
                  <a:rPr lang="en-US" i="0" dirty="0">
                    <a:solidFill>
                      <a:srgbClr val="7FAFDD"/>
                    </a:solidFill>
                  </a:rPr>
                  <a:t>213</a:t>
                </a:r>
              </a:p>
              <a:p>
                <a:pPr fontAlgn="auto">
                  <a:spcBef>
                    <a:spcPts val="0"/>
                  </a:spcBef>
                  <a:spcAft>
                    <a:spcPts val="0"/>
                  </a:spcAft>
                  <a:defRPr/>
                </a:pPr>
                <a:r>
                  <a:rPr lang="en-US" i="0" dirty="0">
                    <a:solidFill>
                      <a:srgbClr val="7FAFDD"/>
                    </a:solidFill>
                  </a:rPr>
                  <a:t>154</a:t>
                </a: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214</a:t>
                </a:r>
              </a:p>
              <a:p>
                <a:pPr fontAlgn="auto">
                  <a:spcBef>
                    <a:spcPts val="0"/>
                  </a:spcBef>
                  <a:spcAft>
                    <a:spcPts val="0"/>
                  </a:spcAft>
                  <a:defRPr/>
                </a:pPr>
                <a:r>
                  <a:rPr lang="en-US" i="0" dirty="0">
                    <a:solidFill>
                      <a:prstClr val="white"/>
                    </a:solidFill>
                  </a:rPr>
                  <a:t>231</a:t>
                </a:r>
              </a:p>
              <a:p>
                <a:pPr fontAlgn="auto">
                  <a:spcBef>
                    <a:spcPts val="0"/>
                  </a:spcBef>
                  <a:spcAft>
                    <a:spcPts val="0"/>
                  </a:spcAft>
                  <a:defRPr/>
                </a:pPr>
                <a:r>
                  <a:rPr lang="en-US" i="0" dirty="0">
                    <a:solidFill>
                      <a:prstClr val="white"/>
                    </a:solidFill>
                  </a:rPr>
                  <a:t>200</a:t>
                </a:r>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241</a:t>
                </a:r>
              </a:p>
              <a:p>
                <a:pPr fontAlgn="auto">
                  <a:spcBef>
                    <a:spcPts val="0"/>
                  </a:spcBef>
                  <a:spcAft>
                    <a:spcPts val="0"/>
                  </a:spcAft>
                  <a:defRPr/>
                </a:pPr>
                <a:r>
                  <a:rPr lang="en-US" i="0" dirty="0">
                    <a:solidFill>
                      <a:prstClr val="white"/>
                    </a:solidFill>
                  </a:rPr>
                  <a:t>240</a:t>
                </a:r>
              </a:p>
              <a:p>
                <a:pPr fontAlgn="auto">
                  <a:spcBef>
                    <a:spcPts val="0"/>
                  </a:spcBef>
                  <a:spcAft>
                    <a:spcPts val="0"/>
                  </a:spcAft>
                  <a:defRPr/>
                </a:pPr>
                <a:r>
                  <a:rPr lang="en-US" i="0" dirty="0">
                    <a:solidFill>
                      <a:prstClr val="white"/>
                    </a:solidFill>
                  </a:rPr>
                  <a:t>202</a:t>
                </a:r>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251</a:t>
                </a:r>
              </a:p>
              <a:p>
                <a:pPr fontAlgn="auto">
                  <a:spcBef>
                    <a:spcPts val="0"/>
                  </a:spcBef>
                  <a:spcAft>
                    <a:spcPts val="0"/>
                  </a:spcAft>
                  <a:defRPr/>
                </a:pPr>
                <a:r>
                  <a:rPr lang="en-US" i="0" dirty="0">
                    <a:solidFill>
                      <a:prstClr val="white"/>
                    </a:solidFill>
                  </a:rPr>
                  <a:t>251</a:t>
                </a:r>
              </a:p>
              <a:p>
                <a:pPr fontAlgn="auto">
                  <a:spcBef>
                    <a:spcPts val="0"/>
                  </a:spcBef>
                  <a:spcAft>
                    <a:spcPts val="0"/>
                  </a:spcAft>
                  <a:defRPr/>
                </a:pPr>
                <a:r>
                  <a:rPr lang="en-US" i="0" dirty="0">
                    <a:solidFill>
                      <a:prstClr val="white"/>
                    </a:solidFill>
                  </a:rPr>
                  <a:t>241</a:t>
                </a:r>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sz="1800" i="0" dirty="0">
                  <a:solidFill>
                    <a:prstClr val="black"/>
                  </a:solidFill>
                  <a:latin typeface="Calibri"/>
                </a:rPr>
                <a:t>Title and Content</a:t>
              </a:r>
            </a:p>
          </p:txBody>
        </p:sp>
      </p:grpSp>
      <p:pic>
        <p:nvPicPr>
          <p:cNvPr id="56" name="Picture 4"/>
          <p:cNvPicPr>
            <a:picLocks noChangeAspect="1" noChangeArrowheads="1"/>
          </p:cNvPicPr>
          <p:nvPr userDrawn="1"/>
        </p:nvPicPr>
        <p:blipFill>
          <a:blip r:embed="rId51" cstate="print"/>
          <a:srcRect/>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extLst>
      <p:ext uri="{BB962C8B-B14F-4D97-AF65-F5344CB8AC3E}">
        <p14:creationId xmlns:p14="http://schemas.microsoft.com/office/powerpoint/2010/main" xmlns="" val="28355124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B05FBECE-3EEC-4A47-B4A4-E124E695E50E}"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300557347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210C19C4-3EFE-41FB-844B-B0C92549F577}"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2803424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idx="1"/>
          </p:nvPr>
        </p:nvSpPr>
        <p:spPr>
          <a:xfrm>
            <a:off x="365125" y="904875"/>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0AD3D15D-CCB6-4704-9542-0237AA8CDA9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40582682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srcRect/>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109</a:t>
                </a:r>
              </a:p>
              <a:p>
                <a:pPr fontAlgn="auto">
                  <a:spcBef>
                    <a:spcPts val="0"/>
                  </a:spcBef>
                  <a:spcAft>
                    <a:spcPts val="0"/>
                  </a:spcAft>
                  <a:defRPr/>
                </a:pPr>
                <a:r>
                  <a:rPr lang="en-US" i="0" dirty="0">
                    <a:solidFill>
                      <a:prstClr val="white"/>
                    </a:solidFill>
                  </a:rPr>
                  <a:t>207</a:t>
                </a:r>
              </a:p>
              <a:p>
                <a:pPr fontAlgn="auto">
                  <a:spcBef>
                    <a:spcPts val="0"/>
                  </a:spcBef>
                  <a:spcAft>
                    <a:spcPts val="0"/>
                  </a:spcAft>
                  <a:defRPr/>
                </a:pPr>
                <a:r>
                  <a:rPr lang="en-US" i="0" dirty="0">
                    <a:solidFill>
                      <a:prstClr val="white"/>
                    </a:solidFill>
                  </a:rPr>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rgbClr val="1F497D"/>
                    </a:solidFill>
                  </a:rPr>
                  <a:t>255</a:t>
                </a:r>
              </a:p>
              <a:p>
                <a:pPr fontAlgn="auto">
                  <a:spcBef>
                    <a:spcPts val="0"/>
                  </a:spcBef>
                  <a:spcAft>
                    <a:spcPts val="0"/>
                  </a:spcAft>
                  <a:defRPr/>
                </a:pPr>
                <a:r>
                  <a:rPr lang="en-US" i="0" dirty="0">
                    <a:solidFill>
                      <a:srgbClr val="1F497D"/>
                    </a:solidFill>
                  </a:rPr>
                  <a:t>255</a:t>
                </a:r>
              </a:p>
              <a:p>
                <a:pPr fontAlgn="auto">
                  <a:spcBef>
                    <a:spcPts val="0"/>
                  </a:spcBef>
                  <a:spcAft>
                    <a:spcPts val="0"/>
                  </a:spcAft>
                  <a:defRPr/>
                </a:pPr>
                <a:r>
                  <a:rPr lang="en-US" i="0" dirty="0">
                    <a:solidFill>
                      <a:srgbClr val="1F497D"/>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131</a:t>
                </a:r>
              </a:p>
              <a:p>
                <a:pPr fontAlgn="auto">
                  <a:spcBef>
                    <a:spcPts val="0"/>
                  </a:spcBef>
                  <a:spcAft>
                    <a:spcPts val="0"/>
                  </a:spcAft>
                  <a:defRPr/>
                </a:pPr>
                <a:r>
                  <a:rPr lang="en-US" i="0" dirty="0">
                    <a:solidFill>
                      <a:prstClr val="white"/>
                    </a:solidFill>
                  </a:rPr>
                  <a:t>56</a:t>
                </a:r>
              </a:p>
              <a:p>
                <a:pPr fontAlgn="auto">
                  <a:spcBef>
                    <a:spcPts val="0"/>
                  </a:spcBef>
                  <a:spcAft>
                    <a:spcPts val="0"/>
                  </a:spcAft>
                  <a:defRPr/>
                </a:pPr>
                <a:r>
                  <a:rPr lang="en-US" i="0" dirty="0">
                    <a:solidFill>
                      <a:prstClr val="white"/>
                    </a:solidFill>
                  </a:rPr>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0</a:t>
                </a:r>
              </a:p>
              <a:p>
                <a:pPr fontAlgn="auto">
                  <a:spcBef>
                    <a:spcPts val="0"/>
                  </a:spcBef>
                  <a:spcAft>
                    <a:spcPts val="0"/>
                  </a:spcAft>
                  <a:defRPr/>
                </a:pPr>
                <a:r>
                  <a:rPr lang="en-US" i="0" dirty="0">
                    <a:solidFill>
                      <a:prstClr val="white"/>
                    </a:solidFill>
                  </a:rPr>
                  <a:t>99</a:t>
                </a:r>
              </a:p>
              <a:p>
                <a:pPr fontAlgn="auto">
                  <a:spcBef>
                    <a:spcPts val="0"/>
                  </a:spcBef>
                  <a:spcAft>
                    <a:spcPts val="0"/>
                  </a:spcAft>
                  <a:defRPr/>
                </a:pPr>
                <a:r>
                  <a:rPr lang="en-US" i="0" dirty="0">
                    <a:solidFill>
                      <a:prstClr val="white"/>
                    </a:solidFill>
                  </a:rPr>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85</a:t>
                </a:r>
              </a:p>
              <a:p>
                <a:pPr fontAlgn="auto">
                  <a:spcBef>
                    <a:spcPts val="0"/>
                  </a:spcBef>
                  <a:spcAft>
                    <a:spcPts val="0"/>
                  </a:spcAft>
                  <a:defRPr/>
                </a:pPr>
                <a:r>
                  <a:rPr lang="en-US" i="0" dirty="0">
                    <a:solidFill>
                      <a:prstClr val="white"/>
                    </a:solidFill>
                  </a:rPr>
                  <a:t>165</a:t>
                </a:r>
              </a:p>
              <a:p>
                <a:pPr fontAlgn="auto">
                  <a:spcBef>
                    <a:spcPts val="0"/>
                  </a:spcBef>
                  <a:spcAft>
                    <a:spcPts val="0"/>
                  </a:spcAft>
                  <a:defRPr/>
                </a:pPr>
                <a:r>
                  <a:rPr lang="en-US" i="0" dirty="0">
                    <a:solidFill>
                      <a:prstClr val="white"/>
                    </a:solidFill>
                  </a:rPr>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214</a:t>
                </a:r>
              </a:p>
              <a:p>
                <a:pPr fontAlgn="auto">
                  <a:spcBef>
                    <a:spcPts val="0"/>
                  </a:spcBef>
                  <a:spcAft>
                    <a:spcPts val="0"/>
                  </a:spcAft>
                  <a:defRPr/>
                </a:pPr>
                <a:r>
                  <a:rPr lang="en-US" i="0" dirty="0">
                    <a:solidFill>
                      <a:prstClr val="white"/>
                    </a:solidFill>
                  </a:rPr>
                  <a:t>73</a:t>
                </a:r>
              </a:p>
              <a:p>
                <a:pPr fontAlgn="auto">
                  <a:spcBef>
                    <a:spcPts val="0"/>
                  </a:spcBef>
                  <a:spcAft>
                    <a:spcPts val="0"/>
                  </a:spcAft>
                  <a:defRPr/>
                </a:pPr>
                <a:r>
                  <a:rPr lang="en-US" i="0" dirty="0">
                    <a:solidFill>
                      <a:prstClr val="white"/>
                    </a:solidFill>
                  </a:rPr>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185</a:t>
                </a:r>
              </a:p>
              <a:p>
                <a:pPr fontAlgn="auto">
                  <a:spcBef>
                    <a:spcPts val="0"/>
                  </a:spcBef>
                  <a:spcAft>
                    <a:spcPts val="0"/>
                  </a:spcAft>
                  <a:defRPr/>
                </a:pPr>
                <a:r>
                  <a:rPr lang="en-US" i="0" dirty="0">
                    <a:solidFill>
                      <a:prstClr val="white"/>
                    </a:solidFill>
                  </a:rPr>
                  <a:t>175</a:t>
                </a:r>
              </a:p>
              <a:p>
                <a:pPr fontAlgn="auto">
                  <a:spcBef>
                    <a:spcPts val="0"/>
                  </a:spcBef>
                  <a:spcAft>
                    <a:spcPts val="0"/>
                  </a:spcAft>
                  <a:defRPr/>
                </a:pPr>
                <a:r>
                  <a:rPr lang="en-US" i="0" dirty="0">
                    <a:solidFill>
                      <a:prstClr val="white"/>
                    </a:solidFill>
                  </a:rPr>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151</a:t>
                </a:r>
              </a:p>
              <a:p>
                <a:pPr fontAlgn="auto">
                  <a:spcBef>
                    <a:spcPts val="0"/>
                  </a:spcBef>
                  <a:spcAft>
                    <a:spcPts val="0"/>
                  </a:spcAft>
                  <a:defRPr/>
                </a:pPr>
                <a:r>
                  <a:rPr lang="en-US" i="0" dirty="0">
                    <a:solidFill>
                      <a:prstClr val="white"/>
                    </a:solidFill>
                  </a:rPr>
                  <a:t>75</a:t>
                </a:r>
              </a:p>
              <a:p>
                <a:pPr fontAlgn="auto">
                  <a:spcBef>
                    <a:spcPts val="0"/>
                  </a:spcBef>
                  <a:spcAft>
                    <a:spcPts val="0"/>
                  </a:spcAft>
                  <a:defRPr/>
                </a:pPr>
                <a:r>
                  <a:rPr lang="en-US" i="0" dirty="0">
                    <a:solidFill>
                      <a:prstClr val="white"/>
                    </a:solidFill>
                  </a:rPr>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193</a:t>
                </a:r>
              </a:p>
              <a:p>
                <a:pPr fontAlgn="auto">
                  <a:spcBef>
                    <a:spcPts val="0"/>
                  </a:spcBef>
                  <a:spcAft>
                    <a:spcPts val="0"/>
                  </a:spcAft>
                  <a:defRPr/>
                </a:pPr>
                <a:r>
                  <a:rPr lang="en-US" i="0" dirty="0">
                    <a:solidFill>
                      <a:prstClr val="white"/>
                    </a:solidFill>
                  </a:rPr>
                  <a:t>187</a:t>
                </a:r>
              </a:p>
              <a:p>
                <a:pPr fontAlgn="auto">
                  <a:spcBef>
                    <a:spcPts val="0"/>
                  </a:spcBef>
                  <a:spcAft>
                    <a:spcPts val="0"/>
                  </a:spcAft>
                  <a:defRPr/>
                </a:pPr>
                <a:r>
                  <a:rPr lang="en-US" i="0" dirty="0">
                    <a:solidFill>
                      <a:prstClr val="white"/>
                    </a:solidFill>
                  </a:rPr>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221</a:t>
                </a:r>
              </a:p>
              <a:p>
                <a:pPr fontAlgn="auto">
                  <a:spcBef>
                    <a:spcPts val="0"/>
                  </a:spcBef>
                  <a:spcAft>
                    <a:spcPts val="0"/>
                  </a:spcAft>
                  <a:defRPr/>
                </a:pPr>
                <a:r>
                  <a:rPr lang="en-US" i="0" dirty="0">
                    <a:solidFill>
                      <a:prstClr val="white"/>
                    </a:solidFill>
                  </a:rPr>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236</a:t>
                </a:r>
              </a:p>
              <a:p>
                <a:pPr fontAlgn="auto">
                  <a:spcBef>
                    <a:spcPts val="0"/>
                  </a:spcBef>
                  <a:spcAft>
                    <a:spcPts val="0"/>
                  </a:spcAft>
                  <a:defRPr/>
                </a:pPr>
                <a:r>
                  <a:rPr lang="en-US" i="0" dirty="0">
                    <a:solidFill>
                      <a:prstClr val="white"/>
                    </a:solidFill>
                  </a:rPr>
                  <a:t>137</a:t>
                </a:r>
              </a:p>
              <a:p>
                <a:pPr fontAlgn="auto">
                  <a:spcBef>
                    <a:spcPts val="0"/>
                  </a:spcBef>
                  <a:spcAft>
                    <a:spcPts val="0"/>
                  </a:spcAft>
                  <a:defRPr/>
                </a:pPr>
                <a:r>
                  <a:rPr lang="en-US" i="0" dirty="0">
                    <a:solidFill>
                      <a:prstClr val="white"/>
                    </a:solidFill>
                  </a:rPr>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127</a:t>
                </a:r>
              </a:p>
              <a:p>
                <a:pPr fontAlgn="auto">
                  <a:spcBef>
                    <a:spcPts val="0"/>
                  </a:spcBef>
                  <a:spcAft>
                    <a:spcPts val="0"/>
                  </a:spcAft>
                  <a:defRPr/>
                </a:pPr>
                <a:r>
                  <a:rPr lang="en-US" i="0" dirty="0">
                    <a:solidFill>
                      <a:prstClr val="white"/>
                    </a:solidFill>
                  </a:rPr>
                  <a:t>175</a:t>
                </a:r>
              </a:p>
              <a:p>
                <a:pPr fontAlgn="auto">
                  <a:spcBef>
                    <a:spcPts val="0"/>
                  </a:spcBef>
                  <a:spcAft>
                    <a:spcPts val="0"/>
                  </a:spcAft>
                  <a:defRPr/>
                </a:pPr>
                <a:r>
                  <a:rPr lang="en-US" i="0" dirty="0">
                    <a:solidFill>
                      <a:prstClr val="white"/>
                    </a:solidFill>
                  </a:rPr>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203</a:t>
                </a:r>
              </a:p>
              <a:p>
                <a:pPr fontAlgn="auto">
                  <a:spcBef>
                    <a:spcPts val="0"/>
                  </a:spcBef>
                  <a:spcAft>
                    <a:spcPts val="0"/>
                  </a:spcAft>
                  <a:defRPr/>
                </a:pPr>
                <a:r>
                  <a:rPr lang="en-US" i="0" dirty="0">
                    <a:solidFill>
                      <a:prstClr val="white"/>
                    </a:solidFill>
                  </a:rPr>
                  <a:t>215</a:t>
                </a:r>
              </a:p>
              <a:p>
                <a:pPr fontAlgn="auto">
                  <a:spcBef>
                    <a:spcPts val="0"/>
                  </a:spcBef>
                  <a:spcAft>
                    <a:spcPts val="0"/>
                  </a:spcAft>
                  <a:defRPr/>
                </a:pPr>
                <a:r>
                  <a:rPr lang="en-US" i="0" dirty="0">
                    <a:solidFill>
                      <a:prstClr val="white"/>
                    </a:solidFill>
                  </a:rPr>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rgbClr val="1F497D"/>
                    </a:solidFill>
                  </a:rPr>
                  <a:t>179</a:t>
                </a:r>
              </a:p>
              <a:p>
                <a:pPr fontAlgn="auto">
                  <a:spcBef>
                    <a:spcPts val="0"/>
                  </a:spcBef>
                  <a:spcAft>
                    <a:spcPts val="0"/>
                  </a:spcAft>
                  <a:defRPr/>
                </a:pPr>
                <a:r>
                  <a:rPr lang="en-US" i="0" dirty="0">
                    <a:solidFill>
                      <a:srgbClr val="1F497D"/>
                    </a:solidFill>
                  </a:rPr>
                  <a:t>149</a:t>
                </a:r>
              </a:p>
              <a:p>
                <a:pPr fontAlgn="auto">
                  <a:spcBef>
                    <a:spcPts val="0"/>
                  </a:spcBef>
                  <a:spcAft>
                    <a:spcPts val="0"/>
                  </a:spcAft>
                  <a:defRPr/>
                </a:pPr>
                <a:r>
                  <a:rPr lang="en-US" i="0" dirty="0">
                    <a:solidFill>
                      <a:srgbClr val="1F497D"/>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212</a:t>
                </a:r>
              </a:p>
              <a:p>
                <a:pPr fontAlgn="auto">
                  <a:spcBef>
                    <a:spcPts val="0"/>
                  </a:spcBef>
                  <a:spcAft>
                    <a:spcPts val="0"/>
                  </a:spcAft>
                  <a:defRPr/>
                </a:pPr>
                <a:r>
                  <a:rPr lang="en-US" i="0" dirty="0">
                    <a:solidFill>
                      <a:prstClr val="white"/>
                    </a:solidFill>
                  </a:rPr>
                  <a:t>195</a:t>
                </a:r>
              </a:p>
              <a:p>
                <a:pPr fontAlgn="auto">
                  <a:spcBef>
                    <a:spcPts val="0"/>
                  </a:spcBef>
                  <a:spcAft>
                    <a:spcPts val="0"/>
                  </a:spcAft>
                  <a:defRPr/>
                </a:pPr>
                <a:r>
                  <a:rPr lang="en-US" i="0" dirty="0">
                    <a:solidFill>
                      <a:prstClr val="white"/>
                    </a:solidFill>
                  </a:rPr>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242</a:t>
                </a:r>
              </a:p>
              <a:p>
                <a:pPr fontAlgn="auto">
                  <a:spcBef>
                    <a:spcPts val="0"/>
                  </a:spcBef>
                  <a:spcAft>
                    <a:spcPts val="0"/>
                  </a:spcAft>
                  <a:defRPr/>
                </a:pPr>
                <a:r>
                  <a:rPr lang="en-US" i="0" dirty="0">
                    <a:solidFill>
                      <a:prstClr val="white"/>
                    </a:solidFill>
                  </a:rPr>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249</a:t>
                </a:r>
              </a:p>
              <a:p>
                <a:pPr fontAlgn="auto">
                  <a:spcBef>
                    <a:spcPts val="0"/>
                  </a:spcBef>
                  <a:spcAft>
                    <a:spcPts val="0"/>
                  </a:spcAft>
                  <a:defRPr/>
                </a:pPr>
                <a:r>
                  <a:rPr lang="en-US" i="0" dirty="0">
                    <a:solidFill>
                      <a:prstClr val="white"/>
                    </a:solidFill>
                  </a:rPr>
                  <a:t>213</a:t>
                </a:r>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229</a:t>
                </a:r>
              </a:p>
              <a:p>
                <a:pPr fontAlgn="auto">
                  <a:spcBef>
                    <a:spcPts val="0"/>
                  </a:spcBef>
                  <a:spcAft>
                    <a:spcPts val="0"/>
                  </a:spcAft>
                  <a:defRPr/>
                </a:pPr>
                <a:r>
                  <a:rPr lang="en-US" i="0" dirty="0">
                    <a:solidFill>
                      <a:prstClr val="white"/>
                    </a:solidFill>
                  </a:rPr>
                  <a:t>205</a:t>
                </a:r>
              </a:p>
              <a:p>
                <a:pPr fontAlgn="auto">
                  <a:spcBef>
                    <a:spcPts val="0"/>
                  </a:spcBef>
                  <a:spcAft>
                    <a:spcPts val="0"/>
                  </a:spcAft>
                  <a:defRPr/>
                </a:pPr>
                <a:r>
                  <a:rPr lang="en-US" i="0" dirty="0">
                    <a:solidFill>
                      <a:prstClr val="white"/>
                    </a:solidFill>
                  </a:rPr>
                  <a:t>186</a:t>
                </a:r>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248</a:t>
                </a:r>
              </a:p>
              <a:p>
                <a:pPr fontAlgn="auto">
                  <a:spcBef>
                    <a:spcPts val="0"/>
                  </a:spcBef>
                  <a:spcAft>
                    <a:spcPts val="0"/>
                  </a:spcAft>
                  <a:defRPr/>
                </a:pPr>
                <a:r>
                  <a:rPr lang="en-US" i="0" dirty="0">
                    <a:solidFill>
                      <a:prstClr val="white"/>
                    </a:solidFill>
                  </a:rPr>
                  <a:t>241</a:t>
                </a:r>
              </a:p>
              <a:p>
                <a:pPr fontAlgn="auto">
                  <a:spcBef>
                    <a:spcPts val="0"/>
                  </a:spcBef>
                  <a:spcAft>
                    <a:spcPts val="0"/>
                  </a:spcAft>
                  <a:defRPr/>
                </a:pPr>
                <a:r>
                  <a:rPr lang="en-US" i="0" dirty="0">
                    <a:solidFill>
                      <a:prstClr val="white"/>
                    </a:solidFill>
                  </a:rPr>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rgbClr val="7FAFDD"/>
                    </a:solidFill>
                  </a:rPr>
                  <a:t>180</a:t>
                </a:r>
              </a:p>
              <a:p>
                <a:pPr fontAlgn="auto">
                  <a:spcBef>
                    <a:spcPts val="0"/>
                  </a:spcBef>
                  <a:spcAft>
                    <a:spcPts val="0"/>
                  </a:spcAft>
                  <a:defRPr/>
                </a:pPr>
                <a:r>
                  <a:rPr lang="en-US" i="0" dirty="0">
                    <a:solidFill>
                      <a:srgbClr val="7FAFDD"/>
                    </a:solidFill>
                  </a:rPr>
                  <a:t>213</a:t>
                </a:r>
              </a:p>
              <a:p>
                <a:pPr fontAlgn="auto">
                  <a:spcBef>
                    <a:spcPts val="0"/>
                  </a:spcBef>
                  <a:spcAft>
                    <a:spcPts val="0"/>
                  </a:spcAft>
                  <a:defRPr/>
                </a:pPr>
                <a:r>
                  <a:rPr lang="en-US" i="0" dirty="0">
                    <a:solidFill>
                      <a:srgbClr val="7FAFDD"/>
                    </a:solidFill>
                  </a:rPr>
                  <a:t>154</a:t>
                </a: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214</a:t>
                </a:r>
              </a:p>
              <a:p>
                <a:pPr fontAlgn="auto">
                  <a:spcBef>
                    <a:spcPts val="0"/>
                  </a:spcBef>
                  <a:spcAft>
                    <a:spcPts val="0"/>
                  </a:spcAft>
                  <a:defRPr/>
                </a:pPr>
                <a:r>
                  <a:rPr lang="en-US" i="0" dirty="0">
                    <a:solidFill>
                      <a:prstClr val="white"/>
                    </a:solidFill>
                  </a:rPr>
                  <a:t>231</a:t>
                </a:r>
              </a:p>
              <a:p>
                <a:pPr fontAlgn="auto">
                  <a:spcBef>
                    <a:spcPts val="0"/>
                  </a:spcBef>
                  <a:spcAft>
                    <a:spcPts val="0"/>
                  </a:spcAft>
                  <a:defRPr/>
                </a:pPr>
                <a:r>
                  <a:rPr lang="en-US" i="0" dirty="0">
                    <a:solidFill>
                      <a:prstClr val="white"/>
                    </a:solidFill>
                  </a:rPr>
                  <a:t>200</a:t>
                </a:r>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241</a:t>
                </a:r>
              </a:p>
              <a:p>
                <a:pPr fontAlgn="auto">
                  <a:spcBef>
                    <a:spcPts val="0"/>
                  </a:spcBef>
                  <a:spcAft>
                    <a:spcPts val="0"/>
                  </a:spcAft>
                  <a:defRPr/>
                </a:pPr>
                <a:r>
                  <a:rPr lang="en-US" i="0" dirty="0">
                    <a:solidFill>
                      <a:prstClr val="white"/>
                    </a:solidFill>
                  </a:rPr>
                  <a:t>240</a:t>
                </a:r>
              </a:p>
              <a:p>
                <a:pPr fontAlgn="auto">
                  <a:spcBef>
                    <a:spcPts val="0"/>
                  </a:spcBef>
                  <a:spcAft>
                    <a:spcPts val="0"/>
                  </a:spcAft>
                  <a:defRPr/>
                </a:pPr>
                <a:r>
                  <a:rPr lang="en-US" i="0" dirty="0">
                    <a:solidFill>
                      <a:prstClr val="white"/>
                    </a:solidFill>
                  </a:rPr>
                  <a:t>202</a:t>
                </a:r>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251</a:t>
                </a:r>
              </a:p>
              <a:p>
                <a:pPr fontAlgn="auto">
                  <a:spcBef>
                    <a:spcPts val="0"/>
                  </a:spcBef>
                  <a:spcAft>
                    <a:spcPts val="0"/>
                  </a:spcAft>
                  <a:defRPr/>
                </a:pPr>
                <a:r>
                  <a:rPr lang="en-US" i="0" dirty="0">
                    <a:solidFill>
                      <a:prstClr val="white"/>
                    </a:solidFill>
                  </a:rPr>
                  <a:t>251</a:t>
                </a:r>
              </a:p>
              <a:p>
                <a:pPr fontAlgn="auto">
                  <a:spcBef>
                    <a:spcPts val="0"/>
                  </a:spcBef>
                  <a:spcAft>
                    <a:spcPts val="0"/>
                  </a:spcAft>
                  <a:defRPr/>
                </a:pPr>
                <a:r>
                  <a:rPr lang="en-US" i="0" dirty="0">
                    <a:solidFill>
                      <a:prstClr val="white"/>
                    </a:solidFill>
                  </a:rPr>
                  <a:t>241</a:t>
                </a:r>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sz="1800" i="0" dirty="0">
                  <a:solidFill>
                    <a:prstClr val="black"/>
                  </a:solidFill>
                  <a:latin typeface="Calibri"/>
                </a:rPr>
                <a:t>Title and Content</a:t>
              </a:r>
            </a:p>
          </p:txBody>
        </p:sp>
      </p:grpSp>
      <p:pic>
        <p:nvPicPr>
          <p:cNvPr id="56" name="Picture 4"/>
          <p:cNvPicPr>
            <a:picLocks noChangeAspect="1" noChangeArrowheads="1"/>
          </p:cNvPicPr>
          <p:nvPr userDrawn="1"/>
        </p:nvPicPr>
        <p:blipFill>
          <a:blip r:embed="rId51" cstate="print"/>
          <a:srcRect/>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extLst>
      <p:ext uri="{BB962C8B-B14F-4D97-AF65-F5344CB8AC3E}">
        <p14:creationId xmlns:p14="http://schemas.microsoft.com/office/powerpoint/2010/main" xmlns="" val="392503182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B05FBECE-3EEC-4A47-B4A4-E124E695E50E}"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53365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dirty="0"/>
              <a:t>- </a:t>
            </a:r>
            <a:fld id="{EBA0D8CD-9E7C-43B7-BD66-5419FD53B5A0}" type="slidenum">
              <a:rPr lang="en-US"/>
              <a:pPr>
                <a:defRPr/>
              </a:pPr>
              <a:t>‹#›</a:t>
            </a:fld>
            <a:r>
              <a:rPr lang="en-US" dirty="0"/>
              <a:t> -</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210C19C4-3EFE-41FB-844B-B0C92549F577}"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291189484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idx="1"/>
          </p:nvPr>
        </p:nvSpPr>
        <p:spPr>
          <a:xfrm>
            <a:off x="365125" y="904875"/>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0AD3D15D-CCB6-4704-9542-0237AA8CDA9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23261713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srcRect/>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109</a:t>
                </a:r>
              </a:p>
              <a:p>
                <a:pPr fontAlgn="auto">
                  <a:spcBef>
                    <a:spcPts val="0"/>
                  </a:spcBef>
                  <a:spcAft>
                    <a:spcPts val="0"/>
                  </a:spcAft>
                  <a:defRPr/>
                </a:pPr>
                <a:r>
                  <a:rPr lang="en-US" i="0" dirty="0">
                    <a:solidFill>
                      <a:prstClr val="white"/>
                    </a:solidFill>
                  </a:rPr>
                  <a:t>207</a:t>
                </a:r>
              </a:p>
              <a:p>
                <a:pPr fontAlgn="auto">
                  <a:spcBef>
                    <a:spcPts val="0"/>
                  </a:spcBef>
                  <a:spcAft>
                    <a:spcPts val="0"/>
                  </a:spcAft>
                  <a:defRPr/>
                </a:pPr>
                <a:r>
                  <a:rPr lang="en-US" i="0" dirty="0">
                    <a:solidFill>
                      <a:prstClr val="white"/>
                    </a:solidFill>
                  </a:rPr>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rgbClr val="1F497D"/>
                    </a:solidFill>
                  </a:rPr>
                  <a:t>255</a:t>
                </a:r>
              </a:p>
              <a:p>
                <a:pPr fontAlgn="auto">
                  <a:spcBef>
                    <a:spcPts val="0"/>
                  </a:spcBef>
                  <a:spcAft>
                    <a:spcPts val="0"/>
                  </a:spcAft>
                  <a:defRPr/>
                </a:pPr>
                <a:r>
                  <a:rPr lang="en-US" i="0" dirty="0">
                    <a:solidFill>
                      <a:srgbClr val="1F497D"/>
                    </a:solidFill>
                  </a:rPr>
                  <a:t>255</a:t>
                </a:r>
              </a:p>
              <a:p>
                <a:pPr fontAlgn="auto">
                  <a:spcBef>
                    <a:spcPts val="0"/>
                  </a:spcBef>
                  <a:spcAft>
                    <a:spcPts val="0"/>
                  </a:spcAft>
                  <a:defRPr/>
                </a:pPr>
                <a:r>
                  <a:rPr lang="en-US" i="0" dirty="0">
                    <a:solidFill>
                      <a:srgbClr val="1F497D"/>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131</a:t>
                </a:r>
              </a:p>
              <a:p>
                <a:pPr fontAlgn="auto">
                  <a:spcBef>
                    <a:spcPts val="0"/>
                  </a:spcBef>
                  <a:spcAft>
                    <a:spcPts val="0"/>
                  </a:spcAft>
                  <a:defRPr/>
                </a:pPr>
                <a:r>
                  <a:rPr lang="en-US" i="0" dirty="0">
                    <a:solidFill>
                      <a:prstClr val="white"/>
                    </a:solidFill>
                  </a:rPr>
                  <a:t>56</a:t>
                </a:r>
              </a:p>
              <a:p>
                <a:pPr fontAlgn="auto">
                  <a:spcBef>
                    <a:spcPts val="0"/>
                  </a:spcBef>
                  <a:spcAft>
                    <a:spcPts val="0"/>
                  </a:spcAft>
                  <a:defRPr/>
                </a:pPr>
                <a:r>
                  <a:rPr lang="en-US" i="0" dirty="0">
                    <a:solidFill>
                      <a:prstClr val="white"/>
                    </a:solidFill>
                  </a:rPr>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0</a:t>
                </a:r>
              </a:p>
              <a:p>
                <a:pPr fontAlgn="auto">
                  <a:spcBef>
                    <a:spcPts val="0"/>
                  </a:spcBef>
                  <a:spcAft>
                    <a:spcPts val="0"/>
                  </a:spcAft>
                  <a:defRPr/>
                </a:pPr>
                <a:r>
                  <a:rPr lang="en-US" i="0" dirty="0">
                    <a:solidFill>
                      <a:prstClr val="white"/>
                    </a:solidFill>
                  </a:rPr>
                  <a:t>99</a:t>
                </a:r>
              </a:p>
              <a:p>
                <a:pPr fontAlgn="auto">
                  <a:spcBef>
                    <a:spcPts val="0"/>
                  </a:spcBef>
                  <a:spcAft>
                    <a:spcPts val="0"/>
                  </a:spcAft>
                  <a:defRPr/>
                </a:pPr>
                <a:r>
                  <a:rPr lang="en-US" i="0" dirty="0">
                    <a:solidFill>
                      <a:prstClr val="white"/>
                    </a:solidFill>
                  </a:rPr>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85</a:t>
                </a:r>
              </a:p>
              <a:p>
                <a:pPr fontAlgn="auto">
                  <a:spcBef>
                    <a:spcPts val="0"/>
                  </a:spcBef>
                  <a:spcAft>
                    <a:spcPts val="0"/>
                  </a:spcAft>
                  <a:defRPr/>
                </a:pPr>
                <a:r>
                  <a:rPr lang="en-US" i="0" dirty="0">
                    <a:solidFill>
                      <a:prstClr val="white"/>
                    </a:solidFill>
                  </a:rPr>
                  <a:t>165</a:t>
                </a:r>
              </a:p>
              <a:p>
                <a:pPr fontAlgn="auto">
                  <a:spcBef>
                    <a:spcPts val="0"/>
                  </a:spcBef>
                  <a:spcAft>
                    <a:spcPts val="0"/>
                  </a:spcAft>
                  <a:defRPr/>
                </a:pPr>
                <a:r>
                  <a:rPr lang="en-US" i="0" dirty="0">
                    <a:solidFill>
                      <a:prstClr val="white"/>
                    </a:solidFill>
                  </a:rPr>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214</a:t>
                </a:r>
              </a:p>
              <a:p>
                <a:pPr fontAlgn="auto">
                  <a:spcBef>
                    <a:spcPts val="0"/>
                  </a:spcBef>
                  <a:spcAft>
                    <a:spcPts val="0"/>
                  </a:spcAft>
                  <a:defRPr/>
                </a:pPr>
                <a:r>
                  <a:rPr lang="en-US" i="0" dirty="0">
                    <a:solidFill>
                      <a:prstClr val="white"/>
                    </a:solidFill>
                  </a:rPr>
                  <a:t>73</a:t>
                </a:r>
              </a:p>
              <a:p>
                <a:pPr fontAlgn="auto">
                  <a:spcBef>
                    <a:spcPts val="0"/>
                  </a:spcBef>
                  <a:spcAft>
                    <a:spcPts val="0"/>
                  </a:spcAft>
                  <a:defRPr/>
                </a:pPr>
                <a:r>
                  <a:rPr lang="en-US" i="0" dirty="0">
                    <a:solidFill>
                      <a:prstClr val="white"/>
                    </a:solidFill>
                  </a:rPr>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185</a:t>
                </a:r>
              </a:p>
              <a:p>
                <a:pPr fontAlgn="auto">
                  <a:spcBef>
                    <a:spcPts val="0"/>
                  </a:spcBef>
                  <a:spcAft>
                    <a:spcPts val="0"/>
                  </a:spcAft>
                  <a:defRPr/>
                </a:pPr>
                <a:r>
                  <a:rPr lang="en-US" i="0" dirty="0">
                    <a:solidFill>
                      <a:prstClr val="white"/>
                    </a:solidFill>
                  </a:rPr>
                  <a:t>175</a:t>
                </a:r>
              </a:p>
              <a:p>
                <a:pPr fontAlgn="auto">
                  <a:spcBef>
                    <a:spcPts val="0"/>
                  </a:spcBef>
                  <a:spcAft>
                    <a:spcPts val="0"/>
                  </a:spcAft>
                  <a:defRPr/>
                </a:pPr>
                <a:r>
                  <a:rPr lang="en-US" i="0" dirty="0">
                    <a:solidFill>
                      <a:prstClr val="white"/>
                    </a:solidFill>
                  </a:rPr>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151</a:t>
                </a:r>
              </a:p>
              <a:p>
                <a:pPr fontAlgn="auto">
                  <a:spcBef>
                    <a:spcPts val="0"/>
                  </a:spcBef>
                  <a:spcAft>
                    <a:spcPts val="0"/>
                  </a:spcAft>
                  <a:defRPr/>
                </a:pPr>
                <a:r>
                  <a:rPr lang="en-US" i="0" dirty="0">
                    <a:solidFill>
                      <a:prstClr val="white"/>
                    </a:solidFill>
                  </a:rPr>
                  <a:t>75</a:t>
                </a:r>
              </a:p>
              <a:p>
                <a:pPr fontAlgn="auto">
                  <a:spcBef>
                    <a:spcPts val="0"/>
                  </a:spcBef>
                  <a:spcAft>
                    <a:spcPts val="0"/>
                  </a:spcAft>
                  <a:defRPr/>
                </a:pPr>
                <a:r>
                  <a:rPr lang="en-US" i="0" dirty="0">
                    <a:solidFill>
                      <a:prstClr val="white"/>
                    </a:solidFill>
                  </a:rPr>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193</a:t>
                </a:r>
              </a:p>
              <a:p>
                <a:pPr fontAlgn="auto">
                  <a:spcBef>
                    <a:spcPts val="0"/>
                  </a:spcBef>
                  <a:spcAft>
                    <a:spcPts val="0"/>
                  </a:spcAft>
                  <a:defRPr/>
                </a:pPr>
                <a:r>
                  <a:rPr lang="en-US" i="0" dirty="0">
                    <a:solidFill>
                      <a:prstClr val="white"/>
                    </a:solidFill>
                  </a:rPr>
                  <a:t>187</a:t>
                </a:r>
              </a:p>
              <a:p>
                <a:pPr fontAlgn="auto">
                  <a:spcBef>
                    <a:spcPts val="0"/>
                  </a:spcBef>
                  <a:spcAft>
                    <a:spcPts val="0"/>
                  </a:spcAft>
                  <a:defRPr/>
                </a:pPr>
                <a:r>
                  <a:rPr lang="en-US" i="0" dirty="0">
                    <a:solidFill>
                      <a:prstClr val="white"/>
                    </a:solidFill>
                  </a:rPr>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221</a:t>
                </a:r>
              </a:p>
              <a:p>
                <a:pPr fontAlgn="auto">
                  <a:spcBef>
                    <a:spcPts val="0"/>
                  </a:spcBef>
                  <a:spcAft>
                    <a:spcPts val="0"/>
                  </a:spcAft>
                  <a:defRPr/>
                </a:pPr>
                <a:r>
                  <a:rPr lang="en-US" i="0" dirty="0">
                    <a:solidFill>
                      <a:prstClr val="white"/>
                    </a:solidFill>
                  </a:rPr>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236</a:t>
                </a:r>
              </a:p>
              <a:p>
                <a:pPr fontAlgn="auto">
                  <a:spcBef>
                    <a:spcPts val="0"/>
                  </a:spcBef>
                  <a:spcAft>
                    <a:spcPts val="0"/>
                  </a:spcAft>
                  <a:defRPr/>
                </a:pPr>
                <a:r>
                  <a:rPr lang="en-US" i="0" dirty="0">
                    <a:solidFill>
                      <a:prstClr val="white"/>
                    </a:solidFill>
                  </a:rPr>
                  <a:t>137</a:t>
                </a:r>
              </a:p>
              <a:p>
                <a:pPr fontAlgn="auto">
                  <a:spcBef>
                    <a:spcPts val="0"/>
                  </a:spcBef>
                  <a:spcAft>
                    <a:spcPts val="0"/>
                  </a:spcAft>
                  <a:defRPr/>
                </a:pPr>
                <a:r>
                  <a:rPr lang="en-US" i="0" dirty="0">
                    <a:solidFill>
                      <a:prstClr val="white"/>
                    </a:solidFill>
                  </a:rPr>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127</a:t>
                </a:r>
              </a:p>
              <a:p>
                <a:pPr fontAlgn="auto">
                  <a:spcBef>
                    <a:spcPts val="0"/>
                  </a:spcBef>
                  <a:spcAft>
                    <a:spcPts val="0"/>
                  </a:spcAft>
                  <a:defRPr/>
                </a:pPr>
                <a:r>
                  <a:rPr lang="en-US" i="0" dirty="0">
                    <a:solidFill>
                      <a:prstClr val="white"/>
                    </a:solidFill>
                  </a:rPr>
                  <a:t>175</a:t>
                </a:r>
              </a:p>
              <a:p>
                <a:pPr fontAlgn="auto">
                  <a:spcBef>
                    <a:spcPts val="0"/>
                  </a:spcBef>
                  <a:spcAft>
                    <a:spcPts val="0"/>
                  </a:spcAft>
                  <a:defRPr/>
                </a:pPr>
                <a:r>
                  <a:rPr lang="en-US" i="0" dirty="0">
                    <a:solidFill>
                      <a:prstClr val="white"/>
                    </a:solidFill>
                  </a:rPr>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203</a:t>
                </a:r>
              </a:p>
              <a:p>
                <a:pPr fontAlgn="auto">
                  <a:spcBef>
                    <a:spcPts val="0"/>
                  </a:spcBef>
                  <a:spcAft>
                    <a:spcPts val="0"/>
                  </a:spcAft>
                  <a:defRPr/>
                </a:pPr>
                <a:r>
                  <a:rPr lang="en-US" i="0" dirty="0">
                    <a:solidFill>
                      <a:prstClr val="white"/>
                    </a:solidFill>
                  </a:rPr>
                  <a:t>215</a:t>
                </a:r>
              </a:p>
              <a:p>
                <a:pPr fontAlgn="auto">
                  <a:spcBef>
                    <a:spcPts val="0"/>
                  </a:spcBef>
                  <a:spcAft>
                    <a:spcPts val="0"/>
                  </a:spcAft>
                  <a:defRPr/>
                </a:pPr>
                <a:r>
                  <a:rPr lang="en-US" i="0" dirty="0">
                    <a:solidFill>
                      <a:prstClr val="white"/>
                    </a:solidFill>
                  </a:rPr>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rgbClr val="1F497D"/>
                    </a:solidFill>
                  </a:rPr>
                  <a:t>179</a:t>
                </a:r>
              </a:p>
              <a:p>
                <a:pPr fontAlgn="auto">
                  <a:spcBef>
                    <a:spcPts val="0"/>
                  </a:spcBef>
                  <a:spcAft>
                    <a:spcPts val="0"/>
                  </a:spcAft>
                  <a:defRPr/>
                </a:pPr>
                <a:r>
                  <a:rPr lang="en-US" i="0" dirty="0">
                    <a:solidFill>
                      <a:srgbClr val="1F497D"/>
                    </a:solidFill>
                  </a:rPr>
                  <a:t>149</a:t>
                </a:r>
              </a:p>
              <a:p>
                <a:pPr fontAlgn="auto">
                  <a:spcBef>
                    <a:spcPts val="0"/>
                  </a:spcBef>
                  <a:spcAft>
                    <a:spcPts val="0"/>
                  </a:spcAft>
                  <a:defRPr/>
                </a:pPr>
                <a:r>
                  <a:rPr lang="en-US" i="0" dirty="0">
                    <a:solidFill>
                      <a:srgbClr val="1F497D"/>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212</a:t>
                </a:r>
              </a:p>
              <a:p>
                <a:pPr fontAlgn="auto">
                  <a:spcBef>
                    <a:spcPts val="0"/>
                  </a:spcBef>
                  <a:spcAft>
                    <a:spcPts val="0"/>
                  </a:spcAft>
                  <a:defRPr/>
                </a:pPr>
                <a:r>
                  <a:rPr lang="en-US" i="0" dirty="0">
                    <a:solidFill>
                      <a:prstClr val="white"/>
                    </a:solidFill>
                  </a:rPr>
                  <a:t>195</a:t>
                </a:r>
              </a:p>
              <a:p>
                <a:pPr fontAlgn="auto">
                  <a:spcBef>
                    <a:spcPts val="0"/>
                  </a:spcBef>
                  <a:spcAft>
                    <a:spcPts val="0"/>
                  </a:spcAft>
                  <a:defRPr/>
                </a:pPr>
                <a:r>
                  <a:rPr lang="en-US" i="0" dirty="0">
                    <a:solidFill>
                      <a:prstClr val="white"/>
                    </a:solidFill>
                  </a:rPr>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242</a:t>
                </a:r>
              </a:p>
              <a:p>
                <a:pPr fontAlgn="auto">
                  <a:spcBef>
                    <a:spcPts val="0"/>
                  </a:spcBef>
                  <a:spcAft>
                    <a:spcPts val="0"/>
                  </a:spcAft>
                  <a:defRPr/>
                </a:pPr>
                <a:r>
                  <a:rPr lang="en-US" i="0" dirty="0">
                    <a:solidFill>
                      <a:prstClr val="white"/>
                    </a:solidFill>
                  </a:rPr>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249</a:t>
                </a:r>
              </a:p>
              <a:p>
                <a:pPr fontAlgn="auto">
                  <a:spcBef>
                    <a:spcPts val="0"/>
                  </a:spcBef>
                  <a:spcAft>
                    <a:spcPts val="0"/>
                  </a:spcAft>
                  <a:defRPr/>
                </a:pPr>
                <a:r>
                  <a:rPr lang="en-US" i="0" dirty="0">
                    <a:solidFill>
                      <a:prstClr val="white"/>
                    </a:solidFill>
                  </a:rPr>
                  <a:t>213</a:t>
                </a:r>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229</a:t>
                </a:r>
              </a:p>
              <a:p>
                <a:pPr fontAlgn="auto">
                  <a:spcBef>
                    <a:spcPts val="0"/>
                  </a:spcBef>
                  <a:spcAft>
                    <a:spcPts val="0"/>
                  </a:spcAft>
                  <a:defRPr/>
                </a:pPr>
                <a:r>
                  <a:rPr lang="en-US" i="0" dirty="0">
                    <a:solidFill>
                      <a:prstClr val="white"/>
                    </a:solidFill>
                  </a:rPr>
                  <a:t>205</a:t>
                </a:r>
              </a:p>
              <a:p>
                <a:pPr fontAlgn="auto">
                  <a:spcBef>
                    <a:spcPts val="0"/>
                  </a:spcBef>
                  <a:spcAft>
                    <a:spcPts val="0"/>
                  </a:spcAft>
                  <a:defRPr/>
                </a:pPr>
                <a:r>
                  <a:rPr lang="en-US" i="0" dirty="0">
                    <a:solidFill>
                      <a:prstClr val="white"/>
                    </a:solidFill>
                  </a:rPr>
                  <a:t>186</a:t>
                </a:r>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248</a:t>
                </a:r>
              </a:p>
              <a:p>
                <a:pPr fontAlgn="auto">
                  <a:spcBef>
                    <a:spcPts val="0"/>
                  </a:spcBef>
                  <a:spcAft>
                    <a:spcPts val="0"/>
                  </a:spcAft>
                  <a:defRPr/>
                </a:pPr>
                <a:r>
                  <a:rPr lang="en-US" i="0" dirty="0">
                    <a:solidFill>
                      <a:prstClr val="white"/>
                    </a:solidFill>
                  </a:rPr>
                  <a:t>241</a:t>
                </a:r>
              </a:p>
              <a:p>
                <a:pPr fontAlgn="auto">
                  <a:spcBef>
                    <a:spcPts val="0"/>
                  </a:spcBef>
                  <a:spcAft>
                    <a:spcPts val="0"/>
                  </a:spcAft>
                  <a:defRPr/>
                </a:pPr>
                <a:r>
                  <a:rPr lang="en-US" i="0" dirty="0">
                    <a:solidFill>
                      <a:prstClr val="white"/>
                    </a:solidFill>
                  </a:rPr>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rgbClr val="7FAFDD"/>
                    </a:solidFill>
                  </a:rPr>
                  <a:t>180</a:t>
                </a:r>
              </a:p>
              <a:p>
                <a:pPr fontAlgn="auto">
                  <a:spcBef>
                    <a:spcPts val="0"/>
                  </a:spcBef>
                  <a:spcAft>
                    <a:spcPts val="0"/>
                  </a:spcAft>
                  <a:defRPr/>
                </a:pPr>
                <a:r>
                  <a:rPr lang="en-US" i="0" dirty="0">
                    <a:solidFill>
                      <a:srgbClr val="7FAFDD"/>
                    </a:solidFill>
                  </a:rPr>
                  <a:t>213</a:t>
                </a:r>
              </a:p>
              <a:p>
                <a:pPr fontAlgn="auto">
                  <a:spcBef>
                    <a:spcPts val="0"/>
                  </a:spcBef>
                  <a:spcAft>
                    <a:spcPts val="0"/>
                  </a:spcAft>
                  <a:defRPr/>
                </a:pPr>
                <a:r>
                  <a:rPr lang="en-US" i="0" dirty="0">
                    <a:solidFill>
                      <a:srgbClr val="7FAFDD"/>
                    </a:solidFill>
                  </a:rPr>
                  <a:t>154</a:t>
                </a: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214</a:t>
                </a:r>
              </a:p>
              <a:p>
                <a:pPr fontAlgn="auto">
                  <a:spcBef>
                    <a:spcPts val="0"/>
                  </a:spcBef>
                  <a:spcAft>
                    <a:spcPts val="0"/>
                  </a:spcAft>
                  <a:defRPr/>
                </a:pPr>
                <a:r>
                  <a:rPr lang="en-US" i="0" dirty="0">
                    <a:solidFill>
                      <a:prstClr val="white"/>
                    </a:solidFill>
                  </a:rPr>
                  <a:t>231</a:t>
                </a:r>
              </a:p>
              <a:p>
                <a:pPr fontAlgn="auto">
                  <a:spcBef>
                    <a:spcPts val="0"/>
                  </a:spcBef>
                  <a:spcAft>
                    <a:spcPts val="0"/>
                  </a:spcAft>
                  <a:defRPr/>
                </a:pPr>
                <a:r>
                  <a:rPr lang="en-US" i="0" dirty="0">
                    <a:solidFill>
                      <a:prstClr val="white"/>
                    </a:solidFill>
                  </a:rPr>
                  <a:t>200</a:t>
                </a:r>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241</a:t>
                </a:r>
              </a:p>
              <a:p>
                <a:pPr fontAlgn="auto">
                  <a:spcBef>
                    <a:spcPts val="0"/>
                  </a:spcBef>
                  <a:spcAft>
                    <a:spcPts val="0"/>
                  </a:spcAft>
                  <a:defRPr/>
                </a:pPr>
                <a:r>
                  <a:rPr lang="en-US" i="0" dirty="0">
                    <a:solidFill>
                      <a:prstClr val="white"/>
                    </a:solidFill>
                  </a:rPr>
                  <a:t>240</a:t>
                </a:r>
              </a:p>
              <a:p>
                <a:pPr fontAlgn="auto">
                  <a:spcBef>
                    <a:spcPts val="0"/>
                  </a:spcBef>
                  <a:spcAft>
                    <a:spcPts val="0"/>
                  </a:spcAft>
                  <a:defRPr/>
                </a:pPr>
                <a:r>
                  <a:rPr lang="en-US" i="0" dirty="0">
                    <a:solidFill>
                      <a:prstClr val="white"/>
                    </a:solidFill>
                  </a:rPr>
                  <a:t>202</a:t>
                </a:r>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251</a:t>
                </a:r>
              </a:p>
              <a:p>
                <a:pPr fontAlgn="auto">
                  <a:spcBef>
                    <a:spcPts val="0"/>
                  </a:spcBef>
                  <a:spcAft>
                    <a:spcPts val="0"/>
                  </a:spcAft>
                  <a:defRPr/>
                </a:pPr>
                <a:r>
                  <a:rPr lang="en-US" i="0" dirty="0">
                    <a:solidFill>
                      <a:prstClr val="white"/>
                    </a:solidFill>
                  </a:rPr>
                  <a:t>251</a:t>
                </a:r>
              </a:p>
              <a:p>
                <a:pPr fontAlgn="auto">
                  <a:spcBef>
                    <a:spcPts val="0"/>
                  </a:spcBef>
                  <a:spcAft>
                    <a:spcPts val="0"/>
                  </a:spcAft>
                  <a:defRPr/>
                </a:pPr>
                <a:r>
                  <a:rPr lang="en-US" i="0" dirty="0">
                    <a:solidFill>
                      <a:prstClr val="white"/>
                    </a:solidFill>
                  </a:rPr>
                  <a:t>241</a:t>
                </a:r>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sz="1800" i="0" dirty="0">
                  <a:solidFill>
                    <a:prstClr val="black"/>
                  </a:solidFill>
                  <a:latin typeface="Calibri"/>
                </a:rPr>
                <a:t>Title and Content</a:t>
              </a:r>
            </a:p>
          </p:txBody>
        </p:sp>
      </p:grpSp>
      <p:pic>
        <p:nvPicPr>
          <p:cNvPr id="56" name="Picture 4"/>
          <p:cNvPicPr>
            <a:picLocks noChangeAspect="1" noChangeArrowheads="1"/>
          </p:cNvPicPr>
          <p:nvPr userDrawn="1"/>
        </p:nvPicPr>
        <p:blipFill>
          <a:blip r:embed="rId51" cstate="print"/>
          <a:srcRect/>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extLst>
      <p:ext uri="{BB962C8B-B14F-4D97-AF65-F5344CB8AC3E}">
        <p14:creationId xmlns:p14="http://schemas.microsoft.com/office/powerpoint/2010/main" xmlns="" val="289006383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B05FBECE-3EEC-4A47-B4A4-E124E695E50E}"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61819315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210C19C4-3EFE-41FB-844B-B0C92549F577}"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128309200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idx="1"/>
          </p:nvPr>
        </p:nvSpPr>
        <p:spPr>
          <a:xfrm>
            <a:off x="365125" y="904875"/>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0AD3D15D-CCB6-4704-9542-0237AA8CDA9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42227878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extLst>
              <a:ext uri="{28A0092B-C50C-407E-A947-70E740481C1C}">
                <a14:useLocalDpi xmlns:a14="http://schemas.microsoft.com/office/drawing/2010/main" xmlns="" val="0"/>
              </a:ext>
            </a:extLst>
          </a:blip>
          <a:srcRect l="19376" t="20410" r="5469" b="9375"/>
          <a:stretch>
            <a:fillRect/>
          </a:stretch>
        </p:blipFill>
        <p:spPr bwMode="auto">
          <a:xfrm>
            <a:off x="-28575" y="0"/>
            <a:ext cx="9163050" cy="684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109</a:t>
                </a:r>
              </a:p>
              <a:p>
                <a:pPr fontAlgn="auto">
                  <a:spcBef>
                    <a:spcPts val="0"/>
                  </a:spcBef>
                  <a:spcAft>
                    <a:spcPts val="0"/>
                  </a:spcAft>
                  <a:defRPr/>
                </a:pPr>
                <a:r>
                  <a:rPr lang="en-US" i="0" dirty="0">
                    <a:solidFill>
                      <a:prstClr val="white"/>
                    </a:solidFill>
                  </a:rPr>
                  <a:t>207</a:t>
                </a:r>
              </a:p>
              <a:p>
                <a:pPr fontAlgn="auto">
                  <a:spcBef>
                    <a:spcPts val="0"/>
                  </a:spcBef>
                  <a:spcAft>
                    <a:spcPts val="0"/>
                  </a:spcAft>
                  <a:defRPr/>
                </a:pPr>
                <a:r>
                  <a:rPr lang="en-US" i="0" dirty="0">
                    <a:solidFill>
                      <a:prstClr val="white"/>
                    </a:solidFill>
                  </a:rPr>
                  <a:t>246</a:t>
                </a:r>
              </a:p>
            </p:txBody>
          </p:sp>
          <p:sp>
            <p:nvSpPr>
              <p:cNvPr id="9" name="TextBox 9"/>
              <p:cNvSpPr txBox="1">
                <a:spLocks noChangeArrowheads="1"/>
              </p:cNvSpPr>
              <p:nvPr>
                <p:custDataLst>
                  <p:tags r:id="rId2"/>
                </p:custDataLst>
              </p:nvPr>
            </p:nvSpPr>
            <p:spPr bwMode="auto">
              <a:xfrm>
                <a:off x="952500" y="1524193"/>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rgbClr val="1F497D"/>
                    </a:solidFill>
                  </a:rPr>
                  <a:t>255</a:t>
                </a:r>
              </a:p>
              <a:p>
                <a:pPr fontAlgn="auto">
                  <a:spcBef>
                    <a:spcPts val="0"/>
                  </a:spcBef>
                  <a:spcAft>
                    <a:spcPts val="0"/>
                  </a:spcAft>
                  <a:defRPr/>
                </a:pPr>
                <a:r>
                  <a:rPr lang="en-US" i="0" dirty="0">
                    <a:solidFill>
                      <a:srgbClr val="1F497D"/>
                    </a:solidFill>
                  </a:rPr>
                  <a:t>255</a:t>
                </a:r>
              </a:p>
              <a:p>
                <a:pPr fontAlgn="auto">
                  <a:spcBef>
                    <a:spcPts val="0"/>
                  </a:spcBef>
                  <a:spcAft>
                    <a:spcPts val="0"/>
                  </a:spcAft>
                  <a:defRPr/>
                </a:pPr>
                <a:r>
                  <a:rPr lang="en-US" i="0" dirty="0">
                    <a:solidFill>
                      <a:srgbClr val="1F497D"/>
                    </a:solidFill>
                  </a:rPr>
                  <a:t>255</a:t>
                </a:r>
              </a:p>
            </p:txBody>
          </p:sp>
          <p:sp>
            <p:nvSpPr>
              <p:cNvPr id="11" name="TextBox 11"/>
              <p:cNvSpPr txBox="1">
                <a:spLocks noChangeArrowheads="1"/>
              </p:cNvSpPr>
              <p:nvPr>
                <p:custDataLst>
                  <p:tags r:id="rId4"/>
                </p:custDataLst>
              </p:nvPr>
            </p:nvSpPr>
            <p:spPr bwMode="auto">
              <a:xfrm>
                <a:off x="2095500" y="1524193"/>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131</a:t>
                </a:r>
              </a:p>
              <a:p>
                <a:pPr fontAlgn="auto">
                  <a:spcBef>
                    <a:spcPts val="0"/>
                  </a:spcBef>
                  <a:spcAft>
                    <a:spcPts val="0"/>
                  </a:spcAft>
                  <a:defRPr/>
                </a:pPr>
                <a:r>
                  <a:rPr lang="en-US" i="0" dirty="0">
                    <a:solidFill>
                      <a:prstClr val="white"/>
                    </a:solidFill>
                  </a:rPr>
                  <a:t>56</a:t>
                </a:r>
              </a:p>
              <a:p>
                <a:pPr fontAlgn="auto">
                  <a:spcBef>
                    <a:spcPts val="0"/>
                  </a:spcBef>
                  <a:spcAft>
                    <a:spcPts val="0"/>
                  </a:spcAft>
                  <a:defRPr/>
                </a:pPr>
                <a:r>
                  <a:rPr lang="en-US" i="0" dirty="0">
                    <a:solidFill>
                      <a:prstClr val="white"/>
                    </a:solidFill>
                  </a:rPr>
                  <a:t>155</a:t>
                </a:r>
              </a:p>
            </p:txBody>
          </p:sp>
          <p:sp>
            <p:nvSpPr>
              <p:cNvPr id="13" name="TextBox 13"/>
              <p:cNvSpPr txBox="1">
                <a:spLocks noChangeArrowheads="1"/>
              </p:cNvSpPr>
              <p:nvPr>
                <p:custDataLst>
                  <p:tags r:id="rId6"/>
                </p:custDataLst>
              </p:nvPr>
            </p:nvSpPr>
            <p:spPr bwMode="auto">
              <a:xfrm>
                <a:off x="3238500" y="1524193"/>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0</a:t>
                </a:r>
              </a:p>
              <a:p>
                <a:pPr fontAlgn="auto">
                  <a:spcBef>
                    <a:spcPts val="0"/>
                  </a:spcBef>
                  <a:spcAft>
                    <a:spcPts val="0"/>
                  </a:spcAft>
                  <a:defRPr/>
                </a:pPr>
                <a:r>
                  <a:rPr lang="en-US" i="0" dirty="0">
                    <a:solidFill>
                      <a:prstClr val="white"/>
                    </a:solidFill>
                  </a:rPr>
                  <a:t>99</a:t>
                </a:r>
              </a:p>
              <a:p>
                <a:pPr fontAlgn="auto">
                  <a:spcBef>
                    <a:spcPts val="0"/>
                  </a:spcBef>
                  <a:spcAft>
                    <a:spcPts val="0"/>
                  </a:spcAft>
                  <a:defRPr/>
                </a:pPr>
                <a:r>
                  <a:rPr lang="en-US" i="0" dirty="0">
                    <a:solidFill>
                      <a:prstClr val="white"/>
                    </a:solidFill>
                  </a:rPr>
                  <a:t>190</a:t>
                </a:r>
              </a:p>
            </p:txBody>
          </p:sp>
          <p:sp>
            <p:nvSpPr>
              <p:cNvPr id="15" name="TextBox 15"/>
              <p:cNvSpPr txBox="1">
                <a:spLocks noChangeArrowheads="1"/>
              </p:cNvSpPr>
              <p:nvPr>
                <p:custDataLst>
                  <p:tags r:id="rId8"/>
                </p:custDataLst>
              </p:nvPr>
            </p:nvSpPr>
            <p:spPr bwMode="auto">
              <a:xfrm>
                <a:off x="4381500" y="1524193"/>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85</a:t>
                </a:r>
              </a:p>
              <a:p>
                <a:pPr fontAlgn="auto">
                  <a:spcBef>
                    <a:spcPts val="0"/>
                  </a:spcBef>
                  <a:spcAft>
                    <a:spcPts val="0"/>
                  </a:spcAft>
                  <a:defRPr/>
                </a:pPr>
                <a:r>
                  <a:rPr lang="en-US" i="0" dirty="0">
                    <a:solidFill>
                      <a:prstClr val="white"/>
                    </a:solidFill>
                  </a:rPr>
                  <a:t>165</a:t>
                </a:r>
              </a:p>
              <a:p>
                <a:pPr fontAlgn="auto">
                  <a:spcBef>
                    <a:spcPts val="0"/>
                  </a:spcBef>
                  <a:spcAft>
                    <a:spcPts val="0"/>
                  </a:spcAft>
                  <a:defRPr/>
                </a:pPr>
                <a:r>
                  <a:rPr lang="en-US" i="0" dirty="0">
                    <a:solidFill>
                      <a:prstClr val="white"/>
                    </a:solidFill>
                  </a:rPr>
                  <a:t>28</a:t>
                </a:r>
              </a:p>
            </p:txBody>
          </p:sp>
          <p:sp>
            <p:nvSpPr>
              <p:cNvPr id="17" name="TextBox 17"/>
              <p:cNvSpPr txBox="1">
                <a:spLocks noChangeArrowheads="1"/>
              </p:cNvSpPr>
              <p:nvPr>
                <p:custDataLst>
                  <p:tags r:id="rId10"/>
                </p:custDataLst>
              </p:nvPr>
            </p:nvSpPr>
            <p:spPr bwMode="auto">
              <a:xfrm>
                <a:off x="5524500" y="1524193"/>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214</a:t>
                </a:r>
              </a:p>
              <a:p>
                <a:pPr fontAlgn="auto">
                  <a:spcBef>
                    <a:spcPts val="0"/>
                  </a:spcBef>
                  <a:spcAft>
                    <a:spcPts val="0"/>
                  </a:spcAft>
                  <a:defRPr/>
                </a:pPr>
                <a:r>
                  <a:rPr lang="en-US" i="0" dirty="0">
                    <a:solidFill>
                      <a:prstClr val="white"/>
                    </a:solidFill>
                  </a:rPr>
                  <a:t>73</a:t>
                </a:r>
              </a:p>
              <a:p>
                <a:pPr fontAlgn="auto">
                  <a:spcBef>
                    <a:spcPts val="0"/>
                  </a:spcBef>
                  <a:spcAft>
                    <a:spcPts val="0"/>
                  </a:spcAft>
                  <a:defRPr/>
                </a:pPr>
                <a:r>
                  <a:rPr lang="en-US" i="0" dirty="0">
                    <a:solidFill>
                      <a:prstClr val="white"/>
                    </a:solidFill>
                  </a:rPr>
                  <a:t>42</a:t>
                </a:r>
              </a:p>
            </p:txBody>
          </p:sp>
          <p:sp>
            <p:nvSpPr>
              <p:cNvPr id="19" name="TextBox 19"/>
              <p:cNvSpPr txBox="1">
                <a:spLocks noChangeArrowheads="1"/>
              </p:cNvSpPr>
              <p:nvPr>
                <p:custDataLst>
                  <p:tags r:id="rId12"/>
                </p:custDataLst>
              </p:nvPr>
            </p:nvSpPr>
            <p:spPr bwMode="auto">
              <a:xfrm>
                <a:off x="6667500" y="1524193"/>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185</a:t>
                </a:r>
              </a:p>
              <a:p>
                <a:pPr fontAlgn="auto">
                  <a:spcBef>
                    <a:spcPts val="0"/>
                  </a:spcBef>
                  <a:spcAft>
                    <a:spcPts val="0"/>
                  </a:spcAft>
                  <a:defRPr/>
                </a:pPr>
                <a:r>
                  <a:rPr lang="en-US" i="0" dirty="0">
                    <a:solidFill>
                      <a:prstClr val="white"/>
                    </a:solidFill>
                  </a:rPr>
                  <a:t>175</a:t>
                </a:r>
              </a:p>
              <a:p>
                <a:pPr fontAlgn="auto">
                  <a:spcBef>
                    <a:spcPts val="0"/>
                  </a:spcBef>
                  <a:spcAft>
                    <a:spcPts val="0"/>
                  </a:spcAft>
                  <a:defRPr/>
                </a:pPr>
                <a:r>
                  <a:rPr lang="en-US" i="0" dirty="0">
                    <a:solidFill>
                      <a:prstClr val="white"/>
                    </a:solidFill>
                  </a:rPr>
                  <a:t>164</a:t>
                </a:r>
              </a:p>
            </p:txBody>
          </p:sp>
          <p:sp>
            <p:nvSpPr>
              <p:cNvPr id="21" name="TextBox 21"/>
              <p:cNvSpPr txBox="1">
                <a:spLocks noChangeArrowheads="1"/>
              </p:cNvSpPr>
              <p:nvPr>
                <p:custDataLst>
                  <p:tags r:id="rId14"/>
                </p:custDataLst>
              </p:nvPr>
            </p:nvSpPr>
            <p:spPr bwMode="auto">
              <a:xfrm>
                <a:off x="952500" y="2921369"/>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151</a:t>
                </a:r>
              </a:p>
              <a:p>
                <a:pPr fontAlgn="auto">
                  <a:spcBef>
                    <a:spcPts val="0"/>
                  </a:spcBef>
                  <a:spcAft>
                    <a:spcPts val="0"/>
                  </a:spcAft>
                  <a:defRPr/>
                </a:pPr>
                <a:r>
                  <a:rPr lang="en-US" i="0" dirty="0">
                    <a:solidFill>
                      <a:prstClr val="white"/>
                    </a:solidFill>
                  </a:rPr>
                  <a:t>75</a:t>
                </a:r>
              </a:p>
              <a:p>
                <a:pPr fontAlgn="auto">
                  <a:spcBef>
                    <a:spcPts val="0"/>
                  </a:spcBef>
                  <a:spcAft>
                    <a:spcPts val="0"/>
                  </a:spcAft>
                  <a:defRPr/>
                </a:pPr>
                <a:r>
                  <a:rPr lang="en-US" i="0" dirty="0">
                    <a:solidFill>
                      <a:prstClr val="white"/>
                    </a:solidFill>
                  </a:rPr>
                  <a:t>7</a:t>
                </a:r>
              </a:p>
            </p:txBody>
          </p:sp>
          <p:sp>
            <p:nvSpPr>
              <p:cNvPr id="23" name="TextBox 23"/>
              <p:cNvSpPr txBox="1">
                <a:spLocks noChangeArrowheads="1"/>
              </p:cNvSpPr>
              <p:nvPr>
                <p:custDataLst>
                  <p:tags r:id="rId16"/>
                </p:custDataLst>
              </p:nvPr>
            </p:nvSpPr>
            <p:spPr bwMode="auto">
              <a:xfrm>
                <a:off x="2095500" y="2921369"/>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193</a:t>
                </a:r>
              </a:p>
              <a:p>
                <a:pPr fontAlgn="auto">
                  <a:spcBef>
                    <a:spcPts val="0"/>
                  </a:spcBef>
                  <a:spcAft>
                    <a:spcPts val="0"/>
                  </a:spcAft>
                  <a:defRPr/>
                </a:pPr>
                <a:r>
                  <a:rPr lang="en-US" i="0" dirty="0">
                    <a:solidFill>
                      <a:prstClr val="white"/>
                    </a:solidFill>
                  </a:rPr>
                  <a:t>187</a:t>
                </a:r>
              </a:p>
              <a:p>
                <a:pPr fontAlgn="auto">
                  <a:spcBef>
                    <a:spcPts val="0"/>
                  </a:spcBef>
                  <a:spcAft>
                    <a:spcPts val="0"/>
                  </a:spcAft>
                  <a:defRPr/>
                </a:pPr>
                <a:r>
                  <a:rPr lang="en-US" i="0" dirty="0">
                    <a:solidFill>
                      <a:prstClr val="white"/>
                    </a:solidFill>
                  </a:rPr>
                  <a:t>0</a:t>
                </a:r>
              </a:p>
            </p:txBody>
          </p:sp>
          <p:sp>
            <p:nvSpPr>
              <p:cNvPr id="25" name="TextBox 25"/>
              <p:cNvSpPr txBox="1">
                <a:spLocks noChangeArrowheads="1"/>
              </p:cNvSpPr>
              <p:nvPr>
                <p:custDataLst>
                  <p:tags r:id="rId18"/>
                </p:custDataLst>
              </p:nvPr>
            </p:nvSpPr>
            <p:spPr bwMode="auto">
              <a:xfrm>
                <a:off x="3238500" y="2921369"/>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221</a:t>
                </a:r>
              </a:p>
              <a:p>
                <a:pPr fontAlgn="auto">
                  <a:spcBef>
                    <a:spcPts val="0"/>
                  </a:spcBef>
                  <a:spcAft>
                    <a:spcPts val="0"/>
                  </a:spcAft>
                  <a:defRPr/>
                </a:pPr>
                <a:r>
                  <a:rPr lang="en-US" i="0" dirty="0">
                    <a:solidFill>
                      <a:prstClr val="white"/>
                    </a:solidFill>
                  </a:rPr>
                  <a:t>62</a:t>
                </a:r>
              </a:p>
            </p:txBody>
          </p:sp>
          <p:sp>
            <p:nvSpPr>
              <p:cNvPr id="27" name="TextBox 27"/>
              <p:cNvSpPr txBox="1">
                <a:spLocks noChangeArrowheads="1"/>
              </p:cNvSpPr>
              <p:nvPr>
                <p:custDataLst>
                  <p:tags r:id="rId20"/>
                </p:custDataLst>
              </p:nvPr>
            </p:nvSpPr>
            <p:spPr bwMode="auto">
              <a:xfrm>
                <a:off x="4381500" y="2921369"/>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255</a:t>
                </a:r>
              </a:p>
            </p:txBody>
          </p:sp>
          <p:sp>
            <p:nvSpPr>
              <p:cNvPr id="29" name="TextBox 29"/>
              <p:cNvSpPr txBox="1">
                <a:spLocks noChangeArrowheads="1"/>
              </p:cNvSpPr>
              <p:nvPr>
                <p:custDataLst>
                  <p:tags r:id="rId22"/>
                </p:custDataLst>
              </p:nvPr>
            </p:nvSpPr>
            <p:spPr bwMode="auto">
              <a:xfrm>
                <a:off x="5524500" y="2921369"/>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236</a:t>
                </a:r>
              </a:p>
              <a:p>
                <a:pPr fontAlgn="auto">
                  <a:spcBef>
                    <a:spcPts val="0"/>
                  </a:spcBef>
                  <a:spcAft>
                    <a:spcPts val="0"/>
                  </a:spcAft>
                  <a:defRPr/>
                </a:pPr>
                <a:r>
                  <a:rPr lang="en-US" i="0" dirty="0">
                    <a:solidFill>
                      <a:prstClr val="white"/>
                    </a:solidFill>
                  </a:rPr>
                  <a:t>137</a:t>
                </a:r>
              </a:p>
              <a:p>
                <a:pPr fontAlgn="auto">
                  <a:spcBef>
                    <a:spcPts val="0"/>
                  </a:spcBef>
                  <a:spcAft>
                    <a:spcPts val="0"/>
                  </a:spcAft>
                  <a:defRPr/>
                </a:pPr>
                <a:r>
                  <a:rPr lang="en-US" i="0" dirty="0">
                    <a:solidFill>
                      <a:prstClr val="white"/>
                    </a:solidFill>
                  </a:rPr>
                  <a:t>29</a:t>
                </a:r>
              </a:p>
            </p:txBody>
          </p:sp>
          <p:sp>
            <p:nvSpPr>
              <p:cNvPr id="31" name="TextBox 31"/>
              <p:cNvSpPr txBox="1">
                <a:spLocks noChangeArrowheads="1"/>
              </p:cNvSpPr>
              <p:nvPr>
                <p:custDataLst>
                  <p:tags r:id="rId24"/>
                </p:custDataLst>
              </p:nvPr>
            </p:nvSpPr>
            <p:spPr bwMode="auto">
              <a:xfrm>
                <a:off x="6667500" y="2921369"/>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127</a:t>
                </a:r>
              </a:p>
              <a:p>
                <a:pPr fontAlgn="auto">
                  <a:spcBef>
                    <a:spcPts val="0"/>
                  </a:spcBef>
                  <a:spcAft>
                    <a:spcPts val="0"/>
                  </a:spcAft>
                  <a:defRPr/>
                </a:pPr>
                <a:r>
                  <a:rPr lang="en-US" i="0" dirty="0">
                    <a:solidFill>
                      <a:prstClr val="white"/>
                    </a:solidFill>
                  </a:rPr>
                  <a:t>175</a:t>
                </a:r>
              </a:p>
              <a:p>
                <a:pPr fontAlgn="auto">
                  <a:spcBef>
                    <a:spcPts val="0"/>
                  </a:spcBef>
                  <a:spcAft>
                    <a:spcPts val="0"/>
                  </a:spcAft>
                  <a:defRPr/>
                </a:pPr>
                <a:r>
                  <a:rPr lang="en-US" i="0" dirty="0">
                    <a:solidFill>
                      <a:prstClr val="white"/>
                    </a:solidFill>
                  </a:rPr>
                  <a:t>221</a:t>
                </a:r>
              </a:p>
            </p:txBody>
          </p:sp>
          <p:sp>
            <p:nvSpPr>
              <p:cNvPr id="33" name="TextBox 33"/>
              <p:cNvSpPr txBox="1">
                <a:spLocks noChangeArrowheads="1"/>
              </p:cNvSpPr>
              <p:nvPr>
                <p:custDataLst>
                  <p:tags r:id="rId26"/>
                </p:custDataLst>
              </p:nvPr>
            </p:nvSpPr>
            <p:spPr bwMode="auto">
              <a:xfrm>
                <a:off x="952500" y="4445562"/>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203</a:t>
                </a:r>
              </a:p>
              <a:p>
                <a:pPr fontAlgn="auto">
                  <a:spcBef>
                    <a:spcPts val="0"/>
                  </a:spcBef>
                  <a:spcAft>
                    <a:spcPts val="0"/>
                  </a:spcAft>
                  <a:defRPr/>
                </a:pPr>
                <a:r>
                  <a:rPr lang="en-US" i="0" dirty="0">
                    <a:solidFill>
                      <a:prstClr val="white"/>
                    </a:solidFill>
                  </a:rPr>
                  <a:t>215</a:t>
                </a:r>
              </a:p>
              <a:p>
                <a:pPr fontAlgn="auto">
                  <a:spcBef>
                    <a:spcPts val="0"/>
                  </a:spcBef>
                  <a:spcAft>
                    <a:spcPts val="0"/>
                  </a:spcAft>
                  <a:defRPr/>
                </a:pPr>
                <a:r>
                  <a:rPr lang="en-US" i="0" dirty="0">
                    <a:solidFill>
                      <a:prstClr val="white"/>
                    </a:solidFill>
                  </a:rPr>
                  <a:t>238</a:t>
                </a:r>
              </a:p>
            </p:txBody>
          </p:sp>
          <p:sp>
            <p:nvSpPr>
              <p:cNvPr id="35" name="TextBox 35"/>
              <p:cNvSpPr txBox="1">
                <a:spLocks noChangeArrowheads="1"/>
              </p:cNvSpPr>
              <p:nvPr>
                <p:custDataLst>
                  <p:tags r:id="rId28"/>
                </p:custDataLst>
              </p:nvPr>
            </p:nvSpPr>
            <p:spPr bwMode="auto">
              <a:xfrm>
                <a:off x="2095500" y="4445562"/>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rgbClr val="1F497D"/>
                    </a:solidFill>
                  </a:rPr>
                  <a:t>179</a:t>
                </a:r>
              </a:p>
              <a:p>
                <a:pPr fontAlgn="auto">
                  <a:spcBef>
                    <a:spcPts val="0"/>
                  </a:spcBef>
                  <a:spcAft>
                    <a:spcPts val="0"/>
                  </a:spcAft>
                  <a:defRPr/>
                </a:pPr>
                <a:r>
                  <a:rPr lang="en-US" i="0" dirty="0">
                    <a:solidFill>
                      <a:srgbClr val="1F497D"/>
                    </a:solidFill>
                  </a:rPr>
                  <a:t>149</a:t>
                </a:r>
              </a:p>
              <a:p>
                <a:pPr fontAlgn="auto">
                  <a:spcBef>
                    <a:spcPts val="0"/>
                  </a:spcBef>
                  <a:spcAft>
                    <a:spcPts val="0"/>
                  </a:spcAft>
                  <a:defRPr/>
                </a:pPr>
                <a:r>
                  <a:rPr lang="en-US" i="0" dirty="0">
                    <a:solidFill>
                      <a:srgbClr val="1F497D"/>
                    </a:solidFill>
                  </a:rPr>
                  <a:t>197</a:t>
                </a:r>
              </a:p>
            </p:txBody>
          </p:sp>
          <p:sp>
            <p:nvSpPr>
              <p:cNvPr id="37" name="TextBox 37"/>
              <p:cNvSpPr txBox="1">
                <a:spLocks noChangeArrowheads="1"/>
              </p:cNvSpPr>
              <p:nvPr>
                <p:custDataLst>
                  <p:tags r:id="rId30"/>
                </p:custDataLst>
              </p:nvPr>
            </p:nvSpPr>
            <p:spPr bwMode="auto">
              <a:xfrm>
                <a:off x="3238500" y="4445562"/>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212</a:t>
                </a:r>
              </a:p>
              <a:p>
                <a:pPr fontAlgn="auto">
                  <a:spcBef>
                    <a:spcPts val="0"/>
                  </a:spcBef>
                  <a:spcAft>
                    <a:spcPts val="0"/>
                  </a:spcAft>
                  <a:defRPr/>
                </a:pPr>
                <a:r>
                  <a:rPr lang="en-US" i="0" dirty="0">
                    <a:solidFill>
                      <a:prstClr val="white"/>
                    </a:solidFill>
                  </a:rPr>
                  <a:t>195</a:t>
                </a:r>
              </a:p>
              <a:p>
                <a:pPr fontAlgn="auto">
                  <a:spcBef>
                    <a:spcPts val="0"/>
                  </a:spcBef>
                  <a:spcAft>
                    <a:spcPts val="0"/>
                  </a:spcAft>
                  <a:defRPr/>
                </a:pPr>
                <a:r>
                  <a:rPr lang="en-US" i="0" dirty="0">
                    <a:solidFill>
                      <a:prstClr val="white"/>
                    </a:solidFill>
                  </a:rPr>
                  <a:t>223</a:t>
                </a:r>
              </a:p>
            </p:txBody>
          </p:sp>
          <p:sp>
            <p:nvSpPr>
              <p:cNvPr id="39" name="TextBox 39"/>
              <p:cNvSpPr txBox="1">
                <a:spLocks noChangeArrowheads="1"/>
              </p:cNvSpPr>
              <p:nvPr>
                <p:custDataLst>
                  <p:tags r:id="rId32"/>
                </p:custDataLst>
              </p:nvPr>
            </p:nvSpPr>
            <p:spPr bwMode="auto">
              <a:xfrm>
                <a:off x="4381500" y="4445562"/>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242</a:t>
                </a:r>
              </a:p>
              <a:p>
                <a:pPr fontAlgn="auto">
                  <a:spcBef>
                    <a:spcPts val="0"/>
                  </a:spcBef>
                  <a:spcAft>
                    <a:spcPts val="0"/>
                  </a:spcAft>
                  <a:defRPr/>
                </a:pPr>
                <a:r>
                  <a:rPr lang="en-US" i="0" dirty="0">
                    <a:solidFill>
                      <a:prstClr val="white"/>
                    </a:solidFill>
                  </a:rPr>
                  <a:t>171</a:t>
                </a:r>
              </a:p>
            </p:txBody>
          </p:sp>
          <p:sp>
            <p:nvSpPr>
              <p:cNvPr id="41" name="TextBox 41"/>
              <p:cNvSpPr txBox="1">
                <a:spLocks noChangeArrowheads="1"/>
              </p:cNvSpPr>
              <p:nvPr>
                <p:custDataLst>
                  <p:tags r:id="rId34"/>
                </p:custDataLst>
              </p:nvPr>
            </p:nvSpPr>
            <p:spPr bwMode="auto">
              <a:xfrm>
                <a:off x="5524500" y="4445562"/>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255</a:t>
                </a:r>
              </a:p>
              <a:p>
                <a:pPr fontAlgn="auto">
                  <a:spcBef>
                    <a:spcPts val="0"/>
                  </a:spcBef>
                  <a:spcAft>
                    <a:spcPts val="0"/>
                  </a:spcAft>
                  <a:defRPr/>
                </a:pPr>
                <a:r>
                  <a:rPr lang="en-US" i="0" dirty="0">
                    <a:solidFill>
                      <a:prstClr val="white"/>
                    </a:solidFill>
                  </a:rPr>
                  <a:t>249</a:t>
                </a:r>
              </a:p>
              <a:p>
                <a:pPr fontAlgn="auto">
                  <a:spcBef>
                    <a:spcPts val="0"/>
                  </a:spcBef>
                  <a:spcAft>
                    <a:spcPts val="0"/>
                  </a:spcAft>
                  <a:defRPr/>
                </a:pPr>
                <a:r>
                  <a:rPr lang="en-US" i="0" dirty="0">
                    <a:solidFill>
                      <a:prstClr val="white"/>
                    </a:solidFill>
                  </a:rPr>
                  <a:t>213</a:t>
                </a:r>
              </a:p>
            </p:txBody>
          </p:sp>
          <p:sp>
            <p:nvSpPr>
              <p:cNvPr id="43" name="TextBox 43"/>
              <p:cNvSpPr txBox="1">
                <a:spLocks noChangeArrowheads="1"/>
              </p:cNvSpPr>
              <p:nvPr>
                <p:custDataLst>
                  <p:tags r:id="rId36"/>
                </p:custDataLst>
              </p:nvPr>
            </p:nvSpPr>
            <p:spPr bwMode="auto">
              <a:xfrm>
                <a:off x="6667500" y="4445562"/>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229</a:t>
                </a:r>
              </a:p>
              <a:p>
                <a:pPr fontAlgn="auto">
                  <a:spcBef>
                    <a:spcPts val="0"/>
                  </a:spcBef>
                  <a:spcAft>
                    <a:spcPts val="0"/>
                  </a:spcAft>
                  <a:defRPr/>
                </a:pPr>
                <a:r>
                  <a:rPr lang="en-US" i="0" dirty="0">
                    <a:solidFill>
                      <a:prstClr val="white"/>
                    </a:solidFill>
                  </a:rPr>
                  <a:t>205</a:t>
                </a:r>
              </a:p>
              <a:p>
                <a:pPr fontAlgn="auto">
                  <a:spcBef>
                    <a:spcPts val="0"/>
                  </a:spcBef>
                  <a:spcAft>
                    <a:spcPts val="0"/>
                  </a:spcAft>
                  <a:defRPr/>
                </a:pPr>
                <a:r>
                  <a:rPr lang="en-US" i="0" dirty="0">
                    <a:solidFill>
                      <a:prstClr val="white"/>
                    </a:solidFill>
                  </a:rPr>
                  <a:t>186</a:t>
                </a:r>
              </a:p>
            </p:txBody>
          </p:sp>
          <p:sp>
            <p:nvSpPr>
              <p:cNvPr id="45" name="TextBox 45"/>
              <p:cNvSpPr txBox="1">
                <a:spLocks noChangeArrowheads="1"/>
              </p:cNvSpPr>
              <p:nvPr>
                <p:custDataLst>
                  <p:tags r:id="rId38"/>
                </p:custDataLst>
              </p:nvPr>
            </p:nvSpPr>
            <p:spPr bwMode="auto">
              <a:xfrm>
                <a:off x="952500" y="5842739"/>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248</a:t>
                </a:r>
              </a:p>
              <a:p>
                <a:pPr fontAlgn="auto">
                  <a:spcBef>
                    <a:spcPts val="0"/>
                  </a:spcBef>
                  <a:spcAft>
                    <a:spcPts val="0"/>
                  </a:spcAft>
                  <a:defRPr/>
                </a:pPr>
                <a:r>
                  <a:rPr lang="en-US" i="0" dirty="0">
                    <a:solidFill>
                      <a:prstClr val="white"/>
                    </a:solidFill>
                  </a:rPr>
                  <a:t>241</a:t>
                </a:r>
              </a:p>
              <a:p>
                <a:pPr fontAlgn="auto">
                  <a:spcBef>
                    <a:spcPts val="0"/>
                  </a:spcBef>
                  <a:spcAft>
                    <a:spcPts val="0"/>
                  </a:spcAft>
                  <a:defRPr/>
                </a:pPr>
                <a:r>
                  <a:rPr lang="en-US" i="0" dirty="0">
                    <a:solidFill>
                      <a:prstClr val="white"/>
                    </a:solidFill>
                  </a:rPr>
                  <a:t>235</a:t>
                </a:r>
              </a:p>
            </p:txBody>
          </p:sp>
          <p:sp>
            <p:nvSpPr>
              <p:cNvPr id="47" name="TextBox 47"/>
              <p:cNvSpPr txBox="1">
                <a:spLocks noChangeArrowheads="1"/>
              </p:cNvSpPr>
              <p:nvPr>
                <p:custDataLst>
                  <p:tags r:id="rId40"/>
                </p:custDataLst>
              </p:nvPr>
            </p:nvSpPr>
            <p:spPr bwMode="auto">
              <a:xfrm>
                <a:off x="2095500" y="5842739"/>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srgbClr val="7FAFDD"/>
                    </a:solidFill>
                  </a:rPr>
                  <a:t>180</a:t>
                </a:r>
              </a:p>
              <a:p>
                <a:pPr fontAlgn="auto">
                  <a:spcBef>
                    <a:spcPts val="0"/>
                  </a:spcBef>
                  <a:spcAft>
                    <a:spcPts val="0"/>
                  </a:spcAft>
                  <a:defRPr/>
                </a:pPr>
                <a:r>
                  <a:rPr lang="en-US" i="0" dirty="0">
                    <a:solidFill>
                      <a:srgbClr val="7FAFDD"/>
                    </a:solidFill>
                  </a:rPr>
                  <a:t>213</a:t>
                </a:r>
              </a:p>
              <a:p>
                <a:pPr fontAlgn="auto">
                  <a:spcBef>
                    <a:spcPts val="0"/>
                  </a:spcBef>
                  <a:spcAft>
                    <a:spcPts val="0"/>
                  </a:spcAft>
                  <a:defRPr/>
                </a:pPr>
                <a:r>
                  <a:rPr lang="en-US" i="0" dirty="0">
                    <a:solidFill>
                      <a:srgbClr val="7FAFDD"/>
                    </a:solidFill>
                  </a:rPr>
                  <a:t>154</a:t>
                </a:r>
              </a:p>
            </p:txBody>
          </p:sp>
          <p:sp>
            <p:nvSpPr>
              <p:cNvPr id="49" name="TextBox 49"/>
              <p:cNvSpPr txBox="1">
                <a:spLocks noChangeArrowheads="1"/>
              </p:cNvSpPr>
              <p:nvPr>
                <p:custDataLst>
                  <p:tags r:id="rId42"/>
                </p:custDataLst>
              </p:nvPr>
            </p:nvSpPr>
            <p:spPr bwMode="auto">
              <a:xfrm>
                <a:off x="3238500" y="5842739"/>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214</a:t>
                </a:r>
              </a:p>
              <a:p>
                <a:pPr fontAlgn="auto">
                  <a:spcBef>
                    <a:spcPts val="0"/>
                  </a:spcBef>
                  <a:spcAft>
                    <a:spcPts val="0"/>
                  </a:spcAft>
                  <a:defRPr/>
                </a:pPr>
                <a:r>
                  <a:rPr lang="en-US" i="0" dirty="0">
                    <a:solidFill>
                      <a:prstClr val="white"/>
                    </a:solidFill>
                  </a:rPr>
                  <a:t>231</a:t>
                </a:r>
              </a:p>
              <a:p>
                <a:pPr fontAlgn="auto">
                  <a:spcBef>
                    <a:spcPts val="0"/>
                  </a:spcBef>
                  <a:spcAft>
                    <a:spcPts val="0"/>
                  </a:spcAft>
                  <a:defRPr/>
                </a:pPr>
                <a:r>
                  <a:rPr lang="en-US" i="0" dirty="0">
                    <a:solidFill>
                      <a:prstClr val="white"/>
                    </a:solidFill>
                  </a:rPr>
                  <a:t>200</a:t>
                </a:r>
              </a:p>
            </p:txBody>
          </p:sp>
          <p:sp>
            <p:nvSpPr>
              <p:cNvPr id="51" name="TextBox 51"/>
              <p:cNvSpPr txBox="1">
                <a:spLocks noChangeArrowheads="1"/>
              </p:cNvSpPr>
              <p:nvPr>
                <p:custDataLst>
                  <p:tags r:id="rId44"/>
                </p:custDataLst>
              </p:nvPr>
            </p:nvSpPr>
            <p:spPr bwMode="auto">
              <a:xfrm>
                <a:off x="4381500" y="5842739"/>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241</a:t>
                </a:r>
              </a:p>
              <a:p>
                <a:pPr fontAlgn="auto">
                  <a:spcBef>
                    <a:spcPts val="0"/>
                  </a:spcBef>
                  <a:spcAft>
                    <a:spcPts val="0"/>
                  </a:spcAft>
                  <a:defRPr/>
                </a:pPr>
                <a:r>
                  <a:rPr lang="en-US" i="0" dirty="0">
                    <a:solidFill>
                      <a:prstClr val="white"/>
                    </a:solidFill>
                  </a:rPr>
                  <a:t>240</a:t>
                </a:r>
              </a:p>
              <a:p>
                <a:pPr fontAlgn="auto">
                  <a:spcBef>
                    <a:spcPts val="0"/>
                  </a:spcBef>
                  <a:spcAft>
                    <a:spcPts val="0"/>
                  </a:spcAft>
                  <a:defRPr/>
                </a:pPr>
                <a:r>
                  <a:rPr lang="en-US" i="0" dirty="0">
                    <a:solidFill>
                      <a:prstClr val="white"/>
                    </a:solidFill>
                  </a:rPr>
                  <a:t>202</a:t>
                </a:r>
              </a:p>
            </p:txBody>
          </p:sp>
          <p:sp>
            <p:nvSpPr>
              <p:cNvPr id="53" name="TextBox 53"/>
              <p:cNvSpPr txBox="1">
                <a:spLocks noChangeArrowheads="1"/>
              </p:cNvSpPr>
              <p:nvPr>
                <p:custDataLst>
                  <p:tags r:id="rId46"/>
                </p:custDataLst>
              </p:nvPr>
            </p:nvSpPr>
            <p:spPr bwMode="auto">
              <a:xfrm>
                <a:off x="5524500" y="5842739"/>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dirty="0">
                    <a:solidFill>
                      <a:prstClr val="white"/>
                    </a:solidFill>
                  </a:rPr>
                  <a:t>251</a:t>
                </a:r>
              </a:p>
              <a:p>
                <a:pPr fontAlgn="auto">
                  <a:spcBef>
                    <a:spcPts val="0"/>
                  </a:spcBef>
                  <a:spcAft>
                    <a:spcPts val="0"/>
                  </a:spcAft>
                  <a:defRPr/>
                </a:pPr>
                <a:r>
                  <a:rPr lang="en-US" i="0" dirty="0">
                    <a:solidFill>
                      <a:prstClr val="white"/>
                    </a:solidFill>
                  </a:rPr>
                  <a:t>251</a:t>
                </a:r>
              </a:p>
              <a:p>
                <a:pPr fontAlgn="auto">
                  <a:spcBef>
                    <a:spcPts val="0"/>
                  </a:spcBef>
                  <a:spcAft>
                    <a:spcPts val="0"/>
                  </a:spcAft>
                  <a:defRPr/>
                </a:pPr>
                <a:r>
                  <a:rPr lang="en-US" i="0" dirty="0">
                    <a:solidFill>
                      <a:prstClr val="white"/>
                    </a:solidFill>
                  </a:rPr>
                  <a:t>241</a:t>
                </a:r>
              </a:p>
            </p:txBody>
          </p:sp>
          <p:sp>
            <p:nvSpPr>
              <p:cNvPr id="55" name="TextBox 55"/>
              <p:cNvSpPr txBox="1">
                <a:spLocks noChangeArrowheads="1"/>
              </p:cNvSpPr>
              <p:nvPr>
                <p:custDataLst>
                  <p:tags r:id="rId48"/>
                </p:custDataLst>
              </p:nvPr>
            </p:nvSpPr>
            <p:spPr bwMode="auto">
              <a:xfrm>
                <a:off x="6667500" y="5842739"/>
                <a:ext cx="1397000" cy="276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Light Green 25%</a:t>
                </a:r>
              </a:p>
            </p:txBody>
          </p:sp>
        </p:grpSp>
        <p:sp>
          <p:nvSpPr>
            <p:cNvPr id="7" name="TextBox 7"/>
            <p:cNvSpPr txBox="1">
              <a:spLocks noChangeArrowheads="1"/>
            </p:cNvSpPr>
            <p:nvPr/>
          </p:nvSpPr>
          <p:spPr bwMode="auto">
            <a:xfrm>
              <a:off x="127000" y="0"/>
              <a:ext cx="2540000" cy="3699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i="0" dirty="0" smtClean="0">
                  <a:solidFill>
                    <a:srgbClr val="000000"/>
                  </a:solidFill>
                  <a:latin typeface="Calibri" pitchFamily="34" charset="0"/>
                </a:rPr>
                <a:t>Title and Content</a:t>
              </a:r>
            </a:p>
          </p:txBody>
        </p:sp>
      </p:grpSp>
      <p:pic>
        <p:nvPicPr>
          <p:cNvPr id="56" name="Picture 4"/>
          <p:cNvPicPr>
            <a:picLocks noChangeAspect="1" noChangeArrowheads="1"/>
          </p:cNvPicPr>
          <p:nvPr userDrawn="1"/>
        </p:nvPicPr>
        <p:blipFill>
          <a:blip r:embed="rId51" cstate="print">
            <a:extLst>
              <a:ext uri="{28A0092B-C50C-407E-A947-70E740481C1C}">
                <a14:useLocalDpi xmlns:a14="http://schemas.microsoft.com/office/drawing/2010/main" xmlns="" val="0"/>
              </a:ext>
            </a:extLst>
          </a:blip>
          <a:srcRect l="19609" t="20313" r="5391" b="9277"/>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extLst>
      <p:ext uri="{BB962C8B-B14F-4D97-AF65-F5344CB8AC3E}">
        <p14:creationId xmlns:p14="http://schemas.microsoft.com/office/powerpoint/2010/main" xmlns="" val="124355800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8C56B3C4-4E23-4EEE-B5B7-A95C90AAA33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238801197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365125" y="904875"/>
            <a:ext cx="8229600" cy="4525963"/>
          </a:xfrm>
        </p:spPr>
        <p:txBody>
          <a:bodyPr/>
          <a:lstStyle/>
          <a:p>
            <a:pPr lvl="0"/>
            <a:endParaRPr lang="en-US" noProof="0" dirty="0"/>
          </a:p>
        </p:txBody>
      </p:sp>
      <p:sp>
        <p:nvSpPr>
          <p:cNvPr id="4" name="Slide Number Placeholder 5"/>
          <p:cNvSpPr>
            <a:spLocks noGrp="1"/>
          </p:cNvSpPr>
          <p:nvPr>
            <p:ph type="sldNum" sz="quarter" idx="10"/>
          </p:nvPr>
        </p:nvSpPr>
        <p:spPr/>
        <p:txBody>
          <a:bodyPr/>
          <a:lstStyle>
            <a:lvl1pPr>
              <a:defRPr/>
            </a:lvl1pPr>
          </a:lstStyle>
          <a:p>
            <a:pPr>
              <a:defRPr/>
            </a:pPr>
            <a:fld id="{B9396C5B-84EE-4DF7-BF7E-AC519DB51E7C}"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225841548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65125" y="904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25" y="904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B4F6CC21-3AAA-40DB-9378-3ADF4E9C450D}"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xmlns="" val="242489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8.w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10.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69.xml"/><Relationship Id="rId7" Type="http://schemas.openxmlformats.org/officeDocument/2006/relationships/image" Target="../media/image2.jpeg"/><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image" Target="../media/image1.png"/><Relationship Id="rId5" Type="http://schemas.openxmlformats.org/officeDocument/2006/relationships/theme" Target="../theme/theme11.xml"/><Relationship Id="rId4" Type="http://schemas.openxmlformats.org/officeDocument/2006/relationships/slideLayout" Target="../slideLayouts/slideLayout7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6" Type="http://schemas.openxmlformats.org/officeDocument/2006/relationships/image" Target="../media/image20.jpeg"/><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image" Target="../media/image19.wmf"/><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86.xml"/><Relationship Id="rId7" Type="http://schemas.openxmlformats.org/officeDocument/2006/relationships/image" Target="../media/image2.jpeg"/><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image" Target="../media/image1.png"/><Relationship Id="rId5" Type="http://schemas.openxmlformats.org/officeDocument/2006/relationships/theme" Target="../theme/theme13.xml"/><Relationship Id="rId4" Type="http://schemas.openxmlformats.org/officeDocument/2006/relationships/slideLayout" Target="../slideLayouts/slideLayout87.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90.xml"/><Relationship Id="rId7" Type="http://schemas.openxmlformats.org/officeDocument/2006/relationships/image" Target="../media/image2.jpeg"/><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image" Target="../media/image1.png"/><Relationship Id="rId5" Type="http://schemas.openxmlformats.org/officeDocument/2006/relationships/theme" Target="../theme/theme14.xml"/><Relationship Id="rId4" Type="http://schemas.openxmlformats.org/officeDocument/2006/relationships/slideLayout" Target="../slideLayouts/slideLayout91.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94.xml"/><Relationship Id="rId7" Type="http://schemas.openxmlformats.org/officeDocument/2006/relationships/image" Target="../media/image2.jpeg"/><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image" Target="../media/image1.png"/><Relationship Id="rId5" Type="http://schemas.openxmlformats.org/officeDocument/2006/relationships/theme" Target="../theme/theme15.xml"/><Relationship Id="rId4" Type="http://schemas.openxmlformats.org/officeDocument/2006/relationships/slideLayout" Target="../slideLayouts/slideLayout95.xml"/></Relationships>
</file>

<file path=ppt/slideMasters/_rels/slideMaster16.xml.rels><?xml version="1.0" encoding="UTF-8" standalone="yes"?>
<Relationships xmlns="http://schemas.openxmlformats.org/package/2006/relationships"><Relationship Id="rId8" Type="http://schemas.openxmlformats.org/officeDocument/2006/relationships/theme" Target="../theme/theme16.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5" Type="http://schemas.openxmlformats.org/officeDocument/2006/relationships/slideLayout" Target="../slideLayouts/slideLayout100.xml"/><Relationship Id="rId10" Type="http://schemas.openxmlformats.org/officeDocument/2006/relationships/image" Target="../media/image22.jpeg"/><Relationship Id="rId4" Type="http://schemas.openxmlformats.org/officeDocument/2006/relationships/slideLayout" Target="../slideLayouts/slideLayout99.xml"/><Relationship Id="rId9" Type="http://schemas.openxmlformats.org/officeDocument/2006/relationships/image" Target="../media/image2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5.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7.xml"/><Relationship Id="rId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5.xml"/><Relationship Id="rId1" Type="http://schemas.openxmlformats.org/officeDocument/2006/relationships/slideLayout" Target="../slideLayouts/slideLayout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image" Target="../media/image11.png"/><Relationship Id="rId3" Type="http://schemas.openxmlformats.org/officeDocument/2006/relationships/slideLayout" Target="../slideLayouts/slideLayout11.xml"/><Relationship Id="rId21" Type="http://schemas.openxmlformats.org/officeDocument/2006/relationships/image" Target="../media/image1.png"/><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image" Target="../media/image10.png"/><Relationship Id="rId2" Type="http://schemas.openxmlformats.org/officeDocument/2006/relationships/slideLayout" Target="../slideLayouts/slideLayout10.xml"/><Relationship Id="rId16" Type="http://schemas.openxmlformats.org/officeDocument/2006/relationships/image" Target="../media/image9.png"/><Relationship Id="rId20" Type="http://schemas.openxmlformats.org/officeDocument/2006/relationships/image" Target="../media/image13.jpe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theme" Target="../theme/theme6.xml"/><Relationship Id="rId10" Type="http://schemas.openxmlformats.org/officeDocument/2006/relationships/slideLayout" Target="../slideLayouts/slideLayout18.xml"/><Relationship Id="rId19" Type="http://schemas.openxmlformats.org/officeDocument/2006/relationships/image" Target="../media/image12.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7.xml"/><Relationship Id="rId17" Type="http://schemas.openxmlformats.org/officeDocument/2006/relationships/image" Target="../media/image2.jpeg"/><Relationship Id="rId2" Type="http://schemas.openxmlformats.org/officeDocument/2006/relationships/slideLayout" Target="../slideLayouts/slideLayout24.xml"/><Relationship Id="rId16"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5.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4.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8.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6.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9.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2.jpe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6" cstate="print"/>
          <a:srcRect/>
          <a:stretch>
            <a:fillRect/>
          </a:stretch>
        </p:blipFill>
        <p:spPr bwMode="auto">
          <a:xfrm>
            <a:off x="-28575" y="0"/>
            <a:ext cx="9163050" cy="6848475"/>
          </a:xfrm>
          <a:prstGeom prst="rect">
            <a:avLst/>
          </a:prstGeom>
          <a:noFill/>
          <a:ln w="9525">
            <a:noFill/>
            <a:miter lim="800000"/>
            <a:headEnd/>
            <a:tailEnd/>
          </a:ln>
        </p:spPr>
      </p:pic>
      <p:sp>
        <p:nvSpPr>
          <p:cNvPr id="1027"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188075"/>
            <a:ext cx="2133600" cy="365125"/>
          </a:xfrm>
          <a:prstGeom prst="rect">
            <a:avLst/>
          </a:prstGeom>
        </p:spPr>
        <p:txBody>
          <a:bodyPr vert="horz" lIns="91440" tIns="45720" rIns="91440" bIns="45720" rtlCol="0" anchor="ctr"/>
          <a:lstStyle>
            <a:lvl1pPr algn="r" fontAlgn="auto">
              <a:spcBef>
                <a:spcPts val="0"/>
              </a:spcBef>
              <a:spcAft>
                <a:spcPts val="0"/>
              </a:spcAft>
              <a:defRPr sz="1200" b="0" i="0">
                <a:solidFill>
                  <a:schemeClr val="tx1">
                    <a:tint val="75000"/>
                  </a:schemeClr>
                </a:solidFill>
                <a:latin typeface="+mn-lt"/>
              </a:defRPr>
            </a:lvl1pPr>
          </a:lstStyle>
          <a:p>
            <a:pPr>
              <a:defRPr/>
            </a:pPr>
            <a:fld id="{7BF9B6C7-19EB-411B-9BBC-C946388A926C}" type="slidenum">
              <a:rPr lang="en-US"/>
              <a:pPr>
                <a:defRPr/>
              </a:pPr>
              <a:t>‹#›</a:t>
            </a:fld>
            <a:endParaRPr lang="en-US" dirty="0"/>
          </a:p>
        </p:txBody>
      </p:sp>
      <p:pic>
        <p:nvPicPr>
          <p:cNvPr id="1030" name="Picture 15" descr="Corporate Research Logo"/>
          <p:cNvPicPr>
            <a:picLocks noChangeAspect="1" noChangeArrowheads="1"/>
          </p:cNvPicPr>
          <p:nvPr userDrawn="1"/>
        </p:nvPicPr>
        <p:blipFill>
          <a:blip r:embed="rId7" cstate="print"/>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1" r:id="rId1"/>
    <p:sldLayoutId id="2147484000" r:id="rId2"/>
    <p:sldLayoutId id="2147483999" r:id="rId3"/>
    <p:sldLayoutId id="2147483998" r:id="rId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4038"/>
          </a:xfrm>
          <a:prstGeom prst="rect">
            <a:avLst/>
          </a:prstGeom>
          <a:noFill/>
        </p:spPr>
        <p:txBody>
          <a:bodyPr/>
          <a:lstStyle/>
          <a:p>
            <a:pPr fontAlgn="auto">
              <a:spcAft>
                <a:spcPts val="0"/>
              </a:spcAft>
              <a:defRPr/>
            </a:pPr>
            <a:r>
              <a:rPr lang="en-US" sz="3000" i="0" dirty="0">
                <a:solidFill>
                  <a:schemeClr val="bg1"/>
                </a:solidFill>
                <a:latin typeface="Myriad Pro" pitchFamily="34" charset="0"/>
                <a:ea typeface="+mj-ea"/>
                <a:cs typeface="+mj-cs"/>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a:lstStyle/>
          <a:p>
            <a:pPr fontAlgn="auto">
              <a:spcBef>
                <a:spcPts val="0"/>
              </a:spcBef>
              <a:spcAft>
                <a:spcPts val="0"/>
              </a:spcAft>
              <a:defRPr/>
            </a:pPr>
            <a:endParaRPr lang="en-US" sz="1800" i="0" dirty="0">
              <a:latin typeface="+mn-lt"/>
            </a:endParaRPr>
          </a:p>
        </p:txBody>
      </p:sp>
      <p:sp>
        <p:nvSpPr>
          <p:cNvPr id="62" name="Freeform 6"/>
          <p:cNvSpPr>
            <a:spLocks noChangeAspect="1" noEditPoints="1"/>
          </p:cNvSpPr>
          <p:nvPr/>
        </p:nvSpPr>
        <p:spPr bwMode="auto">
          <a:xfrm>
            <a:off x="425450" y="5899150"/>
            <a:ext cx="1370013" cy="579438"/>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dirty="0">
              <a:latin typeface="+mn-lt"/>
            </a:endParaRPr>
          </a:p>
        </p:txBody>
      </p:sp>
      <p:grpSp>
        <p:nvGrpSpPr>
          <p:cNvPr id="66565"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a:lstStyle/>
            <a:p>
              <a:pPr fontAlgn="auto">
                <a:spcBef>
                  <a:spcPts val="0"/>
                </a:spcBef>
                <a:spcAft>
                  <a:spcPts val="0"/>
                </a:spcAft>
                <a:defRPr/>
              </a:pPr>
              <a:endParaRPr lang="en-US" sz="1800" i="0" dirty="0">
                <a:latin typeface="+mn-lt"/>
              </a:endParaRPr>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dirty="0">
                <a:latin typeface="+mn-lt"/>
              </a:endParaRPr>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dirty="0">
                <a:latin typeface="+mn-lt"/>
              </a:endParaRPr>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dirty="0">
                <a:latin typeface="+mn-lt"/>
              </a:endParaRPr>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a:lstStyle/>
            <a:p>
              <a:pPr fontAlgn="auto">
                <a:spcBef>
                  <a:spcPts val="0"/>
                </a:spcBef>
                <a:spcAft>
                  <a:spcPts val="0"/>
                </a:spcAft>
                <a:defRPr/>
              </a:pPr>
              <a:endParaRPr lang="en-US" sz="1800" i="0" dirty="0">
                <a:latin typeface="+mn-lt"/>
              </a:endParaRPr>
            </a:p>
          </p:txBody>
        </p:sp>
      </p:grpSp>
      <p:sp>
        <p:nvSpPr>
          <p:cNvPr id="19" name="Freeform 9"/>
          <p:cNvSpPr>
            <a:spLocks noEditPoints="1"/>
          </p:cNvSpPr>
          <p:nvPr/>
        </p:nvSpPr>
        <p:spPr bwMode="auto">
          <a:xfrm>
            <a:off x="8181975" y="425450"/>
            <a:ext cx="485775" cy="423863"/>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dirty="0">
              <a:latin typeface="+mn-lt"/>
            </a:endParaRPr>
          </a:p>
        </p:txBody>
      </p:sp>
      <p:pic>
        <p:nvPicPr>
          <p:cNvPr id="66567" name="Picture 4" descr="Q:\Repro 2\New guidelines 2011_12\Final 260411\PPT\OLD\050511\WMF\TATA Patter revised.wmf"/>
          <p:cNvPicPr>
            <a:picLocks noChangeAspect="1" noChangeArrowheads="1"/>
          </p:cNvPicPr>
          <p:nvPr/>
        </p:nvPicPr>
        <p:blipFill>
          <a:blip r:embed="rId13" cstate="print"/>
          <a:srcRect/>
          <a:stretch>
            <a:fillRect/>
          </a:stretch>
        </p:blipFill>
        <p:spPr bwMode="auto">
          <a:xfrm>
            <a:off x="0" y="1344613"/>
            <a:ext cx="2462213" cy="12604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0" r:id="rId1"/>
    <p:sldLayoutId id="2147484059" r:id="rId2"/>
    <p:sldLayoutId id="2147484058" r:id="rId3"/>
    <p:sldLayoutId id="2147484057" r:id="rId4"/>
    <p:sldLayoutId id="2147484056" r:id="rId5"/>
    <p:sldLayoutId id="2147484055" r:id="rId6"/>
    <p:sldLayoutId id="2147484054" r:id="rId7"/>
    <p:sldLayoutId id="2147484053" r:id="rId8"/>
    <p:sldLayoutId id="2147484052" r:id="rId9"/>
    <p:sldLayoutId id="2147484051" r:id="rId10"/>
    <p:sldLayoutId id="2147484050" r:id="rId11"/>
  </p:sldLayoutIdLst>
  <p:hf sldNum="0" hdr="0" ft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6" cstate="print"/>
          <a:srcRect/>
          <a:stretch>
            <a:fillRect/>
          </a:stretch>
        </p:blipFill>
        <p:spPr bwMode="auto">
          <a:xfrm>
            <a:off x="-28575" y="0"/>
            <a:ext cx="9163050" cy="6848475"/>
          </a:xfrm>
          <a:prstGeom prst="rect">
            <a:avLst/>
          </a:prstGeom>
          <a:noFill/>
          <a:ln w="9525">
            <a:noFill/>
            <a:miter lim="800000"/>
            <a:headEnd/>
            <a:tailEnd/>
          </a:ln>
        </p:spPr>
      </p:pic>
      <p:sp>
        <p:nvSpPr>
          <p:cNvPr id="1027"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188075"/>
            <a:ext cx="2133600" cy="365125"/>
          </a:xfrm>
          <a:prstGeom prst="rect">
            <a:avLst/>
          </a:prstGeom>
        </p:spPr>
        <p:txBody>
          <a:bodyPr vert="horz" lIns="91440" tIns="45720" rIns="91440" bIns="45720" rtlCol="0" anchor="ctr"/>
          <a:lstStyle>
            <a:lvl1pPr algn="r" fontAlgn="auto">
              <a:spcBef>
                <a:spcPts val="0"/>
              </a:spcBef>
              <a:spcAft>
                <a:spcPts val="0"/>
              </a:spcAft>
              <a:defRPr sz="1200" b="0" i="0">
                <a:solidFill>
                  <a:schemeClr val="tx1">
                    <a:tint val="75000"/>
                  </a:schemeClr>
                </a:solidFill>
                <a:latin typeface="+mn-lt"/>
              </a:defRPr>
            </a:lvl1pPr>
          </a:lstStyle>
          <a:p>
            <a:pPr>
              <a:defRPr/>
            </a:pPr>
            <a:fld id="{7BF9B6C7-19EB-411B-9BBC-C946388A926C}" type="slidenum">
              <a:rPr lang="en-US">
                <a:solidFill>
                  <a:prstClr val="black">
                    <a:tint val="75000"/>
                  </a:prstClr>
                </a:solidFill>
              </a:rPr>
              <a:pPr>
                <a:defRPr/>
              </a:pPr>
              <a:t>‹#›</a:t>
            </a:fld>
            <a:endParaRPr lang="en-US" dirty="0">
              <a:solidFill>
                <a:prstClr val="black">
                  <a:tint val="75000"/>
                </a:prstClr>
              </a:solidFill>
            </a:endParaRPr>
          </a:p>
        </p:txBody>
      </p:sp>
      <p:pic>
        <p:nvPicPr>
          <p:cNvPr id="1030" name="Picture 15" descr="Corporate Research Logo"/>
          <p:cNvPicPr>
            <a:picLocks noChangeAspect="1" noChangeArrowheads="1"/>
          </p:cNvPicPr>
          <p:nvPr userDrawn="1"/>
        </p:nvPicPr>
        <p:blipFill>
          <a:blip r:embed="rId7" cstate="print"/>
          <a:srcRect/>
          <a:stretch>
            <a:fillRect/>
          </a:stretch>
        </p:blipFill>
        <p:spPr bwMode="auto">
          <a:xfrm>
            <a:off x="8153400" y="0"/>
            <a:ext cx="990600" cy="762000"/>
          </a:xfrm>
          <a:prstGeom prst="rect">
            <a:avLst/>
          </a:prstGeom>
          <a:noFill/>
          <a:ln w="9525">
            <a:noFill/>
            <a:miter lim="800000"/>
            <a:headEnd/>
            <a:tailEnd/>
          </a:ln>
        </p:spPr>
      </p:pic>
    </p:spTree>
    <p:extLst>
      <p:ext uri="{BB962C8B-B14F-4D97-AF65-F5344CB8AC3E}">
        <p14:creationId xmlns:p14="http://schemas.microsoft.com/office/powerpoint/2010/main" xmlns="" val="2016624966"/>
      </p:ext>
    </p:extLst>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i="0" dirty="0">
              <a:solidFill>
                <a:prstClr val="white"/>
              </a:solidFill>
            </a:endParaRPr>
          </a:p>
        </p:txBody>
      </p:sp>
      <p:sp>
        <p:nvSpPr>
          <p:cNvPr id="81" name="Rectangle 80"/>
          <p:cNvSpPr/>
          <p:nvPr/>
        </p:nvSpPr>
        <p:spPr>
          <a:xfrm>
            <a:off x="0" y="0"/>
            <a:ext cx="9144000" cy="762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i="0" dirty="0">
              <a:solidFill>
                <a:prstClr val="white"/>
              </a:solidFill>
            </a:endParaRPr>
          </a:p>
        </p:txBody>
      </p:sp>
      <p:sp>
        <p:nvSpPr>
          <p:cNvPr id="1028" name="Title Placeholder 1"/>
          <p:cNvSpPr>
            <a:spLocks noGrp="1"/>
          </p:cNvSpPr>
          <p:nvPr>
            <p:ph type="title"/>
          </p:nvPr>
        </p:nvSpPr>
        <p:spPr bwMode="auto">
          <a:xfrm>
            <a:off x="1295400" y="125413"/>
            <a:ext cx="6934200" cy="487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Text Placeholder 2"/>
          <p:cNvSpPr>
            <a:spLocks noGrp="1"/>
          </p:cNvSpPr>
          <p:nvPr>
            <p:ph type="body" idx="1"/>
          </p:nvPr>
        </p:nvSpPr>
        <p:spPr bwMode="auto">
          <a:xfrm>
            <a:off x="228600" y="838200"/>
            <a:ext cx="86868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endParaRPr lang="en-US" smtClean="0"/>
          </a:p>
        </p:txBody>
      </p:sp>
      <p:grpSp>
        <p:nvGrpSpPr>
          <p:cNvPr id="1030" name="Group 8"/>
          <p:cNvGrpSpPr>
            <a:grpSpLocks noChangeAspect="1"/>
          </p:cNvGrpSpPr>
          <p:nvPr/>
        </p:nvGrpSpPr>
        <p:grpSpPr bwMode="auto">
          <a:xfrm>
            <a:off x="425450" y="6502400"/>
            <a:ext cx="2422525"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sp>
          <p:nvSpPr>
            <p:cNvPr id="77" name="Freeform 9"/>
            <p:cNvSpPr>
              <a:spLocks noEditPoints="1"/>
            </p:cNvSpPr>
            <p:nvPr userDrawn="1"/>
          </p:nvSpPr>
          <p:spPr bwMode="auto">
            <a:xfrm>
              <a:off x="1355" y="3744"/>
              <a:ext cx="462" cy="79"/>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sp>
          <p:nvSpPr>
            <p:cNvPr id="78" name="Freeform 10"/>
            <p:cNvSpPr>
              <a:spLocks noEditPoints="1"/>
            </p:cNvSpPr>
            <p:nvPr userDrawn="1"/>
          </p:nvSpPr>
          <p:spPr bwMode="auto">
            <a:xfrm>
              <a:off x="590" y="3744"/>
              <a:ext cx="737" cy="79"/>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a:lstStyle/>
          <a:p>
            <a:pPr fontAlgn="auto">
              <a:spcBef>
                <a:spcPts val="0"/>
              </a:spcBef>
              <a:spcAft>
                <a:spcPts val="0"/>
              </a:spcAft>
              <a:defRPr/>
            </a:pPr>
            <a:endParaRPr lang="en-US" sz="1800" i="0" dirty="0">
              <a:solidFill>
                <a:srgbClr val="000000"/>
              </a:solidFill>
              <a:latin typeface="Myriad Pro"/>
            </a:endParaRPr>
          </a:p>
        </p:txBody>
      </p:sp>
      <p:pic>
        <p:nvPicPr>
          <p:cNvPr id="1032" name="Picture 2" descr="Q:\Repro 2\New guidelines 2011_12\Final 260411\PPT\OLD\050511\WMF\text slide pattern_2 boxes_060511.wmf"/>
          <p:cNvPicPr>
            <a:picLocks noChangeAspect="1" noChangeArrowheads="1"/>
          </p:cNvPicPr>
          <p:nvPr/>
        </p:nvPicPr>
        <p:blipFill>
          <a:blip r:embed="rId15" cstate="print"/>
          <a:srcRect/>
          <a:stretch>
            <a:fillRect/>
          </a:stretch>
        </p:blipFill>
        <p:spPr bwMode="auto">
          <a:xfrm>
            <a:off x="0" y="0"/>
            <a:ext cx="1244600" cy="762000"/>
          </a:xfrm>
          <a:prstGeom prst="rect">
            <a:avLst/>
          </a:prstGeom>
          <a:noFill/>
          <a:ln w="9525">
            <a:noFill/>
            <a:miter lim="800000"/>
            <a:headEnd/>
            <a:tailEnd/>
          </a:ln>
        </p:spPr>
      </p:pic>
      <p:pic>
        <p:nvPicPr>
          <p:cNvPr id="1033" name="Picture 2" descr="C:\Documents and Settings\362221\My Documents\TCS\Miscellaneous\Corporate Research Logo.JPG"/>
          <p:cNvPicPr>
            <a:picLocks noChangeAspect="1" noChangeArrowheads="1"/>
          </p:cNvPicPr>
          <p:nvPr/>
        </p:nvPicPr>
        <p:blipFill>
          <a:blip r:embed="rId16" cstate="print"/>
          <a:srcRect/>
          <a:stretch>
            <a:fillRect/>
          </a:stretch>
        </p:blipFill>
        <p:spPr bwMode="auto">
          <a:xfrm>
            <a:off x="8305800" y="0"/>
            <a:ext cx="838200" cy="762000"/>
          </a:xfrm>
          <a:prstGeom prst="rect">
            <a:avLst/>
          </a:prstGeom>
          <a:noFill/>
          <a:ln w="9525">
            <a:noFill/>
            <a:miter lim="800000"/>
            <a:headEnd/>
            <a:tailEnd/>
          </a:ln>
        </p:spPr>
      </p:pic>
      <p:sp>
        <p:nvSpPr>
          <p:cNvPr id="16" name="Slide Number Placeholder 3"/>
          <p:cNvSpPr txBox="1">
            <a:spLocks noGrp="1"/>
          </p:cNvSpPr>
          <p:nvPr/>
        </p:nvSpPr>
        <p:spPr bwMode="auto">
          <a:xfrm>
            <a:off x="4240213" y="6405563"/>
            <a:ext cx="663575" cy="360362"/>
          </a:xfrm>
          <a:prstGeom prst="rect">
            <a:avLst/>
          </a:prstGeom>
          <a:noFill/>
          <a:ln w="9525">
            <a:noFill/>
            <a:miter lim="800000"/>
            <a:headEnd/>
            <a:tailEnd/>
          </a:ln>
        </p:spPr>
        <p:txBody>
          <a:bodyPr lIns="98854" tIns="49427" rIns="98854" bIns="49427" anchor="ctr"/>
          <a:lstStyle/>
          <a:p>
            <a:pPr algn="ctr">
              <a:defRPr/>
            </a:pPr>
            <a:r>
              <a:rPr lang="en-US" sz="1000" i="0" dirty="0">
                <a:solidFill>
                  <a:srgbClr val="4E84C4"/>
                </a:solidFill>
                <a:latin typeface="Arial" pitchFamily="34" charset="0"/>
              </a:rPr>
              <a:t>- </a:t>
            </a:r>
            <a:fld id="{9DC7C7C0-FB84-458B-BC5C-1D23FD7D31F8}" type="slidenum">
              <a:rPr lang="en-US" sz="1000" i="0">
                <a:solidFill>
                  <a:srgbClr val="4E84C4"/>
                </a:solidFill>
                <a:latin typeface="Arial" pitchFamily="34" charset="0"/>
              </a:rPr>
              <a:pPr algn="ctr">
                <a:defRPr/>
              </a:pPr>
              <a:t>‹#›</a:t>
            </a:fld>
            <a:r>
              <a:rPr lang="en-US" sz="1000" i="0" dirty="0">
                <a:solidFill>
                  <a:srgbClr val="4E84C4"/>
                </a:solidFill>
                <a:latin typeface="Arial" pitchFamily="34" charset="0"/>
              </a:rPr>
              <a:t> -</a:t>
            </a:r>
          </a:p>
        </p:txBody>
      </p:sp>
    </p:spTree>
    <p:extLst>
      <p:ext uri="{BB962C8B-B14F-4D97-AF65-F5344CB8AC3E}">
        <p14:creationId xmlns:p14="http://schemas.microsoft.com/office/powerpoint/2010/main" xmlns="" val="4188473268"/>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 id="2147484081" r:id="rId12"/>
    <p:sldLayoutId id="2147484082" r:id="rId13"/>
  </p:sldLayoutIdLst>
  <p:transition>
    <p:fade/>
  </p:transition>
  <p:hf sldNum="0" hdr="0" ftr="0" dt="0"/>
  <p:txStyles>
    <p:titleStyle>
      <a:lvl1pPr algn="l" rtl="0" eaLnBrk="0" fontAlgn="base" hangingPunct="0">
        <a:spcBef>
          <a:spcPct val="0"/>
        </a:spcBef>
        <a:spcAft>
          <a:spcPct val="0"/>
        </a:spcAft>
        <a:defRPr sz="2200" b="1" kern="1200">
          <a:solidFill>
            <a:schemeClr val="bg1"/>
          </a:solidFill>
          <a:latin typeface="Myriad Pro" pitchFamily="34" charset="0"/>
          <a:ea typeface="+mj-ea"/>
          <a:cs typeface="+mj-cs"/>
        </a:defRPr>
      </a:lvl1pPr>
      <a:lvl2pPr algn="l" rtl="0" eaLnBrk="0" fontAlgn="base" hangingPunct="0">
        <a:spcBef>
          <a:spcPct val="0"/>
        </a:spcBef>
        <a:spcAft>
          <a:spcPct val="0"/>
        </a:spcAft>
        <a:defRPr sz="2200" b="1">
          <a:solidFill>
            <a:schemeClr val="bg1"/>
          </a:solidFill>
          <a:latin typeface="Myriad Pro"/>
        </a:defRPr>
      </a:lvl2pPr>
      <a:lvl3pPr algn="l" rtl="0" eaLnBrk="0" fontAlgn="base" hangingPunct="0">
        <a:spcBef>
          <a:spcPct val="0"/>
        </a:spcBef>
        <a:spcAft>
          <a:spcPct val="0"/>
        </a:spcAft>
        <a:defRPr sz="2200" b="1">
          <a:solidFill>
            <a:schemeClr val="bg1"/>
          </a:solidFill>
          <a:latin typeface="Myriad Pro"/>
        </a:defRPr>
      </a:lvl3pPr>
      <a:lvl4pPr algn="l" rtl="0" eaLnBrk="0" fontAlgn="base" hangingPunct="0">
        <a:spcBef>
          <a:spcPct val="0"/>
        </a:spcBef>
        <a:spcAft>
          <a:spcPct val="0"/>
        </a:spcAft>
        <a:defRPr sz="2200" b="1">
          <a:solidFill>
            <a:schemeClr val="bg1"/>
          </a:solidFill>
          <a:latin typeface="Myriad Pro"/>
        </a:defRPr>
      </a:lvl4pPr>
      <a:lvl5pPr algn="l" rtl="0" eaLnBrk="0" fontAlgn="base" hangingPunct="0">
        <a:spcBef>
          <a:spcPct val="0"/>
        </a:spcBef>
        <a:spcAft>
          <a:spcPct val="0"/>
        </a:spcAft>
        <a:defRPr sz="2200" b="1">
          <a:solidFill>
            <a:schemeClr val="bg1"/>
          </a:solidFill>
          <a:latin typeface="Myriad Pro"/>
        </a:defRPr>
      </a:lvl5pPr>
      <a:lvl6pPr marL="457200" algn="l" rtl="0" fontAlgn="base">
        <a:spcBef>
          <a:spcPct val="0"/>
        </a:spcBef>
        <a:spcAft>
          <a:spcPct val="0"/>
        </a:spcAft>
        <a:defRPr sz="2200" b="1">
          <a:solidFill>
            <a:schemeClr val="bg1"/>
          </a:solidFill>
          <a:latin typeface="Myriad Pro"/>
        </a:defRPr>
      </a:lvl6pPr>
      <a:lvl7pPr marL="914400" algn="l" rtl="0" fontAlgn="base">
        <a:spcBef>
          <a:spcPct val="0"/>
        </a:spcBef>
        <a:spcAft>
          <a:spcPct val="0"/>
        </a:spcAft>
        <a:defRPr sz="2200" b="1">
          <a:solidFill>
            <a:schemeClr val="bg1"/>
          </a:solidFill>
          <a:latin typeface="Myriad Pro"/>
        </a:defRPr>
      </a:lvl7pPr>
      <a:lvl8pPr marL="1371600" algn="l" rtl="0" fontAlgn="base">
        <a:spcBef>
          <a:spcPct val="0"/>
        </a:spcBef>
        <a:spcAft>
          <a:spcPct val="0"/>
        </a:spcAft>
        <a:defRPr sz="2200" b="1">
          <a:solidFill>
            <a:schemeClr val="bg1"/>
          </a:solidFill>
          <a:latin typeface="Myriad Pro"/>
        </a:defRPr>
      </a:lvl8pPr>
      <a:lvl9pPr marL="1828800" algn="l" rtl="0" fontAlgn="base">
        <a:spcBef>
          <a:spcPct val="0"/>
        </a:spcBef>
        <a:spcAft>
          <a:spcPct val="0"/>
        </a:spcAft>
        <a:defRPr sz="2200" b="1">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sz="3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16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sz="1400"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6" cstate="print"/>
          <a:srcRect/>
          <a:stretch>
            <a:fillRect/>
          </a:stretch>
        </p:blipFill>
        <p:spPr bwMode="auto">
          <a:xfrm>
            <a:off x="-28575" y="0"/>
            <a:ext cx="9163050" cy="6848475"/>
          </a:xfrm>
          <a:prstGeom prst="rect">
            <a:avLst/>
          </a:prstGeom>
          <a:noFill/>
          <a:ln w="9525">
            <a:noFill/>
            <a:miter lim="800000"/>
            <a:headEnd/>
            <a:tailEnd/>
          </a:ln>
        </p:spPr>
      </p:pic>
      <p:sp>
        <p:nvSpPr>
          <p:cNvPr id="1027"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188075"/>
            <a:ext cx="2133600" cy="365125"/>
          </a:xfrm>
          <a:prstGeom prst="rect">
            <a:avLst/>
          </a:prstGeom>
        </p:spPr>
        <p:txBody>
          <a:bodyPr vert="horz" lIns="91440" tIns="45720" rIns="91440" bIns="45720" rtlCol="0" anchor="ctr"/>
          <a:lstStyle>
            <a:lvl1pPr algn="r" fontAlgn="auto">
              <a:spcBef>
                <a:spcPts val="0"/>
              </a:spcBef>
              <a:spcAft>
                <a:spcPts val="0"/>
              </a:spcAft>
              <a:defRPr sz="1200" b="0" i="0">
                <a:solidFill>
                  <a:schemeClr val="tx1">
                    <a:tint val="75000"/>
                  </a:schemeClr>
                </a:solidFill>
                <a:latin typeface="+mn-lt"/>
              </a:defRPr>
            </a:lvl1pPr>
          </a:lstStyle>
          <a:p>
            <a:pPr>
              <a:defRPr/>
            </a:pPr>
            <a:fld id="{7BF9B6C7-19EB-411B-9BBC-C946388A926C}" type="slidenum">
              <a:rPr lang="en-US">
                <a:solidFill>
                  <a:prstClr val="black">
                    <a:tint val="75000"/>
                  </a:prstClr>
                </a:solidFill>
              </a:rPr>
              <a:pPr>
                <a:defRPr/>
              </a:pPr>
              <a:t>‹#›</a:t>
            </a:fld>
            <a:endParaRPr lang="en-US" dirty="0">
              <a:solidFill>
                <a:prstClr val="black">
                  <a:tint val="75000"/>
                </a:prstClr>
              </a:solidFill>
            </a:endParaRPr>
          </a:p>
        </p:txBody>
      </p:sp>
      <p:pic>
        <p:nvPicPr>
          <p:cNvPr id="1030" name="Picture 15" descr="Corporate Research Logo"/>
          <p:cNvPicPr>
            <a:picLocks noChangeAspect="1" noChangeArrowheads="1"/>
          </p:cNvPicPr>
          <p:nvPr userDrawn="1"/>
        </p:nvPicPr>
        <p:blipFill>
          <a:blip r:embed="rId7" cstate="print"/>
          <a:srcRect/>
          <a:stretch>
            <a:fillRect/>
          </a:stretch>
        </p:blipFill>
        <p:spPr bwMode="auto">
          <a:xfrm>
            <a:off x="8153400" y="0"/>
            <a:ext cx="990600" cy="762000"/>
          </a:xfrm>
          <a:prstGeom prst="rect">
            <a:avLst/>
          </a:prstGeom>
          <a:noFill/>
          <a:ln w="9525">
            <a:noFill/>
            <a:miter lim="800000"/>
            <a:headEnd/>
            <a:tailEnd/>
          </a:ln>
        </p:spPr>
      </p:pic>
    </p:spTree>
    <p:extLst>
      <p:ext uri="{BB962C8B-B14F-4D97-AF65-F5344CB8AC3E}">
        <p14:creationId xmlns:p14="http://schemas.microsoft.com/office/powerpoint/2010/main" xmlns="" val="3779220505"/>
      </p:ext>
    </p:extLst>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6" cstate="print"/>
          <a:srcRect/>
          <a:stretch>
            <a:fillRect/>
          </a:stretch>
        </p:blipFill>
        <p:spPr bwMode="auto">
          <a:xfrm>
            <a:off x="-28575" y="0"/>
            <a:ext cx="9163050" cy="6848475"/>
          </a:xfrm>
          <a:prstGeom prst="rect">
            <a:avLst/>
          </a:prstGeom>
          <a:noFill/>
          <a:ln w="9525">
            <a:noFill/>
            <a:miter lim="800000"/>
            <a:headEnd/>
            <a:tailEnd/>
          </a:ln>
        </p:spPr>
      </p:pic>
      <p:sp>
        <p:nvSpPr>
          <p:cNvPr id="1027"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188075"/>
            <a:ext cx="2133600" cy="365125"/>
          </a:xfrm>
          <a:prstGeom prst="rect">
            <a:avLst/>
          </a:prstGeom>
        </p:spPr>
        <p:txBody>
          <a:bodyPr vert="horz" lIns="91440" tIns="45720" rIns="91440" bIns="45720" rtlCol="0" anchor="ctr"/>
          <a:lstStyle>
            <a:lvl1pPr algn="r" fontAlgn="auto">
              <a:spcBef>
                <a:spcPts val="0"/>
              </a:spcBef>
              <a:spcAft>
                <a:spcPts val="0"/>
              </a:spcAft>
              <a:defRPr sz="1200" b="0" i="0">
                <a:solidFill>
                  <a:schemeClr val="tx1">
                    <a:tint val="75000"/>
                  </a:schemeClr>
                </a:solidFill>
                <a:latin typeface="+mn-lt"/>
              </a:defRPr>
            </a:lvl1pPr>
          </a:lstStyle>
          <a:p>
            <a:pPr>
              <a:defRPr/>
            </a:pPr>
            <a:fld id="{7BF9B6C7-19EB-411B-9BBC-C946388A926C}" type="slidenum">
              <a:rPr lang="en-US">
                <a:solidFill>
                  <a:prstClr val="black">
                    <a:tint val="75000"/>
                  </a:prstClr>
                </a:solidFill>
              </a:rPr>
              <a:pPr>
                <a:defRPr/>
              </a:pPr>
              <a:t>‹#›</a:t>
            </a:fld>
            <a:endParaRPr lang="en-US" dirty="0">
              <a:solidFill>
                <a:prstClr val="black">
                  <a:tint val="75000"/>
                </a:prstClr>
              </a:solidFill>
            </a:endParaRPr>
          </a:p>
        </p:txBody>
      </p:sp>
      <p:pic>
        <p:nvPicPr>
          <p:cNvPr id="1030" name="Picture 15" descr="Corporate Research Logo"/>
          <p:cNvPicPr>
            <a:picLocks noChangeAspect="1" noChangeArrowheads="1"/>
          </p:cNvPicPr>
          <p:nvPr/>
        </p:nvPicPr>
        <p:blipFill>
          <a:blip r:embed="rId7" cstate="print"/>
          <a:srcRect/>
          <a:stretch>
            <a:fillRect/>
          </a:stretch>
        </p:blipFill>
        <p:spPr bwMode="auto">
          <a:xfrm>
            <a:off x="8153400" y="0"/>
            <a:ext cx="990600" cy="762000"/>
          </a:xfrm>
          <a:prstGeom prst="rect">
            <a:avLst/>
          </a:prstGeom>
          <a:noFill/>
          <a:ln w="9525">
            <a:noFill/>
            <a:miter lim="800000"/>
            <a:headEnd/>
            <a:tailEnd/>
          </a:ln>
        </p:spPr>
      </p:pic>
    </p:spTree>
    <p:extLst>
      <p:ext uri="{BB962C8B-B14F-4D97-AF65-F5344CB8AC3E}">
        <p14:creationId xmlns:p14="http://schemas.microsoft.com/office/powerpoint/2010/main" xmlns="" val="2690688887"/>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6" cstate="print"/>
          <a:srcRect/>
          <a:stretch>
            <a:fillRect/>
          </a:stretch>
        </p:blipFill>
        <p:spPr bwMode="auto">
          <a:xfrm>
            <a:off x="-28575" y="0"/>
            <a:ext cx="9163050" cy="6848475"/>
          </a:xfrm>
          <a:prstGeom prst="rect">
            <a:avLst/>
          </a:prstGeom>
          <a:noFill/>
          <a:ln w="9525">
            <a:noFill/>
            <a:miter lim="800000"/>
            <a:headEnd/>
            <a:tailEnd/>
          </a:ln>
        </p:spPr>
      </p:pic>
      <p:sp>
        <p:nvSpPr>
          <p:cNvPr id="1027"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188075"/>
            <a:ext cx="2133600" cy="365125"/>
          </a:xfrm>
          <a:prstGeom prst="rect">
            <a:avLst/>
          </a:prstGeom>
        </p:spPr>
        <p:txBody>
          <a:bodyPr vert="horz" lIns="91440" tIns="45720" rIns="91440" bIns="45720" rtlCol="0" anchor="ctr"/>
          <a:lstStyle>
            <a:lvl1pPr algn="r" fontAlgn="auto">
              <a:spcBef>
                <a:spcPts val="0"/>
              </a:spcBef>
              <a:spcAft>
                <a:spcPts val="0"/>
              </a:spcAft>
              <a:defRPr sz="1200" b="0" i="0">
                <a:solidFill>
                  <a:schemeClr val="tx1">
                    <a:tint val="75000"/>
                  </a:schemeClr>
                </a:solidFill>
                <a:latin typeface="+mn-lt"/>
              </a:defRPr>
            </a:lvl1pPr>
          </a:lstStyle>
          <a:p>
            <a:pPr>
              <a:defRPr/>
            </a:pPr>
            <a:fld id="{7BF9B6C7-19EB-411B-9BBC-C946388A926C}" type="slidenum">
              <a:rPr lang="en-US">
                <a:solidFill>
                  <a:prstClr val="black">
                    <a:tint val="75000"/>
                  </a:prstClr>
                </a:solidFill>
              </a:rPr>
              <a:pPr>
                <a:defRPr/>
              </a:pPr>
              <a:t>‹#›</a:t>
            </a:fld>
            <a:endParaRPr lang="en-US" dirty="0">
              <a:solidFill>
                <a:prstClr val="black">
                  <a:tint val="75000"/>
                </a:prstClr>
              </a:solidFill>
            </a:endParaRPr>
          </a:p>
        </p:txBody>
      </p:sp>
      <p:pic>
        <p:nvPicPr>
          <p:cNvPr id="1030" name="Picture 15" descr="Corporate Research Logo"/>
          <p:cNvPicPr>
            <a:picLocks noChangeAspect="1" noChangeArrowheads="1"/>
          </p:cNvPicPr>
          <p:nvPr userDrawn="1"/>
        </p:nvPicPr>
        <p:blipFill>
          <a:blip r:embed="rId7" cstate="print"/>
          <a:srcRect/>
          <a:stretch>
            <a:fillRect/>
          </a:stretch>
        </p:blipFill>
        <p:spPr bwMode="auto">
          <a:xfrm>
            <a:off x="8153400" y="0"/>
            <a:ext cx="990600" cy="762000"/>
          </a:xfrm>
          <a:prstGeom prst="rect">
            <a:avLst/>
          </a:prstGeom>
          <a:noFill/>
          <a:ln w="9525">
            <a:noFill/>
            <a:miter lim="800000"/>
            <a:headEnd/>
            <a:tailEnd/>
          </a:ln>
        </p:spPr>
      </p:pic>
    </p:spTree>
    <p:extLst>
      <p:ext uri="{BB962C8B-B14F-4D97-AF65-F5344CB8AC3E}">
        <p14:creationId xmlns:p14="http://schemas.microsoft.com/office/powerpoint/2010/main" xmlns="" val="3260255258"/>
      </p:ext>
    </p:extLst>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9" cstate="print">
            <a:extLst>
              <a:ext uri="{28A0092B-C50C-407E-A947-70E740481C1C}">
                <a14:useLocalDpi xmlns:a14="http://schemas.microsoft.com/office/drawing/2010/main" xmlns="" val="0"/>
              </a:ext>
            </a:extLst>
          </a:blip>
          <a:srcRect l="19376" t="20410" r="5469" b="9375"/>
          <a:stretch>
            <a:fillRect/>
          </a:stretch>
        </p:blipFill>
        <p:spPr bwMode="auto">
          <a:xfrm>
            <a:off x="-28575" y="0"/>
            <a:ext cx="9163050" cy="684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Title Placeholder 1"/>
          <p:cNvSpPr>
            <a:spLocks noGrp="1"/>
          </p:cNvSpPr>
          <p:nvPr>
            <p:ph type="title"/>
          </p:nvPr>
        </p:nvSpPr>
        <p:spPr bwMode="auto">
          <a:xfrm>
            <a:off x="1279525" y="66675"/>
            <a:ext cx="7467600" cy="56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65125" y="90487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DBD1B954-A639-4AFC-B93F-D86094EFC803}" type="slidenum">
              <a:rPr lang="en-US" i="0">
                <a:solidFill>
                  <a:prstClr val="black">
                    <a:tint val="75000"/>
                  </a:prstClr>
                </a:solidFill>
              </a:rPr>
              <a:pPr>
                <a:defRPr/>
              </a:pPr>
              <a:t>‹#›</a:t>
            </a:fld>
            <a:endParaRPr lang="en-US" i="0" dirty="0">
              <a:solidFill>
                <a:prstClr val="black">
                  <a:tint val="75000"/>
                </a:prstClr>
              </a:solidFill>
            </a:endParaRPr>
          </a:p>
        </p:txBody>
      </p:sp>
      <p:pic>
        <p:nvPicPr>
          <p:cNvPr id="1030" name="Picture 15" descr="Corporate Research Logo"/>
          <p:cNvPicPr>
            <a:picLocks noChangeAspect="1" noChangeArrowheads="1"/>
          </p:cNvPicPr>
          <p:nvPr userDrawn="1"/>
        </p:nvPicPr>
        <p:blipFill>
          <a:blip r:embed="rId10" cstate="print">
            <a:extLst>
              <a:ext uri="{28A0092B-C50C-407E-A947-70E740481C1C}">
                <a14:useLocalDpi xmlns:a14="http://schemas.microsoft.com/office/drawing/2010/main" xmlns="" val="0"/>
              </a:ext>
            </a:extLst>
          </a:blip>
          <a:srcRect/>
          <a:stretch>
            <a:fillRect/>
          </a:stretch>
        </p:blipFill>
        <p:spPr bwMode="auto">
          <a:xfrm>
            <a:off x="8153400" y="0"/>
            <a:ext cx="990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4"/>
          <p:cNvPicPr>
            <a:picLocks noChangeAspect="1" noChangeArrowheads="1"/>
          </p:cNvPicPr>
          <p:nvPr/>
        </p:nvPicPr>
        <p:blipFill>
          <a:blip r:embed="rId3" cstate="print"/>
          <a:srcRect/>
          <a:stretch>
            <a:fillRect/>
          </a:stretch>
        </p:blipFill>
        <p:spPr bwMode="auto">
          <a:xfrm>
            <a:off x="0" y="0"/>
            <a:ext cx="9134475" cy="6858000"/>
          </a:xfrm>
          <a:prstGeom prst="rect">
            <a:avLst/>
          </a:prstGeom>
          <a:noFill/>
          <a:ln w="9525">
            <a:noFill/>
            <a:miter lim="800000"/>
            <a:headEnd/>
            <a:tailEnd/>
          </a:ln>
        </p:spPr>
      </p:pic>
      <p:pic>
        <p:nvPicPr>
          <p:cNvPr id="6147" name="Picture 156" descr="tata-trans-new"/>
          <p:cNvPicPr>
            <a:picLocks noChangeAspect="1" noChangeArrowheads="1"/>
          </p:cNvPicPr>
          <p:nvPr/>
        </p:nvPicPr>
        <p:blipFill>
          <a:blip r:embed="rId4" cstate="print"/>
          <a:srcRect/>
          <a:stretch>
            <a:fillRect/>
          </a:stretch>
        </p:blipFill>
        <p:spPr bwMode="auto">
          <a:xfrm>
            <a:off x="8229600" y="428625"/>
            <a:ext cx="466725" cy="430213"/>
          </a:xfrm>
          <a:prstGeom prst="rect">
            <a:avLst/>
          </a:prstGeom>
          <a:noFill/>
          <a:ln w="9525">
            <a:noFill/>
            <a:miter lim="800000"/>
            <a:headEnd/>
            <a:tailEnd/>
          </a:ln>
        </p:spPr>
      </p:pic>
      <p:sp>
        <p:nvSpPr>
          <p:cNvPr id="6148"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4001" r:id="rId1"/>
  </p:sldLayoutIdLst>
  <p:hf sldNum="0"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cstate="print"/>
          <a:srcRect/>
          <a:stretch>
            <a:fillRect/>
          </a:stretch>
        </p:blipFill>
        <p:spPr bwMode="auto">
          <a:xfrm>
            <a:off x="0" y="0"/>
            <a:ext cx="9144000" cy="6908800"/>
          </a:xfrm>
          <a:prstGeom prst="rect">
            <a:avLst/>
          </a:prstGeom>
          <a:noFill/>
          <a:ln w="9525">
            <a:noFill/>
            <a:miter lim="800000"/>
            <a:headEnd/>
            <a:tailEnd/>
          </a:ln>
        </p:spPr>
      </p:pic>
      <p:pic>
        <p:nvPicPr>
          <p:cNvPr id="8195" name="Picture 156" descr="tata-trans-new"/>
          <p:cNvPicPr>
            <a:picLocks noChangeAspect="1" noChangeArrowheads="1"/>
          </p:cNvPicPr>
          <p:nvPr/>
        </p:nvPicPr>
        <p:blipFill>
          <a:blip r:embed="rId4" cstate="print"/>
          <a:srcRect/>
          <a:stretch>
            <a:fillRect/>
          </a:stretch>
        </p:blipFill>
        <p:spPr bwMode="auto">
          <a:xfrm>
            <a:off x="8229600" y="428625"/>
            <a:ext cx="466725" cy="430213"/>
          </a:xfrm>
          <a:prstGeom prst="rect">
            <a:avLst/>
          </a:prstGeom>
          <a:noFill/>
          <a:ln w="9525">
            <a:noFill/>
            <a:miter lim="800000"/>
            <a:headEnd/>
            <a:tailEnd/>
          </a:ln>
        </p:spPr>
      </p:pic>
      <p:sp>
        <p:nvSpPr>
          <p:cNvPr id="8196"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4002" r:id="rId1"/>
  </p:sldLayoutIdLst>
  <p:hf sldNum="0"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3" cstate="print"/>
          <a:srcRect/>
          <a:stretch>
            <a:fillRect/>
          </a:stretch>
        </p:blipFill>
        <p:spPr bwMode="auto">
          <a:xfrm>
            <a:off x="-9525" y="0"/>
            <a:ext cx="9153525" cy="6848475"/>
          </a:xfrm>
          <a:prstGeom prst="rect">
            <a:avLst/>
          </a:prstGeom>
          <a:noFill/>
          <a:ln w="9525">
            <a:noFill/>
            <a:miter lim="800000"/>
            <a:headEnd/>
            <a:tailEnd/>
          </a:ln>
        </p:spPr>
      </p:pic>
      <p:pic>
        <p:nvPicPr>
          <p:cNvPr id="10243" name="Picture 156" descr="tata-trans-new"/>
          <p:cNvPicPr>
            <a:picLocks noChangeAspect="1" noChangeArrowheads="1"/>
          </p:cNvPicPr>
          <p:nvPr/>
        </p:nvPicPr>
        <p:blipFill>
          <a:blip r:embed="rId4" cstate="print"/>
          <a:srcRect/>
          <a:stretch>
            <a:fillRect/>
          </a:stretch>
        </p:blipFill>
        <p:spPr bwMode="auto">
          <a:xfrm>
            <a:off x="8229600" y="428625"/>
            <a:ext cx="466725" cy="430213"/>
          </a:xfrm>
          <a:prstGeom prst="rect">
            <a:avLst/>
          </a:prstGeom>
          <a:noFill/>
          <a:ln w="9525">
            <a:noFill/>
            <a:miter lim="800000"/>
            <a:headEnd/>
            <a:tailEnd/>
          </a:ln>
        </p:spPr>
      </p:pic>
      <p:sp>
        <p:nvSpPr>
          <p:cNvPr id="10244"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4003" r:id="rId1"/>
  </p:sldLayoutIdLst>
  <p:hf sldNum="0"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3"/>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4" name="TextBox 3"/>
          <p:cNvSpPr txBox="1"/>
          <p:nvPr/>
        </p:nvSpPr>
        <p:spPr>
          <a:xfrm>
            <a:off x="295275" y="3248025"/>
            <a:ext cx="8239125" cy="549275"/>
          </a:xfrm>
          <a:prstGeom prst="rect">
            <a:avLst/>
          </a:prstGeom>
          <a:noFill/>
        </p:spPr>
        <p:txBody>
          <a:bodyPr>
            <a:spAutoFit/>
          </a:bodyPr>
          <a:lstStyle/>
          <a:p>
            <a:pPr fontAlgn="auto">
              <a:spcAft>
                <a:spcPts val="0"/>
              </a:spcAft>
              <a:defRPr/>
            </a:pPr>
            <a:r>
              <a:rPr lang="en-US" sz="3000" i="0" dirty="0">
                <a:solidFill>
                  <a:schemeClr val="bg1"/>
                </a:solidFill>
                <a:latin typeface="Myriad Pro" pitchFamily="34" charset="0"/>
                <a:ea typeface="+mj-ea"/>
                <a:cs typeface="+mj-cs"/>
              </a:rPr>
              <a:t>Thank You</a:t>
            </a:r>
          </a:p>
        </p:txBody>
      </p:sp>
    </p:spTree>
  </p:cSld>
  <p:clrMap bg1="lt1" tx1="dk1" bg2="lt2" tx2="dk2" accent1="accent1" accent2="accent2" accent3="accent3" accent4="accent4" accent5="accent5" accent6="accent6" hlink="hlink" folHlink="folHlink"/>
  <p:sldLayoutIdLst>
    <p:sldLayoutId id="2147484062" r:id="rId1"/>
  </p:sldLayoutIdLst>
  <p:hf sldNum="0"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4338" name="Group 165"/>
          <p:cNvGrpSpPr>
            <a:grpSpLocks/>
          </p:cNvGrpSpPr>
          <p:nvPr/>
        </p:nvGrpSpPr>
        <p:grpSpPr bwMode="auto">
          <a:xfrm>
            <a:off x="0" y="5113338"/>
            <a:ext cx="9150350" cy="1482725"/>
            <a:chOff x="0" y="3221"/>
            <a:chExt cx="5764" cy="934"/>
          </a:xfrm>
        </p:grpSpPr>
        <p:pic>
          <p:nvPicPr>
            <p:cNvPr id="14349" name="Picture 161" descr="70"/>
            <p:cNvPicPr>
              <a:picLocks noChangeAspect="1" noChangeArrowheads="1"/>
            </p:cNvPicPr>
            <p:nvPr userDrawn="1"/>
          </p:nvPicPr>
          <p:blipFill>
            <a:blip r:embed="rId16" cstate="print"/>
            <a:srcRect l="3949"/>
            <a:stretch>
              <a:fillRect/>
            </a:stretch>
          </p:blipFill>
          <p:spPr bwMode="auto">
            <a:xfrm>
              <a:off x="0" y="3855"/>
              <a:ext cx="5764" cy="134"/>
            </a:xfrm>
            <a:prstGeom prst="rect">
              <a:avLst/>
            </a:prstGeom>
            <a:noFill/>
            <a:ln w="9525">
              <a:noFill/>
              <a:miter lim="800000"/>
              <a:headEnd/>
              <a:tailEnd/>
            </a:ln>
          </p:spPr>
        </p:pic>
        <p:pic>
          <p:nvPicPr>
            <p:cNvPr id="14350" name="Picture 162" descr="70"/>
            <p:cNvPicPr>
              <a:picLocks noChangeAspect="1" noChangeArrowheads="1"/>
            </p:cNvPicPr>
            <p:nvPr userDrawn="1"/>
          </p:nvPicPr>
          <p:blipFill>
            <a:blip r:embed="rId16" cstate="print"/>
            <a:srcRect l="1717" r="2299"/>
            <a:stretch>
              <a:fillRect/>
            </a:stretch>
          </p:blipFill>
          <p:spPr bwMode="auto">
            <a:xfrm>
              <a:off x="0" y="3704"/>
              <a:ext cx="5760" cy="134"/>
            </a:xfrm>
            <a:prstGeom prst="rect">
              <a:avLst/>
            </a:prstGeom>
            <a:noFill/>
            <a:ln w="9525">
              <a:noFill/>
              <a:miter lim="800000"/>
              <a:headEnd/>
              <a:tailEnd/>
            </a:ln>
          </p:spPr>
        </p:pic>
        <p:pic>
          <p:nvPicPr>
            <p:cNvPr id="14351" name="Picture 164" descr="70"/>
            <p:cNvPicPr>
              <a:picLocks noChangeAspect="1" noChangeArrowheads="1"/>
            </p:cNvPicPr>
            <p:nvPr userDrawn="1"/>
          </p:nvPicPr>
          <p:blipFill>
            <a:blip r:embed="rId16" cstate="print"/>
            <a:srcRect l="1717" r="2299"/>
            <a:stretch>
              <a:fillRect/>
            </a:stretch>
          </p:blipFill>
          <p:spPr bwMode="auto">
            <a:xfrm>
              <a:off x="0" y="3409"/>
              <a:ext cx="5760" cy="134"/>
            </a:xfrm>
            <a:prstGeom prst="rect">
              <a:avLst/>
            </a:prstGeom>
            <a:noFill/>
            <a:ln w="9525">
              <a:noFill/>
              <a:miter lim="800000"/>
              <a:headEnd/>
              <a:tailEnd/>
            </a:ln>
          </p:spPr>
        </p:pic>
        <p:pic>
          <p:nvPicPr>
            <p:cNvPr id="14352" name="Picture 153" descr="grad-white-box-2"/>
            <p:cNvPicPr>
              <a:picLocks noChangeAspect="1" noChangeArrowheads="1"/>
            </p:cNvPicPr>
            <p:nvPr userDrawn="1"/>
          </p:nvPicPr>
          <p:blipFill>
            <a:blip r:embed="rId17" cstate="print"/>
            <a:srcRect/>
            <a:stretch>
              <a:fillRect/>
            </a:stretch>
          </p:blipFill>
          <p:spPr bwMode="auto">
            <a:xfrm>
              <a:off x="0" y="3789"/>
              <a:ext cx="5760" cy="366"/>
            </a:xfrm>
            <a:prstGeom prst="rect">
              <a:avLst/>
            </a:prstGeom>
            <a:noFill/>
            <a:ln w="9525">
              <a:noFill/>
              <a:miter lim="800000"/>
              <a:headEnd/>
              <a:tailEnd/>
            </a:ln>
          </p:spPr>
        </p:pic>
        <p:pic>
          <p:nvPicPr>
            <p:cNvPr id="14353" name="Picture 150" descr="grad-white-box-2"/>
            <p:cNvPicPr>
              <a:picLocks noChangeAspect="1" noChangeArrowheads="1"/>
            </p:cNvPicPr>
            <p:nvPr userDrawn="1"/>
          </p:nvPicPr>
          <p:blipFill>
            <a:blip r:embed="rId18" cstate="print"/>
            <a:srcRect r="36000"/>
            <a:stretch>
              <a:fillRect/>
            </a:stretch>
          </p:blipFill>
          <p:spPr bwMode="auto">
            <a:xfrm>
              <a:off x="0" y="3221"/>
              <a:ext cx="5760" cy="366"/>
            </a:xfrm>
            <a:prstGeom prst="rect">
              <a:avLst/>
            </a:prstGeom>
            <a:noFill/>
            <a:ln w="9525">
              <a:noFill/>
              <a:miter lim="800000"/>
              <a:headEnd/>
              <a:tailEnd/>
            </a:ln>
          </p:spPr>
        </p:pic>
        <p:pic>
          <p:nvPicPr>
            <p:cNvPr id="14354" name="Picture 163" descr="70"/>
            <p:cNvPicPr>
              <a:picLocks noChangeAspect="1" noChangeArrowheads="1"/>
            </p:cNvPicPr>
            <p:nvPr userDrawn="1"/>
          </p:nvPicPr>
          <p:blipFill>
            <a:blip r:embed="rId16" cstate="print"/>
            <a:srcRect l="3949"/>
            <a:stretch>
              <a:fillRect/>
            </a:stretch>
          </p:blipFill>
          <p:spPr bwMode="auto">
            <a:xfrm>
              <a:off x="0" y="3558"/>
              <a:ext cx="5764" cy="134"/>
            </a:xfrm>
            <a:prstGeom prst="rect">
              <a:avLst/>
            </a:prstGeom>
            <a:noFill/>
            <a:ln w="9525">
              <a:noFill/>
              <a:miter lim="800000"/>
              <a:headEnd/>
              <a:tailEnd/>
            </a:ln>
          </p:spPr>
        </p:pic>
      </p:grpSp>
      <p:sp>
        <p:nvSpPr>
          <p:cNvPr id="14339" name="Rectangle 3"/>
          <p:cNvSpPr>
            <a:spLocks noGrp="1" noChangeArrowheads="1"/>
          </p:cNvSpPr>
          <p:nvPr>
            <p:ph type="title"/>
          </p:nvPr>
        </p:nvSpPr>
        <p:spPr bwMode="auto">
          <a:xfrm>
            <a:off x="161925" y="53975"/>
            <a:ext cx="8753475" cy="47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4340" name="Rectangle 4"/>
          <p:cNvSpPr>
            <a:spLocks noGrp="1" noChangeArrowheads="1"/>
          </p:cNvSpPr>
          <p:nvPr>
            <p:ph type="body" idx="1"/>
          </p:nvPr>
        </p:nvSpPr>
        <p:spPr bwMode="auto">
          <a:xfrm>
            <a:off x="188913" y="720725"/>
            <a:ext cx="8702675" cy="13239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69" name="Line 73"/>
          <p:cNvSpPr>
            <a:spLocks noChangeShapeType="1"/>
          </p:cNvSpPr>
          <p:nvPr/>
        </p:nvSpPr>
        <p:spPr bwMode="auto">
          <a:xfrm>
            <a:off x="236538" y="519113"/>
            <a:ext cx="8636000" cy="0"/>
          </a:xfrm>
          <a:prstGeom prst="line">
            <a:avLst/>
          </a:prstGeom>
          <a:noFill/>
          <a:ln w="9525">
            <a:solidFill>
              <a:srgbClr val="C0C0C0"/>
            </a:solidFill>
            <a:round/>
            <a:headEnd/>
            <a:tailEnd/>
          </a:ln>
          <a:effectLst/>
        </p:spPr>
        <p:txBody>
          <a:bodyPr/>
          <a:lstStyle/>
          <a:p>
            <a:pPr algn="ctr">
              <a:defRPr/>
            </a:pPr>
            <a:endParaRPr lang="en-US" sz="1600" b="1" i="0" dirty="0"/>
          </a:p>
        </p:txBody>
      </p:sp>
      <p:sp>
        <p:nvSpPr>
          <p:cNvPr id="4193" name="Text Box 97"/>
          <p:cNvSpPr txBox="1">
            <a:spLocks noChangeArrowheads="1"/>
          </p:cNvSpPr>
          <p:nvPr/>
        </p:nvSpPr>
        <p:spPr bwMode="auto">
          <a:xfrm>
            <a:off x="5091113" y="6434138"/>
            <a:ext cx="3894137" cy="152400"/>
          </a:xfrm>
          <a:prstGeom prst="rect">
            <a:avLst/>
          </a:prstGeom>
          <a:noFill/>
          <a:ln w="9525">
            <a:noFill/>
            <a:miter lim="800000"/>
            <a:headEnd/>
            <a:tailEnd/>
          </a:ln>
          <a:effectLst/>
        </p:spPr>
        <p:txBody>
          <a:bodyPr wrap="none" lIns="0" tIns="0" rIns="0" bIns="0"/>
          <a:lstStyle/>
          <a:p>
            <a:pPr algn="r">
              <a:defRPr/>
            </a:pPr>
            <a:r>
              <a:rPr lang="en-US" sz="1000" i="0" dirty="0">
                <a:solidFill>
                  <a:srgbClr val="4E84C4"/>
                </a:solidFill>
                <a:cs typeface="Arial" charset="0"/>
              </a:rPr>
              <a:t>Johnson Controls Inc._06_July_2010</a:t>
            </a:r>
          </a:p>
        </p:txBody>
      </p:sp>
      <p:sp>
        <p:nvSpPr>
          <p:cNvPr id="4192" name="Text Box 96"/>
          <p:cNvSpPr txBox="1">
            <a:spLocks noChangeArrowheads="1"/>
          </p:cNvSpPr>
          <p:nvPr/>
        </p:nvSpPr>
        <p:spPr bwMode="auto">
          <a:xfrm>
            <a:off x="5091113" y="6583363"/>
            <a:ext cx="3894137" cy="152400"/>
          </a:xfrm>
          <a:prstGeom prst="rect">
            <a:avLst/>
          </a:prstGeom>
          <a:noFill/>
          <a:ln w="9525">
            <a:noFill/>
            <a:miter lim="800000"/>
            <a:headEnd/>
            <a:tailEnd/>
          </a:ln>
          <a:effectLst/>
        </p:spPr>
        <p:txBody>
          <a:bodyPr lIns="0" tIns="0" rIns="0" bIns="0">
            <a:spAutoFit/>
          </a:bodyPr>
          <a:lstStyle/>
          <a:p>
            <a:pPr algn="r">
              <a:defRPr/>
            </a:pPr>
            <a:r>
              <a:rPr lang="en-US" sz="1000" i="0" dirty="0">
                <a:solidFill>
                  <a:srgbClr val="4E84C4"/>
                </a:solidFill>
              </a:rPr>
              <a:t>CONFIDENTIAL</a:t>
            </a:r>
          </a:p>
        </p:txBody>
      </p:sp>
      <p:sp>
        <p:nvSpPr>
          <p:cNvPr id="4167" name="Rectangle 71"/>
          <p:cNvSpPr>
            <a:spLocks noGrp="1" noChangeArrowheads="1"/>
          </p:cNvSpPr>
          <p:nvPr>
            <p:ph type="sldNum" sz="quarter" idx="4"/>
          </p:nvPr>
        </p:nvSpPr>
        <p:spPr bwMode="auto">
          <a:xfrm>
            <a:off x="4240213" y="6405563"/>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000" b="0" i="0">
                <a:solidFill>
                  <a:srgbClr val="4E84C4"/>
                </a:solidFill>
                <a:latin typeface="+mn-lt"/>
                <a:cs typeface="+mn-cs"/>
              </a:defRPr>
            </a:lvl1pPr>
          </a:lstStyle>
          <a:p>
            <a:pPr>
              <a:defRPr/>
            </a:pPr>
            <a:r>
              <a:rPr lang="en-US" dirty="0"/>
              <a:t>- </a:t>
            </a:r>
            <a:fld id="{BAC411A6-4D25-43D1-9E4A-5DA26B397ABE}" type="slidenum">
              <a:rPr lang="en-US"/>
              <a:pPr>
                <a:defRPr/>
              </a:pPr>
              <a:t>‹#›</a:t>
            </a:fld>
            <a:r>
              <a:rPr lang="en-US" dirty="0"/>
              <a:t> -</a:t>
            </a:r>
          </a:p>
        </p:txBody>
      </p:sp>
      <p:pic>
        <p:nvPicPr>
          <p:cNvPr id="14345" name="Picture 126" descr="tcs-blue-trans"/>
          <p:cNvPicPr>
            <a:picLocks noChangeAspect="1" noChangeArrowheads="1"/>
          </p:cNvPicPr>
          <p:nvPr/>
        </p:nvPicPr>
        <p:blipFill>
          <a:blip r:embed="rId19" cstate="print"/>
          <a:srcRect/>
          <a:stretch>
            <a:fillRect/>
          </a:stretch>
        </p:blipFill>
        <p:spPr bwMode="auto">
          <a:xfrm>
            <a:off x="169863" y="6513513"/>
            <a:ext cx="2843212" cy="222250"/>
          </a:xfrm>
          <a:prstGeom prst="rect">
            <a:avLst/>
          </a:prstGeom>
          <a:noFill/>
          <a:ln w="9525">
            <a:noFill/>
            <a:miter lim="800000"/>
            <a:headEnd/>
            <a:tailEnd/>
          </a:ln>
        </p:spPr>
      </p:pic>
      <p:pic>
        <p:nvPicPr>
          <p:cNvPr id="14346" name="Picture 17" descr="JCI_c"/>
          <p:cNvPicPr>
            <a:picLocks noChangeAspect="1" noChangeArrowheads="1"/>
          </p:cNvPicPr>
          <p:nvPr userDrawn="1"/>
        </p:nvPicPr>
        <p:blipFill>
          <a:blip r:embed="rId20" cstate="print"/>
          <a:srcRect/>
          <a:stretch>
            <a:fillRect/>
          </a:stretch>
        </p:blipFill>
        <p:spPr bwMode="auto">
          <a:xfrm>
            <a:off x="8305800" y="0"/>
            <a:ext cx="838200" cy="466725"/>
          </a:xfrm>
          <a:prstGeom prst="rect">
            <a:avLst/>
          </a:prstGeom>
          <a:noFill/>
          <a:ln w="9525">
            <a:noFill/>
            <a:miter lim="800000"/>
            <a:headEnd/>
            <a:tailEnd/>
          </a:ln>
        </p:spPr>
      </p:pic>
      <p:pic>
        <p:nvPicPr>
          <p:cNvPr id="14347" name="Picture 3"/>
          <p:cNvPicPr>
            <a:picLocks noChangeAspect="1" noChangeArrowheads="1"/>
          </p:cNvPicPr>
          <p:nvPr userDrawn="1"/>
        </p:nvPicPr>
        <p:blipFill>
          <a:blip r:embed="rId21" cstate="print"/>
          <a:srcRect/>
          <a:stretch>
            <a:fillRect/>
          </a:stretch>
        </p:blipFill>
        <p:spPr bwMode="auto">
          <a:xfrm>
            <a:off x="-28575" y="0"/>
            <a:ext cx="9163050" cy="6848475"/>
          </a:xfrm>
          <a:prstGeom prst="rect">
            <a:avLst/>
          </a:prstGeom>
          <a:noFill/>
          <a:ln w="9525">
            <a:noFill/>
            <a:miter lim="800000"/>
            <a:headEnd/>
            <a:tailEnd/>
          </a:ln>
        </p:spPr>
      </p:pic>
      <p:pic>
        <p:nvPicPr>
          <p:cNvPr id="14348" name="Picture 15" descr="Corporate Research Logo"/>
          <p:cNvPicPr>
            <a:picLocks noChangeAspect="1" noChangeArrowheads="1"/>
          </p:cNvPicPr>
          <p:nvPr userDrawn="1"/>
        </p:nvPicPr>
        <p:blipFill>
          <a:blip r:embed="rId22" cstate="print"/>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6" r:id="rId1"/>
    <p:sldLayoutId id="2147484015" r:id="rId2"/>
    <p:sldLayoutId id="2147484014" r:id="rId3"/>
    <p:sldLayoutId id="2147484013" r:id="rId4"/>
    <p:sldLayoutId id="2147484012" r:id="rId5"/>
    <p:sldLayoutId id="2147484011" r:id="rId6"/>
    <p:sldLayoutId id="2147484010" r:id="rId7"/>
    <p:sldLayoutId id="2147484009" r:id="rId8"/>
    <p:sldLayoutId id="2147484008" r:id="rId9"/>
    <p:sldLayoutId id="2147484007" r:id="rId10"/>
    <p:sldLayoutId id="2147484006" r:id="rId11"/>
    <p:sldLayoutId id="2147484063" r:id="rId12"/>
    <p:sldLayoutId id="2147484005" r:id="rId13"/>
    <p:sldLayoutId id="2147484004" r:id="rId14"/>
  </p:sldLayoutIdLst>
  <p:hf sldNum="0" hdr="0" ftr="0" dt="0"/>
  <p:txStyles>
    <p:titleStyle>
      <a:lvl1pPr algn="l" rtl="0" eaLnBrk="0" fontAlgn="base" hangingPunct="0">
        <a:lnSpc>
          <a:spcPct val="115000"/>
        </a:lnSpc>
        <a:spcBef>
          <a:spcPct val="0"/>
        </a:spcBef>
        <a:spcAft>
          <a:spcPct val="0"/>
        </a:spcAft>
        <a:defRPr sz="2200" b="1">
          <a:solidFill>
            <a:srgbClr val="4E84C4"/>
          </a:solidFill>
          <a:latin typeface="+mj-lt"/>
          <a:ea typeface="+mj-ea"/>
          <a:cs typeface="+mj-cs"/>
        </a:defRPr>
      </a:lvl1pPr>
      <a:lvl2pPr algn="l" rtl="0" eaLnBrk="0" fontAlgn="base" hangingPunct="0">
        <a:lnSpc>
          <a:spcPct val="115000"/>
        </a:lnSpc>
        <a:spcBef>
          <a:spcPct val="0"/>
        </a:spcBef>
        <a:spcAft>
          <a:spcPct val="0"/>
        </a:spcAft>
        <a:defRPr sz="2200" b="1">
          <a:solidFill>
            <a:srgbClr val="4E84C4"/>
          </a:solidFill>
          <a:latin typeface="Arial" pitchFamily="34" charset="0"/>
        </a:defRPr>
      </a:lvl2pPr>
      <a:lvl3pPr algn="l" rtl="0" eaLnBrk="0" fontAlgn="base" hangingPunct="0">
        <a:lnSpc>
          <a:spcPct val="115000"/>
        </a:lnSpc>
        <a:spcBef>
          <a:spcPct val="0"/>
        </a:spcBef>
        <a:spcAft>
          <a:spcPct val="0"/>
        </a:spcAft>
        <a:defRPr sz="2200" b="1">
          <a:solidFill>
            <a:srgbClr val="4E84C4"/>
          </a:solidFill>
          <a:latin typeface="Arial" pitchFamily="34" charset="0"/>
        </a:defRPr>
      </a:lvl3pPr>
      <a:lvl4pPr algn="l" rtl="0" eaLnBrk="0" fontAlgn="base" hangingPunct="0">
        <a:lnSpc>
          <a:spcPct val="115000"/>
        </a:lnSpc>
        <a:spcBef>
          <a:spcPct val="0"/>
        </a:spcBef>
        <a:spcAft>
          <a:spcPct val="0"/>
        </a:spcAft>
        <a:defRPr sz="2200" b="1">
          <a:solidFill>
            <a:srgbClr val="4E84C4"/>
          </a:solidFill>
          <a:latin typeface="Arial" pitchFamily="34" charset="0"/>
        </a:defRPr>
      </a:lvl4pPr>
      <a:lvl5pPr algn="l" rtl="0" eaLnBrk="0" fontAlgn="base" hangingPunct="0">
        <a:lnSpc>
          <a:spcPct val="115000"/>
        </a:lnSpc>
        <a:spcBef>
          <a:spcPct val="0"/>
        </a:spcBef>
        <a:spcAft>
          <a:spcPct val="0"/>
        </a:spcAft>
        <a:defRPr sz="2200" b="1">
          <a:solidFill>
            <a:srgbClr val="4E84C4"/>
          </a:solidFill>
          <a:latin typeface="Arial" pitchFamily="34" charset="0"/>
        </a:defRPr>
      </a:lvl5pPr>
      <a:lvl6pPr marL="457200" algn="l" rtl="0" fontAlgn="base">
        <a:lnSpc>
          <a:spcPct val="115000"/>
        </a:lnSpc>
        <a:spcBef>
          <a:spcPct val="0"/>
        </a:spcBef>
        <a:spcAft>
          <a:spcPct val="0"/>
        </a:spcAft>
        <a:defRPr sz="2200" b="1">
          <a:solidFill>
            <a:srgbClr val="4E84C4"/>
          </a:solidFill>
          <a:latin typeface="Arial" pitchFamily="34" charset="0"/>
        </a:defRPr>
      </a:lvl6pPr>
      <a:lvl7pPr marL="914400" algn="l" rtl="0" fontAlgn="base">
        <a:lnSpc>
          <a:spcPct val="115000"/>
        </a:lnSpc>
        <a:spcBef>
          <a:spcPct val="0"/>
        </a:spcBef>
        <a:spcAft>
          <a:spcPct val="0"/>
        </a:spcAft>
        <a:defRPr sz="2200" b="1">
          <a:solidFill>
            <a:srgbClr val="4E84C4"/>
          </a:solidFill>
          <a:latin typeface="Arial" pitchFamily="34" charset="0"/>
        </a:defRPr>
      </a:lvl7pPr>
      <a:lvl8pPr marL="1371600" algn="l" rtl="0" fontAlgn="base">
        <a:lnSpc>
          <a:spcPct val="115000"/>
        </a:lnSpc>
        <a:spcBef>
          <a:spcPct val="0"/>
        </a:spcBef>
        <a:spcAft>
          <a:spcPct val="0"/>
        </a:spcAft>
        <a:defRPr sz="2200" b="1">
          <a:solidFill>
            <a:srgbClr val="4E84C4"/>
          </a:solidFill>
          <a:latin typeface="Arial" pitchFamily="34" charset="0"/>
        </a:defRPr>
      </a:lvl8pPr>
      <a:lvl9pPr marL="1828800" algn="l" rtl="0" fontAlgn="base">
        <a:lnSpc>
          <a:spcPct val="115000"/>
        </a:lnSpc>
        <a:spcBef>
          <a:spcPct val="0"/>
        </a:spcBef>
        <a:spcAft>
          <a:spcPct val="0"/>
        </a:spcAft>
        <a:defRPr sz="2200" b="1">
          <a:solidFill>
            <a:srgbClr val="4E84C4"/>
          </a:solidFill>
          <a:latin typeface="Arial" pitchFamily="34" charset="0"/>
        </a:defRPr>
      </a:lvl9pPr>
    </p:titleStyle>
    <p:bodyStyle>
      <a:lvl1pPr marL="169863" indent="-169863" algn="l" rtl="0" eaLnBrk="0" fontAlgn="base" hangingPunct="0">
        <a:spcBef>
          <a:spcPct val="20000"/>
        </a:spcBef>
        <a:spcAft>
          <a:spcPct val="0"/>
        </a:spcAft>
        <a:buClr>
          <a:srgbClr val="4E84C4"/>
        </a:buClr>
        <a:buChar char="•"/>
        <a:defRPr sz="1600">
          <a:solidFill>
            <a:srgbClr val="000000"/>
          </a:solidFill>
          <a:latin typeface="+mn-lt"/>
          <a:ea typeface="+mn-ea"/>
          <a:cs typeface="+mn-cs"/>
        </a:defRPr>
      </a:lvl1pPr>
      <a:lvl2pPr marL="457200" indent="-173038" algn="l" rtl="0" eaLnBrk="0" fontAlgn="base" hangingPunct="0">
        <a:spcBef>
          <a:spcPct val="20000"/>
        </a:spcBef>
        <a:spcAft>
          <a:spcPct val="0"/>
        </a:spcAft>
        <a:buClr>
          <a:srgbClr val="4E84C4"/>
        </a:buClr>
        <a:buChar char="–"/>
        <a:defRPr sz="1600">
          <a:solidFill>
            <a:schemeClr val="tx1"/>
          </a:solidFill>
          <a:latin typeface="+mn-lt"/>
        </a:defRPr>
      </a:lvl2pPr>
      <a:lvl3pPr marL="741363" indent="-169863" algn="l" rtl="0" eaLnBrk="0" fontAlgn="base" hangingPunct="0">
        <a:spcBef>
          <a:spcPct val="20000"/>
        </a:spcBef>
        <a:spcAft>
          <a:spcPct val="0"/>
        </a:spcAft>
        <a:buClr>
          <a:srgbClr val="4E84C4"/>
        </a:buClr>
        <a:buChar char="•"/>
        <a:defRPr sz="1400">
          <a:solidFill>
            <a:schemeClr val="tx1"/>
          </a:solidFill>
          <a:latin typeface="+mn-lt"/>
        </a:defRPr>
      </a:lvl3pPr>
      <a:lvl4pPr marL="1027113" indent="-171450" algn="l" rtl="0" eaLnBrk="0" fontAlgn="base" hangingPunct="0">
        <a:spcBef>
          <a:spcPct val="20000"/>
        </a:spcBef>
        <a:spcAft>
          <a:spcPct val="0"/>
        </a:spcAft>
        <a:buClr>
          <a:srgbClr val="4E84C4"/>
        </a:buClr>
        <a:buChar char="–"/>
        <a:defRPr sz="1200">
          <a:solidFill>
            <a:schemeClr val="tx1"/>
          </a:solidFill>
          <a:latin typeface="+mn-lt"/>
        </a:defRPr>
      </a:lvl4pPr>
      <a:lvl5pPr marL="1314450" indent="-171450" algn="l" rtl="0" eaLnBrk="0" fontAlgn="base" hangingPunct="0">
        <a:spcBef>
          <a:spcPct val="20000"/>
        </a:spcBef>
        <a:spcAft>
          <a:spcPct val="0"/>
        </a:spcAft>
        <a:buClr>
          <a:srgbClr val="4E84C4"/>
        </a:buClr>
        <a:buChar char="»"/>
        <a:defRPr sz="1200">
          <a:solidFill>
            <a:schemeClr val="tx1"/>
          </a:solidFill>
          <a:latin typeface="+mn-lt"/>
        </a:defRPr>
      </a:lvl5pPr>
      <a:lvl6pPr marL="1771650" indent="-171450" algn="l" rtl="0" fontAlgn="base">
        <a:spcBef>
          <a:spcPct val="20000"/>
        </a:spcBef>
        <a:spcAft>
          <a:spcPct val="0"/>
        </a:spcAft>
        <a:buClr>
          <a:srgbClr val="4E84C4"/>
        </a:buClr>
        <a:buChar char="»"/>
        <a:defRPr sz="1200">
          <a:solidFill>
            <a:schemeClr val="tx1"/>
          </a:solidFill>
          <a:latin typeface="+mn-lt"/>
        </a:defRPr>
      </a:lvl6pPr>
      <a:lvl7pPr marL="2228850" indent="-171450" algn="l" rtl="0" fontAlgn="base">
        <a:spcBef>
          <a:spcPct val="20000"/>
        </a:spcBef>
        <a:spcAft>
          <a:spcPct val="0"/>
        </a:spcAft>
        <a:buClr>
          <a:srgbClr val="4E84C4"/>
        </a:buClr>
        <a:buChar char="»"/>
        <a:defRPr sz="1200">
          <a:solidFill>
            <a:schemeClr val="tx1"/>
          </a:solidFill>
          <a:latin typeface="+mn-lt"/>
        </a:defRPr>
      </a:lvl7pPr>
      <a:lvl8pPr marL="2686050" indent="-171450" algn="l" rtl="0" fontAlgn="base">
        <a:spcBef>
          <a:spcPct val="20000"/>
        </a:spcBef>
        <a:spcAft>
          <a:spcPct val="0"/>
        </a:spcAft>
        <a:buClr>
          <a:srgbClr val="4E84C4"/>
        </a:buClr>
        <a:buChar char="»"/>
        <a:defRPr sz="1200">
          <a:solidFill>
            <a:schemeClr val="tx1"/>
          </a:solidFill>
          <a:latin typeface="+mn-lt"/>
        </a:defRPr>
      </a:lvl8pPr>
      <a:lvl9pPr marL="3143250" indent="-171450" algn="l" rtl="0" fontAlgn="base">
        <a:spcBef>
          <a:spcPct val="20000"/>
        </a:spcBef>
        <a:spcAft>
          <a:spcPct val="0"/>
        </a:spcAft>
        <a:buClr>
          <a:srgbClr val="4E84C4"/>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1765300" y="207963"/>
            <a:ext cx="6654800" cy="735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pic>
        <p:nvPicPr>
          <p:cNvPr id="29699" name="Picture 3" descr="tcs-blue-trans"/>
          <p:cNvPicPr>
            <a:picLocks noChangeAspect="1" noChangeArrowheads="1"/>
          </p:cNvPicPr>
          <p:nvPr/>
        </p:nvPicPr>
        <p:blipFill>
          <a:blip r:embed="rId13" cstate="print"/>
          <a:srcRect/>
          <a:stretch>
            <a:fillRect/>
          </a:stretch>
        </p:blipFill>
        <p:spPr bwMode="auto">
          <a:xfrm>
            <a:off x="346075" y="6480175"/>
            <a:ext cx="2843213" cy="222250"/>
          </a:xfrm>
          <a:prstGeom prst="rect">
            <a:avLst/>
          </a:prstGeom>
          <a:noFill/>
          <a:ln w="9525">
            <a:noFill/>
            <a:miter lim="800000"/>
            <a:headEnd/>
            <a:tailEnd/>
          </a:ln>
        </p:spPr>
      </p:pic>
      <p:grpSp>
        <p:nvGrpSpPr>
          <p:cNvPr id="29700" name="Group 4"/>
          <p:cNvGrpSpPr>
            <a:grpSpLocks/>
          </p:cNvGrpSpPr>
          <p:nvPr/>
        </p:nvGrpSpPr>
        <p:grpSpPr bwMode="auto">
          <a:xfrm>
            <a:off x="0" y="5365750"/>
            <a:ext cx="9144000" cy="981075"/>
            <a:chOff x="0" y="3380"/>
            <a:chExt cx="5760" cy="618"/>
          </a:xfrm>
        </p:grpSpPr>
        <p:pic>
          <p:nvPicPr>
            <p:cNvPr id="29707" name="Picture 5" descr="200_1row_grey"/>
            <p:cNvPicPr>
              <a:picLocks noChangeAspect="1" noChangeArrowheads="1"/>
            </p:cNvPicPr>
            <p:nvPr userDrawn="1"/>
          </p:nvPicPr>
          <p:blipFill>
            <a:blip r:embed="rId14" cstate="print"/>
            <a:srcRect l="1765" r="4071"/>
            <a:stretch>
              <a:fillRect/>
            </a:stretch>
          </p:blipFill>
          <p:spPr bwMode="auto">
            <a:xfrm>
              <a:off x="0" y="3409"/>
              <a:ext cx="5760" cy="135"/>
            </a:xfrm>
            <a:prstGeom prst="rect">
              <a:avLst/>
            </a:prstGeom>
            <a:noFill/>
            <a:ln w="9525">
              <a:noFill/>
              <a:miter lim="800000"/>
              <a:headEnd/>
              <a:tailEnd/>
            </a:ln>
          </p:spPr>
        </p:pic>
        <p:pic>
          <p:nvPicPr>
            <p:cNvPr id="29708" name="Picture 6" descr="200_1row_grey"/>
            <p:cNvPicPr>
              <a:picLocks noChangeAspect="1" noChangeArrowheads="1"/>
            </p:cNvPicPr>
            <p:nvPr userDrawn="1"/>
          </p:nvPicPr>
          <p:blipFill>
            <a:blip r:embed="rId14" cstate="print"/>
            <a:srcRect l="3891" r="1945"/>
            <a:stretch>
              <a:fillRect/>
            </a:stretch>
          </p:blipFill>
          <p:spPr bwMode="auto">
            <a:xfrm>
              <a:off x="0" y="3558"/>
              <a:ext cx="5760" cy="135"/>
            </a:xfrm>
            <a:prstGeom prst="rect">
              <a:avLst/>
            </a:prstGeom>
            <a:noFill/>
            <a:ln w="9525">
              <a:noFill/>
              <a:miter lim="800000"/>
              <a:headEnd/>
              <a:tailEnd/>
            </a:ln>
          </p:spPr>
        </p:pic>
        <p:pic>
          <p:nvPicPr>
            <p:cNvPr id="29709" name="Picture 7" descr="200_1row_grey"/>
            <p:cNvPicPr>
              <a:picLocks noChangeAspect="1" noChangeArrowheads="1"/>
            </p:cNvPicPr>
            <p:nvPr userDrawn="1"/>
          </p:nvPicPr>
          <p:blipFill>
            <a:blip r:embed="rId14" cstate="print"/>
            <a:srcRect l="1700" r="4137"/>
            <a:stretch>
              <a:fillRect/>
            </a:stretch>
          </p:blipFill>
          <p:spPr bwMode="auto">
            <a:xfrm>
              <a:off x="0" y="3705"/>
              <a:ext cx="5760" cy="135"/>
            </a:xfrm>
            <a:prstGeom prst="rect">
              <a:avLst/>
            </a:prstGeom>
            <a:noFill/>
            <a:ln w="9525">
              <a:noFill/>
              <a:miter lim="800000"/>
              <a:headEnd/>
              <a:tailEnd/>
            </a:ln>
          </p:spPr>
        </p:pic>
        <p:pic>
          <p:nvPicPr>
            <p:cNvPr id="29710" name="Picture 8" descr="200_1row_grey"/>
            <p:cNvPicPr>
              <a:picLocks noChangeAspect="1" noChangeArrowheads="1"/>
            </p:cNvPicPr>
            <p:nvPr userDrawn="1"/>
          </p:nvPicPr>
          <p:blipFill>
            <a:blip r:embed="rId14" cstate="print"/>
            <a:srcRect l="3891" r="1945"/>
            <a:stretch>
              <a:fillRect/>
            </a:stretch>
          </p:blipFill>
          <p:spPr bwMode="auto">
            <a:xfrm>
              <a:off x="0" y="3854"/>
              <a:ext cx="5760" cy="135"/>
            </a:xfrm>
            <a:prstGeom prst="rect">
              <a:avLst/>
            </a:prstGeom>
            <a:noFill/>
            <a:ln w="9525">
              <a:noFill/>
              <a:miter lim="800000"/>
              <a:headEnd/>
              <a:tailEnd/>
            </a:ln>
          </p:spPr>
        </p:pic>
        <p:sp>
          <p:nvSpPr>
            <p:cNvPr id="69641" name="Rectangle 9"/>
            <p:cNvSpPr>
              <a:spLocks noChangeArrowheads="1"/>
            </p:cNvSpPr>
            <p:nvPr userDrawn="1"/>
          </p:nvSpPr>
          <p:spPr bwMode="auto">
            <a:xfrm>
              <a:off x="0" y="3380"/>
              <a:ext cx="5760" cy="238"/>
            </a:xfrm>
            <a:prstGeom prst="rect">
              <a:avLst/>
            </a:prstGeom>
            <a:gradFill rotWithShape="1">
              <a:gsLst>
                <a:gs pos="0">
                  <a:schemeClr val="bg1"/>
                </a:gs>
                <a:gs pos="100000">
                  <a:schemeClr val="bg1">
                    <a:alpha val="0"/>
                  </a:schemeClr>
                </a:gs>
              </a:gsLst>
              <a:lin ang="5400000" scaled="1"/>
            </a:gradFill>
            <a:ln w="12700" algn="ctr">
              <a:noFill/>
              <a:miter lim="800000"/>
              <a:headEnd/>
              <a:tailEnd/>
            </a:ln>
            <a:effectLst/>
          </p:spPr>
          <p:txBody>
            <a:bodyPr wrap="none" anchor="ctr"/>
            <a:lstStyle/>
            <a:p>
              <a:pPr algn="ctr">
                <a:defRPr/>
              </a:pPr>
              <a:endParaRPr lang="en-US" sz="1600" i="0" dirty="0">
                <a:latin typeface="Arial" pitchFamily="34" charset="0"/>
              </a:endParaRPr>
            </a:p>
          </p:txBody>
        </p:sp>
        <p:sp>
          <p:nvSpPr>
            <p:cNvPr id="69642" name="Rectangle 10"/>
            <p:cNvSpPr>
              <a:spLocks noChangeArrowheads="1"/>
            </p:cNvSpPr>
            <p:nvPr userDrawn="1"/>
          </p:nvSpPr>
          <p:spPr bwMode="auto">
            <a:xfrm flipV="1">
              <a:off x="0" y="3680"/>
              <a:ext cx="5760" cy="318"/>
            </a:xfrm>
            <a:prstGeom prst="rect">
              <a:avLst/>
            </a:prstGeom>
            <a:gradFill rotWithShape="1">
              <a:gsLst>
                <a:gs pos="0">
                  <a:schemeClr val="bg1"/>
                </a:gs>
                <a:gs pos="100000">
                  <a:schemeClr val="bg1">
                    <a:alpha val="0"/>
                  </a:schemeClr>
                </a:gs>
              </a:gsLst>
              <a:lin ang="5400000" scaled="1"/>
            </a:gradFill>
            <a:ln w="12700" algn="ctr">
              <a:noFill/>
              <a:miter lim="800000"/>
              <a:headEnd/>
              <a:tailEnd/>
            </a:ln>
            <a:effectLst/>
          </p:spPr>
          <p:txBody>
            <a:bodyPr wrap="none" anchor="ctr"/>
            <a:lstStyle/>
            <a:p>
              <a:pPr algn="ctr">
                <a:defRPr/>
              </a:pPr>
              <a:endParaRPr lang="en-US" sz="1600" i="0" dirty="0">
                <a:latin typeface="Arial" pitchFamily="34" charset="0"/>
              </a:endParaRPr>
            </a:p>
          </p:txBody>
        </p:sp>
      </p:grpSp>
      <p:sp>
        <p:nvSpPr>
          <p:cNvPr id="69643" name="Rectangle 11"/>
          <p:cNvSpPr>
            <a:spLocks noGrp="1" noChangeArrowheads="1"/>
          </p:cNvSpPr>
          <p:nvPr>
            <p:ph type="sldNum" sz="quarter" idx="4"/>
          </p:nvPr>
        </p:nvSpPr>
        <p:spPr bwMode="auto">
          <a:xfrm>
            <a:off x="8477250" y="6461125"/>
            <a:ext cx="381000" cy="265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50000"/>
              </a:spcBef>
              <a:defRPr sz="900" b="1" i="0">
                <a:solidFill>
                  <a:srgbClr val="4E84C4"/>
                </a:solidFill>
                <a:latin typeface="+mj-lt"/>
              </a:defRPr>
            </a:lvl1pPr>
          </a:lstStyle>
          <a:p>
            <a:pPr>
              <a:defRPr/>
            </a:pPr>
            <a:fld id="{CABD804D-5485-4D59-8C24-AB56AFC7ADC8}" type="slidenum">
              <a:rPr lang="en-US"/>
              <a:pPr>
                <a:defRPr/>
              </a:pPr>
              <a:t>‹#›</a:t>
            </a:fld>
            <a:endParaRPr lang="en-US" dirty="0"/>
          </a:p>
        </p:txBody>
      </p:sp>
      <p:sp>
        <p:nvSpPr>
          <p:cNvPr id="69644" name="Rectangle 12"/>
          <p:cNvSpPr>
            <a:spLocks noChangeArrowheads="1"/>
          </p:cNvSpPr>
          <p:nvPr/>
        </p:nvSpPr>
        <p:spPr bwMode="auto">
          <a:xfrm>
            <a:off x="6721475" y="6459538"/>
            <a:ext cx="1412875" cy="315912"/>
          </a:xfrm>
          <a:prstGeom prst="rect">
            <a:avLst/>
          </a:prstGeom>
          <a:noFill/>
          <a:ln w="9525">
            <a:noFill/>
            <a:miter lim="800000"/>
            <a:headEnd/>
            <a:tailEnd/>
          </a:ln>
          <a:effectLst/>
        </p:spPr>
        <p:txBody>
          <a:bodyPr/>
          <a:lstStyle/>
          <a:p>
            <a:pPr algn="r">
              <a:spcBef>
                <a:spcPct val="50000"/>
              </a:spcBef>
              <a:defRPr/>
            </a:pPr>
            <a:fld id="{3A750A82-A889-463A-BFA5-A56BA102A36C}" type="datetime3">
              <a:rPr lang="en-US" sz="900" i="0">
                <a:solidFill>
                  <a:srgbClr val="4E84C4"/>
                </a:solidFill>
                <a:latin typeface="Myriad Pro" pitchFamily="34" charset="0"/>
              </a:rPr>
              <a:pPr algn="r">
                <a:spcBef>
                  <a:spcPct val="50000"/>
                </a:spcBef>
                <a:defRPr/>
              </a:pPr>
              <a:t>18 October 2013</a:t>
            </a:fld>
            <a:endParaRPr lang="en-US" sz="900" i="0" dirty="0">
              <a:solidFill>
                <a:srgbClr val="4E84C4"/>
              </a:solidFill>
              <a:latin typeface="Myriad Pro" pitchFamily="34" charset="0"/>
            </a:endParaRPr>
          </a:p>
        </p:txBody>
      </p:sp>
      <p:sp>
        <p:nvSpPr>
          <p:cNvPr id="29703" name="Rectangle 13"/>
          <p:cNvSpPr>
            <a:spLocks noGrp="1" noChangeArrowheads="1"/>
          </p:cNvSpPr>
          <p:nvPr>
            <p:ph type="body" idx="1"/>
          </p:nvPr>
        </p:nvSpPr>
        <p:spPr bwMode="auto">
          <a:xfrm>
            <a:off x="276225" y="1776413"/>
            <a:ext cx="8447088" cy="45243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9704" name="Picture 15" descr="Corporate Research Logo"/>
          <p:cNvPicPr>
            <a:picLocks noChangeAspect="1" noChangeArrowheads="1"/>
          </p:cNvPicPr>
          <p:nvPr/>
        </p:nvPicPr>
        <p:blipFill>
          <a:blip r:embed="rId15" cstate="print"/>
          <a:srcRect/>
          <a:stretch>
            <a:fillRect/>
          </a:stretch>
        </p:blipFill>
        <p:spPr bwMode="auto">
          <a:xfrm>
            <a:off x="0" y="0"/>
            <a:ext cx="1054100" cy="808038"/>
          </a:xfrm>
          <a:prstGeom prst="rect">
            <a:avLst/>
          </a:prstGeom>
          <a:noFill/>
          <a:ln w="9525">
            <a:noFill/>
            <a:miter lim="800000"/>
            <a:headEnd/>
            <a:tailEnd/>
          </a:ln>
        </p:spPr>
      </p:pic>
      <p:pic>
        <p:nvPicPr>
          <p:cNvPr id="29705" name="Picture 3"/>
          <p:cNvPicPr>
            <a:picLocks noChangeAspect="1" noChangeArrowheads="1"/>
          </p:cNvPicPr>
          <p:nvPr userDrawn="1"/>
        </p:nvPicPr>
        <p:blipFill>
          <a:blip r:embed="rId16" cstate="print"/>
          <a:srcRect/>
          <a:stretch>
            <a:fillRect/>
          </a:stretch>
        </p:blipFill>
        <p:spPr bwMode="auto">
          <a:xfrm>
            <a:off x="-28575" y="0"/>
            <a:ext cx="9163050" cy="6848475"/>
          </a:xfrm>
          <a:prstGeom prst="rect">
            <a:avLst/>
          </a:prstGeom>
          <a:noFill/>
          <a:ln w="9525">
            <a:noFill/>
            <a:miter lim="800000"/>
            <a:headEnd/>
            <a:tailEnd/>
          </a:ln>
        </p:spPr>
      </p:pic>
      <p:pic>
        <p:nvPicPr>
          <p:cNvPr id="29706" name="Picture 15" descr="Corporate Research Logo"/>
          <p:cNvPicPr>
            <a:picLocks noChangeAspect="1" noChangeArrowheads="1"/>
          </p:cNvPicPr>
          <p:nvPr userDrawn="1"/>
        </p:nvPicPr>
        <p:blipFill>
          <a:blip r:embed="rId17" cstate="print"/>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27" r:id="rId1"/>
    <p:sldLayoutId id="2147484026" r:id="rId2"/>
    <p:sldLayoutId id="2147484025" r:id="rId3"/>
    <p:sldLayoutId id="2147484024" r:id="rId4"/>
    <p:sldLayoutId id="2147484023" r:id="rId5"/>
    <p:sldLayoutId id="2147484022" r:id="rId6"/>
    <p:sldLayoutId id="2147484021" r:id="rId7"/>
    <p:sldLayoutId id="2147484020" r:id="rId8"/>
    <p:sldLayoutId id="2147484019" r:id="rId9"/>
    <p:sldLayoutId id="2147484018" r:id="rId10"/>
    <p:sldLayoutId id="2147484017" r:id="rId11"/>
  </p:sldLayoutIdLst>
  <p:hf sldNum="0" hdr="0" ftr="0" dt="0"/>
  <p:txStyles>
    <p:titleStyle>
      <a:lvl1pPr algn="l" rtl="0" eaLnBrk="0" fontAlgn="base" hangingPunct="0">
        <a:lnSpc>
          <a:spcPct val="115000"/>
        </a:lnSpc>
        <a:spcBef>
          <a:spcPct val="0"/>
        </a:spcBef>
        <a:spcAft>
          <a:spcPct val="0"/>
        </a:spcAft>
        <a:defRPr sz="2800">
          <a:solidFill>
            <a:srgbClr val="4E84C4"/>
          </a:solidFill>
          <a:latin typeface="+mj-lt"/>
          <a:ea typeface="+mj-ea"/>
          <a:cs typeface="+mj-cs"/>
        </a:defRPr>
      </a:lvl1pPr>
      <a:lvl2pPr algn="l" rtl="0" eaLnBrk="0" fontAlgn="base" hangingPunct="0">
        <a:lnSpc>
          <a:spcPct val="115000"/>
        </a:lnSpc>
        <a:spcBef>
          <a:spcPct val="0"/>
        </a:spcBef>
        <a:spcAft>
          <a:spcPct val="0"/>
        </a:spcAft>
        <a:defRPr sz="2800">
          <a:solidFill>
            <a:srgbClr val="4E84C4"/>
          </a:solidFill>
          <a:latin typeface="Myriad Pro"/>
        </a:defRPr>
      </a:lvl2pPr>
      <a:lvl3pPr algn="l" rtl="0" eaLnBrk="0" fontAlgn="base" hangingPunct="0">
        <a:lnSpc>
          <a:spcPct val="115000"/>
        </a:lnSpc>
        <a:spcBef>
          <a:spcPct val="0"/>
        </a:spcBef>
        <a:spcAft>
          <a:spcPct val="0"/>
        </a:spcAft>
        <a:defRPr sz="2800">
          <a:solidFill>
            <a:srgbClr val="4E84C4"/>
          </a:solidFill>
          <a:latin typeface="Myriad Pro"/>
        </a:defRPr>
      </a:lvl3pPr>
      <a:lvl4pPr algn="l" rtl="0" eaLnBrk="0" fontAlgn="base" hangingPunct="0">
        <a:lnSpc>
          <a:spcPct val="115000"/>
        </a:lnSpc>
        <a:spcBef>
          <a:spcPct val="0"/>
        </a:spcBef>
        <a:spcAft>
          <a:spcPct val="0"/>
        </a:spcAft>
        <a:defRPr sz="2800">
          <a:solidFill>
            <a:srgbClr val="4E84C4"/>
          </a:solidFill>
          <a:latin typeface="Myriad Pro"/>
        </a:defRPr>
      </a:lvl4pPr>
      <a:lvl5pPr algn="l" rtl="0" eaLnBrk="0" fontAlgn="base" hangingPunct="0">
        <a:lnSpc>
          <a:spcPct val="115000"/>
        </a:lnSpc>
        <a:spcBef>
          <a:spcPct val="0"/>
        </a:spcBef>
        <a:spcAft>
          <a:spcPct val="0"/>
        </a:spcAft>
        <a:defRPr sz="2800">
          <a:solidFill>
            <a:srgbClr val="4E84C4"/>
          </a:solidFill>
          <a:latin typeface="Myriad Pro"/>
        </a:defRPr>
      </a:lvl5pPr>
      <a:lvl6pPr marL="457200" algn="l" rtl="0" fontAlgn="base">
        <a:lnSpc>
          <a:spcPct val="115000"/>
        </a:lnSpc>
        <a:spcBef>
          <a:spcPct val="0"/>
        </a:spcBef>
        <a:spcAft>
          <a:spcPct val="0"/>
        </a:spcAft>
        <a:defRPr sz="2800">
          <a:solidFill>
            <a:srgbClr val="4E84C4"/>
          </a:solidFill>
          <a:latin typeface="Myriad Pro"/>
        </a:defRPr>
      </a:lvl6pPr>
      <a:lvl7pPr marL="914400" algn="l" rtl="0" fontAlgn="base">
        <a:lnSpc>
          <a:spcPct val="115000"/>
        </a:lnSpc>
        <a:spcBef>
          <a:spcPct val="0"/>
        </a:spcBef>
        <a:spcAft>
          <a:spcPct val="0"/>
        </a:spcAft>
        <a:defRPr sz="2800">
          <a:solidFill>
            <a:srgbClr val="4E84C4"/>
          </a:solidFill>
          <a:latin typeface="Myriad Pro"/>
        </a:defRPr>
      </a:lvl7pPr>
      <a:lvl8pPr marL="1371600" algn="l" rtl="0" fontAlgn="base">
        <a:lnSpc>
          <a:spcPct val="115000"/>
        </a:lnSpc>
        <a:spcBef>
          <a:spcPct val="0"/>
        </a:spcBef>
        <a:spcAft>
          <a:spcPct val="0"/>
        </a:spcAft>
        <a:defRPr sz="2800">
          <a:solidFill>
            <a:srgbClr val="4E84C4"/>
          </a:solidFill>
          <a:latin typeface="Myriad Pro"/>
        </a:defRPr>
      </a:lvl8pPr>
      <a:lvl9pPr marL="1828800" algn="l" rtl="0" fontAlgn="base">
        <a:lnSpc>
          <a:spcPct val="115000"/>
        </a:lnSpc>
        <a:spcBef>
          <a:spcPct val="0"/>
        </a:spcBef>
        <a:spcAft>
          <a:spcPct val="0"/>
        </a:spcAft>
        <a:defRPr sz="2800">
          <a:solidFill>
            <a:srgbClr val="4E84C4"/>
          </a:solidFill>
          <a:latin typeface="Myriad Pro"/>
        </a:defRPr>
      </a:lvl9pPr>
    </p:titleStyle>
    <p:bodyStyle>
      <a:lvl1pPr marL="169863" indent="-169863" algn="l" rtl="0" eaLnBrk="0" fontAlgn="base" hangingPunct="0">
        <a:spcBef>
          <a:spcPct val="20000"/>
        </a:spcBef>
        <a:spcAft>
          <a:spcPct val="0"/>
        </a:spcAft>
        <a:buClr>
          <a:srgbClr val="4E84C4"/>
        </a:buClr>
        <a:buChar char="•"/>
        <a:defRPr sz="1600">
          <a:solidFill>
            <a:schemeClr val="tx1"/>
          </a:solidFill>
          <a:latin typeface="+mn-lt"/>
          <a:ea typeface="+mn-ea"/>
          <a:cs typeface="+mn-cs"/>
        </a:defRPr>
      </a:lvl1pPr>
      <a:lvl2pPr marL="457200" indent="-173038" algn="l" rtl="0" eaLnBrk="0" fontAlgn="base" hangingPunct="0">
        <a:spcBef>
          <a:spcPct val="20000"/>
        </a:spcBef>
        <a:spcAft>
          <a:spcPct val="0"/>
        </a:spcAft>
        <a:buClr>
          <a:srgbClr val="4E84C4"/>
        </a:buClr>
        <a:buChar char="–"/>
        <a:defRPr sz="1600">
          <a:solidFill>
            <a:schemeClr val="tx1"/>
          </a:solidFill>
          <a:latin typeface="+mn-lt"/>
        </a:defRPr>
      </a:lvl2pPr>
      <a:lvl3pPr marL="741363" indent="-169863" algn="l" rtl="0" eaLnBrk="0" fontAlgn="base" hangingPunct="0">
        <a:spcBef>
          <a:spcPct val="20000"/>
        </a:spcBef>
        <a:spcAft>
          <a:spcPct val="0"/>
        </a:spcAft>
        <a:buClr>
          <a:srgbClr val="4E84C4"/>
        </a:buClr>
        <a:buChar char="•"/>
        <a:defRPr sz="1400">
          <a:solidFill>
            <a:schemeClr val="tx1"/>
          </a:solidFill>
          <a:latin typeface="+mn-lt"/>
        </a:defRPr>
      </a:lvl3pPr>
      <a:lvl4pPr marL="1027113" indent="-171450" algn="l" rtl="0" eaLnBrk="0" fontAlgn="base" hangingPunct="0">
        <a:spcBef>
          <a:spcPct val="20000"/>
        </a:spcBef>
        <a:spcAft>
          <a:spcPct val="0"/>
        </a:spcAft>
        <a:buClr>
          <a:srgbClr val="4E84C4"/>
        </a:buClr>
        <a:buChar char="–"/>
        <a:defRPr sz="1200">
          <a:solidFill>
            <a:schemeClr val="tx1"/>
          </a:solidFill>
          <a:latin typeface="+mn-lt"/>
        </a:defRPr>
      </a:lvl4pPr>
      <a:lvl5pPr marL="1314450" indent="-171450" algn="l" rtl="0" eaLnBrk="0" fontAlgn="base" hangingPunct="0">
        <a:spcBef>
          <a:spcPct val="20000"/>
        </a:spcBef>
        <a:spcAft>
          <a:spcPct val="0"/>
        </a:spcAft>
        <a:buClr>
          <a:srgbClr val="4E84C4"/>
        </a:buClr>
        <a:buChar char="»"/>
        <a:defRPr sz="1200">
          <a:solidFill>
            <a:schemeClr val="tx1"/>
          </a:solidFill>
          <a:latin typeface="+mn-lt"/>
        </a:defRPr>
      </a:lvl5pPr>
      <a:lvl6pPr marL="1771650" indent="-171450" algn="l" rtl="0" fontAlgn="base">
        <a:spcBef>
          <a:spcPct val="20000"/>
        </a:spcBef>
        <a:spcAft>
          <a:spcPct val="0"/>
        </a:spcAft>
        <a:buClr>
          <a:srgbClr val="4E84C4"/>
        </a:buClr>
        <a:buChar char="»"/>
        <a:defRPr sz="1200">
          <a:solidFill>
            <a:schemeClr val="tx1"/>
          </a:solidFill>
          <a:latin typeface="+mn-lt"/>
        </a:defRPr>
      </a:lvl6pPr>
      <a:lvl7pPr marL="2228850" indent="-171450" algn="l" rtl="0" fontAlgn="base">
        <a:spcBef>
          <a:spcPct val="20000"/>
        </a:spcBef>
        <a:spcAft>
          <a:spcPct val="0"/>
        </a:spcAft>
        <a:buClr>
          <a:srgbClr val="4E84C4"/>
        </a:buClr>
        <a:buChar char="»"/>
        <a:defRPr sz="1200">
          <a:solidFill>
            <a:schemeClr val="tx1"/>
          </a:solidFill>
          <a:latin typeface="+mn-lt"/>
        </a:defRPr>
      </a:lvl7pPr>
      <a:lvl8pPr marL="2686050" indent="-171450" algn="l" rtl="0" fontAlgn="base">
        <a:spcBef>
          <a:spcPct val="20000"/>
        </a:spcBef>
        <a:spcAft>
          <a:spcPct val="0"/>
        </a:spcAft>
        <a:buClr>
          <a:srgbClr val="4E84C4"/>
        </a:buClr>
        <a:buChar char="»"/>
        <a:defRPr sz="1200">
          <a:solidFill>
            <a:schemeClr val="tx1"/>
          </a:solidFill>
          <a:latin typeface="+mn-lt"/>
        </a:defRPr>
      </a:lvl8pPr>
      <a:lvl9pPr marL="3143250" indent="-171450" algn="l" rtl="0" fontAlgn="base">
        <a:spcBef>
          <a:spcPct val="20000"/>
        </a:spcBef>
        <a:spcAft>
          <a:spcPct val="0"/>
        </a:spcAft>
        <a:buClr>
          <a:srgbClr val="4E84C4"/>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986" name="Picture 3"/>
          <p:cNvPicPr>
            <a:picLocks noChangeAspect="1" noChangeArrowheads="1"/>
          </p:cNvPicPr>
          <p:nvPr/>
        </p:nvPicPr>
        <p:blipFill>
          <a:blip r:embed="rId13" cstate="print"/>
          <a:srcRect/>
          <a:stretch>
            <a:fillRect/>
          </a:stretch>
        </p:blipFill>
        <p:spPr bwMode="auto">
          <a:xfrm>
            <a:off x="-28575" y="0"/>
            <a:ext cx="9163050" cy="6848475"/>
          </a:xfrm>
          <a:prstGeom prst="rect">
            <a:avLst/>
          </a:prstGeom>
          <a:noFill/>
          <a:ln w="9525">
            <a:noFill/>
            <a:miter lim="800000"/>
            <a:headEnd/>
            <a:tailEnd/>
          </a:ln>
        </p:spPr>
      </p:pic>
      <p:pic>
        <p:nvPicPr>
          <p:cNvPr id="41987" name="Picture 15" descr="Corporate Research Logo"/>
          <p:cNvPicPr>
            <a:picLocks noChangeAspect="1" noChangeArrowheads="1"/>
          </p:cNvPicPr>
          <p:nvPr/>
        </p:nvPicPr>
        <p:blipFill>
          <a:blip r:embed="rId14" cstate="print"/>
          <a:srcRect/>
          <a:stretch>
            <a:fillRect/>
          </a:stretch>
        </p:blipFill>
        <p:spPr bwMode="auto">
          <a:xfrm>
            <a:off x="8153400" y="0"/>
            <a:ext cx="990600" cy="762000"/>
          </a:xfrm>
          <a:prstGeom prst="rect">
            <a:avLst/>
          </a:prstGeom>
          <a:noFill/>
          <a:ln w="9525">
            <a:noFill/>
            <a:miter lim="800000"/>
            <a:headEnd/>
            <a:tailEnd/>
          </a:ln>
        </p:spPr>
      </p:pic>
      <p:sp>
        <p:nvSpPr>
          <p:cNvPr id="41988"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989" name="Text Placeholder 2"/>
          <p:cNvSpPr>
            <a:spLocks noGrp="1"/>
          </p:cNvSpPr>
          <p:nvPr>
            <p:ph type="body" idx="1"/>
          </p:nvPr>
        </p:nvSpPr>
        <p:spPr bwMode="auto">
          <a:xfrm>
            <a:off x="466725" y="9175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Tree>
  </p:cSld>
  <p:clrMap bg1="lt1" tx1="dk1" bg2="lt2" tx2="dk2" accent1="accent1" accent2="accent2" accent3="accent3" accent4="accent4" accent5="accent5" accent6="accent6" hlink="hlink" folHlink="folHlink"/>
  <p:sldLayoutIdLst>
    <p:sldLayoutId id="2147484038" r:id="rId1"/>
    <p:sldLayoutId id="2147484037" r:id="rId2"/>
    <p:sldLayoutId id="2147484036" r:id="rId3"/>
    <p:sldLayoutId id="2147484035" r:id="rId4"/>
    <p:sldLayoutId id="2147484034" r:id="rId5"/>
    <p:sldLayoutId id="2147484033" r:id="rId6"/>
    <p:sldLayoutId id="2147484032" r:id="rId7"/>
    <p:sldLayoutId id="2147484031" r:id="rId8"/>
    <p:sldLayoutId id="2147484030" r:id="rId9"/>
    <p:sldLayoutId id="2147484029" r:id="rId10"/>
    <p:sldLayoutId id="2147484028"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2800">
          <a:solidFill>
            <a:schemeClr val="bg1"/>
          </a:solidFill>
          <a:latin typeface="+mj-lt"/>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sz="2200">
          <a:solidFill>
            <a:srgbClr val="000000"/>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200">
          <a:solidFill>
            <a:srgbClr val="4E84C4"/>
          </a:solidFill>
          <a:latin typeface="+mn-lt"/>
        </a:defRPr>
      </a:lvl2pPr>
      <a:lvl3pPr marL="1143000" indent="-228600" algn="l" rtl="0" eaLnBrk="0" fontAlgn="base" hangingPunct="0">
        <a:spcBef>
          <a:spcPct val="20000"/>
        </a:spcBef>
        <a:spcAft>
          <a:spcPct val="0"/>
        </a:spcAft>
        <a:buFont typeface="Wingdings" pitchFamily="2" charset="2"/>
        <a:buChar char="•"/>
        <a:defRPr sz="2200">
          <a:solidFill>
            <a:srgbClr val="4E84C4"/>
          </a:solidFill>
          <a:latin typeface="+mn-lt"/>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4274" name="Picture 4"/>
          <p:cNvPicPr>
            <a:picLocks noChangeAspect="1" noChangeArrowheads="1"/>
          </p:cNvPicPr>
          <p:nvPr/>
        </p:nvPicPr>
        <p:blipFill>
          <a:blip r:embed="rId13" cstate="print"/>
          <a:srcRect/>
          <a:stretch>
            <a:fillRect/>
          </a:stretch>
        </p:blipFill>
        <p:spPr bwMode="auto">
          <a:xfrm>
            <a:off x="0" y="0"/>
            <a:ext cx="9134475" cy="6858000"/>
          </a:xfrm>
          <a:prstGeom prst="rect">
            <a:avLst/>
          </a:prstGeom>
          <a:noFill/>
          <a:ln w="9525">
            <a:noFill/>
            <a:miter lim="800000"/>
            <a:headEnd/>
            <a:tailEnd/>
          </a:ln>
        </p:spPr>
      </p:pic>
      <p:pic>
        <p:nvPicPr>
          <p:cNvPr id="54275" name="Picture 156" descr="tata-trans-new"/>
          <p:cNvPicPr>
            <a:picLocks noChangeAspect="1" noChangeArrowheads="1"/>
          </p:cNvPicPr>
          <p:nvPr/>
        </p:nvPicPr>
        <p:blipFill>
          <a:blip r:embed="rId14" cstate="print"/>
          <a:srcRect/>
          <a:stretch>
            <a:fillRect/>
          </a:stretch>
        </p:blipFill>
        <p:spPr bwMode="auto">
          <a:xfrm>
            <a:off x="8229600" y="428625"/>
            <a:ext cx="466725" cy="430213"/>
          </a:xfrm>
          <a:prstGeom prst="rect">
            <a:avLst/>
          </a:prstGeom>
          <a:noFill/>
          <a:ln w="9525">
            <a:noFill/>
            <a:miter lim="800000"/>
            <a:headEnd/>
            <a:tailEnd/>
          </a:ln>
        </p:spPr>
      </p:pic>
      <p:sp>
        <p:nvSpPr>
          <p:cNvPr id="54276"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Slide Number Placeholder 5"/>
          <p:cNvSpPr>
            <a:spLocks noGrp="1"/>
          </p:cNvSpPr>
          <p:nvPr>
            <p:ph type="sldNum" sz="quarter" idx="4"/>
          </p:nvPr>
        </p:nvSpPr>
        <p:spPr>
          <a:xfrm>
            <a:off x="6553200" y="6188075"/>
            <a:ext cx="2133600" cy="365125"/>
          </a:xfrm>
          <a:prstGeom prst="rect">
            <a:avLst/>
          </a:prstGeom>
        </p:spPr>
        <p:txBody>
          <a:bodyPr/>
          <a:lstStyle>
            <a:lvl1pPr>
              <a:defRPr b="1" i="0"/>
            </a:lvl1pPr>
          </a:lstStyle>
          <a:p>
            <a:pPr>
              <a:defRPr/>
            </a:pPr>
            <a:fld id="{B3DFCB06-4412-4615-9130-5046B9F05E32}" type="slidenum">
              <a:rPr lang="en-US"/>
              <a:pPr>
                <a:defRPr/>
              </a:pPr>
              <a:t>‹#›</a:t>
            </a:fld>
            <a:endParaRPr lang="en-US" dirty="0"/>
          </a:p>
        </p:txBody>
      </p:sp>
      <p:pic>
        <p:nvPicPr>
          <p:cNvPr id="54278" name="Picture 15" descr="Corporate Research Logo"/>
          <p:cNvPicPr>
            <a:picLocks noChangeAspect="1" noChangeArrowheads="1"/>
          </p:cNvPicPr>
          <p:nvPr userDrawn="1"/>
        </p:nvPicPr>
        <p:blipFill>
          <a:blip r:embed="rId15" cstate="print"/>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49" r:id="rId1"/>
    <p:sldLayoutId id="2147484048" r:id="rId2"/>
    <p:sldLayoutId id="2147484047" r:id="rId3"/>
    <p:sldLayoutId id="2147484046" r:id="rId4"/>
    <p:sldLayoutId id="2147484045" r:id="rId5"/>
    <p:sldLayoutId id="2147484044" r:id="rId6"/>
    <p:sldLayoutId id="2147484043" r:id="rId7"/>
    <p:sldLayoutId id="2147484042" r:id="rId8"/>
    <p:sldLayoutId id="2147484041" r:id="rId9"/>
    <p:sldLayoutId id="2147484040" r:id="rId10"/>
    <p:sldLayoutId id="2147484039" r:id="rId11"/>
  </p:sldLayoutIdLst>
  <p:hf sldNum="0" hdr="0" ft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eaLnBrk="0" fontAlgn="base" hangingPunct="0">
        <a:spcBef>
          <a:spcPct val="0"/>
        </a:spcBef>
        <a:spcAft>
          <a:spcPct val="0"/>
        </a:spcAft>
        <a:defRPr sz="3000">
          <a:solidFill>
            <a:schemeClr val="bg1"/>
          </a:solidFill>
          <a:latin typeface="Myriad Pro"/>
        </a:defRPr>
      </a:lvl6pPr>
      <a:lvl7pPr marL="914400" algn="l" rtl="0" eaLnBrk="0" fontAlgn="base" hangingPunct="0">
        <a:spcBef>
          <a:spcPct val="0"/>
        </a:spcBef>
        <a:spcAft>
          <a:spcPct val="0"/>
        </a:spcAft>
        <a:defRPr sz="3000">
          <a:solidFill>
            <a:schemeClr val="bg1"/>
          </a:solidFill>
          <a:latin typeface="Myriad Pro"/>
        </a:defRPr>
      </a:lvl7pPr>
      <a:lvl8pPr marL="1371600" algn="l" rtl="0" eaLnBrk="0" fontAlgn="base" hangingPunct="0">
        <a:spcBef>
          <a:spcPct val="0"/>
        </a:spcBef>
        <a:spcAft>
          <a:spcPct val="0"/>
        </a:spcAft>
        <a:defRPr sz="3000">
          <a:solidFill>
            <a:schemeClr val="bg1"/>
          </a:solidFill>
          <a:latin typeface="Myriad Pro"/>
        </a:defRPr>
      </a:lvl8pPr>
      <a:lvl9pPr marL="1828800" algn="l" rtl="0" eaLnBrk="0" fontAlgn="base" hangingPunct="0">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hcltech.com/press-releases/awards-recognitions/four-hcl-technologies-customers-honored-laureates-international" TargetMode="External"/><Relationship Id="rId2" Type="http://schemas.openxmlformats.org/officeDocument/2006/relationships/hyperlink" Target="http://www.kla-tencor.com/corporate-releases/hcl-technologies-sets-up-dedicated-development-centre-for-kla-tencor-in-chennai-india.html" TargetMode="External"/><Relationship Id="rId1" Type="http://schemas.openxmlformats.org/officeDocument/2006/relationships/slideLayout" Target="../slideLayouts/slideLayout69.xml"/><Relationship Id="rId5" Type="http://schemas.openxmlformats.org/officeDocument/2006/relationships/hyperlink" Target="http://www.hcltech.com/press-releases/consumer-electronics/hcl-technologies-brings-product-engineering-expertise-texas-inst" TargetMode="External"/><Relationship Id="rId4" Type="http://schemas.openxmlformats.org/officeDocument/2006/relationships/hyperlink" Target="http://articles.timesofindia.indiatimes.com/2012-09-20/software-services/33976194_1_hcl-technologies-infrastructure-services-division-freescale-semiconducto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69.xm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9.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9.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9.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9.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69.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9.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9.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69.xml"/></Relationships>
</file>

<file path=ppt/slides/_rels/slide27.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6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9.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8.xml"/><Relationship Id="rId1" Type="http://schemas.openxmlformats.org/officeDocument/2006/relationships/slideLayout" Target="../slideLayouts/slideLayout69.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3.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19.xml"/><Relationship Id="rId1" Type="http://schemas.openxmlformats.org/officeDocument/2006/relationships/slideLayout" Target="../slideLayouts/slideLayout6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9.xml"/></Relationships>
</file>

<file path=ppt/slides/_rels/slide5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5.xml"/><Relationship Id="rId1" Type="http://schemas.openxmlformats.org/officeDocument/2006/relationships/slideLayout" Target="../slideLayouts/slideLayout6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9.xml"/><Relationship Id="rId5" Type="http://schemas.openxmlformats.org/officeDocument/2006/relationships/image" Target="../media/image46.jpeg"/><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3" Type="http://schemas.openxmlformats.org/officeDocument/2006/relationships/image" Target="../media/image47.jpeg"/><Relationship Id="rId7"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69.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0.xml.rels><?xml version="1.0" encoding="UTF-8" standalone="yes"?>
<Relationships xmlns="http://schemas.openxmlformats.org/package/2006/relationships"><Relationship Id="rId8" Type="http://schemas.openxmlformats.org/officeDocument/2006/relationships/image" Target="../media/image57.jpe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69.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9.xml"/><Relationship Id="rId6" Type="http://schemas.openxmlformats.org/officeDocument/2006/relationships/image" Target="../media/image62.jpeg"/><Relationship Id="rId5" Type="http://schemas.openxmlformats.org/officeDocument/2006/relationships/image" Target="../media/image61.png"/><Relationship Id="rId4" Type="http://schemas.openxmlformats.org/officeDocument/2006/relationships/image" Target="../media/image60.png"/></Relationships>
</file>

<file path=ppt/slides/_rels/slide62.xml.rels><?xml version="1.0" encoding="UTF-8" standalone="yes"?>
<Relationships xmlns="http://schemas.openxmlformats.org/package/2006/relationships"><Relationship Id="rId8" Type="http://schemas.openxmlformats.org/officeDocument/2006/relationships/image" Target="../media/image69.jpeg"/><Relationship Id="rId13" Type="http://schemas.openxmlformats.org/officeDocument/2006/relationships/image" Target="../media/image74.png"/><Relationship Id="rId3" Type="http://schemas.openxmlformats.org/officeDocument/2006/relationships/image" Target="../media/image64.jpeg"/><Relationship Id="rId7" Type="http://schemas.openxmlformats.org/officeDocument/2006/relationships/image" Target="../media/image68.jpeg"/><Relationship Id="rId12" Type="http://schemas.openxmlformats.org/officeDocument/2006/relationships/image" Target="../media/image73.png"/><Relationship Id="rId2" Type="http://schemas.openxmlformats.org/officeDocument/2006/relationships/image" Target="../media/image63.jpeg"/><Relationship Id="rId1" Type="http://schemas.openxmlformats.org/officeDocument/2006/relationships/slideLayout" Target="../slideLayouts/slideLayout69.xml"/><Relationship Id="rId6" Type="http://schemas.openxmlformats.org/officeDocument/2006/relationships/image" Target="../media/image67.jpeg"/><Relationship Id="rId11" Type="http://schemas.openxmlformats.org/officeDocument/2006/relationships/image" Target="../media/image72.png"/><Relationship Id="rId5" Type="http://schemas.openxmlformats.org/officeDocument/2006/relationships/image" Target="../media/image66.gif"/><Relationship Id="rId10" Type="http://schemas.openxmlformats.org/officeDocument/2006/relationships/image" Target="../media/image71.gif"/><Relationship Id="rId4" Type="http://schemas.openxmlformats.org/officeDocument/2006/relationships/image" Target="../media/image65.jpeg"/><Relationship Id="rId9" Type="http://schemas.openxmlformats.org/officeDocument/2006/relationships/image" Target="../media/image7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9.xml"/></Relationships>
</file>

<file path=ppt/slides/_rels/slide6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9.xml"/></Relationships>
</file>

<file path=ppt/slides/_rels/slide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9.xml"/><Relationship Id="rId1" Type="http://schemas.openxmlformats.org/officeDocument/2006/relationships/slideLayout" Target="../slideLayouts/slideLayout6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69.xml"/><Relationship Id="rId4" Type="http://schemas.openxmlformats.org/officeDocument/2006/relationships/image" Target="../media/image80.png"/></Relationships>
</file>

<file path=ppt/slides/_rels/slide6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76.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hyperlink" Target="http://www.linkedin.com/pub/karthik-narain/4/949/6b4" TargetMode="External"/><Relationship Id="rId1" Type="http://schemas.openxmlformats.org/officeDocument/2006/relationships/slideLayout" Target="../slideLayouts/slideLayout69.xml"/><Relationship Id="rId5" Type="http://schemas.openxmlformats.org/officeDocument/2006/relationships/image" Target="../media/image83.jpeg"/><Relationship Id="rId4" Type="http://schemas.openxmlformats.org/officeDocument/2006/relationships/hyperlink" Target="http://www.linkedin.com/pub/rajan-bedi/1/622/422" TargetMode="External"/></Relationships>
</file>

<file path=ppt/slides/_rels/slide77.xml.rels><?xml version="1.0" encoding="UTF-8" standalone="yes"?>
<Relationships xmlns="http://schemas.openxmlformats.org/package/2006/relationships"><Relationship Id="rId8" Type="http://schemas.openxmlformats.org/officeDocument/2006/relationships/hyperlink" Target="http://www.linkedin.com/pub/sanjay-kabra/11/701/732" TargetMode="External"/><Relationship Id="rId3" Type="http://schemas.openxmlformats.org/officeDocument/2006/relationships/image" Target="../media/image84.jpeg"/><Relationship Id="rId7" Type="http://schemas.openxmlformats.org/officeDocument/2006/relationships/image" Target="../media/image86.jpeg"/><Relationship Id="rId2" Type="http://schemas.openxmlformats.org/officeDocument/2006/relationships/hyperlink" Target="http://www.linkedin.com/profile/view?id=2001008&amp;authType=NAME_SEARCH&amp;authToken=91p8&amp;locale=en_US&amp;srchid=2812411291382018283340&amp;srchindex=1&amp;srchtotal=58&amp;trk=vsrp_people_res_name&amp;trkInfo=VSRPsearchId:2812411291382018283340,VSRPtargetId:2001008,VSRPcmpt:primary" TargetMode="External"/><Relationship Id="rId1" Type="http://schemas.openxmlformats.org/officeDocument/2006/relationships/slideLayout" Target="../slideLayouts/slideLayout69.xml"/><Relationship Id="rId6" Type="http://schemas.openxmlformats.org/officeDocument/2006/relationships/hyperlink" Target="http://www.linkedin.com/in/abhishek4455" TargetMode="External"/><Relationship Id="rId5" Type="http://schemas.openxmlformats.org/officeDocument/2006/relationships/image" Target="../media/image85.jpeg"/><Relationship Id="rId4" Type="http://schemas.openxmlformats.org/officeDocument/2006/relationships/hyperlink" Target="http://www.linkedin.com/in/prakashijral" TargetMode="External"/><Relationship Id="rId9" Type="http://schemas.openxmlformats.org/officeDocument/2006/relationships/image" Target="../media/image87.jpeg"/></Relationships>
</file>

<file path=ppt/slides/_rels/slide78.xml.rels><?xml version="1.0" encoding="UTF-8" standalone="yes"?>
<Relationships xmlns="http://schemas.openxmlformats.org/package/2006/relationships"><Relationship Id="rId3" Type="http://schemas.openxmlformats.org/officeDocument/2006/relationships/hyperlink" Target="http://www.linkedin.com/profile/view?id=17358292&amp;authType=OUT_OF_NETWORK&amp;authToken=gUo2&amp;locale=en_US&amp;srchid=2812411291382019508625&amp;srchindex=2&amp;srchtotal=56&amp;trk=vsrp_people_res_name&amp;trkInfo=VSRPsearchId:2812411291382019508625,VSRPtargetId:17358292,VSRPcmpt:primary" TargetMode="External"/><Relationship Id="rId2" Type="http://schemas.openxmlformats.org/officeDocument/2006/relationships/image" Target="../media/image88.jpeg"/><Relationship Id="rId1" Type="http://schemas.openxmlformats.org/officeDocument/2006/relationships/slideLayout" Target="../slideLayouts/slideLayout69.xml"/><Relationship Id="rId6" Type="http://schemas.openxmlformats.org/officeDocument/2006/relationships/image" Target="../media/image90.jpeg"/><Relationship Id="rId5" Type="http://schemas.openxmlformats.org/officeDocument/2006/relationships/hyperlink" Target="http://www.linkedin.com/profile/view?id=1250219&amp;authType=OPENLINK&amp;authToken=Vc6Z&amp;locale=en_US&amp;srchid=2812411291382019508625&amp;srchindex=4&amp;srchtotal=56&amp;trk=vsrp_people_res_name&amp;trkInfo=VSRPsearchId:2812411291382019508625,VSRPtargetId:1250219,VSRPcmpt:primary" TargetMode="External"/><Relationship Id="rId4" Type="http://schemas.openxmlformats.org/officeDocument/2006/relationships/image" Target="../media/image89.jpe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8" Type="http://schemas.openxmlformats.org/officeDocument/2006/relationships/hyperlink" Target="http://www.hclinfosystems.com/newsroom/press-release/hcl-infosystems-distribute-latest-models-toshiba-e-studio" TargetMode="External"/><Relationship Id="rId3" Type="http://schemas.openxmlformats.org/officeDocument/2006/relationships/hyperlink" Target="http://articles.economictimes.indiatimes.com/2012-10-16/news/34499049_1_rothin-bhattacharyya-dell-products-hcl-infosystems" TargetMode="External"/><Relationship Id="rId7" Type="http://schemas.openxmlformats.org/officeDocument/2006/relationships/hyperlink" Target="https://www.google.co.in/url?sa=t&amp;rct=j&amp;q=&amp;esrc=s&amp;source=web&amp;cd=6&amp;cad=rja&amp;ved=0CFQQFjAF&amp;url=http://www.hcltech.com/sites/default/files/hcl_press_release_for_oow_san_fran_230913.pdf&amp;ei=W7NfUqXeH4HIrQeltoCABw&amp;usg=AFQjCNHspnRPHgAHAQJix_OQRaGvo9Di7A&amp;sig2=R6GBsdZcN1BMF13vMq_6Jg&amp;bvm=bv.54176721,d.bmk" TargetMode="External"/><Relationship Id="rId2" Type="http://schemas.openxmlformats.org/officeDocument/2006/relationships/hyperlink" Target="http://www.hcltech.com/emc" TargetMode="External"/><Relationship Id="rId1" Type="http://schemas.openxmlformats.org/officeDocument/2006/relationships/slideLayout" Target="../slideLayouts/slideLayout69.xml"/><Relationship Id="rId6" Type="http://schemas.openxmlformats.org/officeDocument/2006/relationships/hyperlink" Target="http://articles.economictimes.indiatimes.com/2013-05-13/news/39228837_1_hcl-care-hcl-infosystems-consumer-lifestyle" TargetMode="External"/><Relationship Id="rId5" Type="http://schemas.openxmlformats.org/officeDocument/2006/relationships/hyperlink" Target="http://www.hcltech.com/press-releases/business-services/hcl-and-hewlett-packard-enter-strategic-partnership" TargetMode="External"/><Relationship Id="rId4" Type="http://schemas.openxmlformats.org/officeDocument/2006/relationships/hyperlink" Target="http://www.netapp.com/in/company/news/press-releases/news-rel-20101214-292002-in.aspx" TargetMode="External"/><Relationship Id="rId9" Type="http://schemas.openxmlformats.org/officeDocument/2006/relationships/hyperlink" Target="http://articles.economictimes.indiatimes.com/2006-07-13/news/27438325_1_hcl-tech-bags-teradyne-mn-dea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hcltech.com/events/financial-services/guidewire-connections-user-conference-2012" TargetMode="External"/><Relationship Id="rId3" Type="http://schemas.openxmlformats.org/officeDocument/2006/relationships/hyperlink" Target="http://articles.economictimes.indiatimes.com/2006-09-28/news/27448860_1_hcl-ties-digital-cameras-hcl-infosystems" TargetMode="External"/><Relationship Id="rId7" Type="http://schemas.openxmlformats.org/officeDocument/2006/relationships/hyperlink" Target="http://www.hcltech.com/press-releases/hcl-technologies-partners-hybris-provide-integrated-omni-channel-solutions" TargetMode="External"/><Relationship Id="rId2" Type="http://schemas.openxmlformats.org/officeDocument/2006/relationships/slideLayout" Target="../slideLayouts/slideLayout69.xml"/><Relationship Id="rId1" Type="http://schemas.openxmlformats.org/officeDocument/2006/relationships/vmlDrawing" Target="../drawings/vmlDrawing1.vml"/><Relationship Id="rId6" Type="http://schemas.openxmlformats.org/officeDocument/2006/relationships/hyperlink" Target="http://www.hcltech.com/press-releases/retail-consumer/hcl-technologies-signs-master-global-alliance-agreement-jda-software" TargetMode="External"/><Relationship Id="rId5" Type="http://schemas.openxmlformats.org/officeDocument/2006/relationships/hyperlink" Target="http://www.hcltech.com/enterprise-transformation-services/salesforce" TargetMode="External"/><Relationship Id="rId4" Type="http://schemas.openxmlformats.org/officeDocument/2006/relationships/hyperlink" Target="http://www.hcltech.com/enterprise-application-services/sap" TargetMode="External"/><Relationship Id="rId9" Type="http://schemas.openxmlformats.org/officeDocument/2006/relationships/oleObject" Target="file:///C:\Users\773213\Desktop\HCL.x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45"/>
          <p:cNvSpPr txBox="1">
            <a:spLocks noGrp="1" noChangeArrowheads="1"/>
          </p:cNvSpPr>
          <p:nvPr/>
        </p:nvSpPr>
        <p:spPr bwMode="auto">
          <a:xfrm>
            <a:off x="3275013" y="6153150"/>
            <a:ext cx="2286000" cy="265113"/>
          </a:xfrm>
          <a:prstGeom prst="rect">
            <a:avLst/>
          </a:prstGeom>
          <a:noFill/>
          <a:ln w="9525">
            <a:noFill/>
            <a:miter lim="800000"/>
            <a:headEnd/>
            <a:tailEnd/>
          </a:ln>
        </p:spPr>
        <p:txBody>
          <a:bodyPr/>
          <a:lstStyle/>
          <a:p>
            <a:r>
              <a:rPr lang="en-US" sz="1000" i="0" dirty="0">
                <a:solidFill>
                  <a:srgbClr val="FFFFFF"/>
                </a:solidFill>
              </a:rPr>
              <a:t>TCS Confidential</a:t>
            </a:r>
          </a:p>
        </p:txBody>
      </p:sp>
      <p:sp>
        <p:nvSpPr>
          <p:cNvPr id="79876" name="Subtitle 2"/>
          <p:cNvSpPr>
            <a:spLocks/>
          </p:cNvSpPr>
          <p:nvPr/>
        </p:nvSpPr>
        <p:spPr bwMode="auto">
          <a:xfrm>
            <a:off x="5981700" y="4076700"/>
            <a:ext cx="2374900" cy="1371600"/>
          </a:xfrm>
          <a:prstGeom prst="rect">
            <a:avLst/>
          </a:prstGeom>
          <a:noFill/>
          <a:ln w="9525">
            <a:noFill/>
            <a:miter lim="800000"/>
            <a:headEnd/>
            <a:tailEnd/>
          </a:ln>
        </p:spPr>
        <p:txBody>
          <a:bodyPr/>
          <a:lstStyle/>
          <a:p>
            <a:pPr>
              <a:lnSpc>
                <a:spcPct val="80000"/>
              </a:lnSpc>
              <a:spcBef>
                <a:spcPts val="600"/>
              </a:spcBef>
              <a:buClr>
                <a:srgbClr val="4E84C4"/>
              </a:buClr>
            </a:pPr>
            <a:endParaRPr lang="en-US" sz="1000" i="0" dirty="0">
              <a:solidFill>
                <a:schemeClr val="bg1"/>
              </a:solidFill>
              <a:cs typeface="Arial" charset="0"/>
            </a:endParaRPr>
          </a:p>
        </p:txBody>
      </p:sp>
      <p:sp>
        <p:nvSpPr>
          <p:cNvPr id="8" name="Rectangle 3"/>
          <p:cNvSpPr>
            <a:spLocks noChangeArrowheads="1"/>
          </p:cNvSpPr>
          <p:nvPr/>
        </p:nvSpPr>
        <p:spPr bwMode="auto">
          <a:xfrm>
            <a:off x="365125" y="28479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
            </a:r>
            <a:br>
              <a:rPr kumimoji="0" lang="en-US" sz="1800" b="0" i="0" u="none" strike="noStrike" cap="none" normalizeH="0" baseline="0" dirty="0" smtClean="0">
                <a:ln>
                  <a:noFill/>
                </a:ln>
                <a:solidFill>
                  <a:schemeClr val="tx1"/>
                </a:solidFill>
                <a:effectLst/>
                <a:latin typeface="Arial" charset="0"/>
              </a:rPr>
            </a:br>
            <a:endParaRPr kumimoji="0" lang="en-US" sz="1800" b="0" i="0" u="none" strike="noStrike" cap="none" normalizeH="0" baseline="0" dirty="0" smtClean="0">
              <a:ln>
                <a:noFill/>
              </a:ln>
              <a:solidFill>
                <a:schemeClr val="tx1"/>
              </a:solidFill>
              <a:effectLst/>
              <a:latin typeface="Arial" charset="0"/>
            </a:endParaRPr>
          </a:p>
        </p:txBody>
      </p:sp>
      <p:sp>
        <p:nvSpPr>
          <p:cNvPr id="7" name="Title 1"/>
          <p:cNvSpPr>
            <a:spLocks noGrp="1"/>
          </p:cNvSpPr>
          <p:nvPr>
            <p:ph type="ctrTitle"/>
          </p:nvPr>
        </p:nvSpPr>
        <p:spPr>
          <a:xfrm>
            <a:off x="266700" y="3124200"/>
            <a:ext cx="8420100" cy="685800"/>
          </a:xfrm>
        </p:spPr>
        <p:txBody>
          <a:bodyPr rtlCol="0">
            <a:noAutofit/>
          </a:bodyPr>
          <a:lstStyle/>
          <a:p>
            <a:pPr eaLnBrk="1" fontAlgn="auto" hangingPunct="1">
              <a:spcBef>
                <a:spcPts val="0"/>
              </a:spcBef>
              <a:spcAft>
                <a:spcPts val="0"/>
              </a:spcAft>
              <a:defRPr/>
            </a:pPr>
            <a:r>
              <a:rPr lang="en-US" sz="2400" b="1" kern="0" dirty="0" smtClean="0">
                <a:latin typeface="Arial"/>
                <a:ea typeface="+mj-ea"/>
                <a:cs typeface="+mj-cs"/>
              </a:rPr>
              <a:t>HCL </a:t>
            </a:r>
            <a:r>
              <a:rPr sz="2400" b="1" kern="0" dirty="0" smtClean="0">
                <a:latin typeface="Arial"/>
                <a:ea typeface="+mj-ea"/>
                <a:cs typeface="+mj-cs"/>
              </a:rPr>
              <a:t>Hi Tech Competitor Intelligence Report</a:t>
            </a:r>
            <a:endParaRPr sz="3600" dirty="0"/>
          </a:p>
        </p:txBody>
      </p:sp>
      <p:sp>
        <p:nvSpPr>
          <p:cNvPr id="9" name="Subtitle 2"/>
          <p:cNvSpPr>
            <a:spLocks noGrp="1"/>
          </p:cNvSpPr>
          <p:nvPr>
            <p:ph type="subTitle" idx="1"/>
          </p:nvPr>
        </p:nvSpPr>
        <p:spPr>
          <a:xfrm>
            <a:off x="228600" y="4022725"/>
            <a:ext cx="8439150" cy="609600"/>
          </a:xfrm>
        </p:spPr>
        <p:txBody>
          <a:bodyPr/>
          <a:lstStyle/>
          <a:p>
            <a:pPr eaLnBrk="1" hangingPunct="1">
              <a:lnSpc>
                <a:spcPct val="115000"/>
              </a:lnSpc>
              <a:spcBef>
                <a:spcPct val="0"/>
              </a:spcBef>
            </a:pPr>
            <a:r>
              <a:rPr sz="2000" dirty="0" smtClean="0">
                <a:latin typeface="Arial" pitchFamily="34" charset="0"/>
              </a:rPr>
              <a:t>Corporate Marketing &amp; High Tech Marketing</a:t>
            </a:r>
          </a:p>
        </p:txBody>
      </p:sp>
      <p:sp>
        <p:nvSpPr>
          <p:cNvPr id="10" name="Rectangle 5"/>
          <p:cNvSpPr txBox="1">
            <a:spLocks noChangeArrowheads="1"/>
          </p:cNvSpPr>
          <p:nvPr/>
        </p:nvSpPr>
        <p:spPr bwMode="auto">
          <a:xfrm>
            <a:off x="228600" y="4681538"/>
            <a:ext cx="5878513" cy="855662"/>
          </a:xfrm>
          <a:prstGeom prst="rect">
            <a:avLst/>
          </a:prstGeom>
          <a:noFill/>
          <a:ln w="9525" algn="ctr">
            <a:noFill/>
            <a:miter lim="800000"/>
            <a:headEnd/>
            <a:tailEnd/>
          </a:ln>
        </p:spPr>
        <p:txBody>
          <a:bodyPr anchor="ctr">
            <a:spAutoFit/>
          </a:bodyPr>
          <a:lstStyle/>
          <a:p>
            <a:pPr>
              <a:spcBef>
                <a:spcPct val="20000"/>
              </a:spcBef>
              <a:buClr>
                <a:srgbClr val="4E84C4"/>
              </a:buClr>
              <a:defRPr/>
            </a:pPr>
            <a:r>
              <a:rPr lang="en-US" sz="1600" b="1" i="0" kern="0" dirty="0" smtClean="0">
                <a:solidFill>
                  <a:srgbClr val="FFFFFF"/>
                </a:solidFill>
                <a:latin typeface="Arial"/>
              </a:rPr>
              <a:t>TCS Internal </a:t>
            </a:r>
            <a:endParaRPr lang="en-US" sz="1600" b="1" i="0" kern="0" dirty="0">
              <a:solidFill>
                <a:srgbClr val="FFFFFF"/>
              </a:solidFill>
              <a:latin typeface="Arial"/>
            </a:endParaRPr>
          </a:p>
          <a:p>
            <a:pPr>
              <a:spcBef>
                <a:spcPct val="20000"/>
              </a:spcBef>
              <a:buClr>
                <a:srgbClr val="4E84C4"/>
              </a:buClr>
              <a:defRPr/>
            </a:pPr>
            <a:endParaRPr lang="en-US" sz="1400" i="0" kern="0" dirty="0">
              <a:solidFill>
                <a:srgbClr val="FFFFFF"/>
              </a:solidFill>
              <a:latin typeface="Arial"/>
            </a:endParaRPr>
          </a:p>
          <a:p>
            <a:pPr>
              <a:spcBef>
                <a:spcPct val="20000"/>
              </a:spcBef>
              <a:buClr>
                <a:srgbClr val="4E84C4"/>
              </a:buClr>
              <a:defRPr/>
            </a:pPr>
            <a:fld id="{E68E7934-1E3C-4169-B5BF-6250475FA4DE}" type="datetime4">
              <a:rPr lang="en-US" sz="1400" i="0" kern="0">
                <a:solidFill>
                  <a:srgbClr val="FFFFFF"/>
                </a:solidFill>
                <a:latin typeface="Arial"/>
              </a:rPr>
              <a:pPr>
                <a:spcBef>
                  <a:spcPct val="20000"/>
                </a:spcBef>
                <a:buClr>
                  <a:srgbClr val="4E84C4"/>
                </a:buClr>
                <a:defRPr/>
              </a:pPr>
              <a:t>October 18, 2013</a:t>
            </a:fld>
            <a:endParaRPr lang="en-US" sz="1400" i="0" kern="0" dirty="0">
              <a:solidFill>
                <a:srgbClr val="FFFFFF"/>
              </a:solidFill>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3423611458"/>
              </p:ext>
            </p:extLst>
          </p:nvPr>
        </p:nvGraphicFramePr>
        <p:xfrm>
          <a:off x="76200" y="751299"/>
          <a:ext cx="8991601" cy="4421090"/>
        </p:xfrm>
        <a:graphic>
          <a:graphicData uri="http://schemas.openxmlformats.org/drawingml/2006/table">
            <a:tbl>
              <a:tblPr>
                <a:tableStyleId>{3C2FFA5D-87B4-456A-9821-1D502468CF0F}</a:tableStyleId>
              </a:tblPr>
              <a:tblGrid>
                <a:gridCol w="381001"/>
                <a:gridCol w="914399"/>
                <a:gridCol w="1219200"/>
                <a:gridCol w="5943601"/>
                <a:gridCol w="533400"/>
              </a:tblGrid>
              <a:tr h="315501">
                <a:tc>
                  <a:txBody>
                    <a:bodyPr/>
                    <a:lstStyle/>
                    <a:p>
                      <a:pPr algn="ctr" fontAlgn="ctr"/>
                      <a:r>
                        <a:rPr lang="en-IN" sz="1200" b="1" u="none" strike="noStrike" dirty="0">
                          <a:effectLst/>
                        </a:rPr>
                        <a:t>Sr. No.</a:t>
                      </a:r>
                      <a:endParaRPr lang="en-IN"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a:effectLst/>
                        </a:rPr>
                        <a:t>Client </a:t>
                      </a:r>
                      <a:r>
                        <a:rPr lang="en-IN" sz="1200" b="1" u="none" strike="noStrike" dirty="0" smtClean="0">
                          <a:effectLst/>
                        </a:rPr>
                        <a:t>Name</a:t>
                      </a:r>
                      <a:endParaRPr lang="en-IN" sz="1200" b="1" i="0" u="none" strike="noStrike" dirty="0">
                        <a:solidFill>
                          <a:schemeClr val="tx2"/>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smtClean="0">
                          <a:effectLst/>
                        </a:rPr>
                        <a:t>Hi-Tech Segment</a:t>
                      </a:r>
                      <a:endParaRPr lang="en-IN" sz="1200" b="1" i="0" u="none" strike="noStrike" dirty="0">
                        <a:solidFill>
                          <a:schemeClr val="tx2"/>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smtClean="0">
                          <a:effectLst/>
                        </a:rPr>
                        <a:t>Deal</a:t>
                      </a:r>
                      <a:r>
                        <a:rPr lang="en-IN" sz="1200" b="1" u="none" strike="noStrike" baseline="0" dirty="0" smtClean="0">
                          <a:effectLst/>
                        </a:rPr>
                        <a:t> Description</a:t>
                      </a:r>
                      <a:endParaRPr lang="en-IN" sz="1200" b="1" i="0" u="none" strike="noStrike" dirty="0">
                        <a:solidFill>
                          <a:schemeClr val="tx2"/>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a:effectLst/>
                        </a:rPr>
                        <a:t>Link</a:t>
                      </a:r>
                      <a:endParaRPr lang="en-IN" sz="1200" b="1" i="0" u="none" strike="noStrike" dirty="0">
                        <a:solidFill>
                          <a:schemeClr val="tx2"/>
                        </a:solidFill>
                        <a:effectLst/>
                        <a:latin typeface="Arial" panose="020B0604020202020204" pitchFamily="34" charset="0"/>
                        <a:cs typeface="Arial" panose="020B0604020202020204" pitchFamily="34" charset="0"/>
                      </a:endParaRPr>
                    </a:p>
                  </a:txBody>
                  <a:tcPr marL="0" marR="0" marT="0" marB="0" anchor="ctr"/>
                </a:tc>
              </a:tr>
              <a:tr h="406941">
                <a:tc>
                  <a:txBody>
                    <a:bodyPr/>
                    <a:lstStyle/>
                    <a:p>
                      <a:pPr algn="ctr"/>
                      <a:r>
                        <a:rPr lang="en-US" sz="900" dirty="0" smtClean="0"/>
                        <a:t>17</a:t>
                      </a:r>
                      <a:endParaRPr lang="en-US" sz="900" dirty="0"/>
                    </a:p>
                  </a:txBody>
                  <a:tcPr marL="0" marR="0" marT="0" marB="0" anchor="ctr"/>
                </a:tc>
                <a:tc>
                  <a:txBody>
                    <a:bodyPr/>
                    <a:lstStyle/>
                    <a:p>
                      <a:pPr algn="ctr"/>
                      <a:r>
                        <a:rPr lang="en-US" sz="1200" b="1" dirty="0" smtClean="0">
                          <a:solidFill>
                            <a:srgbClr val="00B0F0"/>
                          </a:solidFill>
                        </a:rPr>
                        <a:t>Intel</a:t>
                      </a:r>
                      <a:endParaRPr lang="en-US" sz="1200" b="1" dirty="0">
                        <a:solidFill>
                          <a:srgbClr val="00B0F0"/>
                        </a:solidFill>
                      </a:endParaRPr>
                    </a:p>
                  </a:txBody>
                  <a:tcPr marL="72000" marR="0" marT="0" marB="0" anchor="ctr"/>
                </a:tc>
                <a:tc>
                  <a:txBody>
                    <a:bodyPr/>
                    <a:lstStyle/>
                    <a:p>
                      <a:r>
                        <a:rPr lang="en-US" sz="1200" dirty="0" smtClean="0"/>
                        <a:t>Semiconductor</a:t>
                      </a:r>
                      <a:endParaRPr lang="en-US" sz="1200" dirty="0"/>
                    </a:p>
                  </a:txBody>
                  <a:tcPr marL="72000" marR="0" marT="0" marB="0" anchor="ct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dirty="0" smtClean="0"/>
                        <a:t>An estimate of more than 100 dedicated employees are working on it.</a:t>
                      </a:r>
                    </a:p>
                  </a:txBody>
                  <a:tcPr marL="72000" marR="0" marT="0" marB="0" anchor="ctr"/>
                </a:tc>
                <a:tc>
                  <a:txBody>
                    <a:bodyPr/>
                    <a:lstStyle/>
                    <a:p>
                      <a:pPr algn="ctr"/>
                      <a:r>
                        <a:rPr lang="en-US" sz="1200" dirty="0" smtClean="0"/>
                        <a:t>NA</a:t>
                      </a:r>
                      <a:endParaRPr lang="en-US" sz="1200" dirty="0"/>
                    </a:p>
                  </a:txBody>
                  <a:tcPr marL="0" marR="0" marT="0" marB="0" anchor="ctr"/>
                </a:tc>
              </a:tr>
              <a:tr h="457200">
                <a:tc>
                  <a:txBody>
                    <a:bodyPr/>
                    <a:lstStyle/>
                    <a:p>
                      <a:pPr algn="ctr"/>
                      <a:r>
                        <a:rPr lang="en-US" sz="900" dirty="0" smtClean="0"/>
                        <a:t>18</a:t>
                      </a:r>
                      <a:endParaRPr lang="en-US" sz="900" dirty="0"/>
                    </a:p>
                  </a:txBody>
                  <a:tcPr marL="0" marR="0" marT="0" marB="0" anchor="ctr"/>
                </a:tc>
                <a:tc>
                  <a:txBody>
                    <a:bodyPr/>
                    <a:lstStyle/>
                    <a:p>
                      <a:pPr algn="ctr"/>
                      <a:r>
                        <a:rPr lang="en-US" sz="1200" b="1" dirty="0" smtClean="0">
                          <a:solidFill>
                            <a:srgbClr val="00B0F0"/>
                          </a:solidFill>
                        </a:rPr>
                        <a:t>Micron</a:t>
                      </a:r>
                      <a:endParaRPr lang="en-US" sz="1200" b="1" dirty="0">
                        <a:solidFill>
                          <a:srgbClr val="00B0F0"/>
                        </a:solidFill>
                      </a:endParaRPr>
                    </a:p>
                  </a:txBody>
                  <a:tcPr marL="72000" marR="0" marT="0" marB="0" anchor="ct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dirty="0" smtClean="0"/>
                        <a:t>Semiconductor</a:t>
                      </a:r>
                    </a:p>
                  </a:txBody>
                  <a:tcPr marL="72000" marR="0" marT="0" marB="0" anchor="ct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dirty="0" smtClean="0"/>
                        <a:t>An estimate of more than 100 dedicated employees are working on it.</a:t>
                      </a:r>
                    </a:p>
                  </a:txBody>
                  <a:tcPr marL="72000" marR="0" marT="0" marB="0" anchor="ctr"/>
                </a:tc>
                <a:tc>
                  <a:txBody>
                    <a:bodyPr/>
                    <a:lstStyle/>
                    <a:p>
                      <a:pPr algn="ctr"/>
                      <a:r>
                        <a:rPr lang="en-US" sz="1200" dirty="0" smtClean="0"/>
                        <a:t>NA</a:t>
                      </a:r>
                      <a:endParaRPr lang="en-US" sz="1200" dirty="0"/>
                    </a:p>
                  </a:txBody>
                  <a:tcPr marL="0" marR="0" marT="0" marB="0" anchor="ctr"/>
                </a:tc>
              </a:tr>
              <a:tr h="559341">
                <a:tc>
                  <a:txBody>
                    <a:bodyPr/>
                    <a:lstStyle/>
                    <a:p>
                      <a:pPr algn="ctr"/>
                      <a:r>
                        <a:rPr lang="en-US" sz="900" dirty="0" smtClean="0"/>
                        <a:t>19</a:t>
                      </a:r>
                      <a:endParaRPr lang="en-US" sz="900" dirty="0"/>
                    </a:p>
                  </a:txBody>
                  <a:tcPr marL="0" marR="0" marT="0" marB="0" anchor="ctr"/>
                </a:tc>
                <a:tc>
                  <a:txBody>
                    <a:bodyPr/>
                    <a:lstStyle/>
                    <a:p>
                      <a:pPr algn="ctr" fontAlgn="t"/>
                      <a:r>
                        <a:rPr lang="en-IN" sz="1200" b="1" i="0" u="none" strike="noStrike" dirty="0" smtClean="0">
                          <a:solidFill>
                            <a:srgbClr val="00B0F0"/>
                          </a:solidFill>
                          <a:effectLst/>
                          <a:latin typeface="+mn-lt"/>
                          <a:cs typeface="Arial" panose="020B0604020202020204" pitchFamily="34" charset="0"/>
                        </a:rPr>
                        <a:t>KLA Tencor</a:t>
                      </a:r>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US" sz="1200" dirty="0" smtClean="0"/>
                        <a:t>Semiconductor</a:t>
                      </a:r>
                    </a:p>
                  </a:txBody>
                  <a:tcPr marL="72000" marR="0" marT="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000" b="0" i="0" dirty="0" smtClean="0">
                          <a:solidFill>
                            <a:schemeClr val="dk1"/>
                          </a:solidFill>
                          <a:latin typeface="+mn-lt"/>
                          <a:ea typeface="+mn-ea"/>
                          <a:cs typeface="+mn-cs"/>
                        </a:rPr>
                        <a:t>HCLT has been engaged in software development with KLA-Tencor for over a year now. The current projects encompass the complete Software Development Life Cycle (SLC) for KLA-Tencor and includes the development of new software components for the next generation wafer inspection systems.</a:t>
                      </a:r>
                      <a:endParaRPr kumimoji="0" lang="en-US" sz="1000" b="0" i="0" u="none" strike="noStrike" cap="none" normalizeH="0" baseline="0" dirty="0" smtClean="0">
                        <a:ln>
                          <a:noFill/>
                        </a:ln>
                        <a:solidFill>
                          <a:schemeClr val="tx1"/>
                        </a:solidFill>
                        <a:effectLst/>
                        <a:latin typeface="Calibri" pitchFamily="34" charset="0"/>
                      </a:endParaRPr>
                    </a:p>
                  </a:txBody>
                  <a:tcPr marL="72000" marR="0" marT="0" marB="0" anchor="ctr"/>
                </a:tc>
                <a:tc>
                  <a:txBody>
                    <a:bodyPr/>
                    <a:lstStyle/>
                    <a:p>
                      <a:pPr algn="ctr" fontAlgn="t"/>
                      <a:r>
                        <a:rPr lang="en-US" sz="1200" dirty="0" smtClean="0">
                          <a:hlinkClick r:id="rId2"/>
                        </a:rPr>
                        <a:t>Link</a:t>
                      </a:r>
                      <a:endParaRPr lang="en-IN" sz="12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657962">
                <a:tc>
                  <a:txBody>
                    <a:bodyPr/>
                    <a:lstStyle/>
                    <a:p>
                      <a:pPr algn="ctr"/>
                      <a:r>
                        <a:rPr lang="en-US" sz="900" dirty="0" smtClean="0"/>
                        <a:t>20</a:t>
                      </a:r>
                      <a:endParaRPr lang="en-US" sz="900" dirty="0"/>
                    </a:p>
                  </a:txBody>
                  <a:tcPr marL="0" marR="0" marT="0" marB="0" anchor="ctr"/>
                </a:tc>
                <a:tc>
                  <a:txBody>
                    <a:bodyPr/>
                    <a:lstStyle/>
                    <a:p>
                      <a:pPr algn="ctr" fontAlgn="t"/>
                      <a:r>
                        <a:rPr lang="en-IN" sz="1200" b="1" i="0" u="none" strike="noStrike" dirty="0" smtClean="0">
                          <a:solidFill>
                            <a:srgbClr val="00B0F0"/>
                          </a:solidFill>
                          <a:effectLst/>
                          <a:latin typeface="+mn-lt"/>
                          <a:cs typeface="Arial" panose="020B0604020202020204" pitchFamily="34" charset="0"/>
                        </a:rPr>
                        <a:t>Avago Technologies Limited</a:t>
                      </a:r>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US" sz="1200" dirty="0" smtClean="0"/>
                        <a:t>Semiconductor</a:t>
                      </a:r>
                    </a:p>
                  </a:txBody>
                  <a:tcPr marL="72000" marR="0" marT="0" marB="0" anchor="ctr"/>
                </a:tc>
                <a:tc>
                  <a:txBody>
                    <a:bodyPr/>
                    <a:lstStyle/>
                    <a:p>
                      <a:r>
                        <a:rPr lang="en-US" sz="1000" b="0" i="0" dirty="0" smtClean="0">
                          <a:solidFill>
                            <a:schemeClr val="dk1"/>
                          </a:solidFill>
                          <a:latin typeface="+mn-lt"/>
                          <a:ea typeface="+mn-ea"/>
                          <a:cs typeface="+mn-cs"/>
                        </a:rPr>
                        <a:t> HCL in a strategic co-sourcing engagement centered on managed services to reduce operational costs and increase IT operational transparency – all without disrupting the business operations of more than 40,000 customers worldwide. By leveraging HCL’s strong SLA-driven framework, Avago has achieved greater control over its IT infrastructure and the ability to refocus on key business objectives.</a:t>
                      </a:r>
                      <a:endParaRPr lang="en-US" sz="1000" b="0" i="0" dirty="0" smtClean="0">
                        <a:solidFill>
                          <a:schemeClr val="tx1"/>
                        </a:solidFill>
                        <a:latin typeface="+mn-lt"/>
                        <a:ea typeface="+mn-ea"/>
                        <a:cs typeface="+mn-cs"/>
                      </a:endParaRPr>
                    </a:p>
                  </a:txBody>
                  <a:tcPr marL="72000" marR="0" marT="0" marB="0" anchor="ctr"/>
                </a:tc>
                <a:tc>
                  <a:txBody>
                    <a:bodyPr/>
                    <a:lstStyle/>
                    <a:p>
                      <a:pPr algn="ctr" fontAlgn="t"/>
                      <a:r>
                        <a:rPr lang="en-US" sz="1000" dirty="0" smtClean="0">
                          <a:hlinkClick r:id="rId3"/>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657962">
                <a:tc>
                  <a:txBody>
                    <a:bodyPr/>
                    <a:lstStyle/>
                    <a:p>
                      <a:pPr algn="ctr"/>
                      <a:r>
                        <a:rPr lang="en-US" sz="900" dirty="0" smtClean="0"/>
                        <a:t>21</a:t>
                      </a:r>
                      <a:endParaRPr lang="en-US" sz="900" dirty="0"/>
                    </a:p>
                  </a:txBody>
                  <a:tcPr marL="0" marR="0" marT="0" marB="0" anchor="ctr"/>
                </a:tc>
                <a:tc>
                  <a:txBody>
                    <a:bodyPr/>
                    <a:lstStyle/>
                    <a:p>
                      <a:pPr algn="ctr"/>
                      <a:r>
                        <a:rPr lang="en-US" sz="1200" b="1" dirty="0" smtClean="0">
                          <a:solidFill>
                            <a:srgbClr val="00B0F0"/>
                          </a:solidFill>
                        </a:rPr>
                        <a:t>Freescale Semiconductor</a:t>
                      </a:r>
                      <a:endParaRPr lang="en-US" sz="1200" b="1" dirty="0">
                        <a:solidFill>
                          <a:srgbClr val="00B0F0"/>
                        </a:solidFill>
                      </a:endParaRPr>
                    </a:p>
                  </a:txBody>
                  <a:tcPr marL="72000" marR="0" marT="0" marB="0" anchor="ct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IN" sz="1200" u="none" strike="noStrike" dirty="0" smtClean="0">
                          <a:effectLst/>
                        </a:rPr>
                        <a:t>Semiconductor</a:t>
                      </a:r>
                    </a:p>
                  </a:txBody>
                  <a:tcPr marL="72000" marR="0" marT="0" marB="0" anchor="ctr"/>
                </a:tc>
                <a:tc>
                  <a:txBody>
                    <a:bodyPr/>
                    <a:lstStyle/>
                    <a:p>
                      <a:pPr marL="0" indent="0" algn="just">
                        <a:buFont typeface="Arial" pitchFamily="34" charset="0"/>
                        <a:buNone/>
                      </a:pPr>
                      <a:r>
                        <a:rPr lang="en-US" sz="1200" dirty="0" smtClean="0"/>
                        <a:t> </a:t>
                      </a:r>
                      <a:r>
                        <a:rPr lang="en-US" sz="1000" dirty="0" smtClean="0"/>
                        <a:t>The agreement(5 Years, 70 million$) will help Freescale to</a:t>
                      </a:r>
                      <a:r>
                        <a:rPr lang="en-US" sz="1000" baseline="0" dirty="0" smtClean="0"/>
                        <a:t> </a:t>
                      </a:r>
                      <a:r>
                        <a:rPr lang="en-US" sz="1000" dirty="0" smtClean="0"/>
                        <a:t>develop more resilient systems</a:t>
                      </a:r>
                      <a:r>
                        <a:rPr lang="en-US" sz="1000" baseline="0" dirty="0" smtClean="0"/>
                        <a:t> </a:t>
                      </a:r>
                      <a:r>
                        <a:rPr lang="en-US" sz="1000" dirty="0" smtClean="0"/>
                        <a:t>optimize its operational costs,</a:t>
                      </a:r>
                      <a:r>
                        <a:rPr lang="en-US" sz="1000" baseline="0" dirty="0" smtClean="0"/>
                        <a:t> </a:t>
                      </a:r>
                      <a:r>
                        <a:rPr lang="en-US" sz="1000" dirty="0" smtClean="0"/>
                        <a:t>increase visibility into IT operations,</a:t>
                      </a:r>
                      <a:r>
                        <a:rPr lang="en-US" sz="1000" baseline="0" dirty="0" smtClean="0"/>
                        <a:t> </a:t>
                      </a:r>
                      <a:r>
                        <a:rPr lang="en-US" sz="1000" dirty="0" smtClean="0"/>
                        <a:t>experience reduced technology complexity and improved quality.</a:t>
                      </a:r>
                      <a:endParaRPr lang="en-US" sz="1000" b="0" dirty="0" smtClean="0">
                        <a:solidFill>
                          <a:prstClr val="black"/>
                        </a:solidFill>
                        <a:latin typeface="+mn-lt"/>
                      </a:endParaRPr>
                    </a:p>
                  </a:txBody>
                  <a:tcPr marL="72000" marR="0" marT="0" marB="0" anchor="ctr"/>
                </a:tc>
                <a:tc>
                  <a:txBody>
                    <a:bodyPr/>
                    <a:lstStyle/>
                    <a:p>
                      <a:pPr algn="ctr"/>
                      <a:r>
                        <a:rPr lang="en-US" sz="1000" dirty="0" smtClean="0">
                          <a:hlinkClick r:id="rId4"/>
                        </a:rPr>
                        <a:t>Link</a:t>
                      </a:r>
                      <a:endParaRPr lang="en-US" sz="1000" b="1" dirty="0"/>
                    </a:p>
                  </a:txBody>
                  <a:tcPr marL="0" marR="0" marT="0" marB="0" anchor="ctr"/>
                </a:tc>
              </a:tr>
              <a:tr h="657962">
                <a:tc>
                  <a:txBody>
                    <a:bodyPr/>
                    <a:lstStyle/>
                    <a:p>
                      <a:pPr algn="ctr"/>
                      <a:r>
                        <a:rPr lang="en-US" sz="900" dirty="0" smtClean="0"/>
                        <a:t>22</a:t>
                      </a:r>
                      <a:endParaRPr lang="en-US" sz="900" dirty="0"/>
                    </a:p>
                  </a:txBody>
                  <a:tcPr marL="0" marR="0" marT="0" marB="0" anchor="ctr"/>
                </a:tc>
                <a:tc>
                  <a:txBody>
                    <a:bodyPr/>
                    <a:lstStyle/>
                    <a:p>
                      <a:pPr algn="ctr"/>
                      <a:r>
                        <a:rPr lang="en-US" sz="1200" b="1" dirty="0" smtClean="0">
                          <a:solidFill>
                            <a:srgbClr val="00B0F0"/>
                          </a:solidFill>
                        </a:rPr>
                        <a:t>AMD</a:t>
                      </a:r>
                      <a:endParaRPr lang="en-US" sz="1200" b="1" dirty="0">
                        <a:solidFill>
                          <a:srgbClr val="00B0F0"/>
                        </a:solidFill>
                      </a:endParaRPr>
                    </a:p>
                  </a:txBody>
                  <a:tcPr marL="72000" marR="0" marT="0" marB="0" anchor="ct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IN" sz="1200" u="none" strike="noStrike" dirty="0" smtClean="0">
                          <a:effectLst/>
                        </a:rPr>
                        <a:t>Semiconductor</a:t>
                      </a:r>
                    </a:p>
                  </a:txBody>
                  <a:tcPr marL="72000" marR="0" marT="0" marB="0" anchor="ctr"/>
                </a:tc>
                <a:tc>
                  <a:txBody>
                    <a:bodyPr/>
                    <a:lstStyle/>
                    <a:p>
                      <a:pPr marL="0" indent="0" algn="just">
                        <a:buFont typeface="Arial" pitchFamily="34" charset="0"/>
                        <a:buNone/>
                      </a:pPr>
                      <a:r>
                        <a:rPr lang="en-US" sz="1000" dirty="0" smtClean="0"/>
                        <a:t>  HCL Technologies (HCLT) announced that it has signed a multi-year, 105</a:t>
                      </a:r>
                      <a:r>
                        <a:rPr lang="en-US" sz="1000" baseline="0" dirty="0" smtClean="0"/>
                        <a:t> </a:t>
                      </a:r>
                      <a:r>
                        <a:rPr lang="en-US" sz="1000" dirty="0" smtClean="0"/>
                        <a:t>million dollar collaborative IT cosourcing contract with AMD. The strategic co-sourcing deal involves IT infrastructure management, maintenance and support of global IT applications. The services will be delivered out of HCL's facilities in India, part of which will be dedicated for AMD. </a:t>
                      </a:r>
                      <a:endParaRPr lang="en-US" sz="1000" b="0" dirty="0" smtClean="0">
                        <a:solidFill>
                          <a:prstClr val="black"/>
                        </a:solidFill>
                        <a:latin typeface="+mn-lt"/>
                      </a:endParaRPr>
                    </a:p>
                  </a:txBody>
                  <a:tcPr marL="72000" marR="0" marT="0" marB="0" anchor="ctr"/>
                </a:tc>
                <a:tc>
                  <a:txBody>
                    <a:bodyPr/>
                    <a:lstStyle/>
                    <a:p>
                      <a:pPr algn="ctr"/>
                      <a:r>
                        <a:rPr lang="en-US" sz="1000" dirty="0" smtClean="0"/>
                        <a:t>IDC</a:t>
                      </a:r>
                      <a:endParaRPr lang="en-US" sz="1000" b="1" dirty="0"/>
                    </a:p>
                  </a:txBody>
                  <a:tcPr marL="0" marR="0" marT="0" marB="0" anchor="ctr"/>
                </a:tc>
              </a:tr>
              <a:tr h="657962">
                <a:tc>
                  <a:txBody>
                    <a:bodyPr/>
                    <a:lstStyle/>
                    <a:p>
                      <a:pPr algn="ctr"/>
                      <a:r>
                        <a:rPr lang="en-US" sz="900" dirty="0" smtClean="0"/>
                        <a:t>23</a:t>
                      </a:r>
                      <a:endParaRPr lang="en-US" sz="900" dirty="0"/>
                    </a:p>
                  </a:txBody>
                  <a:tcPr marL="0" marR="0" marT="0" marB="0" anchor="ctr"/>
                </a:tc>
                <a:tc>
                  <a:txBody>
                    <a:bodyPr/>
                    <a:lstStyle/>
                    <a:p>
                      <a:pPr algn="ctr"/>
                      <a:r>
                        <a:rPr lang="en-US" sz="1200" b="1" dirty="0" smtClean="0">
                          <a:solidFill>
                            <a:srgbClr val="00B0F0"/>
                          </a:solidFill>
                        </a:rPr>
                        <a:t>Texas Instruments</a:t>
                      </a:r>
                      <a:endParaRPr lang="en-US" sz="1200" b="1" dirty="0">
                        <a:solidFill>
                          <a:srgbClr val="00B0F0"/>
                        </a:solidFill>
                      </a:endParaRPr>
                    </a:p>
                  </a:txBody>
                  <a:tcPr marL="72000" marR="0" marT="0" marB="0" anchor="ct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IN" sz="1200" u="none" strike="noStrike" dirty="0" smtClean="0">
                          <a:effectLst/>
                        </a:rPr>
                        <a:t>Semiconductor</a:t>
                      </a:r>
                    </a:p>
                  </a:txBody>
                  <a:tcPr marL="72000" marR="0" marT="0" marB="0" anchor="ctr"/>
                </a:tc>
                <a:tc>
                  <a:txBody>
                    <a:bodyPr/>
                    <a:lstStyle/>
                    <a:p>
                      <a:pPr marL="0" indent="0" algn="just">
                        <a:buFont typeface="Arial" pitchFamily="34" charset="0"/>
                        <a:buNone/>
                      </a:pPr>
                      <a:r>
                        <a:rPr lang="en-US" sz="1000" b="0" i="0" dirty="0" smtClean="0">
                          <a:solidFill>
                            <a:schemeClr val="dk1"/>
                          </a:solidFill>
                          <a:latin typeface="+mn-lt"/>
                          <a:ea typeface="+mn-ea"/>
                          <a:cs typeface="+mn-cs"/>
                        </a:rPr>
                        <a:t>HCL leverage this partnership in building product components and solution accelerators for three major segments - Aerospace, Medical Electronics and Consumer Electronics with a specific focus on medical imaging, wireless communication and analog system applications.</a:t>
                      </a:r>
                      <a:endParaRPr lang="en-US" sz="1000" b="0" dirty="0" smtClean="0">
                        <a:solidFill>
                          <a:prstClr val="black"/>
                        </a:solidFill>
                        <a:latin typeface="+mn-lt"/>
                      </a:endParaRPr>
                    </a:p>
                  </a:txBody>
                  <a:tcPr marL="72000" marR="0" marT="0" marB="0" anchor="ctr"/>
                </a:tc>
                <a:tc>
                  <a:txBody>
                    <a:bodyPr/>
                    <a:lstStyle/>
                    <a:p>
                      <a:pPr algn="ctr"/>
                      <a:r>
                        <a:rPr lang="en-US" sz="1000" dirty="0" smtClean="0">
                          <a:hlinkClick r:id="rId5"/>
                        </a:rPr>
                        <a:t>Linkt</a:t>
                      </a:r>
                      <a:endParaRPr lang="en-US" sz="1000" b="1" dirty="0"/>
                    </a:p>
                  </a:txBody>
                  <a:tcPr marL="0" marR="0" marT="0" marB="0" anchor="ctr"/>
                </a:tc>
              </a:tr>
            </a:tbl>
          </a:graphicData>
        </a:graphic>
      </p:graphicFrame>
      <p:sp>
        <p:nvSpPr>
          <p:cNvPr id="3"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algn="l"/>
            <a:r>
              <a:rPr lang="en-IN" sz="2400" b="1" i="0" dirty="0" smtClean="0"/>
              <a:t>HCL High Tech Segment Wise Clients </a:t>
            </a:r>
            <a:endParaRPr lang="en-IN" sz="2400" b="1" i="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2362200"/>
            <a:ext cx="42672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i="0" dirty="0" smtClean="0">
                <a:latin typeface="Aharoni" pitchFamily="2" charset="-79"/>
                <a:cs typeface="Aharoni" pitchFamily="2" charset="-79"/>
              </a:rPr>
              <a:t>HCL Hi-Tech Segmental Focus, Strategy &amp; Solutions</a:t>
            </a:r>
            <a:endParaRPr lang="en-US" sz="2400" i="0" dirty="0">
              <a:latin typeface="Aharoni" pitchFamily="2" charset="-79"/>
              <a:cs typeface="Aharoni" pitchFamily="2" charset="-79"/>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6800" y="53975"/>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algn="l"/>
            <a:r>
              <a:rPr lang="en-US" sz="2400" b="1" i="0" dirty="0" smtClean="0">
                <a:latin typeface="Myadpro"/>
              </a:rPr>
              <a:t>HCL High Tech Segment Focus Strategy: ISV</a:t>
            </a:r>
          </a:p>
          <a:p>
            <a:pPr lvl="0" algn="l">
              <a:defRPr/>
            </a:pPr>
            <a:endParaRPr lang="en-US" sz="2400" b="1" i="0" dirty="0">
              <a:latin typeface="Myadpro"/>
            </a:endParaRPr>
          </a:p>
        </p:txBody>
      </p:sp>
      <p:sp>
        <p:nvSpPr>
          <p:cNvPr id="3" name="TextBox 2"/>
          <p:cNvSpPr txBox="1"/>
          <p:nvPr/>
        </p:nvSpPr>
        <p:spPr>
          <a:xfrm>
            <a:off x="152400" y="789801"/>
            <a:ext cx="1263487"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i="0" dirty="0" smtClean="0">
                <a:latin typeface="Aharoni" pitchFamily="2" charset="-79"/>
                <a:cs typeface="Aharoni" pitchFamily="2" charset="-79"/>
              </a:rPr>
              <a:t>HCL Expertise </a:t>
            </a:r>
            <a:endParaRPr lang="en-US" b="1" i="0" dirty="0">
              <a:latin typeface="Aharoni" pitchFamily="2" charset="-79"/>
              <a:cs typeface="Aharoni" pitchFamily="2" charset="-79"/>
            </a:endParaRPr>
          </a:p>
        </p:txBody>
      </p:sp>
      <p:sp>
        <p:nvSpPr>
          <p:cNvPr id="4" name="TextBox 3"/>
          <p:cNvSpPr txBox="1"/>
          <p:nvPr/>
        </p:nvSpPr>
        <p:spPr>
          <a:xfrm>
            <a:off x="152400" y="1105300"/>
            <a:ext cx="8839200" cy="30469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latin typeface="+mn-lt"/>
              </a:rPr>
              <a:t>Market leadership</a:t>
            </a:r>
            <a:r>
              <a:rPr lang="en-US" i="0" dirty="0" smtClean="0">
                <a:latin typeface="+mn-lt"/>
              </a:rPr>
              <a:t>: Leading industry analysts have rated HCL’s software engineering capabilities in enterprise and consumer software engineering in their leadership quadrant. The rating comes from over three decades of experience and working with over 150 software and internet properties.</a:t>
            </a:r>
          </a:p>
          <a:p>
            <a:r>
              <a:rPr lang="en-US" b="1" i="0" dirty="0" smtClean="0">
                <a:latin typeface="+mn-lt"/>
              </a:rPr>
              <a:t>Productized solutions and services. </a:t>
            </a:r>
            <a:r>
              <a:rPr lang="en-US" i="0" dirty="0" smtClean="0">
                <a:latin typeface="+mn-lt"/>
              </a:rPr>
              <a:t>HCL’s maturity by working with over 70 enterprise and consumer ISVs in software engineering has led to us developing accelerators to aid faster product development and ensuring better quality compliance thus delivering great value to our customers and ultimately the end consumer. A dedicated team of over 500 experts across technologies continuously develops and improves 20+ solutions to aid your software development process.</a:t>
            </a:r>
          </a:p>
          <a:p>
            <a:r>
              <a:rPr lang="en-US" b="1" i="0" dirty="0" smtClean="0">
                <a:latin typeface="+mn-lt"/>
              </a:rPr>
              <a:t>Rich and diverse experience. </a:t>
            </a:r>
            <a:r>
              <a:rPr lang="en-US" i="0" dirty="0" smtClean="0">
                <a:latin typeface="+mn-lt"/>
              </a:rPr>
              <a:t>7 of the top 10 ISV companies today work with HCL across different geographies including North America, Europe and Japan. HCL has engineered software for leading consumer software, enterprise software and Internet companies. </a:t>
            </a:r>
            <a:r>
              <a:rPr lang="en-US" i="0" dirty="0" smtClean="0"/>
              <a:t>HCL</a:t>
            </a:r>
            <a:r>
              <a:rPr lang="en-US" i="0" dirty="0" smtClean="0">
                <a:latin typeface="+mn-lt"/>
              </a:rPr>
              <a:t> experience not only spans various stages of the PDLC but also caters to different business requirements through flexible engagement models.</a:t>
            </a:r>
          </a:p>
          <a:p>
            <a:r>
              <a:rPr lang="en-US" b="1" i="0" dirty="0" smtClean="0">
                <a:latin typeface="+mn-lt"/>
              </a:rPr>
              <a:t>Richer mobility experience. </a:t>
            </a:r>
            <a:r>
              <a:rPr lang="en-US" i="0" dirty="0" smtClean="0">
                <a:latin typeface="+mn-lt"/>
              </a:rPr>
              <a:t>HCL’s mobility solutions enable organizations to become highly productive and customer centric, by making information available at the right time to the right person – all through a simple click! HCL’s Mobility CoE offerings include mobile application development, enterprise mobile offerings, system integration services, and managed services. </a:t>
            </a:r>
            <a:r>
              <a:rPr lang="en-US" b="1" i="0" dirty="0" smtClean="0">
                <a:latin typeface="+mn-lt"/>
              </a:rPr>
              <a:t>Key current partnerships include Sybase and RIM.</a:t>
            </a:r>
            <a:r>
              <a:rPr lang="en-US" i="0" dirty="0" smtClean="0">
                <a:latin typeface="+mn-lt"/>
              </a:rPr>
              <a:t> HCL is investing in this space with initiatives like the Network Solution Lab, a Dedicated Mobility Centre in Singapore, and through University Programs.</a:t>
            </a:r>
            <a:endParaRPr lang="en-US" i="0" dirty="0">
              <a:latin typeface="+mn-lt"/>
            </a:endParaRPr>
          </a:p>
        </p:txBody>
      </p:sp>
      <p:sp>
        <p:nvSpPr>
          <p:cNvPr id="5" name="TextBox 4"/>
          <p:cNvSpPr txBox="1"/>
          <p:nvPr/>
        </p:nvSpPr>
        <p:spPr>
          <a:xfrm>
            <a:off x="152400" y="4267200"/>
            <a:ext cx="1183337"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i="0" dirty="0" smtClean="0">
                <a:latin typeface="Aharoni" pitchFamily="2" charset="-79"/>
                <a:cs typeface="Aharoni" pitchFamily="2" charset="-79"/>
              </a:rPr>
              <a:t>HCL Offerings</a:t>
            </a:r>
            <a:endParaRPr lang="en-US" b="1" i="0" dirty="0">
              <a:latin typeface="Aharoni" pitchFamily="2" charset="-79"/>
              <a:cs typeface="Aharoni" pitchFamily="2" charset="-79"/>
            </a:endParaRPr>
          </a:p>
        </p:txBody>
      </p:sp>
      <p:sp>
        <p:nvSpPr>
          <p:cNvPr id="6" name="TextBox 5"/>
          <p:cNvSpPr txBox="1"/>
          <p:nvPr/>
        </p:nvSpPr>
        <p:spPr>
          <a:xfrm>
            <a:off x="152400" y="4599801"/>
            <a:ext cx="883920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t>Software product engineering</a:t>
            </a:r>
            <a:r>
              <a:rPr lang="en-US" i="0" dirty="0" smtClean="0"/>
              <a:t> – End to end product engineering for enterprise software, consumer software and Internet properties across all stages of the SDLC from conceptualization to go-to-market</a:t>
            </a:r>
          </a:p>
          <a:p>
            <a:r>
              <a:rPr lang="en-US" b="1" i="0" dirty="0" smtClean="0"/>
              <a:t>Platform engineering</a:t>
            </a:r>
            <a:r>
              <a:rPr lang="en-US" i="0" dirty="0" smtClean="0"/>
              <a:t> – Internet and digital properties development; Ecommerce capabilities across multiple platforms</a:t>
            </a:r>
          </a:p>
          <a:p>
            <a:r>
              <a:rPr lang="en-US" b="1" i="0" dirty="0" smtClean="0"/>
              <a:t>Emerging technologies like mobility and cloud </a:t>
            </a:r>
            <a:r>
              <a:rPr lang="en-US" i="0" dirty="0" smtClean="0"/>
              <a:t>– HCL frameworks on rapid application development and testing, device compatibility, interoperability and SaaS enablement deliver value across ISV segments</a:t>
            </a:r>
          </a:p>
          <a:p>
            <a:r>
              <a:rPr lang="en-US" b="1" i="0" dirty="0" smtClean="0"/>
              <a:t>Software quality and  compliance </a:t>
            </a:r>
            <a:r>
              <a:rPr lang="en-US" i="0" dirty="0" smtClean="0"/>
              <a:t>–</a:t>
            </a:r>
            <a:r>
              <a:rPr lang="en-US" b="1" i="0" dirty="0" smtClean="0"/>
              <a:t> </a:t>
            </a:r>
            <a:r>
              <a:rPr lang="en-US" i="0" dirty="0" smtClean="0"/>
              <a:t>1000+ testing frameworks and three decades of experience power the testing capabilities at HCL</a:t>
            </a:r>
          </a:p>
          <a:p>
            <a:r>
              <a:rPr lang="en-US" b="1" i="0" dirty="0" smtClean="0"/>
              <a:t>Software re-engineering</a:t>
            </a:r>
            <a:r>
              <a:rPr lang="en-US" i="0" dirty="0" smtClean="0"/>
              <a:t> – End of life support, enhancements and feature addition, product sustenance and support, and technical support services</a:t>
            </a:r>
            <a:endParaRPr lang="en-US" i="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0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Focus&amp; Strategy: ISV</a:t>
            </a:r>
          </a:p>
          <a:p>
            <a:pPr lvl="0" algn="l">
              <a:defRPr/>
            </a:pPr>
            <a:r>
              <a:rPr lang="en-US" sz="2400" b="1" i="0" dirty="0" smtClean="0">
                <a:latin typeface="Myadpro"/>
              </a:rPr>
              <a:t>Powering Revenue Growth</a:t>
            </a:r>
            <a:endParaRPr lang="en-US" sz="2400" b="1" i="0" dirty="0">
              <a:latin typeface="Myadpro"/>
            </a:endParaRPr>
          </a:p>
        </p:txBody>
      </p:sp>
      <p:sp>
        <p:nvSpPr>
          <p:cNvPr id="3" name="TextBox 2"/>
          <p:cNvSpPr txBox="1"/>
          <p:nvPr/>
        </p:nvSpPr>
        <p:spPr>
          <a:xfrm>
            <a:off x="38500" y="789801"/>
            <a:ext cx="1447800"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New Delivery Channels in existing market </a:t>
            </a:r>
            <a:endParaRPr lang="en-US" sz="1100" b="1" i="0" dirty="0">
              <a:latin typeface="Aharoni" pitchFamily="2" charset="-79"/>
              <a:cs typeface="Aharoni" pitchFamily="2" charset="-79"/>
            </a:endParaRPr>
          </a:p>
        </p:txBody>
      </p:sp>
      <p:sp>
        <p:nvSpPr>
          <p:cNvPr id="4" name="TextBox 3"/>
          <p:cNvSpPr txBox="1"/>
          <p:nvPr/>
        </p:nvSpPr>
        <p:spPr>
          <a:xfrm>
            <a:off x="1570524" y="762000"/>
            <a:ext cx="7421075"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SaaS has revolutionized the way ISVs deliver, manage and support software. Most of the ISVs are moving towards the more viable licensing models that SaaS offers. HCL is the only offshore services vendor to provide “SaaSification” solutions for Deployment, Hosting, Billing and Managing. To enable ISVs Saasify their products, HCL has created a </a:t>
            </a:r>
            <a:r>
              <a:rPr lang="en-US" b="1" i="0" dirty="0" smtClean="0"/>
              <a:t>Multi-tenant, SOA enabled SaaS enablement platform AGORA</a:t>
            </a:r>
            <a:r>
              <a:rPr lang="en-US" i="0" dirty="0" smtClean="0"/>
              <a:t>.</a:t>
            </a:r>
            <a:endParaRPr lang="en-US" i="0" dirty="0">
              <a:latin typeface="+mn-lt"/>
            </a:endParaRPr>
          </a:p>
        </p:txBody>
      </p:sp>
      <p:sp>
        <p:nvSpPr>
          <p:cNvPr id="6" name="TextBox 5"/>
          <p:cNvSpPr txBox="1"/>
          <p:nvPr/>
        </p:nvSpPr>
        <p:spPr>
          <a:xfrm>
            <a:off x="56950" y="1804481"/>
            <a:ext cx="1447800" cy="93871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Accessing Untapped Market Segments through Web2.0 Enablement</a:t>
            </a:r>
            <a:endParaRPr lang="en-US" sz="1100" b="1" i="0" dirty="0">
              <a:latin typeface="Aharoni" pitchFamily="2" charset="-79"/>
              <a:cs typeface="Aharoni" pitchFamily="2" charset="-79"/>
            </a:endParaRPr>
          </a:p>
        </p:txBody>
      </p:sp>
      <p:sp>
        <p:nvSpPr>
          <p:cNvPr id="7" name="TextBox 6"/>
          <p:cNvSpPr txBox="1"/>
          <p:nvPr/>
        </p:nvSpPr>
        <p:spPr>
          <a:xfrm>
            <a:off x="1570525" y="1803737"/>
            <a:ext cx="7421075"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Since the beginning of search and social networking, HCL has engineered web products and services across domains which fully harness the power of Web2.0 Some examples from our diverse engagement include a Real estate search website, Travel portal, Leading content portal, Geo-spatial search and mash-ups among others.</a:t>
            </a:r>
          </a:p>
          <a:p>
            <a:r>
              <a:rPr lang="en-US" i="0" dirty="0" smtClean="0"/>
              <a:t>To enable ISVs launch Web2.0 based services, HCL has created </a:t>
            </a:r>
            <a:r>
              <a:rPr lang="en-US" b="1" i="0" dirty="0" smtClean="0"/>
              <a:t>FIRST2.0</a:t>
            </a:r>
            <a:r>
              <a:rPr lang="en-US" i="0" dirty="0" smtClean="0"/>
              <a:t>, a seamless integrated offering for Product Engineering and Infrastructure Services.</a:t>
            </a:r>
          </a:p>
        </p:txBody>
      </p:sp>
      <p:sp>
        <p:nvSpPr>
          <p:cNvPr id="8" name="TextBox 7"/>
          <p:cNvSpPr txBox="1"/>
          <p:nvPr/>
        </p:nvSpPr>
        <p:spPr>
          <a:xfrm>
            <a:off x="38501" y="3075801"/>
            <a:ext cx="1447800"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Reaching Every Customer through Mobile Enablement</a:t>
            </a:r>
            <a:endParaRPr lang="en-US" sz="1100" i="0" dirty="0">
              <a:latin typeface="Aharoni" pitchFamily="2" charset="-79"/>
              <a:cs typeface="Aharoni" pitchFamily="2" charset="-79"/>
            </a:endParaRPr>
          </a:p>
        </p:txBody>
      </p:sp>
      <p:sp>
        <p:nvSpPr>
          <p:cNvPr id="9" name="TextBox 8"/>
          <p:cNvSpPr txBox="1"/>
          <p:nvPr/>
        </p:nvSpPr>
        <p:spPr>
          <a:xfrm>
            <a:off x="1570525" y="2971800"/>
            <a:ext cx="7421075"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Application porting and optimization for new mobile platforms</a:t>
            </a:r>
          </a:p>
          <a:p>
            <a:pPr>
              <a:buFont typeface="Wingdings" pitchFamily="2" charset="2"/>
              <a:buChar char="Ø"/>
            </a:pPr>
            <a:r>
              <a:rPr lang="en-US" i="0" dirty="0" smtClean="0"/>
              <a:t>Application enhancements and Maintenance</a:t>
            </a:r>
          </a:p>
          <a:p>
            <a:pPr>
              <a:buFont typeface="Wingdings" pitchFamily="2" charset="2"/>
              <a:buChar char="Ø"/>
            </a:pPr>
            <a:r>
              <a:rPr lang="en-US" i="0" dirty="0" smtClean="0"/>
              <a:t>Product development /Localization</a:t>
            </a:r>
          </a:p>
          <a:p>
            <a:pPr>
              <a:buFont typeface="Wingdings" pitchFamily="2" charset="2"/>
              <a:buChar char="Ø"/>
            </a:pPr>
            <a:r>
              <a:rPr lang="en-US" i="0" dirty="0" smtClean="0"/>
              <a:t>Mobile 2.0 applications</a:t>
            </a:r>
          </a:p>
          <a:p>
            <a:pPr>
              <a:buFont typeface="Wingdings" pitchFamily="2" charset="2"/>
              <a:buChar char="Ø"/>
            </a:pPr>
            <a:r>
              <a:rPr lang="en-US" i="0" dirty="0" smtClean="0"/>
              <a:t>Product testing for different networks for performance and functional issues </a:t>
            </a:r>
            <a:endParaRPr lang="en-US" i="0" dirty="0"/>
          </a:p>
        </p:txBody>
      </p:sp>
      <p:sp>
        <p:nvSpPr>
          <p:cNvPr id="10" name="TextBox 9"/>
          <p:cNvSpPr txBox="1"/>
          <p:nvPr/>
        </p:nvSpPr>
        <p:spPr>
          <a:xfrm>
            <a:off x="38501" y="4142601"/>
            <a:ext cx="1447800" cy="93871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Product Globalization to enable Accelerated Geo Penetration</a:t>
            </a:r>
            <a:endParaRPr lang="en-US" sz="1100" i="0" dirty="0">
              <a:latin typeface="Aharoni" pitchFamily="2" charset="-79"/>
              <a:cs typeface="Aharoni" pitchFamily="2" charset="-79"/>
            </a:endParaRPr>
          </a:p>
        </p:txBody>
      </p:sp>
      <p:sp>
        <p:nvSpPr>
          <p:cNvPr id="11" name="TextBox 10"/>
          <p:cNvSpPr txBox="1"/>
          <p:nvPr/>
        </p:nvSpPr>
        <p:spPr>
          <a:xfrm>
            <a:off x="1570525" y="4114800"/>
            <a:ext cx="7421075"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t>Capabilities for accelerated product globalization:</a:t>
            </a:r>
          </a:p>
          <a:p>
            <a:r>
              <a:rPr lang="en-US" i="0" dirty="0" smtClean="0"/>
              <a:t>18N and L10N – Proven processes and methodologies for product internationalization and localization</a:t>
            </a:r>
          </a:p>
          <a:p>
            <a:r>
              <a:rPr lang="en-US" i="0" dirty="0" smtClean="0"/>
              <a:t>Language Experts – Large team of language experts with expertise in languages and cultural sensitivities</a:t>
            </a:r>
          </a:p>
          <a:p>
            <a:r>
              <a:rPr lang="en-US" i="0" dirty="0" smtClean="0"/>
              <a:t>Experience – 200+ person years of experience in Globalization Services</a:t>
            </a:r>
          </a:p>
          <a:p>
            <a:r>
              <a:rPr lang="en-US" b="1" i="0" dirty="0" smtClean="0"/>
              <a:t>Benefits:</a:t>
            </a:r>
          </a:p>
          <a:p>
            <a:r>
              <a:rPr lang="en-US" i="0" dirty="0" smtClean="0"/>
              <a:t>Faster Rollout for target locations – Enhanced business spread</a:t>
            </a:r>
          </a:p>
          <a:p>
            <a:r>
              <a:rPr lang="en-US" i="0" dirty="0" smtClean="0"/>
              <a:t>Reduced costs due HCL’s frameworks and experience</a:t>
            </a:r>
          </a:p>
          <a:p>
            <a:r>
              <a:rPr lang="en-US" i="0" dirty="0" smtClean="0"/>
              <a:t>One stop shop – Technology, Translation and Transition</a:t>
            </a:r>
            <a:endParaRPr lang="en-US" i="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500" y="789801"/>
            <a:ext cx="1447800" cy="93871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Optimizing Business Critical Applications to Increase Customer Centricity</a:t>
            </a:r>
            <a:endParaRPr lang="en-US" sz="1100" i="0" dirty="0">
              <a:latin typeface="Aharoni" pitchFamily="2" charset="-79"/>
              <a:cs typeface="Aharoni" pitchFamily="2" charset="-79"/>
            </a:endParaRPr>
          </a:p>
        </p:txBody>
      </p:sp>
      <p:sp>
        <p:nvSpPr>
          <p:cNvPr id="4" name="TextBox 3"/>
          <p:cNvSpPr txBox="1"/>
          <p:nvPr/>
        </p:nvSpPr>
        <p:spPr>
          <a:xfrm>
            <a:off x="1570524" y="762000"/>
            <a:ext cx="7421075"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latin typeface="+mn-lt"/>
              </a:rPr>
              <a:t>Key Frameworks</a:t>
            </a:r>
            <a:r>
              <a:rPr lang="en-US" i="0" dirty="0" smtClean="0">
                <a:latin typeface="+mn-lt"/>
              </a:rPr>
              <a:t>:</a:t>
            </a:r>
          </a:p>
          <a:p>
            <a:pPr>
              <a:buFont typeface="Wingdings" pitchFamily="2" charset="2"/>
              <a:buChar char="Ø"/>
            </a:pPr>
            <a:r>
              <a:rPr lang="en-US" i="0" dirty="0" smtClean="0"/>
              <a:t>EiAM (Engineering in Application Management) – HCL’ s framework for identifying BCAs and introducing engineering services processes and methodologies for supporting BCAs</a:t>
            </a:r>
          </a:p>
          <a:p>
            <a:pPr>
              <a:buFont typeface="Wingdings" pitchFamily="2" charset="2"/>
              <a:buChar char="Ø"/>
            </a:pPr>
            <a:r>
              <a:rPr lang="en-US" i="0" dirty="0" smtClean="0"/>
              <a:t>BAIT (Business Aligned IT)</a:t>
            </a:r>
            <a:r>
              <a:rPr lang="en-US" b="1" i="0" dirty="0" smtClean="0"/>
              <a:t> – </a:t>
            </a:r>
            <a:r>
              <a:rPr lang="en-US" i="0" dirty="0" smtClean="0"/>
              <a:t>HCL’s renowned framework for aligning IT strategy and implementation with business strategy and processes</a:t>
            </a:r>
          </a:p>
          <a:p>
            <a:r>
              <a:rPr lang="en-US" b="1" i="0" dirty="0" smtClean="0"/>
              <a:t>Key Benefits:</a:t>
            </a:r>
          </a:p>
          <a:p>
            <a:pPr>
              <a:buFont typeface="Wingdings" pitchFamily="2" charset="2"/>
              <a:buChar char="Ø"/>
            </a:pPr>
            <a:r>
              <a:rPr lang="en-US" i="0" dirty="0" smtClean="0"/>
              <a:t>CA architecture, scalability, design, retooling, testing, release, build and sustenance managed in the same way as the product that’s built for external end customers</a:t>
            </a:r>
          </a:p>
          <a:p>
            <a:pPr>
              <a:buFont typeface="Wingdings" pitchFamily="2" charset="2"/>
              <a:buChar char="Ø"/>
            </a:pPr>
            <a:r>
              <a:rPr lang="en-US" i="0" dirty="0" smtClean="0"/>
              <a:t>Key BCAs aligned to sales/marketing objectives and priorities – not just CIO’s ownership and his priorities</a:t>
            </a:r>
          </a:p>
          <a:p>
            <a:pPr>
              <a:buFont typeface="Wingdings" pitchFamily="2" charset="2"/>
              <a:buChar char="Ø"/>
            </a:pPr>
            <a:r>
              <a:rPr lang="en-US" i="0" dirty="0" smtClean="0"/>
              <a:t>Deliver Business Differentiating solutions through convergence of Business and IT teams</a:t>
            </a:r>
          </a:p>
        </p:txBody>
      </p:sp>
      <p:sp>
        <p:nvSpPr>
          <p:cNvPr id="5" name="TextBox 4"/>
          <p:cNvSpPr txBox="1"/>
          <p:nvPr/>
        </p:nvSpPr>
        <p:spPr>
          <a:xfrm>
            <a:off x="38501" y="3075801"/>
            <a:ext cx="1447800"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Business Analytics to Discover New Revenue Streams</a:t>
            </a:r>
            <a:endParaRPr lang="en-US" sz="1100" i="0" dirty="0">
              <a:latin typeface="Aharoni" pitchFamily="2" charset="-79"/>
              <a:cs typeface="Aharoni" pitchFamily="2" charset="-79"/>
            </a:endParaRPr>
          </a:p>
        </p:txBody>
      </p:sp>
      <p:sp>
        <p:nvSpPr>
          <p:cNvPr id="6" name="TextBox 5"/>
          <p:cNvSpPr txBox="1"/>
          <p:nvPr/>
        </p:nvSpPr>
        <p:spPr>
          <a:xfrm>
            <a:off x="1570525" y="3048000"/>
            <a:ext cx="7421075"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HCL covers </a:t>
            </a:r>
            <a:r>
              <a:rPr lang="en-US" b="1" i="0" dirty="0" smtClean="0"/>
              <a:t>a triad of services </a:t>
            </a:r>
            <a:r>
              <a:rPr lang="en-US" i="0" dirty="0" smtClean="0"/>
              <a:t>in the Business Intelligence arena</a:t>
            </a:r>
          </a:p>
          <a:p>
            <a:r>
              <a:rPr lang="en-US" b="1" i="0" dirty="0" smtClean="0"/>
              <a:t>Base BI services </a:t>
            </a:r>
            <a:r>
              <a:rPr lang="en-US" i="0" dirty="0" smtClean="0"/>
              <a:t>– Running and maintenance of Analytical Models and Report Generation</a:t>
            </a:r>
          </a:p>
          <a:p>
            <a:r>
              <a:rPr lang="en-US" b="1" i="0" dirty="0" smtClean="0"/>
              <a:t>Advanced BI services </a:t>
            </a:r>
            <a:r>
              <a:rPr lang="en-US" i="0" dirty="0" smtClean="0"/>
              <a:t>– Predictive and Inductive Analytics, Analytics Modeling</a:t>
            </a:r>
          </a:p>
          <a:p>
            <a:r>
              <a:rPr lang="en-US" b="1" i="0" dirty="0" smtClean="0"/>
              <a:t>Consulting</a:t>
            </a:r>
            <a:r>
              <a:rPr lang="en-US" i="0" dirty="0" smtClean="0"/>
              <a:t> – SCM and CRM Analytics</a:t>
            </a:r>
          </a:p>
          <a:p>
            <a:r>
              <a:rPr lang="en-US" b="1" i="0" dirty="0" smtClean="0"/>
              <a:t>Key Benefits:</a:t>
            </a:r>
          </a:p>
          <a:p>
            <a:pPr>
              <a:buFont typeface="Wingdings" pitchFamily="2" charset="2"/>
              <a:buChar char="Ø"/>
            </a:pPr>
            <a:r>
              <a:rPr lang="en-US" i="0" dirty="0" smtClean="0"/>
              <a:t>Risk free data driven business modeling</a:t>
            </a:r>
          </a:p>
          <a:p>
            <a:pPr>
              <a:buFont typeface="Wingdings" pitchFamily="2" charset="2"/>
              <a:buChar char="Ø"/>
            </a:pPr>
            <a:r>
              <a:rPr lang="en-US" i="0" dirty="0" smtClean="0"/>
              <a:t>Zero dollars spent on data quality</a:t>
            </a:r>
          </a:p>
          <a:p>
            <a:pPr>
              <a:buFont typeface="Wingdings" pitchFamily="2" charset="2"/>
              <a:buChar char="Ø"/>
            </a:pPr>
            <a:r>
              <a:rPr lang="en-US" i="0" dirty="0" smtClean="0"/>
              <a:t>Global Reporting and Analytics Factory (GRAF) to create the perfect assembly-line reporting factory for business</a:t>
            </a:r>
          </a:p>
        </p:txBody>
      </p:sp>
      <p:sp>
        <p:nvSpPr>
          <p:cNvPr id="7" name="Title 1"/>
          <p:cNvSpPr txBox="1">
            <a:spLocks/>
          </p:cNvSpPr>
          <p:nvPr/>
        </p:nvSpPr>
        <p:spPr>
          <a:xfrm>
            <a:off x="11430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Focus&amp; Strategy: ISV</a:t>
            </a:r>
          </a:p>
          <a:p>
            <a:pPr lvl="0" algn="l">
              <a:defRPr/>
            </a:pPr>
            <a:r>
              <a:rPr lang="en-US" sz="2400" b="1" i="0" dirty="0" smtClean="0">
                <a:latin typeface="Myadpro"/>
              </a:rPr>
              <a:t>Powering Revenue Growth</a:t>
            </a:r>
            <a:endParaRPr lang="en-US" sz="2400" b="1" i="0" dirty="0">
              <a:latin typeface="Myad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2" descr="http://www.hcltech.com/sites/default/files/SaaS-enablement-platform-AGORA-.jpg"/>
          <p:cNvPicPr>
            <a:picLocks noChangeAspect="1" noChangeArrowheads="1"/>
          </p:cNvPicPr>
          <p:nvPr/>
        </p:nvPicPr>
        <p:blipFill>
          <a:blip r:embed="rId3" cstate="print"/>
          <a:srcRect/>
          <a:stretch>
            <a:fillRect/>
          </a:stretch>
        </p:blipFill>
        <p:spPr bwMode="auto">
          <a:xfrm>
            <a:off x="1295400" y="762000"/>
            <a:ext cx="7696200" cy="1828800"/>
          </a:xfrm>
          <a:prstGeom prst="rect">
            <a:avLst/>
          </a:prstGeom>
        </p:spPr>
        <p:style>
          <a:lnRef idx="2">
            <a:schemeClr val="accent1"/>
          </a:lnRef>
          <a:fillRef idx="1">
            <a:schemeClr val="lt1"/>
          </a:fillRef>
          <a:effectRef idx="0">
            <a:schemeClr val="accent1"/>
          </a:effectRef>
          <a:fontRef idx="minor">
            <a:schemeClr val="dk1"/>
          </a:fontRef>
        </p:style>
      </p:pic>
      <p:pic>
        <p:nvPicPr>
          <p:cNvPr id="133128" name="Picture 8" descr="http://www.hcltech.com/sites/default/files/agora5.jpg"/>
          <p:cNvPicPr>
            <a:picLocks noChangeAspect="1" noChangeArrowheads="1"/>
          </p:cNvPicPr>
          <p:nvPr/>
        </p:nvPicPr>
        <p:blipFill>
          <a:blip r:embed="rId4" cstate="print"/>
          <a:srcRect/>
          <a:stretch>
            <a:fillRect/>
          </a:stretch>
        </p:blipFill>
        <p:spPr bwMode="auto">
          <a:xfrm>
            <a:off x="1295400" y="2667000"/>
            <a:ext cx="7696200" cy="3657600"/>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p:cNvSpPr txBox="1"/>
          <p:nvPr/>
        </p:nvSpPr>
        <p:spPr>
          <a:xfrm>
            <a:off x="152400" y="914400"/>
            <a:ext cx="9144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AGORA</a:t>
            </a:r>
            <a:endParaRPr lang="en-US" sz="1100" i="0" dirty="0">
              <a:latin typeface="Aharoni" pitchFamily="2" charset="-79"/>
              <a:cs typeface="Aharoni" pitchFamily="2" charset="-79"/>
            </a:endParaRPr>
          </a:p>
        </p:txBody>
      </p:sp>
      <p:sp>
        <p:nvSpPr>
          <p:cNvPr id="7" name="TextBox 6"/>
          <p:cNvSpPr txBox="1"/>
          <p:nvPr/>
        </p:nvSpPr>
        <p:spPr>
          <a:xfrm>
            <a:off x="152400" y="3505200"/>
            <a:ext cx="9906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Business Intelligence</a:t>
            </a:r>
            <a:endParaRPr lang="en-US" sz="1100" i="0" dirty="0">
              <a:latin typeface="Aharoni" pitchFamily="2" charset="-79"/>
              <a:cs typeface="Aharoni" pitchFamily="2" charset="-79"/>
            </a:endParaRPr>
          </a:p>
        </p:txBody>
      </p:sp>
      <p:sp>
        <p:nvSpPr>
          <p:cNvPr id="8" name="Title 1"/>
          <p:cNvSpPr txBox="1">
            <a:spLocks/>
          </p:cNvSpPr>
          <p:nvPr/>
        </p:nvSpPr>
        <p:spPr>
          <a:xfrm>
            <a:off x="11430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Focus&amp; Strategy: ISV</a:t>
            </a:r>
          </a:p>
          <a:p>
            <a:pPr lvl="0" algn="l">
              <a:defRPr/>
            </a:pPr>
            <a:r>
              <a:rPr lang="en-US" sz="2400" b="1" i="0" dirty="0" smtClean="0">
                <a:latin typeface="Myadpro"/>
              </a:rPr>
              <a:t>Powering Revenue Growth</a:t>
            </a:r>
            <a:endParaRPr lang="en-US" sz="2400" b="1" i="0" dirty="0">
              <a:latin typeface="Myad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hcltech.com/sites/default/files/Web2_0-enablement-through-FIRST2_0.jpg"/>
          <p:cNvPicPr>
            <a:picLocks noChangeAspect="1" noChangeArrowheads="1"/>
          </p:cNvPicPr>
          <p:nvPr/>
        </p:nvPicPr>
        <p:blipFill>
          <a:blip r:embed="rId2" cstate="print"/>
          <a:srcRect/>
          <a:stretch>
            <a:fillRect/>
          </a:stretch>
        </p:blipFill>
        <p:spPr bwMode="auto">
          <a:xfrm>
            <a:off x="76201" y="1066800"/>
            <a:ext cx="8915399" cy="5638799"/>
          </a:xfrm>
          <a:prstGeom prst="rect">
            <a:avLst/>
          </a:prstGeom>
        </p:spPr>
        <p:style>
          <a:lnRef idx="2">
            <a:schemeClr val="accent1"/>
          </a:lnRef>
          <a:fillRef idx="1">
            <a:schemeClr val="lt1"/>
          </a:fillRef>
          <a:effectRef idx="0">
            <a:schemeClr val="accent1"/>
          </a:effectRef>
          <a:fontRef idx="minor">
            <a:schemeClr val="dk1"/>
          </a:fontRef>
        </p:style>
      </p:pic>
      <p:sp>
        <p:nvSpPr>
          <p:cNvPr id="4" name="TextBox 3"/>
          <p:cNvSpPr txBox="1"/>
          <p:nvPr/>
        </p:nvSpPr>
        <p:spPr>
          <a:xfrm>
            <a:off x="3810000" y="742750"/>
            <a:ext cx="11430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i="0" dirty="0" smtClean="0">
                <a:latin typeface="Aharoni" pitchFamily="2" charset="-79"/>
                <a:cs typeface="Aharoni" pitchFamily="2" charset="-79"/>
              </a:rPr>
              <a:t>FIRST 2.0</a:t>
            </a:r>
            <a:endParaRPr lang="en-US" sz="1100" i="0" dirty="0">
              <a:latin typeface="Aharoni" pitchFamily="2" charset="-79"/>
              <a:cs typeface="Aharoni" pitchFamily="2" charset="-79"/>
            </a:endParaRPr>
          </a:p>
        </p:txBody>
      </p:sp>
      <p:sp>
        <p:nvSpPr>
          <p:cNvPr id="5" name="Title 1"/>
          <p:cNvSpPr txBox="1">
            <a:spLocks/>
          </p:cNvSpPr>
          <p:nvPr/>
        </p:nvSpPr>
        <p:spPr>
          <a:xfrm>
            <a:off x="11430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Focus&amp; Strategy: ISV</a:t>
            </a:r>
          </a:p>
          <a:p>
            <a:pPr lvl="0" algn="l">
              <a:defRPr/>
            </a:pPr>
            <a:r>
              <a:rPr lang="en-US" sz="2400" b="1" i="0" dirty="0" smtClean="0">
                <a:latin typeface="Myadpro"/>
              </a:rPr>
              <a:t>Powering Revenue Growth</a:t>
            </a:r>
            <a:endParaRPr lang="en-US" sz="2400" b="1" i="0" dirty="0">
              <a:latin typeface="Myad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06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&amp; Strategy: ISV</a:t>
            </a:r>
          </a:p>
          <a:p>
            <a:pPr lvl="0" algn="l">
              <a:defRPr/>
            </a:pPr>
            <a:r>
              <a:rPr lang="en-US" sz="2400" b="1" i="0" dirty="0" smtClean="0">
                <a:latin typeface="Myadpro"/>
              </a:rPr>
              <a:t>Transforming and R &amp; D</a:t>
            </a:r>
            <a:endParaRPr lang="en-US" sz="2400" b="1" i="0" dirty="0">
              <a:latin typeface="Myadpro"/>
            </a:endParaRPr>
          </a:p>
        </p:txBody>
      </p:sp>
      <p:sp>
        <p:nvSpPr>
          <p:cNvPr id="3" name="TextBox 2"/>
          <p:cNvSpPr txBox="1"/>
          <p:nvPr/>
        </p:nvSpPr>
        <p:spPr>
          <a:xfrm>
            <a:off x="152400" y="789801"/>
            <a:ext cx="27047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Integrated Product Lifecycle Services</a:t>
            </a:r>
          </a:p>
        </p:txBody>
      </p:sp>
      <p:pic>
        <p:nvPicPr>
          <p:cNvPr id="138242" name="Picture 2" descr="http://www.hcltech.com/sites/default/files/integrated20product20lifecycle20services.jpg"/>
          <p:cNvPicPr>
            <a:picLocks noChangeAspect="1" noChangeArrowheads="1"/>
          </p:cNvPicPr>
          <p:nvPr/>
        </p:nvPicPr>
        <p:blipFill>
          <a:blip r:embed="rId2" cstate="print"/>
          <a:srcRect/>
          <a:stretch>
            <a:fillRect/>
          </a:stretch>
        </p:blipFill>
        <p:spPr bwMode="auto">
          <a:xfrm>
            <a:off x="152400" y="1143000"/>
            <a:ext cx="8839200" cy="4267200"/>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780176"/>
            <a:ext cx="27047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On Demand Software Test Lab</a:t>
            </a:r>
            <a:endParaRPr lang="en-US" sz="1100" i="0" dirty="0">
              <a:latin typeface="Aharoni" pitchFamily="2" charset="-79"/>
              <a:cs typeface="Aharoni" pitchFamily="2" charset="-79"/>
            </a:endParaRPr>
          </a:p>
        </p:txBody>
      </p:sp>
      <p:pic>
        <p:nvPicPr>
          <p:cNvPr id="140290" name="Picture 2" descr="http://www.hcltech.com/sites/default/files/Test-lab-features.jpg"/>
          <p:cNvPicPr>
            <a:picLocks noChangeAspect="1" noChangeArrowheads="1"/>
          </p:cNvPicPr>
          <p:nvPr/>
        </p:nvPicPr>
        <p:blipFill>
          <a:blip r:embed="rId2" cstate="print"/>
          <a:srcRect/>
          <a:stretch>
            <a:fillRect/>
          </a:stretch>
        </p:blipFill>
        <p:spPr bwMode="auto">
          <a:xfrm>
            <a:off x="142574" y="1095675"/>
            <a:ext cx="8849026" cy="3505200"/>
          </a:xfrm>
          <a:prstGeom prst="rect">
            <a:avLst/>
          </a:prstGeom>
        </p:spPr>
        <p:style>
          <a:lnRef idx="2">
            <a:schemeClr val="accent1"/>
          </a:lnRef>
          <a:fillRef idx="1">
            <a:schemeClr val="lt1"/>
          </a:fillRef>
          <a:effectRef idx="0">
            <a:schemeClr val="accent1"/>
          </a:effectRef>
          <a:fontRef idx="minor">
            <a:schemeClr val="dk1"/>
          </a:fontRef>
        </p:style>
      </p:pic>
      <p:sp>
        <p:nvSpPr>
          <p:cNvPr id="5" name="TextBox 4"/>
          <p:cNvSpPr txBox="1"/>
          <p:nvPr/>
        </p:nvSpPr>
        <p:spPr>
          <a:xfrm>
            <a:off x="152400" y="4724400"/>
            <a:ext cx="10668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Key Benefits</a:t>
            </a:r>
            <a:endParaRPr lang="en-US" sz="1100" i="0" dirty="0">
              <a:latin typeface="Aharoni" pitchFamily="2" charset="-79"/>
              <a:cs typeface="Aharoni" pitchFamily="2" charset="-79"/>
            </a:endParaRPr>
          </a:p>
        </p:txBody>
      </p:sp>
      <p:sp>
        <p:nvSpPr>
          <p:cNvPr id="6" name="Rectangle 5"/>
          <p:cNvSpPr/>
          <p:nvPr/>
        </p:nvSpPr>
        <p:spPr>
          <a:xfrm>
            <a:off x="162825" y="5055549"/>
            <a:ext cx="8828775"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Wingdings" pitchFamily="2" charset="2"/>
              <a:buChar char="Ø"/>
            </a:pPr>
            <a:r>
              <a:rPr lang="en-US" i="0" dirty="0" smtClean="0"/>
              <a:t>One of the largest offshore-based software testing infrastructure – with more than 140 high-end servers with single/multiple CPUs across all platforms (</a:t>
            </a:r>
            <a:r>
              <a:rPr lang="en-US" b="1" i="0" dirty="0" smtClean="0"/>
              <a:t>Dell, HP, IBM, Sun </a:t>
            </a:r>
            <a:r>
              <a:rPr lang="en-US" i="0" dirty="0" smtClean="0"/>
              <a:t>etc.)</a:t>
            </a:r>
          </a:p>
          <a:p>
            <a:pPr>
              <a:buFont typeface="Wingdings" pitchFamily="2" charset="2"/>
              <a:buChar char="Ø"/>
            </a:pPr>
            <a:r>
              <a:rPr lang="en-US" i="0" dirty="0" smtClean="0"/>
              <a:t>Niche testing services – High availability/Scalability testing with clustering and load balancing, Firewall testing etc.</a:t>
            </a:r>
          </a:p>
          <a:p>
            <a:pPr>
              <a:buFont typeface="Wingdings" pitchFamily="2" charset="2"/>
              <a:buChar char="Ø"/>
            </a:pPr>
            <a:r>
              <a:rPr lang="en-US" i="0" dirty="0" smtClean="0"/>
              <a:t>Access to vast pool of specialized testing resources</a:t>
            </a:r>
          </a:p>
          <a:p>
            <a:pPr>
              <a:buFont typeface="Wingdings" pitchFamily="2" charset="2"/>
              <a:buChar char="Ø"/>
            </a:pPr>
            <a:r>
              <a:rPr lang="en-US" i="0" dirty="0" smtClean="0"/>
              <a:t>Test product remotely with in-house testing team using lab-on-rent model</a:t>
            </a:r>
          </a:p>
          <a:p>
            <a:pPr>
              <a:buFont typeface="Wingdings" pitchFamily="2" charset="2"/>
              <a:buChar char="Ø"/>
            </a:pPr>
            <a:r>
              <a:rPr lang="en-US" i="0" dirty="0" smtClean="0"/>
              <a:t>Affordable pay-as-you-go models</a:t>
            </a:r>
            <a:endParaRPr lang="en-US" i="0" dirty="0"/>
          </a:p>
        </p:txBody>
      </p:sp>
      <p:sp>
        <p:nvSpPr>
          <p:cNvPr id="7" name="Title 1"/>
          <p:cNvSpPr txBox="1">
            <a:spLocks/>
          </p:cNvSpPr>
          <p:nvPr/>
        </p:nvSpPr>
        <p:spPr>
          <a:xfrm>
            <a:off x="9906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&amp; Strategy: ISV</a:t>
            </a:r>
          </a:p>
          <a:p>
            <a:pPr lvl="0" algn="l">
              <a:defRPr/>
            </a:pPr>
            <a:r>
              <a:rPr lang="en-US" sz="2400" b="1" i="0" dirty="0" smtClean="0">
                <a:latin typeface="Myadpro"/>
              </a:rPr>
              <a:t>Transforming and R &amp; D</a:t>
            </a:r>
            <a:endParaRPr lang="en-US" sz="2400" b="1" i="0" dirty="0">
              <a:latin typeface="Myad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780176"/>
            <a:ext cx="31242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Global Risk Reward Partnership (GRRP)</a:t>
            </a:r>
            <a:endParaRPr lang="en-US" sz="1100" i="0" dirty="0">
              <a:latin typeface="Aharoni" pitchFamily="2" charset="-79"/>
              <a:cs typeface="Aharoni" pitchFamily="2" charset="-79"/>
            </a:endParaRPr>
          </a:p>
        </p:txBody>
      </p:sp>
      <p:pic>
        <p:nvPicPr>
          <p:cNvPr id="141314" name="Picture 2" descr="http://www.hcltech.com/sites/default/files/global20risk20reward20partnership20grrp.jpg"/>
          <p:cNvPicPr>
            <a:picLocks noChangeAspect="1" noChangeArrowheads="1"/>
          </p:cNvPicPr>
          <p:nvPr/>
        </p:nvPicPr>
        <p:blipFill>
          <a:blip r:embed="rId2" cstate="print"/>
          <a:srcRect/>
          <a:stretch>
            <a:fillRect/>
          </a:stretch>
        </p:blipFill>
        <p:spPr bwMode="auto">
          <a:xfrm>
            <a:off x="176474" y="1105300"/>
            <a:ext cx="8815126" cy="4762100"/>
          </a:xfrm>
          <a:prstGeom prst="rect">
            <a:avLst/>
          </a:prstGeom>
        </p:spPr>
        <p:style>
          <a:lnRef idx="2">
            <a:schemeClr val="accent1"/>
          </a:lnRef>
          <a:fillRef idx="1">
            <a:schemeClr val="lt1"/>
          </a:fillRef>
          <a:effectRef idx="0">
            <a:schemeClr val="accent1"/>
          </a:effectRef>
          <a:fontRef idx="minor">
            <a:schemeClr val="dk1"/>
          </a:fontRef>
        </p:style>
      </p:pic>
      <p:sp>
        <p:nvSpPr>
          <p:cNvPr id="5" name="Title 1"/>
          <p:cNvSpPr txBox="1">
            <a:spLocks/>
          </p:cNvSpPr>
          <p:nvPr/>
        </p:nvSpPr>
        <p:spPr>
          <a:xfrm>
            <a:off x="9906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&amp; Strategy: ISV</a:t>
            </a:r>
          </a:p>
          <a:p>
            <a:pPr lvl="0" algn="l">
              <a:defRPr/>
            </a:pPr>
            <a:r>
              <a:rPr lang="en-US" sz="2400" b="1" i="0" dirty="0" smtClean="0">
                <a:latin typeface="Myadpro"/>
              </a:rPr>
              <a:t>Transforming and R &amp; D</a:t>
            </a:r>
            <a:endParaRPr lang="en-US" sz="2400" b="1" i="0" dirty="0">
              <a:latin typeface="Myad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161925" y="53975"/>
            <a:ext cx="8667750" cy="476250"/>
          </a:xfrm>
          <a:prstGeom prst="rect">
            <a:avLst/>
          </a:prstGeom>
          <a:noFill/>
          <a:ln w="9525">
            <a:noFill/>
            <a:round/>
            <a:headEnd/>
            <a:tailEnd/>
          </a:ln>
        </p:spPr>
        <p:txBody>
          <a:bodyPr/>
          <a:lstStyle/>
          <a:p>
            <a:pPr algn="ctr" defTabSz="457200">
              <a:lnSpc>
                <a:spcPct val="11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i="0" dirty="0">
                <a:solidFill>
                  <a:schemeClr val="bg1"/>
                </a:solidFill>
              </a:rPr>
              <a:t>Table of Contents</a:t>
            </a:r>
          </a:p>
        </p:txBody>
      </p:sp>
      <p:sp>
        <p:nvSpPr>
          <p:cNvPr id="14" name="Slide Number Placeholder 18"/>
          <p:cNvSpPr txBox="1">
            <a:spLocks noGrp="1"/>
          </p:cNvSpPr>
          <p:nvPr/>
        </p:nvSpPr>
        <p:spPr bwMode="auto">
          <a:xfrm>
            <a:off x="4240213" y="6405563"/>
            <a:ext cx="663575" cy="360362"/>
          </a:xfrm>
          <a:prstGeom prst="rect">
            <a:avLst/>
          </a:prstGeom>
          <a:noFill/>
          <a:ln w="9525">
            <a:noFill/>
            <a:miter lim="800000"/>
            <a:headEnd/>
            <a:tailEnd/>
          </a:ln>
        </p:spPr>
        <p:txBody>
          <a:bodyPr anchor="ctr"/>
          <a:lstStyle/>
          <a:p>
            <a:pPr algn="ctr">
              <a:buClr>
                <a:srgbClr val="000000"/>
              </a:buClr>
              <a:buSzPct val="100000"/>
              <a:buFont typeface="Times New Roman" pitchFamily="18" charset="0"/>
              <a:buNone/>
            </a:pPr>
            <a:endParaRPr lang="en-US" sz="1000" b="1" i="0" dirty="0">
              <a:solidFill>
                <a:srgbClr val="4E84C4"/>
              </a:solidFill>
              <a:ea typeface="MS Gothic"/>
              <a:cs typeface="MS Gothic"/>
            </a:endParaRPr>
          </a:p>
        </p:txBody>
      </p:sp>
      <p:sp>
        <p:nvSpPr>
          <p:cNvPr id="4" name="TextBox 3"/>
          <p:cNvSpPr txBox="1"/>
          <p:nvPr/>
        </p:nvSpPr>
        <p:spPr>
          <a:xfrm>
            <a:off x="914400" y="1066800"/>
            <a:ext cx="7162800" cy="4293483"/>
          </a:xfrm>
          <a:prstGeom prst="rect">
            <a:avLst/>
          </a:prstGeom>
          <a:solidFill>
            <a:schemeClr val="bg1"/>
          </a:solidFill>
          <a:ln w="19050"/>
          <a:effectLst>
            <a:innerShdw blurRad="63500" dist="50800" dir="189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marL="742950" indent="-285750" eaLnBrk="0" hangingPunct="0">
              <a:lnSpc>
                <a:spcPct val="150000"/>
              </a:lnSpc>
              <a:buClr>
                <a:srgbClr val="4E84C4"/>
              </a:buClr>
              <a:buFont typeface="Wingdings" panose="05000000000000000000" pitchFamily="2" charset="2"/>
              <a:buChar char="q"/>
              <a:defRPr/>
            </a:pPr>
            <a:r>
              <a:rPr lang="en-US" sz="1400" b="1" i="0" dirty="0"/>
              <a:t>Executive Summary</a:t>
            </a:r>
          </a:p>
          <a:p>
            <a:pPr marL="742950" indent="-285750" eaLnBrk="0" hangingPunct="0">
              <a:lnSpc>
                <a:spcPct val="150000"/>
              </a:lnSpc>
              <a:buClr>
                <a:srgbClr val="4E84C4"/>
              </a:buClr>
              <a:buFont typeface="Wingdings" panose="05000000000000000000" pitchFamily="2" charset="2"/>
              <a:buChar char="q"/>
              <a:defRPr/>
            </a:pPr>
            <a:r>
              <a:rPr lang="en-US" sz="1400" b="1" i="0" dirty="0" smtClean="0"/>
              <a:t>HCL High </a:t>
            </a:r>
            <a:r>
              <a:rPr lang="en-US" sz="1400" b="1" i="0" dirty="0"/>
              <a:t>Tech </a:t>
            </a:r>
            <a:r>
              <a:rPr lang="en-US" sz="1400" b="1" i="0" dirty="0" smtClean="0"/>
              <a:t>Evolution </a:t>
            </a:r>
            <a:endParaRPr lang="en-US" sz="1400" b="1" i="0" dirty="0"/>
          </a:p>
          <a:p>
            <a:pPr marL="742950" indent="-285750" eaLnBrk="0" hangingPunct="0">
              <a:lnSpc>
                <a:spcPct val="150000"/>
              </a:lnSpc>
              <a:buClr>
                <a:srgbClr val="4E84C4"/>
              </a:buClr>
              <a:buFont typeface="Wingdings" panose="05000000000000000000" pitchFamily="2" charset="2"/>
              <a:buChar char="q"/>
              <a:defRPr/>
            </a:pPr>
            <a:r>
              <a:rPr lang="en-US" sz="1400" b="1" i="0" dirty="0"/>
              <a:t>Financials Revenue </a:t>
            </a:r>
            <a:r>
              <a:rPr lang="en-US" sz="1400" b="1" i="0" dirty="0" smtClean="0"/>
              <a:t>Distribution Segment wise </a:t>
            </a:r>
            <a:endParaRPr lang="en-US" sz="1400" b="1" i="0" dirty="0"/>
          </a:p>
          <a:p>
            <a:pPr marL="742950" indent="-285750" eaLnBrk="0" hangingPunct="0">
              <a:lnSpc>
                <a:spcPct val="150000"/>
              </a:lnSpc>
              <a:buClr>
                <a:srgbClr val="4E84C4"/>
              </a:buClr>
              <a:buFont typeface="Wingdings" panose="05000000000000000000" pitchFamily="2" charset="2"/>
              <a:buChar char="q"/>
              <a:defRPr/>
            </a:pPr>
            <a:r>
              <a:rPr lang="en-US" sz="1400" b="1" i="0" dirty="0" smtClean="0"/>
              <a:t>High Tech clients as per segment </a:t>
            </a:r>
            <a:endParaRPr lang="en-US" sz="1400" b="1" i="0" dirty="0"/>
          </a:p>
          <a:p>
            <a:pPr marL="742950" indent="-285750" eaLnBrk="0" hangingPunct="0">
              <a:lnSpc>
                <a:spcPct val="150000"/>
              </a:lnSpc>
              <a:buClr>
                <a:srgbClr val="4E84C4"/>
              </a:buClr>
              <a:buFont typeface="Wingdings" panose="05000000000000000000" pitchFamily="2" charset="2"/>
              <a:buChar char="q"/>
              <a:defRPr/>
            </a:pPr>
            <a:r>
              <a:rPr lang="en-US" sz="1400" b="1" i="0" dirty="0" smtClean="0"/>
              <a:t>High Tech focus segments </a:t>
            </a:r>
          </a:p>
          <a:p>
            <a:pPr marL="742950" indent="-285750" eaLnBrk="0" hangingPunct="0">
              <a:lnSpc>
                <a:spcPct val="150000"/>
              </a:lnSpc>
              <a:buClr>
                <a:srgbClr val="4E84C4"/>
              </a:buClr>
              <a:buFont typeface="Wingdings" panose="05000000000000000000" pitchFamily="2" charset="2"/>
              <a:buChar char="q"/>
              <a:defRPr/>
            </a:pPr>
            <a:r>
              <a:rPr lang="en-US" sz="1400" b="1" i="0" dirty="0" smtClean="0"/>
              <a:t>Global Delivery Centers </a:t>
            </a:r>
            <a:endParaRPr lang="en-US" sz="1400" b="1" i="0" dirty="0"/>
          </a:p>
          <a:p>
            <a:pPr marL="742950" indent="-285750" eaLnBrk="0" hangingPunct="0">
              <a:lnSpc>
                <a:spcPct val="150000"/>
              </a:lnSpc>
              <a:buClr>
                <a:srgbClr val="4E84C4"/>
              </a:buClr>
              <a:buFont typeface="Wingdings" panose="05000000000000000000" pitchFamily="2" charset="2"/>
              <a:buChar char="q"/>
              <a:defRPr/>
            </a:pPr>
            <a:r>
              <a:rPr lang="en-US" sz="1400" b="1" i="0" dirty="0"/>
              <a:t>Key Offerings in High Tech</a:t>
            </a:r>
          </a:p>
          <a:p>
            <a:pPr marL="742950" indent="-285750" eaLnBrk="0" hangingPunct="0">
              <a:lnSpc>
                <a:spcPct val="150000"/>
              </a:lnSpc>
              <a:buClr>
                <a:srgbClr val="4E84C4"/>
              </a:buClr>
              <a:buFont typeface="Wingdings" panose="05000000000000000000" pitchFamily="2" charset="2"/>
              <a:buChar char="q"/>
              <a:defRPr/>
            </a:pPr>
            <a:r>
              <a:rPr lang="en-US" sz="1400" b="1" i="0" dirty="0" smtClean="0"/>
              <a:t>High Tech Differentiators – Focus on R&amp;D </a:t>
            </a:r>
          </a:p>
          <a:p>
            <a:pPr marL="742950" indent="-285750" eaLnBrk="0" hangingPunct="0">
              <a:lnSpc>
                <a:spcPct val="150000"/>
              </a:lnSpc>
              <a:buClr>
                <a:srgbClr val="4E84C4"/>
              </a:buClr>
              <a:buFont typeface="Wingdings" panose="05000000000000000000" pitchFamily="2" charset="2"/>
              <a:buChar char="q"/>
              <a:defRPr/>
            </a:pPr>
            <a:r>
              <a:rPr lang="en-US" sz="1400" b="1" i="0" dirty="0" smtClean="0"/>
              <a:t>Alliance and Partnership</a:t>
            </a:r>
            <a:endParaRPr lang="en-US" sz="1400" b="1" i="0" dirty="0"/>
          </a:p>
          <a:p>
            <a:pPr marL="742950" indent="-285750" eaLnBrk="0" hangingPunct="0">
              <a:lnSpc>
                <a:spcPct val="150000"/>
              </a:lnSpc>
              <a:buClr>
                <a:srgbClr val="4E84C4"/>
              </a:buClr>
              <a:buFont typeface="Wingdings" panose="05000000000000000000" pitchFamily="2" charset="2"/>
              <a:buChar char="q"/>
              <a:defRPr/>
            </a:pPr>
            <a:r>
              <a:rPr lang="en-US" sz="1400" b="1" i="0" dirty="0" smtClean="0"/>
              <a:t>Analyst Benchmarking </a:t>
            </a:r>
          </a:p>
          <a:p>
            <a:pPr marL="742950" indent="-285750" eaLnBrk="0" hangingPunct="0">
              <a:lnSpc>
                <a:spcPct val="150000"/>
              </a:lnSpc>
              <a:buClr>
                <a:srgbClr val="4E84C4"/>
              </a:buClr>
              <a:buFont typeface="Wingdings" panose="05000000000000000000" pitchFamily="2" charset="2"/>
              <a:buChar char="q"/>
              <a:defRPr/>
            </a:pPr>
            <a:r>
              <a:rPr lang="en-US" sz="1400" b="1" i="0" dirty="0" smtClean="0"/>
              <a:t>Key Investments and Focus of Future Investment</a:t>
            </a:r>
            <a:endParaRPr lang="en-US" sz="1400" b="1" i="0" dirty="0"/>
          </a:p>
          <a:p>
            <a:pPr marL="742950" indent="-285750" eaLnBrk="0" hangingPunct="0">
              <a:lnSpc>
                <a:spcPct val="150000"/>
              </a:lnSpc>
              <a:buClr>
                <a:srgbClr val="4E84C4"/>
              </a:buClr>
              <a:buFont typeface="Wingdings" panose="05000000000000000000" pitchFamily="2" charset="2"/>
              <a:buChar char="q"/>
              <a:defRPr/>
            </a:pPr>
            <a:r>
              <a:rPr lang="en-US" sz="1400" b="1" i="0" dirty="0" smtClean="0"/>
              <a:t>SWOT Analysis </a:t>
            </a:r>
            <a:endParaRPr lang="en-US" sz="1400" b="1" i="0" dirty="0"/>
          </a:p>
          <a:p>
            <a:pPr marL="742950" indent="-285750" eaLnBrk="0" hangingPunct="0">
              <a:lnSpc>
                <a:spcPct val="150000"/>
              </a:lnSpc>
              <a:buClr>
                <a:srgbClr val="4E84C4"/>
              </a:buClr>
              <a:buFont typeface="Wingdings" panose="05000000000000000000" pitchFamily="2" charset="2"/>
              <a:buChar char="q"/>
              <a:defRPr/>
            </a:pPr>
            <a:r>
              <a:rPr lang="en-US" sz="1400" b="1" i="0" dirty="0" smtClean="0"/>
              <a:t>Key Executives and profiles</a:t>
            </a:r>
          </a:p>
        </p:txBody>
      </p:sp>
    </p:spTree>
    <p:extLst>
      <p:ext uri="{BB962C8B-B14F-4D97-AF65-F5344CB8AC3E}">
        <p14:creationId xmlns:p14="http://schemas.microsoft.com/office/powerpoint/2010/main" xmlns="" val="2770719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&amp; Strategy: ISV</a:t>
            </a:r>
          </a:p>
          <a:p>
            <a:pPr lvl="0" algn="l">
              <a:defRPr/>
            </a:pPr>
            <a:r>
              <a:rPr lang="en-US" sz="2400" b="1" i="0" dirty="0" smtClean="0">
                <a:latin typeface="Myadpro"/>
              </a:rPr>
              <a:t>Transforming Business Operations</a:t>
            </a:r>
            <a:endParaRPr lang="en-US" sz="2400" b="1" i="0" dirty="0">
              <a:latin typeface="Myadpro"/>
            </a:endParaRPr>
          </a:p>
        </p:txBody>
      </p:sp>
      <p:sp>
        <p:nvSpPr>
          <p:cNvPr id="3" name="TextBox 2"/>
          <p:cNvSpPr txBox="1"/>
          <p:nvPr/>
        </p:nvSpPr>
        <p:spPr>
          <a:xfrm>
            <a:off x="38500" y="760926"/>
            <a:ext cx="44573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Monitoring Spend Management</a:t>
            </a:r>
            <a:endParaRPr lang="en-US" sz="1100" i="0" dirty="0">
              <a:latin typeface="Aharoni" pitchFamily="2" charset="-79"/>
              <a:cs typeface="Aharoni" pitchFamily="2" charset="-79"/>
            </a:endParaRPr>
          </a:p>
        </p:txBody>
      </p:sp>
      <p:sp>
        <p:nvSpPr>
          <p:cNvPr id="4" name="TextBox 3"/>
          <p:cNvSpPr txBox="1"/>
          <p:nvPr/>
        </p:nvSpPr>
        <p:spPr>
          <a:xfrm>
            <a:off x="46525" y="1075625"/>
            <a:ext cx="8945075" cy="212365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t>Offerings:</a:t>
            </a:r>
          </a:p>
          <a:p>
            <a:pPr>
              <a:buFont typeface="Wingdings" pitchFamily="2" charset="2"/>
              <a:buChar char="Ø"/>
            </a:pPr>
            <a:r>
              <a:rPr lang="en-US" i="0" dirty="0" smtClean="0"/>
              <a:t>ETL tool enabling extraction of all spend data from internal and external business cube</a:t>
            </a:r>
          </a:p>
          <a:p>
            <a:pPr>
              <a:buFont typeface="Wingdings" pitchFamily="2" charset="2"/>
              <a:buChar char="Ø"/>
            </a:pPr>
            <a:r>
              <a:rPr lang="en-US" i="0" dirty="0" smtClean="0"/>
              <a:t>Automated item level cleansing, classification and de-duplication through web enabled spend analysis tool</a:t>
            </a:r>
          </a:p>
          <a:p>
            <a:pPr>
              <a:buFont typeface="Wingdings" pitchFamily="2" charset="2"/>
              <a:buChar char="Ø"/>
            </a:pPr>
            <a:r>
              <a:rPr lang="en-US" i="0" dirty="0" smtClean="0"/>
              <a:t>Querying and Report generation at the End User level</a:t>
            </a:r>
          </a:p>
          <a:p>
            <a:pPr>
              <a:buFont typeface="Wingdings" pitchFamily="2" charset="2"/>
              <a:buChar char="Ø"/>
            </a:pPr>
            <a:r>
              <a:rPr lang="en-US" i="0" dirty="0" smtClean="0"/>
              <a:t>Reports on spend by Vendor, Commodity, Geography, Preferred supplier, and Spend range</a:t>
            </a:r>
          </a:p>
          <a:p>
            <a:r>
              <a:rPr lang="en-US" b="1" i="0" dirty="0" smtClean="0"/>
              <a:t>Business Benefits:</a:t>
            </a:r>
          </a:p>
          <a:p>
            <a:pPr>
              <a:buFont typeface="Wingdings" pitchFamily="2" charset="2"/>
              <a:buChar char="Ø"/>
            </a:pPr>
            <a:r>
              <a:rPr lang="en-US" i="0" dirty="0" smtClean="0"/>
              <a:t>View accurate spend information at the aggregate and line item level</a:t>
            </a:r>
          </a:p>
          <a:p>
            <a:pPr>
              <a:buFont typeface="Wingdings" pitchFamily="2" charset="2"/>
              <a:buChar char="Ø"/>
            </a:pPr>
            <a:r>
              <a:rPr lang="en-US" i="0" dirty="0" smtClean="0"/>
              <a:t>Rapidly identify time-sensitive savings opportunities</a:t>
            </a:r>
          </a:p>
          <a:p>
            <a:pPr>
              <a:buFont typeface="Wingdings" pitchFamily="2" charset="2"/>
              <a:buChar char="Ø"/>
            </a:pPr>
            <a:r>
              <a:rPr lang="en-US" i="0" dirty="0" smtClean="0"/>
              <a:t>Enhanced financial and business reporting &amp; analysis</a:t>
            </a:r>
          </a:p>
          <a:p>
            <a:pPr>
              <a:buFont typeface="Wingdings" pitchFamily="2" charset="2"/>
              <a:buChar char="Ø"/>
            </a:pPr>
            <a:r>
              <a:rPr lang="en-US" i="0" dirty="0" smtClean="0"/>
              <a:t>Eliminate duplicate suppliers</a:t>
            </a:r>
          </a:p>
          <a:p>
            <a:pPr>
              <a:buFont typeface="Wingdings" pitchFamily="2" charset="2"/>
              <a:buChar char="Ø"/>
            </a:pPr>
            <a:r>
              <a:rPr lang="en-US" i="0" dirty="0" smtClean="0"/>
              <a:t>Cut excess stocks, lower inventory costs and reduce expediting cost</a:t>
            </a:r>
            <a:endParaRPr lang="en-US" i="0" dirty="0"/>
          </a:p>
        </p:txBody>
      </p:sp>
      <p:sp>
        <p:nvSpPr>
          <p:cNvPr id="5" name="TextBox 4"/>
          <p:cNvSpPr txBox="1"/>
          <p:nvPr/>
        </p:nvSpPr>
        <p:spPr>
          <a:xfrm>
            <a:off x="38500" y="3281929"/>
            <a:ext cx="58289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Business Benefits Realization Approach for SAP-enabled Enterprise Applications</a:t>
            </a:r>
            <a:endParaRPr lang="en-US" sz="1100" i="0" dirty="0">
              <a:latin typeface="Aharoni" pitchFamily="2" charset="-79"/>
              <a:cs typeface="Aharoni" pitchFamily="2" charset="-79"/>
            </a:endParaRPr>
          </a:p>
        </p:txBody>
      </p:sp>
      <p:sp>
        <p:nvSpPr>
          <p:cNvPr id="6" name="TextBox 5"/>
          <p:cNvSpPr txBox="1"/>
          <p:nvPr/>
        </p:nvSpPr>
        <p:spPr>
          <a:xfrm>
            <a:off x="46525" y="3606253"/>
            <a:ext cx="8945075"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t>Business Benefits:</a:t>
            </a:r>
          </a:p>
          <a:p>
            <a:pPr>
              <a:buFont typeface="Wingdings" pitchFamily="2" charset="2"/>
              <a:buChar char="Ø"/>
            </a:pPr>
            <a:r>
              <a:rPr lang="en-US" i="0" dirty="0" smtClean="0"/>
              <a:t>Have a clear indication of where and how to release cash in the business</a:t>
            </a:r>
          </a:p>
          <a:p>
            <a:pPr>
              <a:buFont typeface="Wingdings" pitchFamily="2" charset="2"/>
              <a:buChar char="Ø"/>
            </a:pPr>
            <a:r>
              <a:rPr lang="en-US" i="0" dirty="0" smtClean="0"/>
              <a:t>Have the financial rationale to support any investment required to release this cash</a:t>
            </a:r>
          </a:p>
          <a:p>
            <a:pPr>
              <a:buFont typeface="Wingdings" pitchFamily="2" charset="2"/>
              <a:buChar char="Ø"/>
            </a:pPr>
            <a:r>
              <a:rPr lang="en-US" i="0" dirty="0" smtClean="0"/>
              <a:t>Ensuring planned improvements in business performance are reflected in management reports and benefits attainment are tracked</a:t>
            </a:r>
          </a:p>
        </p:txBody>
      </p:sp>
      <p:sp>
        <p:nvSpPr>
          <p:cNvPr id="7" name="TextBox 6"/>
          <p:cNvSpPr txBox="1"/>
          <p:nvPr/>
        </p:nvSpPr>
        <p:spPr>
          <a:xfrm>
            <a:off x="38500" y="4580025"/>
            <a:ext cx="38477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Deploying Managed Application Services</a:t>
            </a:r>
            <a:endParaRPr lang="en-US" sz="1100" i="0" dirty="0">
              <a:latin typeface="Aharoni" pitchFamily="2" charset="-79"/>
              <a:cs typeface="Aharoni" pitchFamily="2" charset="-79"/>
            </a:endParaRPr>
          </a:p>
        </p:txBody>
      </p:sp>
      <p:sp>
        <p:nvSpPr>
          <p:cNvPr id="8" name="TextBox 7"/>
          <p:cNvSpPr txBox="1"/>
          <p:nvPr/>
        </p:nvSpPr>
        <p:spPr>
          <a:xfrm>
            <a:off x="46525" y="4904875"/>
            <a:ext cx="8945075"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t>Features:</a:t>
            </a:r>
          </a:p>
          <a:p>
            <a:pPr>
              <a:buFont typeface="Wingdings" pitchFamily="2" charset="2"/>
              <a:buChar char="Ø"/>
            </a:pPr>
            <a:r>
              <a:rPr lang="en-US" i="0" dirty="0" smtClean="0"/>
              <a:t>Fixed Price for Application Support with capacity-based model for maintenance</a:t>
            </a:r>
          </a:p>
          <a:p>
            <a:pPr>
              <a:buFont typeface="Wingdings" pitchFamily="2" charset="2"/>
              <a:buChar char="Ø"/>
            </a:pPr>
            <a:r>
              <a:rPr lang="en-US" i="0" dirty="0" smtClean="0"/>
              <a:t>Comprehensive tooling framework for Managed Services lifecycle</a:t>
            </a:r>
          </a:p>
          <a:p>
            <a:pPr>
              <a:buFont typeface="Wingdings" pitchFamily="2" charset="2"/>
              <a:buChar char="Ø"/>
            </a:pPr>
            <a:r>
              <a:rPr lang="en-US" i="0" dirty="0" smtClean="0"/>
              <a:t>Committed productivity improvements</a:t>
            </a:r>
          </a:p>
          <a:p>
            <a:pPr>
              <a:buFont typeface="Wingdings" pitchFamily="2" charset="2"/>
              <a:buChar char="Ø"/>
            </a:pPr>
            <a:r>
              <a:rPr lang="en-US" i="0" dirty="0" smtClean="0"/>
              <a:t>KPIs for Value Adds and Transformational Ideas</a:t>
            </a:r>
          </a:p>
          <a:p>
            <a:pPr>
              <a:buFont typeface="Wingdings" pitchFamily="2" charset="2"/>
              <a:buChar char="Ø"/>
            </a:pPr>
            <a:r>
              <a:rPr lang="en-US" i="0" dirty="0" smtClean="0"/>
              <a:t>Web-based portal for comprehensive engagement visibility</a:t>
            </a:r>
          </a:p>
          <a:p>
            <a:pPr>
              <a:buFont typeface="Wingdings" pitchFamily="2" charset="2"/>
              <a:buChar char="Ø"/>
            </a:pPr>
            <a:r>
              <a:rPr lang="en-US" i="0" dirty="0" smtClean="0"/>
              <a:t>Resource and Demand Management tools</a:t>
            </a:r>
          </a:p>
          <a:p>
            <a:pPr>
              <a:buFont typeface="Wingdings" pitchFamily="2" charset="2"/>
              <a:buChar char="Ø"/>
            </a:pPr>
            <a:r>
              <a:rPr lang="en-US" i="0" dirty="0" smtClean="0"/>
              <a:t>Global Delivery Model with offshore leverage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500" y="760926"/>
            <a:ext cx="24761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Consolidating IT Operations</a:t>
            </a:r>
            <a:endParaRPr lang="en-US" sz="1100" i="0" dirty="0">
              <a:latin typeface="Aharoni" pitchFamily="2" charset="-79"/>
              <a:cs typeface="Aharoni" pitchFamily="2" charset="-79"/>
            </a:endParaRPr>
          </a:p>
        </p:txBody>
      </p:sp>
      <p:sp>
        <p:nvSpPr>
          <p:cNvPr id="4" name="TextBox 3"/>
          <p:cNvSpPr txBox="1"/>
          <p:nvPr/>
        </p:nvSpPr>
        <p:spPr>
          <a:xfrm>
            <a:off x="46525" y="1075625"/>
            <a:ext cx="8945075"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t>Offerings:</a:t>
            </a:r>
          </a:p>
          <a:p>
            <a:pPr>
              <a:buFont typeface="Wingdings" pitchFamily="2" charset="2"/>
              <a:buChar char="Ø"/>
            </a:pPr>
            <a:r>
              <a:rPr lang="en-US" i="0" dirty="0" smtClean="0"/>
              <a:t>Setting up a common helpdesk for Applications and Infrastructure by cross-skilling people and using common processes and methodologies</a:t>
            </a:r>
          </a:p>
          <a:p>
            <a:pPr>
              <a:buFont typeface="Wingdings" pitchFamily="2" charset="2"/>
              <a:buChar char="Ø"/>
            </a:pPr>
            <a:r>
              <a:rPr lang="en-US" i="0" dirty="0" smtClean="0"/>
              <a:t>Consolidating command centers and operating platforms/tools</a:t>
            </a:r>
          </a:p>
          <a:p>
            <a:pPr>
              <a:buFont typeface="Wingdings" pitchFamily="2" charset="2"/>
              <a:buChar char="Ø"/>
            </a:pPr>
            <a:r>
              <a:rPr lang="en-US" i="0" dirty="0" smtClean="0"/>
              <a:t>Optimizing FTE coverage to achieve 24x7</a:t>
            </a:r>
          </a:p>
          <a:p>
            <a:pPr>
              <a:buFont typeface="Wingdings" pitchFamily="2" charset="2"/>
              <a:buChar char="Ø"/>
            </a:pPr>
            <a:r>
              <a:rPr lang="en-US" i="0" dirty="0" smtClean="0"/>
              <a:t>Rationalizing third-party tools contracts for IT management</a:t>
            </a:r>
            <a:endParaRPr lang="en-US" b="1" i="0" dirty="0" smtClean="0"/>
          </a:p>
          <a:p>
            <a:r>
              <a:rPr lang="en-US" b="1" i="0" dirty="0" smtClean="0"/>
              <a:t>Business Benefits:</a:t>
            </a:r>
          </a:p>
          <a:p>
            <a:pPr>
              <a:buFont typeface="Wingdings" pitchFamily="2" charset="2"/>
              <a:buChar char="Ø"/>
            </a:pPr>
            <a:r>
              <a:rPr lang="en-US" i="0" dirty="0" smtClean="0"/>
              <a:t>Savings of up to 40% in tools and process costs</a:t>
            </a:r>
          </a:p>
          <a:p>
            <a:pPr>
              <a:buFont typeface="Wingdings" pitchFamily="2" charset="2"/>
              <a:buChar char="Ø"/>
            </a:pPr>
            <a:r>
              <a:rPr lang="en-US" i="0" dirty="0" smtClean="0"/>
              <a:t>Lessen operations downtime – increase speed of operations</a:t>
            </a:r>
          </a:p>
          <a:p>
            <a:pPr>
              <a:buFont typeface="Wingdings" pitchFamily="2" charset="2"/>
              <a:buChar char="Ø"/>
            </a:pPr>
            <a:r>
              <a:rPr lang="en-US" i="0" dirty="0" smtClean="0"/>
              <a:t>Reduce risk – increase real time monitoring capability</a:t>
            </a:r>
          </a:p>
          <a:p>
            <a:pPr>
              <a:buFont typeface="Wingdings" pitchFamily="2" charset="2"/>
              <a:buChar char="Ø"/>
            </a:pPr>
            <a:r>
              <a:rPr lang="en-US" i="0" dirty="0" smtClean="0"/>
              <a:t>Savings of up to 20-25% redundant staff costs</a:t>
            </a:r>
          </a:p>
        </p:txBody>
      </p:sp>
      <p:pic>
        <p:nvPicPr>
          <p:cNvPr id="142338" name="Picture 2" descr="http://www.hcltech.com/sites/default/files/consolidating20it20operations.jpg"/>
          <p:cNvPicPr>
            <a:picLocks noChangeAspect="1" noChangeArrowheads="1"/>
          </p:cNvPicPr>
          <p:nvPr/>
        </p:nvPicPr>
        <p:blipFill>
          <a:blip r:embed="rId3" cstate="print"/>
          <a:srcRect/>
          <a:stretch>
            <a:fillRect/>
          </a:stretch>
        </p:blipFill>
        <p:spPr bwMode="auto">
          <a:xfrm>
            <a:off x="66575" y="3124200"/>
            <a:ext cx="8991600" cy="3352800"/>
          </a:xfrm>
          <a:prstGeom prst="rect">
            <a:avLst/>
          </a:prstGeom>
        </p:spPr>
        <p:style>
          <a:lnRef idx="2">
            <a:schemeClr val="accent1"/>
          </a:lnRef>
          <a:fillRef idx="1">
            <a:schemeClr val="lt1"/>
          </a:fillRef>
          <a:effectRef idx="0">
            <a:schemeClr val="accent1"/>
          </a:effectRef>
          <a:fontRef idx="minor">
            <a:schemeClr val="dk1"/>
          </a:fontRef>
        </p:style>
      </p:pic>
      <p:sp>
        <p:nvSpPr>
          <p:cNvPr id="6"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&amp; Strategy: ISV</a:t>
            </a:r>
          </a:p>
          <a:p>
            <a:pPr lvl="0" algn="l">
              <a:defRPr/>
            </a:pPr>
            <a:r>
              <a:rPr lang="en-US" sz="2400" b="1" i="0" dirty="0" smtClean="0">
                <a:latin typeface="Myadpro"/>
              </a:rPr>
              <a:t>Transforming Business Operations</a:t>
            </a:r>
            <a:endParaRPr lang="en-US" sz="2400" b="1" i="0" dirty="0">
              <a:latin typeface="Myad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500" y="760926"/>
            <a:ext cx="29333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Rationalizing the Application Portfolio</a:t>
            </a:r>
          </a:p>
        </p:txBody>
      </p:sp>
      <p:pic>
        <p:nvPicPr>
          <p:cNvPr id="144386" name="Picture 2" descr="http://www.hcltech.com/sites/default/files/rationalizing20the20application20portfolio.jpg"/>
          <p:cNvPicPr>
            <a:picLocks noChangeAspect="1" noChangeArrowheads="1"/>
          </p:cNvPicPr>
          <p:nvPr/>
        </p:nvPicPr>
        <p:blipFill>
          <a:blip r:embed="rId2" cstate="print"/>
          <a:srcRect/>
          <a:stretch>
            <a:fillRect/>
          </a:stretch>
        </p:blipFill>
        <p:spPr bwMode="auto">
          <a:xfrm>
            <a:off x="38500" y="1112526"/>
            <a:ext cx="8876900" cy="3429000"/>
          </a:xfrm>
          <a:prstGeom prst="rect">
            <a:avLst/>
          </a:prstGeom>
        </p:spPr>
        <p:style>
          <a:lnRef idx="2">
            <a:schemeClr val="accent1"/>
          </a:lnRef>
          <a:fillRef idx="1">
            <a:schemeClr val="lt1"/>
          </a:fillRef>
          <a:effectRef idx="0">
            <a:schemeClr val="accent1"/>
          </a:effectRef>
          <a:fontRef idx="minor">
            <a:schemeClr val="dk1"/>
          </a:fontRef>
        </p:style>
      </p:pic>
      <p:sp>
        <p:nvSpPr>
          <p:cNvPr id="5" name="TextBox 4"/>
          <p:cNvSpPr txBox="1"/>
          <p:nvPr/>
        </p:nvSpPr>
        <p:spPr>
          <a:xfrm>
            <a:off x="38500" y="4620125"/>
            <a:ext cx="12569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Key Benefits</a:t>
            </a:r>
          </a:p>
        </p:txBody>
      </p:sp>
      <p:sp>
        <p:nvSpPr>
          <p:cNvPr id="6" name="TextBox 5"/>
          <p:cNvSpPr txBox="1"/>
          <p:nvPr/>
        </p:nvSpPr>
        <p:spPr>
          <a:xfrm>
            <a:off x="46525" y="4934550"/>
            <a:ext cx="8945075"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Implementation of HCL patented Prizm™ Application for real-time IT health assessment</a:t>
            </a:r>
          </a:p>
          <a:p>
            <a:pPr>
              <a:buFont typeface="Wingdings" pitchFamily="2" charset="2"/>
              <a:buChar char="Ø"/>
            </a:pPr>
            <a:r>
              <a:rPr lang="en-US" i="0" dirty="0" smtClean="0"/>
              <a:t>Reduction in number of applications by retiring redundant candidates</a:t>
            </a:r>
          </a:p>
          <a:p>
            <a:pPr>
              <a:buFont typeface="Wingdings" pitchFamily="2" charset="2"/>
              <a:buChar char="Ø"/>
            </a:pPr>
            <a:r>
              <a:rPr lang="en-US" i="0" dirty="0" smtClean="0"/>
              <a:t>Optimization of the mix of organic and inorganic additions to the portfolio</a:t>
            </a:r>
          </a:p>
          <a:p>
            <a:pPr>
              <a:buFont typeface="Wingdings" pitchFamily="2" charset="2"/>
              <a:buChar char="Ø"/>
            </a:pPr>
            <a:r>
              <a:rPr lang="en-US" i="0" dirty="0" smtClean="0"/>
              <a:t>Creation of a lean list of IT initiatives</a:t>
            </a:r>
          </a:p>
          <a:p>
            <a:pPr>
              <a:buFont typeface="Wingdings" pitchFamily="2" charset="2"/>
              <a:buChar char="Ø"/>
            </a:pPr>
            <a:r>
              <a:rPr lang="en-US" i="0" dirty="0" smtClean="0"/>
              <a:t>Outsourcing, Consolidation, Migration and Modernization recommendations</a:t>
            </a:r>
          </a:p>
          <a:p>
            <a:pPr>
              <a:buFont typeface="Wingdings" pitchFamily="2" charset="2"/>
              <a:buChar char="Ø"/>
            </a:pPr>
            <a:r>
              <a:rPr lang="en-US" i="0" dirty="0" smtClean="0"/>
              <a:t>Reduction in number of licenses and migration to lower cost platform</a:t>
            </a:r>
          </a:p>
          <a:p>
            <a:pPr>
              <a:buFont typeface="Wingdings" pitchFamily="2" charset="2"/>
              <a:buChar char="Ø"/>
            </a:pPr>
            <a:r>
              <a:rPr lang="en-US" i="0" dirty="0" smtClean="0"/>
              <a:t>Increase in user satisfaction by improving business critical applications</a:t>
            </a:r>
            <a:endParaRPr lang="en-US" i="0" dirty="0"/>
          </a:p>
        </p:txBody>
      </p:sp>
      <p:sp>
        <p:nvSpPr>
          <p:cNvPr id="7"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&amp; Strategy: ISV</a:t>
            </a:r>
          </a:p>
          <a:p>
            <a:pPr lvl="0" algn="l">
              <a:defRPr/>
            </a:pPr>
            <a:r>
              <a:rPr lang="en-US" sz="2400" b="1" i="0" dirty="0" smtClean="0">
                <a:latin typeface="Myadpro"/>
              </a:rPr>
              <a:t>Transforming Business Operations</a:t>
            </a:r>
            <a:endParaRPr lang="en-US" sz="2400" b="1" i="0" dirty="0">
              <a:latin typeface="Myadpr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500" y="760926"/>
            <a:ext cx="20189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0" dirty="0" smtClean="0">
                <a:latin typeface="Aharoni" pitchFamily="2" charset="-79"/>
                <a:cs typeface="Aharoni" pitchFamily="2" charset="-79"/>
              </a:rPr>
              <a:t>Innovative Pricing Models</a:t>
            </a:r>
            <a:endParaRPr lang="en-US" sz="1100" i="0" dirty="0">
              <a:latin typeface="Aharoni" pitchFamily="2" charset="-79"/>
              <a:cs typeface="Aharoni" pitchFamily="2" charset="-79"/>
            </a:endParaRPr>
          </a:p>
        </p:txBody>
      </p:sp>
      <p:pic>
        <p:nvPicPr>
          <p:cNvPr id="147458" name="Picture 2" descr="http://www.hcltech.com/sites/default/files/innovative20pricing20models.jpg"/>
          <p:cNvPicPr>
            <a:picLocks noChangeAspect="1" noChangeArrowheads="1"/>
          </p:cNvPicPr>
          <p:nvPr/>
        </p:nvPicPr>
        <p:blipFill>
          <a:blip r:embed="rId2" cstate="print"/>
          <a:srcRect/>
          <a:stretch>
            <a:fillRect/>
          </a:stretch>
        </p:blipFill>
        <p:spPr bwMode="auto">
          <a:xfrm>
            <a:off x="66575" y="1123751"/>
            <a:ext cx="8915400" cy="5181599"/>
          </a:xfrm>
          <a:prstGeom prst="rect">
            <a:avLst/>
          </a:prstGeom>
        </p:spPr>
        <p:style>
          <a:lnRef idx="2">
            <a:schemeClr val="accent1"/>
          </a:lnRef>
          <a:fillRef idx="1">
            <a:schemeClr val="lt1"/>
          </a:fillRef>
          <a:effectRef idx="0">
            <a:schemeClr val="accent1"/>
          </a:effectRef>
          <a:fontRef idx="minor">
            <a:schemeClr val="dk1"/>
          </a:fontRef>
        </p:style>
      </p:pic>
      <p:sp>
        <p:nvSpPr>
          <p:cNvPr id="5"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&amp; Strategy: ISV</a:t>
            </a:r>
          </a:p>
          <a:p>
            <a:pPr lvl="0" algn="l">
              <a:defRPr/>
            </a:pPr>
            <a:r>
              <a:rPr lang="en-US" sz="2400" b="1" i="0" dirty="0" smtClean="0">
                <a:latin typeface="Myadpro"/>
              </a:rPr>
              <a:t>Transforming Business Operations</a:t>
            </a:r>
            <a:endParaRPr lang="en-US" sz="2400" b="1" i="0" dirty="0">
              <a:latin typeface="Myadpr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192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a:t>
            </a:r>
          </a:p>
          <a:p>
            <a:pPr lvl="0" algn="l">
              <a:defRPr/>
            </a:pPr>
            <a:r>
              <a:rPr lang="en-US" sz="2400" b="1" i="0" dirty="0" smtClean="0">
                <a:latin typeface="Myadpro"/>
              </a:rPr>
              <a:t>Consumer Electronics </a:t>
            </a:r>
            <a:endParaRPr lang="en-US" sz="2400" b="1" i="0" dirty="0">
              <a:latin typeface="Myadpro"/>
            </a:endParaRPr>
          </a:p>
        </p:txBody>
      </p:sp>
      <p:sp>
        <p:nvSpPr>
          <p:cNvPr id="3" name="TextBox 2"/>
          <p:cNvSpPr txBox="1"/>
          <p:nvPr/>
        </p:nvSpPr>
        <p:spPr>
          <a:xfrm>
            <a:off x="28875" y="760926"/>
            <a:ext cx="1281144"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latin typeface="Aharoni" pitchFamily="2" charset="-79"/>
                <a:cs typeface="Aharoni" pitchFamily="2" charset="-79"/>
              </a:rPr>
              <a:t>HCL Expertise </a:t>
            </a:r>
            <a:endParaRPr lang="en-US" b="1" i="0" dirty="0">
              <a:latin typeface="Aharoni" pitchFamily="2" charset="-79"/>
              <a:cs typeface="Aharoni" pitchFamily="2" charset="-79"/>
            </a:endParaRPr>
          </a:p>
        </p:txBody>
      </p:sp>
      <p:sp>
        <p:nvSpPr>
          <p:cNvPr id="4" name="TextBox 3"/>
          <p:cNvSpPr txBox="1"/>
          <p:nvPr/>
        </p:nvSpPr>
        <p:spPr>
          <a:xfrm>
            <a:off x="28874" y="1095675"/>
            <a:ext cx="89627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t>Deep market knowledge:</a:t>
            </a:r>
            <a:r>
              <a:rPr lang="en-US" i="0" dirty="0" smtClean="0"/>
              <a:t>. HCL partners with customers to develop easily integrated multifunctional solutions that enhance the digital experience. Their ability to leverage technology across verticals such as telecom, ISV, and storage — combined with deep domain expertise in areas like cloud and SaaS, mechanical and IDE, VLSI, and systems engineering.</a:t>
            </a:r>
          </a:p>
          <a:p>
            <a:r>
              <a:rPr lang="en-US" b="1" i="0" dirty="0" smtClean="0"/>
              <a:t>Concept-to-manufacture expertise. </a:t>
            </a:r>
            <a:r>
              <a:rPr lang="en-US" i="0" dirty="0" smtClean="0"/>
              <a:t>HCL has traced the entire cycle from concept to manufacture, at an accelerated pace, for some of the world’s leading consumer electronics companies in product categories such as cameras, tablets, and VoIP headsets.</a:t>
            </a:r>
          </a:p>
          <a:p>
            <a:r>
              <a:rPr lang="en-US" b="1" i="0" dirty="0" smtClean="0"/>
              <a:t>Accelerating product launch</a:t>
            </a:r>
            <a:r>
              <a:rPr lang="en-US" i="0" dirty="0" smtClean="0"/>
              <a:t>: Leveraging a decade of experience in this industry, HCL has developed plug-and-play solution accelerators that can reduce launch cycles substantially.</a:t>
            </a:r>
          </a:p>
          <a:p>
            <a:r>
              <a:rPr lang="en-US" b="1" i="0" dirty="0" smtClean="0"/>
              <a:t>A finger on the pulse: </a:t>
            </a:r>
            <a:r>
              <a:rPr lang="en-US" i="0" dirty="0" smtClean="0"/>
              <a:t>With extensive experience in evolving segments such as digital home, white goods, and consumer imaging, HCL has been ranked a leader in consumer electronics by Zinnov for the maturity and relevance of its services in this industry.</a:t>
            </a:r>
          </a:p>
          <a:p>
            <a:r>
              <a:rPr lang="en-US" b="1" i="0" dirty="0" smtClean="0"/>
              <a:t>Comprehensive IT solutions: </a:t>
            </a:r>
            <a:r>
              <a:rPr lang="en-US" i="0" dirty="0" smtClean="0"/>
              <a:t>For over thirty years, HCL has been providing IT solutions across application managed services, application testing, CRM, aftermarket services, infrastructure management, business process outsourcing, and product life cycle solutions. </a:t>
            </a:r>
          </a:p>
          <a:p>
            <a:r>
              <a:rPr lang="en-US" b="1" i="0" dirty="0" smtClean="0"/>
              <a:t>Enterprise Application Services:</a:t>
            </a:r>
            <a:r>
              <a:rPr lang="en-US" i="0" dirty="0" smtClean="0"/>
              <a:t> HCL’s acquisition of AXON combined the best of AXON’s strong business consulting and implementation capabilities and HCL’s robust global delivery-based application and infrastructure management capabilities. HCL deliver unique value on an end-to-end basis for SAP, Oracle, and Microsoft customers, ensuring that they receive the optimal business transformation solution at the right price.</a:t>
            </a:r>
          </a:p>
          <a:p>
            <a:r>
              <a:rPr lang="en-US" b="1" i="0" dirty="0" smtClean="0"/>
              <a:t>Richer mobility experience:</a:t>
            </a:r>
            <a:r>
              <a:rPr lang="en-US" i="0" dirty="0" smtClean="0"/>
              <a:t> HCL’s Mobility CoE offerings include mobile application development, enterprise mobile offerings, system integration services, and managed services. </a:t>
            </a:r>
            <a:r>
              <a:rPr lang="en-US" b="1" i="0" dirty="0" smtClean="0"/>
              <a:t>Key current partnerships include Sybase and RIM</a:t>
            </a:r>
            <a:r>
              <a:rPr lang="en-US" i="0" dirty="0" smtClean="0"/>
              <a:t>. HCL is investing in this space with initiatives such as the Network Solution Lab, a dedicated mobility center in Singapore, and through alliances with several universities.</a:t>
            </a:r>
            <a:endParaRPr lang="en-US" i="0" dirty="0"/>
          </a:p>
        </p:txBody>
      </p:sp>
      <p:sp>
        <p:nvSpPr>
          <p:cNvPr id="5" name="TextBox 4"/>
          <p:cNvSpPr txBox="1"/>
          <p:nvPr/>
        </p:nvSpPr>
        <p:spPr>
          <a:xfrm>
            <a:off x="28875" y="4590450"/>
            <a:ext cx="1183337"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i="0" dirty="0" smtClean="0">
                <a:latin typeface="Aharoni" pitchFamily="2" charset="-79"/>
                <a:cs typeface="Aharoni" pitchFamily="2" charset="-79"/>
              </a:rPr>
              <a:t>HCL Offerings</a:t>
            </a:r>
            <a:endParaRPr lang="en-US" b="1" i="0" dirty="0">
              <a:latin typeface="Aharoni" pitchFamily="2" charset="-79"/>
              <a:cs typeface="Aharoni" pitchFamily="2" charset="-79"/>
            </a:endParaRPr>
          </a:p>
        </p:txBody>
      </p:sp>
      <p:sp>
        <p:nvSpPr>
          <p:cNvPr id="6" name="TextBox 5"/>
          <p:cNvSpPr txBox="1"/>
          <p:nvPr/>
        </p:nvSpPr>
        <p:spPr>
          <a:xfrm>
            <a:off x="28874" y="4923051"/>
            <a:ext cx="896272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t>Hardware</a:t>
            </a:r>
            <a:r>
              <a:rPr lang="en-US" i="0" dirty="0" smtClean="0"/>
              <a:t>:</a:t>
            </a:r>
            <a:r>
              <a:rPr lang="en-US" b="1" i="0" dirty="0" smtClean="0"/>
              <a:t> </a:t>
            </a:r>
            <a:r>
              <a:rPr lang="en-US" i="0" dirty="0" smtClean="0"/>
              <a:t>Board and system design, FPGA/ASIC design, verification and validation, and value-added services</a:t>
            </a:r>
          </a:p>
          <a:p>
            <a:r>
              <a:rPr lang="en-US" b="1" i="0" dirty="0" smtClean="0"/>
              <a:t>Mechanical</a:t>
            </a:r>
            <a:r>
              <a:rPr lang="en-US" i="0" dirty="0" smtClean="0"/>
              <a:t>: Conceptualization, design and development, implementation manufacturing, active product support, and end-of-life products</a:t>
            </a:r>
          </a:p>
          <a:p>
            <a:r>
              <a:rPr lang="en-US" b="1" i="0" dirty="0" smtClean="0"/>
              <a:t>Software Engineering</a:t>
            </a:r>
            <a:r>
              <a:rPr lang="en-US" i="0" dirty="0" smtClean="0"/>
              <a:t>: Product development, software framework and SDK development, middleware/open source components, sustenance engineering – end of life cycle, and active product support  </a:t>
            </a:r>
          </a:p>
          <a:p>
            <a:r>
              <a:rPr lang="en-US" b="1" i="0" dirty="0" smtClean="0"/>
              <a:t>Product Testing</a:t>
            </a:r>
            <a:r>
              <a:rPr lang="en-US" i="0" dirty="0" smtClean="0"/>
              <a:t>: Test automation framework development, conformance test suite development, automated test bench development, IOT testing, field testing, functional testing, regression testing, protocol conformance testing, and wi-fi.</a:t>
            </a:r>
            <a:endParaRPr lang="en-US" i="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Consumer Electronics: Services Portfolio</a:t>
            </a:r>
            <a:endParaRPr lang="en-US" sz="2400" b="1" i="0" dirty="0">
              <a:latin typeface="Myadpro"/>
            </a:endParaRPr>
          </a:p>
        </p:txBody>
      </p:sp>
      <p:sp>
        <p:nvSpPr>
          <p:cNvPr id="3" name="TextBox 2"/>
          <p:cNvSpPr txBox="1"/>
          <p:nvPr/>
        </p:nvSpPr>
        <p:spPr>
          <a:xfrm>
            <a:off x="2895600" y="762000"/>
            <a:ext cx="24384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b="1" i="0" dirty="0" smtClean="0">
                <a:latin typeface="Aharoni" pitchFamily="2" charset="-79"/>
                <a:cs typeface="Aharoni" pitchFamily="2" charset="-79"/>
              </a:rPr>
              <a:t>Home Entertainment</a:t>
            </a:r>
            <a:endParaRPr lang="en-US" sz="1100" b="1" i="0" dirty="0">
              <a:latin typeface="Aharoni" pitchFamily="2" charset="-79"/>
              <a:cs typeface="Aharoni" pitchFamily="2" charset="-79"/>
            </a:endParaRPr>
          </a:p>
        </p:txBody>
      </p:sp>
      <p:sp>
        <p:nvSpPr>
          <p:cNvPr id="5" name="TextBox 4"/>
          <p:cNvSpPr txBox="1"/>
          <p:nvPr/>
        </p:nvSpPr>
        <p:spPr>
          <a:xfrm>
            <a:off x="152400" y="1166940"/>
            <a:ext cx="2438400"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100" b="1" i="0" dirty="0" smtClean="0">
                <a:latin typeface="Aharoni" pitchFamily="2" charset="-79"/>
                <a:cs typeface="Aharoni" pitchFamily="2" charset="-79"/>
              </a:rPr>
              <a:t>Services to Platform vendors</a:t>
            </a:r>
            <a:endParaRPr lang="en-US" sz="1100" b="1" i="0" dirty="0">
              <a:latin typeface="Aharoni" pitchFamily="2" charset="-79"/>
              <a:cs typeface="Aharoni" pitchFamily="2" charset="-79"/>
            </a:endParaRPr>
          </a:p>
        </p:txBody>
      </p:sp>
      <p:sp>
        <p:nvSpPr>
          <p:cNvPr id="6" name="TextBox 5"/>
          <p:cNvSpPr txBox="1"/>
          <p:nvPr/>
        </p:nvSpPr>
        <p:spPr>
          <a:xfrm>
            <a:off x="66575" y="1494324"/>
            <a:ext cx="2752825"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pPr>
              <a:buFont typeface="Wingdings" pitchFamily="2" charset="2"/>
              <a:buChar char="Ø"/>
            </a:pPr>
            <a:r>
              <a:rPr lang="en-US" i="0" dirty="0" smtClean="0"/>
              <a:t>Reference Application Development</a:t>
            </a:r>
          </a:p>
          <a:p>
            <a:pPr>
              <a:buFont typeface="Wingdings" pitchFamily="2" charset="2"/>
              <a:buChar char="Ø"/>
            </a:pPr>
            <a:r>
              <a:rPr lang="en-US" i="0" dirty="0" smtClean="0"/>
              <a:t>OS Porting &amp; Porting/Development of Device Drivers for different peripherals</a:t>
            </a:r>
          </a:p>
          <a:p>
            <a:pPr>
              <a:buFont typeface="Wingdings" pitchFamily="2" charset="2"/>
              <a:buChar char="Ø"/>
            </a:pPr>
            <a:r>
              <a:rPr lang="en-US" i="0" dirty="0" smtClean="0"/>
              <a:t>BSP Development and porting</a:t>
            </a:r>
          </a:p>
          <a:p>
            <a:pPr>
              <a:buFont typeface="Wingdings" pitchFamily="2" charset="2"/>
              <a:buChar char="Ø"/>
            </a:pPr>
            <a:r>
              <a:rPr lang="en-US" i="0" dirty="0" smtClean="0"/>
              <a:t>Device Driver Integration</a:t>
            </a:r>
          </a:p>
          <a:p>
            <a:pPr>
              <a:buFont typeface="Wingdings" pitchFamily="2" charset="2"/>
              <a:buChar char="Ø"/>
            </a:pPr>
            <a:r>
              <a:rPr lang="en-US" i="0" dirty="0" smtClean="0"/>
              <a:t>Integrating communication protocols – IEEE 1394, UPnP, HDMI</a:t>
            </a:r>
          </a:p>
          <a:p>
            <a:pPr>
              <a:buFont typeface="Wingdings" pitchFamily="2" charset="2"/>
              <a:buChar char="Ø"/>
            </a:pPr>
            <a:r>
              <a:rPr lang="en-US" i="0" dirty="0" smtClean="0"/>
              <a:t>Porting and optimization of codecs of various processors such as ARM, DSP, etc.</a:t>
            </a:r>
          </a:p>
          <a:p>
            <a:pPr>
              <a:buFont typeface="Wingdings" pitchFamily="2" charset="2"/>
              <a:buChar char="Ø"/>
            </a:pPr>
            <a:r>
              <a:rPr lang="en-US" i="0" dirty="0" smtClean="0"/>
              <a:t>Testing and Test automation</a:t>
            </a:r>
          </a:p>
          <a:p>
            <a:pPr>
              <a:buFont typeface="Wingdings" pitchFamily="2" charset="2"/>
              <a:buChar char="Ø"/>
            </a:pPr>
            <a:r>
              <a:rPr lang="en-US" i="0" dirty="0" smtClean="0"/>
              <a:t>Benchmarking of various processors (SoC) targeted for DTV, BlueRay player, STB</a:t>
            </a:r>
          </a:p>
          <a:p>
            <a:pPr>
              <a:buFont typeface="Wingdings" pitchFamily="2" charset="2"/>
              <a:buChar char="Ø"/>
            </a:pPr>
            <a:r>
              <a:rPr lang="en-US" i="0" dirty="0" smtClean="0"/>
              <a:t>Develop diagnostics to assist in board bring up and verification</a:t>
            </a:r>
          </a:p>
        </p:txBody>
      </p:sp>
      <p:sp>
        <p:nvSpPr>
          <p:cNvPr id="7" name="TextBox 6"/>
          <p:cNvSpPr txBox="1"/>
          <p:nvPr/>
        </p:nvSpPr>
        <p:spPr>
          <a:xfrm>
            <a:off x="3057625" y="1162250"/>
            <a:ext cx="2438400"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100" b="1" i="0" dirty="0" smtClean="0">
                <a:latin typeface="Aharoni" pitchFamily="2" charset="-79"/>
                <a:cs typeface="Aharoni" pitchFamily="2" charset="-79"/>
              </a:rPr>
              <a:t>Services to OEM/ODMs</a:t>
            </a:r>
            <a:endParaRPr lang="en-US" sz="1100" b="1" i="0" dirty="0">
              <a:latin typeface="Aharoni" pitchFamily="2" charset="-79"/>
              <a:cs typeface="Aharoni" pitchFamily="2" charset="-79"/>
            </a:endParaRPr>
          </a:p>
        </p:txBody>
      </p:sp>
      <p:sp>
        <p:nvSpPr>
          <p:cNvPr id="8" name="TextBox 7"/>
          <p:cNvSpPr txBox="1"/>
          <p:nvPr/>
        </p:nvSpPr>
        <p:spPr>
          <a:xfrm>
            <a:off x="2971800" y="1489634"/>
            <a:ext cx="2752825"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Complete Concept to Manufacturing Services</a:t>
            </a:r>
          </a:p>
          <a:p>
            <a:pPr>
              <a:buFont typeface="Wingdings" pitchFamily="2" charset="2"/>
              <a:buChar char="Ø"/>
            </a:pPr>
            <a:r>
              <a:rPr lang="en-US" i="0" dirty="0" smtClean="0"/>
              <a:t>DTV component customization and modification to reference design (S/W &amp; H/W)</a:t>
            </a:r>
          </a:p>
          <a:p>
            <a:pPr>
              <a:buFont typeface="Wingdings" pitchFamily="2" charset="2"/>
              <a:buChar char="Ø"/>
            </a:pPr>
            <a:r>
              <a:rPr lang="en-US" i="0" dirty="0" smtClean="0"/>
              <a:t>Customization of reference software for end-customer requirements</a:t>
            </a:r>
          </a:p>
          <a:p>
            <a:pPr>
              <a:buFont typeface="Wingdings" pitchFamily="2" charset="2"/>
              <a:buChar char="Ø"/>
            </a:pPr>
            <a:r>
              <a:rPr lang="en-US" i="0" dirty="0" smtClean="0"/>
              <a:t>System testing of customized solution</a:t>
            </a:r>
          </a:p>
          <a:p>
            <a:pPr>
              <a:buFont typeface="Wingdings" pitchFamily="2" charset="2"/>
              <a:buChar char="Ø"/>
            </a:pPr>
            <a:r>
              <a:rPr lang="en-US" i="0" dirty="0" smtClean="0"/>
              <a:t>Development of multimedia solution for STB/HDTV devices</a:t>
            </a:r>
          </a:p>
          <a:p>
            <a:pPr>
              <a:buFont typeface="Wingdings" pitchFamily="2" charset="2"/>
              <a:buChar char="Ø"/>
            </a:pPr>
            <a:r>
              <a:rPr lang="en-US" i="0" dirty="0" smtClean="0"/>
              <a:t>Proven expertise in bug tracking/fixing, release management and customization of code</a:t>
            </a:r>
          </a:p>
          <a:p>
            <a:pPr>
              <a:buFont typeface="Wingdings" pitchFamily="2" charset="2"/>
              <a:buChar char="Ø"/>
            </a:pPr>
            <a:r>
              <a:rPr lang="en-US" i="0" dirty="0" smtClean="0"/>
              <a:t>Compliance and IOT Testing</a:t>
            </a:r>
          </a:p>
          <a:p>
            <a:pPr>
              <a:buFont typeface="Wingdings" pitchFamily="2" charset="2"/>
              <a:buChar char="Ø"/>
            </a:pPr>
            <a:r>
              <a:rPr lang="en-US" i="0" dirty="0" smtClean="0"/>
              <a:t>Home Networking Solutions IP</a:t>
            </a:r>
          </a:p>
        </p:txBody>
      </p:sp>
      <p:sp>
        <p:nvSpPr>
          <p:cNvPr id="9" name="TextBox 8"/>
          <p:cNvSpPr txBox="1"/>
          <p:nvPr/>
        </p:nvSpPr>
        <p:spPr>
          <a:xfrm>
            <a:off x="6029425" y="1168541"/>
            <a:ext cx="2438400"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100" b="1" i="0" dirty="0" smtClean="0">
                <a:latin typeface="Aharoni" pitchFamily="2" charset="-79"/>
                <a:cs typeface="Aharoni" pitchFamily="2" charset="-79"/>
              </a:rPr>
              <a:t>Services to ISV/Service Operators</a:t>
            </a:r>
            <a:endParaRPr lang="en-US" sz="1100" b="1" i="0" dirty="0">
              <a:latin typeface="Aharoni" pitchFamily="2" charset="-79"/>
              <a:cs typeface="Aharoni" pitchFamily="2" charset="-79"/>
            </a:endParaRPr>
          </a:p>
        </p:txBody>
      </p:sp>
      <p:sp>
        <p:nvSpPr>
          <p:cNvPr id="10" name="TextBox 9"/>
          <p:cNvSpPr txBox="1"/>
          <p:nvPr/>
        </p:nvSpPr>
        <p:spPr>
          <a:xfrm>
            <a:off x="5943600" y="1495925"/>
            <a:ext cx="3048000"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Complete development of audio components of Digital Home devices</a:t>
            </a:r>
          </a:p>
          <a:p>
            <a:pPr>
              <a:buFont typeface="Wingdings" pitchFamily="2" charset="2"/>
              <a:buChar char="Ø"/>
            </a:pPr>
            <a:r>
              <a:rPr lang="en-US" i="0" dirty="0" smtClean="0"/>
              <a:t>Application of high degree software optimization techniques to reduce the timing complexity of various multimedia components such as encoders and decoders.</a:t>
            </a:r>
          </a:p>
          <a:p>
            <a:pPr>
              <a:buFont typeface="Wingdings" pitchFamily="2" charset="2"/>
              <a:buChar char="Ø"/>
            </a:pPr>
            <a:r>
              <a:rPr lang="en-US" i="0" dirty="0" smtClean="0"/>
              <a:t>Development  and integration of  DLNA components  for  multimedia player solution.</a:t>
            </a:r>
          </a:p>
          <a:p>
            <a:pPr>
              <a:buFont typeface="Wingdings" pitchFamily="2" charset="2"/>
              <a:buChar char="Ø"/>
            </a:pPr>
            <a:r>
              <a:rPr lang="en-US" i="0" dirty="0" smtClean="0"/>
              <a:t>Design and development of  reference application software for digital modules of DTVs</a:t>
            </a:r>
          </a:p>
          <a:p>
            <a:pPr>
              <a:buFont typeface="Wingdings" pitchFamily="2" charset="2"/>
              <a:buChar char="Ø"/>
            </a:pPr>
            <a:r>
              <a:rPr lang="en-US" i="0" dirty="0" smtClean="0"/>
              <a:t>HCL’s proprietary HEAT (HCL Embedded Application Testing) COE with partnerships with leading tools vendors; specialized consulting and testing services</a:t>
            </a:r>
          </a:p>
          <a:p>
            <a:pPr>
              <a:buFont typeface="Wingdings" pitchFamily="2" charset="2"/>
              <a:buChar char="Ø"/>
            </a:pPr>
            <a:r>
              <a:rPr lang="en-US" i="0" dirty="0" smtClean="0"/>
              <a:t>Complete development, integration, Testing, Complete Maintenance and release of Digital Home Applications</a:t>
            </a:r>
          </a:p>
          <a:p>
            <a:pPr>
              <a:buFont typeface="Wingdings" pitchFamily="2" charset="2"/>
              <a:buChar char="Ø"/>
            </a:pPr>
            <a:r>
              <a:rPr lang="en-US" i="0" dirty="0" smtClean="0"/>
              <a:t>Development and integration of STB Middleware</a:t>
            </a:r>
          </a:p>
          <a:p>
            <a:pPr>
              <a:buFont typeface="Wingdings" pitchFamily="2" charset="2"/>
              <a:buChar char="Ø"/>
            </a:pPr>
            <a:r>
              <a:rPr lang="en-US" i="0" dirty="0" smtClean="0"/>
              <a:t>Cross platform migration of multimedia solutions</a:t>
            </a:r>
          </a:p>
          <a:p>
            <a:pPr>
              <a:buFont typeface="Wingdings" pitchFamily="2" charset="2"/>
              <a:buChar char="Ø"/>
            </a:pPr>
            <a:r>
              <a:rPr lang="en-US" i="0" dirty="0" smtClean="0"/>
              <a:t>Application testing on multiple platforms</a:t>
            </a:r>
          </a:p>
          <a:p>
            <a:pPr>
              <a:buFont typeface="Wingdings" pitchFamily="2" charset="2"/>
              <a:buChar char="Ø"/>
            </a:pPr>
            <a:r>
              <a:rPr lang="en-US" i="0" dirty="0" smtClean="0"/>
              <a:t>Porting and customization of media DSP</a:t>
            </a:r>
            <a:endParaRPr lang="en-US" i="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5600" y="762000"/>
            <a:ext cx="24384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b="1" i="0" dirty="0" smtClean="0">
                <a:latin typeface="Aharoni" pitchFamily="2" charset="-79"/>
                <a:cs typeface="Aharoni" pitchFamily="2" charset="-79"/>
              </a:rPr>
              <a:t>White Goods</a:t>
            </a:r>
            <a:endParaRPr lang="en-US" sz="1100" b="1" i="0" dirty="0">
              <a:latin typeface="Aharoni" pitchFamily="2" charset="-79"/>
              <a:cs typeface="Aharoni" pitchFamily="2" charset="-79"/>
            </a:endParaRPr>
          </a:p>
        </p:txBody>
      </p:sp>
      <p:pic>
        <p:nvPicPr>
          <p:cNvPr id="149506" name="Picture 2" descr="http://www.hcltech.com/sites/default/files/white_goods.png"/>
          <p:cNvPicPr>
            <a:picLocks noChangeAspect="1" noChangeArrowheads="1"/>
          </p:cNvPicPr>
          <p:nvPr/>
        </p:nvPicPr>
        <p:blipFill>
          <a:blip r:embed="rId3" cstate="print"/>
          <a:srcRect/>
          <a:stretch>
            <a:fillRect/>
          </a:stretch>
        </p:blipFill>
        <p:spPr bwMode="auto">
          <a:xfrm>
            <a:off x="56150" y="1086050"/>
            <a:ext cx="8935450" cy="5257800"/>
          </a:xfrm>
          <a:prstGeom prst="rect">
            <a:avLst/>
          </a:prstGeom>
        </p:spPr>
        <p:style>
          <a:lnRef idx="2">
            <a:schemeClr val="accent1"/>
          </a:lnRef>
          <a:fillRef idx="1">
            <a:schemeClr val="lt1"/>
          </a:fillRef>
          <a:effectRef idx="0">
            <a:schemeClr val="accent1"/>
          </a:effectRef>
          <a:fontRef idx="minor">
            <a:schemeClr val="dk1"/>
          </a:fontRef>
        </p:style>
      </p:pic>
      <p:sp>
        <p:nvSpPr>
          <p:cNvPr id="6"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Consumer Electronics: Services Portfolio</a:t>
            </a:r>
            <a:endParaRPr lang="en-US" sz="2400" b="1" i="0" dirty="0">
              <a:latin typeface="Myadpr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5600" y="742750"/>
            <a:ext cx="24384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b="1" i="0" dirty="0" smtClean="0">
                <a:latin typeface="Aharoni" pitchFamily="2" charset="-79"/>
                <a:cs typeface="Aharoni" pitchFamily="2" charset="-79"/>
              </a:rPr>
              <a:t>Consumer Imaging</a:t>
            </a:r>
            <a:endParaRPr lang="en-US" sz="1100" b="1" i="0" dirty="0">
              <a:latin typeface="Aharoni" pitchFamily="2" charset="-79"/>
              <a:cs typeface="Aharoni" pitchFamily="2" charset="-79"/>
            </a:endParaRPr>
          </a:p>
        </p:txBody>
      </p:sp>
      <p:pic>
        <p:nvPicPr>
          <p:cNvPr id="153602" name="Picture 2" descr="http://www.hcltech.com/sites/default/files/snapshot.gif"/>
          <p:cNvPicPr>
            <a:picLocks noChangeAspect="1" noChangeArrowheads="1"/>
          </p:cNvPicPr>
          <p:nvPr/>
        </p:nvPicPr>
        <p:blipFill>
          <a:blip r:embed="rId2" cstate="print"/>
          <a:srcRect/>
          <a:stretch>
            <a:fillRect/>
          </a:stretch>
        </p:blipFill>
        <p:spPr bwMode="auto">
          <a:xfrm>
            <a:off x="0" y="1066800"/>
            <a:ext cx="9144000" cy="5334000"/>
          </a:xfrm>
          <a:prstGeom prst="rect">
            <a:avLst/>
          </a:prstGeom>
        </p:spPr>
        <p:style>
          <a:lnRef idx="2">
            <a:schemeClr val="accent1"/>
          </a:lnRef>
          <a:fillRef idx="1">
            <a:schemeClr val="lt1"/>
          </a:fillRef>
          <a:effectRef idx="0">
            <a:schemeClr val="accent1"/>
          </a:effectRef>
          <a:fontRef idx="minor">
            <a:schemeClr val="dk1"/>
          </a:fontRef>
        </p:style>
      </p:pic>
      <p:sp>
        <p:nvSpPr>
          <p:cNvPr id="5"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Consumer Electronics: Services Portfolio</a:t>
            </a:r>
            <a:endParaRPr lang="en-US" sz="2400" b="1" i="0" dirty="0">
              <a:latin typeface="Myadpr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Consumer Electronics: Solution &amp; Framework</a:t>
            </a:r>
            <a:endParaRPr lang="en-US" sz="2400" b="1" i="0" dirty="0">
              <a:latin typeface="Myadpro"/>
            </a:endParaRPr>
          </a:p>
        </p:txBody>
      </p:sp>
      <p:sp>
        <p:nvSpPr>
          <p:cNvPr id="3" name="TextBox 2"/>
          <p:cNvSpPr txBox="1"/>
          <p:nvPr/>
        </p:nvSpPr>
        <p:spPr>
          <a:xfrm>
            <a:off x="3962400" y="762000"/>
            <a:ext cx="96172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latin typeface="Aharoni" pitchFamily="2" charset="-79"/>
                <a:cs typeface="Aharoni" pitchFamily="2" charset="-79"/>
              </a:rPr>
              <a:t>Drishti </a:t>
            </a:r>
            <a:endParaRPr lang="en-US" b="1" i="0" dirty="0">
              <a:latin typeface="Aharoni" pitchFamily="2" charset="-79"/>
              <a:cs typeface="Aharoni" pitchFamily="2" charset="-79"/>
            </a:endParaRPr>
          </a:p>
        </p:txBody>
      </p:sp>
      <p:sp>
        <p:nvSpPr>
          <p:cNvPr id="4" name="TextBox 3"/>
          <p:cNvSpPr txBox="1"/>
          <p:nvPr/>
        </p:nvSpPr>
        <p:spPr>
          <a:xfrm>
            <a:off x="48125" y="1371600"/>
            <a:ext cx="8962725" cy="2308324"/>
          </a:xfrm>
          <a:prstGeom prst="rect">
            <a:avLst/>
          </a:prstGeom>
        </p:spPr>
        <p:style>
          <a:lnRef idx="2">
            <a:schemeClr val="accent1"/>
          </a:lnRef>
          <a:fillRef idx="1">
            <a:schemeClr val="lt1"/>
          </a:fillRef>
          <a:effectRef idx="0">
            <a:schemeClr val="accent1"/>
          </a:effectRef>
          <a:fontRef idx="minor">
            <a:schemeClr val="dk1"/>
          </a:fontRef>
        </p:style>
        <p:txBody>
          <a:bodyPr wrap="square" numCol="2" rtlCol="0">
            <a:spAutoFit/>
          </a:bodyPr>
          <a:lstStyle/>
          <a:p>
            <a:pPr>
              <a:buFont typeface="Wingdings" pitchFamily="2" charset="2"/>
              <a:buChar char="Ø"/>
            </a:pPr>
            <a:r>
              <a:rPr lang="en-US" i="0" dirty="0" smtClean="0"/>
              <a:t>Service Oriented Architecture facilitates seamless and quick integration with existing applications</a:t>
            </a:r>
          </a:p>
          <a:p>
            <a:pPr>
              <a:buFont typeface="Wingdings" pitchFamily="2" charset="2"/>
              <a:buChar char="Ø"/>
            </a:pPr>
            <a:r>
              <a:rPr lang="en-US" i="0" dirty="0" smtClean="0"/>
              <a:t>Multi-floor / Multi-wing Visualization Support</a:t>
            </a:r>
          </a:p>
          <a:p>
            <a:pPr>
              <a:buFont typeface="Wingdings" pitchFamily="2" charset="2"/>
              <a:buChar char="Ø"/>
            </a:pPr>
            <a:r>
              <a:rPr lang="en-US" i="0" dirty="0" smtClean="0"/>
              <a:t>High Accuracy Algorithms for Locating</a:t>
            </a:r>
          </a:p>
          <a:p>
            <a:pPr>
              <a:buFont typeface="Wingdings" pitchFamily="2" charset="2"/>
              <a:buChar char="Ø"/>
            </a:pPr>
            <a:r>
              <a:rPr lang="en-US" i="0" dirty="0" smtClean="0"/>
              <a:t>Standard communication layer for active RFIDT ags:</a:t>
            </a:r>
          </a:p>
          <a:p>
            <a:pPr>
              <a:buFont typeface="Wingdings" pitchFamily="2" charset="2"/>
              <a:buChar char="Ø"/>
            </a:pPr>
            <a:r>
              <a:rPr lang="en-US" i="0" dirty="0" smtClean="0"/>
              <a:t>Agnostics to RF Technology (Currently</a:t>
            </a:r>
          </a:p>
          <a:p>
            <a:pPr>
              <a:buFont typeface="Wingdings" pitchFamily="2" charset="2"/>
              <a:buChar char="Ø"/>
            </a:pPr>
            <a:r>
              <a:rPr lang="en-US" i="0" dirty="0" smtClean="0"/>
              <a:t>supports 2.4 GHz (Wi-Fi / ZigBee))</a:t>
            </a:r>
          </a:p>
          <a:p>
            <a:pPr>
              <a:buFont typeface="Wingdings" pitchFamily="2" charset="2"/>
              <a:buChar char="Ø"/>
            </a:pPr>
            <a:r>
              <a:rPr lang="en-US" i="0" dirty="0" smtClean="0"/>
              <a:t>Continuous Monitoring of Tracked tags</a:t>
            </a:r>
          </a:p>
          <a:p>
            <a:pPr>
              <a:buFont typeface="Wingdings" pitchFamily="2" charset="2"/>
              <a:buChar char="Ø"/>
            </a:pPr>
            <a:r>
              <a:rPr lang="en-US" i="0" dirty="0" smtClean="0"/>
              <a:t>Low Battery warning support</a:t>
            </a:r>
          </a:p>
          <a:p>
            <a:pPr>
              <a:buFont typeface="Wingdings" pitchFamily="2" charset="2"/>
              <a:buChar char="Ø"/>
            </a:pPr>
            <a:r>
              <a:rPr lang="en-US" i="0" dirty="0" smtClean="0"/>
              <a:t>Optimized 'Server - Tag' Network Protocol to efficiently utilize the tag battery power</a:t>
            </a:r>
          </a:p>
          <a:p>
            <a:pPr>
              <a:buFont typeface="Wingdings" pitchFamily="2" charset="2"/>
              <a:buChar char="Ø"/>
            </a:pPr>
            <a:r>
              <a:rPr lang="en-US" i="0" dirty="0" smtClean="0"/>
              <a:t>Continuous Tracking Support</a:t>
            </a:r>
          </a:p>
          <a:p>
            <a:pPr>
              <a:buFont typeface="Wingdings" pitchFamily="2" charset="2"/>
              <a:buChar char="Ø"/>
            </a:pPr>
            <a:r>
              <a:rPr lang="en-US" i="0" dirty="0" smtClean="0"/>
              <a:t>Alert &amp; Notification module to integrate custom alerts</a:t>
            </a:r>
          </a:p>
          <a:p>
            <a:pPr>
              <a:buFont typeface="Wingdings" pitchFamily="2" charset="2"/>
              <a:buChar char="Ø"/>
            </a:pPr>
            <a:r>
              <a:rPr lang="en-US" i="0" dirty="0" smtClean="0"/>
              <a:t>Prohibited Zone entry warning with adjustable accuracy</a:t>
            </a:r>
          </a:p>
          <a:p>
            <a:pPr>
              <a:buFont typeface="Wingdings" pitchFamily="2" charset="2"/>
              <a:buChar char="Ø"/>
            </a:pPr>
            <a:r>
              <a:rPr lang="en-US" i="0" dirty="0" smtClean="0"/>
              <a:t>Access the application any time any where</a:t>
            </a:r>
          </a:p>
          <a:p>
            <a:pPr>
              <a:buFont typeface="Wingdings" pitchFamily="2" charset="2"/>
              <a:buChar char="Ø"/>
            </a:pPr>
            <a:r>
              <a:rPr lang="en-US" i="0" dirty="0" smtClean="0"/>
              <a:t>Robust Security Architecture</a:t>
            </a:r>
          </a:p>
          <a:p>
            <a:pPr>
              <a:buFont typeface="Wingdings" pitchFamily="2" charset="2"/>
              <a:buChar char="Ø"/>
            </a:pPr>
            <a:r>
              <a:rPr lang="en-US" i="0" dirty="0" smtClean="0"/>
              <a:t>Intuitive UI with Desktop and PDA support</a:t>
            </a:r>
          </a:p>
          <a:p>
            <a:pPr>
              <a:buFont typeface="Wingdings" pitchFamily="2" charset="2"/>
              <a:buChar char="Ø"/>
            </a:pPr>
            <a:r>
              <a:rPr lang="en-US" i="0" dirty="0" smtClean="0"/>
              <a:t>Proprietary Router Auto Placement algorithms</a:t>
            </a:r>
          </a:p>
          <a:p>
            <a:pPr>
              <a:buFont typeface="Wingdings" pitchFamily="2" charset="2"/>
              <a:buChar char="Ø"/>
            </a:pPr>
            <a:r>
              <a:rPr lang="en-US" i="0" dirty="0" smtClean="0"/>
              <a:t>Multi-color RF coverage Map for Routers on a floor</a:t>
            </a:r>
          </a:p>
          <a:p>
            <a:pPr>
              <a:buFont typeface="Wingdings" pitchFamily="2" charset="2"/>
              <a:buChar char="Ø"/>
            </a:pPr>
            <a:r>
              <a:rPr lang="en-US" i="0" dirty="0" smtClean="0"/>
              <a:t>Supports End Device Configuration</a:t>
            </a:r>
          </a:p>
          <a:p>
            <a:pPr>
              <a:buFont typeface="Wingdings" pitchFamily="2" charset="2"/>
              <a:buChar char="Ø"/>
            </a:pPr>
            <a:r>
              <a:rPr lang="en-US" i="0" dirty="0" smtClean="0"/>
              <a:t>Multifloor / Multiwing Planning Support</a:t>
            </a:r>
          </a:p>
          <a:p>
            <a:pPr>
              <a:buFont typeface="Wingdings" pitchFamily="2" charset="2"/>
              <a:buChar char="Ø"/>
            </a:pPr>
            <a:r>
              <a:rPr lang="en-US" i="0" dirty="0" smtClean="0"/>
              <a:t>Multifloor / Multiwing Visualization Support</a:t>
            </a:r>
          </a:p>
          <a:p>
            <a:pPr>
              <a:buFont typeface="Wingdings" pitchFamily="2" charset="2"/>
              <a:buChar char="Ø"/>
            </a:pPr>
            <a:r>
              <a:rPr lang="en-US" i="0" dirty="0" smtClean="0"/>
              <a:t>Indication on the cost of Infrastructure setup</a:t>
            </a:r>
          </a:p>
          <a:p>
            <a:pPr>
              <a:buFont typeface="Wingdings" pitchFamily="2" charset="2"/>
              <a:buChar char="Ø"/>
            </a:pPr>
            <a:r>
              <a:rPr lang="en-US" i="0" dirty="0" smtClean="0"/>
              <a:t>Percentage Area RF coverage indicator</a:t>
            </a:r>
          </a:p>
        </p:txBody>
      </p:sp>
      <p:sp>
        <p:nvSpPr>
          <p:cNvPr id="5" name="TextBox 4"/>
          <p:cNvSpPr txBox="1"/>
          <p:nvPr/>
        </p:nvSpPr>
        <p:spPr>
          <a:xfrm>
            <a:off x="56150" y="1047550"/>
            <a:ext cx="1391650"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latin typeface="Aharoni" pitchFamily="2" charset="-79"/>
                <a:cs typeface="Aharoni" pitchFamily="2" charset="-79"/>
              </a:rPr>
              <a:t>Key Features </a:t>
            </a:r>
            <a:endParaRPr lang="en-US" b="1" i="0" dirty="0">
              <a:latin typeface="Aharoni" pitchFamily="2" charset="-79"/>
              <a:cs typeface="Aharoni" pitchFamily="2" charset="-79"/>
            </a:endParaRPr>
          </a:p>
        </p:txBody>
      </p:sp>
      <p:sp>
        <p:nvSpPr>
          <p:cNvPr id="7" name="TextBox 6"/>
          <p:cNvSpPr txBox="1"/>
          <p:nvPr/>
        </p:nvSpPr>
        <p:spPr>
          <a:xfrm>
            <a:off x="85825" y="4085125"/>
            <a:ext cx="8962725" cy="830997"/>
          </a:xfrm>
          <a:prstGeom prst="rect">
            <a:avLst/>
          </a:prstGeom>
        </p:spPr>
        <p:style>
          <a:lnRef idx="2">
            <a:schemeClr val="accent1"/>
          </a:lnRef>
          <a:fillRef idx="1">
            <a:schemeClr val="lt1"/>
          </a:fillRef>
          <a:effectRef idx="0">
            <a:schemeClr val="accent1"/>
          </a:effectRef>
          <a:fontRef idx="minor">
            <a:schemeClr val="dk1"/>
          </a:fontRef>
        </p:style>
        <p:txBody>
          <a:bodyPr wrap="square" numCol="2" rtlCol="0">
            <a:spAutoFit/>
          </a:bodyPr>
          <a:lstStyle/>
          <a:p>
            <a:pPr>
              <a:buFont typeface="Wingdings" pitchFamily="2" charset="2"/>
              <a:buChar char="Ø"/>
            </a:pPr>
            <a:r>
              <a:rPr lang="en-US" i="0" dirty="0" smtClean="0"/>
              <a:t>Patient Locating</a:t>
            </a:r>
          </a:p>
          <a:p>
            <a:pPr>
              <a:buFont typeface="Wingdings" pitchFamily="2" charset="2"/>
              <a:buChar char="Ø"/>
            </a:pPr>
            <a:r>
              <a:rPr lang="en-US" i="0" dirty="0" smtClean="0"/>
              <a:t>Staff Locating</a:t>
            </a:r>
          </a:p>
          <a:p>
            <a:pPr>
              <a:buFont typeface="Wingdings" pitchFamily="2" charset="2"/>
              <a:buChar char="Ø"/>
            </a:pPr>
            <a:r>
              <a:rPr lang="en-US" i="0" dirty="0" smtClean="0"/>
              <a:t>Patient record/file Locating</a:t>
            </a:r>
          </a:p>
          <a:p>
            <a:pPr>
              <a:buFont typeface="Wingdings" pitchFamily="2" charset="2"/>
              <a:buChar char="Ø"/>
            </a:pPr>
            <a:r>
              <a:rPr lang="en-US" i="0" dirty="0" smtClean="0"/>
              <a:t>Asset Locating – including wheelchairs and intravenous  pump </a:t>
            </a:r>
          </a:p>
          <a:p>
            <a:pPr>
              <a:buFont typeface="Wingdings" pitchFamily="2" charset="2"/>
              <a:buChar char="Ø"/>
            </a:pPr>
            <a:r>
              <a:rPr lang="en-US" i="0" dirty="0" smtClean="0"/>
              <a:t>Crash cart and inventory Locating</a:t>
            </a:r>
          </a:p>
          <a:p>
            <a:pPr>
              <a:buFont typeface="Wingdings" pitchFamily="2" charset="2"/>
              <a:buChar char="Ø"/>
            </a:pPr>
            <a:r>
              <a:rPr lang="en-US" i="0" dirty="0" smtClean="0"/>
              <a:t>Lab operations management</a:t>
            </a:r>
            <a:endParaRPr lang="en-US" i="0" dirty="0"/>
          </a:p>
        </p:txBody>
      </p:sp>
      <p:sp>
        <p:nvSpPr>
          <p:cNvPr id="8" name="TextBox 7"/>
          <p:cNvSpPr txBox="1"/>
          <p:nvPr/>
        </p:nvSpPr>
        <p:spPr>
          <a:xfrm>
            <a:off x="93850" y="3761075"/>
            <a:ext cx="1963550"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latin typeface="Aharoni" pitchFamily="2" charset="-79"/>
                <a:cs typeface="Aharoni" pitchFamily="2" charset="-79"/>
              </a:rPr>
              <a:t>Target Applications </a:t>
            </a:r>
            <a:endParaRPr lang="en-US" b="1" i="0" dirty="0">
              <a:latin typeface="Aharoni" pitchFamily="2" charset="-79"/>
              <a:cs typeface="Aharoni" pitchFamily="2" charset="-79"/>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Consumer Electronics: Solution &amp; Framework</a:t>
            </a:r>
            <a:endParaRPr lang="en-US" sz="2400" b="1" i="0" dirty="0">
              <a:latin typeface="Myadpro"/>
            </a:endParaRPr>
          </a:p>
        </p:txBody>
      </p:sp>
      <p:sp>
        <p:nvSpPr>
          <p:cNvPr id="3" name="TextBox 2"/>
          <p:cNvSpPr txBox="1"/>
          <p:nvPr/>
        </p:nvSpPr>
        <p:spPr>
          <a:xfrm>
            <a:off x="2895600" y="762000"/>
            <a:ext cx="2895600"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latin typeface="Aharoni" pitchFamily="2" charset="-79"/>
                <a:cs typeface="Aharoni" pitchFamily="2" charset="-79"/>
              </a:rPr>
              <a:t>Wireless Gateway Framework </a:t>
            </a:r>
            <a:endParaRPr lang="en-US" b="1" i="0" dirty="0">
              <a:latin typeface="Aharoni" pitchFamily="2" charset="-79"/>
              <a:cs typeface="Aharoni" pitchFamily="2" charset="-79"/>
            </a:endParaRPr>
          </a:p>
        </p:txBody>
      </p:sp>
      <p:sp>
        <p:nvSpPr>
          <p:cNvPr id="4" name="TextBox 3"/>
          <p:cNvSpPr txBox="1"/>
          <p:nvPr/>
        </p:nvSpPr>
        <p:spPr>
          <a:xfrm>
            <a:off x="56150" y="1285080"/>
            <a:ext cx="1391650"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latin typeface="Aharoni" pitchFamily="2" charset="-79"/>
                <a:cs typeface="Aharoni" pitchFamily="2" charset="-79"/>
              </a:rPr>
              <a:t>Key Features </a:t>
            </a:r>
            <a:endParaRPr lang="en-US" b="1" i="0" dirty="0">
              <a:latin typeface="Aharoni" pitchFamily="2" charset="-79"/>
              <a:cs typeface="Aharoni" pitchFamily="2" charset="-79"/>
            </a:endParaRPr>
          </a:p>
        </p:txBody>
      </p:sp>
      <p:sp>
        <p:nvSpPr>
          <p:cNvPr id="5" name="TextBox 4"/>
          <p:cNvSpPr txBox="1"/>
          <p:nvPr/>
        </p:nvSpPr>
        <p:spPr>
          <a:xfrm>
            <a:off x="27275" y="3084731"/>
            <a:ext cx="1963550"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latin typeface="Aharoni" pitchFamily="2" charset="-79"/>
                <a:cs typeface="Aharoni" pitchFamily="2" charset="-79"/>
              </a:rPr>
              <a:t>Technology/Domain </a:t>
            </a:r>
            <a:endParaRPr lang="en-US" b="1" i="0" dirty="0">
              <a:latin typeface="Aharoni" pitchFamily="2" charset="-79"/>
              <a:cs typeface="Aharoni" pitchFamily="2" charset="-79"/>
            </a:endParaRPr>
          </a:p>
        </p:txBody>
      </p:sp>
      <p:sp>
        <p:nvSpPr>
          <p:cNvPr id="6" name="TextBox 5"/>
          <p:cNvSpPr txBox="1"/>
          <p:nvPr/>
        </p:nvSpPr>
        <p:spPr>
          <a:xfrm>
            <a:off x="28875" y="4913805"/>
            <a:ext cx="896750"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latin typeface="Aharoni" pitchFamily="2" charset="-79"/>
                <a:cs typeface="Aharoni" pitchFamily="2" charset="-79"/>
              </a:rPr>
              <a:t>Benefits </a:t>
            </a:r>
            <a:endParaRPr lang="en-US" b="1" i="0" dirty="0">
              <a:latin typeface="Aharoni" pitchFamily="2" charset="-79"/>
              <a:cs typeface="Aharoni" pitchFamily="2" charset="-79"/>
            </a:endParaRPr>
          </a:p>
        </p:txBody>
      </p:sp>
      <p:sp>
        <p:nvSpPr>
          <p:cNvPr id="7" name="TextBox 6"/>
          <p:cNvSpPr txBox="1"/>
          <p:nvPr/>
        </p:nvSpPr>
        <p:spPr>
          <a:xfrm>
            <a:off x="48125" y="1609130"/>
            <a:ext cx="8962725" cy="1384995"/>
          </a:xfrm>
          <a:prstGeom prst="rect">
            <a:avLst/>
          </a:prstGeom>
        </p:spPr>
        <p:style>
          <a:lnRef idx="2">
            <a:schemeClr val="accent1"/>
          </a:lnRef>
          <a:fillRef idx="1">
            <a:schemeClr val="lt1"/>
          </a:fillRef>
          <a:effectRef idx="0">
            <a:schemeClr val="accent1"/>
          </a:effectRef>
          <a:fontRef idx="minor">
            <a:schemeClr val="dk1"/>
          </a:fontRef>
        </p:style>
        <p:txBody>
          <a:bodyPr wrap="square" numCol="1" rtlCol="0">
            <a:spAutoFit/>
          </a:bodyPr>
          <a:lstStyle/>
          <a:p>
            <a:pPr>
              <a:buFont typeface="Wingdings" pitchFamily="2" charset="2"/>
              <a:buChar char="Ø"/>
            </a:pPr>
            <a:r>
              <a:rPr lang="en-US" i="0" dirty="0" smtClean="0"/>
              <a:t>Fire and intrusion alarm detection from wireless smoke, CO, Motion and contact sensors</a:t>
            </a:r>
          </a:p>
          <a:p>
            <a:pPr>
              <a:buFont typeface="Wingdings" pitchFamily="2" charset="2"/>
              <a:buChar char="Ø"/>
            </a:pPr>
            <a:r>
              <a:rPr lang="en-US" i="0" dirty="0" smtClean="0"/>
              <a:t>Event triggered video and image recording (pre- and post-trigger) in 3GP QCIF/QVEGA formats.</a:t>
            </a:r>
          </a:p>
          <a:p>
            <a:pPr>
              <a:buFont typeface="Wingdings" pitchFamily="2" charset="2"/>
              <a:buChar char="Ø"/>
            </a:pPr>
            <a:r>
              <a:rPr lang="en-US" i="0" dirty="0" smtClean="0"/>
              <a:t>Pre and Post event video recording through network IP camera up to 5FPS</a:t>
            </a:r>
          </a:p>
          <a:p>
            <a:pPr>
              <a:buFont typeface="Wingdings" pitchFamily="2" charset="2"/>
              <a:buChar char="Ø"/>
            </a:pPr>
            <a:r>
              <a:rPr lang="en-US" i="0" dirty="0" smtClean="0"/>
              <a:t>Event reporting with associated  video attachment through Email and MMS</a:t>
            </a:r>
          </a:p>
          <a:p>
            <a:pPr>
              <a:buFont typeface="Wingdings" pitchFamily="2" charset="2"/>
              <a:buChar char="Ø"/>
            </a:pPr>
            <a:r>
              <a:rPr lang="en-US" i="0" dirty="0" smtClean="0"/>
              <a:t>Event logging for up to latest 512 events for post event analysis and video play back</a:t>
            </a:r>
          </a:p>
          <a:p>
            <a:pPr>
              <a:buFont typeface="Wingdings" pitchFamily="2" charset="2"/>
              <a:buChar char="Ø"/>
            </a:pPr>
            <a:r>
              <a:rPr lang="en-US" i="0" dirty="0" smtClean="0"/>
              <a:t>Secured web based (https) global system access and control via web-browser-based user interface running on Personal Computer, Mobile Phones</a:t>
            </a:r>
            <a:endParaRPr lang="en-US" i="0" dirty="0"/>
          </a:p>
        </p:txBody>
      </p:sp>
      <p:sp>
        <p:nvSpPr>
          <p:cNvPr id="8" name="TextBox 7"/>
          <p:cNvSpPr txBox="1"/>
          <p:nvPr/>
        </p:nvSpPr>
        <p:spPr>
          <a:xfrm>
            <a:off x="28875" y="3442985"/>
            <a:ext cx="8962725" cy="1384995"/>
          </a:xfrm>
          <a:prstGeom prst="rect">
            <a:avLst/>
          </a:prstGeom>
        </p:spPr>
        <p:style>
          <a:lnRef idx="2">
            <a:schemeClr val="accent1"/>
          </a:lnRef>
          <a:fillRef idx="1">
            <a:schemeClr val="lt1"/>
          </a:fillRef>
          <a:effectRef idx="0">
            <a:schemeClr val="accent1"/>
          </a:effectRef>
          <a:fontRef idx="minor">
            <a:schemeClr val="dk1"/>
          </a:fontRef>
        </p:style>
        <p:txBody>
          <a:bodyPr wrap="square" numCol="1" rtlCol="0">
            <a:spAutoFit/>
          </a:bodyPr>
          <a:lstStyle/>
          <a:p>
            <a:pPr>
              <a:buFont typeface="Wingdings" pitchFamily="2" charset="2"/>
              <a:buChar char="Ø"/>
            </a:pPr>
            <a:r>
              <a:rPr lang="en-US" i="0" dirty="0" smtClean="0"/>
              <a:t>Wi-Fi</a:t>
            </a:r>
          </a:p>
          <a:p>
            <a:pPr>
              <a:buFont typeface="Wingdings" pitchFamily="2" charset="2"/>
              <a:buChar char="Ø"/>
            </a:pPr>
            <a:r>
              <a:rPr lang="en-US" i="0" dirty="0" smtClean="0"/>
              <a:t>Wireless security sensors smoke, CO, Intrusion</a:t>
            </a:r>
          </a:p>
          <a:p>
            <a:pPr>
              <a:buFont typeface="Wingdings" pitchFamily="2" charset="2"/>
              <a:buChar char="Ø"/>
            </a:pPr>
            <a:r>
              <a:rPr lang="en-US" i="0" dirty="0" smtClean="0"/>
              <a:t>MPEG4 (3GP) video recording from network IP camera which essentially involves</a:t>
            </a:r>
          </a:p>
          <a:p>
            <a:pPr>
              <a:buFont typeface="Wingdings" pitchFamily="2" charset="2"/>
              <a:buChar char="Ø"/>
            </a:pPr>
            <a:r>
              <a:rPr lang="en-US" i="0" dirty="0" smtClean="0"/>
              <a:t>RTP/RTSP based live streaming to PC/mobile over internet</a:t>
            </a:r>
          </a:p>
          <a:p>
            <a:pPr>
              <a:buFont typeface="Wingdings" pitchFamily="2" charset="2"/>
              <a:buChar char="Ø"/>
            </a:pPr>
            <a:r>
              <a:rPr lang="en-US" i="0" dirty="0" smtClean="0"/>
              <a:t>J2ME for mobile interface to the Security gateway</a:t>
            </a:r>
          </a:p>
          <a:p>
            <a:pPr>
              <a:buFont typeface="Wingdings" pitchFamily="2" charset="2"/>
              <a:buChar char="Ø"/>
            </a:pPr>
            <a:r>
              <a:rPr lang="en-US" i="0" dirty="0" smtClean="0"/>
              <a:t>Embedded Web Server</a:t>
            </a:r>
          </a:p>
          <a:p>
            <a:pPr>
              <a:buFont typeface="Wingdings" pitchFamily="2" charset="2"/>
              <a:buChar char="Ø"/>
            </a:pPr>
            <a:r>
              <a:rPr lang="en-US" i="0" dirty="0" smtClean="0"/>
              <a:t>Secured SMTP and POP3 client for Email notification</a:t>
            </a:r>
            <a:endParaRPr lang="en-US" i="0" dirty="0"/>
          </a:p>
        </p:txBody>
      </p:sp>
      <p:sp>
        <p:nvSpPr>
          <p:cNvPr id="9" name="TextBox 8"/>
          <p:cNvSpPr txBox="1"/>
          <p:nvPr/>
        </p:nvSpPr>
        <p:spPr>
          <a:xfrm>
            <a:off x="28875" y="5253335"/>
            <a:ext cx="8962725" cy="461665"/>
          </a:xfrm>
          <a:prstGeom prst="rect">
            <a:avLst/>
          </a:prstGeom>
        </p:spPr>
        <p:style>
          <a:lnRef idx="2">
            <a:schemeClr val="accent1"/>
          </a:lnRef>
          <a:fillRef idx="1">
            <a:schemeClr val="lt1"/>
          </a:fillRef>
          <a:effectRef idx="0">
            <a:schemeClr val="accent1"/>
          </a:effectRef>
          <a:fontRef idx="minor">
            <a:schemeClr val="dk1"/>
          </a:fontRef>
        </p:style>
        <p:txBody>
          <a:bodyPr wrap="square" numCol="1" rtlCol="0">
            <a:spAutoFit/>
          </a:bodyPr>
          <a:lstStyle/>
          <a:p>
            <a:pPr>
              <a:buFont typeface="Wingdings" pitchFamily="2" charset="2"/>
              <a:buChar char="Ø"/>
            </a:pPr>
            <a:r>
              <a:rPr lang="en-US" i="0" dirty="0" smtClean="0"/>
              <a:t>End to end security enabling</a:t>
            </a:r>
          </a:p>
          <a:p>
            <a:pPr>
              <a:buFont typeface="Wingdings" pitchFamily="2" charset="2"/>
              <a:buChar char="Ø"/>
            </a:pPr>
            <a:r>
              <a:rPr lang="en-US" i="0" dirty="0" smtClean="0"/>
              <a:t>Solution leveraged using HCL’s IP for MPEG4 codecs</a:t>
            </a:r>
            <a:endParaRPr lang="en-US" i="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2362200"/>
            <a:ext cx="42672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i="0" dirty="0" smtClean="0">
                <a:latin typeface="Aharoni" pitchFamily="2" charset="-79"/>
                <a:cs typeface="Aharoni" pitchFamily="2" charset="-79"/>
              </a:rPr>
              <a:t>HCL Hi-Tech Overview</a:t>
            </a:r>
            <a:endParaRPr lang="en-US" sz="2400" i="0" dirty="0">
              <a:latin typeface="Aharoni" pitchFamily="2" charset="-79"/>
              <a:cs typeface="Aharoni" pitchFamily="2" charset="-79"/>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Consumer Electronics: Solution &amp; Framework</a:t>
            </a:r>
            <a:endParaRPr lang="en-US" sz="2400" b="1" i="0" dirty="0">
              <a:latin typeface="Myadpro"/>
            </a:endParaRPr>
          </a:p>
        </p:txBody>
      </p:sp>
      <p:sp>
        <p:nvSpPr>
          <p:cNvPr id="3" name="TextBox 2"/>
          <p:cNvSpPr txBox="1"/>
          <p:nvPr/>
        </p:nvSpPr>
        <p:spPr>
          <a:xfrm>
            <a:off x="2895600" y="762000"/>
            <a:ext cx="2895600"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i="0" dirty="0" smtClean="0">
                <a:latin typeface="Aharoni" pitchFamily="2" charset="-79"/>
                <a:cs typeface="Aharoni" pitchFamily="2" charset="-79"/>
              </a:rPr>
              <a:t>Codecs &amp; Transcoders </a:t>
            </a:r>
            <a:endParaRPr lang="en-US" b="1" i="0" dirty="0">
              <a:latin typeface="Aharoni" pitchFamily="2" charset="-79"/>
              <a:cs typeface="Aharoni" pitchFamily="2" charset="-79"/>
            </a:endParaRPr>
          </a:p>
        </p:txBody>
      </p:sp>
      <p:sp>
        <p:nvSpPr>
          <p:cNvPr id="4" name="Rectangle 3"/>
          <p:cNvSpPr/>
          <p:nvPr/>
        </p:nvSpPr>
        <p:spPr>
          <a:xfrm>
            <a:off x="76200" y="1143000"/>
            <a:ext cx="8839200"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0" dirty="0" smtClean="0">
                <a:latin typeface="+mn-lt"/>
              </a:rPr>
              <a:t>1. Codec’s Porting among different platforms</a:t>
            </a:r>
            <a:endParaRPr lang="en-US" i="0" dirty="0" smtClean="0">
              <a:latin typeface="+mn-lt"/>
            </a:endParaRPr>
          </a:p>
          <a:p>
            <a:pPr lvl="1">
              <a:buFont typeface="Wingdings" pitchFamily="2" charset="2"/>
              <a:buChar char="Ø"/>
            </a:pPr>
            <a:r>
              <a:rPr lang="en-US" i="0" dirty="0" smtClean="0">
                <a:latin typeface="+mn-lt"/>
              </a:rPr>
              <a:t>Porting of codecs on ARM and TI DSP processors</a:t>
            </a:r>
          </a:p>
          <a:p>
            <a:pPr lvl="1">
              <a:buFont typeface="Wingdings" pitchFamily="2" charset="2"/>
              <a:buChar char="Ø"/>
            </a:pPr>
            <a:r>
              <a:rPr lang="en-US" i="0" dirty="0" smtClean="0">
                <a:latin typeface="+mn-lt"/>
              </a:rPr>
              <a:t>Porting of MPEG-4 and AVC decoder on various RISC and DSP processors including SH5, Xtensa, OMAP, DM270</a:t>
            </a:r>
          </a:p>
          <a:p>
            <a:r>
              <a:rPr lang="en-US" b="1" i="0" dirty="0" smtClean="0">
                <a:latin typeface="+mn-lt"/>
              </a:rPr>
              <a:t>2. Development of applications supporting codecs</a:t>
            </a:r>
            <a:endParaRPr lang="en-US" i="0" dirty="0" smtClean="0">
              <a:latin typeface="+mn-lt"/>
            </a:endParaRPr>
          </a:p>
          <a:p>
            <a:pPr lvl="1">
              <a:buFont typeface="Wingdings" pitchFamily="2" charset="2"/>
              <a:buChar char="Ø"/>
            </a:pPr>
            <a:r>
              <a:rPr lang="en-US" i="0" dirty="0" smtClean="0">
                <a:latin typeface="+mn-lt"/>
              </a:rPr>
              <a:t>Development of test harness for codec testing</a:t>
            </a:r>
          </a:p>
          <a:p>
            <a:pPr lvl="1">
              <a:buFont typeface="Wingdings" pitchFamily="2" charset="2"/>
              <a:buChar char="Ø"/>
            </a:pPr>
            <a:r>
              <a:rPr lang="en-US" i="0" dirty="0" smtClean="0">
                <a:latin typeface="+mn-lt"/>
              </a:rPr>
              <a:t>GUI and application customization of 3GPP/MP4 player on multiple platforms</a:t>
            </a:r>
          </a:p>
          <a:p>
            <a:r>
              <a:rPr lang="en-US" b="1" i="0" dirty="0" smtClean="0">
                <a:latin typeface="+mn-lt"/>
              </a:rPr>
              <a:t>3. Memory and Speed Optimization</a:t>
            </a:r>
            <a:endParaRPr lang="en-US" i="0" dirty="0" smtClean="0">
              <a:latin typeface="+mn-lt"/>
            </a:endParaRPr>
          </a:p>
          <a:p>
            <a:pPr lvl="1">
              <a:buFont typeface="Wingdings" pitchFamily="2" charset="2"/>
              <a:buChar char="Ø"/>
            </a:pPr>
            <a:r>
              <a:rPr lang="en-US" i="0" dirty="0" smtClean="0">
                <a:latin typeface="+mn-lt"/>
              </a:rPr>
              <a:t>Optimization of Mpeg4 &amp; AVC Decoder for memory, MIPS, and code size</a:t>
            </a:r>
          </a:p>
          <a:p>
            <a:pPr lvl="1">
              <a:buFont typeface="Wingdings" pitchFamily="2" charset="2"/>
              <a:buChar char="Ø"/>
            </a:pPr>
            <a:r>
              <a:rPr lang="en-US" i="0" dirty="0" smtClean="0">
                <a:latin typeface="+mn-lt"/>
              </a:rPr>
              <a:t>Memory and Speed Optimization done at different Level ( C code and ASM Hand coding) minimal execution time</a:t>
            </a:r>
          </a:p>
          <a:p>
            <a:r>
              <a:rPr lang="en-US" b="1" i="0" dirty="0" smtClean="0">
                <a:latin typeface="+mn-lt"/>
              </a:rPr>
              <a:t>4. Compliance Testing</a:t>
            </a:r>
            <a:endParaRPr lang="en-US" i="0" dirty="0" smtClean="0">
              <a:latin typeface="+mn-lt"/>
            </a:endParaRPr>
          </a:p>
          <a:p>
            <a:pPr lvl="1"/>
            <a:r>
              <a:rPr lang="en-US" i="0" dirty="0" smtClean="0">
                <a:latin typeface="+mn-lt"/>
              </a:rPr>
              <a:t>Compliance to the Baseline Profile of AVC and Simple Profile of MPEG-4</a:t>
            </a:r>
          </a:p>
          <a:p>
            <a:r>
              <a:rPr lang="en-US" b="1" i="0" dirty="0" smtClean="0">
                <a:latin typeface="+mn-lt"/>
              </a:rPr>
              <a:t>5. Adding support to existing applications</a:t>
            </a:r>
            <a:endParaRPr lang="en-US" i="0" dirty="0" smtClean="0">
              <a:latin typeface="+mn-lt"/>
            </a:endParaRPr>
          </a:p>
          <a:p>
            <a:pPr lvl="1">
              <a:buFont typeface="Wingdings" pitchFamily="2" charset="2"/>
              <a:buChar char="Ø"/>
            </a:pPr>
            <a:r>
              <a:rPr lang="en-US" i="0" dirty="0" smtClean="0">
                <a:latin typeface="+mn-lt"/>
              </a:rPr>
              <a:t>Added support for H.263, MP4, AMR, AAC codecs to multimedia player on BREW platform</a:t>
            </a:r>
          </a:p>
          <a:p>
            <a:pPr lvl="1">
              <a:buFont typeface="Wingdings" pitchFamily="2" charset="2"/>
              <a:buChar char="Ø"/>
            </a:pPr>
            <a:r>
              <a:rPr lang="en-US" i="0" dirty="0" smtClean="0">
                <a:latin typeface="+mn-lt"/>
              </a:rPr>
              <a:t>Enhanced media player by adding support for MPEG, 3GPP, and other proprietary multimedia formats</a:t>
            </a:r>
          </a:p>
          <a:p>
            <a:r>
              <a:rPr lang="en-US" b="1" i="0" dirty="0" smtClean="0">
                <a:latin typeface="+mn-lt"/>
              </a:rPr>
              <a:t>6. Platforms Supported</a:t>
            </a:r>
            <a:endParaRPr lang="en-US" i="0" dirty="0" smtClean="0">
              <a:latin typeface="+mn-lt"/>
            </a:endParaRPr>
          </a:p>
          <a:p>
            <a:pPr lvl="1">
              <a:buFont typeface="Wingdings" pitchFamily="2" charset="2"/>
              <a:buChar char="Ø"/>
            </a:pPr>
            <a:r>
              <a:rPr lang="en-US" i="0" dirty="0" smtClean="0">
                <a:latin typeface="+mn-lt"/>
              </a:rPr>
              <a:t>Symbian</a:t>
            </a:r>
          </a:p>
          <a:p>
            <a:pPr lvl="1">
              <a:buFont typeface="Wingdings" pitchFamily="2" charset="2"/>
              <a:buChar char="Ø"/>
            </a:pPr>
            <a:r>
              <a:rPr lang="en-US" i="0" dirty="0" smtClean="0">
                <a:latin typeface="+mn-lt"/>
              </a:rPr>
              <a:t>Pocket PC</a:t>
            </a:r>
          </a:p>
          <a:p>
            <a:pPr lvl="1">
              <a:buFont typeface="Wingdings" pitchFamily="2" charset="2"/>
              <a:buChar char="Ø"/>
            </a:pPr>
            <a:r>
              <a:rPr lang="en-US" i="0" dirty="0" smtClean="0">
                <a:latin typeface="+mn-lt"/>
              </a:rPr>
              <a:t>Palm OS</a:t>
            </a:r>
          </a:p>
          <a:p>
            <a:pPr lvl="1">
              <a:buFont typeface="Wingdings" pitchFamily="2" charset="2"/>
              <a:buChar char="Ø"/>
            </a:pPr>
            <a:r>
              <a:rPr lang="en-US" i="0" dirty="0" smtClean="0">
                <a:latin typeface="+mn-lt"/>
              </a:rPr>
              <a:t>mITRON</a:t>
            </a:r>
          </a:p>
          <a:p>
            <a:pPr lvl="1">
              <a:buFont typeface="Wingdings" pitchFamily="2" charset="2"/>
              <a:buChar char="Ø"/>
            </a:pPr>
            <a:r>
              <a:rPr lang="en-US" i="0" dirty="0" smtClean="0">
                <a:latin typeface="+mn-lt"/>
              </a:rPr>
              <a:t>TI’s DSPBIOS</a:t>
            </a:r>
          </a:p>
          <a:p>
            <a:pPr lvl="1">
              <a:buFont typeface="Wingdings" pitchFamily="2" charset="2"/>
              <a:buChar char="Ø"/>
            </a:pPr>
            <a:r>
              <a:rPr lang="en-US" i="0" dirty="0" smtClean="0">
                <a:latin typeface="+mn-lt"/>
              </a:rPr>
              <a:t>Nucleus-Plus</a:t>
            </a:r>
          </a:p>
          <a:p>
            <a:pPr lvl="1">
              <a:buFont typeface="Wingdings" pitchFamily="2" charset="2"/>
              <a:buChar char="Ø"/>
            </a:pPr>
            <a:r>
              <a:rPr lang="en-US" i="0" dirty="0" smtClean="0">
                <a:latin typeface="+mn-lt"/>
              </a:rPr>
              <a:t>SH Mobile</a:t>
            </a:r>
          </a:p>
          <a:p>
            <a:pPr lvl="1">
              <a:buFont typeface="Wingdings" pitchFamily="2" charset="2"/>
              <a:buChar char="Ø"/>
            </a:pPr>
            <a:r>
              <a:rPr lang="en-US" i="0" dirty="0" smtClean="0">
                <a:latin typeface="+mn-lt"/>
              </a:rPr>
              <a:t>Mclinux</a:t>
            </a:r>
          </a:p>
          <a:p>
            <a:pPr lvl="1">
              <a:buFont typeface="Wingdings" pitchFamily="2" charset="2"/>
              <a:buChar char="Ø"/>
            </a:pPr>
            <a:r>
              <a:rPr lang="en-US" i="0" dirty="0" smtClean="0">
                <a:latin typeface="+mn-lt"/>
              </a:rPr>
              <a:t>Android</a:t>
            </a:r>
            <a:endParaRPr lang="en-US" i="0" dirty="0">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Consumer Electronics: Solution &amp; Framework</a:t>
            </a:r>
            <a:endParaRPr lang="en-US" sz="2400" b="1" i="0" dirty="0">
              <a:latin typeface="Myadpro"/>
            </a:endParaRPr>
          </a:p>
        </p:txBody>
      </p:sp>
      <p:sp>
        <p:nvSpPr>
          <p:cNvPr id="3" name="TextBox 2"/>
          <p:cNvSpPr txBox="1"/>
          <p:nvPr/>
        </p:nvSpPr>
        <p:spPr>
          <a:xfrm>
            <a:off x="2895600" y="762000"/>
            <a:ext cx="2895600"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i="0" dirty="0" smtClean="0">
                <a:latin typeface="Aharoni" pitchFamily="2" charset="-79"/>
                <a:cs typeface="Aharoni" pitchFamily="2" charset="-79"/>
              </a:rPr>
              <a:t>Agora </a:t>
            </a:r>
            <a:endParaRPr lang="en-US" b="1" i="0" dirty="0">
              <a:latin typeface="Aharoni" pitchFamily="2" charset="-79"/>
              <a:cs typeface="Aharoni" pitchFamily="2" charset="-79"/>
            </a:endParaRPr>
          </a:p>
        </p:txBody>
      </p:sp>
      <p:sp>
        <p:nvSpPr>
          <p:cNvPr id="4" name="Rectangle 3"/>
          <p:cNvSpPr/>
          <p:nvPr/>
        </p:nvSpPr>
        <p:spPr>
          <a:xfrm>
            <a:off x="76200" y="1104500"/>
            <a:ext cx="883920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i="0" dirty="0" smtClean="0"/>
              <a:t>HCL's proprietary solution AGORA is the only one of its kind in the market that provides complete metering, billing and monitoring solutions for software provided as a service. The unique advantage of Agora is that customers can plug in their products and services and immediately start delivering products on subscription.</a:t>
            </a:r>
          </a:p>
          <a:p>
            <a:r>
              <a:rPr lang="en-US" b="1" i="0" dirty="0" smtClean="0"/>
              <a:t>Benefits:</a:t>
            </a:r>
          </a:p>
          <a:p>
            <a:pPr>
              <a:buFont typeface="Wingdings" pitchFamily="2" charset="2"/>
              <a:buChar char="Ø"/>
            </a:pPr>
            <a:r>
              <a:rPr lang="en-US" i="0" dirty="0" smtClean="0"/>
              <a:t>Automate Usage Data collection and Collation for pricing</a:t>
            </a:r>
          </a:p>
          <a:p>
            <a:pPr>
              <a:buFont typeface="Wingdings" pitchFamily="2" charset="2"/>
              <a:buChar char="Ø"/>
            </a:pPr>
            <a:r>
              <a:rPr lang="en-US" i="0" dirty="0" smtClean="0"/>
              <a:t>Convert Usage into any required units</a:t>
            </a:r>
          </a:p>
          <a:p>
            <a:pPr>
              <a:buFont typeface="Wingdings" pitchFamily="2" charset="2"/>
              <a:buChar char="Ø"/>
            </a:pPr>
            <a:r>
              <a:rPr lang="en-US" i="0" dirty="0" smtClean="0"/>
              <a:t>Minimize revenue leakage and Quickly monetize by choosing amongst several pre-set and customizable pricing models based on:</a:t>
            </a:r>
          </a:p>
          <a:p>
            <a:pPr lvl="1">
              <a:buFont typeface="Arial" pitchFamily="34" charset="0"/>
              <a:buChar char="•"/>
            </a:pPr>
            <a:r>
              <a:rPr lang="en-US" i="0" dirty="0" smtClean="0"/>
              <a:t>Usage</a:t>
            </a:r>
          </a:p>
          <a:p>
            <a:pPr lvl="1">
              <a:buFont typeface="Arial" pitchFamily="34" charset="0"/>
              <a:buChar char="•"/>
            </a:pPr>
            <a:r>
              <a:rPr lang="en-US" i="0" dirty="0" smtClean="0"/>
              <a:t>Transactions</a:t>
            </a:r>
          </a:p>
          <a:p>
            <a:pPr lvl="1">
              <a:buFont typeface="Arial" pitchFamily="34" charset="0"/>
              <a:buChar char="•"/>
            </a:pPr>
            <a:r>
              <a:rPr lang="en-US" i="0" dirty="0" smtClean="0"/>
              <a:t>One-time, Recurring/Rental # of devices managed or User using the Service</a:t>
            </a:r>
          </a:p>
          <a:p>
            <a:pPr lvl="1">
              <a:buFont typeface="Arial" pitchFamily="34" charset="0"/>
              <a:buChar char="•"/>
            </a:pPr>
            <a:r>
              <a:rPr lang="en-US" i="0" dirty="0" smtClean="0"/>
              <a:t>Configurable rate cards and Trials</a:t>
            </a:r>
          </a:p>
          <a:p>
            <a:pPr>
              <a:buFont typeface="Arial" pitchFamily="34" charset="0"/>
              <a:buChar char="•"/>
            </a:pPr>
            <a:endParaRPr lang="en-US" i="0" dirty="0"/>
          </a:p>
        </p:txBody>
      </p:sp>
      <p:sp>
        <p:nvSpPr>
          <p:cNvPr id="5" name="TextBox 4"/>
          <p:cNvSpPr txBox="1"/>
          <p:nvPr/>
        </p:nvSpPr>
        <p:spPr>
          <a:xfrm>
            <a:off x="2895600" y="3619900"/>
            <a:ext cx="2895600"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i="0" dirty="0" smtClean="0">
                <a:latin typeface="Aharoni" pitchFamily="2" charset="-79"/>
                <a:cs typeface="Aharoni" pitchFamily="2" charset="-79"/>
              </a:rPr>
              <a:t>Home Networking Stacks </a:t>
            </a:r>
            <a:endParaRPr lang="en-US" b="1" i="0" dirty="0">
              <a:latin typeface="Aharoni" pitchFamily="2" charset="-79"/>
              <a:cs typeface="Aharoni" pitchFamily="2" charset="-79"/>
            </a:endParaRPr>
          </a:p>
        </p:txBody>
      </p:sp>
      <p:sp>
        <p:nvSpPr>
          <p:cNvPr id="6" name="Rectangle 5"/>
          <p:cNvSpPr/>
          <p:nvPr/>
        </p:nvSpPr>
        <p:spPr>
          <a:xfrm>
            <a:off x="76200" y="3962400"/>
            <a:ext cx="883920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Wingdings" pitchFamily="2" charset="2"/>
              <a:buChar char="Ø"/>
            </a:pPr>
            <a:r>
              <a:rPr lang="en-US" i="0" dirty="0" smtClean="0"/>
              <a:t>HCLT provides a complete IEEE 1394-1995 software stack with support for protocols running over the 1394 transport</a:t>
            </a:r>
          </a:p>
          <a:p>
            <a:pPr>
              <a:buFont typeface="Wingdings" pitchFamily="2" charset="2"/>
              <a:buChar char="Ø"/>
            </a:pPr>
            <a:r>
              <a:rPr lang="en-US" i="0" dirty="0" smtClean="0"/>
              <a:t>Bus Driver: Bus driver is the device driver for controllers (OHCI 1.0, PCILynx)</a:t>
            </a:r>
          </a:p>
          <a:p>
            <a:pPr>
              <a:buFont typeface="Wingdings" pitchFamily="2" charset="2"/>
              <a:buChar char="Ø"/>
            </a:pPr>
            <a:r>
              <a:rPr lang="en-US" i="0" dirty="0" smtClean="0"/>
              <a:t>HCLT 1394 API : Rich set of APIs allow design flexibility to the application protocols</a:t>
            </a:r>
          </a:p>
          <a:p>
            <a:pPr>
              <a:buFont typeface="Wingdings" pitchFamily="2" charset="2"/>
              <a:buChar char="Ø"/>
            </a:pPr>
            <a:r>
              <a:rPr lang="en-US" i="0" dirty="0" smtClean="0"/>
              <a:t>AV/C Controller Unit: This component provides support for controlling various AV/C command suite compatible target devices </a:t>
            </a:r>
          </a:p>
          <a:p>
            <a:pPr>
              <a:buFont typeface="Wingdings" pitchFamily="2" charset="2"/>
              <a:buChar char="Ø"/>
            </a:pPr>
            <a:r>
              <a:rPr lang="en-US" i="0" dirty="0" smtClean="0"/>
              <a:t>DPP: This component implements the IEEE 1394 DPP protocol for interfacing with the printer devices supporting 1394 link</a:t>
            </a:r>
            <a:endParaRPr lang="en-US" i="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75" y="760926"/>
            <a:ext cx="1281144"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latin typeface="Aharoni" pitchFamily="2" charset="-79"/>
                <a:cs typeface="Aharoni" pitchFamily="2" charset="-79"/>
              </a:rPr>
              <a:t>HCL Expertise </a:t>
            </a:r>
            <a:endParaRPr lang="en-US" b="1" i="0" dirty="0">
              <a:latin typeface="Aharoni" pitchFamily="2" charset="-79"/>
              <a:cs typeface="Aharoni" pitchFamily="2" charset="-79"/>
            </a:endParaRPr>
          </a:p>
        </p:txBody>
      </p:sp>
      <p:sp>
        <p:nvSpPr>
          <p:cNvPr id="3" name="TextBox 2"/>
          <p:cNvSpPr txBox="1"/>
          <p:nvPr/>
        </p:nvSpPr>
        <p:spPr>
          <a:xfrm>
            <a:off x="28874" y="1095675"/>
            <a:ext cx="8962725" cy="43396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t>Comprehensive experience. </a:t>
            </a:r>
            <a:r>
              <a:rPr lang="en-US" i="0" dirty="0" smtClean="0"/>
              <a:t>For more than a decade, six of the top ten semiconductor manufacturers and five of the top ten design houses have depended on HCL for scalable, flexible, and transformational solutions. HCL provide Tier 1 and Tier 2 semiconductor Original Equipment Manufacturers (OEMs), fab and fabless design houses, and integrated device manufacturers with a comprehensive portfolio of engineering, manufacturing IT and automation, and enterprise IT solutions to enable strategic partnerships.</a:t>
            </a:r>
          </a:p>
          <a:p>
            <a:r>
              <a:rPr lang="en-US" b="1" i="0" dirty="0" smtClean="0"/>
              <a:t>Engineering know-how.</a:t>
            </a:r>
            <a:r>
              <a:rPr lang="en-US" i="0" dirty="0" smtClean="0"/>
              <a:t> HCL offers  a one-stop shop for engineering design services in concept, architecture, design implementation, synthesis, physical design, obsolescence management, and post-silicon validation. They also address the 450mm R&amp;D challenges that the industry is currently facing. </a:t>
            </a:r>
          </a:p>
          <a:p>
            <a:r>
              <a:rPr lang="en-US" b="1" i="0" dirty="0" smtClean="0"/>
              <a:t>Expertise. </a:t>
            </a:r>
            <a:r>
              <a:rPr lang="en-US" i="0" dirty="0" smtClean="0"/>
              <a:t>Their extensive partnerships with customers have allowed us to build a deep base of knowledge and expertise in transforming their business processes while optimizing their operational costs.</a:t>
            </a:r>
          </a:p>
          <a:p>
            <a:r>
              <a:rPr lang="en-US" b="1" i="0" dirty="0" smtClean="0"/>
              <a:t>A reputation for “firsts.” </a:t>
            </a:r>
            <a:r>
              <a:rPr lang="en-US" i="0" dirty="0" smtClean="0"/>
              <a:t>HCL were the first certified power PC design center outside an IBM business unit; the first Indian company to be awarded Frost &amp; Sullivan’s 2005 Customer Value Enhancement award in the semiconductor domain; and the first Indian services company to set up complex infrastructure — such as a class 10,000 clean room for housing tools and an advanced ATE lab — for customers.</a:t>
            </a:r>
          </a:p>
          <a:p>
            <a:r>
              <a:rPr lang="en-US" b="1" i="0" dirty="0" smtClean="0"/>
              <a:t>Comprehensive IT solutions.</a:t>
            </a:r>
            <a:r>
              <a:rPr lang="en-US" i="0" dirty="0" smtClean="0"/>
              <a:t> For over thirty years, HCL has been providing IT solutions across application managed services, application testing, CRM, aftermarket services, infrastructure management, business process outsourcing, and product life cycle solutions. Their “ALT ASM” solutions have helped clients reduce their IT costs by over 30% and have helped ensure a seamless and transparent model that links service level agreements to business-level KPIs.</a:t>
            </a:r>
          </a:p>
          <a:p>
            <a:r>
              <a:rPr lang="en-US" b="1" i="0" dirty="0" smtClean="0"/>
              <a:t>Enterprise Application Services.</a:t>
            </a:r>
            <a:r>
              <a:rPr lang="en-US" i="0" dirty="0" smtClean="0"/>
              <a:t> HCL’s acquisition of AXON combined the best of AXON’s strong business consulting and implementation capabilities and HCL’s robust global delivery-based application and infrastructure management capabilities. </a:t>
            </a:r>
          </a:p>
          <a:p>
            <a:r>
              <a:rPr lang="en-US" b="1" i="0" dirty="0" smtClean="0"/>
              <a:t>Richer mobility experience.</a:t>
            </a:r>
            <a:r>
              <a:rPr lang="en-US" i="0" dirty="0" smtClean="0"/>
              <a:t> HCL’s mobility solutions enable organizations to become highly productive and customer centric by making information available at the right time to the right person – all through a simple click. HCL’s Mobility CoE offerings include mobile application development, enterprise mobile offerings, system integration services, and managed services. </a:t>
            </a:r>
            <a:r>
              <a:rPr lang="en-US" b="1" i="0" dirty="0" smtClean="0"/>
              <a:t>Key current partnerships include Sybase and RIM. HCL is investing in this space with initiatives such as the Network Solution Lab, a dedicated mobility center in Singapore, and through alliances with several universities.</a:t>
            </a:r>
            <a:endParaRPr lang="en-US" b="1" i="0" dirty="0"/>
          </a:p>
        </p:txBody>
      </p:sp>
      <p:sp>
        <p:nvSpPr>
          <p:cNvPr id="4"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Semiconductors</a:t>
            </a:r>
            <a:endParaRPr lang="en-US" sz="2400" b="1" i="0" dirty="0">
              <a:latin typeface="Myadpr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Semiconductors: Service Portfolio</a:t>
            </a:r>
            <a:endParaRPr lang="en-US" sz="2400" b="1" i="0" dirty="0">
              <a:latin typeface="Myadpro"/>
            </a:endParaRPr>
          </a:p>
        </p:txBody>
      </p:sp>
      <p:sp>
        <p:nvSpPr>
          <p:cNvPr id="3" name="TextBox 2"/>
          <p:cNvSpPr txBox="1"/>
          <p:nvPr/>
        </p:nvSpPr>
        <p:spPr>
          <a:xfrm>
            <a:off x="38500" y="789801"/>
            <a:ext cx="14478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Hardware Product Engineering</a:t>
            </a:r>
            <a:endParaRPr lang="en-US" sz="1100" b="1" i="0" dirty="0">
              <a:latin typeface="Aharoni" pitchFamily="2" charset="-79"/>
              <a:cs typeface="Aharoni" pitchFamily="2" charset="-79"/>
            </a:endParaRPr>
          </a:p>
        </p:txBody>
      </p:sp>
      <p:sp>
        <p:nvSpPr>
          <p:cNvPr id="4" name="TextBox 3"/>
          <p:cNvSpPr txBox="1"/>
          <p:nvPr/>
        </p:nvSpPr>
        <p:spPr>
          <a:xfrm>
            <a:off x="1570524" y="762000"/>
            <a:ext cx="7421075"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HCL offers domain-specific hardware engineering and design services in VLSI ASIC, FPGA, and SoC engineering, board design, embedded software, mechanical engineering, and design, prototyping, and value-added engineering services such as compliance engineering, independent verification and validation and low volume manufacturing. HCL offer these services for partial lifecycle product engineering and for full lifecycle solutions.</a:t>
            </a:r>
          </a:p>
          <a:p>
            <a:pPr>
              <a:buFont typeface="Wingdings" pitchFamily="2" charset="2"/>
              <a:buChar char="Ø"/>
            </a:pPr>
            <a:r>
              <a:rPr lang="en-US" i="0" dirty="0" smtClean="0"/>
              <a:t>HCL’s hardware design capabilities have been built and refined over the decades and enriched with specialist partnerships to provide spec to silicon engineering services to OEMs and component manufacturers in verticals like aerospace, automotive, hi-tech, medical electronics, consumer electronics, computer architecture, networking, and storage.</a:t>
            </a:r>
            <a:endParaRPr lang="en-US" i="0" dirty="0">
              <a:latin typeface="+mn-lt"/>
            </a:endParaRPr>
          </a:p>
        </p:txBody>
      </p:sp>
      <p:sp>
        <p:nvSpPr>
          <p:cNvPr id="5" name="TextBox 4"/>
          <p:cNvSpPr txBox="1"/>
          <p:nvPr/>
        </p:nvSpPr>
        <p:spPr>
          <a:xfrm>
            <a:off x="38501" y="2408451"/>
            <a:ext cx="1447800"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Embedded Engineering  Services</a:t>
            </a:r>
            <a:endParaRPr lang="en-US" sz="1100" b="1" i="0" dirty="0">
              <a:latin typeface="Aharoni" pitchFamily="2" charset="-79"/>
              <a:cs typeface="Aharoni" pitchFamily="2" charset="-79"/>
            </a:endParaRPr>
          </a:p>
        </p:txBody>
      </p:sp>
      <p:sp>
        <p:nvSpPr>
          <p:cNvPr id="6" name="TextBox 5"/>
          <p:cNvSpPr txBox="1"/>
          <p:nvPr/>
        </p:nvSpPr>
        <p:spPr>
          <a:xfrm>
            <a:off x="1570525" y="2380650"/>
            <a:ext cx="7421075"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HCL is a leader in developing embedded software and systems for various industries and domains. They have expertise in safety-critical embedded systems with more than 2000 person years of cumulative experience in developing small footprint and safety-critical embedded systems for Medical Devices, Automotive Electronics and Aircraft Components. </a:t>
            </a:r>
          </a:p>
          <a:p>
            <a:pPr>
              <a:buFont typeface="Wingdings" pitchFamily="2" charset="2"/>
              <a:buChar char="Ø"/>
            </a:pPr>
            <a:r>
              <a:rPr lang="en-US" i="0" dirty="0" smtClean="0"/>
              <a:t>HCL use DSP expertise and IPs to develop fast embedded middleware, rich applications and interactive GUI for consumer electronics, computer peripherals and telecom products. Their embedded systems group comprises of a large talent pool of engineers and equipped with competencies in a range of programming tools, microprocessors and real-time operating systems.</a:t>
            </a:r>
            <a:endParaRPr lang="en-US" i="0" dirty="0">
              <a:latin typeface="+mn-lt"/>
            </a:endParaRPr>
          </a:p>
        </p:txBody>
      </p:sp>
      <p:sp>
        <p:nvSpPr>
          <p:cNvPr id="8" name="TextBox 7"/>
          <p:cNvSpPr txBox="1"/>
          <p:nvPr/>
        </p:nvSpPr>
        <p:spPr>
          <a:xfrm>
            <a:off x="1570525" y="4000100"/>
            <a:ext cx="742107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Conversion of PTH components to SMT</a:t>
            </a:r>
          </a:p>
          <a:p>
            <a:pPr>
              <a:buFont typeface="Wingdings" pitchFamily="2" charset="2"/>
              <a:buChar char="Ø"/>
            </a:pPr>
            <a:r>
              <a:rPr lang="en-US" i="0" dirty="0" smtClean="0"/>
              <a:t>Replacement of obsolete components</a:t>
            </a:r>
          </a:p>
          <a:p>
            <a:pPr>
              <a:buFont typeface="Wingdings" pitchFamily="2" charset="2"/>
              <a:buChar char="Ø"/>
            </a:pPr>
            <a:r>
              <a:rPr lang="en-US" i="0" dirty="0" smtClean="0"/>
              <a:t>Compaction of Design</a:t>
            </a:r>
          </a:p>
          <a:p>
            <a:pPr>
              <a:buFont typeface="Wingdings" pitchFamily="2" charset="2"/>
              <a:buChar char="Ø"/>
            </a:pPr>
            <a:r>
              <a:rPr lang="en-US" i="0" dirty="0" smtClean="0"/>
              <a:t>DFx audit and process improvement</a:t>
            </a:r>
          </a:p>
          <a:p>
            <a:pPr>
              <a:buFont typeface="Wingdings" pitchFamily="2" charset="2"/>
              <a:buChar char="Ø"/>
            </a:pPr>
            <a:r>
              <a:rPr lang="en-US" i="0" dirty="0" smtClean="0"/>
              <a:t>Redesign of the system and boards</a:t>
            </a:r>
          </a:p>
          <a:p>
            <a:pPr>
              <a:buFont typeface="Wingdings" pitchFamily="2" charset="2"/>
              <a:buChar char="Ø"/>
            </a:pPr>
            <a:r>
              <a:rPr lang="en-US" i="0" dirty="0" smtClean="0"/>
              <a:t>Reverse Engineering</a:t>
            </a:r>
            <a:endParaRPr lang="en-US" i="0" dirty="0"/>
          </a:p>
        </p:txBody>
      </p:sp>
      <p:sp>
        <p:nvSpPr>
          <p:cNvPr id="9" name="TextBox 8"/>
          <p:cNvSpPr txBox="1"/>
          <p:nvPr/>
        </p:nvSpPr>
        <p:spPr>
          <a:xfrm>
            <a:off x="56950" y="4125225"/>
            <a:ext cx="1447800"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Electrical Engineering &amp; Prototyping</a:t>
            </a:r>
            <a:endParaRPr lang="en-US" sz="1100" b="1" i="0" dirty="0">
              <a:latin typeface="Aharoni" pitchFamily="2" charset="-79"/>
              <a:cs typeface="Aharoni" pitchFamily="2" charset="-79"/>
            </a:endParaRPr>
          </a:p>
        </p:txBody>
      </p:sp>
      <p:sp>
        <p:nvSpPr>
          <p:cNvPr id="10" name="TextBox 9"/>
          <p:cNvSpPr txBox="1"/>
          <p:nvPr/>
        </p:nvSpPr>
        <p:spPr>
          <a:xfrm>
            <a:off x="38501" y="5361801"/>
            <a:ext cx="1447800"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Enterprise Application Services</a:t>
            </a:r>
            <a:endParaRPr lang="en-US" sz="1100" b="1" i="0" dirty="0">
              <a:latin typeface="Aharoni" pitchFamily="2" charset="-79"/>
              <a:cs typeface="Aharoni" pitchFamily="2" charset="-79"/>
            </a:endParaRPr>
          </a:p>
        </p:txBody>
      </p:sp>
      <p:sp>
        <p:nvSpPr>
          <p:cNvPr id="11" name="TextBox 10"/>
          <p:cNvSpPr txBox="1"/>
          <p:nvPr/>
        </p:nvSpPr>
        <p:spPr>
          <a:xfrm>
            <a:off x="1570525" y="5334000"/>
            <a:ext cx="7421075"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Enterprise Application Services (EAS) practice at HCL offers package and platform-led services to transform customer’s business and IT operations. The group leverages its Blue Ocean global alliances with SAP, Oracle and Microsoft to deliver services spanning from blue printing, development, deployment, global rollouts to application maintenance and support in areas such as ERP, CRM and SCM.</a:t>
            </a:r>
            <a:endParaRPr lang="en-US" i="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Semiconductors: Service Portfolio</a:t>
            </a:r>
            <a:endParaRPr lang="en-US" sz="2400" b="1" i="0" dirty="0">
              <a:latin typeface="Myadpro"/>
            </a:endParaRPr>
          </a:p>
        </p:txBody>
      </p:sp>
      <p:sp>
        <p:nvSpPr>
          <p:cNvPr id="3" name="TextBox 2"/>
          <p:cNvSpPr txBox="1"/>
          <p:nvPr/>
        </p:nvSpPr>
        <p:spPr>
          <a:xfrm>
            <a:off x="38500" y="789801"/>
            <a:ext cx="1447800"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Factory Automation &amp; Data on Demand</a:t>
            </a:r>
            <a:endParaRPr lang="en-US" sz="1100" b="1" i="0" dirty="0">
              <a:latin typeface="Aharoni" pitchFamily="2" charset="-79"/>
              <a:cs typeface="Aharoni" pitchFamily="2" charset="-79"/>
            </a:endParaRPr>
          </a:p>
        </p:txBody>
      </p:sp>
      <p:sp>
        <p:nvSpPr>
          <p:cNvPr id="4" name="TextBox 3"/>
          <p:cNvSpPr txBox="1"/>
          <p:nvPr/>
        </p:nvSpPr>
        <p:spPr>
          <a:xfrm>
            <a:off x="1570524" y="762000"/>
            <a:ext cx="7421075"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Need to move into fully automated manufacturing facilities to increase productivity and reduce loss resulting in integration of complex 300mm automation scenarios on tool and factory side.</a:t>
            </a:r>
          </a:p>
          <a:p>
            <a:pPr>
              <a:buFont typeface="Wingdings" pitchFamily="2" charset="2"/>
              <a:buChar char="Ø"/>
            </a:pPr>
            <a:r>
              <a:rPr lang="en-US" i="0" dirty="0" smtClean="0"/>
              <a:t>Increasing the Overall Equipment Efficiency (OEE), by improving the yield and productivity of the tools and reducing the startup and downtime of equipments. This can be achieved by better real-time and statistical control of equipments and better predictive maintenance of tools. The newer EDA standards addresses this issue by providing a data acquisition channel from the tool and requiring additional software both at equipment end as well as factory side.</a:t>
            </a:r>
          </a:p>
          <a:p>
            <a:pPr>
              <a:buFont typeface="Wingdings" pitchFamily="2" charset="2"/>
              <a:buChar char="Ø"/>
            </a:pPr>
            <a:r>
              <a:rPr lang="en-US" i="0" dirty="0" smtClean="0"/>
              <a:t>Integrating large amount of data from disparate equipment and providing the data to factory side applications.</a:t>
            </a:r>
            <a:endParaRPr lang="en-US" i="0" dirty="0"/>
          </a:p>
        </p:txBody>
      </p:sp>
      <p:sp>
        <p:nvSpPr>
          <p:cNvPr id="7" name="TextBox 6"/>
          <p:cNvSpPr txBox="1"/>
          <p:nvPr/>
        </p:nvSpPr>
        <p:spPr>
          <a:xfrm>
            <a:off x="38501" y="2466201"/>
            <a:ext cx="1447800"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Enterprise Transformation Services</a:t>
            </a:r>
            <a:endParaRPr lang="en-US" sz="1100" b="1" i="0" dirty="0">
              <a:latin typeface="Aharoni" pitchFamily="2" charset="-79"/>
              <a:cs typeface="Aharoni" pitchFamily="2" charset="-79"/>
            </a:endParaRPr>
          </a:p>
        </p:txBody>
      </p:sp>
      <p:sp>
        <p:nvSpPr>
          <p:cNvPr id="8" name="TextBox 7"/>
          <p:cNvSpPr txBox="1"/>
          <p:nvPr/>
        </p:nvSpPr>
        <p:spPr>
          <a:xfrm>
            <a:off x="1570525" y="2438400"/>
            <a:ext cx="7421075"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With a strong team of consultants, HCL provides best-in-class services in key areas including IT Consulting and Governance, Middleware and SOA Services, Enterprise Content Management &amp; Portals, Independent Verification &amp; Validation, Business Intelligence Services, and Mainframe and Midrange Services.</a:t>
            </a:r>
          </a:p>
          <a:p>
            <a:pPr>
              <a:buFont typeface="Wingdings" pitchFamily="2" charset="2"/>
              <a:buChar char="Ø"/>
            </a:pPr>
            <a:r>
              <a:rPr lang="en-US" i="0" dirty="0" smtClean="0"/>
              <a:t>Business Transformation</a:t>
            </a:r>
          </a:p>
          <a:p>
            <a:pPr>
              <a:buFont typeface="Wingdings" pitchFamily="2" charset="2"/>
              <a:buChar char="Ø"/>
            </a:pPr>
            <a:r>
              <a:rPr lang="en-US" i="0" dirty="0" smtClean="0"/>
              <a:t>Technology Transformation</a:t>
            </a:r>
          </a:p>
          <a:p>
            <a:pPr>
              <a:buFont typeface="Wingdings" pitchFamily="2" charset="2"/>
              <a:buChar char="Ø"/>
            </a:pPr>
            <a:r>
              <a:rPr lang="en-US" i="0" dirty="0" smtClean="0"/>
              <a:t>Mainframe and Midrange Services</a:t>
            </a:r>
          </a:p>
          <a:p>
            <a:pPr>
              <a:buFont typeface="Wingdings" pitchFamily="2" charset="2"/>
              <a:buChar char="Ø"/>
            </a:pPr>
            <a:r>
              <a:rPr lang="en-US" i="0" dirty="0" smtClean="0"/>
              <a:t>Data Warehousing and Business Intelligence</a:t>
            </a:r>
          </a:p>
          <a:p>
            <a:pPr>
              <a:buFont typeface="Wingdings" pitchFamily="2" charset="2"/>
              <a:buChar char="Ø"/>
            </a:pPr>
            <a:r>
              <a:rPr lang="en-US" i="0" dirty="0" smtClean="0"/>
              <a:t>Middleware &amp; SOA</a:t>
            </a:r>
          </a:p>
          <a:p>
            <a:pPr>
              <a:buFont typeface="Wingdings" pitchFamily="2" charset="2"/>
              <a:buChar char="Ø"/>
            </a:pPr>
            <a:r>
              <a:rPr lang="en-US" i="0" dirty="0" smtClean="0"/>
              <a:t>Enterprise Content Management and Portals</a:t>
            </a:r>
          </a:p>
          <a:p>
            <a:pPr>
              <a:buFont typeface="Wingdings" pitchFamily="2" charset="2"/>
              <a:buChar char="Ø"/>
            </a:pPr>
            <a:r>
              <a:rPr lang="en-US" i="0" dirty="0" smtClean="0"/>
              <a:t>Independent Verification &amp; Validation</a:t>
            </a:r>
            <a:endParaRPr lang="en-US" i="0" dirty="0"/>
          </a:p>
        </p:txBody>
      </p:sp>
      <p:sp>
        <p:nvSpPr>
          <p:cNvPr id="9" name="TextBox 8"/>
          <p:cNvSpPr txBox="1"/>
          <p:nvPr/>
        </p:nvSpPr>
        <p:spPr>
          <a:xfrm>
            <a:off x="38501" y="4800326"/>
            <a:ext cx="14478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Infrastructure Services</a:t>
            </a:r>
            <a:endParaRPr lang="en-US" sz="1100" b="1" i="0" dirty="0">
              <a:latin typeface="Aharoni" pitchFamily="2" charset="-79"/>
              <a:cs typeface="Aharoni" pitchFamily="2" charset="-79"/>
            </a:endParaRPr>
          </a:p>
        </p:txBody>
      </p:sp>
      <p:sp>
        <p:nvSpPr>
          <p:cNvPr id="10" name="TextBox 9"/>
          <p:cNvSpPr txBox="1"/>
          <p:nvPr/>
        </p:nvSpPr>
        <p:spPr>
          <a:xfrm>
            <a:off x="1560900" y="4648200"/>
            <a:ext cx="7421075"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HCL's Infrastructure Services Division (ISD), a part of three-decade old HCL enterprise, is India's leading IT services provider. HCL ISD is focused on addressing the growing demand for the cost-effective management of technology infrastructure across geographically dispersed locations. With a mission to develop innovative solutions for enterprises worldwide, the company pioneered a unique model for “Remote IT Infrastructure Management” that enables customer organizations to achieve superior infrastructure performance and significantly reduced costs.</a:t>
            </a:r>
          </a:p>
          <a:p>
            <a:r>
              <a:rPr lang="en-US" i="0" dirty="0" smtClean="0"/>
              <a:t>End User Computing, Datacenter Services, Network Services, Security Services. Application Operations Services</a:t>
            </a:r>
          </a:p>
          <a:p>
            <a:r>
              <a:rPr lang="en-US" i="0" dirty="0" smtClean="0"/>
              <a:t>Process &amp; Tools Services</a:t>
            </a:r>
            <a:endParaRPr lang="en-US" i="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Semiconductors: Solution &amp; Framework</a:t>
            </a:r>
            <a:endParaRPr lang="en-US" sz="2400" b="1" i="0" dirty="0">
              <a:latin typeface="Myadpro"/>
            </a:endParaRPr>
          </a:p>
        </p:txBody>
      </p:sp>
      <p:sp>
        <p:nvSpPr>
          <p:cNvPr id="5" name="Rectangle 4"/>
          <p:cNvSpPr/>
          <p:nvPr/>
        </p:nvSpPr>
        <p:spPr>
          <a:xfrm>
            <a:off x="48124" y="759600"/>
            <a:ext cx="8943475" cy="24929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0" dirty="0" smtClean="0">
                <a:solidFill>
                  <a:srgbClr val="00B0F0"/>
                </a:solidFill>
              </a:rPr>
              <a:t>Tool side Solutions:</a:t>
            </a:r>
          </a:p>
          <a:p>
            <a:r>
              <a:rPr lang="en-US" b="1" i="0" dirty="0" smtClean="0"/>
              <a:t>HCL iDA:</a:t>
            </a:r>
            <a:r>
              <a:rPr lang="en-US" i="0" dirty="0" smtClean="0"/>
              <a:t> EDA implementation covering E120,E125,E132,E134</a:t>
            </a:r>
          </a:p>
          <a:p>
            <a:r>
              <a:rPr lang="en-US" b="1" i="0" dirty="0" smtClean="0"/>
              <a:t>HCL GEM</a:t>
            </a:r>
            <a:r>
              <a:rPr lang="en-US" i="0" dirty="0" smtClean="0"/>
              <a:t>: GEM E30 implementation</a:t>
            </a:r>
          </a:p>
          <a:p>
            <a:r>
              <a:rPr lang="en-US" b="1" i="0" dirty="0" smtClean="0"/>
              <a:t>HCL SPI:</a:t>
            </a:r>
            <a:r>
              <a:rPr lang="en-US" i="0" dirty="0" smtClean="0"/>
              <a:t> SECSII (E5), SECSI (E4) &amp; HSMS (E37) solution</a:t>
            </a:r>
          </a:p>
          <a:p>
            <a:r>
              <a:rPr lang="en-US" b="1" i="0" dirty="0" smtClean="0"/>
              <a:t>HCL 300mm:</a:t>
            </a:r>
            <a:r>
              <a:rPr lang="en-US" i="0" dirty="0" smtClean="0"/>
              <a:t> 300mm stack compliant to OS(E39), CMS(E87), PJM(E40), CJM(E94), STS(E90) &amp; EPT(E116)</a:t>
            </a:r>
          </a:p>
          <a:p>
            <a:r>
              <a:rPr lang="en-US" b="1" i="0" dirty="0" smtClean="0">
                <a:solidFill>
                  <a:srgbClr val="00B0F0"/>
                </a:solidFill>
              </a:rPr>
              <a:t>Factory side Solutions</a:t>
            </a:r>
          </a:p>
          <a:p>
            <a:r>
              <a:rPr lang="en-US" b="1" i="0" dirty="0" smtClean="0"/>
              <a:t>HCL RAM: </a:t>
            </a:r>
            <a:r>
              <a:rPr lang="en-US" i="0" dirty="0" smtClean="0"/>
              <a:t>RAM E10 implementation</a:t>
            </a:r>
          </a:p>
          <a:p>
            <a:r>
              <a:rPr lang="en-US" b="1" i="0" dirty="0" smtClean="0"/>
              <a:t>HCL eDiag:</a:t>
            </a:r>
            <a:r>
              <a:rPr lang="en-US" i="0" dirty="0" smtClean="0"/>
              <a:t> diagnostics framework compliant to EEC guideline L0 &amp; L1 capabilities</a:t>
            </a:r>
          </a:p>
          <a:p>
            <a:r>
              <a:rPr lang="en-US" b="1" i="0" dirty="0" smtClean="0"/>
              <a:t>HCL IFA:</a:t>
            </a:r>
            <a:r>
              <a:rPr lang="en-US" i="0" dirty="0" smtClean="0"/>
              <a:t> Factory side framework compliant to Equipment Engineering Capability guideline</a:t>
            </a:r>
          </a:p>
          <a:p>
            <a:r>
              <a:rPr lang="en-US" b="1" i="0" dirty="0" smtClean="0">
                <a:solidFill>
                  <a:srgbClr val="00B0F0"/>
                </a:solidFill>
              </a:rPr>
              <a:t>Automated Compliance Test Solutions</a:t>
            </a:r>
          </a:p>
          <a:p>
            <a:r>
              <a:rPr lang="en-US" b="1" i="0" dirty="0" smtClean="0"/>
              <a:t>SimQualify200:</a:t>
            </a:r>
            <a:r>
              <a:rPr lang="en-US" i="0" dirty="0" smtClean="0"/>
              <a:t> GEM &amp; SECS compliance testing tools</a:t>
            </a:r>
          </a:p>
          <a:p>
            <a:r>
              <a:rPr lang="en-US" b="1" i="0" dirty="0" smtClean="0"/>
              <a:t>SimQualify300:</a:t>
            </a:r>
            <a:r>
              <a:rPr lang="en-US" i="0" dirty="0" smtClean="0"/>
              <a:t> 300mm standard compliance testing tools</a:t>
            </a:r>
          </a:p>
          <a:p>
            <a:r>
              <a:rPr lang="en-US" b="1" i="0" dirty="0" smtClean="0"/>
              <a:t>SimQualifyEDA:</a:t>
            </a:r>
            <a:r>
              <a:rPr lang="en-US" i="0" dirty="0" smtClean="0"/>
              <a:t> EDA compliance testing tools</a:t>
            </a:r>
            <a:endParaRPr lang="en-US" i="0" dirty="0"/>
          </a:p>
        </p:txBody>
      </p:sp>
      <p:pic>
        <p:nvPicPr>
          <p:cNvPr id="155652" name="Picture 4" descr="http://www.hcltech.com/sites/default/files/silicon-solution.jpg"/>
          <p:cNvPicPr>
            <a:picLocks noChangeAspect="1" noChangeArrowheads="1"/>
          </p:cNvPicPr>
          <p:nvPr/>
        </p:nvPicPr>
        <p:blipFill>
          <a:blip r:embed="rId3" cstate="print"/>
          <a:srcRect/>
          <a:stretch>
            <a:fillRect/>
          </a:stretch>
        </p:blipFill>
        <p:spPr bwMode="auto">
          <a:xfrm>
            <a:off x="76200" y="3667725"/>
            <a:ext cx="8915400" cy="3095625"/>
          </a:xfrm>
          <a:prstGeom prst="rect">
            <a:avLst/>
          </a:prstGeom>
        </p:spPr>
        <p:style>
          <a:lnRef idx="2">
            <a:schemeClr val="accent1"/>
          </a:lnRef>
          <a:fillRef idx="1">
            <a:schemeClr val="lt1"/>
          </a:fillRef>
          <a:effectRef idx="0">
            <a:schemeClr val="accent1"/>
          </a:effectRef>
          <a:fontRef idx="minor">
            <a:schemeClr val="dk1"/>
          </a:fontRef>
        </p:style>
      </p:pic>
      <p:sp>
        <p:nvSpPr>
          <p:cNvPr id="7" name="TextBox 6"/>
          <p:cNvSpPr txBox="1"/>
          <p:nvPr/>
        </p:nvSpPr>
        <p:spPr>
          <a:xfrm>
            <a:off x="76200" y="3305475"/>
            <a:ext cx="26670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Silicon Solution Accelerator</a:t>
            </a:r>
            <a:endParaRPr lang="en-US" sz="1100" b="1" i="0" dirty="0">
              <a:latin typeface="Aharoni" pitchFamily="2" charset="-79"/>
              <a:cs typeface="Aharoni" pitchFamily="2" charset="-79"/>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Professional Services: Service Portfolio</a:t>
            </a:r>
            <a:endParaRPr lang="en-US" sz="2400" b="1" i="0" dirty="0">
              <a:latin typeface="Myadpro"/>
            </a:endParaRPr>
          </a:p>
        </p:txBody>
      </p:sp>
      <p:sp>
        <p:nvSpPr>
          <p:cNvPr id="3" name="TextBox 2"/>
          <p:cNvSpPr txBox="1"/>
          <p:nvPr/>
        </p:nvSpPr>
        <p:spPr>
          <a:xfrm>
            <a:off x="38500" y="789801"/>
            <a:ext cx="14478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Business Transformation</a:t>
            </a:r>
            <a:endParaRPr lang="en-US" sz="1100" b="1" i="0" dirty="0">
              <a:latin typeface="Aharoni" pitchFamily="2" charset="-79"/>
              <a:cs typeface="Aharoni" pitchFamily="2" charset="-79"/>
            </a:endParaRPr>
          </a:p>
        </p:txBody>
      </p:sp>
      <p:sp>
        <p:nvSpPr>
          <p:cNvPr id="4" name="TextBox 3"/>
          <p:cNvSpPr txBox="1"/>
          <p:nvPr/>
        </p:nvSpPr>
        <p:spPr>
          <a:xfrm>
            <a:off x="1570524" y="762000"/>
            <a:ext cx="7421075"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HCL consulting practice has evolved into a mature practice with proven capabilities to transform the client’s organization. </a:t>
            </a:r>
          </a:p>
          <a:p>
            <a:pPr>
              <a:buFont typeface="Wingdings" pitchFamily="2" charset="2"/>
              <a:buChar char="Ø"/>
            </a:pPr>
            <a:r>
              <a:rPr lang="en-US" i="0" dirty="0" smtClean="0"/>
              <a:t>HCL clientele includes leading telecom service provider, global banking and financial group, leading education and publishing department of a leading university, leading Asian passenger automotive distributor world’s largest industrial gases company, one of the largest petroleum refining companies in the world to mention a few.</a:t>
            </a:r>
          </a:p>
          <a:p>
            <a:pPr>
              <a:buFont typeface="Wingdings" pitchFamily="2" charset="2"/>
              <a:buChar char="Ø"/>
            </a:pPr>
            <a:r>
              <a:rPr lang="en-US" i="0" dirty="0" smtClean="0"/>
              <a:t>Business transformation services offers to address business issues of the organizations by seamlessly integrating business process across the organization and in defining implementation road map for assured returns.</a:t>
            </a:r>
            <a:endParaRPr lang="en-US" i="0" dirty="0"/>
          </a:p>
        </p:txBody>
      </p:sp>
      <p:sp>
        <p:nvSpPr>
          <p:cNvPr id="5" name="TextBox 4"/>
          <p:cNvSpPr txBox="1"/>
          <p:nvPr/>
        </p:nvSpPr>
        <p:spPr>
          <a:xfrm>
            <a:off x="38501" y="2313801"/>
            <a:ext cx="1447800"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Technology Transformation Services</a:t>
            </a:r>
            <a:endParaRPr lang="en-US" sz="1100" b="1" i="0" dirty="0">
              <a:latin typeface="Aharoni" pitchFamily="2" charset="-79"/>
              <a:cs typeface="Aharoni" pitchFamily="2" charset="-79"/>
            </a:endParaRPr>
          </a:p>
        </p:txBody>
      </p:sp>
      <p:sp>
        <p:nvSpPr>
          <p:cNvPr id="6" name="TextBox 5"/>
          <p:cNvSpPr txBox="1"/>
          <p:nvPr/>
        </p:nvSpPr>
        <p:spPr>
          <a:xfrm>
            <a:off x="1570525" y="2209000"/>
            <a:ext cx="742107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HCL's Technology Transformation Services are designed to ensure that IT systems do not become a drag but are optimized and managed so as to transform business functions by being better-aligned to business needs while ensuring operational efficiency.</a:t>
            </a:r>
            <a:endParaRPr lang="en-US" dirty="0" smtClean="0"/>
          </a:p>
          <a:p>
            <a:pPr>
              <a:buFont typeface="Wingdings" pitchFamily="2" charset="2"/>
              <a:buChar char="Ø"/>
            </a:pPr>
            <a:r>
              <a:rPr lang="en-US" i="0" dirty="0" smtClean="0"/>
              <a:t>HCL brings unique strengths to organizations engaged in a significant Business Transformation exercise to create competitive advantage. To such organizations, we offer a clear Transformation roadmap leveraging the Step-IT-Up Methodology as shown in Figure and a mature portfolio of services.</a:t>
            </a:r>
            <a:endParaRPr lang="en-US" i="0" dirty="0"/>
          </a:p>
        </p:txBody>
      </p:sp>
      <p:pic>
        <p:nvPicPr>
          <p:cNvPr id="166914" name="Picture 2" descr="http://www.hcltech.com/sites/default/files/tts.jpg"/>
          <p:cNvPicPr>
            <a:picLocks noChangeAspect="1" noChangeArrowheads="1"/>
          </p:cNvPicPr>
          <p:nvPr/>
        </p:nvPicPr>
        <p:blipFill>
          <a:blip r:embed="rId2" cstate="print"/>
          <a:srcRect/>
          <a:stretch>
            <a:fillRect/>
          </a:stretch>
        </p:blipFill>
        <p:spPr bwMode="auto">
          <a:xfrm>
            <a:off x="76200" y="3505200"/>
            <a:ext cx="8915400" cy="2895600"/>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Professional Services: Service Portfolio</a:t>
            </a:r>
            <a:endParaRPr lang="en-US" sz="2400" b="1" i="0" dirty="0">
              <a:latin typeface="Myadpro"/>
            </a:endParaRPr>
          </a:p>
        </p:txBody>
      </p:sp>
      <p:sp>
        <p:nvSpPr>
          <p:cNvPr id="3" name="TextBox 2"/>
          <p:cNvSpPr txBox="1"/>
          <p:nvPr/>
        </p:nvSpPr>
        <p:spPr>
          <a:xfrm>
            <a:off x="38500" y="789801"/>
            <a:ext cx="14478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IT Transformation</a:t>
            </a:r>
            <a:endParaRPr lang="en-US" sz="1100" b="1" i="0" dirty="0">
              <a:latin typeface="Aharoni" pitchFamily="2" charset="-79"/>
              <a:cs typeface="Aharoni" pitchFamily="2" charset="-79"/>
            </a:endParaRPr>
          </a:p>
        </p:txBody>
      </p:sp>
      <p:sp>
        <p:nvSpPr>
          <p:cNvPr id="4" name="TextBox 3"/>
          <p:cNvSpPr txBox="1"/>
          <p:nvPr/>
        </p:nvSpPr>
        <p:spPr>
          <a:xfrm>
            <a:off x="1570524" y="762000"/>
            <a:ext cx="7421076"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Optimize support cost by resource optimization, process optimization, delivery model optimization and tools optimization</a:t>
            </a:r>
          </a:p>
          <a:p>
            <a:pPr>
              <a:buFont typeface="Wingdings" pitchFamily="2" charset="2"/>
              <a:buChar char="Ø"/>
            </a:pPr>
            <a:r>
              <a:rPr lang="en-US" i="0" dirty="0" smtClean="0"/>
              <a:t>Improved delivery effectiveness by establishing end to end SLA’s driven by business requirements and enabled by a structured Service Catalog</a:t>
            </a:r>
          </a:p>
          <a:p>
            <a:pPr>
              <a:buFont typeface="Wingdings" pitchFamily="2" charset="2"/>
              <a:buChar char="Ø"/>
            </a:pPr>
            <a:r>
              <a:rPr lang="en-US" i="0" dirty="0" smtClean="0"/>
              <a:t>Facilitate continuous improvement by establishing a governance model with clear focus on KPI’s and metrics</a:t>
            </a:r>
            <a:endParaRPr lang="en-US" i="0" dirty="0"/>
          </a:p>
        </p:txBody>
      </p:sp>
      <p:sp>
        <p:nvSpPr>
          <p:cNvPr id="5" name="TextBox 4"/>
          <p:cNvSpPr txBox="1"/>
          <p:nvPr/>
        </p:nvSpPr>
        <p:spPr>
          <a:xfrm>
            <a:off x="38501" y="1878863"/>
            <a:ext cx="1447800"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Independent Verification &amp; Validation</a:t>
            </a:r>
            <a:endParaRPr lang="en-US" sz="1100" b="1" i="0" dirty="0">
              <a:latin typeface="Aharoni" pitchFamily="2" charset="-79"/>
              <a:cs typeface="Aharoni" pitchFamily="2" charset="-79"/>
            </a:endParaRPr>
          </a:p>
        </p:txBody>
      </p:sp>
      <p:sp>
        <p:nvSpPr>
          <p:cNvPr id="6" name="TextBox 5"/>
          <p:cNvSpPr txBox="1"/>
          <p:nvPr/>
        </p:nvSpPr>
        <p:spPr>
          <a:xfrm>
            <a:off x="1570525" y="1851062"/>
            <a:ext cx="7421075"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HCL Independent Verification &amp; Validation Service division is a centralized  Testing organization that services all verticals and horizontals in the enterprise. It is a one-stop shop for Quality Assurance and Deployment needs of business organizations.</a:t>
            </a:r>
          </a:p>
          <a:p>
            <a:pPr>
              <a:buFont typeface="Wingdings" pitchFamily="2" charset="2"/>
              <a:buChar char="Ø"/>
            </a:pPr>
            <a:r>
              <a:rPr lang="en-US" i="0" dirty="0" smtClean="0"/>
              <a:t> HCL’s IV &amp; VS combines capability in enterprise applications testing along with the rigor of product testing, an area in which HCL has a proven expertise. HCL’s IV&amp;VS practice is facilitated by a large pool of dedicated testing professionals cutting across various domains such as BFSI, Aerospace, MPEG, and Life Sciences with expertise on various tools and technologies.</a:t>
            </a:r>
            <a:endParaRPr lang="en-US" i="0" dirty="0"/>
          </a:p>
        </p:txBody>
      </p:sp>
      <p:sp>
        <p:nvSpPr>
          <p:cNvPr id="7" name="TextBox 6"/>
          <p:cNvSpPr txBox="1"/>
          <p:nvPr/>
        </p:nvSpPr>
        <p:spPr>
          <a:xfrm>
            <a:off x="28876" y="3342101"/>
            <a:ext cx="1447800"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Enterprise Content Management &amp; Portal</a:t>
            </a:r>
            <a:endParaRPr lang="en-US" sz="1100" b="1" i="0" dirty="0">
              <a:latin typeface="Aharoni" pitchFamily="2" charset="-79"/>
              <a:cs typeface="Aharoni" pitchFamily="2" charset="-79"/>
            </a:endParaRPr>
          </a:p>
        </p:txBody>
      </p:sp>
      <p:sp>
        <p:nvSpPr>
          <p:cNvPr id="8" name="TextBox 7"/>
          <p:cNvSpPr txBox="1"/>
          <p:nvPr/>
        </p:nvSpPr>
        <p:spPr>
          <a:xfrm>
            <a:off x="1560900" y="3314300"/>
            <a:ext cx="7421075" cy="212365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HCL’s Enterprise Content Management (ECM) solutions focus on mapping the Customer Organizations’ business objectives with the content management strategy. This is to ensure the relevance of a long-term perspective for content management and to take our customers up the leadership curve.</a:t>
            </a:r>
          </a:p>
          <a:p>
            <a:pPr>
              <a:buFont typeface="Wingdings" pitchFamily="2" charset="2"/>
              <a:buChar char="Ø"/>
            </a:pPr>
            <a:r>
              <a:rPr lang="en-US" i="0" dirty="0" smtClean="0"/>
              <a:t>With over 16+ years of experience and partnerships with Enterprise Content Management solution providers, the Enterprise Content Management &amp; Portal group at HCL has been at the forefront in delivering Enterprise Content Management (ECM) solutions using cutting edge technologies. On this journey HCL has developed partnerships with all the leading ECM vendors to gain expertise which has no match.</a:t>
            </a:r>
            <a:endParaRPr lang="en-US" dirty="0" smtClean="0"/>
          </a:p>
          <a:p>
            <a:pPr>
              <a:buFont typeface="Wingdings" pitchFamily="2" charset="2"/>
              <a:buChar char="Ø"/>
            </a:pPr>
            <a:r>
              <a:rPr lang="en-US" i="0" dirty="0" smtClean="0"/>
              <a:t>The Enterprise Content Management (ECM) is focused on providing new age e-Business solutions where content drives the business process across the enterprise. Leveraging a strong team of consultants, HCL offers turnkey solutions to Banking, Insurance, Government, Media &amp; Entertainment, Manufacturing, BPO, EPC, Pharmaceutical and other verticals. </a:t>
            </a:r>
            <a:endParaRPr lang="en-US" i="0" dirty="0"/>
          </a:p>
        </p:txBody>
      </p:sp>
      <p:sp>
        <p:nvSpPr>
          <p:cNvPr id="9" name="TextBox 8"/>
          <p:cNvSpPr txBox="1"/>
          <p:nvPr/>
        </p:nvSpPr>
        <p:spPr>
          <a:xfrm>
            <a:off x="38500" y="5590401"/>
            <a:ext cx="1447800"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Enterprise Architecture &amp; Process Consulting</a:t>
            </a:r>
            <a:endParaRPr lang="en-US" sz="1100" b="1" i="0" dirty="0">
              <a:latin typeface="Aharoni" pitchFamily="2" charset="-79"/>
              <a:cs typeface="Aharoni" pitchFamily="2" charset="-79"/>
            </a:endParaRPr>
          </a:p>
        </p:txBody>
      </p:sp>
      <p:sp>
        <p:nvSpPr>
          <p:cNvPr id="10" name="TextBox 9"/>
          <p:cNvSpPr txBox="1"/>
          <p:nvPr/>
        </p:nvSpPr>
        <p:spPr>
          <a:xfrm>
            <a:off x="1570524" y="5638800"/>
            <a:ext cx="742107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HCL’s Enterprise Architecture &amp; Process Consulting (EA &amp; PC) group brings valuable experience and knowledge of working with multiple clients across various verticals to align business and IT . </a:t>
            </a:r>
            <a:endParaRPr lang="en-US" i="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Professional Services: Service Portfolio</a:t>
            </a:r>
            <a:endParaRPr lang="en-US" sz="2400" b="1" i="0" dirty="0">
              <a:latin typeface="Myadpro"/>
            </a:endParaRPr>
          </a:p>
        </p:txBody>
      </p:sp>
      <p:sp>
        <p:nvSpPr>
          <p:cNvPr id="3" name="TextBox 2"/>
          <p:cNvSpPr txBox="1"/>
          <p:nvPr/>
        </p:nvSpPr>
        <p:spPr>
          <a:xfrm>
            <a:off x="38500" y="789801"/>
            <a:ext cx="14478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Middleware &amp; SOA services</a:t>
            </a:r>
            <a:endParaRPr lang="en-US" sz="1100" b="1" i="0" dirty="0">
              <a:latin typeface="Aharoni" pitchFamily="2" charset="-79"/>
              <a:cs typeface="Aharoni" pitchFamily="2" charset="-79"/>
            </a:endParaRPr>
          </a:p>
        </p:txBody>
      </p:sp>
      <p:sp>
        <p:nvSpPr>
          <p:cNvPr id="4" name="TextBox 3"/>
          <p:cNvSpPr txBox="1"/>
          <p:nvPr/>
        </p:nvSpPr>
        <p:spPr>
          <a:xfrm>
            <a:off x="1570524" y="762000"/>
            <a:ext cx="7421075"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HCL can help to design, develop, operate, or optimize business processes; transform business through integration solutions that leverage  the power of SOA; or address application and service integration requirements or even a reuse challenge in an operational business process. </a:t>
            </a:r>
            <a:endParaRPr lang="en-US" dirty="0" smtClean="0"/>
          </a:p>
          <a:p>
            <a:pPr>
              <a:buFont typeface="Wingdings" pitchFamily="2" charset="2"/>
              <a:buChar char="Ø"/>
            </a:pPr>
            <a:r>
              <a:rPr lang="en-US" i="0" dirty="0" smtClean="0"/>
              <a:t>HCL  services and propositions are backed by proven methodologies, tools and rich partnerships with tool vendors like TIBCO, Software AG, Oracle, SAP &amp; IBM to name a few.</a:t>
            </a:r>
          </a:p>
          <a:p>
            <a:pPr>
              <a:buFont typeface="Wingdings" pitchFamily="2" charset="2"/>
              <a:buChar char="Ø"/>
            </a:pPr>
            <a:r>
              <a:rPr lang="en-US" i="0" dirty="0" smtClean="0"/>
              <a:t> HCL have customers across the globe in multiple industry verticals like Retail &amp; CPG, Hi Tech &amp; Manufacturing, Life Sciences &amp; Healthcare, Media &amp; Entertainment, Transportation, Travel &amp; Logistics, and Banking, Financial Services &amp; Insurance sectors among others.</a:t>
            </a:r>
          </a:p>
          <a:p>
            <a:pPr>
              <a:buFont typeface="Wingdings" pitchFamily="2" charset="2"/>
              <a:buChar char="Ø"/>
            </a:pPr>
            <a:r>
              <a:rPr lang="en-US" i="0" dirty="0" smtClean="0"/>
              <a:t>Their services included SOA services, Service oriented integration services, BPM services, Identity &amp; access management, EDI &amp; B2B services, SOA &amp; BPM consulting.</a:t>
            </a:r>
            <a:endParaRPr lang="en-US" i="0" dirty="0"/>
          </a:p>
        </p:txBody>
      </p:sp>
      <p:sp>
        <p:nvSpPr>
          <p:cNvPr id="5" name="TextBox 4"/>
          <p:cNvSpPr txBox="1"/>
          <p:nvPr/>
        </p:nvSpPr>
        <p:spPr>
          <a:xfrm>
            <a:off x="38501" y="2847201"/>
            <a:ext cx="14478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Data Warehousing &amp; BI</a:t>
            </a:r>
            <a:endParaRPr lang="en-US" sz="1100" b="1" i="0" dirty="0">
              <a:latin typeface="Aharoni" pitchFamily="2" charset="-79"/>
              <a:cs typeface="Aharoni" pitchFamily="2" charset="-79"/>
            </a:endParaRPr>
          </a:p>
        </p:txBody>
      </p:sp>
      <p:sp>
        <p:nvSpPr>
          <p:cNvPr id="9" name="TextBox 8"/>
          <p:cNvSpPr txBox="1"/>
          <p:nvPr/>
        </p:nvSpPr>
        <p:spPr>
          <a:xfrm>
            <a:off x="1562500" y="2790525"/>
            <a:ext cx="7421075" cy="36009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HCL Process Quality Consulting helps in streamlining the IT processes and build capability in meeting business expectations. It has an array of process improvement services for diverse domains &amp; business sizes.</a:t>
            </a:r>
          </a:p>
          <a:p>
            <a:pPr>
              <a:buFont typeface="Wingdings" pitchFamily="2" charset="2"/>
              <a:buChar char="Ø"/>
            </a:pPr>
            <a:r>
              <a:rPr lang="en-US" i="0" dirty="0" smtClean="0"/>
              <a:t>HCL process improvement services span the entire continuum of IT process related improvements ranging from Current State Analysis, Roadmap and Strategy Preparation, Process definitions, implementation support &amp; training to Process assessments. The below diagram provides a snapshot of various process related services provided by the group that can be implemented across the project lifecycle.</a:t>
            </a:r>
          </a:p>
          <a:p>
            <a:r>
              <a:rPr lang="en-US" b="1" i="0" dirty="0" smtClean="0"/>
              <a:t>Process Design Services</a:t>
            </a:r>
            <a:r>
              <a:rPr lang="en-US" i="0" dirty="0" smtClean="0"/>
              <a:t>:</a:t>
            </a:r>
          </a:p>
          <a:p>
            <a:r>
              <a:rPr lang="en-US" i="0" dirty="0" smtClean="0"/>
              <a:t>Process Design Services is a niche offering  provided by HCL, where the client’s process are designed to meet the business objectives. HCL Process Quality Consulting can design processes for Development lifecycle/s Maintenance Project Management and IT service management by leveraging Industry best practices, models like CMMI, ITIL, Agile and HCL’s experiences.</a:t>
            </a:r>
          </a:p>
          <a:p>
            <a:r>
              <a:rPr lang="en-US" i="0" dirty="0" smtClean="0"/>
              <a:t>HCL Process Quality Consulting has helped a leading global bank to achieve Process standardization across various business units (consisting 400 projects) as per the Bank’s Governance standards by leveraging CMMI &amp; ITIL.</a:t>
            </a:r>
          </a:p>
          <a:p>
            <a:r>
              <a:rPr lang="en-US" b="1" i="0" dirty="0" smtClean="0"/>
              <a:t>Process Assurance Services</a:t>
            </a:r>
            <a:r>
              <a:rPr lang="en-US" i="0" dirty="0" smtClean="0"/>
              <a:t>:</a:t>
            </a:r>
          </a:p>
          <a:p>
            <a:r>
              <a:rPr lang="en-US" i="0" dirty="0" smtClean="0"/>
              <a:t>CL process assurance service enables an organization to strengthen their end-to-end process implementation across the software lifecycle. The main objective of process assurance services are: Standardize process across the Software lifecycle, Common ways of working, Early detection of defects in the software development lifecycle</a:t>
            </a:r>
          </a:p>
          <a:p>
            <a:r>
              <a:rPr lang="en-US" i="0" dirty="0" smtClean="0"/>
              <a:t>A top Pharmaceutical company saved 2 million US dollars by adopting COQ based Quality gates and defect prevention.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Professional Services: Service Portfolio</a:t>
            </a:r>
            <a:endParaRPr lang="en-US" sz="2400" b="1" i="0" dirty="0">
              <a:latin typeface="Myadpro"/>
            </a:endParaRPr>
          </a:p>
        </p:txBody>
      </p:sp>
      <p:sp>
        <p:nvSpPr>
          <p:cNvPr id="3" name="TextBox 2"/>
          <p:cNvSpPr txBox="1"/>
          <p:nvPr/>
        </p:nvSpPr>
        <p:spPr>
          <a:xfrm>
            <a:off x="114701" y="864513"/>
            <a:ext cx="14478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Data Warehousing &amp; BI</a:t>
            </a:r>
            <a:endParaRPr lang="en-US" sz="1100" b="1" i="0" dirty="0">
              <a:latin typeface="Aharoni" pitchFamily="2" charset="-79"/>
              <a:cs typeface="Aharoni" pitchFamily="2" charset="-79"/>
            </a:endParaRPr>
          </a:p>
        </p:txBody>
      </p:sp>
      <p:pic>
        <p:nvPicPr>
          <p:cNvPr id="4" name="Picture 4" descr="http://www.hcltech.com/sites/default/files/bi-1.jpg"/>
          <p:cNvPicPr>
            <a:picLocks noChangeAspect="1" noChangeArrowheads="1"/>
          </p:cNvPicPr>
          <p:nvPr/>
        </p:nvPicPr>
        <p:blipFill>
          <a:blip r:embed="rId2" cstate="print"/>
          <a:srcRect/>
          <a:stretch>
            <a:fillRect/>
          </a:stretch>
        </p:blipFill>
        <p:spPr bwMode="auto">
          <a:xfrm>
            <a:off x="1676400" y="838200"/>
            <a:ext cx="7315200" cy="5486400"/>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540" y="744064"/>
            <a:ext cx="8915400" cy="4285136"/>
          </a:xfrm>
          <a:prstGeom prst="rect">
            <a:avLst/>
          </a:prstGeom>
          <a:ln w="12700">
            <a:solidFill>
              <a:srgbClr val="0053FA"/>
            </a:solidFill>
          </a:ln>
        </p:spPr>
        <p:style>
          <a:lnRef idx="2">
            <a:schemeClr val="accent1"/>
          </a:lnRef>
          <a:fillRef idx="1">
            <a:schemeClr val="lt1"/>
          </a:fillRef>
          <a:effectRef idx="0">
            <a:schemeClr val="accent1"/>
          </a:effectRef>
          <a:fontRef idx="minor">
            <a:schemeClr val="dk1"/>
          </a:fontRef>
        </p:style>
        <p:txBody>
          <a:bodyPr wrap="square" rtlCol="0">
            <a:noAutofit/>
          </a:bodyPr>
          <a:lstStyle/>
          <a:p>
            <a:pPr indent="-171450" algn="just">
              <a:spcBef>
                <a:spcPts val="0"/>
              </a:spcBef>
            </a:pPr>
            <a:r>
              <a:rPr lang="en-US" sz="1400" b="1" i="0" dirty="0" smtClean="0">
                <a:solidFill>
                  <a:srgbClr val="00B0F0"/>
                </a:solidFill>
                <a:latin typeface="Calibri" pitchFamily="34" charset="0"/>
              </a:rPr>
              <a:t>High Tech Segments and Focus Areas </a:t>
            </a:r>
            <a:r>
              <a:rPr lang="en-US" b="1" i="0" dirty="0" smtClean="0">
                <a:solidFill>
                  <a:schemeClr val="tx1"/>
                </a:solidFill>
                <a:latin typeface="Calibri" pitchFamily="34" charset="0"/>
              </a:rPr>
              <a:t>– </a:t>
            </a:r>
            <a:endParaRPr lang="en-US" i="0" dirty="0" smtClean="0"/>
          </a:p>
          <a:p>
            <a:pPr indent="-171450" algn="just">
              <a:spcBef>
                <a:spcPts val="0"/>
              </a:spcBef>
              <a:buFont typeface="Wingdings" pitchFamily="2" charset="2"/>
              <a:buChar char="Ø"/>
            </a:pPr>
            <a:r>
              <a:rPr lang="en-US" i="0" dirty="0" smtClean="0"/>
              <a:t>High Technology is a segment of Manufacturing vertical is approximately </a:t>
            </a:r>
            <a:r>
              <a:rPr lang="en-US" b="1" i="0" dirty="0" smtClean="0"/>
              <a:t>40 to 50% of the Manufacturing vertical </a:t>
            </a:r>
            <a:r>
              <a:rPr lang="en-US" i="0" dirty="0" smtClean="0"/>
              <a:t>which comes to </a:t>
            </a:r>
            <a:r>
              <a:rPr lang="en-US" b="1" i="0" dirty="0" smtClean="0"/>
              <a:t>$ 600 – 650 Million. </a:t>
            </a:r>
            <a:r>
              <a:rPr lang="en-US" i="0" dirty="0" smtClean="0"/>
              <a:t>This is the highest revenue generating vertical of HCL which shows </a:t>
            </a:r>
            <a:r>
              <a:rPr lang="en-US" b="1" i="0" dirty="0" smtClean="0"/>
              <a:t>almost 9% of Y-o-Y growth</a:t>
            </a:r>
            <a:r>
              <a:rPr lang="en-US" i="0" dirty="0" smtClean="0"/>
              <a:t>.</a:t>
            </a:r>
          </a:p>
          <a:p>
            <a:pPr indent="-171450" algn="just">
              <a:spcBef>
                <a:spcPts val="0"/>
              </a:spcBef>
              <a:buFont typeface="Wingdings" pitchFamily="2" charset="2"/>
              <a:buChar char="Ø"/>
            </a:pPr>
            <a:r>
              <a:rPr lang="en-US" i="0" dirty="0" smtClean="0"/>
              <a:t>Key subsegments of HCL Hi-Tech(according to TCS definition) are: </a:t>
            </a:r>
            <a:r>
              <a:rPr lang="en-US" b="1" i="0" dirty="0" smtClean="0"/>
              <a:t>Professional services, Server &amp; storage, Semiconductor, Consumer electronics and Independent software vendors.</a:t>
            </a:r>
          </a:p>
          <a:p>
            <a:pPr indent="-171450" algn="just">
              <a:spcBef>
                <a:spcPts val="0"/>
              </a:spcBef>
              <a:buFont typeface="Wingdings" pitchFamily="2" charset="2"/>
              <a:buChar char="Ø"/>
            </a:pPr>
            <a:r>
              <a:rPr lang="en-US" i="0" dirty="0" smtClean="0"/>
              <a:t>Key solutions that are provided by HCL in this Hi-Tech segment are</a:t>
            </a:r>
            <a:r>
              <a:rPr lang="en-US" b="1" i="0" dirty="0" smtClean="0"/>
              <a:t>: Agora, First 2.0, Dristhi, Wireless Gateway framework, HCL Aegis.</a:t>
            </a:r>
          </a:p>
          <a:p>
            <a:pPr indent="-171450" algn="just">
              <a:spcBef>
                <a:spcPts val="0"/>
              </a:spcBef>
              <a:buFont typeface="Wingdings" pitchFamily="2" charset="2"/>
              <a:buChar char="Ø"/>
            </a:pPr>
            <a:r>
              <a:rPr lang="en-US" i="0" dirty="0" smtClean="0">
                <a:cs typeface="Arial" pitchFamily="34" charset="0"/>
              </a:rPr>
              <a:t>The strength of HCL is its technological competency in </a:t>
            </a:r>
            <a:r>
              <a:rPr lang="en-US" b="1" i="0" dirty="0" smtClean="0"/>
              <a:t>implementation of SAP-CRM, PLM according to customer requirement.</a:t>
            </a:r>
          </a:p>
          <a:p>
            <a:pPr indent="-171450" algn="just">
              <a:spcBef>
                <a:spcPts val="0"/>
              </a:spcBef>
              <a:buFont typeface="Wingdings" pitchFamily="2" charset="2"/>
              <a:buChar char="Ø"/>
            </a:pPr>
            <a:r>
              <a:rPr lang="en-US" i="0" dirty="0" smtClean="0"/>
              <a:t>HCL Enterprise Application Services (EAS) provides robust Supply Chain Management solutions with advanced features and benefits helping organizations to generate value and enable their business through a more adaptive supply chain network.</a:t>
            </a:r>
          </a:p>
          <a:p>
            <a:pPr indent="-171450" algn="just">
              <a:spcBef>
                <a:spcPts val="0"/>
              </a:spcBef>
              <a:buFont typeface="Wingdings" pitchFamily="2" charset="2"/>
              <a:buChar char="Ø"/>
            </a:pPr>
            <a:r>
              <a:rPr lang="en-US" i="0" dirty="0" smtClean="0"/>
              <a:t>Key focus of investment are </a:t>
            </a:r>
            <a:r>
              <a:rPr lang="en-US" i="0" dirty="0" smtClean="0">
                <a:solidFill>
                  <a:schemeClr val="tx1"/>
                </a:solidFill>
              </a:rPr>
              <a:t>disruptive new propositions like </a:t>
            </a:r>
            <a:r>
              <a:rPr lang="en-US" b="1" i="0" dirty="0" smtClean="0">
                <a:solidFill>
                  <a:schemeClr val="tx1"/>
                </a:solidFill>
              </a:rPr>
              <a:t>EFaaSTM, ALT ASM, Enterprise of Future and Innovation Monetization to continue to drive its differentiation in the transformational renewal market.</a:t>
            </a:r>
            <a:endParaRPr lang="en-US" b="1" i="0" dirty="0" smtClean="0"/>
          </a:p>
          <a:p>
            <a:pPr indent="-171450" algn="just">
              <a:spcBef>
                <a:spcPts val="0"/>
              </a:spcBef>
              <a:buFont typeface="Wingdings" pitchFamily="2" charset="2"/>
              <a:buChar char="Ø"/>
            </a:pPr>
            <a:r>
              <a:rPr lang="en-US" i="0" dirty="0" smtClean="0"/>
              <a:t>HCL provide </a:t>
            </a:r>
            <a:r>
              <a:rPr lang="en-US" b="1" i="0" dirty="0" smtClean="0"/>
              <a:t>Tier 1 and Tier 2 semiconductor Original Equipment Manufacturers (OEMs), fab and fabless design houses, and integrated device manufacturers</a:t>
            </a:r>
            <a:r>
              <a:rPr lang="en-US" i="0" dirty="0" smtClean="0"/>
              <a:t> with a comprehensive portfolio of engineering, manufacturing IT and automation, and enterprise IT solutions to enable strategic partnerships.</a:t>
            </a:r>
            <a:endParaRPr lang="en-US" b="1" i="0" dirty="0" smtClean="0"/>
          </a:p>
          <a:p>
            <a:pPr indent="-171450" algn="just">
              <a:spcBef>
                <a:spcPts val="0"/>
              </a:spcBef>
              <a:buFont typeface="Wingdings" pitchFamily="2" charset="2"/>
              <a:buChar char="Ø"/>
            </a:pPr>
            <a:r>
              <a:rPr lang="en-US" b="1" i="0" dirty="0" smtClean="0"/>
              <a:t>7 of the top 10 ISV companies</a:t>
            </a:r>
            <a:r>
              <a:rPr lang="en-US" i="0" dirty="0" smtClean="0"/>
              <a:t> work with HCL across different geographies including North America, Europe and Japan. HCL has engineered software for leading consumer software, enterprise software and Internet companies. </a:t>
            </a:r>
          </a:p>
          <a:p>
            <a:pPr indent="-171450" algn="just">
              <a:spcBef>
                <a:spcPts val="0"/>
              </a:spcBef>
              <a:buFont typeface="Wingdings" pitchFamily="2" charset="2"/>
              <a:buChar char="Ø"/>
            </a:pPr>
            <a:r>
              <a:rPr lang="en-US" i="0" dirty="0" smtClean="0"/>
              <a:t> HCL’s acquisition of </a:t>
            </a:r>
            <a:r>
              <a:rPr lang="en-US" b="1" i="0" dirty="0" smtClean="0"/>
              <a:t>AXON </a:t>
            </a:r>
            <a:r>
              <a:rPr lang="en-US" i="0" dirty="0" smtClean="0"/>
              <a:t>combined the best of AXON’s strong business consulting and implementation capabilities and HCL’s robust global delivery-based application and infrastructure management capabilities.</a:t>
            </a:r>
          </a:p>
          <a:p>
            <a:pPr indent="-171450" algn="just">
              <a:spcBef>
                <a:spcPts val="0"/>
              </a:spcBef>
              <a:buFont typeface="Wingdings" pitchFamily="2" charset="2"/>
              <a:buChar char="Ø"/>
            </a:pPr>
            <a:r>
              <a:rPr lang="en-US" dirty="0" smtClean="0"/>
              <a:t> </a:t>
            </a:r>
            <a:r>
              <a:rPr lang="en-US" i="0" dirty="0" smtClean="0"/>
              <a:t>HCL is a formidable cloud service partner for global organizations with coherent thinking and strategy in place &amp; it works with </a:t>
            </a:r>
            <a:r>
              <a:rPr lang="en-US" b="1" i="0" dirty="0" smtClean="0"/>
              <a:t>8 out of Top 10 ISV </a:t>
            </a:r>
            <a:r>
              <a:rPr lang="en-US" i="0" dirty="0" smtClean="0"/>
              <a:t>for cloud service.</a:t>
            </a:r>
          </a:p>
          <a:p>
            <a:pPr indent="-171450" algn="just">
              <a:spcBef>
                <a:spcPts val="0"/>
              </a:spcBef>
              <a:buFont typeface="Wingdings" pitchFamily="2" charset="2"/>
              <a:buChar char="Ø"/>
            </a:pPr>
            <a:r>
              <a:rPr lang="en-US" i="0" dirty="0" smtClean="0">
                <a:solidFill>
                  <a:schemeClr val="tx1"/>
                </a:solidFill>
              </a:rPr>
              <a:t>HCL is in </a:t>
            </a:r>
            <a:r>
              <a:rPr lang="en-US" b="1" i="0" dirty="0" smtClean="0"/>
              <a:t>leader zone for R&amp;D area for Computer peripheral &amp; storage devices, Consumer Electronics, Semiconductors, Enterprise and Consumer Software </a:t>
            </a:r>
            <a:r>
              <a:rPr lang="en-US" i="0" dirty="0" smtClean="0">
                <a:solidFill>
                  <a:schemeClr val="tx1"/>
                </a:solidFill>
              </a:rPr>
              <a:t>as per </a:t>
            </a:r>
            <a:r>
              <a:rPr lang="en-US" b="1" i="0" dirty="0" smtClean="0"/>
              <a:t>Zinnov’s 2013 Global R&amp;D Service Provider Rating . </a:t>
            </a:r>
            <a:r>
              <a:rPr lang="en-US" i="0" dirty="0" smtClean="0"/>
              <a:t>It shows HCL’s expertise in Hi-Tech</a:t>
            </a:r>
            <a:r>
              <a:rPr lang="en-US" b="1" i="0" dirty="0" smtClean="0"/>
              <a:t>.</a:t>
            </a:r>
            <a:endParaRPr lang="en-US" i="0" dirty="0" smtClean="0"/>
          </a:p>
          <a:p>
            <a:pPr indent="-171450" algn="just">
              <a:spcBef>
                <a:spcPts val="0"/>
              </a:spcBef>
              <a:buFont typeface="Wingdings" pitchFamily="2" charset="2"/>
              <a:buChar char="Ø"/>
            </a:pPr>
            <a:endParaRPr lang="en-US" i="0" dirty="0" smtClean="0"/>
          </a:p>
          <a:p>
            <a:pPr indent="-171450" algn="just">
              <a:spcBef>
                <a:spcPts val="0"/>
              </a:spcBef>
              <a:buFont typeface="Wingdings" pitchFamily="2" charset="2"/>
              <a:buChar char="Ø"/>
            </a:pPr>
            <a:endParaRPr lang="en-US" i="0" dirty="0" smtClean="0"/>
          </a:p>
          <a:p>
            <a:pPr indent="-171450" algn="just">
              <a:spcBef>
                <a:spcPts val="0"/>
              </a:spcBef>
              <a:buFont typeface="Wingdings" pitchFamily="2" charset="2"/>
              <a:buChar char="Ø"/>
            </a:pPr>
            <a:endParaRPr lang="en-US" b="1" i="0" dirty="0" smtClean="0"/>
          </a:p>
          <a:p>
            <a:pPr indent="-171450" algn="just">
              <a:spcBef>
                <a:spcPts val="0"/>
              </a:spcBef>
              <a:buFont typeface="Wingdings" pitchFamily="2" charset="2"/>
              <a:buChar char="Ø"/>
            </a:pPr>
            <a:endParaRPr lang="en-US" b="1" i="0" dirty="0" smtClean="0"/>
          </a:p>
          <a:p>
            <a:pPr indent="-171450" algn="just">
              <a:spcBef>
                <a:spcPts val="0"/>
              </a:spcBef>
              <a:buFont typeface="Wingdings" pitchFamily="2" charset="2"/>
              <a:buChar char="Ø"/>
            </a:pPr>
            <a:endParaRPr lang="en-US" b="1" i="0" dirty="0" smtClean="0"/>
          </a:p>
          <a:p>
            <a:pPr indent="-171450" algn="just">
              <a:spcBef>
                <a:spcPts val="0"/>
              </a:spcBef>
              <a:buFont typeface="Wingdings" pitchFamily="2" charset="2"/>
              <a:buChar char="Ø"/>
            </a:pPr>
            <a:endParaRPr lang="en-US" b="1" i="0" dirty="0" smtClean="0"/>
          </a:p>
          <a:p>
            <a:pPr indent="-171450" algn="just">
              <a:spcBef>
                <a:spcPts val="0"/>
              </a:spcBef>
              <a:buFont typeface="Wingdings" pitchFamily="2" charset="2"/>
              <a:buChar char="Ø"/>
            </a:pPr>
            <a:endParaRPr lang="en-US" b="1" i="0" dirty="0" smtClean="0"/>
          </a:p>
          <a:p>
            <a:pPr indent="-171450" algn="just">
              <a:spcBef>
                <a:spcPts val="0"/>
              </a:spcBef>
              <a:buFont typeface="Wingdings" pitchFamily="2" charset="2"/>
              <a:buChar char="Ø"/>
            </a:pPr>
            <a:endParaRPr lang="en-US" i="0" dirty="0" smtClean="0"/>
          </a:p>
          <a:p>
            <a:pPr algn="just">
              <a:spcBef>
                <a:spcPts val="0"/>
              </a:spcBef>
            </a:pPr>
            <a:endParaRPr lang="en-US" b="1" i="0" dirty="0">
              <a:solidFill>
                <a:schemeClr val="tx1"/>
              </a:solidFill>
            </a:endParaRPr>
          </a:p>
        </p:txBody>
      </p:sp>
      <p:sp>
        <p:nvSpPr>
          <p:cNvPr id="3" name="Rectangle 2"/>
          <p:cNvSpPr/>
          <p:nvPr/>
        </p:nvSpPr>
        <p:spPr>
          <a:xfrm>
            <a:off x="112060" y="5105399"/>
            <a:ext cx="8915400" cy="1600201"/>
          </a:xfrm>
          <a:prstGeom prst="rect">
            <a:avLst/>
          </a:prstGeom>
          <a:ln w="12700">
            <a:solidFill>
              <a:srgbClr val="0053FA"/>
            </a:solidFill>
          </a:ln>
        </p:spPr>
        <p:style>
          <a:lnRef idx="2">
            <a:schemeClr val="accent1"/>
          </a:lnRef>
          <a:fillRef idx="1">
            <a:schemeClr val="lt1"/>
          </a:fillRef>
          <a:effectRef idx="0">
            <a:schemeClr val="accent1"/>
          </a:effectRef>
          <a:fontRef idx="minor">
            <a:schemeClr val="dk1"/>
          </a:fontRef>
        </p:style>
        <p:txBody>
          <a:bodyPr wrap="square">
            <a:noAutofit/>
          </a:bodyPr>
          <a:lstStyle/>
          <a:p>
            <a:pPr marL="171450" indent="-171450" algn="just">
              <a:spcBef>
                <a:spcPts val="0"/>
              </a:spcBef>
            </a:pPr>
            <a:r>
              <a:rPr lang="en-US" sz="1400" b="1" i="0" dirty="0" smtClean="0">
                <a:solidFill>
                  <a:srgbClr val="00B0F0"/>
                </a:solidFill>
                <a:latin typeface="Calibri" pitchFamily="34" charset="0"/>
              </a:rPr>
              <a:t>Key Customer and Relationships in High Tech </a:t>
            </a:r>
            <a:r>
              <a:rPr lang="en-US" b="1" i="0" dirty="0" smtClean="0">
                <a:solidFill>
                  <a:srgbClr val="00B0F0"/>
                </a:solidFill>
                <a:latin typeface="Calibri" pitchFamily="34" charset="0"/>
              </a:rPr>
              <a:t>- </a:t>
            </a:r>
            <a:endParaRPr lang="en-US" b="1" i="0" dirty="0" smtClean="0"/>
          </a:p>
          <a:p>
            <a:pPr marL="171450" indent="-171450" algn="just">
              <a:spcBef>
                <a:spcPts val="0"/>
              </a:spcBef>
              <a:buFont typeface="Wingdings" panose="05000000000000000000" pitchFamily="2" charset="2"/>
              <a:buChar char="§"/>
            </a:pPr>
            <a:r>
              <a:rPr lang="en-US" b="1" i="0" dirty="0" smtClean="0"/>
              <a:t>HCL key clients in High Tech segments are:  </a:t>
            </a:r>
            <a:endParaRPr lang="en-US" b="1" i="0" dirty="0" smtClean="0">
              <a:solidFill>
                <a:schemeClr val="tx1"/>
              </a:solidFill>
            </a:endParaRPr>
          </a:p>
          <a:p>
            <a:pPr marL="685800" lvl="1" indent="-228600" algn="just">
              <a:spcBef>
                <a:spcPts val="0"/>
              </a:spcBef>
              <a:buFont typeface="+mj-lt"/>
              <a:buAutoNum type="arabicPeriod"/>
            </a:pPr>
            <a:r>
              <a:rPr lang="en-US" b="1" i="0" dirty="0" smtClean="0">
                <a:solidFill>
                  <a:schemeClr val="tx1"/>
                </a:solidFill>
              </a:rPr>
              <a:t>Computer Platform and Storage </a:t>
            </a:r>
            <a:r>
              <a:rPr lang="en-US" i="0" dirty="0" smtClean="0"/>
              <a:t>- 1) Xerox 2) EMC  3) NetApp 4)HP</a:t>
            </a:r>
          </a:p>
          <a:p>
            <a:pPr marL="685800" lvl="1" indent="-228600" algn="just">
              <a:spcBef>
                <a:spcPts val="0"/>
              </a:spcBef>
              <a:buFont typeface="+mj-lt"/>
              <a:buAutoNum type="arabicPeriod"/>
            </a:pPr>
            <a:r>
              <a:rPr lang="en-US" b="1" i="0" dirty="0" smtClean="0">
                <a:solidFill>
                  <a:schemeClr val="tx1"/>
                </a:solidFill>
              </a:rPr>
              <a:t>Software segment </a:t>
            </a:r>
            <a:r>
              <a:rPr lang="en-US" i="0" dirty="0" smtClean="0"/>
              <a:t>- 1) Microsoft 2) Hybris 3) Guidewire 4) Salesforce 5) Teradata 6) JDA Software group </a:t>
            </a:r>
          </a:p>
          <a:p>
            <a:pPr marL="685800" lvl="1" indent="-228600" algn="just">
              <a:spcBef>
                <a:spcPts val="0"/>
              </a:spcBef>
              <a:buFont typeface="+mj-lt"/>
              <a:buAutoNum type="arabicPeriod"/>
            </a:pPr>
            <a:r>
              <a:rPr lang="en-US" b="1" i="0" dirty="0" smtClean="0">
                <a:solidFill>
                  <a:schemeClr val="tx1"/>
                </a:solidFill>
              </a:rPr>
              <a:t>Electronics</a:t>
            </a:r>
            <a:r>
              <a:rPr lang="en-US" i="0" dirty="0" smtClean="0">
                <a:solidFill>
                  <a:schemeClr val="tx1"/>
                </a:solidFill>
              </a:rPr>
              <a:t> - 1)Philips India Electronic 2)Agilent Electronics</a:t>
            </a:r>
          </a:p>
          <a:p>
            <a:pPr marL="685800" lvl="1" indent="-228600" algn="just">
              <a:spcBef>
                <a:spcPts val="0"/>
              </a:spcBef>
              <a:buFont typeface="+mj-lt"/>
              <a:buAutoNum type="arabicPeriod"/>
            </a:pPr>
            <a:r>
              <a:rPr lang="en-US" b="1" i="0" dirty="0" smtClean="0">
                <a:solidFill>
                  <a:schemeClr val="tx1"/>
                </a:solidFill>
              </a:rPr>
              <a:t>Professional Services </a:t>
            </a:r>
            <a:r>
              <a:rPr lang="en-US" i="0" dirty="0" smtClean="0">
                <a:solidFill>
                  <a:schemeClr val="tx1"/>
                </a:solidFill>
              </a:rPr>
              <a:t>- 1) Pricewatehousecoopers</a:t>
            </a:r>
          </a:p>
          <a:p>
            <a:pPr marL="685800" lvl="1" indent="-228600" algn="just">
              <a:spcBef>
                <a:spcPts val="0"/>
              </a:spcBef>
              <a:buFont typeface="+mj-lt"/>
              <a:buAutoNum type="arabicPeriod"/>
            </a:pPr>
            <a:r>
              <a:rPr lang="en-US" b="1" i="0" dirty="0" smtClean="0">
                <a:solidFill>
                  <a:schemeClr val="tx1"/>
                </a:solidFill>
              </a:rPr>
              <a:t>Semiconductor</a:t>
            </a:r>
            <a:r>
              <a:rPr lang="en-US" i="0" dirty="0" smtClean="0"/>
              <a:t> - 1) Intel 2)Freescale Semiconductor 3)Texas Instruments</a:t>
            </a:r>
          </a:p>
          <a:p>
            <a:pPr marL="171450" indent="-171450" algn="just">
              <a:spcBef>
                <a:spcPts val="0"/>
              </a:spcBef>
              <a:buFont typeface="Wingdings" panose="05000000000000000000" pitchFamily="2" charset="2"/>
              <a:buChar char="§"/>
            </a:pPr>
            <a:r>
              <a:rPr lang="en-US" i="0" dirty="0" smtClean="0"/>
              <a:t>HCL is  partnering with the world’s top software vendors </a:t>
            </a:r>
            <a:r>
              <a:rPr lang="en-US" i="0" dirty="0" smtClean="0">
                <a:solidFill>
                  <a:schemeClr val="tx1"/>
                </a:solidFill>
              </a:rPr>
              <a:t>like 1) Microsoft 2) SAP AG 3) HP 4)IBM 5)Cisco </a:t>
            </a:r>
            <a:r>
              <a:rPr lang="en-US" i="0" dirty="0" smtClean="0"/>
              <a:t>and others </a:t>
            </a:r>
            <a:endParaRPr lang="en-US" i="0" dirty="0"/>
          </a:p>
        </p:txBody>
      </p:sp>
      <p:sp>
        <p:nvSpPr>
          <p:cNvPr id="4" name="Title 1"/>
          <p:cNvSpPr txBox="1">
            <a:spLocks/>
          </p:cNvSpPr>
          <p:nvPr/>
        </p:nvSpPr>
        <p:spPr>
          <a:xfrm>
            <a:off x="1676400" y="-4763"/>
            <a:ext cx="7467600" cy="563563"/>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algn="l"/>
            <a:r>
              <a:rPr lang="en-IN" b="1" i="0" dirty="0" smtClean="0">
                <a:latin typeface="+mn-lt"/>
              </a:rPr>
              <a:t>Executive Summary - High Tech</a:t>
            </a:r>
            <a:endParaRPr lang="en-IN" b="1" i="0" dirty="0">
              <a:latin typeface="+mn-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Professional Services: Solution &amp; Framework</a:t>
            </a:r>
            <a:endParaRPr lang="en-US" sz="2400" b="1" i="0" dirty="0">
              <a:latin typeface="Myadpro"/>
            </a:endParaRPr>
          </a:p>
        </p:txBody>
      </p:sp>
      <p:sp>
        <p:nvSpPr>
          <p:cNvPr id="3" name="TextBox 2"/>
          <p:cNvSpPr txBox="1"/>
          <p:nvPr/>
        </p:nvSpPr>
        <p:spPr>
          <a:xfrm>
            <a:off x="3124200" y="762000"/>
            <a:ext cx="21336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b="1" i="0" dirty="0" smtClean="0">
                <a:latin typeface="Aharoni" pitchFamily="2" charset="-79"/>
                <a:cs typeface="Aharoni" pitchFamily="2" charset="-79"/>
              </a:rPr>
              <a:t>HCL AEGIS</a:t>
            </a:r>
            <a:endParaRPr lang="en-US" sz="1100" b="1" i="0" dirty="0">
              <a:latin typeface="Aharoni" pitchFamily="2" charset="-79"/>
              <a:cs typeface="Aharoni" pitchFamily="2" charset="-79"/>
            </a:endParaRPr>
          </a:p>
        </p:txBody>
      </p:sp>
      <p:sp>
        <p:nvSpPr>
          <p:cNvPr id="5" name="Rectangle 4"/>
          <p:cNvSpPr/>
          <p:nvPr/>
        </p:nvSpPr>
        <p:spPr>
          <a:xfrm>
            <a:off x="152400" y="1066800"/>
            <a:ext cx="8839200"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0" dirty="0" smtClean="0"/>
              <a:t>Features:</a:t>
            </a:r>
          </a:p>
          <a:p>
            <a:r>
              <a:rPr lang="en-US" i="0" dirty="0" smtClean="0"/>
              <a:t>AEGIS gives the control of the house to the owner so that the owner is always connected to his house and in control of his house. AEGIS provides:</a:t>
            </a:r>
          </a:p>
          <a:p>
            <a:pPr lvl="1"/>
            <a:r>
              <a:rPr lang="en-US" b="1" i="0" dirty="0" smtClean="0"/>
              <a:t>1. Security and Surveillance</a:t>
            </a:r>
            <a:endParaRPr lang="en-US" i="0" dirty="0" smtClean="0"/>
          </a:p>
          <a:p>
            <a:pPr lvl="1"/>
            <a:r>
              <a:rPr lang="en-US" i="0" dirty="0" smtClean="0"/>
              <a:t>Detection of motion, smoke etc and communicating to the user</a:t>
            </a:r>
          </a:p>
          <a:p>
            <a:pPr lvl="1"/>
            <a:r>
              <a:rPr lang="en-US" i="0" dirty="0" smtClean="0"/>
              <a:t>Control and configuration of all sensors and security cameras</a:t>
            </a:r>
          </a:p>
          <a:p>
            <a:pPr lvl="1"/>
            <a:r>
              <a:rPr lang="en-US" i="0" dirty="0" smtClean="0"/>
              <a:t>Video feed from security camera is sent to user when an event trigger occurs</a:t>
            </a:r>
          </a:p>
          <a:p>
            <a:pPr lvl="1"/>
            <a:r>
              <a:rPr lang="en-US" i="0" dirty="0" smtClean="0"/>
              <a:t>Extending the alert / control interface to a mobile phone</a:t>
            </a:r>
          </a:p>
          <a:p>
            <a:pPr lvl="1"/>
            <a:r>
              <a:rPr lang="en-US" b="1" i="0" dirty="0" smtClean="0"/>
              <a:t>2. Energy Monitoring</a:t>
            </a:r>
            <a:endParaRPr lang="en-US" i="0" dirty="0" smtClean="0"/>
          </a:p>
          <a:p>
            <a:pPr lvl="1"/>
            <a:r>
              <a:rPr lang="en-US" i="0" dirty="0" smtClean="0"/>
              <a:t>Collect energy usage data from energy meter and sends it to the utility</a:t>
            </a:r>
          </a:p>
          <a:p>
            <a:pPr lvl="1"/>
            <a:r>
              <a:rPr lang="en-US" i="0" dirty="0" smtClean="0"/>
              <a:t>Registering with utility provider and receiving energy floating rates</a:t>
            </a:r>
          </a:p>
          <a:p>
            <a:pPr lvl="1"/>
            <a:r>
              <a:rPr lang="en-US" b="1" i="0" dirty="0" smtClean="0"/>
              <a:t>3. Appliance Control</a:t>
            </a:r>
            <a:endParaRPr lang="en-US" i="0" dirty="0" smtClean="0"/>
          </a:p>
          <a:p>
            <a:pPr lvl="1"/>
            <a:r>
              <a:rPr lang="en-US" i="0" dirty="0" smtClean="0"/>
              <a:t>Controlling various home devices like AC, refrigerator, Heater etc.</a:t>
            </a:r>
          </a:p>
          <a:p>
            <a:pPr lvl="1"/>
            <a:r>
              <a:rPr lang="en-US" i="0" dirty="0" smtClean="0"/>
              <a:t>Light control (on/off, dimming, presence based control)</a:t>
            </a:r>
          </a:p>
          <a:p>
            <a:pPr lvl="1"/>
            <a:r>
              <a:rPr lang="en-US" i="0" dirty="0" smtClean="0"/>
              <a:t>remotely control doors and windows</a:t>
            </a:r>
          </a:p>
          <a:p>
            <a:pPr lvl="1"/>
            <a:r>
              <a:rPr lang="en-US" b="1" i="0" dirty="0" smtClean="0"/>
              <a:t>4. Multimedia Control</a:t>
            </a:r>
            <a:endParaRPr lang="en-US" i="0" dirty="0" smtClean="0"/>
          </a:p>
          <a:p>
            <a:pPr lvl="1"/>
            <a:r>
              <a:rPr lang="en-US" i="0" dirty="0" smtClean="0"/>
              <a:t>Seamlessly access of multimedia content from any supported device like Digital Photo frame, PC, TV etc.</a:t>
            </a:r>
          </a:p>
          <a:p>
            <a:pPr lvl="1"/>
            <a:r>
              <a:rPr lang="en-US" i="0" dirty="0" smtClean="0"/>
              <a:t>Seamless rendering of media data to any device</a:t>
            </a:r>
          </a:p>
          <a:p>
            <a:pPr lvl="1"/>
            <a:r>
              <a:rPr lang="en-US" i="0" dirty="0" smtClean="0"/>
              <a:t>Accessing TV EPG on the MID/tablet and remote</a:t>
            </a:r>
          </a:p>
          <a:p>
            <a:r>
              <a:rPr lang="en-US" b="1" i="0" dirty="0" smtClean="0"/>
              <a:t>Benefits of AEGIS:</a:t>
            </a:r>
          </a:p>
          <a:p>
            <a:pPr lvl="1">
              <a:buFont typeface="Wingdings" pitchFamily="2" charset="2"/>
              <a:buChar char="Ø"/>
            </a:pPr>
            <a:r>
              <a:rPr lang="en-US" i="0" dirty="0" smtClean="0"/>
              <a:t>3 Screen Interface - Web, Mobile, Set Top Box Minimal Setup Configuration</a:t>
            </a:r>
          </a:p>
          <a:p>
            <a:pPr lvl="1">
              <a:buFont typeface="Wingdings" pitchFamily="2" charset="2"/>
              <a:buChar char="Ø"/>
            </a:pPr>
            <a:r>
              <a:rPr lang="en-US" i="0" dirty="0" smtClean="0"/>
              <a:t>Low cost, Platform Agnostic Solution</a:t>
            </a:r>
          </a:p>
          <a:p>
            <a:pPr lvl="1">
              <a:buFont typeface="Wingdings" pitchFamily="2" charset="2"/>
              <a:buChar char="Ø"/>
            </a:pPr>
            <a:r>
              <a:rPr lang="en-US" i="0" dirty="0" smtClean="0"/>
              <a:t>Cloud Integration for Secure Remote Access</a:t>
            </a:r>
          </a:p>
          <a:p>
            <a:pPr lvl="1">
              <a:buFont typeface="Wingdings" pitchFamily="2" charset="2"/>
              <a:buChar char="Ø"/>
            </a:pPr>
            <a:r>
              <a:rPr lang="en-US" i="0" dirty="0" smtClean="0"/>
              <a:t>Standards based Solution (Zigbee/Z Wave)</a:t>
            </a:r>
          </a:p>
          <a:p>
            <a:pPr lvl="1">
              <a:buFont typeface="Wingdings" pitchFamily="2" charset="2"/>
              <a:buChar char="Ø"/>
            </a:pPr>
            <a:r>
              <a:rPr lang="en-US" i="0" dirty="0" smtClean="0"/>
              <a:t>Media Control through DLNA</a:t>
            </a:r>
            <a:endParaRPr lang="en-US" i="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Professional Services: Solution &amp; Framework</a:t>
            </a:r>
            <a:endParaRPr lang="en-US" sz="2400" b="1" i="0" dirty="0">
              <a:latin typeface="Myadpro"/>
            </a:endParaRPr>
          </a:p>
        </p:txBody>
      </p:sp>
      <p:sp>
        <p:nvSpPr>
          <p:cNvPr id="3" name="TextBox 2"/>
          <p:cNvSpPr txBox="1"/>
          <p:nvPr/>
        </p:nvSpPr>
        <p:spPr>
          <a:xfrm>
            <a:off x="3124200" y="762000"/>
            <a:ext cx="35814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b="1" i="0" dirty="0" smtClean="0">
                <a:latin typeface="Aharoni" pitchFamily="2" charset="-79"/>
                <a:cs typeface="Aharoni" pitchFamily="2" charset="-79"/>
              </a:rPr>
              <a:t>Solar Point Data analysis &amp; inference system </a:t>
            </a:r>
            <a:endParaRPr lang="en-US" sz="1100" b="1" i="0" dirty="0">
              <a:latin typeface="Aharoni" pitchFamily="2" charset="-79"/>
              <a:cs typeface="Aharoni" pitchFamily="2" charset="-79"/>
            </a:endParaRPr>
          </a:p>
        </p:txBody>
      </p:sp>
      <p:sp>
        <p:nvSpPr>
          <p:cNvPr id="4" name="Rectangle 3"/>
          <p:cNvSpPr/>
          <p:nvPr/>
        </p:nvSpPr>
        <p:spPr>
          <a:xfrm>
            <a:off x="152400" y="1066800"/>
            <a:ext cx="8839200"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1"/>
            <a:r>
              <a:rPr lang="en-US" b="1" i="0" dirty="0" smtClean="0"/>
              <a:t>Features:</a:t>
            </a:r>
            <a:endParaRPr lang="en-US" i="0" dirty="0" smtClean="0"/>
          </a:p>
          <a:p>
            <a:pPr lvl="1">
              <a:buFont typeface="Wingdings" pitchFamily="2" charset="2"/>
              <a:buChar char="Ø"/>
            </a:pPr>
            <a:r>
              <a:rPr lang="en-US" i="0" dirty="0" smtClean="0"/>
              <a:t>Web-based system with role-based authentication mechanism.</a:t>
            </a:r>
          </a:p>
          <a:p>
            <a:pPr lvl="1">
              <a:buFont typeface="Wingdings" pitchFamily="2" charset="2"/>
              <a:buChar char="Ø"/>
            </a:pPr>
            <a:r>
              <a:rPr lang="en-US" i="0" dirty="0" smtClean="0"/>
              <a:t>Location-wise, plant-wise and panel-wise drill down for tracking pre-defined parameters and health of the sub-systems.</a:t>
            </a:r>
          </a:p>
          <a:p>
            <a:pPr lvl="1">
              <a:buFont typeface="Wingdings" pitchFamily="2" charset="2"/>
              <a:buChar char="Ø"/>
            </a:pPr>
            <a:r>
              <a:rPr lang="en-US" i="0" dirty="0" smtClean="0"/>
              <a:t>Near real-time and accurate performance and health monitoring for given weather conditions.</a:t>
            </a:r>
          </a:p>
          <a:p>
            <a:pPr lvl="1">
              <a:buFont typeface="Wingdings" pitchFamily="2" charset="2"/>
              <a:buChar char="Ø"/>
            </a:pPr>
            <a:r>
              <a:rPr lang="en-US" i="0" dirty="0" smtClean="0"/>
              <a:t>Root cause analysis.</a:t>
            </a:r>
          </a:p>
          <a:p>
            <a:pPr lvl="1">
              <a:buFont typeface="Wingdings" pitchFamily="2" charset="2"/>
              <a:buChar char="Ø"/>
            </a:pPr>
            <a:r>
              <a:rPr lang="en-US" i="0" dirty="0" smtClean="0"/>
              <a:t>Emission footprint measurement (carbon credit).</a:t>
            </a:r>
          </a:p>
          <a:p>
            <a:pPr lvl="1">
              <a:buFont typeface="Wingdings" pitchFamily="2" charset="2"/>
              <a:buChar char="Ø"/>
            </a:pPr>
            <a:r>
              <a:rPr lang="en-US" i="0" dirty="0" smtClean="0"/>
              <a:t>Statistical inference and hypothesis testing.</a:t>
            </a:r>
          </a:p>
          <a:p>
            <a:pPr lvl="1">
              <a:buFont typeface="Wingdings" pitchFamily="2" charset="2"/>
              <a:buChar char="Ø"/>
            </a:pPr>
            <a:r>
              <a:rPr lang="en-US" i="0" dirty="0" smtClean="0"/>
              <a:t>Statistically assess the impact of assembly line or shift on the end product efficiency.</a:t>
            </a:r>
          </a:p>
          <a:p>
            <a:pPr lvl="1">
              <a:buFont typeface="Wingdings" pitchFamily="2" charset="2"/>
              <a:buChar char="Ø"/>
            </a:pPr>
            <a:r>
              <a:rPr lang="en-US" i="0" dirty="0" smtClean="0"/>
              <a:t>Warranty agreement violation alerts and warranty renewal alerts.</a:t>
            </a:r>
          </a:p>
          <a:p>
            <a:pPr lvl="1">
              <a:buFont typeface="Wingdings" pitchFamily="2" charset="2"/>
              <a:buChar char="Ø"/>
            </a:pPr>
            <a:r>
              <a:rPr lang="en-US" i="0" dirty="0" smtClean="0"/>
              <a:t>Scheduler to help demand response.</a:t>
            </a:r>
          </a:p>
          <a:p>
            <a:pPr lvl="1">
              <a:buFont typeface="Wingdings" pitchFamily="2" charset="2"/>
              <a:buChar char="Ø"/>
            </a:pPr>
            <a:r>
              <a:rPr lang="en-US" i="0" dirty="0" smtClean="0"/>
              <a:t>Monitoring solution for the rooftops - Sell your modules through pay-per-use</a:t>
            </a:r>
            <a:endParaRPr lang="en-US" i="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Servers &amp; Storage</a:t>
            </a:r>
            <a:endParaRPr lang="en-US" sz="2400" b="1" i="0" dirty="0">
              <a:latin typeface="Myadpro"/>
            </a:endParaRPr>
          </a:p>
        </p:txBody>
      </p:sp>
      <p:sp>
        <p:nvSpPr>
          <p:cNvPr id="3" name="TextBox 2"/>
          <p:cNvSpPr txBox="1"/>
          <p:nvPr/>
        </p:nvSpPr>
        <p:spPr>
          <a:xfrm>
            <a:off x="28875" y="742751"/>
            <a:ext cx="1281144" cy="228600"/>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r>
              <a:rPr lang="en-US" b="1" i="0" dirty="0" smtClean="0">
                <a:latin typeface="Aharoni" pitchFamily="2" charset="-79"/>
                <a:cs typeface="Aharoni" pitchFamily="2" charset="-79"/>
              </a:rPr>
              <a:t>HCL Expertise </a:t>
            </a:r>
            <a:endParaRPr lang="en-US" b="1" i="0" dirty="0">
              <a:latin typeface="Aharoni" pitchFamily="2" charset="-79"/>
              <a:cs typeface="Aharoni" pitchFamily="2" charset="-79"/>
            </a:endParaRPr>
          </a:p>
        </p:txBody>
      </p:sp>
      <p:sp>
        <p:nvSpPr>
          <p:cNvPr id="4" name="TextBox 3"/>
          <p:cNvSpPr txBox="1"/>
          <p:nvPr/>
        </p:nvSpPr>
        <p:spPr>
          <a:xfrm>
            <a:off x="28874" y="1018675"/>
            <a:ext cx="8962725"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t>Vast experience: </a:t>
            </a:r>
            <a:r>
              <a:rPr lang="en-US" i="0" dirty="0" smtClean="0"/>
              <a:t>HCL offers technology-specific capabilities in solid state drive (SSD), de-duplication, FCoE, FS, SAS/SATA, ISCSI high-performance computing and server virtualization of host side stacks, network entities, and storage devices. The more than 100 SNIA certified professionals in HCL’s Servers and Storage practice focus on providing design, development, and support and maintenance services to the ecosystem.</a:t>
            </a:r>
          </a:p>
          <a:p>
            <a:r>
              <a:rPr lang="en-US" b="1" i="0" dirty="0" smtClean="0"/>
              <a:t>Deep domain knowledge: </a:t>
            </a:r>
            <a:r>
              <a:rPr lang="en-US" i="0" dirty="0" smtClean="0"/>
              <a:t>Armed with this experience and deep domain knowledge, we have helped customers address both current and future trends in front- and back-office processes. </a:t>
            </a:r>
          </a:p>
          <a:p>
            <a:r>
              <a:rPr lang="en-US" b="1" i="0" dirty="0" smtClean="0"/>
              <a:t>Industry understanding:</a:t>
            </a:r>
            <a:r>
              <a:rPr lang="en-US" i="0" dirty="0" smtClean="0"/>
              <a:t> HCL have developed heat maps for the CIO that address agility-related demands. They have also helped companies enhance their interactions with partners, gain a 360-degree view of their customers, increase visibility in their supply chains.</a:t>
            </a:r>
          </a:p>
          <a:p>
            <a:r>
              <a:rPr lang="en-US" b="1" i="0" dirty="0" smtClean="0"/>
              <a:t>A proprietary framework. </a:t>
            </a:r>
            <a:r>
              <a:rPr lang="en-US" i="0" dirty="0" smtClean="0"/>
              <a:t>Through proprietary framework —Managed Application Services (MaSCoT), which manages</a:t>
            </a:r>
            <a:r>
              <a:rPr lang="en-US" b="1" i="0" dirty="0" smtClean="0"/>
              <a:t> </a:t>
            </a:r>
            <a:r>
              <a:rPr lang="en-US" i="0" dirty="0" smtClean="0"/>
              <a:t>processes such as quality, governance, transformation, knowledge, test, project, and demand.</a:t>
            </a:r>
          </a:p>
          <a:p>
            <a:r>
              <a:rPr lang="en-US" b="1" i="0" dirty="0" smtClean="0"/>
              <a:t>Comprehensive IT solutions.</a:t>
            </a:r>
            <a:r>
              <a:rPr lang="en-US" i="0" dirty="0" smtClean="0"/>
              <a:t> For over thirty years, HCL has been providing IT solutions across application managed services, application testing, CRM, aftermarket services, infrastructure management, business process outsourcing, and product life cycle solutions. </a:t>
            </a:r>
          </a:p>
          <a:p>
            <a:r>
              <a:rPr lang="en-US" b="1" i="0" dirty="0" smtClean="0"/>
              <a:t>Enterprise Application Services.</a:t>
            </a:r>
            <a:r>
              <a:rPr lang="en-US" i="0" dirty="0" smtClean="0"/>
              <a:t> HCL’s acquisition of AXON combined the best of AXON’s strong business consulting and implementation capabilities and HCL’s robust global delivery-based application and infrastructure management capabilities. HCL  deliver unique value on an end-to-end basis for SAP, Oracle, and Microsoft customers, ensuring that they receive the optimal business transformation solution at the right price.</a:t>
            </a:r>
          </a:p>
          <a:p>
            <a:r>
              <a:rPr lang="en-US" b="1" i="0" dirty="0" smtClean="0"/>
              <a:t>Richer mobility experience.</a:t>
            </a:r>
            <a:r>
              <a:rPr lang="en-US" i="0" dirty="0" smtClean="0"/>
              <a:t> HCL’s mobility solutions enable organizations to become highly productive and customer centric by making information available at the right time to the right person .HCL’s Mobility CoE offerings include mobile application development, enterprise mobile offerings, system integration services, and managed services. Key current partnerships include Sybase and RIM. HCL is investing in this space with initiatives such as the Network Solution Lab, a dedicated mobility center in Singapore, and through alliances with several universities.</a:t>
            </a:r>
            <a:endParaRPr lang="en-US" i="0" dirty="0"/>
          </a:p>
        </p:txBody>
      </p:sp>
      <p:sp>
        <p:nvSpPr>
          <p:cNvPr id="5" name="TextBox 4"/>
          <p:cNvSpPr txBox="1"/>
          <p:nvPr/>
        </p:nvSpPr>
        <p:spPr>
          <a:xfrm>
            <a:off x="28875" y="5029200"/>
            <a:ext cx="118333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latin typeface="Aharoni" pitchFamily="2" charset="-79"/>
                <a:cs typeface="Aharoni" pitchFamily="2" charset="-79"/>
              </a:rPr>
              <a:t>HCL Offerings</a:t>
            </a:r>
            <a:endParaRPr lang="en-US" b="1" i="0" dirty="0">
              <a:latin typeface="Aharoni" pitchFamily="2" charset="-79"/>
              <a:cs typeface="Aharoni" pitchFamily="2" charset="-79"/>
            </a:endParaRPr>
          </a:p>
        </p:txBody>
      </p:sp>
      <p:sp>
        <p:nvSpPr>
          <p:cNvPr id="6" name="TextBox 5"/>
          <p:cNvSpPr txBox="1"/>
          <p:nvPr/>
        </p:nvSpPr>
        <p:spPr>
          <a:xfrm>
            <a:off x="28874" y="5361800"/>
            <a:ext cx="8962725"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t>Implementation </a:t>
            </a:r>
            <a:r>
              <a:rPr lang="en-US" i="0" dirty="0" smtClean="0"/>
              <a:t>through leveraging industry best practices with project and change management capabilities</a:t>
            </a:r>
          </a:p>
          <a:p>
            <a:r>
              <a:rPr lang="en-US" b="1" i="0" dirty="0" smtClean="0"/>
              <a:t>Engineering services</a:t>
            </a:r>
            <a:r>
              <a:rPr lang="en-US" i="0" dirty="0" smtClean="0"/>
              <a:t> across the computing and storage domain; product sustenance services; quality and assurance testing</a:t>
            </a:r>
          </a:p>
          <a:p>
            <a:r>
              <a:rPr lang="en-US" b="1" i="0" dirty="0" smtClean="0"/>
              <a:t>Micro-verticalization strategy</a:t>
            </a:r>
            <a:r>
              <a:rPr lang="en-US" i="0" dirty="0" smtClean="0"/>
              <a:t> that delivers deeper domain capabilities and thought leadership through our practice team</a:t>
            </a:r>
          </a:p>
          <a:p>
            <a:r>
              <a:rPr lang="en-US" b="1" i="0" dirty="0" smtClean="0"/>
              <a:t>Dedicated CoEs</a:t>
            </a:r>
            <a:r>
              <a:rPr lang="en-US" i="0" dirty="0" smtClean="0"/>
              <a:t> for “Accelerated Delivery for Solid State Device” and fiber channels provide concept-to-manufacturing services across various product lines</a:t>
            </a:r>
          </a:p>
          <a:p>
            <a:r>
              <a:rPr lang="en-US" b="1" i="0" dirty="0" smtClean="0"/>
              <a:t>Comprehensive best-in-industry mature framework</a:t>
            </a:r>
            <a:r>
              <a:rPr lang="en-US" i="0" dirty="0" smtClean="0"/>
              <a:t> for Managed Application Services – MASCOT – covering scope management, pricing models, governance, reporting mechanisms, and delivery structures</a:t>
            </a:r>
            <a:endParaRPr lang="en-US" i="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Servers &amp; Storage: Services Portfolio</a:t>
            </a:r>
            <a:endParaRPr lang="en-US" sz="2400" b="1" i="0" dirty="0">
              <a:latin typeface="Myadpro"/>
            </a:endParaRPr>
          </a:p>
        </p:txBody>
      </p:sp>
      <p:sp>
        <p:nvSpPr>
          <p:cNvPr id="3" name="TextBox 2"/>
          <p:cNvSpPr txBox="1"/>
          <p:nvPr/>
        </p:nvSpPr>
        <p:spPr>
          <a:xfrm>
            <a:off x="3124200" y="762000"/>
            <a:ext cx="35814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b="1" i="0" dirty="0" smtClean="0">
                <a:latin typeface="Aharoni" pitchFamily="2" charset="-79"/>
                <a:cs typeface="Aharoni" pitchFamily="2" charset="-79"/>
              </a:rPr>
              <a:t>Engineering Services </a:t>
            </a:r>
            <a:endParaRPr lang="en-US" sz="1100" b="1" i="0" dirty="0">
              <a:latin typeface="Aharoni" pitchFamily="2" charset="-79"/>
              <a:cs typeface="Aharoni" pitchFamily="2" charset="-79"/>
            </a:endParaRPr>
          </a:p>
        </p:txBody>
      </p:sp>
      <p:pic>
        <p:nvPicPr>
          <p:cNvPr id="2050" name="Picture 2" descr="http://www.hcltech.com/sites/default/files/engineering-services1.gif"/>
          <p:cNvPicPr>
            <a:picLocks noChangeAspect="1" noChangeArrowheads="1"/>
          </p:cNvPicPr>
          <p:nvPr/>
        </p:nvPicPr>
        <p:blipFill>
          <a:blip r:embed="rId3" cstate="print"/>
          <a:srcRect/>
          <a:stretch>
            <a:fillRect/>
          </a:stretch>
        </p:blipFill>
        <p:spPr bwMode="auto">
          <a:xfrm>
            <a:off x="76200" y="1076424"/>
            <a:ext cx="8915400" cy="5248175"/>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Servers &amp; Storage: Services Portfolio</a:t>
            </a:r>
            <a:endParaRPr lang="en-US" sz="2400" b="1" i="0" dirty="0">
              <a:latin typeface="Myadpro"/>
            </a:endParaRPr>
          </a:p>
        </p:txBody>
      </p:sp>
      <p:sp>
        <p:nvSpPr>
          <p:cNvPr id="3" name="TextBox 2"/>
          <p:cNvSpPr txBox="1"/>
          <p:nvPr/>
        </p:nvSpPr>
        <p:spPr>
          <a:xfrm>
            <a:off x="3124200" y="762000"/>
            <a:ext cx="35814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b="1" i="0" dirty="0" smtClean="0">
                <a:latin typeface="Aharoni" pitchFamily="2" charset="-79"/>
                <a:cs typeface="Aharoni" pitchFamily="2" charset="-79"/>
              </a:rPr>
              <a:t>Engineering Services </a:t>
            </a:r>
            <a:endParaRPr lang="en-US" sz="1100" b="1" i="0" dirty="0">
              <a:latin typeface="Aharoni" pitchFamily="2" charset="-79"/>
              <a:cs typeface="Aharoni" pitchFamily="2" charset="-79"/>
            </a:endParaRPr>
          </a:p>
        </p:txBody>
      </p:sp>
      <p:sp>
        <p:nvSpPr>
          <p:cNvPr id="4" name="TextBox 3"/>
          <p:cNvSpPr txBox="1"/>
          <p:nvPr/>
        </p:nvSpPr>
        <p:spPr>
          <a:xfrm>
            <a:off x="38500" y="1454863"/>
            <a:ext cx="10283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Product Sustenance</a:t>
            </a:r>
            <a:endParaRPr lang="en-US" sz="1100" b="1" i="0" dirty="0">
              <a:latin typeface="Aharoni" pitchFamily="2" charset="-79"/>
              <a:cs typeface="Aharoni" pitchFamily="2" charset="-79"/>
            </a:endParaRPr>
          </a:p>
        </p:txBody>
      </p:sp>
      <p:sp>
        <p:nvSpPr>
          <p:cNvPr id="8" name="TextBox 7"/>
          <p:cNvSpPr txBox="1"/>
          <p:nvPr/>
        </p:nvSpPr>
        <p:spPr>
          <a:xfrm>
            <a:off x="76200" y="4038600"/>
            <a:ext cx="1028300"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Product Quality &amp; Assurance testing</a:t>
            </a:r>
            <a:endParaRPr lang="en-US" sz="1100" b="1" i="0" dirty="0">
              <a:latin typeface="Aharoni" pitchFamily="2" charset="-79"/>
              <a:cs typeface="Aharoni" pitchFamily="2" charset="-79"/>
            </a:endParaRPr>
          </a:p>
        </p:txBody>
      </p:sp>
      <p:sp>
        <p:nvSpPr>
          <p:cNvPr id="9" name="Rectangle 8"/>
          <p:cNvSpPr/>
          <p:nvPr/>
        </p:nvSpPr>
        <p:spPr>
          <a:xfrm>
            <a:off x="1371600" y="3733800"/>
            <a:ext cx="7315200"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Wingdings" pitchFamily="2" charset="2"/>
              <a:buChar char="Ø"/>
            </a:pPr>
            <a:r>
              <a:rPr lang="en-US" i="0" dirty="0" smtClean="0">
                <a:latin typeface="+mn-lt"/>
              </a:rPr>
              <a:t>Integration and Functional testing</a:t>
            </a:r>
          </a:p>
          <a:p>
            <a:pPr>
              <a:buFont typeface="Wingdings" pitchFamily="2" charset="2"/>
              <a:buChar char="Ø"/>
            </a:pPr>
            <a:r>
              <a:rPr lang="en-US" i="0" dirty="0" smtClean="0">
                <a:latin typeface="+mn-lt"/>
              </a:rPr>
              <a:t>Stress testing</a:t>
            </a:r>
          </a:p>
          <a:p>
            <a:pPr>
              <a:buFont typeface="Wingdings" pitchFamily="2" charset="2"/>
              <a:buChar char="Ø"/>
            </a:pPr>
            <a:r>
              <a:rPr lang="en-US" i="0" dirty="0" smtClean="0">
                <a:latin typeface="+mn-lt"/>
              </a:rPr>
              <a:t>Regression testing</a:t>
            </a:r>
          </a:p>
          <a:p>
            <a:pPr>
              <a:buFont typeface="Wingdings" pitchFamily="2" charset="2"/>
              <a:buChar char="Ø"/>
            </a:pPr>
            <a:r>
              <a:rPr lang="en-US" i="0" dirty="0" smtClean="0">
                <a:latin typeface="+mn-lt"/>
              </a:rPr>
              <a:t>Interoperability testing</a:t>
            </a:r>
          </a:p>
          <a:p>
            <a:pPr>
              <a:buFont typeface="Wingdings" pitchFamily="2" charset="2"/>
              <a:buChar char="Ø"/>
            </a:pPr>
            <a:r>
              <a:rPr lang="en-US" i="0" dirty="0" smtClean="0">
                <a:latin typeface="+mn-lt"/>
              </a:rPr>
              <a:t>Protocol conformance testing</a:t>
            </a:r>
          </a:p>
          <a:p>
            <a:pPr>
              <a:buFont typeface="Wingdings" pitchFamily="2" charset="2"/>
              <a:buChar char="Ø"/>
            </a:pPr>
            <a:r>
              <a:rPr lang="en-US" i="0" dirty="0" smtClean="0">
                <a:latin typeface="+mn-lt"/>
              </a:rPr>
              <a:t>Automation using HCL or 3rd party Test Automation Framework</a:t>
            </a:r>
          </a:p>
          <a:p>
            <a:pPr>
              <a:buFont typeface="Wingdings" pitchFamily="2" charset="2"/>
              <a:buChar char="Ø"/>
            </a:pPr>
            <a:r>
              <a:rPr lang="en-US" i="0" dirty="0" smtClean="0">
                <a:latin typeface="+mn-lt"/>
              </a:rPr>
              <a:t>Development of Test Automation Framework</a:t>
            </a:r>
            <a:endParaRPr lang="en-US" i="0" dirty="0">
              <a:latin typeface="+mn-lt"/>
            </a:endParaRPr>
          </a:p>
        </p:txBody>
      </p:sp>
      <p:sp>
        <p:nvSpPr>
          <p:cNvPr id="13" name="Rectangle 12"/>
          <p:cNvSpPr/>
          <p:nvPr/>
        </p:nvSpPr>
        <p:spPr>
          <a:xfrm>
            <a:off x="1371600" y="1143000"/>
            <a:ext cx="723900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Wingdings" pitchFamily="2" charset="2"/>
              <a:buChar char="Ø"/>
            </a:pPr>
            <a:r>
              <a:rPr lang="en-US" i="0" dirty="0" smtClean="0"/>
              <a:t>Product conceptualization and design</a:t>
            </a:r>
          </a:p>
          <a:p>
            <a:pPr>
              <a:buFont typeface="Wingdings" pitchFamily="2" charset="2"/>
              <a:buChar char="Ø"/>
            </a:pPr>
            <a:r>
              <a:rPr lang="en-US" i="0" dirty="0" smtClean="0"/>
              <a:t>Prototype and full Product development</a:t>
            </a:r>
          </a:p>
          <a:p>
            <a:pPr>
              <a:buFont typeface="Wingdings" pitchFamily="2" charset="2"/>
              <a:buChar char="Ø"/>
            </a:pPr>
            <a:r>
              <a:rPr lang="en-US" i="0" dirty="0" smtClean="0"/>
              <a:t>Test automation</a:t>
            </a:r>
          </a:p>
          <a:p>
            <a:pPr>
              <a:buFont typeface="Wingdings" pitchFamily="2" charset="2"/>
              <a:buChar char="Ø"/>
            </a:pPr>
            <a:r>
              <a:rPr lang="en-US" i="0" dirty="0" smtClean="0"/>
              <a:t>Major Feature addition</a:t>
            </a:r>
          </a:p>
          <a:p>
            <a:pPr>
              <a:buFont typeface="Wingdings" pitchFamily="2" charset="2"/>
              <a:buChar char="Ø"/>
            </a:pPr>
            <a:r>
              <a:rPr lang="en-US" i="0" dirty="0" smtClean="0"/>
              <a:t>Porting to various OS</a:t>
            </a:r>
          </a:p>
          <a:p>
            <a:pPr>
              <a:buFont typeface="Wingdings" pitchFamily="2" charset="2"/>
              <a:buChar char="Ø"/>
            </a:pPr>
            <a:r>
              <a:rPr lang="en-US" i="0" dirty="0" smtClean="0"/>
              <a:t>Product and EOL sustaining</a:t>
            </a:r>
          </a:p>
          <a:p>
            <a:pPr>
              <a:buFont typeface="Wingdings" pitchFamily="2" charset="2"/>
              <a:buChar char="Ø"/>
            </a:pPr>
            <a:r>
              <a:rPr lang="en-US" i="0" dirty="0" smtClean="0"/>
              <a:t>Product testing</a:t>
            </a:r>
          </a:p>
          <a:p>
            <a:pPr>
              <a:buFont typeface="Wingdings" pitchFamily="2" charset="2"/>
              <a:buChar char="Ø"/>
            </a:pPr>
            <a:r>
              <a:rPr lang="en-US" i="0" dirty="0" smtClean="0"/>
              <a:t>OEM qualification</a:t>
            </a:r>
          </a:p>
          <a:p>
            <a:pPr>
              <a:buFont typeface="Wingdings" pitchFamily="2" charset="2"/>
              <a:buChar char="Ø"/>
            </a:pPr>
            <a:r>
              <a:rPr lang="en-US" i="0" dirty="0" smtClean="0"/>
              <a:t>Customer support</a:t>
            </a:r>
          </a:p>
          <a:p>
            <a:pPr>
              <a:buFont typeface="Wingdings" pitchFamily="2" charset="2"/>
              <a:buChar char="Ø"/>
            </a:pPr>
            <a:r>
              <a:rPr lang="en-US" i="0" dirty="0" smtClean="0"/>
              <a:t>Release management</a:t>
            </a:r>
          </a:p>
          <a:p>
            <a:pPr>
              <a:buFont typeface="Wingdings" pitchFamily="2" charset="2"/>
              <a:buChar char="Ø"/>
            </a:pPr>
            <a:r>
              <a:rPr lang="en-US" i="0" dirty="0" smtClean="0"/>
              <a:t>Product / User documentation</a:t>
            </a:r>
          </a:p>
          <a:p>
            <a:pPr>
              <a:buFont typeface="Wingdings" pitchFamily="2" charset="2"/>
              <a:buChar char="Ø"/>
            </a:pPr>
            <a:endParaRPr lang="en-US" i="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Servers &amp; Storage: Services Portfolio</a:t>
            </a:r>
            <a:endParaRPr lang="en-US" sz="2400" b="1" i="0" dirty="0">
              <a:latin typeface="Myadpro"/>
            </a:endParaRPr>
          </a:p>
        </p:txBody>
      </p:sp>
      <p:sp>
        <p:nvSpPr>
          <p:cNvPr id="3" name="TextBox 2"/>
          <p:cNvSpPr txBox="1"/>
          <p:nvPr/>
        </p:nvSpPr>
        <p:spPr>
          <a:xfrm>
            <a:off x="3124200" y="762000"/>
            <a:ext cx="35814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b="1" i="0" dirty="0" smtClean="0">
                <a:latin typeface="Aharoni" pitchFamily="2" charset="-79"/>
                <a:cs typeface="Aharoni" pitchFamily="2" charset="-79"/>
              </a:rPr>
              <a:t>Managed Services </a:t>
            </a:r>
            <a:endParaRPr lang="en-US" sz="1100" b="1" i="0" dirty="0">
              <a:latin typeface="Aharoni" pitchFamily="2" charset="-79"/>
              <a:cs typeface="Aharoni" pitchFamily="2" charset="-79"/>
            </a:endParaRPr>
          </a:p>
        </p:txBody>
      </p:sp>
      <p:sp>
        <p:nvSpPr>
          <p:cNvPr id="4" name="TextBox 3"/>
          <p:cNvSpPr txBox="1"/>
          <p:nvPr/>
        </p:nvSpPr>
        <p:spPr>
          <a:xfrm>
            <a:off x="38500" y="1454863"/>
            <a:ext cx="10283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Overview</a:t>
            </a:r>
            <a:endParaRPr lang="en-US" sz="1100" b="1" i="0" dirty="0">
              <a:latin typeface="Aharoni" pitchFamily="2" charset="-79"/>
              <a:cs typeface="Aharoni" pitchFamily="2" charset="-79"/>
            </a:endParaRPr>
          </a:p>
        </p:txBody>
      </p:sp>
      <p:sp>
        <p:nvSpPr>
          <p:cNvPr id="5" name="Rectangle 4"/>
          <p:cNvSpPr/>
          <p:nvPr/>
        </p:nvSpPr>
        <p:spPr>
          <a:xfrm>
            <a:off x="1143000" y="1105300"/>
            <a:ext cx="784860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Wingdings" pitchFamily="2" charset="2"/>
              <a:buChar char="Ø"/>
            </a:pPr>
            <a:r>
              <a:rPr lang="en-US" i="0" dirty="0" smtClean="0"/>
              <a:t>The key value proposition for Managed Services is to deliver 'predictable services at a predictable cost' with continuous improvements and proactive value addition.  </a:t>
            </a:r>
          </a:p>
          <a:p>
            <a:pPr>
              <a:buFont typeface="Wingdings" pitchFamily="2" charset="2"/>
              <a:buChar char="Ø"/>
            </a:pPr>
            <a:r>
              <a:rPr lang="en-US" i="0" dirty="0" smtClean="0"/>
              <a:t>The key benefit to customer is that it has to pay less for the same quality of service or gets a higher quality of service for the same price over successive years.</a:t>
            </a:r>
          </a:p>
        </p:txBody>
      </p:sp>
      <p:sp>
        <p:nvSpPr>
          <p:cNvPr id="6" name="TextBox 5"/>
          <p:cNvSpPr txBox="1"/>
          <p:nvPr/>
        </p:nvSpPr>
        <p:spPr>
          <a:xfrm>
            <a:off x="38500" y="2483163"/>
            <a:ext cx="10283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Framework</a:t>
            </a:r>
            <a:endParaRPr lang="en-US" sz="1100" b="1" i="0" dirty="0">
              <a:latin typeface="Aharoni" pitchFamily="2" charset="-79"/>
              <a:cs typeface="Aharoni" pitchFamily="2" charset="-79"/>
            </a:endParaRPr>
          </a:p>
        </p:txBody>
      </p:sp>
      <p:sp>
        <p:nvSpPr>
          <p:cNvPr id="7" name="Rectangle 6"/>
          <p:cNvSpPr/>
          <p:nvPr/>
        </p:nvSpPr>
        <p:spPr>
          <a:xfrm>
            <a:off x="1143000" y="2133600"/>
            <a:ext cx="784860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i="0" dirty="0" smtClean="0"/>
              <a:t>HCL has a comprehensive best-in-industry mature framework for managed services covering scope management, pricing models, governance &amp; reporting mechanisms and delivery structures. Besides this, MASCOT also supports all processes in Managed Application Services including quality assurance, knowledge management, test management, project management, demand management, governance and transformation.</a:t>
            </a:r>
          </a:p>
        </p:txBody>
      </p:sp>
      <p:sp>
        <p:nvSpPr>
          <p:cNvPr id="8" name="TextBox 7"/>
          <p:cNvSpPr txBox="1"/>
          <p:nvPr/>
        </p:nvSpPr>
        <p:spPr>
          <a:xfrm>
            <a:off x="38500" y="3626163"/>
            <a:ext cx="10283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Benefits</a:t>
            </a:r>
            <a:endParaRPr lang="en-US" sz="1100" b="1" i="0" dirty="0">
              <a:latin typeface="Aharoni" pitchFamily="2" charset="-79"/>
              <a:cs typeface="Aharoni" pitchFamily="2" charset="-79"/>
            </a:endParaRPr>
          </a:p>
        </p:txBody>
      </p:sp>
      <p:sp>
        <p:nvSpPr>
          <p:cNvPr id="9" name="Rectangle 8"/>
          <p:cNvSpPr/>
          <p:nvPr/>
        </p:nvSpPr>
        <p:spPr>
          <a:xfrm>
            <a:off x="1143000" y="3276600"/>
            <a:ext cx="7848600"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Wingdings" pitchFamily="2" charset="2"/>
              <a:buChar char="Ø"/>
            </a:pPr>
            <a:r>
              <a:rPr lang="en-US" i="0" dirty="0" smtClean="0"/>
              <a:t>Reduce TCO</a:t>
            </a:r>
          </a:p>
          <a:p>
            <a:pPr>
              <a:buFont typeface="Wingdings" pitchFamily="2" charset="2"/>
              <a:buChar char="Ø"/>
            </a:pPr>
            <a:r>
              <a:rPr lang="en-US" i="0" dirty="0" smtClean="0"/>
              <a:t>Achieve predictable cost through application-based pricing for support and RICE/F (Reports, Interfaces, Conversions, Enhancements and Forms) based pricing for application development</a:t>
            </a:r>
          </a:p>
          <a:p>
            <a:pPr>
              <a:buFont typeface="Wingdings" pitchFamily="2" charset="2"/>
              <a:buChar char="Ø"/>
            </a:pPr>
            <a:r>
              <a:rPr lang="en-US" i="0" dirty="0" smtClean="0"/>
              <a:t>Gain access to best of breed tools at a reduced cost</a:t>
            </a:r>
          </a:p>
          <a:p>
            <a:pPr>
              <a:buFont typeface="Wingdings" pitchFamily="2" charset="2"/>
              <a:buChar char="Ø"/>
            </a:pPr>
            <a:r>
              <a:rPr lang="en-US" i="0" dirty="0" smtClean="0"/>
              <a:t>Free up management bandwidth to focus on core business</a:t>
            </a:r>
          </a:p>
          <a:p>
            <a:pPr>
              <a:buFont typeface="Wingdings" pitchFamily="2" charset="2"/>
              <a:buChar char="Ø"/>
            </a:pPr>
            <a:r>
              <a:rPr lang="en-US" i="0" dirty="0" smtClean="0"/>
              <a:t>Enable improvement in processes by leveraging the mature processes (CMMi/ ITIL) of the vendor</a:t>
            </a:r>
          </a:p>
          <a:p>
            <a:pPr>
              <a:buFont typeface="Wingdings" pitchFamily="2" charset="2"/>
              <a:buChar char="Ø"/>
            </a:pPr>
            <a:r>
              <a:rPr lang="en-US" i="0" dirty="0" smtClean="0"/>
              <a:t>Enable creation of Knowledge Management framework</a:t>
            </a:r>
            <a:endParaRPr lang="en-US" i="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76200"/>
            <a:ext cx="7467600" cy="784225"/>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HCL </a:t>
            </a:r>
            <a:r>
              <a:rPr lang="en-US" sz="2400" b="1" i="0" dirty="0">
                <a:latin typeface="Myadpro"/>
              </a:rPr>
              <a:t>High Tech </a:t>
            </a:r>
            <a:r>
              <a:rPr lang="en-US" sz="2400" b="1" i="0" dirty="0" smtClean="0">
                <a:latin typeface="Myadpro"/>
              </a:rPr>
              <a:t>Segment Focus </a:t>
            </a:r>
          </a:p>
          <a:p>
            <a:pPr lvl="0" algn="l">
              <a:defRPr/>
            </a:pPr>
            <a:r>
              <a:rPr lang="en-US" sz="2400" b="1" i="0" dirty="0" smtClean="0">
                <a:latin typeface="Myadpro"/>
              </a:rPr>
              <a:t>Servers &amp; Storage: Solution &amp; Framework</a:t>
            </a:r>
            <a:endParaRPr lang="en-US" sz="2400" b="1" i="0" dirty="0">
              <a:latin typeface="Myadpro"/>
            </a:endParaRPr>
          </a:p>
        </p:txBody>
      </p:sp>
      <p:sp>
        <p:nvSpPr>
          <p:cNvPr id="3" name="TextBox 2"/>
          <p:cNvSpPr txBox="1"/>
          <p:nvPr/>
        </p:nvSpPr>
        <p:spPr>
          <a:xfrm>
            <a:off x="38500" y="1130813"/>
            <a:ext cx="10283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FCoE</a:t>
            </a:r>
            <a:endParaRPr lang="en-US" sz="1100" b="1" i="0" dirty="0">
              <a:latin typeface="Aharoni" pitchFamily="2" charset="-79"/>
              <a:cs typeface="Aharoni" pitchFamily="2" charset="-79"/>
            </a:endParaRPr>
          </a:p>
        </p:txBody>
      </p:sp>
      <p:sp>
        <p:nvSpPr>
          <p:cNvPr id="4" name="Rectangle 3"/>
          <p:cNvSpPr/>
          <p:nvPr/>
        </p:nvSpPr>
        <p:spPr>
          <a:xfrm>
            <a:off x="1143000" y="781250"/>
            <a:ext cx="78486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Wingdings" pitchFamily="2" charset="2"/>
              <a:buChar char="Ø"/>
            </a:pPr>
            <a:r>
              <a:rPr lang="en-US" i="0" dirty="0" smtClean="0"/>
              <a:t>FCoE would greatly benefit from having Data Center Ethernet</a:t>
            </a:r>
          </a:p>
          <a:p>
            <a:pPr>
              <a:buFont typeface="Wingdings" pitchFamily="2" charset="2"/>
              <a:buChar char="Ø"/>
            </a:pPr>
            <a:r>
              <a:rPr lang="en-US" i="0" dirty="0" smtClean="0"/>
              <a:t>FCoE enables SAN traffic to be natively transported over Ethernet links, instead of physical FC links</a:t>
            </a:r>
          </a:p>
          <a:p>
            <a:pPr>
              <a:buFont typeface="Wingdings" pitchFamily="2" charset="2"/>
              <a:buChar char="Ø"/>
            </a:pPr>
            <a:r>
              <a:rPr lang="en-US" i="0" dirty="0" smtClean="0"/>
              <a:t>The protocol is being defined by T11 organization INCITS project FC-BB-5</a:t>
            </a:r>
          </a:p>
          <a:p>
            <a:pPr>
              <a:buFont typeface="Wingdings" pitchFamily="2" charset="2"/>
              <a:buChar char="Ø"/>
            </a:pPr>
            <a:r>
              <a:rPr lang="en-US" i="0" dirty="0" smtClean="0"/>
              <a:t>HCL has an FCoE solution accelerator that will enormously benefit Ethernet network OEMs in their FCoE Initiatives</a:t>
            </a:r>
          </a:p>
          <a:p>
            <a:pPr>
              <a:buFont typeface="Wingdings" pitchFamily="2" charset="2"/>
              <a:buChar char="Ø"/>
            </a:pPr>
            <a:r>
              <a:rPr lang="en-US" i="0" dirty="0" smtClean="0"/>
              <a:t>Cost savings of minimum 40% when compared with traditional effort based approach</a:t>
            </a:r>
          </a:p>
          <a:p>
            <a:pPr>
              <a:buFont typeface="Wingdings" pitchFamily="2" charset="2"/>
              <a:buChar char="Ø"/>
            </a:pPr>
            <a:r>
              <a:rPr lang="en-US" i="0" dirty="0" smtClean="0"/>
              <a:t>Faster time to market by squeezing software development timelines by atleast 50%</a:t>
            </a:r>
          </a:p>
        </p:txBody>
      </p:sp>
      <p:sp>
        <p:nvSpPr>
          <p:cNvPr id="5" name="TextBox 4"/>
          <p:cNvSpPr txBox="1"/>
          <p:nvPr/>
        </p:nvSpPr>
        <p:spPr>
          <a:xfrm>
            <a:off x="38500" y="2559363"/>
            <a:ext cx="1028300"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Test Automation Framework</a:t>
            </a:r>
            <a:endParaRPr lang="en-US" sz="1100" b="1" i="0" dirty="0">
              <a:latin typeface="Aharoni" pitchFamily="2" charset="-79"/>
              <a:cs typeface="Aharoni" pitchFamily="2" charset="-79"/>
            </a:endParaRPr>
          </a:p>
        </p:txBody>
      </p:sp>
      <p:sp>
        <p:nvSpPr>
          <p:cNvPr id="6" name="Rectangle 5"/>
          <p:cNvSpPr/>
          <p:nvPr/>
        </p:nvSpPr>
        <p:spPr>
          <a:xfrm>
            <a:off x="1143000" y="2337137"/>
            <a:ext cx="784860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Wingdings" pitchFamily="2" charset="2"/>
              <a:buChar char="Ø"/>
            </a:pPr>
            <a:r>
              <a:rPr lang="en-US" i="0" dirty="0" smtClean="0"/>
              <a:t>Optimizes time, effort &amp; cost in product testing</a:t>
            </a:r>
          </a:p>
          <a:p>
            <a:pPr>
              <a:buFont typeface="Wingdings" pitchFamily="2" charset="2"/>
              <a:buChar char="Ø"/>
            </a:pPr>
            <a:r>
              <a:rPr lang="en-US" i="0" dirty="0" smtClean="0"/>
              <a:t>Eases test automation process</a:t>
            </a:r>
          </a:p>
          <a:p>
            <a:pPr>
              <a:buFont typeface="Wingdings" pitchFamily="2" charset="2"/>
              <a:buChar char="Ø"/>
            </a:pPr>
            <a:r>
              <a:rPr lang="en-US" i="0" dirty="0" smtClean="0"/>
              <a:t>Dedicated technical support team</a:t>
            </a:r>
          </a:p>
          <a:p>
            <a:pPr>
              <a:buFont typeface="Wingdings" pitchFamily="2" charset="2"/>
              <a:buChar char="Ø"/>
            </a:pPr>
            <a:r>
              <a:rPr lang="en-US" i="0" dirty="0" smtClean="0"/>
              <a:t>User documentation with training</a:t>
            </a:r>
          </a:p>
          <a:p>
            <a:pPr>
              <a:buFont typeface="Wingdings" pitchFamily="2" charset="2"/>
              <a:buChar char="Ø"/>
            </a:pPr>
            <a:r>
              <a:rPr lang="en-US" i="0" dirty="0" smtClean="0"/>
              <a:t>Availability of future enhancements</a:t>
            </a:r>
            <a:endParaRPr lang="en-US" i="0" dirty="0"/>
          </a:p>
        </p:txBody>
      </p:sp>
      <p:sp>
        <p:nvSpPr>
          <p:cNvPr id="8" name="TextBox 7"/>
          <p:cNvSpPr txBox="1"/>
          <p:nvPr/>
        </p:nvSpPr>
        <p:spPr>
          <a:xfrm>
            <a:off x="38500" y="4108426"/>
            <a:ext cx="10283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SMI-S Framework</a:t>
            </a:r>
            <a:endParaRPr lang="en-US" sz="1100" b="1" i="0" dirty="0">
              <a:latin typeface="Aharoni" pitchFamily="2" charset="-79"/>
              <a:cs typeface="Aharoni" pitchFamily="2" charset="-79"/>
            </a:endParaRPr>
          </a:p>
        </p:txBody>
      </p:sp>
      <p:sp>
        <p:nvSpPr>
          <p:cNvPr id="9" name="Rectangle 8"/>
          <p:cNvSpPr/>
          <p:nvPr/>
        </p:nvSpPr>
        <p:spPr>
          <a:xfrm>
            <a:off x="1143000" y="3886200"/>
            <a:ext cx="78486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0" dirty="0" smtClean="0"/>
              <a:t>Development Framework for SMI-S Providers:</a:t>
            </a:r>
          </a:p>
          <a:p>
            <a:r>
              <a:rPr lang="en-US" i="0" dirty="0" smtClean="0"/>
              <a:t>SMI-S Provider Development Framework enables vendors to reduce time-to-market of SMI-S compliant products. The framework can be used to develop SMI-S provider for any storage device. Products with SMI-S provider ensure interoperability and simplified management of enterprise SAN environments.</a:t>
            </a:r>
          </a:p>
          <a:p>
            <a:r>
              <a:rPr lang="en-US" b="1" i="0" dirty="0" smtClean="0"/>
              <a:t>Features:</a:t>
            </a:r>
          </a:p>
          <a:p>
            <a:pPr>
              <a:buFont typeface="Wingdings" pitchFamily="2" charset="2"/>
              <a:buChar char="Ø"/>
            </a:pPr>
            <a:r>
              <a:rPr lang="en-US" i="0" dirty="0" smtClean="0"/>
              <a:t>Support for Instance, Method and Association Providers</a:t>
            </a:r>
          </a:p>
          <a:p>
            <a:pPr>
              <a:buFont typeface="Wingdings" pitchFamily="2" charset="2"/>
              <a:buChar char="Ø"/>
            </a:pPr>
            <a:r>
              <a:rPr lang="en-US" i="0" dirty="0" smtClean="0"/>
              <a:t>Facade Design Pattern</a:t>
            </a:r>
          </a:p>
          <a:p>
            <a:pPr>
              <a:buFont typeface="Wingdings" pitchFamily="2" charset="2"/>
              <a:buChar char="Ø"/>
            </a:pPr>
            <a:r>
              <a:rPr lang="en-US" i="0" dirty="0" smtClean="0"/>
              <a:t>CIMOM Neutral</a:t>
            </a:r>
          </a:p>
          <a:p>
            <a:pPr>
              <a:buFont typeface="Wingdings" pitchFamily="2" charset="2"/>
              <a:buChar char="Ø"/>
            </a:pPr>
            <a:r>
              <a:rPr lang="en-US" i="0" dirty="0" smtClean="0"/>
              <a:t>Potentially can save around 15% provider development effort.</a:t>
            </a:r>
            <a:endParaRPr lang="en-US" i="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2362200"/>
            <a:ext cx="42672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i="0" dirty="0" smtClean="0">
                <a:latin typeface="Aharoni" pitchFamily="2" charset="-79"/>
                <a:cs typeface="Aharoni" pitchFamily="2" charset="-79"/>
              </a:rPr>
              <a:t>HCL Delivery Centers</a:t>
            </a:r>
            <a:endParaRPr lang="en-US" sz="2400" i="0" dirty="0">
              <a:latin typeface="Aharoni" pitchFamily="2" charset="-79"/>
              <a:cs typeface="Aharoni" pitchFamily="2" charset="-79"/>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4800" y="76200"/>
            <a:ext cx="8382000" cy="685800"/>
          </a:xfrm>
          <a:prstGeom prst="rect">
            <a:avLst/>
          </a:prstGeom>
          <a:noFill/>
          <a:ln w="9525">
            <a:noFill/>
            <a:miter lim="800000"/>
            <a:headEnd/>
            <a:tailEnd/>
          </a:ln>
        </p:spPr>
        <p:txBody>
          <a:bodyPr anchor="ctr"/>
          <a:lstStyle/>
          <a:p>
            <a:pPr algn="ctr">
              <a:defRPr/>
            </a:pPr>
            <a:r>
              <a:rPr lang="en-US" sz="2400" b="1" i="0" dirty="0" smtClean="0">
                <a:solidFill>
                  <a:prstClr val="white"/>
                </a:solidFill>
                <a:latin typeface="Myriad Pro"/>
              </a:rPr>
              <a:t>HCL Global Delivery Centers</a:t>
            </a:r>
            <a:endParaRPr lang="en-US" sz="2400" b="1" i="0" dirty="0">
              <a:solidFill>
                <a:prstClr val="white"/>
              </a:solidFill>
              <a:latin typeface="Myriad Pro"/>
            </a:endParaRPr>
          </a:p>
        </p:txBody>
      </p:sp>
      <p:grpSp>
        <p:nvGrpSpPr>
          <p:cNvPr id="3" name="Group 621"/>
          <p:cNvGrpSpPr>
            <a:grpSpLocks/>
          </p:cNvGrpSpPr>
          <p:nvPr/>
        </p:nvGrpSpPr>
        <p:grpSpPr bwMode="auto">
          <a:xfrm>
            <a:off x="457200" y="2006600"/>
            <a:ext cx="3276600" cy="3748088"/>
            <a:chOff x="967" y="1337"/>
            <a:chExt cx="1654" cy="2123"/>
          </a:xfrm>
        </p:grpSpPr>
        <p:sp>
          <p:nvSpPr>
            <p:cNvPr id="4" name="Freeform 3"/>
            <p:cNvSpPr>
              <a:spLocks/>
            </p:cNvSpPr>
            <p:nvPr/>
          </p:nvSpPr>
          <p:spPr bwMode="auto">
            <a:xfrm>
              <a:off x="2039" y="1337"/>
              <a:ext cx="582" cy="502"/>
            </a:xfrm>
            <a:custGeom>
              <a:avLst/>
              <a:gdLst>
                <a:gd name="T0" fmla="*/ 479 w 582"/>
                <a:gd name="T1" fmla="*/ 25 h 502"/>
                <a:gd name="T2" fmla="*/ 421 w 582"/>
                <a:gd name="T3" fmla="*/ 14 h 502"/>
                <a:gd name="T4" fmla="*/ 421 w 582"/>
                <a:gd name="T5" fmla="*/ 14 h 502"/>
                <a:gd name="T6" fmla="*/ 342 w 582"/>
                <a:gd name="T7" fmla="*/ 14 h 502"/>
                <a:gd name="T8" fmla="*/ 249 w 582"/>
                <a:gd name="T9" fmla="*/ 25 h 502"/>
                <a:gd name="T10" fmla="*/ 216 w 582"/>
                <a:gd name="T11" fmla="*/ 49 h 502"/>
                <a:gd name="T12" fmla="*/ 137 w 582"/>
                <a:gd name="T13" fmla="*/ 49 h 502"/>
                <a:gd name="T14" fmla="*/ 93 w 582"/>
                <a:gd name="T15" fmla="*/ 69 h 502"/>
                <a:gd name="T16" fmla="*/ 78 w 582"/>
                <a:gd name="T17" fmla="*/ 94 h 502"/>
                <a:gd name="T18" fmla="*/ 24 w 582"/>
                <a:gd name="T19" fmla="*/ 118 h 502"/>
                <a:gd name="T20" fmla="*/ 24 w 582"/>
                <a:gd name="T21" fmla="*/ 153 h 502"/>
                <a:gd name="T22" fmla="*/ 10 w 582"/>
                <a:gd name="T23" fmla="*/ 164 h 502"/>
                <a:gd name="T24" fmla="*/ 45 w 582"/>
                <a:gd name="T25" fmla="*/ 187 h 502"/>
                <a:gd name="T26" fmla="*/ 147 w 582"/>
                <a:gd name="T27" fmla="*/ 199 h 502"/>
                <a:gd name="T28" fmla="*/ 160 w 582"/>
                <a:gd name="T29" fmla="*/ 258 h 502"/>
                <a:gd name="T30" fmla="*/ 171 w 582"/>
                <a:gd name="T31" fmla="*/ 279 h 502"/>
                <a:gd name="T32" fmla="*/ 147 w 582"/>
                <a:gd name="T33" fmla="*/ 314 h 502"/>
                <a:gd name="T34" fmla="*/ 171 w 582"/>
                <a:gd name="T35" fmla="*/ 327 h 502"/>
                <a:gd name="T36" fmla="*/ 137 w 582"/>
                <a:gd name="T37" fmla="*/ 348 h 502"/>
                <a:gd name="T38" fmla="*/ 181 w 582"/>
                <a:gd name="T39" fmla="*/ 442 h 502"/>
                <a:gd name="T40" fmla="*/ 205 w 582"/>
                <a:gd name="T41" fmla="*/ 487 h 502"/>
                <a:gd name="T42" fmla="*/ 249 w 582"/>
                <a:gd name="T43" fmla="*/ 487 h 502"/>
                <a:gd name="T44" fmla="*/ 284 w 582"/>
                <a:gd name="T45" fmla="*/ 396 h 502"/>
                <a:gd name="T46" fmla="*/ 308 w 582"/>
                <a:gd name="T47" fmla="*/ 383 h 502"/>
                <a:gd name="T48" fmla="*/ 352 w 582"/>
                <a:gd name="T49" fmla="*/ 373 h 502"/>
                <a:gd name="T50" fmla="*/ 410 w 582"/>
                <a:gd name="T51" fmla="*/ 338 h 502"/>
                <a:gd name="T52" fmla="*/ 479 w 582"/>
                <a:gd name="T53" fmla="*/ 314 h 502"/>
                <a:gd name="T54" fmla="*/ 444 w 582"/>
                <a:gd name="T55" fmla="*/ 302 h 502"/>
                <a:gd name="T56" fmla="*/ 455 w 582"/>
                <a:gd name="T57" fmla="*/ 293 h 502"/>
                <a:gd name="T58" fmla="*/ 455 w 582"/>
                <a:gd name="T59" fmla="*/ 268 h 502"/>
                <a:gd name="T60" fmla="*/ 479 w 582"/>
                <a:gd name="T61" fmla="*/ 268 h 502"/>
                <a:gd name="T62" fmla="*/ 479 w 582"/>
                <a:gd name="T63" fmla="*/ 233 h 502"/>
                <a:gd name="T64" fmla="*/ 488 w 582"/>
                <a:gd name="T65" fmla="*/ 187 h 502"/>
                <a:gd name="T66" fmla="*/ 488 w 582"/>
                <a:gd name="T67" fmla="*/ 164 h 502"/>
                <a:gd name="T68" fmla="*/ 513 w 582"/>
                <a:gd name="T69" fmla="*/ 174 h 502"/>
                <a:gd name="T70" fmla="*/ 499 w 582"/>
                <a:gd name="T71" fmla="*/ 140 h 502"/>
                <a:gd name="T72" fmla="*/ 533 w 582"/>
                <a:gd name="T73" fmla="*/ 94 h 502"/>
                <a:gd name="T74" fmla="*/ 581 w 582"/>
                <a:gd name="T75" fmla="*/ 59 h 502"/>
                <a:gd name="T76" fmla="*/ 547 w 582"/>
                <a:gd name="T77" fmla="*/ 49 h 502"/>
                <a:gd name="T78" fmla="*/ 488 w 582"/>
                <a:gd name="T79" fmla="*/ 59 h 502"/>
                <a:gd name="T80" fmla="*/ 479 w 582"/>
                <a:gd name="T81" fmla="*/ 49 h 502"/>
                <a:gd name="T82" fmla="*/ 465 w 582"/>
                <a:gd name="T83" fmla="*/ 49 h 5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2"/>
                <a:gd name="T127" fmla="*/ 0 h 502"/>
                <a:gd name="T128" fmla="*/ 582 w 582"/>
                <a:gd name="T129" fmla="*/ 502 h 5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2" h="502">
                  <a:moveTo>
                    <a:pt x="488" y="34"/>
                  </a:moveTo>
                  <a:lnTo>
                    <a:pt x="479" y="25"/>
                  </a:lnTo>
                  <a:lnTo>
                    <a:pt x="430" y="25"/>
                  </a:lnTo>
                  <a:lnTo>
                    <a:pt x="421" y="14"/>
                  </a:lnTo>
                  <a:lnTo>
                    <a:pt x="386" y="25"/>
                  </a:lnTo>
                  <a:lnTo>
                    <a:pt x="421" y="14"/>
                  </a:lnTo>
                  <a:lnTo>
                    <a:pt x="376" y="0"/>
                  </a:lnTo>
                  <a:lnTo>
                    <a:pt x="342" y="14"/>
                  </a:lnTo>
                  <a:lnTo>
                    <a:pt x="284" y="14"/>
                  </a:lnTo>
                  <a:lnTo>
                    <a:pt x="249" y="25"/>
                  </a:lnTo>
                  <a:lnTo>
                    <a:pt x="229" y="34"/>
                  </a:lnTo>
                  <a:lnTo>
                    <a:pt x="216" y="49"/>
                  </a:lnTo>
                  <a:lnTo>
                    <a:pt x="181" y="34"/>
                  </a:lnTo>
                  <a:lnTo>
                    <a:pt x="137" y="49"/>
                  </a:lnTo>
                  <a:lnTo>
                    <a:pt x="113" y="49"/>
                  </a:lnTo>
                  <a:lnTo>
                    <a:pt x="93" y="69"/>
                  </a:lnTo>
                  <a:lnTo>
                    <a:pt x="58" y="84"/>
                  </a:lnTo>
                  <a:lnTo>
                    <a:pt x="78" y="94"/>
                  </a:lnTo>
                  <a:lnTo>
                    <a:pt x="58" y="105"/>
                  </a:lnTo>
                  <a:lnTo>
                    <a:pt x="24" y="118"/>
                  </a:lnTo>
                  <a:lnTo>
                    <a:pt x="0" y="140"/>
                  </a:lnTo>
                  <a:lnTo>
                    <a:pt x="24" y="153"/>
                  </a:lnTo>
                  <a:lnTo>
                    <a:pt x="0" y="153"/>
                  </a:lnTo>
                  <a:lnTo>
                    <a:pt x="10" y="164"/>
                  </a:lnTo>
                  <a:lnTo>
                    <a:pt x="58" y="164"/>
                  </a:lnTo>
                  <a:lnTo>
                    <a:pt x="45" y="187"/>
                  </a:lnTo>
                  <a:lnTo>
                    <a:pt x="126" y="187"/>
                  </a:lnTo>
                  <a:lnTo>
                    <a:pt x="147" y="199"/>
                  </a:lnTo>
                  <a:lnTo>
                    <a:pt x="137" y="243"/>
                  </a:lnTo>
                  <a:lnTo>
                    <a:pt x="160" y="258"/>
                  </a:lnTo>
                  <a:lnTo>
                    <a:pt x="137" y="279"/>
                  </a:lnTo>
                  <a:lnTo>
                    <a:pt x="171" y="279"/>
                  </a:lnTo>
                  <a:lnTo>
                    <a:pt x="147" y="293"/>
                  </a:lnTo>
                  <a:lnTo>
                    <a:pt x="147" y="314"/>
                  </a:lnTo>
                  <a:lnTo>
                    <a:pt x="181" y="314"/>
                  </a:lnTo>
                  <a:lnTo>
                    <a:pt x="171" y="327"/>
                  </a:lnTo>
                  <a:lnTo>
                    <a:pt x="147" y="327"/>
                  </a:lnTo>
                  <a:lnTo>
                    <a:pt x="137" y="348"/>
                  </a:lnTo>
                  <a:lnTo>
                    <a:pt x="160" y="383"/>
                  </a:lnTo>
                  <a:lnTo>
                    <a:pt x="181" y="442"/>
                  </a:lnTo>
                  <a:lnTo>
                    <a:pt x="181" y="453"/>
                  </a:lnTo>
                  <a:lnTo>
                    <a:pt x="205" y="487"/>
                  </a:lnTo>
                  <a:lnTo>
                    <a:pt x="239" y="501"/>
                  </a:lnTo>
                  <a:lnTo>
                    <a:pt x="249" y="487"/>
                  </a:lnTo>
                  <a:lnTo>
                    <a:pt x="273" y="453"/>
                  </a:lnTo>
                  <a:lnTo>
                    <a:pt x="284" y="396"/>
                  </a:lnTo>
                  <a:lnTo>
                    <a:pt x="308" y="396"/>
                  </a:lnTo>
                  <a:lnTo>
                    <a:pt x="308" y="383"/>
                  </a:lnTo>
                  <a:lnTo>
                    <a:pt x="331" y="383"/>
                  </a:lnTo>
                  <a:lnTo>
                    <a:pt x="352" y="373"/>
                  </a:lnTo>
                  <a:lnTo>
                    <a:pt x="376" y="338"/>
                  </a:lnTo>
                  <a:lnTo>
                    <a:pt x="410" y="338"/>
                  </a:lnTo>
                  <a:lnTo>
                    <a:pt x="421" y="327"/>
                  </a:lnTo>
                  <a:lnTo>
                    <a:pt x="479" y="314"/>
                  </a:lnTo>
                  <a:lnTo>
                    <a:pt x="479" y="302"/>
                  </a:lnTo>
                  <a:lnTo>
                    <a:pt x="444" y="302"/>
                  </a:lnTo>
                  <a:lnTo>
                    <a:pt x="430" y="279"/>
                  </a:lnTo>
                  <a:lnTo>
                    <a:pt x="455" y="293"/>
                  </a:lnTo>
                  <a:lnTo>
                    <a:pt x="479" y="293"/>
                  </a:lnTo>
                  <a:lnTo>
                    <a:pt x="455" y="268"/>
                  </a:lnTo>
                  <a:lnTo>
                    <a:pt x="455" y="258"/>
                  </a:lnTo>
                  <a:lnTo>
                    <a:pt x="479" y="268"/>
                  </a:lnTo>
                  <a:lnTo>
                    <a:pt x="488" y="243"/>
                  </a:lnTo>
                  <a:lnTo>
                    <a:pt x="479" y="233"/>
                  </a:lnTo>
                  <a:lnTo>
                    <a:pt x="499" y="222"/>
                  </a:lnTo>
                  <a:lnTo>
                    <a:pt x="488" y="187"/>
                  </a:lnTo>
                  <a:lnTo>
                    <a:pt x="499" y="187"/>
                  </a:lnTo>
                  <a:lnTo>
                    <a:pt x="488" y="164"/>
                  </a:lnTo>
                  <a:lnTo>
                    <a:pt x="499" y="164"/>
                  </a:lnTo>
                  <a:lnTo>
                    <a:pt x="513" y="174"/>
                  </a:lnTo>
                  <a:lnTo>
                    <a:pt x="513" y="153"/>
                  </a:lnTo>
                  <a:lnTo>
                    <a:pt x="499" y="140"/>
                  </a:lnTo>
                  <a:lnTo>
                    <a:pt x="499" y="94"/>
                  </a:lnTo>
                  <a:lnTo>
                    <a:pt x="533" y="94"/>
                  </a:lnTo>
                  <a:lnTo>
                    <a:pt x="533" y="84"/>
                  </a:lnTo>
                  <a:lnTo>
                    <a:pt x="581" y="59"/>
                  </a:lnTo>
                  <a:lnTo>
                    <a:pt x="568" y="49"/>
                  </a:lnTo>
                  <a:lnTo>
                    <a:pt x="547" y="49"/>
                  </a:lnTo>
                  <a:lnTo>
                    <a:pt x="523" y="69"/>
                  </a:lnTo>
                  <a:lnTo>
                    <a:pt x="488" y="59"/>
                  </a:lnTo>
                  <a:lnTo>
                    <a:pt x="465" y="84"/>
                  </a:lnTo>
                  <a:lnTo>
                    <a:pt x="479" y="49"/>
                  </a:lnTo>
                  <a:lnTo>
                    <a:pt x="444" y="49"/>
                  </a:lnTo>
                  <a:lnTo>
                    <a:pt x="465" y="49"/>
                  </a:lnTo>
                  <a:lnTo>
                    <a:pt x="488" y="34"/>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5" name="Freeform 4"/>
            <p:cNvSpPr>
              <a:spLocks/>
            </p:cNvSpPr>
            <p:nvPr/>
          </p:nvSpPr>
          <p:spPr bwMode="auto">
            <a:xfrm>
              <a:off x="2468" y="1699"/>
              <a:ext cx="119" cy="70"/>
            </a:xfrm>
            <a:custGeom>
              <a:avLst/>
              <a:gdLst>
                <a:gd name="T0" fmla="*/ 83 w 119"/>
                <a:gd name="T1" fmla="*/ 0 h 70"/>
                <a:gd name="T2" fmla="*/ 59 w 119"/>
                <a:gd name="T3" fmla="*/ 21 h 70"/>
                <a:gd name="T4" fmla="*/ 35 w 119"/>
                <a:gd name="T5" fmla="*/ 21 h 70"/>
                <a:gd name="T6" fmla="*/ 25 w 119"/>
                <a:gd name="T7" fmla="*/ 10 h 70"/>
                <a:gd name="T8" fmla="*/ 0 w 119"/>
                <a:gd name="T9" fmla="*/ 21 h 70"/>
                <a:gd name="T10" fmla="*/ 13 w 119"/>
                <a:gd name="T11" fmla="*/ 55 h 70"/>
                <a:gd name="T12" fmla="*/ 13 w 119"/>
                <a:gd name="T13" fmla="*/ 69 h 70"/>
                <a:gd name="T14" fmla="*/ 69 w 119"/>
                <a:gd name="T15" fmla="*/ 69 h 70"/>
                <a:gd name="T16" fmla="*/ 83 w 119"/>
                <a:gd name="T17" fmla="*/ 55 h 70"/>
                <a:gd name="T18" fmla="*/ 118 w 119"/>
                <a:gd name="T19" fmla="*/ 55 h 70"/>
                <a:gd name="T20" fmla="*/ 118 w 119"/>
                <a:gd name="T21" fmla="*/ 10 h 70"/>
                <a:gd name="T22" fmla="*/ 93 w 119"/>
                <a:gd name="T23" fmla="*/ 10 h 70"/>
                <a:gd name="T24" fmla="*/ 83 w 119"/>
                <a:gd name="T25" fmla="*/ 0 h 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
                <a:gd name="T40" fmla="*/ 0 h 70"/>
                <a:gd name="T41" fmla="*/ 119 w 119"/>
                <a:gd name="T42" fmla="*/ 70 h 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 h="70">
                  <a:moveTo>
                    <a:pt x="83" y="0"/>
                  </a:moveTo>
                  <a:lnTo>
                    <a:pt x="59" y="21"/>
                  </a:lnTo>
                  <a:lnTo>
                    <a:pt x="35" y="21"/>
                  </a:lnTo>
                  <a:lnTo>
                    <a:pt x="25" y="10"/>
                  </a:lnTo>
                  <a:lnTo>
                    <a:pt x="0" y="21"/>
                  </a:lnTo>
                  <a:lnTo>
                    <a:pt x="13" y="55"/>
                  </a:lnTo>
                  <a:lnTo>
                    <a:pt x="13" y="69"/>
                  </a:lnTo>
                  <a:lnTo>
                    <a:pt x="69" y="69"/>
                  </a:lnTo>
                  <a:lnTo>
                    <a:pt x="83" y="55"/>
                  </a:lnTo>
                  <a:lnTo>
                    <a:pt x="118" y="55"/>
                  </a:lnTo>
                  <a:lnTo>
                    <a:pt x="118" y="10"/>
                  </a:lnTo>
                  <a:lnTo>
                    <a:pt x="93" y="10"/>
                  </a:lnTo>
                  <a:lnTo>
                    <a:pt x="83"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grpSp>
          <p:nvGrpSpPr>
            <p:cNvPr id="6" name="Group 5"/>
            <p:cNvGrpSpPr>
              <a:grpSpLocks/>
            </p:cNvGrpSpPr>
            <p:nvPr/>
          </p:nvGrpSpPr>
          <p:grpSpPr bwMode="auto">
            <a:xfrm>
              <a:off x="967" y="1350"/>
              <a:ext cx="1334" cy="2110"/>
              <a:chOff x="967" y="1350"/>
              <a:chExt cx="1334" cy="2110"/>
            </a:xfrm>
          </p:grpSpPr>
          <p:sp>
            <p:nvSpPr>
              <p:cNvPr id="7" name="Freeform 6"/>
              <p:cNvSpPr>
                <a:spLocks/>
              </p:cNvSpPr>
              <p:nvPr/>
            </p:nvSpPr>
            <p:spPr bwMode="auto">
              <a:xfrm>
                <a:off x="1559" y="1466"/>
                <a:ext cx="183" cy="82"/>
              </a:xfrm>
              <a:custGeom>
                <a:avLst/>
                <a:gdLst>
                  <a:gd name="T0" fmla="*/ 79 w 183"/>
                  <a:gd name="T1" fmla="*/ 10 h 82"/>
                  <a:gd name="T2" fmla="*/ 58 w 183"/>
                  <a:gd name="T3" fmla="*/ 10 h 82"/>
                  <a:gd name="T4" fmla="*/ 45 w 183"/>
                  <a:gd name="T5" fmla="*/ 10 h 82"/>
                  <a:gd name="T6" fmla="*/ 10 w 183"/>
                  <a:gd name="T7" fmla="*/ 25 h 82"/>
                  <a:gd name="T8" fmla="*/ 0 w 183"/>
                  <a:gd name="T9" fmla="*/ 46 h 82"/>
                  <a:gd name="T10" fmla="*/ 34 w 183"/>
                  <a:gd name="T11" fmla="*/ 46 h 82"/>
                  <a:gd name="T12" fmla="*/ 58 w 183"/>
                  <a:gd name="T13" fmla="*/ 34 h 82"/>
                  <a:gd name="T14" fmla="*/ 45 w 183"/>
                  <a:gd name="T15" fmla="*/ 59 h 82"/>
                  <a:gd name="T16" fmla="*/ 79 w 183"/>
                  <a:gd name="T17" fmla="*/ 59 h 82"/>
                  <a:gd name="T18" fmla="*/ 79 w 183"/>
                  <a:gd name="T19" fmla="*/ 81 h 82"/>
                  <a:gd name="T20" fmla="*/ 127 w 183"/>
                  <a:gd name="T21" fmla="*/ 71 h 82"/>
                  <a:gd name="T22" fmla="*/ 182 w 183"/>
                  <a:gd name="T23" fmla="*/ 59 h 82"/>
                  <a:gd name="T24" fmla="*/ 172 w 183"/>
                  <a:gd name="T25" fmla="*/ 46 h 82"/>
                  <a:gd name="T26" fmla="*/ 147 w 183"/>
                  <a:gd name="T27" fmla="*/ 46 h 82"/>
                  <a:gd name="T28" fmla="*/ 161 w 183"/>
                  <a:gd name="T29" fmla="*/ 25 h 82"/>
                  <a:gd name="T30" fmla="*/ 137 w 183"/>
                  <a:gd name="T31" fmla="*/ 25 h 82"/>
                  <a:gd name="T32" fmla="*/ 137 w 183"/>
                  <a:gd name="T33" fmla="*/ 0 h 82"/>
                  <a:gd name="T34" fmla="*/ 127 w 183"/>
                  <a:gd name="T35" fmla="*/ 0 h 82"/>
                  <a:gd name="T36" fmla="*/ 102 w 183"/>
                  <a:gd name="T37" fmla="*/ 34 h 82"/>
                  <a:gd name="T38" fmla="*/ 79 w 183"/>
                  <a:gd name="T39" fmla="*/ 10 h 8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3"/>
                  <a:gd name="T61" fmla="*/ 0 h 82"/>
                  <a:gd name="T62" fmla="*/ 183 w 183"/>
                  <a:gd name="T63" fmla="*/ 82 h 8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3" h="82">
                    <a:moveTo>
                      <a:pt x="79" y="10"/>
                    </a:moveTo>
                    <a:lnTo>
                      <a:pt x="58" y="10"/>
                    </a:lnTo>
                    <a:lnTo>
                      <a:pt x="45" y="10"/>
                    </a:lnTo>
                    <a:lnTo>
                      <a:pt x="10" y="25"/>
                    </a:lnTo>
                    <a:lnTo>
                      <a:pt x="0" y="46"/>
                    </a:lnTo>
                    <a:lnTo>
                      <a:pt x="34" y="46"/>
                    </a:lnTo>
                    <a:lnTo>
                      <a:pt x="58" y="34"/>
                    </a:lnTo>
                    <a:lnTo>
                      <a:pt x="45" y="59"/>
                    </a:lnTo>
                    <a:lnTo>
                      <a:pt x="79" y="59"/>
                    </a:lnTo>
                    <a:lnTo>
                      <a:pt x="79" y="81"/>
                    </a:lnTo>
                    <a:lnTo>
                      <a:pt x="127" y="71"/>
                    </a:lnTo>
                    <a:lnTo>
                      <a:pt x="182" y="59"/>
                    </a:lnTo>
                    <a:lnTo>
                      <a:pt x="172" y="46"/>
                    </a:lnTo>
                    <a:lnTo>
                      <a:pt x="147" y="46"/>
                    </a:lnTo>
                    <a:lnTo>
                      <a:pt x="161" y="25"/>
                    </a:lnTo>
                    <a:lnTo>
                      <a:pt x="137" y="25"/>
                    </a:lnTo>
                    <a:lnTo>
                      <a:pt x="137" y="0"/>
                    </a:lnTo>
                    <a:lnTo>
                      <a:pt x="127" y="0"/>
                    </a:lnTo>
                    <a:lnTo>
                      <a:pt x="102" y="34"/>
                    </a:lnTo>
                    <a:lnTo>
                      <a:pt x="79" y="1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8" name="Freeform 7"/>
              <p:cNvSpPr>
                <a:spLocks/>
              </p:cNvSpPr>
              <p:nvPr/>
            </p:nvSpPr>
            <p:spPr bwMode="auto">
              <a:xfrm>
                <a:off x="1672" y="1441"/>
                <a:ext cx="59" cy="26"/>
              </a:xfrm>
              <a:custGeom>
                <a:avLst/>
                <a:gdLst>
                  <a:gd name="T0" fmla="*/ 49 w 59"/>
                  <a:gd name="T1" fmla="*/ 0 h 26"/>
                  <a:gd name="T2" fmla="*/ 13 w 59"/>
                  <a:gd name="T3" fmla="*/ 0 h 26"/>
                  <a:gd name="T4" fmla="*/ 0 w 59"/>
                  <a:gd name="T5" fmla="*/ 14 h 26"/>
                  <a:gd name="T6" fmla="*/ 34 w 59"/>
                  <a:gd name="T7" fmla="*/ 14 h 26"/>
                  <a:gd name="T8" fmla="*/ 0 w 59"/>
                  <a:gd name="T9" fmla="*/ 25 h 26"/>
                  <a:gd name="T10" fmla="*/ 49 w 59"/>
                  <a:gd name="T11" fmla="*/ 25 h 26"/>
                  <a:gd name="T12" fmla="*/ 58 w 59"/>
                  <a:gd name="T13" fmla="*/ 14 h 26"/>
                  <a:gd name="T14" fmla="*/ 49 w 59"/>
                  <a:gd name="T15" fmla="*/ 0 h 26"/>
                  <a:gd name="T16" fmla="*/ 0 60000 65536"/>
                  <a:gd name="T17" fmla="*/ 0 60000 65536"/>
                  <a:gd name="T18" fmla="*/ 0 60000 65536"/>
                  <a:gd name="T19" fmla="*/ 0 60000 65536"/>
                  <a:gd name="T20" fmla="*/ 0 60000 65536"/>
                  <a:gd name="T21" fmla="*/ 0 60000 65536"/>
                  <a:gd name="T22" fmla="*/ 0 60000 65536"/>
                  <a:gd name="T23" fmla="*/ 0 60000 65536"/>
                  <a:gd name="T24" fmla="*/ 0 w 59"/>
                  <a:gd name="T25" fmla="*/ 0 h 26"/>
                  <a:gd name="T26" fmla="*/ 59 w 59"/>
                  <a:gd name="T27" fmla="*/ 26 h 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 h="26">
                    <a:moveTo>
                      <a:pt x="49" y="0"/>
                    </a:moveTo>
                    <a:lnTo>
                      <a:pt x="13" y="0"/>
                    </a:lnTo>
                    <a:lnTo>
                      <a:pt x="0" y="14"/>
                    </a:lnTo>
                    <a:lnTo>
                      <a:pt x="34" y="14"/>
                    </a:lnTo>
                    <a:lnTo>
                      <a:pt x="0" y="25"/>
                    </a:lnTo>
                    <a:lnTo>
                      <a:pt x="49" y="25"/>
                    </a:lnTo>
                    <a:lnTo>
                      <a:pt x="58" y="14"/>
                    </a:lnTo>
                    <a:lnTo>
                      <a:pt x="49"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9" name="Freeform 8"/>
              <p:cNvSpPr>
                <a:spLocks/>
              </p:cNvSpPr>
              <p:nvPr/>
            </p:nvSpPr>
            <p:spPr bwMode="auto">
              <a:xfrm>
                <a:off x="1754" y="1432"/>
                <a:ext cx="56" cy="44"/>
              </a:xfrm>
              <a:custGeom>
                <a:avLst/>
                <a:gdLst>
                  <a:gd name="T0" fmla="*/ 55 w 56"/>
                  <a:gd name="T1" fmla="*/ 33 h 44"/>
                  <a:gd name="T2" fmla="*/ 55 w 56"/>
                  <a:gd name="T3" fmla="*/ 23 h 44"/>
                  <a:gd name="T4" fmla="*/ 34 w 56"/>
                  <a:gd name="T5" fmla="*/ 23 h 44"/>
                  <a:gd name="T6" fmla="*/ 20 w 56"/>
                  <a:gd name="T7" fmla="*/ 0 h 44"/>
                  <a:gd name="T8" fmla="*/ 0 w 56"/>
                  <a:gd name="T9" fmla="*/ 0 h 44"/>
                  <a:gd name="T10" fmla="*/ 0 w 56"/>
                  <a:gd name="T11" fmla="*/ 10 h 44"/>
                  <a:gd name="T12" fmla="*/ 10 w 56"/>
                  <a:gd name="T13" fmla="*/ 23 h 44"/>
                  <a:gd name="T14" fmla="*/ 0 w 56"/>
                  <a:gd name="T15" fmla="*/ 33 h 44"/>
                  <a:gd name="T16" fmla="*/ 0 w 56"/>
                  <a:gd name="T17" fmla="*/ 43 h 44"/>
                  <a:gd name="T18" fmla="*/ 34 w 56"/>
                  <a:gd name="T19" fmla="*/ 33 h 44"/>
                  <a:gd name="T20" fmla="*/ 45 w 56"/>
                  <a:gd name="T21" fmla="*/ 33 h 44"/>
                  <a:gd name="T22" fmla="*/ 55 w 56"/>
                  <a:gd name="T23" fmla="*/ 33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6"/>
                  <a:gd name="T37" fmla="*/ 0 h 44"/>
                  <a:gd name="T38" fmla="*/ 56 w 56"/>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6" h="44">
                    <a:moveTo>
                      <a:pt x="55" y="33"/>
                    </a:moveTo>
                    <a:lnTo>
                      <a:pt x="55" y="23"/>
                    </a:lnTo>
                    <a:lnTo>
                      <a:pt x="34" y="23"/>
                    </a:lnTo>
                    <a:lnTo>
                      <a:pt x="20" y="0"/>
                    </a:lnTo>
                    <a:lnTo>
                      <a:pt x="0" y="0"/>
                    </a:lnTo>
                    <a:lnTo>
                      <a:pt x="0" y="10"/>
                    </a:lnTo>
                    <a:lnTo>
                      <a:pt x="10" y="23"/>
                    </a:lnTo>
                    <a:lnTo>
                      <a:pt x="0" y="33"/>
                    </a:lnTo>
                    <a:lnTo>
                      <a:pt x="0" y="43"/>
                    </a:lnTo>
                    <a:lnTo>
                      <a:pt x="34" y="33"/>
                    </a:lnTo>
                    <a:lnTo>
                      <a:pt x="45" y="33"/>
                    </a:lnTo>
                    <a:lnTo>
                      <a:pt x="55" y="33"/>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10" name="Freeform 9"/>
              <p:cNvSpPr>
                <a:spLocks/>
              </p:cNvSpPr>
              <p:nvPr/>
            </p:nvSpPr>
            <p:spPr bwMode="auto">
              <a:xfrm>
                <a:off x="1824" y="1441"/>
                <a:ext cx="33" cy="49"/>
              </a:xfrm>
              <a:custGeom>
                <a:avLst/>
                <a:gdLst>
                  <a:gd name="T0" fmla="*/ 19 w 33"/>
                  <a:gd name="T1" fmla="*/ 48 h 49"/>
                  <a:gd name="T2" fmla="*/ 32 w 33"/>
                  <a:gd name="T3" fmla="*/ 35 h 49"/>
                  <a:gd name="T4" fmla="*/ 19 w 33"/>
                  <a:gd name="T5" fmla="*/ 24 h 49"/>
                  <a:gd name="T6" fmla="*/ 9 w 33"/>
                  <a:gd name="T7" fmla="*/ 13 h 49"/>
                  <a:gd name="T8" fmla="*/ 9 w 33"/>
                  <a:gd name="T9" fmla="*/ 0 h 49"/>
                  <a:gd name="T10" fmla="*/ 0 w 33"/>
                  <a:gd name="T11" fmla="*/ 0 h 49"/>
                  <a:gd name="T12" fmla="*/ 0 w 33"/>
                  <a:gd name="T13" fmla="*/ 24 h 49"/>
                  <a:gd name="T14" fmla="*/ 9 w 33"/>
                  <a:gd name="T15" fmla="*/ 48 h 49"/>
                  <a:gd name="T16" fmla="*/ 19 w 33"/>
                  <a:gd name="T17" fmla="*/ 48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49"/>
                  <a:gd name="T29" fmla="*/ 33 w 33"/>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49">
                    <a:moveTo>
                      <a:pt x="19" y="48"/>
                    </a:moveTo>
                    <a:lnTo>
                      <a:pt x="32" y="35"/>
                    </a:lnTo>
                    <a:lnTo>
                      <a:pt x="19" y="24"/>
                    </a:lnTo>
                    <a:lnTo>
                      <a:pt x="9" y="13"/>
                    </a:lnTo>
                    <a:lnTo>
                      <a:pt x="9" y="0"/>
                    </a:lnTo>
                    <a:lnTo>
                      <a:pt x="0" y="0"/>
                    </a:lnTo>
                    <a:lnTo>
                      <a:pt x="0" y="24"/>
                    </a:lnTo>
                    <a:lnTo>
                      <a:pt x="9" y="48"/>
                    </a:lnTo>
                    <a:lnTo>
                      <a:pt x="19" y="48"/>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11" name="Freeform 10"/>
              <p:cNvSpPr>
                <a:spLocks/>
              </p:cNvSpPr>
              <p:nvPr/>
            </p:nvSpPr>
            <p:spPr bwMode="auto">
              <a:xfrm>
                <a:off x="1514" y="1523"/>
                <a:ext cx="217" cy="108"/>
              </a:xfrm>
              <a:custGeom>
                <a:avLst/>
                <a:gdLst>
                  <a:gd name="T0" fmla="*/ 89 w 217"/>
                  <a:gd name="T1" fmla="*/ 11 h 108"/>
                  <a:gd name="T2" fmla="*/ 45 w 217"/>
                  <a:gd name="T3" fmla="*/ 11 h 108"/>
                  <a:gd name="T4" fmla="*/ 20 w 217"/>
                  <a:gd name="T5" fmla="*/ 0 h 108"/>
                  <a:gd name="T6" fmla="*/ 34 w 217"/>
                  <a:gd name="T7" fmla="*/ 11 h 108"/>
                  <a:gd name="T8" fmla="*/ 0 w 217"/>
                  <a:gd name="T9" fmla="*/ 46 h 108"/>
                  <a:gd name="T10" fmla="*/ 0 w 217"/>
                  <a:gd name="T11" fmla="*/ 57 h 108"/>
                  <a:gd name="T12" fmla="*/ 10 w 217"/>
                  <a:gd name="T13" fmla="*/ 71 h 108"/>
                  <a:gd name="T14" fmla="*/ 20 w 217"/>
                  <a:gd name="T15" fmla="*/ 82 h 108"/>
                  <a:gd name="T16" fmla="*/ 34 w 217"/>
                  <a:gd name="T17" fmla="*/ 82 h 108"/>
                  <a:gd name="T18" fmla="*/ 34 w 217"/>
                  <a:gd name="T19" fmla="*/ 71 h 108"/>
                  <a:gd name="T20" fmla="*/ 45 w 217"/>
                  <a:gd name="T21" fmla="*/ 71 h 108"/>
                  <a:gd name="T22" fmla="*/ 69 w 217"/>
                  <a:gd name="T23" fmla="*/ 46 h 108"/>
                  <a:gd name="T24" fmla="*/ 79 w 217"/>
                  <a:gd name="T25" fmla="*/ 46 h 108"/>
                  <a:gd name="T26" fmla="*/ 69 w 217"/>
                  <a:gd name="T27" fmla="*/ 57 h 108"/>
                  <a:gd name="T28" fmla="*/ 69 w 217"/>
                  <a:gd name="T29" fmla="*/ 82 h 108"/>
                  <a:gd name="T30" fmla="*/ 79 w 217"/>
                  <a:gd name="T31" fmla="*/ 71 h 108"/>
                  <a:gd name="T32" fmla="*/ 69 w 217"/>
                  <a:gd name="T33" fmla="*/ 82 h 108"/>
                  <a:gd name="T34" fmla="*/ 69 w 217"/>
                  <a:gd name="T35" fmla="*/ 92 h 108"/>
                  <a:gd name="T36" fmla="*/ 103 w 217"/>
                  <a:gd name="T37" fmla="*/ 107 h 108"/>
                  <a:gd name="T38" fmla="*/ 137 w 217"/>
                  <a:gd name="T39" fmla="*/ 107 h 108"/>
                  <a:gd name="T40" fmla="*/ 158 w 217"/>
                  <a:gd name="T41" fmla="*/ 92 h 108"/>
                  <a:gd name="T42" fmla="*/ 182 w 217"/>
                  <a:gd name="T43" fmla="*/ 107 h 108"/>
                  <a:gd name="T44" fmla="*/ 216 w 217"/>
                  <a:gd name="T45" fmla="*/ 107 h 108"/>
                  <a:gd name="T46" fmla="*/ 216 w 217"/>
                  <a:gd name="T47" fmla="*/ 92 h 108"/>
                  <a:gd name="T48" fmla="*/ 192 w 217"/>
                  <a:gd name="T49" fmla="*/ 82 h 108"/>
                  <a:gd name="T50" fmla="*/ 207 w 217"/>
                  <a:gd name="T51" fmla="*/ 57 h 108"/>
                  <a:gd name="T52" fmla="*/ 216 w 217"/>
                  <a:gd name="T53" fmla="*/ 46 h 108"/>
                  <a:gd name="T54" fmla="*/ 216 w 217"/>
                  <a:gd name="T55" fmla="*/ 22 h 108"/>
                  <a:gd name="T56" fmla="*/ 182 w 217"/>
                  <a:gd name="T57" fmla="*/ 22 h 108"/>
                  <a:gd name="T58" fmla="*/ 182 w 217"/>
                  <a:gd name="T59" fmla="*/ 46 h 108"/>
                  <a:gd name="T60" fmla="*/ 158 w 217"/>
                  <a:gd name="T61" fmla="*/ 46 h 108"/>
                  <a:gd name="T62" fmla="*/ 158 w 217"/>
                  <a:gd name="T63" fmla="*/ 71 h 108"/>
                  <a:gd name="T64" fmla="*/ 137 w 217"/>
                  <a:gd name="T65" fmla="*/ 36 h 108"/>
                  <a:gd name="T66" fmla="*/ 123 w 217"/>
                  <a:gd name="T67" fmla="*/ 46 h 108"/>
                  <a:gd name="T68" fmla="*/ 113 w 217"/>
                  <a:gd name="T69" fmla="*/ 36 h 108"/>
                  <a:gd name="T70" fmla="*/ 123 w 217"/>
                  <a:gd name="T71" fmla="*/ 22 h 108"/>
                  <a:gd name="T72" fmla="*/ 103 w 217"/>
                  <a:gd name="T73" fmla="*/ 22 h 108"/>
                  <a:gd name="T74" fmla="*/ 89 w 217"/>
                  <a:gd name="T75" fmla="*/ 11 h 1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7"/>
                  <a:gd name="T115" fmla="*/ 0 h 108"/>
                  <a:gd name="T116" fmla="*/ 217 w 217"/>
                  <a:gd name="T117" fmla="*/ 108 h 1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7" h="108">
                    <a:moveTo>
                      <a:pt x="89" y="11"/>
                    </a:moveTo>
                    <a:lnTo>
                      <a:pt x="45" y="11"/>
                    </a:lnTo>
                    <a:lnTo>
                      <a:pt x="20" y="0"/>
                    </a:lnTo>
                    <a:lnTo>
                      <a:pt x="34" y="11"/>
                    </a:lnTo>
                    <a:lnTo>
                      <a:pt x="0" y="46"/>
                    </a:lnTo>
                    <a:lnTo>
                      <a:pt x="0" y="57"/>
                    </a:lnTo>
                    <a:lnTo>
                      <a:pt x="10" y="71"/>
                    </a:lnTo>
                    <a:lnTo>
                      <a:pt x="20" y="82"/>
                    </a:lnTo>
                    <a:lnTo>
                      <a:pt x="34" y="82"/>
                    </a:lnTo>
                    <a:lnTo>
                      <a:pt x="34" y="71"/>
                    </a:lnTo>
                    <a:lnTo>
                      <a:pt x="45" y="71"/>
                    </a:lnTo>
                    <a:lnTo>
                      <a:pt x="69" y="46"/>
                    </a:lnTo>
                    <a:lnTo>
                      <a:pt x="79" y="46"/>
                    </a:lnTo>
                    <a:lnTo>
                      <a:pt x="69" y="57"/>
                    </a:lnTo>
                    <a:lnTo>
                      <a:pt x="69" y="82"/>
                    </a:lnTo>
                    <a:lnTo>
                      <a:pt x="79" y="71"/>
                    </a:lnTo>
                    <a:lnTo>
                      <a:pt x="69" y="82"/>
                    </a:lnTo>
                    <a:lnTo>
                      <a:pt x="69" y="92"/>
                    </a:lnTo>
                    <a:lnTo>
                      <a:pt x="103" y="107"/>
                    </a:lnTo>
                    <a:lnTo>
                      <a:pt x="137" y="107"/>
                    </a:lnTo>
                    <a:lnTo>
                      <a:pt x="158" y="92"/>
                    </a:lnTo>
                    <a:lnTo>
                      <a:pt x="182" y="107"/>
                    </a:lnTo>
                    <a:lnTo>
                      <a:pt x="216" y="107"/>
                    </a:lnTo>
                    <a:lnTo>
                      <a:pt x="216" y="92"/>
                    </a:lnTo>
                    <a:lnTo>
                      <a:pt x="192" y="82"/>
                    </a:lnTo>
                    <a:lnTo>
                      <a:pt x="207" y="57"/>
                    </a:lnTo>
                    <a:lnTo>
                      <a:pt x="216" y="46"/>
                    </a:lnTo>
                    <a:lnTo>
                      <a:pt x="216" y="22"/>
                    </a:lnTo>
                    <a:lnTo>
                      <a:pt x="182" y="22"/>
                    </a:lnTo>
                    <a:lnTo>
                      <a:pt x="182" y="46"/>
                    </a:lnTo>
                    <a:lnTo>
                      <a:pt x="158" y="46"/>
                    </a:lnTo>
                    <a:lnTo>
                      <a:pt x="158" y="71"/>
                    </a:lnTo>
                    <a:lnTo>
                      <a:pt x="137" y="36"/>
                    </a:lnTo>
                    <a:lnTo>
                      <a:pt x="123" y="46"/>
                    </a:lnTo>
                    <a:lnTo>
                      <a:pt x="113" y="36"/>
                    </a:lnTo>
                    <a:lnTo>
                      <a:pt x="123" y="22"/>
                    </a:lnTo>
                    <a:lnTo>
                      <a:pt x="103" y="22"/>
                    </a:lnTo>
                    <a:lnTo>
                      <a:pt x="89" y="11"/>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12" name="Freeform 11"/>
              <p:cNvSpPr>
                <a:spLocks/>
              </p:cNvSpPr>
              <p:nvPr/>
            </p:nvSpPr>
            <p:spPr bwMode="auto">
              <a:xfrm>
                <a:off x="1741" y="1547"/>
                <a:ext cx="59" cy="68"/>
              </a:xfrm>
              <a:custGeom>
                <a:avLst/>
                <a:gdLst>
                  <a:gd name="T0" fmla="*/ 58 w 59"/>
                  <a:gd name="T1" fmla="*/ 0 h 68"/>
                  <a:gd name="T2" fmla="*/ 48 w 59"/>
                  <a:gd name="T3" fmla="*/ 0 h 68"/>
                  <a:gd name="T4" fmla="*/ 24 w 59"/>
                  <a:gd name="T5" fmla="*/ 0 h 68"/>
                  <a:gd name="T6" fmla="*/ 13 w 59"/>
                  <a:gd name="T7" fmla="*/ 13 h 68"/>
                  <a:gd name="T8" fmla="*/ 24 w 59"/>
                  <a:gd name="T9" fmla="*/ 13 h 68"/>
                  <a:gd name="T10" fmla="*/ 24 w 59"/>
                  <a:gd name="T11" fmla="*/ 23 h 68"/>
                  <a:gd name="T12" fmla="*/ 0 w 59"/>
                  <a:gd name="T13" fmla="*/ 23 h 68"/>
                  <a:gd name="T14" fmla="*/ 0 w 59"/>
                  <a:gd name="T15" fmla="*/ 47 h 68"/>
                  <a:gd name="T16" fmla="*/ 13 w 59"/>
                  <a:gd name="T17" fmla="*/ 47 h 68"/>
                  <a:gd name="T18" fmla="*/ 24 w 59"/>
                  <a:gd name="T19" fmla="*/ 47 h 68"/>
                  <a:gd name="T20" fmla="*/ 34 w 59"/>
                  <a:gd name="T21" fmla="*/ 67 h 68"/>
                  <a:gd name="T22" fmla="*/ 58 w 59"/>
                  <a:gd name="T23" fmla="*/ 47 h 68"/>
                  <a:gd name="T24" fmla="*/ 48 w 59"/>
                  <a:gd name="T25" fmla="*/ 34 h 68"/>
                  <a:gd name="T26" fmla="*/ 58 w 59"/>
                  <a:gd name="T27" fmla="*/ 34 h 68"/>
                  <a:gd name="T28" fmla="*/ 48 w 59"/>
                  <a:gd name="T29" fmla="*/ 23 h 68"/>
                  <a:gd name="T30" fmla="*/ 58 w 59"/>
                  <a:gd name="T31" fmla="*/ 13 h 68"/>
                  <a:gd name="T32" fmla="*/ 58 w 59"/>
                  <a:gd name="T33" fmla="*/ 0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9"/>
                  <a:gd name="T52" fmla="*/ 0 h 68"/>
                  <a:gd name="T53" fmla="*/ 59 w 59"/>
                  <a:gd name="T54" fmla="*/ 68 h 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9" h="68">
                    <a:moveTo>
                      <a:pt x="58" y="0"/>
                    </a:moveTo>
                    <a:lnTo>
                      <a:pt x="48" y="0"/>
                    </a:lnTo>
                    <a:lnTo>
                      <a:pt x="24" y="0"/>
                    </a:lnTo>
                    <a:lnTo>
                      <a:pt x="13" y="13"/>
                    </a:lnTo>
                    <a:lnTo>
                      <a:pt x="24" y="13"/>
                    </a:lnTo>
                    <a:lnTo>
                      <a:pt x="24" y="23"/>
                    </a:lnTo>
                    <a:lnTo>
                      <a:pt x="0" y="23"/>
                    </a:lnTo>
                    <a:lnTo>
                      <a:pt x="0" y="47"/>
                    </a:lnTo>
                    <a:lnTo>
                      <a:pt x="13" y="47"/>
                    </a:lnTo>
                    <a:lnTo>
                      <a:pt x="24" y="47"/>
                    </a:lnTo>
                    <a:lnTo>
                      <a:pt x="34" y="67"/>
                    </a:lnTo>
                    <a:lnTo>
                      <a:pt x="58" y="47"/>
                    </a:lnTo>
                    <a:lnTo>
                      <a:pt x="48" y="34"/>
                    </a:lnTo>
                    <a:lnTo>
                      <a:pt x="58" y="34"/>
                    </a:lnTo>
                    <a:lnTo>
                      <a:pt x="48" y="23"/>
                    </a:lnTo>
                    <a:lnTo>
                      <a:pt x="58" y="13"/>
                    </a:lnTo>
                    <a:lnTo>
                      <a:pt x="58"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13" name="Freeform 12"/>
              <p:cNvSpPr>
                <a:spLocks/>
              </p:cNvSpPr>
              <p:nvPr/>
            </p:nvSpPr>
            <p:spPr bwMode="auto">
              <a:xfrm>
                <a:off x="1741" y="1499"/>
                <a:ext cx="84" cy="37"/>
              </a:xfrm>
              <a:custGeom>
                <a:avLst/>
                <a:gdLst>
                  <a:gd name="T0" fmla="*/ 0 w 84"/>
                  <a:gd name="T1" fmla="*/ 0 h 37"/>
                  <a:gd name="T2" fmla="*/ 0 w 84"/>
                  <a:gd name="T3" fmla="*/ 11 h 37"/>
                  <a:gd name="T4" fmla="*/ 13 w 84"/>
                  <a:gd name="T5" fmla="*/ 25 h 37"/>
                  <a:gd name="T6" fmla="*/ 48 w 84"/>
                  <a:gd name="T7" fmla="*/ 25 h 37"/>
                  <a:gd name="T8" fmla="*/ 34 w 84"/>
                  <a:gd name="T9" fmla="*/ 36 h 37"/>
                  <a:gd name="T10" fmla="*/ 70 w 84"/>
                  <a:gd name="T11" fmla="*/ 36 h 37"/>
                  <a:gd name="T12" fmla="*/ 70 w 84"/>
                  <a:gd name="T13" fmla="*/ 25 h 37"/>
                  <a:gd name="T14" fmla="*/ 83 w 84"/>
                  <a:gd name="T15" fmla="*/ 0 h 37"/>
                  <a:gd name="T16" fmla="*/ 48 w 84"/>
                  <a:gd name="T17" fmla="*/ 0 h 37"/>
                  <a:gd name="T18" fmla="*/ 34 w 84"/>
                  <a:gd name="T19" fmla="*/ 11 h 37"/>
                  <a:gd name="T20" fmla="*/ 13 w 84"/>
                  <a:gd name="T21" fmla="*/ 11 h 37"/>
                  <a:gd name="T22" fmla="*/ 0 w 84"/>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4"/>
                  <a:gd name="T37" fmla="*/ 0 h 37"/>
                  <a:gd name="T38" fmla="*/ 84 w 84"/>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4" h="37">
                    <a:moveTo>
                      <a:pt x="0" y="0"/>
                    </a:moveTo>
                    <a:lnTo>
                      <a:pt x="0" y="11"/>
                    </a:lnTo>
                    <a:lnTo>
                      <a:pt x="13" y="25"/>
                    </a:lnTo>
                    <a:lnTo>
                      <a:pt x="48" y="25"/>
                    </a:lnTo>
                    <a:lnTo>
                      <a:pt x="34" y="36"/>
                    </a:lnTo>
                    <a:lnTo>
                      <a:pt x="70" y="36"/>
                    </a:lnTo>
                    <a:lnTo>
                      <a:pt x="70" y="25"/>
                    </a:lnTo>
                    <a:lnTo>
                      <a:pt x="83" y="0"/>
                    </a:lnTo>
                    <a:lnTo>
                      <a:pt x="48" y="0"/>
                    </a:lnTo>
                    <a:lnTo>
                      <a:pt x="34" y="11"/>
                    </a:lnTo>
                    <a:lnTo>
                      <a:pt x="13" y="11"/>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14" name="Freeform 13"/>
              <p:cNvSpPr>
                <a:spLocks/>
              </p:cNvSpPr>
              <p:nvPr/>
            </p:nvSpPr>
            <p:spPr bwMode="auto">
              <a:xfrm>
                <a:off x="1856" y="1547"/>
                <a:ext cx="263" cy="243"/>
              </a:xfrm>
              <a:custGeom>
                <a:avLst/>
                <a:gdLst>
                  <a:gd name="T0" fmla="*/ 45 w 263"/>
                  <a:gd name="T1" fmla="*/ 0 h 243"/>
                  <a:gd name="T2" fmla="*/ 35 w 263"/>
                  <a:gd name="T3" fmla="*/ 13 h 243"/>
                  <a:gd name="T4" fmla="*/ 0 w 263"/>
                  <a:gd name="T5" fmla="*/ 48 h 243"/>
                  <a:gd name="T6" fmla="*/ 10 w 263"/>
                  <a:gd name="T7" fmla="*/ 68 h 243"/>
                  <a:gd name="T8" fmla="*/ 55 w 263"/>
                  <a:gd name="T9" fmla="*/ 83 h 243"/>
                  <a:gd name="T10" fmla="*/ 103 w 263"/>
                  <a:gd name="T11" fmla="*/ 83 h 243"/>
                  <a:gd name="T12" fmla="*/ 114 w 263"/>
                  <a:gd name="T13" fmla="*/ 103 h 243"/>
                  <a:gd name="T14" fmla="*/ 139 w 263"/>
                  <a:gd name="T15" fmla="*/ 103 h 243"/>
                  <a:gd name="T16" fmla="*/ 159 w 263"/>
                  <a:gd name="T17" fmla="*/ 128 h 243"/>
                  <a:gd name="T18" fmla="*/ 148 w 263"/>
                  <a:gd name="T19" fmla="*/ 152 h 243"/>
                  <a:gd name="T20" fmla="*/ 124 w 263"/>
                  <a:gd name="T21" fmla="*/ 173 h 243"/>
                  <a:gd name="T22" fmla="*/ 103 w 263"/>
                  <a:gd name="T23" fmla="*/ 173 h 243"/>
                  <a:gd name="T24" fmla="*/ 80 w 263"/>
                  <a:gd name="T25" fmla="*/ 186 h 243"/>
                  <a:gd name="T26" fmla="*/ 139 w 263"/>
                  <a:gd name="T27" fmla="*/ 197 h 243"/>
                  <a:gd name="T28" fmla="*/ 173 w 263"/>
                  <a:gd name="T29" fmla="*/ 232 h 243"/>
                  <a:gd name="T30" fmla="*/ 207 w 263"/>
                  <a:gd name="T31" fmla="*/ 242 h 243"/>
                  <a:gd name="T32" fmla="*/ 207 w 263"/>
                  <a:gd name="T33" fmla="*/ 232 h 243"/>
                  <a:gd name="T34" fmla="*/ 183 w 263"/>
                  <a:gd name="T35" fmla="*/ 207 h 243"/>
                  <a:gd name="T36" fmla="*/ 217 w 263"/>
                  <a:gd name="T37" fmla="*/ 232 h 243"/>
                  <a:gd name="T38" fmla="*/ 228 w 263"/>
                  <a:gd name="T39" fmla="*/ 221 h 243"/>
                  <a:gd name="T40" fmla="*/ 207 w 263"/>
                  <a:gd name="T41" fmla="*/ 186 h 243"/>
                  <a:gd name="T42" fmla="*/ 207 w 263"/>
                  <a:gd name="T43" fmla="*/ 162 h 243"/>
                  <a:gd name="T44" fmla="*/ 217 w 263"/>
                  <a:gd name="T45" fmla="*/ 162 h 243"/>
                  <a:gd name="T46" fmla="*/ 228 w 263"/>
                  <a:gd name="T47" fmla="*/ 186 h 243"/>
                  <a:gd name="T48" fmla="*/ 253 w 263"/>
                  <a:gd name="T49" fmla="*/ 186 h 243"/>
                  <a:gd name="T50" fmla="*/ 262 w 263"/>
                  <a:gd name="T51" fmla="*/ 173 h 243"/>
                  <a:gd name="T52" fmla="*/ 262 w 263"/>
                  <a:gd name="T53" fmla="*/ 138 h 243"/>
                  <a:gd name="T54" fmla="*/ 241 w 263"/>
                  <a:gd name="T55" fmla="*/ 128 h 243"/>
                  <a:gd name="T56" fmla="*/ 217 w 263"/>
                  <a:gd name="T57" fmla="*/ 128 h 243"/>
                  <a:gd name="T58" fmla="*/ 217 w 263"/>
                  <a:gd name="T59" fmla="*/ 117 h 243"/>
                  <a:gd name="T60" fmla="*/ 194 w 263"/>
                  <a:gd name="T61" fmla="*/ 103 h 243"/>
                  <a:gd name="T62" fmla="*/ 217 w 263"/>
                  <a:gd name="T63" fmla="*/ 103 h 243"/>
                  <a:gd name="T64" fmla="*/ 217 w 263"/>
                  <a:gd name="T65" fmla="*/ 93 h 243"/>
                  <a:gd name="T66" fmla="*/ 207 w 263"/>
                  <a:gd name="T67" fmla="*/ 68 h 243"/>
                  <a:gd name="T68" fmla="*/ 207 w 263"/>
                  <a:gd name="T69" fmla="*/ 59 h 243"/>
                  <a:gd name="T70" fmla="*/ 173 w 263"/>
                  <a:gd name="T71" fmla="*/ 59 h 243"/>
                  <a:gd name="T72" fmla="*/ 159 w 263"/>
                  <a:gd name="T73" fmla="*/ 48 h 243"/>
                  <a:gd name="T74" fmla="*/ 148 w 263"/>
                  <a:gd name="T75" fmla="*/ 34 h 243"/>
                  <a:gd name="T76" fmla="*/ 124 w 263"/>
                  <a:gd name="T77" fmla="*/ 13 h 243"/>
                  <a:gd name="T78" fmla="*/ 89 w 263"/>
                  <a:gd name="T79" fmla="*/ 13 h 243"/>
                  <a:gd name="T80" fmla="*/ 69 w 263"/>
                  <a:gd name="T81" fmla="*/ 13 h 243"/>
                  <a:gd name="T82" fmla="*/ 45 w 263"/>
                  <a:gd name="T83" fmla="*/ 48 h 243"/>
                  <a:gd name="T84" fmla="*/ 55 w 263"/>
                  <a:gd name="T85" fmla="*/ 13 h 243"/>
                  <a:gd name="T86" fmla="*/ 45 w 263"/>
                  <a:gd name="T87" fmla="*/ 0 h 2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63"/>
                  <a:gd name="T133" fmla="*/ 0 h 243"/>
                  <a:gd name="T134" fmla="*/ 263 w 263"/>
                  <a:gd name="T135" fmla="*/ 243 h 2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63" h="243">
                    <a:moveTo>
                      <a:pt x="45" y="0"/>
                    </a:moveTo>
                    <a:lnTo>
                      <a:pt x="35" y="13"/>
                    </a:lnTo>
                    <a:lnTo>
                      <a:pt x="0" y="48"/>
                    </a:lnTo>
                    <a:lnTo>
                      <a:pt x="10" y="68"/>
                    </a:lnTo>
                    <a:lnTo>
                      <a:pt x="55" y="83"/>
                    </a:lnTo>
                    <a:lnTo>
                      <a:pt x="103" y="83"/>
                    </a:lnTo>
                    <a:lnTo>
                      <a:pt x="114" y="103"/>
                    </a:lnTo>
                    <a:lnTo>
                      <a:pt x="139" y="103"/>
                    </a:lnTo>
                    <a:lnTo>
                      <a:pt x="159" y="128"/>
                    </a:lnTo>
                    <a:lnTo>
                      <a:pt x="148" y="152"/>
                    </a:lnTo>
                    <a:lnTo>
                      <a:pt x="124" y="173"/>
                    </a:lnTo>
                    <a:lnTo>
                      <a:pt x="103" y="173"/>
                    </a:lnTo>
                    <a:lnTo>
                      <a:pt x="80" y="186"/>
                    </a:lnTo>
                    <a:lnTo>
                      <a:pt x="139" y="197"/>
                    </a:lnTo>
                    <a:lnTo>
                      <a:pt x="173" y="232"/>
                    </a:lnTo>
                    <a:lnTo>
                      <a:pt x="207" y="242"/>
                    </a:lnTo>
                    <a:lnTo>
                      <a:pt x="207" y="232"/>
                    </a:lnTo>
                    <a:lnTo>
                      <a:pt x="183" y="207"/>
                    </a:lnTo>
                    <a:lnTo>
                      <a:pt x="217" y="232"/>
                    </a:lnTo>
                    <a:lnTo>
                      <a:pt x="228" y="221"/>
                    </a:lnTo>
                    <a:lnTo>
                      <a:pt x="207" y="186"/>
                    </a:lnTo>
                    <a:lnTo>
                      <a:pt x="207" y="162"/>
                    </a:lnTo>
                    <a:lnTo>
                      <a:pt x="217" y="162"/>
                    </a:lnTo>
                    <a:lnTo>
                      <a:pt x="228" y="186"/>
                    </a:lnTo>
                    <a:lnTo>
                      <a:pt x="253" y="186"/>
                    </a:lnTo>
                    <a:lnTo>
                      <a:pt x="262" y="173"/>
                    </a:lnTo>
                    <a:lnTo>
                      <a:pt x="262" y="138"/>
                    </a:lnTo>
                    <a:lnTo>
                      <a:pt x="241" y="128"/>
                    </a:lnTo>
                    <a:lnTo>
                      <a:pt x="217" y="128"/>
                    </a:lnTo>
                    <a:lnTo>
                      <a:pt x="217" y="117"/>
                    </a:lnTo>
                    <a:lnTo>
                      <a:pt x="194" y="103"/>
                    </a:lnTo>
                    <a:lnTo>
                      <a:pt x="217" y="103"/>
                    </a:lnTo>
                    <a:lnTo>
                      <a:pt x="217" y="93"/>
                    </a:lnTo>
                    <a:lnTo>
                      <a:pt x="207" y="68"/>
                    </a:lnTo>
                    <a:lnTo>
                      <a:pt x="207" y="59"/>
                    </a:lnTo>
                    <a:lnTo>
                      <a:pt x="173" y="59"/>
                    </a:lnTo>
                    <a:lnTo>
                      <a:pt x="159" y="48"/>
                    </a:lnTo>
                    <a:lnTo>
                      <a:pt x="148" y="34"/>
                    </a:lnTo>
                    <a:lnTo>
                      <a:pt x="124" y="13"/>
                    </a:lnTo>
                    <a:lnTo>
                      <a:pt x="89" y="13"/>
                    </a:lnTo>
                    <a:lnTo>
                      <a:pt x="69" y="13"/>
                    </a:lnTo>
                    <a:lnTo>
                      <a:pt x="45" y="48"/>
                    </a:lnTo>
                    <a:lnTo>
                      <a:pt x="55" y="13"/>
                    </a:lnTo>
                    <a:lnTo>
                      <a:pt x="45"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15" name="Freeform 14"/>
              <p:cNvSpPr>
                <a:spLocks/>
              </p:cNvSpPr>
              <p:nvPr/>
            </p:nvSpPr>
            <p:spPr bwMode="auto">
              <a:xfrm>
                <a:off x="1844" y="1699"/>
                <a:ext cx="69" cy="81"/>
              </a:xfrm>
              <a:custGeom>
                <a:avLst/>
                <a:gdLst>
                  <a:gd name="T0" fmla="*/ 34 w 69"/>
                  <a:gd name="T1" fmla="*/ 0 h 81"/>
                  <a:gd name="T2" fmla="*/ 24 w 69"/>
                  <a:gd name="T3" fmla="*/ 21 h 81"/>
                  <a:gd name="T4" fmla="*/ 0 w 69"/>
                  <a:gd name="T5" fmla="*/ 46 h 81"/>
                  <a:gd name="T6" fmla="*/ 0 w 69"/>
                  <a:gd name="T7" fmla="*/ 55 h 81"/>
                  <a:gd name="T8" fmla="*/ 24 w 69"/>
                  <a:gd name="T9" fmla="*/ 55 h 81"/>
                  <a:gd name="T10" fmla="*/ 34 w 69"/>
                  <a:gd name="T11" fmla="*/ 55 h 81"/>
                  <a:gd name="T12" fmla="*/ 24 w 69"/>
                  <a:gd name="T13" fmla="*/ 70 h 81"/>
                  <a:gd name="T14" fmla="*/ 34 w 69"/>
                  <a:gd name="T15" fmla="*/ 80 h 81"/>
                  <a:gd name="T16" fmla="*/ 48 w 69"/>
                  <a:gd name="T17" fmla="*/ 70 h 81"/>
                  <a:gd name="T18" fmla="*/ 58 w 69"/>
                  <a:gd name="T19" fmla="*/ 55 h 81"/>
                  <a:gd name="T20" fmla="*/ 68 w 69"/>
                  <a:gd name="T21" fmla="*/ 55 h 81"/>
                  <a:gd name="T22" fmla="*/ 58 w 69"/>
                  <a:gd name="T23" fmla="*/ 34 h 81"/>
                  <a:gd name="T24" fmla="*/ 34 w 69"/>
                  <a:gd name="T25" fmla="*/ 10 h 81"/>
                  <a:gd name="T26" fmla="*/ 34 w 69"/>
                  <a:gd name="T27" fmla="*/ 0 h 8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9"/>
                  <a:gd name="T43" fmla="*/ 0 h 81"/>
                  <a:gd name="T44" fmla="*/ 69 w 69"/>
                  <a:gd name="T45" fmla="*/ 81 h 8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9" h="81">
                    <a:moveTo>
                      <a:pt x="34" y="0"/>
                    </a:moveTo>
                    <a:lnTo>
                      <a:pt x="24" y="21"/>
                    </a:lnTo>
                    <a:lnTo>
                      <a:pt x="0" y="46"/>
                    </a:lnTo>
                    <a:lnTo>
                      <a:pt x="0" y="55"/>
                    </a:lnTo>
                    <a:lnTo>
                      <a:pt x="24" y="55"/>
                    </a:lnTo>
                    <a:lnTo>
                      <a:pt x="34" y="55"/>
                    </a:lnTo>
                    <a:lnTo>
                      <a:pt x="24" y="70"/>
                    </a:lnTo>
                    <a:lnTo>
                      <a:pt x="34" y="80"/>
                    </a:lnTo>
                    <a:lnTo>
                      <a:pt x="48" y="70"/>
                    </a:lnTo>
                    <a:lnTo>
                      <a:pt x="58" y="55"/>
                    </a:lnTo>
                    <a:lnTo>
                      <a:pt x="68" y="55"/>
                    </a:lnTo>
                    <a:lnTo>
                      <a:pt x="58" y="34"/>
                    </a:lnTo>
                    <a:lnTo>
                      <a:pt x="34" y="10"/>
                    </a:lnTo>
                    <a:lnTo>
                      <a:pt x="34"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16" name="Freeform 15"/>
              <p:cNvSpPr>
                <a:spLocks/>
              </p:cNvSpPr>
              <p:nvPr/>
            </p:nvSpPr>
            <p:spPr bwMode="auto">
              <a:xfrm>
                <a:off x="1900" y="1768"/>
                <a:ext cx="17" cy="22"/>
              </a:xfrm>
              <a:custGeom>
                <a:avLst/>
                <a:gdLst>
                  <a:gd name="T0" fmla="*/ 16 w 17"/>
                  <a:gd name="T1" fmla="*/ 0 h 22"/>
                  <a:gd name="T2" fmla="*/ 0 w 17"/>
                  <a:gd name="T3" fmla="*/ 11 h 22"/>
                  <a:gd name="T4" fmla="*/ 0 w 17"/>
                  <a:gd name="T5" fmla="*/ 21 h 22"/>
                  <a:gd name="T6" fmla="*/ 16 w 17"/>
                  <a:gd name="T7" fmla="*/ 21 h 22"/>
                  <a:gd name="T8" fmla="*/ 16 w 17"/>
                  <a:gd name="T9" fmla="*/ 0 h 22"/>
                  <a:gd name="T10" fmla="*/ 0 60000 65536"/>
                  <a:gd name="T11" fmla="*/ 0 60000 65536"/>
                  <a:gd name="T12" fmla="*/ 0 60000 65536"/>
                  <a:gd name="T13" fmla="*/ 0 60000 65536"/>
                  <a:gd name="T14" fmla="*/ 0 60000 65536"/>
                  <a:gd name="T15" fmla="*/ 0 w 17"/>
                  <a:gd name="T16" fmla="*/ 0 h 22"/>
                  <a:gd name="T17" fmla="*/ 17 w 17"/>
                  <a:gd name="T18" fmla="*/ 22 h 22"/>
                </a:gdLst>
                <a:ahLst/>
                <a:cxnLst>
                  <a:cxn ang="T10">
                    <a:pos x="T0" y="T1"/>
                  </a:cxn>
                  <a:cxn ang="T11">
                    <a:pos x="T2" y="T3"/>
                  </a:cxn>
                  <a:cxn ang="T12">
                    <a:pos x="T4" y="T5"/>
                  </a:cxn>
                  <a:cxn ang="T13">
                    <a:pos x="T6" y="T7"/>
                  </a:cxn>
                  <a:cxn ang="T14">
                    <a:pos x="T8" y="T9"/>
                  </a:cxn>
                </a:cxnLst>
                <a:rect l="T15" t="T16" r="T17" b="T18"/>
                <a:pathLst>
                  <a:path w="17" h="22">
                    <a:moveTo>
                      <a:pt x="16" y="0"/>
                    </a:moveTo>
                    <a:lnTo>
                      <a:pt x="0" y="11"/>
                    </a:lnTo>
                    <a:lnTo>
                      <a:pt x="0" y="21"/>
                    </a:lnTo>
                    <a:lnTo>
                      <a:pt x="16" y="21"/>
                    </a:lnTo>
                    <a:lnTo>
                      <a:pt x="16"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17" name="Freeform 16"/>
              <p:cNvSpPr>
                <a:spLocks/>
              </p:cNvSpPr>
              <p:nvPr/>
            </p:nvSpPr>
            <p:spPr bwMode="auto">
              <a:xfrm>
                <a:off x="1832" y="1350"/>
                <a:ext cx="333" cy="150"/>
              </a:xfrm>
              <a:custGeom>
                <a:avLst/>
                <a:gdLst>
                  <a:gd name="T0" fmla="*/ 332 w 333"/>
                  <a:gd name="T1" fmla="*/ 21 h 150"/>
                  <a:gd name="T2" fmla="*/ 298 w 333"/>
                  <a:gd name="T3" fmla="*/ 10 h 150"/>
                  <a:gd name="T4" fmla="*/ 264 w 333"/>
                  <a:gd name="T5" fmla="*/ 10 h 150"/>
                  <a:gd name="T6" fmla="*/ 239 w 333"/>
                  <a:gd name="T7" fmla="*/ 0 h 150"/>
                  <a:gd name="T8" fmla="*/ 161 w 333"/>
                  <a:gd name="T9" fmla="*/ 0 h 150"/>
                  <a:gd name="T10" fmla="*/ 137 w 333"/>
                  <a:gd name="T11" fmla="*/ 10 h 150"/>
                  <a:gd name="T12" fmla="*/ 103 w 333"/>
                  <a:gd name="T13" fmla="*/ 10 h 150"/>
                  <a:gd name="T14" fmla="*/ 93 w 333"/>
                  <a:gd name="T15" fmla="*/ 21 h 150"/>
                  <a:gd name="T16" fmla="*/ 59 w 333"/>
                  <a:gd name="T17" fmla="*/ 35 h 150"/>
                  <a:gd name="T18" fmla="*/ 93 w 333"/>
                  <a:gd name="T19" fmla="*/ 46 h 150"/>
                  <a:gd name="T20" fmla="*/ 79 w 333"/>
                  <a:gd name="T21" fmla="*/ 56 h 150"/>
                  <a:gd name="T22" fmla="*/ 59 w 333"/>
                  <a:gd name="T23" fmla="*/ 46 h 150"/>
                  <a:gd name="T24" fmla="*/ 45 w 333"/>
                  <a:gd name="T25" fmla="*/ 46 h 150"/>
                  <a:gd name="T26" fmla="*/ 45 w 333"/>
                  <a:gd name="T27" fmla="*/ 35 h 150"/>
                  <a:gd name="T28" fmla="*/ 24 w 333"/>
                  <a:gd name="T29" fmla="*/ 35 h 150"/>
                  <a:gd name="T30" fmla="*/ 0 w 333"/>
                  <a:gd name="T31" fmla="*/ 46 h 150"/>
                  <a:gd name="T32" fmla="*/ 0 w 333"/>
                  <a:gd name="T33" fmla="*/ 81 h 150"/>
                  <a:gd name="T34" fmla="*/ 10 w 333"/>
                  <a:gd name="T35" fmla="*/ 81 h 150"/>
                  <a:gd name="T36" fmla="*/ 45 w 333"/>
                  <a:gd name="T37" fmla="*/ 81 h 150"/>
                  <a:gd name="T38" fmla="*/ 24 w 333"/>
                  <a:gd name="T39" fmla="*/ 103 h 150"/>
                  <a:gd name="T40" fmla="*/ 45 w 333"/>
                  <a:gd name="T41" fmla="*/ 115 h 150"/>
                  <a:gd name="T42" fmla="*/ 59 w 333"/>
                  <a:gd name="T43" fmla="*/ 103 h 150"/>
                  <a:gd name="T44" fmla="*/ 93 w 333"/>
                  <a:gd name="T45" fmla="*/ 81 h 150"/>
                  <a:gd name="T46" fmla="*/ 103 w 333"/>
                  <a:gd name="T47" fmla="*/ 90 h 150"/>
                  <a:gd name="T48" fmla="*/ 68 w 333"/>
                  <a:gd name="T49" fmla="*/ 103 h 150"/>
                  <a:gd name="T50" fmla="*/ 93 w 333"/>
                  <a:gd name="T51" fmla="*/ 115 h 150"/>
                  <a:gd name="T52" fmla="*/ 68 w 333"/>
                  <a:gd name="T53" fmla="*/ 115 h 150"/>
                  <a:gd name="T54" fmla="*/ 59 w 333"/>
                  <a:gd name="T55" fmla="*/ 140 h 150"/>
                  <a:gd name="T56" fmla="*/ 93 w 333"/>
                  <a:gd name="T57" fmla="*/ 149 h 150"/>
                  <a:gd name="T58" fmla="*/ 161 w 333"/>
                  <a:gd name="T59" fmla="*/ 149 h 150"/>
                  <a:gd name="T60" fmla="*/ 148 w 333"/>
                  <a:gd name="T61" fmla="*/ 140 h 150"/>
                  <a:gd name="T62" fmla="*/ 171 w 333"/>
                  <a:gd name="T63" fmla="*/ 125 h 150"/>
                  <a:gd name="T64" fmla="*/ 181 w 333"/>
                  <a:gd name="T65" fmla="*/ 103 h 150"/>
                  <a:gd name="T66" fmla="*/ 206 w 333"/>
                  <a:gd name="T67" fmla="*/ 90 h 150"/>
                  <a:gd name="T68" fmla="*/ 195 w 333"/>
                  <a:gd name="T69" fmla="*/ 81 h 150"/>
                  <a:gd name="T70" fmla="*/ 230 w 333"/>
                  <a:gd name="T71" fmla="*/ 81 h 150"/>
                  <a:gd name="T72" fmla="*/ 250 w 333"/>
                  <a:gd name="T73" fmla="*/ 56 h 150"/>
                  <a:gd name="T74" fmla="*/ 284 w 333"/>
                  <a:gd name="T75" fmla="*/ 56 h 150"/>
                  <a:gd name="T76" fmla="*/ 319 w 333"/>
                  <a:gd name="T77" fmla="*/ 35 h 150"/>
                  <a:gd name="T78" fmla="*/ 332 w 333"/>
                  <a:gd name="T79" fmla="*/ 21 h 1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3"/>
                  <a:gd name="T121" fmla="*/ 0 h 150"/>
                  <a:gd name="T122" fmla="*/ 333 w 333"/>
                  <a:gd name="T123" fmla="*/ 150 h 1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3" h="150">
                    <a:moveTo>
                      <a:pt x="332" y="21"/>
                    </a:moveTo>
                    <a:lnTo>
                      <a:pt x="298" y="10"/>
                    </a:lnTo>
                    <a:lnTo>
                      <a:pt x="264" y="10"/>
                    </a:lnTo>
                    <a:lnTo>
                      <a:pt x="239" y="0"/>
                    </a:lnTo>
                    <a:lnTo>
                      <a:pt x="161" y="0"/>
                    </a:lnTo>
                    <a:lnTo>
                      <a:pt x="137" y="10"/>
                    </a:lnTo>
                    <a:lnTo>
                      <a:pt x="103" y="10"/>
                    </a:lnTo>
                    <a:lnTo>
                      <a:pt x="93" y="21"/>
                    </a:lnTo>
                    <a:lnTo>
                      <a:pt x="59" y="35"/>
                    </a:lnTo>
                    <a:lnTo>
                      <a:pt x="93" y="46"/>
                    </a:lnTo>
                    <a:lnTo>
                      <a:pt x="79" y="56"/>
                    </a:lnTo>
                    <a:lnTo>
                      <a:pt x="59" y="46"/>
                    </a:lnTo>
                    <a:lnTo>
                      <a:pt x="45" y="46"/>
                    </a:lnTo>
                    <a:lnTo>
                      <a:pt x="45" y="35"/>
                    </a:lnTo>
                    <a:lnTo>
                      <a:pt x="24" y="35"/>
                    </a:lnTo>
                    <a:lnTo>
                      <a:pt x="0" y="46"/>
                    </a:lnTo>
                    <a:lnTo>
                      <a:pt x="0" y="81"/>
                    </a:lnTo>
                    <a:lnTo>
                      <a:pt x="10" y="81"/>
                    </a:lnTo>
                    <a:lnTo>
                      <a:pt x="45" y="81"/>
                    </a:lnTo>
                    <a:lnTo>
                      <a:pt x="24" y="103"/>
                    </a:lnTo>
                    <a:lnTo>
                      <a:pt x="45" y="115"/>
                    </a:lnTo>
                    <a:lnTo>
                      <a:pt x="59" y="103"/>
                    </a:lnTo>
                    <a:lnTo>
                      <a:pt x="93" y="81"/>
                    </a:lnTo>
                    <a:lnTo>
                      <a:pt x="103" y="90"/>
                    </a:lnTo>
                    <a:lnTo>
                      <a:pt x="68" y="103"/>
                    </a:lnTo>
                    <a:lnTo>
                      <a:pt x="93" y="115"/>
                    </a:lnTo>
                    <a:lnTo>
                      <a:pt x="68" y="115"/>
                    </a:lnTo>
                    <a:lnTo>
                      <a:pt x="59" y="140"/>
                    </a:lnTo>
                    <a:lnTo>
                      <a:pt x="93" y="149"/>
                    </a:lnTo>
                    <a:lnTo>
                      <a:pt x="161" y="149"/>
                    </a:lnTo>
                    <a:lnTo>
                      <a:pt x="148" y="140"/>
                    </a:lnTo>
                    <a:lnTo>
                      <a:pt x="171" y="125"/>
                    </a:lnTo>
                    <a:lnTo>
                      <a:pt x="181" y="103"/>
                    </a:lnTo>
                    <a:lnTo>
                      <a:pt x="206" y="90"/>
                    </a:lnTo>
                    <a:lnTo>
                      <a:pt x="195" y="81"/>
                    </a:lnTo>
                    <a:lnTo>
                      <a:pt x="230" y="81"/>
                    </a:lnTo>
                    <a:lnTo>
                      <a:pt x="250" y="56"/>
                    </a:lnTo>
                    <a:lnTo>
                      <a:pt x="284" y="56"/>
                    </a:lnTo>
                    <a:lnTo>
                      <a:pt x="319" y="35"/>
                    </a:lnTo>
                    <a:lnTo>
                      <a:pt x="332" y="21"/>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18" name="Freeform 17"/>
              <p:cNvSpPr>
                <a:spLocks/>
              </p:cNvSpPr>
              <p:nvPr/>
            </p:nvSpPr>
            <p:spPr bwMode="auto">
              <a:xfrm>
                <a:off x="1824" y="1489"/>
                <a:ext cx="156" cy="59"/>
              </a:xfrm>
              <a:custGeom>
                <a:avLst/>
                <a:gdLst>
                  <a:gd name="T0" fmla="*/ 0 w 156"/>
                  <a:gd name="T1" fmla="*/ 0 h 59"/>
                  <a:gd name="T2" fmla="*/ 20 w 156"/>
                  <a:gd name="T3" fmla="*/ 10 h 59"/>
                  <a:gd name="T4" fmla="*/ 53 w 156"/>
                  <a:gd name="T5" fmla="*/ 10 h 59"/>
                  <a:gd name="T6" fmla="*/ 88 w 156"/>
                  <a:gd name="T7" fmla="*/ 36 h 59"/>
                  <a:gd name="T8" fmla="*/ 155 w 156"/>
                  <a:gd name="T9" fmla="*/ 36 h 59"/>
                  <a:gd name="T10" fmla="*/ 145 w 156"/>
                  <a:gd name="T11" fmla="*/ 58 h 59"/>
                  <a:gd name="T12" fmla="*/ 88 w 156"/>
                  <a:gd name="T13" fmla="*/ 58 h 59"/>
                  <a:gd name="T14" fmla="*/ 53 w 156"/>
                  <a:gd name="T15" fmla="*/ 47 h 59"/>
                  <a:gd name="T16" fmla="*/ 33 w 156"/>
                  <a:gd name="T17" fmla="*/ 47 h 59"/>
                  <a:gd name="T18" fmla="*/ 20 w 156"/>
                  <a:gd name="T19" fmla="*/ 22 h 59"/>
                  <a:gd name="T20" fmla="*/ 0 w 156"/>
                  <a:gd name="T21" fmla="*/ 22 h 59"/>
                  <a:gd name="T22" fmla="*/ 0 w 156"/>
                  <a:gd name="T23" fmla="*/ 0 h 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6"/>
                  <a:gd name="T37" fmla="*/ 0 h 59"/>
                  <a:gd name="T38" fmla="*/ 156 w 156"/>
                  <a:gd name="T39" fmla="*/ 59 h 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6" h="59">
                    <a:moveTo>
                      <a:pt x="0" y="0"/>
                    </a:moveTo>
                    <a:lnTo>
                      <a:pt x="20" y="10"/>
                    </a:lnTo>
                    <a:lnTo>
                      <a:pt x="53" y="10"/>
                    </a:lnTo>
                    <a:lnTo>
                      <a:pt x="88" y="36"/>
                    </a:lnTo>
                    <a:lnTo>
                      <a:pt x="155" y="36"/>
                    </a:lnTo>
                    <a:lnTo>
                      <a:pt x="145" y="58"/>
                    </a:lnTo>
                    <a:lnTo>
                      <a:pt x="88" y="58"/>
                    </a:lnTo>
                    <a:lnTo>
                      <a:pt x="53" y="47"/>
                    </a:lnTo>
                    <a:lnTo>
                      <a:pt x="33" y="47"/>
                    </a:lnTo>
                    <a:lnTo>
                      <a:pt x="20" y="22"/>
                    </a:lnTo>
                    <a:lnTo>
                      <a:pt x="0" y="22"/>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19" name="Freeform 18"/>
              <p:cNvSpPr>
                <a:spLocks/>
              </p:cNvSpPr>
              <p:nvPr/>
            </p:nvSpPr>
            <p:spPr bwMode="auto">
              <a:xfrm>
                <a:off x="967" y="1535"/>
                <a:ext cx="1198" cy="1020"/>
              </a:xfrm>
              <a:custGeom>
                <a:avLst/>
                <a:gdLst>
                  <a:gd name="T0" fmla="*/ 842 w 1198"/>
                  <a:gd name="T1" fmla="*/ 59 h 1020"/>
                  <a:gd name="T2" fmla="*/ 797 w 1198"/>
                  <a:gd name="T3" fmla="*/ 80 h 1020"/>
                  <a:gd name="T4" fmla="*/ 684 w 1198"/>
                  <a:gd name="T5" fmla="*/ 104 h 1020"/>
                  <a:gd name="T6" fmla="*/ 568 w 1198"/>
                  <a:gd name="T7" fmla="*/ 94 h 1020"/>
                  <a:gd name="T8" fmla="*/ 499 w 1198"/>
                  <a:gd name="T9" fmla="*/ 69 h 1020"/>
                  <a:gd name="T10" fmla="*/ 410 w 1198"/>
                  <a:gd name="T11" fmla="*/ 94 h 1020"/>
                  <a:gd name="T12" fmla="*/ 308 w 1198"/>
                  <a:gd name="T13" fmla="*/ 69 h 1020"/>
                  <a:gd name="T14" fmla="*/ 226 w 1198"/>
                  <a:gd name="T15" fmla="*/ 34 h 1020"/>
                  <a:gd name="T16" fmla="*/ 137 w 1198"/>
                  <a:gd name="T17" fmla="*/ 128 h 1020"/>
                  <a:gd name="T18" fmla="*/ 103 w 1198"/>
                  <a:gd name="T19" fmla="*/ 174 h 1020"/>
                  <a:gd name="T20" fmla="*/ 113 w 1198"/>
                  <a:gd name="T21" fmla="*/ 198 h 1020"/>
                  <a:gd name="T22" fmla="*/ 89 w 1198"/>
                  <a:gd name="T23" fmla="*/ 255 h 1020"/>
                  <a:gd name="T24" fmla="*/ 123 w 1198"/>
                  <a:gd name="T25" fmla="*/ 289 h 1020"/>
                  <a:gd name="T26" fmla="*/ 171 w 1198"/>
                  <a:gd name="T27" fmla="*/ 268 h 1020"/>
                  <a:gd name="T28" fmla="*/ 206 w 1198"/>
                  <a:gd name="T29" fmla="*/ 219 h 1020"/>
                  <a:gd name="T30" fmla="*/ 239 w 1198"/>
                  <a:gd name="T31" fmla="*/ 243 h 1020"/>
                  <a:gd name="T32" fmla="*/ 308 w 1198"/>
                  <a:gd name="T33" fmla="*/ 233 h 1020"/>
                  <a:gd name="T34" fmla="*/ 318 w 1198"/>
                  <a:gd name="T35" fmla="*/ 268 h 1020"/>
                  <a:gd name="T36" fmla="*/ 377 w 1198"/>
                  <a:gd name="T37" fmla="*/ 348 h 1020"/>
                  <a:gd name="T38" fmla="*/ 387 w 1198"/>
                  <a:gd name="T39" fmla="*/ 407 h 1020"/>
                  <a:gd name="T40" fmla="*/ 431 w 1198"/>
                  <a:gd name="T41" fmla="*/ 661 h 1020"/>
                  <a:gd name="T42" fmla="*/ 478 w 1198"/>
                  <a:gd name="T43" fmla="*/ 765 h 1020"/>
                  <a:gd name="T44" fmla="*/ 514 w 1198"/>
                  <a:gd name="T45" fmla="*/ 836 h 1020"/>
                  <a:gd name="T46" fmla="*/ 499 w 1198"/>
                  <a:gd name="T47" fmla="*/ 755 h 1020"/>
                  <a:gd name="T48" fmla="*/ 533 w 1198"/>
                  <a:gd name="T49" fmla="*/ 800 h 1020"/>
                  <a:gd name="T50" fmla="*/ 626 w 1198"/>
                  <a:gd name="T51" fmla="*/ 895 h 1020"/>
                  <a:gd name="T52" fmla="*/ 773 w 1198"/>
                  <a:gd name="T53" fmla="*/ 998 h 1020"/>
                  <a:gd name="T54" fmla="*/ 865 w 1198"/>
                  <a:gd name="T55" fmla="*/ 973 h 1020"/>
                  <a:gd name="T56" fmla="*/ 807 w 1198"/>
                  <a:gd name="T57" fmla="*/ 950 h 1020"/>
                  <a:gd name="T58" fmla="*/ 729 w 1198"/>
                  <a:gd name="T59" fmla="*/ 904 h 1020"/>
                  <a:gd name="T60" fmla="*/ 762 w 1198"/>
                  <a:gd name="T61" fmla="*/ 845 h 1020"/>
                  <a:gd name="T62" fmla="*/ 719 w 1198"/>
                  <a:gd name="T63" fmla="*/ 845 h 1020"/>
                  <a:gd name="T64" fmla="*/ 661 w 1198"/>
                  <a:gd name="T65" fmla="*/ 765 h 1020"/>
                  <a:gd name="T66" fmla="*/ 694 w 1198"/>
                  <a:gd name="T67" fmla="*/ 721 h 1020"/>
                  <a:gd name="T68" fmla="*/ 739 w 1198"/>
                  <a:gd name="T69" fmla="*/ 730 h 1020"/>
                  <a:gd name="T70" fmla="*/ 787 w 1198"/>
                  <a:gd name="T71" fmla="*/ 730 h 1020"/>
                  <a:gd name="T72" fmla="*/ 842 w 1198"/>
                  <a:gd name="T73" fmla="*/ 800 h 1020"/>
                  <a:gd name="T74" fmla="*/ 875 w 1198"/>
                  <a:gd name="T75" fmla="*/ 661 h 1020"/>
                  <a:gd name="T76" fmla="*/ 909 w 1198"/>
                  <a:gd name="T77" fmla="*/ 615 h 1020"/>
                  <a:gd name="T78" fmla="*/ 978 w 1198"/>
                  <a:gd name="T79" fmla="*/ 567 h 1020"/>
                  <a:gd name="T80" fmla="*/ 1026 w 1198"/>
                  <a:gd name="T81" fmla="*/ 522 h 1020"/>
                  <a:gd name="T82" fmla="*/ 1046 w 1198"/>
                  <a:gd name="T83" fmla="*/ 557 h 1020"/>
                  <a:gd name="T84" fmla="*/ 1115 w 1198"/>
                  <a:gd name="T85" fmla="*/ 532 h 1020"/>
                  <a:gd name="T86" fmla="*/ 1081 w 1198"/>
                  <a:gd name="T87" fmla="*/ 522 h 1020"/>
                  <a:gd name="T88" fmla="*/ 1046 w 1198"/>
                  <a:gd name="T89" fmla="*/ 477 h 1020"/>
                  <a:gd name="T90" fmla="*/ 1139 w 1198"/>
                  <a:gd name="T91" fmla="*/ 463 h 1020"/>
                  <a:gd name="T92" fmla="*/ 1149 w 1198"/>
                  <a:gd name="T93" fmla="*/ 512 h 1020"/>
                  <a:gd name="T94" fmla="*/ 1197 w 1198"/>
                  <a:gd name="T95" fmla="*/ 512 h 1020"/>
                  <a:gd name="T96" fmla="*/ 1173 w 1198"/>
                  <a:gd name="T97" fmla="*/ 442 h 1020"/>
                  <a:gd name="T98" fmla="*/ 1129 w 1198"/>
                  <a:gd name="T99" fmla="*/ 338 h 1020"/>
                  <a:gd name="T100" fmla="*/ 1071 w 1198"/>
                  <a:gd name="T101" fmla="*/ 268 h 1020"/>
                  <a:gd name="T102" fmla="*/ 1046 w 1198"/>
                  <a:gd name="T103" fmla="*/ 268 h 1020"/>
                  <a:gd name="T104" fmla="*/ 958 w 1198"/>
                  <a:gd name="T105" fmla="*/ 233 h 1020"/>
                  <a:gd name="T106" fmla="*/ 945 w 1198"/>
                  <a:gd name="T107" fmla="*/ 302 h 1020"/>
                  <a:gd name="T108" fmla="*/ 924 w 1198"/>
                  <a:gd name="T109" fmla="*/ 372 h 1020"/>
                  <a:gd name="T110" fmla="*/ 900 w 1198"/>
                  <a:gd name="T111" fmla="*/ 372 h 1020"/>
                  <a:gd name="T112" fmla="*/ 832 w 1198"/>
                  <a:gd name="T113" fmla="*/ 324 h 1020"/>
                  <a:gd name="T114" fmla="*/ 797 w 1198"/>
                  <a:gd name="T115" fmla="*/ 243 h 1020"/>
                  <a:gd name="T116" fmla="*/ 865 w 1198"/>
                  <a:gd name="T117" fmla="*/ 198 h 1020"/>
                  <a:gd name="T118" fmla="*/ 945 w 1198"/>
                  <a:gd name="T119" fmla="*/ 128 h 1020"/>
                  <a:gd name="T120" fmla="*/ 900 w 1198"/>
                  <a:gd name="T121" fmla="*/ 128 h 1020"/>
                  <a:gd name="T122" fmla="*/ 855 w 1198"/>
                  <a:gd name="T123" fmla="*/ 59 h 10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98"/>
                  <a:gd name="T187" fmla="*/ 0 h 1020"/>
                  <a:gd name="T188" fmla="*/ 1198 w 1198"/>
                  <a:gd name="T189" fmla="*/ 1020 h 10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98" h="1020">
                    <a:moveTo>
                      <a:pt x="889" y="10"/>
                    </a:moveTo>
                    <a:lnTo>
                      <a:pt x="865" y="0"/>
                    </a:lnTo>
                    <a:lnTo>
                      <a:pt x="842" y="25"/>
                    </a:lnTo>
                    <a:lnTo>
                      <a:pt x="842" y="59"/>
                    </a:lnTo>
                    <a:lnTo>
                      <a:pt x="820" y="80"/>
                    </a:lnTo>
                    <a:lnTo>
                      <a:pt x="832" y="104"/>
                    </a:lnTo>
                    <a:lnTo>
                      <a:pt x="797" y="115"/>
                    </a:lnTo>
                    <a:lnTo>
                      <a:pt x="797" y="80"/>
                    </a:lnTo>
                    <a:lnTo>
                      <a:pt x="762" y="104"/>
                    </a:lnTo>
                    <a:lnTo>
                      <a:pt x="762" y="128"/>
                    </a:lnTo>
                    <a:lnTo>
                      <a:pt x="704" y="94"/>
                    </a:lnTo>
                    <a:lnTo>
                      <a:pt x="684" y="104"/>
                    </a:lnTo>
                    <a:lnTo>
                      <a:pt x="670" y="128"/>
                    </a:lnTo>
                    <a:lnTo>
                      <a:pt x="602" y="115"/>
                    </a:lnTo>
                    <a:lnTo>
                      <a:pt x="602" y="94"/>
                    </a:lnTo>
                    <a:lnTo>
                      <a:pt x="568" y="94"/>
                    </a:lnTo>
                    <a:lnTo>
                      <a:pt x="548" y="69"/>
                    </a:lnTo>
                    <a:lnTo>
                      <a:pt x="523" y="69"/>
                    </a:lnTo>
                    <a:lnTo>
                      <a:pt x="523" y="94"/>
                    </a:lnTo>
                    <a:lnTo>
                      <a:pt x="499" y="69"/>
                    </a:lnTo>
                    <a:lnTo>
                      <a:pt x="465" y="80"/>
                    </a:lnTo>
                    <a:lnTo>
                      <a:pt x="445" y="94"/>
                    </a:lnTo>
                    <a:lnTo>
                      <a:pt x="421" y="80"/>
                    </a:lnTo>
                    <a:lnTo>
                      <a:pt x="410" y="94"/>
                    </a:lnTo>
                    <a:lnTo>
                      <a:pt x="377" y="80"/>
                    </a:lnTo>
                    <a:lnTo>
                      <a:pt x="328" y="69"/>
                    </a:lnTo>
                    <a:lnTo>
                      <a:pt x="318" y="80"/>
                    </a:lnTo>
                    <a:lnTo>
                      <a:pt x="308" y="69"/>
                    </a:lnTo>
                    <a:lnTo>
                      <a:pt x="274" y="69"/>
                    </a:lnTo>
                    <a:lnTo>
                      <a:pt x="260" y="46"/>
                    </a:lnTo>
                    <a:lnTo>
                      <a:pt x="239" y="59"/>
                    </a:lnTo>
                    <a:lnTo>
                      <a:pt x="226" y="34"/>
                    </a:lnTo>
                    <a:lnTo>
                      <a:pt x="206" y="46"/>
                    </a:lnTo>
                    <a:lnTo>
                      <a:pt x="137" y="69"/>
                    </a:lnTo>
                    <a:lnTo>
                      <a:pt x="113" y="94"/>
                    </a:lnTo>
                    <a:lnTo>
                      <a:pt x="137" y="128"/>
                    </a:lnTo>
                    <a:lnTo>
                      <a:pt x="137" y="140"/>
                    </a:lnTo>
                    <a:lnTo>
                      <a:pt x="113" y="128"/>
                    </a:lnTo>
                    <a:lnTo>
                      <a:pt x="89" y="140"/>
                    </a:lnTo>
                    <a:lnTo>
                      <a:pt x="103" y="174"/>
                    </a:lnTo>
                    <a:lnTo>
                      <a:pt x="123" y="164"/>
                    </a:lnTo>
                    <a:lnTo>
                      <a:pt x="137" y="174"/>
                    </a:lnTo>
                    <a:lnTo>
                      <a:pt x="123" y="184"/>
                    </a:lnTo>
                    <a:lnTo>
                      <a:pt x="113" y="198"/>
                    </a:lnTo>
                    <a:lnTo>
                      <a:pt x="89" y="198"/>
                    </a:lnTo>
                    <a:lnTo>
                      <a:pt x="68" y="219"/>
                    </a:lnTo>
                    <a:lnTo>
                      <a:pt x="68" y="255"/>
                    </a:lnTo>
                    <a:lnTo>
                      <a:pt x="89" y="255"/>
                    </a:lnTo>
                    <a:lnTo>
                      <a:pt x="113" y="255"/>
                    </a:lnTo>
                    <a:lnTo>
                      <a:pt x="103" y="278"/>
                    </a:lnTo>
                    <a:lnTo>
                      <a:pt x="123" y="278"/>
                    </a:lnTo>
                    <a:lnTo>
                      <a:pt x="123" y="289"/>
                    </a:lnTo>
                    <a:lnTo>
                      <a:pt x="79" y="324"/>
                    </a:lnTo>
                    <a:lnTo>
                      <a:pt x="0" y="348"/>
                    </a:lnTo>
                    <a:lnTo>
                      <a:pt x="79" y="324"/>
                    </a:lnTo>
                    <a:lnTo>
                      <a:pt x="171" y="268"/>
                    </a:lnTo>
                    <a:lnTo>
                      <a:pt x="158" y="255"/>
                    </a:lnTo>
                    <a:lnTo>
                      <a:pt x="147" y="243"/>
                    </a:lnTo>
                    <a:lnTo>
                      <a:pt x="171" y="243"/>
                    </a:lnTo>
                    <a:lnTo>
                      <a:pt x="206" y="219"/>
                    </a:lnTo>
                    <a:lnTo>
                      <a:pt x="206" y="233"/>
                    </a:lnTo>
                    <a:lnTo>
                      <a:pt x="192" y="243"/>
                    </a:lnTo>
                    <a:lnTo>
                      <a:pt x="215" y="243"/>
                    </a:lnTo>
                    <a:lnTo>
                      <a:pt x="239" y="243"/>
                    </a:lnTo>
                    <a:lnTo>
                      <a:pt x="239" y="233"/>
                    </a:lnTo>
                    <a:lnTo>
                      <a:pt x="250" y="233"/>
                    </a:lnTo>
                    <a:lnTo>
                      <a:pt x="284" y="243"/>
                    </a:lnTo>
                    <a:lnTo>
                      <a:pt x="308" y="233"/>
                    </a:lnTo>
                    <a:lnTo>
                      <a:pt x="308" y="219"/>
                    </a:lnTo>
                    <a:lnTo>
                      <a:pt x="328" y="233"/>
                    </a:lnTo>
                    <a:lnTo>
                      <a:pt x="318" y="243"/>
                    </a:lnTo>
                    <a:lnTo>
                      <a:pt x="318" y="268"/>
                    </a:lnTo>
                    <a:lnTo>
                      <a:pt x="342" y="278"/>
                    </a:lnTo>
                    <a:lnTo>
                      <a:pt x="352" y="338"/>
                    </a:lnTo>
                    <a:lnTo>
                      <a:pt x="363" y="348"/>
                    </a:lnTo>
                    <a:lnTo>
                      <a:pt x="377" y="348"/>
                    </a:lnTo>
                    <a:lnTo>
                      <a:pt x="387" y="358"/>
                    </a:lnTo>
                    <a:lnTo>
                      <a:pt x="387" y="383"/>
                    </a:lnTo>
                    <a:lnTo>
                      <a:pt x="397" y="393"/>
                    </a:lnTo>
                    <a:lnTo>
                      <a:pt x="387" y="407"/>
                    </a:lnTo>
                    <a:lnTo>
                      <a:pt x="397" y="442"/>
                    </a:lnTo>
                    <a:lnTo>
                      <a:pt x="410" y="452"/>
                    </a:lnTo>
                    <a:lnTo>
                      <a:pt x="387" y="532"/>
                    </a:lnTo>
                    <a:lnTo>
                      <a:pt x="431" y="661"/>
                    </a:lnTo>
                    <a:lnTo>
                      <a:pt x="445" y="696"/>
                    </a:lnTo>
                    <a:lnTo>
                      <a:pt x="465" y="696"/>
                    </a:lnTo>
                    <a:lnTo>
                      <a:pt x="465" y="741"/>
                    </a:lnTo>
                    <a:lnTo>
                      <a:pt x="478" y="765"/>
                    </a:lnTo>
                    <a:lnTo>
                      <a:pt x="465" y="776"/>
                    </a:lnTo>
                    <a:lnTo>
                      <a:pt x="478" y="790"/>
                    </a:lnTo>
                    <a:lnTo>
                      <a:pt x="499" y="811"/>
                    </a:lnTo>
                    <a:lnTo>
                      <a:pt x="514" y="836"/>
                    </a:lnTo>
                    <a:lnTo>
                      <a:pt x="533" y="845"/>
                    </a:lnTo>
                    <a:lnTo>
                      <a:pt x="523" y="824"/>
                    </a:lnTo>
                    <a:lnTo>
                      <a:pt x="514" y="790"/>
                    </a:lnTo>
                    <a:lnTo>
                      <a:pt x="499" y="755"/>
                    </a:lnTo>
                    <a:lnTo>
                      <a:pt x="490" y="730"/>
                    </a:lnTo>
                    <a:lnTo>
                      <a:pt x="514" y="730"/>
                    </a:lnTo>
                    <a:lnTo>
                      <a:pt x="514" y="765"/>
                    </a:lnTo>
                    <a:lnTo>
                      <a:pt x="533" y="800"/>
                    </a:lnTo>
                    <a:lnTo>
                      <a:pt x="568" y="845"/>
                    </a:lnTo>
                    <a:lnTo>
                      <a:pt x="581" y="845"/>
                    </a:lnTo>
                    <a:lnTo>
                      <a:pt x="602" y="870"/>
                    </a:lnTo>
                    <a:lnTo>
                      <a:pt x="626" y="895"/>
                    </a:lnTo>
                    <a:lnTo>
                      <a:pt x="661" y="915"/>
                    </a:lnTo>
                    <a:lnTo>
                      <a:pt x="694" y="929"/>
                    </a:lnTo>
                    <a:lnTo>
                      <a:pt x="719" y="939"/>
                    </a:lnTo>
                    <a:lnTo>
                      <a:pt x="773" y="998"/>
                    </a:lnTo>
                    <a:lnTo>
                      <a:pt x="787" y="1010"/>
                    </a:lnTo>
                    <a:lnTo>
                      <a:pt x="807" y="1019"/>
                    </a:lnTo>
                    <a:lnTo>
                      <a:pt x="855" y="1010"/>
                    </a:lnTo>
                    <a:lnTo>
                      <a:pt x="865" y="973"/>
                    </a:lnTo>
                    <a:lnTo>
                      <a:pt x="842" y="985"/>
                    </a:lnTo>
                    <a:lnTo>
                      <a:pt x="807" y="985"/>
                    </a:lnTo>
                    <a:lnTo>
                      <a:pt x="797" y="973"/>
                    </a:lnTo>
                    <a:lnTo>
                      <a:pt x="807" y="950"/>
                    </a:lnTo>
                    <a:lnTo>
                      <a:pt x="807" y="915"/>
                    </a:lnTo>
                    <a:lnTo>
                      <a:pt x="773" y="904"/>
                    </a:lnTo>
                    <a:lnTo>
                      <a:pt x="762" y="904"/>
                    </a:lnTo>
                    <a:lnTo>
                      <a:pt x="729" y="904"/>
                    </a:lnTo>
                    <a:lnTo>
                      <a:pt x="739" y="880"/>
                    </a:lnTo>
                    <a:lnTo>
                      <a:pt x="762" y="880"/>
                    </a:lnTo>
                    <a:lnTo>
                      <a:pt x="762" y="859"/>
                    </a:lnTo>
                    <a:lnTo>
                      <a:pt x="762" y="845"/>
                    </a:lnTo>
                    <a:lnTo>
                      <a:pt x="762" y="811"/>
                    </a:lnTo>
                    <a:lnTo>
                      <a:pt x="753" y="824"/>
                    </a:lnTo>
                    <a:lnTo>
                      <a:pt x="729" y="824"/>
                    </a:lnTo>
                    <a:lnTo>
                      <a:pt x="719" y="845"/>
                    </a:lnTo>
                    <a:lnTo>
                      <a:pt x="684" y="845"/>
                    </a:lnTo>
                    <a:lnTo>
                      <a:pt x="649" y="836"/>
                    </a:lnTo>
                    <a:lnTo>
                      <a:pt x="649" y="790"/>
                    </a:lnTo>
                    <a:lnTo>
                      <a:pt x="661" y="765"/>
                    </a:lnTo>
                    <a:lnTo>
                      <a:pt x="661" y="741"/>
                    </a:lnTo>
                    <a:lnTo>
                      <a:pt x="649" y="730"/>
                    </a:lnTo>
                    <a:lnTo>
                      <a:pt x="670" y="741"/>
                    </a:lnTo>
                    <a:lnTo>
                      <a:pt x="694" y="721"/>
                    </a:lnTo>
                    <a:lnTo>
                      <a:pt x="704" y="721"/>
                    </a:lnTo>
                    <a:lnTo>
                      <a:pt x="719" y="721"/>
                    </a:lnTo>
                    <a:lnTo>
                      <a:pt x="719" y="730"/>
                    </a:lnTo>
                    <a:lnTo>
                      <a:pt x="739" y="730"/>
                    </a:lnTo>
                    <a:lnTo>
                      <a:pt x="762" y="741"/>
                    </a:lnTo>
                    <a:lnTo>
                      <a:pt x="762" y="721"/>
                    </a:lnTo>
                    <a:lnTo>
                      <a:pt x="773" y="721"/>
                    </a:lnTo>
                    <a:lnTo>
                      <a:pt x="787" y="730"/>
                    </a:lnTo>
                    <a:lnTo>
                      <a:pt x="820" y="730"/>
                    </a:lnTo>
                    <a:lnTo>
                      <a:pt x="820" y="765"/>
                    </a:lnTo>
                    <a:lnTo>
                      <a:pt x="832" y="790"/>
                    </a:lnTo>
                    <a:lnTo>
                      <a:pt x="842" y="800"/>
                    </a:lnTo>
                    <a:lnTo>
                      <a:pt x="855" y="776"/>
                    </a:lnTo>
                    <a:lnTo>
                      <a:pt x="855" y="730"/>
                    </a:lnTo>
                    <a:lnTo>
                      <a:pt x="842" y="721"/>
                    </a:lnTo>
                    <a:lnTo>
                      <a:pt x="875" y="661"/>
                    </a:lnTo>
                    <a:lnTo>
                      <a:pt x="900" y="661"/>
                    </a:lnTo>
                    <a:lnTo>
                      <a:pt x="909" y="637"/>
                    </a:lnTo>
                    <a:lnTo>
                      <a:pt x="924" y="637"/>
                    </a:lnTo>
                    <a:lnTo>
                      <a:pt x="909" y="615"/>
                    </a:lnTo>
                    <a:lnTo>
                      <a:pt x="909" y="602"/>
                    </a:lnTo>
                    <a:lnTo>
                      <a:pt x="933" y="591"/>
                    </a:lnTo>
                    <a:lnTo>
                      <a:pt x="945" y="567"/>
                    </a:lnTo>
                    <a:lnTo>
                      <a:pt x="978" y="567"/>
                    </a:lnTo>
                    <a:lnTo>
                      <a:pt x="991" y="546"/>
                    </a:lnTo>
                    <a:lnTo>
                      <a:pt x="978" y="532"/>
                    </a:lnTo>
                    <a:lnTo>
                      <a:pt x="991" y="522"/>
                    </a:lnTo>
                    <a:lnTo>
                      <a:pt x="1026" y="522"/>
                    </a:lnTo>
                    <a:lnTo>
                      <a:pt x="1046" y="512"/>
                    </a:lnTo>
                    <a:lnTo>
                      <a:pt x="1060" y="522"/>
                    </a:lnTo>
                    <a:lnTo>
                      <a:pt x="1046" y="546"/>
                    </a:lnTo>
                    <a:lnTo>
                      <a:pt x="1046" y="557"/>
                    </a:lnTo>
                    <a:lnTo>
                      <a:pt x="1071" y="567"/>
                    </a:lnTo>
                    <a:lnTo>
                      <a:pt x="1071" y="546"/>
                    </a:lnTo>
                    <a:lnTo>
                      <a:pt x="1095" y="546"/>
                    </a:lnTo>
                    <a:lnTo>
                      <a:pt x="1115" y="532"/>
                    </a:lnTo>
                    <a:lnTo>
                      <a:pt x="1115" y="512"/>
                    </a:lnTo>
                    <a:lnTo>
                      <a:pt x="1095" y="498"/>
                    </a:lnTo>
                    <a:lnTo>
                      <a:pt x="1095" y="512"/>
                    </a:lnTo>
                    <a:lnTo>
                      <a:pt x="1081" y="522"/>
                    </a:lnTo>
                    <a:lnTo>
                      <a:pt x="1071" y="512"/>
                    </a:lnTo>
                    <a:lnTo>
                      <a:pt x="1071" y="487"/>
                    </a:lnTo>
                    <a:lnTo>
                      <a:pt x="1071" y="477"/>
                    </a:lnTo>
                    <a:lnTo>
                      <a:pt x="1046" y="477"/>
                    </a:lnTo>
                    <a:lnTo>
                      <a:pt x="1013" y="487"/>
                    </a:lnTo>
                    <a:lnTo>
                      <a:pt x="1046" y="463"/>
                    </a:lnTo>
                    <a:lnTo>
                      <a:pt x="1115" y="463"/>
                    </a:lnTo>
                    <a:lnTo>
                      <a:pt x="1139" y="463"/>
                    </a:lnTo>
                    <a:lnTo>
                      <a:pt x="1149" y="477"/>
                    </a:lnTo>
                    <a:lnTo>
                      <a:pt x="1129" y="487"/>
                    </a:lnTo>
                    <a:lnTo>
                      <a:pt x="1129" y="498"/>
                    </a:lnTo>
                    <a:lnTo>
                      <a:pt x="1149" y="512"/>
                    </a:lnTo>
                    <a:lnTo>
                      <a:pt x="1149" y="498"/>
                    </a:lnTo>
                    <a:lnTo>
                      <a:pt x="1163" y="522"/>
                    </a:lnTo>
                    <a:lnTo>
                      <a:pt x="1173" y="512"/>
                    </a:lnTo>
                    <a:lnTo>
                      <a:pt x="1197" y="512"/>
                    </a:lnTo>
                    <a:lnTo>
                      <a:pt x="1197" y="477"/>
                    </a:lnTo>
                    <a:lnTo>
                      <a:pt x="1173" y="463"/>
                    </a:lnTo>
                    <a:lnTo>
                      <a:pt x="1163" y="452"/>
                    </a:lnTo>
                    <a:lnTo>
                      <a:pt x="1173" y="442"/>
                    </a:lnTo>
                    <a:lnTo>
                      <a:pt x="1173" y="393"/>
                    </a:lnTo>
                    <a:lnTo>
                      <a:pt x="1149" y="383"/>
                    </a:lnTo>
                    <a:lnTo>
                      <a:pt x="1129" y="372"/>
                    </a:lnTo>
                    <a:lnTo>
                      <a:pt x="1129" y="338"/>
                    </a:lnTo>
                    <a:lnTo>
                      <a:pt x="1104" y="302"/>
                    </a:lnTo>
                    <a:lnTo>
                      <a:pt x="1095" y="268"/>
                    </a:lnTo>
                    <a:lnTo>
                      <a:pt x="1095" y="278"/>
                    </a:lnTo>
                    <a:lnTo>
                      <a:pt x="1071" y="268"/>
                    </a:lnTo>
                    <a:lnTo>
                      <a:pt x="1071" y="289"/>
                    </a:lnTo>
                    <a:lnTo>
                      <a:pt x="1046" y="302"/>
                    </a:lnTo>
                    <a:lnTo>
                      <a:pt x="1036" y="278"/>
                    </a:lnTo>
                    <a:lnTo>
                      <a:pt x="1046" y="268"/>
                    </a:lnTo>
                    <a:lnTo>
                      <a:pt x="1036" y="255"/>
                    </a:lnTo>
                    <a:lnTo>
                      <a:pt x="1013" y="243"/>
                    </a:lnTo>
                    <a:lnTo>
                      <a:pt x="1013" y="233"/>
                    </a:lnTo>
                    <a:lnTo>
                      <a:pt x="958" y="233"/>
                    </a:lnTo>
                    <a:lnTo>
                      <a:pt x="958" y="255"/>
                    </a:lnTo>
                    <a:lnTo>
                      <a:pt x="945" y="268"/>
                    </a:lnTo>
                    <a:lnTo>
                      <a:pt x="958" y="278"/>
                    </a:lnTo>
                    <a:lnTo>
                      <a:pt x="945" y="302"/>
                    </a:lnTo>
                    <a:lnTo>
                      <a:pt x="958" y="313"/>
                    </a:lnTo>
                    <a:lnTo>
                      <a:pt x="945" y="348"/>
                    </a:lnTo>
                    <a:lnTo>
                      <a:pt x="924" y="358"/>
                    </a:lnTo>
                    <a:lnTo>
                      <a:pt x="924" y="372"/>
                    </a:lnTo>
                    <a:lnTo>
                      <a:pt x="924" y="407"/>
                    </a:lnTo>
                    <a:lnTo>
                      <a:pt x="900" y="407"/>
                    </a:lnTo>
                    <a:lnTo>
                      <a:pt x="909" y="383"/>
                    </a:lnTo>
                    <a:lnTo>
                      <a:pt x="900" y="372"/>
                    </a:lnTo>
                    <a:lnTo>
                      <a:pt x="900" y="348"/>
                    </a:lnTo>
                    <a:lnTo>
                      <a:pt x="875" y="348"/>
                    </a:lnTo>
                    <a:lnTo>
                      <a:pt x="855" y="338"/>
                    </a:lnTo>
                    <a:lnTo>
                      <a:pt x="832" y="324"/>
                    </a:lnTo>
                    <a:lnTo>
                      <a:pt x="820" y="324"/>
                    </a:lnTo>
                    <a:lnTo>
                      <a:pt x="807" y="289"/>
                    </a:lnTo>
                    <a:lnTo>
                      <a:pt x="787" y="278"/>
                    </a:lnTo>
                    <a:lnTo>
                      <a:pt x="797" y="243"/>
                    </a:lnTo>
                    <a:lnTo>
                      <a:pt x="820" y="233"/>
                    </a:lnTo>
                    <a:lnTo>
                      <a:pt x="832" y="233"/>
                    </a:lnTo>
                    <a:lnTo>
                      <a:pt x="832" y="209"/>
                    </a:lnTo>
                    <a:lnTo>
                      <a:pt x="865" y="198"/>
                    </a:lnTo>
                    <a:lnTo>
                      <a:pt x="889" y="174"/>
                    </a:lnTo>
                    <a:lnTo>
                      <a:pt x="900" y="149"/>
                    </a:lnTo>
                    <a:lnTo>
                      <a:pt x="924" y="140"/>
                    </a:lnTo>
                    <a:lnTo>
                      <a:pt x="945" y="128"/>
                    </a:lnTo>
                    <a:lnTo>
                      <a:pt x="933" y="128"/>
                    </a:lnTo>
                    <a:lnTo>
                      <a:pt x="924" y="94"/>
                    </a:lnTo>
                    <a:lnTo>
                      <a:pt x="909" y="94"/>
                    </a:lnTo>
                    <a:lnTo>
                      <a:pt x="900" y="128"/>
                    </a:lnTo>
                    <a:lnTo>
                      <a:pt x="875" y="104"/>
                    </a:lnTo>
                    <a:lnTo>
                      <a:pt x="855" y="94"/>
                    </a:lnTo>
                    <a:lnTo>
                      <a:pt x="865" y="69"/>
                    </a:lnTo>
                    <a:lnTo>
                      <a:pt x="855" y="59"/>
                    </a:lnTo>
                    <a:lnTo>
                      <a:pt x="865" y="25"/>
                    </a:lnTo>
                    <a:lnTo>
                      <a:pt x="889" y="1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20" name="Freeform 19"/>
              <p:cNvSpPr>
                <a:spLocks/>
              </p:cNvSpPr>
              <p:nvPr/>
            </p:nvSpPr>
            <p:spPr bwMode="auto">
              <a:xfrm>
                <a:off x="1764" y="2484"/>
                <a:ext cx="537" cy="976"/>
              </a:xfrm>
              <a:custGeom>
                <a:avLst/>
                <a:gdLst>
                  <a:gd name="T0" fmla="*/ 58 w 537"/>
                  <a:gd name="T1" fmla="*/ 59 h 976"/>
                  <a:gd name="T2" fmla="*/ 58 w 537"/>
                  <a:gd name="T3" fmla="*/ 139 h 976"/>
                  <a:gd name="T4" fmla="*/ 24 w 537"/>
                  <a:gd name="T5" fmla="*/ 208 h 976"/>
                  <a:gd name="T6" fmla="*/ 0 w 537"/>
                  <a:gd name="T7" fmla="*/ 244 h 976"/>
                  <a:gd name="T8" fmla="*/ 45 w 537"/>
                  <a:gd name="T9" fmla="*/ 327 h 976"/>
                  <a:gd name="T10" fmla="*/ 112 w 537"/>
                  <a:gd name="T11" fmla="*/ 382 h 976"/>
                  <a:gd name="T12" fmla="*/ 136 w 537"/>
                  <a:gd name="T13" fmla="*/ 442 h 976"/>
                  <a:gd name="T14" fmla="*/ 112 w 537"/>
                  <a:gd name="T15" fmla="*/ 557 h 976"/>
                  <a:gd name="T16" fmla="*/ 112 w 537"/>
                  <a:gd name="T17" fmla="*/ 732 h 976"/>
                  <a:gd name="T18" fmla="*/ 112 w 537"/>
                  <a:gd name="T19" fmla="*/ 801 h 976"/>
                  <a:gd name="T20" fmla="*/ 112 w 537"/>
                  <a:gd name="T21" fmla="*/ 871 h 976"/>
                  <a:gd name="T22" fmla="*/ 136 w 537"/>
                  <a:gd name="T23" fmla="*/ 919 h 976"/>
                  <a:gd name="T24" fmla="*/ 136 w 537"/>
                  <a:gd name="T25" fmla="*/ 941 h 976"/>
                  <a:gd name="T26" fmla="*/ 194 w 537"/>
                  <a:gd name="T27" fmla="*/ 954 h 976"/>
                  <a:gd name="T28" fmla="*/ 238 w 537"/>
                  <a:gd name="T29" fmla="*/ 954 h 976"/>
                  <a:gd name="T30" fmla="*/ 194 w 537"/>
                  <a:gd name="T31" fmla="*/ 929 h 976"/>
                  <a:gd name="T32" fmla="*/ 194 w 537"/>
                  <a:gd name="T33" fmla="*/ 906 h 976"/>
                  <a:gd name="T34" fmla="*/ 205 w 537"/>
                  <a:gd name="T35" fmla="*/ 850 h 976"/>
                  <a:gd name="T36" fmla="*/ 180 w 537"/>
                  <a:gd name="T37" fmla="*/ 801 h 976"/>
                  <a:gd name="T38" fmla="*/ 215 w 537"/>
                  <a:gd name="T39" fmla="*/ 766 h 976"/>
                  <a:gd name="T40" fmla="*/ 205 w 537"/>
                  <a:gd name="T41" fmla="*/ 732 h 976"/>
                  <a:gd name="T42" fmla="*/ 249 w 537"/>
                  <a:gd name="T43" fmla="*/ 711 h 976"/>
                  <a:gd name="T44" fmla="*/ 297 w 537"/>
                  <a:gd name="T45" fmla="*/ 686 h 976"/>
                  <a:gd name="T46" fmla="*/ 297 w 537"/>
                  <a:gd name="T47" fmla="*/ 641 h 976"/>
                  <a:gd name="T48" fmla="*/ 331 w 537"/>
                  <a:gd name="T49" fmla="*/ 627 h 976"/>
                  <a:gd name="T50" fmla="*/ 365 w 537"/>
                  <a:gd name="T51" fmla="*/ 592 h 976"/>
                  <a:gd name="T52" fmla="*/ 375 w 537"/>
                  <a:gd name="T53" fmla="*/ 522 h 976"/>
                  <a:gd name="T54" fmla="*/ 410 w 537"/>
                  <a:gd name="T55" fmla="*/ 488 h 976"/>
                  <a:gd name="T56" fmla="*/ 477 w 537"/>
                  <a:gd name="T57" fmla="*/ 431 h 976"/>
                  <a:gd name="T58" fmla="*/ 522 w 537"/>
                  <a:gd name="T59" fmla="*/ 303 h 976"/>
                  <a:gd name="T60" fmla="*/ 502 w 537"/>
                  <a:gd name="T61" fmla="*/ 233 h 976"/>
                  <a:gd name="T62" fmla="*/ 444 w 537"/>
                  <a:gd name="T63" fmla="*/ 208 h 976"/>
                  <a:gd name="T64" fmla="*/ 419 w 537"/>
                  <a:gd name="T65" fmla="*/ 199 h 976"/>
                  <a:gd name="T66" fmla="*/ 375 w 537"/>
                  <a:gd name="T67" fmla="*/ 188 h 976"/>
                  <a:gd name="T68" fmla="*/ 365 w 537"/>
                  <a:gd name="T69" fmla="*/ 153 h 976"/>
                  <a:gd name="T70" fmla="*/ 331 w 537"/>
                  <a:gd name="T71" fmla="*/ 118 h 976"/>
                  <a:gd name="T72" fmla="*/ 273 w 537"/>
                  <a:gd name="T73" fmla="*/ 93 h 976"/>
                  <a:gd name="T74" fmla="*/ 249 w 537"/>
                  <a:gd name="T75" fmla="*/ 69 h 976"/>
                  <a:gd name="T76" fmla="*/ 147 w 537"/>
                  <a:gd name="T77" fmla="*/ 24 h 976"/>
                  <a:gd name="T78" fmla="*/ 112 w 537"/>
                  <a:gd name="T79" fmla="*/ 14 h 976"/>
                  <a:gd name="T80" fmla="*/ 67 w 537"/>
                  <a:gd name="T81" fmla="*/ 24 h 9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37"/>
                  <a:gd name="T124" fmla="*/ 0 h 976"/>
                  <a:gd name="T125" fmla="*/ 537 w 537"/>
                  <a:gd name="T126" fmla="*/ 976 h 97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37" h="976">
                    <a:moveTo>
                      <a:pt x="67" y="24"/>
                    </a:moveTo>
                    <a:lnTo>
                      <a:pt x="58" y="59"/>
                    </a:lnTo>
                    <a:lnTo>
                      <a:pt x="45" y="93"/>
                    </a:lnTo>
                    <a:lnTo>
                      <a:pt x="58" y="139"/>
                    </a:lnTo>
                    <a:lnTo>
                      <a:pt x="9" y="163"/>
                    </a:lnTo>
                    <a:lnTo>
                      <a:pt x="24" y="208"/>
                    </a:lnTo>
                    <a:lnTo>
                      <a:pt x="0" y="233"/>
                    </a:lnTo>
                    <a:lnTo>
                      <a:pt x="0" y="244"/>
                    </a:lnTo>
                    <a:lnTo>
                      <a:pt x="45" y="292"/>
                    </a:lnTo>
                    <a:lnTo>
                      <a:pt x="45" y="327"/>
                    </a:lnTo>
                    <a:lnTo>
                      <a:pt x="92" y="382"/>
                    </a:lnTo>
                    <a:lnTo>
                      <a:pt x="112" y="382"/>
                    </a:lnTo>
                    <a:lnTo>
                      <a:pt x="126" y="418"/>
                    </a:lnTo>
                    <a:lnTo>
                      <a:pt x="136" y="442"/>
                    </a:lnTo>
                    <a:lnTo>
                      <a:pt x="126" y="522"/>
                    </a:lnTo>
                    <a:lnTo>
                      <a:pt x="112" y="557"/>
                    </a:lnTo>
                    <a:lnTo>
                      <a:pt x="126" y="641"/>
                    </a:lnTo>
                    <a:lnTo>
                      <a:pt x="112" y="732"/>
                    </a:lnTo>
                    <a:lnTo>
                      <a:pt x="126" y="745"/>
                    </a:lnTo>
                    <a:lnTo>
                      <a:pt x="112" y="801"/>
                    </a:lnTo>
                    <a:lnTo>
                      <a:pt x="102" y="814"/>
                    </a:lnTo>
                    <a:lnTo>
                      <a:pt x="112" y="871"/>
                    </a:lnTo>
                    <a:lnTo>
                      <a:pt x="136" y="894"/>
                    </a:lnTo>
                    <a:lnTo>
                      <a:pt x="136" y="919"/>
                    </a:lnTo>
                    <a:lnTo>
                      <a:pt x="147" y="929"/>
                    </a:lnTo>
                    <a:lnTo>
                      <a:pt x="136" y="941"/>
                    </a:lnTo>
                    <a:lnTo>
                      <a:pt x="171" y="954"/>
                    </a:lnTo>
                    <a:lnTo>
                      <a:pt x="194" y="954"/>
                    </a:lnTo>
                    <a:lnTo>
                      <a:pt x="229" y="975"/>
                    </a:lnTo>
                    <a:lnTo>
                      <a:pt x="238" y="954"/>
                    </a:lnTo>
                    <a:lnTo>
                      <a:pt x="205" y="941"/>
                    </a:lnTo>
                    <a:lnTo>
                      <a:pt x="194" y="929"/>
                    </a:lnTo>
                    <a:lnTo>
                      <a:pt x="171" y="929"/>
                    </a:lnTo>
                    <a:lnTo>
                      <a:pt x="194" y="906"/>
                    </a:lnTo>
                    <a:lnTo>
                      <a:pt x="171" y="894"/>
                    </a:lnTo>
                    <a:lnTo>
                      <a:pt x="205" y="850"/>
                    </a:lnTo>
                    <a:lnTo>
                      <a:pt x="194" y="826"/>
                    </a:lnTo>
                    <a:lnTo>
                      <a:pt x="180" y="801"/>
                    </a:lnTo>
                    <a:lnTo>
                      <a:pt x="205" y="791"/>
                    </a:lnTo>
                    <a:lnTo>
                      <a:pt x="215" y="766"/>
                    </a:lnTo>
                    <a:lnTo>
                      <a:pt x="229" y="766"/>
                    </a:lnTo>
                    <a:lnTo>
                      <a:pt x="205" y="732"/>
                    </a:lnTo>
                    <a:lnTo>
                      <a:pt x="229" y="732"/>
                    </a:lnTo>
                    <a:lnTo>
                      <a:pt x="249" y="711"/>
                    </a:lnTo>
                    <a:lnTo>
                      <a:pt x="263" y="711"/>
                    </a:lnTo>
                    <a:lnTo>
                      <a:pt x="297" y="686"/>
                    </a:lnTo>
                    <a:lnTo>
                      <a:pt x="273" y="641"/>
                    </a:lnTo>
                    <a:lnTo>
                      <a:pt x="297" y="641"/>
                    </a:lnTo>
                    <a:lnTo>
                      <a:pt x="297" y="651"/>
                    </a:lnTo>
                    <a:lnTo>
                      <a:pt x="331" y="627"/>
                    </a:lnTo>
                    <a:lnTo>
                      <a:pt x="342" y="592"/>
                    </a:lnTo>
                    <a:lnTo>
                      <a:pt x="365" y="592"/>
                    </a:lnTo>
                    <a:lnTo>
                      <a:pt x="375" y="571"/>
                    </a:lnTo>
                    <a:lnTo>
                      <a:pt x="375" y="522"/>
                    </a:lnTo>
                    <a:lnTo>
                      <a:pt x="410" y="512"/>
                    </a:lnTo>
                    <a:lnTo>
                      <a:pt x="410" y="488"/>
                    </a:lnTo>
                    <a:lnTo>
                      <a:pt x="444" y="477"/>
                    </a:lnTo>
                    <a:lnTo>
                      <a:pt x="477" y="431"/>
                    </a:lnTo>
                    <a:lnTo>
                      <a:pt x="477" y="348"/>
                    </a:lnTo>
                    <a:lnTo>
                      <a:pt x="522" y="303"/>
                    </a:lnTo>
                    <a:lnTo>
                      <a:pt x="536" y="244"/>
                    </a:lnTo>
                    <a:lnTo>
                      <a:pt x="502" y="233"/>
                    </a:lnTo>
                    <a:lnTo>
                      <a:pt x="477" y="208"/>
                    </a:lnTo>
                    <a:lnTo>
                      <a:pt x="444" y="208"/>
                    </a:lnTo>
                    <a:lnTo>
                      <a:pt x="433" y="188"/>
                    </a:lnTo>
                    <a:lnTo>
                      <a:pt x="419" y="199"/>
                    </a:lnTo>
                    <a:lnTo>
                      <a:pt x="386" y="174"/>
                    </a:lnTo>
                    <a:lnTo>
                      <a:pt x="375" y="188"/>
                    </a:lnTo>
                    <a:lnTo>
                      <a:pt x="351" y="163"/>
                    </a:lnTo>
                    <a:lnTo>
                      <a:pt x="365" y="153"/>
                    </a:lnTo>
                    <a:lnTo>
                      <a:pt x="351" y="118"/>
                    </a:lnTo>
                    <a:lnTo>
                      <a:pt x="331" y="118"/>
                    </a:lnTo>
                    <a:lnTo>
                      <a:pt x="317" y="105"/>
                    </a:lnTo>
                    <a:lnTo>
                      <a:pt x="273" y="93"/>
                    </a:lnTo>
                    <a:lnTo>
                      <a:pt x="263" y="69"/>
                    </a:lnTo>
                    <a:lnTo>
                      <a:pt x="249" y="69"/>
                    </a:lnTo>
                    <a:lnTo>
                      <a:pt x="238" y="24"/>
                    </a:lnTo>
                    <a:lnTo>
                      <a:pt x="147" y="24"/>
                    </a:lnTo>
                    <a:lnTo>
                      <a:pt x="136" y="0"/>
                    </a:lnTo>
                    <a:lnTo>
                      <a:pt x="112" y="14"/>
                    </a:lnTo>
                    <a:lnTo>
                      <a:pt x="92" y="14"/>
                    </a:lnTo>
                    <a:lnTo>
                      <a:pt x="67" y="24"/>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21" name="Freeform 20"/>
              <p:cNvSpPr>
                <a:spLocks/>
              </p:cNvSpPr>
              <p:nvPr/>
            </p:nvSpPr>
            <p:spPr bwMode="auto">
              <a:xfrm>
                <a:off x="1764" y="2346"/>
                <a:ext cx="128" cy="60"/>
              </a:xfrm>
              <a:custGeom>
                <a:avLst/>
                <a:gdLst>
                  <a:gd name="T0" fmla="*/ 127 w 128"/>
                  <a:gd name="T1" fmla="*/ 49 h 60"/>
                  <a:gd name="T2" fmla="*/ 102 w 128"/>
                  <a:gd name="T3" fmla="*/ 59 h 60"/>
                  <a:gd name="T4" fmla="*/ 68 w 128"/>
                  <a:gd name="T5" fmla="*/ 49 h 60"/>
                  <a:gd name="T6" fmla="*/ 34 w 128"/>
                  <a:gd name="T7" fmla="*/ 34 h 60"/>
                  <a:gd name="T8" fmla="*/ 0 w 128"/>
                  <a:gd name="T9" fmla="*/ 25 h 60"/>
                  <a:gd name="T10" fmla="*/ 9 w 128"/>
                  <a:gd name="T11" fmla="*/ 13 h 60"/>
                  <a:gd name="T12" fmla="*/ 45 w 128"/>
                  <a:gd name="T13" fmla="*/ 0 h 60"/>
                  <a:gd name="T14" fmla="*/ 68 w 128"/>
                  <a:gd name="T15" fmla="*/ 34 h 60"/>
                  <a:gd name="T16" fmla="*/ 127 w 128"/>
                  <a:gd name="T17" fmla="*/ 49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
                  <a:gd name="T28" fmla="*/ 0 h 60"/>
                  <a:gd name="T29" fmla="*/ 128 w 128"/>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 h="60">
                    <a:moveTo>
                      <a:pt x="127" y="49"/>
                    </a:moveTo>
                    <a:lnTo>
                      <a:pt x="102" y="59"/>
                    </a:lnTo>
                    <a:lnTo>
                      <a:pt x="68" y="49"/>
                    </a:lnTo>
                    <a:lnTo>
                      <a:pt x="34" y="34"/>
                    </a:lnTo>
                    <a:lnTo>
                      <a:pt x="0" y="25"/>
                    </a:lnTo>
                    <a:lnTo>
                      <a:pt x="9" y="13"/>
                    </a:lnTo>
                    <a:lnTo>
                      <a:pt x="45" y="0"/>
                    </a:lnTo>
                    <a:lnTo>
                      <a:pt x="68" y="34"/>
                    </a:lnTo>
                    <a:lnTo>
                      <a:pt x="127" y="49"/>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22" name="Freeform 21"/>
              <p:cNvSpPr>
                <a:spLocks/>
              </p:cNvSpPr>
              <p:nvPr/>
            </p:nvSpPr>
            <p:spPr bwMode="auto">
              <a:xfrm>
                <a:off x="1866" y="2405"/>
                <a:ext cx="94" cy="26"/>
              </a:xfrm>
              <a:custGeom>
                <a:avLst/>
                <a:gdLst>
                  <a:gd name="T0" fmla="*/ 93 w 94"/>
                  <a:gd name="T1" fmla="*/ 11 h 26"/>
                  <a:gd name="T2" fmla="*/ 59 w 94"/>
                  <a:gd name="T3" fmla="*/ 0 h 26"/>
                  <a:gd name="T4" fmla="*/ 25 w 94"/>
                  <a:gd name="T5" fmla="*/ 0 h 26"/>
                  <a:gd name="T6" fmla="*/ 0 w 94"/>
                  <a:gd name="T7" fmla="*/ 11 h 26"/>
                  <a:gd name="T8" fmla="*/ 25 w 94"/>
                  <a:gd name="T9" fmla="*/ 11 h 26"/>
                  <a:gd name="T10" fmla="*/ 59 w 94"/>
                  <a:gd name="T11" fmla="*/ 25 h 26"/>
                  <a:gd name="T12" fmla="*/ 93 w 94"/>
                  <a:gd name="T13" fmla="*/ 11 h 26"/>
                  <a:gd name="T14" fmla="*/ 0 60000 65536"/>
                  <a:gd name="T15" fmla="*/ 0 60000 65536"/>
                  <a:gd name="T16" fmla="*/ 0 60000 65536"/>
                  <a:gd name="T17" fmla="*/ 0 60000 65536"/>
                  <a:gd name="T18" fmla="*/ 0 60000 65536"/>
                  <a:gd name="T19" fmla="*/ 0 60000 65536"/>
                  <a:gd name="T20" fmla="*/ 0 60000 65536"/>
                  <a:gd name="T21" fmla="*/ 0 w 94"/>
                  <a:gd name="T22" fmla="*/ 0 h 26"/>
                  <a:gd name="T23" fmla="*/ 94 w 94"/>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 h="26">
                    <a:moveTo>
                      <a:pt x="93" y="11"/>
                    </a:moveTo>
                    <a:lnTo>
                      <a:pt x="59" y="0"/>
                    </a:lnTo>
                    <a:lnTo>
                      <a:pt x="25" y="0"/>
                    </a:lnTo>
                    <a:lnTo>
                      <a:pt x="0" y="11"/>
                    </a:lnTo>
                    <a:lnTo>
                      <a:pt x="25" y="11"/>
                    </a:lnTo>
                    <a:lnTo>
                      <a:pt x="59" y="25"/>
                    </a:lnTo>
                    <a:lnTo>
                      <a:pt x="93" y="11"/>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23" name="Freeform 22"/>
              <p:cNvSpPr>
                <a:spLocks/>
              </p:cNvSpPr>
              <p:nvPr/>
            </p:nvSpPr>
            <p:spPr bwMode="auto">
              <a:xfrm>
                <a:off x="1824" y="2416"/>
                <a:ext cx="43" cy="25"/>
              </a:xfrm>
              <a:custGeom>
                <a:avLst/>
                <a:gdLst>
                  <a:gd name="T0" fmla="*/ 42 w 43"/>
                  <a:gd name="T1" fmla="*/ 24 h 25"/>
                  <a:gd name="T2" fmla="*/ 20 w 43"/>
                  <a:gd name="T3" fmla="*/ 0 h 25"/>
                  <a:gd name="T4" fmla="*/ 0 w 43"/>
                  <a:gd name="T5" fmla="*/ 0 h 25"/>
                  <a:gd name="T6" fmla="*/ 0 w 43"/>
                  <a:gd name="T7" fmla="*/ 24 h 25"/>
                  <a:gd name="T8" fmla="*/ 42 w 43"/>
                  <a:gd name="T9" fmla="*/ 24 h 25"/>
                  <a:gd name="T10" fmla="*/ 0 60000 65536"/>
                  <a:gd name="T11" fmla="*/ 0 60000 65536"/>
                  <a:gd name="T12" fmla="*/ 0 60000 65536"/>
                  <a:gd name="T13" fmla="*/ 0 60000 65536"/>
                  <a:gd name="T14" fmla="*/ 0 60000 65536"/>
                  <a:gd name="T15" fmla="*/ 0 w 43"/>
                  <a:gd name="T16" fmla="*/ 0 h 25"/>
                  <a:gd name="T17" fmla="*/ 43 w 43"/>
                  <a:gd name="T18" fmla="*/ 25 h 25"/>
                </a:gdLst>
                <a:ahLst/>
                <a:cxnLst>
                  <a:cxn ang="T10">
                    <a:pos x="T0" y="T1"/>
                  </a:cxn>
                  <a:cxn ang="T11">
                    <a:pos x="T2" y="T3"/>
                  </a:cxn>
                  <a:cxn ang="T12">
                    <a:pos x="T4" y="T5"/>
                  </a:cxn>
                  <a:cxn ang="T13">
                    <a:pos x="T6" y="T7"/>
                  </a:cxn>
                  <a:cxn ang="T14">
                    <a:pos x="T8" y="T9"/>
                  </a:cxn>
                </a:cxnLst>
                <a:rect l="T15" t="T16" r="T17" b="T18"/>
                <a:pathLst>
                  <a:path w="43" h="25">
                    <a:moveTo>
                      <a:pt x="42" y="24"/>
                    </a:moveTo>
                    <a:lnTo>
                      <a:pt x="20" y="0"/>
                    </a:lnTo>
                    <a:lnTo>
                      <a:pt x="0" y="0"/>
                    </a:lnTo>
                    <a:lnTo>
                      <a:pt x="0" y="24"/>
                    </a:lnTo>
                    <a:lnTo>
                      <a:pt x="42" y="24"/>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24" name="Freeform 23"/>
              <p:cNvSpPr>
                <a:spLocks/>
              </p:cNvSpPr>
              <p:nvPr/>
            </p:nvSpPr>
            <p:spPr bwMode="auto">
              <a:xfrm>
                <a:off x="1969" y="2430"/>
                <a:ext cx="25" cy="16"/>
              </a:xfrm>
              <a:custGeom>
                <a:avLst/>
                <a:gdLst>
                  <a:gd name="T0" fmla="*/ 24 w 25"/>
                  <a:gd name="T1" fmla="*/ 0 h 16"/>
                  <a:gd name="T2" fmla="*/ 0 w 25"/>
                  <a:gd name="T3" fmla="*/ 0 h 16"/>
                  <a:gd name="T4" fmla="*/ 0 w 25"/>
                  <a:gd name="T5" fmla="*/ 15 h 16"/>
                  <a:gd name="T6" fmla="*/ 24 w 25"/>
                  <a:gd name="T7" fmla="*/ 15 h 16"/>
                  <a:gd name="T8" fmla="*/ 24 w 25"/>
                  <a:gd name="T9" fmla="*/ 0 h 16"/>
                  <a:gd name="T10" fmla="*/ 0 60000 65536"/>
                  <a:gd name="T11" fmla="*/ 0 60000 65536"/>
                  <a:gd name="T12" fmla="*/ 0 60000 65536"/>
                  <a:gd name="T13" fmla="*/ 0 60000 65536"/>
                  <a:gd name="T14" fmla="*/ 0 60000 65536"/>
                  <a:gd name="T15" fmla="*/ 0 w 25"/>
                  <a:gd name="T16" fmla="*/ 0 h 16"/>
                  <a:gd name="T17" fmla="*/ 25 w 25"/>
                  <a:gd name="T18" fmla="*/ 16 h 16"/>
                </a:gdLst>
                <a:ahLst/>
                <a:cxnLst>
                  <a:cxn ang="T10">
                    <a:pos x="T0" y="T1"/>
                  </a:cxn>
                  <a:cxn ang="T11">
                    <a:pos x="T2" y="T3"/>
                  </a:cxn>
                  <a:cxn ang="T12">
                    <a:pos x="T4" y="T5"/>
                  </a:cxn>
                  <a:cxn ang="T13">
                    <a:pos x="T6" y="T7"/>
                  </a:cxn>
                  <a:cxn ang="T14">
                    <a:pos x="T8" y="T9"/>
                  </a:cxn>
                </a:cxnLst>
                <a:rect l="T15" t="T16" r="T17" b="T18"/>
                <a:pathLst>
                  <a:path w="25" h="16">
                    <a:moveTo>
                      <a:pt x="24" y="0"/>
                    </a:moveTo>
                    <a:lnTo>
                      <a:pt x="0" y="0"/>
                    </a:lnTo>
                    <a:lnTo>
                      <a:pt x="0" y="15"/>
                    </a:lnTo>
                    <a:lnTo>
                      <a:pt x="24" y="15"/>
                    </a:lnTo>
                    <a:lnTo>
                      <a:pt x="24"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25" name="Freeform 24"/>
              <p:cNvSpPr>
                <a:spLocks/>
              </p:cNvSpPr>
              <p:nvPr/>
            </p:nvSpPr>
            <p:spPr bwMode="auto">
              <a:xfrm>
                <a:off x="2004" y="2450"/>
                <a:ext cx="16" cy="1"/>
              </a:xfrm>
              <a:custGeom>
                <a:avLst/>
                <a:gdLst>
                  <a:gd name="T0" fmla="*/ 0 w 16"/>
                  <a:gd name="T1" fmla="*/ 0 h 1"/>
                  <a:gd name="T2" fmla="*/ 15 w 16"/>
                  <a:gd name="T3" fmla="*/ 0 h 1"/>
                  <a:gd name="T4" fmla="*/ 0 w 16"/>
                  <a:gd name="T5" fmla="*/ 0 h 1"/>
                  <a:gd name="T6" fmla="*/ 0 60000 65536"/>
                  <a:gd name="T7" fmla="*/ 0 60000 65536"/>
                  <a:gd name="T8" fmla="*/ 0 60000 65536"/>
                  <a:gd name="T9" fmla="*/ 0 w 16"/>
                  <a:gd name="T10" fmla="*/ 0 h 1"/>
                  <a:gd name="T11" fmla="*/ 16 w 16"/>
                  <a:gd name="T12" fmla="*/ 1 h 1"/>
                </a:gdLst>
                <a:ahLst/>
                <a:cxnLst>
                  <a:cxn ang="T6">
                    <a:pos x="T0" y="T1"/>
                  </a:cxn>
                  <a:cxn ang="T7">
                    <a:pos x="T2" y="T3"/>
                  </a:cxn>
                  <a:cxn ang="T8">
                    <a:pos x="T4" y="T5"/>
                  </a:cxn>
                </a:cxnLst>
                <a:rect l="T9" t="T10" r="T11" b="T12"/>
                <a:pathLst>
                  <a:path w="16" h="1">
                    <a:moveTo>
                      <a:pt x="0" y="0"/>
                    </a:moveTo>
                    <a:lnTo>
                      <a:pt x="15" y="0"/>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26" name="Freeform 25"/>
              <p:cNvSpPr>
                <a:spLocks/>
              </p:cNvSpPr>
              <p:nvPr/>
            </p:nvSpPr>
            <p:spPr bwMode="auto">
              <a:xfrm>
                <a:off x="2012" y="2456"/>
                <a:ext cx="16" cy="1"/>
              </a:xfrm>
              <a:custGeom>
                <a:avLst/>
                <a:gdLst>
                  <a:gd name="T0" fmla="*/ 0 w 16"/>
                  <a:gd name="T1" fmla="*/ 0 h 1"/>
                  <a:gd name="T2" fmla="*/ 15 w 16"/>
                  <a:gd name="T3" fmla="*/ 0 h 1"/>
                  <a:gd name="T4" fmla="*/ 0 w 16"/>
                  <a:gd name="T5" fmla="*/ 0 h 1"/>
                  <a:gd name="T6" fmla="*/ 0 60000 65536"/>
                  <a:gd name="T7" fmla="*/ 0 60000 65536"/>
                  <a:gd name="T8" fmla="*/ 0 60000 65536"/>
                  <a:gd name="T9" fmla="*/ 0 w 16"/>
                  <a:gd name="T10" fmla="*/ 0 h 1"/>
                  <a:gd name="T11" fmla="*/ 16 w 16"/>
                  <a:gd name="T12" fmla="*/ 1 h 1"/>
                </a:gdLst>
                <a:ahLst/>
                <a:cxnLst>
                  <a:cxn ang="T6">
                    <a:pos x="T0" y="T1"/>
                  </a:cxn>
                  <a:cxn ang="T7">
                    <a:pos x="T2" y="T3"/>
                  </a:cxn>
                  <a:cxn ang="T8">
                    <a:pos x="T4" y="T5"/>
                  </a:cxn>
                </a:cxnLst>
                <a:rect l="T9" t="T10" r="T11" b="T12"/>
                <a:pathLst>
                  <a:path w="16" h="1">
                    <a:moveTo>
                      <a:pt x="0" y="0"/>
                    </a:moveTo>
                    <a:lnTo>
                      <a:pt x="15" y="0"/>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27" name="Freeform 26"/>
              <p:cNvSpPr>
                <a:spLocks/>
              </p:cNvSpPr>
              <p:nvPr/>
            </p:nvSpPr>
            <p:spPr bwMode="auto">
              <a:xfrm>
                <a:off x="2013" y="2460"/>
                <a:ext cx="16" cy="1"/>
              </a:xfrm>
              <a:custGeom>
                <a:avLst/>
                <a:gdLst>
                  <a:gd name="T0" fmla="*/ 0 w 16"/>
                  <a:gd name="T1" fmla="*/ 0 h 1"/>
                  <a:gd name="T2" fmla="*/ 15 w 16"/>
                  <a:gd name="T3" fmla="*/ 0 h 1"/>
                  <a:gd name="T4" fmla="*/ 0 w 16"/>
                  <a:gd name="T5" fmla="*/ 0 h 1"/>
                  <a:gd name="T6" fmla="*/ 0 60000 65536"/>
                  <a:gd name="T7" fmla="*/ 0 60000 65536"/>
                  <a:gd name="T8" fmla="*/ 0 60000 65536"/>
                  <a:gd name="T9" fmla="*/ 0 w 16"/>
                  <a:gd name="T10" fmla="*/ 0 h 1"/>
                  <a:gd name="T11" fmla="*/ 16 w 16"/>
                  <a:gd name="T12" fmla="*/ 1 h 1"/>
                </a:gdLst>
                <a:ahLst/>
                <a:cxnLst>
                  <a:cxn ang="T6">
                    <a:pos x="T0" y="T1"/>
                  </a:cxn>
                  <a:cxn ang="T7">
                    <a:pos x="T2" y="T3"/>
                  </a:cxn>
                  <a:cxn ang="T8">
                    <a:pos x="T4" y="T5"/>
                  </a:cxn>
                </a:cxnLst>
                <a:rect l="T9" t="T10" r="T11" b="T12"/>
                <a:pathLst>
                  <a:path w="16" h="1">
                    <a:moveTo>
                      <a:pt x="0" y="0"/>
                    </a:moveTo>
                    <a:lnTo>
                      <a:pt x="15" y="0"/>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28" name="Freeform 27"/>
              <p:cNvSpPr>
                <a:spLocks/>
              </p:cNvSpPr>
              <p:nvPr/>
            </p:nvSpPr>
            <p:spPr bwMode="auto">
              <a:xfrm>
                <a:off x="2027" y="2463"/>
                <a:ext cx="16" cy="37"/>
              </a:xfrm>
              <a:custGeom>
                <a:avLst/>
                <a:gdLst>
                  <a:gd name="T0" fmla="*/ 0 w 16"/>
                  <a:gd name="T1" fmla="*/ 0 h 37"/>
                  <a:gd name="T2" fmla="*/ 0 w 16"/>
                  <a:gd name="T3" fmla="*/ 11 h 37"/>
                  <a:gd name="T4" fmla="*/ 0 w 16"/>
                  <a:gd name="T5" fmla="*/ 36 h 37"/>
                  <a:gd name="T6" fmla="*/ 15 w 16"/>
                  <a:gd name="T7" fmla="*/ 36 h 37"/>
                  <a:gd name="T8" fmla="*/ 15 w 16"/>
                  <a:gd name="T9" fmla="*/ 11 h 37"/>
                  <a:gd name="T10" fmla="*/ 0 w 16"/>
                  <a:gd name="T11" fmla="*/ 0 h 37"/>
                  <a:gd name="T12" fmla="*/ 0 60000 65536"/>
                  <a:gd name="T13" fmla="*/ 0 60000 65536"/>
                  <a:gd name="T14" fmla="*/ 0 60000 65536"/>
                  <a:gd name="T15" fmla="*/ 0 60000 65536"/>
                  <a:gd name="T16" fmla="*/ 0 60000 65536"/>
                  <a:gd name="T17" fmla="*/ 0 60000 65536"/>
                  <a:gd name="T18" fmla="*/ 0 w 16"/>
                  <a:gd name="T19" fmla="*/ 0 h 37"/>
                  <a:gd name="T20" fmla="*/ 16 w 16"/>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16" h="37">
                    <a:moveTo>
                      <a:pt x="0" y="0"/>
                    </a:moveTo>
                    <a:lnTo>
                      <a:pt x="0" y="11"/>
                    </a:lnTo>
                    <a:lnTo>
                      <a:pt x="0" y="36"/>
                    </a:lnTo>
                    <a:lnTo>
                      <a:pt x="15" y="36"/>
                    </a:lnTo>
                    <a:lnTo>
                      <a:pt x="15" y="11"/>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29" name="Freeform 28"/>
              <p:cNvSpPr>
                <a:spLocks/>
              </p:cNvSpPr>
              <p:nvPr/>
            </p:nvSpPr>
            <p:spPr bwMode="auto">
              <a:xfrm>
                <a:off x="2027" y="3389"/>
                <a:ext cx="23" cy="25"/>
              </a:xfrm>
              <a:custGeom>
                <a:avLst/>
                <a:gdLst>
                  <a:gd name="T0" fmla="*/ 22 w 23"/>
                  <a:gd name="T1" fmla="*/ 0 h 25"/>
                  <a:gd name="T2" fmla="*/ 0 w 23"/>
                  <a:gd name="T3" fmla="*/ 24 h 25"/>
                  <a:gd name="T4" fmla="*/ 22 w 23"/>
                  <a:gd name="T5" fmla="*/ 24 h 25"/>
                  <a:gd name="T6" fmla="*/ 22 w 23"/>
                  <a:gd name="T7" fmla="*/ 0 h 25"/>
                  <a:gd name="T8" fmla="*/ 0 60000 65536"/>
                  <a:gd name="T9" fmla="*/ 0 60000 65536"/>
                  <a:gd name="T10" fmla="*/ 0 60000 65536"/>
                  <a:gd name="T11" fmla="*/ 0 60000 65536"/>
                  <a:gd name="T12" fmla="*/ 0 w 23"/>
                  <a:gd name="T13" fmla="*/ 0 h 25"/>
                  <a:gd name="T14" fmla="*/ 23 w 23"/>
                  <a:gd name="T15" fmla="*/ 25 h 25"/>
                </a:gdLst>
                <a:ahLst/>
                <a:cxnLst>
                  <a:cxn ang="T8">
                    <a:pos x="T0" y="T1"/>
                  </a:cxn>
                  <a:cxn ang="T9">
                    <a:pos x="T2" y="T3"/>
                  </a:cxn>
                  <a:cxn ang="T10">
                    <a:pos x="T4" y="T5"/>
                  </a:cxn>
                  <a:cxn ang="T11">
                    <a:pos x="T6" y="T7"/>
                  </a:cxn>
                </a:cxnLst>
                <a:rect l="T12" t="T13" r="T14" b="T15"/>
                <a:pathLst>
                  <a:path w="23" h="25">
                    <a:moveTo>
                      <a:pt x="22" y="0"/>
                    </a:moveTo>
                    <a:lnTo>
                      <a:pt x="0" y="24"/>
                    </a:lnTo>
                    <a:lnTo>
                      <a:pt x="22" y="24"/>
                    </a:lnTo>
                    <a:lnTo>
                      <a:pt x="22"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30" name="Freeform 29"/>
              <p:cNvSpPr>
                <a:spLocks/>
              </p:cNvSpPr>
              <p:nvPr/>
            </p:nvSpPr>
            <p:spPr bwMode="auto">
              <a:xfrm>
                <a:off x="2049" y="3413"/>
                <a:ext cx="16" cy="1"/>
              </a:xfrm>
              <a:custGeom>
                <a:avLst/>
                <a:gdLst>
                  <a:gd name="T0" fmla="*/ 0 w 16"/>
                  <a:gd name="T1" fmla="*/ 0 h 1"/>
                  <a:gd name="T2" fmla="*/ 15 w 16"/>
                  <a:gd name="T3" fmla="*/ 0 h 1"/>
                  <a:gd name="T4" fmla="*/ 0 w 16"/>
                  <a:gd name="T5" fmla="*/ 0 h 1"/>
                  <a:gd name="T6" fmla="*/ 0 60000 65536"/>
                  <a:gd name="T7" fmla="*/ 0 60000 65536"/>
                  <a:gd name="T8" fmla="*/ 0 60000 65536"/>
                  <a:gd name="T9" fmla="*/ 0 w 16"/>
                  <a:gd name="T10" fmla="*/ 0 h 1"/>
                  <a:gd name="T11" fmla="*/ 16 w 16"/>
                  <a:gd name="T12" fmla="*/ 1 h 1"/>
                </a:gdLst>
                <a:ahLst/>
                <a:cxnLst>
                  <a:cxn ang="T6">
                    <a:pos x="T0" y="T1"/>
                  </a:cxn>
                  <a:cxn ang="T7">
                    <a:pos x="T2" y="T3"/>
                  </a:cxn>
                  <a:cxn ang="T8">
                    <a:pos x="T4" y="T5"/>
                  </a:cxn>
                </a:cxnLst>
                <a:rect l="T9" t="T10" r="T11" b="T12"/>
                <a:pathLst>
                  <a:path w="16" h="1">
                    <a:moveTo>
                      <a:pt x="0" y="0"/>
                    </a:moveTo>
                    <a:lnTo>
                      <a:pt x="15" y="0"/>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31" name="Freeform 30"/>
              <p:cNvSpPr>
                <a:spLocks/>
              </p:cNvSpPr>
              <p:nvPr/>
            </p:nvSpPr>
            <p:spPr bwMode="auto">
              <a:xfrm>
                <a:off x="2058" y="3422"/>
                <a:ext cx="16" cy="1"/>
              </a:xfrm>
              <a:custGeom>
                <a:avLst/>
                <a:gdLst>
                  <a:gd name="T0" fmla="*/ 0 w 16"/>
                  <a:gd name="T1" fmla="*/ 0 h 1"/>
                  <a:gd name="T2" fmla="*/ 15 w 16"/>
                  <a:gd name="T3" fmla="*/ 0 h 1"/>
                  <a:gd name="T4" fmla="*/ 0 w 16"/>
                  <a:gd name="T5" fmla="*/ 0 h 1"/>
                  <a:gd name="T6" fmla="*/ 0 60000 65536"/>
                  <a:gd name="T7" fmla="*/ 0 60000 65536"/>
                  <a:gd name="T8" fmla="*/ 0 60000 65536"/>
                  <a:gd name="T9" fmla="*/ 0 w 16"/>
                  <a:gd name="T10" fmla="*/ 0 h 1"/>
                  <a:gd name="T11" fmla="*/ 16 w 16"/>
                  <a:gd name="T12" fmla="*/ 1 h 1"/>
                </a:gdLst>
                <a:ahLst/>
                <a:cxnLst>
                  <a:cxn ang="T6">
                    <a:pos x="T0" y="T1"/>
                  </a:cxn>
                  <a:cxn ang="T7">
                    <a:pos x="T2" y="T3"/>
                  </a:cxn>
                  <a:cxn ang="T8">
                    <a:pos x="T4" y="T5"/>
                  </a:cxn>
                </a:cxnLst>
                <a:rect l="T9" t="T10" r="T11" b="T12"/>
                <a:pathLst>
                  <a:path w="16" h="1">
                    <a:moveTo>
                      <a:pt x="0" y="0"/>
                    </a:moveTo>
                    <a:lnTo>
                      <a:pt x="15" y="0"/>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32" name="Freeform 31"/>
              <p:cNvSpPr>
                <a:spLocks/>
              </p:cNvSpPr>
              <p:nvPr/>
            </p:nvSpPr>
            <p:spPr bwMode="auto">
              <a:xfrm>
                <a:off x="1844" y="2312"/>
                <a:ext cx="23" cy="16"/>
              </a:xfrm>
              <a:custGeom>
                <a:avLst/>
                <a:gdLst>
                  <a:gd name="T0" fmla="*/ 22 w 23"/>
                  <a:gd name="T1" fmla="*/ 0 h 16"/>
                  <a:gd name="T2" fmla="*/ 0 w 23"/>
                  <a:gd name="T3" fmla="*/ 0 h 16"/>
                  <a:gd name="T4" fmla="*/ 0 w 23"/>
                  <a:gd name="T5" fmla="*/ 15 h 16"/>
                  <a:gd name="T6" fmla="*/ 22 w 23"/>
                  <a:gd name="T7" fmla="*/ 0 h 16"/>
                  <a:gd name="T8" fmla="*/ 0 60000 65536"/>
                  <a:gd name="T9" fmla="*/ 0 60000 65536"/>
                  <a:gd name="T10" fmla="*/ 0 60000 65536"/>
                  <a:gd name="T11" fmla="*/ 0 60000 65536"/>
                  <a:gd name="T12" fmla="*/ 0 w 23"/>
                  <a:gd name="T13" fmla="*/ 0 h 16"/>
                  <a:gd name="T14" fmla="*/ 23 w 23"/>
                  <a:gd name="T15" fmla="*/ 16 h 16"/>
                </a:gdLst>
                <a:ahLst/>
                <a:cxnLst>
                  <a:cxn ang="T8">
                    <a:pos x="T0" y="T1"/>
                  </a:cxn>
                  <a:cxn ang="T9">
                    <a:pos x="T2" y="T3"/>
                  </a:cxn>
                  <a:cxn ang="T10">
                    <a:pos x="T4" y="T5"/>
                  </a:cxn>
                  <a:cxn ang="T11">
                    <a:pos x="T6" y="T7"/>
                  </a:cxn>
                </a:cxnLst>
                <a:rect l="T12" t="T13" r="T14" b="T15"/>
                <a:pathLst>
                  <a:path w="23" h="16">
                    <a:moveTo>
                      <a:pt x="22" y="0"/>
                    </a:moveTo>
                    <a:lnTo>
                      <a:pt x="0" y="0"/>
                    </a:lnTo>
                    <a:lnTo>
                      <a:pt x="0" y="15"/>
                    </a:lnTo>
                    <a:lnTo>
                      <a:pt x="22"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33" name="Freeform 32"/>
              <p:cNvSpPr>
                <a:spLocks/>
              </p:cNvSpPr>
              <p:nvPr/>
            </p:nvSpPr>
            <p:spPr bwMode="auto">
              <a:xfrm>
                <a:off x="1866" y="2326"/>
                <a:ext cx="16" cy="16"/>
              </a:xfrm>
              <a:custGeom>
                <a:avLst/>
                <a:gdLst>
                  <a:gd name="T0" fmla="*/ 0 w 16"/>
                  <a:gd name="T1" fmla="*/ 0 h 16"/>
                  <a:gd name="T2" fmla="*/ 15 w 16"/>
                  <a:gd name="T3" fmla="*/ 15 h 16"/>
                  <a:gd name="T4" fmla="*/ 0 w 16"/>
                  <a:gd name="T5" fmla="*/ 15 h 16"/>
                  <a:gd name="T6" fmla="*/ 0 w 16"/>
                  <a:gd name="T7" fmla="*/ 0 h 16"/>
                  <a:gd name="T8" fmla="*/ 0 60000 65536"/>
                  <a:gd name="T9" fmla="*/ 0 60000 65536"/>
                  <a:gd name="T10" fmla="*/ 0 60000 65536"/>
                  <a:gd name="T11" fmla="*/ 0 60000 65536"/>
                  <a:gd name="T12" fmla="*/ 0 w 16"/>
                  <a:gd name="T13" fmla="*/ 0 h 16"/>
                  <a:gd name="T14" fmla="*/ 16 w 16"/>
                  <a:gd name="T15" fmla="*/ 16 h 16"/>
                </a:gdLst>
                <a:ahLst/>
                <a:cxnLst>
                  <a:cxn ang="T8">
                    <a:pos x="T0" y="T1"/>
                  </a:cxn>
                  <a:cxn ang="T9">
                    <a:pos x="T2" y="T3"/>
                  </a:cxn>
                  <a:cxn ang="T10">
                    <a:pos x="T4" y="T5"/>
                  </a:cxn>
                  <a:cxn ang="T11">
                    <a:pos x="T6" y="T7"/>
                  </a:cxn>
                </a:cxnLst>
                <a:rect l="T12" t="T13" r="T14" b="T15"/>
                <a:pathLst>
                  <a:path w="16" h="16">
                    <a:moveTo>
                      <a:pt x="0" y="0"/>
                    </a:moveTo>
                    <a:lnTo>
                      <a:pt x="15" y="15"/>
                    </a:lnTo>
                    <a:lnTo>
                      <a:pt x="0" y="15"/>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34" name="Freeform 33"/>
              <p:cNvSpPr>
                <a:spLocks/>
              </p:cNvSpPr>
              <p:nvPr/>
            </p:nvSpPr>
            <p:spPr bwMode="auto">
              <a:xfrm>
                <a:off x="1878" y="2346"/>
                <a:ext cx="16" cy="16"/>
              </a:xfrm>
              <a:custGeom>
                <a:avLst/>
                <a:gdLst>
                  <a:gd name="T0" fmla="*/ 0 w 16"/>
                  <a:gd name="T1" fmla="*/ 0 h 16"/>
                  <a:gd name="T2" fmla="*/ 15 w 16"/>
                  <a:gd name="T3" fmla="*/ 15 h 16"/>
                  <a:gd name="T4" fmla="*/ 0 w 16"/>
                  <a:gd name="T5" fmla="*/ 15 h 16"/>
                  <a:gd name="T6" fmla="*/ 0 w 16"/>
                  <a:gd name="T7" fmla="*/ 0 h 16"/>
                  <a:gd name="T8" fmla="*/ 0 60000 65536"/>
                  <a:gd name="T9" fmla="*/ 0 60000 65536"/>
                  <a:gd name="T10" fmla="*/ 0 60000 65536"/>
                  <a:gd name="T11" fmla="*/ 0 60000 65536"/>
                  <a:gd name="T12" fmla="*/ 0 w 16"/>
                  <a:gd name="T13" fmla="*/ 0 h 16"/>
                  <a:gd name="T14" fmla="*/ 16 w 16"/>
                  <a:gd name="T15" fmla="*/ 16 h 16"/>
                </a:gdLst>
                <a:ahLst/>
                <a:cxnLst>
                  <a:cxn ang="T8">
                    <a:pos x="T0" y="T1"/>
                  </a:cxn>
                  <a:cxn ang="T9">
                    <a:pos x="T2" y="T3"/>
                  </a:cxn>
                  <a:cxn ang="T10">
                    <a:pos x="T4" y="T5"/>
                  </a:cxn>
                  <a:cxn ang="T11">
                    <a:pos x="T6" y="T7"/>
                  </a:cxn>
                </a:cxnLst>
                <a:rect l="T12" t="T13" r="T14" b="T15"/>
                <a:pathLst>
                  <a:path w="16" h="16">
                    <a:moveTo>
                      <a:pt x="0" y="0"/>
                    </a:moveTo>
                    <a:lnTo>
                      <a:pt x="15" y="15"/>
                    </a:lnTo>
                    <a:lnTo>
                      <a:pt x="0" y="15"/>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35" name="Freeform 34"/>
              <p:cNvSpPr>
                <a:spLocks/>
              </p:cNvSpPr>
              <p:nvPr/>
            </p:nvSpPr>
            <p:spPr bwMode="auto">
              <a:xfrm>
                <a:off x="1866" y="2067"/>
                <a:ext cx="29" cy="16"/>
              </a:xfrm>
              <a:custGeom>
                <a:avLst/>
                <a:gdLst>
                  <a:gd name="T0" fmla="*/ 28 w 29"/>
                  <a:gd name="T1" fmla="*/ 0 h 16"/>
                  <a:gd name="T2" fmla="*/ 20 w 29"/>
                  <a:gd name="T3" fmla="*/ 15 h 16"/>
                  <a:gd name="T4" fmla="*/ 0 w 29"/>
                  <a:gd name="T5" fmla="*/ 15 h 16"/>
                  <a:gd name="T6" fmla="*/ 20 w 29"/>
                  <a:gd name="T7" fmla="*/ 0 h 16"/>
                  <a:gd name="T8" fmla="*/ 28 w 29"/>
                  <a:gd name="T9" fmla="*/ 0 h 16"/>
                  <a:gd name="T10" fmla="*/ 0 60000 65536"/>
                  <a:gd name="T11" fmla="*/ 0 60000 65536"/>
                  <a:gd name="T12" fmla="*/ 0 60000 65536"/>
                  <a:gd name="T13" fmla="*/ 0 60000 65536"/>
                  <a:gd name="T14" fmla="*/ 0 60000 65536"/>
                  <a:gd name="T15" fmla="*/ 0 w 29"/>
                  <a:gd name="T16" fmla="*/ 0 h 16"/>
                  <a:gd name="T17" fmla="*/ 29 w 29"/>
                  <a:gd name="T18" fmla="*/ 16 h 16"/>
                </a:gdLst>
                <a:ahLst/>
                <a:cxnLst>
                  <a:cxn ang="T10">
                    <a:pos x="T0" y="T1"/>
                  </a:cxn>
                  <a:cxn ang="T11">
                    <a:pos x="T2" y="T3"/>
                  </a:cxn>
                  <a:cxn ang="T12">
                    <a:pos x="T4" y="T5"/>
                  </a:cxn>
                  <a:cxn ang="T13">
                    <a:pos x="T6" y="T7"/>
                  </a:cxn>
                  <a:cxn ang="T14">
                    <a:pos x="T8" y="T9"/>
                  </a:cxn>
                </a:cxnLst>
                <a:rect l="T15" t="T16" r="T17" b="T18"/>
                <a:pathLst>
                  <a:path w="29" h="16">
                    <a:moveTo>
                      <a:pt x="28" y="0"/>
                    </a:moveTo>
                    <a:lnTo>
                      <a:pt x="20" y="15"/>
                    </a:lnTo>
                    <a:lnTo>
                      <a:pt x="0" y="15"/>
                    </a:lnTo>
                    <a:lnTo>
                      <a:pt x="20" y="0"/>
                    </a:lnTo>
                    <a:lnTo>
                      <a:pt x="28"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36" name="Freeform 35"/>
              <p:cNvSpPr>
                <a:spLocks/>
              </p:cNvSpPr>
              <p:nvPr/>
            </p:nvSpPr>
            <p:spPr bwMode="auto">
              <a:xfrm>
                <a:off x="1809" y="2022"/>
                <a:ext cx="27" cy="53"/>
              </a:xfrm>
              <a:custGeom>
                <a:avLst/>
                <a:gdLst>
                  <a:gd name="T0" fmla="*/ 0 w 27"/>
                  <a:gd name="T1" fmla="*/ 0 h 53"/>
                  <a:gd name="T2" fmla="*/ 11 w 27"/>
                  <a:gd name="T3" fmla="*/ 22 h 53"/>
                  <a:gd name="T4" fmla="*/ 11 w 27"/>
                  <a:gd name="T5" fmla="*/ 40 h 53"/>
                  <a:gd name="T6" fmla="*/ 18 w 27"/>
                  <a:gd name="T7" fmla="*/ 52 h 53"/>
                  <a:gd name="T8" fmla="*/ 18 w 27"/>
                  <a:gd name="T9" fmla="*/ 22 h 53"/>
                  <a:gd name="T10" fmla="*/ 26 w 27"/>
                  <a:gd name="T11" fmla="*/ 22 h 53"/>
                  <a:gd name="T12" fmla="*/ 18 w 27"/>
                  <a:gd name="T13" fmla="*/ 9 h 53"/>
                  <a:gd name="T14" fmla="*/ 0 w 27"/>
                  <a:gd name="T15" fmla="*/ 0 h 53"/>
                  <a:gd name="T16" fmla="*/ 0 60000 65536"/>
                  <a:gd name="T17" fmla="*/ 0 60000 65536"/>
                  <a:gd name="T18" fmla="*/ 0 60000 65536"/>
                  <a:gd name="T19" fmla="*/ 0 60000 65536"/>
                  <a:gd name="T20" fmla="*/ 0 60000 65536"/>
                  <a:gd name="T21" fmla="*/ 0 60000 65536"/>
                  <a:gd name="T22" fmla="*/ 0 60000 65536"/>
                  <a:gd name="T23" fmla="*/ 0 60000 65536"/>
                  <a:gd name="T24" fmla="*/ 0 w 27"/>
                  <a:gd name="T25" fmla="*/ 0 h 53"/>
                  <a:gd name="T26" fmla="*/ 27 w 27"/>
                  <a:gd name="T27" fmla="*/ 53 h 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 h="53">
                    <a:moveTo>
                      <a:pt x="0" y="0"/>
                    </a:moveTo>
                    <a:lnTo>
                      <a:pt x="11" y="22"/>
                    </a:lnTo>
                    <a:lnTo>
                      <a:pt x="11" y="40"/>
                    </a:lnTo>
                    <a:lnTo>
                      <a:pt x="18" y="52"/>
                    </a:lnTo>
                    <a:lnTo>
                      <a:pt x="18" y="22"/>
                    </a:lnTo>
                    <a:lnTo>
                      <a:pt x="26" y="22"/>
                    </a:lnTo>
                    <a:lnTo>
                      <a:pt x="18" y="9"/>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37" name="Freeform 36"/>
              <p:cNvSpPr>
                <a:spLocks/>
              </p:cNvSpPr>
              <p:nvPr/>
            </p:nvSpPr>
            <p:spPr bwMode="auto">
              <a:xfrm>
                <a:off x="1774" y="2032"/>
                <a:ext cx="31" cy="54"/>
              </a:xfrm>
              <a:custGeom>
                <a:avLst/>
                <a:gdLst>
                  <a:gd name="T0" fmla="*/ 30 w 31"/>
                  <a:gd name="T1" fmla="*/ 0 h 54"/>
                  <a:gd name="T2" fmla="*/ 12 w 31"/>
                  <a:gd name="T3" fmla="*/ 0 h 54"/>
                  <a:gd name="T4" fmla="*/ 12 w 31"/>
                  <a:gd name="T5" fmla="*/ 22 h 54"/>
                  <a:gd name="T6" fmla="*/ 0 w 31"/>
                  <a:gd name="T7" fmla="*/ 53 h 54"/>
                  <a:gd name="T8" fmla="*/ 12 w 31"/>
                  <a:gd name="T9" fmla="*/ 53 h 54"/>
                  <a:gd name="T10" fmla="*/ 12 w 31"/>
                  <a:gd name="T11" fmla="*/ 43 h 54"/>
                  <a:gd name="T12" fmla="*/ 12 w 31"/>
                  <a:gd name="T13" fmla="*/ 22 h 54"/>
                  <a:gd name="T14" fmla="*/ 21 w 31"/>
                  <a:gd name="T15" fmla="*/ 0 h 54"/>
                  <a:gd name="T16" fmla="*/ 30 w 31"/>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54"/>
                  <a:gd name="T29" fmla="*/ 31 w 31"/>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54">
                    <a:moveTo>
                      <a:pt x="30" y="0"/>
                    </a:moveTo>
                    <a:lnTo>
                      <a:pt x="12" y="0"/>
                    </a:lnTo>
                    <a:lnTo>
                      <a:pt x="12" y="22"/>
                    </a:lnTo>
                    <a:lnTo>
                      <a:pt x="0" y="53"/>
                    </a:lnTo>
                    <a:lnTo>
                      <a:pt x="12" y="53"/>
                    </a:lnTo>
                    <a:lnTo>
                      <a:pt x="12" y="43"/>
                    </a:lnTo>
                    <a:lnTo>
                      <a:pt x="12" y="22"/>
                    </a:lnTo>
                    <a:lnTo>
                      <a:pt x="21" y="0"/>
                    </a:lnTo>
                    <a:lnTo>
                      <a:pt x="3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38" name="Freeform 37"/>
              <p:cNvSpPr>
                <a:spLocks/>
              </p:cNvSpPr>
              <p:nvPr/>
            </p:nvSpPr>
            <p:spPr bwMode="auto">
              <a:xfrm>
                <a:off x="1741" y="1998"/>
                <a:ext cx="76" cy="19"/>
              </a:xfrm>
              <a:custGeom>
                <a:avLst/>
                <a:gdLst>
                  <a:gd name="T0" fmla="*/ 75 w 76"/>
                  <a:gd name="T1" fmla="*/ 18 h 19"/>
                  <a:gd name="T2" fmla="*/ 63 w 76"/>
                  <a:gd name="T3" fmla="*/ 10 h 19"/>
                  <a:gd name="T4" fmla="*/ 53 w 76"/>
                  <a:gd name="T5" fmla="*/ 0 h 19"/>
                  <a:gd name="T6" fmla="*/ 31 w 76"/>
                  <a:gd name="T7" fmla="*/ 0 h 19"/>
                  <a:gd name="T8" fmla="*/ 0 w 76"/>
                  <a:gd name="T9" fmla="*/ 18 h 19"/>
                  <a:gd name="T10" fmla="*/ 12 w 76"/>
                  <a:gd name="T11" fmla="*/ 18 h 19"/>
                  <a:gd name="T12" fmla="*/ 31 w 76"/>
                  <a:gd name="T13" fmla="*/ 10 h 19"/>
                  <a:gd name="T14" fmla="*/ 44 w 76"/>
                  <a:gd name="T15" fmla="*/ 18 h 19"/>
                  <a:gd name="T16" fmla="*/ 63 w 76"/>
                  <a:gd name="T17" fmla="*/ 18 h 19"/>
                  <a:gd name="T18" fmla="*/ 75 w 76"/>
                  <a:gd name="T19" fmla="*/ 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9"/>
                  <a:gd name="T32" fmla="*/ 76 w 76"/>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9">
                    <a:moveTo>
                      <a:pt x="75" y="18"/>
                    </a:moveTo>
                    <a:lnTo>
                      <a:pt x="63" y="10"/>
                    </a:lnTo>
                    <a:lnTo>
                      <a:pt x="53" y="0"/>
                    </a:lnTo>
                    <a:lnTo>
                      <a:pt x="31" y="0"/>
                    </a:lnTo>
                    <a:lnTo>
                      <a:pt x="0" y="18"/>
                    </a:lnTo>
                    <a:lnTo>
                      <a:pt x="12" y="18"/>
                    </a:lnTo>
                    <a:lnTo>
                      <a:pt x="31" y="10"/>
                    </a:lnTo>
                    <a:lnTo>
                      <a:pt x="44" y="18"/>
                    </a:lnTo>
                    <a:lnTo>
                      <a:pt x="63" y="18"/>
                    </a:lnTo>
                    <a:lnTo>
                      <a:pt x="75" y="18"/>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39" name="Freeform 38"/>
              <p:cNvSpPr>
                <a:spLocks/>
              </p:cNvSpPr>
              <p:nvPr/>
            </p:nvSpPr>
            <p:spPr bwMode="auto">
              <a:xfrm>
                <a:off x="1686" y="1907"/>
                <a:ext cx="16" cy="32"/>
              </a:xfrm>
              <a:custGeom>
                <a:avLst/>
                <a:gdLst>
                  <a:gd name="T0" fmla="*/ 0 w 16"/>
                  <a:gd name="T1" fmla="*/ 0 h 32"/>
                  <a:gd name="T2" fmla="*/ 15 w 16"/>
                  <a:gd name="T3" fmla="*/ 0 h 32"/>
                  <a:gd name="T4" fmla="*/ 15 w 16"/>
                  <a:gd name="T5" fmla="*/ 31 h 32"/>
                  <a:gd name="T6" fmla="*/ 15 w 16"/>
                  <a:gd name="T7" fmla="*/ 18 h 32"/>
                  <a:gd name="T8" fmla="*/ 0 w 16"/>
                  <a:gd name="T9" fmla="*/ 18 h 32"/>
                  <a:gd name="T10" fmla="*/ 0 w 16"/>
                  <a:gd name="T11" fmla="*/ 0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0"/>
                    </a:moveTo>
                    <a:lnTo>
                      <a:pt x="15" y="0"/>
                    </a:lnTo>
                    <a:lnTo>
                      <a:pt x="15" y="31"/>
                    </a:lnTo>
                    <a:lnTo>
                      <a:pt x="15" y="18"/>
                    </a:lnTo>
                    <a:lnTo>
                      <a:pt x="0" y="18"/>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40" name="Freeform 39"/>
              <p:cNvSpPr>
                <a:spLocks/>
              </p:cNvSpPr>
              <p:nvPr/>
            </p:nvSpPr>
            <p:spPr bwMode="auto">
              <a:xfrm>
                <a:off x="1583" y="1814"/>
                <a:ext cx="27" cy="16"/>
              </a:xfrm>
              <a:custGeom>
                <a:avLst/>
                <a:gdLst>
                  <a:gd name="T0" fmla="*/ 0 w 27"/>
                  <a:gd name="T1" fmla="*/ 15 h 16"/>
                  <a:gd name="T2" fmla="*/ 8 w 27"/>
                  <a:gd name="T3" fmla="*/ 0 h 16"/>
                  <a:gd name="T4" fmla="*/ 26 w 27"/>
                  <a:gd name="T5" fmla="*/ 0 h 16"/>
                  <a:gd name="T6" fmla="*/ 0 w 27"/>
                  <a:gd name="T7" fmla="*/ 15 h 16"/>
                  <a:gd name="T8" fmla="*/ 0 60000 65536"/>
                  <a:gd name="T9" fmla="*/ 0 60000 65536"/>
                  <a:gd name="T10" fmla="*/ 0 60000 65536"/>
                  <a:gd name="T11" fmla="*/ 0 60000 65536"/>
                  <a:gd name="T12" fmla="*/ 0 w 27"/>
                  <a:gd name="T13" fmla="*/ 0 h 16"/>
                  <a:gd name="T14" fmla="*/ 27 w 27"/>
                  <a:gd name="T15" fmla="*/ 16 h 16"/>
                </a:gdLst>
                <a:ahLst/>
                <a:cxnLst>
                  <a:cxn ang="T8">
                    <a:pos x="T0" y="T1"/>
                  </a:cxn>
                  <a:cxn ang="T9">
                    <a:pos x="T2" y="T3"/>
                  </a:cxn>
                  <a:cxn ang="T10">
                    <a:pos x="T4" y="T5"/>
                  </a:cxn>
                  <a:cxn ang="T11">
                    <a:pos x="T6" y="T7"/>
                  </a:cxn>
                </a:cxnLst>
                <a:rect l="T12" t="T13" r="T14" b="T15"/>
                <a:pathLst>
                  <a:path w="27" h="16">
                    <a:moveTo>
                      <a:pt x="0" y="15"/>
                    </a:moveTo>
                    <a:lnTo>
                      <a:pt x="8" y="0"/>
                    </a:lnTo>
                    <a:lnTo>
                      <a:pt x="26" y="0"/>
                    </a:lnTo>
                    <a:lnTo>
                      <a:pt x="0" y="15"/>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41" name="Freeform 40"/>
              <p:cNvSpPr>
                <a:spLocks/>
              </p:cNvSpPr>
              <p:nvPr/>
            </p:nvSpPr>
            <p:spPr bwMode="auto">
              <a:xfrm>
                <a:off x="1535" y="1751"/>
                <a:ext cx="43" cy="22"/>
              </a:xfrm>
              <a:custGeom>
                <a:avLst/>
                <a:gdLst>
                  <a:gd name="T0" fmla="*/ 42 w 43"/>
                  <a:gd name="T1" fmla="*/ 11 h 22"/>
                  <a:gd name="T2" fmla="*/ 21 w 43"/>
                  <a:gd name="T3" fmla="*/ 11 h 22"/>
                  <a:gd name="T4" fmla="*/ 21 w 43"/>
                  <a:gd name="T5" fmla="*/ 0 h 22"/>
                  <a:gd name="T6" fmla="*/ 21 w 43"/>
                  <a:gd name="T7" fmla="*/ 11 h 22"/>
                  <a:gd name="T8" fmla="*/ 0 w 43"/>
                  <a:gd name="T9" fmla="*/ 21 h 22"/>
                  <a:gd name="T10" fmla="*/ 21 w 43"/>
                  <a:gd name="T11" fmla="*/ 21 h 22"/>
                  <a:gd name="T12" fmla="*/ 42 w 43"/>
                  <a:gd name="T13" fmla="*/ 11 h 22"/>
                  <a:gd name="T14" fmla="*/ 0 60000 65536"/>
                  <a:gd name="T15" fmla="*/ 0 60000 65536"/>
                  <a:gd name="T16" fmla="*/ 0 60000 65536"/>
                  <a:gd name="T17" fmla="*/ 0 60000 65536"/>
                  <a:gd name="T18" fmla="*/ 0 60000 65536"/>
                  <a:gd name="T19" fmla="*/ 0 60000 65536"/>
                  <a:gd name="T20" fmla="*/ 0 60000 65536"/>
                  <a:gd name="T21" fmla="*/ 0 w 43"/>
                  <a:gd name="T22" fmla="*/ 0 h 22"/>
                  <a:gd name="T23" fmla="*/ 43 w 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2">
                    <a:moveTo>
                      <a:pt x="42" y="11"/>
                    </a:moveTo>
                    <a:lnTo>
                      <a:pt x="21" y="11"/>
                    </a:lnTo>
                    <a:lnTo>
                      <a:pt x="21" y="0"/>
                    </a:lnTo>
                    <a:lnTo>
                      <a:pt x="21" y="11"/>
                    </a:lnTo>
                    <a:lnTo>
                      <a:pt x="0" y="21"/>
                    </a:lnTo>
                    <a:lnTo>
                      <a:pt x="21" y="21"/>
                    </a:lnTo>
                    <a:lnTo>
                      <a:pt x="42" y="11"/>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grpSp>
      </p:grpSp>
      <p:sp>
        <p:nvSpPr>
          <p:cNvPr id="42" name="Freeform 42"/>
          <p:cNvSpPr>
            <a:spLocks/>
          </p:cNvSpPr>
          <p:nvPr/>
        </p:nvSpPr>
        <p:spPr bwMode="auto">
          <a:xfrm>
            <a:off x="5824538" y="4008438"/>
            <a:ext cx="103187" cy="136525"/>
          </a:xfrm>
          <a:custGeom>
            <a:avLst/>
            <a:gdLst>
              <a:gd name="T0" fmla="*/ 2147483647 w 48"/>
              <a:gd name="T1" fmla="*/ 0 h 62"/>
              <a:gd name="T2" fmla="*/ 0 w 48"/>
              <a:gd name="T3" fmla="*/ 2147483647 h 62"/>
              <a:gd name="T4" fmla="*/ 2147483647 w 48"/>
              <a:gd name="T5" fmla="*/ 2147483647 h 62"/>
              <a:gd name="T6" fmla="*/ 2147483647 w 48"/>
              <a:gd name="T7" fmla="*/ 2147483647 h 62"/>
              <a:gd name="T8" fmla="*/ 2147483647 w 48"/>
              <a:gd name="T9" fmla="*/ 2147483647 h 62"/>
              <a:gd name="T10" fmla="*/ 2147483647 w 48"/>
              <a:gd name="T11" fmla="*/ 0 h 62"/>
              <a:gd name="T12" fmla="*/ 0 60000 65536"/>
              <a:gd name="T13" fmla="*/ 0 60000 65536"/>
              <a:gd name="T14" fmla="*/ 0 60000 65536"/>
              <a:gd name="T15" fmla="*/ 0 60000 65536"/>
              <a:gd name="T16" fmla="*/ 0 60000 65536"/>
              <a:gd name="T17" fmla="*/ 0 60000 65536"/>
              <a:gd name="T18" fmla="*/ 0 w 48"/>
              <a:gd name="T19" fmla="*/ 0 h 62"/>
              <a:gd name="T20" fmla="*/ 48 w 48"/>
              <a:gd name="T21" fmla="*/ 62 h 62"/>
            </a:gdLst>
            <a:ahLst/>
            <a:cxnLst>
              <a:cxn ang="T12">
                <a:pos x="T0" y="T1"/>
              </a:cxn>
              <a:cxn ang="T13">
                <a:pos x="T2" y="T3"/>
              </a:cxn>
              <a:cxn ang="T14">
                <a:pos x="T4" y="T5"/>
              </a:cxn>
              <a:cxn ang="T15">
                <a:pos x="T6" y="T7"/>
              </a:cxn>
              <a:cxn ang="T16">
                <a:pos x="T8" y="T9"/>
              </a:cxn>
              <a:cxn ang="T17">
                <a:pos x="T10" y="T11"/>
              </a:cxn>
            </a:cxnLst>
            <a:rect l="T18" t="T19" r="T20" b="T21"/>
            <a:pathLst>
              <a:path w="48" h="62">
                <a:moveTo>
                  <a:pt x="23" y="0"/>
                </a:moveTo>
                <a:lnTo>
                  <a:pt x="0" y="37"/>
                </a:lnTo>
                <a:lnTo>
                  <a:pt x="23" y="61"/>
                </a:lnTo>
                <a:lnTo>
                  <a:pt x="47" y="47"/>
                </a:lnTo>
                <a:lnTo>
                  <a:pt x="34" y="25"/>
                </a:lnTo>
                <a:lnTo>
                  <a:pt x="23"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43" name="Freeform 43"/>
          <p:cNvSpPr>
            <a:spLocks/>
          </p:cNvSpPr>
          <p:nvPr/>
        </p:nvSpPr>
        <p:spPr bwMode="auto">
          <a:xfrm>
            <a:off x="3851275" y="2371725"/>
            <a:ext cx="176213" cy="388938"/>
          </a:xfrm>
          <a:custGeom>
            <a:avLst/>
            <a:gdLst>
              <a:gd name="T0" fmla="*/ 2147483647 w 81"/>
              <a:gd name="T1" fmla="*/ 0 h 176"/>
              <a:gd name="T2" fmla="*/ 2147483647 w 81"/>
              <a:gd name="T3" fmla="*/ 2147483647 h 176"/>
              <a:gd name="T4" fmla="*/ 2147483647 w 81"/>
              <a:gd name="T5" fmla="*/ 2147483647 h 176"/>
              <a:gd name="T6" fmla="*/ 2147483647 w 81"/>
              <a:gd name="T7" fmla="*/ 2147483647 h 176"/>
              <a:gd name="T8" fmla="*/ 2147483647 w 81"/>
              <a:gd name="T9" fmla="*/ 2147483647 h 176"/>
              <a:gd name="T10" fmla="*/ 2147483647 w 81"/>
              <a:gd name="T11" fmla="*/ 2147483647 h 176"/>
              <a:gd name="T12" fmla="*/ 2147483647 w 81"/>
              <a:gd name="T13" fmla="*/ 2147483647 h 176"/>
              <a:gd name="T14" fmla="*/ 2147483647 w 81"/>
              <a:gd name="T15" fmla="*/ 2147483647 h 176"/>
              <a:gd name="T16" fmla="*/ 2147483647 w 81"/>
              <a:gd name="T17" fmla="*/ 2147483647 h 176"/>
              <a:gd name="T18" fmla="*/ 2147483647 w 81"/>
              <a:gd name="T19" fmla="*/ 2147483647 h 176"/>
              <a:gd name="T20" fmla="*/ 2147483647 w 81"/>
              <a:gd name="T21" fmla="*/ 2147483647 h 176"/>
              <a:gd name="T22" fmla="*/ 2147483647 w 81"/>
              <a:gd name="T23" fmla="*/ 2147483647 h 176"/>
              <a:gd name="T24" fmla="*/ 0 w 81"/>
              <a:gd name="T25" fmla="*/ 2147483647 h 176"/>
              <a:gd name="T26" fmla="*/ 2147483647 w 81"/>
              <a:gd name="T27" fmla="*/ 2147483647 h 176"/>
              <a:gd name="T28" fmla="*/ 2147483647 w 81"/>
              <a:gd name="T29" fmla="*/ 2147483647 h 176"/>
              <a:gd name="T30" fmla="*/ 2147483647 w 81"/>
              <a:gd name="T31" fmla="*/ 2147483647 h 176"/>
              <a:gd name="T32" fmla="*/ 2147483647 w 81"/>
              <a:gd name="T33" fmla="*/ 2147483647 h 176"/>
              <a:gd name="T34" fmla="*/ 2147483647 w 81"/>
              <a:gd name="T35" fmla="*/ 2147483647 h 176"/>
              <a:gd name="T36" fmla="*/ 2147483647 w 81"/>
              <a:gd name="T37" fmla="*/ 2147483647 h 176"/>
              <a:gd name="T38" fmla="*/ 2147483647 w 81"/>
              <a:gd name="T39" fmla="*/ 2147483647 h 176"/>
              <a:gd name="T40" fmla="*/ 2147483647 w 81"/>
              <a:gd name="T41" fmla="*/ 2147483647 h 176"/>
              <a:gd name="T42" fmla="*/ 0 w 81"/>
              <a:gd name="T43" fmla="*/ 2147483647 h 176"/>
              <a:gd name="T44" fmla="*/ 0 w 81"/>
              <a:gd name="T45" fmla="*/ 2147483647 h 176"/>
              <a:gd name="T46" fmla="*/ 2147483647 w 81"/>
              <a:gd name="T47" fmla="*/ 2147483647 h 176"/>
              <a:gd name="T48" fmla="*/ 2147483647 w 81"/>
              <a:gd name="T49" fmla="*/ 2147483647 h 176"/>
              <a:gd name="T50" fmla="*/ 2147483647 w 81"/>
              <a:gd name="T51" fmla="*/ 0 h 176"/>
              <a:gd name="T52" fmla="*/ 2147483647 w 81"/>
              <a:gd name="T53" fmla="*/ 0 h 1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1"/>
              <a:gd name="T82" fmla="*/ 0 h 176"/>
              <a:gd name="T83" fmla="*/ 81 w 81"/>
              <a:gd name="T84" fmla="*/ 176 h 17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1" h="176">
                <a:moveTo>
                  <a:pt x="46" y="0"/>
                </a:moveTo>
                <a:lnTo>
                  <a:pt x="46" y="35"/>
                </a:lnTo>
                <a:lnTo>
                  <a:pt x="21" y="45"/>
                </a:lnTo>
                <a:lnTo>
                  <a:pt x="46" y="45"/>
                </a:lnTo>
                <a:lnTo>
                  <a:pt x="46" y="56"/>
                </a:lnTo>
                <a:lnTo>
                  <a:pt x="46" y="70"/>
                </a:lnTo>
                <a:lnTo>
                  <a:pt x="55" y="80"/>
                </a:lnTo>
                <a:lnTo>
                  <a:pt x="55" y="105"/>
                </a:lnTo>
                <a:lnTo>
                  <a:pt x="80" y="115"/>
                </a:lnTo>
                <a:lnTo>
                  <a:pt x="80" y="140"/>
                </a:lnTo>
                <a:lnTo>
                  <a:pt x="46" y="150"/>
                </a:lnTo>
                <a:lnTo>
                  <a:pt x="21" y="161"/>
                </a:lnTo>
                <a:lnTo>
                  <a:pt x="0" y="175"/>
                </a:lnTo>
                <a:lnTo>
                  <a:pt x="10" y="150"/>
                </a:lnTo>
                <a:lnTo>
                  <a:pt x="21" y="150"/>
                </a:lnTo>
                <a:lnTo>
                  <a:pt x="10" y="140"/>
                </a:lnTo>
                <a:lnTo>
                  <a:pt x="21" y="126"/>
                </a:lnTo>
                <a:lnTo>
                  <a:pt x="10" y="115"/>
                </a:lnTo>
                <a:lnTo>
                  <a:pt x="21" y="115"/>
                </a:lnTo>
                <a:lnTo>
                  <a:pt x="35" y="105"/>
                </a:lnTo>
                <a:lnTo>
                  <a:pt x="21" y="91"/>
                </a:lnTo>
                <a:lnTo>
                  <a:pt x="0" y="70"/>
                </a:lnTo>
                <a:lnTo>
                  <a:pt x="0" y="35"/>
                </a:lnTo>
                <a:lnTo>
                  <a:pt x="10" y="35"/>
                </a:lnTo>
                <a:lnTo>
                  <a:pt x="35" y="22"/>
                </a:lnTo>
                <a:lnTo>
                  <a:pt x="35" y="0"/>
                </a:lnTo>
                <a:lnTo>
                  <a:pt x="46"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44" name="Freeform 44"/>
          <p:cNvSpPr>
            <a:spLocks/>
          </p:cNvSpPr>
          <p:nvPr/>
        </p:nvSpPr>
        <p:spPr bwMode="auto">
          <a:xfrm>
            <a:off x="3749675" y="2546350"/>
            <a:ext cx="104775" cy="158750"/>
          </a:xfrm>
          <a:custGeom>
            <a:avLst/>
            <a:gdLst>
              <a:gd name="T0" fmla="*/ 2147483647 w 48"/>
              <a:gd name="T1" fmla="*/ 2147483647 h 72"/>
              <a:gd name="T2" fmla="*/ 2147483647 w 48"/>
              <a:gd name="T3" fmla="*/ 2147483647 h 72"/>
              <a:gd name="T4" fmla="*/ 2147483647 w 48"/>
              <a:gd name="T5" fmla="*/ 2147483647 h 72"/>
              <a:gd name="T6" fmla="*/ 2147483647 w 48"/>
              <a:gd name="T7" fmla="*/ 2147483647 h 72"/>
              <a:gd name="T8" fmla="*/ 0 w 48"/>
              <a:gd name="T9" fmla="*/ 2147483647 h 72"/>
              <a:gd name="T10" fmla="*/ 2147483647 w 48"/>
              <a:gd name="T11" fmla="*/ 2147483647 h 72"/>
              <a:gd name="T12" fmla="*/ 0 w 48"/>
              <a:gd name="T13" fmla="*/ 2147483647 h 72"/>
              <a:gd name="T14" fmla="*/ 2147483647 w 48"/>
              <a:gd name="T15" fmla="*/ 0 h 72"/>
              <a:gd name="T16" fmla="*/ 2147483647 w 48"/>
              <a:gd name="T17" fmla="*/ 2147483647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72"/>
              <a:gd name="T29" fmla="*/ 48 w 48"/>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72">
                <a:moveTo>
                  <a:pt x="47" y="11"/>
                </a:moveTo>
                <a:lnTo>
                  <a:pt x="34" y="25"/>
                </a:lnTo>
                <a:lnTo>
                  <a:pt x="47" y="60"/>
                </a:lnTo>
                <a:lnTo>
                  <a:pt x="34" y="71"/>
                </a:lnTo>
                <a:lnTo>
                  <a:pt x="0" y="71"/>
                </a:lnTo>
                <a:lnTo>
                  <a:pt x="13" y="36"/>
                </a:lnTo>
                <a:lnTo>
                  <a:pt x="0" y="11"/>
                </a:lnTo>
                <a:lnTo>
                  <a:pt x="34" y="0"/>
                </a:lnTo>
                <a:lnTo>
                  <a:pt x="47" y="11"/>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45" name="Freeform 45"/>
          <p:cNvSpPr>
            <a:spLocks/>
          </p:cNvSpPr>
          <p:nvPr/>
        </p:nvSpPr>
        <p:spPr bwMode="auto">
          <a:xfrm>
            <a:off x="3810000" y="1676400"/>
            <a:ext cx="4276725" cy="2643188"/>
          </a:xfrm>
          <a:custGeom>
            <a:avLst/>
            <a:gdLst>
              <a:gd name="T0" fmla="*/ 2147483647 w 1975"/>
              <a:gd name="T1" fmla="*/ 2147483647 h 1195"/>
              <a:gd name="T2" fmla="*/ 2147483647 w 1975"/>
              <a:gd name="T3" fmla="*/ 2147483647 h 1195"/>
              <a:gd name="T4" fmla="*/ 2147483647 w 1975"/>
              <a:gd name="T5" fmla="*/ 2147483647 h 1195"/>
              <a:gd name="T6" fmla="*/ 2147483647 w 1975"/>
              <a:gd name="T7" fmla="*/ 2147483647 h 1195"/>
              <a:gd name="T8" fmla="*/ 2147483647 w 1975"/>
              <a:gd name="T9" fmla="*/ 2147483647 h 1195"/>
              <a:gd name="T10" fmla="*/ 2147483647 w 1975"/>
              <a:gd name="T11" fmla="*/ 2147483647 h 1195"/>
              <a:gd name="T12" fmla="*/ 2147483647 w 1975"/>
              <a:gd name="T13" fmla="*/ 2147483647 h 1195"/>
              <a:gd name="T14" fmla="*/ 2147483647 w 1975"/>
              <a:gd name="T15" fmla="*/ 2147483647 h 1195"/>
              <a:gd name="T16" fmla="*/ 2147483647 w 1975"/>
              <a:gd name="T17" fmla="*/ 2147483647 h 1195"/>
              <a:gd name="T18" fmla="*/ 2147483647 w 1975"/>
              <a:gd name="T19" fmla="*/ 2147483647 h 1195"/>
              <a:gd name="T20" fmla="*/ 2147483647 w 1975"/>
              <a:gd name="T21" fmla="*/ 2147483647 h 1195"/>
              <a:gd name="T22" fmla="*/ 2147483647 w 1975"/>
              <a:gd name="T23" fmla="*/ 2147483647 h 1195"/>
              <a:gd name="T24" fmla="*/ 2147483647 w 1975"/>
              <a:gd name="T25" fmla="*/ 2147483647 h 1195"/>
              <a:gd name="T26" fmla="*/ 2147483647 w 1975"/>
              <a:gd name="T27" fmla="*/ 2147483647 h 1195"/>
              <a:gd name="T28" fmla="*/ 2147483647 w 1975"/>
              <a:gd name="T29" fmla="*/ 2147483647 h 1195"/>
              <a:gd name="T30" fmla="*/ 2147483647 w 1975"/>
              <a:gd name="T31" fmla="*/ 2147483647 h 1195"/>
              <a:gd name="T32" fmla="*/ 2147483647 w 1975"/>
              <a:gd name="T33" fmla="*/ 2147483647 h 1195"/>
              <a:gd name="T34" fmla="*/ 2147483647 w 1975"/>
              <a:gd name="T35" fmla="*/ 2147483647 h 1195"/>
              <a:gd name="T36" fmla="*/ 2147483647 w 1975"/>
              <a:gd name="T37" fmla="*/ 2147483647 h 1195"/>
              <a:gd name="T38" fmla="*/ 2147483647 w 1975"/>
              <a:gd name="T39" fmla="*/ 2147483647 h 1195"/>
              <a:gd name="T40" fmla="*/ 2147483647 w 1975"/>
              <a:gd name="T41" fmla="*/ 2147483647 h 1195"/>
              <a:gd name="T42" fmla="*/ 2147483647 w 1975"/>
              <a:gd name="T43" fmla="*/ 2147483647 h 1195"/>
              <a:gd name="T44" fmla="*/ 2147483647 w 1975"/>
              <a:gd name="T45" fmla="*/ 2147483647 h 1195"/>
              <a:gd name="T46" fmla="*/ 2147483647 w 1975"/>
              <a:gd name="T47" fmla="*/ 2147483647 h 1195"/>
              <a:gd name="T48" fmla="*/ 2147483647 w 1975"/>
              <a:gd name="T49" fmla="*/ 2147483647 h 1195"/>
              <a:gd name="T50" fmla="*/ 2147483647 w 1975"/>
              <a:gd name="T51" fmla="*/ 2147483647 h 1195"/>
              <a:gd name="T52" fmla="*/ 2147483647 w 1975"/>
              <a:gd name="T53" fmla="*/ 2147483647 h 1195"/>
              <a:gd name="T54" fmla="*/ 2147483647 w 1975"/>
              <a:gd name="T55" fmla="*/ 2147483647 h 1195"/>
              <a:gd name="T56" fmla="*/ 2147483647 w 1975"/>
              <a:gd name="T57" fmla="*/ 2147483647 h 1195"/>
              <a:gd name="T58" fmla="*/ 2147483647 w 1975"/>
              <a:gd name="T59" fmla="*/ 2147483647 h 1195"/>
              <a:gd name="T60" fmla="*/ 2147483647 w 1975"/>
              <a:gd name="T61" fmla="*/ 2147483647 h 1195"/>
              <a:gd name="T62" fmla="*/ 2147483647 w 1975"/>
              <a:gd name="T63" fmla="*/ 2147483647 h 1195"/>
              <a:gd name="T64" fmla="*/ 2147483647 w 1975"/>
              <a:gd name="T65" fmla="*/ 2147483647 h 1195"/>
              <a:gd name="T66" fmla="*/ 2147483647 w 1975"/>
              <a:gd name="T67" fmla="*/ 2147483647 h 1195"/>
              <a:gd name="T68" fmla="*/ 2147483647 w 1975"/>
              <a:gd name="T69" fmla="*/ 2147483647 h 1195"/>
              <a:gd name="T70" fmla="*/ 2147483647 w 1975"/>
              <a:gd name="T71" fmla="*/ 2147483647 h 1195"/>
              <a:gd name="T72" fmla="*/ 2147483647 w 1975"/>
              <a:gd name="T73" fmla="*/ 2147483647 h 1195"/>
              <a:gd name="T74" fmla="*/ 2147483647 w 1975"/>
              <a:gd name="T75" fmla="*/ 2147483647 h 1195"/>
              <a:gd name="T76" fmla="*/ 2147483647 w 1975"/>
              <a:gd name="T77" fmla="*/ 2147483647 h 1195"/>
              <a:gd name="T78" fmla="*/ 2147483647 w 1975"/>
              <a:gd name="T79" fmla="*/ 2147483647 h 1195"/>
              <a:gd name="T80" fmla="*/ 2147483647 w 1975"/>
              <a:gd name="T81" fmla="*/ 2147483647 h 1195"/>
              <a:gd name="T82" fmla="*/ 2147483647 w 1975"/>
              <a:gd name="T83" fmla="*/ 2147483647 h 1195"/>
              <a:gd name="T84" fmla="*/ 2147483647 w 1975"/>
              <a:gd name="T85" fmla="*/ 2147483647 h 1195"/>
              <a:gd name="T86" fmla="*/ 2147483647 w 1975"/>
              <a:gd name="T87" fmla="*/ 2147483647 h 1195"/>
              <a:gd name="T88" fmla="*/ 2147483647 w 1975"/>
              <a:gd name="T89" fmla="*/ 2147483647 h 1195"/>
              <a:gd name="T90" fmla="*/ 2147483647 w 1975"/>
              <a:gd name="T91" fmla="*/ 2147483647 h 1195"/>
              <a:gd name="T92" fmla="*/ 2147483647 w 1975"/>
              <a:gd name="T93" fmla="*/ 2147483647 h 1195"/>
              <a:gd name="T94" fmla="*/ 2147483647 w 1975"/>
              <a:gd name="T95" fmla="*/ 2147483647 h 1195"/>
              <a:gd name="T96" fmla="*/ 2147483647 w 1975"/>
              <a:gd name="T97" fmla="*/ 2147483647 h 1195"/>
              <a:gd name="T98" fmla="*/ 2147483647 w 1975"/>
              <a:gd name="T99" fmla="*/ 2147483647 h 1195"/>
              <a:gd name="T100" fmla="*/ 2147483647 w 1975"/>
              <a:gd name="T101" fmla="*/ 2147483647 h 1195"/>
              <a:gd name="T102" fmla="*/ 2147483647 w 1975"/>
              <a:gd name="T103" fmla="*/ 2147483647 h 1195"/>
              <a:gd name="T104" fmla="*/ 2147483647 w 1975"/>
              <a:gd name="T105" fmla="*/ 2147483647 h 1195"/>
              <a:gd name="T106" fmla="*/ 2147483647 w 1975"/>
              <a:gd name="T107" fmla="*/ 2147483647 h 1195"/>
              <a:gd name="T108" fmla="*/ 2147483647 w 1975"/>
              <a:gd name="T109" fmla="*/ 2147483647 h 119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75"/>
              <a:gd name="T166" fmla="*/ 0 h 1195"/>
              <a:gd name="T167" fmla="*/ 1975 w 1975"/>
              <a:gd name="T168" fmla="*/ 1195 h 119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75" h="1195">
                <a:moveTo>
                  <a:pt x="1974" y="219"/>
                </a:moveTo>
                <a:lnTo>
                  <a:pt x="1929" y="198"/>
                </a:lnTo>
                <a:lnTo>
                  <a:pt x="1871" y="184"/>
                </a:lnTo>
                <a:lnTo>
                  <a:pt x="1793" y="149"/>
                </a:lnTo>
                <a:lnTo>
                  <a:pt x="1666" y="149"/>
                </a:lnTo>
                <a:lnTo>
                  <a:pt x="1631" y="140"/>
                </a:lnTo>
                <a:lnTo>
                  <a:pt x="1553" y="129"/>
                </a:lnTo>
                <a:lnTo>
                  <a:pt x="1529" y="104"/>
                </a:lnTo>
                <a:lnTo>
                  <a:pt x="1426" y="80"/>
                </a:lnTo>
                <a:lnTo>
                  <a:pt x="1437" y="104"/>
                </a:lnTo>
                <a:lnTo>
                  <a:pt x="1402" y="104"/>
                </a:lnTo>
                <a:lnTo>
                  <a:pt x="1358" y="104"/>
                </a:lnTo>
                <a:lnTo>
                  <a:pt x="1347" y="115"/>
                </a:lnTo>
                <a:lnTo>
                  <a:pt x="1300" y="80"/>
                </a:lnTo>
                <a:lnTo>
                  <a:pt x="1221" y="59"/>
                </a:lnTo>
                <a:lnTo>
                  <a:pt x="1153" y="59"/>
                </a:lnTo>
                <a:lnTo>
                  <a:pt x="1176" y="10"/>
                </a:lnTo>
                <a:lnTo>
                  <a:pt x="1095" y="0"/>
                </a:lnTo>
                <a:lnTo>
                  <a:pt x="1025" y="25"/>
                </a:lnTo>
                <a:lnTo>
                  <a:pt x="937" y="34"/>
                </a:lnTo>
                <a:lnTo>
                  <a:pt x="913" y="69"/>
                </a:lnTo>
                <a:lnTo>
                  <a:pt x="879" y="69"/>
                </a:lnTo>
                <a:lnTo>
                  <a:pt x="879" y="104"/>
                </a:lnTo>
                <a:lnTo>
                  <a:pt x="845" y="104"/>
                </a:lnTo>
                <a:lnTo>
                  <a:pt x="821" y="80"/>
                </a:lnTo>
                <a:lnTo>
                  <a:pt x="835" y="140"/>
                </a:lnTo>
                <a:lnTo>
                  <a:pt x="800" y="80"/>
                </a:lnTo>
                <a:lnTo>
                  <a:pt x="752" y="94"/>
                </a:lnTo>
                <a:lnTo>
                  <a:pt x="732" y="140"/>
                </a:lnTo>
                <a:lnTo>
                  <a:pt x="684" y="115"/>
                </a:lnTo>
                <a:lnTo>
                  <a:pt x="674" y="129"/>
                </a:lnTo>
                <a:lnTo>
                  <a:pt x="664" y="149"/>
                </a:lnTo>
                <a:lnTo>
                  <a:pt x="606" y="149"/>
                </a:lnTo>
                <a:lnTo>
                  <a:pt x="571" y="174"/>
                </a:lnTo>
                <a:lnTo>
                  <a:pt x="548" y="149"/>
                </a:lnTo>
                <a:lnTo>
                  <a:pt x="513" y="149"/>
                </a:lnTo>
                <a:lnTo>
                  <a:pt x="537" y="184"/>
                </a:lnTo>
                <a:lnTo>
                  <a:pt x="503" y="219"/>
                </a:lnTo>
                <a:lnTo>
                  <a:pt x="459" y="219"/>
                </a:lnTo>
                <a:lnTo>
                  <a:pt x="424" y="174"/>
                </a:lnTo>
                <a:lnTo>
                  <a:pt x="459" y="174"/>
                </a:lnTo>
                <a:lnTo>
                  <a:pt x="479" y="198"/>
                </a:lnTo>
                <a:lnTo>
                  <a:pt x="513" y="184"/>
                </a:lnTo>
                <a:lnTo>
                  <a:pt x="479" y="140"/>
                </a:lnTo>
                <a:lnTo>
                  <a:pt x="435" y="115"/>
                </a:lnTo>
                <a:lnTo>
                  <a:pt x="424" y="115"/>
                </a:lnTo>
                <a:lnTo>
                  <a:pt x="390" y="104"/>
                </a:lnTo>
                <a:lnTo>
                  <a:pt x="366" y="115"/>
                </a:lnTo>
                <a:lnTo>
                  <a:pt x="331" y="104"/>
                </a:lnTo>
                <a:lnTo>
                  <a:pt x="308" y="115"/>
                </a:lnTo>
                <a:lnTo>
                  <a:pt x="264" y="115"/>
                </a:lnTo>
                <a:lnTo>
                  <a:pt x="229" y="149"/>
                </a:lnTo>
                <a:lnTo>
                  <a:pt x="254" y="164"/>
                </a:lnTo>
                <a:lnTo>
                  <a:pt x="229" y="219"/>
                </a:lnTo>
                <a:lnTo>
                  <a:pt x="160" y="254"/>
                </a:lnTo>
                <a:lnTo>
                  <a:pt x="160" y="313"/>
                </a:lnTo>
                <a:lnTo>
                  <a:pt x="184" y="324"/>
                </a:lnTo>
                <a:lnTo>
                  <a:pt x="205" y="324"/>
                </a:lnTo>
                <a:lnTo>
                  <a:pt x="229" y="347"/>
                </a:lnTo>
                <a:lnTo>
                  <a:pt x="239" y="383"/>
                </a:lnTo>
                <a:lnTo>
                  <a:pt x="273" y="372"/>
                </a:lnTo>
                <a:lnTo>
                  <a:pt x="287" y="324"/>
                </a:lnTo>
                <a:lnTo>
                  <a:pt x="308" y="313"/>
                </a:lnTo>
                <a:lnTo>
                  <a:pt x="287" y="254"/>
                </a:lnTo>
                <a:lnTo>
                  <a:pt x="322" y="209"/>
                </a:lnTo>
                <a:lnTo>
                  <a:pt x="355" y="198"/>
                </a:lnTo>
                <a:lnTo>
                  <a:pt x="322" y="244"/>
                </a:lnTo>
                <a:lnTo>
                  <a:pt x="322" y="303"/>
                </a:lnTo>
                <a:lnTo>
                  <a:pt x="390" y="303"/>
                </a:lnTo>
                <a:lnTo>
                  <a:pt x="342" y="324"/>
                </a:lnTo>
                <a:lnTo>
                  <a:pt x="355" y="338"/>
                </a:lnTo>
                <a:lnTo>
                  <a:pt x="322" y="324"/>
                </a:lnTo>
                <a:lnTo>
                  <a:pt x="322" y="372"/>
                </a:lnTo>
                <a:lnTo>
                  <a:pt x="273" y="393"/>
                </a:lnTo>
                <a:lnTo>
                  <a:pt x="239" y="383"/>
                </a:lnTo>
                <a:lnTo>
                  <a:pt x="205" y="383"/>
                </a:lnTo>
                <a:lnTo>
                  <a:pt x="205" y="347"/>
                </a:lnTo>
                <a:lnTo>
                  <a:pt x="184" y="347"/>
                </a:lnTo>
                <a:lnTo>
                  <a:pt x="171" y="372"/>
                </a:lnTo>
                <a:lnTo>
                  <a:pt x="184" y="393"/>
                </a:lnTo>
                <a:lnTo>
                  <a:pt x="151" y="407"/>
                </a:lnTo>
                <a:lnTo>
                  <a:pt x="137" y="442"/>
                </a:lnTo>
                <a:lnTo>
                  <a:pt x="93" y="477"/>
                </a:lnTo>
                <a:lnTo>
                  <a:pt x="47" y="487"/>
                </a:lnTo>
                <a:lnTo>
                  <a:pt x="68" y="512"/>
                </a:lnTo>
                <a:lnTo>
                  <a:pt x="82" y="522"/>
                </a:lnTo>
                <a:lnTo>
                  <a:pt x="68" y="568"/>
                </a:lnTo>
                <a:lnTo>
                  <a:pt x="34" y="557"/>
                </a:lnTo>
                <a:lnTo>
                  <a:pt x="0" y="568"/>
                </a:lnTo>
                <a:lnTo>
                  <a:pt x="0" y="616"/>
                </a:lnTo>
                <a:lnTo>
                  <a:pt x="13" y="651"/>
                </a:lnTo>
                <a:lnTo>
                  <a:pt x="34" y="661"/>
                </a:lnTo>
                <a:lnTo>
                  <a:pt x="103" y="637"/>
                </a:lnTo>
                <a:lnTo>
                  <a:pt x="103" y="616"/>
                </a:lnTo>
                <a:lnTo>
                  <a:pt x="126" y="602"/>
                </a:lnTo>
                <a:lnTo>
                  <a:pt x="151" y="591"/>
                </a:lnTo>
                <a:lnTo>
                  <a:pt x="151" y="581"/>
                </a:lnTo>
                <a:lnTo>
                  <a:pt x="205" y="557"/>
                </a:lnTo>
                <a:lnTo>
                  <a:pt x="229" y="581"/>
                </a:lnTo>
                <a:lnTo>
                  <a:pt x="254" y="602"/>
                </a:lnTo>
                <a:lnTo>
                  <a:pt x="264" y="637"/>
                </a:lnTo>
                <a:lnTo>
                  <a:pt x="273" y="637"/>
                </a:lnTo>
                <a:lnTo>
                  <a:pt x="273" y="616"/>
                </a:lnTo>
                <a:lnTo>
                  <a:pt x="297" y="616"/>
                </a:lnTo>
                <a:lnTo>
                  <a:pt x="264" y="591"/>
                </a:lnTo>
                <a:lnTo>
                  <a:pt x="239" y="568"/>
                </a:lnTo>
                <a:lnTo>
                  <a:pt x="239" y="532"/>
                </a:lnTo>
                <a:lnTo>
                  <a:pt x="264" y="581"/>
                </a:lnTo>
                <a:lnTo>
                  <a:pt x="287" y="581"/>
                </a:lnTo>
                <a:lnTo>
                  <a:pt x="308" y="626"/>
                </a:lnTo>
                <a:lnTo>
                  <a:pt x="322" y="637"/>
                </a:lnTo>
                <a:lnTo>
                  <a:pt x="322" y="651"/>
                </a:lnTo>
                <a:lnTo>
                  <a:pt x="331" y="651"/>
                </a:lnTo>
                <a:lnTo>
                  <a:pt x="342" y="672"/>
                </a:lnTo>
                <a:lnTo>
                  <a:pt x="366" y="651"/>
                </a:lnTo>
                <a:lnTo>
                  <a:pt x="331" y="616"/>
                </a:lnTo>
                <a:lnTo>
                  <a:pt x="377" y="616"/>
                </a:lnTo>
                <a:lnTo>
                  <a:pt x="366" y="626"/>
                </a:lnTo>
                <a:lnTo>
                  <a:pt x="400" y="672"/>
                </a:lnTo>
                <a:lnTo>
                  <a:pt x="424" y="685"/>
                </a:lnTo>
                <a:lnTo>
                  <a:pt x="459" y="672"/>
                </a:lnTo>
                <a:lnTo>
                  <a:pt x="468" y="685"/>
                </a:lnTo>
                <a:lnTo>
                  <a:pt x="459" y="720"/>
                </a:lnTo>
                <a:lnTo>
                  <a:pt x="468" y="731"/>
                </a:lnTo>
                <a:lnTo>
                  <a:pt x="444" y="741"/>
                </a:lnTo>
                <a:lnTo>
                  <a:pt x="468" y="825"/>
                </a:lnTo>
                <a:lnTo>
                  <a:pt x="493" y="835"/>
                </a:lnTo>
                <a:lnTo>
                  <a:pt x="526" y="859"/>
                </a:lnTo>
                <a:lnTo>
                  <a:pt x="526" y="905"/>
                </a:lnTo>
                <a:lnTo>
                  <a:pt x="561" y="950"/>
                </a:lnTo>
                <a:lnTo>
                  <a:pt x="571" y="1010"/>
                </a:lnTo>
                <a:lnTo>
                  <a:pt x="630" y="1010"/>
                </a:lnTo>
                <a:lnTo>
                  <a:pt x="674" y="974"/>
                </a:lnTo>
                <a:lnTo>
                  <a:pt x="732" y="964"/>
                </a:lnTo>
                <a:lnTo>
                  <a:pt x="732" y="915"/>
                </a:lnTo>
                <a:lnTo>
                  <a:pt x="766" y="894"/>
                </a:lnTo>
                <a:lnTo>
                  <a:pt x="743" y="859"/>
                </a:lnTo>
                <a:lnTo>
                  <a:pt x="708" y="846"/>
                </a:lnTo>
                <a:lnTo>
                  <a:pt x="684" y="846"/>
                </a:lnTo>
                <a:lnTo>
                  <a:pt x="664" y="846"/>
                </a:lnTo>
                <a:lnTo>
                  <a:pt x="639" y="825"/>
                </a:lnTo>
                <a:lnTo>
                  <a:pt x="630" y="791"/>
                </a:lnTo>
                <a:lnTo>
                  <a:pt x="674" y="825"/>
                </a:lnTo>
                <a:lnTo>
                  <a:pt x="732" y="835"/>
                </a:lnTo>
                <a:lnTo>
                  <a:pt x="777" y="859"/>
                </a:lnTo>
                <a:lnTo>
                  <a:pt x="845" y="859"/>
                </a:lnTo>
                <a:lnTo>
                  <a:pt x="869" y="905"/>
                </a:lnTo>
                <a:lnTo>
                  <a:pt x="890" y="974"/>
                </a:lnTo>
                <a:lnTo>
                  <a:pt x="937" y="1055"/>
                </a:lnTo>
                <a:lnTo>
                  <a:pt x="958" y="1055"/>
                </a:lnTo>
                <a:lnTo>
                  <a:pt x="971" y="964"/>
                </a:lnTo>
                <a:lnTo>
                  <a:pt x="1025" y="929"/>
                </a:lnTo>
                <a:lnTo>
                  <a:pt x="1084" y="905"/>
                </a:lnTo>
                <a:lnTo>
                  <a:pt x="1109" y="950"/>
                </a:lnTo>
                <a:lnTo>
                  <a:pt x="1129" y="1010"/>
                </a:lnTo>
                <a:lnTo>
                  <a:pt x="1153" y="999"/>
                </a:lnTo>
                <a:lnTo>
                  <a:pt x="1176" y="1069"/>
                </a:lnTo>
                <a:lnTo>
                  <a:pt x="1176" y="1113"/>
                </a:lnTo>
                <a:lnTo>
                  <a:pt x="1221" y="1172"/>
                </a:lnTo>
                <a:lnTo>
                  <a:pt x="1245" y="1194"/>
                </a:lnTo>
                <a:lnTo>
                  <a:pt x="1232" y="1148"/>
                </a:lnTo>
                <a:lnTo>
                  <a:pt x="1197" y="1103"/>
                </a:lnTo>
                <a:lnTo>
                  <a:pt x="1211" y="1055"/>
                </a:lnTo>
                <a:lnTo>
                  <a:pt x="1245" y="1089"/>
                </a:lnTo>
                <a:lnTo>
                  <a:pt x="1289" y="1089"/>
                </a:lnTo>
                <a:lnTo>
                  <a:pt x="1313" y="1044"/>
                </a:lnTo>
                <a:lnTo>
                  <a:pt x="1300" y="999"/>
                </a:lnTo>
                <a:lnTo>
                  <a:pt x="1245" y="950"/>
                </a:lnTo>
                <a:lnTo>
                  <a:pt x="1280" y="929"/>
                </a:lnTo>
                <a:lnTo>
                  <a:pt x="1300" y="929"/>
                </a:lnTo>
                <a:lnTo>
                  <a:pt x="1313" y="950"/>
                </a:lnTo>
                <a:lnTo>
                  <a:pt x="1347" y="915"/>
                </a:lnTo>
                <a:lnTo>
                  <a:pt x="1392" y="905"/>
                </a:lnTo>
                <a:lnTo>
                  <a:pt x="1402" y="881"/>
                </a:lnTo>
                <a:lnTo>
                  <a:pt x="1426" y="825"/>
                </a:lnTo>
                <a:lnTo>
                  <a:pt x="1437" y="791"/>
                </a:lnTo>
                <a:lnTo>
                  <a:pt x="1392" y="741"/>
                </a:lnTo>
                <a:lnTo>
                  <a:pt x="1416" y="706"/>
                </a:lnTo>
                <a:lnTo>
                  <a:pt x="1382" y="696"/>
                </a:lnTo>
                <a:lnTo>
                  <a:pt x="1368" y="672"/>
                </a:lnTo>
                <a:lnTo>
                  <a:pt x="1392" y="651"/>
                </a:lnTo>
                <a:lnTo>
                  <a:pt x="1402" y="685"/>
                </a:lnTo>
                <a:lnTo>
                  <a:pt x="1451" y="672"/>
                </a:lnTo>
                <a:lnTo>
                  <a:pt x="1437" y="696"/>
                </a:lnTo>
                <a:lnTo>
                  <a:pt x="1451" y="741"/>
                </a:lnTo>
                <a:lnTo>
                  <a:pt x="1484" y="741"/>
                </a:lnTo>
                <a:lnTo>
                  <a:pt x="1495" y="706"/>
                </a:lnTo>
                <a:lnTo>
                  <a:pt x="1471" y="685"/>
                </a:lnTo>
                <a:lnTo>
                  <a:pt x="1505" y="626"/>
                </a:lnTo>
                <a:lnTo>
                  <a:pt x="1495" y="591"/>
                </a:lnTo>
                <a:lnTo>
                  <a:pt x="1553" y="568"/>
                </a:lnTo>
                <a:lnTo>
                  <a:pt x="1564" y="487"/>
                </a:lnTo>
                <a:lnTo>
                  <a:pt x="1553" y="442"/>
                </a:lnTo>
                <a:lnTo>
                  <a:pt x="1505" y="428"/>
                </a:lnTo>
                <a:lnTo>
                  <a:pt x="1471" y="418"/>
                </a:lnTo>
                <a:lnTo>
                  <a:pt x="1505" y="372"/>
                </a:lnTo>
                <a:lnTo>
                  <a:pt x="1553" y="338"/>
                </a:lnTo>
                <a:lnTo>
                  <a:pt x="1608" y="359"/>
                </a:lnTo>
                <a:lnTo>
                  <a:pt x="1655" y="359"/>
                </a:lnTo>
                <a:lnTo>
                  <a:pt x="1655" y="324"/>
                </a:lnTo>
                <a:lnTo>
                  <a:pt x="1690" y="313"/>
                </a:lnTo>
                <a:lnTo>
                  <a:pt x="1735" y="313"/>
                </a:lnTo>
                <a:lnTo>
                  <a:pt x="1710" y="347"/>
                </a:lnTo>
                <a:lnTo>
                  <a:pt x="1676" y="383"/>
                </a:lnTo>
                <a:lnTo>
                  <a:pt x="1700" y="477"/>
                </a:lnTo>
                <a:lnTo>
                  <a:pt x="1724" y="498"/>
                </a:lnTo>
                <a:lnTo>
                  <a:pt x="1758" y="428"/>
                </a:lnTo>
                <a:lnTo>
                  <a:pt x="1768" y="372"/>
                </a:lnTo>
                <a:lnTo>
                  <a:pt x="1735" y="372"/>
                </a:lnTo>
                <a:lnTo>
                  <a:pt x="1744" y="338"/>
                </a:lnTo>
                <a:lnTo>
                  <a:pt x="1779" y="347"/>
                </a:lnTo>
                <a:lnTo>
                  <a:pt x="1837" y="313"/>
                </a:lnTo>
                <a:lnTo>
                  <a:pt x="1895" y="303"/>
                </a:lnTo>
                <a:lnTo>
                  <a:pt x="1895" y="278"/>
                </a:lnTo>
                <a:lnTo>
                  <a:pt x="1871" y="254"/>
                </a:lnTo>
                <a:lnTo>
                  <a:pt x="1895" y="254"/>
                </a:lnTo>
                <a:lnTo>
                  <a:pt x="1940" y="268"/>
                </a:lnTo>
                <a:lnTo>
                  <a:pt x="1974" y="268"/>
                </a:lnTo>
                <a:lnTo>
                  <a:pt x="1950" y="254"/>
                </a:lnTo>
                <a:lnTo>
                  <a:pt x="1974" y="244"/>
                </a:lnTo>
                <a:lnTo>
                  <a:pt x="1974" y="219"/>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46" name="Freeform 46"/>
          <p:cNvSpPr>
            <a:spLocks/>
          </p:cNvSpPr>
          <p:nvPr/>
        </p:nvSpPr>
        <p:spPr bwMode="auto">
          <a:xfrm>
            <a:off x="7153275" y="2703513"/>
            <a:ext cx="130175" cy="361950"/>
          </a:xfrm>
          <a:custGeom>
            <a:avLst/>
            <a:gdLst>
              <a:gd name="T0" fmla="*/ 0 w 60"/>
              <a:gd name="T1" fmla="*/ 0 h 164"/>
              <a:gd name="T2" fmla="*/ 2147483647 w 60"/>
              <a:gd name="T3" fmla="*/ 2147483647 h 164"/>
              <a:gd name="T4" fmla="*/ 2147483647 w 60"/>
              <a:gd name="T5" fmla="*/ 2147483647 h 164"/>
              <a:gd name="T6" fmla="*/ 2147483647 w 60"/>
              <a:gd name="T7" fmla="*/ 2147483647 h 164"/>
              <a:gd name="T8" fmla="*/ 2147483647 w 60"/>
              <a:gd name="T9" fmla="*/ 2147483647 h 164"/>
              <a:gd name="T10" fmla="*/ 2147483647 w 60"/>
              <a:gd name="T11" fmla="*/ 2147483647 h 164"/>
              <a:gd name="T12" fmla="*/ 2147483647 w 60"/>
              <a:gd name="T13" fmla="*/ 2147483647 h 164"/>
              <a:gd name="T14" fmla="*/ 2147483647 w 60"/>
              <a:gd name="T15" fmla="*/ 2147483647 h 164"/>
              <a:gd name="T16" fmla="*/ 2147483647 w 60"/>
              <a:gd name="T17" fmla="*/ 2147483647 h 164"/>
              <a:gd name="T18" fmla="*/ 2147483647 w 60"/>
              <a:gd name="T19" fmla="*/ 2147483647 h 164"/>
              <a:gd name="T20" fmla="*/ 0 w 60"/>
              <a:gd name="T21" fmla="*/ 0 h 1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64"/>
              <a:gd name="T35" fmla="*/ 60 w 60"/>
              <a:gd name="T36" fmla="*/ 164 h 1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64">
                <a:moveTo>
                  <a:pt x="0" y="0"/>
                </a:moveTo>
                <a:lnTo>
                  <a:pt x="14" y="59"/>
                </a:lnTo>
                <a:lnTo>
                  <a:pt x="14" y="163"/>
                </a:lnTo>
                <a:lnTo>
                  <a:pt x="49" y="138"/>
                </a:lnTo>
                <a:lnTo>
                  <a:pt x="24" y="94"/>
                </a:lnTo>
                <a:lnTo>
                  <a:pt x="36" y="69"/>
                </a:lnTo>
                <a:lnTo>
                  <a:pt x="49" y="94"/>
                </a:lnTo>
                <a:lnTo>
                  <a:pt x="59" y="80"/>
                </a:lnTo>
                <a:lnTo>
                  <a:pt x="36" y="69"/>
                </a:lnTo>
                <a:lnTo>
                  <a:pt x="24" y="59"/>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47" name="Freeform 47"/>
          <p:cNvSpPr>
            <a:spLocks/>
          </p:cNvSpPr>
          <p:nvPr/>
        </p:nvSpPr>
        <p:spPr bwMode="auto">
          <a:xfrm>
            <a:off x="6986588" y="3108325"/>
            <a:ext cx="274637" cy="231775"/>
          </a:xfrm>
          <a:custGeom>
            <a:avLst/>
            <a:gdLst>
              <a:gd name="T0" fmla="*/ 2147483647 w 127"/>
              <a:gd name="T1" fmla="*/ 0 h 105"/>
              <a:gd name="T2" fmla="*/ 2147483647 w 127"/>
              <a:gd name="T3" fmla="*/ 2147483647 h 105"/>
              <a:gd name="T4" fmla="*/ 2147483647 w 127"/>
              <a:gd name="T5" fmla="*/ 2147483647 h 105"/>
              <a:gd name="T6" fmla="*/ 2147483647 w 127"/>
              <a:gd name="T7" fmla="*/ 2147483647 h 105"/>
              <a:gd name="T8" fmla="*/ 0 w 127"/>
              <a:gd name="T9" fmla="*/ 2147483647 h 105"/>
              <a:gd name="T10" fmla="*/ 2147483647 w 127"/>
              <a:gd name="T11" fmla="*/ 2147483647 h 105"/>
              <a:gd name="T12" fmla="*/ 2147483647 w 127"/>
              <a:gd name="T13" fmla="*/ 2147483647 h 105"/>
              <a:gd name="T14" fmla="*/ 2147483647 w 127"/>
              <a:gd name="T15" fmla="*/ 2147483647 h 105"/>
              <a:gd name="T16" fmla="*/ 2147483647 w 127"/>
              <a:gd name="T17" fmla="*/ 2147483647 h 105"/>
              <a:gd name="T18" fmla="*/ 2147483647 w 127"/>
              <a:gd name="T19" fmla="*/ 0 h 105"/>
              <a:gd name="T20" fmla="*/ 2147483647 w 127"/>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05"/>
              <a:gd name="T35" fmla="*/ 127 w 127"/>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05">
                <a:moveTo>
                  <a:pt x="92" y="0"/>
                </a:moveTo>
                <a:lnTo>
                  <a:pt x="92" y="34"/>
                </a:lnTo>
                <a:lnTo>
                  <a:pt x="58" y="69"/>
                </a:lnTo>
                <a:lnTo>
                  <a:pt x="9" y="83"/>
                </a:lnTo>
                <a:lnTo>
                  <a:pt x="0" y="104"/>
                </a:lnTo>
                <a:lnTo>
                  <a:pt x="58" y="94"/>
                </a:lnTo>
                <a:lnTo>
                  <a:pt x="68" y="104"/>
                </a:lnTo>
                <a:lnTo>
                  <a:pt x="126" y="69"/>
                </a:lnTo>
                <a:lnTo>
                  <a:pt x="113" y="34"/>
                </a:lnTo>
                <a:lnTo>
                  <a:pt x="102" y="0"/>
                </a:lnTo>
                <a:lnTo>
                  <a:pt x="92"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48" name="Freeform 48"/>
          <p:cNvSpPr>
            <a:spLocks/>
          </p:cNvSpPr>
          <p:nvPr/>
        </p:nvSpPr>
        <p:spPr bwMode="auto">
          <a:xfrm>
            <a:off x="7231063" y="3035300"/>
            <a:ext cx="104775" cy="107950"/>
          </a:xfrm>
          <a:custGeom>
            <a:avLst/>
            <a:gdLst>
              <a:gd name="T0" fmla="*/ 0 w 48"/>
              <a:gd name="T1" fmla="*/ 2147483647 h 49"/>
              <a:gd name="T2" fmla="*/ 2147483647 w 48"/>
              <a:gd name="T3" fmla="*/ 0 h 49"/>
              <a:gd name="T4" fmla="*/ 2147483647 w 48"/>
              <a:gd name="T5" fmla="*/ 2147483647 h 49"/>
              <a:gd name="T6" fmla="*/ 2147483647 w 48"/>
              <a:gd name="T7" fmla="*/ 2147483647 h 49"/>
              <a:gd name="T8" fmla="*/ 0 w 48"/>
              <a:gd name="T9" fmla="*/ 2147483647 h 49"/>
              <a:gd name="T10" fmla="*/ 0 w 48"/>
              <a:gd name="T11" fmla="*/ 2147483647 h 49"/>
              <a:gd name="T12" fmla="*/ 0 60000 65536"/>
              <a:gd name="T13" fmla="*/ 0 60000 65536"/>
              <a:gd name="T14" fmla="*/ 0 60000 65536"/>
              <a:gd name="T15" fmla="*/ 0 60000 65536"/>
              <a:gd name="T16" fmla="*/ 0 60000 65536"/>
              <a:gd name="T17" fmla="*/ 0 60000 65536"/>
              <a:gd name="T18" fmla="*/ 0 w 48"/>
              <a:gd name="T19" fmla="*/ 0 h 49"/>
              <a:gd name="T20" fmla="*/ 48 w 48"/>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8" h="49">
                <a:moveTo>
                  <a:pt x="0" y="13"/>
                </a:moveTo>
                <a:lnTo>
                  <a:pt x="34" y="0"/>
                </a:lnTo>
                <a:lnTo>
                  <a:pt x="47" y="13"/>
                </a:lnTo>
                <a:lnTo>
                  <a:pt x="13" y="48"/>
                </a:lnTo>
                <a:lnTo>
                  <a:pt x="0" y="24"/>
                </a:lnTo>
                <a:lnTo>
                  <a:pt x="0" y="13"/>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49" name="Freeform 49"/>
          <p:cNvSpPr>
            <a:spLocks/>
          </p:cNvSpPr>
          <p:nvPr/>
        </p:nvSpPr>
        <p:spPr bwMode="auto">
          <a:xfrm>
            <a:off x="6813550" y="3603625"/>
            <a:ext cx="79375" cy="123825"/>
          </a:xfrm>
          <a:custGeom>
            <a:avLst/>
            <a:gdLst>
              <a:gd name="T0" fmla="*/ 2147483647 w 37"/>
              <a:gd name="T1" fmla="*/ 0 h 56"/>
              <a:gd name="T2" fmla="*/ 2147483647 w 37"/>
              <a:gd name="T3" fmla="*/ 0 h 56"/>
              <a:gd name="T4" fmla="*/ 0 w 37"/>
              <a:gd name="T5" fmla="*/ 2147483647 h 56"/>
              <a:gd name="T6" fmla="*/ 0 w 37"/>
              <a:gd name="T7" fmla="*/ 2147483647 h 56"/>
              <a:gd name="T8" fmla="*/ 2147483647 w 37"/>
              <a:gd name="T9" fmla="*/ 2147483647 h 56"/>
              <a:gd name="T10" fmla="*/ 2147483647 w 37"/>
              <a:gd name="T11" fmla="*/ 0 h 56"/>
              <a:gd name="T12" fmla="*/ 0 60000 65536"/>
              <a:gd name="T13" fmla="*/ 0 60000 65536"/>
              <a:gd name="T14" fmla="*/ 0 60000 65536"/>
              <a:gd name="T15" fmla="*/ 0 60000 65536"/>
              <a:gd name="T16" fmla="*/ 0 60000 65536"/>
              <a:gd name="T17" fmla="*/ 0 60000 65536"/>
              <a:gd name="T18" fmla="*/ 0 w 37"/>
              <a:gd name="T19" fmla="*/ 0 h 56"/>
              <a:gd name="T20" fmla="*/ 37 w 37"/>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37" h="56">
                <a:moveTo>
                  <a:pt x="36" y="0"/>
                </a:moveTo>
                <a:lnTo>
                  <a:pt x="11" y="0"/>
                </a:lnTo>
                <a:lnTo>
                  <a:pt x="0" y="35"/>
                </a:lnTo>
                <a:lnTo>
                  <a:pt x="0" y="55"/>
                </a:lnTo>
                <a:lnTo>
                  <a:pt x="22" y="35"/>
                </a:lnTo>
                <a:lnTo>
                  <a:pt x="36"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50" name="Freeform 50"/>
          <p:cNvSpPr>
            <a:spLocks/>
          </p:cNvSpPr>
          <p:nvPr/>
        </p:nvSpPr>
        <p:spPr bwMode="auto">
          <a:xfrm>
            <a:off x="6813550" y="3800475"/>
            <a:ext cx="101600" cy="236538"/>
          </a:xfrm>
          <a:custGeom>
            <a:avLst/>
            <a:gdLst>
              <a:gd name="T0" fmla="*/ 0 w 47"/>
              <a:gd name="T1" fmla="*/ 0 h 107"/>
              <a:gd name="T2" fmla="*/ 2147483647 w 47"/>
              <a:gd name="T3" fmla="*/ 0 h 107"/>
              <a:gd name="T4" fmla="*/ 2147483647 w 47"/>
              <a:gd name="T5" fmla="*/ 2147483647 h 107"/>
              <a:gd name="T6" fmla="*/ 2147483647 w 47"/>
              <a:gd name="T7" fmla="*/ 2147483647 h 107"/>
              <a:gd name="T8" fmla="*/ 2147483647 w 47"/>
              <a:gd name="T9" fmla="*/ 2147483647 h 107"/>
              <a:gd name="T10" fmla="*/ 2147483647 w 47"/>
              <a:gd name="T11" fmla="*/ 2147483647 h 107"/>
              <a:gd name="T12" fmla="*/ 0 w 47"/>
              <a:gd name="T13" fmla="*/ 2147483647 h 107"/>
              <a:gd name="T14" fmla="*/ 0 w 47"/>
              <a:gd name="T15" fmla="*/ 0 h 107"/>
              <a:gd name="T16" fmla="*/ 0 60000 65536"/>
              <a:gd name="T17" fmla="*/ 0 60000 65536"/>
              <a:gd name="T18" fmla="*/ 0 60000 65536"/>
              <a:gd name="T19" fmla="*/ 0 60000 65536"/>
              <a:gd name="T20" fmla="*/ 0 60000 65536"/>
              <a:gd name="T21" fmla="*/ 0 60000 65536"/>
              <a:gd name="T22" fmla="*/ 0 60000 65536"/>
              <a:gd name="T23" fmla="*/ 0 60000 65536"/>
              <a:gd name="T24" fmla="*/ 0 w 47"/>
              <a:gd name="T25" fmla="*/ 0 h 107"/>
              <a:gd name="T26" fmla="*/ 47 w 47"/>
              <a:gd name="T27" fmla="*/ 107 h 1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 h="107">
                <a:moveTo>
                  <a:pt x="0" y="0"/>
                </a:moveTo>
                <a:lnTo>
                  <a:pt x="22" y="0"/>
                </a:lnTo>
                <a:lnTo>
                  <a:pt x="22" y="49"/>
                </a:lnTo>
                <a:lnTo>
                  <a:pt x="46" y="70"/>
                </a:lnTo>
                <a:lnTo>
                  <a:pt x="46" y="106"/>
                </a:lnTo>
                <a:lnTo>
                  <a:pt x="22" y="70"/>
                </a:lnTo>
                <a:lnTo>
                  <a:pt x="0" y="60"/>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51" name="Freeform 51"/>
          <p:cNvSpPr>
            <a:spLocks/>
          </p:cNvSpPr>
          <p:nvPr/>
        </p:nvSpPr>
        <p:spPr bwMode="auto">
          <a:xfrm>
            <a:off x="6540500" y="4111625"/>
            <a:ext cx="247650" cy="309563"/>
          </a:xfrm>
          <a:custGeom>
            <a:avLst/>
            <a:gdLst>
              <a:gd name="T0" fmla="*/ 2147483647 w 114"/>
              <a:gd name="T1" fmla="*/ 2147483647 h 140"/>
              <a:gd name="T2" fmla="*/ 2147483647 w 114"/>
              <a:gd name="T3" fmla="*/ 0 h 140"/>
              <a:gd name="T4" fmla="*/ 2147483647 w 114"/>
              <a:gd name="T5" fmla="*/ 2147483647 h 140"/>
              <a:gd name="T6" fmla="*/ 2147483647 w 114"/>
              <a:gd name="T7" fmla="*/ 2147483647 h 140"/>
              <a:gd name="T8" fmla="*/ 0 w 114"/>
              <a:gd name="T9" fmla="*/ 2147483647 h 140"/>
              <a:gd name="T10" fmla="*/ 2147483647 w 114"/>
              <a:gd name="T11" fmla="*/ 2147483647 h 140"/>
              <a:gd name="T12" fmla="*/ 2147483647 w 114"/>
              <a:gd name="T13" fmla="*/ 2147483647 h 140"/>
              <a:gd name="T14" fmla="*/ 2147483647 w 114"/>
              <a:gd name="T15" fmla="*/ 2147483647 h 140"/>
              <a:gd name="T16" fmla="*/ 2147483647 w 114"/>
              <a:gd name="T17" fmla="*/ 2147483647 h 140"/>
              <a:gd name="T18" fmla="*/ 2147483647 w 114"/>
              <a:gd name="T19" fmla="*/ 2147483647 h 140"/>
              <a:gd name="T20" fmla="*/ 2147483647 w 114"/>
              <a:gd name="T21" fmla="*/ 2147483647 h 140"/>
              <a:gd name="T22" fmla="*/ 2147483647 w 114"/>
              <a:gd name="T23" fmla="*/ 2147483647 h 1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4"/>
              <a:gd name="T37" fmla="*/ 0 h 140"/>
              <a:gd name="T38" fmla="*/ 114 w 114"/>
              <a:gd name="T39" fmla="*/ 140 h 1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4" h="140">
                <a:moveTo>
                  <a:pt x="103" y="25"/>
                </a:moveTo>
                <a:lnTo>
                  <a:pt x="93" y="0"/>
                </a:lnTo>
                <a:lnTo>
                  <a:pt x="58" y="60"/>
                </a:lnTo>
                <a:lnTo>
                  <a:pt x="10" y="70"/>
                </a:lnTo>
                <a:lnTo>
                  <a:pt x="0" y="94"/>
                </a:lnTo>
                <a:lnTo>
                  <a:pt x="34" y="139"/>
                </a:lnTo>
                <a:lnTo>
                  <a:pt x="68" y="139"/>
                </a:lnTo>
                <a:lnTo>
                  <a:pt x="93" y="105"/>
                </a:lnTo>
                <a:lnTo>
                  <a:pt x="113" y="94"/>
                </a:lnTo>
                <a:lnTo>
                  <a:pt x="103" y="60"/>
                </a:lnTo>
                <a:lnTo>
                  <a:pt x="113" y="35"/>
                </a:lnTo>
                <a:lnTo>
                  <a:pt x="103" y="25"/>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52" name="Freeform 52"/>
          <p:cNvSpPr>
            <a:spLocks/>
          </p:cNvSpPr>
          <p:nvPr/>
        </p:nvSpPr>
        <p:spPr bwMode="auto">
          <a:xfrm>
            <a:off x="6784975" y="4260850"/>
            <a:ext cx="152400" cy="265113"/>
          </a:xfrm>
          <a:custGeom>
            <a:avLst/>
            <a:gdLst>
              <a:gd name="T0" fmla="*/ 2147483647 w 70"/>
              <a:gd name="T1" fmla="*/ 0 h 120"/>
              <a:gd name="T2" fmla="*/ 2147483647 w 70"/>
              <a:gd name="T3" fmla="*/ 2147483647 h 120"/>
              <a:gd name="T4" fmla="*/ 2147483647 w 70"/>
              <a:gd name="T5" fmla="*/ 2147483647 h 120"/>
              <a:gd name="T6" fmla="*/ 0 w 70"/>
              <a:gd name="T7" fmla="*/ 2147483647 h 120"/>
              <a:gd name="T8" fmla="*/ 0 w 70"/>
              <a:gd name="T9" fmla="*/ 2147483647 h 120"/>
              <a:gd name="T10" fmla="*/ 0 w 70"/>
              <a:gd name="T11" fmla="*/ 2147483647 h 120"/>
              <a:gd name="T12" fmla="*/ 2147483647 w 70"/>
              <a:gd name="T13" fmla="*/ 2147483647 h 120"/>
              <a:gd name="T14" fmla="*/ 2147483647 w 70"/>
              <a:gd name="T15" fmla="*/ 2147483647 h 120"/>
              <a:gd name="T16" fmla="*/ 2147483647 w 70"/>
              <a:gd name="T17" fmla="*/ 2147483647 h 120"/>
              <a:gd name="T18" fmla="*/ 2147483647 w 70"/>
              <a:gd name="T19" fmla="*/ 2147483647 h 120"/>
              <a:gd name="T20" fmla="*/ 2147483647 w 70"/>
              <a:gd name="T21" fmla="*/ 2147483647 h 120"/>
              <a:gd name="T22" fmla="*/ 2147483647 w 70"/>
              <a:gd name="T23" fmla="*/ 2147483647 h 120"/>
              <a:gd name="T24" fmla="*/ 2147483647 w 70"/>
              <a:gd name="T25" fmla="*/ 2147483647 h 120"/>
              <a:gd name="T26" fmla="*/ 2147483647 w 70"/>
              <a:gd name="T27" fmla="*/ 0 h 1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0"/>
              <a:gd name="T43" fmla="*/ 0 h 120"/>
              <a:gd name="T44" fmla="*/ 70 w 70"/>
              <a:gd name="T45" fmla="*/ 120 h 1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0" h="120">
                <a:moveTo>
                  <a:pt x="69" y="0"/>
                </a:moveTo>
                <a:lnTo>
                  <a:pt x="59" y="14"/>
                </a:lnTo>
                <a:lnTo>
                  <a:pt x="13" y="14"/>
                </a:lnTo>
                <a:lnTo>
                  <a:pt x="0" y="50"/>
                </a:lnTo>
                <a:lnTo>
                  <a:pt x="0" y="84"/>
                </a:lnTo>
                <a:lnTo>
                  <a:pt x="0" y="119"/>
                </a:lnTo>
                <a:lnTo>
                  <a:pt x="25" y="70"/>
                </a:lnTo>
                <a:lnTo>
                  <a:pt x="48" y="94"/>
                </a:lnTo>
                <a:lnTo>
                  <a:pt x="48" y="70"/>
                </a:lnTo>
                <a:lnTo>
                  <a:pt x="35" y="59"/>
                </a:lnTo>
                <a:lnTo>
                  <a:pt x="48" y="35"/>
                </a:lnTo>
                <a:lnTo>
                  <a:pt x="35" y="25"/>
                </a:lnTo>
                <a:lnTo>
                  <a:pt x="69" y="25"/>
                </a:lnTo>
                <a:lnTo>
                  <a:pt x="69"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53" name="Freeform 53"/>
          <p:cNvSpPr>
            <a:spLocks/>
          </p:cNvSpPr>
          <p:nvPr/>
        </p:nvSpPr>
        <p:spPr bwMode="auto">
          <a:xfrm>
            <a:off x="6861175" y="4035425"/>
            <a:ext cx="127000" cy="130175"/>
          </a:xfrm>
          <a:custGeom>
            <a:avLst/>
            <a:gdLst>
              <a:gd name="T0" fmla="*/ 2147483647 w 59"/>
              <a:gd name="T1" fmla="*/ 0 h 59"/>
              <a:gd name="T2" fmla="*/ 2147483647 w 59"/>
              <a:gd name="T3" fmla="*/ 2147483647 h 59"/>
              <a:gd name="T4" fmla="*/ 0 w 59"/>
              <a:gd name="T5" fmla="*/ 2147483647 h 59"/>
              <a:gd name="T6" fmla="*/ 0 w 59"/>
              <a:gd name="T7" fmla="*/ 2147483647 h 59"/>
              <a:gd name="T8" fmla="*/ 2147483647 w 59"/>
              <a:gd name="T9" fmla="*/ 2147483647 h 59"/>
              <a:gd name="T10" fmla="*/ 2147483647 w 59"/>
              <a:gd name="T11" fmla="*/ 2147483647 h 59"/>
              <a:gd name="T12" fmla="*/ 2147483647 w 59"/>
              <a:gd name="T13" fmla="*/ 2147483647 h 59"/>
              <a:gd name="T14" fmla="*/ 2147483647 w 59"/>
              <a:gd name="T15" fmla="*/ 2147483647 h 59"/>
              <a:gd name="T16" fmla="*/ 2147483647 w 59"/>
              <a:gd name="T17" fmla="*/ 0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59"/>
              <a:gd name="T29" fmla="*/ 59 w 59"/>
              <a:gd name="T30" fmla="*/ 59 h 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59">
                <a:moveTo>
                  <a:pt x="34" y="0"/>
                </a:moveTo>
                <a:lnTo>
                  <a:pt x="24" y="24"/>
                </a:lnTo>
                <a:lnTo>
                  <a:pt x="0" y="24"/>
                </a:lnTo>
                <a:lnTo>
                  <a:pt x="0" y="48"/>
                </a:lnTo>
                <a:lnTo>
                  <a:pt x="24" y="34"/>
                </a:lnTo>
                <a:lnTo>
                  <a:pt x="24" y="58"/>
                </a:lnTo>
                <a:lnTo>
                  <a:pt x="58" y="34"/>
                </a:lnTo>
                <a:lnTo>
                  <a:pt x="48" y="24"/>
                </a:lnTo>
                <a:lnTo>
                  <a:pt x="34"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54" name="Freeform 54"/>
          <p:cNvSpPr>
            <a:spLocks/>
          </p:cNvSpPr>
          <p:nvPr/>
        </p:nvSpPr>
        <p:spPr bwMode="auto">
          <a:xfrm>
            <a:off x="6169025" y="4143375"/>
            <a:ext cx="322263" cy="350838"/>
          </a:xfrm>
          <a:custGeom>
            <a:avLst/>
            <a:gdLst>
              <a:gd name="T0" fmla="*/ 0 w 149"/>
              <a:gd name="T1" fmla="*/ 0 h 159"/>
              <a:gd name="T2" fmla="*/ 2147483647 w 149"/>
              <a:gd name="T3" fmla="*/ 2147483647 h 159"/>
              <a:gd name="T4" fmla="*/ 2147483647 w 149"/>
              <a:gd name="T5" fmla="*/ 2147483647 h 159"/>
              <a:gd name="T6" fmla="*/ 2147483647 w 149"/>
              <a:gd name="T7" fmla="*/ 2147483647 h 159"/>
              <a:gd name="T8" fmla="*/ 2147483647 w 149"/>
              <a:gd name="T9" fmla="*/ 2147483647 h 159"/>
              <a:gd name="T10" fmla="*/ 2147483647 w 149"/>
              <a:gd name="T11" fmla="*/ 2147483647 h 159"/>
              <a:gd name="T12" fmla="*/ 2147483647 w 149"/>
              <a:gd name="T13" fmla="*/ 2147483647 h 159"/>
              <a:gd name="T14" fmla="*/ 2147483647 w 149"/>
              <a:gd name="T15" fmla="*/ 2147483647 h 159"/>
              <a:gd name="T16" fmla="*/ 2147483647 w 149"/>
              <a:gd name="T17" fmla="*/ 2147483647 h 159"/>
              <a:gd name="T18" fmla="*/ 0 w 149"/>
              <a:gd name="T19" fmla="*/ 0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9"/>
              <a:gd name="T31" fmla="*/ 0 h 159"/>
              <a:gd name="T32" fmla="*/ 149 w 149"/>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9" h="159">
                <a:moveTo>
                  <a:pt x="0" y="0"/>
                </a:moveTo>
                <a:lnTo>
                  <a:pt x="35" y="10"/>
                </a:lnTo>
                <a:lnTo>
                  <a:pt x="69" y="69"/>
                </a:lnTo>
                <a:lnTo>
                  <a:pt x="114" y="103"/>
                </a:lnTo>
                <a:lnTo>
                  <a:pt x="148" y="124"/>
                </a:lnTo>
                <a:lnTo>
                  <a:pt x="139" y="158"/>
                </a:lnTo>
                <a:lnTo>
                  <a:pt x="93" y="148"/>
                </a:lnTo>
                <a:lnTo>
                  <a:pt x="59" y="79"/>
                </a:lnTo>
                <a:lnTo>
                  <a:pt x="25" y="34"/>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55" name="Freeform 55"/>
          <p:cNvSpPr>
            <a:spLocks/>
          </p:cNvSpPr>
          <p:nvPr/>
        </p:nvSpPr>
        <p:spPr bwMode="auto">
          <a:xfrm>
            <a:off x="6516688" y="4492625"/>
            <a:ext cx="447675" cy="112713"/>
          </a:xfrm>
          <a:custGeom>
            <a:avLst/>
            <a:gdLst>
              <a:gd name="T0" fmla="*/ 0 w 207"/>
              <a:gd name="T1" fmla="*/ 0 h 51"/>
              <a:gd name="T2" fmla="*/ 2147483647 w 207"/>
              <a:gd name="T3" fmla="*/ 2147483647 h 51"/>
              <a:gd name="T4" fmla="*/ 2147483647 w 207"/>
              <a:gd name="T5" fmla="*/ 2147483647 h 51"/>
              <a:gd name="T6" fmla="*/ 2147483647 w 207"/>
              <a:gd name="T7" fmla="*/ 2147483647 h 51"/>
              <a:gd name="T8" fmla="*/ 2147483647 w 207"/>
              <a:gd name="T9" fmla="*/ 2147483647 h 51"/>
              <a:gd name="T10" fmla="*/ 2147483647 w 207"/>
              <a:gd name="T11" fmla="*/ 2147483647 h 51"/>
              <a:gd name="T12" fmla="*/ 2147483647 w 207"/>
              <a:gd name="T13" fmla="*/ 2147483647 h 51"/>
              <a:gd name="T14" fmla="*/ 0 w 207"/>
              <a:gd name="T15" fmla="*/ 0 h 51"/>
              <a:gd name="T16" fmla="*/ 0 60000 65536"/>
              <a:gd name="T17" fmla="*/ 0 60000 65536"/>
              <a:gd name="T18" fmla="*/ 0 60000 65536"/>
              <a:gd name="T19" fmla="*/ 0 60000 65536"/>
              <a:gd name="T20" fmla="*/ 0 60000 65536"/>
              <a:gd name="T21" fmla="*/ 0 60000 65536"/>
              <a:gd name="T22" fmla="*/ 0 60000 65536"/>
              <a:gd name="T23" fmla="*/ 0 60000 65536"/>
              <a:gd name="T24" fmla="*/ 0 w 207"/>
              <a:gd name="T25" fmla="*/ 0 h 51"/>
              <a:gd name="T26" fmla="*/ 207 w 207"/>
              <a:gd name="T27" fmla="*/ 51 h 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7" h="51">
                <a:moveTo>
                  <a:pt x="0" y="0"/>
                </a:moveTo>
                <a:lnTo>
                  <a:pt x="45" y="25"/>
                </a:lnTo>
                <a:lnTo>
                  <a:pt x="137" y="50"/>
                </a:lnTo>
                <a:lnTo>
                  <a:pt x="206" y="25"/>
                </a:lnTo>
                <a:lnTo>
                  <a:pt x="193" y="50"/>
                </a:lnTo>
                <a:lnTo>
                  <a:pt x="79" y="50"/>
                </a:lnTo>
                <a:lnTo>
                  <a:pt x="9" y="25"/>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56" name="Freeform 56"/>
          <p:cNvSpPr>
            <a:spLocks/>
          </p:cNvSpPr>
          <p:nvPr/>
        </p:nvSpPr>
        <p:spPr bwMode="auto">
          <a:xfrm>
            <a:off x="7034213" y="4344988"/>
            <a:ext cx="790575" cy="334962"/>
          </a:xfrm>
          <a:custGeom>
            <a:avLst/>
            <a:gdLst>
              <a:gd name="T0" fmla="*/ 2147483647 w 365"/>
              <a:gd name="T1" fmla="*/ 2147483647 h 152"/>
              <a:gd name="T2" fmla="*/ 2147483647 w 365"/>
              <a:gd name="T3" fmla="*/ 0 h 152"/>
              <a:gd name="T4" fmla="*/ 0 w 365"/>
              <a:gd name="T5" fmla="*/ 0 h 152"/>
              <a:gd name="T6" fmla="*/ 2147483647 w 365"/>
              <a:gd name="T7" fmla="*/ 2147483647 h 152"/>
              <a:gd name="T8" fmla="*/ 2147483647 w 365"/>
              <a:gd name="T9" fmla="*/ 2147483647 h 152"/>
              <a:gd name="T10" fmla="*/ 2147483647 w 365"/>
              <a:gd name="T11" fmla="*/ 2147483647 h 152"/>
              <a:gd name="T12" fmla="*/ 2147483647 w 365"/>
              <a:gd name="T13" fmla="*/ 2147483647 h 152"/>
              <a:gd name="T14" fmla="*/ 2147483647 w 365"/>
              <a:gd name="T15" fmla="*/ 2147483647 h 152"/>
              <a:gd name="T16" fmla="*/ 2147483647 w 365"/>
              <a:gd name="T17" fmla="*/ 2147483647 h 152"/>
              <a:gd name="T18" fmla="*/ 2147483647 w 365"/>
              <a:gd name="T19" fmla="*/ 2147483647 h 152"/>
              <a:gd name="T20" fmla="*/ 2147483647 w 365"/>
              <a:gd name="T21" fmla="*/ 2147483647 h 152"/>
              <a:gd name="T22" fmla="*/ 2147483647 w 365"/>
              <a:gd name="T23" fmla="*/ 2147483647 h 152"/>
              <a:gd name="T24" fmla="*/ 2147483647 w 365"/>
              <a:gd name="T25" fmla="*/ 2147483647 h 152"/>
              <a:gd name="T26" fmla="*/ 2147483647 w 365"/>
              <a:gd name="T27" fmla="*/ 2147483647 h 152"/>
              <a:gd name="T28" fmla="*/ 2147483647 w 365"/>
              <a:gd name="T29" fmla="*/ 2147483647 h 152"/>
              <a:gd name="T30" fmla="*/ 2147483647 w 365"/>
              <a:gd name="T31" fmla="*/ 2147483647 h 152"/>
              <a:gd name="T32" fmla="*/ 2147483647 w 365"/>
              <a:gd name="T33" fmla="*/ 2147483647 h 152"/>
              <a:gd name="T34" fmla="*/ 2147483647 w 365"/>
              <a:gd name="T35" fmla="*/ 2147483647 h 152"/>
              <a:gd name="T36" fmla="*/ 2147483647 w 365"/>
              <a:gd name="T37" fmla="*/ 2147483647 h 152"/>
              <a:gd name="T38" fmla="*/ 2147483647 w 365"/>
              <a:gd name="T39" fmla="*/ 2147483647 h 152"/>
              <a:gd name="T40" fmla="*/ 2147483647 w 365"/>
              <a:gd name="T41" fmla="*/ 2147483647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5"/>
              <a:gd name="T64" fmla="*/ 0 h 152"/>
              <a:gd name="T65" fmla="*/ 365 w 365"/>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5" h="152">
                <a:moveTo>
                  <a:pt x="68" y="34"/>
                </a:moveTo>
                <a:lnTo>
                  <a:pt x="45" y="0"/>
                </a:lnTo>
                <a:lnTo>
                  <a:pt x="0" y="0"/>
                </a:lnTo>
                <a:lnTo>
                  <a:pt x="45" y="34"/>
                </a:lnTo>
                <a:lnTo>
                  <a:pt x="20" y="34"/>
                </a:lnTo>
                <a:lnTo>
                  <a:pt x="20" y="59"/>
                </a:lnTo>
                <a:lnTo>
                  <a:pt x="89" y="69"/>
                </a:lnTo>
                <a:lnTo>
                  <a:pt x="79" y="103"/>
                </a:lnTo>
                <a:lnTo>
                  <a:pt x="137" y="116"/>
                </a:lnTo>
                <a:lnTo>
                  <a:pt x="158" y="103"/>
                </a:lnTo>
                <a:lnTo>
                  <a:pt x="192" y="137"/>
                </a:lnTo>
                <a:lnTo>
                  <a:pt x="261" y="137"/>
                </a:lnTo>
                <a:lnTo>
                  <a:pt x="275" y="116"/>
                </a:lnTo>
                <a:lnTo>
                  <a:pt x="354" y="151"/>
                </a:lnTo>
                <a:lnTo>
                  <a:pt x="364" y="116"/>
                </a:lnTo>
                <a:lnTo>
                  <a:pt x="296" y="116"/>
                </a:lnTo>
                <a:lnTo>
                  <a:pt x="251" y="59"/>
                </a:lnTo>
                <a:lnTo>
                  <a:pt x="206" y="82"/>
                </a:lnTo>
                <a:lnTo>
                  <a:pt x="137" y="59"/>
                </a:lnTo>
                <a:lnTo>
                  <a:pt x="89" y="24"/>
                </a:lnTo>
                <a:lnTo>
                  <a:pt x="68" y="34"/>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57" name="Freeform 57"/>
          <p:cNvSpPr>
            <a:spLocks/>
          </p:cNvSpPr>
          <p:nvPr/>
        </p:nvSpPr>
        <p:spPr bwMode="auto">
          <a:xfrm>
            <a:off x="7704138" y="1955800"/>
            <a:ext cx="120650" cy="57150"/>
          </a:xfrm>
          <a:custGeom>
            <a:avLst/>
            <a:gdLst>
              <a:gd name="T0" fmla="*/ 2147483647 w 56"/>
              <a:gd name="T1" fmla="*/ 0 h 26"/>
              <a:gd name="T2" fmla="*/ 0 w 56"/>
              <a:gd name="T3" fmla="*/ 2147483647 h 26"/>
              <a:gd name="T4" fmla="*/ 2147483647 w 56"/>
              <a:gd name="T5" fmla="*/ 2147483647 h 26"/>
              <a:gd name="T6" fmla="*/ 2147483647 w 56"/>
              <a:gd name="T7" fmla="*/ 2147483647 h 26"/>
              <a:gd name="T8" fmla="*/ 2147483647 w 56"/>
              <a:gd name="T9" fmla="*/ 0 h 26"/>
              <a:gd name="T10" fmla="*/ 0 60000 65536"/>
              <a:gd name="T11" fmla="*/ 0 60000 65536"/>
              <a:gd name="T12" fmla="*/ 0 60000 65536"/>
              <a:gd name="T13" fmla="*/ 0 60000 65536"/>
              <a:gd name="T14" fmla="*/ 0 60000 65536"/>
              <a:gd name="T15" fmla="*/ 0 w 56"/>
              <a:gd name="T16" fmla="*/ 0 h 26"/>
              <a:gd name="T17" fmla="*/ 56 w 56"/>
              <a:gd name="T18" fmla="*/ 26 h 26"/>
            </a:gdLst>
            <a:ahLst/>
            <a:cxnLst>
              <a:cxn ang="T10">
                <a:pos x="T0" y="T1"/>
              </a:cxn>
              <a:cxn ang="T11">
                <a:pos x="T2" y="T3"/>
              </a:cxn>
              <a:cxn ang="T12">
                <a:pos x="T4" y="T5"/>
              </a:cxn>
              <a:cxn ang="T13">
                <a:pos x="T6" y="T7"/>
              </a:cxn>
              <a:cxn ang="T14">
                <a:pos x="T8" y="T9"/>
              </a:cxn>
            </a:cxnLst>
            <a:rect l="T15" t="T16" r="T17" b="T18"/>
            <a:pathLst>
              <a:path w="56" h="26">
                <a:moveTo>
                  <a:pt x="10" y="0"/>
                </a:moveTo>
                <a:lnTo>
                  <a:pt x="0" y="14"/>
                </a:lnTo>
                <a:lnTo>
                  <a:pt x="10" y="25"/>
                </a:lnTo>
                <a:lnTo>
                  <a:pt x="55" y="14"/>
                </a:lnTo>
                <a:lnTo>
                  <a:pt x="1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58" name="Freeform 58"/>
          <p:cNvSpPr>
            <a:spLocks/>
          </p:cNvSpPr>
          <p:nvPr/>
        </p:nvSpPr>
        <p:spPr bwMode="auto">
          <a:xfrm>
            <a:off x="6784975" y="1728788"/>
            <a:ext cx="327025" cy="73025"/>
          </a:xfrm>
          <a:custGeom>
            <a:avLst/>
            <a:gdLst>
              <a:gd name="T0" fmla="*/ 2147483647 w 151"/>
              <a:gd name="T1" fmla="*/ 2147483647 h 33"/>
              <a:gd name="T2" fmla="*/ 2147483647 w 151"/>
              <a:gd name="T3" fmla="*/ 2147483647 h 33"/>
              <a:gd name="T4" fmla="*/ 2147483647 w 151"/>
              <a:gd name="T5" fmla="*/ 0 h 33"/>
              <a:gd name="T6" fmla="*/ 2147483647 w 151"/>
              <a:gd name="T7" fmla="*/ 2147483647 h 33"/>
              <a:gd name="T8" fmla="*/ 0 w 151"/>
              <a:gd name="T9" fmla="*/ 0 h 33"/>
              <a:gd name="T10" fmla="*/ 0 w 151"/>
              <a:gd name="T11" fmla="*/ 2147483647 h 33"/>
              <a:gd name="T12" fmla="*/ 2147483647 w 151"/>
              <a:gd name="T13" fmla="*/ 2147483647 h 33"/>
              <a:gd name="T14" fmla="*/ 2147483647 w 151"/>
              <a:gd name="T15" fmla="*/ 2147483647 h 33"/>
              <a:gd name="T16" fmla="*/ 2147483647 w 151"/>
              <a:gd name="T17" fmla="*/ 2147483647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
              <a:gd name="T28" fmla="*/ 0 h 33"/>
              <a:gd name="T29" fmla="*/ 151 w 151"/>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 h="33">
                <a:moveTo>
                  <a:pt x="150" y="32"/>
                </a:moveTo>
                <a:lnTo>
                  <a:pt x="137" y="22"/>
                </a:lnTo>
                <a:lnTo>
                  <a:pt x="48" y="0"/>
                </a:lnTo>
                <a:lnTo>
                  <a:pt x="34" y="13"/>
                </a:lnTo>
                <a:lnTo>
                  <a:pt x="0" y="0"/>
                </a:lnTo>
                <a:lnTo>
                  <a:pt x="0" y="22"/>
                </a:lnTo>
                <a:lnTo>
                  <a:pt x="58" y="32"/>
                </a:lnTo>
                <a:lnTo>
                  <a:pt x="82" y="22"/>
                </a:lnTo>
                <a:lnTo>
                  <a:pt x="150" y="32"/>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59" name="Freeform 59"/>
          <p:cNvSpPr>
            <a:spLocks/>
          </p:cNvSpPr>
          <p:nvPr/>
        </p:nvSpPr>
        <p:spPr bwMode="auto">
          <a:xfrm>
            <a:off x="6743700" y="3954463"/>
            <a:ext cx="71438" cy="134937"/>
          </a:xfrm>
          <a:custGeom>
            <a:avLst/>
            <a:gdLst>
              <a:gd name="T0" fmla="*/ 2147483647 w 33"/>
              <a:gd name="T1" fmla="*/ 0 h 61"/>
              <a:gd name="T2" fmla="*/ 0 w 33"/>
              <a:gd name="T3" fmla="*/ 2147483647 h 61"/>
              <a:gd name="T4" fmla="*/ 2147483647 w 33"/>
              <a:gd name="T5" fmla="*/ 2147483647 h 61"/>
              <a:gd name="T6" fmla="*/ 2147483647 w 33"/>
              <a:gd name="T7" fmla="*/ 0 h 61"/>
              <a:gd name="T8" fmla="*/ 0 60000 65536"/>
              <a:gd name="T9" fmla="*/ 0 60000 65536"/>
              <a:gd name="T10" fmla="*/ 0 60000 65536"/>
              <a:gd name="T11" fmla="*/ 0 60000 65536"/>
              <a:gd name="T12" fmla="*/ 0 w 33"/>
              <a:gd name="T13" fmla="*/ 0 h 61"/>
              <a:gd name="T14" fmla="*/ 33 w 33"/>
              <a:gd name="T15" fmla="*/ 61 h 61"/>
            </a:gdLst>
            <a:ahLst/>
            <a:cxnLst>
              <a:cxn ang="T8">
                <a:pos x="T0" y="T1"/>
              </a:cxn>
              <a:cxn ang="T9">
                <a:pos x="T2" y="T3"/>
              </a:cxn>
              <a:cxn ang="T10">
                <a:pos x="T4" y="T5"/>
              </a:cxn>
              <a:cxn ang="T11">
                <a:pos x="T6" y="T7"/>
              </a:cxn>
            </a:cxnLst>
            <a:rect l="T12" t="T13" r="T14" b="T15"/>
            <a:pathLst>
              <a:path w="33" h="61">
                <a:moveTo>
                  <a:pt x="19" y="0"/>
                </a:moveTo>
                <a:lnTo>
                  <a:pt x="0" y="60"/>
                </a:lnTo>
                <a:lnTo>
                  <a:pt x="32" y="14"/>
                </a:lnTo>
                <a:lnTo>
                  <a:pt x="19"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60" name="Freeform 60"/>
          <p:cNvSpPr>
            <a:spLocks/>
          </p:cNvSpPr>
          <p:nvPr/>
        </p:nvSpPr>
        <p:spPr bwMode="auto">
          <a:xfrm>
            <a:off x="6169025" y="3954463"/>
            <a:ext cx="33338" cy="134937"/>
          </a:xfrm>
          <a:custGeom>
            <a:avLst/>
            <a:gdLst>
              <a:gd name="T0" fmla="*/ 0 w 16"/>
              <a:gd name="T1" fmla="*/ 0 h 61"/>
              <a:gd name="T2" fmla="*/ 2147483647 w 16"/>
              <a:gd name="T3" fmla="*/ 2147483647 h 61"/>
              <a:gd name="T4" fmla="*/ 0 w 16"/>
              <a:gd name="T5" fmla="*/ 2147483647 h 61"/>
              <a:gd name="T6" fmla="*/ 0 w 16"/>
              <a:gd name="T7" fmla="*/ 0 h 61"/>
              <a:gd name="T8" fmla="*/ 0 60000 65536"/>
              <a:gd name="T9" fmla="*/ 0 60000 65536"/>
              <a:gd name="T10" fmla="*/ 0 60000 65536"/>
              <a:gd name="T11" fmla="*/ 0 60000 65536"/>
              <a:gd name="T12" fmla="*/ 0 w 16"/>
              <a:gd name="T13" fmla="*/ 0 h 61"/>
              <a:gd name="T14" fmla="*/ 16 w 16"/>
              <a:gd name="T15" fmla="*/ 61 h 61"/>
            </a:gdLst>
            <a:ahLst/>
            <a:cxnLst>
              <a:cxn ang="T8">
                <a:pos x="T0" y="T1"/>
              </a:cxn>
              <a:cxn ang="T9">
                <a:pos x="T2" y="T3"/>
              </a:cxn>
              <a:cxn ang="T10">
                <a:pos x="T4" y="T5"/>
              </a:cxn>
              <a:cxn ang="T11">
                <a:pos x="T6" y="T7"/>
              </a:cxn>
            </a:cxnLst>
            <a:rect l="T12" t="T13" r="T14" b="T15"/>
            <a:pathLst>
              <a:path w="16" h="61">
                <a:moveTo>
                  <a:pt x="0" y="0"/>
                </a:moveTo>
                <a:lnTo>
                  <a:pt x="15" y="14"/>
                </a:lnTo>
                <a:lnTo>
                  <a:pt x="0" y="60"/>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61" name="Freeform 61"/>
          <p:cNvSpPr>
            <a:spLocks/>
          </p:cNvSpPr>
          <p:nvPr/>
        </p:nvSpPr>
        <p:spPr bwMode="auto">
          <a:xfrm>
            <a:off x="7004050" y="3338513"/>
            <a:ext cx="79375" cy="131762"/>
          </a:xfrm>
          <a:custGeom>
            <a:avLst/>
            <a:gdLst>
              <a:gd name="T0" fmla="*/ 0 w 37"/>
              <a:gd name="T1" fmla="*/ 2147483647 h 60"/>
              <a:gd name="T2" fmla="*/ 2147483647 w 37"/>
              <a:gd name="T3" fmla="*/ 0 h 60"/>
              <a:gd name="T4" fmla="*/ 2147483647 w 37"/>
              <a:gd name="T5" fmla="*/ 2147483647 h 60"/>
              <a:gd name="T6" fmla="*/ 2147483647 w 37"/>
              <a:gd name="T7" fmla="*/ 2147483647 h 60"/>
              <a:gd name="T8" fmla="*/ 0 w 37"/>
              <a:gd name="T9" fmla="*/ 2147483647 h 60"/>
              <a:gd name="T10" fmla="*/ 0 60000 65536"/>
              <a:gd name="T11" fmla="*/ 0 60000 65536"/>
              <a:gd name="T12" fmla="*/ 0 60000 65536"/>
              <a:gd name="T13" fmla="*/ 0 60000 65536"/>
              <a:gd name="T14" fmla="*/ 0 60000 65536"/>
              <a:gd name="T15" fmla="*/ 0 w 37"/>
              <a:gd name="T16" fmla="*/ 0 h 60"/>
              <a:gd name="T17" fmla="*/ 37 w 37"/>
              <a:gd name="T18" fmla="*/ 60 h 60"/>
            </a:gdLst>
            <a:ahLst/>
            <a:cxnLst>
              <a:cxn ang="T10">
                <a:pos x="T0" y="T1"/>
              </a:cxn>
              <a:cxn ang="T11">
                <a:pos x="T2" y="T3"/>
              </a:cxn>
              <a:cxn ang="T12">
                <a:pos x="T4" y="T5"/>
              </a:cxn>
              <a:cxn ang="T13">
                <a:pos x="T6" y="T7"/>
              </a:cxn>
              <a:cxn ang="T14">
                <a:pos x="T8" y="T9"/>
              </a:cxn>
            </a:cxnLst>
            <a:rect l="T15" t="T16" r="T17" b="T18"/>
            <a:pathLst>
              <a:path w="37" h="60">
                <a:moveTo>
                  <a:pt x="0" y="13"/>
                </a:moveTo>
                <a:lnTo>
                  <a:pt x="36" y="0"/>
                </a:lnTo>
                <a:lnTo>
                  <a:pt x="36" y="59"/>
                </a:lnTo>
                <a:lnTo>
                  <a:pt x="15" y="50"/>
                </a:lnTo>
                <a:lnTo>
                  <a:pt x="0" y="13"/>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62" name="Freeform 62"/>
          <p:cNvSpPr>
            <a:spLocks/>
          </p:cNvSpPr>
          <p:nvPr/>
        </p:nvSpPr>
        <p:spPr bwMode="auto">
          <a:xfrm>
            <a:off x="7629525" y="4391025"/>
            <a:ext cx="100013" cy="80963"/>
          </a:xfrm>
          <a:custGeom>
            <a:avLst/>
            <a:gdLst>
              <a:gd name="T0" fmla="*/ 0 w 46"/>
              <a:gd name="T1" fmla="*/ 2147483647 h 37"/>
              <a:gd name="T2" fmla="*/ 2147483647 w 46"/>
              <a:gd name="T3" fmla="*/ 2147483647 h 37"/>
              <a:gd name="T4" fmla="*/ 2147483647 w 46"/>
              <a:gd name="T5" fmla="*/ 0 h 37"/>
              <a:gd name="T6" fmla="*/ 2147483647 w 46"/>
              <a:gd name="T7" fmla="*/ 2147483647 h 37"/>
              <a:gd name="T8" fmla="*/ 0 w 46"/>
              <a:gd name="T9" fmla="*/ 2147483647 h 37"/>
              <a:gd name="T10" fmla="*/ 0 60000 65536"/>
              <a:gd name="T11" fmla="*/ 0 60000 65536"/>
              <a:gd name="T12" fmla="*/ 0 60000 65536"/>
              <a:gd name="T13" fmla="*/ 0 60000 65536"/>
              <a:gd name="T14" fmla="*/ 0 60000 65536"/>
              <a:gd name="T15" fmla="*/ 0 w 46"/>
              <a:gd name="T16" fmla="*/ 0 h 37"/>
              <a:gd name="T17" fmla="*/ 46 w 46"/>
              <a:gd name="T18" fmla="*/ 37 h 37"/>
            </a:gdLst>
            <a:ahLst/>
            <a:cxnLst>
              <a:cxn ang="T10">
                <a:pos x="T0" y="T1"/>
              </a:cxn>
              <a:cxn ang="T11">
                <a:pos x="T2" y="T3"/>
              </a:cxn>
              <a:cxn ang="T12">
                <a:pos x="T4" y="T5"/>
              </a:cxn>
              <a:cxn ang="T13">
                <a:pos x="T6" y="T7"/>
              </a:cxn>
              <a:cxn ang="T14">
                <a:pos x="T8" y="T9"/>
              </a:cxn>
            </a:cxnLst>
            <a:rect l="T15" t="T16" r="T17" b="T18"/>
            <a:pathLst>
              <a:path w="46" h="37">
                <a:moveTo>
                  <a:pt x="0" y="36"/>
                </a:moveTo>
                <a:lnTo>
                  <a:pt x="21" y="25"/>
                </a:lnTo>
                <a:lnTo>
                  <a:pt x="45" y="0"/>
                </a:lnTo>
                <a:lnTo>
                  <a:pt x="34" y="36"/>
                </a:lnTo>
                <a:lnTo>
                  <a:pt x="0" y="36"/>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63" name="Freeform 63"/>
          <p:cNvSpPr>
            <a:spLocks/>
          </p:cNvSpPr>
          <p:nvPr/>
        </p:nvSpPr>
        <p:spPr bwMode="auto">
          <a:xfrm>
            <a:off x="7748588" y="4419600"/>
            <a:ext cx="254000" cy="130175"/>
          </a:xfrm>
          <a:custGeom>
            <a:avLst/>
            <a:gdLst>
              <a:gd name="T0" fmla="*/ 0 w 117"/>
              <a:gd name="T1" fmla="*/ 0 h 59"/>
              <a:gd name="T2" fmla="*/ 2147483647 w 117"/>
              <a:gd name="T3" fmla="*/ 2147483647 h 59"/>
              <a:gd name="T4" fmla="*/ 2147483647 w 117"/>
              <a:gd name="T5" fmla="*/ 2147483647 h 59"/>
              <a:gd name="T6" fmla="*/ 2147483647 w 117"/>
              <a:gd name="T7" fmla="*/ 2147483647 h 59"/>
              <a:gd name="T8" fmla="*/ 0 w 117"/>
              <a:gd name="T9" fmla="*/ 0 h 59"/>
              <a:gd name="T10" fmla="*/ 0 60000 65536"/>
              <a:gd name="T11" fmla="*/ 0 60000 65536"/>
              <a:gd name="T12" fmla="*/ 0 60000 65536"/>
              <a:gd name="T13" fmla="*/ 0 60000 65536"/>
              <a:gd name="T14" fmla="*/ 0 60000 65536"/>
              <a:gd name="T15" fmla="*/ 0 w 117"/>
              <a:gd name="T16" fmla="*/ 0 h 59"/>
              <a:gd name="T17" fmla="*/ 117 w 117"/>
              <a:gd name="T18" fmla="*/ 59 h 59"/>
            </a:gdLst>
            <a:ahLst/>
            <a:cxnLst>
              <a:cxn ang="T10">
                <a:pos x="T0" y="T1"/>
              </a:cxn>
              <a:cxn ang="T11">
                <a:pos x="T2" y="T3"/>
              </a:cxn>
              <a:cxn ang="T12">
                <a:pos x="T4" y="T5"/>
              </a:cxn>
              <a:cxn ang="T13">
                <a:pos x="T6" y="T7"/>
              </a:cxn>
              <a:cxn ang="T14">
                <a:pos x="T8" y="T9"/>
              </a:cxn>
            </a:cxnLst>
            <a:rect l="T15" t="T16" r="T17" b="T18"/>
            <a:pathLst>
              <a:path w="117" h="59">
                <a:moveTo>
                  <a:pt x="0" y="0"/>
                </a:moveTo>
                <a:lnTo>
                  <a:pt x="82" y="13"/>
                </a:lnTo>
                <a:lnTo>
                  <a:pt x="116" y="58"/>
                </a:lnTo>
                <a:lnTo>
                  <a:pt x="68" y="24"/>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64" name="Freeform 64"/>
          <p:cNvSpPr>
            <a:spLocks/>
          </p:cNvSpPr>
          <p:nvPr/>
        </p:nvSpPr>
        <p:spPr bwMode="auto">
          <a:xfrm>
            <a:off x="7205663" y="5546725"/>
            <a:ext cx="153987" cy="134938"/>
          </a:xfrm>
          <a:custGeom>
            <a:avLst/>
            <a:gdLst>
              <a:gd name="T0" fmla="*/ 2147483647 w 71"/>
              <a:gd name="T1" fmla="*/ 0 h 61"/>
              <a:gd name="T2" fmla="*/ 2147483647 w 71"/>
              <a:gd name="T3" fmla="*/ 2147483647 h 61"/>
              <a:gd name="T4" fmla="*/ 2147483647 w 71"/>
              <a:gd name="T5" fmla="*/ 0 h 61"/>
              <a:gd name="T6" fmla="*/ 2147483647 w 71"/>
              <a:gd name="T7" fmla="*/ 2147483647 h 61"/>
              <a:gd name="T8" fmla="*/ 2147483647 w 71"/>
              <a:gd name="T9" fmla="*/ 2147483647 h 61"/>
              <a:gd name="T10" fmla="*/ 0 w 71"/>
              <a:gd name="T11" fmla="*/ 2147483647 h 61"/>
              <a:gd name="T12" fmla="*/ 2147483647 w 71"/>
              <a:gd name="T13" fmla="*/ 0 h 61"/>
              <a:gd name="T14" fmla="*/ 0 60000 65536"/>
              <a:gd name="T15" fmla="*/ 0 60000 65536"/>
              <a:gd name="T16" fmla="*/ 0 60000 65536"/>
              <a:gd name="T17" fmla="*/ 0 60000 65536"/>
              <a:gd name="T18" fmla="*/ 0 60000 65536"/>
              <a:gd name="T19" fmla="*/ 0 60000 65536"/>
              <a:gd name="T20" fmla="*/ 0 60000 65536"/>
              <a:gd name="T21" fmla="*/ 0 w 71"/>
              <a:gd name="T22" fmla="*/ 0 h 61"/>
              <a:gd name="T23" fmla="*/ 71 w 7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61">
                <a:moveTo>
                  <a:pt x="11" y="0"/>
                </a:moveTo>
                <a:lnTo>
                  <a:pt x="35" y="10"/>
                </a:lnTo>
                <a:lnTo>
                  <a:pt x="70" y="0"/>
                </a:lnTo>
                <a:lnTo>
                  <a:pt x="59" y="36"/>
                </a:lnTo>
                <a:lnTo>
                  <a:pt x="11" y="60"/>
                </a:lnTo>
                <a:lnTo>
                  <a:pt x="0" y="25"/>
                </a:lnTo>
                <a:lnTo>
                  <a:pt x="11"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grpSp>
        <p:nvGrpSpPr>
          <p:cNvPr id="65" name="Group 65"/>
          <p:cNvGrpSpPr>
            <a:grpSpLocks/>
          </p:cNvGrpSpPr>
          <p:nvPr/>
        </p:nvGrpSpPr>
        <p:grpSpPr bwMode="auto">
          <a:xfrm>
            <a:off x="7704138" y="5392738"/>
            <a:ext cx="366712" cy="411162"/>
            <a:chOff x="4358" y="3204"/>
            <a:chExt cx="170" cy="186"/>
          </a:xfrm>
        </p:grpSpPr>
        <p:sp>
          <p:nvSpPr>
            <p:cNvPr id="66" name="Freeform 66"/>
            <p:cNvSpPr>
              <a:spLocks/>
            </p:cNvSpPr>
            <p:nvPr/>
          </p:nvSpPr>
          <p:spPr bwMode="auto">
            <a:xfrm>
              <a:off x="4462" y="3204"/>
              <a:ext cx="66" cy="95"/>
            </a:xfrm>
            <a:custGeom>
              <a:avLst/>
              <a:gdLst>
                <a:gd name="T0" fmla="*/ 0 w 66"/>
                <a:gd name="T1" fmla="*/ 0 h 95"/>
                <a:gd name="T2" fmla="*/ 0 w 66"/>
                <a:gd name="T3" fmla="*/ 25 h 95"/>
                <a:gd name="T4" fmla="*/ 10 w 66"/>
                <a:gd name="T5" fmla="*/ 45 h 95"/>
                <a:gd name="T6" fmla="*/ 0 w 66"/>
                <a:gd name="T7" fmla="*/ 59 h 95"/>
                <a:gd name="T8" fmla="*/ 10 w 66"/>
                <a:gd name="T9" fmla="*/ 94 h 95"/>
                <a:gd name="T10" fmla="*/ 43 w 66"/>
                <a:gd name="T11" fmla="*/ 69 h 95"/>
                <a:gd name="T12" fmla="*/ 65 w 66"/>
                <a:gd name="T13" fmla="*/ 25 h 95"/>
                <a:gd name="T14" fmla="*/ 43 w 66"/>
                <a:gd name="T15" fmla="*/ 35 h 95"/>
                <a:gd name="T16" fmla="*/ 19 w 66"/>
                <a:gd name="T17" fmla="*/ 10 h 95"/>
                <a:gd name="T18" fmla="*/ 0 w 66"/>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95"/>
                <a:gd name="T32" fmla="*/ 66 w 66"/>
                <a:gd name="T33" fmla="*/ 95 h 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95">
                  <a:moveTo>
                    <a:pt x="0" y="0"/>
                  </a:moveTo>
                  <a:lnTo>
                    <a:pt x="0" y="25"/>
                  </a:lnTo>
                  <a:lnTo>
                    <a:pt x="10" y="45"/>
                  </a:lnTo>
                  <a:lnTo>
                    <a:pt x="0" y="59"/>
                  </a:lnTo>
                  <a:lnTo>
                    <a:pt x="10" y="94"/>
                  </a:lnTo>
                  <a:lnTo>
                    <a:pt x="43" y="69"/>
                  </a:lnTo>
                  <a:lnTo>
                    <a:pt x="65" y="25"/>
                  </a:lnTo>
                  <a:lnTo>
                    <a:pt x="43" y="35"/>
                  </a:lnTo>
                  <a:lnTo>
                    <a:pt x="19" y="10"/>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67" name="Freeform 67"/>
            <p:cNvSpPr>
              <a:spLocks/>
            </p:cNvSpPr>
            <p:nvPr/>
          </p:nvSpPr>
          <p:spPr bwMode="auto">
            <a:xfrm>
              <a:off x="4358" y="3284"/>
              <a:ext cx="105" cy="106"/>
            </a:xfrm>
            <a:custGeom>
              <a:avLst/>
              <a:gdLst>
                <a:gd name="T0" fmla="*/ 90 w 105"/>
                <a:gd name="T1" fmla="*/ 0 h 106"/>
                <a:gd name="T2" fmla="*/ 104 w 105"/>
                <a:gd name="T3" fmla="*/ 14 h 106"/>
                <a:gd name="T4" fmla="*/ 90 w 105"/>
                <a:gd name="T5" fmla="*/ 49 h 106"/>
                <a:gd name="T6" fmla="*/ 56 w 105"/>
                <a:gd name="T7" fmla="*/ 71 h 106"/>
                <a:gd name="T8" fmla="*/ 21 w 105"/>
                <a:gd name="T9" fmla="*/ 105 h 106"/>
                <a:gd name="T10" fmla="*/ 0 w 105"/>
                <a:gd name="T11" fmla="*/ 95 h 106"/>
                <a:gd name="T12" fmla="*/ 56 w 105"/>
                <a:gd name="T13" fmla="*/ 49 h 106"/>
                <a:gd name="T14" fmla="*/ 79 w 105"/>
                <a:gd name="T15" fmla="*/ 25 h 106"/>
                <a:gd name="T16" fmla="*/ 90 w 105"/>
                <a:gd name="T17" fmla="*/ 0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06"/>
                <a:gd name="T29" fmla="*/ 105 w 105"/>
                <a:gd name="T30" fmla="*/ 106 h 1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06">
                  <a:moveTo>
                    <a:pt x="90" y="0"/>
                  </a:moveTo>
                  <a:lnTo>
                    <a:pt x="104" y="14"/>
                  </a:lnTo>
                  <a:lnTo>
                    <a:pt x="90" y="49"/>
                  </a:lnTo>
                  <a:lnTo>
                    <a:pt x="56" y="71"/>
                  </a:lnTo>
                  <a:lnTo>
                    <a:pt x="21" y="105"/>
                  </a:lnTo>
                  <a:lnTo>
                    <a:pt x="0" y="95"/>
                  </a:lnTo>
                  <a:lnTo>
                    <a:pt x="56" y="49"/>
                  </a:lnTo>
                  <a:lnTo>
                    <a:pt x="79" y="25"/>
                  </a:lnTo>
                  <a:lnTo>
                    <a:pt x="9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grpSp>
      <p:sp>
        <p:nvSpPr>
          <p:cNvPr id="68" name="Freeform 68"/>
          <p:cNvSpPr>
            <a:spLocks/>
          </p:cNvSpPr>
          <p:nvPr/>
        </p:nvSpPr>
        <p:spPr bwMode="auto">
          <a:xfrm>
            <a:off x="7799388" y="4932363"/>
            <a:ext cx="96837" cy="104775"/>
          </a:xfrm>
          <a:custGeom>
            <a:avLst/>
            <a:gdLst>
              <a:gd name="T0" fmla="*/ 0 w 45"/>
              <a:gd name="T1" fmla="*/ 0 h 47"/>
              <a:gd name="T2" fmla="*/ 2147483647 w 45"/>
              <a:gd name="T3" fmla="*/ 2147483647 h 47"/>
              <a:gd name="T4" fmla="*/ 2147483647 w 45"/>
              <a:gd name="T5" fmla="*/ 2147483647 h 47"/>
              <a:gd name="T6" fmla="*/ 0 w 45"/>
              <a:gd name="T7" fmla="*/ 0 h 47"/>
              <a:gd name="T8" fmla="*/ 0 60000 65536"/>
              <a:gd name="T9" fmla="*/ 0 60000 65536"/>
              <a:gd name="T10" fmla="*/ 0 60000 65536"/>
              <a:gd name="T11" fmla="*/ 0 60000 65536"/>
              <a:gd name="T12" fmla="*/ 0 w 45"/>
              <a:gd name="T13" fmla="*/ 0 h 47"/>
              <a:gd name="T14" fmla="*/ 45 w 45"/>
              <a:gd name="T15" fmla="*/ 47 h 47"/>
            </a:gdLst>
            <a:ahLst/>
            <a:cxnLst>
              <a:cxn ang="T8">
                <a:pos x="T0" y="T1"/>
              </a:cxn>
              <a:cxn ang="T9">
                <a:pos x="T2" y="T3"/>
              </a:cxn>
              <a:cxn ang="T10">
                <a:pos x="T4" y="T5"/>
              </a:cxn>
              <a:cxn ang="T11">
                <a:pos x="T6" y="T7"/>
              </a:cxn>
            </a:cxnLst>
            <a:rect l="T12" t="T13" r="T14" b="T15"/>
            <a:pathLst>
              <a:path w="45" h="47">
                <a:moveTo>
                  <a:pt x="0" y="0"/>
                </a:moveTo>
                <a:lnTo>
                  <a:pt x="35" y="46"/>
                </a:lnTo>
                <a:lnTo>
                  <a:pt x="44" y="24"/>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69" name="Freeform 69"/>
          <p:cNvSpPr>
            <a:spLocks/>
          </p:cNvSpPr>
          <p:nvPr/>
        </p:nvSpPr>
        <p:spPr bwMode="auto">
          <a:xfrm>
            <a:off x="7989888" y="4832350"/>
            <a:ext cx="127000" cy="100013"/>
          </a:xfrm>
          <a:custGeom>
            <a:avLst/>
            <a:gdLst>
              <a:gd name="T0" fmla="*/ 2147483647 w 59"/>
              <a:gd name="T1" fmla="*/ 0 h 45"/>
              <a:gd name="T2" fmla="*/ 2147483647 w 59"/>
              <a:gd name="T3" fmla="*/ 2147483647 h 45"/>
              <a:gd name="T4" fmla="*/ 0 w 59"/>
              <a:gd name="T5" fmla="*/ 2147483647 h 45"/>
              <a:gd name="T6" fmla="*/ 2147483647 w 59"/>
              <a:gd name="T7" fmla="*/ 0 h 45"/>
              <a:gd name="T8" fmla="*/ 0 60000 65536"/>
              <a:gd name="T9" fmla="*/ 0 60000 65536"/>
              <a:gd name="T10" fmla="*/ 0 60000 65536"/>
              <a:gd name="T11" fmla="*/ 0 60000 65536"/>
              <a:gd name="T12" fmla="*/ 0 w 59"/>
              <a:gd name="T13" fmla="*/ 0 h 45"/>
              <a:gd name="T14" fmla="*/ 59 w 59"/>
              <a:gd name="T15" fmla="*/ 45 h 45"/>
            </a:gdLst>
            <a:ahLst/>
            <a:cxnLst>
              <a:cxn ang="T8">
                <a:pos x="T0" y="T1"/>
              </a:cxn>
              <a:cxn ang="T9">
                <a:pos x="T2" y="T3"/>
              </a:cxn>
              <a:cxn ang="T10">
                <a:pos x="T4" y="T5"/>
              </a:cxn>
              <a:cxn ang="T11">
                <a:pos x="T6" y="T7"/>
              </a:cxn>
            </a:cxnLst>
            <a:rect l="T12" t="T13" r="T14" b="T15"/>
            <a:pathLst>
              <a:path w="59" h="45">
                <a:moveTo>
                  <a:pt x="58" y="0"/>
                </a:moveTo>
                <a:lnTo>
                  <a:pt x="24" y="44"/>
                </a:lnTo>
                <a:lnTo>
                  <a:pt x="0" y="34"/>
                </a:lnTo>
                <a:lnTo>
                  <a:pt x="58"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70" name="Freeform 70"/>
          <p:cNvSpPr>
            <a:spLocks/>
          </p:cNvSpPr>
          <p:nvPr/>
        </p:nvSpPr>
        <p:spPr bwMode="auto">
          <a:xfrm>
            <a:off x="7831138" y="4757738"/>
            <a:ext cx="76200" cy="155575"/>
          </a:xfrm>
          <a:custGeom>
            <a:avLst/>
            <a:gdLst>
              <a:gd name="T0" fmla="*/ 0 w 35"/>
              <a:gd name="T1" fmla="*/ 0 h 70"/>
              <a:gd name="T2" fmla="*/ 2147483647 w 35"/>
              <a:gd name="T3" fmla="*/ 2147483647 h 70"/>
              <a:gd name="T4" fmla="*/ 2147483647 w 35"/>
              <a:gd name="T5" fmla="*/ 2147483647 h 70"/>
              <a:gd name="T6" fmla="*/ 0 w 35"/>
              <a:gd name="T7" fmla="*/ 0 h 70"/>
              <a:gd name="T8" fmla="*/ 0 60000 65536"/>
              <a:gd name="T9" fmla="*/ 0 60000 65536"/>
              <a:gd name="T10" fmla="*/ 0 60000 65536"/>
              <a:gd name="T11" fmla="*/ 0 60000 65536"/>
              <a:gd name="T12" fmla="*/ 0 w 35"/>
              <a:gd name="T13" fmla="*/ 0 h 70"/>
              <a:gd name="T14" fmla="*/ 35 w 35"/>
              <a:gd name="T15" fmla="*/ 70 h 70"/>
            </a:gdLst>
            <a:ahLst/>
            <a:cxnLst>
              <a:cxn ang="T8">
                <a:pos x="T0" y="T1"/>
              </a:cxn>
              <a:cxn ang="T9">
                <a:pos x="T2" y="T3"/>
              </a:cxn>
              <a:cxn ang="T10">
                <a:pos x="T4" y="T5"/>
              </a:cxn>
              <a:cxn ang="T11">
                <a:pos x="T6" y="T7"/>
              </a:cxn>
            </a:cxnLst>
            <a:rect l="T12" t="T13" r="T14" b="T15"/>
            <a:pathLst>
              <a:path w="35" h="70">
                <a:moveTo>
                  <a:pt x="0" y="0"/>
                </a:moveTo>
                <a:lnTo>
                  <a:pt x="24" y="10"/>
                </a:lnTo>
                <a:lnTo>
                  <a:pt x="34" y="69"/>
                </a:lnTo>
                <a:lnTo>
                  <a:pt x="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71" name="Freeform 71"/>
          <p:cNvSpPr>
            <a:spLocks/>
          </p:cNvSpPr>
          <p:nvPr/>
        </p:nvSpPr>
        <p:spPr bwMode="auto">
          <a:xfrm>
            <a:off x="4149725" y="2960688"/>
            <a:ext cx="76200" cy="149225"/>
          </a:xfrm>
          <a:custGeom>
            <a:avLst/>
            <a:gdLst>
              <a:gd name="T0" fmla="*/ 2147483647 w 35"/>
              <a:gd name="T1" fmla="*/ 0 h 68"/>
              <a:gd name="T2" fmla="*/ 2147483647 w 35"/>
              <a:gd name="T3" fmla="*/ 2147483647 h 68"/>
              <a:gd name="T4" fmla="*/ 2147483647 w 35"/>
              <a:gd name="T5" fmla="*/ 2147483647 h 68"/>
              <a:gd name="T6" fmla="*/ 2147483647 w 35"/>
              <a:gd name="T7" fmla="*/ 2147483647 h 68"/>
              <a:gd name="T8" fmla="*/ 2147483647 w 35"/>
              <a:gd name="T9" fmla="*/ 2147483647 h 68"/>
              <a:gd name="T10" fmla="*/ 2147483647 w 35"/>
              <a:gd name="T11" fmla="*/ 2147483647 h 68"/>
              <a:gd name="T12" fmla="*/ 0 w 35"/>
              <a:gd name="T13" fmla="*/ 2147483647 h 68"/>
              <a:gd name="T14" fmla="*/ 0 w 35"/>
              <a:gd name="T15" fmla="*/ 2147483647 h 68"/>
              <a:gd name="T16" fmla="*/ 2147483647 w 35"/>
              <a:gd name="T17" fmla="*/ 2147483647 h 68"/>
              <a:gd name="T18" fmla="*/ 2147483647 w 35"/>
              <a:gd name="T19" fmla="*/ 2147483647 h 68"/>
              <a:gd name="T20" fmla="*/ 2147483647 w 35"/>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68"/>
              <a:gd name="T35" fmla="*/ 35 w 35"/>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68">
                <a:moveTo>
                  <a:pt x="10" y="0"/>
                </a:moveTo>
                <a:lnTo>
                  <a:pt x="20" y="13"/>
                </a:lnTo>
                <a:lnTo>
                  <a:pt x="34" y="23"/>
                </a:lnTo>
                <a:lnTo>
                  <a:pt x="20" y="33"/>
                </a:lnTo>
                <a:lnTo>
                  <a:pt x="20" y="46"/>
                </a:lnTo>
                <a:lnTo>
                  <a:pt x="20" y="67"/>
                </a:lnTo>
                <a:lnTo>
                  <a:pt x="0" y="67"/>
                </a:lnTo>
                <a:lnTo>
                  <a:pt x="0" y="33"/>
                </a:lnTo>
                <a:lnTo>
                  <a:pt x="10" y="33"/>
                </a:lnTo>
                <a:lnTo>
                  <a:pt x="10" y="13"/>
                </a:lnTo>
                <a:lnTo>
                  <a:pt x="1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72" name="Freeform 72"/>
          <p:cNvSpPr>
            <a:spLocks/>
          </p:cNvSpPr>
          <p:nvPr/>
        </p:nvSpPr>
        <p:spPr bwMode="auto">
          <a:xfrm>
            <a:off x="4024313" y="3063875"/>
            <a:ext cx="52387" cy="34925"/>
          </a:xfrm>
          <a:custGeom>
            <a:avLst/>
            <a:gdLst>
              <a:gd name="T0" fmla="*/ 2147483647 w 24"/>
              <a:gd name="T1" fmla="*/ 0 h 16"/>
              <a:gd name="T2" fmla="*/ 0 w 24"/>
              <a:gd name="T3" fmla="*/ 0 h 16"/>
              <a:gd name="T4" fmla="*/ 0 w 24"/>
              <a:gd name="T5" fmla="*/ 2147483647 h 16"/>
              <a:gd name="T6" fmla="*/ 2147483647 w 24"/>
              <a:gd name="T7" fmla="*/ 0 h 16"/>
              <a:gd name="T8" fmla="*/ 2147483647 w 24"/>
              <a:gd name="T9" fmla="*/ 0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3" y="0"/>
                </a:moveTo>
                <a:lnTo>
                  <a:pt x="0" y="0"/>
                </a:lnTo>
                <a:lnTo>
                  <a:pt x="0" y="15"/>
                </a:lnTo>
                <a:lnTo>
                  <a:pt x="11" y="0"/>
                </a:lnTo>
                <a:lnTo>
                  <a:pt x="23"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73" name="Freeform 73"/>
          <p:cNvSpPr>
            <a:spLocks/>
          </p:cNvSpPr>
          <p:nvPr/>
        </p:nvSpPr>
        <p:spPr bwMode="auto">
          <a:xfrm>
            <a:off x="4518025" y="3168650"/>
            <a:ext cx="77788" cy="50800"/>
          </a:xfrm>
          <a:custGeom>
            <a:avLst/>
            <a:gdLst>
              <a:gd name="T0" fmla="*/ 2147483647 w 36"/>
              <a:gd name="T1" fmla="*/ 0 h 23"/>
              <a:gd name="T2" fmla="*/ 2147483647 w 36"/>
              <a:gd name="T3" fmla="*/ 2147483647 h 23"/>
              <a:gd name="T4" fmla="*/ 2147483647 w 36"/>
              <a:gd name="T5" fmla="*/ 2147483647 h 23"/>
              <a:gd name="T6" fmla="*/ 2147483647 w 36"/>
              <a:gd name="T7" fmla="*/ 2147483647 h 23"/>
              <a:gd name="T8" fmla="*/ 2147483647 w 36"/>
              <a:gd name="T9" fmla="*/ 2147483647 h 23"/>
              <a:gd name="T10" fmla="*/ 0 w 36"/>
              <a:gd name="T11" fmla="*/ 2147483647 h 23"/>
              <a:gd name="T12" fmla="*/ 2147483647 w 36"/>
              <a:gd name="T13" fmla="*/ 0 h 23"/>
              <a:gd name="T14" fmla="*/ 0 60000 65536"/>
              <a:gd name="T15" fmla="*/ 0 60000 65536"/>
              <a:gd name="T16" fmla="*/ 0 60000 65536"/>
              <a:gd name="T17" fmla="*/ 0 60000 65536"/>
              <a:gd name="T18" fmla="*/ 0 60000 65536"/>
              <a:gd name="T19" fmla="*/ 0 60000 65536"/>
              <a:gd name="T20" fmla="*/ 0 60000 65536"/>
              <a:gd name="T21" fmla="*/ 0 w 36"/>
              <a:gd name="T22" fmla="*/ 0 h 23"/>
              <a:gd name="T23" fmla="*/ 36 w 36"/>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3">
                <a:moveTo>
                  <a:pt x="10" y="0"/>
                </a:moveTo>
                <a:lnTo>
                  <a:pt x="22" y="10"/>
                </a:lnTo>
                <a:lnTo>
                  <a:pt x="35" y="10"/>
                </a:lnTo>
                <a:lnTo>
                  <a:pt x="35" y="22"/>
                </a:lnTo>
                <a:lnTo>
                  <a:pt x="10" y="22"/>
                </a:lnTo>
                <a:lnTo>
                  <a:pt x="0" y="10"/>
                </a:lnTo>
                <a:lnTo>
                  <a:pt x="1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74" name="Freeform 74"/>
          <p:cNvSpPr>
            <a:spLocks/>
          </p:cNvSpPr>
          <p:nvPr/>
        </p:nvSpPr>
        <p:spPr bwMode="auto">
          <a:xfrm>
            <a:off x="4667250" y="3216275"/>
            <a:ext cx="46038" cy="38100"/>
          </a:xfrm>
          <a:custGeom>
            <a:avLst/>
            <a:gdLst>
              <a:gd name="T0" fmla="*/ 2147483647 w 21"/>
              <a:gd name="T1" fmla="*/ 0 h 17"/>
              <a:gd name="T2" fmla="*/ 2147483647 w 21"/>
              <a:gd name="T3" fmla="*/ 0 h 17"/>
              <a:gd name="T4" fmla="*/ 0 w 21"/>
              <a:gd name="T5" fmla="*/ 0 h 17"/>
              <a:gd name="T6" fmla="*/ 0 w 21"/>
              <a:gd name="T7" fmla="*/ 2147483647 h 17"/>
              <a:gd name="T8" fmla="*/ 2147483647 w 21"/>
              <a:gd name="T9" fmla="*/ 2147483647 h 17"/>
              <a:gd name="T10" fmla="*/ 2147483647 w 21"/>
              <a:gd name="T11" fmla="*/ 0 h 17"/>
              <a:gd name="T12" fmla="*/ 0 60000 65536"/>
              <a:gd name="T13" fmla="*/ 0 60000 65536"/>
              <a:gd name="T14" fmla="*/ 0 60000 65536"/>
              <a:gd name="T15" fmla="*/ 0 60000 65536"/>
              <a:gd name="T16" fmla="*/ 0 60000 65536"/>
              <a:gd name="T17" fmla="*/ 0 60000 65536"/>
              <a:gd name="T18" fmla="*/ 0 w 21"/>
              <a:gd name="T19" fmla="*/ 0 h 17"/>
              <a:gd name="T20" fmla="*/ 21 w 21"/>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1" h="17">
                <a:moveTo>
                  <a:pt x="20" y="0"/>
                </a:moveTo>
                <a:lnTo>
                  <a:pt x="10" y="0"/>
                </a:lnTo>
                <a:lnTo>
                  <a:pt x="0" y="0"/>
                </a:lnTo>
                <a:lnTo>
                  <a:pt x="0" y="16"/>
                </a:lnTo>
                <a:lnTo>
                  <a:pt x="20" y="16"/>
                </a:lnTo>
                <a:lnTo>
                  <a:pt x="2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75" name="Freeform 75"/>
          <p:cNvSpPr>
            <a:spLocks/>
          </p:cNvSpPr>
          <p:nvPr/>
        </p:nvSpPr>
        <p:spPr bwMode="auto">
          <a:xfrm>
            <a:off x="3802063" y="2420938"/>
            <a:ext cx="34925" cy="52387"/>
          </a:xfrm>
          <a:custGeom>
            <a:avLst/>
            <a:gdLst>
              <a:gd name="T0" fmla="*/ 2147483647 w 16"/>
              <a:gd name="T1" fmla="*/ 0 h 24"/>
              <a:gd name="T2" fmla="*/ 2147483647 w 16"/>
              <a:gd name="T3" fmla="*/ 2147483647 h 24"/>
              <a:gd name="T4" fmla="*/ 2147483647 w 16"/>
              <a:gd name="T5" fmla="*/ 2147483647 h 24"/>
              <a:gd name="T6" fmla="*/ 0 w 16"/>
              <a:gd name="T7" fmla="*/ 2147483647 h 24"/>
              <a:gd name="T8" fmla="*/ 2147483647 w 16"/>
              <a:gd name="T9" fmla="*/ 0 h 24"/>
              <a:gd name="T10" fmla="*/ 0 60000 65536"/>
              <a:gd name="T11" fmla="*/ 0 60000 65536"/>
              <a:gd name="T12" fmla="*/ 0 60000 65536"/>
              <a:gd name="T13" fmla="*/ 0 60000 65536"/>
              <a:gd name="T14" fmla="*/ 0 60000 65536"/>
              <a:gd name="T15" fmla="*/ 0 w 16"/>
              <a:gd name="T16" fmla="*/ 0 h 24"/>
              <a:gd name="T17" fmla="*/ 16 w 16"/>
              <a:gd name="T18" fmla="*/ 24 h 24"/>
            </a:gdLst>
            <a:ahLst/>
            <a:cxnLst>
              <a:cxn ang="T10">
                <a:pos x="T0" y="T1"/>
              </a:cxn>
              <a:cxn ang="T11">
                <a:pos x="T2" y="T3"/>
              </a:cxn>
              <a:cxn ang="T12">
                <a:pos x="T4" y="T5"/>
              </a:cxn>
              <a:cxn ang="T13">
                <a:pos x="T6" y="T7"/>
              </a:cxn>
              <a:cxn ang="T14">
                <a:pos x="T8" y="T9"/>
              </a:cxn>
            </a:cxnLst>
            <a:rect l="T15" t="T16" r="T17" b="T18"/>
            <a:pathLst>
              <a:path w="16" h="24">
                <a:moveTo>
                  <a:pt x="15" y="0"/>
                </a:moveTo>
                <a:lnTo>
                  <a:pt x="15" y="13"/>
                </a:lnTo>
                <a:lnTo>
                  <a:pt x="15" y="23"/>
                </a:lnTo>
                <a:lnTo>
                  <a:pt x="0" y="13"/>
                </a:lnTo>
                <a:lnTo>
                  <a:pt x="15"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76" name="Freeform 76"/>
          <p:cNvSpPr>
            <a:spLocks/>
          </p:cNvSpPr>
          <p:nvPr/>
        </p:nvSpPr>
        <p:spPr bwMode="auto">
          <a:xfrm>
            <a:off x="3927475" y="2297113"/>
            <a:ext cx="46038" cy="76200"/>
          </a:xfrm>
          <a:custGeom>
            <a:avLst/>
            <a:gdLst>
              <a:gd name="T0" fmla="*/ 2147483647 w 21"/>
              <a:gd name="T1" fmla="*/ 0 h 35"/>
              <a:gd name="T2" fmla="*/ 2147483647 w 21"/>
              <a:gd name="T3" fmla="*/ 2147483647 h 35"/>
              <a:gd name="T4" fmla="*/ 0 w 21"/>
              <a:gd name="T5" fmla="*/ 2147483647 h 35"/>
              <a:gd name="T6" fmla="*/ 2147483647 w 21"/>
              <a:gd name="T7" fmla="*/ 2147483647 h 35"/>
              <a:gd name="T8" fmla="*/ 2147483647 w 21"/>
              <a:gd name="T9" fmla="*/ 2147483647 h 35"/>
              <a:gd name="T10" fmla="*/ 2147483647 w 21"/>
              <a:gd name="T11" fmla="*/ 0 h 35"/>
              <a:gd name="T12" fmla="*/ 0 60000 65536"/>
              <a:gd name="T13" fmla="*/ 0 60000 65536"/>
              <a:gd name="T14" fmla="*/ 0 60000 65536"/>
              <a:gd name="T15" fmla="*/ 0 60000 65536"/>
              <a:gd name="T16" fmla="*/ 0 60000 65536"/>
              <a:gd name="T17" fmla="*/ 0 60000 65536"/>
              <a:gd name="T18" fmla="*/ 0 w 21"/>
              <a:gd name="T19" fmla="*/ 0 h 35"/>
              <a:gd name="T20" fmla="*/ 21 w 21"/>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21" h="35">
                <a:moveTo>
                  <a:pt x="20" y="0"/>
                </a:moveTo>
                <a:lnTo>
                  <a:pt x="10" y="10"/>
                </a:lnTo>
                <a:lnTo>
                  <a:pt x="0" y="20"/>
                </a:lnTo>
                <a:lnTo>
                  <a:pt x="10" y="34"/>
                </a:lnTo>
                <a:lnTo>
                  <a:pt x="20" y="20"/>
                </a:lnTo>
                <a:lnTo>
                  <a:pt x="20"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77" name="Freeform 77"/>
          <p:cNvSpPr>
            <a:spLocks/>
          </p:cNvSpPr>
          <p:nvPr/>
        </p:nvSpPr>
        <p:spPr bwMode="auto">
          <a:xfrm>
            <a:off x="5081588" y="2935288"/>
            <a:ext cx="88900" cy="212725"/>
          </a:xfrm>
          <a:custGeom>
            <a:avLst/>
            <a:gdLst>
              <a:gd name="T0" fmla="*/ 2147483647 w 41"/>
              <a:gd name="T1" fmla="*/ 2147483647 h 96"/>
              <a:gd name="T2" fmla="*/ 2147483647 w 41"/>
              <a:gd name="T3" fmla="*/ 0 h 96"/>
              <a:gd name="T4" fmla="*/ 2147483647 w 41"/>
              <a:gd name="T5" fmla="*/ 0 h 96"/>
              <a:gd name="T6" fmla="*/ 2147483647 w 41"/>
              <a:gd name="T7" fmla="*/ 2147483647 h 96"/>
              <a:gd name="T8" fmla="*/ 0 w 41"/>
              <a:gd name="T9" fmla="*/ 2147483647 h 96"/>
              <a:gd name="T10" fmla="*/ 2147483647 w 41"/>
              <a:gd name="T11" fmla="*/ 2147483647 h 96"/>
              <a:gd name="T12" fmla="*/ 2147483647 w 41"/>
              <a:gd name="T13" fmla="*/ 2147483647 h 96"/>
              <a:gd name="T14" fmla="*/ 2147483647 w 41"/>
              <a:gd name="T15" fmla="*/ 2147483647 h 96"/>
              <a:gd name="T16" fmla="*/ 2147483647 w 41"/>
              <a:gd name="T17" fmla="*/ 2147483647 h 96"/>
              <a:gd name="T18" fmla="*/ 2147483647 w 41"/>
              <a:gd name="T19" fmla="*/ 2147483647 h 96"/>
              <a:gd name="T20" fmla="*/ 2147483647 w 41"/>
              <a:gd name="T21" fmla="*/ 2147483647 h 96"/>
              <a:gd name="T22" fmla="*/ 2147483647 w 41"/>
              <a:gd name="T23" fmla="*/ 2147483647 h 96"/>
              <a:gd name="T24" fmla="*/ 2147483647 w 41"/>
              <a:gd name="T25" fmla="*/ 2147483647 h 96"/>
              <a:gd name="T26" fmla="*/ 2147483647 w 41"/>
              <a:gd name="T27" fmla="*/ 2147483647 h 96"/>
              <a:gd name="T28" fmla="*/ 2147483647 w 41"/>
              <a:gd name="T29" fmla="*/ 2147483647 h 96"/>
              <a:gd name="T30" fmla="*/ 2147483647 w 41"/>
              <a:gd name="T31" fmla="*/ 2147483647 h 96"/>
              <a:gd name="T32" fmla="*/ 2147483647 w 41"/>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96"/>
              <a:gd name="T53" fmla="*/ 41 w 41"/>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96">
                <a:moveTo>
                  <a:pt x="34" y="9"/>
                </a:moveTo>
                <a:lnTo>
                  <a:pt x="26" y="0"/>
                </a:lnTo>
                <a:lnTo>
                  <a:pt x="14" y="0"/>
                </a:lnTo>
                <a:lnTo>
                  <a:pt x="6" y="15"/>
                </a:lnTo>
                <a:lnTo>
                  <a:pt x="0" y="30"/>
                </a:lnTo>
                <a:lnTo>
                  <a:pt x="6" y="37"/>
                </a:lnTo>
                <a:lnTo>
                  <a:pt x="20" y="44"/>
                </a:lnTo>
                <a:lnTo>
                  <a:pt x="20" y="59"/>
                </a:lnTo>
                <a:lnTo>
                  <a:pt x="20" y="74"/>
                </a:lnTo>
                <a:lnTo>
                  <a:pt x="20" y="80"/>
                </a:lnTo>
                <a:lnTo>
                  <a:pt x="26" y="95"/>
                </a:lnTo>
                <a:lnTo>
                  <a:pt x="40" y="95"/>
                </a:lnTo>
                <a:lnTo>
                  <a:pt x="40" y="80"/>
                </a:lnTo>
                <a:lnTo>
                  <a:pt x="34" y="59"/>
                </a:lnTo>
                <a:lnTo>
                  <a:pt x="26" y="37"/>
                </a:lnTo>
                <a:lnTo>
                  <a:pt x="14" y="22"/>
                </a:lnTo>
                <a:lnTo>
                  <a:pt x="34" y="9"/>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78" name="Freeform 78"/>
          <p:cNvSpPr>
            <a:spLocks/>
          </p:cNvSpPr>
          <p:nvPr/>
        </p:nvSpPr>
        <p:spPr bwMode="auto">
          <a:xfrm>
            <a:off x="4667250" y="2882900"/>
            <a:ext cx="200025" cy="111125"/>
          </a:xfrm>
          <a:custGeom>
            <a:avLst/>
            <a:gdLst>
              <a:gd name="T0" fmla="*/ 2147483647 w 92"/>
              <a:gd name="T1" fmla="*/ 0 h 50"/>
              <a:gd name="T2" fmla="*/ 2147483647 w 92"/>
              <a:gd name="T3" fmla="*/ 2147483647 h 50"/>
              <a:gd name="T4" fmla="*/ 2147483647 w 92"/>
              <a:gd name="T5" fmla="*/ 2147483647 h 50"/>
              <a:gd name="T6" fmla="*/ 0 w 92"/>
              <a:gd name="T7" fmla="*/ 2147483647 h 50"/>
              <a:gd name="T8" fmla="*/ 0 w 92"/>
              <a:gd name="T9" fmla="*/ 2147483647 h 50"/>
              <a:gd name="T10" fmla="*/ 2147483647 w 92"/>
              <a:gd name="T11" fmla="*/ 2147483647 h 50"/>
              <a:gd name="T12" fmla="*/ 2147483647 w 92"/>
              <a:gd name="T13" fmla="*/ 2147483647 h 50"/>
              <a:gd name="T14" fmla="*/ 2147483647 w 92"/>
              <a:gd name="T15" fmla="*/ 2147483647 h 50"/>
              <a:gd name="T16" fmla="*/ 2147483647 w 92"/>
              <a:gd name="T17" fmla="*/ 2147483647 h 50"/>
              <a:gd name="T18" fmla="*/ 2147483647 w 92"/>
              <a:gd name="T19" fmla="*/ 2147483647 h 50"/>
              <a:gd name="T20" fmla="*/ 2147483647 w 92"/>
              <a:gd name="T21" fmla="*/ 2147483647 h 50"/>
              <a:gd name="T22" fmla="*/ 2147483647 w 92"/>
              <a:gd name="T23" fmla="*/ 2147483647 h 50"/>
              <a:gd name="T24" fmla="*/ 2147483647 w 92"/>
              <a:gd name="T25" fmla="*/ 2147483647 h 50"/>
              <a:gd name="T26" fmla="*/ 2147483647 w 92"/>
              <a:gd name="T27" fmla="*/ 2147483647 h 50"/>
              <a:gd name="T28" fmla="*/ 2147483647 w 92"/>
              <a:gd name="T29" fmla="*/ 2147483647 h 50"/>
              <a:gd name="T30" fmla="*/ 2147483647 w 92"/>
              <a:gd name="T31" fmla="*/ 0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2"/>
              <a:gd name="T49" fmla="*/ 0 h 50"/>
              <a:gd name="T50" fmla="*/ 92 w 9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2" h="50">
                <a:moveTo>
                  <a:pt x="15" y="0"/>
                </a:moveTo>
                <a:lnTo>
                  <a:pt x="7" y="6"/>
                </a:lnTo>
                <a:lnTo>
                  <a:pt x="7" y="21"/>
                </a:lnTo>
                <a:lnTo>
                  <a:pt x="0" y="37"/>
                </a:lnTo>
                <a:lnTo>
                  <a:pt x="0" y="49"/>
                </a:lnTo>
                <a:lnTo>
                  <a:pt x="21" y="49"/>
                </a:lnTo>
                <a:lnTo>
                  <a:pt x="36" y="42"/>
                </a:lnTo>
                <a:lnTo>
                  <a:pt x="57" y="42"/>
                </a:lnTo>
                <a:lnTo>
                  <a:pt x="63" y="49"/>
                </a:lnTo>
                <a:lnTo>
                  <a:pt x="91" y="49"/>
                </a:lnTo>
                <a:lnTo>
                  <a:pt x="70" y="37"/>
                </a:lnTo>
                <a:lnTo>
                  <a:pt x="57" y="28"/>
                </a:lnTo>
                <a:lnTo>
                  <a:pt x="57" y="21"/>
                </a:lnTo>
                <a:lnTo>
                  <a:pt x="28" y="28"/>
                </a:lnTo>
                <a:lnTo>
                  <a:pt x="21" y="14"/>
                </a:lnTo>
                <a:lnTo>
                  <a:pt x="15"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79" name="Freeform 79"/>
          <p:cNvSpPr>
            <a:spLocks/>
          </p:cNvSpPr>
          <p:nvPr/>
        </p:nvSpPr>
        <p:spPr bwMode="auto">
          <a:xfrm>
            <a:off x="4762500" y="2833688"/>
            <a:ext cx="41275" cy="61912"/>
          </a:xfrm>
          <a:custGeom>
            <a:avLst/>
            <a:gdLst>
              <a:gd name="T0" fmla="*/ 2147483647 w 19"/>
              <a:gd name="T1" fmla="*/ 0 h 28"/>
              <a:gd name="T2" fmla="*/ 0 w 19"/>
              <a:gd name="T3" fmla="*/ 2147483647 h 28"/>
              <a:gd name="T4" fmla="*/ 0 w 19"/>
              <a:gd name="T5" fmla="*/ 2147483647 h 28"/>
              <a:gd name="T6" fmla="*/ 2147483647 w 19"/>
              <a:gd name="T7" fmla="*/ 2147483647 h 28"/>
              <a:gd name="T8" fmla="*/ 2147483647 w 19"/>
              <a:gd name="T9" fmla="*/ 2147483647 h 28"/>
              <a:gd name="T10" fmla="*/ 2147483647 w 19"/>
              <a:gd name="T11" fmla="*/ 0 h 28"/>
              <a:gd name="T12" fmla="*/ 0 60000 65536"/>
              <a:gd name="T13" fmla="*/ 0 60000 65536"/>
              <a:gd name="T14" fmla="*/ 0 60000 65536"/>
              <a:gd name="T15" fmla="*/ 0 60000 65536"/>
              <a:gd name="T16" fmla="*/ 0 60000 65536"/>
              <a:gd name="T17" fmla="*/ 0 60000 65536"/>
              <a:gd name="T18" fmla="*/ 0 w 19"/>
              <a:gd name="T19" fmla="*/ 0 h 28"/>
              <a:gd name="T20" fmla="*/ 19 w 19"/>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19" h="28">
                <a:moveTo>
                  <a:pt x="18" y="0"/>
                </a:moveTo>
                <a:lnTo>
                  <a:pt x="0" y="8"/>
                </a:lnTo>
                <a:lnTo>
                  <a:pt x="0" y="27"/>
                </a:lnTo>
                <a:lnTo>
                  <a:pt x="8" y="27"/>
                </a:lnTo>
                <a:lnTo>
                  <a:pt x="18" y="8"/>
                </a:lnTo>
                <a:lnTo>
                  <a:pt x="18"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80" name="Freeform 80"/>
          <p:cNvSpPr>
            <a:spLocks/>
          </p:cNvSpPr>
          <p:nvPr/>
        </p:nvSpPr>
        <p:spPr bwMode="auto">
          <a:xfrm>
            <a:off x="5307013" y="2909888"/>
            <a:ext cx="60325" cy="36512"/>
          </a:xfrm>
          <a:custGeom>
            <a:avLst/>
            <a:gdLst>
              <a:gd name="T0" fmla="*/ 2147483647 w 28"/>
              <a:gd name="T1" fmla="*/ 0 h 17"/>
              <a:gd name="T2" fmla="*/ 0 w 28"/>
              <a:gd name="T3" fmla="*/ 0 h 17"/>
              <a:gd name="T4" fmla="*/ 0 w 28"/>
              <a:gd name="T5" fmla="*/ 2147483647 h 17"/>
              <a:gd name="T6" fmla="*/ 2147483647 w 28"/>
              <a:gd name="T7" fmla="*/ 2147483647 h 17"/>
              <a:gd name="T8" fmla="*/ 2147483647 w 28"/>
              <a:gd name="T9" fmla="*/ 2147483647 h 17"/>
              <a:gd name="T10" fmla="*/ 2147483647 w 28"/>
              <a:gd name="T11" fmla="*/ 2147483647 h 17"/>
              <a:gd name="T12" fmla="*/ 2147483647 w 28"/>
              <a:gd name="T13" fmla="*/ 0 h 17"/>
              <a:gd name="T14" fmla="*/ 0 60000 65536"/>
              <a:gd name="T15" fmla="*/ 0 60000 65536"/>
              <a:gd name="T16" fmla="*/ 0 60000 65536"/>
              <a:gd name="T17" fmla="*/ 0 60000 65536"/>
              <a:gd name="T18" fmla="*/ 0 60000 65536"/>
              <a:gd name="T19" fmla="*/ 0 60000 65536"/>
              <a:gd name="T20" fmla="*/ 0 60000 65536"/>
              <a:gd name="T21" fmla="*/ 0 w 28"/>
              <a:gd name="T22" fmla="*/ 0 h 17"/>
              <a:gd name="T23" fmla="*/ 28 w 2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7">
                <a:moveTo>
                  <a:pt x="11" y="0"/>
                </a:moveTo>
                <a:lnTo>
                  <a:pt x="0" y="0"/>
                </a:lnTo>
                <a:lnTo>
                  <a:pt x="0" y="16"/>
                </a:lnTo>
                <a:lnTo>
                  <a:pt x="20" y="16"/>
                </a:lnTo>
                <a:lnTo>
                  <a:pt x="27" y="8"/>
                </a:lnTo>
                <a:lnTo>
                  <a:pt x="20" y="8"/>
                </a:lnTo>
                <a:lnTo>
                  <a:pt x="11"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81" name="Oval 81"/>
          <p:cNvSpPr>
            <a:spLocks noChangeArrowheads="1"/>
          </p:cNvSpPr>
          <p:nvPr/>
        </p:nvSpPr>
        <p:spPr bwMode="auto">
          <a:xfrm>
            <a:off x="6627813" y="5233988"/>
            <a:ext cx="33337" cy="33337"/>
          </a:xfrm>
          <a:prstGeom prst="ellipse">
            <a:avLst/>
          </a:prstGeom>
          <a:solidFill>
            <a:srgbClr val="A3DAEB">
              <a:alpha val="5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lgn="ctr"/>
            <a:endParaRPr lang="en-US" sz="1600" i="0" dirty="0">
              <a:solidFill>
                <a:prstClr val="black"/>
              </a:solidFill>
            </a:endParaRPr>
          </a:p>
        </p:txBody>
      </p:sp>
      <p:sp>
        <p:nvSpPr>
          <p:cNvPr id="82" name="Oval 82"/>
          <p:cNvSpPr>
            <a:spLocks noChangeArrowheads="1"/>
          </p:cNvSpPr>
          <p:nvPr/>
        </p:nvSpPr>
        <p:spPr bwMode="auto">
          <a:xfrm>
            <a:off x="7148513" y="5318125"/>
            <a:ext cx="33337" cy="31750"/>
          </a:xfrm>
          <a:prstGeom prst="ellipse">
            <a:avLst/>
          </a:prstGeom>
          <a:solidFill>
            <a:srgbClr val="A3DAEB">
              <a:alpha val="5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lgn="ctr"/>
            <a:endParaRPr lang="en-US" sz="1600" i="0" dirty="0">
              <a:solidFill>
                <a:prstClr val="black"/>
              </a:solidFill>
            </a:endParaRPr>
          </a:p>
        </p:txBody>
      </p:sp>
      <p:sp>
        <p:nvSpPr>
          <p:cNvPr id="83" name="Oval 83"/>
          <p:cNvSpPr>
            <a:spLocks noChangeArrowheads="1"/>
          </p:cNvSpPr>
          <p:nvPr/>
        </p:nvSpPr>
        <p:spPr bwMode="auto">
          <a:xfrm>
            <a:off x="7248525" y="5422900"/>
            <a:ext cx="33338" cy="33338"/>
          </a:xfrm>
          <a:prstGeom prst="ellipse">
            <a:avLst/>
          </a:prstGeom>
          <a:solidFill>
            <a:srgbClr val="A3DAEB">
              <a:alpha val="5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lgn="ctr"/>
            <a:endParaRPr lang="en-US" sz="1600" i="0" dirty="0">
              <a:solidFill>
                <a:prstClr val="black"/>
              </a:solidFill>
            </a:endParaRPr>
          </a:p>
        </p:txBody>
      </p:sp>
      <p:sp>
        <p:nvSpPr>
          <p:cNvPr id="84" name="Oval 84"/>
          <p:cNvSpPr>
            <a:spLocks noChangeArrowheads="1"/>
          </p:cNvSpPr>
          <p:nvPr/>
        </p:nvSpPr>
        <p:spPr bwMode="auto">
          <a:xfrm>
            <a:off x="7407275" y="5386388"/>
            <a:ext cx="33338" cy="33337"/>
          </a:xfrm>
          <a:prstGeom prst="ellipse">
            <a:avLst/>
          </a:prstGeom>
          <a:solidFill>
            <a:srgbClr val="A3DAEB">
              <a:alpha val="5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lgn="ctr"/>
            <a:endParaRPr lang="en-US" sz="1600" i="0" dirty="0">
              <a:solidFill>
                <a:prstClr val="black"/>
              </a:solidFill>
            </a:endParaRPr>
          </a:p>
        </p:txBody>
      </p:sp>
      <p:sp>
        <p:nvSpPr>
          <p:cNvPr id="85" name="Oval 85"/>
          <p:cNvSpPr>
            <a:spLocks noChangeArrowheads="1"/>
          </p:cNvSpPr>
          <p:nvPr/>
        </p:nvSpPr>
        <p:spPr bwMode="auto">
          <a:xfrm>
            <a:off x="7510463" y="5094288"/>
            <a:ext cx="33337" cy="33337"/>
          </a:xfrm>
          <a:prstGeom prst="ellipse">
            <a:avLst/>
          </a:prstGeom>
          <a:solidFill>
            <a:srgbClr val="A3DAEB">
              <a:alpha val="5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lgn="ctr"/>
            <a:endParaRPr lang="en-US" sz="1600" i="0" dirty="0">
              <a:solidFill>
                <a:prstClr val="black"/>
              </a:solidFill>
            </a:endParaRPr>
          </a:p>
        </p:txBody>
      </p:sp>
      <p:sp>
        <p:nvSpPr>
          <p:cNvPr id="86" name="Freeform 86"/>
          <p:cNvSpPr>
            <a:spLocks/>
          </p:cNvSpPr>
          <p:nvPr/>
        </p:nvSpPr>
        <p:spPr bwMode="auto">
          <a:xfrm>
            <a:off x="6569075" y="4646613"/>
            <a:ext cx="1012825" cy="877887"/>
          </a:xfrm>
          <a:custGeom>
            <a:avLst/>
            <a:gdLst>
              <a:gd name="T0" fmla="*/ 2147483647 w 468"/>
              <a:gd name="T1" fmla="*/ 0 h 397"/>
              <a:gd name="T2" fmla="*/ 2147483647 w 468"/>
              <a:gd name="T3" fmla="*/ 2147483647 h 397"/>
              <a:gd name="T4" fmla="*/ 2147483647 w 468"/>
              <a:gd name="T5" fmla="*/ 2147483647 h 397"/>
              <a:gd name="T6" fmla="*/ 2147483647 w 468"/>
              <a:gd name="T7" fmla="*/ 2147483647 h 397"/>
              <a:gd name="T8" fmla="*/ 2147483647 w 468"/>
              <a:gd name="T9" fmla="*/ 2147483647 h 397"/>
              <a:gd name="T10" fmla="*/ 2147483647 w 468"/>
              <a:gd name="T11" fmla="*/ 0 h 397"/>
              <a:gd name="T12" fmla="*/ 2147483647 w 468"/>
              <a:gd name="T13" fmla="*/ 2147483647 h 397"/>
              <a:gd name="T14" fmla="*/ 2147483647 w 468"/>
              <a:gd name="T15" fmla="*/ 2147483647 h 397"/>
              <a:gd name="T16" fmla="*/ 2147483647 w 468"/>
              <a:gd name="T17" fmla="*/ 2147483647 h 397"/>
              <a:gd name="T18" fmla="*/ 2147483647 w 468"/>
              <a:gd name="T19" fmla="*/ 2147483647 h 397"/>
              <a:gd name="T20" fmla="*/ 2147483647 w 468"/>
              <a:gd name="T21" fmla="*/ 2147483647 h 397"/>
              <a:gd name="T22" fmla="*/ 2147483647 w 468"/>
              <a:gd name="T23" fmla="*/ 2147483647 h 397"/>
              <a:gd name="T24" fmla="*/ 2147483647 w 468"/>
              <a:gd name="T25" fmla="*/ 2147483647 h 397"/>
              <a:gd name="T26" fmla="*/ 0 w 468"/>
              <a:gd name="T27" fmla="*/ 2147483647 h 397"/>
              <a:gd name="T28" fmla="*/ 2147483647 w 468"/>
              <a:gd name="T29" fmla="*/ 2147483647 h 397"/>
              <a:gd name="T30" fmla="*/ 0 w 468"/>
              <a:gd name="T31" fmla="*/ 2147483647 h 397"/>
              <a:gd name="T32" fmla="*/ 2147483647 w 468"/>
              <a:gd name="T33" fmla="*/ 2147483647 h 397"/>
              <a:gd name="T34" fmla="*/ 2147483647 w 468"/>
              <a:gd name="T35" fmla="*/ 2147483647 h 397"/>
              <a:gd name="T36" fmla="*/ 2147483647 w 468"/>
              <a:gd name="T37" fmla="*/ 2147483647 h 397"/>
              <a:gd name="T38" fmla="*/ 2147483647 w 468"/>
              <a:gd name="T39" fmla="*/ 2147483647 h 397"/>
              <a:gd name="T40" fmla="*/ 2147483647 w 468"/>
              <a:gd name="T41" fmla="*/ 2147483647 h 397"/>
              <a:gd name="T42" fmla="*/ 2147483647 w 468"/>
              <a:gd name="T43" fmla="*/ 2147483647 h 397"/>
              <a:gd name="T44" fmla="*/ 2147483647 w 468"/>
              <a:gd name="T45" fmla="*/ 2147483647 h 397"/>
              <a:gd name="T46" fmla="*/ 2147483647 w 468"/>
              <a:gd name="T47" fmla="*/ 2147483647 h 397"/>
              <a:gd name="T48" fmla="*/ 2147483647 w 468"/>
              <a:gd name="T49" fmla="*/ 2147483647 h 397"/>
              <a:gd name="T50" fmla="*/ 2147483647 w 468"/>
              <a:gd name="T51" fmla="*/ 2147483647 h 397"/>
              <a:gd name="T52" fmla="*/ 2147483647 w 468"/>
              <a:gd name="T53" fmla="*/ 2147483647 h 397"/>
              <a:gd name="T54" fmla="*/ 2147483647 w 468"/>
              <a:gd name="T55" fmla="*/ 2147483647 h 397"/>
              <a:gd name="T56" fmla="*/ 2147483647 w 468"/>
              <a:gd name="T57" fmla="*/ 2147483647 h 397"/>
              <a:gd name="T58" fmla="*/ 2147483647 w 468"/>
              <a:gd name="T59" fmla="*/ 2147483647 h 397"/>
              <a:gd name="T60" fmla="*/ 2147483647 w 468"/>
              <a:gd name="T61" fmla="*/ 2147483647 h 397"/>
              <a:gd name="T62" fmla="*/ 2147483647 w 468"/>
              <a:gd name="T63" fmla="*/ 2147483647 h 397"/>
              <a:gd name="T64" fmla="*/ 2147483647 w 468"/>
              <a:gd name="T65" fmla="*/ 2147483647 h 397"/>
              <a:gd name="T66" fmla="*/ 2147483647 w 468"/>
              <a:gd name="T67" fmla="*/ 2147483647 h 397"/>
              <a:gd name="T68" fmla="*/ 2147483647 w 468"/>
              <a:gd name="T69" fmla="*/ 0 h 39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8"/>
              <a:gd name="T106" fmla="*/ 0 h 397"/>
              <a:gd name="T107" fmla="*/ 468 w 468"/>
              <a:gd name="T108" fmla="*/ 397 h 39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8" h="397">
                <a:moveTo>
                  <a:pt x="354" y="0"/>
                </a:moveTo>
                <a:lnTo>
                  <a:pt x="330" y="35"/>
                </a:lnTo>
                <a:lnTo>
                  <a:pt x="330" y="84"/>
                </a:lnTo>
                <a:lnTo>
                  <a:pt x="296" y="69"/>
                </a:lnTo>
                <a:lnTo>
                  <a:pt x="286" y="14"/>
                </a:lnTo>
                <a:lnTo>
                  <a:pt x="228" y="0"/>
                </a:lnTo>
                <a:lnTo>
                  <a:pt x="204" y="14"/>
                </a:lnTo>
                <a:lnTo>
                  <a:pt x="184" y="49"/>
                </a:lnTo>
                <a:lnTo>
                  <a:pt x="159" y="25"/>
                </a:lnTo>
                <a:lnTo>
                  <a:pt x="137" y="69"/>
                </a:lnTo>
                <a:lnTo>
                  <a:pt x="103" y="69"/>
                </a:lnTo>
                <a:lnTo>
                  <a:pt x="103" y="104"/>
                </a:lnTo>
                <a:lnTo>
                  <a:pt x="13" y="140"/>
                </a:lnTo>
                <a:lnTo>
                  <a:pt x="0" y="209"/>
                </a:lnTo>
                <a:lnTo>
                  <a:pt x="24" y="278"/>
                </a:lnTo>
                <a:lnTo>
                  <a:pt x="0" y="303"/>
                </a:lnTo>
                <a:lnTo>
                  <a:pt x="24" y="328"/>
                </a:lnTo>
                <a:lnTo>
                  <a:pt x="92" y="328"/>
                </a:lnTo>
                <a:lnTo>
                  <a:pt x="150" y="293"/>
                </a:lnTo>
                <a:lnTo>
                  <a:pt x="195" y="278"/>
                </a:lnTo>
                <a:lnTo>
                  <a:pt x="239" y="328"/>
                </a:lnTo>
                <a:lnTo>
                  <a:pt x="263" y="303"/>
                </a:lnTo>
                <a:lnTo>
                  <a:pt x="272" y="362"/>
                </a:lnTo>
                <a:lnTo>
                  <a:pt x="296" y="383"/>
                </a:lnTo>
                <a:lnTo>
                  <a:pt x="330" y="372"/>
                </a:lnTo>
                <a:lnTo>
                  <a:pt x="365" y="396"/>
                </a:lnTo>
                <a:lnTo>
                  <a:pt x="409" y="337"/>
                </a:lnTo>
                <a:lnTo>
                  <a:pt x="443" y="268"/>
                </a:lnTo>
                <a:lnTo>
                  <a:pt x="467" y="257"/>
                </a:lnTo>
                <a:lnTo>
                  <a:pt x="457" y="198"/>
                </a:lnTo>
                <a:lnTo>
                  <a:pt x="422" y="163"/>
                </a:lnTo>
                <a:lnTo>
                  <a:pt x="409" y="119"/>
                </a:lnTo>
                <a:lnTo>
                  <a:pt x="375" y="104"/>
                </a:lnTo>
                <a:lnTo>
                  <a:pt x="365" y="25"/>
                </a:lnTo>
                <a:lnTo>
                  <a:pt x="354"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87" name="Freeform 87"/>
          <p:cNvSpPr>
            <a:spLocks/>
          </p:cNvSpPr>
          <p:nvPr/>
        </p:nvSpPr>
        <p:spPr bwMode="auto">
          <a:xfrm>
            <a:off x="3505200" y="3141663"/>
            <a:ext cx="1685925" cy="2233612"/>
          </a:xfrm>
          <a:custGeom>
            <a:avLst/>
            <a:gdLst>
              <a:gd name="T0" fmla="*/ 2147483647 w 779"/>
              <a:gd name="T1" fmla="*/ 2147483647 h 1010"/>
              <a:gd name="T2" fmla="*/ 2147483647 w 779"/>
              <a:gd name="T3" fmla="*/ 2147483647 h 1010"/>
              <a:gd name="T4" fmla="*/ 2147483647 w 779"/>
              <a:gd name="T5" fmla="*/ 2147483647 h 1010"/>
              <a:gd name="T6" fmla="*/ 2147483647 w 779"/>
              <a:gd name="T7" fmla="*/ 0 h 1010"/>
              <a:gd name="T8" fmla="*/ 2147483647 w 779"/>
              <a:gd name="T9" fmla="*/ 0 h 1010"/>
              <a:gd name="T10" fmla="*/ 2147483647 w 779"/>
              <a:gd name="T11" fmla="*/ 2147483647 h 1010"/>
              <a:gd name="T12" fmla="*/ 2147483647 w 779"/>
              <a:gd name="T13" fmla="*/ 2147483647 h 1010"/>
              <a:gd name="T14" fmla="*/ 2147483647 w 779"/>
              <a:gd name="T15" fmla="*/ 2147483647 h 1010"/>
              <a:gd name="T16" fmla="*/ 2147483647 w 779"/>
              <a:gd name="T17" fmla="*/ 2147483647 h 1010"/>
              <a:gd name="T18" fmla="*/ 0 w 779"/>
              <a:gd name="T19" fmla="*/ 2147483647 h 1010"/>
              <a:gd name="T20" fmla="*/ 2147483647 w 779"/>
              <a:gd name="T21" fmla="*/ 2147483647 h 1010"/>
              <a:gd name="T22" fmla="*/ 2147483647 w 779"/>
              <a:gd name="T23" fmla="*/ 2147483647 h 1010"/>
              <a:gd name="T24" fmla="*/ 2147483647 w 779"/>
              <a:gd name="T25" fmla="*/ 2147483647 h 1010"/>
              <a:gd name="T26" fmla="*/ 2147483647 w 779"/>
              <a:gd name="T27" fmla="*/ 2147483647 h 1010"/>
              <a:gd name="T28" fmla="*/ 2147483647 w 779"/>
              <a:gd name="T29" fmla="*/ 2147483647 h 1010"/>
              <a:gd name="T30" fmla="*/ 2147483647 w 779"/>
              <a:gd name="T31" fmla="*/ 2147483647 h 1010"/>
              <a:gd name="T32" fmla="*/ 2147483647 w 779"/>
              <a:gd name="T33" fmla="*/ 2147483647 h 1010"/>
              <a:gd name="T34" fmla="*/ 2147483647 w 779"/>
              <a:gd name="T35" fmla="*/ 2147483647 h 1010"/>
              <a:gd name="T36" fmla="*/ 2147483647 w 779"/>
              <a:gd name="T37" fmla="*/ 2147483647 h 1010"/>
              <a:gd name="T38" fmla="*/ 2147483647 w 779"/>
              <a:gd name="T39" fmla="*/ 2147483647 h 1010"/>
              <a:gd name="T40" fmla="*/ 2147483647 w 779"/>
              <a:gd name="T41" fmla="*/ 2147483647 h 1010"/>
              <a:gd name="T42" fmla="*/ 2147483647 w 779"/>
              <a:gd name="T43" fmla="*/ 2147483647 h 1010"/>
              <a:gd name="T44" fmla="*/ 2147483647 w 779"/>
              <a:gd name="T45" fmla="*/ 2147483647 h 1010"/>
              <a:gd name="T46" fmla="*/ 2147483647 w 779"/>
              <a:gd name="T47" fmla="*/ 2147483647 h 1010"/>
              <a:gd name="T48" fmla="*/ 2147483647 w 779"/>
              <a:gd name="T49" fmla="*/ 2147483647 h 1010"/>
              <a:gd name="T50" fmla="*/ 2147483647 w 779"/>
              <a:gd name="T51" fmla="*/ 2147483647 h 1010"/>
              <a:gd name="T52" fmla="*/ 2147483647 w 779"/>
              <a:gd name="T53" fmla="*/ 2147483647 h 1010"/>
              <a:gd name="T54" fmla="*/ 2147483647 w 779"/>
              <a:gd name="T55" fmla="*/ 2147483647 h 1010"/>
              <a:gd name="T56" fmla="*/ 2147483647 w 779"/>
              <a:gd name="T57" fmla="*/ 2147483647 h 1010"/>
              <a:gd name="T58" fmla="*/ 2147483647 w 779"/>
              <a:gd name="T59" fmla="*/ 2147483647 h 1010"/>
              <a:gd name="T60" fmla="*/ 2147483647 w 779"/>
              <a:gd name="T61" fmla="*/ 2147483647 h 1010"/>
              <a:gd name="T62" fmla="*/ 2147483647 w 779"/>
              <a:gd name="T63" fmla="*/ 2147483647 h 1010"/>
              <a:gd name="T64" fmla="*/ 2147483647 w 779"/>
              <a:gd name="T65" fmla="*/ 2147483647 h 1010"/>
              <a:gd name="T66" fmla="*/ 2147483647 w 779"/>
              <a:gd name="T67" fmla="*/ 2147483647 h 1010"/>
              <a:gd name="T68" fmla="*/ 2147483647 w 779"/>
              <a:gd name="T69" fmla="*/ 2147483647 h 1010"/>
              <a:gd name="T70" fmla="*/ 2147483647 w 779"/>
              <a:gd name="T71" fmla="*/ 2147483647 h 1010"/>
              <a:gd name="T72" fmla="*/ 2147483647 w 779"/>
              <a:gd name="T73" fmla="*/ 2147483647 h 1010"/>
              <a:gd name="T74" fmla="*/ 2147483647 w 779"/>
              <a:gd name="T75" fmla="*/ 2147483647 h 10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79"/>
              <a:gd name="T115" fmla="*/ 0 h 1010"/>
              <a:gd name="T116" fmla="*/ 779 w 779"/>
              <a:gd name="T117" fmla="*/ 1010 h 10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79" h="1010">
                <a:moveTo>
                  <a:pt x="559" y="90"/>
                </a:moveTo>
                <a:lnTo>
                  <a:pt x="480" y="69"/>
                </a:lnTo>
                <a:lnTo>
                  <a:pt x="435" y="69"/>
                </a:lnTo>
                <a:lnTo>
                  <a:pt x="422" y="80"/>
                </a:lnTo>
                <a:lnTo>
                  <a:pt x="388" y="80"/>
                </a:lnTo>
                <a:lnTo>
                  <a:pt x="353" y="55"/>
                </a:lnTo>
                <a:lnTo>
                  <a:pt x="318" y="55"/>
                </a:lnTo>
                <a:lnTo>
                  <a:pt x="332" y="0"/>
                </a:lnTo>
                <a:lnTo>
                  <a:pt x="284" y="0"/>
                </a:lnTo>
                <a:lnTo>
                  <a:pt x="264" y="0"/>
                </a:lnTo>
                <a:lnTo>
                  <a:pt x="229" y="0"/>
                </a:lnTo>
                <a:lnTo>
                  <a:pt x="181" y="21"/>
                </a:lnTo>
                <a:lnTo>
                  <a:pt x="126" y="21"/>
                </a:lnTo>
                <a:lnTo>
                  <a:pt x="103" y="55"/>
                </a:lnTo>
                <a:lnTo>
                  <a:pt x="79" y="69"/>
                </a:lnTo>
                <a:lnTo>
                  <a:pt x="68" y="115"/>
                </a:lnTo>
                <a:lnTo>
                  <a:pt x="45" y="149"/>
                </a:lnTo>
                <a:lnTo>
                  <a:pt x="10" y="208"/>
                </a:lnTo>
                <a:lnTo>
                  <a:pt x="10" y="254"/>
                </a:lnTo>
                <a:lnTo>
                  <a:pt x="0" y="314"/>
                </a:lnTo>
                <a:lnTo>
                  <a:pt x="10" y="358"/>
                </a:lnTo>
                <a:lnTo>
                  <a:pt x="45" y="383"/>
                </a:lnTo>
                <a:lnTo>
                  <a:pt x="58" y="417"/>
                </a:lnTo>
                <a:lnTo>
                  <a:pt x="79" y="428"/>
                </a:lnTo>
                <a:lnTo>
                  <a:pt x="103" y="451"/>
                </a:lnTo>
                <a:lnTo>
                  <a:pt x="147" y="463"/>
                </a:lnTo>
                <a:lnTo>
                  <a:pt x="216" y="451"/>
                </a:lnTo>
                <a:lnTo>
                  <a:pt x="240" y="428"/>
                </a:lnTo>
                <a:lnTo>
                  <a:pt x="264" y="451"/>
                </a:lnTo>
                <a:lnTo>
                  <a:pt x="298" y="451"/>
                </a:lnTo>
                <a:lnTo>
                  <a:pt x="309" y="473"/>
                </a:lnTo>
                <a:lnTo>
                  <a:pt x="284" y="507"/>
                </a:lnTo>
                <a:lnTo>
                  <a:pt x="284" y="557"/>
                </a:lnTo>
                <a:lnTo>
                  <a:pt x="332" y="591"/>
                </a:lnTo>
                <a:lnTo>
                  <a:pt x="332" y="647"/>
                </a:lnTo>
                <a:lnTo>
                  <a:pt x="318" y="696"/>
                </a:lnTo>
                <a:lnTo>
                  <a:pt x="318" y="731"/>
                </a:lnTo>
                <a:lnTo>
                  <a:pt x="309" y="765"/>
                </a:lnTo>
                <a:lnTo>
                  <a:pt x="318" y="775"/>
                </a:lnTo>
                <a:lnTo>
                  <a:pt x="318" y="800"/>
                </a:lnTo>
                <a:lnTo>
                  <a:pt x="353" y="821"/>
                </a:lnTo>
                <a:lnTo>
                  <a:pt x="367" y="915"/>
                </a:lnTo>
                <a:lnTo>
                  <a:pt x="388" y="925"/>
                </a:lnTo>
                <a:lnTo>
                  <a:pt x="388" y="995"/>
                </a:lnTo>
                <a:lnTo>
                  <a:pt x="401" y="1009"/>
                </a:lnTo>
                <a:lnTo>
                  <a:pt x="456" y="1009"/>
                </a:lnTo>
                <a:lnTo>
                  <a:pt x="504" y="984"/>
                </a:lnTo>
                <a:lnTo>
                  <a:pt x="514" y="949"/>
                </a:lnTo>
                <a:lnTo>
                  <a:pt x="524" y="940"/>
                </a:lnTo>
                <a:lnTo>
                  <a:pt x="524" y="905"/>
                </a:lnTo>
                <a:lnTo>
                  <a:pt x="549" y="890"/>
                </a:lnTo>
                <a:lnTo>
                  <a:pt x="582" y="856"/>
                </a:lnTo>
                <a:lnTo>
                  <a:pt x="582" y="834"/>
                </a:lnTo>
                <a:lnTo>
                  <a:pt x="573" y="800"/>
                </a:lnTo>
                <a:lnTo>
                  <a:pt x="582" y="787"/>
                </a:lnTo>
                <a:lnTo>
                  <a:pt x="640" y="765"/>
                </a:lnTo>
                <a:lnTo>
                  <a:pt x="652" y="731"/>
                </a:lnTo>
                <a:lnTo>
                  <a:pt x="640" y="696"/>
                </a:lnTo>
                <a:lnTo>
                  <a:pt x="640" y="681"/>
                </a:lnTo>
                <a:lnTo>
                  <a:pt x="640" y="613"/>
                </a:lnTo>
                <a:lnTo>
                  <a:pt x="662" y="566"/>
                </a:lnTo>
                <a:lnTo>
                  <a:pt x="695" y="532"/>
                </a:lnTo>
                <a:lnTo>
                  <a:pt x="720" y="522"/>
                </a:lnTo>
                <a:lnTo>
                  <a:pt x="744" y="486"/>
                </a:lnTo>
                <a:lnTo>
                  <a:pt x="744" y="463"/>
                </a:lnTo>
                <a:lnTo>
                  <a:pt x="765" y="451"/>
                </a:lnTo>
                <a:lnTo>
                  <a:pt x="778" y="417"/>
                </a:lnTo>
                <a:lnTo>
                  <a:pt x="765" y="383"/>
                </a:lnTo>
                <a:lnTo>
                  <a:pt x="744" y="383"/>
                </a:lnTo>
                <a:lnTo>
                  <a:pt x="730" y="392"/>
                </a:lnTo>
                <a:lnTo>
                  <a:pt x="695" y="392"/>
                </a:lnTo>
                <a:lnTo>
                  <a:pt x="627" y="314"/>
                </a:lnTo>
                <a:lnTo>
                  <a:pt x="617" y="264"/>
                </a:lnTo>
                <a:lnTo>
                  <a:pt x="582" y="160"/>
                </a:lnTo>
                <a:lnTo>
                  <a:pt x="559" y="105"/>
                </a:lnTo>
                <a:lnTo>
                  <a:pt x="559" y="9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88" name="Freeform 88"/>
          <p:cNvSpPr>
            <a:spLocks/>
          </p:cNvSpPr>
          <p:nvPr/>
        </p:nvSpPr>
        <p:spPr bwMode="auto">
          <a:xfrm>
            <a:off x="4967288" y="4603750"/>
            <a:ext cx="168275" cy="407988"/>
          </a:xfrm>
          <a:custGeom>
            <a:avLst/>
            <a:gdLst>
              <a:gd name="T0" fmla="*/ 2147483647 w 78"/>
              <a:gd name="T1" fmla="*/ 0 h 185"/>
              <a:gd name="T2" fmla="*/ 2147483647 w 78"/>
              <a:gd name="T3" fmla="*/ 2147483647 h 185"/>
              <a:gd name="T4" fmla="*/ 0 w 78"/>
              <a:gd name="T5" fmla="*/ 2147483647 h 185"/>
              <a:gd name="T6" fmla="*/ 0 w 78"/>
              <a:gd name="T7" fmla="*/ 2147483647 h 185"/>
              <a:gd name="T8" fmla="*/ 0 w 78"/>
              <a:gd name="T9" fmla="*/ 2147483647 h 185"/>
              <a:gd name="T10" fmla="*/ 2147483647 w 78"/>
              <a:gd name="T11" fmla="*/ 2147483647 h 185"/>
              <a:gd name="T12" fmla="*/ 2147483647 w 78"/>
              <a:gd name="T13" fmla="*/ 2147483647 h 185"/>
              <a:gd name="T14" fmla="*/ 2147483647 w 78"/>
              <a:gd name="T15" fmla="*/ 2147483647 h 185"/>
              <a:gd name="T16" fmla="*/ 2147483647 w 78"/>
              <a:gd name="T17" fmla="*/ 0 h 185"/>
              <a:gd name="T18" fmla="*/ 2147483647 w 78"/>
              <a:gd name="T19" fmla="*/ 0 h 1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
              <a:gd name="T31" fmla="*/ 0 h 185"/>
              <a:gd name="T32" fmla="*/ 78 w 78"/>
              <a:gd name="T33" fmla="*/ 185 h 18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 h="185">
                <a:moveTo>
                  <a:pt x="53" y="0"/>
                </a:moveTo>
                <a:lnTo>
                  <a:pt x="44" y="45"/>
                </a:lnTo>
                <a:lnTo>
                  <a:pt x="0" y="70"/>
                </a:lnTo>
                <a:lnTo>
                  <a:pt x="0" y="139"/>
                </a:lnTo>
                <a:lnTo>
                  <a:pt x="0" y="184"/>
                </a:lnTo>
                <a:lnTo>
                  <a:pt x="44" y="184"/>
                </a:lnTo>
                <a:lnTo>
                  <a:pt x="53" y="90"/>
                </a:lnTo>
                <a:lnTo>
                  <a:pt x="77" y="45"/>
                </a:lnTo>
                <a:lnTo>
                  <a:pt x="68" y="0"/>
                </a:lnTo>
                <a:lnTo>
                  <a:pt x="53" y="0"/>
                </a:lnTo>
              </a:path>
            </a:pathLst>
          </a:custGeom>
          <a:solidFill>
            <a:srgbClr val="A3DAEB">
              <a:alpha val="50195"/>
            </a:srgbClr>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i="0" dirty="0">
              <a:solidFill>
                <a:prstClr val="black"/>
              </a:solidFill>
            </a:endParaRPr>
          </a:p>
        </p:txBody>
      </p:sp>
      <p:sp>
        <p:nvSpPr>
          <p:cNvPr id="89" name="Rectangle 104"/>
          <p:cNvSpPr>
            <a:spLocks noChangeArrowheads="1"/>
          </p:cNvSpPr>
          <p:nvPr/>
        </p:nvSpPr>
        <p:spPr bwMode="auto">
          <a:xfrm>
            <a:off x="2133600" y="2997200"/>
            <a:ext cx="5789613" cy="386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endParaRPr lang="en-US" sz="1600" i="0" dirty="0">
              <a:solidFill>
                <a:prstClr val="black"/>
              </a:solidFill>
            </a:endParaRPr>
          </a:p>
        </p:txBody>
      </p:sp>
      <p:pic>
        <p:nvPicPr>
          <p:cNvPr id="90" name="Picture 10" descr="green"/>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3200400" y="1914525"/>
            <a:ext cx="889000"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91" name="Rounded Rectangular Callout 90"/>
          <p:cNvSpPr/>
          <p:nvPr/>
        </p:nvSpPr>
        <p:spPr>
          <a:xfrm>
            <a:off x="2438400" y="3581400"/>
            <a:ext cx="1600200" cy="457200"/>
          </a:xfrm>
          <a:prstGeom prst="wedgeRoundRectCallout">
            <a:avLst>
              <a:gd name="adj1" fmla="val 34150"/>
              <a:gd name="adj2" fmla="val -282266"/>
              <a:gd name="adj3" fmla="val 16667"/>
            </a:avLst>
          </a:prstGeom>
          <a:ln w="15875">
            <a:solidFill>
              <a:schemeClr val="bg1">
                <a:lumMod val="85000"/>
              </a:schemeClr>
            </a:solidFill>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400" i="0" dirty="0">
              <a:solidFill>
                <a:prstClr val="black"/>
              </a:solidFill>
            </a:endParaRPr>
          </a:p>
          <a:p>
            <a:pPr algn="ctr">
              <a:defRPr/>
            </a:pPr>
            <a:endParaRPr lang="en-US" sz="1400" b="1" i="0" dirty="0">
              <a:solidFill>
                <a:prstClr val="black"/>
              </a:solidFill>
            </a:endParaRPr>
          </a:p>
          <a:p>
            <a:pPr algn="ctr">
              <a:defRPr/>
            </a:pPr>
            <a:r>
              <a:rPr lang="en-US" sz="1400" b="1" i="0" dirty="0">
                <a:solidFill>
                  <a:prstClr val="black"/>
                </a:solidFill>
              </a:rPr>
              <a:t>UK</a:t>
            </a:r>
            <a:r>
              <a:rPr lang="en-US" sz="1600" b="1" i="0" dirty="0">
                <a:solidFill>
                  <a:prstClr val="black"/>
                </a:solidFill>
              </a:rPr>
              <a:t> - </a:t>
            </a:r>
            <a:r>
              <a:rPr lang="en-US" sz="1200" i="0" dirty="0">
                <a:solidFill>
                  <a:prstClr val="black"/>
                </a:solidFill>
              </a:rPr>
              <a:t>7 Centers</a:t>
            </a:r>
          </a:p>
          <a:p>
            <a:pPr algn="ctr">
              <a:defRPr/>
            </a:pPr>
            <a:endParaRPr lang="en-US" sz="1200" i="0" dirty="0">
              <a:solidFill>
                <a:prstClr val="black"/>
              </a:solidFill>
            </a:endParaRPr>
          </a:p>
          <a:p>
            <a:pPr algn="ctr">
              <a:defRPr/>
            </a:pPr>
            <a:endParaRPr lang="en-US" sz="1200" i="0" dirty="0">
              <a:solidFill>
                <a:prstClr val="black"/>
              </a:solidFill>
            </a:endParaRPr>
          </a:p>
          <a:p>
            <a:pPr algn="ctr">
              <a:defRPr/>
            </a:pPr>
            <a:endParaRPr lang="en-US" i="0" dirty="0">
              <a:solidFill>
                <a:prstClr val="black"/>
              </a:solidFill>
            </a:endParaRPr>
          </a:p>
        </p:txBody>
      </p:sp>
      <p:pic>
        <p:nvPicPr>
          <p:cNvPr id="92" name="Picture 10" descr="green"/>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3657600" y="1609725"/>
            <a:ext cx="889000"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93" name="Rounded Rectangular Callout 92"/>
          <p:cNvSpPr/>
          <p:nvPr/>
        </p:nvSpPr>
        <p:spPr>
          <a:xfrm>
            <a:off x="2133600" y="762000"/>
            <a:ext cx="1905000" cy="457200"/>
          </a:xfrm>
          <a:prstGeom prst="wedgeRoundRectCallout">
            <a:avLst>
              <a:gd name="adj1" fmla="val 68087"/>
              <a:gd name="adj2" fmla="val 198621"/>
              <a:gd name="adj3" fmla="val 16667"/>
            </a:avLst>
          </a:prstGeom>
          <a:solidFill>
            <a:schemeClr val="accent5">
              <a:lumMod val="20000"/>
              <a:lumOff val="80000"/>
            </a:schemeClr>
          </a:solidFill>
          <a:ln w="15875">
            <a:solidFill>
              <a:schemeClr val="bg1">
                <a:lumMod val="85000"/>
              </a:schemeClr>
            </a:solidFill>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i="0" dirty="0">
              <a:solidFill>
                <a:prstClr val="black"/>
              </a:solidFill>
            </a:endParaRPr>
          </a:p>
          <a:p>
            <a:pPr algn="ctr">
              <a:defRPr/>
            </a:pPr>
            <a:r>
              <a:rPr lang="en-US" sz="1100" b="1" i="0" dirty="0">
                <a:solidFill>
                  <a:prstClr val="black"/>
                </a:solidFill>
              </a:rPr>
              <a:t>Stockholm </a:t>
            </a:r>
          </a:p>
          <a:p>
            <a:pPr algn="ctr">
              <a:defRPr/>
            </a:pPr>
            <a:r>
              <a:rPr lang="en-US" sz="1100" b="1" i="0" dirty="0">
                <a:solidFill>
                  <a:prstClr val="black"/>
                </a:solidFill>
              </a:rPr>
              <a:t>Sweden - </a:t>
            </a:r>
            <a:r>
              <a:rPr lang="en-US" sz="1100" i="0" dirty="0">
                <a:solidFill>
                  <a:prstClr val="black"/>
                </a:solidFill>
              </a:rPr>
              <a:t>1 Center</a:t>
            </a:r>
          </a:p>
          <a:p>
            <a:pPr algn="ctr">
              <a:defRPr/>
            </a:pPr>
            <a:endParaRPr lang="en-US" sz="1100" i="0" dirty="0">
              <a:solidFill>
                <a:prstClr val="black"/>
              </a:solidFill>
            </a:endParaRPr>
          </a:p>
        </p:txBody>
      </p:sp>
      <p:pic>
        <p:nvPicPr>
          <p:cNvPr id="94" name="Picture 10" descr="green"/>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7239000" y="4876800"/>
            <a:ext cx="889000"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95" name="Rounded Rectangular Callout 94"/>
          <p:cNvSpPr/>
          <p:nvPr/>
        </p:nvSpPr>
        <p:spPr>
          <a:xfrm>
            <a:off x="4800600" y="5181600"/>
            <a:ext cx="2286000" cy="609600"/>
          </a:xfrm>
          <a:prstGeom prst="wedgeRoundRectCallout">
            <a:avLst>
              <a:gd name="adj1" fmla="val 88332"/>
              <a:gd name="adj2" fmla="val -68081"/>
              <a:gd name="adj3" fmla="val 16667"/>
            </a:avLst>
          </a:prstGeom>
          <a:solidFill>
            <a:schemeClr val="accent3">
              <a:lumMod val="20000"/>
              <a:lumOff val="80000"/>
            </a:schemeClr>
          </a:solidFill>
          <a:ln w="15875">
            <a:solidFill>
              <a:schemeClr val="bg1">
                <a:lumMod val="85000"/>
              </a:schemeClr>
            </a:solidFill>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b="1" i="0" dirty="0">
              <a:solidFill>
                <a:prstClr val="black"/>
              </a:solidFill>
            </a:endParaRPr>
          </a:p>
          <a:p>
            <a:pPr algn="ctr">
              <a:defRPr/>
            </a:pPr>
            <a:r>
              <a:rPr lang="en-US" sz="1100" b="1" i="0" dirty="0">
                <a:solidFill>
                  <a:prstClr val="black"/>
                </a:solidFill>
              </a:rPr>
              <a:t>Auckland &amp; Wellington</a:t>
            </a:r>
          </a:p>
          <a:p>
            <a:pPr algn="ctr">
              <a:defRPr/>
            </a:pPr>
            <a:r>
              <a:rPr lang="en-US" sz="1100" b="1" i="0" dirty="0">
                <a:solidFill>
                  <a:prstClr val="black"/>
                </a:solidFill>
              </a:rPr>
              <a:t>NewZeland – 2 Centers</a:t>
            </a:r>
          </a:p>
          <a:p>
            <a:pPr algn="ctr">
              <a:defRPr/>
            </a:pPr>
            <a:endParaRPr lang="en-US" sz="1100" b="1" i="0" dirty="0">
              <a:solidFill>
                <a:prstClr val="black"/>
              </a:solidFill>
            </a:endParaRPr>
          </a:p>
        </p:txBody>
      </p:sp>
      <p:pic>
        <p:nvPicPr>
          <p:cNvPr id="96" name="Picture 10" descr="green"/>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3505200" y="2133600"/>
            <a:ext cx="889000"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97" name="Rounded Rectangular Callout 96"/>
          <p:cNvSpPr/>
          <p:nvPr/>
        </p:nvSpPr>
        <p:spPr>
          <a:xfrm>
            <a:off x="228600" y="1295400"/>
            <a:ext cx="1905000" cy="609600"/>
          </a:xfrm>
          <a:prstGeom prst="wedgeRoundRectCallout">
            <a:avLst>
              <a:gd name="adj1" fmla="val 143538"/>
              <a:gd name="adj2" fmla="val 84442"/>
              <a:gd name="adj3" fmla="val 16667"/>
            </a:avLst>
          </a:prstGeom>
          <a:solidFill>
            <a:schemeClr val="accent3">
              <a:lumMod val="20000"/>
              <a:lumOff val="80000"/>
            </a:schemeClr>
          </a:solidFill>
          <a:ln w="15875">
            <a:solidFill>
              <a:schemeClr val="bg1">
                <a:lumMod val="85000"/>
              </a:schemeClr>
            </a:solidFill>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b="1" i="0" dirty="0">
              <a:solidFill>
                <a:prstClr val="black"/>
              </a:solidFill>
            </a:endParaRPr>
          </a:p>
          <a:p>
            <a:pPr algn="ctr">
              <a:defRPr/>
            </a:pPr>
            <a:r>
              <a:rPr lang="en-US" sz="1100" b="1" i="0" dirty="0">
                <a:solidFill>
                  <a:prstClr val="black"/>
                </a:solidFill>
              </a:rPr>
              <a:t>'s-Gravenhage, Zuid-Holland </a:t>
            </a:r>
          </a:p>
          <a:p>
            <a:pPr algn="ctr">
              <a:defRPr/>
            </a:pPr>
            <a:r>
              <a:rPr lang="en-US" sz="1100" b="1" i="0" dirty="0">
                <a:solidFill>
                  <a:prstClr val="black"/>
                </a:solidFill>
              </a:rPr>
              <a:t>Netherland – 1 Center</a:t>
            </a:r>
          </a:p>
          <a:p>
            <a:pPr algn="ctr">
              <a:defRPr/>
            </a:pPr>
            <a:endParaRPr lang="en-US" sz="1100" b="1" i="0" dirty="0">
              <a:solidFill>
                <a:prstClr val="black"/>
              </a:solidFill>
            </a:endParaRPr>
          </a:p>
        </p:txBody>
      </p:sp>
      <p:pic>
        <p:nvPicPr>
          <p:cNvPr id="98" name="Picture 10" descr="green"/>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3276600" y="2133600"/>
            <a:ext cx="889000"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pic>
        <p:nvPicPr>
          <p:cNvPr id="99" name="Picture 10" descr="green"/>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3200400" y="2362200"/>
            <a:ext cx="889000"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100" name="Rounded Rectangular Callout 99"/>
          <p:cNvSpPr/>
          <p:nvPr/>
        </p:nvSpPr>
        <p:spPr>
          <a:xfrm>
            <a:off x="228600" y="2514600"/>
            <a:ext cx="2286000" cy="533400"/>
          </a:xfrm>
          <a:prstGeom prst="wedgeRoundRectCallout">
            <a:avLst>
              <a:gd name="adj1" fmla="val 126623"/>
              <a:gd name="adj2" fmla="val -113021"/>
              <a:gd name="adj3" fmla="val 16667"/>
            </a:avLst>
          </a:prstGeom>
          <a:solidFill>
            <a:schemeClr val="accent3">
              <a:lumMod val="20000"/>
              <a:lumOff val="80000"/>
            </a:schemeClr>
          </a:solidFill>
          <a:ln w="15875">
            <a:solidFill>
              <a:schemeClr val="bg1">
                <a:lumMod val="85000"/>
              </a:schemeClr>
            </a:solidFill>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b="1" i="0" dirty="0">
              <a:solidFill>
                <a:prstClr val="black"/>
              </a:solidFill>
            </a:endParaRPr>
          </a:p>
          <a:p>
            <a:pPr algn="ctr">
              <a:defRPr/>
            </a:pPr>
            <a:r>
              <a:rPr lang="en-US" sz="1100" b="1" i="0" dirty="0">
                <a:solidFill>
                  <a:prstClr val="black"/>
                </a:solidFill>
              </a:rPr>
              <a:t>Blagnac Cedex, France </a:t>
            </a:r>
          </a:p>
          <a:p>
            <a:pPr algn="ctr">
              <a:defRPr/>
            </a:pPr>
            <a:r>
              <a:rPr lang="en-US" sz="1100" b="1" i="0" dirty="0">
                <a:solidFill>
                  <a:prstClr val="black"/>
                </a:solidFill>
              </a:rPr>
              <a:t>1 Center</a:t>
            </a:r>
          </a:p>
          <a:p>
            <a:pPr algn="ctr">
              <a:defRPr/>
            </a:pPr>
            <a:endParaRPr lang="en-US" sz="1100" b="1" i="0" dirty="0">
              <a:solidFill>
                <a:prstClr val="black"/>
              </a:solidFill>
            </a:endParaRPr>
          </a:p>
        </p:txBody>
      </p:sp>
      <p:pic>
        <p:nvPicPr>
          <p:cNvPr id="101" name="Picture 10" descr="green"/>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3200400" y="2209800"/>
            <a:ext cx="889000"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102" name="Rounded Rectangular Callout 101"/>
          <p:cNvSpPr/>
          <p:nvPr/>
        </p:nvSpPr>
        <p:spPr>
          <a:xfrm>
            <a:off x="4724400" y="1143000"/>
            <a:ext cx="1905000" cy="533400"/>
          </a:xfrm>
          <a:prstGeom prst="wedgeRoundRectCallout">
            <a:avLst>
              <a:gd name="adj1" fmla="val -76840"/>
              <a:gd name="adj2" fmla="val 216532"/>
              <a:gd name="adj3" fmla="val 16667"/>
            </a:avLst>
          </a:prstGeom>
          <a:solidFill>
            <a:schemeClr val="accent6">
              <a:lumMod val="20000"/>
              <a:lumOff val="80000"/>
            </a:schemeClr>
          </a:solidFill>
          <a:ln w="15875">
            <a:solidFill>
              <a:schemeClr val="bg1">
                <a:lumMod val="85000"/>
              </a:schemeClr>
            </a:solidFill>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i="0" dirty="0">
              <a:solidFill>
                <a:prstClr val="black"/>
              </a:solidFill>
            </a:endParaRPr>
          </a:p>
          <a:p>
            <a:pPr algn="ctr">
              <a:defRPr/>
            </a:pPr>
            <a:r>
              <a:rPr lang="en-US" sz="1100" b="1" i="0" dirty="0">
                <a:solidFill>
                  <a:prstClr val="black"/>
                </a:solidFill>
              </a:rPr>
              <a:t>Eschborn, Hessen</a:t>
            </a:r>
          </a:p>
          <a:p>
            <a:pPr algn="ctr">
              <a:defRPr/>
            </a:pPr>
            <a:r>
              <a:rPr lang="en-US" sz="1100" b="1" i="0" dirty="0">
                <a:solidFill>
                  <a:prstClr val="black"/>
                </a:solidFill>
              </a:rPr>
              <a:t>Germany – </a:t>
            </a:r>
            <a:r>
              <a:rPr lang="en-US" sz="1100" i="0" dirty="0">
                <a:solidFill>
                  <a:prstClr val="black"/>
                </a:solidFill>
              </a:rPr>
              <a:t>1 Center</a:t>
            </a:r>
          </a:p>
          <a:p>
            <a:pPr algn="ctr">
              <a:defRPr/>
            </a:pPr>
            <a:endParaRPr lang="en-US" sz="1100" i="0" dirty="0">
              <a:solidFill>
                <a:prstClr val="black"/>
              </a:solidFill>
            </a:endParaRPr>
          </a:p>
        </p:txBody>
      </p:sp>
      <p:sp>
        <p:nvSpPr>
          <p:cNvPr id="103" name="Rounded Rectangular Callout 102"/>
          <p:cNvSpPr/>
          <p:nvPr/>
        </p:nvSpPr>
        <p:spPr>
          <a:xfrm>
            <a:off x="228600" y="1981200"/>
            <a:ext cx="2286000" cy="457200"/>
          </a:xfrm>
          <a:prstGeom prst="wedgeRoundRectCallout">
            <a:avLst>
              <a:gd name="adj1" fmla="val 116355"/>
              <a:gd name="adj2" fmla="val 12352"/>
              <a:gd name="adj3" fmla="val 16667"/>
            </a:avLst>
          </a:prstGeom>
          <a:solidFill>
            <a:schemeClr val="accent5">
              <a:lumMod val="20000"/>
              <a:lumOff val="80000"/>
            </a:schemeClr>
          </a:solidFill>
          <a:ln w="15875">
            <a:solidFill>
              <a:schemeClr val="bg1">
                <a:lumMod val="85000"/>
              </a:schemeClr>
            </a:solidFill>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000" i="0" dirty="0">
              <a:solidFill>
                <a:prstClr val="black"/>
              </a:solidFill>
            </a:endParaRPr>
          </a:p>
          <a:p>
            <a:pPr algn="ctr">
              <a:defRPr/>
            </a:pPr>
            <a:r>
              <a:rPr lang="en-US" sz="1200" b="1" i="0" dirty="0">
                <a:solidFill>
                  <a:prstClr val="black"/>
                </a:solidFill>
              </a:rPr>
              <a:t>Sint-Stevens-Woluwe</a:t>
            </a:r>
          </a:p>
          <a:p>
            <a:pPr algn="ctr">
              <a:defRPr/>
            </a:pPr>
            <a:r>
              <a:rPr lang="en-US" sz="1200" i="0" dirty="0">
                <a:solidFill>
                  <a:prstClr val="black"/>
                </a:solidFill>
              </a:rPr>
              <a:t> </a:t>
            </a:r>
            <a:r>
              <a:rPr lang="en-US" sz="1200" b="1" i="0" dirty="0">
                <a:solidFill>
                  <a:prstClr val="black"/>
                </a:solidFill>
              </a:rPr>
              <a:t>Belgium – </a:t>
            </a:r>
            <a:r>
              <a:rPr lang="en-US" sz="1200" i="0" dirty="0">
                <a:solidFill>
                  <a:prstClr val="black"/>
                </a:solidFill>
              </a:rPr>
              <a:t>1 Center</a:t>
            </a:r>
          </a:p>
          <a:p>
            <a:pPr algn="ctr">
              <a:defRPr/>
            </a:pPr>
            <a:endParaRPr lang="en-US" sz="1000" i="0" dirty="0">
              <a:solidFill>
                <a:prstClr val="black"/>
              </a:solidFill>
            </a:endParaRPr>
          </a:p>
        </p:txBody>
      </p:sp>
      <p:pic>
        <p:nvPicPr>
          <p:cNvPr id="104" name="Picture 10" descr="green"/>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6781800" y="4611688"/>
            <a:ext cx="889000" cy="722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105" name="Rounded Rectangular Callout 104"/>
          <p:cNvSpPr/>
          <p:nvPr/>
        </p:nvSpPr>
        <p:spPr>
          <a:xfrm>
            <a:off x="4800600" y="4572000"/>
            <a:ext cx="1981200" cy="533400"/>
          </a:xfrm>
          <a:prstGeom prst="wedgeRoundRectCallout">
            <a:avLst>
              <a:gd name="adj1" fmla="val 84759"/>
              <a:gd name="adj2" fmla="val -4534"/>
              <a:gd name="adj3" fmla="val 16667"/>
            </a:avLst>
          </a:prstGeom>
          <a:solidFill>
            <a:schemeClr val="accent3">
              <a:lumMod val="20000"/>
              <a:lumOff val="80000"/>
            </a:schemeClr>
          </a:solidFill>
          <a:ln w="15875">
            <a:solidFill>
              <a:schemeClr val="bg1">
                <a:lumMod val="85000"/>
              </a:schemeClr>
            </a:solidFill>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400" i="0" dirty="0">
              <a:solidFill>
                <a:prstClr val="black"/>
              </a:solidFill>
            </a:endParaRPr>
          </a:p>
          <a:p>
            <a:pPr algn="ctr">
              <a:defRPr/>
            </a:pPr>
            <a:r>
              <a:rPr lang="en-US" sz="1100" b="1" i="0" dirty="0">
                <a:solidFill>
                  <a:prstClr val="black"/>
                </a:solidFill>
              </a:rPr>
              <a:t>North Sydney, NSW</a:t>
            </a:r>
          </a:p>
          <a:p>
            <a:pPr algn="ctr">
              <a:defRPr/>
            </a:pPr>
            <a:r>
              <a:rPr lang="en-US" sz="1100" b="1" i="0" dirty="0">
                <a:solidFill>
                  <a:prstClr val="black"/>
                </a:solidFill>
              </a:rPr>
              <a:t>Australia – 1 Center</a:t>
            </a:r>
          </a:p>
          <a:p>
            <a:pPr algn="ctr">
              <a:defRPr/>
            </a:pPr>
            <a:endParaRPr lang="en-US" sz="1100" b="1" i="0" dirty="0">
              <a:solidFill>
                <a:prstClr val="black"/>
              </a:solidFill>
            </a:endParaRPr>
          </a:p>
        </p:txBody>
      </p:sp>
      <p:pic>
        <p:nvPicPr>
          <p:cNvPr id="106" name="Picture 10" descr="green"/>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5638800" y="3505200"/>
            <a:ext cx="889000"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107" name="Rounded Rectangular Callout 106"/>
          <p:cNvSpPr/>
          <p:nvPr/>
        </p:nvSpPr>
        <p:spPr>
          <a:xfrm>
            <a:off x="7010400" y="3309938"/>
            <a:ext cx="1676400" cy="347662"/>
          </a:xfrm>
          <a:prstGeom prst="wedgeRoundRectCallout">
            <a:avLst>
              <a:gd name="adj1" fmla="val -91152"/>
              <a:gd name="adj2" fmla="val 30265"/>
              <a:gd name="adj3" fmla="val 16667"/>
            </a:avLst>
          </a:prstGeom>
          <a:solidFill>
            <a:schemeClr val="accent5">
              <a:lumMod val="20000"/>
              <a:lumOff val="80000"/>
            </a:schemeClr>
          </a:solidFill>
          <a:ln w="15875">
            <a:solidFill>
              <a:schemeClr val="bg1">
                <a:lumMod val="85000"/>
              </a:schemeClr>
            </a:solidFill>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i="0" dirty="0">
              <a:solidFill>
                <a:prstClr val="black"/>
              </a:solidFill>
            </a:endParaRPr>
          </a:p>
          <a:p>
            <a:pPr algn="ctr">
              <a:defRPr/>
            </a:pPr>
            <a:r>
              <a:rPr lang="en-US" sz="1100" b="1" i="0" dirty="0">
                <a:solidFill>
                  <a:prstClr val="black"/>
                </a:solidFill>
              </a:rPr>
              <a:t>Eschborn, Hessen Malaysia – 1 Center</a:t>
            </a:r>
          </a:p>
          <a:p>
            <a:pPr algn="ctr">
              <a:defRPr/>
            </a:pPr>
            <a:endParaRPr lang="en-US" sz="1100" i="0" dirty="0">
              <a:solidFill>
                <a:prstClr val="black"/>
              </a:solidFill>
            </a:endParaRPr>
          </a:p>
        </p:txBody>
      </p:sp>
      <p:pic>
        <p:nvPicPr>
          <p:cNvPr id="108" name="Picture 10" descr="green"/>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6477000" y="2514600"/>
            <a:ext cx="889000"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109" name="Rounded Rectangular Callout 108"/>
          <p:cNvSpPr/>
          <p:nvPr/>
        </p:nvSpPr>
        <p:spPr>
          <a:xfrm>
            <a:off x="7239000" y="1600200"/>
            <a:ext cx="1676400" cy="533400"/>
          </a:xfrm>
          <a:prstGeom prst="wedgeRoundRectCallout">
            <a:avLst>
              <a:gd name="adj1" fmla="val -52889"/>
              <a:gd name="adj2" fmla="val 144892"/>
              <a:gd name="adj3" fmla="val 16667"/>
            </a:avLst>
          </a:prstGeom>
          <a:solidFill>
            <a:schemeClr val="accent3">
              <a:lumMod val="20000"/>
              <a:lumOff val="80000"/>
            </a:schemeClr>
          </a:solidFill>
          <a:ln w="15875">
            <a:solidFill>
              <a:schemeClr val="bg1">
                <a:lumMod val="85000"/>
              </a:schemeClr>
            </a:solidFill>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100" b="1" i="0" dirty="0">
                <a:solidFill>
                  <a:prstClr val="black"/>
                </a:solidFill>
              </a:rPr>
              <a:t>Tokyo, </a:t>
            </a:r>
          </a:p>
          <a:p>
            <a:pPr algn="ctr">
              <a:defRPr/>
            </a:pPr>
            <a:r>
              <a:rPr lang="en-US" sz="1100" b="1" i="0" dirty="0">
                <a:solidFill>
                  <a:prstClr val="black"/>
                </a:solidFill>
              </a:rPr>
              <a:t>Japan – 1 Center</a:t>
            </a:r>
          </a:p>
        </p:txBody>
      </p:sp>
      <p:pic>
        <p:nvPicPr>
          <p:cNvPr id="110" name="Picture 10" descr="green"/>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5105400" y="3048000"/>
            <a:ext cx="889000"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111" name="Rounded Rectangular Callout 110"/>
          <p:cNvSpPr/>
          <p:nvPr/>
        </p:nvSpPr>
        <p:spPr>
          <a:xfrm>
            <a:off x="4419600" y="2514600"/>
            <a:ext cx="1676400" cy="381000"/>
          </a:xfrm>
          <a:prstGeom prst="wedgeRoundRectCallout">
            <a:avLst>
              <a:gd name="adj1" fmla="val 34221"/>
              <a:gd name="adj2" fmla="val 126982"/>
              <a:gd name="adj3" fmla="val 16667"/>
            </a:avLst>
          </a:prstGeom>
          <a:ln w="15875">
            <a:solidFill>
              <a:schemeClr val="bg1">
                <a:lumMod val="85000"/>
              </a:schemeClr>
            </a:solidFill>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400" i="0" dirty="0">
              <a:solidFill>
                <a:prstClr val="black"/>
              </a:solidFill>
            </a:endParaRPr>
          </a:p>
          <a:p>
            <a:pPr algn="ctr">
              <a:defRPr/>
            </a:pPr>
            <a:r>
              <a:rPr lang="en-US" sz="1400" b="1" i="0" dirty="0">
                <a:solidFill>
                  <a:prstClr val="black"/>
                </a:solidFill>
              </a:rPr>
              <a:t>India</a:t>
            </a:r>
            <a:r>
              <a:rPr lang="en-US" sz="1200" b="1" i="0" dirty="0">
                <a:solidFill>
                  <a:prstClr val="black"/>
                </a:solidFill>
              </a:rPr>
              <a:t> – 54 Centers</a:t>
            </a:r>
            <a:endParaRPr lang="en-US" sz="1200" i="0" dirty="0">
              <a:solidFill>
                <a:prstClr val="black"/>
              </a:solidFill>
            </a:endParaRPr>
          </a:p>
          <a:p>
            <a:pPr algn="ctr">
              <a:defRPr/>
            </a:pPr>
            <a:endParaRPr lang="en-US" sz="1200" i="0" dirty="0">
              <a:solidFill>
                <a:prstClr val="black"/>
              </a:solidFill>
            </a:endParaRPr>
          </a:p>
        </p:txBody>
      </p:sp>
      <p:pic>
        <p:nvPicPr>
          <p:cNvPr id="112" name="Picture 10" descr="green"/>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1143000" y="2819400"/>
            <a:ext cx="889000"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113" name="Rounded Rectangular Callout 112"/>
          <p:cNvSpPr/>
          <p:nvPr/>
        </p:nvSpPr>
        <p:spPr>
          <a:xfrm>
            <a:off x="0" y="3657600"/>
            <a:ext cx="1905000" cy="381000"/>
          </a:xfrm>
          <a:prstGeom prst="wedgeRoundRectCallout">
            <a:avLst>
              <a:gd name="adj1" fmla="val 49250"/>
              <a:gd name="adj2" fmla="val -238394"/>
              <a:gd name="adj3" fmla="val 16667"/>
            </a:avLst>
          </a:prstGeom>
          <a:ln w="15875">
            <a:solidFill>
              <a:schemeClr val="bg1">
                <a:lumMod val="85000"/>
              </a:schemeClr>
            </a:solidFill>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400" i="0" dirty="0">
              <a:solidFill>
                <a:prstClr val="black"/>
              </a:solidFill>
            </a:endParaRPr>
          </a:p>
          <a:p>
            <a:pPr algn="ctr">
              <a:defRPr/>
            </a:pPr>
            <a:r>
              <a:rPr lang="en-US" sz="1400" b="1" i="0" dirty="0">
                <a:solidFill>
                  <a:prstClr val="black"/>
                </a:solidFill>
              </a:rPr>
              <a:t>US</a:t>
            </a:r>
            <a:r>
              <a:rPr lang="en-US" sz="1600" b="1" i="0" dirty="0">
                <a:solidFill>
                  <a:prstClr val="black"/>
                </a:solidFill>
              </a:rPr>
              <a:t> – </a:t>
            </a:r>
            <a:r>
              <a:rPr lang="en-US" sz="1200" i="0" dirty="0">
                <a:solidFill>
                  <a:prstClr val="black"/>
                </a:solidFill>
              </a:rPr>
              <a:t>27 </a:t>
            </a:r>
            <a:r>
              <a:rPr lang="en-US" sz="1200" i="0" dirty="0" smtClean="0">
                <a:solidFill>
                  <a:prstClr val="black"/>
                </a:solidFill>
              </a:rPr>
              <a:t>Centers</a:t>
            </a:r>
            <a:endParaRPr lang="en-US" sz="1200" i="0" dirty="0">
              <a:solidFill>
                <a:prstClr val="black"/>
              </a:solidFill>
            </a:endParaRPr>
          </a:p>
          <a:p>
            <a:pPr algn="ctr">
              <a:defRPr/>
            </a:pPr>
            <a:endParaRPr lang="en-US" i="0" dirty="0">
              <a:solidFill>
                <a:prstClr val="black"/>
              </a:solidFill>
            </a:endParaRPr>
          </a:p>
        </p:txBody>
      </p:sp>
      <p:graphicFrame>
        <p:nvGraphicFramePr>
          <p:cNvPr id="114" name="Table 113"/>
          <p:cNvGraphicFramePr>
            <a:graphicFrameLocks noGrp="1"/>
          </p:cNvGraphicFramePr>
          <p:nvPr/>
        </p:nvGraphicFramePr>
        <p:xfrm>
          <a:off x="228600" y="4876800"/>
          <a:ext cx="1828800" cy="1428750"/>
        </p:xfrm>
        <a:graphic>
          <a:graphicData uri="http://schemas.openxmlformats.org/drawingml/2006/table">
            <a:tbl>
              <a:tblPr/>
              <a:tblGrid>
                <a:gridCol w="1828800"/>
              </a:tblGrid>
              <a:tr h="238125">
                <a:tc>
                  <a:txBody>
                    <a:bodyPr/>
                    <a:lstStyle/>
                    <a:p>
                      <a:pPr algn="ctr" fontAlgn="b"/>
                      <a:r>
                        <a:rPr lang="en-US" sz="1050" b="0" i="0" u="none" strike="noStrike" dirty="0">
                          <a:latin typeface="Calibri"/>
                        </a:rPr>
                        <a:t>Computer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r>
              <a:tr h="238125">
                <a:tc>
                  <a:txBody>
                    <a:bodyPr/>
                    <a:lstStyle/>
                    <a:p>
                      <a:pPr algn="ctr" fontAlgn="b"/>
                      <a:r>
                        <a:rPr lang="en-US" sz="1050" b="0" i="0" u="none" strike="noStrike" dirty="0" smtClean="0">
                          <a:latin typeface="Calibri"/>
                        </a:rPr>
                        <a:t>Waste</a:t>
                      </a:r>
                      <a:r>
                        <a:rPr lang="en-US" sz="1050" b="0" i="0" u="none" strike="noStrike" baseline="0" dirty="0" smtClean="0">
                          <a:latin typeface="Calibri"/>
                        </a:rPr>
                        <a:t> Management Services</a:t>
                      </a:r>
                      <a:endParaRPr lang="en-US" sz="1050" b="0" i="0" u="none" strike="noStrike" dirty="0">
                        <a:latin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238125">
                <a:tc>
                  <a:txBody>
                    <a:bodyPr/>
                    <a:lstStyle/>
                    <a:p>
                      <a:pPr algn="ctr" fontAlgn="b"/>
                      <a:r>
                        <a:rPr lang="en-US" sz="1050" b="0" i="0" u="none" strike="noStrike" dirty="0">
                          <a:latin typeface="Calibri"/>
                        </a:rPr>
                        <a:t>Software and Programming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238125">
                <a:tc>
                  <a:txBody>
                    <a:bodyPr/>
                    <a:lstStyle/>
                    <a:p>
                      <a:pPr algn="ctr" fontAlgn="b"/>
                      <a:r>
                        <a:rPr lang="en-US" sz="1050" b="0" i="0" u="none" strike="noStrike" dirty="0">
                          <a:latin typeface="Calibri"/>
                        </a:rPr>
                        <a:t>Business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238125">
                <a:tc>
                  <a:txBody>
                    <a:bodyPr/>
                    <a:lstStyle/>
                    <a:p>
                      <a:pPr algn="ctr" fontAlgn="b"/>
                      <a:r>
                        <a:rPr lang="en-US" sz="1050" b="0" i="0" u="none" strike="noStrike" dirty="0" smtClean="0">
                          <a:latin typeface="Calibri"/>
                        </a:rPr>
                        <a:t>Retail Technology Support</a:t>
                      </a:r>
                      <a:endParaRPr lang="en-US" sz="1050" b="0" i="0" u="none" strike="noStrike" dirty="0">
                        <a:latin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r>
              <a:tr h="238125">
                <a:tc>
                  <a:txBody>
                    <a:bodyPr/>
                    <a:lstStyle/>
                    <a:p>
                      <a:pPr algn="ctr" fontAlgn="b"/>
                      <a:r>
                        <a:rPr lang="en-US" sz="1050" b="0" i="0" u="none" strike="noStrike" dirty="0" smtClean="0">
                          <a:latin typeface="Calibri"/>
                        </a:rPr>
                        <a:t>Financial</a:t>
                      </a:r>
                      <a:r>
                        <a:rPr lang="en-US" sz="1050" b="0" i="0" u="none" strike="noStrike" baseline="0" dirty="0" smtClean="0">
                          <a:latin typeface="Calibri"/>
                        </a:rPr>
                        <a:t> Services Support</a:t>
                      </a:r>
                      <a:endParaRPr lang="en-US" sz="1050" b="0" i="0" u="none" strike="noStrike" dirty="0">
                        <a:latin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bl>
          </a:graphicData>
        </a:graphic>
      </p:graphicFrame>
      <p:sp>
        <p:nvSpPr>
          <p:cNvPr id="115" name="TextBox 118"/>
          <p:cNvSpPr txBox="1">
            <a:spLocks noChangeArrowheads="1"/>
          </p:cNvSpPr>
          <p:nvPr/>
        </p:nvSpPr>
        <p:spPr bwMode="auto">
          <a:xfrm>
            <a:off x="2971800" y="6657975"/>
            <a:ext cx="46482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000" i="0" dirty="0">
                <a:solidFill>
                  <a:prstClr val="black"/>
                </a:solidFill>
              </a:rPr>
              <a:t>Note : No of Headcount was not available for all the countries</a:t>
            </a:r>
          </a:p>
          <a:p>
            <a:pPr eaLnBrk="1" hangingPunct="1"/>
            <a:endParaRPr lang="en-US" sz="1000" i="0" dirty="0">
              <a:solidFill>
                <a:prstClr val="black"/>
              </a:solidFill>
            </a:endParaRPr>
          </a:p>
        </p:txBody>
      </p:sp>
      <p:sp>
        <p:nvSpPr>
          <p:cNvPr id="116" name="Oval 115"/>
          <p:cNvSpPr/>
          <p:nvPr/>
        </p:nvSpPr>
        <p:spPr>
          <a:xfrm>
            <a:off x="4648200" y="4572000"/>
            <a:ext cx="457200" cy="18288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000" i="0" dirty="0">
                <a:solidFill>
                  <a:prstClr val="white"/>
                </a:solidFill>
              </a:rPr>
              <a:t>30</a:t>
            </a:r>
          </a:p>
        </p:txBody>
      </p:sp>
      <p:sp>
        <p:nvSpPr>
          <p:cNvPr id="117" name="Oval 116"/>
          <p:cNvSpPr/>
          <p:nvPr/>
        </p:nvSpPr>
        <p:spPr>
          <a:xfrm>
            <a:off x="2133600" y="1905000"/>
            <a:ext cx="457200" cy="18288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000" i="0" dirty="0">
                <a:solidFill>
                  <a:prstClr val="white"/>
                </a:solidFill>
              </a:rPr>
              <a:t>22</a:t>
            </a:r>
          </a:p>
        </p:txBody>
      </p:sp>
      <p:sp>
        <p:nvSpPr>
          <p:cNvPr id="118" name="Oval 117"/>
          <p:cNvSpPr/>
          <p:nvPr/>
        </p:nvSpPr>
        <p:spPr>
          <a:xfrm>
            <a:off x="4648200" y="1066800"/>
            <a:ext cx="609600" cy="18288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000" i="0" dirty="0">
                <a:solidFill>
                  <a:prstClr val="white"/>
                </a:solidFill>
              </a:rPr>
              <a:t>100</a:t>
            </a:r>
          </a:p>
        </p:txBody>
      </p:sp>
      <p:sp>
        <p:nvSpPr>
          <p:cNvPr id="119" name="Oval 118"/>
          <p:cNvSpPr/>
          <p:nvPr/>
        </p:nvSpPr>
        <p:spPr>
          <a:xfrm>
            <a:off x="6781800" y="3200400"/>
            <a:ext cx="609600" cy="18288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000" i="0" dirty="0">
                <a:solidFill>
                  <a:prstClr val="white"/>
                </a:solidFill>
              </a:rPr>
              <a:t>500</a:t>
            </a:r>
          </a:p>
        </p:txBody>
      </p:sp>
      <p:sp>
        <p:nvSpPr>
          <p:cNvPr id="120" name="Oval 119"/>
          <p:cNvSpPr/>
          <p:nvPr/>
        </p:nvSpPr>
        <p:spPr>
          <a:xfrm>
            <a:off x="152400" y="1219200"/>
            <a:ext cx="457200" cy="18288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000" i="0" dirty="0">
                <a:solidFill>
                  <a:prstClr val="white"/>
                </a:solidFill>
              </a:rPr>
              <a:t>70</a:t>
            </a:r>
          </a:p>
        </p:txBody>
      </p:sp>
      <p:sp>
        <p:nvSpPr>
          <p:cNvPr id="121" name="Oval 120"/>
          <p:cNvSpPr/>
          <p:nvPr/>
        </p:nvSpPr>
        <p:spPr>
          <a:xfrm>
            <a:off x="1981200" y="762000"/>
            <a:ext cx="457200" cy="18288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000" i="0" dirty="0">
                <a:solidFill>
                  <a:prstClr val="white"/>
                </a:solidFill>
              </a:rPr>
              <a:t>34</a:t>
            </a:r>
          </a:p>
        </p:txBody>
      </p:sp>
      <p:sp>
        <p:nvSpPr>
          <p:cNvPr id="122" name="Oval 121"/>
          <p:cNvSpPr/>
          <p:nvPr/>
        </p:nvSpPr>
        <p:spPr>
          <a:xfrm>
            <a:off x="3810000" y="3581400"/>
            <a:ext cx="762000" cy="18288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000" i="0" dirty="0">
                <a:solidFill>
                  <a:prstClr val="white"/>
                </a:solidFill>
              </a:rPr>
              <a:t>3,899</a:t>
            </a:r>
          </a:p>
        </p:txBody>
      </p:sp>
      <p:sp>
        <p:nvSpPr>
          <p:cNvPr id="123" name="Rectangle 122"/>
          <p:cNvSpPr/>
          <p:nvPr/>
        </p:nvSpPr>
        <p:spPr>
          <a:xfrm>
            <a:off x="2667000" y="3886200"/>
            <a:ext cx="1371600" cy="609600"/>
          </a:xfrm>
          <a:prstGeom prst="rect">
            <a:avLst/>
          </a:prstGeom>
          <a:ln w="15875">
            <a:solidFill>
              <a:schemeClr val="bg1">
                <a:lumMod val="85000"/>
              </a:schemeClr>
            </a:solidFill>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100" i="0" dirty="0">
                <a:solidFill>
                  <a:prstClr val="black"/>
                </a:solidFill>
              </a:rPr>
              <a:t>Engham – 5</a:t>
            </a:r>
          </a:p>
          <a:p>
            <a:pPr algn="ctr">
              <a:defRPr/>
            </a:pPr>
            <a:r>
              <a:rPr lang="en-US" sz="1100" i="0" dirty="0">
                <a:solidFill>
                  <a:prstClr val="black"/>
                </a:solidFill>
              </a:rPr>
              <a:t>London – 5</a:t>
            </a:r>
          </a:p>
          <a:p>
            <a:pPr algn="ctr">
              <a:defRPr/>
            </a:pPr>
            <a:r>
              <a:rPr lang="en-US" sz="1100" i="0" dirty="0">
                <a:solidFill>
                  <a:prstClr val="black"/>
                </a:solidFill>
              </a:rPr>
              <a:t>Craigavon - 1</a:t>
            </a:r>
          </a:p>
        </p:txBody>
      </p:sp>
      <p:sp>
        <p:nvSpPr>
          <p:cNvPr id="124" name="Oval 123"/>
          <p:cNvSpPr/>
          <p:nvPr/>
        </p:nvSpPr>
        <p:spPr>
          <a:xfrm>
            <a:off x="2209800" y="6096000"/>
            <a:ext cx="457200" cy="18288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sz="1000" i="0" dirty="0">
              <a:solidFill>
                <a:prstClr val="white"/>
              </a:solidFill>
            </a:endParaRPr>
          </a:p>
        </p:txBody>
      </p:sp>
      <p:sp>
        <p:nvSpPr>
          <p:cNvPr id="125" name="TextBox 134"/>
          <p:cNvSpPr txBox="1">
            <a:spLocks noChangeArrowheads="1"/>
          </p:cNvSpPr>
          <p:nvPr/>
        </p:nvSpPr>
        <p:spPr bwMode="auto">
          <a:xfrm>
            <a:off x="2590800" y="6048375"/>
            <a:ext cx="1066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200" b="1" i="0" dirty="0">
                <a:solidFill>
                  <a:prstClr val="black"/>
                </a:solidFill>
              </a:rPr>
              <a:t>Headcounts</a:t>
            </a:r>
          </a:p>
        </p:txBody>
      </p:sp>
      <p:pic>
        <p:nvPicPr>
          <p:cNvPr id="126" name="Picture 10" descr="green"/>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223000" y="3657600"/>
            <a:ext cx="889000"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127" name="Rounded Rectangular Callout 126"/>
          <p:cNvSpPr/>
          <p:nvPr/>
        </p:nvSpPr>
        <p:spPr>
          <a:xfrm>
            <a:off x="7286346" y="3841091"/>
            <a:ext cx="1676400" cy="381000"/>
          </a:xfrm>
          <a:prstGeom prst="wedgeRoundRectCallout">
            <a:avLst>
              <a:gd name="adj1" fmla="val -65878"/>
              <a:gd name="adj2" fmla="val -25985"/>
              <a:gd name="adj3" fmla="val 16667"/>
            </a:avLst>
          </a:prstGeom>
          <a:solidFill>
            <a:srgbClr val="D0D3D4"/>
          </a:solidFill>
          <a:ln w="15875">
            <a:solidFill>
              <a:srgbClr val="D0D3D4"/>
            </a:solidFill>
            <a:prstDash val="sysDash"/>
          </a:ln>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b="1" i="0" dirty="0">
                <a:solidFill>
                  <a:srgbClr val="0069BE"/>
                </a:solidFill>
              </a:rPr>
              <a:t>New (GDC for BPO)</a:t>
            </a:r>
          </a:p>
          <a:p>
            <a:pPr algn="ctr">
              <a:defRPr/>
            </a:pPr>
            <a:r>
              <a:rPr lang="en-US" sz="1200" b="1" i="0" dirty="0">
                <a:solidFill>
                  <a:srgbClr val="0069BE"/>
                </a:solidFill>
              </a:rPr>
              <a:t>Philippines – 1 Center</a:t>
            </a:r>
          </a:p>
        </p:txBody>
      </p:sp>
      <p:sp>
        <p:nvSpPr>
          <p:cNvPr id="128" name="Oval 127"/>
          <p:cNvSpPr/>
          <p:nvPr/>
        </p:nvSpPr>
        <p:spPr>
          <a:xfrm>
            <a:off x="6631493" y="4122929"/>
            <a:ext cx="762000" cy="18288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000" i="0" dirty="0">
                <a:solidFill>
                  <a:prstClr val="white"/>
                </a:solidFill>
              </a:rPr>
              <a:t>400</a:t>
            </a:r>
          </a:p>
        </p:txBody>
      </p:sp>
      <p:sp>
        <p:nvSpPr>
          <p:cNvPr id="130" name="Slide Number Placeholder 1"/>
          <p:cNvSpPr>
            <a:spLocks noGrp="1"/>
          </p:cNvSpPr>
          <p:nvPr>
            <p:ph type="sldNum" sz="quarter" idx="10"/>
          </p:nvPr>
        </p:nvSpPr>
        <p:spPr>
          <a:xfrm>
            <a:off x="6553200" y="6356350"/>
            <a:ext cx="2133600" cy="365125"/>
          </a:xfrm>
        </p:spPr>
        <p:txBody>
          <a:bodyPr/>
          <a:lstStyle/>
          <a:p>
            <a:pPr>
              <a:defRPr/>
            </a:pPr>
            <a:fld id="{BE52B5EE-C013-4C39-B122-2E94B62CEA6F}" type="slidenum">
              <a:rPr lang="en-US" smtClean="0">
                <a:solidFill>
                  <a:prstClr val="black">
                    <a:tint val="75000"/>
                  </a:prstClr>
                </a:solidFill>
              </a:rPr>
              <a:pPr>
                <a:defRPr/>
              </a:pPr>
              <a:t>48</a:t>
            </a:fld>
            <a:endParaRPr lang="en-US" dirty="0">
              <a:solidFill>
                <a:prstClr val="black">
                  <a:tint val="75000"/>
                </a:prstClr>
              </a:solidFill>
            </a:endParaRPr>
          </a:p>
        </p:txBody>
      </p:sp>
      <p:pic>
        <p:nvPicPr>
          <p:cNvPr id="131" name="Picture 10" descr="green"/>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1903273" y="3780895"/>
            <a:ext cx="889000"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132" name="Rounded Rectangular Callout 131"/>
          <p:cNvSpPr/>
          <p:nvPr/>
        </p:nvSpPr>
        <p:spPr>
          <a:xfrm>
            <a:off x="228600" y="4373880"/>
            <a:ext cx="1579254" cy="381000"/>
          </a:xfrm>
          <a:prstGeom prst="wedgeRoundRectCallout">
            <a:avLst>
              <a:gd name="adj1" fmla="val 101384"/>
              <a:gd name="adj2" fmla="val -161798"/>
              <a:gd name="adj3" fmla="val 16667"/>
            </a:avLst>
          </a:prstGeom>
          <a:ln w="15875">
            <a:solidFill>
              <a:schemeClr val="bg1">
                <a:lumMod val="85000"/>
              </a:schemeClr>
            </a:solidFill>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400" i="0" dirty="0">
              <a:solidFill>
                <a:prstClr val="black"/>
              </a:solidFill>
            </a:endParaRPr>
          </a:p>
          <a:p>
            <a:pPr algn="ctr">
              <a:defRPr/>
            </a:pPr>
            <a:r>
              <a:rPr lang="en-US" sz="1400" b="1" i="0" dirty="0" smtClean="0">
                <a:solidFill>
                  <a:prstClr val="black"/>
                </a:solidFill>
              </a:rPr>
              <a:t>Brazil</a:t>
            </a:r>
            <a:r>
              <a:rPr lang="en-US" sz="1600" b="1" i="0" dirty="0" smtClean="0">
                <a:solidFill>
                  <a:prstClr val="black"/>
                </a:solidFill>
              </a:rPr>
              <a:t> </a:t>
            </a:r>
            <a:r>
              <a:rPr lang="en-US" sz="1600" b="1" i="0" dirty="0">
                <a:solidFill>
                  <a:prstClr val="black"/>
                </a:solidFill>
              </a:rPr>
              <a:t>– </a:t>
            </a:r>
            <a:r>
              <a:rPr lang="en-US" sz="1200" i="0" dirty="0">
                <a:solidFill>
                  <a:prstClr val="black"/>
                </a:solidFill>
              </a:rPr>
              <a:t>2</a:t>
            </a:r>
            <a:r>
              <a:rPr lang="en-US" sz="1200" i="0" dirty="0" smtClean="0">
                <a:solidFill>
                  <a:prstClr val="black"/>
                </a:solidFill>
              </a:rPr>
              <a:t> Centers</a:t>
            </a:r>
            <a:endParaRPr lang="en-US" sz="1200" i="0" dirty="0">
              <a:solidFill>
                <a:prstClr val="black"/>
              </a:solidFill>
            </a:endParaRPr>
          </a:p>
          <a:p>
            <a:pPr algn="ctr">
              <a:defRPr/>
            </a:pPr>
            <a:endParaRPr lang="en-US" i="0" dirty="0">
              <a:solidFill>
                <a:prstClr val="black"/>
              </a:solidFill>
            </a:endParaRPr>
          </a:p>
        </p:txBody>
      </p:sp>
      <p:sp>
        <p:nvSpPr>
          <p:cNvPr id="133" name="Oval 132"/>
          <p:cNvSpPr/>
          <p:nvPr/>
        </p:nvSpPr>
        <p:spPr>
          <a:xfrm>
            <a:off x="333172" y="4279093"/>
            <a:ext cx="762000" cy="18288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000" i="0" dirty="0" smtClean="0">
                <a:solidFill>
                  <a:prstClr val="white"/>
                </a:solidFill>
              </a:rPr>
              <a:t>400</a:t>
            </a:r>
            <a:endParaRPr lang="en-US" sz="1000" i="0" dirty="0">
              <a:solidFill>
                <a:prstClr val="white"/>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2362200"/>
            <a:ext cx="42672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i="0" dirty="0" smtClean="0">
                <a:latin typeface="Aharoni" pitchFamily="2" charset="-79"/>
                <a:cs typeface="Aharoni" pitchFamily="2" charset="-79"/>
              </a:rPr>
              <a:t>HCL </a:t>
            </a:r>
            <a:r>
              <a:rPr lang="en-US" sz="2400" b="1" i="0" dirty="0" smtClean="0">
                <a:solidFill>
                  <a:schemeClr val="tx1"/>
                </a:solidFill>
                <a:latin typeface="Myriad Pro"/>
              </a:rPr>
              <a:t>Key Offerings in High Tech: SCM, Cloud, PLM</a:t>
            </a:r>
            <a:endParaRPr lang="en-US" sz="2400" i="0" dirty="0">
              <a:solidFill>
                <a:schemeClr val="tx1"/>
              </a:solidFill>
              <a:latin typeface="Aharoni" pitchFamily="2" charset="-79"/>
              <a:cs typeface="Aharoni"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438400" y="53975"/>
            <a:ext cx="7467600" cy="477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2400" b="1" i="0" dirty="0" smtClean="0">
                <a:solidFill>
                  <a:schemeClr val="bg1"/>
                </a:solidFill>
                <a:latin typeface="Myriad Pro" pitchFamily="34" charset="0"/>
                <a:ea typeface="+mj-ea"/>
                <a:cs typeface="+mj-cs"/>
              </a:rPr>
              <a:t>HCL</a:t>
            </a:r>
            <a:r>
              <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rPr>
              <a:t> High Tech Evolution</a:t>
            </a:r>
            <a:endParaRPr kumimoji="0" lang="en-US" sz="2400" b="1" i="0" u="none" strike="noStrike" kern="1200" cap="none" spc="0" normalizeH="0" baseline="0" noProof="0" dirty="0">
              <a:ln>
                <a:noFill/>
              </a:ln>
              <a:solidFill>
                <a:schemeClr val="bg1"/>
              </a:solidFill>
              <a:effectLst/>
              <a:uLnTx/>
              <a:uFillTx/>
              <a:latin typeface="Myriad Pro" pitchFamily="34" charset="0"/>
              <a:ea typeface="+mj-ea"/>
              <a:cs typeface="+mj-cs"/>
            </a:endParaRPr>
          </a:p>
        </p:txBody>
      </p:sp>
      <p:sp>
        <p:nvSpPr>
          <p:cNvPr id="7" name="Oval 10"/>
          <p:cNvSpPr>
            <a:spLocks noChangeArrowheads="1"/>
          </p:cNvSpPr>
          <p:nvPr/>
        </p:nvSpPr>
        <p:spPr bwMode="auto">
          <a:xfrm>
            <a:off x="796290" y="735105"/>
            <a:ext cx="1413510" cy="684213"/>
          </a:xfrm>
          <a:prstGeom prst="ellipse">
            <a:avLst/>
          </a:prstGeom>
          <a:solidFill>
            <a:srgbClr val="BBB1A5"/>
          </a:solidFill>
          <a:ln w="9525">
            <a:round/>
            <a:headEnd/>
            <a:tailEnd/>
          </a:ln>
          <a:scene3d>
            <a:camera prst="legacyPerspectiveBottomLeft"/>
            <a:lightRig rig="legacyFlat3" dir="t"/>
          </a:scene3d>
          <a:sp3d extrusionH="163500" prstMaterial="legacyMatte">
            <a:bevelT w="13500" h="13500" prst="angle"/>
            <a:bevelB w="13500" h="13500" prst="angle"/>
            <a:extrusionClr>
              <a:srgbClr val="BBB1A5"/>
            </a:extrusionClr>
          </a:sp3d>
        </p:spPr>
        <p:txBody>
          <a:bodyPr wrap="none" anchor="ctr">
            <a:flatTx/>
          </a:bodyPr>
          <a:lstStyle/>
          <a:p>
            <a:r>
              <a:rPr lang="en-US" sz="1100" b="1" i="0" dirty="0" smtClean="0">
                <a:solidFill>
                  <a:schemeClr val="bg1"/>
                </a:solidFill>
                <a:latin typeface="+mn-lt"/>
                <a:cs typeface="Arial" charset="0"/>
              </a:rPr>
              <a:t>2007-08</a:t>
            </a:r>
            <a:endParaRPr lang="en-US" sz="1100" b="1" i="0" dirty="0">
              <a:solidFill>
                <a:schemeClr val="bg1"/>
              </a:solidFill>
              <a:latin typeface="+mn-lt"/>
              <a:cs typeface="Arial" charset="0"/>
            </a:endParaRPr>
          </a:p>
        </p:txBody>
      </p:sp>
      <p:sp>
        <p:nvSpPr>
          <p:cNvPr id="8" name="AutoShape 11"/>
          <p:cNvSpPr>
            <a:spLocks noChangeArrowheads="1"/>
          </p:cNvSpPr>
          <p:nvPr/>
        </p:nvSpPr>
        <p:spPr bwMode="auto">
          <a:xfrm>
            <a:off x="152401" y="1470210"/>
            <a:ext cx="2971800" cy="4701990"/>
          </a:xfrm>
          <a:prstGeom prst="roundRect">
            <a:avLst>
              <a:gd name="adj" fmla="val 12417"/>
            </a:avLst>
          </a:prstGeom>
          <a:solidFill>
            <a:srgbClr val="EAE7E4"/>
          </a:solidFill>
          <a:ln>
            <a:noFill/>
          </a:ln>
          <a:effectLst>
            <a:prstShdw prst="shdw17" dist="17961" dir="2700000">
              <a:srgbClr val="8C8B89"/>
            </a:prstShdw>
          </a:effectLst>
          <a:extLst>
            <a:ext uri="{91240B29-F687-4F45-9708-019B960494DF}">
              <a14:hiddenLine xmlns="" xmlns:a14="http://schemas.microsoft.com/office/drawing/2010/main" w="12700" algn="ctr">
                <a:solidFill>
                  <a:srgbClr val="000000"/>
                </a:solidFill>
                <a:round/>
                <a:headEnd/>
                <a:tailEnd/>
              </a14:hiddenLine>
            </a:ext>
          </a:extLst>
        </p:spPr>
        <p:txBody>
          <a:bodyPr wrap="square">
            <a:noAutofit/>
          </a:bodyPr>
          <a:lstStyle/>
          <a:p>
            <a:pPr marL="114300" indent="-114300" algn="just">
              <a:lnSpc>
                <a:spcPct val="130000"/>
              </a:lnSpc>
              <a:spcBef>
                <a:spcPct val="30000"/>
              </a:spcBef>
              <a:buFont typeface="Wingdings" pitchFamily="2" charset="2"/>
              <a:buChar char="Ø"/>
            </a:pPr>
            <a:r>
              <a:rPr lang="en-US" sz="950" i="0" dirty="0" smtClean="0">
                <a:latin typeface="+mn-lt"/>
              </a:rPr>
              <a:t>HCL And nCore team up to develop Joint Technology for the Embedded Market Space.</a:t>
            </a:r>
          </a:p>
          <a:p>
            <a:pPr marL="114300" indent="-114300" algn="just">
              <a:lnSpc>
                <a:spcPct val="130000"/>
              </a:lnSpc>
              <a:spcBef>
                <a:spcPct val="30000"/>
              </a:spcBef>
              <a:buFont typeface="Wingdings" pitchFamily="2" charset="2"/>
              <a:buChar char="Ø"/>
            </a:pPr>
            <a:r>
              <a:rPr lang="en-US" sz="950" i="0" dirty="0" smtClean="0">
                <a:latin typeface="+mn-lt"/>
              </a:rPr>
              <a:t>HCL Opens European near-shore Delivery Centre in Poland.</a:t>
            </a:r>
          </a:p>
          <a:p>
            <a:pPr marL="114300" indent="-114300" algn="just">
              <a:lnSpc>
                <a:spcPct val="130000"/>
              </a:lnSpc>
              <a:spcBef>
                <a:spcPct val="30000"/>
              </a:spcBef>
              <a:buFont typeface="Wingdings" pitchFamily="2" charset="2"/>
              <a:buChar char="Ø"/>
            </a:pPr>
            <a:r>
              <a:rPr lang="en-US" sz="950" i="0" dirty="0" smtClean="0">
                <a:latin typeface="+mn-lt"/>
              </a:rPr>
              <a:t>HCL announces Three Year deal with </a:t>
            </a:r>
            <a:r>
              <a:rPr lang="en-US" sz="950" b="1" i="0" dirty="0" smtClean="0">
                <a:latin typeface="+mn-lt"/>
              </a:rPr>
              <a:t>Celestica Inc</a:t>
            </a:r>
            <a:r>
              <a:rPr lang="en-US" sz="950" i="0" dirty="0" smtClean="0">
                <a:latin typeface="+mn-lt"/>
              </a:rPr>
              <a:t>, other clients added in this period are </a:t>
            </a:r>
            <a:r>
              <a:rPr lang="en-US" sz="950" b="1" i="0" dirty="0" smtClean="0">
                <a:latin typeface="+mn-lt"/>
              </a:rPr>
              <a:t>SIDBI, Serena Software, Merck &amp; Co., Inc.</a:t>
            </a:r>
          </a:p>
          <a:p>
            <a:pPr marL="114300" indent="-114300" algn="just">
              <a:lnSpc>
                <a:spcPct val="130000"/>
              </a:lnSpc>
              <a:spcBef>
                <a:spcPct val="30000"/>
              </a:spcBef>
              <a:buFont typeface="Wingdings" pitchFamily="2" charset="2"/>
              <a:buChar char="Ø"/>
            </a:pPr>
            <a:r>
              <a:rPr lang="en-US" sz="950" i="0" dirty="0" smtClean="0">
                <a:latin typeface="+mn-lt"/>
              </a:rPr>
              <a:t>HCL announces partnership with Mark Logic Corporation, Advanced Electronics Company In Saudi Arabia and makes Global Services Partnership with SAP to deliver joint business value through Customer centric ecosystem. Other important partner name is </a:t>
            </a:r>
            <a:r>
              <a:rPr lang="en-US" sz="950" b="1" i="0" dirty="0" smtClean="0">
                <a:latin typeface="+mn-lt"/>
              </a:rPr>
              <a:t>Adaptec, Inc,</a:t>
            </a:r>
          </a:p>
          <a:p>
            <a:pPr marL="114300" indent="-114300" algn="just">
              <a:lnSpc>
                <a:spcPct val="130000"/>
              </a:lnSpc>
              <a:spcBef>
                <a:spcPct val="30000"/>
              </a:spcBef>
              <a:buFont typeface="Wingdings" pitchFamily="2" charset="2"/>
              <a:buChar char="Ø"/>
            </a:pPr>
            <a:r>
              <a:rPr lang="en-US" sz="950" i="0" dirty="0" smtClean="0">
                <a:latin typeface="+mn-lt"/>
              </a:rPr>
              <a:t>Xerox Corporation announced a strategic global alliance with HCL Technologies. </a:t>
            </a:r>
            <a:r>
              <a:rPr lang="en-US" sz="950" b="1" i="0" dirty="0" smtClean="0">
                <a:latin typeface="+mn-lt"/>
              </a:rPr>
              <a:t>HCL will serve as a systems integrator for Xerox's managed print services offering - which helps companies control their office print environment to achieve continual cost savings and productivity gains. </a:t>
            </a:r>
          </a:p>
          <a:p>
            <a:pPr marL="114300" indent="-114300" algn="just">
              <a:lnSpc>
                <a:spcPct val="130000"/>
              </a:lnSpc>
              <a:spcBef>
                <a:spcPct val="30000"/>
              </a:spcBef>
              <a:buFont typeface="Wingdings" pitchFamily="2" charset="2"/>
              <a:buChar char="Ø"/>
            </a:pPr>
            <a:r>
              <a:rPr lang="fr-FR" sz="950" i="0" dirty="0" smtClean="0">
                <a:latin typeface="+mn-lt"/>
              </a:rPr>
              <a:t>HCL acquire </a:t>
            </a:r>
            <a:r>
              <a:rPr lang="fr-FR" sz="950" b="1" i="0" dirty="0" smtClean="0">
                <a:latin typeface="+mn-lt"/>
              </a:rPr>
              <a:t>Control Point Solutions</a:t>
            </a:r>
            <a:r>
              <a:rPr lang="fr-FR" sz="950" i="0" dirty="0" smtClean="0">
                <a:latin typeface="+mn-lt"/>
              </a:rPr>
              <a:t>, Inc.</a:t>
            </a:r>
          </a:p>
          <a:p>
            <a:pPr marL="114300" indent="-114300" algn="just">
              <a:lnSpc>
                <a:spcPct val="130000"/>
              </a:lnSpc>
              <a:spcBef>
                <a:spcPct val="30000"/>
              </a:spcBef>
              <a:buFont typeface="Wingdings" pitchFamily="2" charset="2"/>
              <a:buChar char="Ø"/>
            </a:pPr>
            <a:r>
              <a:rPr lang="en-US" sz="950" i="0" dirty="0" smtClean="0">
                <a:latin typeface="+mn-lt"/>
              </a:rPr>
              <a:t>HCL purchases </a:t>
            </a:r>
            <a:r>
              <a:rPr lang="en-US" sz="950" b="1" i="0" dirty="0" smtClean="0">
                <a:latin typeface="+mn-lt"/>
              </a:rPr>
              <a:t>6.71 Million Axon Group PLC  shares</a:t>
            </a:r>
            <a:r>
              <a:rPr lang="en-US" sz="950" i="0" dirty="0" smtClean="0">
                <a:latin typeface="+mn-lt"/>
              </a:rPr>
              <a:t>. </a:t>
            </a:r>
          </a:p>
        </p:txBody>
      </p:sp>
      <p:sp>
        <p:nvSpPr>
          <p:cNvPr id="9" name="Oval 12"/>
          <p:cNvSpPr>
            <a:spLocks noChangeArrowheads="1"/>
          </p:cNvSpPr>
          <p:nvPr/>
        </p:nvSpPr>
        <p:spPr bwMode="auto">
          <a:xfrm>
            <a:off x="3927476" y="717643"/>
            <a:ext cx="1177925" cy="684212"/>
          </a:xfrm>
          <a:prstGeom prst="ellipse">
            <a:avLst/>
          </a:prstGeom>
          <a:solidFill>
            <a:srgbClr val="FCC05D"/>
          </a:solidFill>
          <a:ln w="9525">
            <a:round/>
            <a:headEnd/>
            <a:tailEnd/>
          </a:ln>
          <a:scene3d>
            <a:camera prst="legacyPerspectiveBottomLeft"/>
            <a:lightRig rig="legacyFlat3" dir="t"/>
          </a:scene3d>
          <a:sp3d extrusionH="163500" prstMaterial="legacyMatte">
            <a:bevelT w="13500" h="13500" prst="angle"/>
            <a:bevelB w="13500" h="13500" prst="angle"/>
            <a:extrusionClr>
              <a:srgbClr val="FCC05D"/>
            </a:extrusionClr>
          </a:sp3d>
        </p:spPr>
        <p:txBody>
          <a:bodyPr wrap="none" anchor="ctr">
            <a:flatTx/>
          </a:bodyPr>
          <a:lstStyle/>
          <a:p>
            <a:r>
              <a:rPr lang="en-US" sz="1100" b="1" i="0" dirty="0" smtClean="0">
                <a:solidFill>
                  <a:schemeClr val="bg1"/>
                </a:solidFill>
                <a:latin typeface="+mn-lt"/>
                <a:cs typeface="Arial" charset="0"/>
              </a:rPr>
              <a:t>2009-2011</a:t>
            </a:r>
            <a:endParaRPr lang="en-US" sz="1100" b="1" i="0" dirty="0">
              <a:solidFill>
                <a:schemeClr val="bg1"/>
              </a:solidFill>
              <a:latin typeface="+mn-lt"/>
              <a:cs typeface="Arial" charset="0"/>
            </a:endParaRPr>
          </a:p>
        </p:txBody>
      </p:sp>
      <p:sp>
        <p:nvSpPr>
          <p:cNvPr id="10" name="AutoShape 13"/>
          <p:cNvSpPr>
            <a:spLocks noChangeArrowheads="1"/>
          </p:cNvSpPr>
          <p:nvPr/>
        </p:nvSpPr>
        <p:spPr bwMode="auto">
          <a:xfrm>
            <a:off x="3276600" y="1470210"/>
            <a:ext cx="2971799" cy="4778190"/>
          </a:xfrm>
          <a:prstGeom prst="roundRect">
            <a:avLst>
              <a:gd name="adj" fmla="val 11579"/>
            </a:avLst>
          </a:prstGeom>
          <a:solidFill>
            <a:srgbClr val="FEE7C2"/>
          </a:solidFill>
          <a:ln>
            <a:noFill/>
          </a:ln>
          <a:effectLst>
            <a:prstShdw prst="shdw17" dist="17961" dir="2700000">
              <a:srgbClr val="988B74"/>
            </a:prstShdw>
          </a:effectLst>
          <a:extLst>
            <a:ext uri="{91240B29-F687-4F45-9708-019B960494DF}">
              <a14:hiddenLine xmlns="" xmlns:a14="http://schemas.microsoft.com/office/drawing/2010/main" w="12700" algn="ctr">
                <a:solidFill>
                  <a:srgbClr val="000000"/>
                </a:solidFill>
                <a:round/>
                <a:headEnd/>
                <a:tailEnd/>
              </a14:hiddenLine>
            </a:ext>
          </a:extLst>
        </p:spPr>
        <p:txBody>
          <a:bodyPr/>
          <a:lstStyle/>
          <a:p>
            <a:pPr marL="114300" indent="-114300" algn="just">
              <a:spcBef>
                <a:spcPct val="40000"/>
              </a:spcBef>
              <a:buFont typeface="Wingdings" pitchFamily="2" charset="2"/>
              <a:buChar char="Ø"/>
            </a:pPr>
            <a:r>
              <a:rPr lang="en-US" sz="950" i="0" dirty="0" smtClean="0">
                <a:latin typeface="+mn-lt"/>
              </a:rPr>
              <a:t>HCL AXON completes carve-out of Enterprise Solutions SAP practice of UCS Group.</a:t>
            </a:r>
          </a:p>
          <a:p>
            <a:pPr marL="114300" indent="-114300" algn="just">
              <a:spcBef>
                <a:spcPct val="40000"/>
              </a:spcBef>
              <a:buFont typeface="Wingdings" pitchFamily="2" charset="2"/>
              <a:buChar char="Ø"/>
            </a:pPr>
            <a:r>
              <a:rPr lang="en-US" sz="950" i="0" dirty="0" smtClean="0">
                <a:latin typeface="+mn-lt"/>
              </a:rPr>
              <a:t>HCL  announces partnership with </a:t>
            </a:r>
            <a:r>
              <a:rPr lang="en-US" sz="950" b="1" i="0" dirty="0" smtClean="0">
                <a:latin typeface="+mn-lt"/>
              </a:rPr>
              <a:t>Optimation, Savvion, nMetric, Stellar Asia Pacific, Callatay &amp; W outers (C&amp;W), Odessa, Ketera Technologies, Ebaotech corporation, Finzsoft .</a:t>
            </a:r>
          </a:p>
          <a:p>
            <a:pPr marL="114300" indent="-114300" algn="just">
              <a:spcBef>
                <a:spcPct val="40000"/>
              </a:spcBef>
            </a:pPr>
            <a:endParaRPr lang="en-US" sz="950" b="1" i="0" dirty="0" smtClean="0">
              <a:latin typeface="+mn-lt"/>
            </a:endParaRPr>
          </a:p>
          <a:p>
            <a:pPr marL="114300" indent="-114300" algn="just">
              <a:spcBef>
                <a:spcPct val="40000"/>
              </a:spcBef>
              <a:buFont typeface="Wingdings" pitchFamily="2" charset="2"/>
              <a:buChar char="Ø"/>
            </a:pPr>
            <a:r>
              <a:rPr lang="en-US" sz="950" i="0" dirty="0" smtClean="0">
                <a:latin typeface="+mn-lt"/>
              </a:rPr>
              <a:t>HCL </a:t>
            </a:r>
            <a:r>
              <a:rPr lang="en-US" sz="950" b="1" i="0" dirty="0" smtClean="0">
                <a:latin typeface="+mn-lt"/>
              </a:rPr>
              <a:t>AXON And NextLabs </a:t>
            </a:r>
            <a:r>
              <a:rPr lang="en-US" sz="950" i="0" dirty="0" smtClean="0">
                <a:latin typeface="+mn-lt"/>
              </a:rPr>
              <a:t>forge strategic Go-to-market partnership agreement to enhance Customer Data Security.</a:t>
            </a:r>
          </a:p>
          <a:p>
            <a:pPr marL="114300" indent="-114300" algn="just">
              <a:spcBef>
                <a:spcPct val="40000"/>
              </a:spcBef>
            </a:pPr>
            <a:endParaRPr lang="en-US" sz="950" i="0" dirty="0" smtClean="0">
              <a:latin typeface="+mn-lt"/>
            </a:endParaRPr>
          </a:p>
          <a:p>
            <a:pPr marL="57150" lvl="1" indent="53975"/>
            <a:endParaRPr lang="en-US" sz="950" i="0" dirty="0" smtClean="0">
              <a:latin typeface="+mn-lt"/>
            </a:endParaRPr>
          </a:p>
          <a:p>
            <a:pPr marL="57150" lvl="1" indent="53975">
              <a:buFont typeface="Wingdings" pitchFamily="2" charset="2"/>
              <a:buChar char="Ø"/>
            </a:pPr>
            <a:r>
              <a:rPr lang="en-US" sz="950" i="0" dirty="0" smtClean="0">
                <a:latin typeface="+mn-lt"/>
              </a:rPr>
              <a:t>HCL enters into </a:t>
            </a:r>
            <a:r>
              <a:rPr lang="en-US" sz="950" b="1" i="0" dirty="0" smtClean="0">
                <a:latin typeface="+mn-lt"/>
              </a:rPr>
              <a:t>Global SAP ERP Services and Project Engagement </a:t>
            </a:r>
            <a:r>
              <a:rPr lang="en-US" sz="950" i="0" dirty="0" smtClean="0">
                <a:latin typeface="+mn-lt"/>
              </a:rPr>
              <a:t>with the </a:t>
            </a:r>
            <a:r>
              <a:rPr lang="en-US" sz="950" b="1" i="0" dirty="0" smtClean="0">
                <a:latin typeface="+mn-lt"/>
              </a:rPr>
              <a:t>Linde Group</a:t>
            </a:r>
            <a:r>
              <a:rPr lang="en-US" sz="950" i="0" dirty="0" smtClean="0">
                <a:latin typeface="+mn-lt"/>
              </a:rPr>
              <a:t>.</a:t>
            </a:r>
          </a:p>
          <a:p>
            <a:pPr marL="57150" lvl="1" indent="53975"/>
            <a:endParaRPr lang="en-US" sz="950" b="1" i="0" dirty="0" smtClean="0">
              <a:latin typeface="+mn-lt"/>
            </a:endParaRPr>
          </a:p>
          <a:p>
            <a:pPr marL="55563" lvl="1">
              <a:buFont typeface="Wingdings" pitchFamily="2" charset="2"/>
              <a:buChar char="Ø"/>
            </a:pPr>
            <a:r>
              <a:rPr lang="en-US" sz="950" i="0" dirty="0" smtClean="0">
                <a:latin typeface="+mn-lt"/>
              </a:rPr>
              <a:t>HCL Technologies Limited signs Five-Year, strategic engagement agreement with MSD</a:t>
            </a:r>
          </a:p>
          <a:p>
            <a:pPr marL="55563" lvl="1">
              <a:buFont typeface="Wingdings" pitchFamily="2" charset="2"/>
              <a:buChar char="Ø"/>
            </a:pPr>
            <a:endParaRPr lang="en-US" sz="950" i="0" dirty="0" smtClean="0">
              <a:latin typeface="+mn-lt"/>
            </a:endParaRPr>
          </a:p>
          <a:p>
            <a:pPr marL="55563" lvl="1">
              <a:buFont typeface="Wingdings" pitchFamily="2" charset="2"/>
              <a:buChar char="Ø"/>
            </a:pPr>
            <a:r>
              <a:rPr lang="en-US" sz="950" i="0" dirty="0" smtClean="0">
                <a:latin typeface="+mn-lt"/>
              </a:rPr>
              <a:t>Key client added in this time frame are: </a:t>
            </a:r>
            <a:r>
              <a:rPr lang="en-US" sz="950" b="1" i="0" dirty="0" smtClean="0">
                <a:latin typeface="+mn-lt"/>
              </a:rPr>
              <a:t>Nokia, Microsoft (8.48b$ ), Electrolux, Sgx Signs, AI Majdouie Group, Array networks, Bluewater power, Hawlian electric.</a:t>
            </a:r>
          </a:p>
          <a:p>
            <a:pPr marL="0" lvl="1"/>
            <a:endParaRPr lang="en-US" sz="950" b="1" i="0" dirty="0" smtClean="0">
              <a:latin typeface="+mn-lt"/>
            </a:endParaRPr>
          </a:p>
          <a:p>
            <a:pPr marL="0" lvl="1">
              <a:buFont typeface="Wingdings" pitchFamily="2" charset="2"/>
              <a:buChar char="Ø"/>
            </a:pPr>
            <a:r>
              <a:rPr lang="en-US" sz="950" i="0" dirty="0" smtClean="0">
                <a:latin typeface="+mn-lt"/>
              </a:rPr>
              <a:t>HCL announces partnership with Texas Instruments</a:t>
            </a:r>
            <a:endParaRPr lang="en-US" sz="950" b="1" i="0" dirty="0" smtClean="0">
              <a:latin typeface="+mn-lt"/>
            </a:endParaRPr>
          </a:p>
          <a:p>
            <a:pPr marL="0" lvl="1"/>
            <a:endParaRPr lang="en-US" sz="950" b="1" i="0" dirty="0" smtClean="0">
              <a:latin typeface="+mn-lt"/>
            </a:endParaRPr>
          </a:p>
          <a:p>
            <a:pPr marL="0" lvl="1">
              <a:buFont typeface="Wingdings" pitchFamily="2" charset="2"/>
              <a:buChar char="Ø"/>
            </a:pPr>
            <a:r>
              <a:rPr lang="en-US" sz="950" i="0" dirty="0" smtClean="0">
                <a:latin typeface="+mn-lt"/>
              </a:rPr>
              <a:t>HCL Signs Deal with Novotech to implement Oracle's Siebel Clinical Trial Management System</a:t>
            </a:r>
          </a:p>
          <a:p>
            <a:pPr marL="0" lvl="1"/>
            <a:endParaRPr lang="en-US" sz="950" i="0" dirty="0" smtClean="0">
              <a:latin typeface="+mn-lt"/>
            </a:endParaRPr>
          </a:p>
          <a:p>
            <a:pPr marL="114300" indent="-114300" algn="just">
              <a:lnSpc>
                <a:spcPct val="130000"/>
              </a:lnSpc>
              <a:spcBef>
                <a:spcPct val="40000"/>
              </a:spcBef>
              <a:buClr>
                <a:srgbClr val="4E84C4"/>
              </a:buClr>
              <a:buFontTx/>
              <a:buChar char="•"/>
            </a:pPr>
            <a:endParaRPr lang="en-US" sz="950" dirty="0">
              <a:latin typeface="+mn-lt"/>
            </a:endParaRPr>
          </a:p>
        </p:txBody>
      </p:sp>
      <p:sp>
        <p:nvSpPr>
          <p:cNvPr id="11" name="Oval 12"/>
          <p:cNvSpPr>
            <a:spLocks noChangeArrowheads="1"/>
          </p:cNvSpPr>
          <p:nvPr/>
        </p:nvSpPr>
        <p:spPr bwMode="auto">
          <a:xfrm>
            <a:off x="7162800" y="773907"/>
            <a:ext cx="1177925" cy="673893"/>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en-US" sz="1100" b="1" i="0" dirty="0" smtClean="0">
                <a:solidFill>
                  <a:schemeClr val="bg1"/>
                </a:solidFill>
                <a:cs typeface="Arial" charset="0"/>
              </a:rPr>
              <a:t>2012-13</a:t>
            </a:r>
            <a:endParaRPr lang="en-US" sz="1100" b="1" i="0" dirty="0">
              <a:solidFill>
                <a:schemeClr val="bg1"/>
              </a:solidFill>
              <a:cs typeface="Arial" charset="0"/>
            </a:endParaRPr>
          </a:p>
        </p:txBody>
      </p:sp>
      <p:sp>
        <p:nvSpPr>
          <p:cNvPr id="12" name="AutoShape 13"/>
          <p:cNvSpPr>
            <a:spLocks noChangeArrowheads="1"/>
          </p:cNvSpPr>
          <p:nvPr/>
        </p:nvSpPr>
        <p:spPr bwMode="auto">
          <a:xfrm>
            <a:off x="6400800" y="1497214"/>
            <a:ext cx="2743200" cy="4751186"/>
          </a:xfrm>
          <a:prstGeom prst="roundRect">
            <a:avLst>
              <a:gd name="adj" fmla="val 11579"/>
            </a:avLst>
          </a:prstGeom>
          <a:ln/>
        </p:spPr>
        <p:style>
          <a:lnRef idx="1">
            <a:schemeClr val="accent1"/>
          </a:lnRef>
          <a:fillRef idx="2">
            <a:schemeClr val="accent1"/>
          </a:fillRef>
          <a:effectRef idx="1">
            <a:schemeClr val="accent1"/>
          </a:effectRef>
          <a:fontRef idx="minor">
            <a:schemeClr val="dk1"/>
          </a:fontRef>
        </p:style>
        <p:txBody>
          <a:bodyPr/>
          <a:lstStyle/>
          <a:p>
            <a:pPr marL="0" lvl="1">
              <a:buFont typeface="Wingdings" pitchFamily="2" charset="2"/>
              <a:buChar char="Ø"/>
            </a:pPr>
            <a:r>
              <a:rPr lang="en-US" sz="950" i="0" dirty="0" smtClean="0"/>
              <a:t>HCL enters into strategic relationship with </a:t>
            </a:r>
            <a:r>
              <a:rPr lang="en-US" sz="950" b="1" i="0" dirty="0" smtClean="0"/>
              <a:t>State Street to provide BPO services, Linedata, Hybris, Siemens PLM, PLM Software.</a:t>
            </a:r>
          </a:p>
          <a:p>
            <a:pPr marL="0" lvl="1"/>
            <a:endParaRPr lang="en-US" sz="950" b="1" i="0" dirty="0" smtClean="0"/>
          </a:p>
          <a:p>
            <a:pPr marL="0" lvl="1">
              <a:buFont typeface="Wingdings" pitchFamily="2" charset="2"/>
              <a:buChar char="Ø"/>
            </a:pPr>
            <a:r>
              <a:rPr lang="en-US" sz="950" i="0" dirty="0" smtClean="0"/>
              <a:t>Key clients added in this time period are: </a:t>
            </a:r>
          </a:p>
          <a:p>
            <a:pPr marL="457200" lvl="2">
              <a:buFont typeface="Arial" pitchFamily="34" charset="0"/>
              <a:buChar char="•"/>
            </a:pPr>
            <a:r>
              <a:rPr lang="en-US" sz="950" b="1" i="0" dirty="0" smtClean="0"/>
              <a:t>UPM Kymmene</a:t>
            </a:r>
          </a:p>
          <a:p>
            <a:pPr marL="457200" lvl="2">
              <a:buFont typeface="Arial" pitchFamily="34" charset="0"/>
              <a:buChar char="•"/>
            </a:pPr>
            <a:r>
              <a:rPr lang="en-US" sz="950" b="1" i="0" dirty="0" smtClean="0"/>
              <a:t> Grindpoint, </a:t>
            </a:r>
          </a:p>
          <a:p>
            <a:pPr marL="457200" lvl="2">
              <a:buFont typeface="Arial" pitchFamily="34" charset="0"/>
              <a:buChar char="•"/>
            </a:pPr>
            <a:r>
              <a:rPr lang="en-US" sz="950" b="1" i="0" dirty="0" smtClean="0"/>
              <a:t>Manitowoc, </a:t>
            </a:r>
          </a:p>
          <a:p>
            <a:pPr marL="457200" lvl="2">
              <a:buFont typeface="Arial" pitchFamily="34" charset="0"/>
              <a:buChar char="•"/>
            </a:pPr>
            <a:r>
              <a:rPr lang="en-US" sz="950" b="1" i="0" dirty="0" smtClean="0"/>
              <a:t>Cobham, </a:t>
            </a:r>
          </a:p>
          <a:p>
            <a:pPr marL="457200" lvl="2">
              <a:buFont typeface="Arial" pitchFamily="34" charset="0"/>
              <a:buChar char="•"/>
            </a:pPr>
            <a:r>
              <a:rPr lang="en-US" sz="950" b="1" i="0" dirty="0" smtClean="0"/>
              <a:t>Vestas, </a:t>
            </a:r>
          </a:p>
          <a:p>
            <a:pPr marL="457200" lvl="2">
              <a:buFont typeface="Arial" pitchFamily="34" charset="0"/>
              <a:buChar char="•"/>
            </a:pPr>
            <a:r>
              <a:rPr lang="en-US" sz="950" b="1" i="0" dirty="0" smtClean="0"/>
              <a:t>Freescale semiconductors, </a:t>
            </a:r>
          </a:p>
          <a:p>
            <a:pPr marL="457200" lvl="2">
              <a:buFont typeface="Arial" pitchFamily="34" charset="0"/>
              <a:buChar char="•"/>
            </a:pPr>
            <a:r>
              <a:rPr lang="en-US" sz="950" b="1" i="0" dirty="0" smtClean="0"/>
              <a:t>Philips India</a:t>
            </a:r>
          </a:p>
          <a:p>
            <a:pPr marL="457200" lvl="2">
              <a:buFont typeface="Wingdings" pitchFamily="2" charset="2"/>
              <a:buChar char="Ø"/>
            </a:pPr>
            <a:endParaRPr lang="en-US" sz="950" b="1" i="0" dirty="0" smtClean="0"/>
          </a:p>
          <a:p>
            <a:pPr marL="0" lvl="1">
              <a:buFont typeface="Wingdings" pitchFamily="2" charset="2"/>
              <a:buChar char="Ø"/>
            </a:pPr>
            <a:r>
              <a:rPr lang="en-US" sz="950" i="0" dirty="0" smtClean="0"/>
              <a:t>The Enterprise Application Services (EAS) division of HCL Technologies Ltd announced that it has signed a transformational engagement with D+M Group (D&amp;M Holdings, Inc.) to provide services in support of the deployment of SAP solutions.</a:t>
            </a:r>
          </a:p>
          <a:p>
            <a:pPr marL="0" lvl="1">
              <a:buFont typeface="Wingdings" pitchFamily="2" charset="2"/>
              <a:buChar char="Ø"/>
            </a:pPr>
            <a:endParaRPr lang="en-US" sz="950" i="0" dirty="0" smtClean="0"/>
          </a:p>
          <a:p>
            <a:pPr marL="0" lvl="1">
              <a:buFont typeface="Wingdings" pitchFamily="2" charset="2"/>
              <a:buChar char="Ø"/>
            </a:pPr>
            <a:r>
              <a:rPr lang="en-US" sz="950" i="0" dirty="0" smtClean="0"/>
              <a:t>HCL AXON announced that it has successfully developed a joint enterprise mobility solution on its </a:t>
            </a:r>
            <a:r>
              <a:rPr lang="en-US" sz="950" b="1" i="0" dirty="0" smtClean="0"/>
              <a:t>HCL Citizen Connect platform as part of their global strategic alliance with Radio IP Software</a:t>
            </a:r>
            <a:r>
              <a:rPr lang="en-US" sz="950" i="0" dirty="0" smtClean="0"/>
              <a:t>, the developer of advanced mobile virtual private network (MVPN) solutions.</a:t>
            </a:r>
          </a:p>
          <a:p>
            <a:pPr marL="0" lvl="1">
              <a:buFont typeface="Arial" pitchFamily="34" charset="0"/>
              <a:buChar char="•"/>
            </a:pPr>
            <a:endParaRPr lang="en-US" sz="950" i="0" dirty="0" smtClean="0"/>
          </a:p>
          <a:p>
            <a:pPr marL="0" lvl="1">
              <a:buFont typeface="Arial" pitchFamily="34" charset="0"/>
              <a:buChar char="•"/>
            </a:pPr>
            <a:endParaRPr lang="en-US" sz="950" i="0" dirty="0" smtClean="0"/>
          </a:p>
        </p:txBody>
      </p:sp>
      <p:sp>
        <p:nvSpPr>
          <p:cNvPr id="14" name="Right Arrow 13"/>
          <p:cNvSpPr/>
          <p:nvPr/>
        </p:nvSpPr>
        <p:spPr>
          <a:xfrm>
            <a:off x="2731451" y="936273"/>
            <a:ext cx="697549" cy="484632"/>
          </a:xfrm>
          <a:prstGeom prst="rightArrow">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endParaRPr lang="en-US" sz="1200" dirty="0" smtClean="0">
              <a:solidFill>
                <a:schemeClr val="tx1"/>
              </a:solidFill>
              <a:latin typeface="+mj-lt"/>
            </a:endParaRPr>
          </a:p>
        </p:txBody>
      </p:sp>
      <p:sp>
        <p:nvSpPr>
          <p:cNvPr id="15" name="Right Arrow 14"/>
          <p:cNvSpPr/>
          <p:nvPr/>
        </p:nvSpPr>
        <p:spPr>
          <a:xfrm>
            <a:off x="5931851" y="936273"/>
            <a:ext cx="697549" cy="484632"/>
          </a:xfrm>
          <a:prstGeom prst="rightArrow">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endParaRPr lang="en-US" sz="1200" dirty="0" smtClean="0">
              <a:solidFill>
                <a:schemeClr val="tx1"/>
              </a:solidFill>
              <a:latin typeface="+mj-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47"/>
          <p:cNvGraphicFramePr>
            <a:graphicFrameLocks noGrp="1"/>
          </p:cNvGraphicFramePr>
          <p:nvPr>
            <p:extLst>
              <p:ext uri="{D42A27DB-BD31-4B8C-83A1-F6EECF244321}">
                <p14:modId xmlns="" xmlns:p14="http://schemas.microsoft.com/office/powerpoint/2010/main" val="200876095"/>
              </p:ext>
            </p:extLst>
          </p:nvPr>
        </p:nvGraphicFramePr>
        <p:xfrm>
          <a:off x="133950" y="1143000"/>
          <a:ext cx="8850552" cy="4960941"/>
        </p:xfrm>
        <a:graphic>
          <a:graphicData uri="http://schemas.openxmlformats.org/drawingml/2006/table">
            <a:tbl>
              <a:tblPr firstCol="1">
                <a:tableStyleId>{5940675A-B579-460E-94D1-54222C63F5DA}</a:tableStyleId>
              </a:tblPr>
              <a:tblGrid>
                <a:gridCol w="1789075"/>
                <a:gridCol w="7061477"/>
              </a:tblGrid>
              <a:tr h="1339461">
                <a:tc>
                  <a:txBody>
                    <a:bodyPr/>
                    <a:lstStyle/>
                    <a:p>
                      <a:pPr algn="ctr">
                        <a:lnSpc>
                          <a:spcPct val="150000"/>
                        </a:lnSpc>
                      </a:pPr>
                      <a:r>
                        <a:rPr lang="en-US" sz="1400" b="1" dirty="0" smtClean="0">
                          <a:solidFill>
                            <a:srgbClr val="00B0F0"/>
                          </a:solidFill>
                        </a:rPr>
                        <a:t>SAP&amp; CRM-Enterprise</a:t>
                      </a:r>
                      <a:r>
                        <a:rPr lang="en-US" sz="1400" b="1" baseline="0" dirty="0" smtClean="0">
                          <a:solidFill>
                            <a:srgbClr val="00B0F0"/>
                          </a:solidFill>
                        </a:rPr>
                        <a:t> Application Management Services</a:t>
                      </a:r>
                      <a:endParaRPr lang="en-US" sz="1400" b="1" dirty="0" smtClean="0">
                        <a:solidFill>
                          <a:srgbClr val="00B0F0"/>
                        </a:solidFill>
                        <a:latin typeface="Aharoni" pitchFamily="2" charset="-79"/>
                        <a:cs typeface="Aharoni" pitchFamily="2" charset="-79"/>
                      </a:endParaRPr>
                    </a:p>
                  </a:txBody>
                  <a:tcPr anchor="ctr" horzOverflow="overflow"/>
                </a:tc>
                <a:tc>
                  <a:txBody>
                    <a:bodyPr/>
                    <a:lstStyle/>
                    <a:p>
                      <a:pPr marL="342900" indent="-342900" algn="l" eaLnBrk="0" hangingPunct="0">
                        <a:lnSpc>
                          <a:spcPct val="100000"/>
                        </a:lnSpc>
                        <a:spcBef>
                          <a:spcPct val="20000"/>
                        </a:spcBef>
                        <a:buClr>
                          <a:srgbClr val="4E84C4"/>
                        </a:buClr>
                        <a:buFont typeface="Wingdings" panose="05000000000000000000" pitchFamily="2" charset="2"/>
                        <a:buNone/>
                        <a:defRPr/>
                      </a:pPr>
                      <a:r>
                        <a:rPr lang="en-US" sz="1400" dirty="0" smtClean="0"/>
                        <a:t>         </a:t>
                      </a:r>
                      <a:r>
                        <a:rPr lang="en-US" sz="1200" dirty="0" smtClean="0"/>
                        <a:t>HCL has been providing Enterprise Application Management and Support (AMS) services to customers across the globe for over 15 years. We offer a mature SAP Application Management Service model where across the application lifecycle — right from transition to steady state — we deliver continuous business improvements, by leveraging innovative offerings, tools, methodologies and industry’s most SAP experienced resources.</a:t>
                      </a:r>
                      <a:endParaRPr lang="en-US" sz="1200" dirty="0" smtClean="0">
                        <a:solidFill>
                          <a:srgbClr val="000000"/>
                        </a:solidFill>
                        <a:latin typeface="+mn-lt"/>
                        <a:ea typeface="+mn-ea"/>
                        <a:cs typeface="Arial"/>
                      </a:endParaRPr>
                    </a:p>
                  </a:txBody>
                  <a:tcPr anchor="ctr" horzOverflow="overflow"/>
                </a:tc>
              </a:tr>
              <a:tr h="1230989">
                <a:tc>
                  <a:txBody>
                    <a:bodyPr/>
                    <a:lstStyle/>
                    <a:p>
                      <a:pPr algn="ctr">
                        <a:lnSpc>
                          <a:spcPct val="150000"/>
                        </a:lnSpc>
                      </a:pPr>
                      <a:r>
                        <a:rPr lang="en-US" sz="1400" b="1" dirty="0" smtClean="0">
                          <a:solidFill>
                            <a:srgbClr val="00B0F0"/>
                          </a:solidFill>
                        </a:rPr>
                        <a:t>Supply</a:t>
                      </a:r>
                      <a:r>
                        <a:rPr lang="en-US" sz="1400" b="1" baseline="0" dirty="0" smtClean="0">
                          <a:solidFill>
                            <a:srgbClr val="00B0F0"/>
                          </a:solidFill>
                        </a:rPr>
                        <a:t> Chain Analytics Solution</a:t>
                      </a:r>
                      <a:endParaRPr lang="en-US" sz="1400" b="1" dirty="0">
                        <a:solidFill>
                          <a:srgbClr val="00B0F0"/>
                        </a:solidFill>
                        <a:latin typeface="Aharoni" pitchFamily="2" charset="-79"/>
                        <a:cs typeface="Aharoni" pitchFamily="2" charset="-79"/>
                      </a:endParaRPr>
                    </a:p>
                  </a:txBody>
                  <a:tcPr anchor="ctr" horzOverflow="overflow"/>
                </a:tc>
                <a:tc>
                  <a:txBody>
                    <a:bodyPr/>
                    <a:lstStyle/>
                    <a:p>
                      <a:pPr marL="285750" marR="0" lvl="0" indent="-285750" algn="l" defTabSz="914400" rtl="0" eaLnBrk="0" fontAlgn="base" latinLnBrk="0" hangingPunct="0">
                        <a:lnSpc>
                          <a:spcPct val="100000"/>
                        </a:lnSpc>
                        <a:spcBef>
                          <a:spcPct val="30000"/>
                        </a:spcBef>
                        <a:spcAft>
                          <a:spcPct val="0"/>
                        </a:spcAft>
                        <a:buClr>
                          <a:srgbClr val="4E84C4"/>
                        </a:buClr>
                        <a:buSzTx/>
                        <a:buFont typeface="Wingdings" panose="05000000000000000000" pitchFamily="2" charset="2"/>
                        <a:buNone/>
                        <a:tabLst/>
                        <a:defRPr/>
                      </a:pPr>
                      <a:r>
                        <a:rPr lang="en-US" sz="1400" dirty="0" smtClean="0"/>
                        <a:t>       </a:t>
                      </a:r>
                      <a:r>
                        <a:rPr lang="en-US" sz="1200" dirty="0" smtClean="0"/>
                        <a:t>HCL Enterprise Application Services (EAS) provides robust Supply Chain Management solutions</a:t>
                      </a:r>
                      <a:r>
                        <a:rPr lang="en-US" sz="1200" baseline="0" dirty="0" smtClean="0"/>
                        <a:t> </a:t>
                      </a:r>
                      <a:r>
                        <a:rPr lang="en-US" sz="1200" dirty="0" smtClean="0"/>
                        <a:t>with advanced features and benefits helping organizations to generate value and enable their business through a more adaptive supply chain network thus reducing inventory whilst increasing service quality by collaboration, planning, execution and monitoring of activities across the supply chain.</a:t>
                      </a:r>
                      <a:endParaRPr lang="en-US" sz="1200" i="0" dirty="0" smtClean="0"/>
                    </a:p>
                  </a:txBody>
                  <a:tcPr anchor="ctr" horzOverflow="overflow"/>
                </a:tc>
              </a:tr>
              <a:tr h="953831">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400" b="1" dirty="0" smtClean="0">
                          <a:solidFill>
                            <a:srgbClr val="00B0F0"/>
                          </a:solidFill>
                        </a:rPr>
                        <a:t>Product</a:t>
                      </a:r>
                      <a:r>
                        <a:rPr lang="en-US" sz="1400" b="1" baseline="0" dirty="0" smtClean="0">
                          <a:solidFill>
                            <a:srgbClr val="00B0F0"/>
                          </a:solidFill>
                        </a:rPr>
                        <a:t> Life Cycle Management</a:t>
                      </a:r>
                      <a:endParaRPr lang="en-US" sz="1400" b="1" dirty="0" smtClean="0">
                        <a:solidFill>
                          <a:srgbClr val="00B0F0"/>
                        </a:solidFill>
                        <a:latin typeface="Aharoni" pitchFamily="2" charset="-79"/>
                        <a:cs typeface="Aharoni" pitchFamily="2" charset="-79"/>
                      </a:endParaRPr>
                    </a:p>
                  </a:txBody>
                  <a:tcPr anchor="ctr" horzOverflow="overflow"/>
                </a:tc>
                <a:tc>
                  <a:txBody>
                    <a:bodyPr/>
                    <a:lstStyle/>
                    <a:p>
                      <a:pPr marL="285750" marR="0" lvl="0" indent="-285750" algn="l" defTabSz="914400" rtl="0" eaLnBrk="0" fontAlgn="base" latinLnBrk="0" hangingPunct="0">
                        <a:lnSpc>
                          <a:spcPct val="100000"/>
                        </a:lnSpc>
                        <a:spcBef>
                          <a:spcPct val="30000"/>
                        </a:spcBef>
                        <a:spcAft>
                          <a:spcPct val="0"/>
                        </a:spcAft>
                        <a:buClr>
                          <a:srgbClr val="4E84C4"/>
                        </a:buClr>
                        <a:buSzTx/>
                        <a:buFont typeface="Wingdings" pitchFamily="2" charset="2"/>
                        <a:buNone/>
                        <a:tabLst/>
                        <a:defRPr/>
                      </a:pPr>
                      <a:r>
                        <a:rPr lang="en-US" sz="1400" baseline="0" dirty="0" smtClean="0"/>
                        <a:t>       </a:t>
                      </a:r>
                      <a:r>
                        <a:rPr lang="en-US" sz="1200" dirty="0" smtClean="0"/>
                        <a:t>HCL helps its customers in creating and delivering innovative products and services which give them a cutting edge over competitors. HCL provides configuration and customization of SAP PLM solution which helps in reducing "Time to Market" and adding value throughout the product development lifecycle</a:t>
                      </a:r>
                      <a:endParaRPr lang="en-US" sz="1200" dirty="0" smtClean="0">
                        <a:latin typeface="+mn-lt"/>
                        <a:cs typeface="Arial" pitchFamily="34" charset="0"/>
                      </a:endParaRPr>
                    </a:p>
                  </a:txBody>
                  <a:tcPr anchor="ctr" horzOverflow="overflow"/>
                </a:tc>
              </a:tr>
              <a:tr h="1084481">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400" b="1" dirty="0" smtClean="0">
                          <a:solidFill>
                            <a:srgbClr val="00B0F0"/>
                          </a:solidFill>
                        </a:rPr>
                        <a:t>Cloud Services</a:t>
                      </a:r>
                      <a:endParaRPr lang="en-US" sz="1400" b="1" dirty="0" smtClean="0">
                        <a:solidFill>
                          <a:srgbClr val="00B0F0"/>
                        </a:solidFill>
                        <a:latin typeface="+mn-lt"/>
                        <a:cs typeface="Aharoni" pitchFamily="2" charset="-79"/>
                      </a:endParaRPr>
                    </a:p>
                  </a:txBody>
                  <a:tcPr anchor="ctr" horzOverflow="overflow"/>
                </a:tc>
                <a:tc>
                  <a:txBody>
                    <a:bodyPr/>
                    <a:lstStyle/>
                    <a:p>
                      <a:pPr marL="280988" indent="0"/>
                      <a:r>
                        <a:rPr lang="en-US" sz="1200" dirty="0" smtClean="0"/>
                        <a:t> HCL is a formidable cloud service partner for global organizations with coherent thinking and strategy in place.</a:t>
                      </a:r>
                      <a:r>
                        <a:rPr lang="en-US" sz="1200" baseline="0" dirty="0" smtClean="0"/>
                        <a:t> </a:t>
                      </a:r>
                      <a:r>
                        <a:rPr lang="en-US" sz="1200" dirty="0" smtClean="0"/>
                        <a:t>HCL work with 8 out of Top 10 ISV's in their Cloud Initiatives</a:t>
                      </a:r>
                      <a:r>
                        <a:rPr lang="en-US" sz="1200" baseline="0" dirty="0" smtClean="0"/>
                        <a:t> </a:t>
                      </a:r>
                      <a:r>
                        <a:rPr lang="en-US" sz="1200" dirty="0" smtClean="0"/>
                        <a:t>HCL's approach is centered on building &amp; providing competency based services such as Cloud Assessment, Implementation &amp; Migration to Private, Public and Hybrid Clouds and Cloud Operations services. </a:t>
                      </a:r>
                      <a:endParaRPr lang="en-US" sz="1200" b="0" i="0" dirty="0" smtClean="0">
                        <a:solidFill>
                          <a:schemeClr val="tx1"/>
                        </a:solidFill>
                        <a:latin typeface="+mn-lt"/>
                        <a:ea typeface="+mn-ea"/>
                        <a:cs typeface="+mn-cs"/>
                      </a:endParaRPr>
                    </a:p>
                  </a:txBody>
                  <a:tcPr anchor="ctr" horzOverflow="overflow"/>
                </a:tc>
              </a:tr>
            </a:tbl>
          </a:graphicData>
        </a:graphic>
      </p:graphicFrame>
      <p:sp>
        <p:nvSpPr>
          <p:cNvPr id="3" name="Rectangle 2"/>
          <p:cNvSpPr txBox="1">
            <a:spLocks noChangeArrowheads="1"/>
          </p:cNvSpPr>
          <p:nvPr/>
        </p:nvSpPr>
        <p:spPr bwMode="auto">
          <a:xfrm>
            <a:off x="1219200" y="0"/>
            <a:ext cx="7467600" cy="685800"/>
          </a:xfrm>
          <a:prstGeom prst="rect">
            <a:avLst/>
          </a:prstGeom>
          <a:noFill/>
          <a:ln w="9525">
            <a:noFill/>
            <a:miter lim="800000"/>
            <a:headEnd/>
            <a:tailEnd/>
          </a:ln>
        </p:spPr>
        <p:txBody>
          <a:bodyPr anchor="ctr"/>
          <a:lstStyle/>
          <a:p>
            <a:pPr>
              <a:defRPr/>
            </a:pPr>
            <a:r>
              <a:rPr lang="en-US" sz="2400" b="1" i="0" dirty="0" smtClean="0">
                <a:solidFill>
                  <a:prstClr val="white"/>
                </a:solidFill>
                <a:latin typeface="Myriad Pro"/>
              </a:rPr>
              <a:t>HCL Key Offerings in High Tech: </a:t>
            </a:r>
          </a:p>
          <a:p>
            <a:pPr>
              <a:defRPr/>
            </a:pPr>
            <a:r>
              <a:rPr lang="en-US" sz="2400" b="1" i="0" dirty="0" smtClean="0">
                <a:solidFill>
                  <a:prstClr val="white"/>
                </a:solidFill>
                <a:latin typeface="Myriad Pro"/>
              </a:rPr>
              <a:t>Service Focus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4800" y="0"/>
            <a:ext cx="8382000" cy="685800"/>
          </a:xfrm>
          <a:prstGeom prst="rect">
            <a:avLst/>
          </a:prstGeom>
          <a:noFill/>
          <a:ln w="9525">
            <a:noFill/>
            <a:miter lim="800000"/>
            <a:headEnd/>
            <a:tailEnd/>
          </a:ln>
        </p:spPr>
        <p:txBody>
          <a:bodyPr anchor="ctr"/>
          <a:lstStyle/>
          <a:p>
            <a:pPr algn="ctr">
              <a:defRPr/>
            </a:pPr>
            <a:r>
              <a:rPr lang="en-US" sz="2400" b="1" i="0" dirty="0" smtClean="0">
                <a:solidFill>
                  <a:prstClr val="white"/>
                </a:solidFill>
                <a:latin typeface="Myriad Pro"/>
              </a:rPr>
              <a:t>Key Offerings in High Tech: </a:t>
            </a:r>
          </a:p>
          <a:p>
            <a:pPr algn="ctr">
              <a:defRPr/>
            </a:pPr>
            <a:r>
              <a:rPr lang="en-US" sz="2400" b="1" i="0" dirty="0" smtClean="0">
                <a:solidFill>
                  <a:prstClr val="white"/>
                </a:solidFill>
                <a:latin typeface="Myriad Pro"/>
              </a:rPr>
              <a:t>Supply Chain Analytics</a:t>
            </a:r>
            <a:endParaRPr lang="en-US" sz="2400" b="1" i="0" dirty="0">
              <a:solidFill>
                <a:prstClr val="white"/>
              </a:solidFill>
              <a:latin typeface="Myriad Pro"/>
            </a:endParaRPr>
          </a:p>
        </p:txBody>
      </p:sp>
      <p:sp>
        <p:nvSpPr>
          <p:cNvPr id="3" name="TextBox 2"/>
          <p:cNvSpPr txBox="1"/>
          <p:nvPr/>
        </p:nvSpPr>
        <p:spPr>
          <a:xfrm>
            <a:off x="38500" y="1189672"/>
            <a:ext cx="14478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Overview</a:t>
            </a:r>
            <a:endParaRPr lang="en-US" sz="1100" b="1" i="0" dirty="0">
              <a:latin typeface="Aharoni" pitchFamily="2" charset="-79"/>
              <a:cs typeface="Aharoni" pitchFamily="2" charset="-79"/>
            </a:endParaRPr>
          </a:p>
        </p:txBody>
      </p:sp>
      <p:sp>
        <p:nvSpPr>
          <p:cNvPr id="4" name="TextBox 3"/>
          <p:cNvSpPr txBox="1"/>
          <p:nvPr/>
        </p:nvSpPr>
        <p:spPr>
          <a:xfrm>
            <a:off x="1570524" y="1161871"/>
            <a:ext cx="742107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HCL Enterprise Application Services (EAS) provides robust Supply Chain Management solutions with advanced features and benefits helping organizations to generate value and enable their business through a more adaptive supply chain network thus reducing inventory whilst increasing service quality.</a:t>
            </a:r>
          </a:p>
          <a:p>
            <a:pPr>
              <a:buFont typeface="Wingdings" pitchFamily="2" charset="2"/>
              <a:buChar char="Ø"/>
            </a:pPr>
            <a:r>
              <a:rPr lang="en-US" i="0" dirty="0" smtClean="0"/>
              <a:t>For example SCM solution provides functionality for manufacturing where planning and logistics makes business network both agile and seamless. Deployment of SCM provides collaboration, planning, execution and monitoring of activities across the supply chain.</a:t>
            </a:r>
            <a:endParaRPr lang="en-US" i="0" dirty="0">
              <a:latin typeface="+mn-lt"/>
            </a:endParaRPr>
          </a:p>
        </p:txBody>
      </p:sp>
      <p:sp>
        <p:nvSpPr>
          <p:cNvPr id="5" name="TextBox 4"/>
          <p:cNvSpPr txBox="1"/>
          <p:nvPr/>
        </p:nvSpPr>
        <p:spPr>
          <a:xfrm>
            <a:off x="38501" y="2854403"/>
            <a:ext cx="14478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EAS Solution</a:t>
            </a:r>
            <a:endParaRPr lang="en-US" sz="1100" b="1" i="0" dirty="0">
              <a:latin typeface="Aharoni" pitchFamily="2" charset="-79"/>
              <a:cs typeface="Aharoni" pitchFamily="2" charset="-79"/>
            </a:endParaRPr>
          </a:p>
        </p:txBody>
      </p:sp>
      <p:sp>
        <p:nvSpPr>
          <p:cNvPr id="6" name="TextBox 5"/>
          <p:cNvSpPr txBox="1"/>
          <p:nvPr/>
        </p:nvSpPr>
        <p:spPr>
          <a:xfrm>
            <a:off x="1570525" y="2826603"/>
            <a:ext cx="7421075" cy="830997"/>
          </a:xfrm>
          <a:prstGeom prst="rect">
            <a:avLst/>
          </a:prstGeom>
        </p:spPr>
        <p:style>
          <a:lnRef idx="2">
            <a:schemeClr val="accent1"/>
          </a:lnRef>
          <a:fillRef idx="1">
            <a:schemeClr val="lt1"/>
          </a:fillRef>
          <a:effectRef idx="0">
            <a:schemeClr val="accent1"/>
          </a:effectRef>
          <a:fontRef idx="minor">
            <a:schemeClr val="dk1"/>
          </a:fontRef>
        </p:style>
        <p:txBody>
          <a:bodyPr wrap="square" numCol="2" rtlCol="0">
            <a:spAutoFit/>
          </a:bodyPr>
          <a:lstStyle/>
          <a:p>
            <a:pPr>
              <a:buFont typeface="Wingdings" pitchFamily="2" charset="2"/>
              <a:buChar char="Ø"/>
            </a:pPr>
            <a:r>
              <a:rPr lang="en-US" i="0" dirty="0" smtClean="0"/>
              <a:t>Advanced Planner &amp; Optimizer</a:t>
            </a:r>
          </a:p>
          <a:p>
            <a:pPr>
              <a:buFont typeface="Wingdings" pitchFamily="2" charset="2"/>
              <a:buChar char="Ø"/>
            </a:pPr>
            <a:r>
              <a:rPr lang="en-US" i="0" dirty="0" smtClean="0"/>
              <a:t>Service Parts Planning</a:t>
            </a:r>
          </a:p>
          <a:p>
            <a:pPr>
              <a:buFont typeface="Wingdings" pitchFamily="2" charset="2"/>
              <a:buChar char="Ø"/>
            </a:pPr>
            <a:r>
              <a:rPr lang="en-US" i="0" dirty="0" smtClean="0"/>
              <a:t>Supply Network Collaboration</a:t>
            </a:r>
          </a:p>
          <a:p>
            <a:pPr>
              <a:buFont typeface="Wingdings" pitchFamily="2" charset="2"/>
              <a:buChar char="Ø"/>
            </a:pPr>
            <a:r>
              <a:rPr lang="en-US" i="0" dirty="0" smtClean="0"/>
              <a:t>Event Management</a:t>
            </a:r>
          </a:p>
          <a:p>
            <a:pPr>
              <a:buFont typeface="Wingdings" pitchFamily="2" charset="2"/>
              <a:buChar char="Ø"/>
            </a:pPr>
            <a:r>
              <a:rPr lang="en-US" i="0" dirty="0" smtClean="0"/>
              <a:t>Forecasting and Replenishment</a:t>
            </a:r>
          </a:p>
          <a:p>
            <a:pPr>
              <a:buFont typeface="Wingdings" pitchFamily="2" charset="2"/>
              <a:buChar char="Ø"/>
            </a:pPr>
            <a:r>
              <a:rPr lang="en-US" i="0" dirty="0" smtClean="0"/>
              <a:t>Transportation Management</a:t>
            </a:r>
          </a:p>
          <a:p>
            <a:pPr>
              <a:buFont typeface="Wingdings" pitchFamily="2" charset="2"/>
              <a:buChar char="Ø"/>
            </a:pPr>
            <a:r>
              <a:rPr lang="en-US" i="0" dirty="0" smtClean="0"/>
              <a:t>Manufacturing Operations and Shop Floor Control</a:t>
            </a:r>
          </a:p>
          <a:p>
            <a:pPr>
              <a:buFont typeface="Wingdings" pitchFamily="2" charset="2"/>
              <a:buChar char="Ø"/>
            </a:pPr>
            <a:r>
              <a:rPr lang="en-US" i="0" dirty="0" smtClean="0"/>
              <a:t>Sales and Operations Planning</a:t>
            </a:r>
            <a:endParaRPr lang="en-US" i="0" dirty="0"/>
          </a:p>
        </p:txBody>
      </p:sp>
      <p:sp>
        <p:nvSpPr>
          <p:cNvPr id="7" name="TextBox 6"/>
          <p:cNvSpPr txBox="1"/>
          <p:nvPr/>
        </p:nvSpPr>
        <p:spPr>
          <a:xfrm>
            <a:off x="38501" y="4193737"/>
            <a:ext cx="14478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Value Addition</a:t>
            </a:r>
            <a:endParaRPr lang="en-US" sz="1100" b="1" i="0" dirty="0">
              <a:latin typeface="Aharoni" pitchFamily="2" charset="-79"/>
              <a:cs typeface="Aharoni" pitchFamily="2" charset="-79"/>
            </a:endParaRPr>
          </a:p>
        </p:txBody>
      </p:sp>
      <p:sp>
        <p:nvSpPr>
          <p:cNvPr id="8" name="TextBox 7"/>
          <p:cNvSpPr txBox="1"/>
          <p:nvPr/>
        </p:nvSpPr>
        <p:spPr>
          <a:xfrm>
            <a:off x="1570525" y="4165937"/>
            <a:ext cx="7421075" cy="1015663"/>
          </a:xfrm>
          <a:prstGeom prst="rect">
            <a:avLst/>
          </a:prstGeom>
        </p:spPr>
        <p:style>
          <a:lnRef idx="2">
            <a:schemeClr val="accent1"/>
          </a:lnRef>
          <a:fillRef idx="1">
            <a:schemeClr val="lt1"/>
          </a:fillRef>
          <a:effectRef idx="0">
            <a:schemeClr val="accent1"/>
          </a:effectRef>
          <a:fontRef idx="minor">
            <a:schemeClr val="dk1"/>
          </a:fontRef>
        </p:style>
        <p:txBody>
          <a:bodyPr wrap="square" numCol="1" rtlCol="0">
            <a:spAutoFit/>
          </a:bodyPr>
          <a:lstStyle/>
          <a:p>
            <a:pPr>
              <a:buFont typeface="Wingdings" pitchFamily="2" charset="2"/>
              <a:buChar char="Ø"/>
            </a:pPr>
            <a:r>
              <a:rPr lang="en-US" i="0" dirty="0" smtClean="0"/>
              <a:t>Maximize return on assets through optimization of demand and supply</a:t>
            </a:r>
          </a:p>
          <a:p>
            <a:pPr>
              <a:buFont typeface="Wingdings" pitchFamily="2" charset="2"/>
              <a:buChar char="Ø"/>
            </a:pPr>
            <a:r>
              <a:rPr lang="en-US" i="0" dirty="0" smtClean="0"/>
              <a:t>Planning and collaboration with business partners through forecasting, optimizing and scheduling time, materials and resources</a:t>
            </a:r>
          </a:p>
          <a:p>
            <a:pPr>
              <a:buFont typeface="Wingdings" pitchFamily="2" charset="2"/>
              <a:buChar char="Ø"/>
            </a:pPr>
            <a:r>
              <a:rPr lang="en-US" i="0" dirty="0" smtClean="0"/>
              <a:t>Streamlining distribution, transportation and logistics, with real time planning processes</a:t>
            </a:r>
          </a:p>
          <a:p>
            <a:pPr>
              <a:buFont typeface="Wingdings" pitchFamily="2" charset="2"/>
              <a:buChar char="Ø"/>
            </a:pPr>
            <a:r>
              <a:rPr lang="en-US" i="0" dirty="0" smtClean="0"/>
              <a:t>Operational excellence – real time and well informed decision making leading to optimum inventory level</a:t>
            </a:r>
            <a:endParaRPr lang="en-US" i="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4800" y="0"/>
            <a:ext cx="8382000" cy="685800"/>
          </a:xfrm>
          <a:prstGeom prst="rect">
            <a:avLst/>
          </a:prstGeom>
          <a:noFill/>
          <a:ln w="9525">
            <a:noFill/>
            <a:miter lim="800000"/>
            <a:headEnd/>
            <a:tailEnd/>
          </a:ln>
        </p:spPr>
        <p:txBody>
          <a:bodyPr anchor="ctr"/>
          <a:lstStyle/>
          <a:p>
            <a:pPr algn="ctr">
              <a:defRPr/>
            </a:pPr>
            <a:r>
              <a:rPr lang="en-US" sz="2400" b="1" i="0" dirty="0" smtClean="0">
                <a:solidFill>
                  <a:prstClr val="white"/>
                </a:solidFill>
                <a:latin typeface="Myriad Pro"/>
              </a:rPr>
              <a:t>Key Offerings in High Tech: </a:t>
            </a:r>
          </a:p>
          <a:p>
            <a:pPr algn="ctr">
              <a:defRPr/>
            </a:pPr>
            <a:r>
              <a:rPr lang="en-US" sz="2400" b="1" i="0" dirty="0" smtClean="0">
                <a:solidFill>
                  <a:prstClr val="white"/>
                </a:solidFill>
                <a:latin typeface="Myriad Pro"/>
              </a:rPr>
              <a:t>Customer Relationship Management</a:t>
            </a:r>
            <a:endParaRPr lang="en-US" sz="2400" b="1" i="0" dirty="0">
              <a:solidFill>
                <a:prstClr val="white"/>
              </a:solidFill>
              <a:latin typeface="Myriad Pro"/>
            </a:endParaRPr>
          </a:p>
        </p:txBody>
      </p:sp>
      <p:sp>
        <p:nvSpPr>
          <p:cNvPr id="3" name="TextBox 2"/>
          <p:cNvSpPr txBox="1"/>
          <p:nvPr/>
        </p:nvSpPr>
        <p:spPr>
          <a:xfrm>
            <a:off x="38500" y="1233606"/>
            <a:ext cx="8759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Overview</a:t>
            </a:r>
            <a:endParaRPr lang="en-US" sz="1100" b="1" i="0" dirty="0">
              <a:latin typeface="Aharoni" pitchFamily="2" charset="-79"/>
              <a:cs typeface="Aharoni" pitchFamily="2" charset="-79"/>
            </a:endParaRPr>
          </a:p>
        </p:txBody>
      </p:sp>
      <p:sp>
        <p:nvSpPr>
          <p:cNvPr id="4" name="TextBox 3"/>
          <p:cNvSpPr txBox="1"/>
          <p:nvPr/>
        </p:nvSpPr>
        <p:spPr>
          <a:xfrm>
            <a:off x="1066800" y="1205805"/>
            <a:ext cx="7924799"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HCL EAS has experience in the design and implementation of integrated CRM solutions across a range of industry sectors, including utilities, CPG, public sector and wholesale distribution - solutions which have allowed their clients to improve call centre efficiency, reduce customer churn, increase their revenue growth, grow their customer base and improve customer satisfaction.</a:t>
            </a:r>
          </a:p>
          <a:p>
            <a:pPr>
              <a:buFont typeface="Wingdings" pitchFamily="2" charset="2"/>
              <a:buChar char="Ø"/>
            </a:pPr>
            <a:r>
              <a:rPr lang="en-US" i="0" dirty="0" smtClean="0"/>
              <a:t>As an organization, HCL has successfully delivered solutions that cover all of the major aspects of CRM at every scale. Their expertise is based on real implementation experience, and our focus on business transformation helps to target the applications in the key areas to make a difference to business outcomes.</a:t>
            </a:r>
            <a:endParaRPr lang="en-US" i="0" dirty="0"/>
          </a:p>
        </p:txBody>
      </p:sp>
      <p:sp>
        <p:nvSpPr>
          <p:cNvPr id="5" name="TextBox 4"/>
          <p:cNvSpPr txBox="1"/>
          <p:nvPr/>
        </p:nvSpPr>
        <p:spPr>
          <a:xfrm>
            <a:off x="76200" y="4038600"/>
            <a:ext cx="7620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Benefits</a:t>
            </a:r>
            <a:endParaRPr lang="en-US" sz="1100" b="1" i="0" dirty="0">
              <a:latin typeface="Aharoni" pitchFamily="2" charset="-79"/>
              <a:cs typeface="Aharoni" pitchFamily="2" charset="-79"/>
            </a:endParaRPr>
          </a:p>
        </p:txBody>
      </p:sp>
      <p:sp>
        <p:nvSpPr>
          <p:cNvPr id="6" name="TextBox 5"/>
          <p:cNvSpPr txBox="1"/>
          <p:nvPr/>
        </p:nvSpPr>
        <p:spPr>
          <a:xfrm>
            <a:off x="1066800" y="3664803"/>
            <a:ext cx="7924800" cy="1754326"/>
          </a:xfrm>
          <a:prstGeom prst="rect">
            <a:avLst/>
          </a:prstGeom>
        </p:spPr>
        <p:style>
          <a:lnRef idx="2">
            <a:schemeClr val="accent1"/>
          </a:lnRef>
          <a:fillRef idx="1">
            <a:schemeClr val="lt1"/>
          </a:fillRef>
          <a:effectRef idx="0">
            <a:schemeClr val="accent1"/>
          </a:effectRef>
          <a:fontRef idx="minor">
            <a:schemeClr val="dk1"/>
          </a:fontRef>
        </p:style>
        <p:txBody>
          <a:bodyPr wrap="square" numCol="1" rtlCol="0">
            <a:spAutoFit/>
          </a:bodyPr>
          <a:lstStyle/>
          <a:p>
            <a:pPr>
              <a:buFont typeface="Wingdings" pitchFamily="2" charset="2"/>
              <a:buChar char="Ø"/>
            </a:pPr>
            <a:r>
              <a:rPr lang="en-US" i="0" dirty="0" smtClean="0"/>
              <a:t>Achieving Dramatic Growth by proper strategy, and its implementation to be devised.</a:t>
            </a:r>
          </a:p>
          <a:p>
            <a:pPr>
              <a:buFont typeface="Wingdings" pitchFamily="2" charset="2"/>
              <a:buChar char="Ø"/>
            </a:pPr>
            <a:r>
              <a:rPr lang="en-US" i="0" dirty="0" smtClean="0"/>
              <a:t>Customer Relationship Management (CRM) Transformation For Competitive Advantage by providing innovative solutions to cope with the speed and complexities of everyday business </a:t>
            </a:r>
          </a:p>
          <a:p>
            <a:pPr>
              <a:buFont typeface="Wingdings" pitchFamily="2" charset="2"/>
              <a:buChar char="Ø"/>
            </a:pPr>
            <a:r>
              <a:rPr lang="en-US" i="0" dirty="0" smtClean="0"/>
              <a:t>Public Sector Customer Relationship Management (CRM) adoption of a strategic and structured approach by which  public sector organizations can attain high customer satisfaction and operational efficiencies.</a:t>
            </a:r>
          </a:p>
          <a:p>
            <a:pPr lvl="1">
              <a:buFont typeface="Wingdings" pitchFamily="2" charset="2"/>
              <a:buChar char="v"/>
            </a:pPr>
            <a:r>
              <a:rPr lang="en-US" i="0" dirty="0" smtClean="0"/>
              <a:t>Customers can be confident of consistent, high quality services accessed through a channel which suits them</a:t>
            </a:r>
          </a:p>
          <a:p>
            <a:pPr lvl="1">
              <a:buFont typeface="Wingdings" pitchFamily="2" charset="2"/>
              <a:buChar char="v"/>
            </a:pPr>
            <a:r>
              <a:rPr lang="en-US" i="0" dirty="0" smtClean="0"/>
              <a:t>Departments have the information and facilities at their fingertips to support them in managing and resolving customer needs</a:t>
            </a:r>
          </a:p>
          <a:p>
            <a:pPr>
              <a:buFont typeface="Wingdings" pitchFamily="2" charset="2"/>
              <a:buChar char="Ø"/>
            </a:pPr>
            <a:r>
              <a:rPr lang="en-US" i="0" dirty="0" smtClean="0"/>
              <a:t>Global Customer Relationship Management (CRM) Capabilities</a:t>
            </a:r>
            <a:endParaRPr lang="en-US" i="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4800" y="0"/>
            <a:ext cx="8382000" cy="685800"/>
          </a:xfrm>
          <a:prstGeom prst="rect">
            <a:avLst/>
          </a:prstGeom>
          <a:noFill/>
          <a:ln w="9525">
            <a:noFill/>
            <a:miter lim="800000"/>
            <a:headEnd/>
            <a:tailEnd/>
          </a:ln>
        </p:spPr>
        <p:txBody>
          <a:bodyPr anchor="ctr"/>
          <a:lstStyle/>
          <a:p>
            <a:pPr algn="ctr">
              <a:defRPr/>
            </a:pPr>
            <a:r>
              <a:rPr lang="en-US" sz="2400" b="1" i="0" dirty="0" smtClean="0">
                <a:solidFill>
                  <a:prstClr val="white"/>
                </a:solidFill>
                <a:latin typeface="Myriad Pro"/>
              </a:rPr>
              <a:t>Key Offerings in High Tech:</a:t>
            </a:r>
          </a:p>
          <a:p>
            <a:pPr algn="ctr">
              <a:defRPr/>
            </a:pPr>
            <a:r>
              <a:rPr lang="en-US" sz="2400" b="1" i="0" dirty="0" smtClean="0">
                <a:solidFill>
                  <a:prstClr val="white"/>
                </a:solidFill>
                <a:latin typeface="Myriad Pro"/>
              </a:rPr>
              <a:t>Product Lifecycle Management</a:t>
            </a:r>
          </a:p>
        </p:txBody>
      </p:sp>
      <p:sp>
        <p:nvSpPr>
          <p:cNvPr id="3" name="TextBox 2"/>
          <p:cNvSpPr txBox="1"/>
          <p:nvPr/>
        </p:nvSpPr>
        <p:spPr>
          <a:xfrm>
            <a:off x="38500" y="789801"/>
            <a:ext cx="8759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Overview</a:t>
            </a:r>
            <a:endParaRPr lang="en-US" sz="1100" b="1" i="0" dirty="0">
              <a:latin typeface="Aharoni" pitchFamily="2" charset="-79"/>
              <a:cs typeface="Aharoni" pitchFamily="2" charset="-79"/>
            </a:endParaRPr>
          </a:p>
        </p:txBody>
      </p:sp>
      <p:sp>
        <p:nvSpPr>
          <p:cNvPr id="4" name="TextBox 3"/>
          <p:cNvSpPr txBox="1"/>
          <p:nvPr/>
        </p:nvSpPr>
        <p:spPr>
          <a:xfrm>
            <a:off x="1066800" y="762000"/>
            <a:ext cx="7924799"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HCL combines AGILE development approach with HCL Technologies’ proven Concept to Reality product life-cycle. It is a stage gate process whereby each product or template progress from initial idea and concept through business case, design, build, support and enhancement via approval gates and review boards, with appropriate feedback loops and banking of any ideas which do not progress. AGILE development approach facilitates rapid turn-around of high quality products built in most cases to SAP’s certification standards for qualified solutions.</a:t>
            </a:r>
          </a:p>
          <a:p>
            <a:pPr>
              <a:buFont typeface="Wingdings" pitchFamily="2" charset="2"/>
              <a:buChar char="Ø"/>
            </a:pPr>
            <a:r>
              <a:rPr lang="en-US" i="0" dirty="0" smtClean="0"/>
              <a:t>As product innovation becomes an important differentiator for manufacturers, PLM becomes critical to gain competitive advantage in the market. HCL helps its customers in creating and delivering innovative products and services which give them a cutting edge over competitors. HCL provides configuration and customization of SAP PLM solution which helps in reducing "Time to Market" and adding value throughout the product development lifecycle.</a:t>
            </a:r>
            <a:endParaRPr lang="en-US" i="0" dirty="0">
              <a:latin typeface="+mn-lt"/>
            </a:endParaRPr>
          </a:p>
        </p:txBody>
      </p:sp>
      <p:sp>
        <p:nvSpPr>
          <p:cNvPr id="5" name="TextBox 4"/>
          <p:cNvSpPr txBox="1"/>
          <p:nvPr/>
        </p:nvSpPr>
        <p:spPr>
          <a:xfrm>
            <a:off x="76200" y="2971800"/>
            <a:ext cx="7620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Service Areas</a:t>
            </a:r>
            <a:endParaRPr lang="en-US" sz="1100" b="1" i="0" dirty="0">
              <a:latin typeface="Aharoni" pitchFamily="2" charset="-79"/>
              <a:cs typeface="Aharoni" pitchFamily="2" charset="-79"/>
            </a:endParaRPr>
          </a:p>
        </p:txBody>
      </p:sp>
      <p:sp>
        <p:nvSpPr>
          <p:cNvPr id="6" name="TextBox 5"/>
          <p:cNvSpPr txBox="1"/>
          <p:nvPr/>
        </p:nvSpPr>
        <p:spPr>
          <a:xfrm>
            <a:off x="1066800" y="2609671"/>
            <a:ext cx="7924800" cy="1200329"/>
          </a:xfrm>
          <a:prstGeom prst="rect">
            <a:avLst/>
          </a:prstGeom>
        </p:spPr>
        <p:style>
          <a:lnRef idx="2">
            <a:schemeClr val="accent1"/>
          </a:lnRef>
          <a:fillRef idx="1">
            <a:schemeClr val="lt1"/>
          </a:fillRef>
          <a:effectRef idx="0">
            <a:schemeClr val="accent1"/>
          </a:effectRef>
          <a:fontRef idx="minor">
            <a:schemeClr val="dk1"/>
          </a:fontRef>
        </p:style>
        <p:txBody>
          <a:bodyPr wrap="square" numCol="2" rtlCol="0">
            <a:spAutoFit/>
          </a:bodyPr>
          <a:lstStyle/>
          <a:p>
            <a:pPr>
              <a:buFont typeface="Wingdings" pitchFamily="2" charset="2"/>
              <a:buChar char="Ø"/>
            </a:pPr>
            <a:r>
              <a:rPr lang="en-US" i="0" dirty="0" smtClean="0"/>
              <a:t>Project Management</a:t>
            </a:r>
          </a:p>
          <a:p>
            <a:pPr>
              <a:buFont typeface="Wingdings" pitchFamily="2" charset="2"/>
              <a:buChar char="Ø"/>
            </a:pPr>
            <a:r>
              <a:rPr lang="en-US" i="0" dirty="0" smtClean="0"/>
              <a:t>New Product Development</a:t>
            </a:r>
          </a:p>
          <a:p>
            <a:pPr>
              <a:buFont typeface="Wingdings" pitchFamily="2" charset="2"/>
              <a:buChar char="Ø"/>
            </a:pPr>
            <a:r>
              <a:rPr lang="en-US" i="0" dirty="0" smtClean="0"/>
              <a:t>Engineering Change Management</a:t>
            </a:r>
          </a:p>
          <a:p>
            <a:pPr>
              <a:buFont typeface="Wingdings" pitchFamily="2" charset="2"/>
              <a:buChar char="Ø"/>
            </a:pPr>
            <a:r>
              <a:rPr lang="en-US" i="0" dirty="0" smtClean="0"/>
              <a:t>CAD Data Management</a:t>
            </a:r>
          </a:p>
          <a:p>
            <a:pPr>
              <a:buFont typeface="Wingdings" pitchFamily="2" charset="2"/>
              <a:buChar char="Ø"/>
            </a:pPr>
            <a:r>
              <a:rPr lang="en-US" i="0" dirty="0" smtClean="0"/>
              <a:t>Product Formulation and specification management</a:t>
            </a:r>
          </a:p>
          <a:p>
            <a:pPr>
              <a:buFont typeface="Wingdings" pitchFamily="2" charset="2"/>
              <a:buChar char="Ø"/>
            </a:pPr>
            <a:r>
              <a:rPr lang="en-US" i="0" dirty="0" smtClean="0"/>
              <a:t>Regulatory Compliance</a:t>
            </a:r>
          </a:p>
          <a:p>
            <a:pPr>
              <a:buFont typeface="Wingdings" pitchFamily="2" charset="2"/>
              <a:buChar char="Ø"/>
            </a:pPr>
            <a:r>
              <a:rPr lang="en-US" i="0" dirty="0" smtClean="0"/>
              <a:t>Product portfolio management</a:t>
            </a:r>
          </a:p>
          <a:p>
            <a:pPr>
              <a:buFont typeface="Wingdings" pitchFamily="2" charset="2"/>
              <a:buChar char="Ø"/>
            </a:pPr>
            <a:r>
              <a:rPr lang="en-US" i="0" dirty="0" smtClean="0"/>
              <a:t>Asset Construction &amp; Maintenance</a:t>
            </a:r>
          </a:p>
          <a:p>
            <a:pPr>
              <a:buFont typeface="Wingdings" pitchFamily="2" charset="2"/>
              <a:buChar char="Ø"/>
            </a:pPr>
            <a:r>
              <a:rPr lang="en-US" i="0" dirty="0" smtClean="0"/>
              <a:t>Quality Management Systems</a:t>
            </a:r>
          </a:p>
          <a:p>
            <a:pPr>
              <a:buFont typeface="Wingdings" pitchFamily="2" charset="2"/>
              <a:buChar char="Ø"/>
            </a:pPr>
            <a:r>
              <a:rPr lang="en-US" i="0" dirty="0" smtClean="0"/>
              <a:t>Product merchandising</a:t>
            </a:r>
          </a:p>
          <a:p>
            <a:pPr>
              <a:buFont typeface="Wingdings" pitchFamily="2" charset="2"/>
              <a:buChar char="Ø"/>
            </a:pPr>
            <a:endParaRPr lang="en-US" i="0" dirty="0"/>
          </a:p>
        </p:txBody>
      </p:sp>
      <p:sp>
        <p:nvSpPr>
          <p:cNvPr id="7" name="TextBox 6"/>
          <p:cNvSpPr txBox="1"/>
          <p:nvPr/>
        </p:nvSpPr>
        <p:spPr>
          <a:xfrm>
            <a:off x="76200" y="4088726"/>
            <a:ext cx="8382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Differentiator</a:t>
            </a:r>
            <a:endParaRPr lang="en-US" sz="1100" b="1" i="0" dirty="0">
              <a:latin typeface="Aharoni" pitchFamily="2" charset="-79"/>
              <a:cs typeface="Aharoni" pitchFamily="2" charset="-79"/>
            </a:endParaRPr>
          </a:p>
        </p:txBody>
      </p:sp>
      <p:sp>
        <p:nvSpPr>
          <p:cNvPr id="8" name="TextBox 7"/>
          <p:cNvSpPr txBox="1"/>
          <p:nvPr/>
        </p:nvSpPr>
        <p:spPr>
          <a:xfrm>
            <a:off x="1066800" y="3886200"/>
            <a:ext cx="7924800" cy="830997"/>
          </a:xfrm>
          <a:prstGeom prst="rect">
            <a:avLst/>
          </a:prstGeom>
        </p:spPr>
        <p:style>
          <a:lnRef idx="2">
            <a:schemeClr val="accent1"/>
          </a:lnRef>
          <a:fillRef idx="1">
            <a:schemeClr val="lt1"/>
          </a:fillRef>
          <a:effectRef idx="0">
            <a:schemeClr val="accent1"/>
          </a:effectRef>
          <a:fontRef idx="minor">
            <a:schemeClr val="dk1"/>
          </a:fontRef>
        </p:style>
        <p:txBody>
          <a:bodyPr wrap="square" numCol="2" rtlCol="0">
            <a:spAutoFit/>
          </a:bodyPr>
          <a:lstStyle/>
          <a:p>
            <a:pPr>
              <a:buFont typeface="Wingdings" pitchFamily="2" charset="2"/>
              <a:buChar char="Ø"/>
            </a:pPr>
            <a:r>
              <a:rPr lang="en-US" i="0" dirty="0" smtClean="0"/>
              <a:t>More SAP PLM implementations than any other partner</a:t>
            </a:r>
          </a:p>
          <a:p>
            <a:pPr>
              <a:buFont typeface="Wingdings" pitchFamily="2" charset="2"/>
              <a:buChar char="Ø"/>
            </a:pPr>
            <a:r>
              <a:rPr lang="en-US" i="0" dirty="0" smtClean="0"/>
              <a:t>Pre-configured IT Project Portfolio Management solution</a:t>
            </a:r>
          </a:p>
          <a:p>
            <a:pPr>
              <a:buFont typeface="Wingdings" pitchFamily="2" charset="2"/>
              <a:buChar char="Ø"/>
            </a:pPr>
            <a:r>
              <a:rPr lang="en-US" i="0" dirty="0" smtClean="0"/>
              <a:t>Recognized experts at rescuing Failed PLM Projects</a:t>
            </a:r>
          </a:p>
          <a:p>
            <a:pPr>
              <a:buFont typeface="Wingdings" pitchFamily="2" charset="2"/>
              <a:buChar char="Ø"/>
            </a:pPr>
            <a:r>
              <a:rPr lang="en-US" i="0" dirty="0" smtClean="0"/>
              <a:t>Thought leaders on SAP PLM - industry speakers</a:t>
            </a:r>
          </a:p>
          <a:p>
            <a:pPr>
              <a:buFont typeface="Wingdings" pitchFamily="2" charset="2"/>
              <a:buChar char="Ø"/>
            </a:pPr>
            <a:r>
              <a:rPr lang="en-US" i="0" dirty="0" smtClean="0"/>
              <a:t>20+ C-Project and xRPM implementations</a:t>
            </a:r>
          </a:p>
          <a:p>
            <a:pPr>
              <a:buFont typeface="Wingdings" pitchFamily="2" charset="2"/>
              <a:buChar char="Ø"/>
            </a:pPr>
            <a:r>
              <a:rPr lang="en-US" i="0" dirty="0" smtClean="0"/>
              <a:t>SME in technical architecture planning for SAP PLM (cProjects, xRPM, EHS and Recipe Management)</a:t>
            </a:r>
          </a:p>
          <a:p>
            <a:pPr>
              <a:buFont typeface="Wingdings" pitchFamily="2" charset="2"/>
              <a:buChar char="Ø"/>
            </a:pPr>
            <a:r>
              <a:rPr lang="en-US" i="0" dirty="0" smtClean="0"/>
              <a:t>Engaged by SAP to test latest release of PLM</a:t>
            </a:r>
            <a:endParaRPr lang="en-US" i="0" dirty="0"/>
          </a:p>
        </p:txBody>
      </p:sp>
      <p:sp>
        <p:nvSpPr>
          <p:cNvPr id="9" name="TextBox 8"/>
          <p:cNvSpPr txBox="1"/>
          <p:nvPr/>
        </p:nvSpPr>
        <p:spPr>
          <a:xfrm>
            <a:off x="76200" y="5334000"/>
            <a:ext cx="8382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Value Addition</a:t>
            </a:r>
            <a:endParaRPr lang="en-US" sz="1100" b="1" i="0" dirty="0">
              <a:latin typeface="Aharoni" pitchFamily="2" charset="-79"/>
              <a:cs typeface="Aharoni" pitchFamily="2" charset="-79"/>
            </a:endParaRPr>
          </a:p>
        </p:txBody>
      </p:sp>
      <p:sp>
        <p:nvSpPr>
          <p:cNvPr id="10" name="TextBox 9"/>
          <p:cNvSpPr txBox="1"/>
          <p:nvPr/>
        </p:nvSpPr>
        <p:spPr>
          <a:xfrm>
            <a:off x="1066800" y="4800600"/>
            <a:ext cx="7924800" cy="1938992"/>
          </a:xfrm>
          <a:prstGeom prst="rect">
            <a:avLst/>
          </a:prstGeom>
        </p:spPr>
        <p:style>
          <a:lnRef idx="2">
            <a:schemeClr val="accent1"/>
          </a:lnRef>
          <a:fillRef idx="1">
            <a:schemeClr val="lt1"/>
          </a:fillRef>
          <a:effectRef idx="0">
            <a:schemeClr val="accent1"/>
          </a:effectRef>
          <a:fontRef idx="minor">
            <a:schemeClr val="dk1"/>
          </a:fontRef>
        </p:style>
        <p:txBody>
          <a:bodyPr wrap="square" numCol="1" rtlCol="0">
            <a:spAutoFit/>
          </a:bodyPr>
          <a:lstStyle/>
          <a:p>
            <a:pPr>
              <a:buFont typeface="Wingdings" pitchFamily="2" charset="2"/>
              <a:buChar char="Ø"/>
            </a:pPr>
            <a:r>
              <a:rPr lang="en-US" i="0" dirty="0" smtClean="0"/>
              <a:t>Creating innovative products at a fast pace to drive demand</a:t>
            </a:r>
          </a:p>
          <a:p>
            <a:pPr>
              <a:buFont typeface="Wingdings" pitchFamily="2" charset="2"/>
              <a:buChar char="Ø"/>
            </a:pPr>
            <a:r>
              <a:rPr lang="en-US" i="0" dirty="0" smtClean="0"/>
              <a:t>Optimizing product development processes and systems</a:t>
            </a:r>
          </a:p>
          <a:p>
            <a:pPr>
              <a:buFont typeface="Wingdings" pitchFamily="2" charset="2"/>
              <a:buChar char="Ø"/>
            </a:pPr>
            <a:r>
              <a:rPr lang="en-US" i="0" dirty="0" smtClean="0"/>
              <a:t>Generating Business value - reduced costs, high product quality, productivity and more informed decision making</a:t>
            </a:r>
          </a:p>
          <a:p>
            <a:pPr>
              <a:buFont typeface="Wingdings" pitchFamily="2" charset="2"/>
              <a:buChar char="Ø"/>
            </a:pPr>
            <a:r>
              <a:rPr lang="en-US" i="0" dirty="0" smtClean="0"/>
              <a:t>Supporting key processes in time-to-market management, order management and execution, and enterprise management and support</a:t>
            </a:r>
          </a:p>
          <a:p>
            <a:pPr>
              <a:buFont typeface="Wingdings" pitchFamily="2" charset="2"/>
              <a:buChar char="Ø"/>
            </a:pPr>
            <a:r>
              <a:rPr lang="en-US" i="0" dirty="0" smtClean="0"/>
              <a:t>Significantly reducing time to market and time to volume by integrating supply chain management and procurement closely</a:t>
            </a:r>
          </a:p>
          <a:p>
            <a:pPr>
              <a:buFont typeface="Wingdings" pitchFamily="2" charset="2"/>
              <a:buChar char="Ø"/>
            </a:pPr>
            <a:r>
              <a:rPr lang="en-US" i="0" dirty="0" smtClean="0"/>
              <a:t>Providing support for program management and life-cycle data management processes</a:t>
            </a:r>
          </a:p>
          <a:p>
            <a:pPr>
              <a:buFont typeface="Wingdings" pitchFamily="2" charset="2"/>
              <a:buChar char="Ø"/>
            </a:pPr>
            <a:r>
              <a:rPr lang="en-US" i="0" dirty="0" smtClean="0"/>
              <a:t>Integrating PLM with operational systems, such as computer-aided design, ERP, CRM, SRM, and SCM systems thus giving low cost of ownership</a:t>
            </a:r>
            <a:endParaRPr lang="en-US" i="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4800" y="0"/>
            <a:ext cx="8382000" cy="685800"/>
          </a:xfrm>
          <a:prstGeom prst="rect">
            <a:avLst/>
          </a:prstGeom>
          <a:noFill/>
          <a:ln w="9525">
            <a:noFill/>
            <a:miter lim="800000"/>
            <a:headEnd/>
            <a:tailEnd/>
          </a:ln>
        </p:spPr>
        <p:txBody>
          <a:bodyPr anchor="ctr"/>
          <a:lstStyle/>
          <a:p>
            <a:pPr algn="ctr">
              <a:defRPr/>
            </a:pPr>
            <a:r>
              <a:rPr lang="en-US" sz="2400" b="1" i="0" dirty="0" smtClean="0">
                <a:solidFill>
                  <a:prstClr val="white"/>
                </a:solidFill>
                <a:latin typeface="Myriad Pro"/>
              </a:rPr>
              <a:t>Key Offerings in High Tech:</a:t>
            </a:r>
          </a:p>
          <a:p>
            <a:pPr algn="ctr">
              <a:defRPr/>
            </a:pPr>
            <a:r>
              <a:rPr lang="en-US" sz="2400" b="1" i="0" dirty="0" smtClean="0">
                <a:solidFill>
                  <a:prstClr val="white"/>
                </a:solidFill>
                <a:latin typeface="Myriad Pro"/>
              </a:rPr>
              <a:t>Cloud Services</a:t>
            </a:r>
          </a:p>
        </p:txBody>
      </p:sp>
      <p:pic>
        <p:nvPicPr>
          <p:cNvPr id="7170" name="Picture 2" descr="http://www.hcltech.com/sites/default/files/service.jpg"/>
          <p:cNvPicPr>
            <a:picLocks noChangeAspect="1" noChangeArrowheads="1"/>
          </p:cNvPicPr>
          <p:nvPr/>
        </p:nvPicPr>
        <p:blipFill>
          <a:blip r:embed="rId3" cstate="print"/>
          <a:srcRect/>
          <a:stretch>
            <a:fillRect/>
          </a:stretch>
        </p:blipFill>
        <p:spPr bwMode="auto">
          <a:xfrm>
            <a:off x="77000" y="2057400"/>
            <a:ext cx="8991600" cy="4728101"/>
          </a:xfrm>
          <a:prstGeom prst="rect">
            <a:avLst/>
          </a:prstGeom>
        </p:spPr>
        <p:style>
          <a:lnRef idx="2">
            <a:schemeClr val="accent1"/>
          </a:lnRef>
          <a:fillRef idx="1">
            <a:schemeClr val="lt1"/>
          </a:fillRef>
          <a:effectRef idx="0">
            <a:schemeClr val="accent1"/>
          </a:effectRef>
          <a:fontRef idx="minor">
            <a:schemeClr val="dk1"/>
          </a:fontRef>
        </p:style>
      </p:pic>
      <p:sp>
        <p:nvSpPr>
          <p:cNvPr id="4" name="TextBox 3"/>
          <p:cNvSpPr txBox="1"/>
          <p:nvPr/>
        </p:nvSpPr>
        <p:spPr>
          <a:xfrm>
            <a:off x="76200" y="762000"/>
            <a:ext cx="9906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latin typeface="Aharoni" pitchFamily="2" charset="-79"/>
                <a:cs typeface="Aharoni" pitchFamily="2" charset="-79"/>
              </a:rPr>
              <a:t>Overview</a:t>
            </a:r>
            <a:endParaRPr lang="en-US" sz="1100" b="1" i="0" dirty="0">
              <a:latin typeface="Aharoni" pitchFamily="2" charset="-79"/>
              <a:cs typeface="Aharoni" pitchFamily="2" charset="-79"/>
            </a:endParaRPr>
          </a:p>
        </p:txBody>
      </p:sp>
      <p:sp>
        <p:nvSpPr>
          <p:cNvPr id="5" name="TextBox 4"/>
          <p:cNvSpPr txBox="1"/>
          <p:nvPr/>
        </p:nvSpPr>
        <p:spPr>
          <a:xfrm>
            <a:off x="103475" y="1066800"/>
            <a:ext cx="8888125" cy="830997"/>
          </a:xfrm>
          <a:prstGeom prst="rect">
            <a:avLst/>
          </a:prstGeom>
        </p:spPr>
        <p:style>
          <a:lnRef idx="2">
            <a:schemeClr val="accent1"/>
          </a:lnRef>
          <a:fillRef idx="1">
            <a:schemeClr val="lt1"/>
          </a:fillRef>
          <a:effectRef idx="0">
            <a:schemeClr val="accent1"/>
          </a:effectRef>
          <a:fontRef idx="minor">
            <a:schemeClr val="dk1"/>
          </a:fontRef>
        </p:style>
        <p:txBody>
          <a:bodyPr wrap="square" numCol="1" rtlCol="0">
            <a:spAutoFit/>
          </a:bodyPr>
          <a:lstStyle/>
          <a:p>
            <a:r>
              <a:rPr lang="en-US" i="0" dirty="0" smtClean="0"/>
              <a:t>Cloud Computing is of great strategic interest for HCL and strategy is centered on building and delivering competency- and domain-based set of services &amp; delivery models. HCL's cloud services cut across various layers such as Infra as a Service, Platform as a Service and Software as a Service. Their service portfolio are: </a:t>
            </a:r>
            <a:r>
              <a:rPr lang="en-US" b="1" i="0" dirty="0" smtClean="0"/>
              <a:t>Cloud consulting &amp; assessment, cloud implementation &amp; migration , cloud management &amp; operations</a:t>
            </a:r>
            <a:r>
              <a:rPr lang="en-US" i="0" dirty="0" smtClean="0"/>
              <a:t>.</a:t>
            </a:r>
            <a:endParaRPr lang="en-US" i="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2362200"/>
            <a:ext cx="55626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i="0" dirty="0" smtClean="0">
                <a:latin typeface="Aharoni" pitchFamily="2" charset="-79"/>
                <a:cs typeface="Aharoni" pitchFamily="2" charset="-79"/>
              </a:rPr>
              <a:t>HCL Hi-Tech Key Differentiator: </a:t>
            </a:r>
          </a:p>
          <a:p>
            <a:pPr algn="ctr"/>
            <a:r>
              <a:rPr lang="en-US" sz="2400" i="0" dirty="0" smtClean="0">
                <a:latin typeface="Aharoni" pitchFamily="2" charset="-79"/>
                <a:cs typeface="Aharoni" pitchFamily="2" charset="-79"/>
              </a:rPr>
              <a:t>R &amp; D AND Innovation</a:t>
            </a:r>
            <a:endParaRPr lang="en-US" sz="2400" i="0" dirty="0">
              <a:latin typeface="Aharoni" pitchFamily="2" charset="-79"/>
              <a:cs typeface="Aharoni" pitchFamily="2" charset="-79"/>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00" y="741950"/>
            <a:ext cx="8953100" cy="5963650"/>
          </a:xfrm>
          <a:prstGeom prst="rect">
            <a:avLst/>
          </a:prstGeom>
          <a:ln w="12700">
            <a:solidFill>
              <a:srgbClr val="0053FA"/>
            </a:solidFill>
          </a:ln>
          <a:effectLst>
            <a:innerShdw blurRad="63500" dist="50800" dir="18900000">
              <a:prstClr val="black">
                <a:alpha val="50000"/>
              </a:prstClr>
            </a:innerShdw>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algn="just"/>
            <a:r>
              <a:rPr lang="en-US" b="1" i="0" u="sng" dirty="0" smtClean="0">
                <a:solidFill>
                  <a:srgbClr val="0053FA"/>
                </a:solidFill>
                <a:cs typeface="Arial" pitchFamily="34" charset="0"/>
              </a:rPr>
              <a:t>Research &amp;Development and focus on Innovation</a:t>
            </a:r>
          </a:p>
          <a:p>
            <a:pPr marL="171450" indent="-171450" algn="just">
              <a:lnSpc>
                <a:spcPts val="1600"/>
              </a:lnSpc>
              <a:buFont typeface="Wingdings" pitchFamily="2" charset="2"/>
              <a:buChar char="q"/>
            </a:pPr>
            <a:r>
              <a:rPr lang="en-US" sz="1100" b="1" i="0" dirty="0" smtClean="0"/>
              <a:t>Value Portal &amp; Mad Jam: Collaborative Innovation</a:t>
            </a:r>
          </a:p>
          <a:p>
            <a:pPr algn="just">
              <a:lnSpc>
                <a:spcPts val="1600"/>
              </a:lnSpc>
              <a:buFont typeface="Wingdings" pitchFamily="2" charset="2"/>
              <a:buChar char="Ø"/>
            </a:pPr>
            <a:r>
              <a:rPr lang="en-US" sz="1100" i="0" dirty="0" smtClean="0"/>
              <a:t>In 2011, the Value Portal received the </a:t>
            </a:r>
            <a:r>
              <a:rPr lang="en-US" sz="1100" b="1" i="0" dirty="0" smtClean="0"/>
              <a:t>Forrester Groundswell Award</a:t>
            </a:r>
            <a:r>
              <a:rPr lang="en-US" sz="1100" i="0" dirty="0" smtClean="0"/>
              <a:t> in the Management: Innovation System category for its phenomenal success and popularity. It is created to funnel the innovation energy of 90,000 employees, especially those at the grassroots level to collaborate, innovate and lead the implementation of their ideas to deliver value to the customers. </a:t>
            </a:r>
          </a:p>
          <a:p>
            <a:pPr algn="just">
              <a:lnSpc>
                <a:spcPts val="1600"/>
              </a:lnSpc>
              <a:buFont typeface="Wingdings" pitchFamily="2" charset="2"/>
              <a:buChar char="Ø"/>
            </a:pPr>
            <a:r>
              <a:rPr lang="en-US" sz="1100" i="0" dirty="0" smtClean="0"/>
              <a:t>While the objective of MAD JAM was to applaud the efforts of the finest innovators at HCL, what was actually being celebrated was a path breaking shift – from leaders driving ideas, to employees giving and then leading great ideas.</a:t>
            </a:r>
          </a:p>
          <a:p>
            <a:pPr algn="just">
              <a:lnSpc>
                <a:spcPts val="1600"/>
              </a:lnSpc>
            </a:pPr>
            <a:endParaRPr lang="en-US" sz="1100" i="0" dirty="0" smtClean="0"/>
          </a:p>
          <a:p>
            <a:pPr algn="just">
              <a:lnSpc>
                <a:spcPts val="1600"/>
              </a:lnSpc>
              <a:buFont typeface="Wingdings" pitchFamily="2" charset="2"/>
              <a:buChar char="q"/>
            </a:pPr>
            <a:r>
              <a:rPr lang="en-US" sz="1100" b="1" i="0" dirty="0" smtClean="0"/>
              <a:t>Wikiportal &amp; Arkmedes</a:t>
            </a:r>
          </a:p>
          <a:p>
            <a:pPr algn="just">
              <a:lnSpc>
                <a:spcPts val="1600"/>
              </a:lnSpc>
              <a:buFont typeface="Wingdings" pitchFamily="2" charset="2"/>
              <a:buChar char="Ø"/>
            </a:pPr>
            <a:r>
              <a:rPr lang="en-US" sz="1100" i="0" dirty="0" smtClean="0"/>
              <a:t>Wikiportal allowed access to structured and non-structured data through the support of social and collaborative features such as tagging, wikis, blogs, discussion forums, expertise locations, social networks, and more. As a result, Sales productivity has increased due to streamlining day-to-day business operations; over 80% of our sales force is able to respond to customer queries faster and there is a 35% reduction in cycle time through collaboration while responding to RFPs. </a:t>
            </a:r>
          </a:p>
          <a:p>
            <a:pPr algn="just">
              <a:lnSpc>
                <a:spcPts val="1600"/>
              </a:lnSpc>
              <a:buFont typeface="Wingdings" pitchFamily="2" charset="2"/>
              <a:buChar char="Ø"/>
            </a:pPr>
            <a:r>
              <a:rPr lang="en-US" sz="1100" i="0" dirty="0" smtClean="0"/>
              <a:t>Arkmedes created a hot bed of collaboration and innovation within the organization. Not only that, these communities of passion had indirectly created a robust, self-sustaining knowledge management portal that was driven by the very people who contributed to it on a daily basis</a:t>
            </a:r>
          </a:p>
          <a:p>
            <a:pPr algn="just">
              <a:lnSpc>
                <a:spcPts val="1600"/>
              </a:lnSpc>
              <a:buFont typeface="Wingdings" pitchFamily="2" charset="2"/>
              <a:buChar char="Ø"/>
            </a:pPr>
            <a:endParaRPr lang="en-US" sz="1100" i="0" dirty="0" smtClean="0"/>
          </a:p>
          <a:p>
            <a:pPr algn="just">
              <a:lnSpc>
                <a:spcPts val="1600"/>
              </a:lnSpc>
              <a:buFont typeface="Wingdings" pitchFamily="2" charset="2"/>
              <a:buChar char="q"/>
            </a:pPr>
            <a:r>
              <a:rPr lang="en-US" sz="1100" b="1" i="0" dirty="0" smtClean="0"/>
              <a:t>MEME: Workplace Collaboration &amp; Communication</a:t>
            </a:r>
          </a:p>
          <a:p>
            <a:pPr algn="just">
              <a:lnSpc>
                <a:spcPts val="1600"/>
              </a:lnSpc>
            </a:pPr>
            <a:r>
              <a:rPr lang="en-US" sz="1100" i="0" dirty="0" smtClean="0"/>
              <a:t>300 + project specific work groups on MEME have helped in creating business ideas with benefits of over USD 25 million+.</a:t>
            </a:r>
          </a:p>
          <a:p>
            <a:pPr algn="just">
              <a:lnSpc>
                <a:spcPts val="1600"/>
              </a:lnSpc>
            </a:pPr>
            <a:r>
              <a:rPr lang="en-US" sz="1100" i="0" dirty="0" smtClean="0"/>
              <a:t>MEME users leveraged this platform extremely well by creating a direct interface with various enabling functions like Human Resources (HR), IT Help Desk and Other Service Desks. Rather than going the traditional way, employees directly sought answers to their queries in a virtual fashion.</a:t>
            </a:r>
          </a:p>
          <a:p>
            <a:pPr algn="just">
              <a:lnSpc>
                <a:spcPts val="1600"/>
              </a:lnSpc>
            </a:pPr>
            <a:r>
              <a:rPr lang="en-US" sz="1100" i="0" dirty="0" smtClean="0"/>
              <a:t>MEME is also being leveraged by various enabling function to conduct different surveys in most the transparent manner. </a:t>
            </a:r>
          </a:p>
          <a:p>
            <a:pPr algn="just">
              <a:lnSpc>
                <a:spcPts val="1600"/>
              </a:lnSpc>
            </a:pPr>
            <a:endParaRPr lang="en-US" sz="1100" b="1" i="0" dirty="0" smtClean="0"/>
          </a:p>
          <a:p>
            <a:pPr marL="171450" indent="-171450" algn="just">
              <a:lnSpc>
                <a:spcPts val="1600"/>
              </a:lnSpc>
            </a:pPr>
            <a:r>
              <a:rPr lang="en-US" b="1" i="0" u="sng" dirty="0" smtClean="0">
                <a:solidFill>
                  <a:srgbClr val="0053FA"/>
                </a:solidFill>
              </a:rPr>
              <a:t>2013 R&amp;D Supplier Ranking by Zinno</a:t>
            </a:r>
            <a:r>
              <a:rPr lang="en-US" b="1" i="0" u="sng" dirty="0">
                <a:solidFill>
                  <a:srgbClr val="0053FA"/>
                </a:solidFill>
              </a:rPr>
              <a:t>v</a:t>
            </a:r>
            <a:endParaRPr lang="en-US" b="1" i="0" u="sng" dirty="0" smtClean="0">
              <a:solidFill>
                <a:srgbClr val="0053FA"/>
              </a:solidFill>
            </a:endParaRPr>
          </a:p>
          <a:p>
            <a:pPr marL="171450" indent="-171450" algn="just">
              <a:lnSpc>
                <a:spcPts val="1600"/>
              </a:lnSpc>
              <a:buFont typeface="Wingdings" panose="05000000000000000000" pitchFamily="2" charset="2"/>
              <a:buChar char="§"/>
            </a:pPr>
            <a:r>
              <a:rPr lang="en-US" sz="1100" i="0" dirty="0" smtClean="0">
                <a:solidFill>
                  <a:schemeClr val="tx1"/>
                </a:solidFill>
              </a:rPr>
              <a:t>HCL is placed at </a:t>
            </a:r>
            <a:r>
              <a:rPr lang="en-US" sz="1100" b="1" i="0" dirty="0" smtClean="0">
                <a:solidFill>
                  <a:srgbClr val="00B0F0"/>
                </a:solidFill>
              </a:rPr>
              <a:t>Expansive-Established </a:t>
            </a:r>
            <a:r>
              <a:rPr lang="en-US" sz="1100" b="1" i="0" dirty="0" smtClean="0">
                <a:solidFill>
                  <a:schemeClr val="tx1"/>
                </a:solidFill>
              </a:rPr>
              <a:t>quadrant </a:t>
            </a:r>
            <a:r>
              <a:rPr lang="en-US" sz="1100" i="0" dirty="0" smtClean="0">
                <a:solidFill>
                  <a:schemeClr val="tx1"/>
                </a:solidFill>
              </a:rPr>
              <a:t>in R&amp;D </a:t>
            </a:r>
            <a:r>
              <a:rPr lang="en-US" sz="1100" b="1" i="0" dirty="0" smtClean="0">
                <a:solidFill>
                  <a:schemeClr val="tx1"/>
                </a:solidFill>
              </a:rPr>
              <a:t>practice, innovation, scale &amp; others parameter as per Zinnov Global Service Provider Rating.</a:t>
            </a:r>
          </a:p>
          <a:p>
            <a:pPr marL="171450" indent="-171450" algn="just">
              <a:lnSpc>
                <a:spcPts val="1600"/>
              </a:lnSpc>
              <a:buFont typeface="Wingdings" panose="05000000000000000000" pitchFamily="2" charset="2"/>
              <a:buChar char="§"/>
            </a:pPr>
            <a:r>
              <a:rPr lang="en-US" sz="1100" i="0" dirty="0" smtClean="0">
                <a:solidFill>
                  <a:schemeClr val="tx1"/>
                </a:solidFill>
              </a:rPr>
              <a:t>HCL is at the </a:t>
            </a:r>
            <a:r>
              <a:rPr lang="en-US" sz="1100" b="1" i="0" dirty="0" smtClean="0">
                <a:solidFill>
                  <a:srgbClr val="00B0F0"/>
                </a:solidFill>
              </a:rPr>
              <a:t>LEADERSHIP zone </a:t>
            </a:r>
            <a:r>
              <a:rPr lang="en-US" sz="1100" i="0" dirty="0" smtClean="0">
                <a:solidFill>
                  <a:schemeClr val="tx1"/>
                </a:solidFill>
              </a:rPr>
              <a:t>in R&amp;D practice, innovation in </a:t>
            </a:r>
            <a:r>
              <a:rPr lang="en-US" sz="1100" b="1" i="0" dirty="0" smtClean="0">
                <a:solidFill>
                  <a:schemeClr val="tx1"/>
                </a:solidFill>
              </a:rPr>
              <a:t>Computer peripheral &amp; storage devices</a:t>
            </a:r>
            <a:r>
              <a:rPr lang="en-US" sz="1100" i="0" dirty="0" smtClean="0">
                <a:solidFill>
                  <a:schemeClr val="tx1"/>
                </a:solidFill>
              </a:rPr>
              <a:t> as per Zinnov Global Service Provider Rating.</a:t>
            </a:r>
          </a:p>
          <a:p>
            <a:pPr marL="171450" indent="-171450" algn="just">
              <a:lnSpc>
                <a:spcPts val="1600"/>
              </a:lnSpc>
              <a:buFont typeface="Wingdings" panose="05000000000000000000" pitchFamily="2" charset="2"/>
              <a:buChar char="§"/>
            </a:pPr>
            <a:r>
              <a:rPr lang="en-US" sz="1100" i="0" dirty="0" smtClean="0">
                <a:solidFill>
                  <a:schemeClr val="tx1"/>
                </a:solidFill>
              </a:rPr>
              <a:t>HCL is at the </a:t>
            </a:r>
            <a:r>
              <a:rPr lang="en-US" sz="1100" b="1" i="0" dirty="0" smtClean="0">
                <a:solidFill>
                  <a:srgbClr val="00B0F0"/>
                </a:solidFill>
              </a:rPr>
              <a:t>LEADERSHIP zone </a:t>
            </a:r>
            <a:r>
              <a:rPr lang="en-US" sz="1100" i="0" dirty="0" smtClean="0">
                <a:solidFill>
                  <a:schemeClr val="tx1"/>
                </a:solidFill>
              </a:rPr>
              <a:t>in R&amp;D practice, innovation in </a:t>
            </a:r>
            <a:r>
              <a:rPr lang="en-US" sz="1100" b="1" i="0" dirty="0" smtClean="0">
                <a:solidFill>
                  <a:schemeClr val="tx1"/>
                </a:solidFill>
              </a:rPr>
              <a:t>Consumer electronics </a:t>
            </a:r>
            <a:r>
              <a:rPr lang="en-US" sz="1100" i="0" dirty="0" smtClean="0">
                <a:solidFill>
                  <a:schemeClr val="tx1"/>
                </a:solidFill>
              </a:rPr>
              <a:t>as per Zinnov Global Service Provider Rating.</a:t>
            </a:r>
          </a:p>
          <a:p>
            <a:pPr marL="171450" indent="-171450" algn="just">
              <a:lnSpc>
                <a:spcPts val="1600"/>
              </a:lnSpc>
              <a:buFont typeface="Wingdings" panose="05000000000000000000" pitchFamily="2" charset="2"/>
              <a:buChar char="§"/>
            </a:pPr>
            <a:r>
              <a:rPr lang="en-US" sz="1100" i="0" dirty="0" smtClean="0">
                <a:solidFill>
                  <a:schemeClr val="tx1"/>
                </a:solidFill>
              </a:rPr>
              <a:t>HCL is at the </a:t>
            </a:r>
            <a:r>
              <a:rPr lang="en-US" sz="1100" b="1" i="0" dirty="0" smtClean="0">
                <a:solidFill>
                  <a:srgbClr val="00B0F0"/>
                </a:solidFill>
              </a:rPr>
              <a:t>LEADERSHIP</a:t>
            </a:r>
            <a:r>
              <a:rPr lang="en-US" sz="1100" i="0" dirty="0" smtClean="0">
                <a:solidFill>
                  <a:srgbClr val="00B0F0"/>
                </a:solidFill>
              </a:rPr>
              <a:t> </a:t>
            </a:r>
            <a:r>
              <a:rPr lang="en-US" sz="1100" b="1" i="0" dirty="0" smtClean="0">
                <a:solidFill>
                  <a:srgbClr val="00B0F0"/>
                </a:solidFill>
              </a:rPr>
              <a:t>zone </a:t>
            </a:r>
            <a:r>
              <a:rPr lang="en-US" sz="1100" i="0" dirty="0" smtClean="0">
                <a:solidFill>
                  <a:schemeClr val="tx1"/>
                </a:solidFill>
              </a:rPr>
              <a:t>in R&amp;D practice, innovation in </a:t>
            </a:r>
            <a:r>
              <a:rPr lang="en-US" sz="1100" b="1" i="0" dirty="0" smtClean="0">
                <a:solidFill>
                  <a:schemeClr val="tx1"/>
                </a:solidFill>
              </a:rPr>
              <a:t>Enterprise software </a:t>
            </a:r>
            <a:r>
              <a:rPr lang="en-US" sz="1100" i="0" dirty="0" smtClean="0">
                <a:solidFill>
                  <a:schemeClr val="tx1"/>
                </a:solidFill>
              </a:rPr>
              <a:t>as per Zinnov Global Service Provider Rating.</a:t>
            </a:r>
          </a:p>
          <a:p>
            <a:pPr marL="171450" indent="-171450" algn="just">
              <a:lnSpc>
                <a:spcPts val="1600"/>
              </a:lnSpc>
              <a:buFont typeface="Wingdings" panose="05000000000000000000" pitchFamily="2" charset="2"/>
              <a:buChar char="§"/>
            </a:pPr>
            <a:r>
              <a:rPr lang="en-US" sz="1100" i="0" dirty="0" smtClean="0">
                <a:solidFill>
                  <a:schemeClr val="tx1"/>
                </a:solidFill>
              </a:rPr>
              <a:t>HCL is at the </a:t>
            </a:r>
            <a:r>
              <a:rPr lang="en-US" sz="1100" b="1" i="0" dirty="0" smtClean="0">
                <a:solidFill>
                  <a:srgbClr val="00B0F0"/>
                </a:solidFill>
              </a:rPr>
              <a:t>LEADERSHIP</a:t>
            </a:r>
            <a:r>
              <a:rPr lang="en-US" sz="1100" i="0" dirty="0" smtClean="0">
                <a:solidFill>
                  <a:srgbClr val="00B0F0"/>
                </a:solidFill>
              </a:rPr>
              <a:t> </a:t>
            </a:r>
            <a:r>
              <a:rPr lang="en-US" sz="1100" b="1" i="0" dirty="0" smtClean="0">
                <a:solidFill>
                  <a:srgbClr val="00B0F0"/>
                </a:solidFill>
              </a:rPr>
              <a:t>zone </a:t>
            </a:r>
            <a:r>
              <a:rPr lang="en-US" sz="1100" i="0" dirty="0" smtClean="0">
                <a:solidFill>
                  <a:schemeClr val="tx1"/>
                </a:solidFill>
              </a:rPr>
              <a:t>in R&amp;D practice, innovation in </a:t>
            </a:r>
            <a:r>
              <a:rPr lang="en-US" sz="1100" b="1" i="0" dirty="0" smtClean="0">
                <a:solidFill>
                  <a:schemeClr val="tx1"/>
                </a:solidFill>
              </a:rPr>
              <a:t>Consumer software </a:t>
            </a:r>
            <a:r>
              <a:rPr lang="en-US" sz="1100" i="0" dirty="0" smtClean="0">
                <a:solidFill>
                  <a:schemeClr val="tx1"/>
                </a:solidFill>
              </a:rPr>
              <a:t>as per Zinnov Global Service Provider Rating.</a:t>
            </a:r>
          </a:p>
          <a:p>
            <a:pPr marL="171450" indent="-171450" algn="just">
              <a:lnSpc>
                <a:spcPts val="1600"/>
              </a:lnSpc>
              <a:buFont typeface="Wingdings" panose="05000000000000000000" pitchFamily="2" charset="2"/>
              <a:buChar char="§"/>
            </a:pPr>
            <a:r>
              <a:rPr lang="en-US" sz="1100" i="0" dirty="0" smtClean="0">
                <a:solidFill>
                  <a:schemeClr val="tx1"/>
                </a:solidFill>
              </a:rPr>
              <a:t>HCL is at the </a:t>
            </a:r>
            <a:r>
              <a:rPr lang="en-US" sz="1100" b="1" i="0" dirty="0" smtClean="0">
                <a:solidFill>
                  <a:srgbClr val="00B0F0"/>
                </a:solidFill>
              </a:rPr>
              <a:t>LEADERSHIP zone </a:t>
            </a:r>
            <a:r>
              <a:rPr lang="en-US" sz="1100" i="0" dirty="0" smtClean="0">
                <a:solidFill>
                  <a:schemeClr val="tx1"/>
                </a:solidFill>
              </a:rPr>
              <a:t>in R&amp;D practice, innovation in </a:t>
            </a:r>
            <a:r>
              <a:rPr lang="en-US" sz="1100" b="1" i="0" dirty="0" smtClean="0">
                <a:solidFill>
                  <a:schemeClr val="tx1"/>
                </a:solidFill>
              </a:rPr>
              <a:t>Semiconductor a</a:t>
            </a:r>
            <a:r>
              <a:rPr lang="en-US" sz="1100" i="0" dirty="0" smtClean="0">
                <a:solidFill>
                  <a:schemeClr val="tx1"/>
                </a:solidFill>
              </a:rPr>
              <a:t>s per Zinnov Global Service Provider Rating.</a:t>
            </a:r>
          </a:p>
          <a:p>
            <a:pPr algn="just"/>
            <a:endParaRPr lang="en-US" sz="1100" i="0" dirty="0" smtClean="0">
              <a:solidFill>
                <a:schemeClr val="tx1"/>
              </a:solidFill>
            </a:endParaRPr>
          </a:p>
          <a:p>
            <a:pPr marL="171450" indent="-171450" algn="just">
              <a:buFont typeface="Wingdings" pitchFamily="2" charset="2"/>
              <a:buChar char="Ø"/>
            </a:pPr>
            <a:endParaRPr lang="en-US" sz="1100" i="0" dirty="0" smtClean="0">
              <a:solidFill>
                <a:schemeClr val="tx1"/>
              </a:solidFill>
            </a:endParaRPr>
          </a:p>
          <a:p>
            <a:pPr marL="171450" indent="-171450" algn="just">
              <a:lnSpc>
                <a:spcPct val="150000"/>
              </a:lnSpc>
              <a:buFont typeface="Wingdings" pitchFamily="2" charset="2"/>
              <a:buChar char="Ø"/>
            </a:pPr>
            <a:r>
              <a:rPr lang="en-US" sz="1100" i="0" dirty="0" smtClean="0">
                <a:solidFill>
                  <a:schemeClr val="tx1"/>
                </a:solidFill>
              </a:rPr>
              <a:t> </a:t>
            </a:r>
            <a:endParaRPr lang="en-US" sz="1100" i="0" dirty="0">
              <a:solidFill>
                <a:schemeClr val="tx1"/>
              </a:solidFill>
            </a:endParaRPr>
          </a:p>
        </p:txBody>
      </p:sp>
      <p:sp>
        <p:nvSpPr>
          <p:cNvPr id="3"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a:latin typeface="Myadpro"/>
              </a:rPr>
              <a:t>High Tech Differentiators – Focus on R&amp;D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2362200"/>
            <a:ext cx="5562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i="0" dirty="0" smtClean="0">
                <a:latin typeface="Aharoni" pitchFamily="2" charset="-79"/>
                <a:cs typeface="Aharoni" pitchFamily="2" charset="-79"/>
              </a:rPr>
              <a:t>HCL Key Alliances</a:t>
            </a:r>
            <a:endParaRPr lang="en-US" sz="2400" i="0" dirty="0">
              <a:latin typeface="Aharoni" pitchFamily="2" charset="-79"/>
              <a:cs typeface="Aharoni" pitchFamily="2" charset="-79"/>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1676400" y="152400"/>
            <a:ext cx="4968875" cy="461963"/>
          </a:xfrm>
          <a:prstGeom prst="rect">
            <a:avLst/>
          </a:prstGeom>
          <a:noFill/>
          <a:ln w="9525">
            <a:noFill/>
            <a:miter lim="800000"/>
            <a:headEnd/>
            <a:tailEnd/>
          </a:ln>
        </p:spPr>
        <p:txBody>
          <a:bodyPr>
            <a:spAutoFit/>
          </a:bodyPr>
          <a:lstStyle/>
          <a:p>
            <a:pPr algn="ctr">
              <a:defRPr/>
            </a:pPr>
            <a:r>
              <a:rPr lang="en-US" sz="2400" b="1" i="0" dirty="0">
                <a:solidFill>
                  <a:prstClr val="white"/>
                </a:solidFill>
                <a:latin typeface="Myriad Pro"/>
              </a:rPr>
              <a:t>Strategic </a:t>
            </a:r>
            <a:r>
              <a:rPr lang="en-US" sz="2400" b="1" i="0" dirty="0" smtClean="0">
                <a:solidFill>
                  <a:prstClr val="white"/>
                </a:solidFill>
                <a:latin typeface="Myriad Pro"/>
              </a:rPr>
              <a:t>Partners</a:t>
            </a:r>
            <a:endParaRPr lang="en-US" sz="2400" b="1" i="0" dirty="0">
              <a:solidFill>
                <a:prstClr val="white"/>
              </a:solidFill>
              <a:latin typeface="Myriad Pro"/>
            </a:endParaRPr>
          </a:p>
        </p:txBody>
      </p:sp>
      <p:graphicFrame>
        <p:nvGraphicFramePr>
          <p:cNvPr id="3" name="Group 130"/>
          <p:cNvGraphicFramePr>
            <a:graphicFrameLocks noGrp="1"/>
          </p:cNvGraphicFramePr>
          <p:nvPr>
            <p:extLst>
              <p:ext uri="{D42A27DB-BD31-4B8C-83A1-F6EECF244321}">
                <p14:modId xmlns:p14="http://schemas.microsoft.com/office/powerpoint/2010/main" xmlns="" val="3449171765"/>
              </p:ext>
            </p:extLst>
          </p:nvPr>
        </p:nvGraphicFramePr>
        <p:xfrm>
          <a:off x="76200" y="1200151"/>
          <a:ext cx="8839200" cy="4514848"/>
        </p:xfrm>
        <a:graphic>
          <a:graphicData uri="http://schemas.openxmlformats.org/drawingml/2006/table">
            <a:tbl>
              <a:tblPr>
                <a:tableStyleId>{616DA210-FB5B-4158-B5E0-FEB733F419BA}</a:tableStyleId>
              </a:tblPr>
              <a:tblGrid>
                <a:gridCol w="1981200"/>
                <a:gridCol w="6858000"/>
              </a:tblGrid>
              <a:tr h="2125892">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400" b="0" i="0" u="none" strike="noStrike" cap="none" normalizeH="0" baseline="0" dirty="0" smtClean="0">
                        <a:ln>
                          <a:noFill/>
                        </a:ln>
                        <a:solidFill>
                          <a:srgbClr val="000000"/>
                        </a:solidFill>
                        <a:effectLst/>
                        <a:latin typeface="Calibri" pitchFamily="34" charset="0"/>
                      </a:endParaRPr>
                    </a:p>
                  </a:txBody>
                  <a:tcPr marT="45732" marB="45732" horzOverflow="overflow"/>
                </a:tc>
                <a:tc>
                  <a:txBody>
                    <a:bodyPr/>
                    <a:lstStyle/>
                    <a:p>
                      <a:pPr marL="171450" marR="0" lvl="0" indent="-171450" algn="just" defTabSz="914400" rtl="0" eaLnBrk="0" fontAlgn="base" latinLnBrk="0" hangingPunct="0">
                        <a:lnSpc>
                          <a:spcPct val="100000"/>
                        </a:lnSpc>
                        <a:spcBef>
                          <a:spcPct val="20000"/>
                        </a:spcBef>
                        <a:spcAft>
                          <a:spcPct val="0"/>
                        </a:spcAft>
                        <a:buClrTx/>
                        <a:buSzTx/>
                        <a:buFont typeface="Wingdings" pitchFamily="2" charset="2"/>
                        <a:buChar char="§"/>
                        <a:tabLst/>
                      </a:pPr>
                      <a:r>
                        <a:rPr kumimoji="0" lang="en-US" sz="1200" u="none" strike="noStrike" cap="none" normalizeH="0" baseline="0" dirty="0" smtClean="0">
                          <a:ln>
                            <a:noFill/>
                          </a:ln>
                          <a:effectLst/>
                        </a:rPr>
                        <a:t>The Enterprise Application Services (EAS) division of HCL Technologies extended its overall partnership with SAP by signing a new global managed mobility agreement. </a:t>
                      </a:r>
                    </a:p>
                    <a:p>
                      <a:pPr marL="171450" marR="0" lvl="0" indent="-171450" algn="just" defTabSz="914400" rtl="0" eaLnBrk="0" fontAlgn="base" latinLnBrk="0" hangingPunct="0">
                        <a:lnSpc>
                          <a:spcPct val="100000"/>
                        </a:lnSpc>
                        <a:spcBef>
                          <a:spcPct val="20000"/>
                        </a:spcBef>
                        <a:spcAft>
                          <a:spcPct val="0"/>
                        </a:spcAft>
                        <a:buClrTx/>
                        <a:buSzTx/>
                        <a:buFont typeface="Wingdings" pitchFamily="2" charset="2"/>
                        <a:buChar char="§"/>
                        <a:tabLst/>
                      </a:pPr>
                      <a:r>
                        <a:rPr kumimoji="0" lang="en-US" sz="1200" u="none" strike="noStrike" cap="none" normalizeH="0" baseline="0" dirty="0" smtClean="0">
                          <a:ln>
                            <a:noFill/>
                          </a:ln>
                          <a:effectLst/>
                        </a:rPr>
                        <a:t>HCL will now be permitted to resell, implement and host industry-leading SAP® solutions, including the SAP Mobile Platform, the SAP Afaria® mobile device management solution, and the extensive portfolio of SAP mobile apps. Signed a global partnership agreement with SAP to offer a mobility-related offering called ‘Managed Mobility.’ </a:t>
                      </a:r>
                    </a:p>
                    <a:p>
                      <a:pPr marL="171450" marR="0" lvl="0" indent="-171450" algn="just" defTabSz="914400" rtl="0" eaLnBrk="0" fontAlgn="base" latinLnBrk="0" hangingPunct="0">
                        <a:lnSpc>
                          <a:spcPct val="100000"/>
                        </a:lnSpc>
                        <a:spcBef>
                          <a:spcPct val="20000"/>
                        </a:spcBef>
                        <a:spcAft>
                          <a:spcPct val="0"/>
                        </a:spcAft>
                        <a:buClrTx/>
                        <a:buSzTx/>
                        <a:buFont typeface="Wingdings" pitchFamily="2" charset="2"/>
                        <a:buChar char="§"/>
                        <a:tabLst/>
                      </a:pPr>
                      <a:r>
                        <a:rPr kumimoji="0" lang="en-US" sz="1200" u="none" strike="noStrike" cap="none" normalizeH="0" baseline="0" dirty="0" smtClean="0">
                          <a:ln>
                            <a:noFill/>
                          </a:ln>
                          <a:effectLst/>
                        </a:rPr>
                        <a:t>Its scope includes Road Mapping, Mobile Application Development, Mobile Application Management, Mobile Application Testing and Mobility Outsourcing.</a:t>
                      </a:r>
                    </a:p>
                    <a:p>
                      <a:pPr marL="171450" marR="0" lvl="0" indent="-171450" algn="just" defTabSz="914400" rtl="0" eaLnBrk="0" fontAlgn="base" latinLnBrk="0" hangingPunct="0">
                        <a:lnSpc>
                          <a:spcPct val="100000"/>
                        </a:lnSpc>
                        <a:spcBef>
                          <a:spcPct val="20000"/>
                        </a:spcBef>
                        <a:spcAft>
                          <a:spcPct val="0"/>
                        </a:spcAft>
                        <a:buClrTx/>
                        <a:buSzTx/>
                        <a:buFont typeface="Wingdings" pitchFamily="2" charset="2"/>
                        <a:buChar char="§"/>
                        <a:tabLst/>
                      </a:pPr>
                      <a:r>
                        <a:rPr kumimoji="0" lang="en-US" sz="1200" u="none" strike="noStrike" cap="none" normalizeH="0" baseline="0" dirty="0" smtClean="0">
                          <a:ln>
                            <a:noFill/>
                          </a:ln>
                          <a:effectLst/>
                        </a:rPr>
                        <a:t>The agreement benefits HCL by enabling them to resell and host SAP Mobility Platform (Sybase Unwire Platform, Afaria and Syclo) licenses.</a:t>
                      </a:r>
                      <a:endParaRPr kumimoji="0" lang="en-US" sz="1200" b="1" i="0" u="none" strike="noStrike" cap="none" normalizeH="0" baseline="0" dirty="0" smtClean="0">
                        <a:ln>
                          <a:noFill/>
                        </a:ln>
                        <a:solidFill>
                          <a:srgbClr val="0069BE"/>
                        </a:solidFill>
                        <a:effectLst/>
                        <a:latin typeface="Calibri" pitchFamily="34" charset="0"/>
                      </a:endParaRPr>
                    </a:p>
                  </a:txBody>
                  <a:tcPr marT="45732" marB="45732" horzOverflow="overflow"/>
                </a:tc>
              </a:tr>
              <a:tr h="76685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400" b="0" i="0" u="none" strike="noStrike" cap="none" normalizeH="0" baseline="0" dirty="0" smtClean="0">
                        <a:ln>
                          <a:noFill/>
                        </a:ln>
                        <a:solidFill>
                          <a:srgbClr val="000000"/>
                        </a:solidFill>
                        <a:effectLst/>
                        <a:latin typeface="Calibri" pitchFamily="34" charset="0"/>
                      </a:endParaRPr>
                    </a:p>
                  </a:txBody>
                  <a:tcPr marT="45732" marB="45732" horzOverflow="overflow"/>
                </a:tc>
                <a:tc>
                  <a:txBody>
                    <a:bodyPr/>
                    <a:lstStyle/>
                    <a:p>
                      <a:pPr marL="171450" marR="0" lvl="0" indent="-171450" algn="just" defTabSz="914400" rtl="0" eaLnBrk="0" fontAlgn="base" latinLnBrk="0" hangingPunct="0">
                        <a:lnSpc>
                          <a:spcPct val="100000"/>
                        </a:lnSpc>
                        <a:spcBef>
                          <a:spcPct val="20000"/>
                        </a:spcBef>
                        <a:spcAft>
                          <a:spcPct val="0"/>
                        </a:spcAft>
                        <a:buClrTx/>
                        <a:buSzTx/>
                        <a:buFont typeface="Wingdings" pitchFamily="2" charset="2"/>
                        <a:buChar char="§"/>
                        <a:tabLst/>
                      </a:pPr>
                      <a:r>
                        <a:rPr kumimoji="0" lang="en-US" sz="1200" b="0" i="0" u="none" strike="noStrike" cap="none" normalizeH="0" baseline="0" dirty="0" smtClean="0">
                          <a:ln>
                            <a:noFill/>
                          </a:ln>
                          <a:solidFill>
                            <a:schemeClr val="tx1"/>
                          </a:solidFill>
                          <a:effectLst/>
                          <a:latin typeface="Calibri" pitchFamily="34" charset="0"/>
                        </a:rPr>
                        <a:t>HCL Tech has developed ‘FinEdge Wealth’, a wealth management solution on MS Dynamics CRM. </a:t>
                      </a:r>
                    </a:p>
                    <a:p>
                      <a:pPr marL="171450" marR="0" lvl="0" indent="-171450" algn="just" defTabSz="914400" rtl="0" eaLnBrk="0" fontAlgn="base" latinLnBrk="0" hangingPunct="0">
                        <a:lnSpc>
                          <a:spcPct val="100000"/>
                        </a:lnSpc>
                        <a:spcBef>
                          <a:spcPct val="20000"/>
                        </a:spcBef>
                        <a:spcAft>
                          <a:spcPct val="0"/>
                        </a:spcAft>
                        <a:buClrTx/>
                        <a:buSzTx/>
                        <a:buFont typeface="Wingdings" pitchFamily="2" charset="2"/>
                        <a:buChar char="§"/>
                        <a:tabLst/>
                      </a:pPr>
                      <a:r>
                        <a:rPr kumimoji="0" lang="en-US" sz="1200" b="0" i="0" u="none" strike="noStrike" cap="none" normalizeH="0" baseline="0" dirty="0" smtClean="0">
                          <a:ln>
                            <a:noFill/>
                          </a:ln>
                          <a:solidFill>
                            <a:schemeClr val="tx1"/>
                          </a:solidFill>
                          <a:effectLst/>
                          <a:latin typeface="Calibri" pitchFamily="34" charset="0"/>
                        </a:rPr>
                        <a:t>The FinEdge Wealth CRM solution will enable wealth management companies to track and manage customer interactions and adapt programs to changing customer market segments.</a:t>
                      </a:r>
                    </a:p>
                  </a:txBody>
                  <a:tcPr marT="45732" marB="45732" horzOverflow="overflow"/>
                </a:tc>
              </a:tr>
              <a:tr h="79799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400" b="0" i="0" u="none" strike="noStrike" cap="none" normalizeH="0" baseline="0" dirty="0" smtClean="0">
                        <a:ln>
                          <a:noFill/>
                        </a:ln>
                        <a:solidFill>
                          <a:srgbClr val="000000"/>
                        </a:solidFill>
                        <a:effectLst/>
                        <a:latin typeface="Calibri" pitchFamily="34" charset="0"/>
                      </a:endParaRPr>
                    </a:p>
                  </a:txBody>
                  <a:tcPr marT="45732" marB="45732" horzOverflow="overflow"/>
                </a:tc>
                <a:tc>
                  <a:txBody>
                    <a:bodyPr/>
                    <a:lstStyle/>
                    <a:p>
                      <a:pPr marL="171450" marR="0" lvl="0" indent="-171450" algn="just" defTabSz="914400" rtl="0" eaLnBrk="0" fontAlgn="base" latinLnBrk="0" hangingPunct="0">
                        <a:lnSpc>
                          <a:spcPct val="100000"/>
                        </a:lnSpc>
                        <a:spcBef>
                          <a:spcPct val="20000"/>
                        </a:spcBef>
                        <a:spcAft>
                          <a:spcPct val="0"/>
                        </a:spcAft>
                        <a:buClrTx/>
                        <a:buSzTx/>
                        <a:buFont typeface="Wingdings" pitchFamily="2" charset="2"/>
                        <a:buChar char="§"/>
                        <a:tabLst/>
                      </a:pPr>
                      <a:r>
                        <a:rPr kumimoji="0" lang="en-US" sz="1200" b="0" i="0" u="none" strike="noStrike" cap="none" normalizeH="0" baseline="0" dirty="0" smtClean="0">
                          <a:ln>
                            <a:noFill/>
                          </a:ln>
                          <a:solidFill>
                            <a:schemeClr val="tx1"/>
                          </a:solidFill>
                          <a:effectLst/>
                          <a:latin typeface="Calibri" pitchFamily="34" charset="0"/>
                        </a:rPr>
                        <a:t>HCL launched two mobile based analytics solutions -‘HCL PREDICT’ and ‘HCL CONNECT’ on the Salesforce.com platform</a:t>
                      </a:r>
                    </a:p>
                  </a:txBody>
                  <a:tcPr marT="45732" marB="45732" horzOverflow="overflow"/>
                </a:tc>
              </a:tr>
              <a:tr h="82410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400" b="0" i="0" u="none" strike="noStrike" cap="none" normalizeH="0" baseline="0" dirty="0" smtClean="0">
                        <a:ln>
                          <a:noFill/>
                        </a:ln>
                        <a:solidFill>
                          <a:srgbClr val="000000"/>
                        </a:solidFill>
                        <a:effectLst/>
                        <a:latin typeface="Calibri" pitchFamily="34" charset="0"/>
                      </a:endParaRPr>
                    </a:p>
                  </a:txBody>
                  <a:tcPr marT="45732" marB="45732" horzOverflow="overflow"/>
                </a:tc>
                <a:tc>
                  <a:txBody>
                    <a:bodyPr/>
                    <a:lstStyle/>
                    <a:p>
                      <a:pPr marL="171450" marR="0" lvl="0" indent="-171450" algn="just" defTabSz="914400" rtl="0" eaLnBrk="0" fontAlgn="base" latinLnBrk="0" hangingPunct="0">
                        <a:lnSpc>
                          <a:spcPct val="100000"/>
                        </a:lnSpc>
                        <a:spcBef>
                          <a:spcPct val="20000"/>
                        </a:spcBef>
                        <a:spcAft>
                          <a:spcPct val="0"/>
                        </a:spcAft>
                        <a:buClrTx/>
                        <a:buSzTx/>
                        <a:buFont typeface="Wingdings" pitchFamily="2" charset="2"/>
                        <a:buNone/>
                        <a:tabLst/>
                      </a:pPr>
                      <a:r>
                        <a:rPr lang="en-US" sz="1200" b="0" i="0" dirty="0" smtClean="0">
                          <a:solidFill>
                            <a:schemeClr val="tx1"/>
                          </a:solidFill>
                          <a:latin typeface="+mn-lt"/>
                          <a:ea typeface="+mn-ea"/>
                          <a:cs typeface="+mn-cs"/>
                        </a:rPr>
                        <a:t>   The objective was to collaborate with innovative IT organizations such as Cisco and create a solution that enables the target Industries to achieve greater flexibility, multi-channel delivery, improved customer experience and delivers those through flexible business models. </a:t>
                      </a:r>
                      <a:endParaRPr kumimoji="0" lang="en-US" sz="1200" b="0" i="0" u="none" strike="noStrike" cap="none" normalizeH="0" baseline="0" dirty="0" smtClean="0">
                        <a:ln>
                          <a:noFill/>
                        </a:ln>
                        <a:solidFill>
                          <a:schemeClr val="tx1"/>
                        </a:solidFill>
                        <a:effectLst/>
                        <a:latin typeface="Calibri" pitchFamily="34" charset="0"/>
                      </a:endParaRPr>
                    </a:p>
                  </a:txBody>
                  <a:tcPr marT="45732" marB="45732" horzOverflow="overflow"/>
                </a:tc>
              </a:tr>
            </a:tbl>
          </a:graphicData>
        </a:graphic>
      </p:graphicFrame>
      <p:sp>
        <p:nvSpPr>
          <p:cNvPr id="4" name="Rectangle 3"/>
          <p:cNvSpPr>
            <a:spLocks noChangeArrowheads="1"/>
          </p:cNvSpPr>
          <p:nvPr/>
        </p:nvSpPr>
        <p:spPr bwMode="auto">
          <a:xfrm>
            <a:off x="76200" y="762000"/>
            <a:ext cx="8863994" cy="361950"/>
          </a:xfrm>
          <a:prstGeom prst="rect">
            <a:avLst/>
          </a:prstGeom>
          <a:solidFill>
            <a:schemeClr val="tx2"/>
          </a:solidFill>
          <a:ln>
            <a:noFill/>
          </a:ln>
          <a:extLst>
            <a:ext uri="{91240B29-F687-4F45-9708-019B960494DF}">
              <a14:hiddenLine xmlns:a14="http://schemas.microsoft.com/office/drawing/2010/main" xmlns="" w="25400" algn="ctr">
                <a:solidFill>
                  <a:srgbClr val="000000"/>
                </a:solidFill>
                <a:miter lim="800000"/>
                <a:headEnd/>
                <a:tailEnd/>
              </a14:hiddenLine>
            </a:ext>
          </a:extLst>
        </p:spPr>
        <p:txBody>
          <a:bodyPr anchor="ctr"/>
          <a:lstStyle/>
          <a:p>
            <a:pPr algn="ctr"/>
            <a:r>
              <a:rPr lang="en-US" sz="1400" b="1" i="0" dirty="0">
                <a:solidFill>
                  <a:srgbClr val="FFFFFF"/>
                </a:solidFill>
                <a:latin typeface="Myriad Pro"/>
              </a:rPr>
              <a:t>HCL Technologies Strategic Partners </a:t>
            </a:r>
          </a:p>
        </p:txBody>
      </p:sp>
      <p:pic>
        <p:nvPicPr>
          <p:cNvPr id="5" name="Picture 5"/>
          <p:cNvPicPr>
            <a:picLocks noChangeAspect="1" noChangeArrowheads="1"/>
          </p:cNvPicPr>
          <p:nvPr/>
        </p:nvPicPr>
        <p:blipFill>
          <a:blip r:embed="rId2" cstate="email"/>
          <a:srcRect/>
          <a:stretch>
            <a:fillRect/>
          </a:stretch>
        </p:blipFill>
        <p:spPr bwMode="auto">
          <a:xfrm>
            <a:off x="152400" y="1600200"/>
            <a:ext cx="1752600" cy="88106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42" descr="Microsoft"/>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52400" y="3429000"/>
            <a:ext cx="1752600" cy="609600"/>
          </a:xfrm>
          <a:prstGeom prst="rect">
            <a:avLst/>
          </a:prstGeom>
          <a:noFill/>
          <a:ln w="28575">
            <a:solidFill>
              <a:srgbClr val="808080"/>
            </a:solidFill>
            <a:miter lim="800000"/>
            <a:headEnd/>
            <a:tailEnd/>
          </a:ln>
          <a:extLst>
            <a:ext uri="{909E8E84-426E-40DD-AFC4-6F175D3DCCD1}">
              <a14:hiddenFill xmlns:a14="http://schemas.microsoft.com/office/drawing/2010/main" xmlns="">
                <a:solidFill>
                  <a:srgbClr val="FFFFFF"/>
                </a:solidFill>
              </a14:hiddenFill>
            </a:ext>
          </a:extLst>
        </p:spPr>
      </p:pic>
      <p:pic>
        <p:nvPicPr>
          <p:cNvPr id="7" name="Picture 3"/>
          <p:cNvPicPr>
            <a:picLocks noChangeAspect="1" noChangeArrowheads="1"/>
          </p:cNvPicPr>
          <p:nvPr/>
        </p:nvPicPr>
        <p:blipFill>
          <a:blip r:embed="rId4" cstate="email"/>
          <a:srcRect/>
          <a:stretch>
            <a:fillRect/>
          </a:stretch>
        </p:blipFill>
        <p:spPr bwMode="auto">
          <a:xfrm>
            <a:off x="152400" y="4191000"/>
            <a:ext cx="1746115" cy="6096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098" name="AutoShape 2" descr="data:image/jpeg;base64,/9j/4AAQSkZJRgABAQAAAQABAAD/2wCEAAkGBhIQERUQEBQVEhITGBEYFhQUEhYZEhcXFBUWFxUVEhQXJyYfGRkkGRcWHy8gIycpLCwsFR4xNTAqNSYrLioBCQoKDgwOGg8PGSwkHyQwNCwvLC81LS00Ki0qKiwqLCwsKiwsKiwsLCwvLS0sLCwsLCwpLywvLCwsLCwsLCkpLf/AABEIAKgBLAMBIgACEQEDEQH/xAAcAAEAAwADAQEAAAAAAAAAAAAABgcIAwQFAQL/xABEEAABAwICBQkDCgUEAgMAAAABAAIDBBESIQUGBzFBEzI1UWFxc5GxIoGyFCMzQlJydKGzwmKCg5LBFUSTokPhJFNj/8QAGgEBAAIDAQAAAAAAAAAAAAAAAAMEAQIFBv/EAC4RAAICAQIDBgYDAQEAAAAAAAABAgMRBDEFEiEyQVFhcYETM6HB0fAikbE0Ff/aAAwDAQACEQMRAD8AvFERAEREAREQBERAEReVrPrDHQUz6mQFwbYNaN7nONmtB4ZnM8ACUSyYbx1PVRUvTbb6oS4pYIXQ3zZHjEoF/qvcSHOt1tAPYrioqxk0bJoziZI1r2nra4Ag+RW8oOO5rCyM9jmREWhuEREAREQBERAEREAREQBERAEUI2ibRP8ATSyGFjZKiQF3tk4I2XIDnAZuJIIAuOac9wPk6i7WJKqobS1jI2uluI5Ig4NxAEhr2OLt9jYg77C2a3+HLGSN2xUuXvLNREWhIEREAREQBERAEREAREQBERAEREAREQBQPbR0cPGh9HKeKB7aOjh40Xo9bw7SI7ew/Qo5aP1D6No/Ah+ALOC0fqH0bR+BD8AU92yKul3Z7yIiql4IiIAiIgCIiAIiIAiIgCIiAozbP0kPw8P6kyj2pXSNJ48XqpDtn6SH4eH9SZR7UrpGk8eL1V2PY9jmz+b7mlERFSOkEREAREQBERAEREAREQBERAFCdqGusmjoY2U9hPOX4XOFwxrA3G4NORddzQAcsyc7WM2VRbd/pKP7tX6wKStJySZHa2oNo8XVzarXRTsNTLy8DnNEjXsYCGk2L43MAIIvexuDa2V7i91lIbx3j1WrAt7opYwQ6abllM+qB7aOjh40Xo9TxQPbR0cPGi9HqOHaRNb2H6FHLR+ofRtH4EPwBZwWj9Q+jaPwIfgCnu2RV0u7PeXT0zpNtLTy1LwXNhY95aN5wNJwi/E2t713F4Gv3RlX4Mvwqsty63hZKbqdqWk3ymVs/Ji9xE2OMxtH2faaSR2k3zO7hc2pOsh0hRx1Dmhrzia9o5uNhsS3sORHes3q8tjPRv8AWm/arFsUo9Cnp5ycsNk7REVYuhERAEREBT+0XaTVMq30tI/kGQkBzw1pe9xaCc3A2aLgZAG4Odsl6uyzX+erldR1Z5R4Y6RkuFrSQ1zQ5jw2wJ9oWIG4G+e+u9fekqvxT6NXs7G+k/6M3xRq04rk2KMbJfFxnvL2REVUvFGbZ+kh+Hh/UmUe1K6RpPHi9VIds/SQ/Dw/qTKPaldI0njxequx7Hsc2fzfc0oiIqR0iG7TdcZNHU7BBbl53FrXOFwxrQC9+HicwADl7V87WNbaE2r10EzX1EpqIbjlGPYwHDf2nMLACHAXIG47rcRJNu3+z76n0iVSz813cfRW64Jx6ooW2SVmEzWAN819XHBzW9w9FyKoXwiIgCIiAKvNpW0aWhkbS0obypaHvkeLhjXEhoY3cXGxNzkLDI3ysNURti6TPgw+r1JUk5dSG+TjDKJHs+2oz1FSykrA1/K4gyVrcLg8AuwvaMiCAcxaxA33ytRZw1B6SpPFHwuWj1m1JPoa6eTlHqFUW3f6Sj+7V+sCt1VFt3+ko/u1frAlXbRtf2GVeN47x6rVgWUxvHePVasC3v7iDS959UD20dHDxovR6nige2jo4eNF6PUUO0izb2H6FHLR+ofRtH4EPwBZwWj9Q+jaPwIfgCnu2RV0u7PeXga/dGVfgy/CvfXga/dGVfgy/Cq0d0XJbMziry2M9G/1pv2qjVeWxno3+tN+1WruyUdN2ydoi+FVDoFK6wbZKp8zvkRZHA02YSwPdIAec4nINdvAAvbip/s712/1OF/KNDJ4S0SBvNIeDge0G5AOFwsSc2lZ4pPo2fdb6BWtsH+krfu0XrUq3ZXFR6FKqyTsw2W6iIqhdM4a+9JVfin0avZ2N9J/0ZvijXja+9JVfin0avZ2N9J/0ZvijVx9j2ObH5vuXsiIqZ0ijNs/SQ/Dw/qTKPaldI0njxeqkO2fpIfh4f1JlHtSukaTx4vVXY9j2ObP5vuaUREVI6RVG3b/AGffU+kSqWfmu7j6K2tu3+z76n0iVSz813cfRXauyjm3fMZq2Dmt7h6LkXHBzW9w9FyKkdI8jWvWFtBSSVTm4ywANZe2J7iGsaTnYXIueAuqhh2yaRbJyjuRezjDyeFtupr7lwPab9yn22Lox3iQfGFRKs1RTjllLUWSjJJM1ForSTKmCOojvglYx7b7wHC9j2jcu2o/s+6MpPBZ6KQKu+jLkXlZCorbIwjSVyMnQwkdou8Ze8K9V4usuqFLpBrW1LLll8D2nDIzFvwuHA2GRuMhlktq5cryyO2DnHCKM2fRl2k6QDM8oT7mscSfILRqjurGoVJo4l8DXOlIwmWR2KTDe5aNwaCQL2AvYX3KRLNklJ9DFNbhHDCqXbtEcVG+xwgVTSeFzyJA7yGu8iraXQ01oOCsiMFSwSMNjbMEEbnNcM2nfmOsrEJcssm9keaLRmOGMuc1rRdznMaBxJc4AAdpJWqwonoDZjQ0UonY18kjSSwyvxBl/sNAAv1Egkdali2smpbEVFbgnkKB7aOjh40Xo9TxQPbR0cPGi9HrWHaRJb2H6FHLR+ofRtH4EPwBZwWj9Q+jaPwIfgCnu2RV0u7PeXha9xl2jasAEnkJsgM8mk5Be6hCrJ4ZdaysGUVeuxuMjRoJGTpZiO0B2G/mD5LkqdkGjny8pgkY0kkxMlLYjfqHOaOxpACmFJSMiY2KJoYxgDWtaLNAG4AKayxSWEVqaXCWWcqFEUBaMnxQuYAx4LXM9lwO8Obk4HtBBCtbYRC7FWvt7JFI0HgXN5cuHeA9p/mCluntmFDWSmd7XxyOILzE/CHn+NpBFzxIsT1r39DaFho4mwU7AyNt8sySTvc5xzcT1lWJ2qUcFWulxnlneREVctGcdoDC3SdWDkeUv7nMaQfIhe1sZYTpIkDIQTEngLujAurR1n1BpNIuD52ubKBhEsbsL8O8B28OAztcG1zbeu1q3qlTaPY5lMyxfbG9xLpHW3YnHgM8hYZnLMqw7VyYKioas5u49lERVy2UZtn6SH4eH9SZR7UrpGk8eL1Uh2z9JD8PD+pMo9qV0jSePF6q7HsexzZ/N9zSiIipHSKr27RnDSOt7IdO2/C7msIHk13kVUkjC4FrQS52QA3knIADrutRaY0NDVxOgqGCSN1rg3BBG4tcMwR1hR7Qey2gpJRO1r5HtOJnKvxNYeBa0AC44E3IViFqjHDKllDlPKJXE2zQDwA9F+0RVy2QrbAwnRchA5skBPYOUAv5kKhlqmqpWSsdHI0PY8FrmuF2uaRYgg7xZQ6DY/o1svKFkj25ERPkJiy6xznDscSCp67FFYZVupc5ZR6+oUZbo2kBFjyMRse0XH5Fe+vgFsgvqhbyyylhYCIiwZCIiAIiIAiIgCjuv2rbtIUT4IyBICx7MXNLmG+EnhcXF+FwVIkWU8PJhrKwzONLs/0jJLyIpZGOuAXSNwxN7TLzXAfwknqC0DoXRgpqeGnacQhjjZc7zgaBf32XdRbzsciOupV7BERRkoREQBERAEREAREQBERAEREBWG1rUeoqZWVlKwykMEckbbYwGuc5r2A87nOBAz3WBzt4OznUCrdVxVM8T4IYXY/nWlr3uAOFrWH2hnYkkWsMr3yu1FKrGo8pC6YuXMERFETBERAEREAREQBERAEREAREQBEXHUVDY2l8jgxjRdznEBoA4kncgSyciKAaZ2xU0RLaeN9QR9a+CL3ON3H+23avBftpqL+zTxAdRe8nzy9FH8SJ06+FaqayoY9cL6bluoqto9tmfz9LlxMctz/a4D1VnQTB7WvG5wBF9+YvmtozUtitqNHdpsfFjjPp9jkRFXunNrQpamWn+TF/JOw4hMBfIG9sOW9HJLc1o01uok41LLXp9ywkUI1S2mCvqRT/ACcxXa92Iyh3NtlbCOvrU3WVJPYxfp7KJcliw/3wCIvB1m11ptHi0zi6QgFsUdjIQTa5BsGt35kjcbXRtLc0rrnZLlgss95FU9VtrlJ+apmNHDHKSbdoaBbzK/EO2qcc+mjd92RzfUFafFidH/x9XjPL9V+S20UZ1L13ZpMSYYnROi5PEC4OaeUxWwuFr8w7wOCky3TTWUc+2qdM3Caw0ERcVVVMiYZJHNYxou5ziA0DtJWSNLPRHKir/TG2OmjJbTRvqCPrE8nGe4kFx/tXhP201F8qeIDqL3k+eXoo3ZE6VfCtVNZ5MeuF9Ny3UVXUe2zP5+ls3i6OW5/tcB6q0GOuAeuxW0ZqWxW1Gku02PirGfT7H1ERbFUIodp/alR0rjGwuqJBcERWwAjg6Q5eV1FZttU5PsU0bR/FI5x8wGqN2RR0auGaq1c0YdPPp/pbaKq6PbW64E1KCOJjlzHc1wz8wpxq7rnS14tA+0gFzE8YZR1+zxHa0kdqypxZHfoNRQuacenjv/h7iIi3KQREQBERAEREAREQHHUVDY2OkeQ1jAXOcdwDRck9llQuumucukZTmW07CeTivkbbpJBxef8Arew4k2Dtg0wYqRlO02NQ+x6+Tjs53/YsHcSqbVe2XXB6rgmkiofHkur28vMLsU2jppRiiikkb1sje4ebQrE2ZagxysFbVND2uJ5GJw9iwNjI8HnXINgcrC+dxa1GtAFgLAcBuWI1trJNrOMxpm64Ry1uZgqoXR3bI1zHWOT2lp8itL6N+hj+5H8IX2t0fFO0xzRskYd7XtDh5Fc0cYaA0ZAAADsGQUkIcrZxNfxBayMVy4az574P0s9a9dI1XiH4WrQqz1r10jVeIfhatbtkW+A/Ol6fdHrbJekh4U37Vd6pDZL0kPCm/arvWadmQ8b/AOn2X3OjpzSgpaeWocLiJjnW6yBkPebD3rOVZWPmkdNK4vkkJc5x4k9XUBuA4ABXztCpy/RtSG7wzF7mOD3fk0qgFrbudLgMI/DnPvzj2wejobV2prCW00TpMNsRuAxt913uIF+zevcm2V6SaLiNj/4WzNxf9rD813tnGvkNAx9PUNcGPeXiVrb4SWgEPaMyPZFiLnNWvovT9NVC9PNHL1hrgXD7zd494WIQjJbmddr9Xp7HiC5fHDeffJCtk2gaikfVCpifEXCmw4rWdYzXwuFwbXG48R1qxERTxjyrB5rU6iWotdslhvH0WDhq6tkTHSyENYwFznHcABclUJrhrjLpGW7rsgYTyUV8hwxvtveR5XsON59tl0sWU0VM025d5Lu1kVjY/wA7mH+VVCoLZZeD0fBdJFQ+PJdXt5ILsU2jppBijilkb9pkT3N8wLKydmeoMb421tWwPLs4Y3ZsDRkJHt3EngDkBY7zlZ4FshkEjU2skmr4zGmbrrjnG7Mv1UTmXa9rmOsfZc0td5HNadg5re4ei4q/RsU7DHNGyVh+q9ocPz4rsNbYWHBSQhytnF4hxBayMP44az574/B9VQ7S9fHSvfQ07sMLLtleDnI76zAR9Qbj1m/DfYeuemDSUM07TZ4bhYep7yGNPuLgfcs8AWyWtsu4u8F0cbG7prbovXx9j6uSCmfJ9Gx77b8DHOt34VMNm2pTa57ppwTTxEDDf6R9r4SRnhAIJ68Q7VdFNSsiaGRtaxjcg1rQGgdgC0jW5LJ0tbxaGmn8OMeZ9/kZke0glrgQ4bwQQR3gr9QzOY4PY4te0gtc02cCOII3FaL07q3T1sZjqIw7qcMpGHrY/ePQ8bqg9Y9BPoql9NJnhza7g9jua7y3jgQVicHEm0PEYavMcYfh5Fu7Otdvl8RimI+UxD2rZcozcJAOBvYOAyuRuuApks56raYNJVwz3s1rwH9Rjf7L7+4372haMU1csrqec4tpFp7sw7Muvp4oIiKU5AREQBERAEREBVO2z6Sl6sNR6xf+lWZVw7ZNEmSljqGi5geQ7sZLYE/3iNU+qli/kz3PCJqWkil3ZX1z9zReqYb8hpcHN5CC3/G3f2r1lWWy7XiMRChqXhjmG0L3GzXNJyjLj9YEkDrBAGYzs1WINNHktbROm6UZLv6eaCLjnqGxtL5HNYxouXOIDQBvJJyAX6Y8OAINwQCDwIO4rcqY7z9LPWvXSNV4h+Fq0Ks9a9dI1XiH4WqC7ZHf4D86Xp90etsl6SHhTftV3qkNkvSQ8Kb9qu9Zp2ZDxv8A6fZfc+OaCLHMHeDu96pjXDZhNTPdLSNM1OcwxtzLH/Dh3vaOBFz1jK5uhFvKCkUtHrbNLLmhs914mXjvIORGRB3g9RHBfqOQtcHtJa5uYc0kOB6w4ZhaM0tq1S1YtUQskO7EW2kH3Xj2h7iqN111fbQ1j6eNxcyzXNvzgHX9l3aLeVlXlBxPWaLiderfJjD/AL+pPtm20F9Q8UdWcUtiYpcgX2zLH2+sBcg8QDfMZ2Os3avSllXTOabETQWt2yNBHvBI960ipqpNrDOBxjTQptUoLCl3eZUe2on5RT9XJyW78Yv/AIVcu3FW5tn0UXwQ1Lb/ADLnMd2NltYn+ZrR/OqkUNi/kz0HCZqWkhjuyvqaR1fawUlOI/o+RhwfdwNw/lZegq32Ya8RmJtDUPDJI/Zic4gNe2/ssv8AaG4DiLWvmrIVmEk0eP1dE6LZRn4/35hFx1FSyNpfI5rGNzLnOAaB1knIL9g3zC2K2O8hW14n/Tst3Kw4u7P/ADZUotB686INVQTxMF34cTAN5dGQ8NHfht71nwFVre0ew4HNPTuPen/qReWygD/TI7b8c+Lv5V3+LKXqmNmWuzKNzqaoOGCVwc153RyGwOLqa4AZ8CM8iSLljkDgHNIIOYINwR1gqWtpxwcDidE6tRJyXSTyn6/g/SqDbQG/KoLWx8k7F14cZw37L4/zVo6X01DSRmWoe2No3XObjvwsbvc7sCoLWjT7q6qfUOGEGzWNP1WN5oPbmSe1xWtrWMFzglE5XfFx0S/vPcePJuPcVp+n5jb77N9FnPVzRBq6qGnAuHvbj35Rt9qQ3H8IPmFpBa0rdk/H5rNcO/q/7x+AiIrB5oIiIAiIgCIiA4aykZNG+KQYmPa5rgeIcLEKgtb9UZdHS4XXdC4nkpeDh9l3U8cRx3haDXBW0Mc7DFMxsjHb2vALT1ZHio5w5jo6DXy0kvGL3X3RmUhd+l0/VRNDYqidjQLBrZnhoHY29h7lZel9jMLiXUszof4JByjB2NdcOHvLlH37G64HKSnI68cg8xgKg5JLuPUx4lo7V1kvRr9RC6/SEsw+elklte3KSOfbLhiJstJaN+hj+5H8IVWUexWd309RGwcRGxzzbsLsPorYp4cDGs34Q0X7hZSVRabbOJxjU03KEannGdvY5FnrXrpGq8Q/C1aFVb6f2TPqqmWoFQ1gldiwmIkjIC18QvuW1sW0sEHCNTVp7ZSteE15+K8CMbJekh4U37Vd6gep2zV9BUiodO2QBj24RGW862d8R6lPEqTS6kfFb677+et5WP3cj+vtU+LR88kbnMe1rS1zSQ4HG3cQqnpNpukY/wDzCQdUkbD+bQD5lXLrLob5ZSy02Pk+UAGPDitZwPNuL7utVlU7F6ofRzwv+8Hs9MS1sUs5Rc4ZbpFU4X4znvXku/B5tRtW0i9tg+OP+JkQxe7GXD8lFaqqfK90kji97zdznG7ie0qaDY5X/bph28pJ6YF7eiti7QQ6qnLxl7ETcIPYXuubdwB7VHyyZ1o6zQadZg0vRdSM7MtXXVVYyYt+ZpyHudwLxnGwdt7O7m9oV5rraO0bFTxthgY2ONu5rRl2k9Z7TmV2VYhHlR5jX6x6u3nxhLojr6QoGTxPhlGKORpa4dh6jwPaqA1q1Vm0fMY5ATGSeTlt7L2/4eOI/wAWWh116/R8VRGYpmNkjdva4XHYew9qxOHMb6DXy0kvGL3X3RmYhd+n1hq4xhjqZ2NAsGtmfhA7Bew9ysnS+xiNxLqWZ0W/2JG429zXXDgO/EvBfscrgcn05HXykg/LAVBySXceojxLR2rrJej/AHBCq+ulmF5pJJSAbGSRz7d2IlaYg5re4eiqij2KTO+nqI2DiI2Oee0Auw+dlbLG2AHUAPJSVRabycPjGppuUI1POM/XB+lTO0nUV1NI6rgaTTyEueB/4nuOdx9gnO/Am2QsrmXxzQRY5g7wd3vUk48yObo9ZPS2c8du9eJl9dqk0rPCMMM0sQ6o5XsHk0hW5p/ZHSzkvp3GleeDW4of+PLD/KQOxRafY1Wg+xLTvHWXSNPlhPqq7rku49bXxTSWx/lLHk/3BBqmpfK7HK98jvtPe5zvN1yvw1pJAAJJIAAFySdwAG89isKh2L1Dj8/PFGP/AM2uebfzYVO9WtQqSgOONpkl/wDtksXj7g3N9wv1koq5Mjv4vpqo/wAHzPwX5/GTy9m2pBomGonH/wAiUAYcvm2b8N/tE2J7gOGc3RFajFRWEeRvvnfY7J7s4aurbE0vfiwjfhY5x77MBNl16bTcMj+Ta4h+DlML2PYcF8OOzwMrrs1MWNjmbsTXC/eLLyazV50jg4SYfYhjIw85jeVErSb/AFmyZdRYDnuR5MQVbX8nh/vkepQ1zJ42zRHFG8BzTYi4PYbEe9c669DTcmwMvexduFhm4nd712FkjljLxsERENQiIgCIiAIiIAiIgCIiAIiIAiIgCIiAIiIAiIgCIiAIiIAiIgCIiAIiIAiIgCIiAIiI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100" name="AutoShape 4" descr="data:image/jpeg;base64,/9j/4AAQSkZJRgABAQAAAQABAAD/2wCEAAkGBhIQERUQEBQVEhITGBEYFhQUEhYZEhcXFBUWFxUVEhQXJyYfGRkkGRcWHy8gIycpLCwsFR4xNTAqNSYrLioBCQoKDgwOGg8PGSwkHyQwNCwvLC81LS00Ki0qKiwqLCwsKiwsKiwsLCwvLS0sLCwsLCwpLywvLCwsLCwsLCkpLf/AABEIAKgBLAMBIgACEQEDEQH/xAAcAAEAAwADAQEAAAAAAAAAAAAABgcIAwQFAQL/xABEEAABAwICBQkDCgUEAgMAAAABAAIDBBESIQUGBzFBEzI1UWFxc5GxIoGyFCMzQlJydKGzwmKCg5LBFUSTokPhJFNj/8QAGgEBAAIDAQAAAAAAAAAAAAAAAAMEAQIFBv/EAC4RAAICAQIDBgYDAQEAAAAAAAABAgMRBDEFEiEyQVFhcYETM6HB0fAikbE0Ff/aAAwDAQACEQMRAD8AvFERAEREAREQBERAEReVrPrDHQUz6mQFwbYNaN7nONmtB4ZnM8ACUSyYbx1PVRUvTbb6oS4pYIXQ3zZHjEoF/qvcSHOt1tAPYrioqxk0bJoziZI1r2nra4Ag+RW8oOO5rCyM9jmREWhuEREAREQBERAEREAREQBERAEUI2ibRP8ATSyGFjZKiQF3tk4I2XIDnAZuJIIAuOac9wPk6i7WJKqobS1jI2uluI5Ig4NxAEhr2OLt9jYg77C2a3+HLGSN2xUuXvLNREWhIEREAREQBERAEREAREQBERAEREAREQBQPbR0cPGh9HKeKB7aOjh40Xo9bw7SI7ew/Qo5aP1D6No/Ah+ALOC0fqH0bR+BD8AU92yKul3Z7yIiql4IiIAiIgCIiAIiIAiIgCIiAozbP0kPw8P6kyj2pXSNJ48XqpDtn6SH4eH9SZR7UrpGk8eL1V2PY9jmz+b7mlERFSOkEREAREQBERAEREAREQBERAFCdqGusmjoY2U9hPOX4XOFwxrA3G4NORddzQAcsyc7WM2VRbd/pKP7tX6wKStJySZHa2oNo8XVzarXRTsNTLy8DnNEjXsYCGk2L43MAIIvexuDa2V7i91lIbx3j1WrAt7opYwQ6abllM+qB7aOjh40Xo9TxQPbR0cPGi9HqOHaRNb2H6FHLR+ofRtH4EPwBZwWj9Q+jaPwIfgCnu2RV0u7PeXT0zpNtLTy1LwXNhY95aN5wNJwi/E2t713F4Gv3RlX4Mvwqsty63hZKbqdqWk3ymVs/Ji9xE2OMxtH2faaSR2k3zO7hc2pOsh0hRx1Dmhrzia9o5uNhsS3sORHes3q8tjPRv8AWm/arFsUo9Cnp5ycsNk7REVYuhERAEREBT+0XaTVMq30tI/kGQkBzw1pe9xaCc3A2aLgZAG4Odsl6uyzX+erldR1Z5R4Y6RkuFrSQ1zQ5jw2wJ9oWIG4G+e+u9fekqvxT6NXs7G+k/6M3xRq04rk2KMbJfFxnvL2REVUvFGbZ+kh+Hh/UmUe1K6RpPHi9VIds/SQ/Dw/qTKPaldI0njxequx7Hsc2fzfc0oiIqR0iG7TdcZNHU7BBbl53FrXOFwxrQC9+HicwADl7V87WNbaE2r10EzX1EpqIbjlGPYwHDf2nMLACHAXIG47rcRJNu3+z76n0iVSz813cfRW64Jx6ooW2SVmEzWAN819XHBzW9w9FyKoXwiIgCIiAKvNpW0aWhkbS0obypaHvkeLhjXEhoY3cXGxNzkLDI3ysNURti6TPgw+r1JUk5dSG+TjDKJHs+2oz1FSykrA1/K4gyVrcLg8AuwvaMiCAcxaxA33ytRZw1B6SpPFHwuWj1m1JPoa6eTlHqFUW3f6Sj+7V+sCt1VFt3+ko/u1frAlXbRtf2GVeN47x6rVgWUxvHePVasC3v7iDS959UD20dHDxovR6nige2jo4eNF6PUUO0izb2H6FHLR+ofRtH4EPwBZwWj9Q+jaPwIfgCnu2RV0u7PeXga/dGVfgy/CvfXga/dGVfgy/Cq0d0XJbMziry2M9G/1pv2qjVeWxno3+tN+1WruyUdN2ydoi+FVDoFK6wbZKp8zvkRZHA02YSwPdIAec4nINdvAAvbip/s712/1OF/KNDJ4S0SBvNIeDge0G5AOFwsSc2lZ4pPo2fdb6BWtsH+krfu0XrUq3ZXFR6FKqyTsw2W6iIqhdM4a+9JVfin0avZ2N9J/0ZvijXja+9JVfin0avZ2N9J/0ZvijVx9j2ObH5vuXsiIqZ0ijNs/SQ/Dw/qTKPaldI0njxeqkO2fpIfh4f1JlHtSukaTx4vVXY9j2ObP5vuaUREVI6RVG3b/AGffU+kSqWfmu7j6K2tu3+z76n0iVSz813cfRXauyjm3fMZq2Dmt7h6LkXHBzW9w9FyKkdI8jWvWFtBSSVTm4ywANZe2J7iGsaTnYXIueAuqhh2yaRbJyjuRezjDyeFtupr7lwPab9yn22Lox3iQfGFRKs1RTjllLUWSjJJM1ForSTKmCOojvglYx7b7wHC9j2jcu2o/s+6MpPBZ6KQKu+jLkXlZCorbIwjSVyMnQwkdou8Ze8K9V4usuqFLpBrW1LLll8D2nDIzFvwuHA2GRuMhlktq5cryyO2DnHCKM2fRl2k6QDM8oT7mscSfILRqjurGoVJo4l8DXOlIwmWR2KTDe5aNwaCQL2AvYX3KRLNklJ9DFNbhHDCqXbtEcVG+xwgVTSeFzyJA7yGu8iraXQ01oOCsiMFSwSMNjbMEEbnNcM2nfmOsrEJcssm9keaLRmOGMuc1rRdznMaBxJc4AAdpJWqwonoDZjQ0UonY18kjSSwyvxBl/sNAAv1Egkdali2smpbEVFbgnkKB7aOjh40Xo9TxQPbR0cPGi9HrWHaRJb2H6FHLR+ofRtH4EPwBZwWj9Q+jaPwIfgCnu2RV0u7PeXha9xl2jasAEnkJsgM8mk5Be6hCrJ4ZdaysGUVeuxuMjRoJGTpZiO0B2G/mD5LkqdkGjny8pgkY0kkxMlLYjfqHOaOxpACmFJSMiY2KJoYxgDWtaLNAG4AKayxSWEVqaXCWWcqFEUBaMnxQuYAx4LXM9lwO8Obk4HtBBCtbYRC7FWvt7JFI0HgXN5cuHeA9p/mCluntmFDWSmd7XxyOILzE/CHn+NpBFzxIsT1r39DaFho4mwU7AyNt8sySTvc5xzcT1lWJ2qUcFWulxnlneREVctGcdoDC3SdWDkeUv7nMaQfIhe1sZYTpIkDIQTEngLujAurR1n1BpNIuD52ubKBhEsbsL8O8B28OAztcG1zbeu1q3qlTaPY5lMyxfbG9xLpHW3YnHgM8hYZnLMqw7VyYKioas5u49lERVy2UZtn6SH4eH9SZR7UrpGk8eL1Uh2z9JD8PD+pMo9qV0jSePF6q7HsexzZ/N9zSiIipHSKr27RnDSOt7IdO2/C7msIHk13kVUkjC4FrQS52QA3knIADrutRaY0NDVxOgqGCSN1rg3BBG4tcMwR1hR7Qey2gpJRO1r5HtOJnKvxNYeBa0AC44E3IViFqjHDKllDlPKJXE2zQDwA9F+0RVy2QrbAwnRchA5skBPYOUAv5kKhlqmqpWSsdHI0PY8FrmuF2uaRYgg7xZQ6DY/o1svKFkj25ERPkJiy6xznDscSCp67FFYZVupc5ZR6+oUZbo2kBFjyMRse0XH5Fe+vgFsgvqhbyyylhYCIiwZCIiAIiIAiIgCjuv2rbtIUT4IyBICx7MXNLmG+EnhcXF+FwVIkWU8PJhrKwzONLs/0jJLyIpZGOuAXSNwxN7TLzXAfwknqC0DoXRgpqeGnacQhjjZc7zgaBf32XdRbzsciOupV7BERRkoREQBERAEREAREQBERAEREBWG1rUeoqZWVlKwykMEckbbYwGuc5r2A87nOBAz3WBzt4OznUCrdVxVM8T4IYXY/nWlr3uAOFrWH2hnYkkWsMr3yu1FKrGo8pC6YuXMERFETBERAEREAREQBERAEREAREQBEXHUVDY2l8jgxjRdznEBoA4kncgSyciKAaZ2xU0RLaeN9QR9a+CL3ON3H+23avBftpqL+zTxAdRe8nzy9FH8SJ06+FaqayoY9cL6bluoqto9tmfz9LlxMctz/a4D1VnQTB7WvG5wBF9+YvmtozUtitqNHdpsfFjjPp9jkRFXunNrQpamWn+TF/JOw4hMBfIG9sOW9HJLc1o01uok41LLXp9ywkUI1S2mCvqRT/ACcxXa92Iyh3NtlbCOvrU3WVJPYxfp7KJcliw/3wCIvB1m11ptHi0zi6QgFsUdjIQTa5BsGt35kjcbXRtLc0rrnZLlgss95FU9VtrlJ+apmNHDHKSbdoaBbzK/EO2qcc+mjd92RzfUFafFidH/x9XjPL9V+S20UZ1L13ZpMSYYnROi5PEC4OaeUxWwuFr8w7wOCky3TTWUc+2qdM3Caw0ERcVVVMiYZJHNYxou5ziA0DtJWSNLPRHKir/TG2OmjJbTRvqCPrE8nGe4kFx/tXhP201F8qeIDqL3k+eXoo3ZE6VfCtVNZ5MeuF9Ny3UVXUe2zP5+ls3i6OW5/tcB6q0GOuAeuxW0ZqWxW1Gku02PirGfT7H1ERbFUIodp/alR0rjGwuqJBcERWwAjg6Q5eV1FZttU5PsU0bR/FI5x8wGqN2RR0auGaq1c0YdPPp/pbaKq6PbW64E1KCOJjlzHc1wz8wpxq7rnS14tA+0gFzE8YZR1+zxHa0kdqypxZHfoNRQuacenjv/h7iIi3KQREQBERAEREAREQHHUVDY2OkeQ1jAXOcdwDRck9llQuumucukZTmW07CeTivkbbpJBxef8Arew4k2Dtg0wYqRlO02NQ+x6+Tjs53/YsHcSqbVe2XXB6rgmkiofHkur28vMLsU2jppRiiikkb1sje4ebQrE2ZagxysFbVND2uJ5GJw9iwNjI8HnXINgcrC+dxa1GtAFgLAcBuWI1trJNrOMxpm64Ry1uZgqoXR3bI1zHWOT2lp8itL6N+hj+5H8IX2t0fFO0xzRskYd7XtDh5Fc0cYaA0ZAAADsGQUkIcrZxNfxBayMVy4az574P0s9a9dI1XiH4WrQqz1r10jVeIfhatbtkW+A/Ol6fdHrbJekh4U37Vd6pDZL0kPCm/arvWadmQ8b/AOn2X3OjpzSgpaeWocLiJjnW6yBkPebD3rOVZWPmkdNK4vkkJc5x4k9XUBuA4ABXztCpy/RtSG7wzF7mOD3fk0qgFrbudLgMI/DnPvzj2wejobV2prCW00TpMNsRuAxt913uIF+zevcm2V6SaLiNj/4WzNxf9rD813tnGvkNAx9PUNcGPeXiVrb4SWgEPaMyPZFiLnNWvovT9NVC9PNHL1hrgXD7zd494WIQjJbmddr9Xp7HiC5fHDeffJCtk2gaikfVCpifEXCmw4rWdYzXwuFwbXG48R1qxERTxjyrB5rU6iWotdslhvH0WDhq6tkTHSyENYwFznHcABclUJrhrjLpGW7rsgYTyUV8hwxvtveR5XsON59tl0sWU0VM025d5Lu1kVjY/wA7mH+VVCoLZZeD0fBdJFQ+PJdXt5ILsU2jppBijilkb9pkT3N8wLKydmeoMb421tWwPLs4Y3ZsDRkJHt3EngDkBY7zlZ4FshkEjU2skmr4zGmbrrjnG7Mv1UTmXa9rmOsfZc0td5HNadg5re4ei4q/RsU7DHNGyVh+q9ocPz4rsNbYWHBSQhytnF4hxBayMP44az574/B9VQ7S9fHSvfQ07sMLLtleDnI76zAR9Qbj1m/DfYeuemDSUM07TZ4bhYep7yGNPuLgfcs8AWyWtsu4u8F0cbG7prbovXx9j6uSCmfJ9Gx77b8DHOt34VMNm2pTa57ppwTTxEDDf6R9r4SRnhAIJ68Q7VdFNSsiaGRtaxjcg1rQGgdgC0jW5LJ0tbxaGmn8OMeZ9/kZke0glrgQ4bwQQR3gr9QzOY4PY4te0gtc02cCOII3FaL07q3T1sZjqIw7qcMpGHrY/ePQ8bqg9Y9BPoql9NJnhza7g9jua7y3jgQVicHEm0PEYavMcYfh5Fu7Otdvl8RimI+UxD2rZcozcJAOBvYOAyuRuuApks56raYNJVwz3s1rwH9Rjf7L7+4372haMU1csrqec4tpFp7sw7Muvp4oIiKU5AREQBERAEREBVO2z6Sl6sNR6xf+lWZVw7ZNEmSljqGi5geQ7sZLYE/3iNU+qli/kz3PCJqWkil3ZX1z9zReqYb8hpcHN5CC3/G3f2r1lWWy7XiMRChqXhjmG0L3GzXNJyjLj9YEkDrBAGYzs1WINNHktbROm6UZLv6eaCLjnqGxtL5HNYxouXOIDQBvJJyAX6Y8OAINwQCDwIO4rcqY7z9LPWvXSNV4h+Fq0Ks9a9dI1XiH4WqC7ZHf4D86Xp90etsl6SHhTftV3qkNkvSQ8Kb9qu9Zp2ZDxv8A6fZfc+OaCLHMHeDu96pjXDZhNTPdLSNM1OcwxtzLH/Dh3vaOBFz1jK5uhFvKCkUtHrbNLLmhs914mXjvIORGRB3g9RHBfqOQtcHtJa5uYc0kOB6w4ZhaM0tq1S1YtUQskO7EW2kH3Xj2h7iqN111fbQ1j6eNxcyzXNvzgHX9l3aLeVlXlBxPWaLiderfJjD/AL+pPtm20F9Q8UdWcUtiYpcgX2zLH2+sBcg8QDfMZ2Os3avSllXTOabETQWt2yNBHvBI960ipqpNrDOBxjTQptUoLCl3eZUe2on5RT9XJyW78Yv/AIVcu3FW5tn0UXwQ1Lb/ADLnMd2NltYn+ZrR/OqkUNi/kz0HCZqWkhjuyvqaR1fawUlOI/o+RhwfdwNw/lZegq32Ya8RmJtDUPDJI/Zic4gNe2/ssv8AaG4DiLWvmrIVmEk0eP1dE6LZRn4/35hFx1FSyNpfI5rGNzLnOAaB1knIL9g3zC2K2O8hW14n/Tst3Kw4u7P/ADZUotB686INVQTxMF34cTAN5dGQ8NHfht71nwFVre0ew4HNPTuPen/qReWygD/TI7b8c+Lv5V3+LKXqmNmWuzKNzqaoOGCVwc153RyGwOLqa4AZ8CM8iSLljkDgHNIIOYINwR1gqWtpxwcDidE6tRJyXSTyn6/g/SqDbQG/KoLWx8k7F14cZw37L4/zVo6X01DSRmWoe2No3XObjvwsbvc7sCoLWjT7q6qfUOGEGzWNP1WN5oPbmSe1xWtrWMFzglE5XfFx0S/vPcePJuPcVp+n5jb77N9FnPVzRBq6qGnAuHvbj35Rt9qQ3H8IPmFpBa0rdk/H5rNcO/q/7x+AiIrB5oIiIAiIgCIiA4aykZNG+KQYmPa5rgeIcLEKgtb9UZdHS4XXdC4nkpeDh9l3U8cRx3haDXBW0Mc7DFMxsjHb2vALT1ZHio5w5jo6DXy0kvGL3X3RmUhd+l0/VRNDYqidjQLBrZnhoHY29h7lZel9jMLiXUszof4JByjB2NdcOHvLlH37G64HKSnI68cg8xgKg5JLuPUx4lo7V1kvRr9RC6/SEsw+elklte3KSOfbLhiJstJaN+hj+5H8IVWUexWd309RGwcRGxzzbsLsPorYp4cDGs34Q0X7hZSVRabbOJxjU03KEannGdvY5FnrXrpGq8Q/C1aFVb6f2TPqqmWoFQ1gldiwmIkjIC18QvuW1sW0sEHCNTVp7ZSteE15+K8CMbJekh4U37Vd6gep2zV9BUiodO2QBj24RGW862d8R6lPEqTS6kfFb677+et5WP3cj+vtU+LR88kbnMe1rS1zSQ4HG3cQqnpNpukY/wDzCQdUkbD+bQD5lXLrLob5ZSy02Pk+UAGPDitZwPNuL7utVlU7F6ofRzwv+8Hs9MS1sUs5Rc4ZbpFU4X4znvXku/B5tRtW0i9tg+OP+JkQxe7GXD8lFaqqfK90kji97zdznG7ie0qaDY5X/bph28pJ6YF7eiti7QQ6qnLxl7ETcIPYXuubdwB7VHyyZ1o6zQadZg0vRdSM7MtXXVVYyYt+ZpyHudwLxnGwdt7O7m9oV5rraO0bFTxthgY2ONu5rRl2k9Z7TmV2VYhHlR5jX6x6u3nxhLojr6QoGTxPhlGKORpa4dh6jwPaqA1q1Vm0fMY5ATGSeTlt7L2/4eOI/wAWWh116/R8VRGYpmNkjdva4XHYew9qxOHMb6DXy0kvGL3X3RmYhd+n1hq4xhjqZ2NAsGtmfhA7Bew9ysnS+xiNxLqWZ0W/2JG429zXXDgO/EvBfscrgcn05HXykg/LAVBySXceojxLR2rrJej/AHBCq+ulmF5pJJSAbGSRz7d2IlaYg5re4eiqij2KTO+nqI2DiI2Oee0Auw+dlbLG2AHUAPJSVRabycPjGppuUI1POM/XB+lTO0nUV1NI6rgaTTyEueB/4nuOdx9gnO/Am2QsrmXxzQRY5g7wd3vUk48yObo9ZPS2c8du9eJl9dqk0rPCMMM0sQ6o5XsHk0hW5p/ZHSzkvp3GleeDW4of+PLD/KQOxRafY1Wg+xLTvHWXSNPlhPqq7rku49bXxTSWx/lLHk/3BBqmpfK7HK98jvtPe5zvN1yvw1pJAAJJIAAFySdwAG89isKh2L1Dj8/PFGP/AM2uebfzYVO9WtQqSgOONpkl/wDtksXj7g3N9wv1koq5Mjv4vpqo/wAHzPwX5/GTy9m2pBomGonH/wAiUAYcvm2b8N/tE2J7gOGc3RFajFRWEeRvvnfY7J7s4aurbE0vfiwjfhY5x77MBNl16bTcMj+Ta4h+DlML2PYcF8OOzwMrrs1MWNjmbsTXC/eLLyazV50jg4SYfYhjIw85jeVErSb/AFmyZdRYDnuR5MQVbX8nh/vkepQ1zJ42zRHFG8BzTYi4PYbEe9c669DTcmwMvexduFhm4nd712FkjljLxsERENQiIgCIiAIiIAiIgCIiAIiIAiIgCIiAIiIAiIgCIiAIiIAiIgCIiAIiIAiIgCIiAIiI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 name="Picture 9" descr="cisco.jpg"/>
          <p:cNvPicPr>
            <a:picLocks noChangeAspect="1"/>
          </p:cNvPicPr>
          <p:nvPr/>
        </p:nvPicPr>
        <p:blipFill>
          <a:blip r:embed="rId5" cstate="print"/>
          <a:stretch>
            <a:fillRect/>
          </a:stretch>
        </p:blipFill>
        <p:spPr>
          <a:xfrm>
            <a:off x="304800" y="4953000"/>
            <a:ext cx="1600200" cy="6096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30"/>
          <p:cNvGraphicFramePr>
            <a:graphicFrameLocks noGrp="1"/>
          </p:cNvGraphicFramePr>
          <p:nvPr/>
        </p:nvGraphicFramePr>
        <p:xfrm>
          <a:off x="152400" y="1219200"/>
          <a:ext cx="8686800" cy="5105400"/>
        </p:xfrm>
        <a:graphic>
          <a:graphicData uri="http://schemas.openxmlformats.org/drawingml/2006/table">
            <a:tbl>
              <a:tblPr>
                <a:tableStyleId>{5940675A-B579-460E-94D1-54222C63F5DA}</a:tableStyleId>
              </a:tblPr>
              <a:tblGrid>
                <a:gridCol w="2186059"/>
                <a:gridCol w="6500741"/>
              </a:tblGrid>
              <a:tr h="700741">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000000"/>
                        </a:solidFill>
                        <a:effectLst/>
                        <a:latin typeface="Calibri" pitchFamily="34" charset="0"/>
                      </a:endParaRPr>
                    </a:p>
                  </a:txBody>
                  <a:tcPr marT="45726" marB="45726"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u="none" strike="noStrike" cap="none" normalizeH="0" baseline="0" dirty="0" smtClean="0">
                          <a:ln>
                            <a:noFill/>
                          </a:ln>
                          <a:effectLst/>
                        </a:rPr>
                        <a:t>HCL Technologies is a Certified Member of the Xilinx Alliance Program and has demonstrated qualified expertise on the latest Xilinx devices and implementation techniques on Xilinx programmable platforms.</a:t>
                      </a:r>
                      <a:endParaRPr kumimoji="0" lang="en-US" sz="1200" b="0" i="0" u="none" strike="noStrike" cap="none" normalizeH="0" baseline="0" dirty="0" smtClean="0">
                        <a:ln>
                          <a:noFill/>
                        </a:ln>
                        <a:solidFill>
                          <a:schemeClr val="tx1"/>
                        </a:solidFill>
                        <a:effectLst/>
                        <a:latin typeface="Calibri" pitchFamily="34" charset="0"/>
                      </a:endParaRPr>
                    </a:p>
                  </a:txBody>
                  <a:tcPr marT="45726" marB="45726" horzOverflow="overflow"/>
                </a:tc>
              </a:tr>
              <a:tr h="700741">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000000"/>
                        </a:solidFill>
                        <a:effectLst/>
                        <a:latin typeface="Calibri" pitchFamily="34" charset="0"/>
                      </a:endParaRPr>
                    </a:p>
                  </a:txBody>
                  <a:tcPr marT="45726" marB="45726"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u="none" strike="noStrike" cap="none" normalizeH="0" baseline="0" dirty="0" smtClean="0">
                          <a:ln>
                            <a:noFill/>
                          </a:ln>
                          <a:effectLst/>
                        </a:rPr>
                        <a:t>HCL is partner for Informatica for APAC, US &amp; Canada. HCL and informatica are focusing on providing Data Integration Solutions to different verticals including Financial services, Insurance, Healthcare, Life sciences, Telecommunications etc. </a:t>
                      </a:r>
                      <a:endParaRPr kumimoji="0" lang="en-US" sz="1200" b="0" i="0" u="none" strike="noStrike" cap="none" normalizeH="0" baseline="0" dirty="0" smtClean="0">
                        <a:ln>
                          <a:noFill/>
                        </a:ln>
                        <a:solidFill>
                          <a:schemeClr val="tx1"/>
                        </a:solidFill>
                        <a:effectLst/>
                        <a:latin typeface="Calibri" pitchFamily="34" charset="0"/>
                      </a:endParaRPr>
                    </a:p>
                  </a:txBody>
                  <a:tcPr marT="45726" marB="45726" horzOverflow="overflow"/>
                </a:tc>
              </a:tr>
              <a:tr h="130137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000000"/>
                        </a:solidFill>
                        <a:effectLst/>
                        <a:latin typeface="Calibri" pitchFamily="34" charset="0"/>
                      </a:endParaRPr>
                    </a:p>
                  </a:txBody>
                  <a:tcPr marT="45726" marB="45726"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u="none" strike="noStrike" cap="none" normalizeH="0" baseline="0" dirty="0" smtClean="0">
                          <a:ln>
                            <a:noFill/>
                          </a:ln>
                          <a:effectLst/>
                        </a:rPr>
                        <a:t>HCL &amp; BMC software share a strategic alliance wherein HCL is BMC's Global Outsourcer, SI Partner &amp; Global Managed Service Provider Partner. This partnership allows HCL to focus upon all the major BMC disciplines of Business Service Management such as Service Resource Planning, Service Automation, Service Support, Service Assurance &amp; Atrium Core, and has a dedicated technology team known as 'Center of Excellence' which proactively develop/deploy these solutions.</a:t>
                      </a:r>
                      <a:endParaRPr kumimoji="0" lang="en-US" sz="1200" b="0" i="0" u="none" strike="noStrike" cap="none" normalizeH="0" baseline="0" dirty="0" smtClean="0">
                        <a:ln>
                          <a:noFill/>
                        </a:ln>
                        <a:solidFill>
                          <a:schemeClr val="tx1"/>
                        </a:solidFill>
                        <a:effectLst/>
                        <a:latin typeface="Calibri" pitchFamily="34" charset="0"/>
                      </a:endParaRPr>
                    </a:p>
                  </a:txBody>
                  <a:tcPr marT="45726" marB="45726" horzOverflow="overflow"/>
                </a:tc>
              </a:tr>
              <a:tr h="130137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000000"/>
                        </a:solidFill>
                        <a:effectLst/>
                        <a:latin typeface="Calibri" pitchFamily="34" charset="0"/>
                      </a:endParaRPr>
                    </a:p>
                  </a:txBody>
                  <a:tcPr marT="45726" marB="45726"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u="none" strike="noStrike" cap="none" normalizeH="0" baseline="0" dirty="0" smtClean="0">
                          <a:ln>
                            <a:noFill/>
                          </a:ln>
                          <a:effectLst/>
                        </a:rPr>
                        <a:t>The HCL/EMC Alliance program has enabled HCL to partner with EMC to cut costs and/or improve client operations through refresh, content management, consolidation, upgrade, virtualization (VMWare) and security (RSA) programs. HCL is a Gold Tier Partner and a part of the Velocity Global Alliances Program - a ‘best in class’ Alliance Partner program.  HCL  delivers full lifecycle EMC based Documentum Content Management Solutions including Package Implementation, Customization, Support Upgrade/Migration, Reengineering . </a:t>
                      </a:r>
                      <a:endParaRPr kumimoji="0" lang="en-US" sz="1200" b="0" i="0" u="none" strike="noStrike" cap="none" normalizeH="0" baseline="0" dirty="0" smtClean="0">
                        <a:ln>
                          <a:noFill/>
                        </a:ln>
                        <a:solidFill>
                          <a:schemeClr val="tx1"/>
                        </a:solidFill>
                        <a:effectLst/>
                        <a:latin typeface="Calibri" pitchFamily="34" charset="0"/>
                      </a:endParaRPr>
                    </a:p>
                  </a:txBody>
                  <a:tcPr marT="45726" marB="45726" horzOverflow="overflow"/>
                </a:tc>
              </a:tr>
              <a:tr h="1101164">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000000"/>
                        </a:solidFill>
                        <a:effectLst/>
                        <a:latin typeface="Calibri" pitchFamily="34" charset="0"/>
                      </a:endParaRPr>
                    </a:p>
                  </a:txBody>
                  <a:tcPr marT="45726" marB="45726"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u="none" strike="noStrike" cap="none" normalizeH="0" baseline="0" dirty="0" smtClean="0">
                          <a:ln>
                            <a:noFill/>
                          </a:ln>
                          <a:effectLst/>
                        </a:rPr>
                        <a:t>HCL and CA have established a strategic relationship to meet the Enterprise IT Management needs of customers. The partnership is focused on solutions around CA's ‘Govern’, ‘Secure’ and ‘Manage’ products across distributed and mainframe environments. The HCL-CA partnership combines CA's leadership in platform technologies and HCL's business transformation services to deliver efficiency and cost advantage for customers.</a:t>
                      </a:r>
                      <a:endParaRPr kumimoji="0" lang="en-US" sz="1200" b="0" i="0" u="none" strike="noStrike" cap="none" normalizeH="0" baseline="0" dirty="0" smtClean="0">
                        <a:ln>
                          <a:noFill/>
                        </a:ln>
                        <a:solidFill>
                          <a:schemeClr val="tx1"/>
                        </a:solidFill>
                        <a:effectLst/>
                        <a:latin typeface="Calibri" pitchFamily="34" charset="0"/>
                      </a:endParaRPr>
                    </a:p>
                  </a:txBody>
                  <a:tcPr marT="45726" marB="45726" horzOverflow="overflow"/>
                </a:tc>
              </a:tr>
            </a:tbl>
          </a:graphicData>
        </a:graphic>
      </p:graphicFrame>
      <p:pic>
        <p:nvPicPr>
          <p:cNvPr id="5" name="Picture 50" descr="Xilinx Certified Base Member"/>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314325" y="1295400"/>
            <a:ext cx="1676400" cy="476250"/>
          </a:xfrm>
          <a:prstGeom prst="rect">
            <a:avLst/>
          </a:prstGeom>
          <a:noFill/>
          <a:ln w="28575">
            <a:solidFill>
              <a:srgbClr val="808080"/>
            </a:solidFill>
            <a:miter lim="800000"/>
            <a:headEnd/>
            <a:tailEnd/>
          </a:ln>
          <a:extLst>
            <a:ext uri="{909E8E84-426E-40DD-AFC4-6F175D3DCCD1}">
              <a14:hiddenFill xmlns:a14="http://schemas.microsoft.com/office/drawing/2010/main" xmlns="">
                <a:solidFill>
                  <a:srgbClr val="FFFFFF"/>
                </a:solidFill>
              </a14:hiddenFill>
            </a:ext>
          </a:extLst>
        </p:spPr>
      </p:pic>
      <p:pic>
        <p:nvPicPr>
          <p:cNvPr id="6" name="Picture 105" descr="INFORMATICA"/>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304800" y="2057400"/>
            <a:ext cx="1762125" cy="485775"/>
          </a:xfrm>
          <a:prstGeom prst="rect">
            <a:avLst/>
          </a:prstGeom>
          <a:noFill/>
          <a:ln w="28575">
            <a:solidFill>
              <a:srgbClr val="808080"/>
            </a:solidFill>
            <a:miter lim="800000"/>
            <a:headEnd/>
            <a:tailEnd/>
          </a:ln>
          <a:extLst>
            <a:ext uri="{909E8E84-426E-40DD-AFC4-6F175D3DCCD1}">
              <a14:hiddenFill xmlns:a14="http://schemas.microsoft.com/office/drawing/2010/main" xmlns="">
                <a:solidFill>
                  <a:srgbClr val="FFFFFF"/>
                </a:solidFill>
              </a14:hiddenFill>
            </a:ext>
          </a:extLst>
        </p:spPr>
      </p:pic>
      <p:pic>
        <p:nvPicPr>
          <p:cNvPr id="7" name="Picture 109" descr="BMC Software"/>
          <p:cNvPicPr>
            <a:picLocks noChangeAspect="1"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542925" y="3048000"/>
            <a:ext cx="1371600" cy="460375"/>
          </a:xfrm>
          <a:prstGeom prst="rect">
            <a:avLst/>
          </a:prstGeom>
          <a:noFill/>
          <a:ln w="28575">
            <a:solidFill>
              <a:srgbClr val="808080"/>
            </a:solidFill>
            <a:miter lim="800000"/>
            <a:headEnd/>
            <a:tailEnd/>
          </a:ln>
          <a:extLst>
            <a:ext uri="{909E8E84-426E-40DD-AFC4-6F175D3DCCD1}">
              <a14:hiddenFill xmlns:a14="http://schemas.microsoft.com/office/drawing/2010/main" xmlns="">
                <a:solidFill>
                  <a:srgbClr val="FFFFFF"/>
                </a:solidFill>
              </a14:hiddenFill>
            </a:ext>
          </a:extLst>
        </p:spPr>
      </p:pic>
      <p:pic>
        <p:nvPicPr>
          <p:cNvPr id="8" name="Picture 113" descr="EMC"/>
          <p:cNvPicPr>
            <a:picLocks noChangeAspect="1" noChangeArrowheads="1"/>
          </p:cNvPicPr>
          <p:nvPr/>
        </p:nvPicPr>
        <p:blipFill>
          <a:blip r:embed="rId6" cstate="email">
            <a:extLst>
              <a:ext uri="{28A0092B-C50C-407E-A947-70E740481C1C}">
                <a14:useLocalDpi xmlns:a14="http://schemas.microsoft.com/office/drawing/2010/main" xmlns="" val="0"/>
              </a:ext>
            </a:extLst>
          </a:blip>
          <a:srcRect/>
          <a:stretch>
            <a:fillRect/>
          </a:stretch>
        </p:blipFill>
        <p:spPr bwMode="auto">
          <a:xfrm>
            <a:off x="466725" y="4191000"/>
            <a:ext cx="1447800" cy="582613"/>
          </a:xfrm>
          <a:prstGeom prst="rect">
            <a:avLst/>
          </a:prstGeom>
          <a:noFill/>
          <a:ln w="28575">
            <a:solidFill>
              <a:srgbClr val="808080"/>
            </a:solidFill>
            <a:miter lim="800000"/>
            <a:headEnd/>
            <a:tailEnd/>
          </a:ln>
          <a:extLst>
            <a:ext uri="{909E8E84-426E-40DD-AFC4-6F175D3DCCD1}">
              <a14:hiddenFill xmlns:a14="http://schemas.microsoft.com/office/drawing/2010/main" xmlns="">
                <a:solidFill>
                  <a:srgbClr val="FFFFFF"/>
                </a:solidFill>
              </a14:hiddenFill>
            </a:ext>
          </a:extLst>
        </p:spPr>
      </p:pic>
      <p:pic>
        <p:nvPicPr>
          <p:cNvPr id="9" name="Picture 125" descr="CA"/>
          <p:cNvPicPr>
            <a:picLocks noChangeAspect="1" noChangeArrowheads="1"/>
          </p:cNvPicPr>
          <p:nvPr/>
        </p:nvPicPr>
        <p:blipFill>
          <a:blip r:embed="rId7" cstate="email">
            <a:extLst>
              <a:ext uri="{28A0092B-C50C-407E-A947-70E740481C1C}">
                <a14:useLocalDpi xmlns:a14="http://schemas.microsoft.com/office/drawing/2010/main" xmlns="" val="0"/>
              </a:ext>
            </a:extLst>
          </a:blip>
          <a:srcRect/>
          <a:stretch>
            <a:fillRect/>
          </a:stretch>
        </p:blipFill>
        <p:spPr bwMode="auto">
          <a:xfrm>
            <a:off x="542925" y="5314950"/>
            <a:ext cx="1074738" cy="704850"/>
          </a:xfrm>
          <a:prstGeom prst="rect">
            <a:avLst/>
          </a:prstGeom>
          <a:noFill/>
          <a:ln w="28575">
            <a:solidFill>
              <a:srgbClr val="808080"/>
            </a:solidFill>
            <a:miter lim="800000"/>
            <a:headEnd/>
            <a:tailEnd/>
          </a:ln>
          <a:extLst>
            <a:ext uri="{909E8E84-426E-40DD-AFC4-6F175D3DCCD1}">
              <a14:hiddenFill xmlns:a14="http://schemas.microsoft.com/office/drawing/2010/main" xmlns="">
                <a:solidFill>
                  <a:srgbClr val="FFFFFF"/>
                </a:solidFill>
              </a14:hiddenFill>
            </a:ext>
          </a:extLst>
        </p:spPr>
      </p:pic>
      <p:sp>
        <p:nvSpPr>
          <p:cNvPr id="10" name="Rectangle 3"/>
          <p:cNvSpPr>
            <a:spLocks noChangeArrowheads="1"/>
          </p:cNvSpPr>
          <p:nvPr/>
        </p:nvSpPr>
        <p:spPr bwMode="auto">
          <a:xfrm>
            <a:off x="152400" y="762000"/>
            <a:ext cx="8686800" cy="361950"/>
          </a:xfrm>
          <a:prstGeom prst="rect">
            <a:avLst/>
          </a:prstGeom>
          <a:solidFill>
            <a:schemeClr val="tx2"/>
          </a:solidFill>
          <a:ln>
            <a:noFill/>
          </a:ln>
          <a:extLst>
            <a:ext uri="{91240B29-F687-4F45-9708-019B960494DF}">
              <a14:hiddenLine xmlns:a14="http://schemas.microsoft.com/office/drawing/2010/main" xmlns="" w="25400" algn="ctr">
                <a:solidFill>
                  <a:srgbClr val="000000"/>
                </a:solidFill>
                <a:miter lim="800000"/>
                <a:headEnd/>
                <a:tailEnd/>
              </a14:hiddenLine>
            </a:ext>
          </a:extLst>
        </p:spPr>
        <p:txBody>
          <a:bodyPr anchor="ctr"/>
          <a:lstStyle/>
          <a:p>
            <a:pPr algn="ctr"/>
            <a:r>
              <a:rPr lang="en-US" sz="1400" b="1" i="0" dirty="0">
                <a:solidFill>
                  <a:srgbClr val="FFFFFF"/>
                </a:solidFill>
                <a:latin typeface="Myriad Pro"/>
              </a:rPr>
              <a:t>HCL Technologies Strategic Partners </a:t>
            </a:r>
          </a:p>
        </p:txBody>
      </p:sp>
      <p:sp>
        <p:nvSpPr>
          <p:cNvPr id="11" name="Title 1"/>
          <p:cNvSpPr txBox="1">
            <a:spLocks/>
          </p:cNvSpPr>
          <p:nvPr/>
        </p:nvSpPr>
        <p:spPr bwMode="auto">
          <a:xfrm>
            <a:off x="1676400" y="152400"/>
            <a:ext cx="4968875" cy="461963"/>
          </a:xfrm>
          <a:prstGeom prst="rect">
            <a:avLst/>
          </a:prstGeom>
          <a:noFill/>
          <a:ln w="9525">
            <a:noFill/>
            <a:miter lim="800000"/>
            <a:headEnd/>
            <a:tailEnd/>
          </a:ln>
        </p:spPr>
        <p:txBody>
          <a:bodyPr>
            <a:spAutoFit/>
          </a:bodyPr>
          <a:lstStyle/>
          <a:p>
            <a:pPr algn="ctr">
              <a:defRPr/>
            </a:pPr>
            <a:r>
              <a:rPr lang="en-US" sz="2400" b="1" i="0" dirty="0">
                <a:solidFill>
                  <a:prstClr val="white"/>
                </a:solidFill>
                <a:latin typeface="Myriad Pro"/>
              </a:rPr>
              <a:t>Strategic </a:t>
            </a:r>
            <a:r>
              <a:rPr lang="en-US" sz="2400" b="1" i="0" dirty="0" smtClean="0">
                <a:solidFill>
                  <a:prstClr val="white"/>
                </a:solidFill>
                <a:latin typeface="Myriad Pro"/>
              </a:rPr>
              <a:t>Partners</a:t>
            </a:r>
            <a:endParaRPr lang="en-US" sz="2400" b="1" i="0" dirty="0">
              <a:solidFill>
                <a:prstClr val="white"/>
              </a:solidFill>
              <a:latin typeface="Myriad Pro"/>
            </a:endParaRPr>
          </a:p>
        </p:txBody>
      </p:sp>
      <p:sp>
        <p:nvSpPr>
          <p:cNvPr id="12" name="Slide Number Placeholder 1"/>
          <p:cNvSpPr>
            <a:spLocks noGrp="1"/>
          </p:cNvSpPr>
          <p:nvPr>
            <p:ph type="sldNum" sz="quarter" idx="10"/>
          </p:nvPr>
        </p:nvSpPr>
        <p:spPr>
          <a:xfrm>
            <a:off x="6553200" y="6356350"/>
            <a:ext cx="2133600" cy="365125"/>
          </a:xfrm>
        </p:spPr>
        <p:txBody>
          <a:bodyPr/>
          <a:lstStyle/>
          <a:p>
            <a:pPr>
              <a:defRPr/>
            </a:pPr>
            <a:r>
              <a:rPr lang="en-US" dirty="0" smtClean="0">
                <a:solidFill>
                  <a:prstClr val="black">
                    <a:tint val="75000"/>
                  </a:prstClr>
                </a:solidFill>
              </a:rPr>
              <a:t>- </a:t>
            </a:r>
            <a:fld id="{02D0B893-21FC-4CDC-864C-6FACF8322B43}" type="slidenum">
              <a:rPr lang="en-US" smtClean="0">
                <a:solidFill>
                  <a:prstClr val="black">
                    <a:tint val="75000"/>
                  </a:prstClr>
                </a:solidFill>
              </a:rPr>
              <a:pPr>
                <a:defRPr/>
              </a:pPr>
              <a:t>59</a:t>
            </a:fld>
            <a:r>
              <a:rPr lang="en-US" dirty="0" smtClean="0">
                <a:solidFill>
                  <a:prstClr val="black">
                    <a:tint val="75000"/>
                  </a:prstClr>
                </a:solidFill>
              </a:rPr>
              <a:t> -</a:t>
            </a:r>
            <a:endParaRPr lang="en-US" dirty="0">
              <a:solidFill>
                <a:prstClr val="black">
                  <a:tint val="75000"/>
                </a:prst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81000" y="760499"/>
            <a:ext cx="8153400" cy="3429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en-US" sz="1600" b="1" i="0" dirty="0" smtClean="0">
                <a:solidFill>
                  <a:schemeClr val="tx1"/>
                </a:solidFill>
                <a:latin typeface="+mj-lt"/>
              </a:rPr>
              <a:t>Segment wise Revenue FY13 Vs FY12</a:t>
            </a:r>
          </a:p>
        </p:txBody>
      </p:sp>
      <p:graphicFrame>
        <p:nvGraphicFramePr>
          <p:cNvPr id="3" name="Table 2"/>
          <p:cNvGraphicFramePr>
            <a:graphicFrameLocks noGrp="1"/>
          </p:cNvGraphicFramePr>
          <p:nvPr>
            <p:extLst>
              <p:ext uri="{D42A27DB-BD31-4B8C-83A1-F6EECF244321}">
                <p14:modId xmlns="" xmlns:p14="http://schemas.microsoft.com/office/powerpoint/2010/main" val="878395144"/>
              </p:ext>
            </p:extLst>
          </p:nvPr>
        </p:nvGraphicFramePr>
        <p:xfrm>
          <a:off x="381000" y="1143000"/>
          <a:ext cx="8153400" cy="3063240"/>
        </p:xfrm>
        <a:graphic>
          <a:graphicData uri="http://schemas.openxmlformats.org/drawingml/2006/table">
            <a:tbl>
              <a:tblPr firstRow="1" bandRow="1">
                <a:tableStyleId>{5940675A-B579-460E-94D1-54222C63F5DA}</a:tableStyleId>
              </a:tblPr>
              <a:tblGrid>
                <a:gridCol w="4011990"/>
                <a:gridCol w="1294190"/>
                <a:gridCol w="1423610"/>
                <a:gridCol w="1423610"/>
              </a:tblGrid>
              <a:tr h="457200">
                <a:tc>
                  <a:txBody>
                    <a:bodyPr/>
                    <a:lstStyle/>
                    <a:p>
                      <a:r>
                        <a:rPr lang="en-US" sz="1200" b="1" dirty="0" smtClean="0">
                          <a:solidFill>
                            <a:schemeClr val="tx1"/>
                          </a:solidFill>
                        </a:rPr>
                        <a:t>Verticals</a:t>
                      </a:r>
                      <a:endParaRPr lang="en-US" sz="1200" b="1" dirty="0">
                        <a:solidFill>
                          <a:schemeClr val="tx1"/>
                        </a:solidFill>
                      </a:endParaRPr>
                    </a:p>
                  </a:txBody>
                  <a:tcPr/>
                </a:tc>
                <a:tc>
                  <a:txBody>
                    <a:bodyPr/>
                    <a:lstStyle/>
                    <a:p>
                      <a:r>
                        <a:rPr lang="en-US" sz="1200" b="1" dirty="0" smtClean="0">
                          <a:solidFill>
                            <a:schemeClr val="tx1"/>
                          </a:solidFill>
                        </a:rPr>
                        <a:t>FY2013</a:t>
                      </a:r>
                    </a:p>
                    <a:p>
                      <a:r>
                        <a:rPr lang="en-US" sz="1200" b="1" dirty="0" smtClean="0">
                          <a:solidFill>
                            <a:schemeClr val="tx1"/>
                          </a:solidFill>
                        </a:rPr>
                        <a:t>(in USD m)</a:t>
                      </a:r>
                      <a:endParaRPr lang="en-US" sz="1200" b="1" dirty="0">
                        <a:solidFill>
                          <a:schemeClr val="tx1"/>
                        </a:solidFill>
                      </a:endParaRPr>
                    </a:p>
                  </a:txBody>
                  <a:tcPr/>
                </a:tc>
                <a:tc>
                  <a:txBody>
                    <a:bodyPr/>
                    <a:lstStyle/>
                    <a:p>
                      <a:r>
                        <a:rPr lang="en-US" sz="1200" b="1" dirty="0" smtClean="0">
                          <a:solidFill>
                            <a:schemeClr val="tx1"/>
                          </a:solidFill>
                        </a:rPr>
                        <a:t>FY2012</a:t>
                      </a:r>
                    </a:p>
                    <a:p>
                      <a:pPr marL="0" marR="0" indent="0" defTabSz="91440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(in USD m)</a:t>
                      </a:r>
                    </a:p>
                  </a:txBody>
                  <a:tcPr/>
                </a:tc>
                <a:tc>
                  <a:txBody>
                    <a:bodyPr/>
                    <a:lstStyle/>
                    <a:p>
                      <a:r>
                        <a:rPr lang="en-US" sz="1200" b="1" dirty="0" smtClean="0">
                          <a:solidFill>
                            <a:schemeClr val="tx1"/>
                          </a:solidFill>
                        </a:rPr>
                        <a:t>Y-o-Y Growth rate</a:t>
                      </a:r>
                      <a:endParaRPr lang="en-US" sz="1200" b="1" dirty="0">
                        <a:solidFill>
                          <a:schemeClr val="tx1"/>
                        </a:solidFill>
                      </a:endParaRPr>
                    </a:p>
                  </a:txBody>
                  <a:tcPr/>
                </a:tc>
              </a:tr>
              <a:tr h="304800">
                <a:tc>
                  <a:txBody>
                    <a:bodyPr/>
                    <a:lstStyle/>
                    <a:p>
                      <a:r>
                        <a:rPr lang="en-US" sz="1200" b="1" dirty="0" smtClean="0">
                          <a:solidFill>
                            <a:schemeClr val="tx1"/>
                          </a:solidFill>
                        </a:rPr>
                        <a:t>Financial Services</a:t>
                      </a:r>
                      <a:endParaRPr lang="en-US" sz="1200" b="1" dirty="0">
                        <a:solidFill>
                          <a:schemeClr val="tx1"/>
                        </a:solidFill>
                      </a:endParaRPr>
                    </a:p>
                  </a:txBody>
                  <a:tcPr/>
                </a:tc>
                <a:tc>
                  <a:txBody>
                    <a:bodyPr/>
                    <a:lstStyle/>
                    <a:p>
                      <a:r>
                        <a:rPr lang="en-US" sz="1200" b="0" dirty="0" smtClean="0">
                          <a:solidFill>
                            <a:schemeClr val="tx1"/>
                          </a:solidFill>
                        </a:rPr>
                        <a:t>1176.31</a:t>
                      </a:r>
                      <a:endParaRPr lang="en-US" sz="1200" b="0" dirty="0">
                        <a:solidFill>
                          <a:schemeClr val="tx1"/>
                        </a:solidFill>
                      </a:endParaRPr>
                    </a:p>
                  </a:txBody>
                  <a:tcPr/>
                </a:tc>
                <a:tc>
                  <a:txBody>
                    <a:bodyPr/>
                    <a:lstStyle/>
                    <a:p>
                      <a:r>
                        <a:rPr lang="en-US" sz="1200" b="0" dirty="0" smtClean="0">
                          <a:solidFill>
                            <a:schemeClr val="tx1"/>
                          </a:solidFill>
                        </a:rPr>
                        <a:t>1018.65</a:t>
                      </a:r>
                      <a:endParaRPr lang="en-US" sz="1200" b="0" dirty="0">
                        <a:solidFill>
                          <a:schemeClr val="tx1"/>
                        </a:solidFill>
                      </a:endParaRPr>
                    </a:p>
                  </a:txBody>
                  <a:tcPr/>
                </a:tc>
                <a:tc>
                  <a:txBody>
                    <a:bodyPr/>
                    <a:lstStyle/>
                    <a:p>
                      <a:r>
                        <a:rPr lang="en-US" sz="1200" b="1" dirty="0" smtClean="0">
                          <a:solidFill>
                            <a:srgbClr val="55A51C"/>
                          </a:solidFill>
                        </a:rPr>
                        <a:t>15.47%</a:t>
                      </a:r>
                      <a:endParaRPr lang="en-US" sz="1200" b="1" dirty="0">
                        <a:solidFill>
                          <a:srgbClr val="55A51C"/>
                        </a:solidFill>
                      </a:endParaRPr>
                    </a:p>
                  </a:txBody>
                  <a:tcPr/>
                </a:tc>
              </a:tr>
              <a:tr h="228600">
                <a:tc>
                  <a:txBody>
                    <a:bodyPr/>
                    <a:lstStyle/>
                    <a:p>
                      <a:r>
                        <a:rPr lang="en-US" sz="1200" b="1" dirty="0" smtClean="0">
                          <a:solidFill>
                            <a:schemeClr val="tx1"/>
                          </a:solidFill>
                        </a:rPr>
                        <a:t>Manufacturing</a:t>
                      </a:r>
                      <a:endParaRPr lang="en-US" sz="1200" b="1" dirty="0">
                        <a:solidFill>
                          <a:schemeClr val="tx1"/>
                        </a:solidFill>
                      </a:endParaRPr>
                    </a:p>
                  </a:txBody>
                  <a:tcPr/>
                </a:tc>
                <a:tc>
                  <a:txBody>
                    <a:bodyPr/>
                    <a:lstStyle/>
                    <a:p>
                      <a:r>
                        <a:rPr lang="en-US" sz="1200" b="0" dirty="0" smtClean="0">
                          <a:solidFill>
                            <a:schemeClr val="tx1"/>
                          </a:solidFill>
                        </a:rPr>
                        <a:t>1312.22</a:t>
                      </a:r>
                      <a:endParaRPr lang="en-US" sz="1200" b="0" dirty="0">
                        <a:solidFill>
                          <a:schemeClr val="tx1"/>
                        </a:solidFill>
                      </a:endParaRPr>
                    </a:p>
                  </a:txBody>
                  <a:tcPr/>
                </a:tc>
                <a:tc>
                  <a:txBody>
                    <a:bodyPr/>
                    <a:lstStyle/>
                    <a:p>
                      <a:r>
                        <a:rPr lang="en-US" sz="1200" b="0" dirty="0" smtClean="0">
                          <a:solidFill>
                            <a:schemeClr val="tx1"/>
                          </a:solidFill>
                        </a:rPr>
                        <a:t>1203.10</a:t>
                      </a:r>
                      <a:endParaRPr lang="en-US" sz="1200" b="0" dirty="0">
                        <a:solidFill>
                          <a:schemeClr val="tx1"/>
                        </a:solidFill>
                      </a:endParaRPr>
                    </a:p>
                  </a:txBody>
                  <a:tcPr/>
                </a:tc>
                <a:tc>
                  <a:txBody>
                    <a:bodyPr/>
                    <a:lstStyle/>
                    <a:p>
                      <a:r>
                        <a:rPr lang="en-US" sz="1200" b="1" dirty="0" smtClean="0">
                          <a:solidFill>
                            <a:srgbClr val="55A51C"/>
                          </a:solidFill>
                        </a:rPr>
                        <a:t>9.06%</a:t>
                      </a:r>
                      <a:endParaRPr lang="en-US" sz="1200" b="1" dirty="0">
                        <a:solidFill>
                          <a:srgbClr val="55A51C"/>
                        </a:solidFill>
                      </a:endParaRPr>
                    </a:p>
                  </a:txBody>
                  <a:tcPr/>
                </a:tc>
              </a:tr>
              <a:tr h="259080">
                <a:tc>
                  <a:txBody>
                    <a:bodyPr/>
                    <a:lstStyle/>
                    <a:p>
                      <a:r>
                        <a:rPr lang="en-US" sz="1200" b="1" dirty="0" smtClean="0">
                          <a:solidFill>
                            <a:schemeClr val="tx1"/>
                          </a:solidFill>
                        </a:rPr>
                        <a:t>Telecom</a:t>
                      </a:r>
                      <a:endParaRPr lang="en-US" sz="1200" b="1" dirty="0">
                        <a:solidFill>
                          <a:schemeClr val="tx1"/>
                        </a:solidFill>
                      </a:endParaRPr>
                    </a:p>
                  </a:txBody>
                  <a:tcPr/>
                </a:tc>
                <a:tc>
                  <a:txBody>
                    <a:bodyPr/>
                    <a:lstStyle/>
                    <a:p>
                      <a:r>
                        <a:rPr lang="en-US" sz="1200" b="0" dirty="0" smtClean="0">
                          <a:solidFill>
                            <a:schemeClr val="tx1"/>
                          </a:solidFill>
                        </a:rPr>
                        <a:t>342.11</a:t>
                      </a:r>
                      <a:endParaRPr lang="en-US" sz="1200" b="0" dirty="0">
                        <a:solidFill>
                          <a:schemeClr val="tx1"/>
                        </a:solidFill>
                      </a:endParaRPr>
                    </a:p>
                  </a:txBody>
                  <a:tcPr/>
                </a:tc>
                <a:tc>
                  <a:txBody>
                    <a:bodyPr/>
                    <a:lstStyle/>
                    <a:p>
                      <a:r>
                        <a:rPr lang="en-US" sz="1200" b="0" dirty="0" smtClean="0">
                          <a:solidFill>
                            <a:schemeClr val="tx1"/>
                          </a:solidFill>
                        </a:rPr>
                        <a:t>342.91</a:t>
                      </a:r>
                      <a:endParaRPr lang="en-US" sz="1200" b="0" dirty="0">
                        <a:solidFill>
                          <a:schemeClr val="tx1"/>
                        </a:solidFill>
                      </a:endParaRPr>
                    </a:p>
                  </a:txBody>
                  <a:tcPr/>
                </a:tc>
                <a:tc>
                  <a:txBody>
                    <a:bodyPr/>
                    <a:lstStyle/>
                    <a:p>
                      <a:r>
                        <a:rPr lang="en-US" sz="1200" b="1" dirty="0" smtClean="0">
                          <a:solidFill>
                            <a:srgbClr val="55A51C"/>
                          </a:solidFill>
                        </a:rPr>
                        <a:t>0%</a:t>
                      </a:r>
                      <a:endParaRPr lang="en-US" sz="1200" b="1" dirty="0">
                        <a:solidFill>
                          <a:srgbClr val="55A51C"/>
                        </a:solidFill>
                      </a:endParaRPr>
                    </a:p>
                  </a:txBody>
                  <a:tcPr/>
                </a:tc>
              </a:tr>
              <a:tr h="213360">
                <a:tc>
                  <a:txBody>
                    <a:bodyPr/>
                    <a:lstStyle/>
                    <a:p>
                      <a:r>
                        <a:rPr lang="en-US" sz="1200" b="1" dirty="0" smtClean="0">
                          <a:solidFill>
                            <a:schemeClr val="tx1"/>
                          </a:solidFill>
                        </a:rPr>
                        <a:t>Retail &amp; CPG</a:t>
                      </a:r>
                      <a:endParaRPr lang="en-US" sz="1200" b="1" dirty="0">
                        <a:solidFill>
                          <a:schemeClr val="tx1"/>
                        </a:solidFill>
                      </a:endParaRPr>
                    </a:p>
                  </a:txBody>
                  <a:tcPr/>
                </a:tc>
                <a:tc>
                  <a:txBody>
                    <a:bodyPr/>
                    <a:lstStyle/>
                    <a:p>
                      <a:r>
                        <a:rPr lang="en-US" sz="1200" b="0" dirty="0" smtClean="0">
                          <a:solidFill>
                            <a:schemeClr val="tx1"/>
                          </a:solidFill>
                        </a:rPr>
                        <a:t>417.09</a:t>
                      </a:r>
                      <a:endParaRPr lang="en-US" sz="1200" b="0" dirty="0">
                        <a:solidFill>
                          <a:schemeClr val="tx1"/>
                        </a:solidFill>
                      </a:endParaRPr>
                    </a:p>
                  </a:txBody>
                  <a:tcPr/>
                </a:tc>
                <a:tc>
                  <a:txBody>
                    <a:bodyPr/>
                    <a:lstStyle/>
                    <a:p>
                      <a:r>
                        <a:rPr lang="en-US" sz="1200" b="0" dirty="0" smtClean="0">
                          <a:solidFill>
                            <a:schemeClr val="tx1"/>
                          </a:solidFill>
                        </a:rPr>
                        <a:t>357.85</a:t>
                      </a:r>
                      <a:endParaRPr lang="en-US" sz="1200" b="0" dirty="0">
                        <a:solidFill>
                          <a:schemeClr val="tx1"/>
                        </a:solidFill>
                      </a:endParaRPr>
                    </a:p>
                  </a:txBody>
                  <a:tcPr/>
                </a:tc>
                <a:tc>
                  <a:txBody>
                    <a:bodyPr/>
                    <a:lstStyle/>
                    <a:p>
                      <a:r>
                        <a:rPr lang="en-US" sz="1200" b="1" dirty="0" smtClean="0">
                          <a:solidFill>
                            <a:srgbClr val="55A51C"/>
                          </a:solidFill>
                        </a:rPr>
                        <a:t>16.55%</a:t>
                      </a:r>
                      <a:endParaRPr lang="en-US" sz="1200" b="1" dirty="0">
                        <a:solidFill>
                          <a:srgbClr val="55A51C"/>
                        </a:solidFill>
                      </a:endParaRPr>
                    </a:p>
                  </a:txBody>
                  <a:tcPr/>
                </a:tc>
              </a:tr>
              <a:tr h="320040">
                <a:tc>
                  <a:txBody>
                    <a:bodyPr/>
                    <a:lstStyle/>
                    <a:p>
                      <a:r>
                        <a:rPr lang="en-US" sz="1200" b="1" dirty="0" smtClean="0">
                          <a:solidFill>
                            <a:schemeClr val="tx1"/>
                          </a:solidFill>
                        </a:rPr>
                        <a:t>Media Publishing &amp; Entertainment</a:t>
                      </a:r>
                      <a:endParaRPr lang="en-US" sz="1200" b="1" dirty="0">
                        <a:solidFill>
                          <a:schemeClr val="tx1"/>
                        </a:solidFill>
                      </a:endParaRPr>
                    </a:p>
                  </a:txBody>
                  <a:tcPr/>
                </a:tc>
                <a:tc>
                  <a:txBody>
                    <a:bodyPr/>
                    <a:lstStyle/>
                    <a:p>
                      <a:r>
                        <a:rPr lang="en-US" sz="1200" b="0" dirty="0" smtClean="0">
                          <a:solidFill>
                            <a:schemeClr val="tx1"/>
                          </a:solidFill>
                        </a:rPr>
                        <a:t>323.6</a:t>
                      </a:r>
                      <a:endParaRPr lang="en-US" sz="1200" b="0" dirty="0">
                        <a:solidFill>
                          <a:schemeClr val="tx1"/>
                        </a:solidFill>
                      </a:endParaRPr>
                    </a:p>
                  </a:txBody>
                  <a:tcPr/>
                </a:tc>
                <a:tc>
                  <a:txBody>
                    <a:bodyPr/>
                    <a:lstStyle/>
                    <a:p>
                      <a:r>
                        <a:rPr lang="en-US" sz="1200" b="0" dirty="0" smtClean="0">
                          <a:solidFill>
                            <a:schemeClr val="tx1"/>
                          </a:solidFill>
                        </a:rPr>
                        <a:t>274.82</a:t>
                      </a:r>
                      <a:endParaRPr lang="en-US" sz="1200" b="0" dirty="0">
                        <a:solidFill>
                          <a:schemeClr val="tx1"/>
                        </a:solidFill>
                      </a:endParaRPr>
                    </a:p>
                  </a:txBody>
                  <a:tcPr/>
                </a:tc>
                <a:tc>
                  <a:txBody>
                    <a:bodyPr/>
                    <a:lstStyle/>
                    <a:p>
                      <a:r>
                        <a:rPr lang="en-US" sz="1200" b="1" dirty="0" smtClean="0">
                          <a:solidFill>
                            <a:srgbClr val="55A51C"/>
                          </a:solidFill>
                        </a:rPr>
                        <a:t>17.75%</a:t>
                      </a:r>
                      <a:endParaRPr lang="en-US" sz="1200" b="1" dirty="0">
                        <a:solidFill>
                          <a:srgbClr val="55A51C"/>
                        </a:solidFill>
                      </a:endParaRPr>
                    </a:p>
                  </a:txBody>
                  <a:tcPr/>
                </a:tc>
              </a:tr>
              <a:tr h="304800">
                <a:tc>
                  <a:txBody>
                    <a:bodyPr/>
                    <a:lstStyle/>
                    <a:p>
                      <a:r>
                        <a:rPr lang="en-US" sz="1200" b="1" dirty="0" smtClean="0">
                          <a:solidFill>
                            <a:schemeClr val="tx1"/>
                          </a:solidFill>
                        </a:rPr>
                        <a:t>Healthcare</a:t>
                      </a:r>
                      <a:endParaRPr lang="en-US" sz="1200" b="1" dirty="0">
                        <a:solidFill>
                          <a:schemeClr val="tx1"/>
                        </a:solidFill>
                      </a:endParaRPr>
                    </a:p>
                  </a:txBody>
                  <a:tcPr/>
                </a:tc>
                <a:tc>
                  <a:txBody>
                    <a:bodyPr/>
                    <a:lstStyle/>
                    <a:p>
                      <a:r>
                        <a:rPr lang="en-US" sz="1200" b="0" dirty="0" smtClean="0">
                          <a:solidFill>
                            <a:schemeClr val="tx1"/>
                          </a:solidFill>
                        </a:rPr>
                        <a:t>543.63</a:t>
                      </a:r>
                      <a:endParaRPr lang="en-US" sz="1200" b="0" dirty="0">
                        <a:solidFill>
                          <a:schemeClr val="tx1"/>
                        </a:solidFill>
                      </a:endParaRPr>
                    </a:p>
                  </a:txBody>
                  <a:tcPr/>
                </a:tc>
                <a:tc>
                  <a:txBody>
                    <a:bodyPr/>
                    <a:lstStyle/>
                    <a:p>
                      <a:r>
                        <a:rPr lang="en-US" sz="1200" b="0" dirty="0" smtClean="0">
                          <a:solidFill>
                            <a:schemeClr val="tx1"/>
                          </a:solidFill>
                        </a:rPr>
                        <a:t>376.12</a:t>
                      </a:r>
                      <a:endParaRPr lang="en-US" sz="1200" b="0" dirty="0">
                        <a:solidFill>
                          <a:schemeClr val="tx1"/>
                        </a:solidFill>
                      </a:endParaRPr>
                    </a:p>
                  </a:txBody>
                  <a:tcPr/>
                </a:tc>
                <a:tc>
                  <a:txBody>
                    <a:bodyPr/>
                    <a:lstStyle/>
                    <a:p>
                      <a:r>
                        <a:rPr lang="en-US" sz="1200" b="1" dirty="0" smtClean="0">
                          <a:solidFill>
                            <a:srgbClr val="55A51C"/>
                          </a:solidFill>
                        </a:rPr>
                        <a:t>44.53%</a:t>
                      </a:r>
                      <a:endParaRPr lang="en-US" sz="1200" b="1" dirty="0">
                        <a:solidFill>
                          <a:srgbClr val="55A51C"/>
                        </a:solidFill>
                      </a:endParaRPr>
                    </a:p>
                  </a:txBody>
                  <a:tcPr/>
                </a:tc>
              </a:tr>
              <a:tr h="30480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Energy Utilities Public sector</a:t>
                      </a:r>
                    </a:p>
                  </a:txBody>
                  <a:tcPr/>
                </a:tc>
                <a:tc>
                  <a:txBody>
                    <a:bodyPr/>
                    <a:lstStyle/>
                    <a:p>
                      <a:r>
                        <a:rPr lang="en-US" sz="1200" b="0" dirty="0" smtClean="0">
                          <a:solidFill>
                            <a:schemeClr val="tx1"/>
                          </a:solidFill>
                        </a:rPr>
                        <a:t>346.80</a:t>
                      </a:r>
                      <a:endParaRPr lang="en-US" sz="1200" b="0" dirty="0">
                        <a:solidFill>
                          <a:schemeClr val="tx1"/>
                        </a:solidFill>
                      </a:endParaRPr>
                    </a:p>
                  </a:txBody>
                  <a:tcPr/>
                </a:tc>
                <a:tc>
                  <a:txBody>
                    <a:bodyPr/>
                    <a:lstStyle/>
                    <a:p>
                      <a:r>
                        <a:rPr lang="en-US" sz="1200" b="0" dirty="0" smtClean="0">
                          <a:solidFill>
                            <a:schemeClr val="tx1"/>
                          </a:solidFill>
                        </a:rPr>
                        <a:t>293.92</a:t>
                      </a:r>
                      <a:endParaRPr lang="en-US" sz="1200" b="0" dirty="0">
                        <a:solidFill>
                          <a:schemeClr val="tx1"/>
                        </a:solidFill>
                      </a:endParaRPr>
                    </a:p>
                  </a:txBody>
                  <a:tcPr/>
                </a:tc>
                <a:tc>
                  <a:txBody>
                    <a:bodyPr/>
                    <a:lstStyle/>
                    <a:p>
                      <a:r>
                        <a:rPr lang="en-US" sz="1200" b="1" dirty="0" smtClean="0">
                          <a:solidFill>
                            <a:srgbClr val="55A51C"/>
                          </a:solidFill>
                        </a:rPr>
                        <a:t>18%</a:t>
                      </a:r>
                      <a:endParaRPr lang="en-US" sz="1200" b="1" dirty="0">
                        <a:solidFill>
                          <a:srgbClr val="55A51C"/>
                        </a:solidFill>
                      </a:endParaRPr>
                    </a:p>
                  </a:txBody>
                  <a:tcPr/>
                </a:tc>
              </a:tr>
              <a:tr h="228600">
                <a:tc>
                  <a:txBody>
                    <a:bodyPr/>
                    <a:lstStyle/>
                    <a:p>
                      <a:r>
                        <a:rPr lang="en-US" sz="1200" b="1" dirty="0" smtClean="0">
                          <a:solidFill>
                            <a:schemeClr val="tx1"/>
                          </a:solidFill>
                        </a:rPr>
                        <a:t>Others</a:t>
                      </a:r>
                      <a:endParaRPr lang="en-US" sz="1200" b="1" dirty="0">
                        <a:solidFill>
                          <a:schemeClr val="tx1"/>
                        </a:solidFill>
                      </a:endParaRPr>
                    </a:p>
                  </a:txBody>
                  <a:tcPr/>
                </a:tc>
                <a:tc>
                  <a:txBody>
                    <a:bodyPr/>
                    <a:lstStyle/>
                    <a:p>
                      <a:r>
                        <a:rPr lang="en-US" sz="1200" b="0" dirty="0" smtClean="0">
                          <a:solidFill>
                            <a:schemeClr val="tx1"/>
                          </a:solidFill>
                        </a:rPr>
                        <a:t>224.92</a:t>
                      </a:r>
                      <a:endParaRPr lang="en-US" sz="1200" b="0" dirty="0">
                        <a:solidFill>
                          <a:schemeClr val="tx1"/>
                        </a:solidFill>
                      </a:endParaRPr>
                    </a:p>
                  </a:txBody>
                  <a:tcPr/>
                </a:tc>
                <a:tc>
                  <a:txBody>
                    <a:bodyPr/>
                    <a:lstStyle/>
                    <a:p>
                      <a:r>
                        <a:rPr lang="en-US" sz="1200" b="0" dirty="0" smtClean="0">
                          <a:solidFill>
                            <a:schemeClr val="tx1"/>
                          </a:solidFill>
                        </a:rPr>
                        <a:t>281.05</a:t>
                      </a:r>
                      <a:endParaRPr lang="en-US" sz="1200" b="0" dirty="0">
                        <a:solidFill>
                          <a:schemeClr val="tx1"/>
                        </a:solidFill>
                      </a:endParaRPr>
                    </a:p>
                  </a:txBody>
                  <a:tcPr/>
                </a:tc>
                <a:tc>
                  <a:txBody>
                    <a:bodyPr/>
                    <a:lstStyle/>
                    <a:p>
                      <a:r>
                        <a:rPr lang="en-US" sz="1200" b="1" dirty="0" smtClean="0">
                          <a:solidFill>
                            <a:srgbClr val="FF0000"/>
                          </a:solidFill>
                        </a:rPr>
                        <a:t>19.97%</a:t>
                      </a:r>
                      <a:endParaRPr lang="en-US" sz="1200" b="1" dirty="0">
                        <a:solidFill>
                          <a:srgbClr val="FF0000"/>
                        </a:solidFill>
                      </a:endParaRPr>
                    </a:p>
                  </a:txBody>
                  <a:tcPr/>
                </a:tc>
              </a:tr>
              <a:tr h="228600">
                <a:tc>
                  <a:txBody>
                    <a:bodyPr/>
                    <a:lstStyle/>
                    <a:p>
                      <a:r>
                        <a:rPr lang="en-US" sz="1200" b="1" dirty="0" smtClean="0">
                          <a:solidFill>
                            <a:schemeClr val="tx2"/>
                          </a:solidFill>
                        </a:rPr>
                        <a:t>Total</a:t>
                      </a:r>
                      <a:endParaRPr lang="en-US" sz="1200" b="1" dirty="0">
                        <a:solidFill>
                          <a:schemeClr val="tx2"/>
                        </a:solidFill>
                      </a:endParaRPr>
                    </a:p>
                  </a:txBody>
                  <a:tcPr/>
                </a:tc>
                <a:tc>
                  <a:txBody>
                    <a:bodyPr/>
                    <a:lstStyle/>
                    <a:p>
                      <a:r>
                        <a:rPr lang="en-US" sz="1200" b="1" dirty="0" smtClean="0">
                          <a:solidFill>
                            <a:schemeClr val="tx2"/>
                          </a:solidFill>
                        </a:rPr>
                        <a:t>4686.5</a:t>
                      </a:r>
                      <a:endParaRPr lang="en-US" sz="1200" b="1" dirty="0">
                        <a:solidFill>
                          <a:schemeClr val="tx2"/>
                        </a:solidFill>
                      </a:endParaRPr>
                    </a:p>
                  </a:txBody>
                  <a:tcPr/>
                </a:tc>
                <a:tc>
                  <a:txBody>
                    <a:bodyPr/>
                    <a:lstStyle/>
                    <a:p>
                      <a:r>
                        <a:rPr lang="en-US" sz="1200" b="1" dirty="0" smtClean="0">
                          <a:solidFill>
                            <a:schemeClr val="tx2"/>
                          </a:solidFill>
                        </a:rPr>
                        <a:t>4151.5</a:t>
                      </a:r>
                      <a:endParaRPr lang="en-US" sz="1200" b="1" dirty="0">
                        <a:solidFill>
                          <a:schemeClr val="tx2"/>
                        </a:solidFill>
                      </a:endParaRPr>
                    </a:p>
                  </a:txBody>
                  <a:tcPr/>
                </a:tc>
                <a:tc>
                  <a:txBody>
                    <a:bodyPr/>
                    <a:lstStyle/>
                    <a:p>
                      <a:r>
                        <a:rPr lang="en-US" sz="1200" b="1" dirty="0" smtClean="0">
                          <a:solidFill>
                            <a:schemeClr val="tx2"/>
                          </a:solidFill>
                        </a:rPr>
                        <a:t>12.88%</a:t>
                      </a:r>
                      <a:endParaRPr lang="en-US" sz="1200" b="1" dirty="0">
                        <a:solidFill>
                          <a:schemeClr val="tx2"/>
                        </a:solidFill>
                      </a:endParaRPr>
                    </a:p>
                  </a:txBody>
                  <a:tcPr/>
                </a:tc>
              </a:tr>
            </a:tbl>
          </a:graphicData>
        </a:graphic>
      </p:graphicFrame>
      <p:sp>
        <p:nvSpPr>
          <p:cNvPr id="4" name="Rounded Rectangle 3"/>
          <p:cNvSpPr/>
          <p:nvPr/>
        </p:nvSpPr>
        <p:spPr>
          <a:xfrm>
            <a:off x="381000" y="4419600"/>
            <a:ext cx="8153400" cy="12192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t" anchorCtr="0"/>
          <a:lstStyle/>
          <a:p>
            <a:pPr>
              <a:buFont typeface="Wingdings" pitchFamily="2" charset="2"/>
              <a:buChar char="Ø"/>
            </a:pPr>
            <a:r>
              <a:rPr lang="en-US" sz="1400" i="0" dirty="0" smtClean="0">
                <a:solidFill>
                  <a:schemeClr val="tx1"/>
                </a:solidFill>
                <a:latin typeface="+mj-lt"/>
              </a:rPr>
              <a:t> </a:t>
            </a:r>
            <a:r>
              <a:rPr lang="en-US" sz="1200" i="0" dirty="0" smtClean="0">
                <a:solidFill>
                  <a:schemeClr val="tx1"/>
                </a:solidFill>
                <a:latin typeface="+mj-lt"/>
              </a:rPr>
              <a:t>High Technology is a segment of a Manufacturing vertical which is an annual revenue reporting segment for company.  </a:t>
            </a:r>
          </a:p>
          <a:p>
            <a:endParaRPr lang="en-US" sz="1200" i="0" dirty="0">
              <a:solidFill>
                <a:schemeClr val="tx1"/>
              </a:solidFill>
              <a:latin typeface="+mj-lt"/>
            </a:endParaRPr>
          </a:p>
          <a:p>
            <a:pPr>
              <a:buFont typeface="Wingdings" pitchFamily="2" charset="2"/>
              <a:buChar char="Ø"/>
            </a:pPr>
            <a:r>
              <a:rPr lang="en-US" sz="1200" i="0" dirty="0">
                <a:solidFill>
                  <a:schemeClr val="tx1"/>
                </a:solidFill>
                <a:latin typeface="+mj-lt"/>
              </a:rPr>
              <a:t> </a:t>
            </a:r>
            <a:r>
              <a:rPr lang="en-US" i="0" dirty="0" smtClean="0">
                <a:solidFill>
                  <a:schemeClr val="tx1"/>
                </a:solidFill>
                <a:latin typeface="+mj-lt"/>
              </a:rPr>
              <a:t>HCL</a:t>
            </a:r>
            <a:r>
              <a:rPr lang="en-US" sz="1200" i="0" dirty="0" smtClean="0">
                <a:solidFill>
                  <a:schemeClr val="tx1"/>
                </a:solidFill>
                <a:latin typeface="+mj-lt"/>
              </a:rPr>
              <a:t>’s High Tech and Manufacturing verticals has grown significantly in last couple of Financial years. Latest YoY growth attributes to </a:t>
            </a:r>
            <a:r>
              <a:rPr lang="en-US" b="1" i="0" dirty="0" smtClean="0">
                <a:solidFill>
                  <a:schemeClr val="tx1"/>
                </a:solidFill>
                <a:latin typeface="+mj-lt"/>
              </a:rPr>
              <a:t>9</a:t>
            </a:r>
            <a:r>
              <a:rPr lang="en-US" sz="1200" b="1" i="0" dirty="0" smtClean="0">
                <a:solidFill>
                  <a:schemeClr val="tx1"/>
                </a:solidFill>
                <a:latin typeface="+mj-lt"/>
              </a:rPr>
              <a:t>%  and </a:t>
            </a:r>
            <a:r>
              <a:rPr lang="en-US" sz="1200" i="0" dirty="0" smtClean="0">
                <a:solidFill>
                  <a:schemeClr val="tx1"/>
                </a:solidFill>
                <a:latin typeface="+mj-lt"/>
              </a:rPr>
              <a:t>this is the </a:t>
            </a:r>
            <a:r>
              <a:rPr lang="en-US" sz="1200" b="1" i="0" dirty="0" smtClean="0">
                <a:solidFill>
                  <a:schemeClr val="tx1"/>
                </a:solidFill>
                <a:latin typeface="+mj-lt"/>
              </a:rPr>
              <a:t>highest revenue generating vertical(28% of total revenue) </a:t>
            </a:r>
            <a:r>
              <a:rPr lang="en-US" sz="1200" i="0" dirty="0" smtClean="0">
                <a:solidFill>
                  <a:schemeClr val="tx1"/>
                </a:solidFill>
                <a:latin typeface="+mj-lt"/>
              </a:rPr>
              <a:t>for HCL.</a:t>
            </a:r>
          </a:p>
          <a:p>
            <a:endParaRPr lang="en-US" sz="1200" i="0" dirty="0" smtClean="0">
              <a:solidFill>
                <a:schemeClr val="tx1"/>
              </a:solidFill>
              <a:latin typeface="+mj-lt"/>
            </a:endParaRPr>
          </a:p>
        </p:txBody>
      </p:sp>
      <p:sp>
        <p:nvSpPr>
          <p:cNvPr id="6"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algn="l"/>
            <a:r>
              <a:rPr lang="en-IN" sz="2400" b="1" i="0" dirty="0" smtClean="0"/>
              <a:t>HCL Financial Distribution </a:t>
            </a:r>
            <a:endParaRPr lang="en-IN" sz="2400" b="1" i="0" dirty="0"/>
          </a:p>
        </p:txBody>
      </p:sp>
      <p:sp>
        <p:nvSpPr>
          <p:cNvPr id="7" name="Rounded Rectangle 6"/>
          <p:cNvSpPr/>
          <p:nvPr/>
        </p:nvSpPr>
        <p:spPr>
          <a:xfrm>
            <a:off x="228600" y="1905000"/>
            <a:ext cx="8458200" cy="304800"/>
          </a:xfrm>
          <a:prstGeom prst="round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smtClean="0">
              <a:solidFill>
                <a:schemeClr val="tx1"/>
              </a:solidFill>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78"/>
          <p:cNvGraphicFramePr>
            <a:graphicFrameLocks noGrp="1"/>
          </p:cNvGraphicFramePr>
          <p:nvPr/>
        </p:nvGraphicFramePr>
        <p:xfrm>
          <a:off x="76200" y="1157978"/>
          <a:ext cx="8686800" cy="5075193"/>
        </p:xfrm>
        <a:graphic>
          <a:graphicData uri="http://schemas.openxmlformats.org/drawingml/2006/table">
            <a:tbl>
              <a:tblPr>
                <a:tableStyleId>{5940675A-B579-460E-94D1-54222C63F5DA}</a:tableStyleId>
              </a:tblPr>
              <a:tblGrid>
                <a:gridCol w="2018972"/>
                <a:gridCol w="6667828"/>
              </a:tblGrid>
              <a:tr h="11430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rgbClr val="000000"/>
                        </a:solidFill>
                        <a:effectLst/>
                        <a:latin typeface="Myriad Pro"/>
                      </a:endParaRPr>
                    </a:p>
                  </a:txBody>
                  <a:tcPr marT="45725" marB="45725"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u="none" strike="noStrike" cap="none" normalizeH="0" baseline="0" dirty="0" smtClean="0">
                          <a:ln>
                            <a:noFill/>
                          </a:ln>
                          <a:effectLst/>
                        </a:rPr>
                        <a:t>HCL and SAP together focus on proving business solutions to customers in areas including Consulting services, Systems integration services and Support for evaluation, implementation and continuous improvement.</a:t>
                      </a:r>
                    </a:p>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u="none" strike="noStrike" cap="none" normalizeH="0" baseline="0" dirty="0" smtClean="0">
                          <a:ln>
                            <a:noFill/>
                          </a:ln>
                          <a:effectLst/>
                        </a:rPr>
                        <a:t>HCL is also a Value Added Re-seller in India and additionally collaborates with various Industry Business Units (IBUs) of SAP to bring Intellectual Property to the IBUs through a focused strategy of solutions. </a:t>
                      </a:r>
                      <a:endParaRPr kumimoji="0" lang="en-US" sz="1200" b="0" i="0" u="none" strike="noStrike" cap="none" normalizeH="0" baseline="0" dirty="0" smtClean="0">
                        <a:ln>
                          <a:noFill/>
                        </a:ln>
                        <a:solidFill>
                          <a:schemeClr val="tx1"/>
                        </a:solidFill>
                        <a:effectLst/>
                        <a:latin typeface="Calibri" pitchFamily="34" charset="0"/>
                      </a:endParaRPr>
                    </a:p>
                  </a:txBody>
                  <a:tcPr marT="45725" marB="45725" horzOverflow="overflow"/>
                </a:tc>
              </a:tr>
              <a:tr h="640151">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rgbClr val="000000"/>
                        </a:solidFill>
                        <a:effectLst/>
                        <a:latin typeface="Myriad Pro"/>
                      </a:endParaRPr>
                    </a:p>
                  </a:txBody>
                  <a:tcPr marT="45725" marB="45725"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u="none" strike="noStrike" cap="none" normalizeH="0" baseline="0" dirty="0" smtClean="0">
                          <a:ln>
                            <a:noFill/>
                          </a:ln>
                          <a:effectLst/>
                        </a:rPr>
                        <a:t>HCL has a 6+ year relationship with Oracle Corporation and is their Worldwide Platinum Partner. Besides this, they have partnerships with Oracle to resell their application and technology products in various parts of the Globe. </a:t>
                      </a:r>
                      <a:endParaRPr kumimoji="0" lang="en-US" sz="1200" b="0" i="0" u="none" strike="noStrike" cap="none" normalizeH="0" baseline="0" dirty="0" smtClean="0">
                        <a:ln>
                          <a:noFill/>
                        </a:ln>
                        <a:solidFill>
                          <a:schemeClr val="tx1"/>
                        </a:solidFill>
                        <a:effectLst/>
                        <a:latin typeface="Calibri" pitchFamily="34" charset="0"/>
                      </a:endParaRPr>
                    </a:p>
                  </a:txBody>
                  <a:tcPr marT="45725" marB="45725" horzOverflow="overflow"/>
                </a:tc>
              </a:tr>
              <a:tr h="823051">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rgbClr val="000000"/>
                        </a:solidFill>
                        <a:effectLst/>
                        <a:latin typeface="Myriad Pro"/>
                      </a:endParaRPr>
                    </a:p>
                  </a:txBody>
                  <a:tcPr marT="45725" marB="45725"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u="none" strike="noStrike" cap="none" normalizeH="0" baseline="0" dirty="0" smtClean="0">
                          <a:ln>
                            <a:noFill/>
                          </a:ln>
                          <a:effectLst/>
                        </a:rPr>
                        <a:t>As a TIBCO Alliance Partner HCL has built a dedicated Center of Excellence featuring 550+ TIBCO Consultants experienced with Service Oriented Architecture, Enterprise Message Service, Complex Event Processing, Business Process Management, Application Integration, Adapters, Portal Builder and Portal Packs and B2B.</a:t>
                      </a:r>
                      <a:endParaRPr kumimoji="0" lang="en-US" sz="1200" b="0" i="0" u="none" strike="noStrike" cap="none" normalizeH="0" baseline="0" dirty="0" smtClean="0">
                        <a:ln>
                          <a:noFill/>
                        </a:ln>
                        <a:solidFill>
                          <a:schemeClr val="tx1"/>
                        </a:solidFill>
                        <a:effectLst/>
                        <a:latin typeface="Calibri" pitchFamily="34" charset="0"/>
                      </a:endParaRPr>
                    </a:p>
                  </a:txBody>
                  <a:tcPr marT="45725" marB="45725" horzOverflow="overflow"/>
                </a:tc>
              </a:tr>
              <a:tr h="823051">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rgbClr val="000000"/>
                        </a:solidFill>
                        <a:effectLst/>
                        <a:latin typeface="Myriad Pro"/>
                      </a:endParaRPr>
                    </a:p>
                  </a:txBody>
                  <a:tcPr marT="45725" marB="45725"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u="none" strike="noStrike" cap="none" normalizeH="0" baseline="0" dirty="0" smtClean="0">
                          <a:ln>
                            <a:noFill/>
                          </a:ln>
                          <a:effectLst/>
                        </a:rPr>
                        <a:t>HCL, as a Global Systems Integrator for HP, is able to offer a comprehensive suite of solutions to Customer by utilizing  HP hardware and software platforms.  As a Global Alliance partner HCL  offers a comprehensive suite of  Infrastructure and Enterprise Transformational Services that effectively utilize HP’s extensive portfolio of products . </a:t>
                      </a:r>
                      <a:endParaRPr kumimoji="0" lang="en-US" sz="1200" b="0" i="0" u="none" strike="noStrike" cap="none" normalizeH="0" baseline="0" dirty="0" smtClean="0">
                        <a:ln>
                          <a:noFill/>
                        </a:ln>
                        <a:solidFill>
                          <a:schemeClr val="tx1"/>
                        </a:solidFill>
                        <a:effectLst/>
                        <a:latin typeface="Calibri" pitchFamily="34" charset="0"/>
                      </a:endParaRPr>
                    </a:p>
                  </a:txBody>
                  <a:tcPr marT="45725" marB="45725" horzOverflow="overflow"/>
                </a:tc>
              </a:tr>
              <a:tr h="76174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rgbClr val="000000"/>
                        </a:solidFill>
                        <a:effectLst/>
                        <a:latin typeface="Myriad Pro"/>
                      </a:endParaRPr>
                    </a:p>
                  </a:txBody>
                  <a:tcPr marT="45725" marB="45725"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u="none" strike="noStrike" cap="none" normalizeH="0" baseline="0" dirty="0" smtClean="0">
                          <a:ln>
                            <a:noFill/>
                          </a:ln>
                          <a:effectLst/>
                        </a:rPr>
                        <a:t>HCL leverages a broad range of IBM products to build world class, flexible and industry leading infrastructure and business intelligence solutions. HCL delivers full lifecycle IBM based FileNet Content Management Solutions including Package Implementation, Customization, Support Upgrade/Migration, Reengineering . </a:t>
                      </a:r>
                      <a:endParaRPr kumimoji="0" lang="en-US" sz="1200" b="0" i="0" u="none" strike="noStrike" cap="none" normalizeH="0" baseline="0" dirty="0" smtClean="0">
                        <a:ln>
                          <a:noFill/>
                        </a:ln>
                        <a:solidFill>
                          <a:schemeClr val="tx1"/>
                        </a:solidFill>
                        <a:effectLst/>
                        <a:latin typeface="Calibri" pitchFamily="34" charset="0"/>
                      </a:endParaRPr>
                    </a:p>
                  </a:txBody>
                  <a:tcPr marT="45725" marB="45725" horzOverflow="overflow"/>
                </a:tc>
              </a:tr>
              <a:tr h="76174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rgbClr val="000000"/>
                        </a:solidFill>
                        <a:effectLst/>
                        <a:latin typeface="Myriad Pro"/>
                      </a:endParaRPr>
                    </a:p>
                  </a:txBody>
                  <a:tcPr marT="45725" marB="45725"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lang="en-US" sz="1200" b="0" i="0" dirty="0" smtClean="0">
                          <a:solidFill>
                            <a:schemeClr val="tx1"/>
                          </a:solidFill>
                          <a:latin typeface="+mn-lt"/>
                          <a:ea typeface="+mn-ea"/>
                          <a:cs typeface="+mn-cs"/>
                        </a:rPr>
                        <a:t>Under the partnership, HCL will transfer its commercial lending software product (Finance Center) business, including customer contracts and other associated assets and liabilities for consideration of $45 million while supporting Linedata with offshore product development and professional services. HCL had derived revenue of $30 million during FY 12 from Capital Stream. </a:t>
                      </a:r>
                      <a:endParaRPr kumimoji="0" lang="en-US" sz="1200" b="0" i="0" u="none" strike="noStrike" cap="none" normalizeH="0" baseline="0" dirty="0" smtClean="0">
                        <a:ln>
                          <a:noFill/>
                        </a:ln>
                        <a:solidFill>
                          <a:schemeClr val="tx1"/>
                        </a:solidFill>
                        <a:effectLst/>
                        <a:latin typeface="Calibri" pitchFamily="34" charset="0"/>
                      </a:endParaRPr>
                    </a:p>
                  </a:txBody>
                  <a:tcPr marT="45725" marB="45725" horzOverflow="overflow"/>
                </a:tc>
              </a:tr>
            </a:tbl>
          </a:graphicData>
        </a:graphic>
      </p:graphicFrame>
      <p:sp>
        <p:nvSpPr>
          <p:cNvPr id="3" name="Rectangle 3"/>
          <p:cNvSpPr>
            <a:spLocks noChangeArrowheads="1"/>
          </p:cNvSpPr>
          <p:nvPr/>
        </p:nvSpPr>
        <p:spPr bwMode="auto">
          <a:xfrm>
            <a:off x="55562" y="762000"/>
            <a:ext cx="8707438" cy="361950"/>
          </a:xfrm>
          <a:prstGeom prst="rect">
            <a:avLst/>
          </a:prstGeom>
          <a:solidFill>
            <a:schemeClr val="tx2"/>
          </a:solidFill>
          <a:ln>
            <a:noFill/>
          </a:ln>
          <a:extLst>
            <a:ext uri="{91240B29-F687-4F45-9708-019B960494DF}">
              <a14:hiddenLine xmlns:a14="http://schemas.microsoft.com/office/drawing/2010/main" xmlns="" w="25400" algn="ctr">
                <a:solidFill>
                  <a:srgbClr val="000000"/>
                </a:solidFill>
                <a:miter lim="800000"/>
                <a:headEnd/>
                <a:tailEnd/>
              </a14:hiddenLine>
            </a:ext>
          </a:extLst>
        </p:spPr>
        <p:txBody>
          <a:bodyPr anchor="ctr"/>
          <a:lstStyle/>
          <a:p>
            <a:pPr algn="ctr"/>
            <a:r>
              <a:rPr lang="en-US" sz="1400" b="1" i="0" dirty="0">
                <a:solidFill>
                  <a:srgbClr val="FFFFFF"/>
                </a:solidFill>
                <a:latin typeface="Myriad Pro"/>
              </a:rPr>
              <a:t>HCL Technologies Strategic Partners </a:t>
            </a:r>
          </a:p>
        </p:txBody>
      </p:sp>
      <p:pic>
        <p:nvPicPr>
          <p:cNvPr id="5" name="Picture 45" descr="SAP_GlobalPartner_grad_R"/>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381000" y="1370800"/>
            <a:ext cx="1354138" cy="787400"/>
          </a:xfrm>
          <a:prstGeom prst="rect">
            <a:avLst/>
          </a:prstGeom>
          <a:solidFill>
            <a:srgbClr val="808080"/>
          </a:solidFill>
          <a:ln w="28575">
            <a:solidFill>
              <a:srgbClr val="808080"/>
            </a:solidFill>
            <a:miter lim="800000"/>
            <a:headEnd/>
            <a:tailEnd/>
          </a:ln>
        </p:spPr>
      </p:pic>
      <p:pic>
        <p:nvPicPr>
          <p:cNvPr id="6" name="Picture 49" descr="oracle"/>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152400" y="2523425"/>
            <a:ext cx="1627188" cy="325438"/>
          </a:xfrm>
          <a:prstGeom prst="rect">
            <a:avLst/>
          </a:prstGeom>
          <a:noFill/>
          <a:ln w="28575">
            <a:solidFill>
              <a:srgbClr val="808080"/>
            </a:solidFill>
            <a:miter lim="800000"/>
            <a:headEnd/>
            <a:tailEnd/>
          </a:ln>
          <a:extLst>
            <a:ext uri="{909E8E84-426E-40DD-AFC4-6F175D3DCCD1}">
              <a14:hiddenFill xmlns:a14="http://schemas.microsoft.com/office/drawing/2010/main" xmlns="">
                <a:solidFill>
                  <a:srgbClr val="FFFFFF"/>
                </a:solidFill>
              </a14:hiddenFill>
            </a:ext>
          </a:extLst>
        </p:spPr>
      </p:pic>
      <p:pic>
        <p:nvPicPr>
          <p:cNvPr id="7" name="Picture 52" descr="tibco"/>
          <p:cNvPicPr>
            <a:picLocks noChangeAspect="1"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275925" y="3103350"/>
            <a:ext cx="1527175" cy="496888"/>
          </a:xfrm>
          <a:prstGeom prst="rect">
            <a:avLst/>
          </a:prstGeom>
          <a:noFill/>
          <a:ln w="28575">
            <a:solidFill>
              <a:srgbClr val="808080"/>
            </a:solidFill>
            <a:miter lim="800000"/>
            <a:headEnd/>
            <a:tailEnd/>
          </a:ln>
          <a:extLst>
            <a:ext uri="{909E8E84-426E-40DD-AFC4-6F175D3DCCD1}">
              <a14:hiddenFill xmlns:a14="http://schemas.microsoft.com/office/drawing/2010/main" xmlns="">
                <a:solidFill>
                  <a:srgbClr val="FFFFFF"/>
                </a:solidFill>
              </a14:hiddenFill>
            </a:ext>
          </a:extLst>
        </p:spPr>
      </p:pic>
      <p:pic>
        <p:nvPicPr>
          <p:cNvPr id="8" name="Picture 61" descr="hp"/>
          <p:cNvPicPr>
            <a:picLocks noChangeAspect="1" noChangeArrowheads="1"/>
          </p:cNvPicPr>
          <p:nvPr/>
        </p:nvPicPr>
        <p:blipFill>
          <a:blip r:embed="rId6" cstate="email">
            <a:extLst>
              <a:ext uri="{28A0092B-C50C-407E-A947-70E740481C1C}">
                <a14:useLocalDpi xmlns:a14="http://schemas.microsoft.com/office/drawing/2010/main" xmlns="" val="0"/>
              </a:ext>
            </a:extLst>
          </a:blip>
          <a:srcRect r="24648" b="22401"/>
          <a:stretch>
            <a:fillRect/>
          </a:stretch>
        </p:blipFill>
        <p:spPr bwMode="auto">
          <a:xfrm>
            <a:off x="533400" y="3942350"/>
            <a:ext cx="762000" cy="533400"/>
          </a:xfrm>
          <a:prstGeom prst="rect">
            <a:avLst/>
          </a:prstGeom>
          <a:noFill/>
          <a:ln w="28575">
            <a:solidFill>
              <a:srgbClr val="808080"/>
            </a:solidFill>
            <a:miter lim="800000"/>
            <a:headEnd/>
            <a:tailEnd/>
          </a:ln>
          <a:extLst>
            <a:ext uri="{909E8E84-426E-40DD-AFC4-6F175D3DCCD1}">
              <a14:hiddenFill xmlns:a14="http://schemas.microsoft.com/office/drawing/2010/main" xmlns="">
                <a:solidFill>
                  <a:srgbClr val="FFFFFF"/>
                </a:solidFill>
              </a14:hiddenFill>
            </a:ext>
          </a:extLst>
        </p:spPr>
      </p:pic>
      <p:pic>
        <p:nvPicPr>
          <p:cNvPr id="9" name="Picture 64" descr="ibm"/>
          <p:cNvPicPr>
            <a:picLocks noChangeAspect="1" noChangeArrowheads="1"/>
          </p:cNvPicPr>
          <p:nvPr/>
        </p:nvPicPr>
        <p:blipFill>
          <a:blip r:embed="rId7" cstate="email">
            <a:extLst>
              <a:ext uri="{28A0092B-C50C-407E-A947-70E740481C1C}">
                <a14:useLocalDpi xmlns:a14="http://schemas.microsoft.com/office/drawing/2010/main" xmlns="" val="0"/>
              </a:ext>
            </a:extLst>
          </a:blip>
          <a:srcRect/>
          <a:stretch>
            <a:fillRect/>
          </a:stretch>
        </p:blipFill>
        <p:spPr bwMode="auto">
          <a:xfrm>
            <a:off x="304800" y="4648200"/>
            <a:ext cx="1228725" cy="638175"/>
          </a:xfrm>
          <a:prstGeom prst="rect">
            <a:avLst/>
          </a:prstGeom>
          <a:noFill/>
          <a:ln w="28575">
            <a:solidFill>
              <a:srgbClr val="808080"/>
            </a:solidFill>
            <a:miter lim="800000"/>
            <a:headEnd/>
            <a:tailEnd/>
          </a:ln>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bwMode="auto">
          <a:xfrm>
            <a:off x="1676400" y="152400"/>
            <a:ext cx="4968875" cy="461963"/>
          </a:xfrm>
          <a:prstGeom prst="rect">
            <a:avLst/>
          </a:prstGeom>
          <a:noFill/>
          <a:ln w="9525">
            <a:noFill/>
            <a:miter lim="800000"/>
            <a:headEnd/>
            <a:tailEnd/>
          </a:ln>
        </p:spPr>
        <p:txBody>
          <a:bodyPr>
            <a:spAutoFit/>
          </a:bodyPr>
          <a:lstStyle/>
          <a:p>
            <a:pPr algn="ctr">
              <a:defRPr/>
            </a:pPr>
            <a:r>
              <a:rPr lang="en-US" sz="2400" b="1" i="0" dirty="0">
                <a:solidFill>
                  <a:prstClr val="white"/>
                </a:solidFill>
                <a:latin typeface="Myriad Pro"/>
              </a:rPr>
              <a:t>Strategic </a:t>
            </a:r>
            <a:r>
              <a:rPr lang="en-US" sz="2400" b="1" i="0" dirty="0" smtClean="0">
                <a:solidFill>
                  <a:prstClr val="white"/>
                </a:solidFill>
                <a:latin typeface="Myriad Pro"/>
              </a:rPr>
              <a:t>Partners</a:t>
            </a:r>
            <a:endParaRPr lang="en-US" sz="2400" b="1" i="0" dirty="0">
              <a:solidFill>
                <a:prstClr val="white"/>
              </a:solidFill>
              <a:latin typeface="Myriad Pro"/>
            </a:endParaRPr>
          </a:p>
        </p:txBody>
      </p:sp>
      <p:sp>
        <p:nvSpPr>
          <p:cNvPr id="11" name="Slide Number Placeholder 1"/>
          <p:cNvSpPr>
            <a:spLocks noGrp="1"/>
          </p:cNvSpPr>
          <p:nvPr>
            <p:ph type="sldNum" sz="quarter" idx="10"/>
          </p:nvPr>
        </p:nvSpPr>
        <p:spPr>
          <a:xfrm>
            <a:off x="6553200" y="6356350"/>
            <a:ext cx="2133600" cy="365125"/>
          </a:xfrm>
        </p:spPr>
        <p:txBody>
          <a:bodyPr/>
          <a:lstStyle/>
          <a:p>
            <a:pPr>
              <a:defRPr/>
            </a:pPr>
            <a:r>
              <a:rPr lang="en-US" dirty="0" smtClean="0">
                <a:solidFill>
                  <a:prstClr val="black">
                    <a:tint val="75000"/>
                  </a:prstClr>
                </a:solidFill>
              </a:rPr>
              <a:t>- </a:t>
            </a:r>
            <a:fld id="{CAA57DC2-ACEB-4F24-B562-B245F58DBF8D}" type="slidenum">
              <a:rPr lang="en-US" smtClean="0">
                <a:solidFill>
                  <a:prstClr val="black">
                    <a:tint val="75000"/>
                  </a:prstClr>
                </a:solidFill>
              </a:rPr>
              <a:pPr>
                <a:defRPr/>
              </a:pPr>
              <a:t>60</a:t>
            </a:fld>
            <a:r>
              <a:rPr lang="en-US" dirty="0" smtClean="0">
                <a:solidFill>
                  <a:prstClr val="black">
                    <a:tint val="75000"/>
                  </a:prstClr>
                </a:solidFill>
              </a:rPr>
              <a:t> -</a:t>
            </a:r>
            <a:endParaRPr lang="en-US" dirty="0">
              <a:solidFill>
                <a:prstClr val="black">
                  <a:tint val="75000"/>
                </a:prstClr>
              </a:solidFill>
            </a:endParaRPr>
          </a:p>
        </p:txBody>
      </p:sp>
      <p:pic>
        <p:nvPicPr>
          <p:cNvPr id="12" name="Picture 11" descr="1419986217-1.jpg"/>
          <p:cNvPicPr>
            <a:picLocks noChangeAspect="1"/>
          </p:cNvPicPr>
          <p:nvPr/>
        </p:nvPicPr>
        <p:blipFill>
          <a:blip r:embed="rId8" cstate="print"/>
          <a:stretch>
            <a:fillRect/>
          </a:stretch>
        </p:blipFill>
        <p:spPr>
          <a:xfrm>
            <a:off x="228600" y="5562600"/>
            <a:ext cx="1600200" cy="4572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30"/>
          <p:cNvGraphicFramePr>
            <a:graphicFrameLocks noGrp="1"/>
          </p:cNvGraphicFramePr>
          <p:nvPr>
            <p:extLst>
              <p:ext uri="{D42A27DB-BD31-4B8C-83A1-F6EECF244321}">
                <p14:modId xmlns:p14="http://schemas.microsoft.com/office/powerpoint/2010/main" xmlns="" val="161542471"/>
              </p:ext>
            </p:extLst>
          </p:nvPr>
        </p:nvGraphicFramePr>
        <p:xfrm>
          <a:off x="76200" y="1219200"/>
          <a:ext cx="8763000" cy="4511314"/>
        </p:xfrm>
        <a:graphic>
          <a:graphicData uri="http://schemas.openxmlformats.org/drawingml/2006/table">
            <a:tbl>
              <a:tblPr>
                <a:tableStyleId>{5940675A-B579-460E-94D1-54222C63F5DA}</a:tableStyleId>
              </a:tblPr>
              <a:tblGrid>
                <a:gridCol w="2205235"/>
                <a:gridCol w="6557765"/>
              </a:tblGrid>
              <a:tr h="1005989">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000000"/>
                        </a:solidFill>
                        <a:effectLst/>
                        <a:latin typeface="Calibri" pitchFamily="34" charset="0"/>
                      </a:endParaRPr>
                    </a:p>
                  </a:txBody>
                  <a:tcPr marT="45732" marB="45732"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u="none" strike="noStrike" cap="none" normalizeH="0" baseline="0" dirty="0" smtClean="0">
                          <a:ln>
                            <a:noFill/>
                          </a:ln>
                          <a:effectLst/>
                        </a:rPr>
                        <a:t>HCL AXON launched a joint enterprise mobility solution on its HCL Citizen Connect™ platform, developed as a part of HCL's global strategic alliance with Radio IP Software. The rationale was to offer mobility solution offerings, coupled with GTM strategy, to the customers of HCL and Radio IP Software. Further, the offerings could also be used to attract prospective clients in the Public Service Markets globally.</a:t>
                      </a:r>
                      <a:endParaRPr kumimoji="0" lang="en-US" sz="1200" b="1" i="0" u="none" strike="noStrike" cap="none" normalizeH="0" baseline="0" dirty="0" smtClean="0">
                        <a:ln>
                          <a:noFill/>
                        </a:ln>
                        <a:solidFill>
                          <a:srgbClr val="0069BE"/>
                        </a:solidFill>
                        <a:effectLst/>
                        <a:latin typeface="Calibri" pitchFamily="34" charset="0"/>
                      </a:endParaRPr>
                    </a:p>
                  </a:txBody>
                  <a:tcPr marT="45732" marB="45732" horzOverflow="overflow"/>
                </a:tc>
              </a:tr>
              <a:tr h="823084">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000000"/>
                        </a:solidFill>
                        <a:effectLst/>
                        <a:latin typeface="Calibri" pitchFamily="34" charset="0"/>
                      </a:endParaRPr>
                    </a:p>
                  </a:txBody>
                  <a:tcPr marT="45732" marB="45732"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u="none" strike="noStrike" cap="none" normalizeH="0" baseline="0" dirty="0" smtClean="0">
                          <a:ln>
                            <a:noFill/>
                          </a:ln>
                          <a:effectLst/>
                        </a:rPr>
                        <a:t>INFONOVA and HCL-BPO Services announced a joint go-to-market with Infonova’s BSS 6, a transformation model to put state-of-the-art Business Support Systems into efficient operation. HCL claimed that clients will experience a dramatic improvement to all their operating metrics and faster outcomes by employing this solution.</a:t>
                      </a:r>
                      <a:endParaRPr kumimoji="0" lang="en-US" sz="1200" b="1" i="0" u="none" strike="noStrike" cap="none" normalizeH="0" baseline="0" dirty="0" smtClean="0">
                        <a:ln>
                          <a:noFill/>
                        </a:ln>
                        <a:solidFill>
                          <a:srgbClr val="0069BE"/>
                        </a:solidFill>
                        <a:effectLst/>
                        <a:latin typeface="Calibri" pitchFamily="34" charset="0"/>
                      </a:endParaRPr>
                    </a:p>
                  </a:txBody>
                  <a:tcPr marT="45732" marB="45732" horzOverflow="overflow"/>
                </a:tc>
              </a:tr>
              <a:tr h="76208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000000"/>
                        </a:solidFill>
                        <a:effectLst/>
                        <a:latin typeface="Calibri" pitchFamily="34" charset="0"/>
                      </a:endParaRPr>
                    </a:p>
                  </a:txBody>
                  <a:tcPr marT="45732" marB="45732"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u="none" strike="noStrike" cap="none" normalizeH="0" baseline="0" dirty="0" smtClean="0">
                          <a:ln>
                            <a:noFill/>
                          </a:ln>
                          <a:effectLst/>
                        </a:rPr>
                        <a:t>HCL and Consumers Energy will collaborate on a new “Glocal” Center of Excellence (GCoE) called the Michigan Technology Development Center (MTDC). The Center will be located at the Commonwealth Commerce Center in downtown Jackson, Michigan.</a:t>
                      </a:r>
                      <a:endParaRPr kumimoji="0" lang="en-US" sz="1200" b="1" i="0" u="none" strike="noStrike" cap="none" normalizeH="0" baseline="0" dirty="0" smtClean="0">
                        <a:ln>
                          <a:noFill/>
                        </a:ln>
                        <a:solidFill>
                          <a:srgbClr val="0069BE"/>
                        </a:solidFill>
                        <a:effectLst/>
                        <a:latin typeface="Calibri" pitchFamily="34" charset="0"/>
                      </a:endParaRPr>
                    </a:p>
                  </a:txBody>
                  <a:tcPr marT="45732" marB="45732" horzOverflow="overflow"/>
                </a:tc>
              </a:tr>
              <a:tr h="91404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en-US" sz="1100" b="0" i="0" u="none" strike="noStrike" cap="none" normalizeH="0" baseline="0" dirty="0" smtClean="0">
                        <a:ln>
                          <a:noFill/>
                        </a:ln>
                        <a:solidFill>
                          <a:srgbClr val="000000"/>
                        </a:solidFill>
                        <a:effectLst/>
                        <a:latin typeface="Calibri" pitchFamily="34" charset="0"/>
                      </a:endParaRPr>
                    </a:p>
                  </a:txBody>
                  <a:tcPr marT="45732" marB="45732"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lang="en-US" sz="1200" b="0" i="0" dirty="0" smtClean="0">
                          <a:solidFill>
                            <a:schemeClr val="tx1"/>
                          </a:solidFill>
                          <a:latin typeface="+mn-lt"/>
                          <a:ea typeface="+mn-ea"/>
                          <a:cs typeface="+mn-cs"/>
                        </a:rPr>
                        <a:t>HCL’s existing relationship with JDA extending HCL’s offerings in professional services for industries such as retail, manufacturing, CPG and life sciences for the Americas and the Europe.</a:t>
                      </a:r>
                    </a:p>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200" b="1" i="0" u="none" strike="noStrike" cap="none" normalizeH="0" baseline="0" dirty="0" smtClean="0">
                        <a:ln>
                          <a:noFill/>
                        </a:ln>
                        <a:solidFill>
                          <a:srgbClr val="0069BE"/>
                        </a:solidFill>
                        <a:effectLst/>
                        <a:latin typeface="Calibri" pitchFamily="34" charset="0"/>
                      </a:endParaRPr>
                    </a:p>
                  </a:txBody>
                  <a:tcPr marT="45732" marB="45732" horzOverflow="overflow"/>
                </a:tc>
              </a:tr>
              <a:tr h="1006114">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000000"/>
                        </a:solidFill>
                        <a:effectLst/>
                        <a:latin typeface="Calibri" pitchFamily="34" charset="0"/>
                      </a:endParaRPr>
                    </a:p>
                  </a:txBody>
                  <a:tcPr marT="45732" marB="45732"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u="none" strike="noStrike" cap="none" normalizeH="0" baseline="0" dirty="0" smtClean="0">
                          <a:ln>
                            <a:noFill/>
                          </a:ln>
                          <a:effectLst/>
                        </a:rPr>
                        <a:t>HCL Tech partnered with Siemens PLM Software to accelerate new product development and reduce time to market. The partnership aims to accelerate client adoption of PLM software and services, thereby enhancing product development and enabling reduced time-to-market for manufacturing companies in India.</a:t>
                      </a:r>
                      <a:endParaRPr kumimoji="0" lang="en-US" sz="1200" b="1" i="0" u="none" strike="noStrike" cap="none" normalizeH="0" baseline="0" dirty="0" smtClean="0">
                        <a:ln>
                          <a:noFill/>
                        </a:ln>
                        <a:solidFill>
                          <a:srgbClr val="0069BE"/>
                        </a:solidFill>
                        <a:effectLst/>
                        <a:latin typeface="Calibri" pitchFamily="34" charset="0"/>
                      </a:endParaRPr>
                    </a:p>
                  </a:txBody>
                  <a:tcPr marT="45732" marB="45732" horzOverflow="overflow"/>
                </a:tc>
              </a:tr>
            </a:tbl>
          </a:graphicData>
        </a:graphic>
      </p:graphicFrame>
      <p:sp>
        <p:nvSpPr>
          <p:cNvPr id="3" name="Rectangle 3"/>
          <p:cNvSpPr>
            <a:spLocks noChangeArrowheads="1"/>
          </p:cNvSpPr>
          <p:nvPr/>
        </p:nvSpPr>
        <p:spPr bwMode="auto">
          <a:xfrm>
            <a:off x="76200" y="762000"/>
            <a:ext cx="8763000" cy="361950"/>
          </a:xfrm>
          <a:prstGeom prst="rect">
            <a:avLst/>
          </a:prstGeom>
          <a:solidFill>
            <a:schemeClr val="tx2"/>
          </a:solidFill>
          <a:ln>
            <a:noFill/>
          </a:ln>
          <a:extLst>
            <a:ext uri="{91240B29-F687-4F45-9708-019B960494DF}">
              <a14:hiddenLine xmlns:a14="http://schemas.microsoft.com/office/drawing/2010/main" xmlns="" w="25400" algn="ctr">
                <a:solidFill>
                  <a:srgbClr val="000000"/>
                </a:solidFill>
                <a:miter lim="800000"/>
                <a:headEnd/>
                <a:tailEnd/>
              </a14:hiddenLine>
            </a:ext>
          </a:extLst>
        </p:spPr>
        <p:txBody>
          <a:bodyPr anchor="ctr"/>
          <a:lstStyle/>
          <a:p>
            <a:pPr algn="ctr"/>
            <a:r>
              <a:rPr lang="en-US" sz="1400" b="1" i="0" dirty="0">
                <a:solidFill>
                  <a:srgbClr val="FFFFFF"/>
                </a:solidFill>
                <a:latin typeface="Myriad Pro"/>
              </a:rPr>
              <a:t>HCL Technologies Strategic Partners </a:t>
            </a:r>
          </a:p>
        </p:txBody>
      </p:sp>
      <p:sp>
        <p:nvSpPr>
          <p:cNvPr id="4" name="Title 1"/>
          <p:cNvSpPr txBox="1">
            <a:spLocks/>
          </p:cNvSpPr>
          <p:nvPr/>
        </p:nvSpPr>
        <p:spPr bwMode="auto">
          <a:xfrm>
            <a:off x="1676400" y="152400"/>
            <a:ext cx="4968875" cy="461963"/>
          </a:xfrm>
          <a:prstGeom prst="rect">
            <a:avLst/>
          </a:prstGeom>
          <a:noFill/>
          <a:ln w="9525">
            <a:noFill/>
            <a:miter lim="800000"/>
            <a:headEnd/>
            <a:tailEnd/>
          </a:ln>
        </p:spPr>
        <p:txBody>
          <a:bodyPr>
            <a:spAutoFit/>
          </a:bodyPr>
          <a:lstStyle/>
          <a:p>
            <a:pPr algn="ctr">
              <a:defRPr/>
            </a:pPr>
            <a:r>
              <a:rPr lang="en-US" sz="2400" b="1" i="0" dirty="0">
                <a:solidFill>
                  <a:prstClr val="white"/>
                </a:solidFill>
                <a:latin typeface="Myriad Pro"/>
              </a:rPr>
              <a:t>Strategic </a:t>
            </a:r>
            <a:r>
              <a:rPr lang="en-US" sz="2400" b="1" i="0" dirty="0" smtClean="0">
                <a:solidFill>
                  <a:prstClr val="white"/>
                </a:solidFill>
                <a:latin typeface="Myriad Pro"/>
              </a:rPr>
              <a:t>Partners</a:t>
            </a:r>
            <a:endParaRPr lang="en-US" sz="2400" b="1" i="0" dirty="0">
              <a:solidFill>
                <a:prstClr val="white"/>
              </a:solidFill>
              <a:latin typeface="Myriad Pro"/>
            </a:endParaRPr>
          </a:p>
        </p:txBody>
      </p:sp>
      <p:pic>
        <p:nvPicPr>
          <p:cNvPr id="5" name="Picture 2"/>
          <p:cNvPicPr>
            <a:picLocks noChangeAspect="1" noChangeArrowheads="1"/>
          </p:cNvPicPr>
          <p:nvPr/>
        </p:nvPicPr>
        <p:blipFill>
          <a:blip r:embed="rId2" cstate="email"/>
          <a:srcRect/>
          <a:stretch>
            <a:fillRect/>
          </a:stretch>
        </p:blipFill>
        <p:spPr bwMode="auto">
          <a:xfrm>
            <a:off x="304800" y="1371600"/>
            <a:ext cx="1847850" cy="7620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3"/>
          <p:cNvPicPr>
            <a:picLocks noChangeAspect="1" noChangeArrowheads="1"/>
          </p:cNvPicPr>
          <p:nvPr/>
        </p:nvPicPr>
        <p:blipFill>
          <a:blip r:embed="rId3" cstate="email"/>
          <a:srcRect/>
          <a:stretch>
            <a:fillRect/>
          </a:stretch>
        </p:blipFill>
        <p:spPr bwMode="auto">
          <a:xfrm>
            <a:off x="304800" y="2387600"/>
            <a:ext cx="1847850" cy="584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 name="Picture 4"/>
          <p:cNvPicPr>
            <a:picLocks noChangeAspect="1" noChangeArrowheads="1"/>
          </p:cNvPicPr>
          <p:nvPr/>
        </p:nvPicPr>
        <p:blipFill>
          <a:blip r:embed="rId4" cstate="email"/>
          <a:srcRect/>
          <a:stretch>
            <a:fillRect/>
          </a:stretch>
        </p:blipFill>
        <p:spPr bwMode="auto">
          <a:xfrm>
            <a:off x="381000" y="3124200"/>
            <a:ext cx="1771650" cy="6096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6"/>
          <p:cNvPicPr>
            <a:picLocks noChangeAspect="1" noChangeArrowheads="1"/>
          </p:cNvPicPr>
          <p:nvPr/>
        </p:nvPicPr>
        <p:blipFill>
          <a:blip r:embed="rId5" cstate="email"/>
          <a:srcRect/>
          <a:stretch>
            <a:fillRect/>
          </a:stretch>
        </p:blipFill>
        <p:spPr bwMode="auto">
          <a:xfrm>
            <a:off x="381000" y="4800600"/>
            <a:ext cx="1676400" cy="75406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1" name="Slide Number Placeholder 1"/>
          <p:cNvSpPr>
            <a:spLocks noGrp="1"/>
          </p:cNvSpPr>
          <p:nvPr>
            <p:ph type="sldNum" sz="quarter" idx="10"/>
          </p:nvPr>
        </p:nvSpPr>
        <p:spPr>
          <a:xfrm>
            <a:off x="6553200" y="6356350"/>
            <a:ext cx="2133600" cy="365125"/>
          </a:xfrm>
        </p:spPr>
        <p:txBody>
          <a:bodyPr/>
          <a:lstStyle/>
          <a:p>
            <a:pPr>
              <a:defRPr/>
            </a:pPr>
            <a:r>
              <a:rPr lang="en-US" dirty="0" smtClean="0">
                <a:solidFill>
                  <a:prstClr val="black">
                    <a:tint val="75000"/>
                  </a:prstClr>
                </a:solidFill>
              </a:rPr>
              <a:t>- </a:t>
            </a:r>
            <a:fld id="{CC9C2C29-89F7-4A44-90BC-7BF5D4F680CA}" type="slidenum">
              <a:rPr lang="en-US" smtClean="0">
                <a:solidFill>
                  <a:prstClr val="black">
                    <a:tint val="75000"/>
                  </a:prstClr>
                </a:solidFill>
              </a:rPr>
              <a:pPr>
                <a:defRPr/>
              </a:pPr>
              <a:t>61</a:t>
            </a:fld>
            <a:r>
              <a:rPr lang="en-US" dirty="0" smtClean="0">
                <a:solidFill>
                  <a:prstClr val="black">
                    <a:tint val="75000"/>
                  </a:prstClr>
                </a:solidFill>
              </a:rPr>
              <a:t> -</a:t>
            </a:r>
            <a:endParaRPr lang="en-US" dirty="0">
              <a:solidFill>
                <a:prstClr val="black">
                  <a:tint val="75000"/>
                </a:prstClr>
              </a:solidFill>
            </a:endParaRPr>
          </a:p>
        </p:txBody>
      </p:sp>
      <p:pic>
        <p:nvPicPr>
          <p:cNvPr id="12" name="Picture 11" descr="download.jpg"/>
          <p:cNvPicPr>
            <a:picLocks noChangeAspect="1"/>
          </p:cNvPicPr>
          <p:nvPr/>
        </p:nvPicPr>
        <p:blipFill>
          <a:blip r:embed="rId6" cstate="print"/>
          <a:stretch>
            <a:fillRect/>
          </a:stretch>
        </p:blipFill>
        <p:spPr>
          <a:xfrm>
            <a:off x="190900" y="3857325"/>
            <a:ext cx="1981200" cy="8382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1676400" y="152400"/>
            <a:ext cx="4968875" cy="461963"/>
          </a:xfrm>
          <a:prstGeom prst="rect">
            <a:avLst/>
          </a:prstGeom>
          <a:noFill/>
          <a:ln w="9525">
            <a:noFill/>
            <a:miter lim="800000"/>
            <a:headEnd/>
            <a:tailEnd/>
          </a:ln>
        </p:spPr>
        <p:txBody>
          <a:bodyPr>
            <a:spAutoFit/>
          </a:bodyPr>
          <a:lstStyle/>
          <a:p>
            <a:pPr algn="ctr">
              <a:defRPr/>
            </a:pPr>
            <a:r>
              <a:rPr lang="en-US" sz="2400" b="1" i="0" dirty="0">
                <a:solidFill>
                  <a:prstClr val="white"/>
                </a:solidFill>
                <a:latin typeface="Myriad Pro"/>
              </a:rPr>
              <a:t>Strategic </a:t>
            </a:r>
            <a:r>
              <a:rPr lang="en-US" sz="2400" b="1" i="0" dirty="0" smtClean="0">
                <a:solidFill>
                  <a:prstClr val="white"/>
                </a:solidFill>
                <a:latin typeface="Myriad Pro"/>
              </a:rPr>
              <a:t>Partners</a:t>
            </a:r>
            <a:endParaRPr lang="en-US" sz="2400" b="1" i="0" dirty="0">
              <a:solidFill>
                <a:prstClr val="white"/>
              </a:solidFill>
              <a:latin typeface="Myriad Pro"/>
            </a:endParaRPr>
          </a:p>
        </p:txBody>
      </p:sp>
      <p:sp>
        <p:nvSpPr>
          <p:cNvPr id="3" name="Rectangle 3"/>
          <p:cNvSpPr>
            <a:spLocks noChangeArrowheads="1"/>
          </p:cNvSpPr>
          <p:nvPr/>
        </p:nvSpPr>
        <p:spPr bwMode="auto">
          <a:xfrm>
            <a:off x="76200" y="762000"/>
            <a:ext cx="8763000" cy="361950"/>
          </a:xfrm>
          <a:prstGeom prst="rect">
            <a:avLst/>
          </a:prstGeom>
          <a:solidFill>
            <a:schemeClr val="tx2"/>
          </a:solidFill>
          <a:ln>
            <a:noFill/>
          </a:ln>
          <a:extLst>
            <a:ext uri="{91240B29-F687-4F45-9708-019B960494DF}">
              <a14:hiddenLine xmlns:a14="http://schemas.microsoft.com/office/drawing/2010/main" xmlns="" w="25400" algn="ctr">
                <a:solidFill>
                  <a:srgbClr val="000000"/>
                </a:solidFill>
                <a:miter lim="800000"/>
                <a:headEnd/>
                <a:tailEnd/>
              </a14:hiddenLine>
            </a:ext>
          </a:extLst>
        </p:spPr>
        <p:txBody>
          <a:bodyPr anchor="ctr"/>
          <a:lstStyle/>
          <a:p>
            <a:pPr algn="ctr"/>
            <a:r>
              <a:rPr lang="en-US" sz="1400" b="1" i="0" dirty="0">
                <a:solidFill>
                  <a:srgbClr val="FFFFFF"/>
                </a:solidFill>
                <a:latin typeface="Myriad Pro"/>
              </a:rPr>
              <a:t>HCL Technologies Strategic Partners </a:t>
            </a:r>
          </a:p>
        </p:txBody>
      </p:sp>
      <p:sp>
        <p:nvSpPr>
          <p:cNvPr id="197634" name="AutoShape 2" descr="data:image/jpeg;base64,/9j/4AAQSkZJRgABAQAAAQABAAD/2wCEAAkGBwgHBgkIBwgKCgkLDRYPDQwMDRsUFRAWIB0iIiAdHx8kKDQsJCYxJx8fLT0tMTU3Ojo6Iys/RD84QzQ5OjcBCgoKDQwNGg8PGjclHyU3Nzc3Nzc3Nzc3Nzc3Nzc3Nzc3Nzc3Nzc3Nzc3Nzc3Nzc3Nzc3Nzc3Nzc3Nzc3Nzc3N//AABEIAH4AfgMBIgACEQEDEQH/xAAbAAEAAgMBAQAAAAAAAAAAAAAABgcBBAUDAv/EADcQAAEEAgAFAgMGAgsAAAAAAAEAAgMEBREGEhMhMQdBFCJRFSMyQmGBUpEWFzM0VWJ1hKGz0//EABcBAQEBAQAAAAAAAAAAAAAAAAAEAQP/xAAkEQEAAgECBQUBAAAAAAAAAAAAARECEvAhMVFhgSIycZHRA//aAAwDAQACEQMRAD8AvFERAREQEREBERAREQEREBERAREQEREBERAREQEREBERAREQEREBERARYJTaDKLG02gyiIgIiICIiAiIgIiICIiDm5+R8eGuPie5jxEdOadEH9FyrlDGVbAriLLzy8nOWwXJ3crd62fn/RfGa+Jtw5g/HTRQ1tMbBG1nK/5QdklpPk+xC9W460c1NH9tXg8VmHqBkPMRzO7f2etfttU4Rpx574I8515e2/ru1/hqP+H8QD/czf8AotvAZUCvBWsRXBzTSRRyzNJB053K0u2TsAa7+4XtC23Sy9WvLkbFuKxHISJ2RjlLeXWixrfqfO1q1/7hQ/1WT/skSfVHHfNmMacrjhuOnyku02o9x9aytHhDJ3ME8MvQRdRjiwPIaCC7QPYnl3ragmc9SLzfS3E5THzNbmr0orFzY2u5Xs3zuDSCO+h21+cKZdEWtzYTYVHcLZz1K4iv5bC18xVjsUHETWZ68fNG4Oc3kbpuu5B7lp1r2X3w3xD6j8XV7lHHZClTs4rYsWHxN5537IDPwlo/Ce4A9llmld2wsqmMJ6i561wfDmbUjd4vKRQ5NzIW/f1nDu4gD5SCfy/RSb1B4vyGD4gxFfHEGnCBayxDQeWu6Rsbe/t3c49u/wAv02tKWBsJsfVRDOZ63HxvicTSnYypDVmv5M8oceiBysHjt83f28fsuVhp+M+KMZ/SGhloMbDPzPoYx9RsjHsBIHVf+LbtflI0jFibCbVSO4z4kHptVzIc12WkzHw7oxG0BzeoR0vHbwG78/qu3fyvE+Ao1KV/JUbmdzVzp1twiOCkwN2/9XhvtvudhClgbCbVeWMpnuF7+NOT4ghzONv2G1JXCtHFLWkfvke3k7Fu+xB8Ka46C9X6gu3PigT92emGEDv5159v5INCOqLrs7VLzH1ZQ3mA3r7tq03uycGZkEuVxsUrqzDzyVXBpbzO7AdXz+u/p2XREWRqXrklavXnhsPa8F05YWkNDSNcp+nlJ23rAHxGHoy68dSzza/mxd4ynx4S5Y31vy5Nme99rUi7MYpzwyXlkbXPKz8O9jq99+3cfutsdCCDGVWXIbE3x3O4xkDmLi9ziBs6GyV6RYl0+Rhms4yjXgiY8FkZD+o461scoHbX/K60NGpA/qQVYY3jtzMjAKZZxFQzD+WVzP72e72NkY5kjQ5jgQ5pGwQVRXC3p7k6/qLHRu17H2DirMtqvI9p6TweUsAcfJOmbH+Qq+Ai4LImlZemOHyWO4240s36U8EFm2XQySMIbIDLI7bT7jTge31T0jw+SxmV4tkyFKesyxePSdKwtEg5nnbfqNOHdWaiFqh9K+E7r+EeJ8Tm6U9MXpnRN6zC0/g1zDfkAkaPjst/gLh7JZbh7NScV1pILt+uzGhkrS0tiij5A793Fx2Ox7EKz0QtW3pphMpbo5a/xTBJFduRMx/LI0g9GKPkLu/8TuY/Q+Vnh7MZrhTBxcOW+G8lfyFMGGpPVi3Xst38ji/fydiN78a2rIRGKcr4bNf1dY2pax9g32cRNlnjbE4kDrnb9fw++/Gu6lfqdw5JmI8Vkq+OjycmLsF76MnixC8APaN9ubs0jf0U4RBV+NrYW5kqLcL6bSwSNma+azkKYrMrtB2XA9y5w9gFZ48LKICIiAiIgIiICIiAiIgIiICIiAiIgIiICIiAiIgIiICIiAiIgIiICIiAiIgIiICIiAiIgIiICIiAiIgIiI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97637" name="Picture 5" descr="http://www.v3.co.uk/IMG/547/170547/vmware-logo-grey.jpg"/>
          <p:cNvPicPr>
            <a:picLocks noChangeAspect="1" noChangeArrowheads="1"/>
          </p:cNvPicPr>
          <p:nvPr/>
        </p:nvPicPr>
        <p:blipFill>
          <a:blip r:embed="rId2" cstate="print"/>
          <a:srcRect/>
          <a:stretch>
            <a:fillRect/>
          </a:stretch>
        </p:blipFill>
        <p:spPr bwMode="auto">
          <a:xfrm>
            <a:off x="381000" y="1219200"/>
            <a:ext cx="1905000" cy="1143000"/>
          </a:xfrm>
          <a:prstGeom prst="rect">
            <a:avLst/>
          </a:prstGeom>
        </p:spPr>
        <p:style>
          <a:lnRef idx="2">
            <a:schemeClr val="accent1"/>
          </a:lnRef>
          <a:fillRef idx="1">
            <a:schemeClr val="lt1"/>
          </a:fillRef>
          <a:effectRef idx="0">
            <a:schemeClr val="accent1"/>
          </a:effectRef>
          <a:fontRef idx="minor">
            <a:schemeClr val="dk1"/>
          </a:fontRef>
        </p:style>
      </p:pic>
      <p:pic>
        <p:nvPicPr>
          <p:cNvPr id="197639" name="Picture 7" descr="http://www.sas.com/includes/share/images/sas-logo-thumb.jpg"/>
          <p:cNvPicPr>
            <a:picLocks noChangeAspect="1" noChangeArrowheads="1"/>
          </p:cNvPicPr>
          <p:nvPr/>
        </p:nvPicPr>
        <p:blipFill>
          <a:blip r:embed="rId3" cstate="print"/>
          <a:srcRect/>
          <a:stretch>
            <a:fillRect/>
          </a:stretch>
        </p:blipFill>
        <p:spPr bwMode="auto">
          <a:xfrm>
            <a:off x="2514600" y="1219200"/>
            <a:ext cx="2057400" cy="1123951"/>
          </a:xfrm>
          <a:prstGeom prst="rect">
            <a:avLst/>
          </a:prstGeom>
        </p:spPr>
        <p:style>
          <a:lnRef idx="2">
            <a:schemeClr val="accent1"/>
          </a:lnRef>
          <a:fillRef idx="1">
            <a:schemeClr val="lt1"/>
          </a:fillRef>
          <a:effectRef idx="0">
            <a:schemeClr val="accent1"/>
          </a:effectRef>
          <a:fontRef idx="minor">
            <a:schemeClr val="dk1"/>
          </a:fontRef>
        </p:style>
      </p:pic>
      <p:pic>
        <p:nvPicPr>
          <p:cNvPr id="197641" name="Picture 9" descr="http://www.fuzzyl.com/wp-content/uploads/teradata-logo.jpeg"/>
          <p:cNvPicPr>
            <a:picLocks noChangeAspect="1" noChangeArrowheads="1"/>
          </p:cNvPicPr>
          <p:nvPr/>
        </p:nvPicPr>
        <p:blipFill>
          <a:blip r:embed="rId4" cstate="print"/>
          <a:srcRect/>
          <a:stretch>
            <a:fillRect/>
          </a:stretch>
        </p:blipFill>
        <p:spPr bwMode="auto">
          <a:xfrm>
            <a:off x="4724400" y="1219200"/>
            <a:ext cx="2057400" cy="1143000"/>
          </a:xfrm>
          <a:prstGeom prst="rect">
            <a:avLst/>
          </a:prstGeom>
        </p:spPr>
        <p:style>
          <a:lnRef idx="2">
            <a:schemeClr val="accent1"/>
          </a:lnRef>
          <a:fillRef idx="1">
            <a:schemeClr val="lt1"/>
          </a:fillRef>
          <a:effectRef idx="0">
            <a:schemeClr val="accent1"/>
          </a:effectRef>
          <a:fontRef idx="minor">
            <a:schemeClr val="dk1"/>
          </a:fontRef>
        </p:style>
      </p:pic>
      <p:pic>
        <p:nvPicPr>
          <p:cNvPr id="197643" name="Picture 11" descr="http://cloudtimes.org/wp-content/uploads/2012/08/microstrategy-logo.gif"/>
          <p:cNvPicPr>
            <a:picLocks noChangeAspect="1" noChangeArrowheads="1"/>
          </p:cNvPicPr>
          <p:nvPr/>
        </p:nvPicPr>
        <p:blipFill>
          <a:blip r:embed="rId5" cstate="print"/>
          <a:srcRect/>
          <a:stretch>
            <a:fillRect/>
          </a:stretch>
        </p:blipFill>
        <p:spPr bwMode="auto">
          <a:xfrm>
            <a:off x="304800" y="2667001"/>
            <a:ext cx="2047875" cy="1295400"/>
          </a:xfrm>
          <a:prstGeom prst="rect">
            <a:avLst/>
          </a:prstGeom>
        </p:spPr>
        <p:style>
          <a:lnRef idx="2">
            <a:schemeClr val="accent1"/>
          </a:lnRef>
          <a:fillRef idx="1">
            <a:schemeClr val="lt1"/>
          </a:fillRef>
          <a:effectRef idx="0">
            <a:schemeClr val="accent1"/>
          </a:effectRef>
          <a:fontRef idx="minor">
            <a:schemeClr val="dk1"/>
          </a:fontRef>
        </p:style>
      </p:pic>
      <p:pic>
        <p:nvPicPr>
          <p:cNvPr id="197647" name="Picture 15" descr="http://t3.gstatic.com/images?q=tbn:ANd9GcQ1z8BXiLoOz_H7MZUeKF5N-TTLM1vVOCFi4uZuOEAua8zzW3Uw"/>
          <p:cNvPicPr>
            <a:picLocks noChangeAspect="1" noChangeArrowheads="1"/>
          </p:cNvPicPr>
          <p:nvPr/>
        </p:nvPicPr>
        <p:blipFill>
          <a:blip r:embed="rId6" cstate="print"/>
          <a:srcRect/>
          <a:stretch>
            <a:fillRect/>
          </a:stretch>
        </p:blipFill>
        <p:spPr bwMode="auto">
          <a:xfrm>
            <a:off x="2514600" y="2667001"/>
            <a:ext cx="2133600" cy="1295400"/>
          </a:xfrm>
          <a:prstGeom prst="rect">
            <a:avLst/>
          </a:prstGeom>
        </p:spPr>
        <p:style>
          <a:lnRef idx="2">
            <a:schemeClr val="accent1"/>
          </a:lnRef>
          <a:fillRef idx="1">
            <a:schemeClr val="lt1"/>
          </a:fillRef>
          <a:effectRef idx="0">
            <a:schemeClr val="accent1"/>
          </a:effectRef>
          <a:fontRef idx="minor">
            <a:schemeClr val="dk1"/>
          </a:fontRef>
        </p:style>
      </p:pic>
      <p:sp>
        <p:nvSpPr>
          <p:cNvPr id="197651" name="AutoShape 19" descr="data:image/jpeg;base64,/9j/4AAQSkZJRgABAQAAAQABAAD/2wCEAAkGBwgHBgkIBwgKCgkLDRYPDQwMDRsUFRAWIB0iIiAdHx8kKDQsJCYxJx8fLT0tMTU3Ojo6Iys/RD84QzQ5OjcBCgoKDQwNGg8PGjclHyU3Nzc3Nzc3Nzc3Nzc3Nzc3Nzc3Nzc3Nzc3Nzc3Nzc3Nzc3Nzc3Nzc3Nzc3Nzc3Nzc3N//AABEIAHgAcgMBIgACEQEDEQH/xAAcAAABBAMBAAAAAAAAAAAAAAAAAQIGBwMFCAT/xAA9EAABAwMBAwcJBgYDAAAAAAABAgMEAAURBgcSIRMxQXFysdEXIjIzNlFUYZEUFVWBk7IlNEJFocEjQ4L/xAAaAQEAAgMBAAAAAAAAAAAAAAAAAgUBBAYD/8QAJREAAgEDAwQDAQEAAAAAAAAAAAECAxExFDJRBCFScRITMxUF/9oADAMBAAIRAxEAPwC8Kas4BI56dTV+ieqhh4KoXtKu6XFJEWHwJAyFcevjSeU29fCQvorxqGO+uX21d9Mq8j0tJxTcSpfUVE3Zk28pt6+EhfRfjR5Tb18JC+i/GoTRUtJS8RqKvJNvKbevhIX0X40eU29fCQvovxqE0U0lLxGoq8k28pt6+EhfRfjR5Tb18JC+i/GoTRTSUvEairyTbym3r4SF9F+NB2m3nHGJC+XBfjUJoppKXiNRV5L50tcnbvYos99KEuOgkhHMMEj/AFW3FRvZ97IW/sq/eakgqjqdptFpB3imwoooqJMKRfonqpaRfonqojDwc5O+uX21d9Npzvrl9tXfTa6WO0o3kKKKUJKiABkk4FZAlFbxOkdQKSCm0vYPEEFPjSjSGoR/an/qnxrz+6nyiX1z4NFRWebEkQZKo8xotPI9JCucVgqad+6I2CiiismC7Nn3shb+yr96qklRvZ97IW/sq/eqpJXOVd7LqlsQUUUVA9ApF+ieqlpF+ieqiMPBzk765fbV302nO+uX21d9NrpY7SjeQrIz65vtp76x1kZ9c32099HgzHJ0PF/lmuwO6slY438u12B3Vlrm3kukuyKR2g+1s3qT3VHake0L2tmdSe6o5XQUPzj6KervYUUUV6nmXZs+9kLf2VfvVUkqN7PvZC39lX71VJK5yrvZdUtiCiiioHoFIv0T1UtIv0T1URh4OcnfXL7au+m0931y+2rvpldLHaijeQrIz65vtp76x09k/wDM32099HhmY5OiIv8ALtdgd1ZaxRf5drsDurLXNPJdrCKS2he1s3qT3VHKke0H2tm9Se6o5XQ0Pzj6KWr+jCiiivUgXbs99kLf2VfvNSOo5s99kLf2VfvNSOucqb37LqlsQUUUVA9Aprh81XVTqQ0DOf3LTci8v+Hy8byuPIq95pv3Rcvw+X+iqugen/Rpa349fNK1jTfRxfe5z790XL8Pl/oq8Kc1ablyzf8AD5Xpp52Ve/qroDAoxWX/AKEmrWQXRxTvcxxeDDQx/QKyGik4H8qr2bi7dinNdW6c/qiY6xDkOIO7hSGiQeFaH7puQ/t8v9FXhXQIH0p1b0OvlCKjY1J9JGTvc58+6Ll+Hy/0VeFJ90XL8Pl/oq8K6EpCMmpf0J8Ijoo8ke0E04xpSC082ptxIUFJUMEecakQpMUtaEn8pNm5FfGKQUUUVgyFIrmOOfFLSHmPVQFRbPtrL15vyrTqJuIwpxe5GdYSpCVLzjCsk8TW41Dra6W3afbdMstRVQZbaFrWpCuUBO9zHex/SOiqq0joxeptN36Zbspu8CalyOoHG+MKJR+feKWx3+ZqDaXp+VcWymZGAjO551KQF8f80B0HdNTWK0Phm63aFEdIyEPPJScdRrwav1fEsGmF3qOpiUk45FPK4S8fcCM1SOmQb5qDUEi4aad1DLW6pGOVSkspJIyASOPuPRivSxYbnD2caij3eC6zEjvCRBC3QoNqzgjIJ40Bb+hdaW/VluaWl6K1cFoLjsJD++ttIOMnmPSOjpqK7UNp03Sl8j2y0sRnnA1ykrlUKUUAngBgjBx76dsitVis+kWNSFttqaYjn2h4r/6wcnh/5FVtaLx96XDUl4utluFxN1QttpTDKlJaBOBxA6AAPyoDouHeIciytXYvtpirZDynCeCU448flXjd1pphqO1Icv1vSy8VBtZkJwvHA46jVVbOb8uTs41DYZm8iVb4yyhKwQrkyPn7j0V5dlGjNL37RsydeFB2UlxTayVlP2ZIGRjr58/PFAXXKv1qh25NxlXCM1DVjdfW4Ag55uNeZertOtyW4y71AD7oSUNl9IKt7mwPnXOUGU+rZbfIhdU7FYuDJZUebn6B0Z56mN80VpVrZWbxHdC5wjpdRKLuVOOHHm4/xjooC5nL7ampaojtwjokJxltTgB4831rY1W+y61w79oyz3G7xhIlsZS266SThJISfyHD8qsigCiiigCkJ/KlpquY0BGNEaLhaOanIhSpD4mOhxfL7uUkZ5sAe+vFK2cWh3WTOp2nX48ptQWWWgncWrBGTwzk5prOqLm5Fg3NxVtYjzlb7MJ1wpdUyVDzgrmKsEHHzxW6jaogyLg3FQiQEuuLaZfW0Q26tOd5IP5H6UBHrzsrtFxu7t0hTrjapD5Je+xuBKVn34wcVsbdoG0wNMzLAHJbzEwHlnXXcrUT0+4HqFZrRqdUm6vxZjRZSuc5EiJ5MgrKGytRUepJpkrW8HkX/sEaZJcajqeO6wd1IClp4ntIVQEeg7H7bBhTIce+XQIltcivKkEpRvBRA4cMkDNTTS9gh6Zske0wcqaYz56wN5RJyScDGa0sbWyPtK0zYUlLITHIWlkkN8oBxUejzj9ONZ169sqEvOOLeDDYc3HeT4O8mSFboHE83D39FAaXUmz+Mw/fNQWyRLRMlxHELitpBQ5ke7Gc8KimiNk8a7aTjPXN+62uc4XEyWWzub4Czu5Soe6rOvOolw9MuXmLEeKsDk2nWyDkngVDnArG3rCC1KZhzEvIfV5inOSIRygbLigBz+ik0BCdf6KZsmzRdo03DkSHDJbcWUp33HTn0lYp8PYxZpsGIt+ddWGihLi4YcG4F4GecZFSheuoz0JiVb4cp1LrzSQOTxlCzwV9Oisz+vbHGDy5C3W2m0OLQ4W8hYQQFYxx4Z5qAkNsgRrZAYgwWQzHYQENtjoAr1V5bbME+G3JS060lzJCXU7qsZ6R0V6qAKKKKAKQjIoooCIu6KQ5HRBTdZLdtacC2YwQg7mDvbgUQTuZxw+Xur2xdLNx5kd0z5TseM8t9iKrd3ELXnjkDJxk449NFFAJL0s2+83IYnSY8hua5MQ42EEpK2y2RhQIxuqNFp0nGtsF+KJch/l432dxxzd3j5y1FXAYzlw/QUlFALH0s2i3yYr0+TIVIDQW6tKAr/jCQOAGP6RWtRs8traFNpkyORBWUICGwUb5z6QTk444zS0UBu5VreuEGbDnSDybzmWy2BlCBggcR8q1TuiGFXT7ei5y21/alyQEpbzlSSkjeKc7uFEAZ4cPdRRQCs6IjsoWfvGUt9ZaPK7jaTls5BICQCT0nFedWzu3qC0GbI5MhYQlLbeUlRBzvbuTjHT76KKAmgHypaKKAKKKKA//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97653" name="Picture 21" descr="http://westron.com/wp-content/uploads/2013/06/netapp-inc-logo.jpg"/>
          <p:cNvPicPr>
            <a:picLocks noChangeAspect="1" noChangeArrowheads="1"/>
          </p:cNvPicPr>
          <p:nvPr/>
        </p:nvPicPr>
        <p:blipFill>
          <a:blip r:embed="rId7" cstate="print"/>
          <a:srcRect/>
          <a:stretch>
            <a:fillRect/>
          </a:stretch>
        </p:blipFill>
        <p:spPr bwMode="auto">
          <a:xfrm>
            <a:off x="4800600" y="2667000"/>
            <a:ext cx="2057400" cy="1295400"/>
          </a:xfrm>
          <a:prstGeom prst="rect">
            <a:avLst/>
          </a:prstGeom>
        </p:spPr>
        <p:style>
          <a:lnRef idx="2">
            <a:schemeClr val="accent1"/>
          </a:lnRef>
          <a:fillRef idx="1">
            <a:schemeClr val="lt1"/>
          </a:fillRef>
          <a:effectRef idx="0">
            <a:schemeClr val="accent1"/>
          </a:effectRef>
          <a:fontRef idx="minor">
            <a:schemeClr val="dk1"/>
          </a:fontRef>
        </p:style>
      </p:pic>
      <p:pic>
        <p:nvPicPr>
          <p:cNvPr id="197655" name="Picture 23" descr="http://www.uniway.be/uploadedImages/Content/About/logo-partner-hybris.jpg"/>
          <p:cNvPicPr>
            <a:picLocks noChangeAspect="1" noChangeArrowheads="1"/>
          </p:cNvPicPr>
          <p:nvPr/>
        </p:nvPicPr>
        <p:blipFill>
          <a:blip r:embed="rId8" cstate="print"/>
          <a:srcRect/>
          <a:stretch>
            <a:fillRect/>
          </a:stretch>
        </p:blipFill>
        <p:spPr bwMode="auto">
          <a:xfrm>
            <a:off x="304800" y="4419600"/>
            <a:ext cx="2057400" cy="1371600"/>
          </a:xfrm>
          <a:prstGeom prst="rect">
            <a:avLst/>
          </a:prstGeom>
        </p:spPr>
        <p:style>
          <a:lnRef idx="2">
            <a:schemeClr val="accent1"/>
          </a:lnRef>
          <a:fillRef idx="1">
            <a:schemeClr val="lt1"/>
          </a:fillRef>
          <a:effectRef idx="0">
            <a:schemeClr val="accent1"/>
          </a:effectRef>
          <a:fontRef idx="minor">
            <a:schemeClr val="dk1"/>
          </a:fontRef>
        </p:style>
      </p:pic>
      <p:pic>
        <p:nvPicPr>
          <p:cNvPr id="197657" name="Picture 25" descr="http://www.jobs.ie/ProfileImages/Guidewire_logo_small.png"/>
          <p:cNvPicPr>
            <a:picLocks noChangeAspect="1" noChangeArrowheads="1"/>
          </p:cNvPicPr>
          <p:nvPr/>
        </p:nvPicPr>
        <p:blipFill>
          <a:blip r:embed="rId9" cstate="print"/>
          <a:srcRect/>
          <a:stretch>
            <a:fillRect/>
          </a:stretch>
        </p:blipFill>
        <p:spPr bwMode="auto">
          <a:xfrm>
            <a:off x="2514600" y="4419600"/>
            <a:ext cx="2209800" cy="1371600"/>
          </a:xfrm>
          <a:prstGeom prst="rect">
            <a:avLst/>
          </a:prstGeom>
        </p:spPr>
        <p:style>
          <a:lnRef idx="2">
            <a:schemeClr val="accent1"/>
          </a:lnRef>
          <a:fillRef idx="1">
            <a:schemeClr val="lt1"/>
          </a:fillRef>
          <a:effectRef idx="0">
            <a:schemeClr val="accent1"/>
          </a:effectRef>
          <a:fontRef idx="minor">
            <a:schemeClr val="dk1"/>
          </a:fontRef>
        </p:style>
      </p:pic>
      <p:pic>
        <p:nvPicPr>
          <p:cNvPr id="197659" name="Picture 27" descr="http://1.bp.blogspot.com/-CuKZLJz1oT8/T8N1mGF_6xI/AAAAAAAA7cs/Mzp6AJmBd10/s1600/Misys_Logo.jpg"/>
          <p:cNvPicPr>
            <a:picLocks noChangeAspect="1" noChangeArrowheads="1"/>
          </p:cNvPicPr>
          <p:nvPr/>
        </p:nvPicPr>
        <p:blipFill>
          <a:blip r:embed="rId10"/>
          <a:srcRect/>
          <a:stretch>
            <a:fillRect/>
          </a:stretch>
        </p:blipFill>
        <p:spPr bwMode="auto">
          <a:xfrm>
            <a:off x="155575" y="-136525"/>
            <a:ext cx="19050" cy="9525"/>
          </a:xfrm>
          <a:prstGeom prst="rect">
            <a:avLst/>
          </a:prstGeom>
          <a:noFill/>
        </p:spPr>
      </p:pic>
      <p:pic>
        <p:nvPicPr>
          <p:cNvPr id="197661" name="Picture 29" descr="http://1.bp.blogspot.com/-CuKZLJz1oT8/T8N1mGF_6xI/AAAAAAAA7cs/Mzp6AJmBd10/s1600/Misys_Logo.jpg"/>
          <p:cNvPicPr>
            <a:picLocks noChangeAspect="1" noChangeArrowheads="1"/>
          </p:cNvPicPr>
          <p:nvPr/>
        </p:nvPicPr>
        <p:blipFill>
          <a:blip r:embed="rId10"/>
          <a:srcRect/>
          <a:stretch>
            <a:fillRect/>
          </a:stretch>
        </p:blipFill>
        <p:spPr bwMode="auto">
          <a:xfrm>
            <a:off x="155575" y="-136525"/>
            <a:ext cx="19050" cy="9525"/>
          </a:xfrm>
          <a:prstGeom prst="rect">
            <a:avLst/>
          </a:prstGeom>
          <a:noFill/>
        </p:spPr>
      </p:pic>
      <p:sp>
        <p:nvSpPr>
          <p:cNvPr id="197663" name="AutoShape 31" descr="data:image/jpeg;base64,/9j/4AAQSkZJRgABAQAAAQABAAD/2wCEAAkGBhAGEBUOBw0QExQQEBYVFRATFhAUEBQWHxEVGB8QGR4XHicqGxkoHBMeKzsgJScpLCw4Fio9QTA2NSY3LCkBCQoKDgwOGg8PGikkHyQqNSw1NDUyKSkpMyksNDU1LSksLCkuNCksKTU1NTY0LDQpKi4sLio1LDMsNiwpKTUpMP/AABEIAKAAoAMBIgACEQEDEQH/xAAbAAEBAAMBAQEAAAAAAAAAAAAABwMFBgQBAv/EADcQAAEDAgQEAwYEBgMAAAAAAAABAgMEEQUGEiEHEzFBIlFhFTJicYGRFCNCUhY0oaKx0zNVkv/EABgBAQEBAQEAAAAAAAAAAAAAAAABAwIE/8QAIhEBAAIBAwQDAQAAAAAAAAAAAAERAgMSIRMiQWExUZGB/9oADAMBAAIRAxEAPwC4gAAAAAAAAAAAAAAAAAAAAAAAAAAAAAAAAAAAAAAAAAAAAAAAAAAAAAAAAAAAAAAAAAAAAAAAAAAAAAAAAAAAAAAAAAAAAAAAAAAAY6ioZSNWSoe1rWpdznKiNRPNVXoBkBw1bxgw+ldphbPKiL77GNRnzTWrbp8jeZdztR5nu3D5vGiXWJ6aJLeaIvVPVLmk6ecRcwN6ADMACScTqb8di9NAr3NSWKFiuaq3TVUSJqT13NNPDfNCtgk+KUWI8MnMqaWsfU0yvRr45FdZLrs1Ucq6b9nttv1Tz+4ZSYjxOc+oqKx9NSo9WsjjV29v0oiK3Vbu93fonl30eN18LSrgkXDyj9m41PTpI56Qxys1OXd1ns8S+p6aBy/xQ9Lrbx7XW38q0s6NTMX4spVD8pIi7IqEXz1BT1mOOjxmVWQaY9b+uhOR1S6Lbe3buZX5fyy73cSlT7rf7xF6EVE3PPopZbgneXcn4Xi9JUU2D1kszHSNdrWyOgkRi6VZZrey7pve5qssZhn4fVK4ZmNV5LnXZKt1ay6/8rVXrEq9U/Sv1Oeld1PMfwpWRckeL4lUcUKz8Jg7nMpIXIrpd0Rd1TnO81Wy6Wel/l5+JeEQYM+hpI9TYGMcjt7uVFmZrkW/V9rrdULGhzGMzyUsXMRNrp8u5+iNLl/LNre0pb/u3/xyrHR8PsLwqgqnuy5XyzPWBUdE6yNRvMZeT3G73RE69yZaURF8/hShEf4kY9NmStbheG3VrJGs0Iu0ky7+L4Wov0sq9tq+52lL+RGOE0XtXEX1NTu5sT5b/HJIl1/vcdaERF5/RDvMtcPKLA40Spijnmsivkkajt9tmtdfS3+vqMwcPqevTnYM1tLVR+KKeJEYmpOzkbsqL32vv36LxPEHCkr8ciia/lunZE3mo27mL40RUsqL2TunUwy4zjDHOwd9UrZKbmPfUIruY6JsWtE1WurbdFtqXUiL0U7jDKayjL2KhlTG3Y7TJJUs0TRudFPH+yZi6XN+V909FQ3BxGQahzpnrK5VWqoaOqX1kWN8L3r6ryWnbnm1IrKkCYZ7o5ZsbonxQyua1Ke72skcxLVT1W6olk2XuU8DDPZNjl+JcLqjDJmwsc9y6LNa1znL+a3ojUVRwzp3U2GQtmjcx13qrXNc11+a7dUciKdQBv7NvuxMMpUcsWP1ckkMqMXn2e5kiMXxs6OVLL9xQ0cqZmfIsMujx/maJOX/ACzU961uvqU8GnW5njxS2nGcsXw+hrJG4tgks7kaxVqWsRWuTQm13KnToaKXMuCyNVsGBTo5UVGroi6226SeZZBYRqxEfE/slpxwXppKeGo/ERyNvKyyva9ur8vqmpN/obLizh342g1xQLJJHNHoVrHPkaivRHW0oq2VOvy9DtQczq9+8ty/DWgShw2G8SxvejnSIrVa9Xa3Jqci73sidfJDw8QMRo6CSL2vhUlXeN+mRjdSM8SeFb2RL9evY7YE3926UR7+KMD/AOhn/wDEP+wzcKoHe0qiVlPLHE+KVWI5j2tai1LHNjuqWuje1+xW7A0nWipiI+fdrb45upLeZGOEkvsvEX01Ts50L4rfHHI26f2uLQR/iNgU2Wa1uKYYio18iP1ol0jm6Kjvhcn3uqd0u0Jibw+yHtzMxanMdK1rXeHk3VEVU25jr+h7avDp5sWxCWGmlci4Y5kbla5GPk5caIxrlsir9fM6DLOfqTMMaKsrIpbeKB7ka5F+G9tbfVP6HzMee4MJTlYe5tRVSLoipo1Ryq9emrT7rfO+/wDk63ZXtrxQ8ORKV0Uz2zNstJQ0dK7dFtIjHyvZt3Tmt+52ppsqYK7BKZGVb9c0rnSzyfvlet3L8k6J6NQ3JhqTeSAAOAAAAAAAAAAAAAAAAAMVTTMrGLHUsa9j0s5jkRWqnkqKZQBwldwcoKp2qCSohRV9xjmOZ8k5jXKifU3mXMj0WV/Fh8V3qllmeuqS3ki/pT0REN+DSdXOYqZLAAZgAAAAAAAAAAAAAAAAAAAAAAAAAAAAAAAAAAAAAAAAAAAAAAAAAAAAAAAAAAAAAAAAAAAAAAAAAAAAAAAD/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97664" name="Picture 32"/>
          <p:cNvPicPr>
            <a:picLocks noChangeAspect="1" noChangeArrowheads="1"/>
          </p:cNvPicPr>
          <p:nvPr/>
        </p:nvPicPr>
        <p:blipFill>
          <a:blip r:embed="rId11" cstate="print"/>
          <a:srcRect/>
          <a:stretch>
            <a:fillRect/>
          </a:stretch>
        </p:blipFill>
        <p:spPr bwMode="auto">
          <a:xfrm>
            <a:off x="7010400" y="1219200"/>
            <a:ext cx="1981200" cy="1143000"/>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197665" name="Picture 33"/>
          <p:cNvPicPr>
            <a:picLocks noChangeAspect="1" noChangeArrowheads="1"/>
          </p:cNvPicPr>
          <p:nvPr/>
        </p:nvPicPr>
        <p:blipFill>
          <a:blip r:embed="rId12" cstate="print"/>
          <a:srcRect/>
          <a:stretch>
            <a:fillRect/>
          </a:stretch>
        </p:blipFill>
        <p:spPr bwMode="auto">
          <a:xfrm>
            <a:off x="7086600" y="2667000"/>
            <a:ext cx="1905000" cy="1295400"/>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197668" name="Picture 36" descr="http://events.avaloq.com/typo3conf/ext/nxbase/Resources/Public/img/avaloq-logo-white.png"/>
          <p:cNvPicPr>
            <a:picLocks noChangeAspect="1" noChangeArrowheads="1"/>
          </p:cNvPicPr>
          <p:nvPr/>
        </p:nvPicPr>
        <p:blipFill>
          <a:blip r:embed="rId13" cstate="print"/>
          <a:srcRect/>
          <a:stretch>
            <a:fillRect/>
          </a:stretch>
        </p:blipFill>
        <p:spPr bwMode="auto">
          <a:xfrm>
            <a:off x="4876800" y="4419600"/>
            <a:ext cx="1914525" cy="1371600"/>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2362200"/>
            <a:ext cx="5562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i="0" dirty="0" smtClean="0">
                <a:latin typeface="Aharoni" pitchFamily="2" charset="-79"/>
                <a:cs typeface="Aharoni" pitchFamily="2" charset="-79"/>
              </a:rPr>
              <a:t>HCL Hi-Tech: Analyst Benchmarking</a:t>
            </a:r>
            <a:endParaRPr lang="en-US" sz="2400" i="0" dirty="0">
              <a:latin typeface="Aharoni" pitchFamily="2" charset="-79"/>
              <a:cs typeface="Aharoni" pitchFamily="2" charset="-79"/>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Analyst Benchmarking – 2013 Zinnov R&amp;D </a:t>
            </a:r>
            <a:endParaRPr lang="en-US" sz="2400" b="1" i="0" dirty="0">
              <a:latin typeface="Myadpro"/>
            </a:endParaRPr>
          </a:p>
        </p:txBody>
      </p:sp>
      <p:pic>
        <p:nvPicPr>
          <p:cNvPr id="3" name="Picture 2"/>
          <p:cNvPicPr>
            <a:picLocks noChangeAspect="1"/>
          </p:cNvPicPr>
          <p:nvPr/>
        </p:nvPicPr>
        <p:blipFill>
          <a:blip r:embed="rId2" cstate="print"/>
          <a:stretch>
            <a:fillRect/>
          </a:stretch>
        </p:blipFill>
        <p:spPr>
          <a:xfrm>
            <a:off x="152400" y="790575"/>
            <a:ext cx="8839200" cy="561022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Analyst Benchmarking – 2013 Zinnov R&amp;D </a:t>
            </a:r>
            <a:endParaRPr lang="en-US" sz="2400" b="1" i="0" dirty="0">
              <a:latin typeface="Myadpro"/>
            </a:endParaRPr>
          </a:p>
        </p:txBody>
      </p:sp>
      <p:pic>
        <p:nvPicPr>
          <p:cNvPr id="3" name="Picture 2"/>
          <p:cNvPicPr>
            <a:picLocks noChangeAspect="1"/>
          </p:cNvPicPr>
          <p:nvPr/>
        </p:nvPicPr>
        <p:blipFill>
          <a:blip r:embed="rId2" cstate="print"/>
          <a:stretch>
            <a:fillRect/>
          </a:stretch>
        </p:blipFill>
        <p:spPr>
          <a:xfrm>
            <a:off x="76200" y="762000"/>
            <a:ext cx="8915400" cy="564832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rPr>
              <a:t>Analyst Benchmarking – 2013 Zinnov R&amp;D </a:t>
            </a:r>
            <a:endParaRPr lang="en-US" sz="2400" b="1" i="0" dirty="0">
              <a:latin typeface="Myadpro"/>
            </a:endParaRPr>
          </a:p>
        </p:txBody>
      </p:sp>
      <p:pic>
        <p:nvPicPr>
          <p:cNvPr id="7" name="Picture 6"/>
          <p:cNvPicPr>
            <a:picLocks noChangeAspect="1"/>
          </p:cNvPicPr>
          <p:nvPr/>
        </p:nvPicPr>
        <p:blipFill>
          <a:blip r:embed="rId3" cstate="print"/>
          <a:stretch>
            <a:fillRect/>
          </a:stretch>
        </p:blipFill>
        <p:spPr>
          <a:xfrm>
            <a:off x="37500" y="714375"/>
            <a:ext cx="8877900" cy="5838825"/>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304800" y="1143000"/>
            <a:ext cx="8615362" cy="1981200"/>
          </a:xfrm>
          <a:prstGeom prst="roundRect">
            <a:avLst>
              <a:gd name="adj" fmla="val 8454"/>
            </a:avLst>
          </a:prstGeom>
          <a:solidFill>
            <a:srgbClr val="F1EFED"/>
          </a:solidFill>
          <a:ln w="12700">
            <a:solidFill>
              <a:srgbClr val="969696"/>
            </a:solidFill>
            <a:round/>
            <a:headEnd/>
            <a:tailEnd/>
          </a:ln>
        </p:spPr>
        <p:txBody>
          <a:bodyPr wrap="none" anchor="ctr"/>
          <a:lstStyle/>
          <a:p>
            <a:pPr algn="ctr"/>
            <a:endParaRPr lang="en-US" sz="1100" i="0" dirty="0"/>
          </a:p>
        </p:txBody>
      </p:sp>
      <p:sp>
        <p:nvSpPr>
          <p:cNvPr id="3" name="Line 5"/>
          <p:cNvSpPr>
            <a:spLocks noChangeShapeType="1"/>
          </p:cNvSpPr>
          <p:nvPr/>
        </p:nvSpPr>
        <p:spPr bwMode="auto">
          <a:xfrm>
            <a:off x="1593850" y="1711325"/>
            <a:ext cx="6705600" cy="0"/>
          </a:xfrm>
          <a:prstGeom prst="line">
            <a:avLst/>
          </a:prstGeom>
          <a:noFill/>
          <a:ln w="38100" cmpd="dbl">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sz="1100" i="0" dirty="0"/>
          </a:p>
        </p:txBody>
      </p:sp>
      <p:sp>
        <p:nvSpPr>
          <p:cNvPr id="4" name="AutoShape 6"/>
          <p:cNvSpPr>
            <a:spLocks noChangeArrowheads="1"/>
          </p:cNvSpPr>
          <p:nvPr/>
        </p:nvSpPr>
        <p:spPr bwMode="auto">
          <a:xfrm>
            <a:off x="449263" y="1590674"/>
            <a:ext cx="1531937" cy="923925"/>
          </a:xfrm>
          <a:prstGeom prst="roundRect">
            <a:avLst>
              <a:gd name="adj" fmla="val 32426"/>
            </a:avLst>
          </a:prstGeom>
          <a:solidFill>
            <a:srgbClr val="95B5DC"/>
          </a:solidFill>
          <a:ln w="12700">
            <a:solidFill>
              <a:srgbClr val="969696"/>
            </a:solidFill>
            <a:round/>
            <a:headEnd/>
            <a:tailEnd/>
          </a:ln>
        </p:spPr>
        <p:txBody>
          <a:bodyPr anchor="ctr"/>
          <a:lstStyle/>
          <a:p>
            <a:pPr algn="ctr"/>
            <a:r>
              <a:rPr lang="en-US" b="1" i="0" dirty="0">
                <a:latin typeface="+mn-lt"/>
              </a:rPr>
              <a:t>SAP</a:t>
            </a:r>
          </a:p>
          <a:p>
            <a:pPr algn="ctr"/>
            <a:r>
              <a:rPr lang="en-US" b="1" i="0" dirty="0" smtClean="0">
                <a:latin typeface="+mn-lt"/>
              </a:rPr>
              <a:t>(Implementation)</a:t>
            </a:r>
            <a:endParaRPr lang="en-US" b="1" i="0" dirty="0">
              <a:latin typeface="+mn-lt"/>
            </a:endParaRPr>
          </a:p>
        </p:txBody>
      </p:sp>
      <p:sp>
        <p:nvSpPr>
          <p:cNvPr id="5" name="AutoShape 7"/>
          <p:cNvSpPr>
            <a:spLocks noChangeArrowheads="1"/>
          </p:cNvSpPr>
          <p:nvPr/>
        </p:nvSpPr>
        <p:spPr bwMode="auto">
          <a:xfrm>
            <a:off x="2133600" y="1230946"/>
            <a:ext cx="3352800" cy="1740854"/>
          </a:xfrm>
          <a:prstGeom prst="roundRect">
            <a:avLst>
              <a:gd name="adj" fmla="val 11176"/>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marL="171450" indent="-171450">
              <a:buFont typeface="Arial" pitchFamily="34" charset="0"/>
              <a:buChar char="•"/>
            </a:pPr>
            <a:r>
              <a:rPr lang="en-US" sz="1100" b="1" i="0" dirty="0" smtClean="0">
                <a:solidFill>
                  <a:srgbClr val="0053FA"/>
                </a:solidFill>
                <a:cs typeface="Arial" pitchFamily="34" charset="0"/>
              </a:rPr>
              <a:t> Challenger</a:t>
            </a:r>
            <a:r>
              <a:rPr lang="en-US" sz="1100" i="0" dirty="0" smtClean="0"/>
              <a:t> in the Gartner</a:t>
            </a:r>
            <a:r>
              <a:rPr lang="ja-JP" altLang="en-US" sz="1100" i="0" smtClean="0"/>
              <a:t>’</a:t>
            </a:r>
            <a:r>
              <a:rPr lang="en-US" sz="1100" i="0" dirty="0" smtClean="0"/>
              <a:t>s Magic quadrant for SAP application implementation.</a:t>
            </a:r>
          </a:p>
          <a:p>
            <a:pPr marL="171450">
              <a:buFont typeface="Arial" pitchFamily="34" charset="0"/>
              <a:buChar char="•"/>
            </a:pPr>
            <a:r>
              <a:rPr lang="en-US" sz="1100" i="0" dirty="0" smtClean="0"/>
              <a:t> HCL which acquired the U.K.-based SAP specialist, Axon, in 2008</a:t>
            </a:r>
          </a:p>
          <a:p>
            <a:pPr marL="171450">
              <a:buFont typeface="Arial" pitchFamily="34" charset="0"/>
              <a:buChar char="•"/>
            </a:pPr>
            <a:r>
              <a:rPr lang="en-US" sz="1100" i="0" dirty="0" smtClean="0"/>
              <a:t>HCL derived SAP implementation revenue from 13 of the 22 industries defined in this Magic Quadrant, the key ones being aerospace and defense, oil and gas, utilities and energy, transportation, consumer goods, manufacturing, and life sciences</a:t>
            </a:r>
          </a:p>
        </p:txBody>
      </p:sp>
      <p:sp>
        <p:nvSpPr>
          <p:cNvPr id="6" name="AutoShape 9"/>
          <p:cNvSpPr>
            <a:spLocks noChangeArrowheads="1"/>
          </p:cNvSpPr>
          <p:nvPr/>
        </p:nvSpPr>
        <p:spPr bwMode="auto">
          <a:xfrm>
            <a:off x="2209800" y="762000"/>
            <a:ext cx="3113087" cy="304801"/>
          </a:xfrm>
          <a:prstGeom prst="roundRect">
            <a:avLst>
              <a:gd name="adj" fmla="val 11176"/>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sz="1800" b="1" i="0" dirty="0" smtClean="0"/>
              <a:t>HCL</a:t>
            </a:r>
            <a:endParaRPr lang="en-US" sz="1800" b="1" i="0" dirty="0"/>
          </a:p>
        </p:txBody>
      </p:sp>
      <p:sp>
        <p:nvSpPr>
          <p:cNvPr id="7" name="AutoShape 10"/>
          <p:cNvSpPr>
            <a:spLocks noChangeArrowheads="1"/>
          </p:cNvSpPr>
          <p:nvPr/>
        </p:nvSpPr>
        <p:spPr bwMode="auto">
          <a:xfrm>
            <a:off x="5649911" y="761999"/>
            <a:ext cx="3113087" cy="304801"/>
          </a:xfrm>
          <a:prstGeom prst="roundRect">
            <a:avLst>
              <a:gd name="adj" fmla="val 11176"/>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800" b="1" i="0" dirty="0"/>
              <a:t>TCS</a:t>
            </a:r>
          </a:p>
        </p:txBody>
      </p:sp>
      <p:sp>
        <p:nvSpPr>
          <p:cNvPr id="8" name="AutoShape 11"/>
          <p:cNvSpPr>
            <a:spLocks noChangeArrowheads="1"/>
          </p:cNvSpPr>
          <p:nvPr/>
        </p:nvSpPr>
        <p:spPr bwMode="auto">
          <a:xfrm>
            <a:off x="485775" y="761999"/>
            <a:ext cx="1387475" cy="304801"/>
          </a:xfrm>
          <a:prstGeom prst="roundRect">
            <a:avLst>
              <a:gd name="adj" fmla="val 11176"/>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100" b="1" i="0" dirty="0">
                <a:solidFill>
                  <a:schemeClr val="bg1"/>
                </a:solidFill>
              </a:rPr>
              <a:t>Technology</a:t>
            </a:r>
          </a:p>
        </p:txBody>
      </p:sp>
      <p:sp>
        <p:nvSpPr>
          <p:cNvPr id="25" name="AutoShape 48"/>
          <p:cNvSpPr>
            <a:spLocks noChangeArrowheads="1"/>
          </p:cNvSpPr>
          <p:nvPr/>
        </p:nvSpPr>
        <p:spPr bwMode="auto">
          <a:xfrm>
            <a:off x="5649913" y="1230946"/>
            <a:ext cx="3113087" cy="1740854"/>
          </a:xfrm>
          <a:prstGeom prst="roundRect">
            <a:avLst>
              <a:gd name="adj" fmla="val 11176"/>
            </a:avLst>
          </a:prstGeom>
          <a:ln>
            <a:headEnd/>
            <a:tailEnd/>
          </a:ln>
        </p:spPr>
        <p:style>
          <a:lnRef idx="2">
            <a:schemeClr val="accent1"/>
          </a:lnRef>
          <a:fillRef idx="1">
            <a:schemeClr val="lt1"/>
          </a:fillRef>
          <a:effectRef idx="0">
            <a:schemeClr val="accent1"/>
          </a:effectRef>
          <a:fontRef idx="minor">
            <a:schemeClr val="dk1"/>
          </a:fontRef>
        </p:style>
        <p:txBody>
          <a:bodyPr/>
          <a:lstStyle/>
          <a:p>
            <a:pPr marL="171450" indent="-171450">
              <a:buFont typeface="Arial" pitchFamily="34" charset="0"/>
              <a:buChar char="•"/>
            </a:pPr>
            <a:r>
              <a:rPr lang="en-US" b="1" i="0" dirty="0" smtClean="0">
                <a:solidFill>
                  <a:srgbClr val="0053FA"/>
                </a:solidFill>
                <a:cs typeface="Arial" pitchFamily="34" charset="0"/>
              </a:rPr>
              <a:t>Challenger</a:t>
            </a:r>
            <a:r>
              <a:rPr lang="en-US" i="0" dirty="0" smtClean="0"/>
              <a:t> in the Gartner</a:t>
            </a:r>
            <a:r>
              <a:rPr lang="ja-JP" altLang="en-US" i="0" smtClean="0"/>
              <a:t>’</a:t>
            </a:r>
            <a:r>
              <a:rPr lang="en-US" i="0" dirty="0" smtClean="0"/>
              <a:t>s Magic quadrant for SAP application outsourcing.</a:t>
            </a:r>
          </a:p>
          <a:p>
            <a:pPr marL="171450" indent="-171450">
              <a:buFont typeface="Arial" pitchFamily="34" charset="0"/>
              <a:buChar char="•"/>
            </a:pPr>
            <a:r>
              <a:rPr lang="en-US" i="0" dirty="0" smtClean="0"/>
              <a:t>First Indian provider to become a global SAP services partner </a:t>
            </a:r>
          </a:p>
          <a:p>
            <a:pPr marL="171450" indent="-171450">
              <a:buFont typeface="Arial" pitchFamily="34" charset="0"/>
              <a:buChar char="•"/>
            </a:pPr>
            <a:r>
              <a:rPr lang="en-US" i="0" dirty="0" smtClean="0"/>
              <a:t>Leading offshore firm in the SAP services market</a:t>
            </a:r>
            <a:endParaRPr lang="en-US" i="0" dirty="0"/>
          </a:p>
        </p:txBody>
      </p:sp>
      <p:sp>
        <p:nvSpPr>
          <p:cNvPr id="26"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a:latin typeface="Myadpro"/>
              </a:rPr>
              <a:t>Analyst Benchmarking </a:t>
            </a:r>
            <a:r>
              <a:rPr lang="en-US" sz="2400" b="1" i="0" dirty="0" smtClean="0">
                <a:latin typeface="Myadpro"/>
              </a:rPr>
              <a:t>- HCL Vs TCS  </a:t>
            </a:r>
            <a:endParaRPr lang="en-US" sz="2400" b="1" i="0" dirty="0">
              <a:latin typeface="Myadpro"/>
            </a:endParaRPr>
          </a:p>
        </p:txBody>
      </p:sp>
      <p:sp>
        <p:nvSpPr>
          <p:cNvPr id="27" name="AutoShape 45"/>
          <p:cNvSpPr>
            <a:spLocks noChangeArrowheads="1"/>
          </p:cNvSpPr>
          <p:nvPr/>
        </p:nvSpPr>
        <p:spPr bwMode="auto">
          <a:xfrm>
            <a:off x="228600" y="3276600"/>
            <a:ext cx="8656065" cy="1905000"/>
          </a:xfrm>
          <a:prstGeom prst="roundRect">
            <a:avLst>
              <a:gd name="adj" fmla="val 8454"/>
            </a:avLst>
          </a:prstGeom>
          <a:solidFill>
            <a:srgbClr val="F1EFED"/>
          </a:solidFill>
          <a:ln w="12700">
            <a:solidFill>
              <a:srgbClr val="969696"/>
            </a:solidFill>
            <a:round/>
            <a:headEnd/>
            <a:tailEnd/>
          </a:ln>
        </p:spPr>
        <p:txBody>
          <a:bodyPr wrap="none" anchor="ctr"/>
          <a:lstStyle/>
          <a:p>
            <a:pPr algn="ctr"/>
            <a:endParaRPr lang="en-US" i="0" dirty="0"/>
          </a:p>
        </p:txBody>
      </p:sp>
      <p:sp>
        <p:nvSpPr>
          <p:cNvPr id="28" name="AutoShape 47"/>
          <p:cNvSpPr>
            <a:spLocks noChangeArrowheads="1"/>
          </p:cNvSpPr>
          <p:nvPr/>
        </p:nvSpPr>
        <p:spPr bwMode="auto">
          <a:xfrm>
            <a:off x="449263" y="3432410"/>
            <a:ext cx="1531937" cy="798513"/>
          </a:xfrm>
          <a:prstGeom prst="roundRect">
            <a:avLst>
              <a:gd name="adj" fmla="val 32426"/>
            </a:avLst>
          </a:prstGeom>
          <a:solidFill>
            <a:srgbClr val="95B5DC"/>
          </a:solidFill>
          <a:ln w="12700">
            <a:solidFill>
              <a:srgbClr val="969696"/>
            </a:solidFill>
            <a:round/>
            <a:headEnd/>
            <a:tailEnd/>
          </a:ln>
        </p:spPr>
        <p:txBody>
          <a:bodyPr anchor="ctr"/>
          <a:lstStyle/>
          <a:p>
            <a:pPr algn="ctr"/>
            <a:r>
              <a:rPr lang="en-US" b="1" i="0" dirty="0" smtClean="0">
                <a:latin typeface="+mn-lt"/>
              </a:rPr>
              <a:t>Finance &amp; Accounting BPO</a:t>
            </a:r>
            <a:endParaRPr lang="en-US" b="1" i="0" dirty="0">
              <a:latin typeface="+mn-lt"/>
            </a:endParaRPr>
          </a:p>
        </p:txBody>
      </p:sp>
      <p:sp>
        <p:nvSpPr>
          <p:cNvPr id="29" name="AutoShape 48"/>
          <p:cNvSpPr>
            <a:spLocks noChangeArrowheads="1"/>
          </p:cNvSpPr>
          <p:nvPr/>
        </p:nvSpPr>
        <p:spPr bwMode="auto">
          <a:xfrm>
            <a:off x="2209800" y="3436956"/>
            <a:ext cx="3113087" cy="1439844"/>
          </a:xfrm>
          <a:prstGeom prst="roundRect">
            <a:avLst>
              <a:gd name="adj" fmla="val 11176"/>
            </a:avLst>
          </a:prstGeom>
          <a:ln>
            <a:headEnd/>
            <a:tailEnd/>
          </a:ln>
        </p:spPr>
        <p:style>
          <a:lnRef idx="2">
            <a:schemeClr val="accent1"/>
          </a:lnRef>
          <a:fillRef idx="1">
            <a:schemeClr val="lt1"/>
          </a:fillRef>
          <a:effectRef idx="0">
            <a:schemeClr val="accent1"/>
          </a:effectRef>
          <a:fontRef idx="minor">
            <a:schemeClr val="dk1"/>
          </a:fontRef>
        </p:style>
        <p:txBody>
          <a:bodyPr/>
          <a:lstStyle/>
          <a:p>
            <a:pPr marL="171450" indent="-171450">
              <a:buFont typeface="Arial" pitchFamily="34" charset="0"/>
              <a:buChar char="•"/>
            </a:pPr>
            <a:r>
              <a:rPr lang="en-US" b="1" i="0" dirty="0" smtClean="0">
                <a:solidFill>
                  <a:srgbClr val="0053FA"/>
                </a:solidFill>
                <a:cs typeface="Arial" pitchFamily="34" charset="0"/>
              </a:rPr>
              <a:t>Visionaries</a:t>
            </a:r>
            <a:r>
              <a:rPr lang="en-US" i="0" dirty="0" smtClean="0"/>
              <a:t> in the Gartner</a:t>
            </a:r>
            <a:r>
              <a:rPr lang="ja-JP" altLang="en-US" i="0" smtClean="0"/>
              <a:t>’</a:t>
            </a:r>
            <a:r>
              <a:rPr lang="en-US" i="0" dirty="0" smtClean="0"/>
              <a:t>s Magic quadrant for finance &amp; accounting BPO.</a:t>
            </a:r>
          </a:p>
          <a:p>
            <a:pPr marL="111125">
              <a:buFont typeface="Arial" pitchFamily="34" charset="0"/>
              <a:buChar char="•"/>
            </a:pPr>
            <a:r>
              <a:rPr lang="en-US" i="0" dirty="0" smtClean="0"/>
              <a:t> HCL wants to pursue more strategic</a:t>
            </a:r>
          </a:p>
          <a:p>
            <a:pPr marL="111125"/>
            <a:r>
              <a:rPr lang="en-US" i="0" dirty="0" smtClean="0"/>
              <a:t>partnership types of F&amp;A BPO, and it has successfully achieved these partnerships with two major banks and a global custodian for F&amp;A BPO services</a:t>
            </a:r>
          </a:p>
          <a:p>
            <a:pPr marL="171450" indent="-171450">
              <a:buFont typeface="Arial" pitchFamily="34" charset="0"/>
              <a:buChar char="•"/>
            </a:pPr>
            <a:endParaRPr lang="en-US" i="0" dirty="0" smtClean="0"/>
          </a:p>
        </p:txBody>
      </p:sp>
      <p:sp>
        <p:nvSpPr>
          <p:cNvPr id="30" name="AutoShape 48"/>
          <p:cNvSpPr>
            <a:spLocks noChangeArrowheads="1"/>
          </p:cNvSpPr>
          <p:nvPr/>
        </p:nvSpPr>
        <p:spPr bwMode="auto">
          <a:xfrm>
            <a:off x="5649913" y="3429436"/>
            <a:ext cx="3113087" cy="1599764"/>
          </a:xfrm>
          <a:prstGeom prst="roundRect">
            <a:avLst>
              <a:gd name="adj" fmla="val 11176"/>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171450" indent="-171450">
              <a:buFont typeface="Arial" pitchFamily="34" charset="0"/>
              <a:buChar char="•"/>
            </a:pPr>
            <a:r>
              <a:rPr lang="en-US" b="1" i="0" dirty="0" smtClean="0">
                <a:solidFill>
                  <a:srgbClr val="0053FA"/>
                </a:solidFill>
                <a:cs typeface="Arial" pitchFamily="34" charset="0"/>
              </a:rPr>
              <a:t>Leader</a:t>
            </a:r>
            <a:r>
              <a:rPr lang="en-US" i="0" dirty="0" smtClean="0"/>
              <a:t> in the Gartner</a:t>
            </a:r>
            <a:r>
              <a:rPr lang="ja-JP" altLang="en-US" i="0" smtClean="0"/>
              <a:t>’</a:t>
            </a:r>
            <a:r>
              <a:rPr lang="en-US" i="0" dirty="0" smtClean="0"/>
              <a:t>s Magic quadrant for finance &amp; accounting BPO.</a:t>
            </a:r>
          </a:p>
          <a:p>
            <a:pPr marL="171450"/>
            <a:r>
              <a:rPr lang="en-US" i="0" dirty="0" smtClean="0"/>
              <a:t>.</a:t>
            </a:r>
            <a:r>
              <a:rPr lang="en-US" dirty="0" smtClean="0"/>
              <a:t> </a:t>
            </a:r>
            <a:r>
              <a:rPr lang="en-US" i="0" dirty="0" smtClean="0"/>
              <a:t>TCS is adaptable to making modifications with a strong process delivery</a:t>
            </a:r>
          </a:p>
          <a:p>
            <a:pPr marL="171450"/>
            <a:r>
              <a:rPr lang="en-US" i="0" dirty="0" smtClean="0"/>
              <a:t>and transition methodology. This strength is shown through an ability to deliver operational improvement.</a:t>
            </a:r>
          </a:p>
          <a:p>
            <a:pPr marL="171450" indent="-171450">
              <a:buFont typeface="Arial" pitchFamily="34" charset="0"/>
              <a:buChar char="•"/>
            </a:pPr>
            <a:endParaRPr lang="en-US" i="0" dirty="0" smtClean="0"/>
          </a:p>
          <a:p>
            <a:pPr marL="171450" indent="-171450">
              <a:buFont typeface="Arial" pitchFamily="34" charset="0"/>
              <a:buChar char="•"/>
            </a:pPr>
            <a:endParaRPr lang="en-US" i="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0" y="0"/>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a:latin typeface="Myadpro"/>
              </a:rPr>
              <a:t>Analyst </a:t>
            </a:r>
            <a:r>
              <a:rPr lang="en-US" sz="2400" b="1" i="0" dirty="0" smtClean="0">
                <a:latin typeface="Myadpro"/>
              </a:rPr>
              <a:t>Benchmarking  </a:t>
            </a:r>
            <a:endParaRPr lang="en-US" sz="2400" b="1" i="0" dirty="0">
              <a:latin typeface="Myadpro"/>
            </a:endParaRPr>
          </a:p>
        </p:txBody>
      </p:sp>
      <p:graphicFrame>
        <p:nvGraphicFramePr>
          <p:cNvPr id="4" name="Group 185"/>
          <p:cNvGraphicFramePr>
            <a:graphicFrameLocks noGrp="1"/>
          </p:cNvGraphicFramePr>
          <p:nvPr>
            <p:extLst>
              <p:ext uri="{D42A27DB-BD31-4B8C-83A1-F6EECF244321}">
                <p14:modId xmlns="" xmlns:p14="http://schemas.microsoft.com/office/powerpoint/2010/main" val="3693685111"/>
              </p:ext>
            </p:extLst>
          </p:nvPr>
        </p:nvGraphicFramePr>
        <p:xfrm>
          <a:off x="361950" y="1263456"/>
          <a:ext cx="8420100" cy="1295400"/>
        </p:xfrm>
        <a:graphic>
          <a:graphicData uri="http://schemas.openxmlformats.org/drawingml/2006/table">
            <a:tbl>
              <a:tblPr/>
              <a:tblGrid>
                <a:gridCol w="7249841"/>
                <a:gridCol w="1170259"/>
              </a:tblGrid>
              <a:tr h="506896">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Calibri" pitchFamily="34" charset="0"/>
                          <a:cs typeface="Arial" pitchFamily="34" charset="0"/>
                        </a:rPr>
                        <a:t>Parameter</a:t>
                      </a:r>
                      <a:endParaRPr kumimoji="0" lang="en-US" sz="1800" b="0" i="0" u="none" strike="noStrike" cap="none" normalizeH="0" baseline="0" dirty="0" smtClean="0">
                        <a:ln>
                          <a:noFill/>
                        </a:ln>
                        <a:solidFill>
                          <a:schemeClr val="tx1"/>
                        </a:solidFill>
                        <a:effectLst/>
                        <a:latin typeface="Arial" pitchFamily="34" charset="0"/>
                      </a:endParaRPr>
                    </a:p>
                  </a:txBody>
                  <a:tcPr marT="91440" marB="9144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Calibri" pitchFamily="34" charset="0"/>
                          <a:cs typeface="Arial" pitchFamily="34" charset="0"/>
                        </a:rPr>
                        <a:t>Position</a:t>
                      </a:r>
                      <a:endParaRPr kumimoji="0" lang="en-US" sz="1800" b="0" i="0" u="none" strike="noStrike" cap="none" normalizeH="0" baseline="0" dirty="0" smtClean="0">
                        <a:ln>
                          <a:noFill/>
                        </a:ln>
                        <a:solidFill>
                          <a:schemeClr val="tx1"/>
                        </a:solidFill>
                        <a:effectLst/>
                        <a:latin typeface="Arial" pitchFamily="34" charset="0"/>
                      </a:endParaRPr>
                    </a:p>
                  </a:txBody>
                  <a:tcPr marT="91440" marB="91440" anchor="ctr" horzOverflow="overflow">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788504">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sz="1100" b="1" i="0" u="none" strike="noStrike" cap="none" normalizeH="0" baseline="0" dirty="0" smtClean="0">
                          <a:ln>
                            <a:noFill/>
                          </a:ln>
                          <a:solidFill>
                            <a:srgbClr val="0069BE"/>
                          </a:solidFill>
                          <a:effectLst/>
                          <a:latin typeface="Calibri" pitchFamily="34" charset="0"/>
                          <a:ea typeface="+mn-ea"/>
                          <a:cs typeface="Arial" pitchFamily="34" charset="0"/>
                        </a:rPr>
                        <a:t>HCL is a highly experienced datacenter outsourcer in Europe and has over the past few years built credibility in transformation, which gives it the brand permission to undertake large transformational tasks, says IDC in a report titled "</a:t>
                      </a:r>
                      <a:r>
                        <a:rPr kumimoji="0" lang="en-US" sz="1100" b="1" i="0" u="none" strike="noStrike" cap="none" normalizeH="0" baseline="0" dirty="0" smtClean="0">
                          <a:ln>
                            <a:noFill/>
                          </a:ln>
                          <a:solidFill>
                            <a:schemeClr val="tx1"/>
                          </a:solidFill>
                          <a:effectLst/>
                          <a:latin typeface="Calibri" pitchFamily="34" charset="0"/>
                          <a:ea typeface="+mn-ea"/>
                          <a:cs typeface="Arial" pitchFamily="34" charset="0"/>
                        </a:rPr>
                        <a:t>IT Service Providers' Cloud Strategies in Europe 2013, June 2013”</a:t>
                      </a:r>
                      <a:endParaRPr kumimoji="0" lang="en-US" sz="1100" b="1" i="0" u="none" strike="noStrike" cap="none" normalizeH="0" baseline="0" dirty="0">
                        <a:ln>
                          <a:noFill/>
                        </a:ln>
                        <a:solidFill>
                          <a:schemeClr val="tx1"/>
                        </a:solidFill>
                        <a:effectLst/>
                        <a:latin typeface="Calibri" pitchFamily="34" charset="0"/>
                        <a:ea typeface="+mn-ea"/>
                        <a:cs typeface="Arial"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sz="1100" b="1" i="0" u="none" strike="noStrike" cap="none" normalizeH="0" baseline="0" dirty="0" smtClean="0">
                          <a:ln>
                            <a:noFill/>
                          </a:ln>
                          <a:solidFill>
                            <a:srgbClr val="0069BE"/>
                          </a:solidFill>
                          <a:effectLst/>
                          <a:latin typeface="Calibri" pitchFamily="34" charset="0"/>
                          <a:ea typeface="+mn-ea"/>
                          <a:cs typeface="Arial" pitchFamily="34" charset="0"/>
                        </a:rPr>
                        <a:t>NA</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1" i="0" u="none" strike="noStrike" cap="none" normalizeH="0" baseline="0" dirty="0" smtClean="0">
                        <a:ln>
                          <a:noFill/>
                        </a:ln>
                        <a:solidFill>
                          <a:srgbClr val="0069BE"/>
                        </a:solidFill>
                        <a:effectLst/>
                        <a:latin typeface="Calibri" pitchFamily="34" charset="0"/>
                        <a:cs typeface="Arial" pitchFamily="34" charset="0"/>
                      </a:endParaRPr>
                    </a:p>
                  </a:txBody>
                  <a:tcPr marT="91440" marB="914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5" name="Picture 7" descr="IDC Logo.bmp"/>
          <p:cNvPicPr>
            <a:picLocks noChangeAspect="1"/>
          </p:cNvPicPr>
          <p:nvPr/>
        </p:nvPicPr>
        <p:blipFill>
          <a:blip r:embed="rId2" cstate="email">
            <a:extLst>
              <a:ext uri="{28A0092B-C50C-407E-A947-70E740481C1C}">
                <a14:useLocalDpi xmlns="" xmlns:a14="http://schemas.microsoft.com/office/drawing/2010/main" val="0"/>
              </a:ext>
            </a:extLst>
          </a:blip>
          <a:srcRect/>
          <a:stretch>
            <a:fillRect/>
          </a:stretch>
        </p:blipFill>
        <p:spPr bwMode="auto">
          <a:xfrm>
            <a:off x="3475038" y="739880"/>
            <a:ext cx="1581150" cy="479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6" name="Group 185"/>
          <p:cNvGraphicFramePr>
            <a:graphicFrameLocks noGrp="1"/>
          </p:cNvGraphicFramePr>
          <p:nvPr>
            <p:extLst>
              <p:ext uri="{D42A27DB-BD31-4B8C-83A1-F6EECF244321}">
                <p14:modId xmlns="" xmlns:p14="http://schemas.microsoft.com/office/powerpoint/2010/main" val="3370615443"/>
              </p:ext>
            </p:extLst>
          </p:nvPr>
        </p:nvGraphicFramePr>
        <p:xfrm>
          <a:off x="361950" y="5140096"/>
          <a:ext cx="8420100" cy="1174664"/>
        </p:xfrm>
        <a:graphic>
          <a:graphicData uri="http://schemas.openxmlformats.org/drawingml/2006/table">
            <a:tbl>
              <a:tblPr/>
              <a:tblGrid>
                <a:gridCol w="7249841"/>
                <a:gridCol w="1170259"/>
              </a:tblGrid>
              <a:tr h="459651">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Calibri" pitchFamily="34" charset="0"/>
                          <a:cs typeface="Arial" pitchFamily="34" charset="0"/>
                        </a:rPr>
                        <a:t>Parameter</a:t>
                      </a:r>
                      <a:endParaRPr kumimoji="0" lang="en-US" sz="1800" b="0" i="0" u="none" strike="noStrike" cap="none" normalizeH="0" baseline="0" dirty="0" smtClean="0">
                        <a:ln>
                          <a:noFill/>
                        </a:ln>
                        <a:solidFill>
                          <a:schemeClr val="tx1"/>
                        </a:solidFill>
                        <a:effectLst/>
                        <a:latin typeface="Arial" pitchFamily="34" charset="0"/>
                      </a:endParaRPr>
                    </a:p>
                  </a:txBody>
                  <a:tcPr marT="91440" marB="9144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Calibri" pitchFamily="34" charset="0"/>
                          <a:cs typeface="Arial" pitchFamily="34" charset="0"/>
                        </a:rPr>
                        <a:t>Position</a:t>
                      </a:r>
                      <a:endParaRPr kumimoji="0" lang="en-US" sz="1800" b="0" i="0" u="none" strike="noStrike" cap="none" normalizeH="0" baseline="0" dirty="0" smtClean="0">
                        <a:ln>
                          <a:noFill/>
                        </a:ln>
                        <a:solidFill>
                          <a:schemeClr val="tx1"/>
                        </a:solidFill>
                        <a:effectLst/>
                        <a:latin typeface="Arial" pitchFamily="34" charset="0"/>
                      </a:endParaRPr>
                    </a:p>
                  </a:txBody>
                  <a:tcPr marT="91440" marB="91440" anchor="ctr" horzOverflow="overflow">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715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sz="1100" b="1" i="0" u="none" strike="noStrike" cap="none" normalizeH="0" baseline="0" dirty="0">
                          <a:ln>
                            <a:noFill/>
                          </a:ln>
                          <a:solidFill>
                            <a:srgbClr val="0069BE"/>
                          </a:solidFill>
                          <a:effectLst/>
                          <a:latin typeface="Calibri" pitchFamily="34" charset="0"/>
                          <a:ea typeface="+mn-ea"/>
                          <a:cs typeface="Arial" pitchFamily="34" charset="0"/>
                        </a:rPr>
                        <a:t>HCL has been positioned as a leader in the Forrester Wave: Enterprise Mobility Services, Q1 2013, (Forrester Research, Inc., March 25, 2013 by William Martorelli and Wolfgang Benkel, </a:t>
                      </a:r>
                      <a:r>
                        <a:rPr kumimoji="0" lang="en-US" sz="1100" b="1" i="0" u="none" strike="noStrike" cap="none" normalizeH="0" baseline="0" dirty="0" smtClean="0">
                          <a:ln>
                            <a:noFill/>
                          </a:ln>
                          <a:solidFill>
                            <a:srgbClr val="0069BE"/>
                          </a:solidFill>
                          <a:effectLst/>
                          <a:latin typeface="Calibri" pitchFamily="34" charset="0"/>
                          <a:ea typeface="+mn-ea"/>
                          <a:cs typeface="Arial" pitchFamily="34" charset="0"/>
                        </a:rPr>
                        <a:t>Forrester Research </a:t>
                      </a:r>
                      <a:r>
                        <a:rPr kumimoji="0" lang="en-US" sz="1100" b="1" i="0" u="none" strike="noStrike" cap="none" normalizeH="0" baseline="0" dirty="0">
                          <a:ln>
                            <a:noFill/>
                          </a:ln>
                          <a:solidFill>
                            <a:srgbClr val="0069BE"/>
                          </a:solidFill>
                          <a:effectLst/>
                          <a:latin typeface="Calibri" pitchFamily="34" charset="0"/>
                          <a:ea typeface="+mn-ea"/>
                          <a:cs typeface="Arial" pitchFamily="34" charset="0"/>
                        </a:rPr>
                        <a:t>Inc., February 15, 2013 by Liz Herbert )</a:t>
                      </a: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sz="1100" b="1" i="0" u="none" strike="noStrike" cap="none" normalizeH="0" baseline="0" dirty="0" smtClean="0">
                          <a:ln>
                            <a:noFill/>
                          </a:ln>
                          <a:solidFill>
                            <a:srgbClr val="0069BE"/>
                          </a:solidFill>
                          <a:effectLst/>
                          <a:latin typeface="Calibri" pitchFamily="34" charset="0"/>
                          <a:ea typeface="+mn-ea"/>
                          <a:cs typeface="Arial" pitchFamily="34" charset="0"/>
                        </a:rPr>
                        <a:t>Leader</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1" i="0" u="none" strike="noStrike" cap="none" normalizeH="0" baseline="0" dirty="0" smtClean="0">
                        <a:ln>
                          <a:noFill/>
                        </a:ln>
                        <a:solidFill>
                          <a:srgbClr val="0069BE"/>
                        </a:solidFill>
                        <a:effectLst/>
                        <a:latin typeface="Calibri" pitchFamily="34" charset="0"/>
                        <a:cs typeface="Arial" pitchFamily="34" charset="0"/>
                      </a:endParaRPr>
                    </a:p>
                  </a:txBody>
                  <a:tcPr marT="91440" marB="914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7" name="Picture 2"/>
          <p:cNvPicPr>
            <a:picLocks noChangeAspect="1"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3338513" y="4488424"/>
            <a:ext cx="2466975"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8" name="Group 185"/>
          <p:cNvGraphicFramePr>
            <a:graphicFrameLocks noGrp="1"/>
          </p:cNvGraphicFramePr>
          <p:nvPr>
            <p:extLst>
              <p:ext uri="{D42A27DB-BD31-4B8C-83A1-F6EECF244321}">
                <p14:modId xmlns="" xmlns:p14="http://schemas.microsoft.com/office/powerpoint/2010/main" val="1574679660"/>
              </p:ext>
            </p:extLst>
          </p:nvPr>
        </p:nvGraphicFramePr>
        <p:xfrm>
          <a:off x="361950" y="7537450"/>
          <a:ext cx="8420100" cy="996950"/>
        </p:xfrm>
        <a:graphic>
          <a:graphicData uri="http://schemas.openxmlformats.org/drawingml/2006/table">
            <a:tbl>
              <a:tblPr/>
              <a:tblGrid>
                <a:gridCol w="7249841"/>
                <a:gridCol w="1170259"/>
              </a:tblGrid>
              <a:tr h="390111">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Calibri" pitchFamily="34" charset="0"/>
                          <a:cs typeface="Arial" pitchFamily="34" charset="0"/>
                        </a:rPr>
                        <a:t>Parameter</a:t>
                      </a:r>
                      <a:endParaRPr kumimoji="0" lang="en-US" sz="1800" b="0" i="0" u="none" strike="noStrike" cap="none" normalizeH="0" baseline="0" dirty="0" smtClean="0">
                        <a:ln>
                          <a:noFill/>
                        </a:ln>
                        <a:solidFill>
                          <a:schemeClr val="tx1"/>
                        </a:solidFill>
                        <a:effectLst/>
                        <a:latin typeface="Arial" pitchFamily="34" charset="0"/>
                      </a:endParaRPr>
                    </a:p>
                  </a:txBody>
                  <a:tcPr marT="45695" marB="4569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Calibri" pitchFamily="34" charset="0"/>
                          <a:cs typeface="Arial" pitchFamily="34" charset="0"/>
                        </a:rPr>
                        <a:t>Position</a:t>
                      </a:r>
                      <a:endParaRPr kumimoji="0" lang="en-US" sz="1800" b="0" i="0" u="none" strike="noStrike" cap="none" normalizeH="0" baseline="0" dirty="0" smtClean="0">
                        <a:ln>
                          <a:noFill/>
                        </a:ln>
                        <a:solidFill>
                          <a:schemeClr val="tx1"/>
                        </a:solidFill>
                        <a:effectLst/>
                        <a:latin typeface="Arial" pitchFamily="34" charset="0"/>
                      </a:endParaRPr>
                    </a:p>
                  </a:txBody>
                  <a:tcPr marT="45695" marB="45695" anchor="ctr" horzOverflow="overflow">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606839">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none" strike="noStrike" cap="none" normalizeH="0" baseline="0" dirty="0" smtClean="0">
                          <a:ln>
                            <a:noFill/>
                          </a:ln>
                          <a:solidFill>
                            <a:srgbClr val="0069BE"/>
                          </a:solidFill>
                          <a:effectLst/>
                          <a:latin typeface="Calibri" pitchFamily="34" charset="0"/>
                          <a:cs typeface="Arial" pitchFamily="34" charset="0"/>
                        </a:rPr>
                        <a:t>HCL has been profiled in the list of Top Five Service Providers with Robust SCM BPO Capabilities in Everest Group report “Supply Chain Management BPO Beyond Procurement Outsourcing” published by Saurabh Gupta – Vice President, Abhishek Menon – Practice Director, Vishnu Khandelwal – Senior Analyst, Everest Group.</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1" i="0" u="none" strike="noStrike" cap="none" normalizeH="0" baseline="0" dirty="0" smtClean="0">
                        <a:ln>
                          <a:noFill/>
                        </a:ln>
                        <a:solidFill>
                          <a:srgbClr val="0069BE"/>
                        </a:solidFill>
                        <a:effectLst/>
                        <a:latin typeface="Calibri" pitchFamily="34" charset="0"/>
                        <a:cs typeface="Arial" pitchFamily="34" charset="0"/>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3" name="Group 184"/>
          <p:cNvGraphicFramePr>
            <a:graphicFrameLocks noGrp="1"/>
          </p:cNvGraphicFramePr>
          <p:nvPr/>
        </p:nvGraphicFramePr>
        <p:xfrm>
          <a:off x="436563" y="3368675"/>
          <a:ext cx="8359775" cy="869950"/>
        </p:xfrm>
        <a:graphic>
          <a:graphicData uri="http://schemas.openxmlformats.org/drawingml/2006/table">
            <a:tbl>
              <a:tblPr/>
              <a:tblGrid>
                <a:gridCol w="7082586"/>
                <a:gridCol w="1277189"/>
              </a:tblGrid>
              <a:tr h="315322">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Calibri" pitchFamily="34" charset="0"/>
                          <a:cs typeface="Arial" pitchFamily="34" charset="0"/>
                        </a:rPr>
                        <a:t>Parameter</a:t>
                      </a:r>
                      <a:endParaRPr kumimoji="0" lang="en-US" sz="1200" b="1" i="0" u="none" strike="noStrike" cap="none" normalizeH="0" baseline="0" dirty="0" smtClean="0">
                        <a:ln>
                          <a:noFill/>
                        </a:ln>
                        <a:solidFill>
                          <a:schemeClr val="tx1"/>
                        </a:solidFill>
                        <a:effectLst/>
                        <a:latin typeface="Arial" pitchFamily="34" charset="0"/>
                      </a:endParaRPr>
                    </a:p>
                  </a:txBody>
                  <a:tcPr marL="91423" marR="91423" marT="45702" marB="45702" anchor="b"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Calibri" pitchFamily="34" charset="0"/>
                          <a:cs typeface="Arial" pitchFamily="34" charset="0"/>
                        </a:rPr>
                        <a:t>Position</a:t>
                      </a:r>
                      <a:endParaRPr kumimoji="0" lang="en-US" sz="1200" b="1" i="0" u="none" strike="noStrike" cap="none" normalizeH="0" baseline="0" dirty="0" smtClean="0">
                        <a:ln>
                          <a:noFill/>
                        </a:ln>
                        <a:solidFill>
                          <a:schemeClr val="tx1"/>
                        </a:solidFill>
                        <a:effectLst/>
                        <a:latin typeface="Arial" pitchFamily="34" charset="0"/>
                      </a:endParaRPr>
                    </a:p>
                  </a:txBody>
                  <a:tcPr marL="91423" marR="91423" marT="45702" marB="45702" anchor="b" horzOverflow="overflow">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55462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69BE"/>
                          </a:solidFill>
                          <a:effectLst/>
                          <a:latin typeface="Calibri" pitchFamily="34" charset="0"/>
                          <a:ea typeface="+mn-ea"/>
                          <a:cs typeface="Arial" pitchFamily="34" charset="0"/>
                        </a:rPr>
                        <a:t>HCL Technologies has been ranked as a market leader for Enterprise Mobility and Cloud Services</a:t>
                      </a:r>
                    </a:p>
                  </a:txBody>
                  <a:tcPr marL="91423" marR="91423"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69BE"/>
                          </a:solidFill>
                          <a:effectLst/>
                          <a:latin typeface="Calibri" pitchFamily="34" charset="0"/>
                          <a:ea typeface="+mn-ea"/>
                          <a:cs typeface="Arial" pitchFamily="34" charset="0"/>
                        </a:rPr>
                        <a:t>Leader</a:t>
                      </a:r>
                    </a:p>
                  </a:txBody>
                  <a:tcPr marL="91423" marR="91423"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4" name="Picture 5"/>
          <p:cNvPicPr>
            <a:picLocks noChangeAspect="1" noChangeArrowheads="1"/>
          </p:cNvPicPr>
          <p:nvPr/>
        </p:nvPicPr>
        <p:blipFill>
          <a:blip r:embed="rId4" cstate="email">
            <a:extLst>
              <a:ext uri="{28A0092B-C50C-407E-A947-70E740481C1C}">
                <a14:useLocalDpi xmlns="" xmlns:a14="http://schemas.microsoft.com/office/drawing/2010/main" val="0"/>
              </a:ext>
            </a:extLst>
          </a:blip>
          <a:srcRect/>
          <a:stretch>
            <a:fillRect/>
          </a:stretch>
        </p:blipFill>
        <p:spPr bwMode="auto">
          <a:xfrm>
            <a:off x="3352800" y="2667000"/>
            <a:ext cx="2527300"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0" y="0"/>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a:latin typeface="Myadpro"/>
              </a:rPr>
              <a:t>Analyst </a:t>
            </a:r>
            <a:r>
              <a:rPr lang="en-US" sz="2400" b="1" i="0" dirty="0" smtClean="0">
                <a:latin typeface="Myadpro"/>
              </a:rPr>
              <a:t>Benchmarking  </a:t>
            </a:r>
            <a:endParaRPr lang="en-US" sz="2400" b="1" i="0" dirty="0">
              <a:latin typeface="Myadpro"/>
            </a:endParaRPr>
          </a:p>
        </p:txBody>
      </p:sp>
      <p:graphicFrame>
        <p:nvGraphicFramePr>
          <p:cNvPr id="3" name="Group 185"/>
          <p:cNvGraphicFramePr>
            <a:graphicFrameLocks noGrp="1"/>
          </p:cNvGraphicFramePr>
          <p:nvPr/>
        </p:nvGraphicFramePr>
        <p:xfrm>
          <a:off x="419100" y="1524001"/>
          <a:ext cx="8420100" cy="2819399"/>
        </p:xfrm>
        <a:graphic>
          <a:graphicData uri="http://schemas.openxmlformats.org/drawingml/2006/table">
            <a:tbl>
              <a:tblPr/>
              <a:tblGrid>
                <a:gridCol w="7249841"/>
                <a:gridCol w="1170259"/>
              </a:tblGrid>
              <a:tr h="390379">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Calibri" pitchFamily="34" charset="0"/>
                          <a:cs typeface="Arial" pitchFamily="34" charset="0"/>
                        </a:rPr>
                        <a:t>Parameter</a:t>
                      </a:r>
                      <a:endParaRPr kumimoji="0" lang="en-US" sz="1800" b="0" i="0" u="none" strike="noStrike" cap="none" normalizeH="0" baseline="0" dirty="0" smtClean="0">
                        <a:ln>
                          <a:noFill/>
                        </a:ln>
                        <a:solidFill>
                          <a:schemeClr val="tx1"/>
                        </a:solidFill>
                        <a:effectLst/>
                        <a:latin typeface="Arial" pitchFamily="34" charset="0"/>
                      </a:endParaRPr>
                    </a:p>
                  </a:txBody>
                  <a:tcPr marT="45726" marB="4572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Calibri" pitchFamily="34" charset="0"/>
                          <a:cs typeface="Arial" pitchFamily="34" charset="0"/>
                        </a:rPr>
                        <a:t>Position</a:t>
                      </a:r>
                      <a:endParaRPr kumimoji="0" lang="en-US" sz="1800" b="0" i="0" u="none" strike="noStrike" cap="none" normalizeH="0" baseline="0" dirty="0" smtClean="0">
                        <a:ln>
                          <a:noFill/>
                        </a:ln>
                        <a:solidFill>
                          <a:schemeClr val="tx1"/>
                        </a:solidFill>
                        <a:effectLst/>
                        <a:latin typeface="Arial" pitchFamily="34" charset="0"/>
                      </a:endParaRPr>
                    </a:p>
                  </a:txBody>
                  <a:tcPr marT="45726" marB="45726" anchor="ctr" horzOverflow="overflow">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60725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none" strike="noStrike" cap="none" normalizeH="0" baseline="0" dirty="0" smtClean="0">
                          <a:ln>
                            <a:noFill/>
                          </a:ln>
                          <a:solidFill>
                            <a:srgbClr val="0069BE"/>
                          </a:solidFill>
                          <a:effectLst/>
                          <a:latin typeface="Calibri" pitchFamily="34" charset="0"/>
                          <a:cs typeface="Arial" pitchFamily="34" charset="0"/>
                        </a:rPr>
                        <a:t>Gartner Magic Quadrant for SAP Implementation Service Providers, North America</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none" strike="noStrike" cap="none" normalizeH="0" baseline="0" dirty="0" smtClean="0">
                          <a:ln>
                            <a:noFill/>
                          </a:ln>
                          <a:solidFill>
                            <a:srgbClr val="0069BE"/>
                          </a:solidFill>
                          <a:effectLst/>
                          <a:latin typeface="Calibri" pitchFamily="34" charset="0"/>
                          <a:cs typeface="Arial" pitchFamily="34" charset="0"/>
                        </a:rPr>
                        <a:t>Leader</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7255">
                <a:tc>
                  <a:txBody>
                    <a:bodyPr/>
                    <a:lstStyle/>
                    <a:p>
                      <a:pPr algn="l" fontAlgn="ctr"/>
                      <a:r>
                        <a:rPr kumimoji="0" lang="en-US" sz="1100" b="1" i="0" u="none" strike="noStrike" cap="none" normalizeH="0" baseline="0" dirty="0" smtClean="0">
                          <a:ln>
                            <a:noFill/>
                          </a:ln>
                          <a:solidFill>
                            <a:srgbClr val="0069BE"/>
                          </a:solidFill>
                          <a:effectLst/>
                          <a:latin typeface="Calibri" pitchFamily="34" charset="0"/>
                          <a:ea typeface="+mn-ea"/>
                          <a:cs typeface="Arial" pitchFamily="34" charset="0"/>
                        </a:rPr>
                        <a:t>Magic Quadrant for Data Center Outsourcing and Infrastructure Utility Services, North America. In this report Gartner examines the abilities of 20 service providers' to deliver Datacenter Outsourcing and infrastructure utility services in North America, and their vision for the future of these services. </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ctr"/>
                      <a:r>
                        <a:rPr kumimoji="0" lang="en-US" sz="1100" b="1" i="0" u="none" strike="noStrike" cap="none" normalizeH="0" baseline="0" dirty="0" smtClean="0">
                          <a:ln>
                            <a:noFill/>
                          </a:ln>
                          <a:solidFill>
                            <a:srgbClr val="0069BE"/>
                          </a:solidFill>
                          <a:effectLst/>
                          <a:latin typeface="Calibri" pitchFamily="34" charset="0"/>
                          <a:ea typeface="+mn-ea"/>
                          <a:cs typeface="Arial" pitchFamily="34" charset="0"/>
                        </a:rPr>
                        <a:t>Leader</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7255">
                <a:tc>
                  <a:txBody>
                    <a:bodyPr/>
                    <a:lstStyle/>
                    <a:p>
                      <a:pPr algn="l" fontAlgn="ctr"/>
                      <a:r>
                        <a:rPr kumimoji="0" lang="en-US" sz="1100" b="1" i="0" u="none" strike="noStrike" cap="none" normalizeH="0" baseline="0" dirty="0" smtClean="0">
                          <a:ln>
                            <a:noFill/>
                          </a:ln>
                          <a:solidFill>
                            <a:srgbClr val="0069BE"/>
                          </a:solidFill>
                          <a:effectLst/>
                          <a:latin typeface="Calibri" pitchFamily="34" charset="0"/>
                          <a:ea typeface="+mn-ea"/>
                          <a:cs typeface="Arial" pitchFamily="34" charset="0"/>
                        </a:rPr>
                        <a:t>Gartner Magic Quadrant for Desktop outsourcing Services, North America</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ctr"/>
                      <a:r>
                        <a:rPr kumimoji="0" lang="en-US" sz="1100" b="1" i="0" u="none" strike="noStrike" cap="none" normalizeH="0" baseline="0" dirty="0" smtClean="0">
                          <a:ln>
                            <a:noFill/>
                          </a:ln>
                          <a:solidFill>
                            <a:srgbClr val="0069BE"/>
                          </a:solidFill>
                          <a:effectLst/>
                          <a:latin typeface="Calibri" pitchFamily="34" charset="0"/>
                          <a:ea typeface="+mn-ea"/>
                          <a:cs typeface="Arial" pitchFamily="34" charset="0"/>
                        </a:rPr>
                        <a:t>Leader</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7255">
                <a:tc>
                  <a:txBody>
                    <a:bodyPr/>
                    <a:lstStyle/>
                    <a:p>
                      <a:pPr algn="l" fontAlgn="ctr"/>
                      <a:r>
                        <a:rPr kumimoji="0" lang="en-US" sz="1100" b="1" i="0" u="none" strike="noStrike" cap="none" normalizeH="0" baseline="0" dirty="0" smtClean="0">
                          <a:ln>
                            <a:noFill/>
                          </a:ln>
                          <a:solidFill>
                            <a:srgbClr val="0069BE"/>
                          </a:solidFill>
                          <a:effectLst/>
                          <a:latin typeface="Calibri" pitchFamily="34" charset="0"/>
                          <a:ea typeface="+mn-ea"/>
                          <a:cs typeface="Arial" pitchFamily="34" charset="0"/>
                        </a:rPr>
                        <a:t>Gartner Magic Quadrant for Helpdesk outsourcing , North America</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ctr"/>
                      <a:r>
                        <a:rPr kumimoji="0" lang="en-US" sz="1100" b="1" i="0" u="none" strike="noStrike" cap="none" normalizeH="0" baseline="0" dirty="0" smtClean="0">
                          <a:ln>
                            <a:noFill/>
                          </a:ln>
                          <a:solidFill>
                            <a:srgbClr val="0069BE"/>
                          </a:solidFill>
                          <a:effectLst/>
                          <a:latin typeface="Calibri" pitchFamily="34" charset="0"/>
                          <a:ea typeface="+mn-ea"/>
                          <a:cs typeface="Arial" pitchFamily="34" charset="0"/>
                        </a:rPr>
                        <a:t>Leader</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4" name="Picture 9" descr="Gartner_logo"/>
          <p:cNvPicPr>
            <a:picLocks noChangeAspect="1" noChangeArrowheads="1"/>
          </p:cNvPicPr>
          <p:nvPr/>
        </p:nvPicPr>
        <p:blipFill>
          <a:blip r:embed="rId2" cstate="email">
            <a:extLst>
              <a:ext uri="{28A0092B-C50C-407E-A947-70E740481C1C}">
                <a14:useLocalDpi xmlns="" xmlns:a14="http://schemas.microsoft.com/office/drawing/2010/main" val="0"/>
              </a:ext>
            </a:extLst>
          </a:blip>
          <a:srcRect/>
          <a:stretch>
            <a:fillRect/>
          </a:stretch>
        </p:blipFill>
        <p:spPr bwMode="auto">
          <a:xfrm>
            <a:off x="3733800" y="990601"/>
            <a:ext cx="1600200" cy="363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2362200"/>
            <a:ext cx="42672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i="0" dirty="0" smtClean="0">
                <a:latin typeface="Aharoni" pitchFamily="2" charset="-79"/>
                <a:cs typeface="Aharoni" pitchFamily="2" charset="-79"/>
              </a:rPr>
              <a:t>HCL Hi-Tech Client List</a:t>
            </a:r>
            <a:endParaRPr lang="en-US" sz="2400" i="0" dirty="0">
              <a:latin typeface="Aharoni" pitchFamily="2" charset="-79"/>
              <a:cs typeface="Aharoni" pitchFamily="2" charset="-79"/>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2362200"/>
            <a:ext cx="5562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i="0" dirty="0" smtClean="0">
                <a:latin typeface="Aharoni" pitchFamily="2" charset="-79"/>
                <a:cs typeface="Aharoni" pitchFamily="2" charset="-79"/>
              </a:rPr>
              <a:t>HCL Hi-Tech: Key Investments</a:t>
            </a:r>
            <a:endParaRPr lang="en-US" sz="2400" i="0" dirty="0">
              <a:latin typeface="Aharoni" pitchFamily="2" charset="-79"/>
              <a:cs typeface="Aharoni" pitchFamily="2" charset="-79"/>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152400"/>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a:latin typeface="Myadpro"/>
                <a:cs typeface="Arial" pitchFamily="34" charset="0"/>
              </a:rPr>
              <a:t>Key Investments </a:t>
            </a:r>
            <a:r>
              <a:rPr lang="en-US" sz="2400" b="1" i="0" dirty="0" smtClean="0">
                <a:latin typeface="Myadpro"/>
                <a:cs typeface="Arial" pitchFamily="34" charset="0"/>
              </a:rPr>
              <a:t>and </a:t>
            </a:r>
            <a:r>
              <a:rPr lang="en-US" sz="2400" b="1" i="0" dirty="0">
                <a:latin typeface="Myadpro"/>
                <a:cs typeface="Arial" pitchFamily="34" charset="0"/>
              </a:rPr>
              <a:t>focus of </a:t>
            </a:r>
            <a:r>
              <a:rPr lang="en-US" sz="2400" b="1" i="0" dirty="0" smtClean="0">
                <a:latin typeface="Myadpro"/>
                <a:cs typeface="Arial" pitchFamily="34" charset="0"/>
              </a:rPr>
              <a:t>Future investment</a:t>
            </a:r>
            <a:endParaRPr lang="en-US" sz="2400" b="1" i="0" dirty="0">
              <a:latin typeface="Myadpro"/>
            </a:endParaRPr>
          </a:p>
        </p:txBody>
      </p:sp>
      <p:sp>
        <p:nvSpPr>
          <p:cNvPr id="3" name="TextBox 2"/>
          <p:cNvSpPr txBox="1"/>
          <p:nvPr/>
        </p:nvSpPr>
        <p:spPr>
          <a:xfrm>
            <a:off x="236376" y="1285875"/>
            <a:ext cx="8001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800" b="1" i="0" dirty="0" smtClean="0"/>
              <a:t>2010</a:t>
            </a:r>
            <a:endParaRPr lang="en-US" sz="1800" b="1" i="0" dirty="0"/>
          </a:p>
        </p:txBody>
      </p:sp>
      <p:sp>
        <p:nvSpPr>
          <p:cNvPr id="11" name="TextBox 10"/>
          <p:cNvSpPr txBox="1"/>
          <p:nvPr/>
        </p:nvSpPr>
        <p:spPr>
          <a:xfrm>
            <a:off x="1219200" y="1066800"/>
            <a:ext cx="7467600" cy="4524315"/>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lvl="0" indent="-285750"/>
            <a:r>
              <a:rPr lang="en-IN" b="1" i="0" dirty="0" smtClean="0">
                <a:cs typeface="Arial"/>
              </a:rPr>
              <a:t>February</a:t>
            </a:r>
          </a:p>
          <a:p>
            <a:pPr marL="569913" lvl="1" indent="-120650">
              <a:buFont typeface="Wingdings" pitchFamily="2" charset="2"/>
              <a:buChar char="Ø"/>
            </a:pPr>
            <a:r>
              <a:rPr lang="en-US" i="0" dirty="0" smtClean="0"/>
              <a:t>HCL announces Strategic Partnership with software provider nMetric.</a:t>
            </a:r>
          </a:p>
          <a:p>
            <a:pPr lvl="1">
              <a:buFont typeface="Wingdings" pitchFamily="2" charset="2"/>
              <a:buChar char="Ø"/>
            </a:pPr>
            <a:r>
              <a:rPr lang="en-US" i="0" dirty="0" smtClean="0"/>
              <a:t>HCL AXON And NextLabs forge strategic Go-to-market partnership agreement to enhance Customer Data Security</a:t>
            </a:r>
          </a:p>
          <a:p>
            <a:pPr lvl="1">
              <a:buFont typeface="Wingdings" pitchFamily="2" charset="2"/>
              <a:buChar char="Ø"/>
            </a:pPr>
            <a:r>
              <a:rPr lang="en-US" i="0" dirty="0" smtClean="0"/>
              <a:t>Electrolux Signs 5 Year IT Infrastructure Management Engagement for Asia/Pacific with HCL Technologies Limited</a:t>
            </a:r>
          </a:p>
          <a:p>
            <a:r>
              <a:rPr lang="en-US" b="1" i="0" dirty="0" smtClean="0"/>
              <a:t>April</a:t>
            </a:r>
          </a:p>
          <a:p>
            <a:pPr lvl="1"/>
            <a:r>
              <a:rPr lang="en-US" i="0" dirty="0" smtClean="0"/>
              <a:t>Melbourne IT Grants business systems transformation project to HCL Technologies Limited</a:t>
            </a:r>
          </a:p>
          <a:p>
            <a:r>
              <a:rPr lang="en-US" b="1" i="0" dirty="0" smtClean="0"/>
              <a:t>May</a:t>
            </a:r>
          </a:p>
          <a:p>
            <a:pPr lvl="1">
              <a:buFont typeface="Wingdings" pitchFamily="2" charset="2"/>
              <a:buChar char="Ø"/>
            </a:pPr>
            <a:r>
              <a:rPr lang="en-US" i="0" dirty="0" smtClean="0"/>
              <a:t>HCL Technologies Limited signs Five-Year, strategic engagement agreement with MSD</a:t>
            </a:r>
          </a:p>
          <a:p>
            <a:pPr lvl="1">
              <a:buFont typeface="Wingdings" pitchFamily="2" charset="2"/>
              <a:buChar char="Ø"/>
            </a:pPr>
            <a:r>
              <a:rPr lang="en-US" i="0" dirty="0" smtClean="0"/>
              <a:t>HCL Technologies Limited and Stellar Asia Pacific form strategic partnership to further expand business In Australia and APAC</a:t>
            </a:r>
          </a:p>
          <a:p>
            <a:r>
              <a:rPr lang="en-US" b="1" i="0" dirty="0" smtClean="0"/>
              <a:t>June</a:t>
            </a:r>
          </a:p>
          <a:p>
            <a:pPr lvl="1">
              <a:buFont typeface="Wingdings" pitchFamily="2" charset="2"/>
              <a:buChar char="Ø"/>
            </a:pPr>
            <a:r>
              <a:rPr lang="en-US" i="0" dirty="0" smtClean="0"/>
              <a:t>HCL Technologies Limited forms strategic partnership with Callatay &amp; W outers (C&amp;W)</a:t>
            </a:r>
          </a:p>
          <a:p>
            <a:pPr lvl="1">
              <a:buFont typeface="Wingdings" pitchFamily="2" charset="2"/>
              <a:buChar char="Ø"/>
            </a:pPr>
            <a:r>
              <a:rPr lang="en-US" i="0" dirty="0" smtClean="0"/>
              <a:t>SGX signs IT infrastructure agreement with HCL Technologies Limited</a:t>
            </a:r>
          </a:p>
          <a:p>
            <a:r>
              <a:rPr lang="en-US" b="1" i="0" dirty="0" smtClean="0"/>
              <a:t>August</a:t>
            </a:r>
          </a:p>
          <a:p>
            <a:pPr lvl="1"/>
            <a:r>
              <a:rPr lang="en-US" i="0" dirty="0" smtClean="0"/>
              <a:t>HCL announces partnership with Texas Instruments</a:t>
            </a:r>
          </a:p>
          <a:p>
            <a:r>
              <a:rPr lang="en-US" b="1" i="0" dirty="0" smtClean="0"/>
              <a:t>October</a:t>
            </a:r>
          </a:p>
          <a:p>
            <a:pPr lvl="1"/>
            <a:r>
              <a:rPr lang="en-US" i="0" dirty="0" smtClean="0"/>
              <a:t>HCL and Odessa sign strategic partnership deal</a:t>
            </a:r>
          </a:p>
          <a:p>
            <a:r>
              <a:rPr lang="en-US" b="1" i="0" dirty="0" smtClean="0"/>
              <a:t>November</a:t>
            </a:r>
          </a:p>
          <a:p>
            <a:pPr lvl="1">
              <a:buFont typeface="Wingdings" pitchFamily="2" charset="2"/>
              <a:buChar char="Ø"/>
            </a:pPr>
            <a:r>
              <a:rPr lang="en-US" i="0" dirty="0" smtClean="0"/>
              <a:t>HCL Signs Deal with Novotech to implement Oracle's Siebel Clinical Trial Management System</a:t>
            </a:r>
          </a:p>
          <a:p>
            <a:pPr lvl="1">
              <a:buFont typeface="Wingdings" pitchFamily="2" charset="2"/>
              <a:buChar char="Ø"/>
            </a:pPr>
            <a:r>
              <a:rPr lang="en-US" i="0" dirty="0" smtClean="0"/>
              <a:t>HCL enters into multi year end-to-end IT Infrastructure management engagement with Purdue Pharma L.P</a:t>
            </a:r>
          </a:p>
          <a:p>
            <a:endParaRPr lang="en-US" b="1" i="0" dirty="0" smtClean="0"/>
          </a:p>
          <a:p>
            <a:pPr marL="285750" lvl="0" indent="-285750"/>
            <a:endParaRPr lang="en-IN" sz="1200" i="0" dirty="0">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1371600"/>
            <a:ext cx="8001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800" b="1" i="0" dirty="0" smtClean="0"/>
              <a:t>2011</a:t>
            </a:r>
            <a:endParaRPr lang="en-US" sz="1800" b="1" i="0" dirty="0"/>
          </a:p>
        </p:txBody>
      </p:sp>
      <p:sp>
        <p:nvSpPr>
          <p:cNvPr id="4" name="TextBox 3"/>
          <p:cNvSpPr txBox="1"/>
          <p:nvPr/>
        </p:nvSpPr>
        <p:spPr>
          <a:xfrm>
            <a:off x="1066800" y="756723"/>
            <a:ext cx="7772400" cy="1752600"/>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noAutofit/>
          </a:bodyPr>
          <a:lstStyle/>
          <a:p>
            <a:pPr marL="285750" lvl="0" indent="-285750"/>
            <a:r>
              <a:rPr lang="en-IN" b="1" i="0" dirty="0" smtClean="0">
                <a:cs typeface="Arial"/>
              </a:rPr>
              <a:t>February</a:t>
            </a:r>
          </a:p>
          <a:p>
            <a:pPr marL="742950" lvl="1" indent="-285750"/>
            <a:r>
              <a:rPr lang="en-US" i="0" dirty="0" smtClean="0"/>
              <a:t>HCL announces strategic partnership with Tangoe Inc</a:t>
            </a:r>
            <a:endParaRPr lang="en-IN" i="0" dirty="0" smtClean="0">
              <a:cs typeface="Arial"/>
            </a:endParaRPr>
          </a:p>
          <a:p>
            <a:r>
              <a:rPr lang="en-US" b="1" i="0" dirty="0" smtClean="0"/>
              <a:t>April</a:t>
            </a:r>
          </a:p>
          <a:p>
            <a:pPr lvl="1"/>
            <a:r>
              <a:rPr lang="en-US" i="0" dirty="0" smtClean="0"/>
              <a:t>HCL in pact with JDA Software for Supply Chain Software Services.</a:t>
            </a:r>
          </a:p>
          <a:p>
            <a:r>
              <a:rPr lang="en-US" b="1" i="0" dirty="0" smtClean="0"/>
              <a:t>June</a:t>
            </a:r>
          </a:p>
          <a:p>
            <a:pPr lvl="1">
              <a:buFont typeface="Wingdings" pitchFamily="2" charset="2"/>
              <a:buChar char="Ø"/>
            </a:pPr>
            <a:r>
              <a:rPr lang="en-US" i="0" dirty="0" smtClean="0"/>
              <a:t>HCL and Epicor Software Corporation sign long term strategic partnership</a:t>
            </a:r>
          </a:p>
          <a:p>
            <a:pPr lvl="1">
              <a:buFont typeface="Wingdings" pitchFamily="2" charset="2"/>
              <a:buChar char="Ø"/>
            </a:pPr>
            <a:r>
              <a:rPr lang="en-US" i="0" dirty="0" smtClean="0"/>
              <a:t>HCL signs five year Engineering Services pact with Xerox.</a:t>
            </a:r>
          </a:p>
          <a:p>
            <a:r>
              <a:rPr lang="en-US" b="1" i="0" dirty="0" smtClean="0"/>
              <a:t>October</a:t>
            </a:r>
          </a:p>
          <a:p>
            <a:pPr lvl="1"/>
            <a:r>
              <a:rPr lang="en-US" i="0" dirty="0" smtClean="0"/>
              <a:t>Cast SA announces strategic partnership with HCL</a:t>
            </a:r>
          </a:p>
          <a:p>
            <a:endParaRPr lang="en-US" b="1" i="0" dirty="0" smtClean="0"/>
          </a:p>
        </p:txBody>
      </p:sp>
      <p:sp>
        <p:nvSpPr>
          <p:cNvPr id="5" name="TextBox 4"/>
          <p:cNvSpPr txBox="1"/>
          <p:nvPr/>
        </p:nvSpPr>
        <p:spPr>
          <a:xfrm>
            <a:off x="76200" y="3012132"/>
            <a:ext cx="8001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800" b="1" i="0" dirty="0" smtClean="0"/>
              <a:t>2012</a:t>
            </a:r>
            <a:endParaRPr lang="en-US" sz="1800" b="1" i="0" dirty="0"/>
          </a:p>
        </p:txBody>
      </p:sp>
      <p:sp>
        <p:nvSpPr>
          <p:cNvPr id="6" name="TextBox 5"/>
          <p:cNvSpPr txBox="1"/>
          <p:nvPr/>
        </p:nvSpPr>
        <p:spPr>
          <a:xfrm>
            <a:off x="1089348" y="2590800"/>
            <a:ext cx="7749851" cy="1200329"/>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lvl="0" indent="-285750"/>
            <a:r>
              <a:rPr lang="en-IN" b="1" i="0" dirty="0" smtClean="0">
                <a:cs typeface="Arial"/>
              </a:rPr>
              <a:t>February</a:t>
            </a:r>
          </a:p>
          <a:p>
            <a:pPr lvl="1">
              <a:buFont typeface="Wingdings" pitchFamily="2" charset="2"/>
              <a:buChar char="Ø"/>
            </a:pPr>
            <a:r>
              <a:rPr lang="en-US" i="0" dirty="0" smtClean="0"/>
              <a:t>HCL enters into strategic relationship with State Street to provide BPO services.</a:t>
            </a:r>
          </a:p>
          <a:p>
            <a:pPr lvl="1">
              <a:buFont typeface="Wingdings" pitchFamily="2" charset="2"/>
              <a:buChar char="Ø"/>
            </a:pPr>
            <a:r>
              <a:rPr lang="en-US" i="0" dirty="0" smtClean="0"/>
              <a:t>HCL enters into strategic partnership with Linedata</a:t>
            </a:r>
          </a:p>
          <a:p>
            <a:r>
              <a:rPr lang="en-US" b="1" i="0" dirty="0" smtClean="0"/>
              <a:t>March</a:t>
            </a:r>
          </a:p>
          <a:p>
            <a:pPr lvl="1"/>
            <a:r>
              <a:rPr lang="en-US" i="0" dirty="0" smtClean="0"/>
              <a:t>Linedata Services SA finalizes acquisition of CapitalStream Credit &amp; Risk Management Solution; launches strategic partnership with HCL Technologies</a:t>
            </a:r>
          </a:p>
        </p:txBody>
      </p:sp>
      <p:sp>
        <p:nvSpPr>
          <p:cNvPr id="7" name="TextBox 6"/>
          <p:cNvSpPr txBox="1"/>
          <p:nvPr/>
        </p:nvSpPr>
        <p:spPr>
          <a:xfrm>
            <a:off x="76200" y="4800600"/>
            <a:ext cx="845974"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i="0" dirty="0" smtClean="0"/>
              <a:t>Focus of Future  </a:t>
            </a:r>
            <a:endParaRPr lang="en-US" sz="1600" b="1" i="0" dirty="0"/>
          </a:p>
        </p:txBody>
      </p:sp>
      <p:sp>
        <p:nvSpPr>
          <p:cNvPr id="8" name="TextBox 7"/>
          <p:cNvSpPr txBox="1"/>
          <p:nvPr/>
        </p:nvSpPr>
        <p:spPr>
          <a:xfrm>
            <a:off x="1097734" y="4916269"/>
            <a:ext cx="7741465" cy="923330"/>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indent="-171450">
              <a:buFont typeface="Wingdings" pitchFamily="2" charset="2"/>
              <a:buChar char="Ø"/>
            </a:pPr>
            <a:r>
              <a:rPr lang="en-US" i="0" dirty="0" smtClean="0">
                <a:solidFill>
                  <a:schemeClr val="tx1"/>
                </a:solidFill>
              </a:rPr>
              <a:t>Focus on disruptive new propositions like EFaaSTM, ALT ASM, Enterprise of Future and Innovation Monetization to continue to drive its differentiation in the transformational renewal market.</a:t>
            </a:r>
          </a:p>
          <a:p>
            <a:pPr marL="109538" indent="-109538" algn="just">
              <a:lnSpc>
                <a:spcPct val="150000"/>
              </a:lnSpc>
              <a:buFont typeface="Wingdings" pitchFamily="2" charset="2"/>
              <a:buChar char="Ø"/>
              <a:defRPr/>
            </a:pPr>
            <a:r>
              <a:rPr lang="en-US" i="0" dirty="0" smtClean="0">
                <a:solidFill>
                  <a:schemeClr val="tx1"/>
                </a:solidFill>
              </a:rPr>
              <a:t>America and Europe together contributed almost 85% of the revenue, whereas, ROW contributed the rest.</a:t>
            </a:r>
          </a:p>
          <a:p>
            <a:pPr marL="171450" indent="-171450">
              <a:buFont typeface="Wingdings" pitchFamily="2" charset="2"/>
              <a:buChar char="§"/>
            </a:pPr>
            <a:endParaRPr lang="en-US" i="0" dirty="0" smtClean="0">
              <a:solidFill>
                <a:schemeClr val="tx1"/>
              </a:solidFill>
              <a:cs typeface="Arial" pitchFamily="34" charset="0"/>
            </a:endParaRPr>
          </a:p>
        </p:txBody>
      </p:sp>
      <p:sp>
        <p:nvSpPr>
          <p:cNvPr id="9" name="Title 1"/>
          <p:cNvSpPr txBox="1">
            <a:spLocks/>
          </p:cNvSpPr>
          <p:nvPr/>
        </p:nvSpPr>
        <p:spPr>
          <a:xfrm>
            <a:off x="838200" y="152400"/>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a:latin typeface="Myadpro"/>
                <a:cs typeface="Arial" pitchFamily="34" charset="0"/>
              </a:rPr>
              <a:t>Key Investments </a:t>
            </a:r>
            <a:r>
              <a:rPr lang="en-US" sz="2400" b="1" i="0" dirty="0" smtClean="0">
                <a:latin typeface="Myadpro"/>
                <a:cs typeface="Arial" pitchFamily="34" charset="0"/>
              </a:rPr>
              <a:t>and </a:t>
            </a:r>
            <a:r>
              <a:rPr lang="en-US" sz="2400" b="1" i="0" dirty="0">
                <a:latin typeface="Myadpro"/>
                <a:cs typeface="Arial" pitchFamily="34" charset="0"/>
              </a:rPr>
              <a:t>focus of </a:t>
            </a:r>
            <a:r>
              <a:rPr lang="en-US" sz="2400" b="1" i="0" dirty="0" smtClean="0">
                <a:latin typeface="Myadpro"/>
                <a:cs typeface="Arial" pitchFamily="34" charset="0"/>
              </a:rPr>
              <a:t>Future investment</a:t>
            </a:r>
            <a:endParaRPr lang="en-US" sz="2400" b="1" i="0" dirty="0">
              <a:latin typeface="Myadpro"/>
            </a:endParaRPr>
          </a:p>
        </p:txBody>
      </p:sp>
      <p:sp>
        <p:nvSpPr>
          <p:cNvPr id="10" name="TextBox 9"/>
          <p:cNvSpPr txBox="1"/>
          <p:nvPr/>
        </p:nvSpPr>
        <p:spPr>
          <a:xfrm>
            <a:off x="76200" y="4038600"/>
            <a:ext cx="8001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800" b="1" i="0" dirty="0" smtClean="0"/>
              <a:t>2013</a:t>
            </a:r>
            <a:endParaRPr lang="en-US" sz="1800" b="1" i="0" dirty="0"/>
          </a:p>
        </p:txBody>
      </p:sp>
      <p:sp>
        <p:nvSpPr>
          <p:cNvPr id="11" name="TextBox 10"/>
          <p:cNvSpPr txBox="1"/>
          <p:nvPr/>
        </p:nvSpPr>
        <p:spPr>
          <a:xfrm>
            <a:off x="1089348" y="3886200"/>
            <a:ext cx="7749851" cy="461665"/>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lvl="0" indent="-285750"/>
            <a:r>
              <a:rPr lang="en-IN" b="1" i="0" dirty="0" smtClean="0">
                <a:cs typeface="Arial"/>
              </a:rPr>
              <a:t>September</a:t>
            </a:r>
          </a:p>
          <a:p>
            <a:pPr lvl="1"/>
            <a:r>
              <a:rPr lang="en-US" i="0" dirty="0" smtClean="0"/>
              <a:t>Gtech SpA's subsidiary signs agreement with HCL to receive technical operations services in Sweden</a:t>
            </a:r>
            <a:endParaRPr lang="en-IN" i="0" dirty="0" smtClean="0">
              <a:cs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2362200"/>
            <a:ext cx="5562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i="0" dirty="0" smtClean="0">
                <a:latin typeface="Aharoni" pitchFamily="2" charset="-79"/>
                <a:cs typeface="Aharoni" pitchFamily="2" charset="-79"/>
              </a:rPr>
              <a:t>HCL Hi-Tech: SWOT</a:t>
            </a:r>
            <a:endParaRPr lang="en-US" sz="2400" i="0" dirty="0">
              <a:latin typeface="Aharoni" pitchFamily="2" charset="-79"/>
              <a:cs typeface="Aharoni" pitchFamily="2" charset="-79"/>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0"/>
          <p:cNvSpPr>
            <a:spLocks noChangeArrowheads="1"/>
          </p:cNvSpPr>
          <p:nvPr/>
        </p:nvSpPr>
        <p:spPr bwMode="auto">
          <a:xfrm>
            <a:off x="5056188" y="789931"/>
            <a:ext cx="3957637" cy="353069"/>
          </a:xfrm>
          <a:prstGeom prst="roundRect">
            <a:avLst>
              <a:gd name="adj" fmla="val 16667"/>
            </a:avLst>
          </a:prstGeom>
          <a:solidFill>
            <a:schemeClr val="tx2"/>
          </a:solidFill>
          <a:ln w="25400" algn="ctr">
            <a:noFill/>
            <a:miter lim="800000"/>
            <a:headEnd/>
            <a:tailEnd/>
          </a:ln>
        </p:spPr>
        <p:txBody>
          <a:bodyPr anchor="ctr"/>
          <a:lstStyle/>
          <a:p>
            <a:pPr algn="ctr">
              <a:defRPr/>
            </a:pPr>
            <a:r>
              <a:rPr lang="en-US" sz="1400" b="1" i="0" dirty="0">
                <a:solidFill>
                  <a:srgbClr val="FFFFFF"/>
                </a:solidFill>
                <a:latin typeface="Calibri"/>
              </a:rPr>
              <a:t>Opportunities</a:t>
            </a:r>
          </a:p>
        </p:txBody>
      </p:sp>
      <p:sp>
        <p:nvSpPr>
          <p:cNvPr id="3" name="AutoShape 20"/>
          <p:cNvSpPr>
            <a:spLocks noChangeArrowheads="1"/>
          </p:cNvSpPr>
          <p:nvPr/>
        </p:nvSpPr>
        <p:spPr bwMode="auto">
          <a:xfrm>
            <a:off x="147638" y="777875"/>
            <a:ext cx="4635500" cy="365125"/>
          </a:xfrm>
          <a:prstGeom prst="roundRect">
            <a:avLst>
              <a:gd name="adj" fmla="val 16667"/>
            </a:avLst>
          </a:prstGeom>
          <a:solidFill>
            <a:schemeClr val="tx2"/>
          </a:solidFill>
          <a:ln w="25400" algn="ctr">
            <a:noFill/>
            <a:miter lim="800000"/>
            <a:headEnd/>
            <a:tailEnd/>
          </a:ln>
        </p:spPr>
        <p:txBody>
          <a:bodyPr anchor="ctr"/>
          <a:lstStyle/>
          <a:p>
            <a:pPr algn="ctr">
              <a:defRPr/>
            </a:pPr>
            <a:r>
              <a:rPr lang="en-US" sz="1400" b="1" i="0" dirty="0">
                <a:solidFill>
                  <a:srgbClr val="FFFFFF"/>
                </a:solidFill>
                <a:latin typeface="Calibri"/>
              </a:rPr>
              <a:t>Strength</a:t>
            </a:r>
          </a:p>
        </p:txBody>
      </p:sp>
      <p:sp>
        <p:nvSpPr>
          <p:cNvPr id="4" name="AutoShape 20"/>
          <p:cNvSpPr>
            <a:spLocks noChangeArrowheads="1"/>
          </p:cNvSpPr>
          <p:nvPr/>
        </p:nvSpPr>
        <p:spPr bwMode="auto">
          <a:xfrm>
            <a:off x="5026878" y="3581400"/>
            <a:ext cx="3986947" cy="388937"/>
          </a:xfrm>
          <a:prstGeom prst="roundRect">
            <a:avLst>
              <a:gd name="adj" fmla="val 16667"/>
            </a:avLst>
          </a:prstGeom>
          <a:solidFill>
            <a:schemeClr val="tx2"/>
          </a:solidFill>
          <a:ln w="25400" algn="ctr">
            <a:noFill/>
            <a:miter lim="800000"/>
            <a:headEnd/>
            <a:tailEnd/>
          </a:ln>
        </p:spPr>
        <p:txBody>
          <a:bodyPr anchor="ctr"/>
          <a:lstStyle/>
          <a:p>
            <a:pPr algn="ctr">
              <a:defRPr/>
            </a:pPr>
            <a:r>
              <a:rPr lang="en-US" sz="1400" b="1" i="0" dirty="0">
                <a:solidFill>
                  <a:srgbClr val="FFFFFF"/>
                </a:solidFill>
                <a:latin typeface="Calibri"/>
              </a:rPr>
              <a:t>Threats</a:t>
            </a:r>
          </a:p>
        </p:txBody>
      </p:sp>
      <p:sp>
        <p:nvSpPr>
          <p:cNvPr id="5" name="AutoShape 20"/>
          <p:cNvSpPr>
            <a:spLocks noChangeArrowheads="1"/>
          </p:cNvSpPr>
          <p:nvPr/>
        </p:nvSpPr>
        <p:spPr bwMode="auto">
          <a:xfrm>
            <a:off x="158750" y="3581400"/>
            <a:ext cx="4635500" cy="411163"/>
          </a:xfrm>
          <a:prstGeom prst="roundRect">
            <a:avLst>
              <a:gd name="adj" fmla="val 16667"/>
            </a:avLst>
          </a:prstGeom>
          <a:solidFill>
            <a:schemeClr val="tx2"/>
          </a:solidFill>
          <a:ln w="25400" algn="ctr">
            <a:noFill/>
            <a:miter lim="800000"/>
            <a:headEnd/>
            <a:tailEnd/>
          </a:ln>
        </p:spPr>
        <p:txBody>
          <a:bodyPr anchor="ctr"/>
          <a:lstStyle/>
          <a:p>
            <a:pPr algn="ctr">
              <a:defRPr/>
            </a:pPr>
            <a:r>
              <a:rPr lang="en-US" sz="1400" b="1" i="0" dirty="0">
                <a:solidFill>
                  <a:srgbClr val="FFFFFF"/>
                </a:solidFill>
                <a:latin typeface="Calibri"/>
              </a:rPr>
              <a:t>Weakness</a:t>
            </a:r>
          </a:p>
        </p:txBody>
      </p:sp>
      <p:sp>
        <p:nvSpPr>
          <p:cNvPr id="6" name="Rectangle 5"/>
          <p:cNvSpPr/>
          <p:nvPr/>
        </p:nvSpPr>
        <p:spPr>
          <a:xfrm>
            <a:off x="158750" y="4038600"/>
            <a:ext cx="4635500" cy="1524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lgn="just">
              <a:buFont typeface="Wingdings" pitchFamily="2" charset="2"/>
              <a:buChar char="§"/>
              <a:defRPr/>
            </a:pPr>
            <a:r>
              <a:rPr lang="en-US" sz="1200" i="0" dirty="0" smtClean="0">
                <a:solidFill>
                  <a:prstClr val="black"/>
                </a:solidFill>
              </a:rPr>
              <a:t>The </a:t>
            </a:r>
            <a:r>
              <a:rPr lang="en-US" sz="1200" i="0" dirty="0">
                <a:solidFill>
                  <a:prstClr val="black"/>
                </a:solidFill>
              </a:rPr>
              <a:t>attrition rate for IT services in the fourth quarter of 2013 has been reported as 14.9%, which was around 14.2% in the </a:t>
            </a:r>
            <a:r>
              <a:rPr lang="en-US" sz="1200" i="0" dirty="0" smtClean="0">
                <a:solidFill>
                  <a:prstClr val="black"/>
                </a:solidFill>
              </a:rPr>
              <a:t>fourth </a:t>
            </a:r>
            <a:r>
              <a:rPr lang="en-US" sz="1200" i="0" dirty="0">
                <a:solidFill>
                  <a:prstClr val="black"/>
                </a:solidFill>
              </a:rPr>
              <a:t>quarter</a:t>
            </a:r>
            <a:r>
              <a:rPr lang="en-US" sz="1200" i="0" dirty="0" smtClean="0">
                <a:solidFill>
                  <a:prstClr val="black"/>
                </a:solidFill>
              </a:rPr>
              <a:t>.</a:t>
            </a:r>
          </a:p>
          <a:p>
            <a:pPr marL="171450" indent="-171450" algn="just">
              <a:buFont typeface="Wingdings" pitchFamily="2" charset="2"/>
              <a:buChar char="§"/>
              <a:defRPr/>
            </a:pPr>
            <a:r>
              <a:rPr lang="en-US" i="0" dirty="0" smtClean="0">
                <a:solidFill>
                  <a:schemeClr val="tx1"/>
                </a:solidFill>
              </a:rPr>
              <a:t>Overly aggressive acquisition brings risks of additional staff in high-cost geographies.</a:t>
            </a:r>
            <a:endParaRPr lang="en-US" i="0" dirty="0" smtClean="0">
              <a:solidFill>
                <a:schemeClr val="tx1"/>
              </a:solidFill>
              <a:latin typeface="Calibri" pitchFamily="34" charset="0"/>
              <a:ea typeface="Calibri"/>
              <a:cs typeface="Arial" pitchFamily="34" charset="0"/>
            </a:endParaRPr>
          </a:p>
          <a:p>
            <a:pPr marL="171450" indent="-171450" algn="just">
              <a:buFont typeface="Wingdings" pitchFamily="2" charset="2"/>
              <a:buChar char="§"/>
              <a:defRPr/>
            </a:pPr>
            <a:r>
              <a:rPr lang="en-US" i="0" dirty="0" smtClean="0">
                <a:solidFill>
                  <a:schemeClr val="tx1"/>
                </a:solidFill>
              </a:rPr>
              <a:t>Financial slowdown has impacted the High Tech overall growth</a:t>
            </a:r>
            <a:r>
              <a:rPr lang="en-US" i="0" dirty="0" smtClean="0">
                <a:solidFill>
                  <a:schemeClr val="tx1"/>
                </a:solidFill>
              </a:rPr>
              <a:t>.</a:t>
            </a:r>
          </a:p>
          <a:p>
            <a:pPr marL="171450" indent="-171450" algn="just">
              <a:buFont typeface="Wingdings" pitchFamily="2" charset="2"/>
              <a:buChar char="§"/>
              <a:defRPr/>
            </a:pPr>
            <a:endParaRPr lang="en-US" i="0" dirty="0" smtClean="0">
              <a:solidFill>
                <a:schemeClr val="tx1"/>
              </a:solidFill>
            </a:endParaRPr>
          </a:p>
          <a:p>
            <a:pPr marL="171450" indent="-171450" algn="just">
              <a:defRPr/>
            </a:pPr>
            <a:endParaRPr lang="en-US" i="0" dirty="0" smtClean="0">
              <a:solidFill>
                <a:schemeClr val="tx1"/>
              </a:solidFill>
              <a:latin typeface="Calibri" pitchFamily="34" charset="0"/>
              <a:ea typeface="Calibri"/>
              <a:cs typeface="Arial" pitchFamily="34" charset="0"/>
            </a:endParaRPr>
          </a:p>
        </p:txBody>
      </p:sp>
      <p:sp>
        <p:nvSpPr>
          <p:cNvPr id="7" name="Rectangle 6"/>
          <p:cNvSpPr/>
          <p:nvPr/>
        </p:nvSpPr>
        <p:spPr>
          <a:xfrm>
            <a:off x="5035550" y="1177711"/>
            <a:ext cx="3956050" cy="1794089"/>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lgn="just">
              <a:buFont typeface="Arial" pitchFamily="34" charset="0"/>
              <a:buChar char="•"/>
              <a:defRPr/>
            </a:pPr>
            <a:r>
              <a:rPr lang="en-US" sz="1200" i="0" dirty="0">
                <a:solidFill>
                  <a:prstClr val="black"/>
                </a:solidFill>
                <a:latin typeface="+mj-lt"/>
              </a:rPr>
              <a:t>HCL Has been focusing on technology led business process transformation' </a:t>
            </a:r>
          </a:p>
          <a:p>
            <a:pPr marL="114300" indent="-114300">
              <a:lnSpc>
                <a:spcPct val="115000"/>
              </a:lnSpc>
              <a:buFont typeface="Arial" pitchFamily="34" charset="0"/>
              <a:buChar char="•"/>
              <a:tabLst>
                <a:tab pos="168275" algn="l"/>
              </a:tabLst>
            </a:pPr>
            <a:r>
              <a:rPr lang="en-US" i="0" dirty="0" smtClean="0">
                <a:solidFill>
                  <a:schemeClr val="tx1"/>
                </a:solidFill>
                <a:latin typeface="Calibri" pitchFamily="34" charset="0"/>
                <a:cs typeface="Arial" charset="0"/>
              </a:rPr>
              <a:t>Positive outlook for IT services as outsourcing industry is expected to reach $175 bn by 2020 (NASSCOM)</a:t>
            </a:r>
          </a:p>
          <a:p>
            <a:pPr marL="115888" indent="-115888">
              <a:spcBef>
                <a:spcPct val="50000"/>
              </a:spcBef>
              <a:buFont typeface="Arial" pitchFamily="34" charset="0"/>
              <a:buChar char="•"/>
            </a:pPr>
            <a:r>
              <a:rPr lang="en-US" i="0" dirty="0" smtClean="0">
                <a:solidFill>
                  <a:schemeClr val="tx1"/>
                </a:solidFill>
              </a:rPr>
              <a:t>Growing SaaS market &amp; Emergence of Cloud computing has opened lots of opportunity to HCL to aim</a:t>
            </a:r>
            <a:r>
              <a:rPr lang="en-US" i="0" dirty="0" smtClean="0">
                <a:solidFill>
                  <a:schemeClr val="tx1"/>
                </a:solidFill>
              </a:rPr>
              <a:t>.</a:t>
            </a:r>
          </a:p>
          <a:p>
            <a:pPr marL="115888" indent="-115888">
              <a:spcBef>
                <a:spcPct val="50000"/>
              </a:spcBef>
              <a:buFont typeface="Arial" pitchFamily="34" charset="0"/>
              <a:buChar char="•"/>
            </a:pPr>
            <a:r>
              <a:rPr lang="en-US" i="0" dirty="0" smtClean="0">
                <a:solidFill>
                  <a:schemeClr val="tx1"/>
                </a:solidFill>
                <a:latin typeface="Calibri" pitchFamily="34" charset="0"/>
                <a:cs typeface="Arial" charset="0"/>
              </a:rPr>
              <a:t>Improving scenario in Hi-Tech industry can be a big opportunity for HCL to grab &amp; move up the ladder.</a:t>
            </a:r>
            <a:endParaRPr lang="en-US" i="0" dirty="0" smtClean="0">
              <a:solidFill>
                <a:schemeClr val="tx1"/>
              </a:solidFill>
              <a:latin typeface="Calibri" pitchFamily="34" charset="0"/>
              <a:cs typeface="Arial" charset="0"/>
            </a:endParaRPr>
          </a:p>
        </p:txBody>
      </p:sp>
      <p:sp>
        <p:nvSpPr>
          <p:cNvPr id="8" name="Rectangle 7"/>
          <p:cNvSpPr/>
          <p:nvPr/>
        </p:nvSpPr>
        <p:spPr>
          <a:xfrm>
            <a:off x="5045075" y="4045033"/>
            <a:ext cx="3956050" cy="1822367"/>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lgn="just">
              <a:buFont typeface="Arial" pitchFamily="34" charset="0"/>
              <a:buChar char="•"/>
              <a:defRPr/>
            </a:pPr>
            <a:r>
              <a:rPr lang="en-US" sz="1200" i="0" dirty="0" smtClean="0">
                <a:solidFill>
                  <a:prstClr val="black"/>
                </a:solidFill>
              </a:rPr>
              <a:t>Almost 86% </a:t>
            </a:r>
            <a:r>
              <a:rPr lang="en-US" sz="1200" i="0" dirty="0">
                <a:solidFill>
                  <a:prstClr val="black"/>
                </a:solidFill>
              </a:rPr>
              <a:t>of HCL’s business comes from Americas and </a:t>
            </a:r>
            <a:r>
              <a:rPr lang="en-US" sz="1200" i="0" dirty="0" smtClean="0">
                <a:solidFill>
                  <a:prstClr val="black"/>
                </a:solidFill>
              </a:rPr>
              <a:t>Europe. Any </a:t>
            </a:r>
            <a:r>
              <a:rPr lang="en-US" sz="1200" i="0" dirty="0">
                <a:solidFill>
                  <a:prstClr val="black"/>
                </a:solidFill>
              </a:rPr>
              <a:t>negative change in these markets could impact HCL’s business severely</a:t>
            </a:r>
            <a:r>
              <a:rPr lang="en-US" sz="1200" i="0" dirty="0" smtClean="0">
                <a:solidFill>
                  <a:prstClr val="black"/>
                </a:solidFill>
              </a:rPr>
              <a:t>.</a:t>
            </a:r>
          </a:p>
          <a:p>
            <a:pPr marL="114300" indent="-114300">
              <a:lnSpc>
                <a:spcPct val="115000"/>
              </a:lnSpc>
              <a:spcBef>
                <a:spcPts val="0"/>
              </a:spcBef>
              <a:spcAft>
                <a:spcPts val="0"/>
              </a:spcAft>
              <a:buFont typeface="Arial" pitchFamily="34" charset="0"/>
              <a:buChar char="•"/>
              <a:defRPr/>
            </a:pPr>
            <a:r>
              <a:rPr lang="en-US" i="0" dirty="0" smtClean="0">
                <a:solidFill>
                  <a:schemeClr val="tx1"/>
                </a:solidFill>
                <a:latin typeface="Calibri" pitchFamily="34" charset="0"/>
                <a:ea typeface="Calibri"/>
                <a:cs typeface="Arial" pitchFamily="34" charset="0"/>
              </a:rPr>
              <a:t>Rising wage inflation in India leading to margin pressure</a:t>
            </a:r>
          </a:p>
          <a:p>
            <a:pPr marL="114300" indent="-114300">
              <a:lnSpc>
                <a:spcPct val="115000"/>
              </a:lnSpc>
              <a:spcBef>
                <a:spcPts val="0"/>
              </a:spcBef>
              <a:spcAft>
                <a:spcPts val="0"/>
              </a:spcAft>
              <a:buFont typeface="Arial" pitchFamily="34" charset="0"/>
              <a:buChar char="•"/>
              <a:defRPr/>
            </a:pPr>
            <a:r>
              <a:rPr lang="en-US" i="0" dirty="0" smtClean="0">
                <a:solidFill>
                  <a:schemeClr val="tx1"/>
                </a:solidFill>
                <a:cs typeface="Arial"/>
              </a:rPr>
              <a:t>Hi Tech industry is characterized by cyclic demand and shorter life cycle</a:t>
            </a:r>
          </a:p>
          <a:p>
            <a:pPr marL="114300" indent="-114300">
              <a:lnSpc>
                <a:spcPct val="115000"/>
              </a:lnSpc>
              <a:spcBef>
                <a:spcPts val="0"/>
              </a:spcBef>
              <a:spcAft>
                <a:spcPts val="0"/>
              </a:spcAft>
              <a:buFont typeface="Arial" pitchFamily="34" charset="0"/>
              <a:buChar char="•"/>
              <a:defRPr/>
            </a:pPr>
            <a:r>
              <a:rPr lang="en-US" i="0" dirty="0" smtClean="0">
                <a:solidFill>
                  <a:schemeClr val="tx1"/>
                </a:solidFill>
                <a:cs typeface="Arial"/>
              </a:rPr>
              <a:t>Intense competition in Hi Tech segment from low cost service providers such as TCS, Wipro.</a:t>
            </a:r>
            <a:endParaRPr lang="en-US" i="0" dirty="0" smtClean="0">
              <a:solidFill>
                <a:schemeClr val="tx1"/>
              </a:solidFill>
              <a:ea typeface="Calibri"/>
              <a:cs typeface="Arial" pitchFamily="34" charset="0"/>
            </a:endParaRPr>
          </a:p>
        </p:txBody>
      </p:sp>
      <p:sp>
        <p:nvSpPr>
          <p:cNvPr id="9" name="Rectangle 8"/>
          <p:cNvSpPr/>
          <p:nvPr/>
        </p:nvSpPr>
        <p:spPr>
          <a:xfrm>
            <a:off x="147638" y="1163968"/>
            <a:ext cx="4635500" cy="2308324"/>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marL="119063" indent="-119063" algn="just">
              <a:buFontTx/>
              <a:buChar char="•"/>
              <a:defRPr/>
            </a:pPr>
            <a:r>
              <a:rPr lang="en-US" sz="1200" i="0" dirty="0">
                <a:solidFill>
                  <a:prstClr val="black"/>
                </a:solidFill>
                <a:latin typeface="Calibri" pitchFamily="34" charset="0"/>
                <a:cs typeface="Calibri" pitchFamily="34" charset="0"/>
              </a:rPr>
              <a:t>In financial year 2012-13, HCL Tech has registered more than 50% of growth in profit, </a:t>
            </a:r>
            <a:r>
              <a:rPr lang="en-US" i="0" dirty="0" smtClean="0">
                <a:solidFill>
                  <a:prstClr val="black"/>
                </a:solidFill>
                <a:latin typeface="Calibri" pitchFamily="34" charset="0"/>
                <a:cs typeface="Calibri" pitchFamily="34" charset="0"/>
              </a:rPr>
              <a:t>Manufacturing vertical where High Tech has been reported has shown a good growth &amp; large revenue portion</a:t>
            </a:r>
            <a:r>
              <a:rPr lang="en-US" sz="1200" i="0" dirty="0" smtClean="0">
                <a:solidFill>
                  <a:prstClr val="black"/>
                </a:solidFill>
                <a:latin typeface="Calibri" pitchFamily="34" charset="0"/>
                <a:cs typeface="Calibri" pitchFamily="34" charset="0"/>
              </a:rPr>
              <a:t>.</a:t>
            </a:r>
          </a:p>
          <a:p>
            <a:pPr marL="119063" indent="-119063" algn="just">
              <a:buFontTx/>
              <a:buChar char="•"/>
              <a:defRPr/>
            </a:pPr>
            <a:r>
              <a:rPr lang="en-US" i="0" dirty="0" smtClean="0">
                <a:solidFill>
                  <a:prstClr val="black"/>
                </a:solidFill>
                <a:latin typeface="Calibri" pitchFamily="34" charset="0"/>
                <a:cs typeface="Calibri" pitchFamily="34" charset="0"/>
              </a:rPr>
              <a:t>HCL has strong competency in all sub segments of High Tech like ISV, consumer electronics,professional services. The solutions offered in different sector reflect that.</a:t>
            </a:r>
          </a:p>
          <a:p>
            <a:pPr marL="119063" indent="-119063" algn="just">
              <a:buFontTx/>
              <a:buChar char="•"/>
              <a:defRPr/>
            </a:pPr>
            <a:r>
              <a:rPr lang="en-US" sz="1200" i="0" dirty="0" smtClean="0">
                <a:solidFill>
                  <a:prstClr val="black"/>
                </a:solidFill>
                <a:latin typeface="Calibri" pitchFamily="34" charset="0"/>
                <a:cs typeface="Calibri" pitchFamily="34" charset="0"/>
              </a:rPr>
              <a:t>HCL is placed at the leadership zone in research &amp; development as per zinnov latest research  for all High Tech sub segments. </a:t>
            </a:r>
            <a:endParaRPr lang="en-US" sz="1200" i="0" dirty="0">
              <a:solidFill>
                <a:prstClr val="black"/>
              </a:solidFill>
              <a:latin typeface="Calibri" pitchFamily="34" charset="0"/>
              <a:cs typeface="Calibri" pitchFamily="34" charset="0"/>
            </a:endParaRPr>
          </a:p>
          <a:p>
            <a:pPr marL="119063" indent="-119063" algn="just">
              <a:buFontTx/>
              <a:buChar char="•"/>
              <a:defRPr/>
            </a:pPr>
            <a:r>
              <a:rPr lang="en-US" sz="1200" i="0" dirty="0" smtClean="0">
                <a:solidFill>
                  <a:prstClr val="black"/>
                </a:solidFill>
                <a:latin typeface="Calibri" pitchFamily="34" charset="0"/>
                <a:cs typeface="Calibri" pitchFamily="34" charset="0"/>
              </a:rPr>
              <a:t>HCL </a:t>
            </a:r>
            <a:r>
              <a:rPr lang="en-US" sz="1200" i="0" dirty="0">
                <a:solidFill>
                  <a:prstClr val="black"/>
                </a:solidFill>
                <a:latin typeface="Calibri" pitchFamily="34" charset="0"/>
                <a:cs typeface="Calibri" pitchFamily="34" charset="0"/>
              </a:rPr>
              <a:t>has been focusing on technology led business process </a:t>
            </a:r>
            <a:r>
              <a:rPr lang="en-US" sz="1200" i="0" dirty="0" smtClean="0">
                <a:solidFill>
                  <a:prstClr val="black"/>
                </a:solidFill>
                <a:latin typeface="Calibri" pitchFamily="34" charset="0"/>
                <a:cs typeface="Calibri" pitchFamily="34" charset="0"/>
              </a:rPr>
              <a:t>transformation</a:t>
            </a:r>
            <a:r>
              <a:rPr lang="en-US" i="0" dirty="0" smtClean="0">
                <a:solidFill>
                  <a:prstClr val="black"/>
                </a:solidFill>
                <a:latin typeface="Calibri" pitchFamily="34" charset="0"/>
                <a:cs typeface="Calibri" pitchFamily="34" charset="0"/>
              </a:rPr>
              <a:t>.</a:t>
            </a:r>
          </a:p>
          <a:p>
            <a:pPr marL="119063" indent="-119063" algn="just">
              <a:buFontTx/>
              <a:buChar char="•"/>
              <a:defRPr/>
            </a:pPr>
            <a:r>
              <a:rPr lang="en-US" i="0" dirty="0" smtClean="0">
                <a:solidFill>
                  <a:schemeClr val="tx1"/>
                </a:solidFill>
              </a:rPr>
              <a:t>Axon acquisition considered a silver bullet which make HCL’s SAP service stronger than earlier.</a:t>
            </a:r>
            <a:endParaRPr lang="en-US" i="0" dirty="0" smtClean="0">
              <a:solidFill>
                <a:schemeClr val="tx1"/>
              </a:solidFill>
              <a:latin typeface="Calibri" pitchFamily="34" charset="0"/>
              <a:cs typeface="Calibri" pitchFamily="34" charset="0"/>
            </a:endParaRPr>
          </a:p>
        </p:txBody>
      </p:sp>
      <p:sp>
        <p:nvSpPr>
          <p:cNvPr id="10" name="Text Box 3"/>
          <p:cNvSpPr txBox="1">
            <a:spLocks noChangeArrowheads="1"/>
          </p:cNvSpPr>
          <p:nvPr/>
        </p:nvSpPr>
        <p:spPr bwMode="auto">
          <a:xfrm>
            <a:off x="457200" y="92075"/>
            <a:ext cx="6248400" cy="476250"/>
          </a:xfrm>
          <a:prstGeom prst="rect">
            <a:avLst/>
          </a:prstGeom>
          <a:noFill/>
          <a:ln w="9525">
            <a:noFill/>
            <a:round/>
            <a:headEnd/>
            <a:tailEnd/>
          </a:ln>
        </p:spPr>
        <p:txBody>
          <a:bodyPr/>
          <a:lstStyle/>
          <a:p>
            <a:pPr algn="ctr" defTabSz="457200">
              <a:lnSpc>
                <a:spcPct val="11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i="0" dirty="0">
                <a:solidFill>
                  <a:schemeClr val="bg1"/>
                </a:solidFill>
                <a:latin typeface="Myadpro"/>
              </a:rPr>
              <a:t>                      </a:t>
            </a:r>
            <a:r>
              <a:rPr lang="en-US" sz="2400" b="1" i="0" dirty="0">
                <a:solidFill>
                  <a:schemeClr val="bg1"/>
                </a:solidFill>
                <a:latin typeface="Myadpro"/>
              </a:rPr>
              <a:t>SWOT Analysis </a:t>
            </a:r>
            <a:endParaRPr lang="en-US" sz="1400" b="1" i="0" dirty="0">
              <a:solidFill>
                <a:schemeClr val="bg1"/>
              </a:solidFill>
              <a:latin typeface="Myadpro"/>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362200"/>
            <a:ext cx="5943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i="0" dirty="0" smtClean="0">
                <a:latin typeface="Aharoni" pitchFamily="2" charset="-79"/>
                <a:cs typeface="Aharoni" pitchFamily="2" charset="-79"/>
              </a:rPr>
              <a:t>HCL Hi-Tech: Key Executives &amp; Profiles </a:t>
            </a:r>
            <a:endParaRPr lang="en-US" sz="2400" i="0" dirty="0">
              <a:latin typeface="Aharoni" pitchFamily="2" charset="-79"/>
              <a:cs typeface="Aharoni" pitchFamily="2" charset="-79"/>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cs typeface="Arial" pitchFamily="34" charset="0"/>
              </a:rPr>
              <a:t>Key Executives and Profiles </a:t>
            </a:r>
            <a:endParaRPr lang="en-US" sz="2400" b="1" i="0" dirty="0">
              <a:latin typeface="Myadpro"/>
              <a:cs typeface="Arial" pitchFamily="34" charset="0"/>
            </a:endParaRPr>
          </a:p>
        </p:txBody>
      </p:sp>
      <p:sp>
        <p:nvSpPr>
          <p:cNvPr id="3" name="Text Box 59"/>
          <p:cNvSpPr txBox="1">
            <a:spLocks noChangeArrowheads="1"/>
          </p:cNvSpPr>
          <p:nvPr/>
        </p:nvSpPr>
        <p:spPr bwMode="auto">
          <a:xfrm>
            <a:off x="1143000" y="880408"/>
            <a:ext cx="7924800" cy="3231654"/>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marL="0" lvl="3"/>
            <a:r>
              <a:rPr lang="en-US" sz="1200" b="1" i="0" dirty="0" smtClean="0"/>
              <a:t>Karthik Narain–Vice president &amp; Vertical Head Hi-Tech</a:t>
            </a:r>
          </a:p>
          <a:p>
            <a:pPr marL="0" lvl="3"/>
            <a:r>
              <a:rPr lang="en-US" b="1" i="0" dirty="0" smtClean="0">
                <a:solidFill>
                  <a:srgbClr val="00B0F0"/>
                </a:solidFill>
              </a:rPr>
              <a:t>Career Path:</a:t>
            </a:r>
          </a:p>
          <a:p>
            <a:pPr marL="0" lvl="3">
              <a:buFont typeface="Wingdings" pitchFamily="2" charset="2"/>
              <a:buChar char="Ø"/>
            </a:pPr>
            <a:r>
              <a:rPr lang="en-US" i="0" dirty="0" smtClean="0"/>
              <a:t>Responsibility for managing the High Tech business for HCL. </a:t>
            </a:r>
          </a:p>
          <a:p>
            <a:pPr marL="0" lvl="3">
              <a:buFont typeface="Wingdings" pitchFamily="2" charset="2"/>
              <a:buChar char="Ø"/>
            </a:pPr>
            <a:r>
              <a:rPr lang="en-US" i="0" dirty="0" smtClean="0"/>
              <a:t>Heading a P&amp;L of $150M in delivering IT services.</a:t>
            </a:r>
          </a:p>
          <a:p>
            <a:pPr marL="0" lvl="3">
              <a:buFont typeface="Wingdings" pitchFamily="2" charset="2"/>
              <a:buChar char="Ø"/>
            </a:pPr>
            <a:r>
              <a:rPr lang="en-US" i="0" dirty="0" smtClean="0"/>
              <a:t>Responsible for creation of business plan, sales and marketing strategy for High Tech business in North America.</a:t>
            </a:r>
          </a:p>
          <a:p>
            <a:pPr marL="0" lvl="3">
              <a:buFont typeface="Wingdings" pitchFamily="2" charset="2"/>
              <a:buChar char="Ø"/>
            </a:pPr>
            <a:r>
              <a:rPr lang="en-US" i="0" dirty="0" smtClean="0"/>
              <a:t>Earlier he was associated with Infosys &amp; TCS.</a:t>
            </a:r>
          </a:p>
          <a:p>
            <a:pPr marL="0" lvl="3"/>
            <a:r>
              <a:rPr lang="en-US" b="1" i="0" dirty="0" smtClean="0">
                <a:solidFill>
                  <a:srgbClr val="00B0F0"/>
                </a:solidFill>
              </a:rPr>
              <a:t>Education:</a:t>
            </a:r>
          </a:p>
          <a:p>
            <a:pPr fontAlgn="ctr"/>
            <a:r>
              <a:rPr lang="en-US" b="1" i="0" dirty="0" smtClean="0"/>
              <a:t>Bharathidasan University</a:t>
            </a:r>
          </a:p>
          <a:p>
            <a:r>
              <a:rPr lang="en-US" i="0" dirty="0" smtClean="0"/>
              <a:t>Masters, Information Systems and Management</a:t>
            </a:r>
          </a:p>
          <a:p>
            <a:r>
              <a:rPr lang="en-US" i="0" dirty="0" smtClean="0"/>
              <a:t>1997 – 1998</a:t>
            </a:r>
          </a:p>
          <a:p>
            <a:pPr fontAlgn="ctr"/>
            <a:r>
              <a:rPr lang="en-US" b="1" i="0" dirty="0" smtClean="0"/>
              <a:t>Institute of Cost and Works Accountants of India - ICWAI</a:t>
            </a:r>
          </a:p>
          <a:p>
            <a:r>
              <a:rPr lang="en-US" i="0" dirty="0" smtClean="0"/>
              <a:t>Intermediate, Cost and Management Accounting</a:t>
            </a:r>
          </a:p>
          <a:p>
            <a:r>
              <a:rPr lang="en-US" i="0" dirty="0" smtClean="0"/>
              <a:t>1993 – 1996</a:t>
            </a:r>
          </a:p>
          <a:p>
            <a:pPr fontAlgn="ctr"/>
            <a:r>
              <a:rPr lang="en-US" b="1" i="0" dirty="0" smtClean="0"/>
              <a:t>University of Madras</a:t>
            </a:r>
          </a:p>
          <a:p>
            <a:r>
              <a:rPr lang="en-US" i="0" dirty="0" smtClean="0"/>
              <a:t>Bachelors, Commerce and Management</a:t>
            </a:r>
            <a:r>
              <a:rPr lang="en-US" sz="1200" b="1" i="0" dirty="0" smtClean="0"/>
              <a:t> </a:t>
            </a:r>
          </a:p>
          <a:p>
            <a:r>
              <a:rPr lang="en-US" b="1" i="0" dirty="0" smtClean="0"/>
              <a:t>LinkedIn profile:</a:t>
            </a:r>
          </a:p>
          <a:p>
            <a:r>
              <a:rPr lang="en-US" i="0" dirty="0" smtClean="0">
                <a:hlinkClick r:id="rId2"/>
              </a:rPr>
              <a:t>http://www.linkedin.com/pub/karthik-narain/4/949/6b4</a:t>
            </a:r>
            <a:endParaRPr lang="en-US" b="1" i="0" dirty="0" smtClean="0"/>
          </a:p>
        </p:txBody>
      </p:sp>
      <p:pic>
        <p:nvPicPr>
          <p:cNvPr id="2050" name="Picture 2" descr="Karthik Narain"/>
          <p:cNvPicPr>
            <a:picLocks noChangeAspect="1" noChangeArrowheads="1"/>
          </p:cNvPicPr>
          <p:nvPr/>
        </p:nvPicPr>
        <p:blipFill>
          <a:blip r:embed="rId3" cstate="print"/>
          <a:srcRect/>
          <a:stretch>
            <a:fillRect/>
          </a:stretch>
        </p:blipFill>
        <p:spPr bwMode="auto">
          <a:xfrm>
            <a:off x="152400" y="1752600"/>
            <a:ext cx="990600" cy="1219200"/>
          </a:xfrm>
          <a:prstGeom prst="rect">
            <a:avLst/>
          </a:prstGeom>
          <a:noFill/>
        </p:spPr>
      </p:pic>
      <p:sp>
        <p:nvSpPr>
          <p:cNvPr id="5" name="Text Box 59"/>
          <p:cNvSpPr txBox="1">
            <a:spLocks noChangeArrowheads="1"/>
          </p:cNvSpPr>
          <p:nvPr/>
        </p:nvSpPr>
        <p:spPr bwMode="auto">
          <a:xfrm>
            <a:off x="1143000" y="4572000"/>
            <a:ext cx="7924800" cy="13716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r>
              <a:rPr lang="en-US" b="1" i="0" dirty="0" smtClean="0"/>
              <a:t>Rajan Bedi-Presales Head for Hi-tech and Manufacturing Engineering Services</a:t>
            </a:r>
            <a:endParaRPr lang="en-US" sz="1200" b="1" dirty="0"/>
          </a:p>
          <a:p>
            <a:pPr marL="0" lvl="3"/>
            <a:r>
              <a:rPr lang="en-US" sz="1200" b="1" dirty="0" smtClean="0">
                <a:latin typeface="+mn-lt"/>
              </a:rPr>
              <a:t> </a:t>
            </a:r>
            <a:endParaRPr lang="en-US" sz="1200" dirty="0" smtClean="0">
              <a:latin typeface="+mn-lt"/>
            </a:endParaRPr>
          </a:p>
          <a:p>
            <a:pPr marL="171450" indent="-171450">
              <a:buFont typeface="Wingdings" panose="05000000000000000000" pitchFamily="2" charset="2"/>
              <a:buChar char="§"/>
            </a:pPr>
            <a:r>
              <a:rPr lang="en-IN" sz="1200" i="0" dirty="0" smtClean="0">
                <a:latin typeface="+mn-lt"/>
              </a:rPr>
              <a:t>He earlier has worked with HCL-Axon &amp; ITC Infotech.</a:t>
            </a:r>
          </a:p>
          <a:p>
            <a:pPr marL="171450" indent="-171450">
              <a:buFont typeface="Wingdings" panose="05000000000000000000" pitchFamily="2" charset="2"/>
              <a:buChar char="§"/>
            </a:pPr>
            <a:r>
              <a:rPr lang="en-IN" sz="1200" i="0" dirty="0" smtClean="0">
                <a:latin typeface="+mn-lt"/>
              </a:rPr>
              <a:t>Rajan holds </a:t>
            </a:r>
            <a:r>
              <a:rPr lang="en-IN" i="0" dirty="0" smtClean="0"/>
              <a:t>MBA from IMT, Ghaziabad.</a:t>
            </a:r>
          </a:p>
          <a:p>
            <a:pPr marL="171450" indent="-171450"/>
            <a:r>
              <a:rPr lang="en-US" b="1" i="0" dirty="0" smtClean="0"/>
              <a:t>LinkedIn profile:</a:t>
            </a:r>
          </a:p>
          <a:p>
            <a:pPr marL="0" lvl="3"/>
            <a:r>
              <a:rPr lang="en-US" i="0" dirty="0" smtClean="0">
                <a:hlinkClick r:id="rId4"/>
              </a:rPr>
              <a:t>http://www.linkedin.com/pub/rajan-bedi/1/622/422</a:t>
            </a:r>
            <a:endParaRPr lang="en-US" sz="1200" i="0" dirty="0" smtClean="0">
              <a:latin typeface="+mn-lt"/>
            </a:endParaRPr>
          </a:p>
          <a:p>
            <a:pPr marL="0" lvl="3">
              <a:buFont typeface="Wingdings" pitchFamily="2" charset="2"/>
              <a:buChar char="Ø"/>
            </a:pPr>
            <a:endParaRPr lang="en-US" sz="1200" dirty="0" smtClean="0">
              <a:latin typeface="+mn-lt"/>
            </a:endParaRPr>
          </a:p>
          <a:p>
            <a:pPr marL="0" lvl="3"/>
            <a:endParaRPr lang="en-US" sz="1200" i="0" dirty="0" smtClean="0">
              <a:latin typeface="+mn-lt"/>
            </a:endParaRPr>
          </a:p>
          <a:p>
            <a:pPr marL="0" lvl="3"/>
            <a:endParaRPr lang="en-US" sz="1200" i="0" dirty="0" smtClean="0">
              <a:latin typeface="+mn-lt"/>
            </a:endParaRPr>
          </a:p>
        </p:txBody>
      </p:sp>
      <p:pic>
        <p:nvPicPr>
          <p:cNvPr id="2052" name="Picture 4" descr="Rajan Bedi"/>
          <p:cNvPicPr>
            <a:picLocks noChangeAspect="1" noChangeArrowheads="1"/>
          </p:cNvPicPr>
          <p:nvPr/>
        </p:nvPicPr>
        <p:blipFill>
          <a:blip r:embed="rId5" cstate="print"/>
          <a:srcRect/>
          <a:stretch>
            <a:fillRect/>
          </a:stretch>
        </p:blipFill>
        <p:spPr bwMode="auto">
          <a:xfrm>
            <a:off x="76200" y="4648200"/>
            <a:ext cx="990600" cy="1066800"/>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cs typeface="Arial" pitchFamily="34" charset="0"/>
              </a:rPr>
              <a:t>Key Executives and Profiles </a:t>
            </a:r>
            <a:endParaRPr lang="en-US" sz="2400" b="1" i="0" dirty="0">
              <a:latin typeface="Myadpro"/>
              <a:cs typeface="Arial" pitchFamily="34" charset="0"/>
            </a:endParaRPr>
          </a:p>
        </p:txBody>
      </p:sp>
      <p:sp>
        <p:nvSpPr>
          <p:cNvPr id="3" name="Text Box 59"/>
          <p:cNvSpPr txBox="1">
            <a:spLocks noChangeArrowheads="1"/>
          </p:cNvSpPr>
          <p:nvPr/>
        </p:nvSpPr>
        <p:spPr bwMode="auto">
          <a:xfrm>
            <a:off x="1143000" y="838200"/>
            <a:ext cx="7924800" cy="19812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r>
              <a:rPr lang="en-US" b="1" i="0" dirty="0" smtClean="0"/>
              <a:t>Arun Pai-</a:t>
            </a:r>
            <a:r>
              <a:rPr lang="en-US" i="0" dirty="0" smtClean="0"/>
              <a:t> </a:t>
            </a:r>
            <a:r>
              <a:rPr lang="en-US" b="1" i="0" dirty="0" smtClean="0"/>
              <a:t>Senior Vice President - Global Hi-tech &amp; Manufacturing</a:t>
            </a:r>
          </a:p>
          <a:p>
            <a:pPr>
              <a:buFont typeface="Wingdings" pitchFamily="2" charset="2"/>
              <a:buChar char="Ø"/>
            </a:pPr>
            <a:r>
              <a:rPr lang="en-US" i="0" dirty="0" smtClean="0"/>
              <a:t>Currently heading the Global Hi-tech and Manufacturing vertical with complete P &amp; L responsibility and overseeing the Sales, Pre-Sales, Solutions and Bid teams.</a:t>
            </a:r>
          </a:p>
          <a:p>
            <a:pPr>
              <a:buFont typeface="Wingdings" pitchFamily="2" charset="2"/>
              <a:buChar char="Ø"/>
            </a:pPr>
            <a:r>
              <a:rPr lang="en-US" sz="1200" i="0" dirty="0" smtClean="0"/>
              <a:t>Earlier, he worked with Patni Computer System, Philips.</a:t>
            </a:r>
          </a:p>
          <a:p>
            <a:pPr>
              <a:buFont typeface="Wingdings" pitchFamily="2" charset="2"/>
              <a:buChar char="Ø"/>
            </a:pPr>
            <a:r>
              <a:rPr lang="en-US" i="0" dirty="0" smtClean="0"/>
              <a:t>He did his engineering from IIT Kharagpur.</a:t>
            </a:r>
            <a:endParaRPr lang="en-US" sz="1200" dirty="0" smtClean="0">
              <a:latin typeface="+mn-lt"/>
            </a:endParaRPr>
          </a:p>
          <a:p>
            <a:pPr marL="171450" indent="-171450"/>
            <a:r>
              <a:rPr lang="en-US" b="1" i="0" dirty="0" smtClean="0"/>
              <a:t>LinkedIn profile:</a:t>
            </a:r>
          </a:p>
          <a:p>
            <a:r>
              <a:rPr lang="en-US" i="0" dirty="0" smtClean="0">
                <a:hlinkClick r:id="rId2"/>
              </a:rPr>
              <a:t>http://www.linkedin.com/profile/view?id=2001008&amp;authType=NAME_SEARCH&amp;authToken=91p8&amp;locale=en_US&amp;srchid=2812411291382018283340&amp;srchindex=1&amp;srchtotal=58&amp;trk=vsrp_people_res_name&amp;trkInfo=VSRPsearchId%3A2812411291382018283340%2CVSRPtargetId%3A2001008%2CVSRPcmpt%3Aprimary</a:t>
            </a:r>
            <a:endParaRPr lang="en-US" b="1" i="0" dirty="0" smtClean="0"/>
          </a:p>
          <a:p>
            <a:pPr marL="0" lvl="3">
              <a:buFont typeface="Wingdings" pitchFamily="2" charset="2"/>
              <a:buChar char="Ø"/>
            </a:pPr>
            <a:endParaRPr lang="en-US" sz="1200" dirty="0" smtClean="0">
              <a:latin typeface="+mn-lt"/>
            </a:endParaRPr>
          </a:p>
          <a:p>
            <a:pPr marL="0" lvl="3"/>
            <a:endParaRPr lang="en-US" sz="1200" i="0" dirty="0" smtClean="0">
              <a:latin typeface="+mn-lt"/>
            </a:endParaRPr>
          </a:p>
          <a:p>
            <a:pPr marL="0" lvl="3"/>
            <a:endParaRPr lang="en-US" sz="1200" i="0" dirty="0" smtClean="0">
              <a:latin typeface="+mn-lt"/>
            </a:endParaRPr>
          </a:p>
        </p:txBody>
      </p:sp>
      <p:pic>
        <p:nvPicPr>
          <p:cNvPr id="221186" name="Picture 2" descr="Arun Pai"/>
          <p:cNvPicPr>
            <a:picLocks noChangeAspect="1" noChangeArrowheads="1"/>
          </p:cNvPicPr>
          <p:nvPr/>
        </p:nvPicPr>
        <p:blipFill>
          <a:blip r:embed="rId3" cstate="print"/>
          <a:srcRect/>
          <a:stretch>
            <a:fillRect/>
          </a:stretch>
        </p:blipFill>
        <p:spPr bwMode="auto">
          <a:xfrm>
            <a:off x="152400" y="1219200"/>
            <a:ext cx="990600" cy="1219200"/>
          </a:xfrm>
          <a:prstGeom prst="rect">
            <a:avLst/>
          </a:prstGeom>
          <a:noFill/>
        </p:spPr>
      </p:pic>
      <p:sp>
        <p:nvSpPr>
          <p:cNvPr id="5" name="Text Box 59"/>
          <p:cNvSpPr txBox="1">
            <a:spLocks noChangeArrowheads="1"/>
          </p:cNvSpPr>
          <p:nvPr/>
        </p:nvSpPr>
        <p:spPr bwMode="auto">
          <a:xfrm>
            <a:off x="1143000" y="2904555"/>
            <a:ext cx="7924800" cy="10668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r>
              <a:rPr lang="en-US" b="1" i="0" dirty="0" smtClean="0"/>
              <a:t>Prakash Ijral-</a:t>
            </a:r>
            <a:r>
              <a:rPr lang="en-US" i="0" dirty="0" smtClean="0"/>
              <a:t> </a:t>
            </a:r>
            <a:r>
              <a:rPr lang="en-US" b="1" i="0" dirty="0" smtClean="0"/>
              <a:t>Delivery Unit Head | Enterprise Transformation Services (IV&amp;VS) | Hi-Tech, Manufacturing and TTL verticals</a:t>
            </a:r>
          </a:p>
          <a:p>
            <a:pPr>
              <a:buFont typeface="Wingdings" pitchFamily="2" charset="2"/>
              <a:buChar char="Ø"/>
            </a:pPr>
            <a:r>
              <a:rPr lang="en-US" i="0" dirty="0" smtClean="0"/>
              <a:t>Earlier Prakash was in Symphony Services, Aldata Solution.</a:t>
            </a:r>
          </a:p>
          <a:p>
            <a:pPr>
              <a:buFont typeface="Wingdings" pitchFamily="2" charset="2"/>
              <a:buChar char="Ø"/>
            </a:pPr>
            <a:r>
              <a:rPr lang="en-US" i="0" dirty="0" smtClean="0"/>
              <a:t>He did his MBA from IIM Bangalore.</a:t>
            </a:r>
          </a:p>
          <a:p>
            <a:pPr marL="171450" indent="-171450"/>
            <a:r>
              <a:rPr lang="en-US" b="1" i="0" dirty="0" smtClean="0"/>
              <a:t>LinkedIn profile:</a:t>
            </a:r>
          </a:p>
          <a:p>
            <a:pPr marL="0" lvl="3"/>
            <a:r>
              <a:rPr lang="en-US" i="0" dirty="0" smtClean="0">
                <a:hlinkClick r:id="rId4"/>
              </a:rPr>
              <a:t>http://www.linkedin.com/in/prakashijral</a:t>
            </a:r>
            <a:endParaRPr lang="en-US" sz="1200" i="0" dirty="0" smtClean="0">
              <a:latin typeface="+mn-lt"/>
            </a:endParaRPr>
          </a:p>
          <a:p>
            <a:pPr marL="0" lvl="3"/>
            <a:endParaRPr lang="en-US" sz="1200" i="0" dirty="0" smtClean="0">
              <a:latin typeface="+mn-lt"/>
            </a:endParaRPr>
          </a:p>
          <a:p>
            <a:pPr marL="0" lvl="3"/>
            <a:endParaRPr lang="en-US" sz="1200" i="0" dirty="0" smtClean="0">
              <a:latin typeface="+mn-lt"/>
            </a:endParaRPr>
          </a:p>
        </p:txBody>
      </p:sp>
      <p:pic>
        <p:nvPicPr>
          <p:cNvPr id="221188" name="Picture 4" descr="Prakash Ijral"/>
          <p:cNvPicPr>
            <a:picLocks noChangeAspect="1" noChangeArrowheads="1"/>
          </p:cNvPicPr>
          <p:nvPr/>
        </p:nvPicPr>
        <p:blipFill>
          <a:blip r:embed="rId5" cstate="print"/>
          <a:srcRect/>
          <a:stretch>
            <a:fillRect/>
          </a:stretch>
        </p:blipFill>
        <p:spPr bwMode="auto">
          <a:xfrm>
            <a:off x="152400" y="2980755"/>
            <a:ext cx="990600" cy="838200"/>
          </a:xfrm>
          <a:prstGeom prst="rect">
            <a:avLst/>
          </a:prstGeom>
          <a:noFill/>
        </p:spPr>
      </p:pic>
      <p:sp>
        <p:nvSpPr>
          <p:cNvPr id="7" name="Text Box 59"/>
          <p:cNvSpPr txBox="1">
            <a:spLocks noChangeArrowheads="1"/>
          </p:cNvSpPr>
          <p:nvPr/>
        </p:nvSpPr>
        <p:spPr bwMode="auto">
          <a:xfrm>
            <a:off x="1143000" y="4038600"/>
            <a:ext cx="7924800" cy="10668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r>
              <a:rPr lang="en-US" b="1" i="0" dirty="0" smtClean="0"/>
              <a:t>Abhishek Upadhyaya-Deputy Manager (Hi-tech and Manufacturing Engineering Services)</a:t>
            </a:r>
          </a:p>
          <a:p>
            <a:pPr>
              <a:buFont typeface="Wingdings" pitchFamily="2" charset="2"/>
              <a:buChar char="Ø"/>
            </a:pPr>
            <a:r>
              <a:rPr lang="en-US" i="0" dirty="0" smtClean="0"/>
              <a:t>Earlier Abhishek was in Photon Infotech, Adlabs Films Limited.</a:t>
            </a:r>
          </a:p>
          <a:p>
            <a:pPr>
              <a:buFont typeface="Wingdings" pitchFamily="2" charset="2"/>
              <a:buChar char="Ø"/>
            </a:pPr>
            <a:r>
              <a:rPr lang="en-US" i="0" dirty="0" smtClean="0"/>
              <a:t>He did his MBA from IIM Calcutta.</a:t>
            </a:r>
          </a:p>
          <a:p>
            <a:pPr marL="171450" indent="-171450"/>
            <a:r>
              <a:rPr lang="en-US" b="1" i="0" dirty="0" smtClean="0"/>
              <a:t>LinkedIn profile:</a:t>
            </a:r>
          </a:p>
          <a:p>
            <a:pPr marL="0" lvl="3"/>
            <a:r>
              <a:rPr lang="en-US" i="0" dirty="0" smtClean="0">
                <a:hlinkClick r:id="rId6"/>
              </a:rPr>
              <a:t>http://www.linkedin.com/in/abhishek4455</a:t>
            </a:r>
            <a:endParaRPr lang="en-US" sz="1200" i="0" dirty="0" smtClean="0">
              <a:latin typeface="+mn-lt"/>
            </a:endParaRPr>
          </a:p>
          <a:p>
            <a:pPr marL="0" lvl="3"/>
            <a:endParaRPr lang="en-US" sz="1200" i="0" dirty="0" smtClean="0">
              <a:latin typeface="+mn-lt"/>
            </a:endParaRPr>
          </a:p>
        </p:txBody>
      </p:sp>
      <p:pic>
        <p:nvPicPr>
          <p:cNvPr id="221190" name="Picture 6" descr="Abhishek Upadhyaya"/>
          <p:cNvPicPr>
            <a:picLocks noChangeAspect="1" noChangeArrowheads="1"/>
          </p:cNvPicPr>
          <p:nvPr/>
        </p:nvPicPr>
        <p:blipFill>
          <a:blip r:embed="rId7" cstate="print"/>
          <a:srcRect/>
          <a:stretch>
            <a:fillRect/>
          </a:stretch>
        </p:blipFill>
        <p:spPr bwMode="auto">
          <a:xfrm>
            <a:off x="152400" y="4114800"/>
            <a:ext cx="990600" cy="914400"/>
          </a:xfrm>
          <a:prstGeom prst="rect">
            <a:avLst/>
          </a:prstGeom>
          <a:noFill/>
        </p:spPr>
      </p:pic>
      <p:sp>
        <p:nvSpPr>
          <p:cNvPr id="9" name="Text Box 59"/>
          <p:cNvSpPr txBox="1">
            <a:spLocks noChangeArrowheads="1"/>
          </p:cNvSpPr>
          <p:nvPr/>
        </p:nvSpPr>
        <p:spPr bwMode="auto">
          <a:xfrm>
            <a:off x="1143000" y="5257800"/>
            <a:ext cx="7924800" cy="10668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r>
              <a:rPr lang="en-US" b="1" i="0" dirty="0" smtClean="0"/>
              <a:t>Sanjay Kabra- Hi-tech, Vertical Delivery Head</a:t>
            </a:r>
            <a:r>
              <a:rPr lang="en-US" i="0" dirty="0" smtClean="0"/>
              <a:t> </a:t>
            </a:r>
          </a:p>
          <a:p>
            <a:pPr>
              <a:buFont typeface="Wingdings" pitchFamily="2" charset="2"/>
              <a:buChar char="Ø"/>
            </a:pPr>
            <a:r>
              <a:rPr lang="en-US" i="0" dirty="0" smtClean="0"/>
              <a:t>He did his education from Vani Bharati.</a:t>
            </a:r>
          </a:p>
          <a:p>
            <a:pPr marL="171450" indent="-171450"/>
            <a:r>
              <a:rPr lang="en-US" b="1" i="0" dirty="0" smtClean="0"/>
              <a:t>LinkedIn profile:</a:t>
            </a:r>
          </a:p>
          <a:p>
            <a:pPr marL="0" lvl="3"/>
            <a:r>
              <a:rPr lang="en-US" i="0" dirty="0" smtClean="0">
                <a:hlinkClick r:id="rId8"/>
              </a:rPr>
              <a:t>http://www.linkedin.com/pub/sanjay-kabra/11/701/732</a:t>
            </a:r>
            <a:endParaRPr lang="en-US" sz="1200" i="0" dirty="0" smtClean="0">
              <a:latin typeface="+mn-lt"/>
            </a:endParaRPr>
          </a:p>
        </p:txBody>
      </p:sp>
      <p:pic>
        <p:nvPicPr>
          <p:cNvPr id="221192" name="Picture 8" descr="Sanjay Kabra"/>
          <p:cNvPicPr>
            <a:picLocks noChangeAspect="1" noChangeArrowheads="1"/>
          </p:cNvPicPr>
          <p:nvPr/>
        </p:nvPicPr>
        <p:blipFill>
          <a:blip r:embed="rId9" cstate="print"/>
          <a:srcRect/>
          <a:stretch>
            <a:fillRect/>
          </a:stretch>
        </p:blipFill>
        <p:spPr bwMode="auto">
          <a:xfrm>
            <a:off x="152400" y="5334000"/>
            <a:ext cx="914400" cy="914400"/>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i="0" dirty="0" smtClean="0">
                <a:latin typeface="Myadpro"/>
                <a:cs typeface="Arial" pitchFamily="34" charset="0"/>
              </a:rPr>
              <a:t>Key Executives and Profiles </a:t>
            </a:r>
            <a:endParaRPr lang="en-US" sz="2400" b="1" i="0" dirty="0">
              <a:latin typeface="Myadpro"/>
              <a:cs typeface="Arial" pitchFamily="34" charset="0"/>
            </a:endParaRPr>
          </a:p>
        </p:txBody>
      </p:sp>
      <p:sp>
        <p:nvSpPr>
          <p:cNvPr id="3" name="Text Box 59"/>
          <p:cNvSpPr txBox="1">
            <a:spLocks noChangeArrowheads="1"/>
          </p:cNvSpPr>
          <p:nvPr/>
        </p:nvSpPr>
        <p:spPr bwMode="auto">
          <a:xfrm>
            <a:off x="1143000" y="838200"/>
            <a:ext cx="7924800" cy="20574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r>
              <a:rPr lang="en-US" b="1" i="0" dirty="0" smtClean="0"/>
              <a:t>Sukamal Banerjee -</a:t>
            </a:r>
            <a:r>
              <a:rPr lang="en-US" i="0" dirty="0" smtClean="0"/>
              <a:t> </a:t>
            </a:r>
            <a:r>
              <a:rPr lang="en-US" b="1" i="0" dirty="0" smtClean="0"/>
              <a:t>Head Engineering Services, Hi-Tech &amp; Manufacturing</a:t>
            </a:r>
          </a:p>
          <a:p>
            <a:pPr marL="0" lvl="3">
              <a:buFont typeface="Wingdings" pitchFamily="2" charset="2"/>
              <a:buChar char="Ø"/>
            </a:pPr>
            <a:r>
              <a:rPr lang="en-US" i="0" dirty="0" smtClean="0"/>
              <a:t>He leads HCL’s business in North America and Europe for Hi-Tech and Manufacturing market segments. In his career at HCL he has carried several progressive responsibilities and has been instrumental in creating some of HCL’s Top 5 accounts and large scale partnership agreements with customers. </a:t>
            </a:r>
          </a:p>
          <a:p>
            <a:pPr marL="0" lvl="3">
              <a:buFont typeface="Wingdings" pitchFamily="2" charset="2"/>
              <a:buChar char="Ø"/>
            </a:pPr>
            <a:r>
              <a:rPr lang="en-US" i="0" dirty="0" smtClean="0"/>
              <a:t>He also was responsible for many of the first of its kind relationships with customers covering unique business models, entry into new geographic markets, entry into new vertical market segments and also pioneering wins of new service lines in the North American market. Currently his global team manages a fast growing $ 400 M business. </a:t>
            </a:r>
          </a:p>
          <a:p>
            <a:pPr marL="0" lvl="3">
              <a:buFont typeface="Wingdings" pitchFamily="2" charset="2"/>
              <a:buChar char="Ø"/>
            </a:pPr>
            <a:r>
              <a:rPr lang="en-US" i="0" dirty="0" smtClean="0"/>
              <a:t>Before HCL, he worked as a Software Engineer developing algorithms and software products across several aspects of object modeling and manufacturing outcome optimizations.</a:t>
            </a:r>
          </a:p>
          <a:p>
            <a:pPr marL="0" lvl="3">
              <a:buFont typeface="Wingdings" pitchFamily="2" charset="2"/>
              <a:buChar char="Ø"/>
            </a:pPr>
            <a:r>
              <a:rPr lang="en-US" i="0" dirty="0" smtClean="0"/>
              <a:t>Sukamal has a B.S. in Mechanical Engineer from V.J.T.I, Mumbai and did his MBA from Jamnalal Bajaj Institute, Mumbai.</a:t>
            </a:r>
            <a:endParaRPr lang="en-US" sz="1200" i="0" dirty="0" smtClean="0">
              <a:latin typeface="+mn-lt"/>
            </a:endParaRPr>
          </a:p>
        </p:txBody>
      </p:sp>
      <p:pic>
        <p:nvPicPr>
          <p:cNvPr id="222210" name="Picture 2" descr="avatar for Sukamal Banerjee"/>
          <p:cNvPicPr>
            <a:picLocks noChangeAspect="1" noChangeArrowheads="1"/>
          </p:cNvPicPr>
          <p:nvPr/>
        </p:nvPicPr>
        <p:blipFill>
          <a:blip r:embed="rId2" cstate="print"/>
          <a:srcRect/>
          <a:stretch>
            <a:fillRect/>
          </a:stretch>
        </p:blipFill>
        <p:spPr bwMode="auto">
          <a:xfrm>
            <a:off x="228600" y="1143000"/>
            <a:ext cx="914400" cy="1019175"/>
          </a:xfrm>
          <a:prstGeom prst="rect">
            <a:avLst/>
          </a:prstGeom>
          <a:noFill/>
        </p:spPr>
      </p:pic>
      <p:sp>
        <p:nvSpPr>
          <p:cNvPr id="6" name="Text Box 59"/>
          <p:cNvSpPr txBox="1">
            <a:spLocks noChangeArrowheads="1"/>
          </p:cNvSpPr>
          <p:nvPr/>
        </p:nvSpPr>
        <p:spPr bwMode="auto">
          <a:xfrm>
            <a:off x="1143000" y="3048000"/>
            <a:ext cx="7924800" cy="14478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r>
              <a:rPr lang="en-US" b="1" i="0" dirty="0" smtClean="0"/>
              <a:t>Ratan K-</a:t>
            </a:r>
            <a:r>
              <a:rPr lang="en-US" i="0" dirty="0" smtClean="0"/>
              <a:t> </a:t>
            </a:r>
            <a:r>
              <a:rPr lang="en-US" b="1" i="0" dirty="0" smtClean="0"/>
              <a:t>Sr. Manager - Hi-Tech &amp; Manufacturing</a:t>
            </a:r>
          </a:p>
          <a:p>
            <a:pPr>
              <a:buFont typeface="Wingdings" pitchFamily="2" charset="2"/>
              <a:buChar char="Ø"/>
            </a:pPr>
            <a:r>
              <a:rPr lang="en-US" i="0" dirty="0" smtClean="0"/>
              <a:t>Earlier Ratan was Infinite Computer Solutions, Velankani, Lucent Technology.</a:t>
            </a:r>
          </a:p>
          <a:p>
            <a:pPr>
              <a:buFont typeface="Wingdings" pitchFamily="2" charset="2"/>
              <a:buChar char="Ø"/>
            </a:pPr>
            <a:r>
              <a:rPr lang="en-US" i="0" dirty="0" smtClean="0"/>
              <a:t>He did his MBA from IIM Calcutta.</a:t>
            </a:r>
          </a:p>
          <a:p>
            <a:pPr marL="171450" indent="-171450"/>
            <a:r>
              <a:rPr lang="en-US" b="1" i="0" dirty="0" smtClean="0"/>
              <a:t>LinkedIn profile:</a:t>
            </a:r>
          </a:p>
          <a:p>
            <a:pPr marL="0" lvl="3"/>
            <a:r>
              <a:rPr lang="en-US" i="0" dirty="0" smtClean="0">
                <a:hlinkClick r:id="rId3"/>
              </a:rPr>
              <a:t>http://www.linkedin.com/profile/view?id=17358292&amp;authType=OUT_OF_NETWORK&amp;authToken=gUo2&amp;locale=en_US&amp;srchid=2812411291382019508625&amp;srchindex=2&amp;srchtotal=56&amp;trk=vsrp_people_res_name&amp;trkInfo=VSRPsearchId%3A2812411291382019508625%2CVSRPtargetId%3A17358292%2CVSRPcmpt%3Aprimary</a:t>
            </a:r>
            <a:endParaRPr lang="en-US" sz="1200" i="0" dirty="0" smtClean="0">
              <a:latin typeface="+mn-lt"/>
            </a:endParaRPr>
          </a:p>
        </p:txBody>
      </p:sp>
      <p:pic>
        <p:nvPicPr>
          <p:cNvPr id="222212" name="Picture 4" descr="Ratan K."/>
          <p:cNvPicPr>
            <a:picLocks noChangeAspect="1" noChangeArrowheads="1"/>
          </p:cNvPicPr>
          <p:nvPr/>
        </p:nvPicPr>
        <p:blipFill>
          <a:blip r:embed="rId4" cstate="print"/>
          <a:srcRect/>
          <a:stretch>
            <a:fillRect/>
          </a:stretch>
        </p:blipFill>
        <p:spPr bwMode="auto">
          <a:xfrm>
            <a:off x="228600" y="3200400"/>
            <a:ext cx="838200" cy="1066800"/>
          </a:xfrm>
          <a:prstGeom prst="rect">
            <a:avLst/>
          </a:prstGeom>
          <a:noFill/>
        </p:spPr>
      </p:pic>
      <p:sp>
        <p:nvSpPr>
          <p:cNvPr id="8" name="Text Box 59"/>
          <p:cNvSpPr txBox="1">
            <a:spLocks noChangeArrowheads="1"/>
          </p:cNvSpPr>
          <p:nvPr/>
        </p:nvSpPr>
        <p:spPr bwMode="auto">
          <a:xfrm>
            <a:off x="1143000" y="4572000"/>
            <a:ext cx="7924800" cy="14478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r>
              <a:rPr lang="en-US" b="1" i="0" dirty="0" smtClean="0"/>
              <a:t>Shankar Narayan- Sr. Manager - Regional Director, Hi-Tech Sales </a:t>
            </a:r>
          </a:p>
          <a:p>
            <a:pPr>
              <a:buFont typeface="Wingdings" pitchFamily="2" charset="2"/>
              <a:buChar char="Ø"/>
            </a:pPr>
            <a:r>
              <a:rPr lang="en-US" i="0" dirty="0" smtClean="0"/>
              <a:t>Earlier Shankar was in TCS, Energy Systems, KPIT Cumins, Hassia Reterdation.</a:t>
            </a:r>
          </a:p>
          <a:p>
            <a:pPr>
              <a:buFont typeface="Wingdings" pitchFamily="2" charset="2"/>
              <a:buChar char="Ø"/>
            </a:pPr>
            <a:r>
              <a:rPr lang="en-US" i="0" dirty="0" smtClean="0"/>
              <a:t>He did his engineering from IIT Bombay.</a:t>
            </a:r>
          </a:p>
          <a:p>
            <a:pPr marL="171450" indent="-171450"/>
            <a:r>
              <a:rPr lang="en-US" b="1" i="0" dirty="0" smtClean="0"/>
              <a:t>LinkedIn profile:</a:t>
            </a:r>
          </a:p>
          <a:p>
            <a:r>
              <a:rPr lang="en-US" i="0" dirty="0" smtClean="0">
                <a:hlinkClick r:id="rId5"/>
              </a:rPr>
              <a:t>http://www.linkedin.com/profile/view?id=1250219&amp;authType=OPENLINK&amp;authToken=Vc6Z&amp;locale=en_US&amp;srchid=2812411291382019508625&amp;srchindex=4&amp;srchtotal=56&amp;trk=vsrp_people_res_name&amp;trkInfo=VSRPsearchId%3A2812411291382019508625%2CVSRPtargetId%3A1250219%2CVSRPcmpt%3Aprimary</a:t>
            </a:r>
            <a:endParaRPr lang="en-US" b="1" i="0" dirty="0" smtClean="0"/>
          </a:p>
        </p:txBody>
      </p:sp>
      <p:pic>
        <p:nvPicPr>
          <p:cNvPr id="222214" name="Picture 6" descr="Shankar Narayan"/>
          <p:cNvPicPr>
            <a:picLocks noChangeAspect="1" noChangeArrowheads="1"/>
          </p:cNvPicPr>
          <p:nvPr/>
        </p:nvPicPr>
        <p:blipFill>
          <a:blip r:embed="rId6" cstate="print"/>
          <a:srcRect/>
          <a:stretch>
            <a:fillRect/>
          </a:stretch>
        </p:blipFill>
        <p:spPr bwMode="auto">
          <a:xfrm>
            <a:off x="228600" y="4648200"/>
            <a:ext cx="914400" cy="1219200"/>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09600" y="3505200"/>
            <a:ext cx="6248400" cy="1371600"/>
          </a:xfrm>
          <a:prstGeom prst="rect">
            <a:avLst/>
          </a:prstGeom>
        </p:spPr>
        <p:txBody>
          <a:bodyPr/>
          <a:lstStyle/>
          <a:p>
            <a:pPr fontAlgn="auto">
              <a:spcAft>
                <a:spcPts val="0"/>
              </a:spcAft>
              <a:defRPr/>
            </a:pPr>
            <a:r>
              <a:rPr lang="en-US" sz="1600" i="0" dirty="0">
                <a:solidFill>
                  <a:prstClr val="white"/>
                </a:solidFill>
                <a:latin typeface="Myriad Pro" pitchFamily="34" charset="0"/>
              </a:rPr>
              <a:t>Send your feedback / suggestions to the analyst team: </a:t>
            </a:r>
          </a:p>
          <a:p>
            <a:pPr fontAlgn="auto">
              <a:spcAft>
                <a:spcPts val="0"/>
              </a:spcAft>
              <a:defRPr/>
            </a:pPr>
            <a:r>
              <a:rPr lang="en-US" sz="1600" i="0" dirty="0">
                <a:solidFill>
                  <a:schemeClr val="bg1"/>
                </a:solidFill>
                <a:latin typeface="Myriad Pro"/>
                <a:ea typeface="+mj-ea"/>
                <a:cs typeface="+mj-cs"/>
              </a:rPr>
              <a:t>Aditi.Royghatak@tcs.com</a:t>
            </a:r>
          </a:p>
          <a:p>
            <a:pPr fontAlgn="auto">
              <a:spcAft>
                <a:spcPts val="0"/>
              </a:spcAft>
              <a:defRPr/>
            </a:pPr>
            <a:r>
              <a:rPr lang="en-US" sz="1600" i="0" dirty="0" smtClean="0">
                <a:solidFill>
                  <a:schemeClr val="bg1"/>
                </a:solidFill>
                <a:latin typeface="Myriad Pro"/>
              </a:rPr>
              <a:t>D.Basak@tcs.com </a:t>
            </a:r>
            <a:endParaRPr lang="en-US" sz="1600" i="0" dirty="0">
              <a:solidFill>
                <a:schemeClr val="bg1"/>
              </a:solidFill>
              <a:latin typeface="Myriad Pro"/>
              <a:ea typeface="+mj-ea"/>
              <a:cs typeface="+mj-cs"/>
            </a:endParaRPr>
          </a:p>
          <a:p>
            <a:pPr fontAlgn="auto">
              <a:spcAft>
                <a:spcPts val="0"/>
              </a:spcAft>
              <a:defRPr/>
            </a:pPr>
            <a:r>
              <a:rPr lang="en-US" sz="1600" i="0" dirty="0" smtClean="0">
                <a:solidFill>
                  <a:schemeClr val="bg1"/>
                </a:solidFill>
                <a:latin typeface="Myriad Pro"/>
                <a:ea typeface="+mj-ea"/>
                <a:cs typeface="+mj-cs"/>
              </a:rPr>
              <a:t>Sonnet.Das@tcs.com</a:t>
            </a:r>
          </a:p>
          <a:p>
            <a:pPr fontAlgn="auto">
              <a:spcAft>
                <a:spcPts val="0"/>
              </a:spcAft>
              <a:defRPr/>
            </a:pPr>
            <a:r>
              <a:rPr lang="en-US" sz="1600" i="0" dirty="0" smtClean="0">
                <a:solidFill>
                  <a:schemeClr val="bg1"/>
                </a:solidFill>
                <a:latin typeface="Myriad Pro"/>
                <a:ea typeface="+mj-ea"/>
                <a:cs typeface="+mj-cs"/>
              </a:rPr>
              <a:t>Aniket.Agao@tcs.com</a:t>
            </a:r>
            <a:endParaRPr lang="en-US" sz="1600" i="0" dirty="0">
              <a:solidFill>
                <a:schemeClr val="bg1"/>
              </a:solidFill>
              <a:latin typeface="Myriad Pro"/>
              <a:ea typeface="+mj-ea"/>
              <a:cs typeface="+mj-cs"/>
            </a:endParaRPr>
          </a:p>
          <a:p>
            <a:pPr fontAlgn="auto">
              <a:spcAft>
                <a:spcPts val="0"/>
              </a:spcAft>
              <a:defRPr/>
            </a:pPr>
            <a:endParaRPr lang="en-US" sz="1600" i="0" dirty="0">
              <a:solidFill>
                <a:schemeClr val="bg1"/>
              </a:solidFill>
              <a:latin typeface="Myriad Pro"/>
              <a:ea typeface="+mj-ea"/>
              <a:cs typeface="+mj-cs"/>
            </a:endParaRPr>
          </a:p>
          <a:p>
            <a:pPr fontAlgn="auto">
              <a:spcAft>
                <a:spcPts val="0"/>
              </a:spcAft>
              <a:defRPr/>
            </a:pPr>
            <a:endParaRPr lang="en-US" sz="1600" i="0" dirty="0">
              <a:solidFill>
                <a:schemeClr val="bg1"/>
              </a:solidFill>
              <a:latin typeface="Myriad Pro"/>
              <a:ea typeface="+mj-ea"/>
              <a:cs typeface="+mj-cs"/>
            </a:endParaRPr>
          </a:p>
          <a:p>
            <a:pPr fontAlgn="auto">
              <a:spcAft>
                <a:spcPts val="0"/>
              </a:spcAft>
              <a:defRPr/>
            </a:pPr>
            <a:endParaRPr lang="en-US" sz="1600" i="0" dirty="0">
              <a:solidFill>
                <a:schemeClr val="bg1"/>
              </a:solidFill>
              <a:latin typeface="Myriad Pro"/>
              <a:ea typeface="+mj-ea"/>
              <a:cs typeface="+mj-cs"/>
            </a:endParaRPr>
          </a:p>
        </p:txBody>
      </p:sp>
      <p:sp>
        <p:nvSpPr>
          <p:cNvPr id="7" name="Rectangle 6"/>
          <p:cNvSpPr/>
          <p:nvPr/>
        </p:nvSpPr>
        <p:spPr>
          <a:xfrm>
            <a:off x="0" y="5562600"/>
            <a:ext cx="1905000" cy="129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i="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3423611458"/>
              </p:ext>
            </p:extLst>
          </p:nvPr>
        </p:nvGraphicFramePr>
        <p:xfrm>
          <a:off x="76200" y="751299"/>
          <a:ext cx="8991601" cy="5595721"/>
        </p:xfrm>
        <a:graphic>
          <a:graphicData uri="http://schemas.openxmlformats.org/drawingml/2006/table">
            <a:tbl>
              <a:tblPr>
                <a:tableStyleId>{3C2FFA5D-87B4-456A-9821-1D502468CF0F}</a:tableStyleId>
              </a:tblPr>
              <a:tblGrid>
                <a:gridCol w="381001"/>
                <a:gridCol w="914399"/>
                <a:gridCol w="1219200"/>
                <a:gridCol w="5943601"/>
                <a:gridCol w="533400"/>
              </a:tblGrid>
              <a:tr h="315501">
                <a:tc>
                  <a:txBody>
                    <a:bodyPr/>
                    <a:lstStyle/>
                    <a:p>
                      <a:pPr algn="ctr" fontAlgn="ctr"/>
                      <a:r>
                        <a:rPr lang="en-IN" sz="1200" b="1" u="none" strike="noStrike" dirty="0">
                          <a:effectLst/>
                        </a:rPr>
                        <a:t>Sr. No.</a:t>
                      </a:r>
                      <a:endParaRPr lang="en-IN"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a:effectLst/>
                        </a:rPr>
                        <a:t>Client </a:t>
                      </a:r>
                      <a:r>
                        <a:rPr lang="en-IN" sz="1200" b="1" u="none" strike="noStrike" dirty="0" smtClean="0">
                          <a:effectLst/>
                        </a:rPr>
                        <a:t>Name</a:t>
                      </a:r>
                      <a:endParaRPr lang="en-IN" sz="1200" b="1" i="0" u="none" strike="noStrike" dirty="0">
                        <a:solidFill>
                          <a:schemeClr val="tx2"/>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smtClean="0">
                          <a:effectLst/>
                        </a:rPr>
                        <a:t>Hi-Tech Segment</a:t>
                      </a:r>
                      <a:endParaRPr lang="en-IN" sz="1200" b="1" i="0" u="none" strike="noStrike" dirty="0">
                        <a:solidFill>
                          <a:schemeClr val="tx2"/>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smtClean="0">
                          <a:effectLst/>
                        </a:rPr>
                        <a:t>Deal</a:t>
                      </a:r>
                      <a:r>
                        <a:rPr lang="en-IN" sz="1200" b="1" u="none" strike="noStrike" baseline="0" dirty="0" smtClean="0">
                          <a:effectLst/>
                        </a:rPr>
                        <a:t> Description</a:t>
                      </a:r>
                      <a:endParaRPr lang="en-IN" sz="1200" b="1" i="0" u="none" strike="noStrike" dirty="0">
                        <a:solidFill>
                          <a:schemeClr val="tx2"/>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a:effectLst/>
                        </a:rPr>
                        <a:t>Link</a:t>
                      </a:r>
                      <a:endParaRPr lang="en-IN" sz="1200" b="1" i="0" u="none" strike="noStrike" dirty="0">
                        <a:solidFill>
                          <a:schemeClr val="tx2"/>
                        </a:solidFill>
                        <a:effectLst/>
                        <a:latin typeface="Arial" panose="020B0604020202020204" pitchFamily="34" charset="0"/>
                        <a:cs typeface="Arial" panose="020B0604020202020204" pitchFamily="34" charset="0"/>
                      </a:endParaRPr>
                    </a:p>
                  </a:txBody>
                  <a:tcPr marL="0" marR="0" marT="0" marB="0" anchor="ctr"/>
                </a:tc>
              </a:tr>
              <a:tr h="396240">
                <a:tc>
                  <a:txBody>
                    <a:bodyPr/>
                    <a:lstStyle/>
                    <a:p>
                      <a:pPr algn="ctr" fontAlgn="t"/>
                      <a:r>
                        <a:rPr lang="en-IN" sz="1000" u="none" strike="noStrike" dirty="0">
                          <a:effectLst/>
                        </a:rPr>
                        <a:t>1</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a:r>
                        <a:rPr lang="en-US" sz="1200" b="1" dirty="0" smtClean="0">
                          <a:solidFill>
                            <a:srgbClr val="00B0F0"/>
                          </a:solidFill>
                        </a:rPr>
                        <a:t>XEROX</a:t>
                      </a:r>
                      <a:endParaRPr lang="en-US" sz="1200" b="1" dirty="0">
                        <a:solidFill>
                          <a:srgbClr val="00B0F0"/>
                        </a:solidFill>
                        <a:latin typeface="+mn-lt"/>
                      </a:endParaRPr>
                    </a:p>
                  </a:txBody>
                  <a:tcPr marL="72000" marR="0" marT="0" marB="0" anchor="ctr"/>
                </a:tc>
                <a:tc>
                  <a:txBody>
                    <a:bodyPr/>
                    <a:lstStyle/>
                    <a:p>
                      <a:pPr algn="l"/>
                      <a:r>
                        <a:rPr lang="en-US" sz="1200" dirty="0" smtClean="0"/>
                        <a:t>Computer Platform</a:t>
                      </a:r>
                      <a:endParaRPr lang="en-US" sz="1200" b="1" dirty="0">
                        <a:solidFill>
                          <a:srgbClr val="00B0F0"/>
                        </a:solidFill>
                        <a:latin typeface="+mn-lt"/>
                      </a:endParaRPr>
                    </a:p>
                  </a:txBody>
                  <a:tcPr marL="72000" marR="0" marT="0" marB="0" anchor="ct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sz="1000" dirty="0" smtClean="0"/>
                        <a:t>Xerox has awarded HCL a deal to provide end-to-end product engineering services. IDC estimates the deal to be US$125 million over 5 years.</a:t>
                      </a:r>
                      <a:r>
                        <a:rPr lang="en-US" sz="1000" baseline="0" dirty="0" smtClean="0"/>
                        <a:t> </a:t>
                      </a:r>
                      <a:r>
                        <a:rPr lang="en-US" sz="1000" dirty="0" smtClean="0"/>
                        <a:t>HCL will now handle certain aspects of Xerox's mechanical, electrical and software engineering activities for printing and imaging product lines, specifically platform development, infrastructure and quality assurance, according to Xerox. We can estimate more than 750 full time employees.</a:t>
                      </a:r>
                      <a:endParaRPr lang="en-US" sz="1000" b="1" dirty="0" smtClean="0">
                        <a:solidFill>
                          <a:prstClr val="black"/>
                        </a:solidFill>
                        <a:latin typeface="+mn-lt"/>
                      </a:endParaRPr>
                    </a:p>
                  </a:txBody>
                  <a:tcPr marL="72000" marR="0" marT="0" marB="0" anchor="ctr"/>
                </a:tc>
                <a:tc>
                  <a:txBody>
                    <a:bodyPr/>
                    <a:lstStyle/>
                    <a:p>
                      <a:pPr algn="ctr" fontAlgn="t"/>
                      <a:r>
                        <a:rPr lang="en-IN" sz="1000" u="none" strike="noStrike" dirty="0" smtClean="0">
                          <a:effectLst/>
                        </a:rPr>
                        <a:t>IDC</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657962">
                <a:tc>
                  <a:txBody>
                    <a:bodyPr/>
                    <a:lstStyle/>
                    <a:p>
                      <a:pPr algn="ctr" fontAlgn="t"/>
                      <a:r>
                        <a:rPr lang="en-IN" sz="1000" u="none" strike="noStrike" dirty="0">
                          <a:effectLst/>
                        </a:rPr>
                        <a:t>2</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t"/>
                      <a:r>
                        <a:rPr lang="en-IN" sz="1200" b="1" u="none" strike="noStrike" dirty="0" smtClean="0">
                          <a:solidFill>
                            <a:srgbClr val="00B0F0"/>
                          </a:solidFill>
                          <a:effectLst/>
                        </a:rPr>
                        <a:t>EMC</a:t>
                      </a:r>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US" sz="1200" dirty="0" smtClean="0"/>
                        <a:t>Computer Platform</a:t>
                      </a:r>
                    </a:p>
                  </a:txBody>
                  <a:tcPr marL="72000" marR="0" marT="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000" u="none" strike="noStrike" cap="none" normalizeH="0" baseline="0" dirty="0" smtClean="0">
                          <a:ln>
                            <a:noFill/>
                          </a:ln>
                          <a:effectLst/>
                        </a:rPr>
                        <a:t>HCL is a Gold Tier Partner and a part of the Velocity Global Alliances Program - a ‘best in class’ Alliance Partner program.  HCL  delivers full lifecycle EMC based Documentum Content Management Solutions including Package Implementation, Customization, Support Upgrade/Migration, Reengineering . </a:t>
                      </a:r>
                      <a:r>
                        <a:rPr lang="en-US" sz="1000" dirty="0" smtClean="0"/>
                        <a:t>We can estimate more than 300 full time employees.</a:t>
                      </a:r>
                      <a:endParaRPr kumimoji="0" lang="en-US" sz="1000" b="0" i="0" u="none" strike="noStrike" cap="none" normalizeH="0" baseline="0" dirty="0" smtClean="0">
                        <a:ln>
                          <a:noFill/>
                        </a:ln>
                        <a:solidFill>
                          <a:schemeClr val="tx1"/>
                        </a:solidFill>
                        <a:effectLst/>
                        <a:latin typeface="Calibri" pitchFamily="34" charset="0"/>
                      </a:endParaRPr>
                    </a:p>
                  </a:txBody>
                  <a:tcPr marL="72000" marR="0" marT="0" marB="0" anchor="ctr"/>
                </a:tc>
                <a:tc>
                  <a:txBody>
                    <a:bodyPr/>
                    <a:lstStyle/>
                    <a:p>
                      <a:pPr algn="ctr" fontAlgn="t"/>
                      <a:r>
                        <a:rPr lang="en-US" sz="1000" dirty="0" smtClean="0">
                          <a:hlinkClick r:id="rId2"/>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327702">
                <a:tc>
                  <a:txBody>
                    <a:bodyPr/>
                    <a:lstStyle/>
                    <a:p>
                      <a:pPr algn="ctr" fontAlgn="t"/>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a:r>
                        <a:rPr lang="en-US" sz="1200" b="1" dirty="0" smtClean="0">
                          <a:solidFill>
                            <a:srgbClr val="00B0F0"/>
                          </a:solidFill>
                          <a:latin typeface="+mn-lt"/>
                        </a:rPr>
                        <a:t>Dell</a:t>
                      </a:r>
                      <a:endParaRPr lang="en-US" sz="1200" b="1" dirty="0">
                        <a:solidFill>
                          <a:srgbClr val="00B0F0"/>
                        </a:solidFill>
                        <a:latin typeface="+mn-lt"/>
                      </a:endParaRPr>
                    </a:p>
                  </a:txBody>
                  <a:tcPr marL="72000" marR="0" marT="0" marB="0" anchor="ctr"/>
                </a:tc>
                <a:tc>
                  <a:txBody>
                    <a:bodyPr/>
                    <a:lstStyle/>
                    <a:p>
                      <a:pPr algn="l"/>
                      <a:r>
                        <a:rPr lang="en-US" sz="1200" b="0" dirty="0" smtClean="0">
                          <a:solidFill>
                            <a:schemeClr val="tx1"/>
                          </a:solidFill>
                          <a:latin typeface="+mn-lt"/>
                        </a:rPr>
                        <a:t>Computer Platform</a:t>
                      </a:r>
                      <a:endParaRPr lang="en-US" sz="1200" b="0" dirty="0">
                        <a:solidFill>
                          <a:schemeClr val="tx1"/>
                        </a:solidFill>
                        <a:latin typeface="+mn-lt"/>
                      </a:endParaRPr>
                    </a:p>
                  </a:txBody>
                  <a:tcPr marL="72000" marR="0" marT="0" marB="0" anchor="ctr"/>
                </a:tc>
                <a:tc>
                  <a:txBody>
                    <a:bodyPr/>
                    <a:lstStyle/>
                    <a:p>
                      <a:r>
                        <a:rPr lang="en-US" sz="1000" b="0" i="0" dirty="0" smtClean="0">
                          <a:solidFill>
                            <a:schemeClr val="dk1"/>
                          </a:solidFill>
                          <a:latin typeface="+mn-lt"/>
                          <a:ea typeface="+mn-ea"/>
                          <a:cs typeface="+mn-cs"/>
                        </a:rPr>
                        <a:t>The Dell portfolio significantly adds value to the portfolio of</a:t>
                      </a:r>
                      <a:r>
                        <a:rPr lang="en-US" sz="1000" b="0" i="0" baseline="0" dirty="0" smtClean="0">
                          <a:solidFill>
                            <a:schemeClr val="dk1"/>
                          </a:solidFill>
                          <a:latin typeface="+mn-lt"/>
                          <a:ea typeface="+mn-ea"/>
                          <a:cs typeface="+mn-cs"/>
                        </a:rPr>
                        <a:t> HCL</a:t>
                      </a:r>
                      <a:r>
                        <a:rPr lang="en-US" sz="1000" b="0" i="0" dirty="0" smtClean="0">
                          <a:solidFill>
                            <a:schemeClr val="dk1"/>
                          </a:solidFill>
                          <a:latin typeface="+mn-lt"/>
                          <a:ea typeface="+mn-ea"/>
                          <a:cs typeface="+mn-cs"/>
                        </a:rPr>
                        <a:t> .</a:t>
                      </a:r>
                      <a:r>
                        <a:rPr lang="en-US" sz="1000" b="0" i="0" baseline="0" dirty="0" smtClean="0">
                          <a:solidFill>
                            <a:schemeClr val="dk1"/>
                          </a:solidFill>
                          <a:latin typeface="+mn-lt"/>
                          <a:ea typeface="+mn-ea"/>
                          <a:cs typeface="+mn-cs"/>
                        </a:rPr>
                        <a:t> </a:t>
                      </a:r>
                      <a:r>
                        <a:rPr lang="en-US" sz="1000" b="0" i="0" dirty="0" smtClean="0">
                          <a:solidFill>
                            <a:schemeClr val="dk1"/>
                          </a:solidFill>
                          <a:latin typeface="+mn-lt"/>
                          <a:ea typeface="+mn-ea"/>
                          <a:cs typeface="+mn-cs"/>
                        </a:rPr>
                        <a:t>Dell rationalizes the unique strength that</a:t>
                      </a:r>
                      <a:r>
                        <a:rPr lang="en-US" sz="1000" b="0" i="0" baseline="0" dirty="0" smtClean="0">
                          <a:solidFill>
                            <a:schemeClr val="dk1"/>
                          </a:solidFill>
                          <a:latin typeface="+mn-lt"/>
                          <a:ea typeface="+mn-ea"/>
                          <a:cs typeface="+mn-cs"/>
                        </a:rPr>
                        <a:t> HCL have </a:t>
                      </a:r>
                      <a:r>
                        <a:rPr lang="en-US" sz="1000" b="0" i="0" dirty="0" smtClean="0">
                          <a:solidFill>
                            <a:schemeClr val="dk1"/>
                          </a:solidFill>
                          <a:latin typeface="+mn-lt"/>
                          <a:ea typeface="+mn-ea"/>
                          <a:cs typeface="+mn-cs"/>
                        </a:rPr>
                        <a:t>very deep service capabilities specifically in the</a:t>
                      </a:r>
                      <a:r>
                        <a:rPr lang="en-US" sz="1000" b="0" i="0" dirty="0" smtClean="0">
                          <a:solidFill>
                            <a:schemeClr val="tx1"/>
                          </a:solidFill>
                          <a:latin typeface="+mn-lt"/>
                          <a:ea typeface="+mn-ea"/>
                          <a:cs typeface="+mn-cs"/>
                        </a:rPr>
                        <a:t> </a:t>
                      </a:r>
                      <a:r>
                        <a:rPr lang="en-US" sz="1000" b="0" i="0" u="none" strike="noStrike" dirty="0" smtClean="0">
                          <a:solidFill>
                            <a:schemeClr val="tx1"/>
                          </a:solidFill>
                          <a:latin typeface="+mn-lt"/>
                          <a:ea typeface="+mn-ea"/>
                          <a:cs typeface="+mn-cs"/>
                        </a:rPr>
                        <a:t>mid-market segment</a:t>
                      </a:r>
                      <a:r>
                        <a:rPr lang="en-US" sz="1000" b="0" i="0" dirty="0" smtClean="0">
                          <a:solidFill>
                            <a:schemeClr val="dk1"/>
                          </a:solidFill>
                          <a:latin typeface="+mn-lt"/>
                          <a:ea typeface="+mn-ea"/>
                          <a:cs typeface="+mn-cs"/>
                        </a:rPr>
                        <a:t> and also our unique value proposition of being able to provide services to tier 3 and tier 4 markets.</a:t>
                      </a:r>
                    </a:p>
                  </a:txBody>
                  <a:tcPr marL="72000" marR="0" marT="0" marB="0" anchor="ctr"/>
                </a:tc>
                <a:tc>
                  <a:txBody>
                    <a:bodyPr/>
                    <a:lstStyle/>
                    <a:p>
                      <a:pPr algn="ctr" fontAlgn="t"/>
                      <a:r>
                        <a:rPr lang="en-US" sz="1000" dirty="0" smtClean="0">
                          <a:hlinkClick r:id="rId3"/>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327702">
                <a:tc>
                  <a:txBody>
                    <a:bodyPr/>
                    <a:lstStyle/>
                    <a:p>
                      <a:pPr algn="ctr" fontAlgn="t"/>
                      <a:r>
                        <a:rPr lang="en-IN" sz="1000" u="none" strike="noStrike" dirty="0">
                          <a:effectLst/>
                        </a:rPr>
                        <a:t>3</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t"/>
                      <a:r>
                        <a:rPr lang="en-IN" sz="1200" b="1" u="none" strike="noStrike" dirty="0" smtClean="0">
                          <a:solidFill>
                            <a:srgbClr val="00B0F0"/>
                          </a:solidFill>
                          <a:effectLst/>
                        </a:rPr>
                        <a:t>NetApp</a:t>
                      </a:r>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US" sz="1200" dirty="0" smtClean="0"/>
                        <a:t>Computer Platform</a:t>
                      </a:r>
                    </a:p>
                    <a:p>
                      <a:pPr algn="l" fontAlgn="t"/>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r>
                        <a:rPr lang="en-US" sz="1000" dirty="0" smtClean="0"/>
                        <a:t>HCL</a:t>
                      </a:r>
                      <a:r>
                        <a:rPr lang="en-US" sz="1000" baseline="0" dirty="0" smtClean="0"/>
                        <a:t> will</a:t>
                      </a:r>
                      <a:r>
                        <a:rPr lang="en-US" sz="1000" dirty="0" smtClean="0"/>
                        <a:t> provide flexible, scalable and easy-to-manage secure multi-tenant storage environment for HCL Infosystems' O'zone Cloud Services. The partnership will help deliver IT-as-a-Service (ITaaS) and provide OPEX-based options for IT infrastructure to end-customers.HCL Infosystems will utilize industry-leading storage virtualization solutions from NetApp and work with NetApp to leverage its global experience in producticising features like Snapshot, FlexClone, Deduplication. We can estimate more than 100 full time employees.</a:t>
                      </a:r>
                      <a:endParaRPr lang="en-US" sz="1000" b="0" i="0" dirty="0" smtClean="0">
                        <a:solidFill>
                          <a:schemeClr val="tx1"/>
                        </a:solidFill>
                        <a:latin typeface="+mn-lt"/>
                        <a:ea typeface="+mn-ea"/>
                        <a:cs typeface="+mn-cs"/>
                      </a:endParaRPr>
                    </a:p>
                  </a:txBody>
                  <a:tcPr marL="72000" marR="0" marT="0" marB="0" anchor="ctr"/>
                </a:tc>
                <a:tc>
                  <a:txBody>
                    <a:bodyPr/>
                    <a:lstStyle/>
                    <a:p>
                      <a:pPr algn="ctr" fontAlgn="t"/>
                      <a:r>
                        <a:rPr lang="en-US" sz="1000" dirty="0" smtClean="0">
                          <a:hlinkClick r:id="rId4"/>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320040">
                <a:tc>
                  <a:txBody>
                    <a:bodyPr/>
                    <a:lstStyle/>
                    <a:p>
                      <a:pPr algn="ctr" fontAlgn="t"/>
                      <a:r>
                        <a:rPr lang="en-IN" sz="1000" u="none" strike="noStrike" dirty="0">
                          <a:effectLst/>
                        </a:rPr>
                        <a:t>4</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t"/>
                      <a:r>
                        <a:rPr lang="en-IN" sz="1200" b="1" u="none" strike="noStrike" dirty="0" smtClean="0">
                          <a:solidFill>
                            <a:srgbClr val="00B0F0"/>
                          </a:solidFill>
                          <a:effectLst/>
                        </a:rPr>
                        <a:t>HP</a:t>
                      </a:r>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US" sz="1200" dirty="0" smtClean="0"/>
                        <a:t>Computer Platform</a:t>
                      </a:r>
                    </a:p>
                    <a:p>
                      <a:pPr algn="l" fontAlgn="t"/>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000" u="none" strike="noStrike" cap="none" normalizeH="0" baseline="0" dirty="0" smtClean="0">
                          <a:ln>
                            <a:noFill/>
                          </a:ln>
                          <a:effectLst/>
                        </a:rPr>
                        <a:t>HCL, as a Global Systems Integrator for HP, is able to offer a comprehensive suite of solutions to Customer by utilizing  HP hardware and software platforms. </a:t>
                      </a:r>
                      <a:r>
                        <a:rPr lang="en-US" sz="1000" dirty="0" smtClean="0"/>
                        <a:t>Spread across 8 geographically dispersed centers and with a workforce of more than 11,000 employees, HCL BPO will now leverage Ensure IT as the single point of contact for end-user management.  The newly deployed infrastructure management services will harness 400 plus server &amp; network infrastructure at HCL BPO.</a:t>
                      </a:r>
                      <a:r>
                        <a:rPr kumimoji="0" lang="en-US" sz="1000" u="none" strike="noStrike" cap="none" normalizeH="0" baseline="0" dirty="0" smtClean="0">
                          <a:ln>
                            <a:noFill/>
                          </a:ln>
                          <a:effectLst/>
                        </a:rPr>
                        <a:t> </a:t>
                      </a:r>
                      <a:endParaRPr kumimoji="0" lang="en-US" sz="1000" b="0" i="0" u="none" strike="noStrike" cap="none" normalizeH="0" baseline="0" dirty="0" smtClean="0">
                        <a:ln>
                          <a:noFill/>
                        </a:ln>
                        <a:solidFill>
                          <a:schemeClr val="tx1"/>
                        </a:solidFill>
                        <a:effectLst/>
                        <a:latin typeface="Calibri" pitchFamily="34" charset="0"/>
                      </a:endParaRPr>
                    </a:p>
                  </a:txBody>
                  <a:tcPr marL="72000" marR="0" marT="0" marB="0" anchor="ctr"/>
                </a:tc>
                <a:tc>
                  <a:txBody>
                    <a:bodyPr/>
                    <a:lstStyle/>
                    <a:p>
                      <a:pPr algn="ctr" fontAlgn="t"/>
                      <a:r>
                        <a:rPr lang="en-US" sz="1000" dirty="0" smtClean="0">
                          <a:hlinkClick r:id="rId5"/>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413376">
                <a:tc>
                  <a:txBody>
                    <a:bodyPr/>
                    <a:lstStyle/>
                    <a:p>
                      <a:pPr algn="ctr" fontAlgn="t"/>
                      <a:r>
                        <a:rPr lang="en-IN" sz="1000" u="none" strike="noStrike" dirty="0">
                          <a:effectLst/>
                        </a:rPr>
                        <a:t>5</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t"/>
                      <a:r>
                        <a:rPr lang="en-IN" sz="1200" b="1" u="none" strike="noStrike" dirty="0" smtClean="0">
                          <a:solidFill>
                            <a:srgbClr val="00B0F0"/>
                          </a:solidFill>
                          <a:effectLst/>
                        </a:rPr>
                        <a:t>Philip</a:t>
                      </a:r>
                      <a:r>
                        <a:rPr lang="en-IN" sz="1200" b="1" u="none" strike="noStrike" baseline="0" dirty="0" smtClean="0">
                          <a:solidFill>
                            <a:srgbClr val="00B0F0"/>
                          </a:solidFill>
                          <a:effectLst/>
                        </a:rPr>
                        <a:t>s</a:t>
                      </a:r>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pPr algn="l" fontAlgn="t"/>
                      <a:r>
                        <a:rPr lang="en-IN" sz="1200" u="none" strike="noStrike" dirty="0" smtClean="0">
                          <a:effectLst/>
                        </a:rPr>
                        <a:t>Electronics</a:t>
                      </a:r>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pPr algn="l" fontAlgn="t"/>
                      <a:r>
                        <a:rPr lang="en-US" sz="1000" u="none" strike="noStrike" dirty="0" smtClean="0">
                          <a:effectLst/>
                        </a:rPr>
                        <a:t>HCL Care, HCL Infosystem's support and service division has been appointed to provide the contact center support services. The Contact Center is established at Noida for providing pan India service support. It is worth 15m$ deal</a:t>
                      </a:r>
                      <a:r>
                        <a:rPr lang="en-US" sz="1000" u="none" strike="noStrike" baseline="0" dirty="0" smtClean="0">
                          <a:effectLst/>
                        </a:rPr>
                        <a:t> &amp; will continue for 5 years. T</a:t>
                      </a:r>
                      <a:r>
                        <a:rPr lang="en-US" sz="1000" dirty="0" smtClean="0"/>
                        <a:t>he partnership also marks HCL's foray into after sales services in consumer lifestyle product space.</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tc>
                <a:tc>
                  <a:txBody>
                    <a:bodyPr/>
                    <a:lstStyle/>
                    <a:p>
                      <a:pPr algn="ctr" fontAlgn="t"/>
                      <a:r>
                        <a:rPr lang="en-US" sz="1000" dirty="0" smtClean="0">
                          <a:hlinkClick r:id="rId6"/>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304800">
                <a:tc>
                  <a:txBody>
                    <a:bodyPr/>
                    <a:lstStyle/>
                    <a:p>
                      <a:pPr algn="ctr" fontAlgn="t"/>
                      <a:r>
                        <a:rPr lang="en-IN" sz="1000" u="none" strike="noStrike" dirty="0" smtClean="0">
                          <a:effectLst/>
                        </a:rPr>
                        <a:t>6</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t"/>
                      <a:r>
                        <a:rPr lang="en-US" sz="1200" b="1" u="none" strike="noStrike" dirty="0" smtClean="0">
                          <a:solidFill>
                            <a:srgbClr val="00B0F0"/>
                          </a:solidFill>
                        </a:rPr>
                        <a:t>Agilent Technologies</a:t>
                      </a:r>
                      <a:endParaRPr lang="en-US" sz="1200" b="1" i="0" u="none" strike="noStrike" dirty="0">
                        <a:solidFill>
                          <a:srgbClr val="00B0F0"/>
                        </a:solidFill>
                        <a:latin typeface="+mn-lt"/>
                      </a:endParaRPr>
                    </a:p>
                  </a:txBody>
                  <a:tcPr marL="72000" marR="9525" marT="9525" marB="0"/>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IN" sz="1200" u="none" strike="noStrike" dirty="0" smtClean="0">
                          <a:effectLst/>
                        </a:rPr>
                        <a:t>Electronics</a:t>
                      </a:r>
                    </a:p>
                    <a:p>
                      <a:pPr algn="l" fontAlgn="t"/>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r>
                        <a:rPr lang="en-US" sz="1000" baseline="0" dirty="0" smtClean="0"/>
                        <a:t>Agilent Technologies, HCL delivered Oracle Commerce Applications, a leading commerce solution. This innovative solution from HCL leverages best-of-breed Oracle technologies to help deliver faster performance. HCL‟s Oracle Commerce and Oracle Sales Cloud will be demonstrated by leading experts at OOW. </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tc>
                <a:tc>
                  <a:txBody>
                    <a:bodyPr/>
                    <a:lstStyle/>
                    <a:p>
                      <a:pPr algn="ctr" fontAlgn="t"/>
                      <a:r>
                        <a:rPr lang="en-US" sz="1000" dirty="0" smtClean="0">
                          <a:hlinkClick r:id="rId7"/>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457199">
                <a:tc>
                  <a:txBody>
                    <a:bodyPr/>
                    <a:lstStyle/>
                    <a:p>
                      <a:pPr algn="ctr" fontAlgn="t"/>
                      <a:r>
                        <a:rPr lang="en-IN" sz="1000" u="none" strike="noStrike" dirty="0" smtClean="0">
                          <a:effectLst/>
                        </a:rPr>
                        <a:t>7</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t"/>
                      <a:r>
                        <a:rPr lang="en-IN" sz="1200" b="1" i="0" u="none" strike="noStrike" dirty="0" smtClean="0">
                          <a:solidFill>
                            <a:srgbClr val="00B0F0"/>
                          </a:solidFill>
                          <a:effectLst/>
                          <a:latin typeface="+mn-lt"/>
                          <a:cs typeface="Arial" panose="020B0604020202020204" pitchFamily="34" charset="0"/>
                        </a:rPr>
                        <a:t>Toshiba</a:t>
                      </a:r>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pPr algn="l" fontAlgn="t"/>
                      <a:r>
                        <a:rPr lang="en-IN" sz="1200" b="0" i="0" u="none" strike="noStrike" dirty="0" smtClean="0">
                          <a:solidFill>
                            <a:schemeClr val="tx1"/>
                          </a:solidFill>
                          <a:effectLst/>
                          <a:latin typeface="+mn-lt"/>
                          <a:cs typeface="Arial" panose="020B0604020202020204" pitchFamily="34" charset="0"/>
                        </a:rPr>
                        <a:t>Electronics</a:t>
                      </a:r>
                      <a:endParaRPr lang="en-IN" sz="1200" b="0"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000" b="0" i="0" dirty="0" smtClean="0">
                          <a:solidFill>
                            <a:schemeClr val="dk1"/>
                          </a:solidFill>
                          <a:latin typeface="+mn-lt"/>
                          <a:ea typeface="+mn-ea"/>
                          <a:cs typeface="+mn-cs"/>
                        </a:rPr>
                        <a:t> HCL Infosystems’ channel strengths will play a formidable role for Toshiba in penetrating newer markets and segments within the country and reach a large customer base. The latest e-STUDIO models have been designed specially to serve the Office MFD segment and they are best suited for small to medium size work groups. </a:t>
                      </a:r>
                      <a:endParaRPr kumimoji="0" lang="en-US" sz="1000" b="0" i="0" u="none" strike="noStrike" cap="none" normalizeH="0" baseline="0" dirty="0" smtClean="0">
                        <a:ln>
                          <a:noFill/>
                        </a:ln>
                        <a:solidFill>
                          <a:schemeClr val="tx1"/>
                        </a:solidFill>
                        <a:effectLst/>
                        <a:latin typeface="Calibri" pitchFamily="34" charset="0"/>
                      </a:endParaRPr>
                    </a:p>
                  </a:txBody>
                  <a:tcPr marL="72000" marR="0" marT="0" marB="0" anchor="ctr"/>
                </a:tc>
                <a:tc>
                  <a:txBody>
                    <a:bodyPr/>
                    <a:lstStyle/>
                    <a:p>
                      <a:pPr algn="ctr" fontAlgn="t"/>
                      <a:r>
                        <a:rPr lang="en-US" sz="1000" dirty="0" smtClean="0">
                          <a:hlinkClick r:id="rId8"/>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457199">
                <a:tc>
                  <a:txBody>
                    <a:bodyPr/>
                    <a:lstStyle/>
                    <a:p>
                      <a:pPr algn="l" fontAlgn="t"/>
                      <a:r>
                        <a:rPr lang="en-IN" sz="900" b="0" i="0" u="none" strike="noStrike" dirty="0" smtClean="0">
                          <a:solidFill>
                            <a:schemeClr val="tx1"/>
                          </a:solidFill>
                          <a:effectLst/>
                          <a:latin typeface="+mn-lt"/>
                          <a:cs typeface="Arial" panose="020B0604020202020204" pitchFamily="34" charset="0"/>
                        </a:rPr>
                        <a:t>   8</a:t>
                      </a:r>
                      <a:endParaRPr lang="en-IN" sz="900" b="0"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algn="ctr" fontAlgn="t"/>
                      <a:r>
                        <a:rPr lang="en-IN" sz="1200" b="1" i="0" u="none" strike="noStrike" dirty="0" smtClean="0">
                          <a:solidFill>
                            <a:srgbClr val="00B0F0"/>
                          </a:solidFill>
                          <a:effectLst/>
                          <a:latin typeface="+mn-lt"/>
                          <a:cs typeface="Arial" panose="020B0604020202020204" pitchFamily="34" charset="0"/>
                        </a:rPr>
                        <a:t>Teradyne</a:t>
                      </a:r>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IN" sz="1200" b="0" i="0" u="none" strike="noStrike" dirty="0" smtClean="0">
                          <a:solidFill>
                            <a:schemeClr val="tx1"/>
                          </a:solidFill>
                          <a:effectLst/>
                          <a:latin typeface="+mn-lt"/>
                          <a:cs typeface="Arial" panose="020B0604020202020204" pitchFamily="34" charset="0"/>
                        </a:rPr>
                        <a:t>Electronics</a:t>
                      </a:r>
                    </a:p>
                  </a:txBody>
                  <a:tcPr marL="72000" marR="0" marT="0" marB="0" anchor="ctr"/>
                </a:tc>
                <a:tc>
                  <a:txBody>
                    <a:bodyPr/>
                    <a:lstStyle/>
                    <a:p>
                      <a:pPr algn="l" fontAlgn="t"/>
                      <a:r>
                        <a:rPr lang="en-US" sz="1000" b="0" i="0" dirty="0" smtClean="0">
                          <a:solidFill>
                            <a:schemeClr val="dk1"/>
                          </a:solidFill>
                          <a:latin typeface="+mn-lt"/>
                          <a:ea typeface="+mn-ea"/>
                          <a:cs typeface="+mn-cs"/>
                        </a:rPr>
                        <a:t>HCL Technologies today said it has won a $70 million five year contract with Teradyne, a leading supplier of automatic test equipment, which could go upto $125 million.</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tc>
                <a:tc>
                  <a:txBody>
                    <a:bodyPr/>
                    <a:lstStyle/>
                    <a:p>
                      <a:pPr algn="ctr" fontAlgn="t"/>
                      <a:r>
                        <a:rPr lang="en-US" sz="1000" dirty="0" smtClean="0">
                          <a:hlinkClick r:id="rId9"/>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bl>
          </a:graphicData>
        </a:graphic>
      </p:graphicFrame>
      <p:sp>
        <p:nvSpPr>
          <p:cNvPr id="3"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algn="l"/>
            <a:r>
              <a:rPr lang="en-IN" sz="2400" b="1" i="0" dirty="0" smtClean="0"/>
              <a:t>HCL High Tech Segment Wise Clients </a:t>
            </a:r>
            <a:endParaRPr lang="en-IN" sz="2400" b="1" i="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algn="l"/>
            <a:r>
              <a:rPr lang="en-IN" sz="2400" b="1" i="0" dirty="0" smtClean="0"/>
              <a:t>HCL High Tech Segment Wise Clients </a:t>
            </a:r>
            <a:endParaRPr lang="en-IN" sz="2400" b="1" i="0" dirty="0"/>
          </a:p>
        </p:txBody>
      </p:sp>
      <p:graphicFrame>
        <p:nvGraphicFramePr>
          <p:cNvPr id="3" name="Table 2"/>
          <p:cNvGraphicFramePr>
            <a:graphicFrameLocks noGrp="1"/>
          </p:cNvGraphicFramePr>
          <p:nvPr/>
        </p:nvGraphicFramePr>
        <p:xfrm>
          <a:off x="76200" y="762000"/>
          <a:ext cx="8915400" cy="5318760"/>
        </p:xfrm>
        <a:graphic>
          <a:graphicData uri="http://schemas.openxmlformats.org/drawingml/2006/table">
            <a:tbl>
              <a:tblPr>
                <a:tableStyleId>{3C2FFA5D-87B4-456A-9821-1D502468CF0F}</a:tableStyleId>
              </a:tblPr>
              <a:tblGrid>
                <a:gridCol w="381000"/>
                <a:gridCol w="1066800"/>
                <a:gridCol w="1219200"/>
                <a:gridCol w="5908118"/>
                <a:gridCol w="340282"/>
              </a:tblGrid>
              <a:tr h="304800">
                <a:tc>
                  <a:txBody>
                    <a:bodyPr/>
                    <a:lstStyle/>
                    <a:p>
                      <a:pPr algn="ctr" fontAlgn="ctr"/>
                      <a:r>
                        <a:rPr lang="en-IN" sz="1200" b="1" i="0" u="none" strike="noStrike" dirty="0" smtClean="0">
                          <a:solidFill>
                            <a:schemeClr val="tx1"/>
                          </a:solidFill>
                          <a:effectLst/>
                          <a:latin typeface="+mn-lt"/>
                          <a:cs typeface="Arial" panose="020B0604020202020204" pitchFamily="34" charset="0"/>
                        </a:rPr>
                        <a:t>Sr. No</a:t>
                      </a:r>
                      <a:endParaRPr lang="en-IN" sz="1200" b="1" i="0" u="none" strike="noStrike" dirty="0">
                        <a:solidFill>
                          <a:schemeClr val="tx1"/>
                        </a:solidFill>
                        <a:effectLst/>
                        <a:latin typeface="+mn-lt"/>
                        <a:cs typeface="Arial" panose="020B0604020202020204" pitchFamily="34" charset="0"/>
                      </a:endParaRPr>
                    </a:p>
                  </a:txBody>
                  <a:tcPr marL="0" marR="0" marT="0" marB="0" anchor="ctr"/>
                </a:tc>
                <a:tc>
                  <a:txBody>
                    <a:bodyPr/>
                    <a:lstStyle/>
                    <a:p>
                      <a:pPr algn="ctr" fontAlgn="ctr"/>
                      <a:r>
                        <a:rPr lang="en-IN" sz="1200" b="1" u="none" strike="noStrike" dirty="0">
                          <a:effectLst/>
                        </a:rPr>
                        <a:t>Client </a:t>
                      </a:r>
                      <a:r>
                        <a:rPr lang="en-IN" sz="1200" b="1" u="none" strike="noStrike" dirty="0" smtClean="0">
                          <a:effectLst/>
                        </a:rPr>
                        <a:t>Name</a:t>
                      </a:r>
                      <a:endParaRPr lang="en-IN" sz="1200" b="1" i="0" u="none" strike="noStrike" dirty="0">
                        <a:solidFill>
                          <a:schemeClr val="tx2"/>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smtClean="0">
                          <a:effectLst/>
                        </a:rPr>
                        <a:t>Hi-Tech Segment</a:t>
                      </a:r>
                      <a:endParaRPr lang="en-IN" sz="1200" b="1" i="0" u="none" strike="noStrike" dirty="0">
                        <a:solidFill>
                          <a:schemeClr val="tx2"/>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smtClean="0">
                          <a:effectLst/>
                        </a:rPr>
                        <a:t>Deal</a:t>
                      </a:r>
                      <a:r>
                        <a:rPr lang="en-IN" sz="1200" b="1" u="none" strike="noStrike" baseline="0" dirty="0" smtClean="0">
                          <a:effectLst/>
                        </a:rPr>
                        <a:t> Description</a:t>
                      </a:r>
                      <a:endParaRPr lang="en-IN" sz="1200" b="1" i="0" u="none" strike="noStrike" dirty="0">
                        <a:solidFill>
                          <a:schemeClr val="tx2"/>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a:effectLst/>
                        </a:rPr>
                        <a:t>Link</a:t>
                      </a:r>
                      <a:endParaRPr lang="en-IN" sz="1200" b="1" i="0" u="none" strike="noStrike" dirty="0">
                        <a:solidFill>
                          <a:schemeClr val="tx2"/>
                        </a:solidFill>
                        <a:effectLst/>
                        <a:latin typeface="Arial" panose="020B0604020202020204" pitchFamily="34" charset="0"/>
                        <a:cs typeface="Arial" panose="020B0604020202020204" pitchFamily="34" charset="0"/>
                      </a:endParaRPr>
                    </a:p>
                  </a:txBody>
                  <a:tcPr marL="0" marR="0" marT="0" marB="0" anchor="ctr"/>
                </a:tc>
              </a:tr>
              <a:tr h="396240">
                <a:tc>
                  <a:txBody>
                    <a:bodyPr/>
                    <a:lstStyle/>
                    <a:p>
                      <a:pPr algn="l" fontAlgn="t"/>
                      <a:r>
                        <a:rPr lang="en-IN" sz="900" b="0" i="0" u="none" strike="noStrike" dirty="0" smtClean="0">
                          <a:solidFill>
                            <a:schemeClr val="tx1"/>
                          </a:solidFill>
                          <a:effectLst/>
                          <a:latin typeface="+mn-lt"/>
                          <a:cs typeface="Arial" panose="020B0604020202020204" pitchFamily="34" charset="0"/>
                        </a:rPr>
                        <a:t>9</a:t>
                      </a:r>
                      <a:endParaRPr lang="en-IN" sz="900" b="0"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algn="ctr"/>
                      <a:r>
                        <a:rPr lang="en-US" sz="1200" b="1" dirty="0" smtClean="0">
                          <a:solidFill>
                            <a:srgbClr val="00B0F0"/>
                          </a:solidFill>
                        </a:rPr>
                        <a:t>Casio India</a:t>
                      </a:r>
                      <a:endParaRPr lang="en-US" sz="1200" b="1" dirty="0">
                        <a:solidFill>
                          <a:srgbClr val="00B0F0"/>
                        </a:solidFill>
                      </a:endParaRPr>
                    </a:p>
                  </a:txBody>
                  <a:tcPr marL="72000" marR="9525" marT="9525" marB="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IN" sz="1200" b="0" i="0" u="none" strike="noStrike" dirty="0" smtClean="0">
                          <a:solidFill>
                            <a:schemeClr val="tx1"/>
                          </a:solidFill>
                          <a:effectLst/>
                          <a:latin typeface="+mn-lt"/>
                          <a:cs typeface="Arial" panose="020B0604020202020204" pitchFamily="34" charset="0"/>
                        </a:rPr>
                        <a:t>Electronics</a:t>
                      </a:r>
                    </a:p>
                    <a:p>
                      <a:endParaRPr lang="en-US" sz="1000" dirty="0"/>
                    </a:p>
                  </a:txBody>
                  <a:tcPr marL="72000" marR="0" marT="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000" b="0" i="0" dirty="0" smtClean="0">
                          <a:solidFill>
                            <a:schemeClr val="dk1"/>
                          </a:solidFill>
                          <a:latin typeface="+mn-lt"/>
                          <a:ea typeface="+mn-ea"/>
                          <a:cs typeface="+mn-cs"/>
                        </a:rPr>
                        <a:t>HCL Infosystems Ltd has tied up Casio India Co Pvt Ltd to market digital cameras. It had entered into an arrangement with Casio India for marketing, selling, leasing and servicing of digital cameras in the country</a:t>
                      </a:r>
                      <a:endParaRPr kumimoji="0" lang="en-US" sz="1000" b="0" i="0" u="none" strike="noStrike" cap="none" normalizeH="0" baseline="0" dirty="0" smtClean="0">
                        <a:ln>
                          <a:noFill/>
                        </a:ln>
                        <a:solidFill>
                          <a:schemeClr val="tx1"/>
                        </a:solidFill>
                        <a:effectLst/>
                        <a:latin typeface="Calibri" pitchFamily="34" charset="0"/>
                      </a:endParaRPr>
                    </a:p>
                  </a:txBody>
                  <a:tcPr marL="72000" marR="0" marT="0" marB="0" anchor="ctr"/>
                </a:tc>
                <a:tc>
                  <a:txBody>
                    <a:bodyPr/>
                    <a:lstStyle/>
                    <a:p>
                      <a:pPr algn="ctr" fontAlgn="t"/>
                      <a:r>
                        <a:rPr lang="en-US" sz="1000" dirty="0" smtClean="0">
                          <a:hlinkClick r:id="rId3"/>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533400">
                <a:tc>
                  <a:txBody>
                    <a:bodyPr/>
                    <a:lstStyle/>
                    <a:p>
                      <a:pPr algn="l" fontAlgn="t"/>
                      <a:r>
                        <a:rPr lang="en-IN" sz="900" b="0" i="0" u="none" strike="noStrike" dirty="0" smtClean="0">
                          <a:solidFill>
                            <a:schemeClr val="tx1"/>
                          </a:solidFill>
                          <a:effectLst/>
                          <a:latin typeface="+mn-lt"/>
                          <a:cs typeface="Arial" panose="020B0604020202020204" pitchFamily="34" charset="0"/>
                        </a:rPr>
                        <a:t>10</a:t>
                      </a:r>
                      <a:endParaRPr lang="en-IN" sz="900" b="0"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algn="ctr" fontAlgn="t"/>
                      <a:r>
                        <a:rPr lang="en-US" sz="1200" b="1" u="none" strike="noStrike" dirty="0" smtClean="0">
                          <a:solidFill>
                            <a:srgbClr val="00B0F0"/>
                          </a:solidFill>
                        </a:rPr>
                        <a:t>SAP</a:t>
                      </a:r>
                      <a:endParaRPr lang="en-US" sz="1200" b="1" i="0" u="none" strike="noStrike" dirty="0">
                        <a:solidFill>
                          <a:srgbClr val="00B0F0"/>
                        </a:solidFill>
                        <a:latin typeface="+mn-lt"/>
                      </a:endParaRPr>
                    </a:p>
                  </a:txBody>
                  <a:tcPr marL="72000" marR="9525" marT="9525" marB="0"/>
                </a:tc>
                <a:tc>
                  <a:txBody>
                    <a:bodyPr/>
                    <a:lstStyle/>
                    <a:p>
                      <a:pPr algn="l" fontAlgn="t"/>
                      <a:r>
                        <a:rPr lang="en-IN" sz="1200" u="none" strike="noStrike" dirty="0" smtClean="0">
                          <a:effectLst/>
                        </a:rPr>
                        <a:t>Software</a:t>
                      </a:r>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r>
                        <a:rPr lang="en-US" sz="1000" dirty="0" smtClean="0"/>
                        <a:t>HCL develops and markets SAP based solutions.</a:t>
                      </a:r>
                      <a:r>
                        <a:rPr lang="en-US" sz="1000" baseline="0" dirty="0" smtClean="0"/>
                        <a:t> Its</a:t>
                      </a:r>
                      <a:r>
                        <a:rPr lang="en-US" sz="1000" dirty="0" smtClean="0"/>
                        <a:t> iMRO is an SAP-endorsed Business Solution. iMRO, is an industry solution add-on for the SAP ERP application.</a:t>
                      </a:r>
                      <a:r>
                        <a:rPr lang="en-US" sz="1000" baseline="0" dirty="0" smtClean="0"/>
                        <a:t> </a:t>
                      </a:r>
                      <a:r>
                        <a:rPr lang="en-US" sz="1000" dirty="0" smtClean="0"/>
                        <a:t>HCL is a product development partner at SAP Labs Shanghai, Bangalore and Palo Alto.</a:t>
                      </a:r>
                      <a:endParaRPr lang="en-US" sz="1000" b="0" i="0" dirty="0" smtClean="0">
                        <a:solidFill>
                          <a:schemeClr val="tx1"/>
                        </a:solidFill>
                        <a:latin typeface="+mn-lt"/>
                        <a:ea typeface="+mn-ea"/>
                        <a:cs typeface="+mn-cs"/>
                      </a:endParaRPr>
                    </a:p>
                  </a:txBody>
                  <a:tcPr marL="72000" marR="0" marT="0" marB="0" anchor="ctr"/>
                </a:tc>
                <a:tc>
                  <a:txBody>
                    <a:bodyPr/>
                    <a:lstStyle/>
                    <a:p>
                      <a:pPr algn="ctr" fontAlgn="t"/>
                      <a:r>
                        <a:rPr lang="en-US" sz="1000" dirty="0" smtClean="0">
                          <a:hlinkClick r:id="rId4"/>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685800">
                <a:tc>
                  <a:txBody>
                    <a:bodyPr/>
                    <a:lstStyle/>
                    <a:p>
                      <a:pPr algn="l" fontAlgn="t"/>
                      <a:r>
                        <a:rPr lang="en-IN" sz="900" b="0" i="0" u="none" strike="noStrike" dirty="0" smtClean="0">
                          <a:solidFill>
                            <a:schemeClr val="tx1"/>
                          </a:solidFill>
                          <a:effectLst/>
                          <a:latin typeface="+mn-lt"/>
                          <a:cs typeface="Arial" panose="020B0604020202020204" pitchFamily="34" charset="0"/>
                        </a:rPr>
                        <a:t>11</a:t>
                      </a:r>
                      <a:endParaRPr lang="en-IN" sz="900" b="0"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algn="ctr" fontAlgn="t"/>
                      <a:r>
                        <a:rPr lang="en-IN" sz="1200" b="1" u="none" strike="noStrike" dirty="0" smtClean="0">
                          <a:solidFill>
                            <a:srgbClr val="00B0F0"/>
                          </a:solidFill>
                          <a:effectLst/>
                        </a:rPr>
                        <a:t>Microsoft</a:t>
                      </a:r>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IN" sz="1200" u="none" strike="noStrike" dirty="0" smtClean="0">
                          <a:effectLst/>
                        </a:rPr>
                        <a:t>Software</a:t>
                      </a:r>
                    </a:p>
                  </a:txBody>
                  <a:tcPr marL="72000" marR="0" marT="0" marB="0" anchor="ctr"/>
                </a:tc>
                <a:tc>
                  <a:txBody>
                    <a:bodyPr/>
                    <a:lstStyle/>
                    <a:p>
                      <a:pPr marL="0" indent="0" algn="just">
                        <a:buFont typeface="Arial" pitchFamily="34" charset="0"/>
                        <a:buNone/>
                      </a:pPr>
                      <a:r>
                        <a:rPr lang="en-US" sz="1000" dirty="0" smtClean="0"/>
                        <a:t>Reportedly, HCL has been awarded 5-year IT services contract by Microsoft. HCL will act as a strategic vendor for offering IT services for Microsoft's online services business.IDC estimates the contract is potentially worth US$130 million.IDC believes that the deal was signed in early 2009 and include both datacenter and applications. We can estimate more than 1500 full time employees.</a:t>
                      </a:r>
                      <a:endParaRPr lang="en-US" sz="1000" b="0" dirty="0" smtClean="0">
                        <a:solidFill>
                          <a:prstClr val="black"/>
                        </a:solidFill>
                        <a:latin typeface="+mn-lt"/>
                      </a:endParaRPr>
                    </a:p>
                  </a:txBody>
                  <a:tcPr marL="72000" marR="0" marT="0" marB="0" anchor="ctr"/>
                </a:tc>
                <a:tc>
                  <a:txBody>
                    <a:bodyPr/>
                    <a:lstStyle/>
                    <a:p>
                      <a:pPr algn="ctr" fontAlgn="b"/>
                      <a:r>
                        <a:rPr lang="en-IN" sz="1000" u="none" strike="noStrike" dirty="0" smtClean="0">
                          <a:effectLst/>
                        </a:rPr>
                        <a:t>IDC</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685800">
                <a:tc>
                  <a:txBody>
                    <a:bodyPr/>
                    <a:lstStyle/>
                    <a:p>
                      <a:pPr algn="l" fontAlgn="t"/>
                      <a:r>
                        <a:rPr lang="en-IN" sz="900" b="0" i="0" u="none" strike="noStrike" dirty="0" smtClean="0">
                          <a:solidFill>
                            <a:schemeClr val="tx1"/>
                          </a:solidFill>
                          <a:effectLst/>
                          <a:latin typeface="+mn-lt"/>
                          <a:cs typeface="Arial" panose="020B0604020202020204" pitchFamily="34" charset="0"/>
                        </a:rPr>
                        <a:t>12</a:t>
                      </a:r>
                      <a:endParaRPr lang="en-IN" sz="900" b="0"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algn="ctr" fontAlgn="t"/>
                      <a:r>
                        <a:rPr lang="en-IN" sz="1200" b="1" u="none" strike="noStrike" dirty="0" smtClean="0">
                          <a:solidFill>
                            <a:srgbClr val="00B0F0"/>
                          </a:solidFill>
                          <a:effectLst/>
                        </a:rPr>
                        <a:t>Salesforce.com</a:t>
                      </a:r>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IN" sz="1200" u="none" strike="noStrike" dirty="0" smtClean="0">
                          <a:effectLst/>
                        </a:rPr>
                        <a:t>Software</a:t>
                      </a:r>
                    </a:p>
                  </a:txBody>
                  <a:tcPr marL="72000" marR="0" marT="0" marB="0" anchor="ctr"/>
                </a:tc>
                <a:tc>
                  <a:txBody>
                    <a:bodyPr/>
                    <a:lstStyle/>
                    <a:p>
                      <a:pPr marL="0" indent="0" algn="just">
                        <a:buFont typeface="Arial" pitchFamily="34" charset="0"/>
                        <a:buNone/>
                      </a:pPr>
                      <a:r>
                        <a:rPr lang="en-US" sz="1000" dirty="0" smtClean="0"/>
                        <a:t>HCL offers services assisting customers in aligning their Salesforce.com CRM strategy and processes with their business strategy thereby enabling them to derive maximum value from Salesforce.com investments. HCL’s end to end service offerings, built on the strength of deep domain expertise and rich repository of accelerators, drive organizational change and improve adoption levels substantially.</a:t>
                      </a:r>
                      <a:endParaRPr lang="en-US" sz="1000" b="0" dirty="0" smtClean="0">
                        <a:solidFill>
                          <a:prstClr val="black"/>
                        </a:solidFill>
                        <a:latin typeface="+mn-lt"/>
                      </a:endParaRPr>
                    </a:p>
                  </a:txBody>
                  <a:tcPr marL="72000" marR="0" marT="0" marB="0" anchor="ctr"/>
                </a:tc>
                <a:tc>
                  <a:txBody>
                    <a:bodyPr/>
                    <a:lstStyle/>
                    <a:p>
                      <a:pPr algn="ctr" fontAlgn="b"/>
                      <a:r>
                        <a:rPr lang="en-US" sz="1000" dirty="0" smtClean="0">
                          <a:hlinkClick r:id="rId5"/>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329390">
                <a:tc>
                  <a:txBody>
                    <a:bodyPr/>
                    <a:lstStyle/>
                    <a:p>
                      <a:pPr algn="l" fontAlgn="t"/>
                      <a:r>
                        <a:rPr lang="en-IN" sz="900" b="0" i="0" u="none" strike="noStrike" dirty="0" smtClean="0">
                          <a:solidFill>
                            <a:schemeClr val="tx1"/>
                          </a:solidFill>
                          <a:effectLst/>
                          <a:latin typeface="+mn-lt"/>
                          <a:cs typeface="Arial" panose="020B0604020202020204" pitchFamily="34" charset="0"/>
                        </a:rPr>
                        <a:t>13</a:t>
                      </a:r>
                      <a:endParaRPr lang="en-IN" sz="900" b="0"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algn="ctr" fontAlgn="t"/>
                      <a:r>
                        <a:rPr lang="en-IN" sz="1200" b="1" u="none" strike="noStrike" dirty="0" smtClean="0">
                          <a:solidFill>
                            <a:srgbClr val="00B0F0"/>
                          </a:solidFill>
                          <a:effectLst/>
                        </a:rPr>
                        <a:t>JDASoftware</a:t>
                      </a:r>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IN" sz="1200" u="none" strike="noStrike" dirty="0" smtClean="0">
                          <a:effectLst/>
                        </a:rPr>
                        <a:t>Software</a:t>
                      </a:r>
                    </a:p>
                  </a:txBody>
                  <a:tcPr marL="72000" marR="0" marT="0" marB="0" anchor="ctr"/>
                </a:tc>
                <a:tc>
                  <a:txBody>
                    <a:bodyPr/>
                    <a:lstStyle/>
                    <a:p>
                      <a:pPr marL="0" indent="0" algn="just">
                        <a:buFont typeface="Arial" pitchFamily="34" charset="0"/>
                        <a:buNone/>
                      </a:pPr>
                      <a:r>
                        <a:rPr lang="en-US" sz="1000" dirty="0" smtClean="0"/>
                        <a:t>Beginning with its experience implementing JDA solutions in India and APAC, HCL has expanded its focus to include key markets in EMEA and Americas as a global JDA partner.  As a result of its work over the past five years, HCL has strengthened its JDA practice and now provides end-to end services across JDA’s complete portfolio of retail and supply chain solutions, offering deep experience and a proven methodology across demand forecasting, replenishment, inventory management and supply chain optimization.</a:t>
                      </a:r>
                      <a:endParaRPr lang="en-US" sz="1000" b="0" dirty="0" smtClean="0">
                        <a:solidFill>
                          <a:prstClr val="black"/>
                        </a:solidFill>
                        <a:latin typeface="+mn-lt"/>
                      </a:endParaRPr>
                    </a:p>
                  </a:txBody>
                  <a:tcPr marL="72000" marR="0" marT="0" marB="0" anchor="ctr"/>
                </a:tc>
                <a:tc>
                  <a:txBody>
                    <a:bodyPr/>
                    <a:lstStyle/>
                    <a:p>
                      <a:pPr algn="ctr" fontAlgn="b"/>
                      <a:r>
                        <a:rPr lang="en-US" sz="1000" dirty="0" smtClean="0">
                          <a:hlinkClick r:id="rId6"/>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186222">
                <a:tc>
                  <a:txBody>
                    <a:bodyPr/>
                    <a:lstStyle/>
                    <a:p>
                      <a:pPr algn="l" fontAlgn="t"/>
                      <a:r>
                        <a:rPr lang="en-IN" sz="900" b="0" i="0" u="none" strike="noStrike" dirty="0" smtClean="0">
                          <a:solidFill>
                            <a:schemeClr val="tx1"/>
                          </a:solidFill>
                          <a:effectLst/>
                          <a:latin typeface="+mn-lt"/>
                          <a:cs typeface="Arial" panose="020B0604020202020204" pitchFamily="34" charset="0"/>
                        </a:rPr>
                        <a:t>14</a:t>
                      </a:r>
                      <a:endParaRPr lang="en-IN" sz="900" b="0"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algn="ctr" fontAlgn="t"/>
                      <a:r>
                        <a:rPr lang="en-IN" sz="1200" b="1" u="none" strike="noStrike" dirty="0" smtClean="0">
                          <a:solidFill>
                            <a:srgbClr val="00B0F0"/>
                          </a:solidFill>
                          <a:effectLst/>
                        </a:rPr>
                        <a:t>Hybris</a:t>
                      </a:r>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IN" sz="1200" u="none" strike="noStrike" dirty="0" smtClean="0">
                          <a:effectLst/>
                        </a:rPr>
                        <a:t>Software</a:t>
                      </a:r>
                    </a:p>
                  </a:txBody>
                  <a:tcPr marL="72000" marR="0" marT="0" marB="0" anchor="ctr"/>
                </a:tc>
                <a:tc>
                  <a:txBody>
                    <a:bodyPr/>
                    <a:lstStyle/>
                    <a:p>
                      <a:pPr marL="0" indent="0" algn="just">
                        <a:buFont typeface="Arial" pitchFamily="34" charset="0"/>
                        <a:buNone/>
                      </a:pPr>
                      <a:r>
                        <a:rPr lang="en-US" sz="1000" dirty="0" smtClean="0"/>
                        <a:t>This partnership will strengthen HCL’s portfolio to provide end-to-end omni-channel commerce solutions and integration services to its customers worldwide. </a:t>
                      </a:r>
                      <a:br>
                        <a:rPr lang="en-US" sz="1000" dirty="0" smtClean="0"/>
                      </a:br>
                      <a:r>
                        <a:rPr lang="en-US" sz="1000" dirty="0" smtClean="0"/>
                        <a:t>This combination of HCL’s domain and technology expertise, along with hybris’ market leading commerce platform, will help business decision makers change the game by improving the quality of the customer buying experience, thereby extending brand loyalty and spend.</a:t>
                      </a:r>
                      <a:endParaRPr lang="en-US" sz="1000" b="0" dirty="0" smtClean="0">
                        <a:solidFill>
                          <a:prstClr val="black"/>
                        </a:solidFill>
                        <a:latin typeface="+mn-lt"/>
                      </a:endParaRPr>
                    </a:p>
                  </a:txBody>
                  <a:tcPr marL="72000" marR="0" marT="0" marB="0" anchor="ctr"/>
                </a:tc>
                <a:tc>
                  <a:txBody>
                    <a:bodyPr/>
                    <a:lstStyle/>
                    <a:p>
                      <a:pPr algn="ctr" fontAlgn="b"/>
                      <a:r>
                        <a:rPr lang="en-US" sz="1000" dirty="0" smtClean="0">
                          <a:hlinkClick r:id="rId7"/>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232778">
                <a:tc>
                  <a:txBody>
                    <a:bodyPr/>
                    <a:lstStyle/>
                    <a:p>
                      <a:pPr algn="l"/>
                      <a:r>
                        <a:rPr lang="en-US" sz="900" b="0" dirty="0" smtClean="0">
                          <a:solidFill>
                            <a:schemeClr val="tx1"/>
                          </a:solidFill>
                        </a:rPr>
                        <a:t>15</a:t>
                      </a:r>
                      <a:endParaRPr lang="en-US" sz="900" b="0" dirty="0">
                        <a:solidFill>
                          <a:schemeClr val="tx1"/>
                        </a:solidFill>
                      </a:endParaRPr>
                    </a:p>
                  </a:txBody>
                  <a:tcPr marL="72000" marR="0" marT="0" marB="0" anchor="ctr"/>
                </a:tc>
                <a:tc>
                  <a:txBody>
                    <a:bodyPr/>
                    <a:lstStyle/>
                    <a:p>
                      <a:pPr algn="ctr" fontAlgn="t"/>
                      <a:r>
                        <a:rPr lang="en-IN" sz="1200" b="1" u="none" strike="noStrike" dirty="0" smtClean="0">
                          <a:solidFill>
                            <a:srgbClr val="00B0F0"/>
                          </a:solidFill>
                          <a:effectLst/>
                        </a:rPr>
                        <a:t>Guidewire</a:t>
                      </a:r>
                      <a:endParaRPr lang="en-IN" sz="1200" b="1" i="0" u="none" strike="noStrike" dirty="0">
                        <a:solidFill>
                          <a:srgbClr val="00B0F0"/>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IN" sz="1200" u="none" strike="noStrike" dirty="0" smtClean="0">
                          <a:effectLst/>
                        </a:rPr>
                        <a:t>Software</a:t>
                      </a:r>
                    </a:p>
                  </a:txBody>
                  <a:tcPr marL="72000" marR="0" marT="0" marB="0" anchor="ctr"/>
                </a:tc>
                <a:tc>
                  <a:txBody>
                    <a:bodyPr/>
                    <a:lstStyle/>
                    <a:p>
                      <a:pPr marL="0" indent="0" algn="just">
                        <a:buFont typeface="Arial" pitchFamily="34" charset="0"/>
                        <a:buNone/>
                      </a:pPr>
                      <a:r>
                        <a:rPr lang="en-US" sz="1000" dirty="0" smtClean="0"/>
                        <a:t>HCL has a partnership with Guidewire and offers business benefit oriented solutions on Guidewire products through robust frameworks, methodologies and solution accelerators globally since 2004. HCL is a Guidewire partner with implementation experience spanning each of the products in the Guidewire Insurance Suite:  ClaimCenter, Policy Center and Billing Center. Our Guidewire customers have won awards from Guidewire, IASA, and Celent for their Guidewire implementations.</a:t>
                      </a:r>
                      <a:endParaRPr lang="en-US" sz="1000" b="0" dirty="0" smtClean="0">
                        <a:solidFill>
                          <a:prstClr val="black"/>
                        </a:solidFill>
                        <a:latin typeface="+mn-lt"/>
                      </a:endParaRPr>
                    </a:p>
                  </a:txBody>
                  <a:tcPr marL="72000" marR="0" marT="0" marB="0" anchor="ctr"/>
                </a:tc>
                <a:tc>
                  <a:txBody>
                    <a:bodyPr/>
                    <a:lstStyle/>
                    <a:p>
                      <a:pPr algn="ctr" fontAlgn="b"/>
                      <a:r>
                        <a:rPr lang="en-US" sz="1000" dirty="0" smtClean="0">
                          <a:hlinkClick r:id="rId8"/>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358557">
                <a:tc>
                  <a:txBody>
                    <a:bodyPr/>
                    <a:lstStyle/>
                    <a:p>
                      <a:pPr algn="l"/>
                      <a:r>
                        <a:rPr lang="en-US" sz="900" b="0" dirty="0" smtClean="0">
                          <a:solidFill>
                            <a:schemeClr val="tx1"/>
                          </a:solidFill>
                        </a:rPr>
                        <a:t>16</a:t>
                      </a:r>
                      <a:endParaRPr lang="en-US" sz="900" b="0" dirty="0">
                        <a:solidFill>
                          <a:schemeClr val="tx1"/>
                        </a:solidFill>
                      </a:endParaRPr>
                    </a:p>
                  </a:txBody>
                  <a:tcPr marL="72000" marR="0" marT="0" marB="0" anchor="ctr"/>
                </a:tc>
                <a:tc>
                  <a:txBody>
                    <a:bodyPr/>
                    <a:lstStyle/>
                    <a:p>
                      <a:pPr algn="ctr"/>
                      <a:r>
                        <a:rPr lang="en-US" sz="1200" b="1" dirty="0" smtClean="0">
                          <a:solidFill>
                            <a:srgbClr val="00B0F0"/>
                          </a:solidFill>
                        </a:rPr>
                        <a:t>PwC</a:t>
                      </a:r>
                      <a:endParaRPr lang="en-US" sz="1200" b="1" dirty="0">
                        <a:solidFill>
                          <a:srgbClr val="00B0F0"/>
                        </a:solidFill>
                      </a:endParaRPr>
                    </a:p>
                  </a:txBody>
                  <a:tcPr marL="72000" marR="0" marT="0" marB="0" anchor="ctr"/>
                </a:tc>
                <a:tc>
                  <a:txBody>
                    <a:bodyPr/>
                    <a:lstStyle/>
                    <a:p>
                      <a:r>
                        <a:rPr lang="en-US" sz="1200" dirty="0" smtClean="0"/>
                        <a:t>Professional services</a:t>
                      </a:r>
                      <a:endParaRPr lang="en-US" sz="1200" dirty="0"/>
                    </a:p>
                  </a:txBody>
                  <a:tcPr marL="72000" marR="0" marT="0" marB="0" anchor="ctr"/>
                </a:tc>
                <a:tc>
                  <a:txBody>
                    <a:bodyPr/>
                    <a:lstStyle/>
                    <a:p>
                      <a:r>
                        <a:rPr lang="en-US" sz="1000" dirty="0" smtClean="0"/>
                        <a:t>An estimate of more than 100 dedicated employees are working on it.</a:t>
                      </a:r>
                      <a:endParaRPr lang="en-US" sz="1000" dirty="0"/>
                    </a:p>
                  </a:txBody>
                  <a:tcPr marL="72000" marR="0" marT="0" marB="0" anchor="ctr"/>
                </a:tc>
                <a:tc>
                  <a:txBody>
                    <a:bodyPr/>
                    <a:lstStyle/>
                    <a:p>
                      <a:pPr algn="ctr"/>
                      <a:r>
                        <a:rPr lang="en-US" sz="1200" dirty="0" smtClean="0"/>
                        <a:t>NA</a:t>
                      </a:r>
                      <a:endParaRPr lang="en-US" sz="1200" dirty="0"/>
                    </a:p>
                  </a:txBody>
                  <a:tcPr marL="0" marR="0" marT="0" marB="0" anchor="ctr"/>
                </a:tc>
              </a:tr>
            </a:tbl>
          </a:graphicData>
        </a:graphic>
      </p:graphicFrame>
      <p:graphicFrame>
        <p:nvGraphicFramePr>
          <p:cNvPr id="4" name="Object 3"/>
          <p:cNvGraphicFramePr>
            <a:graphicFrameLocks noChangeAspect="1"/>
          </p:cNvGraphicFramePr>
          <p:nvPr/>
        </p:nvGraphicFramePr>
        <p:xfrm>
          <a:off x="7543800" y="6010275"/>
          <a:ext cx="914400" cy="771525"/>
        </p:xfrm>
        <a:graphic>
          <a:graphicData uri="http://schemas.openxmlformats.org/presentationml/2006/ole">
            <p:oleObj spid="_x0000_s1026" name="Worksheet" showAsIcon="1" r:id="rId9" imgW="914400" imgH="771480" progId="Excel.Sheet.8">
              <p:link updateAutomatic="1"/>
            </p:oleObj>
          </a:graphicData>
        </a:graphic>
      </p:graphicFrame>
      <p:sp>
        <p:nvSpPr>
          <p:cNvPr id="6" name="TextBox 5"/>
          <p:cNvSpPr txBox="1"/>
          <p:nvPr/>
        </p:nvSpPr>
        <p:spPr>
          <a:xfrm>
            <a:off x="5638800" y="6248400"/>
            <a:ext cx="1782155"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i="0" dirty="0" smtClean="0"/>
              <a:t>IDC Contract List(existing)</a:t>
            </a:r>
            <a:endParaRPr lang="en-US" i="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C" val="5"/>
</p:tagLst>
</file>

<file path=ppt/tags/tag100.xml><?xml version="1.0" encoding="utf-8"?>
<p:tagLst xmlns:a="http://schemas.openxmlformats.org/drawingml/2006/main" xmlns:r="http://schemas.openxmlformats.org/officeDocument/2006/relationships" xmlns:p="http://schemas.openxmlformats.org/presentationml/2006/main">
  <p:tag name="THEMEIDC" val="2"/>
</p:tagLst>
</file>

<file path=ppt/tags/tag101.xml><?xml version="1.0" encoding="utf-8"?>
<p:tagLst xmlns:a="http://schemas.openxmlformats.org/drawingml/2006/main" xmlns:r="http://schemas.openxmlformats.org/officeDocument/2006/relationships" xmlns:p="http://schemas.openxmlformats.org/presentationml/2006/main">
  <p:tag name="THEMEID" val="3"/>
</p:tagLst>
</file>

<file path=ppt/tags/tag102.xml><?xml version="1.0" encoding="utf-8"?>
<p:tagLst xmlns:a="http://schemas.openxmlformats.org/drawingml/2006/main" xmlns:r="http://schemas.openxmlformats.org/officeDocument/2006/relationships" xmlns:p="http://schemas.openxmlformats.org/presentationml/2006/main">
  <p:tag name="THEMEIDC" val="3"/>
</p:tagLst>
</file>

<file path=ppt/tags/tag103.xml><?xml version="1.0" encoding="utf-8"?>
<p:tagLst xmlns:a="http://schemas.openxmlformats.org/drawingml/2006/main" xmlns:r="http://schemas.openxmlformats.org/officeDocument/2006/relationships" xmlns:p="http://schemas.openxmlformats.org/presentationml/2006/main">
  <p:tag name="THEMEID" val="4"/>
</p:tagLst>
</file>

<file path=ppt/tags/tag104.xml><?xml version="1.0" encoding="utf-8"?>
<p:tagLst xmlns:a="http://schemas.openxmlformats.org/drawingml/2006/main" xmlns:r="http://schemas.openxmlformats.org/officeDocument/2006/relationships" xmlns:p="http://schemas.openxmlformats.org/presentationml/2006/main">
  <p:tag name="THEMEIDC" val="4"/>
</p:tagLst>
</file>

<file path=ppt/tags/tag105.xml><?xml version="1.0" encoding="utf-8"?>
<p:tagLst xmlns:a="http://schemas.openxmlformats.org/drawingml/2006/main" xmlns:r="http://schemas.openxmlformats.org/officeDocument/2006/relationships" xmlns:p="http://schemas.openxmlformats.org/presentationml/2006/main">
  <p:tag name="THEMEID" val="5"/>
</p:tagLst>
</file>

<file path=ppt/tags/tag106.xml><?xml version="1.0" encoding="utf-8"?>
<p:tagLst xmlns:a="http://schemas.openxmlformats.org/drawingml/2006/main" xmlns:r="http://schemas.openxmlformats.org/officeDocument/2006/relationships" xmlns:p="http://schemas.openxmlformats.org/presentationml/2006/main">
  <p:tag name="THEMEIDC" val="5"/>
</p:tagLst>
</file>

<file path=ppt/tags/tag107.xml><?xml version="1.0" encoding="utf-8"?>
<p:tagLst xmlns:a="http://schemas.openxmlformats.org/drawingml/2006/main" xmlns:r="http://schemas.openxmlformats.org/officeDocument/2006/relationships" xmlns:p="http://schemas.openxmlformats.org/presentationml/2006/main">
  <p:tag name="THEMEID" val="6"/>
</p:tagLst>
</file>

<file path=ppt/tags/tag108.xml><?xml version="1.0" encoding="utf-8"?>
<p:tagLst xmlns:a="http://schemas.openxmlformats.org/drawingml/2006/main" xmlns:r="http://schemas.openxmlformats.org/officeDocument/2006/relationships" xmlns:p="http://schemas.openxmlformats.org/presentationml/2006/main">
  <p:tag name="THEMEIDC" val="6"/>
</p:tagLst>
</file>

<file path=ppt/tags/tag109.xml><?xml version="1.0" encoding="utf-8"?>
<p:tagLst xmlns:a="http://schemas.openxmlformats.org/drawingml/2006/main" xmlns:r="http://schemas.openxmlformats.org/officeDocument/2006/relationships" xmlns:p="http://schemas.openxmlformats.org/presentationml/2006/main">
  <p:tag name="THEMEID" val="7"/>
</p:tagLst>
</file>

<file path=ppt/tags/tag11.xml><?xml version="1.0" encoding="utf-8"?>
<p:tagLst xmlns:a="http://schemas.openxmlformats.org/drawingml/2006/main" xmlns:r="http://schemas.openxmlformats.org/officeDocument/2006/relationships" xmlns:p="http://schemas.openxmlformats.org/presentationml/2006/main">
  <p:tag name="THEMEID" val="6"/>
</p:tagLst>
</file>

<file path=ppt/tags/tag110.xml><?xml version="1.0" encoding="utf-8"?>
<p:tagLst xmlns:a="http://schemas.openxmlformats.org/drawingml/2006/main" xmlns:r="http://schemas.openxmlformats.org/officeDocument/2006/relationships" xmlns:p="http://schemas.openxmlformats.org/presentationml/2006/main">
  <p:tag name="THEMEIDC" val="7"/>
</p:tagLst>
</file>

<file path=ppt/tags/tag111.xml><?xml version="1.0" encoding="utf-8"?>
<p:tagLst xmlns:a="http://schemas.openxmlformats.org/drawingml/2006/main" xmlns:r="http://schemas.openxmlformats.org/officeDocument/2006/relationships" xmlns:p="http://schemas.openxmlformats.org/presentationml/2006/main">
  <p:tag name="THEMEID" val="8"/>
</p:tagLst>
</file>

<file path=ppt/tags/tag112.xml><?xml version="1.0" encoding="utf-8"?>
<p:tagLst xmlns:a="http://schemas.openxmlformats.org/drawingml/2006/main" xmlns:r="http://schemas.openxmlformats.org/officeDocument/2006/relationships" xmlns:p="http://schemas.openxmlformats.org/presentationml/2006/main">
  <p:tag name="THEMEIDC" val="8"/>
</p:tagLst>
</file>

<file path=ppt/tags/tag113.xml><?xml version="1.0" encoding="utf-8"?>
<p:tagLst xmlns:a="http://schemas.openxmlformats.org/drawingml/2006/main" xmlns:r="http://schemas.openxmlformats.org/officeDocument/2006/relationships" xmlns:p="http://schemas.openxmlformats.org/presentationml/2006/main">
  <p:tag name="THEMEID" val="9"/>
</p:tagLst>
</file>

<file path=ppt/tags/tag114.xml><?xml version="1.0" encoding="utf-8"?>
<p:tagLst xmlns:a="http://schemas.openxmlformats.org/drawingml/2006/main" xmlns:r="http://schemas.openxmlformats.org/officeDocument/2006/relationships" xmlns:p="http://schemas.openxmlformats.org/presentationml/2006/main">
  <p:tag name="THEMEIDC" val="9"/>
</p:tagLst>
</file>

<file path=ppt/tags/tag115.xml><?xml version="1.0" encoding="utf-8"?>
<p:tagLst xmlns:a="http://schemas.openxmlformats.org/drawingml/2006/main" xmlns:r="http://schemas.openxmlformats.org/officeDocument/2006/relationships" xmlns:p="http://schemas.openxmlformats.org/presentationml/2006/main">
  <p:tag name="THEMEID" val="10"/>
</p:tagLst>
</file>

<file path=ppt/tags/tag116.xml><?xml version="1.0" encoding="utf-8"?>
<p:tagLst xmlns:a="http://schemas.openxmlformats.org/drawingml/2006/main" xmlns:r="http://schemas.openxmlformats.org/officeDocument/2006/relationships" xmlns:p="http://schemas.openxmlformats.org/presentationml/2006/main">
  <p:tag name="THEMEIDC" val="10"/>
</p:tagLst>
</file>

<file path=ppt/tags/tag117.xml><?xml version="1.0" encoding="utf-8"?>
<p:tagLst xmlns:a="http://schemas.openxmlformats.org/drawingml/2006/main" xmlns:r="http://schemas.openxmlformats.org/officeDocument/2006/relationships" xmlns:p="http://schemas.openxmlformats.org/presentationml/2006/main">
  <p:tag name="THEMEID" val="11"/>
</p:tagLst>
</file>

<file path=ppt/tags/tag118.xml><?xml version="1.0" encoding="utf-8"?>
<p:tagLst xmlns:a="http://schemas.openxmlformats.org/drawingml/2006/main" xmlns:r="http://schemas.openxmlformats.org/officeDocument/2006/relationships" xmlns:p="http://schemas.openxmlformats.org/presentationml/2006/main">
  <p:tag name="THEMEIDC" val="11"/>
</p:tagLst>
</file>

<file path=ppt/tags/tag119.xml><?xml version="1.0" encoding="utf-8"?>
<p:tagLst xmlns:a="http://schemas.openxmlformats.org/drawingml/2006/main" xmlns:r="http://schemas.openxmlformats.org/officeDocument/2006/relationships" xmlns:p="http://schemas.openxmlformats.org/presentationml/2006/main">
  <p:tag name="THEMEID" val="12"/>
</p:tagLst>
</file>

<file path=ppt/tags/tag12.xml><?xml version="1.0" encoding="utf-8"?>
<p:tagLst xmlns:a="http://schemas.openxmlformats.org/drawingml/2006/main" xmlns:r="http://schemas.openxmlformats.org/officeDocument/2006/relationships" xmlns:p="http://schemas.openxmlformats.org/presentationml/2006/main">
  <p:tag name="THEMEIDC" val="6"/>
</p:tagLst>
</file>

<file path=ppt/tags/tag120.xml><?xml version="1.0" encoding="utf-8"?>
<p:tagLst xmlns:a="http://schemas.openxmlformats.org/drawingml/2006/main" xmlns:r="http://schemas.openxmlformats.org/officeDocument/2006/relationships" xmlns:p="http://schemas.openxmlformats.org/presentationml/2006/main">
  <p:tag name="THEMEIDC" val="12"/>
</p:tagLst>
</file>

<file path=ppt/tags/tag121.xml><?xml version="1.0" encoding="utf-8"?>
<p:tagLst xmlns:a="http://schemas.openxmlformats.org/drawingml/2006/main" xmlns:r="http://schemas.openxmlformats.org/officeDocument/2006/relationships" xmlns:p="http://schemas.openxmlformats.org/presentationml/2006/main">
  <p:tag name="THEMEIDCC" val="1"/>
</p:tagLst>
</file>

<file path=ppt/tags/tag122.xml><?xml version="1.0" encoding="utf-8"?>
<p:tagLst xmlns:a="http://schemas.openxmlformats.org/drawingml/2006/main" xmlns:r="http://schemas.openxmlformats.org/officeDocument/2006/relationships" xmlns:p="http://schemas.openxmlformats.org/presentationml/2006/main">
  <p:tag name="THEMEIDCCC" val="1"/>
</p:tagLst>
</file>

<file path=ppt/tags/tag123.xml><?xml version="1.0" encoding="utf-8"?>
<p:tagLst xmlns:a="http://schemas.openxmlformats.org/drawingml/2006/main" xmlns:r="http://schemas.openxmlformats.org/officeDocument/2006/relationships" xmlns:p="http://schemas.openxmlformats.org/presentationml/2006/main">
  <p:tag name="THEMEIDCC" val="2"/>
</p:tagLst>
</file>

<file path=ppt/tags/tag124.xml><?xml version="1.0" encoding="utf-8"?>
<p:tagLst xmlns:a="http://schemas.openxmlformats.org/drawingml/2006/main" xmlns:r="http://schemas.openxmlformats.org/officeDocument/2006/relationships" xmlns:p="http://schemas.openxmlformats.org/presentationml/2006/main">
  <p:tag name="THEMEIDCCC" val="2"/>
</p:tagLst>
</file>

<file path=ppt/tags/tag125.xml><?xml version="1.0" encoding="utf-8"?>
<p:tagLst xmlns:a="http://schemas.openxmlformats.org/drawingml/2006/main" xmlns:r="http://schemas.openxmlformats.org/officeDocument/2006/relationships" xmlns:p="http://schemas.openxmlformats.org/presentationml/2006/main">
  <p:tag name="THEMEIDCC" val="3"/>
</p:tagLst>
</file>

<file path=ppt/tags/tag126.xml><?xml version="1.0" encoding="utf-8"?>
<p:tagLst xmlns:a="http://schemas.openxmlformats.org/drawingml/2006/main" xmlns:r="http://schemas.openxmlformats.org/officeDocument/2006/relationships" xmlns:p="http://schemas.openxmlformats.org/presentationml/2006/main">
  <p:tag name="THEMEIDCCC" val="3"/>
</p:tagLst>
</file>

<file path=ppt/tags/tag127.xml><?xml version="1.0" encoding="utf-8"?>
<p:tagLst xmlns:a="http://schemas.openxmlformats.org/drawingml/2006/main" xmlns:r="http://schemas.openxmlformats.org/officeDocument/2006/relationships" xmlns:p="http://schemas.openxmlformats.org/presentationml/2006/main">
  <p:tag name="THEMEIDCC" val="4"/>
</p:tagLst>
</file>

<file path=ppt/tags/tag128.xml><?xml version="1.0" encoding="utf-8"?>
<p:tagLst xmlns:a="http://schemas.openxmlformats.org/drawingml/2006/main" xmlns:r="http://schemas.openxmlformats.org/officeDocument/2006/relationships" xmlns:p="http://schemas.openxmlformats.org/presentationml/2006/main">
  <p:tag name="THEMEIDCCC" val="4"/>
</p:tagLst>
</file>

<file path=ppt/tags/tag129.xml><?xml version="1.0" encoding="utf-8"?>
<p:tagLst xmlns:a="http://schemas.openxmlformats.org/drawingml/2006/main" xmlns:r="http://schemas.openxmlformats.org/officeDocument/2006/relationships" xmlns:p="http://schemas.openxmlformats.org/presentationml/2006/main">
  <p:tag name="THEMEIDCC" val="5"/>
</p:tagLst>
</file>

<file path=ppt/tags/tag13.xml><?xml version="1.0" encoding="utf-8"?>
<p:tagLst xmlns:a="http://schemas.openxmlformats.org/drawingml/2006/main" xmlns:r="http://schemas.openxmlformats.org/officeDocument/2006/relationships" xmlns:p="http://schemas.openxmlformats.org/presentationml/2006/main">
  <p:tag name="THEMEID" val="7"/>
</p:tagLst>
</file>

<file path=ppt/tags/tag130.xml><?xml version="1.0" encoding="utf-8"?>
<p:tagLst xmlns:a="http://schemas.openxmlformats.org/drawingml/2006/main" xmlns:r="http://schemas.openxmlformats.org/officeDocument/2006/relationships" xmlns:p="http://schemas.openxmlformats.org/presentationml/2006/main">
  <p:tag name="THEMEIDCCC" val="5"/>
</p:tagLst>
</file>

<file path=ppt/tags/tag131.xml><?xml version="1.0" encoding="utf-8"?>
<p:tagLst xmlns:a="http://schemas.openxmlformats.org/drawingml/2006/main" xmlns:r="http://schemas.openxmlformats.org/officeDocument/2006/relationships" xmlns:p="http://schemas.openxmlformats.org/presentationml/2006/main">
  <p:tag name="THEMEIDCC" val="6"/>
</p:tagLst>
</file>

<file path=ppt/tags/tag132.xml><?xml version="1.0" encoding="utf-8"?>
<p:tagLst xmlns:a="http://schemas.openxmlformats.org/drawingml/2006/main" xmlns:r="http://schemas.openxmlformats.org/officeDocument/2006/relationships" xmlns:p="http://schemas.openxmlformats.org/presentationml/2006/main">
  <p:tag name="THEMEIDCCC" val="6"/>
</p:tagLst>
</file>

<file path=ppt/tags/tag133.xml><?xml version="1.0" encoding="utf-8"?>
<p:tagLst xmlns:a="http://schemas.openxmlformats.org/drawingml/2006/main" xmlns:r="http://schemas.openxmlformats.org/officeDocument/2006/relationships" xmlns:p="http://schemas.openxmlformats.org/presentationml/2006/main">
  <p:tag name="THEMEIDCC" val="7"/>
</p:tagLst>
</file>

<file path=ppt/tags/tag134.xml><?xml version="1.0" encoding="utf-8"?>
<p:tagLst xmlns:a="http://schemas.openxmlformats.org/drawingml/2006/main" xmlns:r="http://schemas.openxmlformats.org/officeDocument/2006/relationships" xmlns:p="http://schemas.openxmlformats.org/presentationml/2006/main">
  <p:tag name="THEMEIDCCC" val="7"/>
</p:tagLst>
</file>

<file path=ppt/tags/tag135.xml><?xml version="1.0" encoding="utf-8"?>
<p:tagLst xmlns:a="http://schemas.openxmlformats.org/drawingml/2006/main" xmlns:r="http://schemas.openxmlformats.org/officeDocument/2006/relationships" xmlns:p="http://schemas.openxmlformats.org/presentationml/2006/main">
  <p:tag name="THEMEIDCC" val="8"/>
</p:tagLst>
</file>

<file path=ppt/tags/tag136.xml><?xml version="1.0" encoding="utf-8"?>
<p:tagLst xmlns:a="http://schemas.openxmlformats.org/drawingml/2006/main" xmlns:r="http://schemas.openxmlformats.org/officeDocument/2006/relationships" xmlns:p="http://schemas.openxmlformats.org/presentationml/2006/main">
  <p:tag name="THEMEIDCCC" val="8"/>
</p:tagLst>
</file>

<file path=ppt/tags/tag137.xml><?xml version="1.0" encoding="utf-8"?>
<p:tagLst xmlns:a="http://schemas.openxmlformats.org/drawingml/2006/main" xmlns:r="http://schemas.openxmlformats.org/officeDocument/2006/relationships" xmlns:p="http://schemas.openxmlformats.org/presentationml/2006/main">
  <p:tag name="THEMEIDCC" val="9"/>
</p:tagLst>
</file>

<file path=ppt/tags/tag138.xml><?xml version="1.0" encoding="utf-8"?>
<p:tagLst xmlns:a="http://schemas.openxmlformats.org/drawingml/2006/main" xmlns:r="http://schemas.openxmlformats.org/officeDocument/2006/relationships" xmlns:p="http://schemas.openxmlformats.org/presentationml/2006/main">
  <p:tag name="THEMEIDCCC" val="9"/>
</p:tagLst>
</file>

<file path=ppt/tags/tag139.xml><?xml version="1.0" encoding="utf-8"?>
<p:tagLst xmlns:a="http://schemas.openxmlformats.org/drawingml/2006/main" xmlns:r="http://schemas.openxmlformats.org/officeDocument/2006/relationships" xmlns:p="http://schemas.openxmlformats.org/presentationml/2006/main">
  <p:tag name="THEMEIDCC" val="10"/>
</p:tagLst>
</file>

<file path=ppt/tags/tag14.xml><?xml version="1.0" encoding="utf-8"?>
<p:tagLst xmlns:a="http://schemas.openxmlformats.org/drawingml/2006/main" xmlns:r="http://schemas.openxmlformats.org/officeDocument/2006/relationships" xmlns:p="http://schemas.openxmlformats.org/presentationml/2006/main">
  <p:tag name="THEMEIDC" val="7"/>
</p:tagLst>
</file>

<file path=ppt/tags/tag140.xml><?xml version="1.0" encoding="utf-8"?>
<p:tagLst xmlns:a="http://schemas.openxmlformats.org/drawingml/2006/main" xmlns:r="http://schemas.openxmlformats.org/officeDocument/2006/relationships" xmlns:p="http://schemas.openxmlformats.org/presentationml/2006/main">
  <p:tag name="THEMEIDCCC" val="10"/>
</p:tagLst>
</file>

<file path=ppt/tags/tag141.xml><?xml version="1.0" encoding="utf-8"?>
<p:tagLst xmlns:a="http://schemas.openxmlformats.org/drawingml/2006/main" xmlns:r="http://schemas.openxmlformats.org/officeDocument/2006/relationships" xmlns:p="http://schemas.openxmlformats.org/presentationml/2006/main">
  <p:tag name="THEMEIDCC" val="11"/>
</p:tagLst>
</file>

<file path=ppt/tags/tag142.xml><?xml version="1.0" encoding="utf-8"?>
<p:tagLst xmlns:a="http://schemas.openxmlformats.org/drawingml/2006/main" xmlns:r="http://schemas.openxmlformats.org/officeDocument/2006/relationships" xmlns:p="http://schemas.openxmlformats.org/presentationml/2006/main">
  <p:tag name="THEMEIDCCC" val="11"/>
</p:tagLst>
</file>

<file path=ppt/tags/tag143.xml><?xml version="1.0" encoding="utf-8"?>
<p:tagLst xmlns:a="http://schemas.openxmlformats.org/drawingml/2006/main" xmlns:r="http://schemas.openxmlformats.org/officeDocument/2006/relationships" xmlns:p="http://schemas.openxmlformats.org/presentationml/2006/main">
  <p:tag name="THEMEIDCC" val="12"/>
</p:tagLst>
</file>

<file path=ppt/tags/tag144.xml><?xml version="1.0" encoding="utf-8"?>
<p:tagLst xmlns:a="http://schemas.openxmlformats.org/drawingml/2006/main" xmlns:r="http://schemas.openxmlformats.org/officeDocument/2006/relationships" xmlns:p="http://schemas.openxmlformats.org/presentationml/2006/main">
  <p:tag name="THEMEIDCCC" val="12"/>
</p:tagLst>
</file>

<file path=ppt/tags/tag145.xml><?xml version="1.0" encoding="utf-8"?>
<p:tagLst xmlns:a="http://schemas.openxmlformats.org/drawingml/2006/main" xmlns:r="http://schemas.openxmlformats.org/officeDocument/2006/relationships" xmlns:p="http://schemas.openxmlformats.org/presentationml/2006/main">
  <p:tag name="THEMEID" val="1"/>
</p:tagLst>
</file>

<file path=ppt/tags/tag146.xml><?xml version="1.0" encoding="utf-8"?>
<p:tagLst xmlns:a="http://schemas.openxmlformats.org/drawingml/2006/main" xmlns:r="http://schemas.openxmlformats.org/officeDocument/2006/relationships" xmlns:p="http://schemas.openxmlformats.org/presentationml/2006/main">
  <p:tag name="THEMEIDC" val="1"/>
</p:tagLst>
</file>

<file path=ppt/tags/tag147.xml><?xml version="1.0" encoding="utf-8"?>
<p:tagLst xmlns:a="http://schemas.openxmlformats.org/drawingml/2006/main" xmlns:r="http://schemas.openxmlformats.org/officeDocument/2006/relationships" xmlns:p="http://schemas.openxmlformats.org/presentationml/2006/main">
  <p:tag name="THEMEID" val="2"/>
</p:tagLst>
</file>

<file path=ppt/tags/tag148.xml><?xml version="1.0" encoding="utf-8"?>
<p:tagLst xmlns:a="http://schemas.openxmlformats.org/drawingml/2006/main" xmlns:r="http://schemas.openxmlformats.org/officeDocument/2006/relationships" xmlns:p="http://schemas.openxmlformats.org/presentationml/2006/main">
  <p:tag name="THEMEIDC" val="2"/>
</p:tagLst>
</file>

<file path=ppt/tags/tag149.xml><?xml version="1.0" encoding="utf-8"?>
<p:tagLst xmlns:a="http://schemas.openxmlformats.org/drawingml/2006/main" xmlns:r="http://schemas.openxmlformats.org/officeDocument/2006/relationships" xmlns:p="http://schemas.openxmlformats.org/presentationml/2006/main">
  <p:tag name="THEMEID" val="3"/>
</p:tagLst>
</file>

<file path=ppt/tags/tag15.xml><?xml version="1.0" encoding="utf-8"?>
<p:tagLst xmlns:a="http://schemas.openxmlformats.org/drawingml/2006/main" xmlns:r="http://schemas.openxmlformats.org/officeDocument/2006/relationships" xmlns:p="http://schemas.openxmlformats.org/presentationml/2006/main">
  <p:tag name="THEMEID" val="8"/>
</p:tagLst>
</file>

<file path=ppt/tags/tag150.xml><?xml version="1.0" encoding="utf-8"?>
<p:tagLst xmlns:a="http://schemas.openxmlformats.org/drawingml/2006/main" xmlns:r="http://schemas.openxmlformats.org/officeDocument/2006/relationships" xmlns:p="http://schemas.openxmlformats.org/presentationml/2006/main">
  <p:tag name="THEMEIDC" val="3"/>
</p:tagLst>
</file>

<file path=ppt/tags/tag151.xml><?xml version="1.0" encoding="utf-8"?>
<p:tagLst xmlns:a="http://schemas.openxmlformats.org/drawingml/2006/main" xmlns:r="http://schemas.openxmlformats.org/officeDocument/2006/relationships" xmlns:p="http://schemas.openxmlformats.org/presentationml/2006/main">
  <p:tag name="THEMEID" val="4"/>
</p:tagLst>
</file>

<file path=ppt/tags/tag152.xml><?xml version="1.0" encoding="utf-8"?>
<p:tagLst xmlns:a="http://schemas.openxmlformats.org/drawingml/2006/main" xmlns:r="http://schemas.openxmlformats.org/officeDocument/2006/relationships" xmlns:p="http://schemas.openxmlformats.org/presentationml/2006/main">
  <p:tag name="THEMEIDC" val="4"/>
</p:tagLst>
</file>

<file path=ppt/tags/tag153.xml><?xml version="1.0" encoding="utf-8"?>
<p:tagLst xmlns:a="http://schemas.openxmlformats.org/drawingml/2006/main" xmlns:r="http://schemas.openxmlformats.org/officeDocument/2006/relationships" xmlns:p="http://schemas.openxmlformats.org/presentationml/2006/main">
  <p:tag name="THEMEID" val="5"/>
</p:tagLst>
</file>

<file path=ppt/tags/tag154.xml><?xml version="1.0" encoding="utf-8"?>
<p:tagLst xmlns:a="http://schemas.openxmlformats.org/drawingml/2006/main" xmlns:r="http://schemas.openxmlformats.org/officeDocument/2006/relationships" xmlns:p="http://schemas.openxmlformats.org/presentationml/2006/main">
  <p:tag name="THEMEIDC" val="5"/>
</p:tagLst>
</file>

<file path=ppt/tags/tag155.xml><?xml version="1.0" encoding="utf-8"?>
<p:tagLst xmlns:a="http://schemas.openxmlformats.org/drawingml/2006/main" xmlns:r="http://schemas.openxmlformats.org/officeDocument/2006/relationships" xmlns:p="http://schemas.openxmlformats.org/presentationml/2006/main">
  <p:tag name="THEMEID" val="6"/>
</p:tagLst>
</file>

<file path=ppt/tags/tag156.xml><?xml version="1.0" encoding="utf-8"?>
<p:tagLst xmlns:a="http://schemas.openxmlformats.org/drawingml/2006/main" xmlns:r="http://schemas.openxmlformats.org/officeDocument/2006/relationships" xmlns:p="http://schemas.openxmlformats.org/presentationml/2006/main">
  <p:tag name="THEMEIDC" val="6"/>
</p:tagLst>
</file>

<file path=ppt/tags/tag157.xml><?xml version="1.0" encoding="utf-8"?>
<p:tagLst xmlns:a="http://schemas.openxmlformats.org/drawingml/2006/main" xmlns:r="http://schemas.openxmlformats.org/officeDocument/2006/relationships" xmlns:p="http://schemas.openxmlformats.org/presentationml/2006/main">
  <p:tag name="THEMEID" val="7"/>
</p:tagLst>
</file>

<file path=ppt/tags/tag158.xml><?xml version="1.0" encoding="utf-8"?>
<p:tagLst xmlns:a="http://schemas.openxmlformats.org/drawingml/2006/main" xmlns:r="http://schemas.openxmlformats.org/officeDocument/2006/relationships" xmlns:p="http://schemas.openxmlformats.org/presentationml/2006/main">
  <p:tag name="THEMEIDC" val="7"/>
</p:tagLst>
</file>

<file path=ppt/tags/tag159.xml><?xml version="1.0" encoding="utf-8"?>
<p:tagLst xmlns:a="http://schemas.openxmlformats.org/drawingml/2006/main" xmlns:r="http://schemas.openxmlformats.org/officeDocument/2006/relationships" xmlns:p="http://schemas.openxmlformats.org/presentationml/2006/main">
  <p:tag name="THEMEID" val="8"/>
</p:tagLst>
</file>

<file path=ppt/tags/tag16.xml><?xml version="1.0" encoding="utf-8"?>
<p:tagLst xmlns:a="http://schemas.openxmlformats.org/drawingml/2006/main" xmlns:r="http://schemas.openxmlformats.org/officeDocument/2006/relationships" xmlns:p="http://schemas.openxmlformats.org/presentationml/2006/main">
  <p:tag name="THEMEIDC" val="8"/>
</p:tagLst>
</file>

<file path=ppt/tags/tag160.xml><?xml version="1.0" encoding="utf-8"?>
<p:tagLst xmlns:a="http://schemas.openxmlformats.org/drawingml/2006/main" xmlns:r="http://schemas.openxmlformats.org/officeDocument/2006/relationships" xmlns:p="http://schemas.openxmlformats.org/presentationml/2006/main">
  <p:tag name="THEMEIDC" val="8"/>
</p:tagLst>
</file>

<file path=ppt/tags/tag161.xml><?xml version="1.0" encoding="utf-8"?>
<p:tagLst xmlns:a="http://schemas.openxmlformats.org/drawingml/2006/main" xmlns:r="http://schemas.openxmlformats.org/officeDocument/2006/relationships" xmlns:p="http://schemas.openxmlformats.org/presentationml/2006/main">
  <p:tag name="THEMEID" val="9"/>
</p:tagLst>
</file>

<file path=ppt/tags/tag162.xml><?xml version="1.0" encoding="utf-8"?>
<p:tagLst xmlns:a="http://schemas.openxmlformats.org/drawingml/2006/main" xmlns:r="http://schemas.openxmlformats.org/officeDocument/2006/relationships" xmlns:p="http://schemas.openxmlformats.org/presentationml/2006/main">
  <p:tag name="THEMEIDC" val="9"/>
</p:tagLst>
</file>

<file path=ppt/tags/tag163.xml><?xml version="1.0" encoding="utf-8"?>
<p:tagLst xmlns:a="http://schemas.openxmlformats.org/drawingml/2006/main" xmlns:r="http://schemas.openxmlformats.org/officeDocument/2006/relationships" xmlns:p="http://schemas.openxmlformats.org/presentationml/2006/main">
  <p:tag name="THEMEID" val="10"/>
</p:tagLst>
</file>

<file path=ppt/tags/tag164.xml><?xml version="1.0" encoding="utf-8"?>
<p:tagLst xmlns:a="http://schemas.openxmlformats.org/drawingml/2006/main" xmlns:r="http://schemas.openxmlformats.org/officeDocument/2006/relationships" xmlns:p="http://schemas.openxmlformats.org/presentationml/2006/main">
  <p:tag name="THEMEIDC" val="10"/>
</p:tagLst>
</file>

<file path=ppt/tags/tag165.xml><?xml version="1.0" encoding="utf-8"?>
<p:tagLst xmlns:a="http://schemas.openxmlformats.org/drawingml/2006/main" xmlns:r="http://schemas.openxmlformats.org/officeDocument/2006/relationships" xmlns:p="http://schemas.openxmlformats.org/presentationml/2006/main">
  <p:tag name="THEMEID" val="11"/>
</p:tagLst>
</file>

<file path=ppt/tags/tag166.xml><?xml version="1.0" encoding="utf-8"?>
<p:tagLst xmlns:a="http://schemas.openxmlformats.org/drawingml/2006/main" xmlns:r="http://schemas.openxmlformats.org/officeDocument/2006/relationships" xmlns:p="http://schemas.openxmlformats.org/presentationml/2006/main">
  <p:tag name="THEMEIDC" val="11"/>
</p:tagLst>
</file>

<file path=ppt/tags/tag167.xml><?xml version="1.0" encoding="utf-8"?>
<p:tagLst xmlns:a="http://schemas.openxmlformats.org/drawingml/2006/main" xmlns:r="http://schemas.openxmlformats.org/officeDocument/2006/relationships" xmlns:p="http://schemas.openxmlformats.org/presentationml/2006/main">
  <p:tag name="THEMEID" val="12"/>
</p:tagLst>
</file>

<file path=ppt/tags/tag168.xml><?xml version="1.0" encoding="utf-8"?>
<p:tagLst xmlns:a="http://schemas.openxmlformats.org/drawingml/2006/main" xmlns:r="http://schemas.openxmlformats.org/officeDocument/2006/relationships" xmlns:p="http://schemas.openxmlformats.org/presentationml/2006/main">
  <p:tag name="THEMEIDC" val="12"/>
</p:tagLst>
</file>

<file path=ppt/tags/tag169.xml><?xml version="1.0" encoding="utf-8"?>
<p:tagLst xmlns:a="http://schemas.openxmlformats.org/drawingml/2006/main" xmlns:r="http://schemas.openxmlformats.org/officeDocument/2006/relationships" xmlns:p="http://schemas.openxmlformats.org/presentationml/2006/main">
  <p:tag name="THEMEIDCC" val="1"/>
</p:tagLst>
</file>

<file path=ppt/tags/tag17.xml><?xml version="1.0" encoding="utf-8"?>
<p:tagLst xmlns:a="http://schemas.openxmlformats.org/drawingml/2006/main" xmlns:r="http://schemas.openxmlformats.org/officeDocument/2006/relationships" xmlns:p="http://schemas.openxmlformats.org/presentationml/2006/main">
  <p:tag name="THEMEID" val="9"/>
</p:tagLst>
</file>

<file path=ppt/tags/tag170.xml><?xml version="1.0" encoding="utf-8"?>
<p:tagLst xmlns:a="http://schemas.openxmlformats.org/drawingml/2006/main" xmlns:r="http://schemas.openxmlformats.org/officeDocument/2006/relationships" xmlns:p="http://schemas.openxmlformats.org/presentationml/2006/main">
  <p:tag name="THEMEIDCCC" val="1"/>
</p:tagLst>
</file>

<file path=ppt/tags/tag171.xml><?xml version="1.0" encoding="utf-8"?>
<p:tagLst xmlns:a="http://schemas.openxmlformats.org/drawingml/2006/main" xmlns:r="http://schemas.openxmlformats.org/officeDocument/2006/relationships" xmlns:p="http://schemas.openxmlformats.org/presentationml/2006/main">
  <p:tag name="THEMEIDCC" val="2"/>
</p:tagLst>
</file>

<file path=ppt/tags/tag172.xml><?xml version="1.0" encoding="utf-8"?>
<p:tagLst xmlns:a="http://schemas.openxmlformats.org/drawingml/2006/main" xmlns:r="http://schemas.openxmlformats.org/officeDocument/2006/relationships" xmlns:p="http://schemas.openxmlformats.org/presentationml/2006/main">
  <p:tag name="THEMEIDCCC" val="2"/>
</p:tagLst>
</file>

<file path=ppt/tags/tag173.xml><?xml version="1.0" encoding="utf-8"?>
<p:tagLst xmlns:a="http://schemas.openxmlformats.org/drawingml/2006/main" xmlns:r="http://schemas.openxmlformats.org/officeDocument/2006/relationships" xmlns:p="http://schemas.openxmlformats.org/presentationml/2006/main">
  <p:tag name="THEMEIDCC" val="3"/>
</p:tagLst>
</file>

<file path=ppt/tags/tag174.xml><?xml version="1.0" encoding="utf-8"?>
<p:tagLst xmlns:a="http://schemas.openxmlformats.org/drawingml/2006/main" xmlns:r="http://schemas.openxmlformats.org/officeDocument/2006/relationships" xmlns:p="http://schemas.openxmlformats.org/presentationml/2006/main">
  <p:tag name="THEMEIDCCC" val="3"/>
</p:tagLst>
</file>

<file path=ppt/tags/tag175.xml><?xml version="1.0" encoding="utf-8"?>
<p:tagLst xmlns:a="http://schemas.openxmlformats.org/drawingml/2006/main" xmlns:r="http://schemas.openxmlformats.org/officeDocument/2006/relationships" xmlns:p="http://schemas.openxmlformats.org/presentationml/2006/main">
  <p:tag name="THEMEIDCC" val="4"/>
</p:tagLst>
</file>

<file path=ppt/tags/tag176.xml><?xml version="1.0" encoding="utf-8"?>
<p:tagLst xmlns:a="http://schemas.openxmlformats.org/drawingml/2006/main" xmlns:r="http://schemas.openxmlformats.org/officeDocument/2006/relationships" xmlns:p="http://schemas.openxmlformats.org/presentationml/2006/main">
  <p:tag name="THEMEIDCCC" val="4"/>
</p:tagLst>
</file>

<file path=ppt/tags/tag177.xml><?xml version="1.0" encoding="utf-8"?>
<p:tagLst xmlns:a="http://schemas.openxmlformats.org/drawingml/2006/main" xmlns:r="http://schemas.openxmlformats.org/officeDocument/2006/relationships" xmlns:p="http://schemas.openxmlformats.org/presentationml/2006/main">
  <p:tag name="THEMEIDCC" val="5"/>
</p:tagLst>
</file>

<file path=ppt/tags/tag178.xml><?xml version="1.0" encoding="utf-8"?>
<p:tagLst xmlns:a="http://schemas.openxmlformats.org/drawingml/2006/main" xmlns:r="http://schemas.openxmlformats.org/officeDocument/2006/relationships" xmlns:p="http://schemas.openxmlformats.org/presentationml/2006/main">
  <p:tag name="THEMEIDCCC" val="5"/>
</p:tagLst>
</file>

<file path=ppt/tags/tag179.xml><?xml version="1.0" encoding="utf-8"?>
<p:tagLst xmlns:a="http://schemas.openxmlformats.org/drawingml/2006/main" xmlns:r="http://schemas.openxmlformats.org/officeDocument/2006/relationships" xmlns:p="http://schemas.openxmlformats.org/presentationml/2006/main">
  <p:tag name="THEMEIDCC" val="6"/>
</p:tagLst>
</file>

<file path=ppt/tags/tag18.xml><?xml version="1.0" encoding="utf-8"?>
<p:tagLst xmlns:a="http://schemas.openxmlformats.org/drawingml/2006/main" xmlns:r="http://schemas.openxmlformats.org/officeDocument/2006/relationships" xmlns:p="http://schemas.openxmlformats.org/presentationml/2006/main">
  <p:tag name="THEMEIDC" val="9"/>
</p:tagLst>
</file>

<file path=ppt/tags/tag180.xml><?xml version="1.0" encoding="utf-8"?>
<p:tagLst xmlns:a="http://schemas.openxmlformats.org/drawingml/2006/main" xmlns:r="http://schemas.openxmlformats.org/officeDocument/2006/relationships" xmlns:p="http://schemas.openxmlformats.org/presentationml/2006/main">
  <p:tag name="THEMEIDCCC" val="6"/>
</p:tagLst>
</file>

<file path=ppt/tags/tag181.xml><?xml version="1.0" encoding="utf-8"?>
<p:tagLst xmlns:a="http://schemas.openxmlformats.org/drawingml/2006/main" xmlns:r="http://schemas.openxmlformats.org/officeDocument/2006/relationships" xmlns:p="http://schemas.openxmlformats.org/presentationml/2006/main">
  <p:tag name="THEMEIDCC" val="7"/>
</p:tagLst>
</file>

<file path=ppt/tags/tag182.xml><?xml version="1.0" encoding="utf-8"?>
<p:tagLst xmlns:a="http://schemas.openxmlformats.org/drawingml/2006/main" xmlns:r="http://schemas.openxmlformats.org/officeDocument/2006/relationships" xmlns:p="http://schemas.openxmlformats.org/presentationml/2006/main">
  <p:tag name="THEMEIDCCC" val="7"/>
</p:tagLst>
</file>

<file path=ppt/tags/tag183.xml><?xml version="1.0" encoding="utf-8"?>
<p:tagLst xmlns:a="http://schemas.openxmlformats.org/drawingml/2006/main" xmlns:r="http://schemas.openxmlformats.org/officeDocument/2006/relationships" xmlns:p="http://schemas.openxmlformats.org/presentationml/2006/main">
  <p:tag name="THEMEIDCC" val="8"/>
</p:tagLst>
</file>

<file path=ppt/tags/tag184.xml><?xml version="1.0" encoding="utf-8"?>
<p:tagLst xmlns:a="http://schemas.openxmlformats.org/drawingml/2006/main" xmlns:r="http://schemas.openxmlformats.org/officeDocument/2006/relationships" xmlns:p="http://schemas.openxmlformats.org/presentationml/2006/main">
  <p:tag name="THEMEIDCCC" val="8"/>
</p:tagLst>
</file>

<file path=ppt/tags/tag185.xml><?xml version="1.0" encoding="utf-8"?>
<p:tagLst xmlns:a="http://schemas.openxmlformats.org/drawingml/2006/main" xmlns:r="http://schemas.openxmlformats.org/officeDocument/2006/relationships" xmlns:p="http://schemas.openxmlformats.org/presentationml/2006/main">
  <p:tag name="THEMEIDCC" val="9"/>
</p:tagLst>
</file>

<file path=ppt/tags/tag186.xml><?xml version="1.0" encoding="utf-8"?>
<p:tagLst xmlns:a="http://schemas.openxmlformats.org/drawingml/2006/main" xmlns:r="http://schemas.openxmlformats.org/officeDocument/2006/relationships" xmlns:p="http://schemas.openxmlformats.org/presentationml/2006/main">
  <p:tag name="THEMEIDCCC" val="9"/>
</p:tagLst>
</file>

<file path=ppt/tags/tag187.xml><?xml version="1.0" encoding="utf-8"?>
<p:tagLst xmlns:a="http://schemas.openxmlformats.org/drawingml/2006/main" xmlns:r="http://schemas.openxmlformats.org/officeDocument/2006/relationships" xmlns:p="http://schemas.openxmlformats.org/presentationml/2006/main">
  <p:tag name="THEMEIDCC" val="10"/>
</p:tagLst>
</file>

<file path=ppt/tags/tag188.xml><?xml version="1.0" encoding="utf-8"?>
<p:tagLst xmlns:a="http://schemas.openxmlformats.org/drawingml/2006/main" xmlns:r="http://schemas.openxmlformats.org/officeDocument/2006/relationships" xmlns:p="http://schemas.openxmlformats.org/presentationml/2006/main">
  <p:tag name="THEMEIDCCC" val="10"/>
</p:tagLst>
</file>

<file path=ppt/tags/tag189.xml><?xml version="1.0" encoding="utf-8"?>
<p:tagLst xmlns:a="http://schemas.openxmlformats.org/drawingml/2006/main" xmlns:r="http://schemas.openxmlformats.org/officeDocument/2006/relationships" xmlns:p="http://schemas.openxmlformats.org/presentationml/2006/main">
  <p:tag name="THEMEIDCC" val="11"/>
</p:tagLst>
</file>

<file path=ppt/tags/tag19.xml><?xml version="1.0" encoding="utf-8"?>
<p:tagLst xmlns:a="http://schemas.openxmlformats.org/drawingml/2006/main" xmlns:r="http://schemas.openxmlformats.org/officeDocument/2006/relationships" xmlns:p="http://schemas.openxmlformats.org/presentationml/2006/main">
  <p:tag name="THEMEID" val="10"/>
</p:tagLst>
</file>

<file path=ppt/tags/tag190.xml><?xml version="1.0" encoding="utf-8"?>
<p:tagLst xmlns:a="http://schemas.openxmlformats.org/drawingml/2006/main" xmlns:r="http://schemas.openxmlformats.org/officeDocument/2006/relationships" xmlns:p="http://schemas.openxmlformats.org/presentationml/2006/main">
  <p:tag name="THEMEIDCCC" val="11"/>
</p:tagLst>
</file>

<file path=ppt/tags/tag191.xml><?xml version="1.0" encoding="utf-8"?>
<p:tagLst xmlns:a="http://schemas.openxmlformats.org/drawingml/2006/main" xmlns:r="http://schemas.openxmlformats.org/officeDocument/2006/relationships" xmlns:p="http://schemas.openxmlformats.org/presentationml/2006/main">
  <p:tag name="THEMEIDCC" val="12"/>
</p:tagLst>
</file>

<file path=ppt/tags/tag192.xml><?xml version="1.0" encoding="utf-8"?>
<p:tagLst xmlns:a="http://schemas.openxmlformats.org/drawingml/2006/main" xmlns:r="http://schemas.openxmlformats.org/officeDocument/2006/relationships" xmlns:p="http://schemas.openxmlformats.org/presentationml/2006/main">
  <p:tag name="THEMEIDCCC" val="12"/>
</p:tagLst>
</file>

<file path=ppt/tags/tag193.xml><?xml version="1.0" encoding="utf-8"?>
<p:tagLst xmlns:a="http://schemas.openxmlformats.org/drawingml/2006/main" xmlns:r="http://schemas.openxmlformats.org/officeDocument/2006/relationships" xmlns:p="http://schemas.openxmlformats.org/presentationml/2006/main">
  <p:tag name="THEMEID" val="1"/>
</p:tagLst>
</file>

<file path=ppt/tags/tag194.xml><?xml version="1.0" encoding="utf-8"?>
<p:tagLst xmlns:a="http://schemas.openxmlformats.org/drawingml/2006/main" xmlns:r="http://schemas.openxmlformats.org/officeDocument/2006/relationships" xmlns:p="http://schemas.openxmlformats.org/presentationml/2006/main">
  <p:tag name="THEMEIDC" val="1"/>
</p:tagLst>
</file>

<file path=ppt/tags/tag195.xml><?xml version="1.0" encoding="utf-8"?>
<p:tagLst xmlns:a="http://schemas.openxmlformats.org/drawingml/2006/main" xmlns:r="http://schemas.openxmlformats.org/officeDocument/2006/relationships" xmlns:p="http://schemas.openxmlformats.org/presentationml/2006/main">
  <p:tag name="THEMEID" val="2"/>
</p:tagLst>
</file>

<file path=ppt/tags/tag196.xml><?xml version="1.0" encoding="utf-8"?>
<p:tagLst xmlns:a="http://schemas.openxmlformats.org/drawingml/2006/main" xmlns:r="http://schemas.openxmlformats.org/officeDocument/2006/relationships" xmlns:p="http://schemas.openxmlformats.org/presentationml/2006/main">
  <p:tag name="THEMEIDC" val="2"/>
</p:tagLst>
</file>

<file path=ppt/tags/tag197.xml><?xml version="1.0" encoding="utf-8"?>
<p:tagLst xmlns:a="http://schemas.openxmlformats.org/drawingml/2006/main" xmlns:r="http://schemas.openxmlformats.org/officeDocument/2006/relationships" xmlns:p="http://schemas.openxmlformats.org/presentationml/2006/main">
  <p:tag name="THEMEID" val="3"/>
</p:tagLst>
</file>

<file path=ppt/tags/tag198.xml><?xml version="1.0" encoding="utf-8"?>
<p:tagLst xmlns:a="http://schemas.openxmlformats.org/drawingml/2006/main" xmlns:r="http://schemas.openxmlformats.org/officeDocument/2006/relationships" xmlns:p="http://schemas.openxmlformats.org/presentationml/2006/main">
  <p:tag name="THEMEIDC" val="3"/>
</p:tagLst>
</file>

<file path=ppt/tags/tag199.xml><?xml version="1.0" encoding="utf-8"?>
<p:tagLst xmlns:a="http://schemas.openxmlformats.org/drawingml/2006/main" xmlns:r="http://schemas.openxmlformats.org/officeDocument/2006/relationships" xmlns:p="http://schemas.openxmlformats.org/presentationml/2006/main">
  <p:tag name="THEMEID" val="4"/>
</p:tagLst>
</file>

<file path=ppt/tags/tag2.xml><?xml version="1.0" encoding="utf-8"?>
<p:tagLst xmlns:a="http://schemas.openxmlformats.org/drawingml/2006/main" xmlns:r="http://schemas.openxmlformats.org/officeDocument/2006/relationships" xmlns:p="http://schemas.openxmlformats.org/presentationml/2006/main">
  <p:tag name="THEMEIDC" val="1"/>
</p:tagLst>
</file>

<file path=ppt/tags/tag20.xml><?xml version="1.0" encoding="utf-8"?>
<p:tagLst xmlns:a="http://schemas.openxmlformats.org/drawingml/2006/main" xmlns:r="http://schemas.openxmlformats.org/officeDocument/2006/relationships" xmlns:p="http://schemas.openxmlformats.org/presentationml/2006/main">
  <p:tag name="THEMEIDC" val="10"/>
</p:tagLst>
</file>

<file path=ppt/tags/tag200.xml><?xml version="1.0" encoding="utf-8"?>
<p:tagLst xmlns:a="http://schemas.openxmlformats.org/drawingml/2006/main" xmlns:r="http://schemas.openxmlformats.org/officeDocument/2006/relationships" xmlns:p="http://schemas.openxmlformats.org/presentationml/2006/main">
  <p:tag name="THEMEIDC" val="4"/>
</p:tagLst>
</file>

<file path=ppt/tags/tag201.xml><?xml version="1.0" encoding="utf-8"?>
<p:tagLst xmlns:a="http://schemas.openxmlformats.org/drawingml/2006/main" xmlns:r="http://schemas.openxmlformats.org/officeDocument/2006/relationships" xmlns:p="http://schemas.openxmlformats.org/presentationml/2006/main">
  <p:tag name="THEMEID" val="5"/>
</p:tagLst>
</file>

<file path=ppt/tags/tag202.xml><?xml version="1.0" encoding="utf-8"?>
<p:tagLst xmlns:a="http://schemas.openxmlformats.org/drawingml/2006/main" xmlns:r="http://schemas.openxmlformats.org/officeDocument/2006/relationships" xmlns:p="http://schemas.openxmlformats.org/presentationml/2006/main">
  <p:tag name="THEMEIDC" val="5"/>
</p:tagLst>
</file>

<file path=ppt/tags/tag203.xml><?xml version="1.0" encoding="utf-8"?>
<p:tagLst xmlns:a="http://schemas.openxmlformats.org/drawingml/2006/main" xmlns:r="http://schemas.openxmlformats.org/officeDocument/2006/relationships" xmlns:p="http://schemas.openxmlformats.org/presentationml/2006/main">
  <p:tag name="THEMEID" val="6"/>
</p:tagLst>
</file>

<file path=ppt/tags/tag204.xml><?xml version="1.0" encoding="utf-8"?>
<p:tagLst xmlns:a="http://schemas.openxmlformats.org/drawingml/2006/main" xmlns:r="http://schemas.openxmlformats.org/officeDocument/2006/relationships" xmlns:p="http://schemas.openxmlformats.org/presentationml/2006/main">
  <p:tag name="THEMEIDC" val="6"/>
</p:tagLst>
</file>

<file path=ppt/tags/tag205.xml><?xml version="1.0" encoding="utf-8"?>
<p:tagLst xmlns:a="http://schemas.openxmlformats.org/drawingml/2006/main" xmlns:r="http://schemas.openxmlformats.org/officeDocument/2006/relationships" xmlns:p="http://schemas.openxmlformats.org/presentationml/2006/main">
  <p:tag name="THEMEID" val="7"/>
</p:tagLst>
</file>

<file path=ppt/tags/tag206.xml><?xml version="1.0" encoding="utf-8"?>
<p:tagLst xmlns:a="http://schemas.openxmlformats.org/drawingml/2006/main" xmlns:r="http://schemas.openxmlformats.org/officeDocument/2006/relationships" xmlns:p="http://schemas.openxmlformats.org/presentationml/2006/main">
  <p:tag name="THEMEIDC" val="7"/>
</p:tagLst>
</file>

<file path=ppt/tags/tag207.xml><?xml version="1.0" encoding="utf-8"?>
<p:tagLst xmlns:a="http://schemas.openxmlformats.org/drawingml/2006/main" xmlns:r="http://schemas.openxmlformats.org/officeDocument/2006/relationships" xmlns:p="http://schemas.openxmlformats.org/presentationml/2006/main">
  <p:tag name="THEMEID" val="8"/>
</p:tagLst>
</file>

<file path=ppt/tags/tag208.xml><?xml version="1.0" encoding="utf-8"?>
<p:tagLst xmlns:a="http://schemas.openxmlformats.org/drawingml/2006/main" xmlns:r="http://schemas.openxmlformats.org/officeDocument/2006/relationships" xmlns:p="http://schemas.openxmlformats.org/presentationml/2006/main">
  <p:tag name="THEMEIDC" val="8"/>
</p:tagLst>
</file>

<file path=ppt/tags/tag209.xml><?xml version="1.0" encoding="utf-8"?>
<p:tagLst xmlns:a="http://schemas.openxmlformats.org/drawingml/2006/main" xmlns:r="http://schemas.openxmlformats.org/officeDocument/2006/relationships" xmlns:p="http://schemas.openxmlformats.org/presentationml/2006/main">
  <p:tag name="THEMEID" val="9"/>
</p:tagLst>
</file>

<file path=ppt/tags/tag21.xml><?xml version="1.0" encoding="utf-8"?>
<p:tagLst xmlns:a="http://schemas.openxmlformats.org/drawingml/2006/main" xmlns:r="http://schemas.openxmlformats.org/officeDocument/2006/relationships" xmlns:p="http://schemas.openxmlformats.org/presentationml/2006/main">
  <p:tag name="THEMEID" val="11"/>
</p:tagLst>
</file>

<file path=ppt/tags/tag210.xml><?xml version="1.0" encoding="utf-8"?>
<p:tagLst xmlns:a="http://schemas.openxmlformats.org/drawingml/2006/main" xmlns:r="http://schemas.openxmlformats.org/officeDocument/2006/relationships" xmlns:p="http://schemas.openxmlformats.org/presentationml/2006/main">
  <p:tag name="THEMEIDC" val="9"/>
</p:tagLst>
</file>

<file path=ppt/tags/tag211.xml><?xml version="1.0" encoding="utf-8"?>
<p:tagLst xmlns:a="http://schemas.openxmlformats.org/drawingml/2006/main" xmlns:r="http://schemas.openxmlformats.org/officeDocument/2006/relationships" xmlns:p="http://schemas.openxmlformats.org/presentationml/2006/main">
  <p:tag name="THEMEID" val="10"/>
</p:tagLst>
</file>

<file path=ppt/tags/tag212.xml><?xml version="1.0" encoding="utf-8"?>
<p:tagLst xmlns:a="http://schemas.openxmlformats.org/drawingml/2006/main" xmlns:r="http://schemas.openxmlformats.org/officeDocument/2006/relationships" xmlns:p="http://schemas.openxmlformats.org/presentationml/2006/main">
  <p:tag name="THEMEIDC" val="10"/>
</p:tagLst>
</file>

<file path=ppt/tags/tag213.xml><?xml version="1.0" encoding="utf-8"?>
<p:tagLst xmlns:a="http://schemas.openxmlformats.org/drawingml/2006/main" xmlns:r="http://schemas.openxmlformats.org/officeDocument/2006/relationships" xmlns:p="http://schemas.openxmlformats.org/presentationml/2006/main">
  <p:tag name="THEMEID" val="11"/>
</p:tagLst>
</file>

<file path=ppt/tags/tag214.xml><?xml version="1.0" encoding="utf-8"?>
<p:tagLst xmlns:a="http://schemas.openxmlformats.org/drawingml/2006/main" xmlns:r="http://schemas.openxmlformats.org/officeDocument/2006/relationships" xmlns:p="http://schemas.openxmlformats.org/presentationml/2006/main">
  <p:tag name="THEMEIDC" val="11"/>
</p:tagLst>
</file>

<file path=ppt/tags/tag215.xml><?xml version="1.0" encoding="utf-8"?>
<p:tagLst xmlns:a="http://schemas.openxmlformats.org/drawingml/2006/main" xmlns:r="http://schemas.openxmlformats.org/officeDocument/2006/relationships" xmlns:p="http://schemas.openxmlformats.org/presentationml/2006/main">
  <p:tag name="THEMEID" val="12"/>
</p:tagLst>
</file>

<file path=ppt/tags/tag216.xml><?xml version="1.0" encoding="utf-8"?>
<p:tagLst xmlns:a="http://schemas.openxmlformats.org/drawingml/2006/main" xmlns:r="http://schemas.openxmlformats.org/officeDocument/2006/relationships" xmlns:p="http://schemas.openxmlformats.org/presentationml/2006/main">
  <p:tag name="THEMEIDC" val="12"/>
</p:tagLst>
</file>

<file path=ppt/tags/tag217.xml><?xml version="1.0" encoding="utf-8"?>
<p:tagLst xmlns:a="http://schemas.openxmlformats.org/drawingml/2006/main" xmlns:r="http://schemas.openxmlformats.org/officeDocument/2006/relationships" xmlns:p="http://schemas.openxmlformats.org/presentationml/2006/main">
  <p:tag name="THEMEIDCC" val="1"/>
</p:tagLst>
</file>

<file path=ppt/tags/tag218.xml><?xml version="1.0" encoding="utf-8"?>
<p:tagLst xmlns:a="http://schemas.openxmlformats.org/drawingml/2006/main" xmlns:r="http://schemas.openxmlformats.org/officeDocument/2006/relationships" xmlns:p="http://schemas.openxmlformats.org/presentationml/2006/main">
  <p:tag name="THEMEIDCCC" val="1"/>
</p:tagLst>
</file>

<file path=ppt/tags/tag219.xml><?xml version="1.0" encoding="utf-8"?>
<p:tagLst xmlns:a="http://schemas.openxmlformats.org/drawingml/2006/main" xmlns:r="http://schemas.openxmlformats.org/officeDocument/2006/relationships" xmlns:p="http://schemas.openxmlformats.org/presentationml/2006/main">
  <p:tag name="THEMEIDCC" val="2"/>
</p:tagLst>
</file>

<file path=ppt/tags/tag22.xml><?xml version="1.0" encoding="utf-8"?>
<p:tagLst xmlns:a="http://schemas.openxmlformats.org/drawingml/2006/main" xmlns:r="http://schemas.openxmlformats.org/officeDocument/2006/relationships" xmlns:p="http://schemas.openxmlformats.org/presentationml/2006/main">
  <p:tag name="THEMEIDC" val="11"/>
</p:tagLst>
</file>

<file path=ppt/tags/tag220.xml><?xml version="1.0" encoding="utf-8"?>
<p:tagLst xmlns:a="http://schemas.openxmlformats.org/drawingml/2006/main" xmlns:r="http://schemas.openxmlformats.org/officeDocument/2006/relationships" xmlns:p="http://schemas.openxmlformats.org/presentationml/2006/main">
  <p:tag name="THEMEIDCCC" val="2"/>
</p:tagLst>
</file>

<file path=ppt/tags/tag221.xml><?xml version="1.0" encoding="utf-8"?>
<p:tagLst xmlns:a="http://schemas.openxmlformats.org/drawingml/2006/main" xmlns:r="http://schemas.openxmlformats.org/officeDocument/2006/relationships" xmlns:p="http://schemas.openxmlformats.org/presentationml/2006/main">
  <p:tag name="THEMEIDCC" val="3"/>
</p:tagLst>
</file>

<file path=ppt/tags/tag222.xml><?xml version="1.0" encoding="utf-8"?>
<p:tagLst xmlns:a="http://schemas.openxmlformats.org/drawingml/2006/main" xmlns:r="http://schemas.openxmlformats.org/officeDocument/2006/relationships" xmlns:p="http://schemas.openxmlformats.org/presentationml/2006/main">
  <p:tag name="THEMEIDCCC" val="3"/>
</p:tagLst>
</file>

<file path=ppt/tags/tag223.xml><?xml version="1.0" encoding="utf-8"?>
<p:tagLst xmlns:a="http://schemas.openxmlformats.org/drawingml/2006/main" xmlns:r="http://schemas.openxmlformats.org/officeDocument/2006/relationships" xmlns:p="http://schemas.openxmlformats.org/presentationml/2006/main">
  <p:tag name="THEMEIDCC" val="4"/>
</p:tagLst>
</file>

<file path=ppt/tags/tag224.xml><?xml version="1.0" encoding="utf-8"?>
<p:tagLst xmlns:a="http://schemas.openxmlformats.org/drawingml/2006/main" xmlns:r="http://schemas.openxmlformats.org/officeDocument/2006/relationships" xmlns:p="http://schemas.openxmlformats.org/presentationml/2006/main">
  <p:tag name="THEMEIDCCC" val="4"/>
</p:tagLst>
</file>

<file path=ppt/tags/tag225.xml><?xml version="1.0" encoding="utf-8"?>
<p:tagLst xmlns:a="http://schemas.openxmlformats.org/drawingml/2006/main" xmlns:r="http://schemas.openxmlformats.org/officeDocument/2006/relationships" xmlns:p="http://schemas.openxmlformats.org/presentationml/2006/main">
  <p:tag name="THEMEIDCC" val="5"/>
</p:tagLst>
</file>

<file path=ppt/tags/tag226.xml><?xml version="1.0" encoding="utf-8"?>
<p:tagLst xmlns:a="http://schemas.openxmlformats.org/drawingml/2006/main" xmlns:r="http://schemas.openxmlformats.org/officeDocument/2006/relationships" xmlns:p="http://schemas.openxmlformats.org/presentationml/2006/main">
  <p:tag name="THEMEIDCCC" val="5"/>
</p:tagLst>
</file>

<file path=ppt/tags/tag227.xml><?xml version="1.0" encoding="utf-8"?>
<p:tagLst xmlns:a="http://schemas.openxmlformats.org/drawingml/2006/main" xmlns:r="http://schemas.openxmlformats.org/officeDocument/2006/relationships" xmlns:p="http://schemas.openxmlformats.org/presentationml/2006/main">
  <p:tag name="THEMEIDCC" val="6"/>
</p:tagLst>
</file>

<file path=ppt/tags/tag228.xml><?xml version="1.0" encoding="utf-8"?>
<p:tagLst xmlns:a="http://schemas.openxmlformats.org/drawingml/2006/main" xmlns:r="http://schemas.openxmlformats.org/officeDocument/2006/relationships" xmlns:p="http://schemas.openxmlformats.org/presentationml/2006/main">
  <p:tag name="THEMEIDCCC" val="6"/>
</p:tagLst>
</file>

<file path=ppt/tags/tag229.xml><?xml version="1.0" encoding="utf-8"?>
<p:tagLst xmlns:a="http://schemas.openxmlformats.org/drawingml/2006/main" xmlns:r="http://schemas.openxmlformats.org/officeDocument/2006/relationships" xmlns:p="http://schemas.openxmlformats.org/presentationml/2006/main">
  <p:tag name="THEMEIDCC" val="7"/>
</p:tagLst>
</file>

<file path=ppt/tags/tag23.xml><?xml version="1.0" encoding="utf-8"?>
<p:tagLst xmlns:a="http://schemas.openxmlformats.org/drawingml/2006/main" xmlns:r="http://schemas.openxmlformats.org/officeDocument/2006/relationships" xmlns:p="http://schemas.openxmlformats.org/presentationml/2006/main">
  <p:tag name="THEMEID" val="12"/>
</p:tagLst>
</file>

<file path=ppt/tags/tag230.xml><?xml version="1.0" encoding="utf-8"?>
<p:tagLst xmlns:a="http://schemas.openxmlformats.org/drawingml/2006/main" xmlns:r="http://schemas.openxmlformats.org/officeDocument/2006/relationships" xmlns:p="http://schemas.openxmlformats.org/presentationml/2006/main">
  <p:tag name="THEMEIDCCC" val="7"/>
</p:tagLst>
</file>

<file path=ppt/tags/tag231.xml><?xml version="1.0" encoding="utf-8"?>
<p:tagLst xmlns:a="http://schemas.openxmlformats.org/drawingml/2006/main" xmlns:r="http://schemas.openxmlformats.org/officeDocument/2006/relationships" xmlns:p="http://schemas.openxmlformats.org/presentationml/2006/main">
  <p:tag name="THEMEIDCC" val="8"/>
</p:tagLst>
</file>

<file path=ppt/tags/tag232.xml><?xml version="1.0" encoding="utf-8"?>
<p:tagLst xmlns:a="http://schemas.openxmlformats.org/drawingml/2006/main" xmlns:r="http://schemas.openxmlformats.org/officeDocument/2006/relationships" xmlns:p="http://schemas.openxmlformats.org/presentationml/2006/main">
  <p:tag name="THEMEIDCCC" val="8"/>
</p:tagLst>
</file>

<file path=ppt/tags/tag233.xml><?xml version="1.0" encoding="utf-8"?>
<p:tagLst xmlns:a="http://schemas.openxmlformats.org/drawingml/2006/main" xmlns:r="http://schemas.openxmlformats.org/officeDocument/2006/relationships" xmlns:p="http://schemas.openxmlformats.org/presentationml/2006/main">
  <p:tag name="THEMEIDCC" val="9"/>
</p:tagLst>
</file>

<file path=ppt/tags/tag234.xml><?xml version="1.0" encoding="utf-8"?>
<p:tagLst xmlns:a="http://schemas.openxmlformats.org/drawingml/2006/main" xmlns:r="http://schemas.openxmlformats.org/officeDocument/2006/relationships" xmlns:p="http://schemas.openxmlformats.org/presentationml/2006/main">
  <p:tag name="THEMEIDCCC" val="9"/>
</p:tagLst>
</file>

<file path=ppt/tags/tag235.xml><?xml version="1.0" encoding="utf-8"?>
<p:tagLst xmlns:a="http://schemas.openxmlformats.org/drawingml/2006/main" xmlns:r="http://schemas.openxmlformats.org/officeDocument/2006/relationships" xmlns:p="http://schemas.openxmlformats.org/presentationml/2006/main">
  <p:tag name="THEMEIDCC" val="10"/>
</p:tagLst>
</file>

<file path=ppt/tags/tag236.xml><?xml version="1.0" encoding="utf-8"?>
<p:tagLst xmlns:a="http://schemas.openxmlformats.org/drawingml/2006/main" xmlns:r="http://schemas.openxmlformats.org/officeDocument/2006/relationships" xmlns:p="http://schemas.openxmlformats.org/presentationml/2006/main">
  <p:tag name="THEMEIDCCC" val="10"/>
</p:tagLst>
</file>

<file path=ppt/tags/tag237.xml><?xml version="1.0" encoding="utf-8"?>
<p:tagLst xmlns:a="http://schemas.openxmlformats.org/drawingml/2006/main" xmlns:r="http://schemas.openxmlformats.org/officeDocument/2006/relationships" xmlns:p="http://schemas.openxmlformats.org/presentationml/2006/main">
  <p:tag name="THEMEIDCC" val="11"/>
</p:tagLst>
</file>

<file path=ppt/tags/tag238.xml><?xml version="1.0" encoding="utf-8"?>
<p:tagLst xmlns:a="http://schemas.openxmlformats.org/drawingml/2006/main" xmlns:r="http://schemas.openxmlformats.org/officeDocument/2006/relationships" xmlns:p="http://schemas.openxmlformats.org/presentationml/2006/main">
  <p:tag name="THEMEIDCCC" val="11"/>
</p:tagLst>
</file>

<file path=ppt/tags/tag239.xml><?xml version="1.0" encoding="utf-8"?>
<p:tagLst xmlns:a="http://schemas.openxmlformats.org/drawingml/2006/main" xmlns:r="http://schemas.openxmlformats.org/officeDocument/2006/relationships" xmlns:p="http://schemas.openxmlformats.org/presentationml/2006/main">
  <p:tag name="THEMEIDCC" val="12"/>
</p:tagLst>
</file>

<file path=ppt/tags/tag24.xml><?xml version="1.0" encoding="utf-8"?>
<p:tagLst xmlns:a="http://schemas.openxmlformats.org/drawingml/2006/main" xmlns:r="http://schemas.openxmlformats.org/officeDocument/2006/relationships" xmlns:p="http://schemas.openxmlformats.org/presentationml/2006/main">
  <p:tag name="THEMEIDC" val="12"/>
</p:tagLst>
</file>

<file path=ppt/tags/tag240.xml><?xml version="1.0" encoding="utf-8"?>
<p:tagLst xmlns:a="http://schemas.openxmlformats.org/drawingml/2006/main" xmlns:r="http://schemas.openxmlformats.org/officeDocument/2006/relationships" xmlns:p="http://schemas.openxmlformats.org/presentationml/2006/main">
  <p:tag name="THEMEIDCCC" val="12"/>
</p:tagLst>
</file>

<file path=ppt/tags/tag241.xml><?xml version="1.0" encoding="utf-8"?>
<p:tagLst xmlns:a="http://schemas.openxmlformats.org/drawingml/2006/main" xmlns:r="http://schemas.openxmlformats.org/officeDocument/2006/relationships" xmlns:p="http://schemas.openxmlformats.org/presentationml/2006/main">
  <p:tag name="THEMEID" val="1"/>
</p:tagLst>
</file>

<file path=ppt/tags/tag242.xml><?xml version="1.0" encoding="utf-8"?>
<p:tagLst xmlns:a="http://schemas.openxmlformats.org/drawingml/2006/main" xmlns:r="http://schemas.openxmlformats.org/officeDocument/2006/relationships" xmlns:p="http://schemas.openxmlformats.org/presentationml/2006/main">
  <p:tag name="THEMEIDC" val="1"/>
</p:tagLst>
</file>

<file path=ppt/tags/tag243.xml><?xml version="1.0" encoding="utf-8"?>
<p:tagLst xmlns:a="http://schemas.openxmlformats.org/drawingml/2006/main" xmlns:r="http://schemas.openxmlformats.org/officeDocument/2006/relationships" xmlns:p="http://schemas.openxmlformats.org/presentationml/2006/main">
  <p:tag name="THEMEID" val="2"/>
</p:tagLst>
</file>

<file path=ppt/tags/tag244.xml><?xml version="1.0" encoding="utf-8"?>
<p:tagLst xmlns:a="http://schemas.openxmlformats.org/drawingml/2006/main" xmlns:r="http://schemas.openxmlformats.org/officeDocument/2006/relationships" xmlns:p="http://schemas.openxmlformats.org/presentationml/2006/main">
  <p:tag name="THEMEIDC" val="2"/>
</p:tagLst>
</file>

<file path=ppt/tags/tag245.xml><?xml version="1.0" encoding="utf-8"?>
<p:tagLst xmlns:a="http://schemas.openxmlformats.org/drawingml/2006/main" xmlns:r="http://schemas.openxmlformats.org/officeDocument/2006/relationships" xmlns:p="http://schemas.openxmlformats.org/presentationml/2006/main">
  <p:tag name="THEMEID" val="3"/>
</p:tagLst>
</file>

<file path=ppt/tags/tag246.xml><?xml version="1.0" encoding="utf-8"?>
<p:tagLst xmlns:a="http://schemas.openxmlformats.org/drawingml/2006/main" xmlns:r="http://schemas.openxmlformats.org/officeDocument/2006/relationships" xmlns:p="http://schemas.openxmlformats.org/presentationml/2006/main">
  <p:tag name="THEMEIDC" val="3"/>
</p:tagLst>
</file>

<file path=ppt/tags/tag247.xml><?xml version="1.0" encoding="utf-8"?>
<p:tagLst xmlns:a="http://schemas.openxmlformats.org/drawingml/2006/main" xmlns:r="http://schemas.openxmlformats.org/officeDocument/2006/relationships" xmlns:p="http://schemas.openxmlformats.org/presentationml/2006/main">
  <p:tag name="THEMEID" val="4"/>
</p:tagLst>
</file>

<file path=ppt/tags/tag248.xml><?xml version="1.0" encoding="utf-8"?>
<p:tagLst xmlns:a="http://schemas.openxmlformats.org/drawingml/2006/main" xmlns:r="http://schemas.openxmlformats.org/officeDocument/2006/relationships" xmlns:p="http://schemas.openxmlformats.org/presentationml/2006/main">
  <p:tag name="THEMEIDC" val="4"/>
</p:tagLst>
</file>

<file path=ppt/tags/tag249.xml><?xml version="1.0" encoding="utf-8"?>
<p:tagLst xmlns:a="http://schemas.openxmlformats.org/drawingml/2006/main" xmlns:r="http://schemas.openxmlformats.org/officeDocument/2006/relationships" xmlns:p="http://schemas.openxmlformats.org/presentationml/2006/main">
  <p:tag name="THEMEID" val="5"/>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50.xml><?xml version="1.0" encoding="utf-8"?>
<p:tagLst xmlns:a="http://schemas.openxmlformats.org/drawingml/2006/main" xmlns:r="http://schemas.openxmlformats.org/officeDocument/2006/relationships" xmlns:p="http://schemas.openxmlformats.org/presentationml/2006/main">
  <p:tag name="THEMEIDC" val="5"/>
</p:tagLst>
</file>

<file path=ppt/tags/tag251.xml><?xml version="1.0" encoding="utf-8"?>
<p:tagLst xmlns:a="http://schemas.openxmlformats.org/drawingml/2006/main" xmlns:r="http://schemas.openxmlformats.org/officeDocument/2006/relationships" xmlns:p="http://schemas.openxmlformats.org/presentationml/2006/main">
  <p:tag name="THEMEID" val="6"/>
</p:tagLst>
</file>

<file path=ppt/tags/tag252.xml><?xml version="1.0" encoding="utf-8"?>
<p:tagLst xmlns:a="http://schemas.openxmlformats.org/drawingml/2006/main" xmlns:r="http://schemas.openxmlformats.org/officeDocument/2006/relationships" xmlns:p="http://schemas.openxmlformats.org/presentationml/2006/main">
  <p:tag name="THEMEIDC" val="6"/>
</p:tagLst>
</file>

<file path=ppt/tags/tag253.xml><?xml version="1.0" encoding="utf-8"?>
<p:tagLst xmlns:a="http://schemas.openxmlformats.org/drawingml/2006/main" xmlns:r="http://schemas.openxmlformats.org/officeDocument/2006/relationships" xmlns:p="http://schemas.openxmlformats.org/presentationml/2006/main">
  <p:tag name="THEMEID" val="7"/>
</p:tagLst>
</file>

<file path=ppt/tags/tag254.xml><?xml version="1.0" encoding="utf-8"?>
<p:tagLst xmlns:a="http://schemas.openxmlformats.org/drawingml/2006/main" xmlns:r="http://schemas.openxmlformats.org/officeDocument/2006/relationships" xmlns:p="http://schemas.openxmlformats.org/presentationml/2006/main">
  <p:tag name="THEMEIDC" val="7"/>
</p:tagLst>
</file>

<file path=ppt/tags/tag255.xml><?xml version="1.0" encoding="utf-8"?>
<p:tagLst xmlns:a="http://schemas.openxmlformats.org/drawingml/2006/main" xmlns:r="http://schemas.openxmlformats.org/officeDocument/2006/relationships" xmlns:p="http://schemas.openxmlformats.org/presentationml/2006/main">
  <p:tag name="THEMEID" val="8"/>
</p:tagLst>
</file>

<file path=ppt/tags/tag256.xml><?xml version="1.0" encoding="utf-8"?>
<p:tagLst xmlns:a="http://schemas.openxmlformats.org/drawingml/2006/main" xmlns:r="http://schemas.openxmlformats.org/officeDocument/2006/relationships" xmlns:p="http://schemas.openxmlformats.org/presentationml/2006/main">
  <p:tag name="THEMEIDC" val="8"/>
</p:tagLst>
</file>

<file path=ppt/tags/tag257.xml><?xml version="1.0" encoding="utf-8"?>
<p:tagLst xmlns:a="http://schemas.openxmlformats.org/drawingml/2006/main" xmlns:r="http://schemas.openxmlformats.org/officeDocument/2006/relationships" xmlns:p="http://schemas.openxmlformats.org/presentationml/2006/main">
  <p:tag name="THEMEID" val="9"/>
</p:tagLst>
</file>

<file path=ppt/tags/tag258.xml><?xml version="1.0" encoding="utf-8"?>
<p:tagLst xmlns:a="http://schemas.openxmlformats.org/drawingml/2006/main" xmlns:r="http://schemas.openxmlformats.org/officeDocument/2006/relationships" xmlns:p="http://schemas.openxmlformats.org/presentationml/2006/main">
  <p:tag name="THEMEIDC" val="9"/>
</p:tagLst>
</file>

<file path=ppt/tags/tag259.xml><?xml version="1.0" encoding="utf-8"?>
<p:tagLst xmlns:a="http://schemas.openxmlformats.org/drawingml/2006/main" xmlns:r="http://schemas.openxmlformats.org/officeDocument/2006/relationships" xmlns:p="http://schemas.openxmlformats.org/presentationml/2006/main">
  <p:tag name="THEMEID" val="10"/>
</p:tagLst>
</file>

<file path=ppt/tags/tag26.xml><?xml version="1.0" encoding="utf-8"?>
<p:tagLst xmlns:a="http://schemas.openxmlformats.org/drawingml/2006/main" xmlns:r="http://schemas.openxmlformats.org/officeDocument/2006/relationships" xmlns:p="http://schemas.openxmlformats.org/presentationml/2006/main">
  <p:tag name="THEMEIDCCC" val="1"/>
</p:tagLst>
</file>

<file path=ppt/tags/tag260.xml><?xml version="1.0" encoding="utf-8"?>
<p:tagLst xmlns:a="http://schemas.openxmlformats.org/drawingml/2006/main" xmlns:r="http://schemas.openxmlformats.org/officeDocument/2006/relationships" xmlns:p="http://schemas.openxmlformats.org/presentationml/2006/main">
  <p:tag name="THEMEIDC" val="10"/>
</p:tagLst>
</file>

<file path=ppt/tags/tag261.xml><?xml version="1.0" encoding="utf-8"?>
<p:tagLst xmlns:a="http://schemas.openxmlformats.org/drawingml/2006/main" xmlns:r="http://schemas.openxmlformats.org/officeDocument/2006/relationships" xmlns:p="http://schemas.openxmlformats.org/presentationml/2006/main">
  <p:tag name="THEMEID" val="11"/>
</p:tagLst>
</file>

<file path=ppt/tags/tag262.xml><?xml version="1.0" encoding="utf-8"?>
<p:tagLst xmlns:a="http://schemas.openxmlformats.org/drawingml/2006/main" xmlns:r="http://schemas.openxmlformats.org/officeDocument/2006/relationships" xmlns:p="http://schemas.openxmlformats.org/presentationml/2006/main">
  <p:tag name="THEMEIDC" val="11"/>
</p:tagLst>
</file>

<file path=ppt/tags/tag263.xml><?xml version="1.0" encoding="utf-8"?>
<p:tagLst xmlns:a="http://schemas.openxmlformats.org/drawingml/2006/main" xmlns:r="http://schemas.openxmlformats.org/officeDocument/2006/relationships" xmlns:p="http://schemas.openxmlformats.org/presentationml/2006/main">
  <p:tag name="THEMEID" val="12"/>
</p:tagLst>
</file>

<file path=ppt/tags/tag264.xml><?xml version="1.0" encoding="utf-8"?>
<p:tagLst xmlns:a="http://schemas.openxmlformats.org/drawingml/2006/main" xmlns:r="http://schemas.openxmlformats.org/officeDocument/2006/relationships" xmlns:p="http://schemas.openxmlformats.org/presentationml/2006/main">
  <p:tag name="THEMEIDC" val="12"/>
</p:tagLst>
</file>

<file path=ppt/tags/tag265.xml><?xml version="1.0" encoding="utf-8"?>
<p:tagLst xmlns:a="http://schemas.openxmlformats.org/drawingml/2006/main" xmlns:r="http://schemas.openxmlformats.org/officeDocument/2006/relationships" xmlns:p="http://schemas.openxmlformats.org/presentationml/2006/main">
  <p:tag name="THEMEIDCC" val="1"/>
</p:tagLst>
</file>

<file path=ppt/tags/tag266.xml><?xml version="1.0" encoding="utf-8"?>
<p:tagLst xmlns:a="http://schemas.openxmlformats.org/drawingml/2006/main" xmlns:r="http://schemas.openxmlformats.org/officeDocument/2006/relationships" xmlns:p="http://schemas.openxmlformats.org/presentationml/2006/main">
  <p:tag name="THEMEIDCCC" val="1"/>
</p:tagLst>
</file>

<file path=ppt/tags/tag267.xml><?xml version="1.0" encoding="utf-8"?>
<p:tagLst xmlns:a="http://schemas.openxmlformats.org/drawingml/2006/main" xmlns:r="http://schemas.openxmlformats.org/officeDocument/2006/relationships" xmlns:p="http://schemas.openxmlformats.org/presentationml/2006/main">
  <p:tag name="THEMEIDCC" val="2"/>
</p:tagLst>
</file>

<file path=ppt/tags/tag268.xml><?xml version="1.0" encoding="utf-8"?>
<p:tagLst xmlns:a="http://schemas.openxmlformats.org/drawingml/2006/main" xmlns:r="http://schemas.openxmlformats.org/officeDocument/2006/relationships" xmlns:p="http://schemas.openxmlformats.org/presentationml/2006/main">
  <p:tag name="THEMEIDCCC" val="2"/>
</p:tagLst>
</file>

<file path=ppt/tags/tag269.xml><?xml version="1.0" encoding="utf-8"?>
<p:tagLst xmlns:a="http://schemas.openxmlformats.org/drawingml/2006/main" xmlns:r="http://schemas.openxmlformats.org/officeDocument/2006/relationships" xmlns:p="http://schemas.openxmlformats.org/presentationml/2006/main">
  <p:tag name="THEMEIDCC" val="3"/>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70.xml><?xml version="1.0" encoding="utf-8"?>
<p:tagLst xmlns:a="http://schemas.openxmlformats.org/drawingml/2006/main" xmlns:r="http://schemas.openxmlformats.org/officeDocument/2006/relationships" xmlns:p="http://schemas.openxmlformats.org/presentationml/2006/main">
  <p:tag name="THEMEIDCCC" val="3"/>
</p:tagLst>
</file>

<file path=ppt/tags/tag271.xml><?xml version="1.0" encoding="utf-8"?>
<p:tagLst xmlns:a="http://schemas.openxmlformats.org/drawingml/2006/main" xmlns:r="http://schemas.openxmlformats.org/officeDocument/2006/relationships" xmlns:p="http://schemas.openxmlformats.org/presentationml/2006/main">
  <p:tag name="THEMEIDCC" val="4"/>
</p:tagLst>
</file>

<file path=ppt/tags/tag272.xml><?xml version="1.0" encoding="utf-8"?>
<p:tagLst xmlns:a="http://schemas.openxmlformats.org/drawingml/2006/main" xmlns:r="http://schemas.openxmlformats.org/officeDocument/2006/relationships" xmlns:p="http://schemas.openxmlformats.org/presentationml/2006/main">
  <p:tag name="THEMEIDCCC" val="4"/>
</p:tagLst>
</file>

<file path=ppt/tags/tag273.xml><?xml version="1.0" encoding="utf-8"?>
<p:tagLst xmlns:a="http://schemas.openxmlformats.org/drawingml/2006/main" xmlns:r="http://schemas.openxmlformats.org/officeDocument/2006/relationships" xmlns:p="http://schemas.openxmlformats.org/presentationml/2006/main">
  <p:tag name="THEMEIDCC" val="5"/>
</p:tagLst>
</file>

<file path=ppt/tags/tag274.xml><?xml version="1.0" encoding="utf-8"?>
<p:tagLst xmlns:a="http://schemas.openxmlformats.org/drawingml/2006/main" xmlns:r="http://schemas.openxmlformats.org/officeDocument/2006/relationships" xmlns:p="http://schemas.openxmlformats.org/presentationml/2006/main">
  <p:tag name="THEMEIDCCC" val="5"/>
</p:tagLst>
</file>

<file path=ppt/tags/tag275.xml><?xml version="1.0" encoding="utf-8"?>
<p:tagLst xmlns:a="http://schemas.openxmlformats.org/drawingml/2006/main" xmlns:r="http://schemas.openxmlformats.org/officeDocument/2006/relationships" xmlns:p="http://schemas.openxmlformats.org/presentationml/2006/main">
  <p:tag name="THEMEIDCC" val="6"/>
</p:tagLst>
</file>

<file path=ppt/tags/tag276.xml><?xml version="1.0" encoding="utf-8"?>
<p:tagLst xmlns:a="http://schemas.openxmlformats.org/drawingml/2006/main" xmlns:r="http://schemas.openxmlformats.org/officeDocument/2006/relationships" xmlns:p="http://schemas.openxmlformats.org/presentationml/2006/main">
  <p:tag name="THEMEIDCCC" val="6"/>
</p:tagLst>
</file>

<file path=ppt/tags/tag277.xml><?xml version="1.0" encoding="utf-8"?>
<p:tagLst xmlns:a="http://schemas.openxmlformats.org/drawingml/2006/main" xmlns:r="http://schemas.openxmlformats.org/officeDocument/2006/relationships" xmlns:p="http://schemas.openxmlformats.org/presentationml/2006/main">
  <p:tag name="THEMEIDCC" val="7"/>
</p:tagLst>
</file>

<file path=ppt/tags/tag278.xml><?xml version="1.0" encoding="utf-8"?>
<p:tagLst xmlns:a="http://schemas.openxmlformats.org/drawingml/2006/main" xmlns:r="http://schemas.openxmlformats.org/officeDocument/2006/relationships" xmlns:p="http://schemas.openxmlformats.org/presentationml/2006/main">
  <p:tag name="THEMEIDCCC" val="7"/>
</p:tagLst>
</file>

<file path=ppt/tags/tag279.xml><?xml version="1.0" encoding="utf-8"?>
<p:tagLst xmlns:a="http://schemas.openxmlformats.org/drawingml/2006/main" xmlns:r="http://schemas.openxmlformats.org/officeDocument/2006/relationships" xmlns:p="http://schemas.openxmlformats.org/presentationml/2006/main">
  <p:tag name="THEMEIDCC" val="8"/>
</p:tagLst>
</file>

<file path=ppt/tags/tag28.xml><?xml version="1.0" encoding="utf-8"?>
<p:tagLst xmlns:a="http://schemas.openxmlformats.org/drawingml/2006/main" xmlns:r="http://schemas.openxmlformats.org/officeDocument/2006/relationships" xmlns:p="http://schemas.openxmlformats.org/presentationml/2006/main">
  <p:tag name="THEMEIDCCC" val="2"/>
</p:tagLst>
</file>

<file path=ppt/tags/tag280.xml><?xml version="1.0" encoding="utf-8"?>
<p:tagLst xmlns:a="http://schemas.openxmlformats.org/drawingml/2006/main" xmlns:r="http://schemas.openxmlformats.org/officeDocument/2006/relationships" xmlns:p="http://schemas.openxmlformats.org/presentationml/2006/main">
  <p:tag name="THEMEIDCCC" val="8"/>
</p:tagLst>
</file>

<file path=ppt/tags/tag281.xml><?xml version="1.0" encoding="utf-8"?>
<p:tagLst xmlns:a="http://schemas.openxmlformats.org/drawingml/2006/main" xmlns:r="http://schemas.openxmlformats.org/officeDocument/2006/relationships" xmlns:p="http://schemas.openxmlformats.org/presentationml/2006/main">
  <p:tag name="THEMEIDCC" val="9"/>
</p:tagLst>
</file>

<file path=ppt/tags/tag282.xml><?xml version="1.0" encoding="utf-8"?>
<p:tagLst xmlns:a="http://schemas.openxmlformats.org/drawingml/2006/main" xmlns:r="http://schemas.openxmlformats.org/officeDocument/2006/relationships" xmlns:p="http://schemas.openxmlformats.org/presentationml/2006/main">
  <p:tag name="THEMEIDCCC" val="9"/>
</p:tagLst>
</file>

<file path=ppt/tags/tag283.xml><?xml version="1.0" encoding="utf-8"?>
<p:tagLst xmlns:a="http://schemas.openxmlformats.org/drawingml/2006/main" xmlns:r="http://schemas.openxmlformats.org/officeDocument/2006/relationships" xmlns:p="http://schemas.openxmlformats.org/presentationml/2006/main">
  <p:tag name="THEMEIDCC" val="10"/>
</p:tagLst>
</file>

<file path=ppt/tags/tag284.xml><?xml version="1.0" encoding="utf-8"?>
<p:tagLst xmlns:a="http://schemas.openxmlformats.org/drawingml/2006/main" xmlns:r="http://schemas.openxmlformats.org/officeDocument/2006/relationships" xmlns:p="http://schemas.openxmlformats.org/presentationml/2006/main">
  <p:tag name="THEMEIDCCC" val="10"/>
</p:tagLst>
</file>

<file path=ppt/tags/tag285.xml><?xml version="1.0" encoding="utf-8"?>
<p:tagLst xmlns:a="http://schemas.openxmlformats.org/drawingml/2006/main" xmlns:r="http://schemas.openxmlformats.org/officeDocument/2006/relationships" xmlns:p="http://schemas.openxmlformats.org/presentationml/2006/main">
  <p:tag name="THEMEIDCC" val="11"/>
</p:tagLst>
</file>

<file path=ppt/tags/tag286.xml><?xml version="1.0" encoding="utf-8"?>
<p:tagLst xmlns:a="http://schemas.openxmlformats.org/drawingml/2006/main" xmlns:r="http://schemas.openxmlformats.org/officeDocument/2006/relationships" xmlns:p="http://schemas.openxmlformats.org/presentationml/2006/main">
  <p:tag name="THEMEIDCCC" val="11"/>
</p:tagLst>
</file>

<file path=ppt/tags/tag287.xml><?xml version="1.0" encoding="utf-8"?>
<p:tagLst xmlns:a="http://schemas.openxmlformats.org/drawingml/2006/main" xmlns:r="http://schemas.openxmlformats.org/officeDocument/2006/relationships" xmlns:p="http://schemas.openxmlformats.org/presentationml/2006/main">
  <p:tag name="THEMEIDCC" val="12"/>
</p:tagLst>
</file>

<file path=ppt/tags/tag288.xml><?xml version="1.0" encoding="utf-8"?>
<p:tagLst xmlns:a="http://schemas.openxmlformats.org/drawingml/2006/main" xmlns:r="http://schemas.openxmlformats.org/officeDocument/2006/relationships" xmlns:p="http://schemas.openxmlformats.org/presentationml/2006/main">
  <p:tag name="THEMEIDCCC" val="12"/>
</p:tagLst>
</file>

<file path=ppt/tags/tag29.xml><?xml version="1.0" encoding="utf-8"?>
<p:tagLst xmlns:a="http://schemas.openxmlformats.org/drawingml/2006/main" xmlns:r="http://schemas.openxmlformats.org/officeDocument/2006/relationships" xmlns:p="http://schemas.openxmlformats.org/presentationml/2006/main">
  <p:tag name="THEMEIDCC" val="3"/>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C" val="3"/>
</p:tagLst>
</file>

<file path=ppt/tags/tag31.xml><?xml version="1.0" encoding="utf-8"?>
<p:tagLst xmlns:a="http://schemas.openxmlformats.org/drawingml/2006/main" xmlns:r="http://schemas.openxmlformats.org/officeDocument/2006/relationships" xmlns:p="http://schemas.openxmlformats.org/presentationml/2006/main">
  <p:tag name="THEMEIDCC" val="4"/>
</p:tagLst>
</file>

<file path=ppt/tags/tag32.xml><?xml version="1.0" encoding="utf-8"?>
<p:tagLst xmlns:a="http://schemas.openxmlformats.org/drawingml/2006/main" xmlns:r="http://schemas.openxmlformats.org/officeDocument/2006/relationships" xmlns:p="http://schemas.openxmlformats.org/presentationml/2006/main">
  <p:tag name="THEMEIDCCC" val="4"/>
</p:tagLst>
</file>

<file path=ppt/tags/tag33.xml><?xml version="1.0" encoding="utf-8"?>
<p:tagLst xmlns:a="http://schemas.openxmlformats.org/drawingml/2006/main" xmlns:r="http://schemas.openxmlformats.org/officeDocument/2006/relationships" xmlns:p="http://schemas.openxmlformats.org/presentationml/2006/main">
  <p:tag name="THEMEIDCC" val="5"/>
</p:tagLst>
</file>

<file path=ppt/tags/tag34.xml><?xml version="1.0" encoding="utf-8"?>
<p:tagLst xmlns:a="http://schemas.openxmlformats.org/drawingml/2006/main" xmlns:r="http://schemas.openxmlformats.org/officeDocument/2006/relationships" xmlns:p="http://schemas.openxmlformats.org/presentationml/2006/main">
  <p:tag name="THEMEIDCCC" val="5"/>
</p:tagLst>
</file>

<file path=ppt/tags/tag35.xml><?xml version="1.0" encoding="utf-8"?>
<p:tagLst xmlns:a="http://schemas.openxmlformats.org/drawingml/2006/main" xmlns:r="http://schemas.openxmlformats.org/officeDocument/2006/relationships" xmlns:p="http://schemas.openxmlformats.org/presentationml/2006/main">
  <p:tag name="THEMEIDCC" val="6"/>
</p:tagLst>
</file>

<file path=ppt/tags/tag36.xml><?xml version="1.0" encoding="utf-8"?>
<p:tagLst xmlns:a="http://schemas.openxmlformats.org/drawingml/2006/main" xmlns:r="http://schemas.openxmlformats.org/officeDocument/2006/relationships" xmlns:p="http://schemas.openxmlformats.org/presentationml/2006/main">
  <p:tag name="THEMEIDCCC" val="6"/>
</p:tagLst>
</file>

<file path=ppt/tags/tag37.xml><?xml version="1.0" encoding="utf-8"?>
<p:tagLst xmlns:a="http://schemas.openxmlformats.org/drawingml/2006/main" xmlns:r="http://schemas.openxmlformats.org/officeDocument/2006/relationships" xmlns:p="http://schemas.openxmlformats.org/presentationml/2006/main">
  <p:tag name="THEMEIDCC" val="7"/>
</p:tagLst>
</file>

<file path=ppt/tags/tag38.xml><?xml version="1.0" encoding="utf-8"?>
<p:tagLst xmlns:a="http://schemas.openxmlformats.org/drawingml/2006/main" xmlns:r="http://schemas.openxmlformats.org/officeDocument/2006/relationships" xmlns:p="http://schemas.openxmlformats.org/presentationml/2006/main">
  <p:tag name="THEMEIDCCC" val="7"/>
</p:tagLst>
</file>

<file path=ppt/tags/tag39.xml><?xml version="1.0" encoding="utf-8"?>
<p:tagLst xmlns:a="http://schemas.openxmlformats.org/drawingml/2006/main" xmlns:r="http://schemas.openxmlformats.org/officeDocument/2006/relationships" xmlns:p="http://schemas.openxmlformats.org/presentationml/2006/main">
  <p:tag name="THEMEIDCC" val="8"/>
</p:tagLst>
</file>

<file path=ppt/tags/tag4.xml><?xml version="1.0" encoding="utf-8"?>
<p:tagLst xmlns:a="http://schemas.openxmlformats.org/drawingml/2006/main" xmlns:r="http://schemas.openxmlformats.org/officeDocument/2006/relationships" xmlns:p="http://schemas.openxmlformats.org/presentationml/2006/main">
  <p:tag name="THEMEIDC" val="2"/>
</p:tagLst>
</file>

<file path=ppt/tags/tag40.xml><?xml version="1.0" encoding="utf-8"?>
<p:tagLst xmlns:a="http://schemas.openxmlformats.org/drawingml/2006/main" xmlns:r="http://schemas.openxmlformats.org/officeDocument/2006/relationships" xmlns:p="http://schemas.openxmlformats.org/presentationml/2006/main">
  <p:tag name="THEMEIDCCC" val="8"/>
</p:tagLst>
</file>

<file path=ppt/tags/tag41.xml><?xml version="1.0" encoding="utf-8"?>
<p:tagLst xmlns:a="http://schemas.openxmlformats.org/drawingml/2006/main" xmlns:r="http://schemas.openxmlformats.org/officeDocument/2006/relationships" xmlns:p="http://schemas.openxmlformats.org/presentationml/2006/main">
  <p:tag name="THEMEIDCC" val="9"/>
</p:tagLst>
</file>

<file path=ppt/tags/tag42.xml><?xml version="1.0" encoding="utf-8"?>
<p:tagLst xmlns:a="http://schemas.openxmlformats.org/drawingml/2006/main" xmlns:r="http://schemas.openxmlformats.org/officeDocument/2006/relationships" xmlns:p="http://schemas.openxmlformats.org/presentationml/2006/main">
  <p:tag name="THEMEIDCCC" val="9"/>
</p:tagLst>
</file>

<file path=ppt/tags/tag43.xml><?xml version="1.0" encoding="utf-8"?>
<p:tagLst xmlns:a="http://schemas.openxmlformats.org/drawingml/2006/main" xmlns:r="http://schemas.openxmlformats.org/officeDocument/2006/relationships" xmlns:p="http://schemas.openxmlformats.org/presentationml/2006/main">
  <p:tag name="THEMEIDCC" val="10"/>
</p:tagLst>
</file>

<file path=ppt/tags/tag44.xml><?xml version="1.0" encoding="utf-8"?>
<p:tagLst xmlns:a="http://schemas.openxmlformats.org/drawingml/2006/main" xmlns:r="http://schemas.openxmlformats.org/officeDocument/2006/relationships" xmlns:p="http://schemas.openxmlformats.org/presentationml/2006/main">
  <p:tag name="THEMEIDCCC" val="10"/>
</p:tagLst>
</file>

<file path=ppt/tags/tag45.xml><?xml version="1.0" encoding="utf-8"?>
<p:tagLst xmlns:a="http://schemas.openxmlformats.org/drawingml/2006/main" xmlns:r="http://schemas.openxmlformats.org/officeDocument/2006/relationships" xmlns:p="http://schemas.openxmlformats.org/presentationml/2006/main">
  <p:tag name="THEMEIDCC" val="11"/>
</p:tagLst>
</file>

<file path=ppt/tags/tag46.xml><?xml version="1.0" encoding="utf-8"?>
<p:tagLst xmlns:a="http://schemas.openxmlformats.org/drawingml/2006/main" xmlns:r="http://schemas.openxmlformats.org/officeDocument/2006/relationships" xmlns:p="http://schemas.openxmlformats.org/presentationml/2006/main">
  <p:tag name="THEMEIDCCC" val="11"/>
</p:tagLst>
</file>

<file path=ppt/tags/tag47.xml><?xml version="1.0" encoding="utf-8"?>
<p:tagLst xmlns:a="http://schemas.openxmlformats.org/drawingml/2006/main" xmlns:r="http://schemas.openxmlformats.org/officeDocument/2006/relationships" xmlns:p="http://schemas.openxmlformats.org/presentationml/2006/main">
  <p:tag name="THEMEIDCC" val="12"/>
</p:tagLst>
</file>

<file path=ppt/tags/tag48.xml><?xml version="1.0" encoding="utf-8"?>
<p:tagLst xmlns:a="http://schemas.openxmlformats.org/drawingml/2006/main" xmlns:r="http://schemas.openxmlformats.org/officeDocument/2006/relationships" xmlns:p="http://schemas.openxmlformats.org/presentationml/2006/main">
  <p:tag name="THEMEIDCCC" val="12"/>
</p:tagLst>
</file>

<file path=ppt/tags/tag49.xml><?xml version="1.0" encoding="utf-8"?>
<p:tagLst xmlns:a="http://schemas.openxmlformats.org/drawingml/2006/main" xmlns:r="http://schemas.openxmlformats.org/officeDocument/2006/relationships" xmlns:p="http://schemas.openxmlformats.org/presentationml/2006/main">
  <p:tag name="THEMEID" val="1"/>
</p:tagLst>
</file>

<file path=ppt/tags/tag5.xml><?xml version="1.0" encoding="utf-8"?>
<p:tagLst xmlns:a="http://schemas.openxmlformats.org/drawingml/2006/main" xmlns:r="http://schemas.openxmlformats.org/officeDocument/2006/relationships" xmlns:p="http://schemas.openxmlformats.org/presentationml/2006/main">
  <p:tag name="THEMEID" val="3"/>
</p:tagLst>
</file>

<file path=ppt/tags/tag50.xml><?xml version="1.0" encoding="utf-8"?>
<p:tagLst xmlns:a="http://schemas.openxmlformats.org/drawingml/2006/main" xmlns:r="http://schemas.openxmlformats.org/officeDocument/2006/relationships" xmlns:p="http://schemas.openxmlformats.org/presentationml/2006/main">
  <p:tag name="THEMEIDC" val="1"/>
</p:tagLst>
</file>

<file path=ppt/tags/tag51.xml><?xml version="1.0" encoding="utf-8"?>
<p:tagLst xmlns:a="http://schemas.openxmlformats.org/drawingml/2006/main" xmlns:r="http://schemas.openxmlformats.org/officeDocument/2006/relationships" xmlns:p="http://schemas.openxmlformats.org/presentationml/2006/main">
  <p:tag name="THEMEID" val="2"/>
</p:tagLst>
</file>

<file path=ppt/tags/tag52.xml><?xml version="1.0" encoding="utf-8"?>
<p:tagLst xmlns:a="http://schemas.openxmlformats.org/drawingml/2006/main" xmlns:r="http://schemas.openxmlformats.org/officeDocument/2006/relationships" xmlns:p="http://schemas.openxmlformats.org/presentationml/2006/main">
  <p:tag name="THEMEIDC" val="2"/>
</p:tagLst>
</file>

<file path=ppt/tags/tag53.xml><?xml version="1.0" encoding="utf-8"?>
<p:tagLst xmlns:a="http://schemas.openxmlformats.org/drawingml/2006/main" xmlns:r="http://schemas.openxmlformats.org/officeDocument/2006/relationships" xmlns:p="http://schemas.openxmlformats.org/presentationml/2006/main">
  <p:tag name="THEMEID" val="3"/>
</p:tagLst>
</file>

<file path=ppt/tags/tag54.xml><?xml version="1.0" encoding="utf-8"?>
<p:tagLst xmlns:a="http://schemas.openxmlformats.org/drawingml/2006/main" xmlns:r="http://schemas.openxmlformats.org/officeDocument/2006/relationships" xmlns:p="http://schemas.openxmlformats.org/presentationml/2006/main">
  <p:tag name="THEMEIDC" val="3"/>
</p:tagLst>
</file>

<file path=ppt/tags/tag55.xml><?xml version="1.0" encoding="utf-8"?>
<p:tagLst xmlns:a="http://schemas.openxmlformats.org/drawingml/2006/main" xmlns:r="http://schemas.openxmlformats.org/officeDocument/2006/relationships" xmlns:p="http://schemas.openxmlformats.org/presentationml/2006/main">
  <p:tag name="THEMEID" val="4"/>
</p:tagLst>
</file>

<file path=ppt/tags/tag56.xml><?xml version="1.0" encoding="utf-8"?>
<p:tagLst xmlns:a="http://schemas.openxmlformats.org/drawingml/2006/main" xmlns:r="http://schemas.openxmlformats.org/officeDocument/2006/relationships" xmlns:p="http://schemas.openxmlformats.org/presentationml/2006/main">
  <p:tag name="THEMEIDC" val="4"/>
</p:tagLst>
</file>

<file path=ppt/tags/tag57.xml><?xml version="1.0" encoding="utf-8"?>
<p:tagLst xmlns:a="http://schemas.openxmlformats.org/drawingml/2006/main" xmlns:r="http://schemas.openxmlformats.org/officeDocument/2006/relationships" xmlns:p="http://schemas.openxmlformats.org/presentationml/2006/main">
  <p:tag name="THEMEID" val="5"/>
</p:tagLst>
</file>

<file path=ppt/tags/tag58.xml><?xml version="1.0" encoding="utf-8"?>
<p:tagLst xmlns:a="http://schemas.openxmlformats.org/drawingml/2006/main" xmlns:r="http://schemas.openxmlformats.org/officeDocument/2006/relationships" xmlns:p="http://schemas.openxmlformats.org/presentationml/2006/main">
  <p:tag name="THEMEIDC" val="5"/>
</p:tagLst>
</file>

<file path=ppt/tags/tag59.xml><?xml version="1.0" encoding="utf-8"?>
<p:tagLst xmlns:a="http://schemas.openxmlformats.org/drawingml/2006/main" xmlns:r="http://schemas.openxmlformats.org/officeDocument/2006/relationships" xmlns:p="http://schemas.openxmlformats.org/presentationml/2006/main">
  <p:tag name="THEMEID" val="6"/>
</p:tagLst>
</file>

<file path=ppt/tags/tag6.xml><?xml version="1.0" encoding="utf-8"?>
<p:tagLst xmlns:a="http://schemas.openxmlformats.org/drawingml/2006/main" xmlns:r="http://schemas.openxmlformats.org/officeDocument/2006/relationships" xmlns:p="http://schemas.openxmlformats.org/presentationml/2006/main">
  <p:tag name="THEMEIDC" val="3"/>
</p:tagLst>
</file>

<file path=ppt/tags/tag60.xml><?xml version="1.0" encoding="utf-8"?>
<p:tagLst xmlns:a="http://schemas.openxmlformats.org/drawingml/2006/main" xmlns:r="http://schemas.openxmlformats.org/officeDocument/2006/relationships" xmlns:p="http://schemas.openxmlformats.org/presentationml/2006/main">
  <p:tag name="THEMEIDC" val="6"/>
</p:tagLst>
</file>

<file path=ppt/tags/tag61.xml><?xml version="1.0" encoding="utf-8"?>
<p:tagLst xmlns:a="http://schemas.openxmlformats.org/drawingml/2006/main" xmlns:r="http://schemas.openxmlformats.org/officeDocument/2006/relationships" xmlns:p="http://schemas.openxmlformats.org/presentationml/2006/main">
  <p:tag name="THEMEID" val="7"/>
</p:tagLst>
</file>

<file path=ppt/tags/tag62.xml><?xml version="1.0" encoding="utf-8"?>
<p:tagLst xmlns:a="http://schemas.openxmlformats.org/drawingml/2006/main" xmlns:r="http://schemas.openxmlformats.org/officeDocument/2006/relationships" xmlns:p="http://schemas.openxmlformats.org/presentationml/2006/main">
  <p:tag name="THEMEIDC" val="7"/>
</p:tagLst>
</file>

<file path=ppt/tags/tag63.xml><?xml version="1.0" encoding="utf-8"?>
<p:tagLst xmlns:a="http://schemas.openxmlformats.org/drawingml/2006/main" xmlns:r="http://schemas.openxmlformats.org/officeDocument/2006/relationships" xmlns:p="http://schemas.openxmlformats.org/presentationml/2006/main">
  <p:tag name="THEMEID" val="8"/>
</p:tagLst>
</file>

<file path=ppt/tags/tag64.xml><?xml version="1.0" encoding="utf-8"?>
<p:tagLst xmlns:a="http://schemas.openxmlformats.org/drawingml/2006/main" xmlns:r="http://schemas.openxmlformats.org/officeDocument/2006/relationships" xmlns:p="http://schemas.openxmlformats.org/presentationml/2006/main">
  <p:tag name="THEMEIDC" val="8"/>
</p:tagLst>
</file>

<file path=ppt/tags/tag65.xml><?xml version="1.0" encoding="utf-8"?>
<p:tagLst xmlns:a="http://schemas.openxmlformats.org/drawingml/2006/main" xmlns:r="http://schemas.openxmlformats.org/officeDocument/2006/relationships" xmlns:p="http://schemas.openxmlformats.org/presentationml/2006/main">
  <p:tag name="THEMEID" val="9"/>
</p:tagLst>
</file>

<file path=ppt/tags/tag66.xml><?xml version="1.0" encoding="utf-8"?>
<p:tagLst xmlns:a="http://schemas.openxmlformats.org/drawingml/2006/main" xmlns:r="http://schemas.openxmlformats.org/officeDocument/2006/relationships" xmlns:p="http://schemas.openxmlformats.org/presentationml/2006/main">
  <p:tag name="THEMEIDC" val="9"/>
</p:tagLst>
</file>

<file path=ppt/tags/tag67.xml><?xml version="1.0" encoding="utf-8"?>
<p:tagLst xmlns:a="http://schemas.openxmlformats.org/drawingml/2006/main" xmlns:r="http://schemas.openxmlformats.org/officeDocument/2006/relationships" xmlns:p="http://schemas.openxmlformats.org/presentationml/2006/main">
  <p:tag name="THEMEID" val="10"/>
</p:tagLst>
</file>

<file path=ppt/tags/tag68.xml><?xml version="1.0" encoding="utf-8"?>
<p:tagLst xmlns:a="http://schemas.openxmlformats.org/drawingml/2006/main" xmlns:r="http://schemas.openxmlformats.org/officeDocument/2006/relationships" xmlns:p="http://schemas.openxmlformats.org/presentationml/2006/main">
  <p:tag name="THEMEIDC" val="10"/>
</p:tagLst>
</file>

<file path=ppt/tags/tag69.xml><?xml version="1.0" encoding="utf-8"?>
<p:tagLst xmlns:a="http://schemas.openxmlformats.org/drawingml/2006/main" xmlns:r="http://schemas.openxmlformats.org/officeDocument/2006/relationships" xmlns:p="http://schemas.openxmlformats.org/presentationml/2006/main">
  <p:tag name="THEMEID" val="11"/>
</p:tagLst>
</file>

<file path=ppt/tags/tag7.xml><?xml version="1.0" encoding="utf-8"?>
<p:tagLst xmlns:a="http://schemas.openxmlformats.org/drawingml/2006/main" xmlns:r="http://schemas.openxmlformats.org/officeDocument/2006/relationships" xmlns:p="http://schemas.openxmlformats.org/presentationml/2006/main">
  <p:tag name="THEMEID" val="4"/>
</p:tagLst>
</file>

<file path=ppt/tags/tag70.xml><?xml version="1.0" encoding="utf-8"?>
<p:tagLst xmlns:a="http://schemas.openxmlformats.org/drawingml/2006/main" xmlns:r="http://schemas.openxmlformats.org/officeDocument/2006/relationships" xmlns:p="http://schemas.openxmlformats.org/presentationml/2006/main">
  <p:tag name="THEMEIDC" val="11"/>
</p:tagLst>
</file>

<file path=ppt/tags/tag71.xml><?xml version="1.0" encoding="utf-8"?>
<p:tagLst xmlns:a="http://schemas.openxmlformats.org/drawingml/2006/main" xmlns:r="http://schemas.openxmlformats.org/officeDocument/2006/relationships" xmlns:p="http://schemas.openxmlformats.org/presentationml/2006/main">
  <p:tag name="THEMEID" val="12"/>
</p:tagLst>
</file>

<file path=ppt/tags/tag72.xml><?xml version="1.0" encoding="utf-8"?>
<p:tagLst xmlns:a="http://schemas.openxmlformats.org/drawingml/2006/main" xmlns:r="http://schemas.openxmlformats.org/officeDocument/2006/relationships" xmlns:p="http://schemas.openxmlformats.org/presentationml/2006/main">
  <p:tag name="THEMEIDC" val="12"/>
</p:tagLst>
</file>

<file path=ppt/tags/tag73.xml><?xml version="1.0" encoding="utf-8"?>
<p:tagLst xmlns:a="http://schemas.openxmlformats.org/drawingml/2006/main" xmlns:r="http://schemas.openxmlformats.org/officeDocument/2006/relationships" xmlns:p="http://schemas.openxmlformats.org/presentationml/2006/main">
  <p:tag name="THEMEIDCC" val="1"/>
</p:tagLst>
</file>

<file path=ppt/tags/tag74.xml><?xml version="1.0" encoding="utf-8"?>
<p:tagLst xmlns:a="http://schemas.openxmlformats.org/drawingml/2006/main" xmlns:r="http://schemas.openxmlformats.org/officeDocument/2006/relationships" xmlns:p="http://schemas.openxmlformats.org/presentationml/2006/main">
  <p:tag name="THEMEIDCCC" val="1"/>
</p:tagLst>
</file>

<file path=ppt/tags/tag75.xml><?xml version="1.0" encoding="utf-8"?>
<p:tagLst xmlns:a="http://schemas.openxmlformats.org/drawingml/2006/main" xmlns:r="http://schemas.openxmlformats.org/officeDocument/2006/relationships" xmlns:p="http://schemas.openxmlformats.org/presentationml/2006/main">
  <p:tag name="THEMEIDCC" val="2"/>
</p:tagLst>
</file>

<file path=ppt/tags/tag76.xml><?xml version="1.0" encoding="utf-8"?>
<p:tagLst xmlns:a="http://schemas.openxmlformats.org/drawingml/2006/main" xmlns:r="http://schemas.openxmlformats.org/officeDocument/2006/relationships" xmlns:p="http://schemas.openxmlformats.org/presentationml/2006/main">
  <p:tag name="THEMEIDCCC" val="2"/>
</p:tagLst>
</file>

<file path=ppt/tags/tag77.xml><?xml version="1.0" encoding="utf-8"?>
<p:tagLst xmlns:a="http://schemas.openxmlformats.org/drawingml/2006/main" xmlns:r="http://schemas.openxmlformats.org/officeDocument/2006/relationships" xmlns:p="http://schemas.openxmlformats.org/presentationml/2006/main">
  <p:tag name="THEMEIDCC" val="3"/>
</p:tagLst>
</file>

<file path=ppt/tags/tag78.xml><?xml version="1.0" encoding="utf-8"?>
<p:tagLst xmlns:a="http://schemas.openxmlformats.org/drawingml/2006/main" xmlns:r="http://schemas.openxmlformats.org/officeDocument/2006/relationships" xmlns:p="http://schemas.openxmlformats.org/presentationml/2006/main">
  <p:tag name="THEMEIDCCC" val="3"/>
</p:tagLst>
</file>

<file path=ppt/tags/tag79.xml><?xml version="1.0" encoding="utf-8"?>
<p:tagLst xmlns:a="http://schemas.openxmlformats.org/drawingml/2006/main" xmlns:r="http://schemas.openxmlformats.org/officeDocument/2006/relationships" xmlns:p="http://schemas.openxmlformats.org/presentationml/2006/main">
  <p:tag name="THEMEIDCC" val="4"/>
</p:tagLst>
</file>

<file path=ppt/tags/tag8.xml><?xml version="1.0" encoding="utf-8"?>
<p:tagLst xmlns:a="http://schemas.openxmlformats.org/drawingml/2006/main" xmlns:r="http://schemas.openxmlformats.org/officeDocument/2006/relationships" xmlns:p="http://schemas.openxmlformats.org/presentationml/2006/main">
  <p:tag name="THEMEIDC" val="4"/>
</p:tagLst>
</file>

<file path=ppt/tags/tag80.xml><?xml version="1.0" encoding="utf-8"?>
<p:tagLst xmlns:a="http://schemas.openxmlformats.org/drawingml/2006/main" xmlns:r="http://schemas.openxmlformats.org/officeDocument/2006/relationships" xmlns:p="http://schemas.openxmlformats.org/presentationml/2006/main">
  <p:tag name="THEMEIDCCC" val="4"/>
</p:tagLst>
</file>

<file path=ppt/tags/tag81.xml><?xml version="1.0" encoding="utf-8"?>
<p:tagLst xmlns:a="http://schemas.openxmlformats.org/drawingml/2006/main" xmlns:r="http://schemas.openxmlformats.org/officeDocument/2006/relationships" xmlns:p="http://schemas.openxmlformats.org/presentationml/2006/main">
  <p:tag name="THEMEIDCC" val="5"/>
</p:tagLst>
</file>

<file path=ppt/tags/tag82.xml><?xml version="1.0" encoding="utf-8"?>
<p:tagLst xmlns:a="http://schemas.openxmlformats.org/drawingml/2006/main" xmlns:r="http://schemas.openxmlformats.org/officeDocument/2006/relationships" xmlns:p="http://schemas.openxmlformats.org/presentationml/2006/main">
  <p:tag name="THEMEIDCCC" val="5"/>
</p:tagLst>
</file>

<file path=ppt/tags/tag83.xml><?xml version="1.0" encoding="utf-8"?>
<p:tagLst xmlns:a="http://schemas.openxmlformats.org/drawingml/2006/main" xmlns:r="http://schemas.openxmlformats.org/officeDocument/2006/relationships" xmlns:p="http://schemas.openxmlformats.org/presentationml/2006/main">
  <p:tag name="THEMEIDCC" val="6"/>
</p:tagLst>
</file>

<file path=ppt/tags/tag84.xml><?xml version="1.0" encoding="utf-8"?>
<p:tagLst xmlns:a="http://schemas.openxmlformats.org/drawingml/2006/main" xmlns:r="http://schemas.openxmlformats.org/officeDocument/2006/relationships" xmlns:p="http://schemas.openxmlformats.org/presentationml/2006/main">
  <p:tag name="THEMEIDCCC" val="6"/>
</p:tagLst>
</file>

<file path=ppt/tags/tag85.xml><?xml version="1.0" encoding="utf-8"?>
<p:tagLst xmlns:a="http://schemas.openxmlformats.org/drawingml/2006/main" xmlns:r="http://schemas.openxmlformats.org/officeDocument/2006/relationships" xmlns:p="http://schemas.openxmlformats.org/presentationml/2006/main">
  <p:tag name="THEMEIDCC" val="7"/>
</p:tagLst>
</file>

<file path=ppt/tags/tag86.xml><?xml version="1.0" encoding="utf-8"?>
<p:tagLst xmlns:a="http://schemas.openxmlformats.org/drawingml/2006/main" xmlns:r="http://schemas.openxmlformats.org/officeDocument/2006/relationships" xmlns:p="http://schemas.openxmlformats.org/presentationml/2006/main">
  <p:tag name="THEMEIDCCC" val="7"/>
</p:tagLst>
</file>

<file path=ppt/tags/tag87.xml><?xml version="1.0" encoding="utf-8"?>
<p:tagLst xmlns:a="http://schemas.openxmlformats.org/drawingml/2006/main" xmlns:r="http://schemas.openxmlformats.org/officeDocument/2006/relationships" xmlns:p="http://schemas.openxmlformats.org/presentationml/2006/main">
  <p:tag name="THEMEIDCC" val="8"/>
</p:tagLst>
</file>

<file path=ppt/tags/tag88.xml><?xml version="1.0" encoding="utf-8"?>
<p:tagLst xmlns:a="http://schemas.openxmlformats.org/drawingml/2006/main" xmlns:r="http://schemas.openxmlformats.org/officeDocument/2006/relationships" xmlns:p="http://schemas.openxmlformats.org/presentationml/2006/main">
  <p:tag name="THEMEIDCCC" val="8"/>
</p:tagLst>
</file>

<file path=ppt/tags/tag89.xml><?xml version="1.0" encoding="utf-8"?>
<p:tagLst xmlns:a="http://schemas.openxmlformats.org/drawingml/2006/main" xmlns:r="http://schemas.openxmlformats.org/officeDocument/2006/relationships" xmlns:p="http://schemas.openxmlformats.org/presentationml/2006/main">
  <p:tag name="THEMEIDCC" val="9"/>
</p:tagLst>
</file>

<file path=ppt/tags/tag9.xml><?xml version="1.0" encoding="utf-8"?>
<p:tagLst xmlns:a="http://schemas.openxmlformats.org/drawingml/2006/main" xmlns:r="http://schemas.openxmlformats.org/officeDocument/2006/relationships" xmlns:p="http://schemas.openxmlformats.org/presentationml/2006/main">
  <p:tag name="THEMEID" val="5"/>
</p:tagLst>
</file>

<file path=ppt/tags/tag90.xml><?xml version="1.0" encoding="utf-8"?>
<p:tagLst xmlns:a="http://schemas.openxmlformats.org/drawingml/2006/main" xmlns:r="http://schemas.openxmlformats.org/officeDocument/2006/relationships" xmlns:p="http://schemas.openxmlformats.org/presentationml/2006/main">
  <p:tag name="THEMEIDCCC" val="9"/>
</p:tagLst>
</file>

<file path=ppt/tags/tag91.xml><?xml version="1.0" encoding="utf-8"?>
<p:tagLst xmlns:a="http://schemas.openxmlformats.org/drawingml/2006/main" xmlns:r="http://schemas.openxmlformats.org/officeDocument/2006/relationships" xmlns:p="http://schemas.openxmlformats.org/presentationml/2006/main">
  <p:tag name="THEMEIDCC" val="10"/>
</p:tagLst>
</file>

<file path=ppt/tags/tag92.xml><?xml version="1.0" encoding="utf-8"?>
<p:tagLst xmlns:a="http://schemas.openxmlformats.org/drawingml/2006/main" xmlns:r="http://schemas.openxmlformats.org/officeDocument/2006/relationships" xmlns:p="http://schemas.openxmlformats.org/presentationml/2006/main">
  <p:tag name="THEMEIDCCC" val="10"/>
</p:tagLst>
</file>

<file path=ppt/tags/tag93.xml><?xml version="1.0" encoding="utf-8"?>
<p:tagLst xmlns:a="http://schemas.openxmlformats.org/drawingml/2006/main" xmlns:r="http://schemas.openxmlformats.org/officeDocument/2006/relationships" xmlns:p="http://schemas.openxmlformats.org/presentationml/2006/main">
  <p:tag name="THEMEIDCC" val="11"/>
</p:tagLst>
</file>

<file path=ppt/tags/tag94.xml><?xml version="1.0" encoding="utf-8"?>
<p:tagLst xmlns:a="http://schemas.openxmlformats.org/drawingml/2006/main" xmlns:r="http://schemas.openxmlformats.org/officeDocument/2006/relationships" xmlns:p="http://schemas.openxmlformats.org/presentationml/2006/main">
  <p:tag name="THEMEIDCCC" val="11"/>
</p:tagLst>
</file>

<file path=ppt/tags/tag95.xml><?xml version="1.0" encoding="utf-8"?>
<p:tagLst xmlns:a="http://schemas.openxmlformats.org/drawingml/2006/main" xmlns:r="http://schemas.openxmlformats.org/officeDocument/2006/relationships" xmlns:p="http://schemas.openxmlformats.org/presentationml/2006/main">
  <p:tag name="THEMEIDCC" val="12"/>
</p:tagLst>
</file>

<file path=ppt/tags/tag96.xml><?xml version="1.0" encoding="utf-8"?>
<p:tagLst xmlns:a="http://schemas.openxmlformats.org/drawingml/2006/main" xmlns:r="http://schemas.openxmlformats.org/officeDocument/2006/relationships" xmlns:p="http://schemas.openxmlformats.org/presentationml/2006/main">
  <p:tag name="THEMEIDCCC" val="12"/>
</p:tagLst>
</file>

<file path=ppt/tags/tag97.xml><?xml version="1.0" encoding="utf-8"?>
<p:tagLst xmlns:a="http://schemas.openxmlformats.org/drawingml/2006/main" xmlns:r="http://schemas.openxmlformats.org/officeDocument/2006/relationships" xmlns:p="http://schemas.openxmlformats.org/presentationml/2006/main">
  <p:tag name="THEMEID" val="1"/>
</p:tagLst>
</file>

<file path=ppt/tags/tag98.xml><?xml version="1.0" encoding="utf-8"?>
<p:tagLst xmlns:a="http://schemas.openxmlformats.org/drawingml/2006/main" xmlns:r="http://schemas.openxmlformats.org/officeDocument/2006/relationships" xmlns:p="http://schemas.openxmlformats.org/presentationml/2006/main">
  <p:tag name="THEMEIDC" val="1"/>
</p:tagLst>
</file>

<file path=ppt/tags/tag99.xml><?xml version="1.0" encoding="utf-8"?>
<p:tagLst xmlns:a="http://schemas.openxmlformats.org/drawingml/2006/main" xmlns:r="http://schemas.openxmlformats.org/officeDocument/2006/relationships" xmlns:p="http://schemas.openxmlformats.org/presentationml/2006/main">
  <p:tag name="THEMEID" val="2"/>
</p:tagLst>
</file>

<file path=ppt/theme/theme1.xml><?xml version="1.0" encoding="utf-8"?>
<a:theme xmlns:a="http://schemas.openxmlformats.org/drawingml/2006/main" name="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10.xml><?xml version="1.0" encoding="utf-8"?>
<a:theme xmlns:a="http://schemas.openxmlformats.org/drawingml/2006/main" name="1_Thank You">
  <a:themeElements>
    <a:clrScheme name="1_Thank You 1">
      <a:dk1>
        <a:srgbClr val="000000"/>
      </a:dk1>
      <a:lt1>
        <a:srgbClr val="FFFFFF"/>
      </a:lt1>
      <a:dk2>
        <a:srgbClr val="4E84C4"/>
      </a:dk2>
      <a:lt2>
        <a:srgbClr val="000000"/>
      </a:lt2>
      <a:accent1>
        <a:srgbClr val="0063BE"/>
      </a:accent1>
      <a:accent2>
        <a:srgbClr val="83389B"/>
      </a:accent2>
      <a:accent3>
        <a:srgbClr val="FFFFFF"/>
      </a:accent3>
      <a:accent4>
        <a:srgbClr val="000000"/>
      </a:accent4>
      <a:accent5>
        <a:srgbClr val="AAB7DB"/>
      </a:accent5>
      <a:accent6>
        <a:srgbClr val="76328C"/>
      </a:accent6>
      <a:hlink>
        <a:srgbClr val="0000FF"/>
      </a:hlink>
      <a:folHlink>
        <a:srgbClr val="800080"/>
      </a:folHlink>
    </a:clrScheme>
    <a:fontScheme name="1_Thank You">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hank You 1">
        <a:dk1>
          <a:srgbClr val="000000"/>
        </a:dk1>
        <a:lt1>
          <a:srgbClr val="FFFFFF"/>
        </a:lt1>
        <a:dk2>
          <a:srgbClr val="4E84C4"/>
        </a:dk2>
        <a:lt2>
          <a:srgbClr val="000000"/>
        </a:lt2>
        <a:accent1>
          <a:srgbClr val="0063BE"/>
        </a:accent1>
        <a:accent2>
          <a:srgbClr val="83389B"/>
        </a:accent2>
        <a:accent3>
          <a:srgbClr val="FFFFFF"/>
        </a:accent3>
        <a:accent4>
          <a:srgbClr val="000000"/>
        </a:accent4>
        <a:accent5>
          <a:srgbClr val="AAB7DB"/>
        </a:accent5>
        <a:accent6>
          <a:srgbClr val="76328C"/>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12.xml><?xml version="1.0" encoding="utf-8"?>
<a:theme xmlns:a="http://schemas.openxmlformats.org/drawingml/2006/main" name="TCS Corporate Research Presentation">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13.xml><?xml version="1.0" encoding="utf-8"?>
<a:theme xmlns:a="http://schemas.openxmlformats.org/drawingml/2006/main" name="2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14.xml><?xml version="1.0" encoding="utf-8"?>
<a:theme xmlns:a="http://schemas.openxmlformats.org/drawingml/2006/main" name="3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15.xml><?xml version="1.0" encoding="utf-8"?>
<a:theme xmlns:a="http://schemas.openxmlformats.org/drawingml/2006/main" name="4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16.xml><?xml version="1.0" encoding="utf-8"?>
<a:theme xmlns:a="http://schemas.openxmlformats.org/drawingml/2006/main" name="5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3.xml><?xml version="1.0" encoding="utf-8"?>
<a:theme xmlns:a="http://schemas.openxmlformats.org/drawingml/2006/main" name="Divider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4.xml><?xml version="1.0" encoding="utf-8"?>
<a:theme xmlns:a="http://schemas.openxmlformats.org/drawingml/2006/main" name="Divider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5.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6.xml><?xml version="1.0" encoding="utf-8"?>
<a:theme xmlns:a="http://schemas.openxmlformats.org/drawingml/2006/main" name="GCP Deliverable &amp; Presentation Graphics Standard - Master Slide">
  <a:themeElements>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fontScheme name="GCP Deliverable &amp; Presentation Graphics Standard - Master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emplate_for_Corporate_marketing">
  <a:themeElements>
    <a:clrScheme name="Template_for_Corporate_marketing 4">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33CC33"/>
      </a:hlink>
      <a:folHlink>
        <a:srgbClr val="990033"/>
      </a:folHlink>
    </a:clrScheme>
    <a:fontScheme name="Template_for_Corporate_marketing">
      <a:majorFont>
        <a:latin typeface="Myriad Pro"/>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_for_Corporate_marketing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
      <a:clrScheme name="Template_for_Corporate_marketing 2">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009900"/>
        </a:hlink>
        <a:folHlink>
          <a:srgbClr val="CC0000"/>
        </a:folHlink>
      </a:clrScheme>
      <a:clrMap bg1="lt1" tx1="dk1" bg2="lt2" tx2="dk2" accent1="accent1" accent2="accent2" accent3="accent3" accent4="accent4" accent5="accent5" accent6="accent6" hlink="hlink" folHlink="folHlink"/>
    </a:extraClrScheme>
    <a:extraClrScheme>
      <a:clrScheme name="Template_for_Corporate_marketing 3">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33CC33"/>
        </a:hlink>
        <a:folHlink>
          <a:srgbClr val="CC0000"/>
        </a:folHlink>
      </a:clrScheme>
      <a:clrMap bg1="lt1" tx1="dk1" bg2="lt2" tx2="dk2" accent1="accent1" accent2="accent2" accent3="accent3" accent4="accent4" accent5="accent5" accent6="accent6" hlink="hlink" folHlink="folHlink"/>
    </a:extraClrScheme>
    <a:extraClrScheme>
      <a:clrScheme name="Template_for_Corporate_marketing 4">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33CC33"/>
        </a:hlink>
        <a:folHlink>
          <a:srgbClr val="990033"/>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TCS_Presentation Template">
  <a:themeElements>
    <a:clrScheme name="7_TCS_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TCS_Presentation Template">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TCS_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Divider 1">
  <a:themeElements>
    <a:clrScheme name="1_Divider 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ivider 1">
      <a:majorFont>
        <a:latin typeface="Myriad Pro"/>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vider 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7FC3D1D4134A4EA3D1E5F2886A8BAF" ma:contentTypeVersion="9" ma:contentTypeDescription="Create a new document." ma:contentTypeScope="" ma:versionID="390fa769db962f7ad2b0bb8af6831a28">
  <xsd:schema xmlns:xsd="http://www.w3.org/2001/XMLSchema" xmlns:p="http://schemas.microsoft.com/office/2006/metadata/properties" xmlns:ns2="1e522788-807d-4c3b-a21c-e4669516c0a0" targetNamespace="http://schemas.microsoft.com/office/2006/metadata/properties" ma:root="true" ma:fieldsID="a00a6fd85a794dfbdcb9938a0ba7f395" ns2:_="">
    <xsd:import namespace="1e522788-807d-4c3b-a21c-e4669516c0a0"/>
    <xsd:element name="properties">
      <xsd:complexType>
        <xsd:sequence>
          <xsd:element name="documentManagement">
            <xsd:complexType>
              <xsd:all>
                <xsd:element ref="ns2:ResearchTracks" minOccurs="0"/>
                <xsd:element ref="ns2:Verticals" minOccurs="0"/>
                <xsd:element ref="ns2:Region" minOccurs="0"/>
                <xsd:element ref="ns2:Services" minOccurs="0"/>
              </xsd:all>
            </xsd:complexType>
          </xsd:element>
        </xsd:sequence>
      </xsd:complexType>
    </xsd:element>
  </xsd:schema>
  <xsd:schema xmlns:xsd="http://www.w3.org/2001/XMLSchema" xmlns:dms="http://schemas.microsoft.com/office/2006/documentManagement/types" targetNamespace="1e522788-807d-4c3b-a21c-e4669516c0a0" elementFormDefault="qualified">
    <xsd:import namespace="http://schemas.microsoft.com/office/2006/documentManagement/types"/>
    <xsd:element name="ResearchTracks" ma:index="8" nillable="true" ma:displayName="ResearchTracks" ma:default="Competitive Profiles" ma:internalName="ResearchTracks">
      <xsd:complexType>
        <xsd:complexContent>
          <xsd:extension base="dms:MultiChoice">
            <xsd:sequence>
              <xsd:element name="Value" maxOccurs="unbounded" minOccurs="0" nillable="true">
                <xsd:simpleType>
                  <xsd:restriction base="dms:Choice">
                    <xsd:enumeration value="Competitive Profiles"/>
                    <xsd:enumeration value="Prospect/Account Profiles"/>
                    <xsd:enumeration value="Industry Profiles"/>
                    <xsd:enumeration value="Regional Profiles"/>
                  </xsd:restriction>
                </xsd:simpleType>
              </xsd:element>
            </xsd:sequence>
          </xsd:extension>
        </xsd:complexContent>
      </xsd:complexType>
    </xsd:element>
    <xsd:element name="Verticals" ma:index="9" nillable="true" ma:displayName="Verticals" ma:default="Retail" ma:internalName="Verticals">
      <xsd:complexType>
        <xsd:complexContent>
          <xsd:extension base="dms:MultiChoice">
            <xsd:sequence>
              <xsd:element name="Value" maxOccurs="unbounded" minOccurs="0" nillable="true">
                <xsd:simpleType>
                  <xsd:restriction base="dms:Choice">
                    <xsd:enumeration value="BFS"/>
                    <xsd:enumeration value="CPG"/>
                    <xsd:enumeration value="Energy &amp; Resources"/>
                    <xsd:enumeration value="Government"/>
                    <xsd:enumeration value="Healthcare"/>
                    <xsd:enumeration value="HiTech"/>
                    <xsd:enumeration value="Insurance"/>
                    <xsd:enumeration value="Lifesciences"/>
                    <xsd:enumeration value="Manufacturing"/>
                    <xsd:enumeration value="Media &amp; Information Services"/>
                    <xsd:enumeration value="Retail"/>
                    <xsd:enumeration value="Telecom"/>
                    <xsd:enumeration value="TTH"/>
                    <xsd:enumeration value="Utilities"/>
                  </xsd:restriction>
                </xsd:simpleType>
              </xsd:element>
            </xsd:sequence>
          </xsd:extension>
        </xsd:complexContent>
      </xsd:complexType>
    </xsd:element>
    <xsd:element name="Region" ma:index="10" nillable="true" ma:displayName="Region" ma:default="Global" ma:internalName="Region">
      <xsd:complexType>
        <xsd:complexContent>
          <xsd:extension base="dms:MultiChoice">
            <xsd:sequence>
              <xsd:element name="Value" maxOccurs="unbounded" minOccurs="0" nillable="true">
                <xsd:simpleType>
                  <xsd:restriction base="dms:Choice">
                    <xsd:enumeration value="US"/>
                    <xsd:enumeration value="UK&amp;I"/>
                    <xsd:enumeration value="Europe"/>
                    <xsd:enumeration value="APAC"/>
                    <xsd:enumeration value="India"/>
                    <xsd:enumeration value="Emerging Markets"/>
                    <xsd:enumeration value="LatAm"/>
                    <xsd:enumeration value="North America"/>
                    <xsd:enumeration value="Global"/>
                    <xsd:enumeration value="ASEAN"/>
                    <xsd:enumeration value="ANZ"/>
                    <xsd:enumeration value="Greater China"/>
                    <xsd:enumeration value="Japan &amp; South Korea"/>
                    <xsd:enumeration value="Mediterranean"/>
                    <xsd:enumeration value="Eastern Europe"/>
                    <xsd:enumeration value="South Africa"/>
                    <xsd:enumeration value="CIS"/>
                    <xsd:enumeration value="Middle East &amp; North Africa"/>
                    <xsd:enumeration value="Benelux"/>
                    <xsd:enumeration value="Central Europe"/>
                    <xsd:enumeration value="Nordics"/>
                    <xsd:enumeration value="South Europe"/>
                    <xsd:enumeration value="France"/>
                    <xsd:enumeration value="Switzerland"/>
                  </xsd:restriction>
                </xsd:simpleType>
              </xsd:element>
            </xsd:sequence>
          </xsd:extension>
        </xsd:complexContent>
      </xsd:complexType>
    </xsd:element>
    <xsd:element name="Services" ma:index="11" nillable="true" ma:displayName="Services" ma:default="IT Services" ma:internalName="Services">
      <xsd:complexType>
        <xsd:complexContent>
          <xsd:extension base="dms:MultiChoice">
            <xsd:sequence>
              <xsd:element name="Value" maxOccurs="unbounded" minOccurs="0" nillable="true">
                <xsd:simpleType>
                  <xsd:restriction base="dms:Choice">
                    <xsd:enumeration value="Platform BPO"/>
                    <xsd:enumeration value="TCS FS"/>
                    <xsd:enumeration value="GCP"/>
                    <xsd:enumeration value="EIS"/>
                    <xsd:enumeration value="SMB"/>
                    <xsd:enumeration value="BPO"/>
                    <xsd:enumeration value="ISIT"/>
                    <xsd:enumeration value="Assurance"/>
                    <xsd:enumeration value="IT Services"/>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Region xmlns="1e522788-807d-4c3b-a21c-e4669516c0a0">
      <Value>Global</Value>
    </Region>
    <ResearchTracks xmlns="1e522788-807d-4c3b-a21c-e4669516c0a0">
      <Value>Competitive Profiles</Value>
    </ResearchTracks>
    <Services xmlns="1e522788-807d-4c3b-a21c-e4669516c0a0">
      <Value>IT Services</Value>
    </Services>
    <Verticals xmlns="1e522788-807d-4c3b-a21c-e4669516c0a0">
      <Value>HiTech</Value>
    </Verticals>
  </documentManagement>
</p:properties>
</file>

<file path=customXml/itemProps1.xml><?xml version="1.0" encoding="utf-8"?>
<ds:datastoreItem xmlns:ds="http://schemas.openxmlformats.org/officeDocument/2006/customXml" ds:itemID="{C2B55594-A1F7-432F-86EB-DA8D41BD2FB6}"/>
</file>

<file path=customXml/itemProps2.xml><?xml version="1.0" encoding="utf-8"?>
<ds:datastoreItem xmlns:ds="http://schemas.openxmlformats.org/officeDocument/2006/customXml" ds:itemID="{0AD2214B-3FB1-466B-B09B-69F8D178290B}"/>
</file>

<file path=customXml/itemProps3.xml><?xml version="1.0" encoding="utf-8"?>
<ds:datastoreItem xmlns:ds="http://schemas.openxmlformats.org/officeDocument/2006/customXml" ds:itemID="{A07EB3A0-3018-4D42-99C4-83A6936F06A0}"/>
</file>

<file path=docProps/app.xml><?xml version="1.0" encoding="utf-8"?>
<Properties xmlns="http://schemas.openxmlformats.org/officeDocument/2006/extended-properties" xmlns:vt="http://schemas.openxmlformats.org/officeDocument/2006/docPropsVTypes">
  <Template>TCS_Presentation Template</Template>
  <TotalTime>34076</TotalTime>
  <Words>9790</Words>
  <Application>Microsoft Office PowerPoint</Application>
  <PresentationFormat>On-screen Show (4:3)</PresentationFormat>
  <Paragraphs>1227</Paragraphs>
  <Slides>79</Slides>
  <Notes>30</Notes>
  <HiddenSlides>0</HiddenSlides>
  <MMClips>0</MMClips>
  <ScaleCrop>false</ScaleCrop>
  <HeadingPairs>
    <vt:vector size="6" baseType="variant">
      <vt:variant>
        <vt:lpstr>Theme</vt:lpstr>
      </vt:variant>
      <vt:variant>
        <vt:i4>16</vt:i4>
      </vt:variant>
      <vt:variant>
        <vt:lpstr>Links</vt:lpstr>
      </vt:variant>
      <vt:variant>
        <vt:i4>1</vt:i4>
      </vt:variant>
      <vt:variant>
        <vt:lpstr>Slide Titles</vt:lpstr>
      </vt:variant>
      <vt:variant>
        <vt:i4>79</vt:i4>
      </vt:variant>
    </vt:vector>
  </HeadingPairs>
  <TitlesOfParts>
    <vt:vector size="96" baseType="lpstr">
      <vt:lpstr>TCS_Presentation Template</vt:lpstr>
      <vt:lpstr>Divider 1</vt:lpstr>
      <vt:lpstr>Divider 2</vt:lpstr>
      <vt:lpstr>Divider 3</vt:lpstr>
      <vt:lpstr>Thank You</vt:lpstr>
      <vt:lpstr>GCP Deliverable &amp; Presentation Graphics Standard - Master Slide</vt:lpstr>
      <vt:lpstr>Template_for_Corporate_marketing</vt:lpstr>
      <vt:lpstr>7_TCS_Presentation Template</vt:lpstr>
      <vt:lpstr>1_Divider 1</vt:lpstr>
      <vt:lpstr>1_Thank You</vt:lpstr>
      <vt:lpstr>1_TCS_Presentation Template</vt:lpstr>
      <vt:lpstr>TCS Corporate Research Presentation</vt:lpstr>
      <vt:lpstr>2_TCS_Presentation Template</vt:lpstr>
      <vt:lpstr>3_TCS_Presentation Template</vt:lpstr>
      <vt:lpstr>4_TCS_Presentation Template</vt:lpstr>
      <vt:lpstr>5_TCS_Presentation Template</vt:lpstr>
      <vt:lpstr>C:\Users\773213\Desktop\HCL.xls</vt:lpstr>
      <vt:lpstr>HCL Hi Tech Competitor Intelligence Report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Company>TCS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217773</dc:creator>
  <cp:lastModifiedBy>773213</cp:lastModifiedBy>
  <cp:revision>7868</cp:revision>
  <dcterms:created xsi:type="dcterms:W3CDTF">2011-04-20T10:04:31Z</dcterms:created>
  <dcterms:modified xsi:type="dcterms:W3CDTF">2013-10-18T07:13:15Z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0x010100EA7FC3D1D4134A4EA3D1E5F2886A8BAF</vt:lpwstr>
  </property>
</Properties>
</file>