
<file path=[Content_Types].xml><?xml version="1.0" encoding="utf-8"?>
<Types xmlns="http://schemas.openxmlformats.org/package/2006/content-types">
  <Default Extension="png" ContentType="image/png"/>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7.xml" ContentType="application/vnd.openxmlformats-officedocument.them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2" r:id="rId5"/>
    <p:sldMasterId id="2147483683" r:id="rId6"/>
    <p:sldMasterId id="2147483694" r:id="rId7"/>
    <p:sldMasterId id="2147483705" r:id="rId8"/>
    <p:sldMasterId id="2147483722" r:id="rId9"/>
    <p:sldMasterId id="2147483724" r:id="rId10"/>
    <p:sldMasterId id="2147483727" r:id="rId11"/>
  </p:sldMasterIdLst>
  <p:notesMasterIdLst>
    <p:notesMasterId r:id="rId47"/>
  </p:notesMasterIdLst>
  <p:handoutMasterIdLst>
    <p:handoutMasterId r:id="rId48"/>
  </p:handoutMasterIdLst>
  <p:sldIdLst>
    <p:sldId id="256" r:id="rId12"/>
    <p:sldId id="395" r:id="rId13"/>
    <p:sldId id="398" r:id="rId14"/>
    <p:sldId id="364" r:id="rId15"/>
    <p:sldId id="396" r:id="rId16"/>
    <p:sldId id="368" r:id="rId17"/>
    <p:sldId id="390" r:id="rId18"/>
    <p:sldId id="367" r:id="rId19"/>
    <p:sldId id="365" r:id="rId20"/>
    <p:sldId id="386" r:id="rId21"/>
    <p:sldId id="387" r:id="rId22"/>
    <p:sldId id="388" r:id="rId23"/>
    <p:sldId id="389" r:id="rId24"/>
    <p:sldId id="344" r:id="rId25"/>
    <p:sldId id="397" r:id="rId26"/>
    <p:sldId id="349" r:id="rId27"/>
    <p:sldId id="347" r:id="rId28"/>
    <p:sldId id="348" r:id="rId29"/>
    <p:sldId id="350" r:id="rId30"/>
    <p:sldId id="374" r:id="rId31"/>
    <p:sldId id="385" r:id="rId32"/>
    <p:sldId id="356" r:id="rId33"/>
    <p:sldId id="392" r:id="rId34"/>
    <p:sldId id="393" r:id="rId35"/>
    <p:sldId id="358" r:id="rId36"/>
    <p:sldId id="359" r:id="rId37"/>
    <p:sldId id="360" r:id="rId38"/>
    <p:sldId id="391" r:id="rId39"/>
    <p:sldId id="394" r:id="rId40"/>
    <p:sldId id="336" r:id="rId41"/>
    <p:sldId id="380" r:id="rId42"/>
    <p:sldId id="381" r:id="rId43"/>
    <p:sldId id="382" r:id="rId44"/>
    <p:sldId id="383" r:id="rId45"/>
    <p:sldId id="300"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EFF"/>
    <a:srgbClr val="E7F9FF"/>
    <a:srgbClr val="D1F3FF"/>
    <a:srgbClr val="4BD0FF"/>
    <a:srgbClr val="74B32F"/>
    <a:srgbClr val="F9FDF5"/>
    <a:srgbClr val="E7F5D7"/>
    <a:srgbClr val="FEFCF0"/>
    <a:srgbClr val="F3FCFF"/>
    <a:srgbClr val="E5F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34" autoAdjust="0"/>
    <p:restoredTop sz="96165" autoAdjust="0"/>
  </p:normalViewPr>
  <p:slideViewPr>
    <p:cSldViewPr>
      <p:cViewPr varScale="1">
        <p:scale>
          <a:sx n="75" d="100"/>
          <a:sy n="75" d="100"/>
        </p:scale>
        <p:origin x="-1518" y="-96"/>
      </p:cViewPr>
      <p:guideLst>
        <p:guide orient="horz" pos="2160"/>
        <p:guide pos="2880"/>
      </p:guideLst>
    </p:cSldViewPr>
  </p:slideViewPr>
  <p:outlineViewPr>
    <p:cViewPr>
      <p:scale>
        <a:sx n="33" d="100"/>
        <a:sy n="33" d="100"/>
      </p:scale>
      <p:origin x="0" y="3942"/>
    </p:cViewPr>
  </p:outlineViewPr>
  <p:notesTextViewPr>
    <p:cViewPr>
      <p:scale>
        <a:sx n="100" d="100"/>
        <a:sy n="100" d="100"/>
      </p:scale>
      <p:origin x="0" y="0"/>
    </p:cViewPr>
  </p:notesTextViewPr>
  <p:notesViewPr>
    <p:cSldViewPr>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B6864A-5D23-FC42-B855-A4CD6B11F2CB}"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A9A3AF52-C629-B548-BF16-410EAB3DA79E}">
      <dgm:prSet phldrT="[Text]"/>
      <dgm:spPr/>
      <dgm:t>
        <a:bodyPr/>
        <a:lstStyle/>
        <a:p>
          <a:r>
            <a:rPr lang="en-US" dirty="0" smtClean="0">
              <a:latin typeface="Arial"/>
              <a:cs typeface="Arial"/>
            </a:rPr>
            <a:t>2009</a:t>
          </a:r>
          <a:endParaRPr lang="en-US" dirty="0">
            <a:latin typeface="Arial"/>
            <a:cs typeface="Arial"/>
          </a:endParaRPr>
        </a:p>
      </dgm:t>
    </dgm:pt>
    <dgm:pt modelId="{5BAC95FA-A62F-C647-B6A0-D9EFE34BC5CD}" type="parTrans" cxnId="{7A0673B4-4EB5-854E-B71B-78573BF436F8}">
      <dgm:prSet/>
      <dgm:spPr/>
      <dgm:t>
        <a:bodyPr/>
        <a:lstStyle/>
        <a:p>
          <a:endParaRPr lang="en-US">
            <a:latin typeface="Arial"/>
            <a:cs typeface="Arial"/>
          </a:endParaRPr>
        </a:p>
      </dgm:t>
    </dgm:pt>
    <dgm:pt modelId="{B8EDAC8A-3E5C-0841-832E-B4FD0446E419}" type="sibTrans" cxnId="{7A0673B4-4EB5-854E-B71B-78573BF436F8}">
      <dgm:prSet/>
      <dgm:spPr/>
      <dgm:t>
        <a:bodyPr/>
        <a:lstStyle/>
        <a:p>
          <a:endParaRPr lang="en-US">
            <a:latin typeface="Arial"/>
            <a:cs typeface="Arial"/>
          </a:endParaRPr>
        </a:p>
      </dgm:t>
    </dgm:pt>
    <dgm:pt modelId="{63EE5067-9B88-9346-831D-700E769791F0}">
      <dgm:prSet phldrT="[Text]"/>
      <dgm:spPr/>
      <dgm:t>
        <a:bodyPr/>
        <a:lstStyle/>
        <a:p>
          <a:r>
            <a:rPr lang="en-US" dirty="0" smtClean="0">
              <a:latin typeface="Arial"/>
              <a:cs typeface="Arial"/>
            </a:rPr>
            <a:t>In August 2009, IBM opened an Analytics Solution Center in China as part of a network of centers offering advanced analytics capabilities. It will provide grid computing, supply chain management, city transportation and traffic management, and water management</a:t>
          </a:r>
          <a:endParaRPr lang="en-US" dirty="0">
            <a:latin typeface="Arial"/>
            <a:cs typeface="Arial"/>
          </a:endParaRPr>
        </a:p>
      </dgm:t>
    </dgm:pt>
    <dgm:pt modelId="{46F69B0B-9F88-6848-AC05-F927701A2261}" type="parTrans" cxnId="{165587A6-8B5E-6E42-B03F-D01E6323395F}">
      <dgm:prSet/>
      <dgm:spPr/>
      <dgm:t>
        <a:bodyPr/>
        <a:lstStyle/>
        <a:p>
          <a:endParaRPr lang="en-US">
            <a:latin typeface="Arial"/>
            <a:cs typeface="Arial"/>
          </a:endParaRPr>
        </a:p>
      </dgm:t>
    </dgm:pt>
    <dgm:pt modelId="{2C683BBD-A8A0-0247-8D30-EE029DFD2264}" type="sibTrans" cxnId="{165587A6-8B5E-6E42-B03F-D01E6323395F}">
      <dgm:prSet/>
      <dgm:spPr/>
      <dgm:t>
        <a:bodyPr/>
        <a:lstStyle/>
        <a:p>
          <a:endParaRPr lang="en-US">
            <a:latin typeface="Arial"/>
            <a:cs typeface="Arial"/>
          </a:endParaRPr>
        </a:p>
      </dgm:t>
    </dgm:pt>
    <dgm:pt modelId="{6F53C719-CB87-A347-AAFA-1BCBAC37B76F}">
      <dgm:prSet phldrT="[Text]"/>
      <dgm:spPr/>
      <dgm:t>
        <a:bodyPr/>
        <a:lstStyle/>
        <a:p>
          <a:r>
            <a:rPr lang="en-US" dirty="0" smtClean="0">
              <a:latin typeface="Arial"/>
              <a:cs typeface="Arial"/>
            </a:rPr>
            <a:t>2010</a:t>
          </a:r>
          <a:endParaRPr lang="en-US" dirty="0">
            <a:latin typeface="Arial"/>
            <a:cs typeface="Arial"/>
          </a:endParaRPr>
        </a:p>
      </dgm:t>
    </dgm:pt>
    <dgm:pt modelId="{26CD94FA-2D9D-1647-956A-7DD8874C6FCE}" type="parTrans" cxnId="{828D3E68-1087-8449-882F-D2386B380548}">
      <dgm:prSet/>
      <dgm:spPr/>
      <dgm:t>
        <a:bodyPr/>
        <a:lstStyle/>
        <a:p>
          <a:endParaRPr lang="en-US">
            <a:latin typeface="Arial"/>
            <a:cs typeface="Arial"/>
          </a:endParaRPr>
        </a:p>
      </dgm:t>
    </dgm:pt>
    <dgm:pt modelId="{8AB356CA-4ABF-344C-A907-22925F1447DA}" type="sibTrans" cxnId="{828D3E68-1087-8449-882F-D2386B380548}">
      <dgm:prSet/>
      <dgm:spPr/>
      <dgm:t>
        <a:bodyPr/>
        <a:lstStyle/>
        <a:p>
          <a:endParaRPr lang="en-US">
            <a:latin typeface="Arial"/>
            <a:cs typeface="Arial"/>
          </a:endParaRPr>
        </a:p>
      </dgm:t>
    </dgm:pt>
    <dgm:pt modelId="{4B8A0D54-D8ED-3747-813C-D2E36731D620}">
      <dgm:prSet phldrT="[Text]"/>
      <dgm:spPr/>
      <dgm:t>
        <a:bodyPr/>
        <a:lstStyle/>
        <a:p>
          <a:r>
            <a:rPr lang="en-US" dirty="0" smtClean="0">
              <a:latin typeface="Arial"/>
              <a:cs typeface="Arial"/>
            </a:rPr>
            <a:t>Very recently IBM and its Common Platform technology partners Chartered Semiconductor Manufacturing and Samsung Electronics, along with joint-development alliance partners Infineon Technologies AG and </a:t>
          </a:r>
          <a:r>
            <a:rPr lang="en-US" dirty="0" err="1" smtClean="0">
              <a:latin typeface="Arial"/>
              <a:cs typeface="Arial"/>
            </a:rPr>
            <a:t>Freescale</a:t>
          </a:r>
          <a:r>
            <a:rPr lang="en-US" dirty="0" smtClean="0">
              <a:latin typeface="Arial"/>
              <a:cs typeface="Arial"/>
            </a:rPr>
            <a:t> Semiconductor, signed a series of semiconductor process development and manufacturing agreements. The partners plan to pool their combined expertise and collaborate to design, develop and manufacture advanced technology through 2010 </a:t>
          </a:r>
          <a:endParaRPr lang="en-US" dirty="0">
            <a:latin typeface="Arial"/>
            <a:cs typeface="Arial"/>
          </a:endParaRPr>
        </a:p>
      </dgm:t>
    </dgm:pt>
    <dgm:pt modelId="{0FF387F8-DDD7-AB4C-ADF2-FDB4A2815DD8}" type="parTrans" cxnId="{8467A73F-DB5C-CF46-9104-CBEA8A31CD0A}">
      <dgm:prSet/>
      <dgm:spPr/>
      <dgm:t>
        <a:bodyPr/>
        <a:lstStyle/>
        <a:p>
          <a:endParaRPr lang="en-US">
            <a:latin typeface="Arial"/>
            <a:cs typeface="Arial"/>
          </a:endParaRPr>
        </a:p>
      </dgm:t>
    </dgm:pt>
    <dgm:pt modelId="{1E1A4BED-49C8-D141-8169-A8F1EDBEB050}" type="sibTrans" cxnId="{8467A73F-DB5C-CF46-9104-CBEA8A31CD0A}">
      <dgm:prSet/>
      <dgm:spPr/>
      <dgm:t>
        <a:bodyPr/>
        <a:lstStyle/>
        <a:p>
          <a:endParaRPr lang="en-US">
            <a:latin typeface="Arial"/>
            <a:cs typeface="Arial"/>
          </a:endParaRPr>
        </a:p>
      </dgm:t>
    </dgm:pt>
    <dgm:pt modelId="{56763426-1E12-3A46-8962-4532DBBFE3F6}">
      <dgm:prSet phldrT="[Text]"/>
      <dgm:spPr/>
      <dgm:t>
        <a:bodyPr/>
        <a:lstStyle/>
        <a:p>
          <a:r>
            <a:rPr lang="en-US" dirty="0" smtClean="0">
              <a:latin typeface="Arial"/>
              <a:cs typeface="Arial"/>
            </a:rPr>
            <a:t>2011</a:t>
          </a:r>
          <a:endParaRPr lang="en-US" dirty="0">
            <a:latin typeface="Arial"/>
            <a:cs typeface="Arial"/>
          </a:endParaRPr>
        </a:p>
      </dgm:t>
    </dgm:pt>
    <dgm:pt modelId="{4E12EA31-4F17-AC4D-A45B-2778A32EBDF5}" type="parTrans" cxnId="{21150196-9331-7543-A4DC-48AAA26967DA}">
      <dgm:prSet/>
      <dgm:spPr/>
      <dgm:t>
        <a:bodyPr/>
        <a:lstStyle/>
        <a:p>
          <a:endParaRPr lang="en-US">
            <a:latin typeface="Arial"/>
            <a:cs typeface="Arial"/>
          </a:endParaRPr>
        </a:p>
      </dgm:t>
    </dgm:pt>
    <dgm:pt modelId="{F6BB9A91-E7AE-534E-8037-9C921B5665E9}" type="sibTrans" cxnId="{21150196-9331-7543-A4DC-48AAA26967DA}">
      <dgm:prSet/>
      <dgm:spPr/>
      <dgm:t>
        <a:bodyPr/>
        <a:lstStyle/>
        <a:p>
          <a:endParaRPr lang="en-US">
            <a:latin typeface="Arial"/>
            <a:cs typeface="Arial"/>
          </a:endParaRPr>
        </a:p>
      </dgm:t>
    </dgm:pt>
    <dgm:pt modelId="{6BC29E64-BD39-2F40-8318-EE18E6114FF6}">
      <dgm:prSet phldrT="[Text]"/>
      <dgm:spPr/>
      <dgm:t>
        <a:bodyPr/>
        <a:lstStyle/>
        <a:p>
          <a:r>
            <a:rPr lang="en-US" dirty="0" smtClean="0">
              <a:latin typeface="Arial"/>
              <a:cs typeface="Arial"/>
            </a:rPr>
            <a:t>IBM has completed acquisition of the following companies in the FY 2011-12 period Green Hat, </a:t>
          </a:r>
          <a:r>
            <a:rPr lang="en-US" dirty="0" err="1" smtClean="0">
              <a:latin typeface="Arial"/>
              <a:cs typeface="Arial"/>
            </a:rPr>
            <a:t>Emptoris</a:t>
          </a:r>
          <a:r>
            <a:rPr lang="en-US" dirty="0" smtClean="0">
              <a:latin typeface="Arial"/>
              <a:cs typeface="Arial"/>
            </a:rPr>
            <a:t>, </a:t>
          </a:r>
          <a:r>
            <a:rPr lang="en-US" dirty="0" err="1" smtClean="0">
              <a:latin typeface="Arial"/>
              <a:cs typeface="Arial"/>
            </a:rPr>
            <a:t>DemandTec</a:t>
          </a:r>
          <a:r>
            <a:rPr lang="en-US" dirty="0" smtClean="0">
              <a:latin typeface="Arial"/>
              <a:cs typeface="Arial"/>
            </a:rPr>
            <a:t>, Platform Computing, Q1 Labs,  I2, TRIRIGA </a:t>
          </a:r>
          <a:r>
            <a:rPr lang="en-US" dirty="0" err="1" smtClean="0">
              <a:latin typeface="Arial"/>
              <a:cs typeface="Arial"/>
            </a:rPr>
            <a:t>Inc</a:t>
          </a:r>
          <a:endParaRPr lang="en-US" dirty="0">
            <a:latin typeface="Arial"/>
            <a:cs typeface="Arial"/>
          </a:endParaRPr>
        </a:p>
      </dgm:t>
    </dgm:pt>
    <dgm:pt modelId="{4131215A-4BE7-2C49-906D-ADAC2BD5706A}" type="parTrans" cxnId="{568F1BC3-FCF8-C744-BA67-4A9C9149E46F}">
      <dgm:prSet/>
      <dgm:spPr/>
      <dgm:t>
        <a:bodyPr/>
        <a:lstStyle/>
        <a:p>
          <a:endParaRPr lang="en-US">
            <a:latin typeface="Arial"/>
            <a:cs typeface="Arial"/>
          </a:endParaRPr>
        </a:p>
      </dgm:t>
    </dgm:pt>
    <dgm:pt modelId="{D8CEB43F-BEFA-3740-9A24-DD7F9718E050}" type="sibTrans" cxnId="{568F1BC3-FCF8-C744-BA67-4A9C9149E46F}">
      <dgm:prSet/>
      <dgm:spPr/>
      <dgm:t>
        <a:bodyPr/>
        <a:lstStyle/>
        <a:p>
          <a:endParaRPr lang="en-US">
            <a:latin typeface="Arial"/>
            <a:cs typeface="Arial"/>
          </a:endParaRPr>
        </a:p>
      </dgm:t>
    </dgm:pt>
    <dgm:pt modelId="{887D63AF-F58B-5042-9758-F9F01AFFB826}">
      <dgm:prSet phldrT="[Text]"/>
      <dgm:spPr/>
      <dgm:t>
        <a:bodyPr/>
        <a:lstStyle/>
        <a:p>
          <a:r>
            <a:rPr lang="en-US" dirty="0" smtClean="0">
              <a:latin typeface="Arial"/>
              <a:cs typeface="Arial"/>
            </a:rPr>
            <a:t>2013</a:t>
          </a:r>
          <a:endParaRPr lang="en-US" dirty="0">
            <a:latin typeface="Arial"/>
            <a:cs typeface="Arial"/>
          </a:endParaRPr>
        </a:p>
      </dgm:t>
    </dgm:pt>
    <dgm:pt modelId="{CD8E40CB-7195-6349-AA1A-333ABF48BC96}" type="parTrans" cxnId="{4606EA74-9E73-2449-90CD-0B56F1B1D993}">
      <dgm:prSet/>
      <dgm:spPr/>
      <dgm:t>
        <a:bodyPr/>
        <a:lstStyle/>
        <a:p>
          <a:endParaRPr lang="en-US">
            <a:latin typeface="Arial"/>
            <a:cs typeface="Arial"/>
          </a:endParaRPr>
        </a:p>
      </dgm:t>
    </dgm:pt>
    <dgm:pt modelId="{3216D02E-D6BD-294B-A133-76214F29F617}" type="sibTrans" cxnId="{4606EA74-9E73-2449-90CD-0B56F1B1D993}">
      <dgm:prSet/>
      <dgm:spPr/>
      <dgm:t>
        <a:bodyPr/>
        <a:lstStyle/>
        <a:p>
          <a:endParaRPr lang="en-US">
            <a:latin typeface="Arial"/>
            <a:cs typeface="Arial"/>
          </a:endParaRPr>
        </a:p>
      </dgm:t>
    </dgm:pt>
    <dgm:pt modelId="{3909EF8D-6BD1-244D-8338-CB5648383953}">
      <dgm:prSet/>
      <dgm:spPr/>
      <dgm:t>
        <a:bodyPr/>
        <a:lstStyle/>
        <a:p>
          <a:r>
            <a:rPr lang="en-US" dirty="0" smtClean="0">
              <a:latin typeface="Arial"/>
              <a:cs typeface="Arial"/>
            </a:rPr>
            <a:t>IBM Global Business Services created a new consulting service line in July 2009, named Business Analytics and Optimization (BAO).</a:t>
          </a:r>
          <a:endParaRPr lang="en-US" dirty="0">
            <a:latin typeface="Arial"/>
            <a:cs typeface="Arial"/>
          </a:endParaRPr>
        </a:p>
      </dgm:t>
    </dgm:pt>
    <dgm:pt modelId="{63B29214-B524-5F4E-ADA5-9270F71F27D3}" type="parTrans" cxnId="{DC19B38B-01CE-A549-968C-AA0FFC849EE3}">
      <dgm:prSet/>
      <dgm:spPr/>
      <dgm:t>
        <a:bodyPr/>
        <a:lstStyle/>
        <a:p>
          <a:endParaRPr lang="en-US">
            <a:latin typeface="Arial"/>
            <a:cs typeface="Arial"/>
          </a:endParaRPr>
        </a:p>
      </dgm:t>
    </dgm:pt>
    <dgm:pt modelId="{BC4D8F35-32AB-DC48-896D-07E4FE3C3BA4}" type="sibTrans" cxnId="{DC19B38B-01CE-A549-968C-AA0FFC849EE3}">
      <dgm:prSet/>
      <dgm:spPr/>
      <dgm:t>
        <a:bodyPr/>
        <a:lstStyle/>
        <a:p>
          <a:endParaRPr lang="en-US">
            <a:latin typeface="Arial"/>
            <a:cs typeface="Arial"/>
          </a:endParaRPr>
        </a:p>
      </dgm:t>
    </dgm:pt>
    <dgm:pt modelId="{50E61D39-8609-AC46-B031-BB1F300DE3A2}">
      <dgm:prSet/>
      <dgm:spPr/>
      <dgm:t>
        <a:bodyPr/>
        <a:lstStyle/>
        <a:p>
          <a:r>
            <a:rPr lang="en-US" smtClean="0">
              <a:solidFill>
                <a:prstClr val="black"/>
              </a:solidFill>
              <a:latin typeface="Arial"/>
              <a:cs typeface="Arial"/>
            </a:rPr>
            <a:t>Opened its first European site in Romania for developing and testing IBM switch and networking hardware and software. </a:t>
          </a:r>
          <a:endParaRPr lang="en-US" dirty="0" smtClean="0">
            <a:solidFill>
              <a:prstClr val="black"/>
            </a:solidFill>
            <a:latin typeface="Arial"/>
            <a:cs typeface="Arial"/>
          </a:endParaRPr>
        </a:p>
      </dgm:t>
    </dgm:pt>
    <dgm:pt modelId="{ACC734EE-01AC-A94C-A697-7CEEF9DA05AD}" type="parTrans" cxnId="{D6477B9E-7975-1F4F-B154-E2A2D1F7F443}">
      <dgm:prSet/>
      <dgm:spPr/>
      <dgm:t>
        <a:bodyPr/>
        <a:lstStyle/>
        <a:p>
          <a:endParaRPr lang="en-US">
            <a:latin typeface="Arial"/>
            <a:cs typeface="Arial"/>
          </a:endParaRPr>
        </a:p>
      </dgm:t>
    </dgm:pt>
    <dgm:pt modelId="{1298B176-0CC0-CD49-8EDE-C9541AE4009B}" type="sibTrans" cxnId="{D6477B9E-7975-1F4F-B154-E2A2D1F7F443}">
      <dgm:prSet/>
      <dgm:spPr/>
      <dgm:t>
        <a:bodyPr/>
        <a:lstStyle/>
        <a:p>
          <a:endParaRPr lang="en-US">
            <a:latin typeface="Arial"/>
            <a:cs typeface="Arial"/>
          </a:endParaRPr>
        </a:p>
      </dgm:t>
    </dgm:pt>
    <dgm:pt modelId="{A36ADFAD-056A-104F-B2E3-428AC7847903}">
      <dgm:prSet/>
      <dgm:spPr/>
      <dgm:t>
        <a:bodyPr/>
        <a:lstStyle/>
        <a:p>
          <a:r>
            <a:rPr lang="en-US" dirty="0" smtClean="0">
              <a:solidFill>
                <a:prstClr val="black"/>
              </a:solidFill>
              <a:latin typeface="Arial"/>
              <a:cs typeface="Arial"/>
            </a:rPr>
            <a:t>Joint technology development agreement and a patent license agreement with Crocus Technology . The patent license provides mutual access to patents that will enable the companies to collaborate and integrate magnetic technology into semiconductor products.</a:t>
          </a:r>
        </a:p>
      </dgm:t>
    </dgm:pt>
    <dgm:pt modelId="{6F5A3021-AD79-624C-957C-90B5367559DC}" type="parTrans" cxnId="{CFD4EF8A-C54A-644C-AA09-480908C4E41F}">
      <dgm:prSet/>
      <dgm:spPr/>
      <dgm:t>
        <a:bodyPr/>
        <a:lstStyle/>
        <a:p>
          <a:endParaRPr lang="en-US">
            <a:latin typeface="Arial"/>
            <a:cs typeface="Arial"/>
          </a:endParaRPr>
        </a:p>
      </dgm:t>
    </dgm:pt>
    <dgm:pt modelId="{BC6F40DF-BBC3-B44F-8079-5463E2E5ADA5}" type="sibTrans" cxnId="{CFD4EF8A-C54A-644C-AA09-480908C4E41F}">
      <dgm:prSet/>
      <dgm:spPr/>
      <dgm:t>
        <a:bodyPr/>
        <a:lstStyle/>
        <a:p>
          <a:endParaRPr lang="en-US">
            <a:latin typeface="Arial"/>
            <a:cs typeface="Arial"/>
          </a:endParaRPr>
        </a:p>
      </dgm:t>
    </dgm:pt>
    <dgm:pt modelId="{16D2E623-E686-054D-8219-4650ED10D440}">
      <dgm:prSet/>
      <dgm:spPr/>
      <dgm:t>
        <a:bodyPr/>
        <a:lstStyle/>
        <a:p>
          <a:r>
            <a:rPr lang="en-US" smtClean="0">
              <a:latin typeface="Arial"/>
              <a:cs typeface="Arial"/>
            </a:rPr>
            <a:t>IBM Is investing USD 1 bln into the research and development of flash memory technology. The goal of the investment is to design, create and integrate new flash technologies into IBMĺs expanding portfolio of servers, data storage systems and middleware.</a:t>
          </a:r>
          <a:endParaRPr lang="en-US">
            <a:latin typeface="Arial"/>
            <a:cs typeface="Arial"/>
          </a:endParaRPr>
        </a:p>
      </dgm:t>
    </dgm:pt>
    <dgm:pt modelId="{269467C3-BBDE-2C4B-8A72-7E9711C1B6AB}" type="parTrans" cxnId="{5E20F1AB-803E-D24E-A07C-5D4EBD064E4E}">
      <dgm:prSet/>
      <dgm:spPr/>
      <dgm:t>
        <a:bodyPr/>
        <a:lstStyle/>
        <a:p>
          <a:endParaRPr lang="en-US">
            <a:latin typeface="Arial"/>
            <a:cs typeface="Arial"/>
          </a:endParaRPr>
        </a:p>
      </dgm:t>
    </dgm:pt>
    <dgm:pt modelId="{5A756571-FBC4-6E4D-B789-E8F235B444A1}" type="sibTrans" cxnId="{5E20F1AB-803E-D24E-A07C-5D4EBD064E4E}">
      <dgm:prSet/>
      <dgm:spPr/>
      <dgm:t>
        <a:bodyPr/>
        <a:lstStyle/>
        <a:p>
          <a:endParaRPr lang="en-US">
            <a:latin typeface="Arial"/>
            <a:cs typeface="Arial"/>
          </a:endParaRPr>
        </a:p>
      </dgm:t>
    </dgm:pt>
    <dgm:pt modelId="{D12FB476-5D56-084B-8837-5DEDF853C441}" type="pres">
      <dgm:prSet presAssocID="{44B6864A-5D23-FC42-B855-A4CD6B11F2CB}" presName="Name0" presStyleCnt="0">
        <dgm:presLayoutVars>
          <dgm:dir/>
          <dgm:animLvl val="lvl"/>
          <dgm:resizeHandles val="exact"/>
        </dgm:presLayoutVars>
      </dgm:prSet>
      <dgm:spPr/>
      <dgm:t>
        <a:bodyPr/>
        <a:lstStyle/>
        <a:p>
          <a:endParaRPr lang="en-US"/>
        </a:p>
      </dgm:t>
    </dgm:pt>
    <dgm:pt modelId="{C642C45B-4A73-274D-8247-DE274AA04499}" type="pres">
      <dgm:prSet presAssocID="{A9A3AF52-C629-B548-BF16-410EAB3DA79E}" presName="composite" presStyleCnt="0"/>
      <dgm:spPr/>
    </dgm:pt>
    <dgm:pt modelId="{FAEB8488-C80E-7F4D-8473-DACC686913BB}" type="pres">
      <dgm:prSet presAssocID="{A9A3AF52-C629-B548-BF16-410EAB3DA79E}" presName="parTx" presStyleLbl="alignNode1" presStyleIdx="0" presStyleCnt="4">
        <dgm:presLayoutVars>
          <dgm:chMax val="0"/>
          <dgm:chPref val="0"/>
          <dgm:bulletEnabled val="1"/>
        </dgm:presLayoutVars>
      </dgm:prSet>
      <dgm:spPr/>
      <dgm:t>
        <a:bodyPr/>
        <a:lstStyle/>
        <a:p>
          <a:endParaRPr lang="en-US"/>
        </a:p>
      </dgm:t>
    </dgm:pt>
    <dgm:pt modelId="{92AFA5A8-E0BA-9840-BDF7-1527D6C4ABBD}" type="pres">
      <dgm:prSet presAssocID="{A9A3AF52-C629-B548-BF16-410EAB3DA79E}" presName="desTx" presStyleLbl="alignAccFollowNode1" presStyleIdx="0" presStyleCnt="4">
        <dgm:presLayoutVars>
          <dgm:bulletEnabled val="1"/>
        </dgm:presLayoutVars>
      </dgm:prSet>
      <dgm:spPr/>
      <dgm:t>
        <a:bodyPr/>
        <a:lstStyle/>
        <a:p>
          <a:endParaRPr lang="en-US"/>
        </a:p>
      </dgm:t>
    </dgm:pt>
    <dgm:pt modelId="{C1243756-7B03-9842-810C-0BEAEB5D9605}" type="pres">
      <dgm:prSet presAssocID="{B8EDAC8A-3E5C-0841-832E-B4FD0446E419}" presName="space" presStyleCnt="0"/>
      <dgm:spPr/>
    </dgm:pt>
    <dgm:pt modelId="{226A34E8-7179-D849-93D1-96E0E1ABC177}" type="pres">
      <dgm:prSet presAssocID="{6F53C719-CB87-A347-AAFA-1BCBAC37B76F}" presName="composite" presStyleCnt="0"/>
      <dgm:spPr/>
    </dgm:pt>
    <dgm:pt modelId="{09788F96-618F-804B-A94D-17BDD2CADA24}" type="pres">
      <dgm:prSet presAssocID="{6F53C719-CB87-A347-AAFA-1BCBAC37B76F}" presName="parTx" presStyleLbl="alignNode1" presStyleIdx="1" presStyleCnt="4">
        <dgm:presLayoutVars>
          <dgm:chMax val="0"/>
          <dgm:chPref val="0"/>
          <dgm:bulletEnabled val="1"/>
        </dgm:presLayoutVars>
      </dgm:prSet>
      <dgm:spPr/>
      <dgm:t>
        <a:bodyPr/>
        <a:lstStyle/>
        <a:p>
          <a:endParaRPr lang="en-US"/>
        </a:p>
      </dgm:t>
    </dgm:pt>
    <dgm:pt modelId="{A59C0D0F-B5EC-6745-8024-E4925FB659CC}" type="pres">
      <dgm:prSet presAssocID="{6F53C719-CB87-A347-AAFA-1BCBAC37B76F}" presName="desTx" presStyleLbl="alignAccFollowNode1" presStyleIdx="1" presStyleCnt="4">
        <dgm:presLayoutVars>
          <dgm:bulletEnabled val="1"/>
        </dgm:presLayoutVars>
      </dgm:prSet>
      <dgm:spPr/>
      <dgm:t>
        <a:bodyPr/>
        <a:lstStyle/>
        <a:p>
          <a:endParaRPr lang="en-US"/>
        </a:p>
      </dgm:t>
    </dgm:pt>
    <dgm:pt modelId="{AE3688BF-90A6-C343-A08B-90412B8C820A}" type="pres">
      <dgm:prSet presAssocID="{8AB356CA-4ABF-344C-A907-22925F1447DA}" presName="space" presStyleCnt="0"/>
      <dgm:spPr/>
    </dgm:pt>
    <dgm:pt modelId="{38100477-CD0E-F945-9B33-7EFD94695837}" type="pres">
      <dgm:prSet presAssocID="{56763426-1E12-3A46-8962-4532DBBFE3F6}" presName="composite" presStyleCnt="0"/>
      <dgm:spPr/>
    </dgm:pt>
    <dgm:pt modelId="{1F2D50A3-1CFF-6D4D-818F-8E2F3E8C5B4B}" type="pres">
      <dgm:prSet presAssocID="{56763426-1E12-3A46-8962-4532DBBFE3F6}" presName="parTx" presStyleLbl="alignNode1" presStyleIdx="2" presStyleCnt="4">
        <dgm:presLayoutVars>
          <dgm:chMax val="0"/>
          <dgm:chPref val="0"/>
          <dgm:bulletEnabled val="1"/>
        </dgm:presLayoutVars>
      </dgm:prSet>
      <dgm:spPr/>
      <dgm:t>
        <a:bodyPr/>
        <a:lstStyle/>
        <a:p>
          <a:endParaRPr lang="en-US"/>
        </a:p>
      </dgm:t>
    </dgm:pt>
    <dgm:pt modelId="{4AEF86F2-665C-F543-BEA5-60542E89E59F}" type="pres">
      <dgm:prSet presAssocID="{56763426-1E12-3A46-8962-4532DBBFE3F6}" presName="desTx" presStyleLbl="alignAccFollowNode1" presStyleIdx="2" presStyleCnt="4">
        <dgm:presLayoutVars>
          <dgm:bulletEnabled val="1"/>
        </dgm:presLayoutVars>
      </dgm:prSet>
      <dgm:spPr/>
      <dgm:t>
        <a:bodyPr/>
        <a:lstStyle/>
        <a:p>
          <a:endParaRPr lang="en-US"/>
        </a:p>
      </dgm:t>
    </dgm:pt>
    <dgm:pt modelId="{D733D4F0-7EC5-D34B-8FE9-3D89EEBC7D55}" type="pres">
      <dgm:prSet presAssocID="{F6BB9A91-E7AE-534E-8037-9C921B5665E9}" presName="space" presStyleCnt="0"/>
      <dgm:spPr/>
    </dgm:pt>
    <dgm:pt modelId="{9448F9D0-A29F-A345-A0F9-1365733B11B6}" type="pres">
      <dgm:prSet presAssocID="{887D63AF-F58B-5042-9758-F9F01AFFB826}" presName="composite" presStyleCnt="0"/>
      <dgm:spPr/>
    </dgm:pt>
    <dgm:pt modelId="{C153592C-8206-4741-B5F0-4818EB936A8E}" type="pres">
      <dgm:prSet presAssocID="{887D63AF-F58B-5042-9758-F9F01AFFB826}" presName="parTx" presStyleLbl="alignNode1" presStyleIdx="3" presStyleCnt="4">
        <dgm:presLayoutVars>
          <dgm:chMax val="0"/>
          <dgm:chPref val="0"/>
          <dgm:bulletEnabled val="1"/>
        </dgm:presLayoutVars>
      </dgm:prSet>
      <dgm:spPr/>
      <dgm:t>
        <a:bodyPr/>
        <a:lstStyle/>
        <a:p>
          <a:endParaRPr lang="en-US"/>
        </a:p>
      </dgm:t>
    </dgm:pt>
    <dgm:pt modelId="{4EFDC3F9-6F4B-6643-BB27-6F803B48B22E}" type="pres">
      <dgm:prSet presAssocID="{887D63AF-F58B-5042-9758-F9F01AFFB826}" presName="desTx" presStyleLbl="alignAccFollowNode1" presStyleIdx="3" presStyleCnt="4">
        <dgm:presLayoutVars>
          <dgm:bulletEnabled val="1"/>
        </dgm:presLayoutVars>
      </dgm:prSet>
      <dgm:spPr/>
      <dgm:t>
        <a:bodyPr/>
        <a:lstStyle/>
        <a:p>
          <a:endParaRPr lang="en-US"/>
        </a:p>
      </dgm:t>
    </dgm:pt>
  </dgm:ptLst>
  <dgm:cxnLst>
    <dgm:cxn modelId="{DC1F2DB8-0506-E84A-A3B3-E0C5857C672D}" type="presOf" srcId="{887D63AF-F58B-5042-9758-F9F01AFFB826}" destId="{C153592C-8206-4741-B5F0-4818EB936A8E}" srcOrd="0" destOrd="0" presId="urn:microsoft.com/office/officeart/2005/8/layout/hList1"/>
    <dgm:cxn modelId="{D44D7656-FCE3-354E-9953-8C7A05223530}" type="presOf" srcId="{6F53C719-CB87-A347-AAFA-1BCBAC37B76F}" destId="{09788F96-618F-804B-A94D-17BDD2CADA24}" srcOrd="0" destOrd="0" presId="urn:microsoft.com/office/officeart/2005/8/layout/hList1"/>
    <dgm:cxn modelId="{2B8C16B6-0596-FD46-9079-CEACE91AD1AA}" type="presOf" srcId="{56763426-1E12-3A46-8962-4532DBBFE3F6}" destId="{1F2D50A3-1CFF-6D4D-818F-8E2F3E8C5B4B}" srcOrd="0" destOrd="0" presId="urn:microsoft.com/office/officeart/2005/8/layout/hList1"/>
    <dgm:cxn modelId="{5E20F1AB-803E-D24E-A07C-5D4EBD064E4E}" srcId="{887D63AF-F58B-5042-9758-F9F01AFFB826}" destId="{16D2E623-E686-054D-8219-4650ED10D440}" srcOrd="0" destOrd="0" parTransId="{269467C3-BBDE-2C4B-8A72-7E9711C1B6AB}" sibTransId="{5A756571-FBC4-6E4D-B789-E8F235B444A1}"/>
    <dgm:cxn modelId="{21150196-9331-7543-A4DC-48AAA26967DA}" srcId="{44B6864A-5D23-FC42-B855-A4CD6B11F2CB}" destId="{56763426-1E12-3A46-8962-4532DBBFE3F6}" srcOrd="2" destOrd="0" parTransId="{4E12EA31-4F17-AC4D-A45B-2778A32EBDF5}" sibTransId="{F6BB9A91-E7AE-534E-8037-9C921B5665E9}"/>
    <dgm:cxn modelId="{CFD4EF8A-C54A-644C-AA09-480908C4E41F}" srcId="{56763426-1E12-3A46-8962-4532DBBFE3F6}" destId="{A36ADFAD-056A-104F-B2E3-428AC7847903}" srcOrd="2" destOrd="0" parTransId="{6F5A3021-AD79-624C-957C-90B5367559DC}" sibTransId="{BC6F40DF-BBC3-B44F-8079-5463E2E5ADA5}"/>
    <dgm:cxn modelId="{DC19B38B-01CE-A549-968C-AA0FFC849EE3}" srcId="{A9A3AF52-C629-B548-BF16-410EAB3DA79E}" destId="{3909EF8D-6BD1-244D-8338-CB5648383953}" srcOrd="1" destOrd="0" parTransId="{63B29214-B524-5F4E-ADA5-9270F71F27D3}" sibTransId="{BC4D8F35-32AB-DC48-896D-07E4FE3C3BA4}"/>
    <dgm:cxn modelId="{4606EA74-9E73-2449-90CD-0B56F1B1D993}" srcId="{44B6864A-5D23-FC42-B855-A4CD6B11F2CB}" destId="{887D63AF-F58B-5042-9758-F9F01AFFB826}" srcOrd="3" destOrd="0" parTransId="{CD8E40CB-7195-6349-AA1A-333ABF48BC96}" sibTransId="{3216D02E-D6BD-294B-A133-76214F29F617}"/>
    <dgm:cxn modelId="{1980254E-6964-1248-9B7C-BE2C1A78AD3F}" type="presOf" srcId="{16D2E623-E686-054D-8219-4650ED10D440}" destId="{4EFDC3F9-6F4B-6643-BB27-6F803B48B22E}" srcOrd="0" destOrd="0" presId="urn:microsoft.com/office/officeart/2005/8/layout/hList1"/>
    <dgm:cxn modelId="{1F731513-B74B-BF4A-999B-32C2AF9381DD}" type="presOf" srcId="{50E61D39-8609-AC46-B031-BB1F300DE3A2}" destId="{4AEF86F2-665C-F543-BEA5-60542E89E59F}" srcOrd="0" destOrd="1" presId="urn:microsoft.com/office/officeart/2005/8/layout/hList1"/>
    <dgm:cxn modelId="{165587A6-8B5E-6E42-B03F-D01E6323395F}" srcId="{A9A3AF52-C629-B548-BF16-410EAB3DA79E}" destId="{63EE5067-9B88-9346-831D-700E769791F0}" srcOrd="0" destOrd="0" parTransId="{46F69B0B-9F88-6848-AC05-F927701A2261}" sibTransId="{2C683BBD-A8A0-0247-8D30-EE029DFD2264}"/>
    <dgm:cxn modelId="{B1A5E5C7-9427-F24A-873D-8C23D00B9FF2}" type="presOf" srcId="{6BC29E64-BD39-2F40-8318-EE18E6114FF6}" destId="{4AEF86F2-665C-F543-BEA5-60542E89E59F}" srcOrd="0" destOrd="0" presId="urn:microsoft.com/office/officeart/2005/8/layout/hList1"/>
    <dgm:cxn modelId="{828D3E68-1087-8449-882F-D2386B380548}" srcId="{44B6864A-5D23-FC42-B855-A4CD6B11F2CB}" destId="{6F53C719-CB87-A347-AAFA-1BCBAC37B76F}" srcOrd="1" destOrd="0" parTransId="{26CD94FA-2D9D-1647-956A-7DD8874C6FCE}" sibTransId="{8AB356CA-4ABF-344C-A907-22925F1447DA}"/>
    <dgm:cxn modelId="{568F1BC3-FCF8-C744-BA67-4A9C9149E46F}" srcId="{56763426-1E12-3A46-8962-4532DBBFE3F6}" destId="{6BC29E64-BD39-2F40-8318-EE18E6114FF6}" srcOrd="0" destOrd="0" parTransId="{4131215A-4BE7-2C49-906D-ADAC2BD5706A}" sibTransId="{D8CEB43F-BEFA-3740-9A24-DD7F9718E050}"/>
    <dgm:cxn modelId="{441F63D9-44C5-4149-BDF8-4C8D2BC6EFA1}" type="presOf" srcId="{44B6864A-5D23-FC42-B855-A4CD6B11F2CB}" destId="{D12FB476-5D56-084B-8837-5DEDF853C441}" srcOrd="0" destOrd="0" presId="urn:microsoft.com/office/officeart/2005/8/layout/hList1"/>
    <dgm:cxn modelId="{E213E092-9CE7-A546-9855-F37E4716A51E}" type="presOf" srcId="{3909EF8D-6BD1-244D-8338-CB5648383953}" destId="{92AFA5A8-E0BA-9840-BDF7-1527D6C4ABBD}" srcOrd="0" destOrd="1" presId="urn:microsoft.com/office/officeart/2005/8/layout/hList1"/>
    <dgm:cxn modelId="{7A0673B4-4EB5-854E-B71B-78573BF436F8}" srcId="{44B6864A-5D23-FC42-B855-A4CD6B11F2CB}" destId="{A9A3AF52-C629-B548-BF16-410EAB3DA79E}" srcOrd="0" destOrd="0" parTransId="{5BAC95FA-A62F-C647-B6A0-D9EFE34BC5CD}" sibTransId="{B8EDAC8A-3E5C-0841-832E-B4FD0446E419}"/>
    <dgm:cxn modelId="{8467A73F-DB5C-CF46-9104-CBEA8A31CD0A}" srcId="{6F53C719-CB87-A347-AAFA-1BCBAC37B76F}" destId="{4B8A0D54-D8ED-3747-813C-D2E36731D620}" srcOrd="0" destOrd="0" parTransId="{0FF387F8-DDD7-AB4C-ADF2-FDB4A2815DD8}" sibTransId="{1E1A4BED-49C8-D141-8169-A8F1EDBEB050}"/>
    <dgm:cxn modelId="{34F093A8-0BCC-A648-BBB3-9DBCDC12C488}" type="presOf" srcId="{A9A3AF52-C629-B548-BF16-410EAB3DA79E}" destId="{FAEB8488-C80E-7F4D-8473-DACC686913BB}" srcOrd="0" destOrd="0" presId="urn:microsoft.com/office/officeart/2005/8/layout/hList1"/>
    <dgm:cxn modelId="{D6477B9E-7975-1F4F-B154-E2A2D1F7F443}" srcId="{56763426-1E12-3A46-8962-4532DBBFE3F6}" destId="{50E61D39-8609-AC46-B031-BB1F300DE3A2}" srcOrd="1" destOrd="0" parTransId="{ACC734EE-01AC-A94C-A697-7CEEF9DA05AD}" sibTransId="{1298B176-0CC0-CD49-8EDE-C9541AE4009B}"/>
    <dgm:cxn modelId="{ADDDB7D5-D4B3-B541-9653-9425EEEEFE79}" type="presOf" srcId="{A36ADFAD-056A-104F-B2E3-428AC7847903}" destId="{4AEF86F2-665C-F543-BEA5-60542E89E59F}" srcOrd="0" destOrd="2" presId="urn:microsoft.com/office/officeart/2005/8/layout/hList1"/>
    <dgm:cxn modelId="{037C3B70-70C9-9344-A55F-83735081B92E}" type="presOf" srcId="{4B8A0D54-D8ED-3747-813C-D2E36731D620}" destId="{A59C0D0F-B5EC-6745-8024-E4925FB659CC}" srcOrd="0" destOrd="0" presId="urn:microsoft.com/office/officeart/2005/8/layout/hList1"/>
    <dgm:cxn modelId="{0C23B68E-16CF-1845-AEF8-1EB4E4F57DDD}" type="presOf" srcId="{63EE5067-9B88-9346-831D-700E769791F0}" destId="{92AFA5A8-E0BA-9840-BDF7-1527D6C4ABBD}" srcOrd="0" destOrd="0" presId="urn:microsoft.com/office/officeart/2005/8/layout/hList1"/>
    <dgm:cxn modelId="{D5813CBF-A696-484C-B341-826D4685FBD6}" type="presParOf" srcId="{D12FB476-5D56-084B-8837-5DEDF853C441}" destId="{C642C45B-4A73-274D-8247-DE274AA04499}" srcOrd="0" destOrd="0" presId="urn:microsoft.com/office/officeart/2005/8/layout/hList1"/>
    <dgm:cxn modelId="{E29DE2FC-197E-FF4D-BDE4-21A01E9B1320}" type="presParOf" srcId="{C642C45B-4A73-274D-8247-DE274AA04499}" destId="{FAEB8488-C80E-7F4D-8473-DACC686913BB}" srcOrd="0" destOrd="0" presId="urn:microsoft.com/office/officeart/2005/8/layout/hList1"/>
    <dgm:cxn modelId="{8792EE53-F286-3C4A-9F12-60F84D7C3D9C}" type="presParOf" srcId="{C642C45B-4A73-274D-8247-DE274AA04499}" destId="{92AFA5A8-E0BA-9840-BDF7-1527D6C4ABBD}" srcOrd="1" destOrd="0" presId="urn:microsoft.com/office/officeart/2005/8/layout/hList1"/>
    <dgm:cxn modelId="{15769BDC-ECCE-8E46-969A-43BBAD09BC05}" type="presParOf" srcId="{D12FB476-5D56-084B-8837-5DEDF853C441}" destId="{C1243756-7B03-9842-810C-0BEAEB5D9605}" srcOrd="1" destOrd="0" presId="urn:microsoft.com/office/officeart/2005/8/layout/hList1"/>
    <dgm:cxn modelId="{150559EE-A6DA-A94F-AA45-184471E0A766}" type="presParOf" srcId="{D12FB476-5D56-084B-8837-5DEDF853C441}" destId="{226A34E8-7179-D849-93D1-96E0E1ABC177}" srcOrd="2" destOrd="0" presId="urn:microsoft.com/office/officeart/2005/8/layout/hList1"/>
    <dgm:cxn modelId="{8A03E0A8-9D49-1C49-81B3-BFCD3099E3FB}" type="presParOf" srcId="{226A34E8-7179-D849-93D1-96E0E1ABC177}" destId="{09788F96-618F-804B-A94D-17BDD2CADA24}" srcOrd="0" destOrd="0" presId="urn:microsoft.com/office/officeart/2005/8/layout/hList1"/>
    <dgm:cxn modelId="{36D1FD1E-243C-A149-A69F-99E4B5691A31}" type="presParOf" srcId="{226A34E8-7179-D849-93D1-96E0E1ABC177}" destId="{A59C0D0F-B5EC-6745-8024-E4925FB659CC}" srcOrd="1" destOrd="0" presId="urn:microsoft.com/office/officeart/2005/8/layout/hList1"/>
    <dgm:cxn modelId="{20B90ACC-55D4-5941-962C-80BC6BCAE9EF}" type="presParOf" srcId="{D12FB476-5D56-084B-8837-5DEDF853C441}" destId="{AE3688BF-90A6-C343-A08B-90412B8C820A}" srcOrd="3" destOrd="0" presId="urn:microsoft.com/office/officeart/2005/8/layout/hList1"/>
    <dgm:cxn modelId="{1E4E009E-0FCB-E145-87D5-43944B7DDB0F}" type="presParOf" srcId="{D12FB476-5D56-084B-8837-5DEDF853C441}" destId="{38100477-CD0E-F945-9B33-7EFD94695837}" srcOrd="4" destOrd="0" presId="urn:microsoft.com/office/officeart/2005/8/layout/hList1"/>
    <dgm:cxn modelId="{09E5DBD8-62A6-BC44-A7D1-FD494F2AA505}" type="presParOf" srcId="{38100477-CD0E-F945-9B33-7EFD94695837}" destId="{1F2D50A3-1CFF-6D4D-818F-8E2F3E8C5B4B}" srcOrd="0" destOrd="0" presId="urn:microsoft.com/office/officeart/2005/8/layout/hList1"/>
    <dgm:cxn modelId="{0CCE4518-1F8C-C44B-B921-D56BB61DD07E}" type="presParOf" srcId="{38100477-CD0E-F945-9B33-7EFD94695837}" destId="{4AEF86F2-665C-F543-BEA5-60542E89E59F}" srcOrd="1" destOrd="0" presId="urn:microsoft.com/office/officeart/2005/8/layout/hList1"/>
    <dgm:cxn modelId="{F63BD990-CC7B-1D46-8740-0FCABC5F0A7D}" type="presParOf" srcId="{D12FB476-5D56-084B-8837-5DEDF853C441}" destId="{D733D4F0-7EC5-D34B-8FE9-3D89EEBC7D55}" srcOrd="5" destOrd="0" presId="urn:microsoft.com/office/officeart/2005/8/layout/hList1"/>
    <dgm:cxn modelId="{DDBE9FA9-9C31-194A-B7AC-24C620EB4D8E}" type="presParOf" srcId="{D12FB476-5D56-084B-8837-5DEDF853C441}" destId="{9448F9D0-A29F-A345-A0F9-1365733B11B6}" srcOrd="6" destOrd="0" presId="urn:microsoft.com/office/officeart/2005/8/layout/hList1"/>
    <dgm:cxn modelId="{FAB41565-4BE2-094D-9936-83ABD81C6AC7}" type="presParOf" srcId="{9448F9D0-A29F-A345-A0F9-1365733B11B6}" destId="{C153592C-8206-4741-B5F0-4818EB936A8E}" srcOrd="0" destOrd="0" presId="urn:microsoft.com/office/officeart/2005/8/layout/hList1"/>
    <dgm:cxn modelId="{C2F09D0F-62FF-5748-9648-2AF160CB1282}" type="presParOf" srcId="{9448F9D0-A29F-A345-A0F9-1365733B11B6}" destId="{4EFDC3F9-6F4B-6643-BB27-6F803B48B22E}"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0D9D09-11D0-4453-A8D7-0A20FA6B6009}" type="datetimeFigureOut">
              <a:rPr lang="en-US" smtClean="0"/>
              <a:pPr/>
              <a:t>6/6/2013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FA3B16-2182-4088-9146-B9F9B5BBA6D0}" type="slidenum">
              <a:rPr lang="en-US" smtClean="0"/>
              <a:pPr/>
              <a:t>‹#›</a:t>
            </a:fld>
            <a:endParaRPr lang="en-US"/>
          </a:p>
        </p:txBody>
      </p:sp>
    </p:spTree>
    <p:extLst>
      <p:ext uri="{BB962C8B-B14F-4D97-AF65-F5344CB8AC3E}">
        <p14:creationId xmlns:p14="http://schemas.microsoft.com/office/powerpoint/2010/main" val="1453642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C158F8C-5F01-4C7F-B535-03B89E9DB3FB}" type="datetimeFigureOut">
              <a:rPr lang="en-US"/>
              <a:pPr>
                <a:defRPr/>
              </a:pPr>
              <a:t>6/6/2013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9AAC524-DDC8-40E5-96A9-78F51FF3FD9D}" type="slidenum">
              <a:rPr lang="en-US"/>
              <a:pPr>
                <a:defRPr/>
              </a:pPr>
              <a:t>‹#›</a:t>
            </a:fld>
            <a:endParaRPr lang="en-US"/>
          </a:p>
        </p:txBody>
      </p:sp>
    </p:spTree>
    <p:extLst>
      <p:ext uri="{BB962C8B-B14F-4D97-AF65-F5344CB8AC3E}">
        <p14:creationId xmlns:p14="http://schemas.microsoft.com/office/powerpoint/2010/main" val="38811611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03.ibm.com/systems/?cm_re=masthead-_-products-_-sys-allsystem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smtClean="0"/>
              <a:t>Sources:</a:t>
            </a:r>
          </a:p>
          <a:p>
            <a:pPr eaLnBrk="1" hangingPunct="1">
              <a:spcBef>
                <a:spcPct val="0"/>
              </a:spcBef>
            </a:pPr>
            <a:r>
              <a:rPr lang="en-US" dirty="0" smtClean="0"/>
              <a:t>Datamonitor Company Profile – Wipro Technologies</a:t>
            </a:r>
          </a:p>
          <a:p>
            <a:pPr eaLnBrk="1" hangingPunct="1">
              <a:spcBef>
                <a:spcPct val="0"/>
              </a:spcBef>
            </a:pPr>
            <a:r>
              <a:rPr lang="en-US" dirty="0" smtClean="0"/>
              <a:t>OneSource</a:t>
            </a:r>
          </a:p>
          <a:p>
            <a:endParaRPr lang="en-US" dirty="0"/>
          </a:p>
        </p:txBody>
      </p:sp>
      <p:sp>
        <p:nvSpPr>
          <p:cNvPr id="4" name="Slide Number Placeholder 3"/>
          <p:cNvSpPr>
            <a:spLocks noGrp="1"/>
          </p:cNvSpPr>
          <p:nvPr>
            <p:ph type="sldNum" sz="quarter" idx="10"/>
          </p:nvPr>
        </p:nvSpPr>
        <p:spPr/>
        <p:txBody>
          <a:bodyPr/>
          <a:lstStyle/>
          <a:p>
            <a:fld id="{C137EDD3-FD6C-4566-8729-21D36BEFA4EB}"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4035" name="Text Box 3"/>
          <p:cNvSpPr>
            <a:spLocks noGrp="1" noChangeArrowheads="1"/>
          </p:cNvSpPr>
          <p:nvPr>
            <p:ph type="body"/>
          </p:nvPr>
        </p:nvSpPr>
        <p:spPr>
          <a:noFill/>
          <a:ln/>
        </p:spPr>
        <p:txBody>
          <a:bodyPr/>
          <a:lstStyle/>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Sources:</a:t>
            </a:r>
          </a:p>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IDC Contracts Database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4035" name="Text Box 3"/>
          <p:cNvSpPr>
            <a:spLocks noGrp="1" noChangeArrowheads="1"/>
          </p:cNvSpPr>
          <p:nvPr>
            <p:ph type="body"/>
          </p:nvPr>
        </p:nvSpPr>
        <p:spPr>
          <a:noFill/>
          <a:ln/>
        </p:spPr>
        <p:txBody>
          <a:bodyPr/>
          <a:lstStyle/>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Sources:</a:t>
            </a:r>
          </a:p>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IDC Contracts Database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http://www-01.ibm.com/software/sw-services/?cm_re=masthead-_-itservices-_-software</a:t>
            </a:r>
          </a:p>
          <a:p>
            <a:r>
              <a:rPr lang="en-US" dirty="0" smtClean="0"/>
              <a:t>http://www-935.ibm.com/services/us/gbs/industries/electronics/</a:t>
            </a:r>
          </a:p>
          <a:p>
            <a:r>
              <a:rPr lang="en-US" dirty="0" smtClean="0"/>
              <a:t>http://www-03.ibm.com/technology/</a:t>
            </a:r>
          </a:p>
          <a:p>
            <a:r>
              <a:rPr lang="en-US" dirty="0" smtClean="0"/>
              <a:t>http://www-03.ibm.com/systems/storage/index.html</a:t>
            </a:r>
          </a:p>
          <a:p>
            <a:r>
              <a:rPr lang="en-US" dirty="0" smtClean="0"/>
              <a:t>.</a:t>
            </a:r>
            <a:r>
              <a:rPr lang="en-US" sz="1200" u="sng" kern="1200" baseline="0" dirty="0" smtClean="0">
                <a:solidFill>
                  <a:schemeClr val="tx1"/>
                </a:solidFill>
                <a:latin typeface="+mn-lt"/>
                <a:ea typeface="+mn-ea"/>
                <a:cs typeface="+mn-cs"/>
                <a:hlinkClick r:id="rId3"/>
              </a:rPr>
              <a:t>http://www-03.ibm.com/systems/?cm_re=masthead-_-products-_-sys-allsystems</a:t>
            </a:r>
            <a:endParaRPr lang="en-US" sz="1200" u="sng"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smtClean="0"/>
              <a:t>Sources:</a:t>
            </a:r>
          </a:p>
          <a:p>
            <a:pPr eaLnBrk="1" hangingPunct="1">
              <a:spcBef>
                <a:spcPct val="0"/>
              </a:spcBef>
            </a:pPr>
            <a:r>
              <a:rPr lang="en-US" dirty="0" smtClean="0"/>
              <a:t>Datamonitor Company Profile – Wipro Technologies</a:t>
            </a:r>
          </a:p>
          <a:p>
            <a:pPr eaLnBrk="1" hangingPunct="1">
              <a:spcBef>
                <a:spcPct val="0"/>
              </a:spcBef>
            </a:pPr>
            <a:r>
              <a:rPr lang="en-US" dirty="0" smtClean="0"/>
              <a:t>OneSource</a:t>
            </a:r>
          </a:p>
          <a:p>
            <a:endParaRPr lang="en-US" dirty="0"/>
          </a:p>
        </p:txBody>
      </p:sp>
      <p:sp>
        <p:nvSpPr>
          <p:cNvPr id="4" name="Slide Number Placeholder 3"/>
          <p:cNvSpPr>
            <a:spLocks noGrp="1"/>
          </p:cNvSpPr>
          <p:nvPr>
            <p:ph type="sldNum" sz="quarter" idx="10"/>
          </p:nvPr>
        </p:nvSpPr>
        <p:spPr/>
        <p:txBody>
          <a:bodyPr/>
          <a:lstStyle/>
          <a:p>
            <a:fld id="{C137EDD3-FD6C-4566-8729-21D36BEFA4EB}"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US" smtClean="0"/>
              <a:t>Sources:</a:t>
            </a:r>
          </a:p>
          <a:p>
            <a:r>
              <a:rPr lang="en-US" smtClean="0"/>
              <a:t>Annual Report</a:t>
            </a:r>
          </a:p>
          <a:p>
            <a:r>
              <a:rPr lang="en-US" b="1" smtClean="0"/>
              <a:t>http://findarticles.com/p/articles/mi_pwwi/is_200712/ai_n21160943/</a:t>
            </a:r>
          </a:p>
          <a:p>
            <a:r>
              <a:rPr lang="en-US" b="1" smtClean="0"/>
              <a:t>http://www.business-standard.com/india/news/ibm-to-increase-research-in-semiconductors-space/308803</a:t>
            </a:r>
            <a:endParaRPr lang="en-US" smtClean="0"/>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C0FEE27-25A2-4114-BDEC-5C24EF267884}" type="slidenum">
              <a:rPr lang="en-US" sz="1200"/>
              <a:pPr algn="r"/>
              <a:t>17</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smtClean="0"/>
              <a:t>Sources:</a:t>
            </a:r>
          </a:p>
          <a:p>
            <a:pPr eaLnBrk="1" hangingPunct="1"/>
            <a:r>
              <a:rPr lang="en-US" b="1" smtClean="0"/>
              <a:t>Gartner Report: A Guide to Choosing PLM Service Providers</a:t>
            </a:r>
            <a:r>
              <a:rPr lang="en-US" smtClean="0"/>
              <a:t> </a:t>
            </a:r>
          </a:p>
          <a:p>
            <a:pPr eaLnBrk="1" hangingPunct="1"/>
            <a:r>
              <a:rPr lang="en-US" smtClean="0"/>
              <a:t>Gartner Research Report: </a:t>
            </a:r>
            <a:r>
              <a:rPr lang="en-US" b="1" smtClean="0"/>
              <a:t>Competitive Landscape: IT Services Providers in Manufacturing Industries, 2009</a:t>
            </a:r>
          </a:p>
          <a:p>
            <a:r>
              <a:rPr lang="en-US" b="1" smtClean="0"/>
              <a:t>http://findarticles.com/p/articles/mi_pwwi/is_200712/ai_n21160943/</a:t>
            </a:r>
          </a:p>
          <a:p>
            <a:r>
              <a:rPr lang="en-US" b="1" smtClean="0"/>
              <a:t>http://www.business-standard.com/india/news/ibm-to-increase-research-in-semiconductors-space/308803/</a:t>
            </a:r>
          </a:p>
          <a:p>
            <a:pPr eaLnBrk="1" hangingPunct="1"/>
            <a:endParaRPr lang="en-US" smtClean="0"/>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57078D4-2895-4991-B262-4033AE6F7460}" type="slidenum">
              <a:rPr lang="en-US" sz="1200"/>
              <a:pPr algn="r"/>
              <a:t>18</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dirty="0" smtClean="0"/>
              <a:t>Sources:</a:t>
            </a:r>
          </a:p>
          <a:p>
            <a:pPr eaLnBrk="1" hangingPunct="1"/>
            <a:r>
              <a:rPr lang="en-US" dirty="0" smtClean="0"/>
              <a:t>Gartner Magic Quadrant for CRM Service Providers, North America, May 2009 </a:t>
            </a:r>
          </a:p>
          <a:p>
            <a:pPr eaLnBrk="1" hangingPunct="1"/>
            <a:r>
              <a:rPr lang="en-US" dirty="0" smtClean="0"/>
              <a:t>Gartner Magic Quadrant for Global Business Intelligence and</a:t>
            </a:r>
          </a:p>
          <a:p>
            <a:pPr eaLnBrk="1" hangingPunct="1"/>
            <a:r>
              <a:rPr lang="en-US" dirty="0" smtClean="0"/>
              <a:t>Performance Management Service Providers, </a:t>
            </a:r>
            <a:r>
              <a:rPr lang="en-US" sz="1200" kern="1200" baseline="0" dirty="0" smtClean="0">
                <a:solidFill>
                  <a:schemeClr val="tx1"/>
                </a:solidFill>
                <a:latin typeface="+mn-lt"/>
                <a:ea typeface="+mn-ea"/>
                <a:cs typeface="+mn-cs"/>
              </a:rPr>
              <a:t>January 2011</a:t>
            </a:r>
            <a:endParaRPr lang="en-US" dirty="0" smtClean="0"/>
          </a:p>
          <a:p>
            <a:r>
              <a:rPr lang="en-US" sz="1200" kern="1200" baseline="0" dirty="0" smtClean="0">
                <a:solidFill>
                  <a:schemeClr val="tx1"/>
                </a:solidFill>
                <a:latin typeface="+mn-lt"/>
                <a:ea typeface="+mn-ea"/>
                <a:cs typeface="+mn-cs"/>
              </a:rPr>
              <a:t>Magic Quadrant for SAP Application Service Providers, Europe (Published: 14 December 2011)</a:t>
            </a:r>
          </a:p>
          <a:p>
            <a:r>
              <a:rPr lang="fr-FR" sz="1200" kern="1200" baseline="0" dirty="0" err="1" smtClean="0">
                <a:solidFill>
                  <a:schemeClr val="tx1"/>
                </a:solidFill>
                <a:latin typeface="+mn-lt"/>
                <a:ea typeface="+mn-ea"/>
                <a:cs typeface="+mn-cs"/>
              </a:rPr>
              <a:t>Magic</a:t>
            </a:r>
            <a:r>
              <a:rPr lang="fr-FR" sz="1200" kern="1200" baseline="0" dirty="0" smtClean="0">
                <a:solidFill>
                  <a:schemeClr val="tx1"/>
                </a:solidFill>
                <a:latin typeface="+mn-lt"/>
                <a:ea typeface="+mn-ea"/>
                <a:cs typeface="+mn-cs"/>
              </a:rPr>
              <a:t> Quadrant for Oracle Applications Service </a:t>
            </a:r>
            <a:r>
              <a:rPr lang="en-US" sz="1200" kern="1200" baseline="0" dirty="0" smtClean="0">
                <a:solidFill>
                  <a:schemeClr val="tx1"/>
                </a:solidFill>
                <a:latin typeface="+mn-lt"/>
                <a:ea typeface="+mn-ea"/>
                <a:cs typeface="+mn-cs"/>
              </a:rPr>
              <a:t>Providers, Europe (Published: 28 December 2011)</a:t>
            </a:r>
          </a:p>
          <a:p>
            <a:r>
              <a:rPr lang="en-US" sz="1200" kern="1200" baseline="0" dirty="0" smtClean="0">
                <a:solidFill>
                  <a:schemeClr val="tx1"/>
                </a:solidFill>
                <a:latin typeface="+mn-lt"/>
                <a:ea typeface="+mn-ea"/>
                <a:cs typeface="+mn-cs"/>
              </a:rPr>
              <a:t>Magic Quadrant for Business Intelligence Platforms (Published: 6 February 2012)</a:t>
            </a:r>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C035745-DA54-4499-AC1B-CBB37F637704}" type="slidenum">
              <a:rPr lang="en-US" sz="1200"/>
              <a:pPr algn="r"/>
              <a:t>19</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smtClean="0"/>
              <a:t>Sources:</a:t>
            </a:r>
          </a:p>
          <a:p>
            <a:pPr eaLnBrk="1" hangingPunct="1"/>
            <a:r>
              <a:rPr lang="en-US" smtClean="0"/>
              <a:t>Gartner Research Report: </a:t>
            </a:r>
            <a:r>
              <a:rPr lang="en-US" b="1" smtClean="0"/>
              <a:t>Competitive Landscape: IT Services Providers in Manufacturing Industries, 2009</a:t>
            </a:r>
          </a:p>
          <a:p>
            <a:pPr eaLnBrk="1" hangingPunct="1"/>
            <a:r>
              <a:rPr lang="en-US" b="1" smtClean="0"/>
              <a:t>Magic Quadrant for ERP Service Providers, Europe, 2007, Gartner</a:t>
            </a:r>
            <a:r>
              <a:rPr lang="en-US" smtClean="0"/>
              <a:t> </a:t>
            </a:r>
          </a:p>
          <a:p>
            <a:pPr eaLnBrk="1" hangingPunct="1"/>
            <a:r>
              <a:rPr lang="en-US" smtClean="0"/>
              <a:t>Datamonitor</a:t>
            </a:r>
          </a:p>
          <a:p>
            <a:pPr eaLnBrk="1" hangingPunct="1"/>
            <a:endParaRPr lang="en-US" smtClean="0"/>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http://www-03.ibm.com/technology/leadership/</a:t>
            </a:r>
          </a:p>
          <a:p>
            <a:r>
              <a:rPr lang="en-US" dirty="0" smtClean="0"/>
              <a:t>http://www-03.ibm.com/press/us/en/</a:t>
            </a:r>
            <a:r>
              <a:rPr lang="en-US" dirty="0" err="1" smtClean="0"/>
              <a:t>pressrelease</a:t>
            </a:r>
            <a:r>
              <a:rPr lang="en-US" dirty="0" smtClean="0"/>
              <a:t>/</a:t>
            </a:r>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http://www-03.ibm.com/technology/leadership/</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Company Press Release</a:t>
            </a:r>
          </a:p>
          <a:p>
            <a:r>
              <a:rPr lang="en-US" dirty="0" smtClean="0"/>
              <a:t>http://www-03.ibm.com/press/us/en/pressrelease/28890.wss</a:t>
            </a:r>
          </a:p>
          <a:p>
            <a:r>
              <a:rPr lang="en-US" dirty="0" smtClean="0"/>
              <a:t>IDC Contract Database</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C3D0EE0-7BDB-4CF5-8DAE-EDDE126E4966}" type="slidenum">
              <a:rPr lang="en-US" sz="1200"/>
              <a:pPr algn="r"/>
              <a:t>22</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dirty="0" smtClean="0"/>
              <a:t>Sources:</a:t>
            </a:r>
          </a:p>
          <a:p>
            <a:pPr eaLnBrk="1" hangingPunct="1"/>
            <a:r>
              <a:rPr lang="en-US" dirty="0" smtClean="0"/>
              <a:t>Company Website</a:t>
            </a:r>
          </a:p>
          <a:p>
            <a:pPr eaLnBrk="1" hangingPunct="1"/>
            <a:r>
              <a:rPr lang="en-US" dirty="0" err="1" smtClean="0"/>
              <a:t>Onesource</a:t>
            </a:r>
            <a:endParaRPr lang="en-US" b="1" dirty="0" smtClean="0"/>
          </a:p>
          <a:p>
            <a:pPr eaLnBrk="1" hangingPunct="1"/>
            <a:r>
              <a:rPr lang="en-US" dirty="0" smtClean="0"/>
              <a:t>http://en.wikipedia.org/wiki/List_of_mergers_and_acquisitions_by_IBM</a:t>
            </a:r>
          </a:p>
          <a:p>
            <a:pPr eaLnBrk="1" hangingPunct="1"/>
            <a:r>
              <a:rPr lang="en-US" dirty="0" smtClean="0"/>
              <a:t>http://www.spendmatters.com/index.cfm/2011/12/15/First-Take-IBM-Acquires-Emptoris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C3D0EE0-7BDB-4CF5-8DAE-EDDE126E4966}" type="slidenum">
              <a:rPr lang="en-US" sz="1200"/>
              <a:pPr algn="r"/>
              <a:t>23</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dirty="0" smtClean="0"/>
              <a:t>Sources:</a:t>
            </a:r>
          </a:p>
          <a:p>
            <a:pPr eaLnBrk="1" hangingPunct="1"/>
            <a:r>
              <a:rPr lang="en-US" dirty="0" smtClean="0"/>
              <a:t>Company Website</a:t>
            </a:r>
          </a:p>
          <a:p>
            <a:pPr eaLnBrk="1" hangingPunct="1"/>
            <a:r>
              <a:rPr lang="en-US" dirty="0" err="1" smtClean="0"/>
              <a:t>Onesource</a:t>
            </a:r>
            <a:endParaRPr lang="en-US" b="1" dirty="0" smtClean="0"/>
          </a:p>
          <a:p>
            <a:pPr eaLnBrk="1" hangingPunct="1"/>
            <a:r>
              <a:rPr lang="en-US" dirty="0" smtClean="0"/>
              <a:t>http://en.wikipedia.org/wiki/List_of_mergers_and_acquisitions_by_IBM</a:t>
            </a:r>
          </a:p>
          <a:p>
            <a:pPr eaLnBrk="1" hangingPunct="1"/>
            <a:r>
              <a:rPr lang="en-US" dirty="0" smtClean="0"/>
              <a:t>http://www.spendmatters.com/index.cfm/2011/12/15/First-Take-IBM-Acquires-Emptoris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C3D0EE0-7BDB-4CF5-8DAE-EDDE126E4966}" type="slidenum">
              <a:rPr lang="en-US" sz="1200"/>
              <a:pPr algn="r"/>
              <a:t>24</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dirty="0" smtClean="0"/>
              <a:t>Sources:</a:t>
            </a:r>
          </a:p>
          <a:p>
            <a:pPr eaLnBrk="1" hangingPunct="1"/>
            <a:r>
              <a:rPr lang="en-US" dirty="0" smtClean="0"/>
              <a:t>Company Website</a:t>
            </a:r>
          </a:p>
          <a:p>
            <a:pPr eaLnBrk="1" hangingPunct="1"/>
            <a:r>
              <a:rPr lang="en-US" dirty="0" err="1" smtClean="0"/>
              <a:t>Onesource</a:t>
            </a:r>
            <a:endParaRPr lang="en-US" b="1" dirty="0" smtClean="0"/>
          </a:p>
          <a:p>
            <a:pPr eaLnBrk="1" hangingPunct="1"/>
            <a:r>
              <a:rPr lang="en-US" dirty="0" smtClean="0"/>
              <a:t>http://en.wikipedia.org/wiki/List_of_mergers_and_acquisitions_by_IBM</a:t>
            </a:r>
          </a:p>
          <a:p>
            <a:pPr eaLnBrk="1" hangingPunct="1"/>
            <a:r>
              <a:rPr lang="en-US" dirty="0" smtClean="0"/>
              <a:t>http://www.spendmatters.com/index.cfm/2011/12/15/First-Take-IBM-Acquires-Emptoris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09DEC2A-B822-4E14-8213-DF9E900FC36A}" type="slidenum">
              <a:rPr lang="en-US" sz="1200"/>
              <a:pPr algn="r"/>
              <a:t>25</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Sources:</a:t>
            </a:r>
          </a:p>
          <a:p>
            <a:pPr eaLnBrk="1" hangingPunct="1"/>
            <a:r>
              <a:rPr lang="en-US" smtClean="0"/>
              <a:t>Coral8 Teams With IBM to Provide Integrated RFID Solutions, 9 August 2007, Business Wire</a:t>
            </a:r>
          </a:p>
          <a:p>
            <a:pPr eaLnBrk="1" hangingPunct="1"/>
            <a:r>
              <a:rPr lang="en-US" smtClean="0"/>
              <a:t>Infor and IBM Deliver Solutions for Mid-Sized Businesses ; IBM Renews Services Capabilities for Manufacturing Industry Solutions , 10 September 2007, Business Wire</a:t>
            </a:r>
          </a:p>
          <a:p>
            <a:pPr eaLnBrk="1" hangingPunct="1"/>
            <a:r>
              <a:rPr lang="en-US" smtClean="0"/>
              <a:t>IBM and Finnish Defense Forces Enlist SOA to Deliver the Future of Integrated Command and Control, 22 April 2008, Market Wire</a:t>
            </a:r>
          </a:p>
          <a:p>
            <a:pPr eaLnBrk="1" hangingPunct="1"/>
            <a:r>
              <a:rPr lang="en-US" smtClean="0"/>
              <a:t>VAI Joins IBM Software as a Service Specialty, 22 December 2008, Business Wire</a:t>
            </a:r>
          </a:p>
          <a:p>
            <a:pPr eaLnBrk="1" hangingPunct="1"/>
            <a:r>
              <a:rPr lang="en-US" smtClean="0"/>
              <a:t>Toshiba, IBM, and AMD Tout World's Smallest FinFET SRAM Cell with High-k/Metal Gate, 21 December 2008, Wireless News</a:t>
            </a:r>
          </a:p>
          <a:p>
            <a:pPr eaLnBrk="1" hangingPunct="1"/>
            <a:r>
              <a:rPr lang="en-US" smtClean="0"/>
              <a:t>Rohm and Haas and IBM Ink Development Deal,  20 December 2008, Wireless News </a:t>
            </a:r>
          </a:p>
          <a:p>
            <a:pPr eaLnBrk="1" hangingPunct="1"/>
            <a:r>
              <a:rPr lang="en-US" smtClean="0"/>
              <a:t>http://www-03.ibm.com/press/us/en/pressrelease/26240.wss</a:t>
            </a:r>
          </a:p>
          <a:p>
            <a:pPr eaLnBrk="1" hangingPunct="1"/>
            <a:r>
              <a:rPr lang="en-US" smtClean="0"/>
              <a:t>http://www-03.ibm.com/press/us/en/pressrelease/24994.wss  </a:t>
            </a:r>
          </a:p>
          <a:p>
            <a:pPr eaLnBrk="1" hangingPunct="1"/>
            <a:r>
              <a:rPr lang="en-US" smtClean="0"/>
              <a:t>IBM AND SAMSUNG DEVELOP SOFTWARE RE-USE TECHNOLOGY, 11 December 2008, ComputerWire News</a:t>
            </a:r>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6EDFF46-0EC9-4241-9B00-90C10E4C9A5D}" type="slidenum">
              <a:rPr lang="en-US" sz="1200"/>
              <a:pPr algn="r"/>
              <a:t>26</a:t>
            </a:fld>
            <a:endParaRPr 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Sources:</a:t>
            </a:r>
          </a:p>
          <a:p>
            <a:pPr eaLnBrk="1" hangingPunct="1"/>
            <a:r>
              <a:rPr lang="en-US" smtClean="0"/>
              <a:t>Coral8 Teams With IBM to Provide Integrated RFID Solutions, 9 August 2007, Business Wire</a:t>
            </a:r>
          </a:p>
          <a:p>
            <a:pPr eaLnBrk="1" hangingPunct="1"/>
            <a:r>
              <a:rPr lang="en-US" smtClean="0"/>
              <a:t>Infor and IBM Deliver Solutions for Mid-Sized Businesses ; IBM Renews Services Capabilities for Manufacturing Industry Solutions , 10 September 2007, Business Wire</a:t>
            </a:r>
          </a:p>
          <a:p>
            <a:pPr eaLnBrk="1" hangingPunct="1"/>
            <a:r>
              <a:rPr lang="en-US" smtClean="0"/>
              <a:t>IBM and Finnish Defense Forces Enlist SOA to Deliver the Future of Integrated Command and Control, 22 April 2008, Market Wire</a:t>
            </a:r>
          </a:p>
          <a:p>
            <a:pPr eaLnBrk="1" hangingPunct="1"/>
            <a:r>
              <a:rPr lang="en-US" smtClean="0"/>
              <a:t>VAI Joins IBM Software as a Service Specialty, 22 December 2008, Business Wire</a:t>
            </a:r>
          </a:p>
          <a:p>
            <a:pPr eaLnBrk="1" hangingPunct="1"/>
            <a:r>
              <a:rPr lang="en-US" smtClean="0"/>
              <a:t>Toshiba, IBM, and AMD Tout World's Smallest FinFET SRAM Cell with High-k/Metal Gate, 21 December 2008, Wireless News</a:t>
            </a:r>
          </a:p>
          <a:p>
            <a:pPr eaLnBrk="1" hangingPunct="1"/>
            <a:r>
              <a:rPr lang="en-US" smtClean="0"/>
              <a:t>Rohm and Haas and IBM Ink Development Deal,  20 December 2008, Wireless News </a:t>
            </a:r>
          </a:p>
          <a:p>
            <a:pPr eaLnBrk="1" hangingPunct="1"/>
            <a:r>
              <a:rPr lang="en-US" smtClean="0"/>
              <a:t>http://www-03.ibm.com/press/us/en/pressrelease/26240.wss</a:t>
            </a:r>
          </a:p>
          <a:p>
            <a:pPr eaLnBrk="1" hangingPunct="1"/>
            <a:r>
              <a:rPr lang="en-US" smtClean="0"/>
              <a:t>http://www-03.ibm.com/press/us/en/pressrelease/24994.wss  </a:t>
            </a:r>
          </a:p>
          <a:p>
            <a:pPr eaLnBrk="1" hangingPunct="1"/>
            <a:r>
              <a:rPr lang="en-US" smtClean="0"/>
              <a:t>IBM AND SAMSUNG DEVELOP SOFTWARE RE-USE TECHNOLOGY, 11 December 2008, ComputerWire News</a:t>
            </a:r>
          </a:p>
          <a:p>
            <a:pPr eaLnBrk="1" hangingPunct="1"/>
            <a:endParaRPr lang="en-US" smtClean="0"/>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A9AAF31-2BE8-4C88-9172-9C370B6038F9}" type="slidenum">
              <a:rPr lang="en-US" sz="1200"/>
              <a:pPr algn="r"/>
              <a:t>27</a:t>
            </a:fld>
            <a:endParaRPr 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dirty="0" smtClean="0"/>
              <a:t>Sources:</a:t>
            </a:r>
          </a:p>
          <a:p>
            <a:pPr eaLnBrk="1" hangingPunct="1"/>
            <a:r>
              <a:rPr lang="en-US" dirty="0" smtClean="0"/>
              <a:t>wiki</a:t>
            </a:r>
          </a:p>
          <a:p>
            <a:pPr eaLnBrk="1" hangingPunct="1"/>
            <a:r>
              <a:rPr lang="en-US" dirty="0" smtClean="0"/>
              <a:t>“IBM, Chartered, Samsung, Infineon and </a:t>
            </a:r>
            <a:r>
              <a:rPr lang="en-US" dirty="0" err="1" smtClean="0"/>
              <a:t>Freescale</a:t>
            </a:r>
            <a:r>
              <a:rPr lang="en-US" dirty="0" smtClean="0"/>
              <a:t> Expand Technology Agreements” ENP Newswire, May 2007 </a:t>
            </a:r>
          </a:p>
          <a:p>
            <a:pPr eaLnBrk="1" hangingPunct="1"/>
            <a:r>
              <a:rPr lang="en-US" dirty="0" smtClean="0"/>
              <a:t>http://www-03.ibm.com/press/us/en/pressrelease/25486.wss </a:t>
            </a:r>
          </a:p>
          <a:p>
            <a:pPr eaLnBrk="1" hangingPunct="1"/>
            <a:r>
              <a:rPr lang="en-US" dirty="0" smtClean="0"/>
              <a:t>IBM to expand computer centre in Vienna, 25 November 2008, APA Economic News Service  </a:t>
            </a:r>
          </a:p>
          <a:p>
            <a:pPr eaLnBrk="1" hangingPunct="1"/>
            <a:r>
              <a:rPr lang="en-US" dirty="0" smtClean="0"/>
              <a:t>Factiva News: IBM OPENS ANALYTICS CENTER IN CHINA </a:t>
            </a:r>
          </a:p>
          <a:p>
            <a:pPr eaLnBrk="1" hangingPunct="1"/>
            <a:r>
              <a:rPr lang="en-US" dirty="0" smtClean="0"/>
              <a:t>Gartner Magic Quadrant for Global Business Intelligence and Performance Management Service Providers</a:t>
            </a:r>
          </a:p>
          <a:p>
            <a:pPr eaLnBrk="1" hangingPunct="1"/>
            <a:endParaRPr lang="en-US" dirty="0" smtClean="0"/>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30</a:t>
            </a:fld>
            <a:endParaRPr lang="en-US"/>
          </a:p>
        </p:txBody>
      </p:sp>
    </p:spTree>
    <p:extLst>
      <p:ext uri="{BB962C8B-B14F-4D97-AF65-F5344CB8AC3E}">
        <p14:creationId xmlns:p14="http://schemas.microsoft.com/office/powerpoint/2010/main" val="14369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Annual Report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IBM</a:t>
            </a:r>
            <a:r>
              <a:rPr lang="en-US" baseline="0" dirty="0" smtClean="0"/>
              <a:t> Annual Report- 2011</a:t>
            </a: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2BFC942-067A-48E7-A5BF-3851F7C3DEE8}" type="slidenum">
              <a:rPr lang="en-US" sz="1200"/>
              <a:pPr algn="r"/>
              <a:t>5</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dirty="0" smtClean="0"/>
              <a:t>Sources:</a:t>
            </a:r>
          </a:p>
          <a:p>
            <a:pPr eaLnBrk="1" hangingPunct="1"/>
            <a:r>
              <a:rPr lang="en-US" dirty="0" smtClean="0"/>
              <a:t>IBM Annual Report 2009</a:t>
            </a:r>
          </a:p>
          <a:p>
            <a:pPr eaLnBrk="1" hangingPunct="1"/>
            <a:r>
              <a:rPr lang="en-US" dirty="0" smtClean="0"/>
              <a:t>Gartner Market Share: IT Services, 2010 (2011)</a:t>
            </a:r>
          </a:p>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http://www.foxnews.com/politics/2011/08/04/us-debt-reaches-100-percent-countrys-gdp/</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kern="1200" baseline="0" dirty="0" smtClean="0">
                <a:solidFill>
                  <a:schemeClr val="tx1"/>
                </a:solidFill>
                <a:latin typeface="+mn-lt"/>
                <a:ea typeface="+mn-ea"/>
                <a:cs typeface="+mn-cs"/>
              </a:rPr>
              <a:t>Ernst &amp; Young: </a:t>
            </a:r>
            <a:r>
              <a:rPr lang="en-US" sz="1200" b="1" kern="1200" baseline="0" dirty="0" err="1" smtClean="0">
                <a:solidFill>
                  <a:schemeClr val="tx1"/>
                </a:solidFill>
                <a:latin typeface="+mn-lt"/>
                <a:ea typeface="+mn-ea"/>
                <a:cs typeface="+mn-cs"/>
              </a:rPr>
              <a:t>Eurozone</a:t>
            </a:r>
            <a:r>
              <a:rPr lang="en-US" sz="1200" b="1" kern="1200" baseline="0" dirty="0" smtClean="0">
                <a:solidFill>
                  <a:schemeClr val="tx1"/>
                </a:solidFill>
                <a:latin typeface="+mn-lt"/>
                <a:ea typeface="+mn-ea"/>
                <a:cs typeface="+mn-cs"/>
              </a:rPr>
              <a:t> Forecast </a:t>
            </a:r>
            <a:r>
              <a:rPr lang="en-US" sz="1200" kern="1200" baseline="0" dirty="0" smtClean="0">
                <a:solidFill>
                  <a:schemeClr val="tx1"/>
                </a:solidFill>
                <a:latin typeface="+mn-lt"/>
                <a:ea typeface="+mn-ea"/>
                <a:cs typeface="+mn-cs"/>
              </a:rPr>
              <a:t>Autumn edition (</a:t>
            </a:r>
            <a:r>
              <a:rPr lang="en-US" sz="1200" b="0" kern="1200" baseline="0" dirty="0" smtClean="0">
                <a:solidFill>
                  <a:schemeClr val="tx1"/>
                </a:solidFill>
                <a:latin typeface="+mn-lt"/>
                <a:ea typeface="+mn-ea"/>
                <a:cs typeface="+mn-cs"/>
              </a:rPr>
              <a:t>September</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2011</a:t>
            </a:r>
            <a:r>
              <a:rPr lang="en-US" sz="1200" kern="1200" baseline="0" dirty="0" smtClean="0">
                <a:solidFill>
                  <a:schemeClr val="tx1"/>
                </a:solidFill>
                <a:latin typeface="+mn-lt"/>
                <a:ea typeface="+mn-ea"/>
                <a:cs typeface="+mn-cs"/>
              </a:rPr>
              <a:t>)</a:t>
            </a:r>
            <a:endParaRPr lang="en-US" dirty="0" smtClean="0"/>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4035" name="Text Box 3"/>
          <p:cNvSpPr>
            <a:spLocks noGrp="1" noChangeArrowheads="1"/>
          </p:cNvSpPr>
          <p:nvPr>
            <p:ph type="body"/>
          </p:nvPr>
        </p:nvSpPr>
        <p:spPr>
          <a:noFill/>
          <a:ln/>
        </p:spPr>
        <p:txBody>
          <a:bodyPr/>
          <a:lstStyle/>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Sources:</a:t>
            </a:r>
          </a:p>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IDC Contracts Database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4035" name="Text Box 3"/>
          <p:cNvSpPr>
            <a:spLocks noGrp="1" noChangeArrowheads="1"/>
          </p:cNvSpPr>
          <p:nvPr>
            <p:ph type="body"/>
          </p:nvPr>
        </p:nvSpPr>
        <p:spPr>
          <a:noFill/>
          <a:ln/>
        </p:spPr>
        <p:txBody>
          <a:bodyPr/>
          <a:lstStyle/>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Sources:</a:t>
            </a:r>
          </a:p>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IDC Contracts Database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4035" name="Text Box 3"/>
          <p:cNvSpPr>
            <a:spLocks noGrp="1" noChangeArrowheads="1"/>
          </p:cNvSpPr>
          <p:nvPr>
            <p:ph type="body"/>
          </p:nvPr>
        </p:nvSpPr>
        <p:spPr>
          <a:noFill/>
          <a:ln/>
        </p:spPr>
        <p:txBody>
          <a:bodyPr/>
          <a:lstStyle/>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Sources:</a:t>
            </a:r>
          </a:p>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IDC Contracts Database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4035" name="Text Box 3"/>
          <p:cNvSpPr>
            <a:spLocks noGrp="1" noChangeArrowheads="1"/>
          </p:cNvSpPr>
          <p:nvPr>
            <p:ph type="body"/>
          </p:nvPr>
        </p:nvSpPr>
        <p:spPr>
          <a:noFill/>
          <a:ln/>
        </p:spPr>
        <p:txBody>
          <a:bodyPr/>
          <a:lstStyle/>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Sources:</a:t>
            </a:r>
          </a:p>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IDC Contracts Database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4035" name="Text Box 3"/>
          <p:cNvSpPr>
            <a:spLocks noGrp="1" noChangeArrowheads="1"/>
          </p:cNvSpPr>
          <p:nvPr>
            <p:ph type="body"/>
          </p:nvPr>
        </p:nvSpPr>
        <p:spPr>
          <a:noFill/>
          <a:ln/>
        </p:spPr>
        <p:txBody>
          <a:bodyPr/>
          <a:lstStyle/>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Sources:</a:t>
            </a:r>
          </a:p>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IDC Contracts Database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4035" name="Text Box 3"/>
          <p:cNvSpPr>
            <a:spLocks noGrp="1" noChangeArrowheads="1"/>
          </p:cNvSpPr>
          <p:nvPr>
            <p:ph type="body"/>
          </p:nvPr>
        </p:nvSpPr>
        <p:spPr>
          <a:noFill/>
          <a:ln/>
        </p:spPr>
        <p:txBody>
          <a:bodyPr/>
          <a:lstStyle/>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Sources:</a:t>
            </a:r>
          </a:p>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IDC Contracts Database</a:t>
            </a:r>
          </a:p>
        </p:txBody>
      </p:sp>
    </p:spTree>
  </p:cSld>
  <p:clrMapOvr>
    <a:masterClrMapping/>
  </p:clrMapOvr>
</p:notes>
</file>

<file path=ppt/slideLayouts/_rels/slideLayout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image" Target="../media/image1.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slideMaster" Target="../slideMasters/slideMaster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8" Type="http://schemas.openxmlformats.org/officeDocument/2006/relationships/tags" Target="../tags/tag8.xml"/><Relationship Id="rId51"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3" Type="http://schemas.openxmlformats.org/officeDocument/2006/relationships/tags" Target="../tags/tag61.xml"/><Relationship Id="rId18" Type="http://schemas.openxmlformats.org/officeDocument/2006/relationships/tags" Target="../tags/tag66.xml"/><Relationship Id="rId26" Type="http://schemas.openxmlformats.org/officeDocument/2006/relationships/tags" Target="../tags/tag74.xml"/><Relationship Id="rId39" Type="http://schemas.openxmlformats.org/officeDocument/2006/relationships/tags" Target="../tags/tag87.xml"/><Relationship Id="rId3" Type="http://schemas.openxmlformats.org/officeDocument/2006/relationships/tags" Target="../tags/tag51.xml"/><Relationship Id="rId21" Type="http://schemas.openxmlformats.org/officeDocument/2006/relationships/tags" Target="../tags/tag69.xml"/><Relationship Id="rId34" Type="http://schemas.openxmlformats.org/officeDocument/2006/relationships/tags" Target="../tags/tag82.xml"/><Relationship Id="rId42" Type="http://schemas.openxmlformats.org/officeDocument/2006/relationships/tags" Target="../tags/tag90.xml"/><Relationship Id="rId47" Type="http://schemas.openxmlformats.org/officeDocument/2006/relationships/tags" Target="../tags/tag95.xml"/><Relationship Id="rId50" Type="http://schemas.openxmlformats.org/officeDocument/2006/relationships/image" Target="../media/image1.png"/><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5" Type="http://schemas.openxmlformats.org/officeDocument/2006/relationships/tags" Target="../tags/tag73.xml"/><Relationship Id="rId33" Type="http://schemas.openxmlformats.org/officeDocument/2006/relationships/tags" Target="../tags/tag81.xml"/><Relationship Id="rId38" Type="http://schemas.openxmlformats.org/officeDocument/2006/relationships/tags" Target="../tags/tag86.xml"/><Relationship Id="rId46" Type="http://schemas.openxmlformats.org/officeDocument/2006/relationships/tags" Target="../tags/tag94.xml"/><Relationship Id="rId2" Type="http://schemas.openxmlformats.org/officeDocument/2006/relationships/tags" Target="../tags/tag50.xml"/><Relationship Id="rId16" Type="http://schemas.openxmlformats.org/officeDocument/2006/relationships/tags" Target="../tags/tag64.xml"/><Relationship Id="rId20" Type="http://schemas.openxmlformats.org/officeDocument/2006/relationships/tags" Target="../tags/tag68.xml"/><Relationship Id="rId29" Type="http://schemas.openxmlformats.org/officeDocument/2006/relationships/tags" Target="../tags/tag77.xml"/><Relationship Id="rId41" Type="http://schemas.openxmlformats.org/officeDocument/2006/relationships/tags" Target="../tags/tag89.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24" Type="http://schemas.openxmlformats.org/officeDocument/2006/relationships/tags" Target="../tags/tag72.xml"/><Relationship Id="rId32" Type="http://schemas.openxmlformats.org/officeDocument/2006/relationships/tags" Target="../tags/tag80.xml"/><Relationship Id="rId37" Type="http://schemas.openxmlformats.org/officeDocument/2006/relationships/tags" Target="../tags/tag85.xml"/><Relationship Id="rId40" Type="http://schemas.openxmlformats.org/officeDocument/2006/relationships/tags" Target="../tags/tag88.xml"/><Relationship Id="rId45" Type="http://schemas.openxmlformats.org/officeDocument/2006/relationships/tags" Target="../tags/tag93.xml"/><Relationship Id="rId5" Type="http://schemas.openxmlformats.org/officeDocument/2006/relationships/tags" Target="../tags/tag53.xml"/><Relationship Id="rId15" Type="http://schemas.openxmlformats.org/officeDocument/2006/relationships/tags" Target="../tags/tag63.xml"/><Relationship Id="rId23" Type="http://schemas.openxmlformats.org/officeDocument/2006/relationships/tags" Target="../tags/tag71.xml"/><Relationship Id="rId28" Type="http://schemas.openxmlformats.org/officeDocument/2006/relationships/tags" Target="../tags/tag76.xml"/><Relationship Id="rId36" Type="http://schemas.openxmlformats.org/officeDocument/2006/relationships/tags" Target="../tags/tag84.xml"/><Relationship Id="rId49" Type="http://schemas.openxmlformats.org/officeDocument/2006/relationships/slideMaster" Target="../slideMasters/slideMaster7.xml"/><Relationship Id="rId10" Type="http://schemas.openxmlformats.org/officeDocument/2006/relationships/tags" Target="../tags/tag58.xml"/><Relationship Id="rId19" Type="http://schemas.openxmlformats.org/officeDocument/2006/relationships/tags" Target="../tags/tag67.xml"/><Relationship Id="rId31" Type="http://schemas.openxmlformats.org/officeDocument/2006/relationships/tags" Target="../tags/tag79.xml"/><Relationship Id="rId44" Type="http://schemas.openxmlformats.org/officeDocument/2006/relationships/tags" Target="../tags/tag92.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 Id="rId22" Type="http://schemas.openxmlformats.org/officeDocument/2006/relationships/tags" Target="../tags/tag70.xml"/><Relationship Id="rId27" Type="http://schemas.openxmlformats.org/officeDocument/2006/relationships/tags" Target="../tags/tag75.xml"/><Relationship Id="rId30" Type="http://schemas.openxmlformats.org/officeDocument/2006/relationships/tags" Target="../tags/tag78.xml"/><Relationship Id="rId35" Type="http://schemas.openxmlformats.org/officeDocument/2006/relationships/tags" Target="../tags/tag83.xml"/><Relationship Id="rId43" Type="http://schemas.openxmlformats.org/officeDocument/2006/relationships/tags" Target="../tags/tag91.xml"/><Relationship Id="rId48" Type="http://schemas.openxmlformats.org/officeDocument/2006/relationships/tags" Target="../tags/tag96.xml"/><Relationship Id="rId8" Type="http://schemas.openxmlformats.org/officeDocument/2006/relationships/tags" Target="../tags/tag56.xml"/><Relationship Id="rId51"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a:srcRect l="19376" t="20410" r="5469" b="9375"/>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109</a:t>
                </a:r>
              </a:p>
              <a:p>
                <a:pPr fontAlgn="auto">
                  <a:spcBef>
                    <a:spcPts val="0"/>
                  </a:spcBef>
                  <a:spcAft>
                    <a:spcPts val="0"/>
                  </a:spcAft>
                  <a:defRPr/>
                </a:pPr>
                <a:r>
                  <a:rPr lang="en-US" sz="1200"/>
                  <a:t>207</a:t>
                </a:r>
              </a:p>
              <a:p>
                <a:pPr fontAlgn="auto">
                  <a:spcBef>
                    <a:spcPts val="0"/>
                  </a:spcBef>
                  <a:spcAft>
                    <a:spcPts val="0"/>
                  </a:spcAft>
                  <a:defRPr/>
                </a:pPr>
                <a:r>
                  <a:rPr lang="en-US" sz="1200"/>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chemeClr val="dk2"/>
                    </a:solidFill>
                  </a:rPr>
                  <a:t>255</a:t>
                </a:r>
              </a:p>
              <a:p>
                <a:pPr fontAlgn="auto">
                  <a:spcBef>
                    <a:spcPts val="0"/>
                  </a:spcBef>
                  <a:spcAft>
                    <a:spcPts val="0"/>
                  </a:spcAft>
                  <a:defRPr/>
                </a:pPr>
                <a:r>
                  <a:rPr lang="en-US" sz="1200">
                    <a:solidFill>
                      <a:schemeClr val="dk2"/>
                    </a:solidFill>
                  </a:rPr>
                  <a:t>255</a:t>
                </a:r>
              </a:p>
              <a:p>
                <a:pPr fontAlgn="auto">
                  <a:spcBef>
                    <a:spcPts val="0"/>
                  </a:spcBef>
                  <a:spcAft>
                    <a:spcPts val="0"/>
                  </a:spcAft>
                  <a:defRPr/>
                </a:pPr>
                <a:r>
                  <a:rPr lang="en-US" sz="1200">
                    <a:solidFill>
                      <a:schemeClr val="dk2"/>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131</a:t>
                </a:r>
              </a:p>
              <a:p>
                <a:pPr fontAlgn="auto">
                  <a:spcBef>
                    <a:spcPts val="0"/>
                  </a:spcBef>
                  <a:spcAft>
                    <a:spcPts val="0"/>
                  </a:spcAft>
                  <a:defRPr/>
                </a:pPr>
                <a:r>
                  <a:rPr lang="en-US" sz="1200"/>
                  <a:t>56</a:t>
                </a:r>
              </a:p>
              <a:p>
                <a:pPr fontAlgn="auto">
                  <a:spcBef>
                    <a:spcPts val="0"/>
                  </a:spcBef>
                  <a:spcAft>
                    <a:spcPts val="0"/>
                  </a:spcAft>
                  <a:defRPr/>
                </a:pPr>
                <a:r>
                  <a:rPr lang="en-US" sz="1200"/>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0</a:t>
                </a:r>
              </a:p>
              <a:p>
                <a:pPr fontAlgn="auto">
                  <a:spcBef>
                    <a:spcPts val="0"/>
                  </a:spcBef>
                  <a:spcAft>
                    <a:spcPts val="0"/>
                  </a:spcAft>
                  <a:defRPr/>
                </a:pPr>
                <a:r>
                  <a:rPr lang="en-US" sz="1200"/>
                  <a:t>99</a:t>
                </a:r>
              </a:p>
              <a:p>
                <a:pPr fontAlgn="auto">
                  <a:spcBef>
                    <a:spcPts val="0"/>
                  </a:spcBef>
                  <a:spcAft>
                    <a:spcPts val="0"/>
                  </a:spcAft>
                  <a:defRPr/>
                </a:pPr>
                <a:r>
                  <a:rPr lang="en-US" sz="1200"/>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85</a:t>
                </a:r>
              </a:p>
              <a:p>
                <a:pPr fontAlgn="auto">
                  <a:spcBef>
                    <a:spcPts val="0"/>
                  </a:spcBef>
                  <a:spcAft>
                    <a:spcPts val="0"/>
                  </a:spcAft>
                  <a:defRPr/>
                </a:pPr>
                <a:r>
                  <a:rPr lang="en-US" sz="1200"/>
                  <a:t>165</a:t>
                </a:r>
              </a:p>
              <a:p>
                <a:pPr fontAlgn="auto">
                  <a:spcBef>
                    <a:spcPts val="0"/>
                  </a:spcBef>
                  <a:spcAft>
                    <a:spcPts val="0"/>
                  </a:spcAft>
                  <a:defRPr/>
                </a:pPr>
                <a:r>
                  <a:rPr lang="en-US" sz="1200"/>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214</a:t>
                </a:r>
              </a:p>
              <a:p>
                <a:pPr fontAlgn="auto">
                  <a:spcBef>
                    <a:spcPts val="0"/>
                  </a:spcBef>
                  <a:spcAft>
                    <a:spcPts val="0"/>
                  </a:spcAft>
                  <a:defRPr/>
                </a:pPr>
                <a:r>
                  <a:rPr lang="en-US" sz="1200"/>
                  <a:t>73</a:t>
                </a:r>
              </a:p>
              <a:p>
                <a:pPr fontAlgn="auto">
                  <a:spcBef>
                    <a:spcPts val="0"/>
                  </a:spcBef>
                  <a:spcAft>
                    <a:spcPts val="0"/>
                  </a:spcAft>
                  <a:defRPr/>
                </a:pPr>
                <a:r>
                  <a:rPr lang="en-US" sz="1200"/>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185</a:t>
                </a:r>
              </a:p>
              <a:p>
                <a:pPr fontAlgn="auto">
                  <a:spcBef>
                    <a:spcPts val="0"/>
                  </a:spcBef>
                  <a:spcAft>
                    <a:spcPts val="0"/>
                  </a:spcAft>
                  <a:defRPr/>
                </a:pPr>
                <a:r>
                  <a:rPr lang="en-US" sz="1200"/>
                  <a:t>175</a:t>
                </a:r>
              </a:p>
              <a:p>
                <a:pPr fontAlgn="auto">
                  <a:spcBef>
                    <a:spcPts val="0"/>
                  </a:spcBef>
                  <a:spcAft>
                    <a:spcPts val="0"/>
                  </a:spcAft>
                  <a:defRPr/>
                </a:pPr>
                <a:r>
                  <a:rPr lang="en-US" sz="1200"/>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151</a:t>
                </a:r>
              </a:p>
              <a:p>
                <a:pPr fontAlgn="auto">
                  <a:spcBef>
                    <a:spcPts val="0"/>
                  </a:spcBef>
                  <a:spcAft>
                    <a:spcPts val="0"/>
                  </a:spcAft>
                  <a:defRPr/>
                </a:pPr>
                <a:r>
                  <a:rPr lang="en-US" sz="1200"/>
                  <a:t>75</a:t>
                </a:r>
              </a:p>
              <a:p>
                <a:pPr fontAlgn="auto">
                  <a:spcBef>
                    <a:spcPts val="0"/>
                  </a:spcBef>
                  <a:spcAft>
                    <a:spcPts val="0"/>
                  </a:spcAft>
                  <a:defRPr/>
                </a:pPr>
                <a:r>
                  <a:rPr lang="en-US" sz="1200"/>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193</a:t>
                </a:r>
              </a:p>
              <a:p>
                <a:pPr fontAlgn="auto">
                  <a:spcBef>
                    <a:spcPts val="0"/>
                  </a:spcBef>
                  <a:spcAft>
                    <a:spcPts val="0"/>
                  </a:spcAft>
                  <a:defRPr/>
                </a:pPr>
                <a:r>
                  <a:rPr lang="en-US" sz="1200"/>
                  <a:t>187</a:t>
                </a:r>
              </a:p>
              <a:p>
                <a:pPr fontAlgn="auto">
                  <a:spcBef>
                    <a:spcPts val="0"/>
                  </a:spcBef>
                  <a:spcAft>
                    <a:spcPts val="0"/>
                  </a:spcAft>
                  <a:defRPr/>
                </a:pPr>
                <a:r>
                  <a:rPr lang="en-US" sz="1200"/>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221</a:t>
                </a:r>
              </a:p>
              <a:p>
                <a:pPr fontAlgn="auto">
                  <a:spcBef>
                    <a:spcPts val="0"/>
                  </a:spcBef>
                  <a:spcAft>
                    <a:spcPts val="0"/>
                  </a:spcAft>
                  <a:defRPr/>
                </a:pPr>
                <a:r>
                  <a:rPr lang="en-US" sz="1200"/>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255</a:t>
                </a:r>
              </a:p>
              <a:p>
                <a:pPr fontAlgn="auto">
                  <a:spcBef>
                    <a:spcPts val="0"/>
                  </a:spcBef>
                  <a:spcAft>
                    <a:spcPts val="0"/>
                  </a:spcAft>
                  <a:defRPr/>
                </a:pPr>
                <a:r>
                  <a:rPr lang="en-US" sz="1200"/>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236</a:t>
                </a:r>
              </a:p>
              <a:p>
                <a:pPr fontAlgn="auto">
                  <a:spcBef>
                    <a:spcPts val="0"/>
                  </a:spcBef>
                  <a:spcAft>
                    <a:spcPts val="0"/>
                  </a:spcAft>
                  <a:defRPr/>
                </a:pPr>
                <a:r>
                  <a:rPr lang="en-US" sz="1200"/>
                  <a:t>137</a:t>
                </a:r>
              </a:p>
              <a:p>
                <a:pPr fontAlgn="auto">
                  <a:spcBef>
                    <a:spcPts val="0"/>
                  </a:spcBef>
                  <a:spcAft>
                    <a:spcPts val="0"/>
                  </a:spcAft>
                  <a:defRPr/>
                </a:pPr>
                <a:r>
                  <a:rPr lang="en-US" sz="1200"/>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127</a:t>
                </a:r>
              </a:p>
              <a:p>
                <a:pPr fontAlgn="auto">
                  <a:spcBef>
                    <a:spcPts val="0"/>
                  </a:spcBef>
                  <a:spcAft>
                    <a:spcPts val="0"/>
                  </a:spcAft>
                  <a:defRPr/>
                </a:pPr>
                <a:r>
                  <a:rPr lang="en-US" sz="1200"/>
                  <a:t>175</a:t>
                </a:r>
              </a:p>
              <a:p>
                <a:pPr fontAlgn="auto">
                  <a:spcBef>
                    <a:spcPts val="0"/>
                  </a:spcBef>
                  <a:spcAft>
                    <a:spcPts val="0"/>
                  </a:spcAft>
                  <a:defRPr/>
                </a:pPr>
                <a:r>
                  <a:rPr lang="en-US" sz="1200"/>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203</a:t>
                </a:r>
              </a:p>
              <a:p>
                <a:pPr fontAlgn="auto">
                  <a:spcBef>
                    <a:spcPts val="0"/>
                  </a:spcBef>
                  <a:spcAft>
                    <a:spcPts val="0"/>
                  </a:spcAft>
                  <a:defRPr/>
                </a:pPr>
                <a:r>
                  <a:rPr lang="en-US" sz="1200"/>
                  <a:t>215</a:t>
                </a:r>
              </a:p>
              <a:p>
                <a:pPr fontAlgn="auto">
                  <a:spcBef>
                    <a:spcPts val="0"/>
                  </a:spcBef>
                  <a:spcAft>
                    <a:spcPts val="0"/>
                  </a:spcAft>
                  <a:defRPr/>
                </a:pPr>
                <a:r>
                  <a:rPr lang="en-US" sz="1200"/>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chemeClr val="dk2"/>
                    </a:solidFill>
                  </a:rPr>
                  <a:t>179</a:t>
                </a:r>
              </a:p>
              <a:p>
                <a:pPr fontAlgn="auto">
                  <a:spcBef>
                    <a:spcPts val="0"/>
                  </a:spcBef>
                  <a:spcAft>
                    <a:spcPts val="0"/>
                  </a:spcAft>
                  <a:defRPr/>
                </a:pPr>
                <a:r>
                  <a:rPr lang="en-US" sz="1200">
                    <a:solidFill>
                      <a:schemeClr val="dk2"/>
                    </a:solidFill>
                  </a:rPr>
                  <a:t>149</a:t>
                </a:r>
              </a:p>
              <a:p>
                <a:pPr fontAlgn="auto">
                  <a:spcBef>
                    <a:spcPts val="0"/>
                  </a:spcBef>
                  <a:spcAft>
                    <a:spcPts val="0"/>
                  </a:spcAft>
                  <a:defRPr/>
                </a:pPr>
                <a:r>
                  <a:rPr lang="en-US" sz="1200">
                    <a:solidFill>
                      <a:schemeClr val="dk2"/>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212</a:t>
                </a:r>
              </a:p>
              <a:p>
                <a:pPr fontAlgn="auto">
                  <a:spcBef>
                    <a:spcPts val="0"/>
                  </a:spcBef>
                  <a:spcAft>
                    <a:spcPts val="0"/>
                  </a:spcAft>
                  <a:defRPr/>
                </a:pPr>
                <a:r>
                  <a:rPr lang="en-US" sz="1200"/>
                  <a:t>195</a:t>
                </a:r>
              </a:p>
              <a:p>
                <a:pPr fontAlgn="auto">
                  <a:spcBef>
                    <a:spcPts val="0"/>
                  </a:spcBef>
                  <a:spcAft>
                    <a:spcPts val="0"/>
                  </a:spcAft>
                  <a:defRPr/>
                </a:pPr>
                <a:r>
                  <a:rPr lang="en-US" sz="1200"/>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242</a:t>
                </a:r>
              </a:p>
              <a:p>
                <a:pPr fontAlgn="auto">
                  <a:spcBef>
                    <a:spcPts val="0"/>
                  </a:spcBef>
                  <a:spcAft>
                    <a:spcPts val="0"/>
                  </a:spcAft>
                  <a:defRPr/>
                </a:pPr>
                <a:r>
                  <a:rPr lang="en-US" sz="1200"/>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249</a:t>
                </a:r>
              </a:p>
              <a:p>
                <a:pPr fontAlgn="auto">
                  <a:spcBef>
                    <a:spcPts val="0"/>
                  </a:spcBef>
                  <a:spcAft>
                    <a:spcPts val="0"/>
                  </a:spcAft>
                  <a:defRPr/>
                </a:pPr>
                <a:r>
                  <a:rPr lang="en-US" sz="1200"/>
                  <a:t>213</a:t>
                </a:r>
                <a:endParaRPr lang="en-US" sz="1200" dirty="0"/>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229</a:t>
                </a:r>
              </a:p>
              <a:p>
                <a:pPr fontAlgn="auto">
                  <a:spcBef>
                    <a:spcPts val="0"/>
                  </a:spcBef>
                  <a:spcAft>
                    <a:spcPts val="0"/>
                  </a:spcAft>
                  <a:defRPr/>
                </a:pPr>
                <a:r>
                  <a:rPr lang="en-US" sz="1200"/>
                  <a:t>205</a:t>
                </a:r>
              </a:p>
              <a:p>
                <a:pPr fontAlgn="auto">
                  <a:spcBef>
                    <a:spcPts val="0"/>
                  </a:spcBef>
                  <a:spcAft>
                    <a:spcPts val="0"/>
                  </a:spcAft>
                  <a:defRPr/>
                </a:pPr>
                <a:r>
                  <a:rPr lang="en-US" sz="1200"/>
                  <a:t>186</a:t>
                </a:r>
                <a:endParaRPr lang="en-US" sz="1200" dirty="0"/>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248</a:t>
                </a:r>
              </a:p>
              <a:p>
                <a:pPr fontAlgn="auto">
                  <a:spcBef>
                    <a:spcPts val="0"/>
                  </a:spcBef>
                  <a:spcAft>
                    <a:spcPts val="0"/>
                  </a:spcAft>
                  <a:defRPr/>
                </a:pPr>
                <a:r>
                  <a:rPr lang="en-US" sz="1200"/>
                  <a:t>241</a:t>
                </a:r>
              </a:p>
              <a:p>
                <a:pPr fontAlgn="auto">
                  <a:spcBef>
                    <a:spcPts val="0"/>
                  </a:spcBef>
                  <a:spcAft>
                    <a:spcPts val="0"/>
                  </a:spcAft>
                  <a:defRPr/>
                </a:pPr>
                <a:r>
                  <a:rPr lang="en-US" sz="1200"/>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rgbClr val="7FAFDD"/>
                    </a:solidFill>
                  </a:rPr>
                  <a:t>180</a:t>
                </a:r>
              </a:p>
              <a:p>
                <a:pPr fontAlgn="auto">
                  <a:spcBef>
                    <a:spcPts val="0"/>
                  </a:spcBef>
                  <a:spcAft>
                    <a:spcPts val="0"/>
                  </a:spcAft>
                  <a:defRPr/>
                </a:pPr>
                <a:r>
                  <a:rPr lang="en-US" sz="1200">
                    <a:solidFill>
                      <a:srgbClr val="7FAFDD"/>
                    </a:solidFill>
                  </a:rPr>
                  <a:t>213</a:t>
                </a:r>
              </a:p>
              <a:p>
                <a:pPr fontAlgn="auto">
                  <a:spcBef>
                    <a:spcPts val="0"/>
                  </a:spcBef>
                  <a:spcAft>
                    <a:spcPts val="0"/>
                  </a:spcAft>
                  <a:defRPr/>
                </a:pPr>
                <a:r>
                  <a:rPr lang="en-US" sz="1200">
                    <a:solidFill>
                      <a:srgbClr val="7FAFDD"/>
                    </a:solidFill>
                  </a:rPr>
                  <a:t>154</a:t>
                </a:r>
                <a:endParaRPr lang="en-US" sz="1200" dirty="0">
                  <a:solidFill>
                    <a:srgbClr val="7FAFDD"/>
                  </a:solidFill>
                </a:endParaRP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214</a:t>
                </a:r>
              </a:p>
              <a:p>
                <a:pPr fontAlgn="auto">
                  <a:spcBef>
                    <a:spcPts val="0"/>
                  </a:spcBef>
                  <a:spcAft>
                    <a:spcPts val="0"/>
                  </a:spcAft>
                  <a:defRPr/>
                </a:pPr>
                <a:r>
                  <a:rPr lang="en-US" sz="1200"/>
                  <a:t>231</a:t>
                </a:r>
              </a:p>
              <a:p>
                <a:pPr fontAlgn="auto">
                  <a:spcBef>
                    <a:spcPts val="0"/>
                  </a:spcBef>
                  <a:spcAft>
                    <a:spcPts val="0"/>
                  </a:spcAft>
                  <a:defRPr/>
                </a:pPr>
                <a:r>
                  <a:rPr lang="en-US" sz="1200"/>
                  <a:t>200</a:t>
                </a:r>
                <a:endParaRPr lang="en-US" sz="1200" dirty="0"/>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241</a:t>
                </a:r>
              </a:p>
              <a:p>
                <a:pPr fontAlgn="auto">
                  <a:spcBef>
                    <a:spcPts val="0"/>
                  </a:spcBef>
                  <a:spcAft>
                    <a:spcPts val="0"/>
                  </a:spcAft>
                  <a:defRPr/>
                </a:pPr>
                <a:r>
                  <a:rPr lang="en-US" sz="1200"/>
                  <a:t>240</a:t>
                </a:r>
              </a:p>
              <a:p>
                <a:pPr fontAlgn="auto">
                  <a:spcBef>
                    <a:spcPts val="0"/>
                  </a:spcBef>
                  <a:spcAft>
                    <a:spcPts val="0"/>
                  </a:spcAft>
                  <a:defRPr/>
                </a:pPr>
                <a:r>
                  <a:rPr lang="en-US" sz="1200"/>
                  <a:t>202</a:t>
                </a:r>
                <a:endParaRPr lang="en-US" sz="1200" dirty="0"/>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251</a:t>
                </a:r>
              </a:p>
              <a:p>
                <a:pPr fontAlgn="auto">
                  <a:spcBef>
                    <a:spcPts val="0"/>
                  </a:spcBef>
                  <a:spcAft>
                    <a:spcPts val="0"/>
                  </a:spcAft>
                  <a:defRPr/>
                </a:pPr>
                <a:r>
                  <a:rPr lang="en-US" sz="1200"/>
                  <a:t>251</a:t>
                </a:r>
              </a:p>
              <a:p>
                <a:pPr fontAlgn="auto">
                  <a:spcBef>
                    <a:spcPts val="0"/>
                  </a:spcBef>
                  <a:spcAft>
                    <a:spcPts val="0"/>
                  </a:spcAft>
                  <a:defRPr/>
                </a:pPr>
                <a:r>
                  <a:rPr lang="en-US" sz="1200"/>
                  <a:t>241</a:t>
                </a:r>
                <a:endParaRPr lang="en-US" sz="1200" dirty="0"/>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dirty="0">
                  <a:solidFill>
                    <a:schemeClr val="dk1"/>
                  </a:solidFill>
                  <a:latin typeface="+mn-lt"/>
                </a:rPr>
                <a:t>Title and Content</a:t>
              </a:r>
            </a:p>
          </p:txBody>
        </p:sp>
      </p:grpSp>
      <p:pic>
        <p:nvPicPr>
          <p:cNvPr id="56" name="Picture 4"/>
          <p:cNvPicPr>
            <a:picLocks noChangeAspect="1" noChangeArrowheads="1"/>
          </p:cNvPicPr>
          <p:nvPr userDrawn="1"/>
        </p:nvPicPr>
        <p:blipFill>
          <a:blip r:embed="rId51"/>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a:prstGeom prst="rect">
            <a:avLst/>
          </a:prstGeo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extBox 1"/>
          <p:cNvSpPr txBox="1"/>
          <p:nvPr userDrawn="1"/>
        </p:nvSpPr>
        <p:spPr>
          <a:xfrm>
            <a:off x="295275" y="3248025"/>
            <a:ext cx="8239125" cy="554038"/>
          </a:xfrm>
          <a:prstGeom prst="rect">
            <a:avLst/>
          </a:prstGeom>
          <a:noFill/>
        </p:spPr>
        <p:txBody>
          <a:bodyPr>
            <a:spAutoFit/>
          </a:bodyPr>
          <a:lstStyle/>
          <a:p>
            <a:pPr fontAlgn="auto">
              <a:spcAft>
                <a:spcPts val="0"/>
              </a:spcAft>
              <a:defRPr/>
            </a:pPr>
            <a:r>
              <a:rPr lang="en-US" sz="3000" dirty="0">
                <a:solidFill>
                  <a:schemeClr val="bg1"/>
                </a:solidFill>
                <a:latin typeface="Myriad Pro" pitchFamily="34" charset="0"/>
                <a:ea typeface="+mj-ea"/>
                <a:cs typeface="+mj-cs"/>
              </a:rPr>
              <a:t>Thank You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a:srcRect l="19376" t="20410" r="5469" b="9375"/>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109</a:t>
                </a:r>
              </a:p>
              <a:p>
                <a:pPr fontAlgn="auto">
                  <a:spcBef>
                    <a:spcPts val="0"/>
                  </a:spcBef>
                  <a:spcAft>
                    <a:spcPts val="0"/>
                  </a:spcAft>
                  <a:defRPr/>
                </a:pPr>
                <a:r>
                  <a:rPr lang="en-US" sz="1200">
                    <a:solidFill>
                      <a:prstClr val="white"/>
                    </a:solidFill>
                  </a:rPr>
                  <a:t>207</a:t>
                </a:r>
              </a:p>
              <a:p>
                <a:pPr fontAlgn="auto">
                  <a:spcBef>
                    <a:spcPts val="0"/>
                  </a:spcBef>
                  <a:spcAft>
                    <a:spcPts val="0"/>
                  </a:spcAft>
                  <a:defRPr/>
                </a:pPr>
                <a:r>
                  <a:rPr lang="en-US" sz="1200">
                    <a:solidFill>
                      <a:prstClr val="white"/>
                    </a:solidFill>
                  </a:rPr>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rgbClr val="1F497D"/>
                    </a:solidFill>
                  </a:rPr>
                  <a:t>255</a:t>
                </a:r>
              </a:p>
              <a:p>
                <a:pPr fontAlgn="auto">
                  <a:spcBef>
                    <a:spcPts val="0"/>
                  </a:spcBef>
                  <a:spcAft>
                    <a:spcPts val="0"/>
                  </a:spcAft>
                  <a:defRPr/>
                </a:pPr>
                <a:r>
                  <a:rPr lang="en-US" sz="1200">
                    <a:solidFill>
                      <a:srgbClr val="1F497D"/>
                    </a:solidFill>
                  </a:rPr>
                  <a:t>255</a:t>
                </a:r>
              </a:p>
              <a:p>
                <a:pPr fontAlgn="auto">
                  <a:spcBef>
                    <a:spcPts val="0"/>
                  </a:spcBef>
                  <a:spcAft>
                    <a:spcPts val="0"/>
                  </a:spcAft>
                  <a:defRPr/>
                </a:pPr>
                <a:r>
                  <a:rPr lang="en-US" sz="1200">
                    <a:solidFill>
                      <a:srgbClr val="1F497D"/>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131</a:t>
                </a:r>
              </a:p>
              <a:p>
                <a:pPr fontAlgn="auto">
                  <a:spcBef>
                    <a:spcPts val="0"/>
                  </a:spcBef>
                  <a:spcAft>
                    <a:spcPts val="0"/>
                  </a:spcAft>
                  <a:defRPr/>
                </a:pPr>
                <a:r>
                  <a:rPr lang="en-US" sz="1200">
                    <a:solidFill>
                      <a:prstClr val="white"/>
                    </a:solidFill>
                  </a:rPr>
                  <a:t>56</a:t>
                </a:r>
              </a:p>
              <a:p>
                <a:pPr fontAlgn="auto">
                  <a:spcBef>
                    <a:spcPts val="0"/>
                  </a:spcBef>
                  <a:spcAft>
                    <a:spcPts val="0"/>
                  </a:spcAft>
                  <a:defRPr/>
                </a:pPr>
                <a:r>
                  <a:rPr lang="en-US" sz="1200">
                    <a:solidFill>
                      <a:prstClr val="white"/>
                    </a:solidFill>
                  </a:rPr>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0</a:t>
                </a:r>
              </a:p>
              <a:p>
                <a:pPr fontAlgn="auto">
                  <a:spcBef>
                    <a:spcPts val="0"/>
                  </a:spcBef>
                  <a:spcAft>
                    <a:spcPts val="0"/>
                  </a:spcAft>
                  <a:defRPr/>
                </a:pPr>
                <a:r>
                  <a:rPr lang="en-US" sz="1200">
                    <a:solidFill>
                      <a:prstClr val="white"/>
                    </a:solidFill>
                  </a:rPr>
                  <a:t>99</a:t>
                </a:r>
              </a:p>
              <a:p>
                <a:pPr fontAlgn="auto">
                  <a:spcBef>
                    <a:spcPts val="0"/>
                  </a:spcBef>
                  <a:spcAft>
                    <a:spcPts val="0"/>
                  </a:spcAft>
                  <a:defRPr/>
                </a:pPr>
                <a:r>
                  <a:rPr lang="en-US" sz="1200">
                    <a:solidFill>
                      <a:prstClr val="white"/>
                    </a:solidFill>
                  </a:rPr>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85</a:t>
                </a:r>
              </a:p>
              <a:p>
                <a:pPr fontAlgn="auto">
                  <a:spcBef>
                    <a:spcPts val="0"/>
                  </a:spcBef>
                  <a:spcAft>
                    <a:spcPts val="0"/>
                  </a:spcAft>
                  <a:defRPr/>
                </a:pPr>
                <a:r>
                  <a:rPr lang="en-US" sz="1200">
                    <a:solidFill>
                      <a:prstClr val="white"/>
                    </a:solidFill>
                  </a:rPr>
                  <a:t>165</a:t>
                </a:r>
              </a:p>
              <a:p>
                <a:pPr fontAlgn="auto">
                  <a:spcBef>
                    <a:spcPts val="0"/>
                  </a:spcBef>
                  <a:spcAft>
                    <a:spcPts val="0"/>
                  </a:spcAft>
                  <a:defRPr/>
                </a:pPr>
                <a:r>
                  <a:rPr lang="en-US" sz="1200">
                    <a:solidFill>
                      <a:prstClr val="white"/>
                    </a:solidFill>
                  </a:rPr>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214</a:t>
                </a:r>
              </a:p>
              <a:p>
                <a:pPr fontAlgn="auto">
                  <a:spcBef>
                    <a:spcPts val="0"/>
                  </a:spcBef>
                  <a:spcAft>
                    <a:spcPts val="0"/>
                  </a:spcAft>
                  <a:defRPr/>
                </a:pPr>
                <a:r>
                  <a:rPr lang="en-US" sz="1200">
                    <a:solidFill>
                      <a:prstClr val="white"/>
                    </a:solidFill>
                  </a:rPr>
                  <a:t>73</a:t>
                </a:r>
              </a:p>
              <a:p>
                <a:pPr fontAlgn="auto">
                  <a:spcBef>
                    <a:spcPts val="0"/>
                  </a:spcBef>
                  <a:spcAft>
                    <a:spcPts val="0"/>
                  </a:spcAft>
                  <a:defRPr/>
                </a:pPr>
                <a:r>
                  <a:rPr lang="en-US" sz="1200">
                    <a:solidFill>
                      <a:prstClr val="white"/>
                    </a:solidFill>
                  </a:rPr>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185</a:t>
                </a:r>
              </a:p>
              <a:p>
                <a:pPr fontAlgn="auto">
                  <a:spcBef>
                    <a:spcPts val="0"/>
                  </a:spcBef>
                  <a:spcAft>
                    <a:spcPts val="0"/>
                  </a:spcAft>
                  <a:defRPr/>
                </a:pPr>
                <a:r>
                  <a:rPr lang="en-US" sz="1200">
                    <a:solidFill>
                      <a:prstClr val="white"/>
                    </a:solidFill>
                  </a:rPr>
                  <a:t>175</a:t>
                </a:r>
              </a:p>
              <a:p>
                <a:pPr fontAlgn="auto">
                  <a:spcBef>
                    <a:spcPts val="0"/>
                  </a:spcBef>
                  <a:spcAft>
                    <a:spcPts val="0"/>
                  </a:spcAft>
                  <a:defRPr/>
                </a:pPr>
                <a:r>
                  <a:rPr lang="en-US" sz="1200">
                    <a:solidFill>
                      <a:prstClr val="white"/>
                    </a:solidFill>
                  </a:rPr>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151</a:t>
                </a:r>
              </a:p>
              <a:p>
                <a:pPr fontAlgn="auto">
                  <a:spcBef>
                    <a:spcPts val="0"/>
                  </a:spcBef>
                  <a:spcAft>
                    <a:spcPts val="0"/>
                  </a:spcAft>
                  <a:defRPr/>
                </a:pPr>
                <a:r>
                  <a:rPr lang="en-US" sz="1200">
                    <a:solidFill>
                      <a:prstClr val="white"/>
                    </a:solidFill>
                  </a:rPr>
                  <a:t>75</a:t>
                </a:r>
              </a:p>
              <a:p>
                <a:pPr fontAlgn="auto">
                  <a:spcBef>
                    <a:spcPts val="0"/>
                  </a:spcBef>
                  <a:spcAft>
                    <a:spcPts val="0"/>
                  </a:spcAft>
                  <a:defRPr/>
                </a:pPr>
                <a:r>
                  <a:rPr lang="en-US" sz="1200">
                    <a:solidFill>
                      <a:prstClr val="white"/>
                    </a:solidFill>
                  </a:rPr>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193</a:t>
                </a:r>
              </a:p>
              <a:p>
                <a:pPr fontAlgn="auto">
                  <a:spcBef>
                    <a:spcPts val="0"/>
                  </a:spcBef>
                  <a:spcAft>
                    <a:spcPts val="0"/>
                  </a:spcAft>
                  <a:defRPr/>
                </a:pPr>
                <a:r>
                  <a:rPr lang="en-US" sz="1200">
                    <a:solidFill>
                      <a:prstClr val="white"/>
                    </a:solidFill>
                  </a:rPr>
                  <a:t>187</a:t>
                </a:r>
              </a:p>
              <a:p>
                <a:pPr fontAlgn="auto">
                  <a:spcBef>
                    <a:spcPts val="0"/>
                  </a:spcBef>
                  <a:spcAft>
                    <a:spcPts val="0"/>
                  </a:spcAft>
                  <a:defRPr/>
                </a:pPr>
                <a:r>
                  <a:rPr lang="en-US" sz="1200">
                    <a:solidFill>
                      <a:prstClr val="white"/>
                    </a:solidFill>
                  </a:rPr>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255</a:t>
                </a:r>
              </a:p>
              <a:p>
                <a:pPr fontAlgn="auto">
                  <a:spcBef>
                    <a:spcPts val="0"/>
                  </a:spcBef>
                  <a:spcAft>
                    <a:spcPts val="0"/>
                  </a:spcAft>
                  <a:defRPr/>
                </a:pPr>
                <a:r>
                  <a:rPr lang="en-US" sz="1200">
                    <a:solidFill>
                      <a:prstClr val="white"/>
                    </a:solidFill>
                  </a:rPr>
                  <a:t>221</a:t>
                </a:r>
              </a:p>
              <a:p>
                <a:pPr fontAlgn="auto">
                  <a:spcBef>
                    <a:spcPts val="0"/>
                  </a:spcBef>
                  <a:spcAft>
                    <a:spcPts val="0"/>
                  </a:spcAft>
                  <a:defRPr/>
                </a:pPr>
                <a:r>
                  <a:rPr lang="en-US" sz="1200">
                    <a:solidFill>
                      <a:prstClr val="white"/>
                    </a:solidFill>
                  </a:rPr>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255</a:t>
                </a:r>
              </a:p>
              <a:p>
                <a:pPr fontAlgn="auto">
                  <a:spcBef>
                    <a:spcPts val="0"/>
                  </a:spcBef>
                  <a:spcAft>
                    <a:spcPts val="0"/>
                  </a:spcAft>
                  <a:defRPr/>
                </a:pPr>
                <a:r>
                  <a:rPr lang="en-US" sz="1200">
                    <a:solidFill>
                      <a:prstClr val="white"/>
                    </a:solidFill>
                  </a:rPr>
                  <a:t>255</a:t>
                </a:r>
              </a:p>
              <a:p>
                <a:pPr fontAlgn="auto">
                  <a:spcBef>
                    <a:spcPts val="0"/>
                  </a:spcBef>
                  <a:spcAft>
                    <a:spcPts val="0"/>
                  </a:spcAft>
                  <a:defRPr/>
                </a:pPr>
                <a:r>
                  <a:rPr lang="en-US" sz="1200">
                    <a:solidFill>
                      <a:prstClr val="white"/>
                    </a:solidFill>
                  </a:rPr>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236</a:t>
                </a:r>
              </a:p>
              <a:p>
                <a:pPr fontAlgn="auto">
                  <a:spcBef>
                    <a:spcPts val="0"/>
                  </a:spcBef>
                  <a:spcAft>
                    <a:spcPts val="0"/>
                  </a:spcAft>
                  <a:defRPr/>
                </a:pPr>
                <a:r>
                  <a:rPr lang="en-US" sz="1200">
                    <a:solidFill>
                      <a:prstClr val="white"/>
                    </a:solidFill>
                  </a:rPr>
                  <a:t>137</a:t>
                </a:r>
              </a:p>
              <a:p>
                <a:pPr fontAlgn="auto">
                  <a:spcBef>
                    <a:spcPts val="0"/>
                  </a:spcBef>
                  <a:spcAft>
                    <a:spcPts val="0"/>
                  </a:spcAft>
                  <a:defRPr/>
                </a:pPr>
                <a:r>
                  <a:rPr lang="en-US" sz="1200">
                    <a:solidFill>
                      <a:prstClr val="white"/>
                    </a:solidFill>
                  </a:rPr>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127</a:t>
                </a:r>
              </a:p>
              <a:p>
                <a:pPr fontAlgn="auto">
                  <a:spcBef>
                    <a:spcPts val="0"/>
                  </a:spcBef>
                  <a:spcAft>
                    <a:spcPts val="0"/>
                  </a:spcAft>
                  <a:defRPr/>
                </a:pPr>
                <a:r>
                  <a:rPr lang="en-US" sz="1200">
                    <a:solidFill>
                      <a:prstClr val="white"/>
                    </a:solidFill>
                  </a:rPr>
                  <a:t>175</a:t>
                </a:r>
              </a:p>
              <a:p>
                <a:pPr fontAlgn="auto">
                  <a:spcBef>
                    <a:spcPts val="0"/>
                  </a:spcBef>
                  <a:spcAft>
                    <a:spcPts val="0"/>
                  </a:spcAft>
                  <a:defRPr/>
                </a:pPr>
                <a:r>
                  <a:rPr lang="en-US" sz="1200">
                    <a:solidFill>
                      <a:prstClr val="white"/>
                    </a:solidFill>
                  </a:rPr>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203</a:t>
                </a:r>
              </a:p>
              <a:p>
                <a:pPr fontAlgn="auto">
                  <a:spcBef>
                    <a:spcPts val="0"/>
                  </a:spcBef>
                  <a:spcAft>
                    <a:spcPts val="0"/>
                  </a:spcAft>
                  <a:defRPr/>
                </a:pPr>
                <a:r>
                  <a:rPr lang="en-US" sz="1200">
                    <a:solidFill>
                      <a:prstClr val="white"/>
                    </a:solidFill>
                  </a:rPr>
                  <a:t>215</a:t>
                </a:r>
              </a:p>
              <a:p>
                <a:pPr fontAlgn="auto">
                  <a:spcBef>
                    <a:spcPts val="0"/>
                  </a:spcBef>
                  <a:spcAft>
                    <a:spcPts val="0"/>
                  </a:spcAft>
                  <a:defRPr/>
                </a:pPr>
                <a:r>
                  <a:rPr lang="en-US" sz="1200">
                    <a:solidFill>
                      <a:prstClr val="white"/>
                    </a:solidFill>
                  </a:rPr>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rgbClr val="1F497D"/>
                    </a:solidFill>
                  </a:rPr>
                  <a:t>179</a:t>
                </a:r>
              </a:p>
              <a:p>
                <a:pPr fontAlgn="auto">
                  <a:spcBef>
                    <a:spcPts val="0"/>
                  </a:spcBef>
                  <a:spcAft>
                    <a:spcPts val="0"/>
                  </a:spcAft>
                  <a:defRPr/>
                </a:pPr>
                <a:r>
                  <a:rPr lang="en-US" sz="1200">
                    <a:solidFill>
                      <a:srgbClr val="1F497D"/>
                    </a:solidFill>
                  </a:rPr>
                  <a:t>149</a:t>
                </a:r>
              </a:p>
              <a:p>
                <a:pPr fontAlgn="auto">
                  <a:spcBef>
                    <a:spcPts val="0"/>
                  </a:spcBef>
                  <a:spcAft>
                    <a:spcPts val="0"/>
                  </a:spcAft>
                  <a:defRPr/>
                </a:pPr>
                <a:r>
                  <a:rPr lang="en-US" sz="1200">
                    <a:solidFill>
                      <a:srgbClr val="1F497D"/>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212</a:t>
                </a:r>
              </a:p>
              <a:p>
                <a:pPr fontAlgn="auto">
                  <a:spcBef>
                    <a:spcPts val="0"/>
                  </a:spcBef>
                  <a:spcAft>
                    <a:spcPts val="0"/>
                  </a:spcAft>
                  <a:defRPr/>
                </a:pPr>
                <a:r>
                  <a:rPr lang="en-US" sz="1200">
                    <a:solidFill>
                      <a:prstClr val="white"/>
                    </a:solidFill>
                  </a:rPr>
                  <a:t>195</a:t>
                </a:r>
              </a:p>
              <a:p>
                <a:pPr fontAlgn="auto">
                  <a:spcBef>
                    <a:spcPts val="0"/>
                  </a:spcBef>
                  <a:spcAft>
                    <a:spcPts val="0"/>
                  </a:spcAft>
                  <a:defRPr/>
                </a:pPr>
                <a:r>
                  <a:rPr lang="en-US" sz="1200">
                    <a:solidFill>
                      <a:prstClr val="white"/>
                    </a:solidFill>
                  </a:rPr>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255</a:t>
                </a:r>
              </a:p>
              <a:p>
                <a:pPr fontAlgn="auto">
                  <a:spcBef>
                    <a:spcPts val="0"/>
                  </a:spcBef>
                  <a:spcAft>
                    <a:spcPts val="0"/>
                  </a:spcAft>
                  <a:defRPr/>
                </a:pPr>
                <a:r>
                  <a:rPr lang="en-US" sz="1200">
                    <a:solidFill>
                      <a:prstClr val="white"/>
                    </a:solidFill>
                  </a:rPr>
                  <a:t>242</a:t>
                </a:r>
              </a:p>
              <a:p>
                <a:pPr fontAlgn="auto">
                  <a:spcBef>
                    <a:spcPts val="0"/>
                  </a:spcBef>
                  <a:spcAft>
                    <a:spcPts val="0"/>
                  </a:spcAft>
                  <a:defRPr/>
                </a:pPr>
                <a:r>
                  <a:rPr lang="en-US" sz="1200">
                    <a:solidFill>
                      <a:prstClr val="white"/>
                    </a:solidFill>
                  </a:rPr>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255</a:t>
                </a:r>
              </a:p>
              <a:p>
                <a:pPr fontAlgn="auto">
                  <a:spcBef>
                    <a:spcPts val="0"/>
                  </a:spcBef>
                  <a:spcAft>
                    <a:spcPts val="0"/>
                  </a:spcAft>
                  <a:defRPr/>
                </a:pPr>
                <a:r>
                  <a:rPr lang="en-US" sz="1200">
                    <a:solidFill>
                      <a:prstClr val="white"/>
                    </a:solidFill>
                  </a:rPr>
                  <a:t>249</a:t>
                </a:r>
              </a:p>
              <a:p>
                <a:pPr fontAlgn="auto">
                  <a:spcBef>
                    <a:spcPts val="0"/>
                  </a:spcBef>
                  <a:spcAft>
                    <a:spcPts val="0"/>
                  </a:spcAft>
                  <a:defRPr/>
                </a:pPr>
                <a:r>
                  <a:rPr lang="en-US" sz="1200">
                    <a:solidFill>
                      <a:prstClr val="white"/>
                    </a:solidFill>
                  </a:rPr>
                  <a:t>213</a:t>
                </a:r>
                <a:endParaRPr lang="en-US" sz="1200" dirty="0">
                  <a:solidFill>
                    <a:prstClr val="white"/>
                  </a:solidFill>
                </a:endParaRPr>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229</a:t>
                </a:r>
              </a:p>
              <a:p>
                <a:pPr fontAlgn="auto">
                  <a:spcBef>
                    <a:spcPts val="0"/>
                  </a:spcBef>
                  <a:spcAft>
                    <a:spcPts val="0"/>
                  </a:spcAft>
                  <a:defRPr/>
                </a:pPr>
                <a:r>
                  <a:rPr lang="en-US" sz="1200">
                    <a:solidFill>
                      <a:prstClr val="white"/>
                    </a:solidFill>
                  </a:rPr>
                  <a:t>205</a:t>
                </a:r>
              </a:p>
              <a:p>
                <a:pPr fontAlgn="auto">
                  <a:spcBef>
                    <a:spcPts val="0"/>
                  </a:spcBef>
                  <a:spcAft>
                    <a:spcPts val="0"/>
                  </a:spcAft>
                  <a:defRPr/>
                </a:pPr>
                <a:r>
                  <a:rPr lang="en-US" sz="1200">
                    <a:solidFill>
                      <a:prstClr val="white"/>
                    </a:solidFill>
                  </a:rPr>
                  <a:t>186</a:t>
                </a:r>
                <a:endParaRPr lang="en-US" sz="1200" dirty="0">
                  <a:solidFill>
                    <a:prstClr val="white"/>
                  </a:solidFill>
                </a:endParaRPr>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248</a:t>
                </a:r>
              </a:p>
              <a:p>
                <a:pPr fontAlgn="auto">
                  <a:spcBef>
                    <a:spcPts val="0"/>
                  </a:spcBef>
                  <a:spcAft>
                    <a:spcPts val="0"/>
                  </a:spcAft>
                  <a:defRPr/>
                </a:pPr>
                <a:r>
                  <a:rPr lang="en-US" sz="1200">
                    <a:solidFill>
                      <a:prstClr val="white"/>
                    </a:solidFill>
                  </a:rPr>
                  <a:t>241</a:t>
                </a:r>
              </a:p>
              <a:p>
                <a:pPr fontAlgn="auto">
                  <a:spcBef>
                    <a:spcPts val="0"/>
                  </a:spcBef>
                  <a:spcAft>
                    <a:spcPts val="0"/>
                  </a:spcAft>
                  <a:defRPr/>
                </a:pPr>
                <a:r>
                  <a:rPr lang="en-US" sz="1200">
                    <a:solidFill>
                      <a:prstClr val="white"/>
                    </a:solidFill>
                  </a:rPr>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rgbClr val="7FAFDD"/>
                    </a:solidFill>
                  </a:rPr>
                  <a:t>180</a:t>
                </a:r>
              </a:p>
              <a:p>
                <a:pPr fontAlgn="auto">
                  <a:spcBef>
                    <a:spcPts val="0"/>
                  </a:spcBef>
                  <a:spcAft>
                    <a:spcPts val="0"/>
                  </a:spcAft>
                  <a:defRPr/>
                </a:pPr>
                <a:r>
                  <a:rPr lang="en-US" sz="1200">
                    <a:solidFill>
                      <a:srgbClr val="7FAFDD"/>
                    </a:solidFill>
                  </a:rPr>
                  <a:t>213</a:t>
                </a:r>
              </a:p>
              <a:p>
                <a:pPr fontAlgn="auto">
                  <a:spcBef>
                    <a:spcPts val="0"/>
                  </a:spcBef>
                  <a:spcAft>
                    <a:spcPts val="0"/>
                  </a:spcAft>
                  <a:defRPr/>
                </a:pPr>
                <a:r>
                  <a:rPr lang="en-US" sz="1200">
                    <a:solidFill>
                      <a:srgbClr val="7FAFDD"/>
                    </a:solidFill>
                  </a:rPr>
                  <a:t>154</a:t>
                </a:r>
                <a:endParaRPr lang="en-US" sz="1200" dirty="0">
                  <a:solidFill>
                    <a:srgbClr val="7FAFDD"/>
                  </a:solidFill>
                </a:endParaRP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214</a:t>
                </a:r>
              </a:p>
              <a:p>
                <a:pPr fontAlgn="auto">
                  <a:spcBef>
                    <a:spcPts val="0"/>
                  </a:spcBef>
                  <a:spcAft>
                    <a:spcPts val="0"/>
                  </a:spcAft>
                  <a:defRPr/>
                </a:pPr>
                <a:r>
                  <a:rPr lang="en-US" sz="1200">
                    <a:solidFill>
                      <a:prstClr val="white"/>
                    </a:solidFill>
                  </a:rPr>
                  <a:t>231</a:t>
                </a:r>
              </a:p>
              <a:p>
                <a:pPr fontAlgn="auto">
                  <a:spcBef>
                    <a:spcPts val="0"/>
                  </a:spcBef>
                  <a:spcAft>
                    <a:spcPts val="0"/>
                  </a:spcAft>
                  <a:defRPr/>
                </a:pPr>
                <a:r>
                  <a:rPr lang="en-US" sz="1200">
                    <a:solidFill>
                      <a:prstClr val="white"/>
                    </a:solidFill>
                  </a:rPr>
                  <a:t>200</a:t>
                </a:r>
                <a:endParaRPr lang="en-US" sz="1200" dirty="0">
                  <a:solidFill>
                    <a:prstClr val="white"/>
                  </a:solidFill>
                </a:endParaRPr>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241</a:t>
                </a:r>
              </a:p>
              <a:p>
                <a:pPr fontAlgn="auto">
                  <a:spcBef>
                    <a:spcPts val="0"/>
                  </a:spcBef>
                  <a:spcAft>
                    <a:spcPts val="0"/>
                  </a:spcAft>
                  <a:defRPr/>
                </a:pPr>
                <a:r>
                  <a:rPr lang="en-US" sz="1200">
                    <a:solidFill>
                      <a:prstClr val="white"/>
                    </a:solidFill>
                  </a:rPr>
                  <a:t>240</a:t>
                </a:r>
              </a:p>
              <a:p>
                <a:pPr fontAlgn="auto">
                  <a:spcBef>
                    <a:spcPts val="0"/>
                  </a:spcBef>
                  <a:spcAft>
                    <a:spcPts val="0"/>
                  </a:spcAft>
                  <a:defRPr/>
                </a:pPr>
                <a:r>
                  <a:rPr lang="en-US" sz="1200">
                    <a:solidFill>
                      <a:prstClr val="white"/>
                    </a:solidFill>
                  </a:rPr>
                  <a:t>202</a:t>
                </a:r>
                <a:endParaRPr lang="en-US" sz="1200" dirty="0">
                  <a:solidFill>
                    <a:prstClr val="white"/>
                  </a:solidFill>
                </a:endParaRPr>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251</a:t>
                </a:r>
              </a:p>
              <a:p>
                <a:pPr fontAlgn="auto">
                  <a:spcBef>
                    <a:spcPts val="0"/>
                  </a:spcBef>
                  <a:spcAft>
                    <a:spcPts val="0"/>
                  </a:spcAft>
                  <a:defRPr/>
                </a:pPr>
                <a:r>
                  <a:rPr lang="en-US" sz="1200">
                    <a:solidFill>
                      <a:prstClr val="white"/>
                    </a:solidFill>
                  </a:rPr>
                  <a:t>251</a:t>
                </a:r>
              </a:p>
              <a:p>
                <a:pPr fontAlgn="auto">
                  <a:spcBef>
                    <a:spcPts val="0"/>
                  </a:spcBef>
                  <a:spcAft>
                    <a:spcPts val="0"/>
                  </a:spcAft>
                  <a:defRPr/>
                </a:pPr>
                <a:r>
                  <a:rPr lang="en-US" sz="1200">
                    <a:solidFill>
                      <a:prstClr val="white"/>
                    </a:solidFill>
                  </a:rPr>
                  <a:t>241</a:t>
                </a:r>
                <a:endParaRPr lang="en-US" sz="1200" dirty="0">
                  <a:solidFill>
                    <a:prstClr val="white"/>
                  </a:solidFill>
                </a:endParaRPr>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dirty="0">
                  <a:solidFill>
                    <a:prstClr val="black"/>
                  </a:solidFill>
                  <a:latin typeface="Calibri"/>
                </a:rPr>
                <a:t>Title and Content</a:t>
              </a:r>
            </a:p>
          </p:txBody>
        </p:sp>
      </p:grpSp>
      <p:pic>
        <p:nvPicPr>
          <p:cNvPr id="56" name="Picture 4"/>
          <p:cNvPicPr>
            <a:picLocks noChangeAspect="1" noChangeArrowheads="1"/>
          </p:cNvPicPr>
          <p:nvPr userDrawn="1"/>
        </p:nvPicPr>
        <p:blipFill>
          <a:blip r:embed="rId51"/>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4CA112C5-049B-4B73-B5F3-54C02C47F873}"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4904" y="3440303"/>
            <a:ext cx="7772400" cy="669926"/>
          </a:xfrm>
        </p:spPr>
        <p:txBody>
          <a:bodyPr>
            <a:normAutofit/>
          </a:bodyPr>
          <a:lstStyle>
            <a:lvl1pPr algn="l">
              <a:defRPr kumimoji="0" lang="en-US" sz="3800" b="0" i="0" u="none" strike="noStrike" kern="1200" cap="none" spc="0" normalizeH="0" baseline="0" noProof="0" dirty="0" smtClean="0">
                <a:ln>
                  <a:noFill/>
                </a:ln>
                <a:solidFill>
                  <a:srgbClr val="FFFFFF"/>
                </a:solidFill>
                <a:effectLst/>
                <a:uLnTx/>
                <a:uFillTx/>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71856" y="4123944"/>
            <a:ext cx="7781544" cy="496824"/>
          </a:xfrm>
        </p:spPr>
        <p:txBody>
          <a:bodyPr>
            <a:noAutofit/>
          </a:bodyPr>
          <a:lstStyle>
            <a:lvl1pPr marL="0" indent="0" algn="l">
              <a:buNone/>
              <a:defRPr kumimoji="0" lang="en-US" sz="3200" b="0" i="0" u="none" strike="noStrike" kern="1200" cap="none" spc="0" normalizeH="0" baseline="0" noProof="0" dirty="0" smtClean="0">
                <a:ln>
                  <a:noFill/>
                </a:ln>
                <a:solidFill>
                  <a:srgbClr val="FFFFFF"/>
                </a:solidFill>
                <a:effectLst/>
                <a:uLnTx/>
                <a:uFillTx/>
                <a:latin typeface="Myriad Pro"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gn="l" defTabSz="914400" rtl="0" eaLnBrk="1" latinLnBrk="0" hangingPunct="1">
              <a:spcBef>
                <a:spcPct val="20000"/>
              </a:spcBef>
              <a:buClr>
                <a:srgbClr val="4E84C4"/>
              </a:buClr>
              <a:buFont typeface="Wingdings" pitchFamily="2" charset="2"/>
              <a:buChar char="§"/>
              <a:defRPr lang="en-US" sz="2200" kern="1200" dirty="0" smtClean="0">
                <a:solidFill>
                  <a:schemeClr val="bg2"/>
                </a:solidFill>
                <a:latin typeface="Myriad Pro" pitchFamily="34" charset="0"/>
                <a:ea typeface="+mn-ea"/>
                <a:cs typeface="+mn-cs"/>
              </a:defRPr>
            </a:lvl1pPr>
            <a:lvl2pPr algn="l" defTabSz="914400" rtl="0" eaLnBrk="1" latinLnBrk="0" hangingPunct="1">
              <a:spcBef>
                <a:spcPct val="20000"/>
              </a:spcBef>
              <a:buClr>
                <a:srgbClr val="4E84C4"/>
              </a:buClr>
              <a:buFont typeface="Myriad Pro" pitchFamily="34" charset="0"/>
              <a:buChar char="–"/>
              <a:defRPr lang="en-US" sz="2200" kern="1200" dirty="0" smtClean="0">
                <a:solidFill>
                  <a:schemeClr val="bg2"/>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0ED6E6B-E64A-49CD-89B9-42CB8FBB3BA1}" type="slidenum">
              <a:rPr lang="en-US"/>
              <a:pPr>
                <a:defRPr/>
              </a:pPr>
              <a:t>‹#›</a:t>
            </a:fld>
            <a:endParaRPr lang="en-US" dirty="0"/>
          </a:p>
        </p:txBody>
      </p:sp>
      <p:sp>
        <p:nvSpPr>
          <p:cNvPr id="5" name="Title 1"/>
          <p:cNvSpPr>
            <a:spLocks noGrp="1"/>
          </p:cNvSpPr>
          <p:nvPr>
            <p:ph type="title"/>
          </p:nvPr>
        </p:nvSpPr>
        <p:spPr>
          <a:xfrm>
            <a:off x="878888" y="-4349"/>
            <a:ext cx="7467600" cy="563563"/>
          </a:xfrm>
          <a:prstGeom prst="rect">
            <a:avLst/>
          </a:prstGeom>
        </p:spPr>
        <p:txBody>
          <a:bodyPr anchor="t" anchorCtr="0"/>
          <a:lstStyle>
            <a:lvl1pPr algn="l">
              <a:defRPr sz="1800"/>
            </a:lvl1pPr>
          </a:lstStyle>
          <a:p>
            <a:r>
              <a:rPr lang="en-US" dirty="0" smtClean="0"/>
              <a:t>Click to edit Master title style</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7CE87BE8-1CB9-460D-8959-563EB250A989}" type="slidenum">
              <a:rPr lang="en-US"/>
              <a:pPr>
                <a:defRPr/>
              </a:pPr>
              <a:t>‹#›</a:t>
            </a:fld>
            <a:endParaRPr lang="en-US" dirty="0"/>
          </a:p>
        </p:txBody>
      </p:sp>
      <p:sp>
        <p:nvSpPr>
          <p:cNvPr id="3" name="Title 1"/>
          <p:cNvSpPr>
            <a:spLocks noGrp="1"/>
          </p:cNvSpPr>
          <p:nvPr>
            <p:ph type="title"/>
          </p:nvPr>
        </p:nvSpPr>
        <p:spPr>
          <a:xfrm>
            <a:off x="878888" y="-4349"/>
            <a:ext cx="7467600" cy="563563"/>
          </a:xfrm>
          <a:prstGeom prst="rect">
            <a:avLst/>
          </a:prstGeom>
        </p:spPr>
        <p:txBody>
          <a:bodyPr anchor="t" anchorCtr="0"/>
          <a:lstStyle>
            <a:lvl1pPr algn="l">
              <a:defRPr sz="1800"/>
            </a:lvl1pPr>
          </a:lstStyle>
          <a:p>
            <a:r>
              <a:rPr lang="en-US" dirty="0" smtClean="0"/>
              <a:t>Click to edit Master title style</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8888" y="-4349"/>
            <a:ext cx="7467600" cy="563563"/>
          </a:xfrm>
          <a:prstGeom prst="rect">
            <a:avLst/>
          </a:prstGeom>
        </p:spPr>
        <p:txBody>
          <a:bodyPr anchor="t" anchorCtr="0"/>
          <a:lstStyle>
            <a:lvl1pPr algn="l">
              <a:defRPr sz="1800"/>
            </a:lvl1pPr>
          </a:lstStyle>
          <a:p>
            <a:r>
              <a:rPr lang="en-US" dirty="0" smtClean="0"/>
              <a:t>Click to edit Master title style</a:t>
            </a:r>
            <a:endParaRPr lang="en-IN" dirty="0"/>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5"/>
          <p:cNvSpPr>
            <a:spLocks noGrp="1"/>
          </p:cNvSpPr>
          <p:nvPr>
            <p:ph type="sldNum" sz="quarter" idx="10"/>
          </p:nvPr>
        </p:nvSpPr>
        <p:spPr/>
        <p:txBody>
          <a:bodyPr/>
          <a:lstStyle>
            <a:lvl1pPr>
              <a:defRPr/>
            </a:lvl1pPr>
          </a:lstStyle>
          <a:p>
            <a:pPr>
              <a:defRPr/>
            </a:pPr>
            <a:fld id="{F296D8F6-ACBD-4321-BCC2-B83E85B4DDD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878888" y="-4349"/>
            <a:ext cx="7467600" cy="563563"/>
          </a:xfrm>
          <a:prstGeom prst="rect">
            <a:avLst/>
          </a:prstGeom>
        </p:spPr>
        <p:txBody>
          <a:bodyPr anchor="t" anchorCtr="0"/>
          <a:lstStyle>
            <a:lvl1pPr algn="l">
              <a:defRPr sz="1800"/>
            </a:lvl1pPr>
          </a:lstStyle>
          <a:p>
            <a:r>
              <a:rPr lang="en-US" dirty="0" smtClean="0"/>
              <a:t>Click to edit Master title style</a:t>
            </a:r>
            <a:endParaRPr lang="en-IN" dirty="0"/>
          </a:p>
        </p:txBody>
      </p:sp>
      <p:sp>
        <p:nvSpPr>
          <p:cNvPr id="4" name="Slide Number Placeholder 5"/>
          <p:cNvSpPr>
            <a:spLocks noGrp="1"/>
          </p:cNvSpPr>
          <p:nvPr>
            <p:ph type="sldNum" sz="quarter" idx="10"/>
          </p:nvPr>
        </p:nvSpPr>
        <p:spPr>
          <a:xfrm>
            <a:off x="4953000" y="6492875"/>
            <a:ext cx="365760" cy="365125"/>
          </a:xfrm>
        </p:spPr>
        <p:txBody>
          <a:bodyPr/>
          <a:lstStyle>
            <a:lvl1pPr>
              <a:defRPr/>
            </a:lvl1pPr>
          </a:lstStyle>
          <a:p>
            <a:pPr>
              <a:defRPr/>
            </a:pPr>
            <a:fld id="{F296D8F6-ACBD-4321-BCC2-B83E85B4DDD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188913" y="720725"/>
            <a:ext cx="8702675" cy="1323975"/>
          </a:xfrm>
        </p:spPr>
        <p:txBody>
          <a:bodyPr/>
          <a:lstStyle/>
          <a:p>
            <a:pPr lvl="0"/>
            <a:endParaRPr lang="en-US" noProof="0" smtClean="0"/>
          </a:p>
        </p:txBody>
      </p:sp>
      <p:sp>
        <p:nvSpPr>
          <p:cNvPr id="4" name="Title 1"/>
          <p:cNvSpPr>
            <a:spLocks noGrp="1"/>
          </p:cNvSpPr>
          <p:nvPr>
            <p:ph type="title"/>
          </p:nvPr>
        </p:nvSpPr>
        <p:spPr>
          <a:xfrm>
            <a:off x="878888" y="-4349"/>
            <a:ext cx="7467600" cy="563563"/>
          </a:xfrm>
          <a:prstGeom prst="rect">
            <a:avLst/>
          </a:prstGeom>
        </p:spPr>
        <p:txBody>
          <a:bodyPr anchor="t" anchorCtr="0"/>
          <a:lstStyle>
            <a:lvl1pPr algn="l">
              <a:defRPr sz="1800"/>
            </a:lvl1pPr>
          </a:lstStyle>
          <a:p>
            <a:r>
              <a:rPr lang="en-US" dirty="0" smtClean="0"/>
              <a:t>Click to edit Master title style</a:t>
            </a:r>
            <a:endParaRPr lang="en-IN" dirty="0"/>
          </a:p>
        </p:txBody>
      </p:sp>
      <p:sp>
        <p:nvSpPr>
          <p:cNvPr id="5" name="Slide Number Placeholder 5"/>
          <p:cNvSpPr>
            <a:spLocks noGrp="1"/>
          </p:cNvSpPr>
          <p:nvPr>
            <p:ph type="sldNum" sz="quarter" idx="10"/>
          </p:nvPr>
        </p:nvSpPr>
        <p:spPr>
          <a:xfrm>
            <a:off x="4953000" y="6492875"/>
            <a:ext cx="365760" cy="365125"/>
          </a:xfrm>
        </p:spPr>
        <p:txBody>
          <a:bodyPr/>
          <a:lstStyle>
            <a:lvl1pPr>
              <a:defRPr/>
            </a:lvl1pPr>
          </a:lstStyle>
          <a:p>
            <a:pPr>
              <a:defRPr/>
            </a:pPr>
            <a:fld id="{F296D8F6-ACBD-4321-BCC2-B83E85B4DDD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12339"/>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9.xml"/><Relationship Id="rId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6.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3"/>
          <p:cNvPicPr>
            <a:picLocks noChangeAspect="1" noChangeArrowheads="1"/>
          </p:cNvPicPr>
          <p:nvPr userDrawn="1"/>
        </p:nvPicPr>
        <p:blipFill>
          <a:blip r:embed="rId8"/>
          <a:srcRect l="19376" t="20410" r="5469" b="9375"/>
          <a:stretch>
            <a:fillRect/>
          </a:stretch>
        </p:blipFill>
        <p:spPr bwMode="auto">
          <a:xfrm>
            <a:off x="0" y="0"/>
            <a:ext cx="9163050" cy="6848475"/>
          </a:xfrm>
          <a:prstGeom prst="rect">
            <a:avLst/>
          </a:prstGeom>
          <a:noFill/>
          <a:ln w="9525">
            <a:noFill/>
            <a:miter lim="800000"/>
            <a:headEnd/>
            <a:tailEnd/>
          </a:ln>
        </p:spPr>
      </p:pic>
      <p:sp>
        <p:nvSpPr>
          <p:cNvPr id="2052"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4953000" y="6492875"/>
            <a:ext cx="36576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fld id="{2FB573A7-73E7-40ED-BC51-369A6BE53CB7}" type="slidenum">
              <a:rPr lang="en-US" smtClean="0"/>
              <a:pPr>
                <a:defRPr/>
              </a:pPr>
              <a:t>‹#›</a:t>
            </a:fld>
            <a:endParaRPr lang="en-US" dirty="0"/>
          </a:p>
        </p:txBody>
      </p:sp>
      <p:pic>
        <p:nvPicPr>
          <p:cNvPr id="2054" name="Picture 15" descr="Corporate Research Logo"/>
          <p:cNvPicPr>
            <a:picLocks noChangeAspect="1" noChangeArrowheads="1"/>
          </p:cNvPicPr>
          <p:nvPr userDrawn="1"/>
        </p:nvPicPr>
        <p:blipFill>
          <a:blip r:embed="rId9"/>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4" r:id="rId1"/>
    <p:sldLayoutId id="2147483796" r:id="rId2"/>
    <p:sldLayoutId id="2147483797" r:id="rId3"/>
    <p:sldLayoutId id="2147483808" r:id="rId4"/>
    <p:sldLayoutId id="2147483809" r:id="rId5"/>
    <p:sldLayoutId id="2147483810" r:id="rId6"/>
  </p:sldLayoutIdLst>
  <p:timing>
    <p:tnLst>
      <p:par>
        <p:cTn id="1" dur="indefinite" restart="never" nodeType="tmRoot"/>
      </p:par>
    </p:tnLst>
  </p:timing>
  <p:hf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a:srcRect l="19609" t="20410" r="5469" b="9277"/>
          <a:stretch>
            <a:fillRect/>
          </a:stretch>
        </p:blipFill>
        <p:spPr bwMode="auto">
          <a:xfrm>
            <a:off x="0" y="0"/>
            <a:ext cx="9134475" cy="6858000"/>
          </a:xfrm>
          <a:prstGeom prst="rect">
            <a:avLst/>
          </a:prstGeom>
          <a:noFill/>
          <a:ln w="9525">
            <a:noFill/>
            <a:miter lim="800000"/>
            <a:headEnd/>
            <a:tailEnd/>
          </a:ln>
        </p:spPr>
      </p:pic>
      <p:pic>
        <p:nvPicPr>
          <p:cNvPr id="3075" name="Picture 156" descr="tata-trans-new"/>
          <p:cNvPicPr>
            <a:picLocks noChangeAspect="1" noChangeArrowheads="1"/>
          </p:cNvPicPr>
          <p:nvPr/>
        </p:nvPicPr>
        <p:blipFill>
          <a:blip r:embed="rId4"/>
          <a:srcRect/>
          <a:stretch>
            <a:fillRect/>
          </a:stretch>
        </p:blipFill>
        <p:spPr bwMode="auto">
          <a:xfrm>
            <a:off x="8229600" y="428625"/>
            <a:ext cx="466725" cy="430213"/>
          </a:xfrm>
          <a:prstGeom prst="rect">
            <a:avLst/>
          </a:prstGeom>
          <a:noFill/>
          <a:ln w="9525">
            <a:noFill/>
            <a:miter lim="800000"/>
            <a:headEnd/>
            <a:tailEnd/>
          </a:ln>
        </p:spPr>
      </p:pic>
      <p:sp>
        <p:nvSpPr>
          <p:cNvPr id="3076"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98" r:id="rId1"/>
  </p:sldLayoutIdLst>
  <p:hf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3"/>
          <a:srcRect l="19609" t="20410" r="5391" b="8757"/>
          <a:stretch>
            <a:fillRect/>
          </a:stretch>
        </p:blipFill>
        <p:spPr bwMode="auto">
          <a:xfrm>
            <a:off x="0" y="0"/>
            <a:ext cx="9144000" cy="6908800"/>
          </a:xfrm>
          <a:prstGeom prst="rect">
            <a:avLst/>
          </a:prstGeom>
          <a:noFill/>
          <a:ln w="9525">
            <a:noFill/>
            <a:miter lim="800000"/>
            <a:headEnd/>
            <a:tailEnd/>
          </a:ln>
        </p:spPr>
      </p:pic>
      <p:pic>
        <p:nvPicPr>
          <p:cNvPr id="4099" name="Picture 156" descr="tata-trans-new"/>
          <p:cNvPicPr>
            <a:picLocks noChangeAspect="1" noChangeArrowheads="1"/>
          </p:cNvPicPr>
          <p:nvPr/>
        </p:nvPicPr>
        <p:blipFill>
          <a:blip r:embed="rId4"/>
          <a:srcRect/>
          <a:stretch>
            <a:fillRect/>
          </a:stretch>
        </p:blipFill>
        <p:spPr bwMode="auto">
          <a:xfrm>
            <a:off x="8229600" y="428625"/>
            <a:ext cx="466725" cy="430213"/>
          </a:xfrm>
          <a:prstGeom prst="rect">
            <a:avLst/>
          </a:prstGeom>
          <a:noFill/>
          <a:ln w="9525">
            <a:noFill/>
            <a:miter lim="800000"/>
            <a:headEnd/>
            <a:tailEnd/>
          </a:ln>
        </p:spPr>
      </p:pic>
      <p:sp>
        <p:nvSpPr>
          <p:cNvPr id="4100"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99" r:id="rId1"/>
  </p:sldLayoutIdLst>
  <p:hf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3"/>
          <a:srcRect l="19531" t="20410" r="5391" b="9375"/>
          <a:stretch>
            <a:fillRect/>
          </a:stretch>
        </p:blipFill>
        <p:spPr bwMode="auto">
          <a:xfrm>
            <a:off x="-9525" y="0"/>
            <a:ext cx="9153525" cy="6848475"/>
          </a:xfrm>
          <a:prstGeom prst="rect">
            <a:avLst/>
          </a:prstGeom>
          <a:noFill/>
          <a:ln w="9525">
            <a:noFill/>
            <a:miter lim="800000"/>
            <a:headEnd/>
            <a:tailEnd/>
          </a:ln>
        </p:spPr>
      </p:pic>
      <p:pic>
        <p:nvPicPr>
          <p:cNvPr id="5123" name="Picture 156" descr="tata-trans-new"/>
          <p:cNvPicPr>
            <a:picLocks noChangeAspect="1" noChangeArrowheads="1"/>
          </p:cNvPicPr>
          <p:nvPr/>
        </p:nvPicPr>
        <p:blipFill>
          <a:blip r:embed="rId4"/>
          <a:srcRect/>
          <a:stretch>
            <a:fillRect/>
          </a:stretch>
        </p:blipFill>
        <p:spPr bwMode="auto">
          <a:xfrm>
            <a:off x="8229600" y="428625"/>
            <a:ext cx="466725" cy="430213"/>
          </a:xfrm>
          <a:prstGeom prst="rect">
            <a:avLst/>
          </a:prstGeom>
          <a:noFill/>
          <a:ln w="9525">
            <a:noFill/>
            <a:miter lim="800000"/>
            <a:headEnd/>
            <a:tailEnd/>
          </a:ln>
        </p:spPr>
      </p:pic>
      <p:sp>
        <p:nvSpPr>
          <p:cNvPr id="5124"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800" r:id="rId1"/>
  </p:sldLayoutIdLst>
  <p:hf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srcRect l="19609" t="20410" r="5391" b="9277"/>
          <a:stretch>
            <a:fillRect/>
          </a:stretch>
        </p:blipFill>
        <p:spPr bwMode="auto">
          <a:xfrm>
            <a:off x="0" y="0"/>
            <a:ext cx="9144000" cy="6858000"/>
          </a:xfrm>
          <a:prstGeom prst="rect">
            <a:avLst/>
          </a:prstGeom>
          <a:noFill/>
          <a:ln w="9525">
            <a:noFill/>
            <a:miter lim="800000"/>
            <a:headEnd/>
            <a:tailEnd/>
          </a:ln>
        </p:spPr>
      </p:pic>
      <p:sp>
        <p:nvSpPr>
          <p:cNvPr id="4" name="TextBox 3"/>
          <p:cNvSpPr txBox="1"/>
          <p:nvPr/>
        </p:nvSpPr>
        <p:spPr>
          <a:xfrm>
            <a:off x="295275" y="3248025"/>
            <a:ext cx="8239125" cy="554038"/>
          </a:xfrm>
          <a:prstGeom prst="rect">
            <a:avLst/>
          </a:prstGeom>
          <a:noFill/>
        </p:spPr>
        <p:txBody>
          <a:bodyPr>
            <a:spAutoFit/>
          </a:bodyPr>
          <a:lstStyle/>
          <a:p>
            <a:pPr fontAlgn="auto">
              <a:spcAft>
                <a:spcPts val="0"/>
              </a:spcAft>
              <a:defRPr/>
            </a:pPr>
            <a:r>
              <a:rPr lang="en-US" sz="3000" dirty="0">
                <a:solidFill>
                  <a:schemeClr val="bg1"/>
                </a:solidFill>
                <a:latin typeface="Myriad Pro" pitchFamily="34" charset="0"/>
                <a:ea typeface="+mj-ea"/>
                <a:cs typeface="+mj-cs"/>
              </a:rPr>
              <a:t>Thank You</a:t>
            </a:r>
          </a:p>
        </p:txBody>
      </p:sp>
    </p:spTree>
  </p:cSld>
  <p:clrMap bg1="lt1" tx1="dk1" bg2="lt2" tx2="dk2" accent1="accent1" accent2="accent2" accent3="accent3" accent4="accent4" accent5="accent5" accent6="accent6" hlink="hlink" folHlink="folHlink"/>
  <p:sldLayoutIdLst>
    <p:sldLayoutId id="2147483805" r:id="rId1"/>
  </p:sldLayoutIdLst>
  <p:hf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3"/>
          <a:srcRect l="19609" t="20410" r="5391" b="8757"/>
          <a:stretch>
            <a:fillRect/>
          </a:stretch>
        </p:blipFill>
        <p:spPr bwMode="auto">
          <a:xfrm>
            <a:off x="0" y="0"/>
            <a:ext cx="9144000" cy="6908800"/>
          </a:xfrm>
          <a:prstGeom prst="rect">
            <a:avLst/>
          </a:prstGeom>
          <a:noFill/>
          <a:ln w="9525">
            <a:noFill/>
            <a:miter lim="800000"/>
            <a:headEnd/>
            <a:tailEnd/>
          </a:ln>
        </p:spPr>
      </p:pic>
      <p:sp>
        <p:nvSpPr>
          <p:cNvPr id="7171"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801" r:id="rId1"/>
  </p:sldLayoutIdLst>
  <p:hf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3"/>
          <p:cNvPicPr>
            <a:picLocks noChangeAspect="1" noChangeArrowheads="1"/>
          </p:cNvPicPr>
          <p:nvPr/>
        </p:nvPicPr>
        <p:blipFill>
          <a:blip r:embed="rId4"/>
          <a:srcRect l="19376" t="20410" r="5469" b="9375"/>
          <a:stretch>
            <a:fillRect/>
          </a:stretch>
        </p:blipFill>
        <p:spPr bwMode="auto">
          <a:xfrm>
            <a:off x="-28575" y="0"/>
            <a:ext cx="9163050" cy="6848475"/>
          </a:xfrm>
          <a:prstGeom prst="rect">
            <a:avLst/>
          </a:prstGeom>
          <a:noFill/>
          <a:ln w="9525">
            <a:noFill/>
            <a:miter lim="800000"/>
            <a:headEnd/>
            <a:tailEnd/>
          </a:ln>
        </p:spPr>
      </p:pic>
      <p:sp>
        <p:nvSpPr>
          <p:cNvPr id="8195"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6"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defRPr>
            </a:lvl1pPr>
          </a:lstStyle>
          <a:p>
            <a:pPr>
              <a:defRPr/>
            </a:pPr>
            <a:fld id="{D88B14FB-466E-4B13-9128-C41F192EC3AD}" type="slidenum">
              <a:rPr lang="en-US"/>
              <a:pPr>
                <a:defRPr/>
              </a:pPr>
              <a:t>‹#›</a:t>
            </a:fld>
            <a:endParaRPr lang="en-US" dirty="0"/>
          </a:p>
        </p:txBody>
      </p:sp>
      <p:pic>
        <p:nvPicPr>
          <p:cNvPr id="8198" name="Picture 15" descr="Corporate Research Logo"/>
          <p:cNvPicPr>
            <a:picLocks noChangeAspect="1" noChangeArrowheads="1"/>
          </p:cNvPicPr>
          <p:nvPr userDrawn="1"/>
        </p:nvPicPr>
        <p:blipFill>
          <a:blip r:embed="rId5"/>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6" r:id="rId1"/>
    <p:sldLayoutId id="2147483802" r:id="rId2"/>
  </p:sldLayoutIdLst>
  <p:timing>
    <p:tnLst>
      <p:par>
        <p:cTn id="1" dur="indefinite" restart="never" nodeType="tmRoot"/>
      </p:par>
    </p:tnLst>
  </p:timing>
  <p:hf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228600" y="228600"/>
            <a:ext cx="381000" cy="2286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p:nvSpPr>
        <p:spPr>
          <a:xfrm>
            <a:off x="152400" y="304800"/>
            <a:ext cx="152400" cy="152400"/>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p:nvSpPr>
        <p:spPr>
          <a:xfrm>
            <a:off x="1066800" y="2971800"/>
            <a:ext cx="533400" cy="381000"/>
          </a:xfrm>
          <a:prstGeom prst="rect">
            <a:avLst/>
          </a:prstGeom>
          <a:solidFill>
            <a:srgbClr val="6DCFF6"/>
          </a:solidFill>
          <a:ln w="12700">
            <a:solidFill>
              <a:srgbClr val="B9AFA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pic>
        <p:nvPicPr>
          <p:cNvPr id="9221" name="Picture 3"/>
          <p:cNvPicPr>
            <a:picLocks noChangeAspect="1" noChangeArrowheads="1"/>
          </p:cNvPicPr>
          <p:nvPr/>
        </p:nvPicPr>
        <p:blipFill>
          <a:blip r:embed="rId4"/>
          <a:srcRect l="19376" t="20410" r="5469" b="9375"/>
          <a:stretch>
            <a:fillRect/>
          </a:stretch>
        </p:blipFill>
        <p:spPr bwMode="auto">
          <a:xfrm>
            <a:off x="-28575" y="0"/>
            <a:ext cx="9172575" cy="6848475"/>
          </a:xfrm>
          <a:prstGeom prst="rect">
            <a:avLst/>
          </a:prstGeom>
          <a:noFill/>
          <a:ln w="9525">
            <a:noFill/>
            <a:miter lim="800000"/>
            <a:headEnd/>
            <a:tailEnd/>
          </a:ln>
        </p:spPr>
      </p:pic>
      <p:sp>
        <p:nvSpPr>
          <p:cNvPr id="9222" name="Title Placeholder 1"/>
          <p:cNvSpPr>
            <a:spLocks noGrp="1"/>
          </p:cNvSpPr>
          <p:nvPr>
            <p:ph type="title"/>
          </p:nvPr>
        </p:nvSpPr>
        <p:spPr bwMode="auto">
          <a:xfrm>
            <a:off x="1271588" y="114300"/>
            <a:ext cx="7634287"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3" name="Text Placeholder 2"/>
          <p:cNvSpPr>
            <a:spLocks noGrp="1"/>
          </p:cNvSpPr>
          <p:nvPr>
            <p:ph type="body" idx="1"/>
          </p:nvPr>
        </p:nvSpPr>
        <p:spPr bwMode="auto">
          <a:xfrm>
            <a:off x="365125" y="904875"/>
            <a:ext cx="847407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Rectangle 71"/>
          <p:cNvSpPr txBox="1">
            <a:spLocks noChangeArrowheads="1"/>
          </p:cNvSpPr>
          <p:nvPr/>
        </p:nvSpPr>
        <p:spPr bwMode="auto">
          <a:xfrm>
            <a:off x="8205788" y="6324600"/>
            <a:ext cx="663575"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8551937D-B81A-492C-83E6-5A243A0E401E}" type="slidenum">
              <a:rPr lang="en-US" sz="1200" smtClean="0">
                <a:solidFill>
                  <a:srgbClr val="000000"/>
                </a:solidFill>
                <a:latin typeface="Myriad Pro"/>
              </a:rPr>
              <a:pPr algn="r" fontAlgn="auto">
                <a:spcBef>
                  <a:spcPts val="0"/>
                </a:spcBef>
                <a:spcAft>
                  <a:spcPts val="0"/>
                </a:spcAft>
                <a:defRPr/>
              </a:pPr>
              <a:t>‹#›</a:t>
            </a:fld>
            <a:endParaRPr lang="en-US" sz="1200" dirty="0">
              <a:solidFill>
                <a:srgbClr val="000000"/>
              </a:solidFill>
              <a:latin typeface="Myriad Pro"/>
            </a:endParaRPr>
          </a:p>
        </p:txBody>
      </p:sp>
    </p:spTree>
  </p:cSld>
  <p:clrMap bg1="lt1" tx1="dk1" bg2="lt2" tx2="dk2" accent1="accent1" accent2="accent2" accent3="accent3" accent4="accent4" accent5="accent5" accent6="accent6" hlink="hlink" folHlink="folHlink"/>
  <p:sldLayoutIdLst>
    <p:sldLayoutId id="2147483807" r:id="rId1"/>
    <p:sldLayoutId id="2147483803" r:id="rId2"/>
  </p:sldLayoutIdLst>
  <p:hf hdr="0" ftr="0" dt="0"/>
  <p:txStyles>
    <p:titleStyle>
      <a:lvl1pPr algn="l"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lang="en-US" sz="2200" kern="1200" dirty="0">
          <a:solidFill>
            <a:schemeClr val="bg2"/>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lang="en-US" sz="2200" kern="1200" dirty="0">
          <a:solidFill>
            <a:schemeClr val="bg2"/>
          </a:solidFill>
          <a:latin typeface="Myriad Pro"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2.xml"/><Relationship Id="rId7" Type="http://schemas.openxmlformats.org/officeDocument/2006/relationships/diagramColors" Target="../diagrams/colors1.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mailto:aditi.royghatak@tcs.com" TargetMode="External"/><Relationship Id="rId2" Type="http://schemas.openxmlformats.org/officeDocument/2006/relationships/hyperlink" Target="mailto:Sswati.malaker@tcs.com"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Microsoft_Excel_97-2003_Worksheet1.xls"/><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444875"/>
            <a:ext cx="8420100" cy="685800"/>
          </a:xfrm>
        </p:spPr>
        <p:txBody>
          <a:bodyPr rtlCol="0">
            <a:noAutofit/>
          </a:bodyPr>
          <a:lstStyle/>
          <a:p>
            <a:pPr eaLnBrk="1" fontAlgn="auto" hangingPunct="1">
              <a:spcBef>
                <a:spcPts val="0"/>
              </a:spcBef>
              <a:spcAft>
                <a:spcPts val="0"/>
              </a:spcAft>
              <a:defRPr/>
            </a:pPr>
            <a:r>
              <a:rPr sz="2400" b="1" kern="0" dirty="0" smtClean="0">
                <a:latin typeface="+mj-lt"/>
                <a:ea typeface="+mj-ea"/>
                <a:cs typeface="+mj-cs"/>
              </a:rPr>
              <a:t>IBM Hi Tech Competitor Intelligence Report</a:t>
            </a:r>
            <a:endParaRPr sz="3600" dirty="0">
              <a:latin typeface="+mj-lt"/>
            </a:endParaRPr>
          </a:p>
        </p:txBody>
      </p:sp>
      <p:sp>
        <p:nvSpPr>
          <p:cNvPr id="14339" name="Subtitle 2"/>
          <p:cNvSpPr>
            <a:spLocks noGrp="1"/>
          </p:cNvSpPr>
          <p:nvPr>
            <p:ph type="subTitle" idx="1"/>
          </p:nvPr>
        </p:nvSpPr>
        <p:spPr>
          <a:xfrm>
            <a:off x="228600" y="4343400"/>
            <a:ext cx="8439150" cy="609600"/>
          </a:xfrm>
        </p:spPr>
        <p:txBody>
          <a:bodyPr/>
          <a:lstStyle/>
          <a:p>
            <a:pPr eaLnBrk="1" hangingPunct="1">
              <a:lnSpc>
                <a:spcPct val="115000"/>
              </a:lnSpc>
              <a:spcBef>
                <a:spcPct val="0"/>
              </a:spcBef>
            </a:pPr>
            <a:r>
              <a:rPr sz="2000" smtClean="0">
                <a:latin typeface="+mj-lt"/>
              </a:rPr>
              <a:t>Research &amp; Analysis Desk, Corporate Marketing</a:t>
            </a:r>
          </a:p>
        </p:txBody>
      </p:sp>
      <p:sp>
        <p:nvSpPr>
          <p:cNvPr id="5" name="Rectangle 5"/>
          <p:cNvSpPr txBox="1">
            <a:spLocks noChangeArrowheads="1"/>
          </p:cNvSpPr>
          <p:nvPr/>
        </p:nvSpPr>
        <p:spPr bwMode="auto">
          <a:xfrm>
            <a:off x="228600" y="5002213"/>
            <a:ext cx="5878513" cy="855662"/>
          </a:xfrm>
          <a:prstGeom prst="rect">
            <a:avLst/>
          </a:prstGeom>
          <a:noFill/>
          <a:ln w="9525" algn="ctr">
            <a:noFill/>
            <a:miter lim="800000"/>
            <a:headEnd/>
            <a:tailEnd/>
          </a:ln>
        </p:spPr>
        <p:txBody>
          <a:bodyPr anchor="ctr">
            <a:spAutoFit/>
          </a:bodyPr>
          <a:lstStyle/>
          <a:p>
            <a:pPr>
              <a:spcBef>
                <a:spcPct val="20000"/>
              </a:spcBef>
              <a:buClr>
                <a:srgbClr val="4E84C4"/>
              </a:buClr>
              <a:defRPr/>
            </a:pPr>
            <a:r>
              <a:rPr lang="en-US" sz="1600" b="1" kern="0" dirty="0">
                <a:solidFill>
                  <a:srgbClr val="FFFFFF"/>
                </a:solidFill>
                <a:latin typeface="+mj-lt"/>
              </a:rPr>
              <a:t>CONFIDENTIAL</a:t>
            </a:r>
          </a:p>
          <a:p>
            <a:pPr>
              <a:spcBef>
                <a:spcPct val="20000"/>
              </a:spcBef>
              <a:buClr>
                <a:srgbClr val="4E84C4"/>
              </a:buClr>
              <a:defRPr/>
            </a:pPr>
            <a:endParaRPr lang="en-US" sz="1400" kern="0" dirty="0">
              <a:solidFill>
                <a:srgbClr val="FFFFFF"/>
              </a:solidFill>
              <a:latin typeface="+mj-lt"/>
            </a:endParaRPr>
          </a:p>
          <a:p>
            <a:pPr>
              <a:spcBef>
                <a:spcPct val="20000"/>
              </a:spcBef>
              <a:buClr>
                <a:srgbClr val="4E84C4"/>
              </a:buClr>
              <a:defRPr/>
            </a:pPr>
            <a:fld id="{E68E7934-1E3C-4169-B5BF-6250475FA4DE}" type="datetime4">
              <a:rPr lang="en-US" sz="1400" kern="0">
                <a:solidFill>
                  <a:srgbClr val="FFFFFF"/>
                </a:solidFill>
                <a:latin typeface="+mj-lt"/>
              </a:rPr>
              <a:pPr>
                <a:spcBef>
                  <a:spcPct val="20000"/>
                </a:spcBef>
                <a:buClr>
                  <a:srgbClr val="4E84C4"/>
                </a:buClr>
                <a:defRPr/>
              </a:pPr>
              <a:t>June 6, 2013</a:t>
            </a:fld>
            <a:endParaRPr lang="en-US" sz="1400" kern="0" dirty="0">
              <a:solidFill>
                <a:srgbClr val="FFFFFF"/>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847725" y="28575"/>
            <a:ext cx="7467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1"/>
                </a:solidFill>
                <a:effectLst/>
                <a:uLnTx/>
                <a:uFillTx/>
                <a:latin typeface="Myriad Pro" pitchFamily="34" charset="0"/>
                <a:ea typeface="+mj-ea"/>
                <a:cs typeface="+mj-cs"/>
              </a:rPr>
              <a:t>Contract Analysis: Year wise Deal distribution</a:t>
            </a:r>
          </a:p>
        </p:txBody>
      </p:sp>
      <p:sp>
        <p:nvSpPr>
          <p:cNvPr id="2098" name="AutoShape 10">
            <a:hlinkClick r:id="rId3" action="ppaction://hlinksldjump"/>
          </p:cNvPr>
          <p:cNvSpPr>
            <a:spLocks noChangeArrowheads="1"/>
          </p:cNvSpPr>
          <p:nvPr/>
        </p:nvSpPr>
        <p:spPr bwMode="auto">
          <a:xfrm>
            <a:off x="5924550" y="6443662"/>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sp>
        <p:nvSpPr>
          <p:cNvPr id="8" name="Rectangle 7"/>
          <p:cNvSpPr/>
          <p:nvPr/>
        </p:nvSpPr>
        <p:spPr>
          <a:xfrm>
            <a:off x="228600" y="4876800"/>
            <a:ext cx="8763000" cy="1295400"/>
          </a:xfrm>
          <a:prstGeom prst="rect">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Font typeface="Wingdings" pitchFamily="2" charset="2"/>
              <a:buChar char="ü"/>
            </a:pPr>
            <a:r>
              <a:rPr lang="en-US" sz="1200" b="1" dirty="0" smtClean="0">
                <a:solidFill>
                  <a:schemeClr val="tx1"/>
                </a:solidFill>
              </a:rPr>
              <a:t>In last few years the number of contracts has decreased </a:t>
            </a:r>
            <a:r>
              <a:rPr lang="en-US" sz="1200" dirty="0" smtClean="0">
                <a:solidFill>
                  <a:schemeClr val="tx1"/>
                </a:solidFill>
              </a:rPr>
              <a:t>. In 2008 and 2009 highest number of high valued deals were signed.</a:t>
            </a:r>
            <a:endParaRPr lang="en-US" sz="1200" dirty="0">
              <a:solidFill>
                <a:schemeClr val="tx1"/>
              </a:solidFill>
            </a:endParaRPr>
          </a:p>
        </p:txBody>
      </p:sp>
      <p:sp>
        <p:nvSpPr>
          <p:cNvPr id="12" name="Slide Number Placeholder 11"/>
          <p:cNvSpPr>
            <a:spLocks noGrp="1"/>
          </p:cNvSpPr>
          <p:nvPr>
            <p:ph type="sldNum" sz="quarter" idx="10"/>
          </p:nvPr>
        </p:nvSpPr>
        <p:spPr/>
        <p:txBody>
          <a:bodyPr/>
          <a:lstStyle/>
          <a:p>
            <a:pPr>
              <a:defRPr/>
            </a:pPr>
            <a:fld id="{F296D8F6-ACBD-4321-BCC2-B83E85B4DDD5}" type="slidenum">
              <a:rPr lang="en-US" smtClean="0"/>
              <a:pPr>
                <a:defRPr/>
              </a:pPr>
              <a:t>10</a:t>
            </a:fld>
            <a:endParaRPr lang="en-US" dirty="0"/>
          </a:p>
        </p:txBody>
      </p:sp>
      <p:sp>
        <p:nvSpPr>
          <p:cNvPr id="16" name="TextBox 15"/>
          <p:cNvSpPr txBox="1"/>
          <p:nvPr/>
        </p:nvSpPr>
        <p:spPr>
          <a:xfrm>
            <a:off x="2971800" y="6172200"/>
            <a:ext cx="6172200" cy="246221"/>
          </a:xfrm>
          <a:prstGeom prst="rect">
            <a:avLst/>
          </a:prstGeom>
          <a:noFill/>
        </p:spPr>
        <p:txBody>
          <a:bodyPr wrap="square" rtlCol="0">
            <a:spAutoFit/>
          </a:bodyPr>
          <a:lstStyle/>
          <a:p>
            <a:pPr marL="115888" indent="-115888">
              <a:buFont typeface="Calibri" pitchFamily="34" charset="0"/>
              <a:buChar char="*"/>
            </a:pPr>
            <a:r>
              <a:rPr lang="en-US" sz="1000" i="1" dirty="0" smtClean="0">
                <a:solidFill>
                  <a:srgbClr val="FF0000"/>
                </a:solidFill>
                <a:latin typeface="+mj-lt"/>
              </a:rPr>
              <a:t>Deals signed only in the period of </a:t>
            </a:r>
            <a:r>
              <a:rPr lang="en-US" sz="1000" b="1" i="1" dirty="0" smtClean="0">
                <a:solidFill>
                  <a:srgbClr val="FF0000"/>
                </a:solidFill>
                <a:latin typeface="+mj-lt"/>
              </a:rPr>
              <a:t>2008-2013</a:t>
            </a:r>
            <a:r>
              <a:rPr lang="en-US" sz="1000" i="1" dirty="0" smtClean="0">
                <a:solidFill>
                  <a:srgbClr val="FF0000"/>
                </a:solidFill>
                <a:latin typeface="+mj-lt"/>
              </a:rPr>
              <a:t> and found in </a:t>
            </a:r>
            <a:r>
              <a:rPr lang="en-US" sz="1000" b="1" i="1" dirty="0" smtClean="0">
                <a:solidFill>
                  <a:srgbClr val="FF0000"/>
                </a:solidFill>
                <a:latin typeface="+mj-lt"/>
              </a:rPr>
              <a:t>IDC Contract Database </a:t>
            </a:r>
            <a:r>
              <a:rPr lang="en-US" sz="1000" i="1" dirty="0" smtClean="0">
                <a:solidFill>
                  <a:srgbClr val="FF0000"/>
                </a:solidFill>
                <a:latin typeface="+mj-lt"/>
              </a:rPr>
              <a:t>were considered for the Analysis </a:t>
            </a:r>
            <a:endParaRPr lang="en-US" sz="1000" i="1" dirty="0">
              <a:solidFill>
                <a:srgbClr val="FF0000"/>
              </a:solidFill>
              <a:latin typeface="+mj-lt"/>
            </a:endParaRPr>
          </a:p>
        </p:txBody>
      </p:sp>
      <p:pic>
        <p:nvPicPr>
          <p:cNvPr id="2" name="Picture 1" descr="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463" y="914400"/>
            <a:ext cx="8387537" cy="3742695"/>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847725" y="28575"/>
            <a:ext cx="7467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1"/>
                </a:solidFill>
                <a:effectLst/>
                <a:uLnTx/>
                <a:uFillTx/>
                <a:latin typeface="Myriad Pro" pitchFamily="34" charset="0"/>
                <a:ea typeface="+mj-ea"/>
                <a:cs typeface="+mj-cs"/>
              </a:rPr>
              <a:t>Contract Analysis: Year wise Deal distribution </a:t>
            </a:r>
            <a:r>
              <a:rPr kumimoji="0" lang="en-US" sz="1800" b="1" i="1" u="none" strike="noStrike" kern="0" cap="none" spc="0" normalizeH="0" baseline="0" noProof="0" dirty="0" smtClean="0">
                <a:ln>
                  <a:noFill/>
                </a:ln>
                <a:solidFill>
                  <a:schemeClr val="bg1"/>
                </a:solidFill>
                <a:effectLst/>
                <a:uLnTx/>
                <a:uFillTx/>
                <a:latin typeface="Myriad Pro" pitchFamily="34" charset="0"/>
                <a:ea typeface="+mj-ea"/>
                <a:cs typeface="+mj-cs"/>
              </a:rPr>
              <a:t>contd..</a:t>
            </a:r>
          </a:p>
        </p:txBody>
      </p:sp>
      <p:sp>
        <p:nvSpPr>
          <p:cNvPr id="2098" name="AutoShape 10">
            <a:hlinkClick r:id="rId3" action="ppaction://hlinksldjump"/>
          </p:cNvPr>
          <p:cNvSpPr>
            <a:spLocks noChangeArrowheads="1"/>
          </p:cNvSpPr>
          <p:nvPr/>
        </p:nvSpPr>
        <p:spPr bwMode="auto">
          <a:xfrm>
            <a:off x="5924550" y="6410325"/>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sp>
        <p:nvSpPr>
          <p:cNvPr id="8" name="Rectangle 7"/>
          <p:cNvSpPr/>
          <p:nvPr/>
        </p:nvSpPr>
        <p:spPr>
          <a:xfrm>
            <a:off x="228600" y="4876800"/>
            <a:ext cx="8763000" cy="1295400"/>
          </a:xfrm>
          <a:prstGeom prst="rect">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Font typeface="Wingdings" pitchFamily="2" charset="2"/>
              <a:buChar char="ü"/>
            </a:pPr>
            <a:r>
              <a:rPr lang="en-US" sz="1200" b="1" i="1" dirty="0" smtClean="0">
                <a:solidFill>
                  <a:schemeClr val="tx1"/>
                </a:solidFill>
              </a:rPr>
              <a:t>Highest</a:t>
            </a:r>
            <a:r>
              <a:rPr lang="en-US" sz="1200" dirty="0" smtClean="0">
                <a:solidFill>
                  <a:schemeClr val="tx1"/>
                </a:solidFill>
              </a:rPr>
              <a:t> number of deals have  been signed in </a:t>
            </a:r>
            <a:r>
              <a:rPr lang="en-US" sz="1200" b="1" i="1" dirty="0" smtClean="0">
                <a:solidFill>
                  <a:schemeClr val="tx1"/>
                </a:solidFill>
              </a:rPr>
              <a:t>2009</a:t>
            </a:r>
          </a:p>
          <a:p>
            <a:pPr>
              <a:lnSpc>
                <a:spcPct val="150000"/>
              </a:lnSpc>
              <a:buFont typeface="Wingdings" pitchFamily="2" charset="2"/>
              <a:buChar char="ü"/>
            </a:pPr>
            <a:r>
              <a:rPr lang="en-US" sz="1200" dirty="0" smtClean="0">
                <a:solidFill>
                  <a:schemeClr val="tx1"/>
                </a:solidFill>
              </a:rPr>
              <a:t>Deals signed in </a:t>
            </a:r>
            <a:r>
              <a:rPr lang="en-US" sz="1200" b="1" i="1" dirty="0" smtClean="0">
                <a:solidFill>
                  <a:schemeClr val="tx1"/>
                </a:solidFill>
              </a:rPr>
              <a:t>2008</a:t>
            </a:r>
            <a:r>
              <a:rPr lang="en-US" sz="1200" dirty="0" smtClean="0">
                <a:solidFill>
                  <a:schemeClr val="tx1"/>
                </a:solidFill>
              </a:rPr>
              <a:t> has the highest average contract value. </a:t>
            </a:r>
          </a:p>
          <a:p>
            <a:pPr marL="511175" indent="-166688">
              <a:lnSpc>
                <a:spcPct val="150000"/>
              </a:lnSpc>
              <a:buFont typeface="Wingdings" pitchFamily="2" charset="2"/>
              <a:buChar char="q"/>
            </a:pPr>
            <a:r>
              <a:rPr lang="en-US" sz="1200" dirty="0" smtClean="0">
                <a:solidFill>
                  <a:schemeClr val="tx1"/>
                </a:solidFill>
              </a:rPr>
              <a:t>The </a:t>
            </a:r>
            <a:r>
              <a:rPr lang="en-US" sz="1200" b="1" i="1" dirty="0" smtClean="0">
                <a:solidFill>
                  <a:schemeClr val="tx1"/>
                </a:solidFill>
              </a:rPr>
              <a:t>costliest</a:t>
            </a:r>
            <a:r>
              <a:rPr lang="en-US" sz="1200" dirty="0" smtClean="0">
                <a:solidFill>
                  <a:schemeClr val="tx1"/>
                </a:solidFill>
              </a:rPr>
              <a:t> in the period (2008-2013) was signed in </a:t>
            </a:r>
            <a:r>
              <a:rPr lang="en-US" sz="1200" b="1" dirty="0" smtClean="0">
                <a:solidFill>
                  <a:schemeClr val="tx1"/>
                </a:solidFill>
              </a:rPr>
              <a:t>2009 . </a:t>
            </a:r>
            <a:r>
              <a:rPr lang="en-US" sz="1200" dirty="0" smtClean="0">
                <a:solidFill>
                  <a:schemeClr val="tx1"/>
                </a:solidFill>
              </a:rPr>
              <a:t>The deal worth </a:t>
            </a:r>
            <a:r>
              <a:rPr lang="en-US" sz="1200" b="1" i="1" dirty="0" smtClean="0">
                <a:solidFill>
                  <a:schemeClr val="tx1"/>
                </a:solidFill>
              </a:rPr>
              <a:t>$ 850 million </a:t>
            </a:r>
            <a:r>
              <a:rPr lang="en-US" sz="1200" dirty="0" smtClean="0">
                <a:solidFill>
                  <a:schemeClr val="tx1"/>
                </a:solidFill>
              </a:rPr>
              <a:t>was signed by </a:t>
            </a:r>
            <a:r>
              <a:rPr lang="en-US" sz="1200" dirty="0">
                <a:solidFill>
                  <a:srgbClr val="000000"/>
                </a:solidFill>
                <a:latin typeface="Lucida Grande"/>
                <a:ea typeface="Lucida Grande"/>
                <a:cs typeface="Lucida Grande"/>
              </a:rPr>
              <a:t>Equifax</a:t>
            </a:r>
            <a:r>
              <a:rPr lang="en-US" sz="1200" b="1" i="1" dirty="0" smtClean="0">
                <a:solidFill>
                  <a:schemeClr val="tx1"/>
                </a:solidFill>
              </a:rPr>
              <a:t> </a:t>
            </a:r>
            <a:r>
              <a:rPr lang="en-US" sz="1200" dirty="0" smtClean="0">
                <a:solidFill>
                  <a:schemeClr val="tx1"/>
                </a:solidFill>
              </a:rPr>
              <a:t>for 10 years</a:t>
            </a:r>
          </a:p>
        </p:txBody>
      </p:sp>
      <p:sp>
        <p:nvSpPr>
          <p:cNvPr id="12" name="Rectangle 11"/>
          <p:cNvSpPr/>
          <p:nvPr/>
        </p:nvSpPr>
        <p:spPr>
          <a:xfrm>
            <a:off x="1855181" y="3241682"/>
            <a:ext cx="365760" cy="207818"/>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971800" y="6172200"/>
            <a:ext cx="6172200" cy="246221"/>
          </a:xfrm>
          <a:prstGeom prst="rect">
            <a:avLst/>
          </a:prstGeom>
          <a:noFill/>
        </p:spPr>
        <p:txBody>
          <a:bodyPr wrap="square" rtlCol="0">
            <a:spAutoFit/>
          </a:bodyPr>
          <a:lstStyle/>
          <a:p>
            <a:pPr marL="115888" indent="-115888">
              <a:buFont typeface="Calibri" pitchFamily="34" charset="0"/>
              <a:buChar char="*"/>
            </a:pPr>
            <a:r>
              <a:rPr lang="en-US" sz="1000" i="1" dirty="0" smtClean="0">
                <a:solidFill>
                  <a:srgbClr val="FF0000"/>
                </a:solidFill>
                <a:latin typeface="+mj-lt"/>
              </a:rPr>
              <a:t>Deals signed only in the period of </a:t>
            </a:r>
            <a:r>
              <a:rPr lang="en-US" sz="1000" b="1" i="1" dirty="0" smtClean="0">
                <a:solidFill>
                  <a:srgbClr val="FF0000"/>
                </a:solidFill>
                <a:latin typeface="+mj-lt"/>
              </a:rPr>
              <a:t>2008-2013</a:t>
            </a:r>
            <a:r>
              <a:rPr lang="en-US" sz="1000" i="1" dirty="0" smtClean="0">
                <a:solidFill>
                  <a:srgbClr val="FF0000"/>
                </a:solidFill>
                <a:latin typeface="+mj-lt"/>
              </a:rPr>
              <a:t> and found in </a:t>
            </a:r>
            <a:r>
              <a:rPr lang="en-US" sz="1000" b="1" i="1" dirty="0" smtClean="0">
                <a:solidFill>
                  <a:srgbClr val="FF0000"/>
                </a:solidFill>
                <a:latin typeface="+mj-lt"/>
              </a:rPr>
              <a:t>IDC Contract Database </a:t>
            </a:r>
            <a:r>
              <a:rPr lang="en-US" sz="1000" i="1" dirty="0" smtClean="0">
                <a:solidFill>
                  <a:srgbClr val="FF0000"/>
                </a:solidFill>
                <a:latin typeface="+mj-lt"/>
              </a:rPr>
              <a:t>were considered for the Analysis </a:t>
            </a:r>
            <a:endParaRPr lang="en-US" sz="1000" i="1" dirty="0">
              <a:solidFill>
                <a:srgbClr val="FF0000"/>
              </a:solidFill>
              <a:latin typeface="+mj-lt"/>
            </a:endParaRPr>
          </a:p>
        </p:txBody>
      </p:sp>
      <p:pic>
        <p:nvPicPr>
          <p:cNvPr id="3" name="Picture 2" descr="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87791"/>
            <a:ext cx="4577791" cy="3584209"/>
          </a:xfrm>
          <a:prstGeom prst="rect">
            <a:avLst/>
          </a:prstGeom>
        </p:spPr>
      </p:pic>
      <p:pic>
        <p:nvPicPr>
          <p:cNvPr id="4" name="Picture 3" descr="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1066800"/>
            <a:ext cx="4650938" cy="3584209"/>
          </a:xfrm>
          <a:prstGeom prst="rect">
            <a:avLst/>
          </a:prstGeom>
        </p:spPr>
      </p:pic>
      <p:sp>
        <p:nvSpPr>
          <p:cNvPr id="21" name="Rectangle 20"/>
          <p:cNvSpPr/>
          <p:nvPr/>
        </p:nvSpPr>
        <p:spPr>
          <a:xfrm>
            <a:off x="1828800" y="3243180"/>
            <a:ext cx="457200" cy="228600"/>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0"/>
          </p:nvPr>
        </p:nvSpPr>
        <p:spPr/>
        <p:txBody>
          <a:bodyPr/>
          <a:lstStyle/>
          <a:p>
            <a:pPr>
              <a:defRPr/>
            </a:pPr>
            <a:fld id="{F296D8F6-ACBD-4321-BCC2-B83E85B4DDD5}" type="slidenum">
              <a:rPr lang="en-US" smtClean="0"/>
              <a:pPr>
                <a:defRPr/>
              </a:pPr>
              <a:t>11</a:t>
            </a:fld>
            <a:endParaRPr lang="en-US" dirty="0"/>
          </a:p>
        </p:txBody>
      </p:sp>
      <p:sp>
        <p:nvSpPr>
          <p:cNvPr id="13" name="Rectangle 12"/>
          <p:cNvSpPr/>
          <p:nvPr/>
        </p:nvSpPr>
        <p:spPr>
          <a:xfrm>
            <a:off x="6367377" y="3440140"/>
            <a:ext cx="457200" cy="228600"/>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847725" y="28575"/>
            <a:ext cx="7467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r>
              <a:rPr kumimoji="0" lang="en-US" sz="1800" b="1" i="0" u="none" strike="noStrike" kern="0" cap="none" spc="0" normalizeH="0" baseline="0" noProof="0" dirty="0" smtClean="0">
                <a:ln>
                  <a:noFill/>
                </a:ln>
                <a:solidFill>
                  <a:schemeClr val="bg1"/>
                </a:solidFill>
                <a:effectLst/>
                <a:uLnTx/>
                <a:uFillTx/>
                <a:latin typeface="Myriad Pro" pitchFamily="34" charset="0"/>
                <a:ea typeface="+mj-ea"/>
                <a:cs typeface="+mj-cs"/>
              </a:rPr>
              <a:t>Contract Analysis: </a:t>
            </a:r>
            <a:r>
              <a:rPr lang="en-US" b="1" kern="0" dirty="0" smtClean="0">
                <a:solidFill>
                  <a:schemeClr val="bg1"/>
                </a:solidFill>
                <a:latin typeface="Myriad Pro" pitchFamily="34" charset="0"/>
              </a:rPr>
              <a:t>Geography wise Deal distribution</a:t>
            </a:r>
          </a:p>
        </p:txBody>
      </p:sp>
      <p:sp>
        <p:nvSpPr>
          <p:cNvPr id="2098" name="AutoShape 10">
            <a:hlinkClick r:id="rId3" action="ppaction://hlinksldjump"/>
          </p:cNvPr>
          <p:cNvSpPr>
            <a:spLocks noChangeArrowheads="1"/>
          </p:cNvSpPr>
          <p:nvPr/>
        </p:nvSpPr>
        <p:spPr bwMode="auto">
          <a:xfrm>
            <a:off x="5924550" y="6410325"/>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sp>
        <p:nvSpPr>
          <p:cNvPr id="11" name="Rectangle 10"/>
          <p:cNvSpPr/>
          <p:nvPr/>
        </p:nvSpPr>
        <p:spPr>
          <a:xfrm>
            <a:off x="228600" y="4876800"/>
            <a:ext cx="8763000" cy="990600"/>
          </a:xfrm>
          <a:prstGeom prst="rect">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Font typeface="Wingdings" pitchFamily="2" charset="2"/>
              <a:buChar char="ü"/>
            </a:pPr>
            <a:r>
              <a:rPr lang="en-US" sz="1200" b="1" i="1" dirty="0" smtClean="0">
                <a:solidFill>
                  <a:schemeClr val="tx1"/>
                </a:solidFill>
              </a:rPr>
              <a:t>Highest number </a:t>
            </a:r>
            <a:r>
              <a:rPr lang="en-US" sz="1200" dirty="0" smtClean="0">
                <a:solidFill>
                  <a:schemeClr val="tx1"/>
                </a:solidFill>
              </a:rPr>
              <a:t>of deals have  been signed for </a:t>
            </a:r>
            <a:r>
              <a:rPr lang="en-US" sz="1200" b="1" i="1" dirty="0" smtClean="0">
                <a:solidFill>
                  <a:schemeClr val="tx1"/>
                </a:solidFill>
              </a:rPr>
              <a:t>Americas</a:t>
            </a:r>
          </a:p>
          <a:p>
            <a:pPr>
              <a:lnSpc>
                <a:spcPct val="150000"/>
              </a:lnSpc>
              <a:buFont typeface="Wingdings" pitchFamily="2" charset="2"/>
              <a:buChar char="ü"/>
            </a:pPr>
            <a:r>
              <a:rPr lang="en-US" sz="1200" dirty="0" smtClean="0">
                <a:solidFill>
                  <a:schemeClr val="tx1"/>
                </a:solidFill>
              </a:rPr>
              <a:t>Deals with the Global geographic scope have </a:t>
            </a:r>
            <a:r>
              <a:rPr lang="en-US" sz="1200" b="1" i="1" dirty="0" smtClean="0">
                <a:solidFill>
                  <a:schemeClr val="tx1"/>
                </a:solidFill>
              </a:rPr>
              <a:t>highest</a:t>
            </a:r>
            <a:r>
              <a:rPr lang="en-US" sz="1200" dirty="0" smtClean="0">
                <a:solidFill>
                  <a:schemeClr val="tx1"/>
                </a:solidFill>
              </a:rPr>
              <a:t> </a:t>
            </a:r>
            <a:r>
              <a:rPr lang="en-US" sz="1200" b="1" i="1" dirty="0" smtClean="0">
                <a:solidFill>
                  <a:schemeClr val="tx1"/>
                </a:solidFill>
              </a:rPr>
              <a:t>Contract value</a:t>
            </a:r>
          </a:p>
          <a:p>
            <a:pPr>
              <a:lnSpc>
                <a:spcPct val="150000"/>
              </a:lnSpc>
              <a:buFont typeface="Wingdings" pitchFamily="2" charset="2"/>
              <a:buChar char="ü"/>
            </a:pPr>
            <a:r>
              <a:rPr lang="en-US" sz="1200" dirty="0" smtClean="0">
                <a:solidFill>
                  <a:schemeClr val="tx1"/>
                </a:solidFill>
              </a:rPr>
              <a:t>Deals with the geographic scope of </a:t>
            </a:r>
            <a:r>
              <a:rPr lang="en-US" sz="1200" b="1" i="1" dirty="0" smtClean="0">
                <a:solidFill>
                  <a:schemeClr val="tx1"/>
                </a:solidFill>
              </a:rPr>
              <a:t>Asia Pacific </a:t>
            </a:r>
            <a:r>
              <a:rPr lang="en-US" sz="1200" dirty="0" smtClean="0">
                <a:solidFill>
                  <a:schemeClr val="tx1"/>
                </a:solidFill>
              </a:rPr>
              <a:t>have </a:t>
            </a:r>
            <a:r>
              <a:rPr lang="en-US" sz="1200" b="1" i="1" dirty="0" smtClean="0">
                <a:solidFill>
                  <a:schemeClr val="tx1"/>
                </a:solidFill>
              </a:rPr>
              <a:t>lowest Contract value</a:t>
            </a:r>
            <a:r>
              <a:rPr lang="en-US" sz="1200" dirty="0" smtClean="0">
                <a:solidFill>
                  <a:schemeClr val="tx1"/>
                </a:solidFill>
              </a:rPr>
              <a:t>  </a:t>
            </a:r>
            <a:endParaRPr lang="en-US" sz="1200" dirty="0">
              <a:solidFill>
                <a:schemeClr val="tx1"/>
              </a:solidFill>
            </a:endParaRPr>
          </a:p>
        </p:txBody>
      </p:sp>
      <p:sp>
        <p:nvSpPr>
          <p:cNvPr id="15" name="Slide Number Placeholder 14"/>
          <p:cNvSpPr>
            <a:spLocks noGrp="1"/>
          </p:cNvSpPr>
          <p:nvPr>
            <p:ph type="sldNum" sz="quarter" idx="10"/>
          </p:nvPr>
        </p:nvSpPr>
        <p:spPr/>
        <p:txBody>
          <a:bodyPr/>
          <a:lstStyle/>
          <a:p>
            <a:pPr>
              <a:defRPr/>
            </a:pPr>
            <a:fld id="{F296D8F6-ACBD-4321-BCC2-B83E85B4DDD5}" type="slidenum">
              <a:rPr lang="en-US" smtClean="0"/>
              <a:pPr>
                <a:defRPr/>
              </a:pPr>
              <a:t>12</a:t>
            </a:fld>
            <a:endParaRPr lang="en-US" dirty="0"/>
          </a:p>
        </p:txBody>
      </p:sp>
      <p:sp>
        <p:nvSpPr>
          <p:cNvPr id="17" name="TextBox 16"/>
          <p:cNvSpPr txBox="1"/>
          <p:nvPr/>
        </p:nvSpPr>
        <p:spPr>
          <a:xfrm>
            <a:off x="2971800" y="6172200"/>
            <a:ext cx="6172200" cy="246221"/>
          </a:xfrm>
          <a:prstGeom prst="rect">
            <a:avLst/>
          </a:prstGeom>
          <a:noFill/>
        </p:spPr>
        <p:txBody>
          <a:bodyPr wrap="square" rtlCol="0">
            <a:spAutoFit/>
          </a:bodyPr>
          <a:lstStyle/>
          <a:p>
            <a:pPr marL="115888" indent="-115888">
              <a:buFont typeface="Calibri" pitchFamily="34" charset="0"/>
              <a:buChar char="*"/>
            </a:pPr>
            <a:r>
              <a:rPr lang="en-US" sz="1000" i="1" dirty="0" smtClean="0">
                <a:solidFill>
                  <a:srgbClr val="FF0000"/>
                </a:solidFill>
                <a:latin typeface="+mj-lt"/>
              </a:rPr>
              <a:t>Deals signed only in the period of </a:t>
            </a:r>
            <a:r>
              <a:rPr lang="en-US" sz="1000" b="1" i="1" dirty="0" smtClean="0">
                <a:solidFill>
                  <a:srgbClr val="FF0000"/>
                </a:solidFill>
                <a:latin typeface="+mj-lt"/>
              </a:rPr>
              <a:t>2008-2013 </a:t>
            </a:r>
            <a:r>
              <a:rPr lang="en-US" sz="1000" i="1" dirty="0" smtClean="0">
                <a:solidFill>
                  <a:srgbClr val="FF0000"/>
                </a:solidFill>
                <a:latin typeface="+mj-lt"/>
              </a:rPr>
              <a:t>and found in </a:t>
            </a:r>
            <a:r>
              <a:rPr lang="en-US" sz="1000" b="1" i="1" dirty="0" smtClean="0">
                <a:solidFill>
                  <a:srgbClr val="FF0000"/>
                </a:solidFill>
                <a:latin typeface="+mj-lt"/>
              </a:rPr>
              <a:t>IDC Contract Database </a:t>
            </a:r>
            <a:r>
              <a:rPr lang="en-US" sz="1000" i="1" dirty="0" smtClean="0">
                <a:solidFill>
                  <a:srgbClr val="FF0000"/>
                </a:solidFill>
                <a:latin typeface="+mj-lt"/>
              </a:rPr>
              <a:t>were considered for the Analysis </a:t>
            </a:r>
            <a:endParaRPr lang="en-US" sz="1000" i="1" dirty="0">
              <a:solidFill>
                <a:srgbClr val="FF0000"/>
              </a:solidFill>
              <a:latin typeface="+mj-lt"/>
            </a:endParaRPr>
          </a:p>
        </p:txBody>
      </p:sp>
      <p:pic>
        <p:nvPicPr>
          <p:cNvPr id="2" name="Picture 1" descr="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5452" y="1063960"/>
            <a:ext cx="4498548" cy="3127040"/>
          </a:xfrm>
          <a:prstGeom prst="rect">
            <a:avLst/>
          </a:prstGeom>
        </p:spPr>
      </p:pic>
      <p:pic>
        <p:nvPicPr>
          <p:cNvPr id="3" name="Picture 2" descr="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066800"/>
            <a:ext cx="4724085" cy="312704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847725" y="28575"/>
            <a:ext cx="7467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r>
              <a:rPr kumimoji="0" lang="en-US" sz="1800" b="1" i="0" u="none" strike="noStrike" kern="0" cap="none" spc="0" normalizeH="0" baseline="0" noProof="0" dirty="0" smtClean="0">
                <a:ln>
                  <a:noFill/>
                </a:ln>
                <a:solidFill>
                  <a:schemeClr val="bg1"/>
                </a:solidFill>
                <a:effectLst/>
                <a:uLnTx/>
                <a:uFillTx/>
                <a:latin typeface="Myriad Pro" pitchFamily="34" charset="0"/>
                <a:ea typeface="+mj-ea"/>
                <a:cs typeface="+mj-cs"/>
              </a:rPr>
              <a:t>Contract Analysis: </a:t>
            </a:r>
            <a:r>
              <a:rPr lang="en-US" b="1" kern="0" dirty="0" smtClean="0">
                <a:solidFill>
                  <a:schemeClr val="bg1"/>
                </a:solidFill>
                <a:latin typeface="Myriad Pro" pitchFamily="34" charset="0"/>
              </a:rPr>
              <a:t>Pricing Methodology wise Deal distribution</a:t>
            </a:r>
          </a:p>
        </p:txBody>
      </p:sp>
      <p:sp>
        <p:nvSpPr>
          <p:cNvPr id="2098" name="AutoShape 10">
            <a:hlinkClick r:id="rId3" action="ppaction://hlinksldjump"/>
          </p:cNvPr>
          <p:cNvSpPr>
            <a:spLocks noChangeArrowheads="1"/>
          </p:cNvSpPr>
          <p:nvPr/>
        </p:nvSpPr>
        <p:spPr bwMode="auto">
          <a:xfrm>
            <a:off x="5924550" y="6410325"/>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sp>
        <p:nvSpPr>
          <p:cNvPr id="11" name="Rectangle 10"/>
          <p:cNvSpPr/>
          <p:nvPr/>
        </p:nvSpPr>
        <p:spPr>
          <a:xfrm>
            <a:off x="228600" y="4876800"/>
            <a:ext cx="8763000" cy="685800"/>
          </a:xfrm>
          <a:prstGeom prst="rect">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Font typeface="Wingdings" pitchFamily="2" charset="2"/>
              <a:buChar char="ü"/>
            </a:pPr>
            <a:r>
              <a:rPr lang="en-US" sz="1200" b="1" i="1" dirty="0" smtClean="0">
                <a:solidFill>
                  <a:schemeClr val="tx1"/>
                </a:solidFill>
              </a:rPr>
              <a:t>Fixed Price </a:t>
            </a:r>
            <a:r>
              <a:rPr lang="en-US" sz="1200" dirty="0" smtClean="0">
                <a:solidFill>
                  <a:schemeClr val="tx1"/>
                </a:solidFill>
              </a:rPr>
              <a:t>is the most used pricing practice for IBM Hi Tech</a:t>
            </a:r>
            <a:endParaRPr lang="en-US" sz="1200" b="1" dirty="0" smtClean="0">
              <a:solidFill>
                <a:schemeClr val="tx1"/>
              </a:solidFill>
            </a:endParaRPr>
          </a:p>
          <a:p>
            <a:pPr>
              <a:lnSpc>
                <a:spcPct val="150000"/>
              </a:lnSpc>
              <a:buFont typeface="Wingdings" pitchFamily="2" charset="2"/>
              <a:buChar char="ü"/>
            </a:pPr>
            <a:r>
              <a:rPr lang="en-US" sz="1200" b="1" i="1" dirty="0" smtClean="0">
                <a:solidFill>
                  <a:schemeClr val="tx1"/>
                </a:solidFill>
              </a:rPr>
              <a:t>Combinational</a:t>
            </a:r>
            <a:r>
              <a:rPr lang="en-US" sz="1200" dirty="0" smtClean="0">
                <a:solidFill>
                  <a:schemeClr val="tx1"/>
                </a:solidFill>
              </a:rPr>
              <a:t> Pricing ,which are used only in 33%  contracts, carries around 50% of total contracts value.</a:t>
            </a:r>
            <a:endParaRPr lang="en-US" sz="1200" dirty="0">
              <a:solidFill>
                <a:schemeClr val="tx1"/>
              </a:solidFill>
            </a:endParaRPr>
          </a:p>
        </p:txBody>
      </p:sp>
      <p:sp>
        <p:nvSpPr>
          <p:cNvPr id="13" name="Slide Number Placeholder 12"/>
          <p:cNvSpPr>
            <a:spLocks noGrp="1"/>
          </p:cNvSpPr>
          <p:nvPr>
            <p:ph type="sldNum" sz="quarter" idx="10"/>
          </p:nvPr>
        </p:nvSpPr>
        <p:spPr/>
        <p:txBody>
          <a:bodyPr/>
          <a:lstStyle/>
          <a:p>
            <a:pPr>
              <a:defRPr/>
            </a:pPr>
            <a:fld id="{F296D8F6-ACBD-4321-BCC2-B83E85B4DDD5}" type="slidenum">
              <a:rPr lang="en-US" smtClean="0"/>
              <a:pPr>
                <a:defRPr/>
              </a:pPr>
              <a:t>13</a:t>
            </a:fld>
            <a:endParaRPr lang="en-US" dirty="0"/>
          </a:p>
        </p:txBody>
      </p:sp>
      <p:sp>
        <p:nvSpPr>
          <p:cNvPr id="18" name="TextBox 17"/>
          <p:cNvSpPr txBox="1"/>
          <p:nvPr/>
        </p:nvSpPr>
        <p:spPr>
          <a:xfrm>
            <a:off x="2971800" y="6172200"/>
            <a:ext cx="6172200" cy="246221"/>
          </a:xfrm>
          <a:prstGeom prst="rect">
            <a:avLst/>
          </a:prstGeom>
          <a:noFill/>
        </p:spPr>
        <p:txBody>
          <a:bodyPr wrap="square" rtlCol="0">
            <a:spAutoFit/>
          </a:bodyPr>
          <a:lstStyle/>
          <a:p>
            <a:pPr marL="115888" indent="-115888">
              <a:buFont typeface="Calibri" pitchFamily="34" charset="0"/>
              <a:buChar char="*"/>
            </a:pPr>
            <a:r>
              <a:rPr lang="en-US" sz="1000" i="1" dirty="0" smtClean="0">
                <a:solidFill>
                  <a:srgbClr val="FF0000"/>
                </a:solidFill>
                <a:latin typeface="+mj-lt"/>
              </a:rPr>
              <a:t>Deals signed only in the period of </a:t>
            </a:r>
            <a:r>
              <a:rPr lang="en-US" sz="1000" b="1" i="1" dirty="0" smtClean="0">
                <a:solidFill>
                  <a:srgbClr val="FF0000"/>
                </a:solidFill>
                <a:latin typeface="+mj-lt"/>
              </a:rPr>
              <a:t>2008-2013</a:t>
            </a:r>
            <a:r>
              <a:rPr lang="en-US" sz="1000" i="1" dirty="0" smtClean="0">
                <a:solidFill>
                  <a:srgbClr val="FF0000"/>
                </a:solidFill>
                <a:latin typeface="+mj-lt"/>
              </a:rPr>
              <a:t> and found in </a:t>
            </a:r>
            <a:r>
              <a:rPr lang="en-US" sz="1000" b="1" i="1" dirty="0" smtClean="0">
                <a:solidFill>
                  <a:srgbClr val="FF0000"/>
                </a:solidFill>
                <a:latin typeface="+mj-lt"/>
              </a:rPr>
              <a:t>IDC Contract Database </a:t>
            </a:r>
            <a:r>
              <a:rPr lang="en-US" sz="1000" i="1" dirty="0" smtClean="0">
                <a:solidFill>
                  <a:srgbClr val="FF0000"/>
                </a:solidFill>
                <a:latin typeface="+mj-lt"/>
              </a:rPr>
              <a:t>were considered for the Analysis </a:t>
            </a:r>
            <a:endParaRPr lang="en-US" sz="1000" i="1" dirty="0">
              <a:solidFill>
                <a:srgbClr val="FF0000"/>
              </a:solidFill>
              <a:latin typeface="+mj-lt"/>
            </a:endParaRPr>
          </a:p>
        </p:txBody>
      </p:sp>
      <p:pic>
        <p:nvPicPr>
          <p:cNvPr id="2" name="Picture 1" descr="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990600"/>
            <a:ext cx="4407114" cy="3200187"/>
          </a:xfrm>
          <a:prstGeom prst="rect">
            <a:avLst/>
          </a:prstGeom>
        </p:spPr>
      </p:pic>
      <p:pic>
        <p:nvPicPr>
          <p:cNvPr id="3" name="Picture 2" descr="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3734" y="981315"/>
            <a:ext cx="4778946" cy="3206282"/>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063" name="Group 175"/>
          <p:cNvGraphicFramePr>
            <a:graphicFrameLocks noGrp="1"/>
          </p:cNvGraphicFramePr>
          <p:nvPr>
            <p:ph idx="1"/>
            <p:extLst>
              <p:ext uri="{D42A27DB-BD31-4B8C-83A1-F6EECF244321}">
                <p14:modId xmlns:p14="http://schemas.microsoft.com/office/powerpoint/2010/main" val="1897481269"/>
              </p:ext>
            </p:extLst>
          </p:nvPr>
        </p:nvGraphicFramePr>
        <p:xfrm>
          <a:off x="304800" y="762000"/>
          <a:ext cx="8426451" cy="5343144"/>
        </p:xfrm>
        <a:graphic>
          <a:graphicData uri="http://schemas.openxmlformats.org/drawingml/2006/table">
            <a:tbl>
              <a:tblPr firstRow="1">
                <a:tableStyleId>{5C22544A-7EE6-4342-B048-85BDC9FD1C3A}</a:tableStyleId>
              </a:tblPr>
              <a:tblGrid>
                <a:gridCol w="1828800"/>
                <a:gridCol w="3352800"/>
                <a:gridCol w="3244851"/>
              </a:tblGrid>
              <a:tr h="180975">
                <a:tc>
                  <a:txBody>
                    <a:bodyPr/>
                    <a:lstStyle/>
                    <a:p>
                      <a:pPr marL="169863" marR="0" lvl="0" indent="-169863" algn="l" defTabSz="914400" rtl="0" eaLnBrk="0" fontAlgn="base" latinLnBrk="0" hangingPunct="0">
                        <a:lnSpc>
                          <a:spcPct val="100000"/>
                        </a:lnSpc>
                        <a:spcBef>
                          <a:spcPct val="20000"/>
                        </a:spcBef>
                        <a:spcAft>
                          <a:spcPct val="0"/>
                        </a:spcAft>
                        <a:buClrTx/>
                        <a:buSzTx/>
                        <a:buFontTx/>
                        <a:buNone/>
                        <a:tabLst/>
                      </a:pPr>
                      <a:r>
                        <a:rPr kumimoji="0" lang="en-US" sz="1100" u="none" strike="noStrike" cap="none" normalizeH="0" baseline="0" dirty="0" smtClean="0">
                          <a:ln>
                            <a:noFill/>
                          </a:ln>
                          <a:effectLst/>
                          <a:latin typeface="Arial"/>
                          <a:cs typeface="Arial"/>
                        </a:rPr>
                        <a:t>Sub Segments</a:t>
                      </a:r>
                      <a:endParaRPr kumimoji="0" lang="en-US" sz="1100" b="1" i="0" u="none" strike="noStrike" cap="none" normalizeH="0" baseline="0" dirty="0" smtClean="0">
                        <a:ln>
                          <a:noFill/>
                        </a:ln>
                        <a:solidFill>
                          <a:schemeClr val="bg1"/>
                        </a:solidFill>
                        <a:effectLst/>
                        <a:latin typeface="Arial"/>
                        <a:ea typeface="+mn-ea"/>
                        <a:cs typeface="Arial"/>
                      </a:endParaRPr>
                    </a:p>
                  </a:txBody>
                  <a:tcPr horzOverflow="overflow"/>
                </a:tc>
                <a:tc>
                  <a:txBody>
                    <a:bodyPr/>
                    <a:lstStyle/>
                    <a:p>
                      <a:pPr marL="169863" marR="0" lvl="0" indent="-169863" algn="l" defTabSz="914400" rtl="0" eaLnBrk="0" fontAlgn="base" latinLnBrk="0" hangingPunct="0">
                        <a:lnSpc>
                          <a:spcPct val="100000"/>
                        </a:lnSpc>
                        <a:spcBef>
                          <a:spcPct val="20000"/>
                        </a:spcBef>
                        <a:spcAft>
                          <a:spcPct val="0"/>
                        </a:spcAft>
                        <a:buClrTx/>
                        <a:buSzTx/>
                        <a:buFontTx/>
                        <a:buNone/>
                        <a:tabLst/>
                      </a:pPr>
                      <a:r>
                        <a:rPr kumimoji="0" lang="en-US" sz="1100" u="none" strike="noStrike" cap="none" normalizeH="0" baseline="0" dirty="0" smtClean="0">
                          <a:ln>
                            <a:noFill/>
                          </a:ln>
                          <a:effectLst/>
                          <a:latin typeface="Arial"/>
                          <a:cs typeface="Arial"/>
                        </a:rPr>
                        <a:t>Offerings</a:t>
                      </a:r>
                      <a:endParaRPr kumimoji="0" lang="en-US" sz="1100" b="1" i="0" u="none" strike="noStrike" cap="none" normalizeH="0" baseline="0" dirty="0" smtClean="0">
                        <a:ln>
                          <a:noFill/>
                        </a:ln>
                        <a:solidFill>
                          <a:schemeClr val="bg1"/>
                        </a:solidFill>
                        <a:effectLst/>
                        <a:latin typeface="Arial"/>
                        <a:ea typeface="+mn-ea"/>
                        <a:cs typeface="Arial"/>
                      </a:endParaRPr>
                    </a:p>
                  </a:txBody>
                  <a:tcPr horzOverflow="overflow"/>
                </a:tc>
                <a:tc>
                  <a:txBody>
                    <a:bodyPr/>
                    <a:lstStyle/>
                    <a:p>
                      <a:pPr marL="169863" marR="0" lvl="0" indent="-169863" algn="l" defTabSz="914400" rtl="0" eaLnBrk="0" fontAlgn="base" latinLnBrk="0" hangingPunct="0">
                        <a:lnSpc>
                          <a:spcPct val="100000"/>
                        </a:lnSpc>
                        <a:spcBef>
                          <a:spcPct val="20000"/>
                        </a:spcBef>
                        <a:spcAft>
                          <a:spcPct val="0"/>
                        </a:spcAft>
                        <a:buClrTx/>
                        <a:buSzTx/>
                        <a:buFontTx/>
                        <a:buNone/>
                        <a:tabLst/>
                      </a:pPr>
                      <a:endParaRPr kumimoji="0" lang="en-US" sz="1100" u="none" strike="noStrike" cap="none" normalizeH="0" baseline="0" dirty="0" smtClean="0">
                        <a:ln>
                          <a:noFill/>
                        </a:ln>
                        <a:effectLst/>
                        <a:latin typeface="Arial"/>
                        <a:cs typeface="Arial"/>
                      </a:endParaRPr>
                    </a:p>
                    <a:p>
                      <a:pPr marL="169863" marR="0" lvl="0" indent="-169863" algn="l" defTabSz="914400" rtl="0" eaLnBrk="0" fontAlgn="base" latinLnBrk="0" hangingPunct="0">
                        <a:lnSpc>
                          <a:spcPct val="100000"/>
                        </a:lnSpc>
                        <a:spcBef>
                          <a:spcPct val="20000"/>
                        </a:spcBef>
                        <a:spcAft>
                          <a:spcPct val="0"/>
                        </a:spcAft>
                        <a:buClrTx/>
                        <a:buSzTx/>
                        <a:buFontTx/>
                        <a:buNone/>
                        <a:tabLst/>
                      </a:pPr>
                      <a:endParaRPr kumimoji="0" lang="en-US" sz="1100" b="1" i="0" u="none" strike="noStrike" cap="none" normalizeH="0" baseline="0" dirty="0" smtClean="0">
                        <a:ln>
                          <a:noFill/>
                        </a:ln>
                        <a:solidFill>
                          <a:schemeClr val="bg1"/>
                        </a:solidFill>
                        <a:effectLst/>
                        <a:latin typeface="Arial"/>
                        <a:ea typeface="+mn-ea"/>
                        <a:cs typeface="Arial"/>
                      </a:endParaRPr>
                    </a:p>
                  </a:txBody>
                  <a:tcPr horzOverflow="overflow"/>
                </a:tc>
              </a:tr>
              <a:tr h="180975">
                <a:tc>
                  <a:txBody>
                    <a:bodyPr/>
                    <a:lstStyle/>
                    <a:p>
                      <a:pPr marL="169863" marR="0" lvl="0" indent="-169863" algn="l" defTabSz="914400" rtl="0" eaLnBrk="0" fontAlgn="base" latinLnBrk="0" hangingPunct="0">
                        <a:lnSpc>
                          <a:spcPct val="100000"/>
                        </a:lnSpc>
                        <a:spcBef>
                          <a:spcPct val="20000"/>
                        </a:spcBef>
                        <a:spcAft>
                          <a:spcPct val="0"/>
                        </a:spcAft>
                        <a:buClrTx/>
                        <a:buSzTx/>
                        <a:buFontTx/>
                        <a:buNone/>
                        <a:tabLst/>
                      </a:pPr>
                      <a:r>
                        <a:rPr kumimoji="0" lang="en-US" sz="1100" u="none" strike="noStrike" cap="none" normalizeH="0" baseline="0" dirty="0" smtClean="0">
                          <a:ln>
                            <a:noFill/>
                          </a:ln>
                          <a:effectLst/>
                          <a:latin typeface="Arial"/>
                          <a:cs typeface="Arial"/>
                        </a:rPr>
                        <a:t>Electronics Industry</a:t>
                      </a:r>
                    </a:p>
                    <a:p>
                      <a:pPr marL="169863" marR="0" lvl="0" indent="-169863" algn="l" defTabSz="914400" rtl="0" eaLnBrk="0" fontAlgn="base" latinLnBrk="0" hangingPunct="0">
                        <a:lnSpc>
                          <a:spcPct val="100000"/>
                        </a:lnSpc>
                        <a:spcBef>
                          <a:spcPct val="20000"/>
                        </a:spcBef>
                        <a:spcAft>
                          <a:spcPct val="0"/>
                        </a:spcAft>
                        <a:buClrTx/>
                        <a:buSzTx/>
                        <a:buFontTx/>
                        <a:buNone/>
                        <a:tabLst/>
                      </a:pPr>
                      <a:r>
                        <a:rPr kumimoji="0" lang="en-US" sz="1100" u="none" strike="noStrike" cap="none" normalizeH="0" baseline="0" dirty="0" smtClean="0">
                          <a:ln>
                            <a:noFill/>
                          </a:ln>
                          <a:effectLst/>
                          <a:latin typeface="Arial"/>
                          <a:cs typeface="Arial"/>
                        </a:rPr>
                        <a:t>solutions</a:t>
                      </a:r>
                      <a:endParaRPr kumimoji="0" lang="en-US" sz="1100" b="0" i="0" u="none" strike="noStrike" cap="none" normalizeH="0" baseline="0" dirty="0" smtClean="0">
                        <a:ln>
                          <a:noFill/>
                        </a:ln>
                        <a:solidFill>
                          <a:schemeClr val="tx1"/>
                        </a:solidFill>
                        <a:effectLst/>
                        <a:latin typeface="Arial"/>
                        <a:ea typeface="+mn-ea"/>
                        <a:cs typeface="Arial"/>
                      </a:endParaRPr>
                    </a:p>
                  </a:txBody>
                  <a:tcPr horzOverflow="overflow"/>
                </a:tc>
                <a:tc>
                  <a:txBody>
                    <a:bodyPr/>
                    <a:lstStyle/>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Product lifecycle management solutions</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Global supply chain solutions</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Manufacturing execution systems solutions</a:t>
                      </a:r>
                      <a:endParaRPr kumimoji="0" lang="en-US" sz="1100" b="0" i="0" u="none" strike="noStrike" cap="none" normalizeH="0" baseline="0" dirty="0" smtClean="0">
                        <a:ln>
                          <a:noFill/>
                        </a:ln>
                        <a:solidFill>
                          <a:schemeClr val="tx1"/>
                        </a:solidFill>
                        <a:effectLst/>
                        <a:latin typeface="Arial"/>
                        <a:ea typeface="+mn-ea"/>
                        <a:cs typeface="Arial"/>
                      </a:endParaRPr>
                    </a:p>
                  </a:txBody>
                  <a:tcPr horzOverflow="overflow"/>
                </a:tc>
                <a:tc>
                  <a:txBody>
                    <a:bodyPr/>
                    <a:lstStyle/>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Marketing, sales &amp; service transformation solutions</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100" u="none" strike="noStrike" cap="none" normalizeH="0" baseline="0" dirty="0" smtClean="0">
                          <a:ln>
                            <a:noFill/>
                          </a:ln>
                          <a:effectLst/>
                          <a:latin typeface="Arial"/>
                          <a:cs typeface="Arial"/>
                        </a:rPr>
                        <a:t>IBM software for a smarter electronics industry </a:t>
                      </a:r>
                    </a:p>
                    <a:p>
                      <a:pPr marL="169863" marR="0" lvl="0" indent="-169863" algn="l" defTabSz="914400" rtl="0" eaLnBrk="0" fontAlgn="base" latinLnBrk="0" hangingPunct="0">
                        <a:lnSpc>
                          <a:spcPct val="100000"/>
                        </a:lnSpc>
                        <a:spcBef>
                          <a:spcPct val="20000"/>
                        </a:spcBef>
                        <a:spcAft>
                          <a:spcPct val="0"/>
                        </a:spcAft>
                        <a:buClrTx/>
                        <a:buSzTx/>
                        <a:buFontTx/>
                        <a:buNone/>
                        <a:tabLst/>
                        <a:defRPr/>
                      </a:pPr>
                      <a:endParaRPr kumimoji="0" lang="en-US" sz="1100" b="0" i="0" u="none" strike="noStrike" cap="none" normalizeH="0" baseline="0" dirty="0" smtClean="0">
                        <a:ln>
                          <a:noFill/>
                        </a:ln>
                        <a:solidFill>
                          <a:schemeClr val="tx1"/>
                        </a:solidFill>
                        <a:effectLst/>
                        <a:latin typeface="Arial"/>
                        <a:ea typeface="+mn-ea"/>
                        <a:cs typeface="Arial"/>
                      </a:endParaRPr>
                    </a:p>
                  </a:txBody>
                  <a:tcPr horzOverflow="overflow"/>
                </a:tc>
              </a:tr>
              <a:tr h="0">
                <a:tc>
                  <a:txBody>
                    <a:bodyPr/>
                    <a:lstStyle/>
                    <a:p>
                      <a:pPr marL="169863" marR="0" lvl="0" indent="-169863" algn="l" defTabSz="914400" rtl="0" eaLnBrk="0" fontAlgn="base" latinLnBrk="0" hangingPunct="0">
                        <a:lnSpc>
                          <a:spcPct val="100000"/>
                        </a:lnSpc>
                        <a:spcBef>
                          <a:spcPct val="20000"/>
                        </a:spcBef>
                        <a:spcAft>
                          <a:spcPct val="0"/>
                        </a:spcAft>
                        <a:buClrTx/>
                        <a:buSzTx/>
                        <a:buFontTx/>
                        <a:buNone/>
                        <a:tabLst/>
                      </a:pPr>
                      <a:r>
                        <a:rPr kumimoji="0" lang="en-US" sz="1100" u="none" strike="noStrike" cap="none" normalizeH="0" baseline="0" dirty="0" smtClean="0">
                          <a:ln>
                            <a:noFill/>
                          </a:ln>
                          <a:effectLst/>
                          <a:latin typeface="Arial"/>
                          <a:cs typeface="Arial"/>
                        </a:rPr>
                        <a:t>Semiconductors </a:t>
                      </a:r>
                    </a:p>
                    <a:p>
                      <a:pPr marL="169863" marR="0" lvl="0" indent="-169863" algn="l" defTabSz="914400" rtl="0" eaLnBrk="0" fontAlgn="base" latinLnBrk="0" hangingPunct="0">
                        <a:lnSpc>
                          <a:spcPct val="100000"/>
                        </a:lnSpc>
                        <a:spcBef>
                          <a:spcPct val="20000"/>
                        </a:spcBef>
                        <a:spcAft>
                          <a:spcPct val="0"/>
                        </a:spcAft>
                        <a:buClrTx/>
                        <a:buSzTx/>
                        <a:buFontTx/>
                        <a:buNone/>
                        <a:tabLst/>
                      </a:pPr>
                      <a:r>
                        <a:rPr kumimoji="0" lang="en-US" sz="1100" u="none" strike="noStrike" cap="none" normalizeH="0" baseline="0" dirty="0" smtClean="0">
                          <a:ln>
                            <a:noFill/>
                          </a:ln>
                          <a:effectLst/>
                          <a:latin typeface="Arial"/>
                          <a:cs typeface="Arial"/>
                        </a:rPr>
                        <a:t>Solutions</a:t>
                      </a:r>
                      <a:endParaRPr kumimoji="0" lang="en-US" sz="1100" b="0" i="0" u="none" strike="noStrike" cap="none" normalizeH="0" baseline="0" dirty="0" smtClean="0">
                        <a:ln>
                          <a:noFill/>
                        </a:ln>
                        <a:solidFill>
                          <a:schemeClr val="tx1"/>
                        </a:solidFill>
                        <a:effectLst/>
                        <a:latin typeface="Arial"/>
                        <a:ea typeface="+mn-ea"/>
                        <a:cs typeface="Arial"/>
                      </a:endParaRPr>
                    </a:p>
                  </a:txBody>
                  <a:tcPr horzOverflow="overflow"/>
                </a:tc>
                <a:tc>
                  <a:txBody>
                    <a:bodyPr/>
                    <a:lstStyle/>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Custom logic</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Customer Processors</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100" u="none" strike="noStrike" cap="none" normalizeH="0" baseline="0" dirty="0" smtClean="0">
                          <a:ln>
                            <a:noFill/>
                          </a:ln>
                          <a:effectLst/>
                          <a:latin typeface="Arial"/>
                          <a:cs typeface="Arial"/>
                        </a:rPr>
                        <a:t>Extended Ecosystem</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100" u="none" strike="noStrike" cap="none" normalizeH="0" baseline="0" dirty="0" smtClean="0">
                          <a:ln>
                            <a:noFill/>
                          </a:ln>
                          <a:effectLst/>
                          <a:latin typeface="Arial"/>
                          <a:cs typeface="Arial"/>
                        </a:rPr>
                        <a:t>Specialty Foundry</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defRPr/>
                      </a:pPr>
                      <a:endParaRPr kumimoji="0" lang="en-US" sz="1100" b="0" i="0" u="none" strike="noStrike" cap="none" normalizeH="0" baseline="0" dirty="0" smtClean="0">
                        <a:ln>
                          <a:noFill/>
                        </a:ln>
                        <a:solidFill>
                          <a:schemeClr val="tx1"/>
                        </a:solidFill>
                        <a:effectLst/>
                        <a:latin typeface="Arial"/>
                        <a:ea typeface="+mn-ea"/>
                        <a:cs typeface="Arial"/>
                      </a:endParaRPr>
                    </a:p>
                  </a:txBody>
                  <a:tcPr horzOverflow="overflow"/>
                </a:tc>
                <a:tc>
                  <a:txBody>
                    <a:bodyPr/>
                    <a:lstStyle/>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Design services </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Data preparation and release </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Mask build </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200 mm and 300 mm wafer manufacturing </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Wafer test </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Post wafer manufacturing </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Packaging </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Module test </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Pack and ship</a:t>
                      </a:r>
                      <a:endParaRPr kumimoji="0" lang="en-US" sz="1100" b="0" i="0" u="none" strike="noStrike" cap="none" normalizeH="0" baseline="0" dirty="0" smtClean="0">
                        <a:ln>
                          <a:noFill/>
                        </a:ln>
                        <a:solidFill>
                          <a:schemeClr val="tx1"/>
                        </a:solidFill>
                        <a:effectLst/>
                        <a:latin typeface="Arial"/>
                        <a:ea typeface="+mn-ea"/>
                        <a:cs typeface="Arial"/>
                      </a:endParaRPr>
                    </a:p>
                  </a:txBody>
                  <a:tcPr horzOverflow="overflow"/>
                </a:tc>
              </a:tr>
              <a:tr h="165100">
                <a:tc>
                  <a:txBody>
                    <a:bodyPr/>
                    <a:lstStyle/>
                    <a:p>
                      <a:pPr marL="169863" marR="0" lvl="0" indent="-169863" algn="l" defTabSz="914400" rtl="0" eaLnBrk="0" fontAlgn="base" latinLnBrk="0" hangingPunct="0">
                        <a:lnSpc>
                          <a:spcPct val="100000"/>
                        </a:lnSpc>
                        <a:spcBef>
                          <a:spcPct val="20000"/>
                        </a:spcBef>
                        <a:spcAft>
                          <a:spcPct val="0"/>
                        </a:spcAft>
                        <a:buClrTx/>
                        <a:buSzTx/>
                        <a:buFontTx/>
                        <a:buNone/>
                        <a:tabLst/>
                      </a:pPr>
                      <a:r>
                        <a:rPr kumimoji="0" lang="en-US" sz="1100" u="none" strike="noStrike" cap="none" normalizeH="0" baseline="0" dirty="0" smtClean="0">
                          <a:ln>
                            <a:noFill/>
                          </a:ln>
                          <a:effectLst/>
                          <a:latin typeface="Arial"/>
                          <a:cs typeface="Arial"/>
                        </a:rPr>
                        <a:t>Software Services and</a:t>
                      </a:r>
                    </a:p>
                    <a:p>
                      <a:pPr marL="169863" marR="0" lvl="0" indent="-169863" algn="l" defTabSz="914400" rtl="0" eaLnBrk="0" fontAlgn="base" latinLnBrk="0" hangingPunct="0">
                        <a:lnSpc>
                          <a:spcPct val="100000"/>
                        </a:lnSpc>
                        <a:spcBef>
                          <a:spcPct val="20000"/>
                        </a:spcBef>
                        <a:spcAft>
                          <a:spcPct val="0"/>
                        </a:spcAft>
                        <a:buClrTx/>
                        <a:buSzTx/>
                        <a:buFontTx/>
                        <a:buNone/>
                        <a:tabLst/>
                      </a:pPr>
                      <a:r>
                        <a:rPr kumimoji="0" lang="en-US" sz="1100" u="none" strike="noStrike" cap="none" normalizeH="0" baseline="0" dirty="0" smtClean="0">
                          <a:ln>
                            <a:noFill/>
                          </a:ln>
                          <a:effectLst/>
                          <a:latin typeface="Arial"/>
                          <a:cs typeface="Arial"/>
                        </a:rPr>
                        <a:t>Solutions</a:t>
                      </a:r>
                      <a:endParaRPr kumimoji="0" lang="en-US" sz="1100" b="0" i="0" u="none" strike="noStrike" cap="none" normalizeH="0" baseline="0" dirty="0" smtClean="0">
                        <a:ln>
                          <a:noFill/>
                        </a:ln>
                        <a:solidFill>
                          <a:schemeClr val="tx1"/>
                        </a:solidFill>
                        <a:effectLst/>
                        <a:latin typeface="Arial"/>
                        <a:ea typeface="+mn-ea"/>
                        <a:cs typeface="Arial"/>
                      </a:endParaRPr>
                    </a:p>
                  </a:txBody>
                  <a:tcPr horzOverflow="overflow"/>
                </a:tc>
                <a:tc>
                  <a:txBody>
                    <a:bodyPr/>
                    <a:lstStyle/>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fr-FR" sz="1100" u="none" strike="noStrike" cap="none" normalizeH="0" baseline="0" dirty="0" smtClean="0">
                          <a:ln>
                            <a:noFill/>
                          </a:ln>
                          <a:effectLst/>
                          <a:latin typeface="Arial"/>
                          <a:cs typeface="Arial"/>
                        </a:rPr>
                        <a:t>Information Management Services </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fr-FR" sz="1100" u="none" strike="noStrike" cap="none" normalizeH="0" baseline="0" dirty="0" smtClean="0">
                          <a:ln>
                            <a:noFill/>
                          </a:ln>
                          <a:effectLst/>
                          <a:latin typeface="Arial"/>
                          <a:cs typeface="Arial"/>
                        </a:rPr>
                        <a:t>Lotus Services </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fr-FR" sz="1100" u="none" strike="noStrike" cap="none" normalizeH="0" baseline="0" dirty="0" smtClean="0">
                          <a:ln>
                            <a:noFill/>
                          </a:ln>
                          <a:effectLst/>
                          <a:latin typeface="Arial"/>
                          <a:cs typeface="Arial"/>
                        </a:rPr>
                        <a:t>Rational Services </a:t>
                      </a:r>
                      <a:endParaRPr kumimoji="0" lang="fr-FR" sz="1100" b="0" i="0" u="none" strike="noStrike" cap="none" normalizeH="0" baseline="0" dirty="0" smtClean="0">
                        <a:ln>
                          <a:noFill/>
                        </a:ln>
                        <a:solidFill>
                          <a:schemeClr val="tx1"/>
                        </a:solidFill>
                        <a:effectLst/>
                        <a:latin typeface="Arial"/>
                        <a:ea typeface="+mn-ea"/>
                        <a:cs typeface="Arial"/>
                      </a:endParaRPr>
                    </a:p>
                  </a:txBody>
                  <a:tcPr horzOverflow="overflow"/>
                </a:tc>
                <a:tc>
                  <a:txBody>
                    <a:bodyPr/>
                    <a:lstStyle/>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fr-FR" sz="1100" u="none" strike="noStrike" cap="none" normalizeH="0" baseline="0" dirty="0" smtClean="0">
                          <a:ln>
                            <a:noFill/>
                          </a:ln>
                          <a:effectLst/>
                          <a:latin typeface="Arial"/>
                          <a:cs typeface="Arial"/>
                        </a:rPr>
                        <a:t>Tivoli Services </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fr-FR" sz="1100" u="none" strike="noStrike" cap="none" normalizeH="0" baseline="0" dirty="0" err="1" smtClean="0">
                          <a:ln>
                            <a:noFill/>
                          </a:ln>
                          <a:effectLst/>
                          <a:latin typeface="Arial"/>
                          <a:cs typeface="Arial"/>
                        </a:rPr>
                        <a:t>WebSphere</a:t>
                      </a:r>
                      <a:r>
                        <a:rPr kumimoji="0" lang="fr-FR" sz="1100" u="none" strike="noStrike" cap="none" normalizeH="0" baseline="0" dirty="0" smtClean="0">
                          <a:ln>
                            <a:noFill/>
                          </a:ln>
                          <a:effectLst/>
                          <a:latin typeface="Arial"/>
                          <a:cs typeface="Arial"/>
                        </a:rPr>
                        <a:t> Services</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fr-FR" sz="1100" u="none" strike="noStrike" cap="none" normalizeH="0" baseline="0" dirty="0" smtClean="0">
                          <a:ln>
                            <a:noFill/>
                          </a:ln>
                          <a:effectLst/>
                          <a:latin typeface="Arial"/>
                          <a:cs typeface="Arial"/>
                        </a:rPr>
                        <a:t>PLM Software Services</a:t>
                      </a:r>
                      <a:endParaRPr kumimoji="0" lang="fr-FR" sz="1100" b="0" i="0" u="none" strike="noStrike" cap="none" normalizeH="0" baseline="0" dirty="0" smtClean="0">
                        <a:ln>
                          <a:noFill/>
                        </a:ln>
                        <a:solidFill>
                          <a:schemeClr val="tx1"/>
                        </a:solidFill>
                        <a:effectLst/>
                        <a:latin typeface="Arial"/>
                        <a:ea typeface="+mn-ea"/>
                        <a:cs typeface="Arial"/>
                      </a:endParaRPr>
                    </a:p>
                  </a:txBody>
                  <a:tcPr horzOverflow="overflow"/>
                </a:tc>
              </a:tr>
              <a:tr h="0">
                <a:tc>
                  <a:txBody>
                    <a:bodyPr/>
                    <a:lstStyle/>
                    <a:p>
                      <a:pPr marL="169863" marR="0" lvl="0" indent="-169863" algn="l" defTabSz="914400" rtl="0" eaLnBrk="0" fontAlgn="base" latinLnBrk="0" hangingPunct="0">
                        <a:lnSpc>
                          <a:spcPct val="100000"/>
                        </a:lnSpc>
                        <a:spcBef>
                          <a:spcPct val="20000"/>
                        </a:spcBef>
                        <a:spcAft>
                          <a:spcPct val="0"/>
                        </a:spcAft>
                        <a:buClrTx/>
                        <a:buSzTx/>
                        <a:buFontTx/>
                        <a:buNone/>
                        <a:tabLst/>
                      </a:pPr>
                      <a:r>
                        <a:rPr kumimoji="0" lang="en-US" sz="1100" u="none" strike="noStrike" cap="none" normalizeH="0" baseline="0" dirty="0" smtClean="0">
                          <a:ln>
                            <a:noFill/>
                          </a:ln>
                          <a:effectLst/>
                          <a:latin typeface="Arial"/>
                          <a:cs typeface="Arial"/>
                        </a:rPr>
                        <a:t>Storage Solutions</a:t>
                      </a:r>
                      <a:endParaRPr kumimoji="0" lang="en-US" sz="1100" b="0" i="0" u="none" strike="noStrike" cap="none" normalizeH="0" baseline="0" dirty="0" smtClean="0">
                        <a:ln>
                          <a:noFill/>
                        </a:ln>
                        <a:solidFill>
                          <a:schemeClr val="tx1"/>
                        </a:solidFill>
                        <a:effectLst/>
                        <a:latin typeface="Arial"/>
                        <a:ea typeface="+mn-ea"/>
                        <a:cs typeface="Arial"/>
                      </a:endParaRPr>
                    </a:p>
                  </a:txBody>
                  <a:tcPr horzOverflow="overflow"/>
                </a:tc>
                <a:tc>
                  <a:txBody>
                    <a:bodyPr/>
                    <a:lstStyle/>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lang="en-US" sz="1100" dirty="0" smtClean="0">
                          <a:latin typeface="Arial"/>
                          <a:cs typeface="Arial"/>
                        </a:rPr>
                        <a:t>Disk storage systems and NAS</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lang="en-US" sz="1100" dirty="0" smtClean="0">
                          <a:latin typeface="Arial"/>
                          <a:cs typeface="Arial"/>
                        </a:rPr>
                        <a:t>Tape storage systems and Media</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lang="en-US" sz="1100" dirty="0" smtClean="0">
                          <a:latin typeface="Arial"/>
                          <a:cs typeface="Arial"/>
                        </a:rPr>
                        <a:t>Virtual tape storage systems</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lang="en-US" sz="1100" dirty="0" smtClean="0">
                          <a:latin typeface="Arial"/>
                          <a:cs typeface="Arial"/>
                        </a:rPr>
                        <a:t>Storage management software</a:t>
                      </a:r>
                      <a:endParaRPr kumimoji="0" lang="en-US" sz="1100" b="0" i="0" u="none" strike="noStrike" cap="none" normalizeH="0" baseline="0" dirty="0" smtClean="0">
                        <a:ln>
                          <a:noFill/>
                        </a:ln>
                        <a:solidFill>
                          <a:schemeClr val="tx1"/>
                        </a:solidFill>
                        <a:effectLst/>
                        <a:latin typeface="Arial"/>
                        <a:ea typeface="+mn-ea"/>
                        <a:cs typeface="Arial"/>
                      </a:endParaRPr>
                    </a:p>
                  </a:txBody>
                  <a:tcPr horzOverflow="overflow"/>
                </a:tc>
                <a:tc>
                  <a:txBody>
                    <a:bodyPr/>
                    <a:lstStyle/>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lang="en-US" sz="1100" dirty="0" smtClean="0">
                          <a:latin typeface="Arial"/>
                          <a:cs typeface="Arial"/>
                        </a:rPr>
                        <a:t>Storage technology topics</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lang="en-US" sz="1100" dirty="0" smtClean="0">
                          <a:latin typeface="Arial"/>
                          <a:cs typeface="Arial"/>
                        </a:rPr>
                        <a:t>Storage efficiency</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lang="en-US" sz="1100" dirty="0" smtClean="0">
                          <a:latin typeface="Arial"/>
                          <a:cs typeface="Arial"/>
                        </a:rPr>
                        <a:t>Data protection and retention</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lang="en-US" sz="1100" dirty="0" smtClean="0">
                          <a:latin typeface="Arial"/>
                          <a:cs typeface="Arial"/>
                        </a:rPr>
                        <a:t>Services, support and training</a:t>
                      </a:r>
                      <a:endParaRPr kumimoji="0" lang="en-US" sz="1100" b="0" i="0" u="none" strike="noStrike" cap="none" normalizeH="0" baseline="0" dirty="0" smtClean="0">
                        <a:ln>
                          <a:noFill/>
                        </a:ln>
                        <a:solidFill>
                          <a:schemeClr val="tx1"/>
                        </a:solidFill>
                        <a:effectLst/>
                        <a:latin typeface="Arial"/>
                        <a:ea typeface="+mn-ea"/>
                        <a:cs typeface="Arial"/>
                      </a:endParaRPr>
                    </a:p>
                  </a:txBody>
                  <a:tcPr horzOverflow="overflow"/>
                </a:tc>
              </a:tr>
              <a:tr h="0">
                <a:tc>
                  <a:txBody>
                    <a:bodyPr/>
                    <a:lstStyle/>
                    <a:p>
                      <a:pPr marL="169863" marR="0" lvl="0" indent="-169863" algn="l" defTabSz="914400" rtl="0" eaLnBrk="0" fontAlgn="base" latinLnBrk="0" hangingPunct="0">
                        <a:lnSpc>
                          <a:spcPct val="100000"/>
                        </a:lnSpc>
                        <a:spcBef>
                          <a:spcPct val="20000"/>
                        </a:spcBef>
                        <a:spcAft>
                          <a:spcPct val="0"/>
                        </a:spcAft>
                        <a:buClrTx/>
                        <a:buSzTx/>
                        <a:buFontTx/>
                        <a:buNone/>
                        <a:tabLst/>
                        <a:defRPr/>
                      </a:pPr>
                      <a:r>
                        <a:rPr kumimoji="0" lang="en-US" sz="1100" u="none" strike="noStrike" cap="none" normalizeH="0" baseline="0" dirty="0" smtClean="0">
                          <a:ln>
                            <a:noFill/>
                          </a:ln>
                          <a:effectLst/>
                          <a:latin typeface="Arial"/>
                          <a:cs typeface="Arial"/>
                        </a:rPr>
                        <a:t>Server and Systems Solutions</a:t>
                      </a:r>
                      <a:endParaRPr kumimoji="0" lang="en-US" sz="1100" b="0" i="0" u="none" strike="noStrike" cap="none" normalizeH="0" baseline="0" dirty="0" smtClean="0">
                        <a:ln>
                          <a:noFill/>
                        </a:ln>
                        <a:solidFill>
                          <a:schemeClr val="tx1"/>
                        </a:solidFill>
                        <a:effectLst/>
                        <a:latin typeface="Arial"/>
                        <a:ea typeface="+mn-ea"/>
                        <a:cs typeface="Arial"/>
                      </a:endParaRPr>
                    </a:p>
                  </a:txBody>
                  <a:tcPr horzOverflow="overflow"/>
                </a:tc>
                <a:tc>
                  <a:txBody>
                    <a:bodyPr/>
                    <a:lstStyle/>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Integrated Solutions</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Deep Computing</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Virtualization</a:t>
                      </a:r>
                      <a:endParaRPr kumimoji="0" lang="en-US" sz="1100" b="0" i="0" u="none" strike="noStrike" cap="none" normalizeH="0" baseline="0" dirty="0" smtClean="0">
                        <a:ln>
                          <a:noFill/>
                        </a:ln>
                        <a:solidFill>
                          <a:schemeClr val="tx1"/>
                        </a:solidFill>
                        <a:effectLst/>
                        <a:latin typeface="Arial"/>
                        <a:ea typeface="+mn-ea"/>
                        <a:cs typeface="Arial"/>
                      </a:endParaRPr>
                    </a:p>
                  </a:txBody>
                  <a:tcPr horzOverflow="overflow"/>
                </a:tc>
                <a:tc>
                  <a:txBody>
                    <a:bodyPr/>
                    <a:lstStyle/>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Cloud</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sz="1100" u="none" strike="noStrike" cap="none" normalizeH="0" baseline="0" dirty="0" smtClean="0">
                          <a:ln>
                            <a:noFill/>
                          </a:ln>
                          <a:effectLst/>
                          <a:latin typeface="Arial"/>
                          <a:cs typeface="Arial"/>
                        </a:rPr>
                        <a:t>Smarter Computing</a:t>
                      </a:r>
                    </a:p>
                    <a:p>
                      <a:pPr marL="169863" marR="0" lvl="0" indent="-169863"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100" b="0" i="0" u="none" strike="noStrike" cap="none" normalizeH="0" baseline="0" dirty="0" smtClean="0">
                        <a:ln>
                          <a:noFill/>
                        </a:ln>
                        <a:solidFill>
                          <a:schemeClr val="tx1"/>
                        </a:solidFill>
                        <a:effectLst/>
                        <a:latin typeface="Arial"/>
                        <a:ea typeface="+mn-ea"/>
                        <a:cs typeface="Arial"/>
                      </a:endParaRPr>
                    </a:p>
                  </a:txBody>
                  <a:tcPr horzOverflow="overflow"/>
                </a:tc>
              </a:tr>
            </a:tbl>
          </a:graphicData>
        </a:graphic>
      </p:graphicFrame>
      <p:sp>
        <p:nvSpPr>
          <p:cNvPr id="19480" name="AutoShape 10">
            <a:hlinkClick r:id="rId3" action="ppaction://hlinksldjump"/>
          </p:cNvPr>
          <p:cNvSpPr>
            <a:spLocks noChangeArrowheads="1"/>
          </p:cNvSpPr>
          <p:nvPr/>
        </p:nvSpPr>
        <p:spPr bwMode="auto">
          <a:xfrm>
            <a:off x="5924550" y="6410325"/>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sp>
        <p:nvSpPr>
          <p:cNvPr id="7" name="Rectangle 2"/>
          <p:cNvSpPr txBox="1">
            <a:spLocks noChangeArrowheads="1"/>
          </p:cNvSpPr>
          <p:nvPr/>
        </p:nvSpPr>
        <p:spPr bwMode="auto">
          <a:xfrm>
            <a:off x="847725" y="28575"/>
            <a:ext cx="7467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r>
              <a:rPr kumimoji="0" lang="en-US" sz="1800" b="1" i="0" u="none" strike="noStrike" kern="0" cap="none" spc="0" normalizeH="0" baseline="0" noProof="0" dirty="0" smtClean="0">
                <a:ln>
                  <a:noFill/>
                </a:ln>
                <a:solidFill>
                  <a:schemeClr val="bg1"/>
                </a:solidFill>
                <a:effectLst/>
                <a:uLnTx/>
                <a:uFillTx/>
                <a:latin typeface="Myriad Pro" pitchFamily="34" charset="0"/>
                <a:ea typeface="+mj-ea"/>
                <a:cs typeface="+mj-cs"/>
              </a:rPr>
              <a:t>Hi Tech </a:t>
            </a:r>
            <a:r>
              <a:rPr lang="en-US" b="1" kern="0" dirty="0" smtClean="0">
                <a:solidFill>
                  <a:schemeClr val="bg1"/>
                </a:solidFill>
                <a:latin typeface="Myriad Pro" pitchFamily="34" charset="0"/>
                <a:ea typeface="+mj-ea"/>
                <a:cs typeface="+mj-cs"/>
              </a:rPr>
              <a:t>Offerings- </a:t>
            </a:r>
            <a:r>
              <a:rPr lang="en-US" kern="0" dirty="0" smtClean="0">
                <a:solidFill>
                  <a:schemeClr val="bg1"/>
                </a:solidFill>
                <a:latin typeface="Myriad Pro" pitchFamily="34" charset="0"/>
                <a:ea typeface="+mj-ea"/>
                <a:cs typeface="+mj-cs"/>
              </a:rPr>
              <a:t>Service Offerings by Industry Sub segment</a:t>
            </a:r>
          </a:p>
          <a:p>
            <a:pPr fontAlgn="auto">
              <a:spcBef>
                <a:spcPts val="0"/>
              </a:spcBef>
              <a:spcAft>
                <a:spcPts val="0"/>
              </a:spcAft>
              <a:defRPr/>
            </a:pPr>
            <a:endParaRPr kumimoji="0" lang="en-US" sz="1800" b="1" i="0" u="none" strike="noStrike" kern="0" cap="none" spc="0" normalizeH="0" baseline="0" noProof="0" dirty="0" smtClean="0">
              <a:ln>
                <a:noFill/>
              </a:ln>
              <a:solidFill>
                <a:schemeClr val="bg1"/>
              </a:solidFill>
              <a:effectLst/>
              <a:uLnTx/>
              <a:uFillTx/>
              <a:latin typeface="Myriad Pro" pitchFamily="34" charset="0"/>
              <a:ea typeface="+mj-ea"/>
              <a:cs typeface="+mj-cs"/>
            </a:endParaRPr>
          </a:p>
        </p:txBody>
      </p:sp>
      <p:sp>
        <p:nvSpPr>
          <p:cNvPr id="6" name="Slide Number Placeholder 5"/>
          <p:cNvSpPr>
            <a:spLocks noGrp="1"/>
          </p:cNvSpPr>
          <p:nvPr>
            <p:ph type="sldNum" sz="quarter" idx="10"/>
          </p:nvPr>
        </p:nvSpPr>
        <p:spPr/>
        <p:txBody>
          <a:bodyPr/>
          <a:lstStyle/>
          <a:p>
            <a:pPr>
              <a:defRPr/>
            </a:pPr>
            <a:fld id="{F296D8F6-ACBD-4321-BCC2-B83E85B4DDD5}"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325" y="-4349"/>
            <a:ext cx="6788727" cy="563563"/>
          </a:xfrm>
        </p:spPr>
        <p:txBody>
          <a:bodyPr/>
          <a:lstStyle/>
          <a:p>
            <a:r>
              <a:rPr lang="en-US" dirty="0" smtClean="0"/>
              <a:t>IBM: Semiconductor research initiatives</a:t>
            </a:r>
            <a:endParaRPr lang="en-US" dirty="0"/>
          </a:p>
        </p:txBody>
      </p:sp>
      <p:sp>
        <p:nvSpPr>
          <p:cNvPr id="7" name="Rectangle 6"/>
          <p:cNvSpPr/>
          <p:nvPr/>
        </p:nvSpPr>
        <p:spPr>
          <a:xfrm>
            <a:off x="762000" y="990600"/>
            <a:ext cx="8153400" cy="5334000"/>
          </a:xfrm>
          <a:prstGeom prst="rect">
            <a:avLst/>
          </a:prstGeom>
          <a:gradFill flip="none" rotWithShape="1">
            <a:gsLst>
              <a:gs pos="0">
                <a:srgbClr val="C1D2F1"/>
              </a:gs>
              <a:gs pos="50000">
                <a:srgbClr val="D3DFF5"/>
              </a:gs>
              <a:gs pos="100000">
                <a:schemeClr val="bg1"/>
              </a:gs>
            </a:gsLst>
            <a:lin ang="0" scaled="1"/>
            <a:tileRect/>
          </a:gradFill>
          <a:ln w="12700" algn="ctr">
            <a:noFill/>
            <a:miter lim="800000"/>
            <a:headEnd/>
            <a:tailEnd/>
          </a:ln>
        </p:spPr>
        <p:txBody>
          <a:bodyPr anchor="t"/>
          <a:lstStyle/>
          <a:p>
            <a:pPr marL="171450" indent="-171450">
              <a:lnSpc>
                <a:spcPct val="150000"/>
              </a:lnSpc>
              <a:buFont typeface="Arial"/>
              <a:buChar char="•"/>
            </a:pPr>
            <a:r>
              <a:rPr lang="en-US" sz="1200" dirty="0">
                <a:solidFill>
                  <a:srgbClr val="000000"/>
                </a:solidFill>
                <a:latin typeface="Arial"/>
                <a:cs typeface="Arial"/>
              </a:rPr>
              <a:t>Mar, 2013 </a:t>
            </a:r>
            <a:r>
              <a:rPr lang="en-US" sz="1200" dirty="0" smtClean="0">
                <a:solidFill>
                  <a:srgbClr val="000000"/>
                </a:solidFill>
                <a:latin typeface="Arial"/>
                <a:cs typeface="Arial"/>
              </a:rPr>
              <a:t>- </a:t>
            </a:r>
            <a:r>
              <a:rPr lang="en-US" sz="1200" dirty="0">
                <a:solidFill>
                  <a:srgbClr val="000000"/>
                </a:solidFill>
                <a:latin typeface="Arial"/>
                <a:cs typeface="Arial"/>
              </a:rPr>
              <a:t>IBM announced a materials science breakthrough at the atomic level that could pave the way for a </a:t>
            </a:r>
            <a:r>
              <a:rPr lang="en-US" sz="1200" b="1" dirty="0">
                <a:solidFill>
                  <a:srgbClr val="000000"/>
                </a:solidFill>
                <a:latin typeface="Arial"/>
                <a:cs typeface="Arial"/>
              </a:rPr>
              <a:t>new class of non-volatile memory </a:t>
            </a:r>
            <a:r>
              <a:rPr lang="en-US" sz="1200" dirty="0">
                <a:solidFill>
                  <a:srgbClr val="000000"/>
                </a:solidFill>
                <a:latin typeface="Arial"/>
                <a:cs typeface="Arial"/>
              </a:rPr>
              <a:t>and logic chips that would </a:t>
            </a:r>
            <a:r>
              <a:rPr lang="en-US" sz="1200" b="1" dirty="0">
                <a:solidFill>
                  <a:srgbClr val="000000"/>
                </a:solidFill>
                <a:latin typeface="Arial"/>
                <a:cs typeface="Arial"/>
              </a:rPr>
              <a:t>use less power than today’s silicon based devices.</a:t>
            </a:r>
            <a:r>
              <a:rPr lang="en-US" sz="1200" dirty="0">
                <a:solidFill>
                  <a:srgbClr val="000000"/>
                </a:solidFill>
                <a:latin typeface="Arial"/>
                <a:cs typeface="Arial"/>
              </a:rPr>
              <a:t> </a:t>
            </a:r>
          </a:p>
          <a:p>
            <a:pPr marL="171450" indent="-171450">
              <a:lnSpc>
                <a:spcPct val="150000"/>
              </a:lnSpc>
              <a:buFont typeface="Arial"/>
              <a:buChar char="•"/>
            </a:pPr>
            <a:r>
              <a:rPr lang="en-US" sz="1200" dirty="0">
                <a:solidFill>
                  <a:srgbClr val="000000"/>
                </a:solidFill>
                <a:latin typeface="Arial"/>
                <a:cs typeface="Arial"/>
              </a:rPr>
              <a:t>Oct, </a:t>
            </a:r>
            <a:r>
              <a:rPr lang="en-US" sz="1200" dirty="0" smtClean="0">
                <a:solidFill>
                  <a:srgbClr val="000000"/>
                </a:solidFill>
                <a:latin typeface="Arial"/>
                <a:cs typeface="Arial"/>
              </a:rPr>
              <a:t>2012 - </a:t>
            </a:r>
            <a:r>
              <a:rPr lang="en-US" sz="1200" dirty="0">
                <a:solidFill>
                  <a:srgbClr val="000000"/>
                </a:solidFill>
                <a:latin typeface="Arial"/>
                <a:cs typeface="Arial"/>
              </a:rPr>
              <a:t>IBM scientists have demonstrated a </a:t>
            </a:r>
            <a:r>
              <a:rPr lang="en-US" sz="1200" b="1" dirty="0">
                <a:solidFill>
                  <a:srgbClr val="000000"/>
                </a:solidFill>
                <a:latin typeface="Arial"/>
                <a:cs typeface="Arial"/>
              </a:rPr>
              <a:t>new approach to carbon nanotechnology</a:t>
            </a:r>
            <a:r>
              <a:rPr lang="en-US" sz="1200" dirty="0">
                <a:solidFill>
                  <a:srgbClr val="000000"/>
                </a:solidFill>
                <a:latin typeface="Arial"/>
                <a:cs typeface="Arial"/>
              </a:rPr>
              <a:t> that opens up the path for commercial fabrication of dramatically smaller, faster and more powerful computer chips. </a:t>
            </a:r>
            <a:endParaRPr lang="en-US" sz="1200" dirty="0" smtClean="0"/>
          </a:p>
          <a:p>
            <a:pPr marL="171450" indent="-171450">
              <a:lnSpc>
                <a:spcPct val="150000"/>
              </a:lnSpc>
              <a:buFont typeface="Arial" pitchFamily="34" charset="0"/>
              <a:buChar char="•"/>
            </a:pPr>
            <a:r>
              <a:rPr lang="en-US" sz="1200" dirty="0" smtClean="0"/>
              <a:t>IBM </a:t>
            </a:r>
            <a:r>
              <a:rPr lang="en-US" sz="1200" dirty="0"/>
              <a:t>announced its next generation supercomputing project, Blue Gene/Q, will provide an </a:t>
            </a:r>
            <a:r>
              <a:rPr lang="en-US" sz="1200" b="1" dirty="0"/>
              <a:t>ultra-scale technical computing platform</a:t>
            </a:r>
            <a:r>
              <a:rPr lang="en-US" sz="1200" dirty="0"/>
              <a:t> to solve the most challenging problems facing engineers and scientists at faster, more energy efficient, and more reliable rates than ever before. </a:t>
            </a:r>
            <a:endParaRPr lang="en-US" sz="1200" dirty="0" smtClean="0"/>
          </a:p>
          <a:p>
            <a:pPr marL="171450" indent="-171450">
              <a:lnSpc>
                <a:spcPct val="150000"/>
              </a:lnSpc>
              <a:buFont typeface="Arial" pitchFamily="34" charset="0"/>
              <a:buChar char="•"/>
            </a:pPr>
            <a:r>
              <a:rPr lang="en-US" sz="1200" dirty="0"/>
              <a:t>In 2010, IBM's </a:t>
            </a:r>
            <a:r>
              <a:rPr lang="en-US" sz="1200" dirty="0" err="1"/>
              <a:t>Almaden</a:t>
            </a:r>
            <a:r>
              <a:rPr lang="en-US" sz="1200" dirty="0"/>
              <a:t> Research Centre in USA is working with AZ Electronic Materials (AZ) on the development of materials based on </a:t>
            </a:r>
            <a:r>
              <a:rPr lang="en-US" sz="1200" b="1" dirty="0"/>
              <a:t>block copolymers aimed at Directed Self-Assembly (DSA) processes</a:t>
            </a:r>
            <a:r>
              <a:rPr lang="en-US" sz="1200" dirty="0"/>
              <a:t>. DSA technology is a potential bottoms-up lithography process meant to meet 16nm and 11nm half-pitch design </a:t>
            </a:r>
            <a:r>
              <a:rPr lang="en-US" sz="1200" dirty="0" smtClean="0"/>
              <a:t>requirements.</a:t>
            </a:r>
          </a:p>
          <a:p>
            <a:pPr marL="171450" indent="-171450">
              <a:lnSpc>
                <a:spcPct val="150000"/>
              </a:lnSpc>
              <a:buFont typeface="Arial" pitchFamily="34" charset="0"/>
              <a:buChar char="•"/>
            </a:pPr>
            <a:r>
              <a:rPr lang="en-US" sz="1200" dirty="0" smtClean="0"/>
              <a:t>In </a:t>
            </a:r>
            <a:r>
              <a:rPr lang="en-US" sz="1200" dirty="0"/>
              <a:t>2010, Fab tool vendor Novellus Systems formed a joint development program with IBM in the 3-D chip arena. The companies plan to devise a </a:t>
            </a:r>
            <a:r>
              <a:rPr lang="en-US" sz="1200" b="1" dirty="0"/>
              <a:t>copper-based, 3-D process</a:t>
            </a:r>
            <a:r>
              <a:rPr lang="en-US" sz="1200" dirty="0"/>
              <a:t>, based on through-silicon via (TSV) technology. The process would use Novellus' Sabre copper electroplating and Vector plasma-enhanced chemical vapor deposition (PECVD) systems. </a:t>
            </a:r>
          </a:p>
          <a:p>
            <a:pPr marL="171450" indent="-171450">
              <a:lnSpc>
                <a:spcPct val="150000"/>
              </a:lnSpc>
              <a:buFont typeface="Arial" pitchFamily="34" charset="0"/>
              <a:buChar char="•"/>
            </a:pPr>
            <a:r>
              <a:rPr lang="en-US" sz="1200" dirty="0"/>
              <a:t>In 2009, IBM Corp., Applied Materials, Inc. and College of </a:t>
            </a:r>
            <a:r>
              <a:rPr lang="en-US" sz="1200" dirty="0" err="1"/>
              <a:t>Nanoscale</a:t>
            </a:r>
            <a:r>
              <a:rPr lang="en-US" sz="1200" dirty="0"/>
              <a:t> Science and </a:t>
            </a:r>
            <a:r>
              <a:rPr lang="en-US" sz="1200" dirty="0" smtClean="0"/>
              <a:t>Engineering of </a:t>
            </a:r>
            <a:r>
              <a:rPr lang="en-US" sz="1200" dirty="0"/>
              <a:t>the University at Albany </a:t>
            </a:r>
            <a:r>
              <a:rPr lang="en-US" sz="1200" dirty="0" smtClean="0"/>
              <a:t>formed </a:t>
            </a:r>
            <a:r>
              <a:rPr lang="en-US" sz="1200" dirty="0"/>
              <a:t>an agreement to jointly develop process modeling </a:t>
            </a:r>
            <a:r>
              <a:rPr lang="en-US" sz="1200" b="1" dirty="0"/>
              <a:t>technology for manufacturing 22 nanometer (nm) logic and memory chips.</a:t>
            </a:r>
            <a:r>
              <a:rPr lang="en-US" sz="1200" dirty="0"/>
              <a:t> The project will combine IBM’s semiconductor technology R&amp;D leadership and computer modeling expertise with </a:t>
            </a:r>
            <a:r>
              <a:rPr lang="en-US" sz="1200" dirty="0" err="1"/>
              <a:t>Applied’s</a:t>
            </a:r>
            <a:r>
              <a:rPr lang="en-US" sz="1200" dirty="0"/>
              <a:t> semiconductor processing knowledge to develop predictive models that can help minimize process variation, reduce development cost, and improve time to market for </a:t>
            </a:r>
            <a:r>
              <a:rPr lang="en-US" sz="1200" dirty="0" smtClean="0"/>
              <a:t>22nm products. </a:t>
            </a:r>
            <a:endParaRPr lang="en-US" sz="1200" dirty="0"/>
          </a:p>
          <a:p>
            <a:pPr marL="171450" indent="-171450">
              <a:lnSpc>
                <a:spcPct val="150000"/>
              </a:lnSpc>
              <a:buFont typeface="Arial" pitchFamily="34" charset="0"/>
              <a:buChar char="•"/>
            </a:pPr>
            <a:endParaRPr lang="en-US" sz="1200" dirty="0"/>
          </a:p>
          <a:p>
            <a:pPr marL="171450" indent="-171450">
              <a:lnSpc>
                <a:spcPct val="150000"/>
              </a:lnSpc>
              <a:buFont typeface="Arial" pitchFamily="34" charset="0"/>
              <a:buChar char="•"/>
            </a:pPr>
            <a:endParaRPr lang="en-US" sz="1200" dirty="0"/>
          </a:p>
        </p:txBody>
      </p:sp>
      <p:sp>
        <p:nvSpPr>
          <p:cNvPr id="8" name="Rectangle 7"/>
          <p:cNvSpPr/>
          <p:nvPr/>
        </p:nvSpPr>
        <p:spPr>
          <a:xfrm>
            <a:off x="241300" y="990600"/>
            <a:ext cx="444500" cy="5334000"/>
          </a:xfrm>
          <a:prstGeom prst="rect">
            <a:avLst/>
          </a:prstGeom>
          <a:solidFill>
            <a:srgbClr val="6D97D8"/>
          </a:solidFill>
          <a:ln w="12700" algn="ctr">
            <a:noFill/>
            <a:miter lim="800000"/>
            <a:headEnd/>
            <a:tailEnd/>
          </a:ln>
        </p:spPr>
        <p:txBody>
          <a:bodyPr vert="vert270" anchor="ctr"/>
          <a:lstStyle/>
          <a:p>
            <a:pPr algn="ctr">
              <a:buClr>
                <a:srgbClr val="4E84C4"/>
              </a:buClr>
            </a:pPr>
            <a:r>
              <a:rPr lang="en-US" sz="2000" b="1" dirty="0" smtClean="0">
                <a:solidFill>
                  <a:srgbClr val="C1D2F1"/>
                </a:solidFill>
              </a:rPr>
              <a:t>Initiatives</a:t>
            </a:r>
          </a:p>
        </p:txBody>
      </p:sp>
      <p:sp>
        <p:nvSpPr>
          <p:cNvPr id="5" name="AutoShape 10">
            <a:hlinkClick r:id="rId3" action="ppaction://hlinksldjump"/>
          </p:cNvPr>
          <p:cNvSpPr>
            <a:spLocks noChangeArrowheads="1"/>
          </p:cNvSpPr>
          <p:nvPr/>
        </p:nvSpPr>
        <p:spPr bwMode="auto">
          <a:xfrm>
            <a:off x="8275318" y="6553200"/>
            <a:ext cx="233360" cy="197460"/>
          </a:xfrm>
          <a:prstGeom prst="actionButtonBackPrevious">
            <a:avLst/>
          </a:prstGeom>
          <a:solidFill>
            <a:schemeClr val="bg1">
              <a:lumMod val="65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Tree>
    <p:extLst>
      <p:ext uri="{BB962C8B-B14F-4D97-AF65-F5344CB8AC3E}">
        <p14:creationId xmlns:p14="http://schemas.microsoft.com/office/powerpoint/2010/main" val="787694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6" name="AutoShape 10">
            <a:hlinkClick r:id="rId3" action="ppaction://hlinksldjump"/>
          </p:cNvPr>
          <p:cNvSpPr>
            <a:spLocks noChangeArrowheads="1"/>
          </p:cNvSpPr>
          <p:nvPr/>
        </p:nvSpPr>
        <p:spPr bwMode="auto">
          <a:xfrm>
            <a:off x="5924550" y="6410325"/>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sp>
        <p:nvSpPr>
          <p:cNvPr id="14" name="Title 2"/>
          <p:cNvSpPr>
            <a:spLocks noGrp="1"/>
          </p:cNvSpPr>
          <p:nvPr>
            <p:ph type="title"/>
          </p:nvPr>
        </p:nvSpPr>
        <p:spPr>
          <a:xfrm>
            <a:off x="878888" y="-4349"/>
            <a:ext cx="7467600" cy="563563"/>
          </a:xfrm>
        </p:spPr>
        <p:txBody>
          <a:bodyPr/>
          <a:lstStyle/>
          <a:p>
            <a:r>
              <a:rPr smtClean="0"/>
              <a:t>Hi Tech Focus</a:t>
            </a:r>
            <a:endParaRPr lang="en-US" dirty="0"/>
          </a:p>
        </p:txBody>
      </p:sp>
      <p:sp>
        <p:nvSpPr>
          <p:cNvPr id="16" name="Slide Number Placeholder 15"/>
          <p:cNvSpPr>
            <a:spLocks noGrp="1"/>
          </p:cNvSpPr>
          <p:nvPr>
            <p:ph type="sldNum" sz="quarter" idx="11"/>
          </p:nvPr>
        </p:nvSpPr>
        <p:spPr/>
        <p:txBody>
          <a:bodyPr/>
          <a:lstStyle/>
          <a:p>
            <a:pPr>
              <a:defRPr/>
            </a:pPr>
            <a:fld id="{B0ED6E6B-E64A-49CD-89B9-42CB8FBB3BA1}" type="slidenum">
              <a:rPr lang="en-US" smtClean="0"/>
              <a:pPr>
                <a:defRPr/>
              </a:pPr>
              <a:t>16</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67103337"/>
              </p:ext>
            </p:extLst>
          </p:nvPr>
        </p:nvGraphicFramePr>
        <p:xfrm>
          <a:off x="381000" y="914401"/>
          <a:ext cx="8458200" cy="5219700"/>
        </p:xfrm>
        <a:graphic>
          <a:graphicData uri="http://schemas.openxmlformats.org/drawingml/2006/table">
            <a:tbl>
              <a:tblPr firstCol="1">
                <a:tableStyleId>{5C22544A-7EE6-4342-B048-85BDC9FD1C3A}</a:tableStyleId>
              </a:tblPr>
              <a:tblGrid>
                <a:gridCol w="1897166"/>
                <a:gridCol w="6561034"/>
              </a:tblGrid>
              <a:tr h="1230630">
                <a:tc>
                  <a:txBody>
                    <a:bodyPr/>
                    <a:lstStyle/>
                    <a:p>
                      <a:pPr algn="ctr">
                        <a:lnSpc>
                          <a:spcPct val="150000"/>
                        </a:lnSpc>
                        <a:defRPr/>
                      </a:pPr>
                      <a:r>
                        <a:rPr lang="en-US" sz="1200" b="1" dirty="0" smtClean="0">
                          <a:solidFill>
                            <a:schemeClr val="lt1"/>
                          </a:solidFill>
                          <a:latin typeface="Arial"/>
                          <a:ea typeface="+mn-ea"/>
                          <a:cs typeface="Arial"/>
                        </a:rPr>
                        <a:t>Strategic </a:t>
                      </a:r>
                    </a:p>
                    <a:p>
                      <a:pPr algn="ctr">
                        <a:lnSpc>
                          <a:spcPct val="150000"/>
                        </a:lnSpc>
                        <a:defRPr/>
                      </a:pPr>
                      <a:r>
                        <a:rPr lang="en-US" sz="1200" b="1" dirty="0" smtClean="0">
                          <a:solidFill>
                            <a:schemeClr val="lt1"/>
                          </a:solidFill>
                          <a:latin typeface="Arial"/>
                          <a:ea typeface="+mn-ea"/>
                          <a:cs typeface="Arial"/>
                        </a:rPr>
                        <a:t>Focus</a:t>
                      </a:r>
                    </a:p>
                  </a:txBody>
                  <a:tcPr anchor="ctr"/>
                </a:tc>
                <a:tc>
                  <a:txBody>
                    <a:bodyPr/>
                    <a:lstStyle/>
                    <a:p>
                      <a:pPr marL="115888" indent="-115888" algn="l">
                        <a:lnSpc>
                          <a:spcPct val="150000"/>
                        </a:lnSpc>
                        <a:buClr>
                          <a:schemeClr val="tx1">
                            <a:lumMod val="65000"/>
                            <a:lumOff val="35000"/>
                          </a:schemeClr>
                        </a:buClr>
                        <a:buFontTx/>
                        <a:buChar char="•"/>
                        <a:defRPr/>
                      </a:pPr>
                      <a:r>
                        <a:rPr lang="en-US" sz="1200" dirty="0" smtClean="0">
                          <a:solidFill>
                            <a:schemeClr val="dk1"/>
                          </a:solidFill>
                          <a:latin typeface="Arial"/>
                          <a:ea typeface="+mn-ea"/>
                          <a:cs typeface="Arial"/>
                        </a:rPr>
                        <a:t>IBM has charted out enhanced strategy to help clients maximize benefits of virtualization with integrated service management by focusing on four key priorities: consolidation, management, automation and optimized delivery. </a:t>
                      </a:r>
                    </a:p>
                    <a:p>
                      <a:pPr marL="115888" indent="-115888" algn="l">
                        <a:lnSpc>
                          <a:spcPct val="150000"/>
                        </a:lnSpc>
                        <a:buClr>
                          <a:schemeClr val="tx1">
                            <a:lumMod val="65000"/>
                            <a:lumOff val="35000"/>
                          </a:schemeClr>
                        </a:buClr>
                        <a:buFontTx/>
                        <a:buChar char="•"/>
                        <a:defRPr/>
                      </a:pPr>
                      <a:r>
                        <a:rPr lang="en-US" sz="1200" dirty="0" smtClean="0">
                          <a:solidFill>
                            <a:schemeClr val="dk1"/>
                          </a:solidFill>
                          <a:latin typeface="Arial"/>
                          <a:ea typeface="+mn-ea"/>
                          <a:cs typeface="Arial"/>
                        </a:rPr>
                        <a:t>This strategy is based on a comprehensive view of data center virtualization including servers, storage, networking, software and services. </a:t>
                      </a:r>
                    </a:p>
                    <a:p>
                      <a:pPr algn="l">
                        <a:lnSpc>
                          <a:spcPct val="150000"/>
                        </a:lnSpc>
                      </a:pPr>
                      <a:endParaRPr lang="en-US" sz="1200" dirty="0">
                        <a:latin typeface="Arial"/>
                        <a:cs typeface="Arial"/>
                      </a:endParaRPr>
                    </a:p>
                  </a:txBody>
                  <a:tcPr anchor="ctr"/>
                </a:tc>
              </a:tr>
              <a:tr h="2007870">
                <a:tc>
                  <a:txBody>
                    <a:bodyPr/>
                    <a:lstStyle/>
                    <a:p>
                      <a:pPr algn="ctr">
                        <a:lnSpc>
                          <a:spcPct val="150000"/>
                        </a:lnSpc>
                        <a:defRPr/>
                      </a:pPr>
                      <a:r>
                        <a:rPr lang="en-US" sz="1200" b="1" dirty="0" smtClean="0">
                          <a:solidFill>
                            <a:schemeClr val="lt1"/>
                          </a:solidFill>
                          <a:latin typeface="Arial"/>
                          <a:ea typeface="+mn-ea"/>
                          <a:cs typeface="Arial"/>
                        </a:rPr>
                        <a:t>Segmental </a:t>
                      </a:r>
                    </a:p>
                    <a:p>
                      <a:pPr algn="ctr">
                        <a:lnSpc>
                          <a:spcPct val="150000"/>
                        </a:lnSpc>
                        <a:defRPr/>
                      </a:pPr>
                      <a:r>
                        <a:rPr lang="en-US" sz="1200" b="1" dirty="0" smtClean="0">
                          <a:solidFill>
                            <a:schemeClr val="lt1"/>
                          </a:solidFill>
                          <a:latin typeface="Arial"/>
                          <a:ea typeface="+mn-ea"/>
                          <a:cs typeface="Arial"/>
                        </a:rPr>
                        <a:t>Focus</a:t>
                      </a:r>
                    </a:p>
                  </a:txBody>
                  <a:tcPr anchor="ctr"/>
                </a:tc>
                <a:tc>
                  <a:txBody>
                    <a:bodyPr/>
                    <a:lstStyle/>
                    <a:p>
                      <a:pPr marL="115888" indent="-115888" algn="l">
                        <a:lnSpc>
                          <a:spcPct val="150000"/>
                        </a:lnSpc>
                        <a:buClr>
                          <a:schemeClr val="tx1">
                            <a:lumMod val="50000"/>
                            <a:lumOff val="50000"/>
                          </a:schemeClr>
                        </a:buClr>
                        <a:buFontTx/>
                        <a:buChar char="•"/>
                        <a:defRPr/>
                      </a:pPr>
                      <a:r>
                        <a:rPr lang="en-US" sz="1200" dirty="0" smtClean="0">
                          <a:solidFill>
                            <a:schemeClr val="dk1"/>
                          </a:solidFill>
                          <a:latin typeface="Arial"/>
                          <a:ea typeface="+mn-ea"/>
                          <a:cs typeface="Arial"/>
                        </a:rPr>
                        <a:t>IBM continues to focus on electronics industry offering design help, production management and other services to electronics companies and to manufacturers looking to outsource the creation of advanced electronics for their products. In 2002, a separate business unit was set up offering electronics industry solutions.</a:t>
                      </a:r>
                    </a:p>
                    <a:p>
                      <a:pPr marL="115888" indent="-115888" algn="l">
                        <a:lnSpc>
                          <a:spcPct val="150000"/>
                        </a:lnSpc>
                        <a:buClr>
                          <a:schemeClr val="tx1">
                            <a:lumMod val="50000"/>
                            <a:lumOff val="50000"/>
                          </a:schemeClr>
                        </a:buClr>
                        <a:buFontTx/>
                        <a:buChar char="•"/>
                        <a:defRPr/>
                      </a:pPr>
                      <a:r>
                        <a:rPr lang="en-US" sz="1200" dirty="0" smtClean="0">
                          <a:solidFill>
                            <a:schemeClr val="dk1"/>
                          </a:solidFill>
                          <a:latin typeface="Arial"/>
                          <a:ea typeface="+mn-ea"/>
                          <a:cs typeface="Arial"/>
                        </a:rPr>
                        <a:t>IBM has focus on latest innovation across semiconductor industry with IBM Semiconductor Research &amp; Development </a:t>
                      </a:r>
                      <a:r>
                        <a:rPr lang="en-US" sz="1200" dirty="0" err="1" smtClean="0">
                          <a:solidFill>
                            <a:schemeClr val="dk1"/>
                          </a:solidFill>
                          <a:latin typeface="Arial"/>
                          <a:ea typeface="+mn-ea"/>
                          <a:cs typeface="Arial"/>
                        </a:rPr>
                        <a:t>centre</a:t>
                      </a:r>
                      <a:r>
                        <a:rPr lang="en-US" sz="1200" dirty="0" smtClean="0">
                          <a:solidFill>
                            <a:schemeClr val="dk1"/>
                          </a:solidFill>
                          <a:latin typeface="Arial"/>
                          <a:ea typeface="+mn-ea"/>
                          <a:cs typeface="Arial"/>
                        </a:rPr>
                        <a:t>. IBM carries out semiconductor research at multiple locations across the world in collaboration with many companies in the industry like Toshiba, Sony, Hitachi, etc. and has been successful in coming out with breakthrough findings like 32nm bulk CMOS process technology development.   </a:t>
                      </a:r>
                    </a:p>
                    <a:p>
                      <a:pPr algn="l">
                        <a:lnSpc>
                          <a:spcPct val="150000"/>
                        </a:lnSpc>
                      </a:pPr>
                      <a:endParaRPr lang="en-US" sz="1200" dirty="0">
                        <a:latin typeface="Arial"/>
                        <a:cs typeface="Arial"/>
                      </a:endParaRPr>
                    </a:p>
                  </a:txBody>
                  <a:tcPr anchor="ctr"/>
                </a:tc>
              </a:tr>
              <a:tr h="647700">
                <a:tc>
                  <a:txBody>
                    <a:bodyPr/>
                    <a:lstStyle/>
                    <a:p>
                      <a:pPr algn="ctr">
                        <a:lnSpc>
                          <a:spcPct val="150000"/>
                        </a:lnSpc>
                        <a:defRPr/>
                      </a:pPr>
                      <a:r>
                        <a:rPr lang="en-US" sz="1200" b="1" dirty="0" smtClean="0">
                          <a:solidFill>
                            <a:schemeClr val="lt1"/>
                          </a:solidFill>
                          <a:latin typeface="Arial"/>
                          <a:ea typeface="+mn-ea"/>
                          <a:cs typeface="Arial"/>
                        </a:rPr>
                        <a:t>Geography </a:t>
                      </a:r>
                    </a:p>
                    <a:p>
                      <a:pPr algn="ctr">
                        <a:lnSpc>
                          <a:spcPct val="150000"/>
                        </a:lnSpc>
                        <a:defRPr/>
                      </a:pPr>
                      <a:r>
                        <a:rPr lang="en-US" sz="1200" b="1" dirty="0" smtClean="0">
                          <a:solidFill>
                            <a:schemeClr val="lt1"/>
                          </a:solidFill>
                          <a:latin typeface="Arial"/>
                          <a:ea typeface="+mn-ea"/>
                          <a:cs typeface="Arial"/>
                        </a:rPr>
                        <a:t>Focus</a:t>
                      </a:r>
                    </a:p>
                  </a:txBody>
                  <a:tcPr anchor="ctr"/>
                </a:tc>
                <a:tc>
                  <a:txBody>
                    <a:bodyPr/>
                    <a:lstStyle/>
                    <a:p>
                      <a:pPr marL="171450" marR="0" indent="-171450" algn="l" defTabSz="914400" eaLnBrk="1" fontAlgn="auto" latinLnBrk="0" hangingPunct="1">
                        <a:lnSpc>
                          <a:spcPct val="150000"/>
                        </a:lnSpc>
                        <a:spcBef>
                          <a:spcPts val="0"/>
                        </a:spcBef>
                        <a:spcAft>
                          <a:spcPts val="0"/>
                        </a:spcAft>
                        <a:buClrTx/>
                        <a:buSzTx/>
                        <a:buFont typeface="Arial"/>
                        <a:buChar char="•"/>
                        <a:tabLst/>
                        <a:defRPr/>
                      </a:pPr>
                      <a:r>
                        <a:rPr lang="en-US" sz="1200" dirty="0" smtClean="0">
                          <a:solidFill>
                            <a:schemeClr val="dk1"/>
                          </a:solidFill>
                          <a:latin typeface="Arial"/>
                          <a:ea typeface="+mn-ea"/>
                          <a:cs typeface="Arial"/>
                        </a:rPr>
                        <a:t>Majority of </a:t>
                      </a:r>
                      <a:r>
                        <a:rPr lang="en-US" sz="1200" dirty="0" err="1" smtClean="0">
                          <a:solidFill>
                            <a:schemeClr val="dk1"/>
                          </a:solidFill>
                          <a:latin typeface="Arial"/>
                          <a:ea typeface="+mn-ea"/>
                          <a:cs typeface="Arial"/>
                        </a:rPr>
                        <a:t>hitech</a:t>
                      </a:r>
                      <a:r>
                        <a:rPr lang="en-US" sz="1200" dirty="0" smtClean="0">
                          <a:solidFill>
                            <a:schemeClr val="dk1"/>
                          </a:solidFill>
                          <a:latin typeface="Arial"/>
                          <a:ea typeface="+mn-ea"/>
                          <a:cs typeface="Arial"/>
                        </a:rPr>
                        <a:t> business for IBM comes from North America, Western Europe and Japan.</a:t>
                      </a:r>
                    </a:p>
                  </a:txBody>
                  <a:tcPr anchor="ct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smtClean="0"/>
              <a:t>Hi Tech Focus- Technology </a:t>
            </a:r>
            <a:r>
              <a:rPr lang="en-US" dirty="0" smtClean="0"/>
              <a:t>Competency</a:t>
            </a:r>
          </a:p>
        </p:txBody>
      </p:sp>
      <p:sp>
        <p:nvSpPr>
          <p:cNvPr id="22539" name="AutoShape 10">
            <a:hlinkClick r:id="rId3" action="ppaction://hlinksldjump"/>
          </p:cNvPr>
          <p:cNvSpPr>
            <a:spLocks noChangeArrowheads="1"/>
          </p:cNvSpPr>
          <p:nvPr/>
        </p:nvSpPr>
        <p:spPr bwMode="auto">
          <a:xfrm>
            <a:off x="5924550" y="6410325"/>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sp>
        <p:nvSpPr>
          <p:cNvPr id="14" name="Slide Number Placeholder 13"/>
          <p:cNvSpPr>
            <a:spLocks noGrp="1"/>
          </p:cNvSpPr>
          <p:nvPr>
            <p:ph type="sldNum" sz="quarter" idx="10"/>
          </p:nvPr>
        </p:nvSpPr>
        <p:spPr/>
        <p:txBody>
          <a:bodyPr/>
          <a:lstStyle/>
          <a:p>
            <a:pPr>
              <a:defRPr/>
            </a:pPr>
            <a:fld id="{7CE87BE8-1CB9-460D-8959-563EB250A989}" type="slidenum">
              <a:rPr lang="en-US" smtClean="0"/>
              <a:pPr>
                <a:defRPr/>
              </a:pPr>
              <a:t>17</a:t>
            </a:fld>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708303703"/>
              </p:ext>
            </p:extLst>
          </p:nvPr>
        </p:nvGraphicFramePr>
        <p:xfrm>
          <a:off x="381000" y="967740"/>
          <a:ext cx="8458200" cy="3619500"/>
        </p:xfrm>
        <a:graphic>
          <a:graphicData uri="http://schemas.openxmlformats.org/drawingml/2006/table">
            <a:tbl>
              <a:tblPr firstCol="1">
                <a:tableStyleId>{5C22544A-7EE6-4342-B048-85BDC9FD1C3A}</a:tableStyleId>
              </a:tblPr>
              <a:tblGrid>
                <a:gridCol w="1897166"/>
                <a:gridCol w="6561034"/>
              </a:tblGrid>
              <a:tr h="1230630">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b="1" dirty="0" smtClean="0">
                          <a:solidFill>
                            <a:schemeClr val="lt1"/>
                          </a:solidFill>
                          <a:latin typeface="Arial"/>
                          <a:ea typeface="+mn-ea"/>
                          <a:cs typeface="Arial"/>
                        </a:rPr>
                        <a:t>Diverse </a:t>
                      </a:r>
                      <a:r>
                        <a:rPr lang="en-US" sz="1200" b="1" dirty="0" err="1" smtClean="0">
                          <a:solidFill>
                            <a:schemeClr val="lt1"/>
                          </a:solidFill>
                          <a:latin typeface="Arial"/>
                          <a:ea typeface="+mn-ea"/>
                          <a:cs typeface="Arial"/>
                        </a:rPr>
                        <a:t>HiTech</a:t>
                      </a:r>
                      <a:r>
                        <a:rPr lang="en-US" sz="1200" b="1" dirty="0" smtClean="0">
                          <a:solidFill>
                            <a:schemeClr val="lt1"/>
                          </a:solidFill>
                          <a:latin typeface="Arial"/>
                          <a:ea typeface="+mn-ea"/>
                          <a:cs typeface="Arial"/>
                        </a:rPr>
                        <a:t> Offerings</a:t>
                      </a:r>
                    </a:p>
                  </a:txBody>
                  <a:tcPr anchor="ctr"/>
                </a:tc>
                <a:tc>
                  <a:txBody>
                    <a:bodyPr/>
                    <a:lstStyle/>
                    <a:p>
                      <a:pPr marL="115888" indent="-115888" algn="l">
                        <a:lnSpc>
                          <a:spcPct val="150000"/>
                        </a:lnSpc>
                        <a:spcBef>
                          <a:spcPct val="20000"/>
                        </a:spcBef>
                        <a:buClr>
                          <a:schemeClr val="tx1">
                            <a:lumMod val="65000"/>
                            <a:lumOff val="35000"/>
                          </a:schemeClr>
                        </a:buClr>
                        <a:buFontTx/>
                        <a:buChar char="•"/>
                        <a:defRPr/>
                      </a:pPr>
                      <a:r>
                        <a:rPr lang="en-US" sz="1200" dirty="0" smtClean="0">
                          <a:solidFill>
                            <a:schemeClr val="dk1"/>
                          </a:solidFill>
                          <a:latin typeface="Arial"/>
                          <a:ea typeface="+mn-ea"/>
                          <a:cs typeface="Arial"/>
                        </a:rPr>
                        <a:t>IBM possesses largest scale and most diverse global offerings of all competitors.</a:t>
                      </a:r>
                    </a:p>
                    <a:p>
                      <a:pPr marL="115888" indent="-115888" algn="l">
                        <a:lnSpc>
                          <a:spcPct val="150000"/>
                        </a:lnSpc>
                        <a:spcBef>
                          <a:spcPct val="20000"/>
                        </a:spcBef>
                        <a:buClr>
                          <a:schemeClr val="tx1">
                            <a:lumMod val="65000"/>
                            <a:lumOff val="35000"/>
                          </a:schemeClr>
                        </a:buClr>
                        <a:buFontTx/>
                        <a:buChar char="•"/>
                        <a:defRPr/>
                      </a:pPr>
                      <a:r>
                        <a:rPr lang="en-US" sz="1200" dirty="0" smtClean="0">
                          <a:solidFill>
                            <a:schemeClr val="dk1"/>
                          </a:solidFill>
                          <a:latin typeface="Arial"/>
                          <a:ea typeface="+mn-ea"/>
                          <a:cs typeface="Arial"/>
                        </a:rPr>
                        <a:t>Key sub industry verticals include automotive, aerospace, high technology/electronics, industrial equipment, consumer goods; pharmaceutical/life sciences, mill products, chemicals and petroleum processing.</a:t>
                      </a:r>
                    </a:p>
                  </a:txBody>
                  <a:tcPr anchor="ctr"/>
                </a:tc>
              </a:tr>
              <a:tr h="925830">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b="1" dirty="0" smtClean="0">
                          <a:solidFill>
                            <a:schemeClr val="lt1"/>
                          </a:solidFill>
                          <a:latin typeface="Arial"/>
                          <a:ea typeface="+mn-ea"/>
                          <a:cs typeface="Arial"/>
                        </a:rPr>
                        <a:t>Strong in PLM</a:t>
                      </a:r>
                    </a:p>
                  </a:txBody>
                  <a:tcPr anchor="ctr"/>
                </a:tc>
                <a:tc>
                  <a:txBody>
                    <a:bodyPr/>
                    <a:lstStyle/>
                    <a:p>
                      <a:pPr marL="0" marR="0" indent="0" algn="l" defTabSz="914400" eaLnBrk="1" fontAlgn="auto" latinLnBrk="0" hangingPunct="1">
                        <a:lnSpc>
                          <a:spcPct val="150000"/>
                        </a:lnSpc>
                        <a:spcBef>
                          <a:spcPts val="0"/>
                        </a:spcBef>
                        <a:spcAft>
                          <a:spcPts val="0"/>
                        </a:spcAft>
                        <a:buClrTx/>
                        <a:buSzTx/>
                        <a:buFontTx/>
                        <a:buNone/>
                        <a:tabLst/>
                        <a:defRPr/>
                      </a:pPr>
                      <a:r>
                        <a:rPr lang="en-US" sz="1200" dirty="0" smtClean="0">
                          <a:solidFill>
                            <a:schemeClr val="dk1"/>
                          </a:solidFill>
                          <a:latin typeface="Arial"/>
                          <a:ea typeface="+mn-ea"/>
                          <a:cs typeface="Arial"/>
                        </a:rPr>
                        <a:t>IBM is major power in PLM market, given its sheer size, influence, PLM experience, scope of software it provides, and breadth of partnerships managed.</a:t>
                      </a:r>
                    </a:p>
                  </a:txBody>
                  <a:tcPr anchor="ctr"/>
                </a:tc>
              </a:tr>
              <a:tr h="647700">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b="1" dirty="0" smtClean="0">
                          <a:solidFill>
                            <a:schemeClr val="lt1"/>
                          </a:solidFill>
                          <a:latin typeface="Arial"/>
                          <a:ea typeface="+mn-ea"/>
                          <a:cs typeface="Arial"/>
                        </a:rPr>
                        <a:t>Strong R&amp;D</a:t>
                      </a:r>
                    </a:p>
                  </a:txBody>
                  <a:tcPr anchor="ctr"/>
                </a:tc>
                <a:tc>
                  <a:txBody>
                    <a:bodyPr/>
                    <a:lstStyle/>
                    <a:p>
                      <a:pPr marL="115888" indent="-115888" algn="l">
                        <a:lnSpc>
                          <a:spcPct val="150000"/>
                        </a:lnSpc>
                        <a:buClr>
                          <a:schemeClr val="tx1">
                            <a:lumMod val="65000"/>
                            <a:lumOff val="35000"/>
                          </a:schemeClr>
                        </a:buClr>
                        <a:buFont typeface="Arial" pitchFamily="34" charset="0"/>
                        <a:buChar char="•"/>
                      </a:pPr>
                      <a:r>
                        <a:rPr lang="en-US" sz="1200" dirty="0" smtClean="0">
                          <a:solidFill>
                            <a:schemeClr val="dk1"/>
                          </a:solidFill>
                          <a:latin typeface="Arial"/>
                          <a:ea typeface="+mn-ea"/>
                          <a:cs typeface="Arial"/>
                        </a:rPr>
                        <a:t>IBM has the advantage of market insight from synergy with its software business units and a reputation for making significant R&amp;D investments in the IT industry at large.</a:t>
                      </a:r>
                    </a:p>
                    <a:p>
                      <a:pPr marL="115888" indent="-115888" algn="l">
                        <a:lnSpc>
                          <a:spcPct val="150000"/>
                        </a:lnSpc>
                        <a:buClr>
                          <a:schemeClr val="tx1">
                            <a:lumMod val="65000"/>
                            <a:lumOff val="35000"/>
                          </a:schemeClr>
                        </a:buClr>
                        <a:buFont typeface="Arial" pitchFamily="34" charset="0"/>
                        <a:buChar char="•"/>
                      </a:pPr>
                      <a:r>
                        <a:rPr lang="en-US" sz="1200" dirty="0" smtClean="0">
                          <a:solidFill>
                            <a:schemeClr val="dk1"/>
                          </a:solidFill>
                          <a:latin typeface="Arial"/>
                          <a:ea typeface="+mn-ea"/>
                          <a:cs typeface="Arial"/>
                        </a:rPr>
                        <a:t>IBM has one of the most-developed vertical-industry marketing approaches, possessing wide industry specific domain expertise and relevant customer segmentation spanning manufacturing industries.</a:t>
                      </a:r>
                    </a:p>
                  </a:txBody>
                  <a:tcPr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990600" y="53975"/>
            <a:ext cx="7924800" cy="477838"/>
          </a:xfrm>
        </p:spPr>
        <p:txBody>
          <a:bodyPr/>
          <a:lstStyle/>
          <a:p>
            <a:pPr eaLnBrk="1" hangingPunct="1"/>
            <a:r>
              <a:rPr sz="1600" smtClean="0">
                <a:latin typeface="Arial"/>
                <a:cs typeface="Arial"/>
              </a:rPr>
              <a:t>Hi Tech Focus- Technology </a:t>
            </a:r>
            <a:r>
              <a:rPr lang="en-US" sz="1600" dirty="0" smtClean="0">
                <a:latin typeface="Arial"/>
                <a:cs typeface="Arial"/>
              </a:rPr>
              <a:t>Competency</a:t>
            </a:r>
          </a:p>
        </p:txBody>
      </p:sp>
      <p:sp>
        <p:nvSpPr>
          <p:cNvPr id="23556" name="AutoShape 4"/>
          <p:cNvSpPr>
            <a:spLocks noChangeArrowheads="1"/>
          </p:cNvSpPr>
          <p:nvPr/>
        </p:nvSpPr>
        <p:spPr bwMode="auto">
          <a:xfrm>
            <a:off x="152400" y="1133875"/>
            <a:ext cx="8869680" cy="1417320"/>
          </a:xfrm>
          <a:prstGeom prst="roundRect">
            <a:avLst>
              <a:gd name="adj" fmla="val 8454"/>
            </a:avLst>
          </a:prstGeom>
          <a:solidFill>
            <a:srgbClr val="F1EFED"/>
          </a:solidFill>
          <a:ln w="12700" algn="ctr">
            <a:noFill/>
            <a:round/>
            <a:headEnd/>
            <a:tailEnd/>
          </a:ln>
        </p:spPr>
        <p:txBody>
          <a:bodyPr wrap="none" anchor="ctr"/>
          <a:lstStyle/>
          <a:p>
            <a:endParaRPr lang="en-US" sz="1600">
              <a:latin typeface="Arial"/>
              <a:cs typeface="Arial"/>
            </a:endParaRPr>
          </a:p>
        </p:txBody>
      </p:sp>
      <p:sp>
        <p:nvSpPr>
          <p:cNvPr id="23557" name="Line 5"/>
          <p:cNvSpPr>
            <a:spLocks noChangeShapeType="1"/>
          </p:cNvSpPr>
          <p:nvPr/>
        </p:nvSpPr>
        <p:spPr bwMode="auto">
          <a:xfrm>
            <a:off x="1593850" y="1749825"/>
            <a:ext cx="6705600" cy="0"/>
          </a:xfrm>
          <a:prstGeom prst="line">
            <a:avLst/>
          </a:prstGeom>
          <a:noFill/>
          <a:ln w="38100" cmpd="dbl">
            <a:solidFill>
              <a:schemeClr val="bg2"/>
            </a:solidFill>
            <a:round/>
            <a:headEnd/>
            <a:tailEnd/>
          </a:ln>
        </p:spPr>
        <p:txBody>
          <a:bodyPr wrap="none" anchor="ctr"/>
          <a:lstStyle/>
          <a:p>
            <a:endParaRPr lang="en-US" sz="1600">
              <a:latin typeface="Arial"/>
              <a:cs typeface="Arial"/>
            </a:endParaRPr>
          </a:p>
        </p:txBody>
      </p:sp>
      <p:sp>
        <p:nvSpPr>
          <p:cNvPr id="23558" name="AutoShape 6"/>
          <p:cNvSpPr>
            <a:spLocks noChangeArrowheads="1"/>
          </p:cNvSpPr>
          <p:nvPr/>
        </p:nvSpPr>
        <p:spPr bwMode="auto">
          <a:xfrm>
            <a:off x="228600" y="1448400"/>
            <a:ext cx="1463040" cy="640080"/>
          </a:xfrm>
          <a:prstGeom prst="roundRect">
            <a:avLst/>
          </a:prstGeom>
          <a:solidFill>
            <a:schemeClr val="bg1">
              <a:lumMod val="85000"/>
            </a:schemeClr>
          </a:solidFill>
          <a:ln w="12700" algn="ctr">
            <a:noFill/>
            <a:round/>
            <a:headEnd/>
            <a:tailEnd/>
          </a:ln>
        </p:spPr>
        <p:txBody>
          <a:bodyPr wrap="square" anchor="ctr">
            <a:noAutofit/>
          </a:bodyPr>
          <a:lstStyle/>
          <a:p>
            <a:pPr algn="ctr"/>
            <a:r>
              <a:rPr lang="en-US" sz="1050" b="1" dirty="0">
                <a:latin typeface="Arial"/>
                <a:cs typeface="Arial"/>
              </a:rPr>
              <a:t>SAP</a:t>
            </a:r>
          </a:p>
          <a:p>
            <a:pPr algn="ctr"/>
            <a:r>
              <a:rPr lang="en-US" sz="1050" b="1" dirty="0">
                <a:latin typeface="Arial"/>
                <a:cs typeface="Arial"/>
              </a:rPr>
              <a:t>(Application Outsourcing)</a:t>
            </a:r>
          </a:p>
        </p:txBody>
      </p:sp>
      <p:sp>
        <p:nvSpPr>
          <p:cNvPr id="23559" name="AutoShape 7"/>
          <p:cNvSpPr>
            <a:spLocks noChangeArrowheads="1"/>
          </p:cNvSpPr>
          <p:nvPr/>
        </p:nvSpPr>
        <p:spPr bwMode="auto">
          <a:xfrm>
            <a:off x="2057400" y="1208488"/>
            <a:ext cx="3298825" cy="1280160"/>
          </a:xfrm>
          <a:prstGeom prst="roundRect">
            <a:avLst>
              <a:gd name="adj" fmla="val 11176"/>
            </a:avLst>
          </a:prstGeom>
          <a:solidFill>
            <a:schemeClr val="accent2">
              <a:lumMod val="20000"/>
              <a:lumOff val="80000"/>
            </a:schemeClr>
          </a:solidFill>
          <a:ln w="12700" algn="ctr">
            <a:noFill/>
            <a:round/>
            <a:headEnd/>
            <a:tailEnd/>
          </a:ln>
        </p:spPr>
        <p:txBody>
          <a:bodyPr/>
          <a:lstStyle/>
          <a:p>
            <a:pPr marL="122238" indent="-122238" algn="l">
              <a:lnSpc>
                <a:spcPct val="110000"/>
              </a:lnSpc>
              <a:buClr>
                <a:schemeClr val="tx1">
                  <a:lumMod val="65000"/>
                  <a:lumOff val="35000"/>
                </a:schemeClr>
              </a:buClr>
              <a:buFontTx/>
              <a:buChar char="•"/>
            </a:pPr>
            <a:r>
              <a:rPr lang="en-US" sz="1050" b="1" i="1" dirty="0">
                <a:latin typeface="Arial"/>
                <a:cs typeface="Arial"/>
              </a:rPr>
              <a:t>Leader</a:t>
            </a:r>
            <a:r>
              <a:rPr lang="en-US" sz="1050" dirty="0">
                <a:latin typeface="Arial"/>
                <a:cs typeface="Arial"/>
              </a:rPr>
              <a:t> in the Gartner’s Magic Quadrant for SAP application outsourcing</a:t>
            </a:r>
          </a:p>
          <a:p>
            <a:pPr marL="122238" indent="-122238" algn="l">
              <a:lnSpc>
                <a:spcPct val="110000"/>
              </a:lnSpc>
              <a:buClr>
                <a:schemeClr val="tx1">
                  <a:lumMod val="65000"/>
                  <a:lumOff val="35000"/>
                </a:schemeClr>
              </a:buClr>
              <a:buFontTx/>
              <a:buChar char="•"/>
            </a:pPr>
            <a:r>
              <a:rPr lang="en-US" sz="1050" dirty="0">
                <a:latin typeface="Arial"/>
                <a:cs typeface="Arial"/>
              </a:rPr>
              <a:t>Size, longevity and scale of operations makes IBM leader in SAP outsourcing</a:t>
            </a:r>
            <a:r>
              <a:rPr lang="en-US" sz="1050" dirty="0" smtClean="0">
                <a:latin typeface="Arial"/>
                <a:cs typeface="Arial"/>
              </a:rPr>
              <a:t>.</a:t>
            </a:r>
          </a:p>
          <a:p>
            <a:pPr marL="122238" indent="-122238">
              <a:lnSpc>
                <a:spcPct val="110000"/>
              </a:lnSpc>
              <a:buClr>
                <a:schemeClr val="tx1">
                  <a:lumMod val="65000"/>
                  <a:lumOff val="35000"/>
                </a:schemeClr>
              </a:buClr>
              <a:buFontTx/>
              <a:buChar char="•"/>
            </a:pPr>
            <a:r>
              <a:rPr lang="en-US" sz="1050" dirty="0" smtClean="0">
                <a:latin typeface="Arial"/>
                <a:cs typeface="Arial"/>
              </a:rPr>
              <a:t>main SAP application life cycle services markets are the </a:t>
            </a:r>
            <a:r>
              <a:rPr lang="en-US" sz="1050" b="1" i="1" dirty="0" smtClean="0">
                <a:latin typeface="Arial"/>
                <a:cs typeface="Arial"/>
              </a:rPr>
              <a:t>U.K., Germany, France, Italy and Spain</a:t>
            </a:r>
            <a:endParaRPr lang="en-US" sz="1050" b="1" i="1" dirty="0">
              <a:latin typeface="Arial"/>
              <a:cs typeface="Arial"/>
            </a:endParaRPr>
          </a:p>
        </p:txBody>
      </p:sp>
      <p:sp>
        <p:nvSpPr>
          <p:cNvPr id="23561" name="AutoShape 9"/>
          <p:cNvSpPr>
            <a:spLocks noChangeArrowheads="1"/>
          </p:cNvSpPr>
          <p:nvPr/>
        </p:nvSpPr>
        <p:spPr bwMode="auto">
          <a:xfrm>
            <a:off x="2057401" y="730250"/>
            <a:ext cx="3211512" cy="336550"/>
          </a:xfrm>
          <a:prstGeom prst="roundRect">
            <a:avLst>
              <a:gd name="adj" fmla="val 11176"/>
            </a:avLst>
          </a:prstGeom>
          <a:solidFill>
            <a:schemeClr val="accent2">
              <a:lumMod val="40000"/>
              <a:lumOff val="60000"/>
            </a:schemeClr>
          </a:solidFill>
          <a:ln w="12700" algn="ctr">
            <a:noFill/>
            <a:round/>
            <a:headEnd/>
            <a:tailEnd/>
          </a:ln>
        </p:spPr>
        <p:txBody>
          <a:bodyPr wrap="none" anchor="ctr"/>
          <a:lstStyle/>
          <a:p>
            <a:pPr algn="ctr"/>
            <a:r>
              <a:rPr lang="en-US" sz="1200" b="1">
                <a:solidFill>
                  <a:schemeClr val="bg1"/>
                </a:solidFill>
                <a:latin typeface="Arial"/>
                <a:cs typeface="Arial"/>
              </a:rPr>
              <a:t>IBM</a:t>
            </a:r>
          </a:p>
        </p:txBody>
      </p:sp>
      <p:sp>
        <p:nvSpPr>
          <p:cNvPr id="23562" name="AutoShape 10"/>
          <p:cNvSpPr>
            <a:spLocks noChangeArrowheads="1"/>
          </p:cNvSpPr>
          <p:nvPr/>
        </p:nvSpPr>
        <p:spPr bwMode="auto">
          <a:xfrm>
            <a:off x="5562600" y="719960"/>
            <a:ext cx="3276600" cy="336550"/>
          </a:xfrm>
          <a:prstGeom prst="roundRect">
            <a:avLst>
              <a:gd name="adj" fmla="val 11176"/>
            </a:avLst>
          </a:prstGeom>
          <a:solidFill>
            <a:srgbClr val="00B0F0"/>
          </a:solidFill>
          <a:ln w="12700" algn="ctr">
            <a:noFill/>
            <a:round/>
            <a:headEnd/>
            <a:tailEnd/>
          </a:ln>
        </p:spPr>
        <p:txBody>
          <a:bodyPr wrap="none" anchor="ctr"/>
          <a:lstStyle/>
          <a:p>
            <a:pPr algn="ctr"/>
            <a:r>
              <a:rPr lang="en-US" sz="1200" b="1">
                <a:solidFill>
                  <a:schemeClr val="bg1"/>
                </a:solidFill>
                <a:latin typeface="Arial"/>
                <a:cs typeface="Arial"/>
              </a:rPr>
              <a:t>TCS</a:t>
            </a:r>
          </a:p>
        </p:txBody>
      </p:sp>
      <p:sp>
        <p:nvSpPr>
          <p:cNvPr id="23563" name="AutoShape 11"/>
          <p:cNvSpPr>
            <a:spLocks noChangeArrowheads="1"/>
          </p:cNvSpPr>
          <p:nvPr/>
        </p:nvSpPr>
        <p:spPr bwMode="auto">
          <a:xfrm>
            <a:off x="334962" y="730250"/>
            <a:ext cx="1387475" cy="336550"/>
          </a:xfrm>
          <a:prstGeom prst="roundRect">
            <a:avLst>
              <a:gd name="adj" fmla="val 11176"/>
            </a:avLst>
          </a:prstGeom>
          <a:solidFill>
            <a:schemeClr val="bg1">
              <a:lumMod val="65000"/>
            </a:schemeClr>
          </a:solidFill>
          <a:ln w="12700" algn="ctr">
            <a:noFill/>
            <a:round/>
            <a:headEnd/>
            <a:tailEnd/>
          </a:ln>
        </p:spPr>
        <p:txBody>
          <a:bodyPr wrap="none" anchor="ctr"/>
          <a:lstStyle/>
          <a:p>
            <a:pPr algn="ctr"/>
            <a:r>
              <a:rPr lang="en-US" sz="1200" b="1">
                <a:solidFill>
                  <a:schemeClr val="bg1"/>
                </a:solidFill>
                <a:latin typeface="Arial"/>
                <a:cs typeface="Arial"/>
              </a:rPr>
              <a:t>Technology</a:t>
            </a:r>
          </a:p>
        </p:txBody>
      </p:sp>
      <p:sp>
        <p:nvSpPr>
          <p:cNvPr id="23564" name="AutoShape 35"/>
          <p:cNvSpPr>
            <a:spLocks noChangeArrowheads="1"/>
          </p:cNvSpPr>
          <p:nvPr/>
        </p:nvSpPr>
        <p:spPr bwMode="auto">
          <a:xfrm>
            <a:off x="152400" y="2590800"/>
            <a:ext cx="8869680" cy="1143000"/>
          </a:xfrm>
          <a:prstGeom prst="roundRect">
            <a:avLst>
              <a:gd name="adj" fmla="val 8454"/>
            </a:avLst>
          </a:prstGeom>
          <a:solidFill>
            <a:srgbClr val="F1EFED"/>
          </a:solidFill>
          <a:ln w="12700" algn="ctr">
            <a:noFill/>
            <a:round/>
            <a:headEnd/>
            <a:tailEnd/>
          </a:ln>
        </p:spPr>
        <p:txBody>
          <a:bodyPr wrap="none" anchor="ctr"/>
          <a:lstStyle/>
          <a:p>
            <a:endParaRPr lang="en-US" sz="1600">
              <a:latin typeface="Arial"/>
              <a:cs typeface="Arial"/>
            </a:endParaRPr>
          </a:p>
        </p:txBody>
      </p:sp>
      <p:sp>
        <p:nvSpPr>
          <p:cNvPr id="23565" name="Line 36"/>
          <p:cNvSpPr>
            <a:spLocks noChangeShapeType="1"/>
          </p:cNvSpPr>
          <p:nvPr/>
        </p:nvSpPr>
        <p:spPr bwMode="auto">
          <a:xfrm>
            <a:off x="1593850" y="3352800"/>
            <a:ext cx="6705600" cy="0"/>
          </a:xfrm>
          <a:prstGeom prst="line">
            <a:avLst/>
          </a:prstGeom>
          <a:noFill/>
          <a:ln w="38100" cmpd="dbl">
            <a:solidFill>
              <a:schemeClr val="bg2"/>
            </a:solidFill>
            <a:round/>
            <a:headEnd/>
            <a:tailEnd/>
          </a:ln>
        </p:spPr>
        <p:txBody>
          <a:bodyPr wrap="none" anchor="ctr"/>
          <a:lstStyle/>
          <a:p>
            <a:endParaRPr lang="en-US" sz="1600">
              <a:latin typeface="Arial"/>
              <a:cs typeface="Arial"/>
            </a:endParaRPr>
          </a:p>
        </p:txBody>
      </p:sp>
      <p:sp>
        <p:nvSpPr>
          <p:cNvPr id="23566" name="AutoShape 37"/>
          <p:cNvSpPr>
            <a:spLocks noChangeArrowheads="1"/>
          </p:cNvSpPr>
          <p:nvPr/>
        </p:nvSpPr>
        <p:spPr bwMode="auto">
          <a:xfrm>
            <a:off x="228600" y="2857200"/>
            <a:ext cx="1463040" cy="640080"/>
          </a:xfrm>
          <a:prstGeom prst="roundRect">
            <a:avLst/>
          </a:prstGeom>
          <a:solidFill>
            <a:schemeClr val="bg1">
              <a:lumMod val="85000"/>
            </a:schemeClr>
          </a:solidFill>
          <a:ln w="12700" algn="ctr">
            <a:noFill/>
            <a:round/>
            <a:headEnd/>
            <a:tailEnd/>
          </a:ln>
        </p:spPr>
        <p:txBody>
          <a:bodyPr wrap="square" anchor="ctr">
            <a:noAutofit/>
          </a:bodyPr>
          <a:lstStyle/>
          <a:p>
            <a:pPr algn="ctr"/>
            <a:r>
              <a:rPr lang="en-US" sz="1050" b="1">
                <a:latin typeface="Arial"/>
                <a:cs typeface="Arial"/>
              </a:rPr>
              <a:t>Oracle</a:t>
            </a:r>
          </a:p>
        </p:txBody>
      </p:sp>
      <p:sp>
        <p:nvSpPr>
          <p:cNvPr id="23567" name="AutoShape 38"/>
          <p:cNvSpPr>
            <a:spLocks noChangeArrowheads="1"/>
          </p:cNvSpPr>
          <p:nvPr/>
        </p:nvSpPr>
        <p:spPr bwMode="auto">
          <a:xfrm>
            <a:off x="2057401" y="2665412"/>
            <a:ext cx="3211512" cy="1005840"/>
          </a:xfrm>
          <a:prstGeom prst="roundRect">
            <a:avLst>
              <a:gd name="adj" fmla="val 11176"/>
            </a:avLst>
          </a:prstGeom>
          <a:solidFill>
            <a:schemeClr val="accent2">
              <a:lumMod val="20000"/>
              <a:lumOff val="80000"/>
            </a:schemeClr>
          </a:solidFill>
          <a:ln w="12700" algn="ctr">
            <a:noFill/>
            <a:round/>
            <a:headEnd/>
            <a:tailEnd/>
          </a:ln>
        </p:spPr>
        <p:txBody>
          <a:bodyPr/>
          <a:lstStyle/>
          <a:p>
            <a:pPr marL="122238" indent="-122238">
              <a:lnSpc>
                <a:spcPct val="110000"/>
              </a:lnSpc>
              <a:buClr>
                <a:schemeClr val="tx1">
                  <a:lumMod val="65000"/>
                  <a:lumOff val="35000"/>
                </a:schemeClr>
              </a:buClr>
              <a:buFontTx/>
              <a:buChar char="•"/>
            </a:pPr>
            <a:r>
              <a:rPr lang="en-US" sz="1050" b="1" i="1" dirty="0">
                <a:latin typeface="Arial"/>
                <a:cs typeface="Arial"/>
              </a:rPr>
              <a:t>Leader</a:t>
            </a:r>
            <a:r>
              <a:rPr lang="en-US" sz="1050" b="1" dirty="0">
                <a:latin typeface="Arial"/>
                <a:cs typeface="Arial"/>
              </a:rPr>
              <a:t> </a:t>
            </a:r>
            <a:r>
              <a:rPr lang="en-US" sz="1050" dirty="0">
                <a:latin typeface="Arial"/>
                <a:cs typeface="Arial"/>
              </a:rPr>
              <a:t>in the Gartner’s Magic Quadrant</a:t>
            </a:r>
          </a:p>
          <a:p>
            <a:pPr marL="122238" indent="-122238">
              <a:lnSpc>
                <a:spcPct val="110000"/>
              </a:lnSpc>
              <a:buClr>
                <a:schemeClr val="tx1">
                  <a:lumMod val="65000"/>
                  <a:lumOff val="35000"/>
                </a:schemeClr>
              </a:buClr>
              <a:buFontTx/>
              <a:buChar char="•"/>
            </a:pPr>
            <a:r>
              <a:rPr lang="en-US" sz="1050" dirty="0">
                <a:latin typeface="Arial"/>
                <a:cs typeface="Arial"/>
              </a:rPr>
              <a:t>IBM has broad set experience and capabilities across the entire Oracle Applications product portfolio</a:t>
            </a:r>
          </a:p>
        </p:txBody>
      </p:sp>
      <p:sp>
        <p:nvSpPr>
          <p:cNvPr id="23568" name="AutoShape 39"/>
          <p:cNvSpPr>
            <a:spLocks noChangeArrowheads="1"/>
          </p:cNvSpPr>
          <p:nvPr/>
        </p:nvSpPr>
        <p:spPr bwMode="auto">
          <a:xfrm>
            <a:off x="5562600" y="2665412"/>
            <a:ext cx="3276600" cy="1005840"/>
          </a:xfrm>
          <a:prstGeom prst="roundRect">
            <a:avLst>
              <a:gd name="adj" fmla="val 11176"/>
            </a:avLst>
          </a:prstGeom>
          <a:solidFill>
            <a:srgbClr val="F3FCFF"/>
          </a:solidFill>
          <a:ln w="12700" algn="ctr">
            <a:noFill/>
            <a:round/>
            <a:headEnd/>
            <a:tailEnd/>
          </a:ln>
        </p:spPr>
        <p:txBody>
          <a:bodyPr lIns="0" tIns="0" rIns="0" anchor="ctr" anchorCtr="0"/>
          <a:lstStyle/>
          <a:p>
            <a:pPr marL="122238" indent="-122238">
              <a:lnSpc>
                <a:spcPct val="110000"/>
              </a:lnSpc>
              <a:buClr>
                <a:schemeClr val="tx1">
                  <a:lumMod val="65000"/>
                  <a:lumOff val="35000"/>
                </a:schemeClr>
              </a:buClr>
              <a:buFontTx/>
              <a:buChar char="•"/>
            </a:pPr>
            <a:r>
              <a:rPr lang="en-US" sz="1050" b="1" i="1" dirty="0" smtClean="0">
                <a:latin typeface="Arial"/>
                <a:cs typeface="Arial"/>
              </a:rPr>
              <a:t>Challengers </a:t>
            </a:r>
            <a:r>
              <a:rPr lang="en-US" sz="1050" dirty="0" smtClean="0">
                <a:latin typeface="Arial"/>
                <a:cs typeface="Arial"/>
              </a:rPr>
              <a:t>in </a:t>
            </a:r>
            <a:r>
              <a:rPr lang="en-US" sz="1050" dirty="0">
                <a:latin typeface="Arial"/>
                <a:cs typeface="Arial"/>
              </a:rPr>
              <a:t>the Gartner’s Magic Quadrant</a:t>
            </a:r>
          </a:p>
          <a:p>
            <a:pPr marL="122238" indent="-122238">
              <a:lnSpc>
                <a:spcPct val="110000"/>
              </a:lnSpc>
              <a:buClr>
                <a:schemeClr val="tx1">
                  <a:lumMod val="65000"/>
                  <a:lumOff val="35000"/>
                </a:schemeClr>
              </a:buClr>
              <a:buFontTx/>
              <a:buChar char="•"/>
            </a:pPr>
            <a:r>
              <a:rPr lang="en-US" sz="1050" dirty="0">
                <a:latin typeface="Arial"/>
                <a:cs typeface="Arial"/>
              </a:rPr>
              <a:t>Need to continue focus on driving innovations to truly deliver value.</a:t>
            </a:r>
          </a:p>
          <a:p>
            <a:pPr marL="122238" indent="-122238">
              <a:lnSpc>
                <a:spcPct val="110000"/>
              </a:lnSpc>
              <a:buClr>
                <a:schemeClr val="tx1">
                  <a:lumMod val="65000"/>
                  <a:lumOff val="35000"/>
                </a:schemeClr>
              </a:buClr>
              <a:buFontTx/>
              <a:buChar char="•"/>
            </a:pPr>
            <a:r>
              <a:rPr lang="en-US" sz="1050" dirty="0">
                <a:latin typeface="Arial"/>
                <a:cs typeface="Arial"/>
              </a:rPr>
              <a:t>Faces challenges in account management to deliver the broad range of capabilities that it possesses</a:t>
            </a:r>
          </a:p>
        </p:txBody>
      </p:sp>
      <p:sp>
        <p:nvSpPr>
          <p:cNvPr id="23569" name="AutoShape 40"/>
          <p:cNvSpPr>
            <a:spLocks noChangeArrowheads="1"/>
          </p:cNvSpPr>
          <p:nvPr/>
        </p:nvSpPr>
        <p:spPr bwMode="auto">
          <a:xfrm>
            <a:off x="152400" y="3778399"/>
            <a:ext cx="8869680" cy="822960"/>
          </a:xfrm>
          <a:prstGeom prst="roundRect">
            <a:avLst>
              <a:gd name="adj" fmla="val 8454"/>
            </a:avLst>
          </a:prstGeom>
          <a:solidFill>
            <a:srgbClr val="F1EFED"/>
          </a:solidFill>
          <a:ln w="12700" algn="ctr">
            <a:noFill/>
            <a:round/>
            <a:headEnd/>
            <a:tailEnd/>
          </a:ln>
        </p:spPr>
        <p:txBody>
          <a:bodyPr wrap="none" anchor="ctr"/>
          <a:lstStyle/>
          <a:p>
            <a:endParaRPr lang="en-US" sz="1600">
              <a:latin typeface="Arial"/>
              <a:cs typeface="Arial"/>
            </a:endParaRPr>
          </a:p>
        </p:txBody>
      </p:sp>
      <p:sp>
        <p:nvSpPr>
          <p:cNvPr id="23570" name="Line 41"/>
          <p:cNvSpPr>
            <a:spLocks noChangeShapeType="1"/>
          </p:cNvSpPr>
          <p:nvPr/>
        </p:nvSpPr>
        <p:spPr bwMode="auto">
          <a:xfrm>
            <a:off x="1593850" y="4587316"/>
            <a:ext cx="6705600" cy="0"/>
          </a:xfrm>
          <a:prstGeom prst="line">
            <a:avLst/>
          </a:prstGeom>
          <a:solidFill>
            <a:srgbClr val="F1EFED"/>
          </a:solidFill>
          <a:ln w="12700" algn="ctr">
            <a:noFill/>
            <a:round/>
            <a:headEnd/>
            <a:tailEnd/>
          </a:ln>
        </p:spPr>
        <p:txBody>
          <a:bodyPr wrap="none" anchor="ctr"/>
          <a:lstStyle/>
          <a:p>
            <a:endParaRPr lang="en-US" sz="1600">
              <a:latin typeface="Arial"/>
              <a:cs typeface="Arial"/>
            </a:endParaRPr>
          </a:p>
        </p:txBody>
      </p:sp>
      <p:sp>
        <p:nvSpPr>
          <p:cNvPr id="23571" name="AutoShape 42"/>
          <p:cNvSpPr>
            <a:spLocks noChangeArrowheads="1"/>
          </p:cNvSpPr>
          <p:nvPr/>
        </p:nvSpPr>
        <p:spPr bwMode="auto">
          <a:xfrm>
            <a:off x="228600" y="3853238"/>
            <a:ext cx="1463040" cy="640080"/>
          </a:xfrm>
          <a:prstGeom prst="roundRect">
            <a:avLst/>
          </a:prstGeom>
          <a:solidFill>
            <a:schemeClr val="bg1">
              <a:lumMod val="85000"/>
            </a:schemeClr>
          </a:solidFill>
          <a:ln w="12700" algn="ctr">
            <a:noFill/>
            <a:round/>
            <a:headEnd/>
            <a:tailEnd/>
          </a:ln>
        </p:spPr>
        <p:txBody>
          <a:bodyPr wrap="square" lIns="0" rIns="0" anchor="ctr">
            <a:noAutofit/>
          </a:bodyPr>
          <a:lstStyle/>
          <a:p>
            <a:pPr algn="ctr"/>
            <a:r>
              <a:rPr lang="en-US" sz="1050" b="1" dirty="0">
                <a:latin typeface="Arial"/>
                <a:cs typeface="Arial"/>
              </a:rPr>
              <a:t>CRM</a:t>
            </a:r>
          </a:p>
          <a:p>
            <a:pPr algn="ctr"/>
            <a:r>
              <a:rPr lang="en-US" sz="1050" b="1" dirty="0">
                <a:latin typeface="Arial"/>
                <a:cs typeface="Arial"/>
              </a:rPr>
              <a:t>(Consulting &amp; Solution implementation)</a:t>
            </a:r>
          </a:p>
        </p:txBody>
      </p:sp>
      <p:sp>
        <p:nvSpPr>
          <p:cNvPr id="23572" name="AutoShape 43"/>
          <p:cNvSpPr>
            <a:spLocks noChangeArrowheads="1"/>
          </p:cNvSpPr>
          <p:nvPr/>
        </p:nvSpPr>
        <p:spPr bwMode="auto">
          <a:xfrm>
            <a:off x="2057401" y="3853011"/>
            <a:ext cx="3211512" cy="640080"/>
          </a:xfrm>
          <a:prstGeom prst="roundRect">
            <a:avLst>
              <a:gd name="adj" fmla="val 11176"/>
            </a:avLst>
          </a:prstGeom>
          <a:solidFill>
            <a:schemeClr val="accent2">
              <a:lumMod val="20000"/>
              <a:lumOff val="80000"/>
            </a:schemeClr>
          </a:solidFill>
          <a:ln w="12700" algn="ctr">
            <a:noFill/>
            <a:round/>
            <a:headEnd/>
            <a:tailEnd/>
          </a:ln>
        </p:spPr>
        <p:txBody>
          <a:bodyPr anchor="ctr" anchorCtr="0"/>
          <a:lstStyle/>
          <a:p>
            <a:pPr marL="122238" indent="-122238">
              <a:lnSpc>
                <a:spcPct val="110000"/>
              </a:lnSpc>
              <a:buClr>
                <a:schemeClr val="tx1">
                  <a:lumMod val="65000"/>
                  <a:lumOff val="35000"/>
                </a:schemeClr>
              </a:buClr>
              <a:buFontTx/>
              <a:buChar char="•"/>
            </a:pPr>
            <a:r>
              <a:rPr lang="en-US" sz="1050" b="1" i="1" dirty="0">
                <a:latin typeface="Arial"/>
                <a:cs typeface="Arial"/>
              </a:rPr>
              <a:t>Leader</a:t>
            </a:r>
            <a:r>
              <a:rPr lang="en-US" sz="1050" b="1" dirty="0">
                <a:latin typeface="Arial"/>
                <a:cs typeface="Arial"/>
              </a:rPr>
              <a:t> </a:t>
            </a:r>
            <a:r>
              <a:rPr lang="en-US" sz="1050" dirty="0">
                <a:latin typeface="Arial"/>
                <a:cs typeface="Arial"/>
              </a:rPr>
              <a:t>in the Gartner’s Magic Quadrant for Consulting and Solution implementation. </a:t>
            </a:r>
          </a:p>
        </p:txBody>
      </p:sp>
      <p:sp>
        <p:nvSpPr>
          <p:cNvPr id="23573" name="AutoShape 44"/>
          <p:cNvSpPr>
            <a:spLocks noChangeArrowheads="1"/>
          </p:cNvSpPr>
          <p:nvPr/>
        </p:nvSpPr>
        <p:spPr bwMode="auto">
          <a:xfrm>
            <a:off x="5562600" y="3853011"/>
            <a:ext cx="3276600" cy="640080"/>
          </a:xfrm>
          <a:prstGeom prst="roundRect">
            <a:avLst>
              <a:gd name="adj" fmla="val 11176"/>
            </a:avLst>
          </a:prstGeom>
          <a:solidFill>
            <a:srgbClr val="F3FCFF"/>
          </a:solidFill>
          <a:ln w="12700" algn="ctr">
            <a:noFill/>
            <a:round/>
            <a:headEnd/>
            <a:tailEnd/>
          </a:ln>
        </p:spPr>
        <p:txBody>
          <a:bodyPr lIns="0" tIns="0" rIns="0" anchor="ctr" anchorCtr="0"/>
          <a:lstStyle/>
          <a:p>
            <a:pPr marL="122238" indent="-122238">
              <a:lnSpc>
                <a:spcPct val="110000"/>
              </a:lnSpc>
              <a:buClr>
                <a:schemeClr val="tx1">
                  <a:lumMod val="65000"/>
                  <a:lumOff val="35000"/>
                </a:schemeClr>
              </a:buClr>
              <a:buFontTx/>
              <a:buChar char="•"/>
            </a:pPr>
            <a:r>
              <a:rPr lang="en-US" sz="1050" b="1" i="1" dirty="0">
                <a:latin typeface="Arial"/>
                <a:cs typeface="Arial"/>
              </a:rPr>
              <a:t>Challenger </a:t>
            </a:r>
            <a:r>
              <a:rPr lang="en-US" sz="1050" dirty="0">
                <a:latin typeface="Arial"/>
                <a:cs typeface="Arial"/>
              </a:rPr>
              <a:t>in the Gartner’s Magic Quadrant for Consulting and Solution implementation. </a:t>
            </a:r>
            <a:endParaRPr lang="en-US" sz="1050" b="1" i="1" dirty="0">
              <a:latin typeface="Arial"/>
              <a:cs typeface="Arial"/>
            </a:endParaRPr>
          </a:p>
        </p:txBody>
      </p:sp>
      <p:sp>
        <p:nvSpPr>
          <p:cNvPr id="23574" name="AutoShape 45"/>
          <p:cNvSpPr>
            <a:spLocks noChangeArrowheads="1"/>
          </p:cNvSpPr>
          <p:nvPr/>
        </p:nvSpPr>
        <p:spPr bwMode="auto">
          <a:xfrm>
            <a:off x="152400" y="4660574"/>
            <a:ext cx="8869680" cy="1691640"/>
          </a:xfrm>
          <a:prstGeom prst="roundRect">
            <a:avLst>
              <a:gd name="adj" fmla="val 8454"/>
            </a:avLst>
          </a:prstGeom>
          <a:solidFill>
            <a:srgbClr val="F1EFED"/>
          </a:solidFill>
          <a:ln w="12700" algn="ctr">
            <a:noFill/>
            <a:round/>
            <a:headEnd/>
            <a:tailEnd/>
          </a:ln>
        </p:spPr>
        <p:txBody>
          <a:bodyPr wrap="none" anchor="ctr"/>
          <a:lstStyle/>
          <a:p>
            <a:endParaRPr lang="en-US" sz="1600">
              <a:latin typeface="Arial"/>
              <a:cs typeface="Arial"/>
            </a:endParaRPr>
          </a:p>
        </p:txBody>
      </p:sp>
      <p:sp>
        <p:nvSpPr>
          <p:cNvPr id="23575" name="Line 46"/>
          <p:cNvSpPr>
            <a:spLocks noChangeShapeType="1"/>
          </p:cNvSpPr>
          <p:nvPr/>
        </p:nvSpPr>
        <p:spPr bwMode="auto">
          <a:xfrm>
            <a:off x="1593850" y="6023050"/>
            <a:ext cx="6705600" cy="0"/>
          </a:xfrm>
          <a:prstGeom prst="line">
            <a:avLst/>
          </a:prstGeom>
          <a:noFill/>
          <a:ln w="38100" cmpd="dbl">
            <a:solidFill>
              <a:schemeClr val="bg2"/>
            </a:solidFill>
            <a:round/>
            <a:headEnd/>
            <a:tailEnd/>
          </a:ln>
        </p:spPr>
        <p:txBody>
          <a:bodyPr wrap="none" anchor="ctr"/>
          <a:lstStyle/>
          <a:p>
            <a:endParaRPr lang="en-US" sz="1600">
              <a:latin typeface="Arial"/>
              <a:cs typeface="Arial"/>
            </a:endParaRPr>
          </a:p>
        </p:txBody>
      </p:sp>
      <p:sp>
        <p:nvSpPr>
          <p:cNvPr id="23576" name="AutoShape 47"/>
          <p:cNvSpPr>
            <a:spLocks noChangeArrowheads="1"/>
          </p:cNvSpPr>
          <p:nvPr/>
        </p:nvSpPr>
        <p:spPr bwMode="auto">
          <a:xfrm>
            <a:off x="230187" y="5270175"/>
            <a:ext cx="1463040" cy="640080"/>
          </a:xfrm>
          <a:prstGeom prst="roundRect">
            <a:avLst/>
          </a:prstGeom>
          <a:solidFill>
            <a:schemeClr val="bg1">
              <a:lumMod val="85000"/>
            </a:schemeClr>
          </a:solidFill>
          <a:ln w="12700" algn="ctr">
            <a:noFill/>
            <a:round/>
            <a:headEnd/>
            <a:tailEnd/>
          </a:ln>
        </p:spPr>
        <p:txBody>
          <a:bodyPr wrap="square" anchor="ctr">
            <a:noAutofit/>
          </a:bodyPr>
          <a:lstStyle/>
          <a:p>
            <a:pPr algn="ctr"/>
            <a:r>
              <a:rPr lang="en-US" sz="1050" b="1">
                <a:latin typeface="Arial"/>
                <a:cs typeface="Arial"/>
              </a:rPr>
              <a:t>BIPM</a:t>
            </a:r>
          </a:p>
        </p:txBody>
      </p:sp>
      <p:sp>
        <p:nvSpPr>
          <p:cNvPr id="23577" name="AutoShape 48"/>
          <p:cNvSpPr>
            <a:spLocks noChangeArrowheads="1"/>
          </p:cNvSpPr>
          <p:nvPr/>
        </p:nvSpPr>
        <p:spPr bwMode="auto">
          <a:xfrm>
            <a:off x="2057401" y="4735186"/>
            <a:ext cx="3211512" cy="1554480"/>
          </a:xfrm>
          <a:prstGeom prst="roundRect">
            <a:avLst>
              <a:gd name="adj" fmla="val 11176"/>
            </a:avLst>
          </a:prstGeom>
          <a:solidFill>
            <a:schemeClr val="accent2">
              <a:lumMod val="20000"/>
              <a:lumOff val="80000"/>
            </a:schemeClr>
          </a:solidFill>
          <a:ln w="12700" algn="ctr">
            <a:noFill/>
            <a:round/>
            <a:headEnd/>
            <a:tailEnd/>
          </a:ln>
        </p:spPr>
        <p:txBody>
          <a:bodyPr lIns="0" tIns="0" rIns="0" bIns="0"/>
          <a:lstStyle/>
          <a:p>
            <a:pPr marL="122238" indent="-122238">
              <a:lnSpc>
                <a:spcPct val="110000"/>
              </a:lnSpc>
              <a:buClr>
                <a:schemeClr val="tx1">
                  <a:lumMod val="65000"/>
                  <a:lumOff val="35000"/>
                </a:schemeClr>
              </a:buClr>
              <a:buFontTx/>
              <a:buChar char="•"/>
            </a:pPr>
            <a:r>
              <a:rPr lang="en-US" sz="1050" b="1" i="1" dirty="0" smtClean="0">
                <a:latin typeface="Arial"/>
                <a:cs typeface="Arial"/>
              </a:rPr>
              <a:t>Leader</a:t>
            </a:r>
            <a:r>
              <a:rPr lang="en-US" sz="1050" b="1" dirty="0" smtClean="0">
                <a:latin typeface="Arial"/>
                <a:cs typeface="Arial"/>
              </a:rPr>
              <a:t> </a:t>
            </a:r>
            <a:r>
              <a:rPr lang="en-US" sz="1050" dirty="0" smtClean="0">
                <a:latin typeface="Arial"/>
                <a:cs typeface="Arial"/>
              </a:rPr>
              <a:t>in </a:t>
            </a:r>
            <a:r>
              <a:rPr lang="en-US" sz="1050" dirty="0">
                <a:latin typeface="Arial"/>
                <a:cs typeface="Arial"/>
              </a:rPr>
              <a:t>the Gartner’s Magic Quadrant</a:t>
            </a:r>
          </a:p>
          <a:p>
            <a:pPr marL="122238" indent="-122238">
              <a:lnSpc>
                <a:spcPct val="110000"/>
              </a:lnSpc>
              <a:buClr>
                <a:schemeClr val="tx1">
                  <a:lumMod val="65000"/>
                  <a:lumOff val="35000"/>
                </a:schemeClr>
              </a:buClr>
              <a:buFontTx/>
              <a:buChar char="•"/>
            </a:pPr>
            <a:r>
              <a:rPr lang="en-US" sz="1050" dirty="0" smtClean="0">
                <a:latin typeface="Arial"/>
                <a:cs typeface="Arial"/>
              </a:rPr>
              <a:t>Industry and domain </a:t>
            </a:r>
            <a:r>
              <a:rPr lang="en-US" sz="1050" b="1" i="1" dirty="0" smtClean="0">
                <a:latin typeface="Arial"/>
                <a:cs typeface="Arial"/>
              </a:rPr>
              <a:t>expertise</a:t>
            </a:r>
            <a:r>
              <a:rPr lang="en-US" sz="1050" dirty="0" smtClean="0">
                <a:latin typeface="Arial"/>
                <a:cs typeface="Arial"/>
              </a:rPr>
              <a:t> to deliver a compelling information led solution for BI and analytics engagements</a:t>
            </a:r>
          </a:p>
          <a:p>
            <a:pPr marL="122238" indent="-122238">
              <a:lnSpc>
                <a:spcPct val="110000"/>
              </a:lnSpc>
              <a:buClr>
                <a:schemeClr val="tx1">
                  <a:lumMod val="65000"/>
                  <a:lumOff val="35000"/>
                </a:schemeClr>
              </a:buClr>
              <a:buFontTx/>
              <a:buChar char="•"/>
            </a:pPr>
            <a:r>
              <a:rPr lang="en-US" sz="1050" dirty="0" smtClean="0">
                <a:latin typeface="Arial"/>
                <a:cs typeface="Arial"/>
              </a:rPr>
              <a:t>Strength in </a:t>
            </a:r>
            <a:r>
              <a:rPr lang="en-US" sz="1050" b="1" dirty="0" smtClean="0">
                <a:latin typeface="Arial"/>
                <a:cs typeface="Arial"/>
              </a:rPr>
              <a:t>IM</a:t>
            </a:r>
            <a:r>
              <a:rPr lang="en-US" sz="1050" dirty="0" smtClean="0">
                <a:latin typeface="Arial"/>
                <a:cs typeface="Arial"/>
              </a:rPr>
              <a:t> areas and growing importance in </a:t>
            </a:r>
            <a:r>
              <a:rPr lang="en-US" sz="1050" b="1" i="1" dirty="0" smtClean="0">
                <a:latin typeface="Arial"/>
                <a:cs typeface="Arial"/>
              </a:rPr>
              <a:t>information  analysis</a:t>
            </a:r>
          </a:p>
          <a:p>
            <a:pPr marL="122238" indent="-122238">
              <a:lnSpc>
                <a:spcPct val="110000"/>
              </a:lnSpc>
              <a:buClr>
                <a:schemeClr val="tx1">
                  <a:lumMod val="65000"/>
                  <a:lumOff val="35000"/>
                </a:schemeClr>
              </a:buClr>
              <a:buFontTx/>
              <a:buChar char="•"/>
            </a:pPr>
            <a:r>
              <a:rPr lang="en-US" sz="1050" dirty="0" smtClean="0">
                <a:latin typeface="Arial"/>
                <a:cs typeface="Arial"/>
              </a:rPr>
              <a:t>But capabilities in </a:t>
            </a:r>
            <a:r>
              <a:rPr lang="en-US" sz="1050" b="1" i="1" dirty="0" smtClean="0">
                <a:latin typeface="Arial"/>
                <a:cs typeface="Arial"/>
              </a:rPr>
              <a:t>PM</a:t>
            </a:r>
            <a:r>
              <a:rPr lang="en-US" sz="1050" dirty="0" smtClean="0">
                <a:latin typeface="Arial"/>
                <a:cs typeface="Arial"/>
              </a:rPr>
              <a:t> have still to catch up in prominence to its full solutions breadth</a:t>
            </a:r>
            <a:endParaRPr lang="en-US" sz="1050" dirty="0">
              <a:latin typeface="Arial"/>
              <a:cs typeface="Arial"/>
            </a:endParaRPr>
          </a:p>
        </p:txBody>
      </p:sp>
      <p:sp>
        <p:nvSpPr>
          <p:cNvPr id="23578" name="AutoShape 49"/>
          <p:cNvSpPr>
            <a:spLocks noChangeArrowheads="1"/>
          </p:cNvSpPr>
          <p:nvPr/>
        </p:nvSpPr>
        <p:spPr bwMode="auto">
          <a:xfrm>
            <a:off x="5562600" y="4735186"/>
            <a:ext cx="3276600" cy="1554480"/>
          </a:xfrm>
          <a:prstGeom prst="roundRect">
            <a:avLst>
              <a:gd name="adj" fmla="val 11176"/>
            </a:avLst>
          </a:prstGeom>
          <a:solidFill>
            <a:srgbClr val="F3FCFF"/>
          </a:solidFill>
          <a:ln w="12700" algn="ctr">
            <a:noFill/>
            <a:round/>
            <a:headEnd/>
            <a:tailEnd/>
          </a:ln>
        </p:spPr>
        <p:txBody>
          <a:bodyPr lIns="0" tIns="0" rIns="0" anchor="ctr" anchorCtr="0"/>
          <a:lstStyle/>
          <a:p>
            <a:pPr marL="122238" indent="-122238">
              <a:lnSpc>
                <a:spcPct val="110000"/>
              </a:lnSpc>
              <a:buClr>
                <a:schemeClr val="tx1">
                  <a:lumMod val="65000"/>
                  <a:lumOff val="35000"/>
                </a:schemeClr>
              </a:buClr>
              <a:buFontTx/>
              <a:buChar char="•"/>
            </a:pPr>
            <a:r>
              <a:rPr lang="en-US" sz="1050" b="1" i="1" dirty="0">
                <a:latin typeface="Arial"/>
                <a:cs typeface="Arial"/>
              </a:rPr>
              <a:t>Challenger </a:t>
            </a:r>
            <a:r>
              <a:rPr lang="en-US" sz="1050" dirty="0">
                <a:latin typeface="Arial"/>
                <a:cs typeface="Arial"/>
              </a:rPr>
              <a:t>in the Gartner’s Magic </a:t>
            </a:r>
            <a:r>
              <a:rPr lang="en-US" sz="1050" dirty="0" smtClean="0">
                <a:latin typeface="Arial"/>
                <a:cs typeface="Arial"/>
              </a:rPr>
              <a:t>Quadrant</a:t>
            </a:r>
          </a:p>
          <a:p>
            <a:pPr marL="122238" lvl="0" indent="-122238">
              <a:lnSpc>
                <a:spcPct val="110000"/>
              </a:lnSpc>
              <a:buClr>
                <a:prstClr val="black">
                  <a:lumMod val="65000"/>
                  <a:lumOff val="35000"/>
                </a:prstClr>
              </a:buClr>
              <a:buFontTx/>
              <a:buChar char="•"/>
            </a:pPr>
            <a:r>
              <a:rPr lang="en-US" sz="1050" dirty="0" smtClean="0">
                <a:solidFill>
                  <a:prstClr val="black"/>
                </a:solidFill>
                <a:latin typeface="Arial"/>
                <a:cs typeface="Arial"/>
              </a:rPr>
              <a:t>clients rate it high for integrating BI solutions with enterprise application needs, and they indicate </a:t>
            </a:r>
            <a:r>
              <a:rPr lang="en-US" sz="1050" b="1" i="1" dirty="0" smtClean="0">
                <a:solidFill>
                  <a:prstClr val="black"/>
                </a:solidFill>
                <a:latin typeface="Arial"/>
                <a:cs typeface="Arial"/>
              </a:rPr>
              <a:t>satisfaction with its ability to both scale resources </a:t>
            </a:r>
            <a:r>
              <a:rPr lang="en-US" sz="1050" dirty="0" smtClean="0">
                <a:solidFill>
                  <a:prstClr val="black"/>
                </a:solidFill>
                <a:latin typeface="Arial"/>
                <a:cs typeface="Arial"/>
              </a:rPr>
              <a:t>for large engagements and </a:t>
            </a:r>
            <a:r>
              <a:rPr lang="en-US" sz="1050" b="1" i="1" dirty="0" smtClean="0">
                <a:solidFill>
                  <a:prstClr val="black"/>
                </a:solidFill>
                <a:latin typeface="Arial"/>
                <a:cs typeface="Arial"/>
              </a:rPr>
              <a:t>effectively deliver </a:t>
            </a:r>
            <a:r>
              <a:rPr lang="en-US" sz="1050" dirty="0" smtClean="0">
                <a:solidFill>
                  <a:prstClr val="black"/>
                </a:solidFill>
                <a:latin typeface="Arial"/>
                <a:cs typeface="Arial"/>
              </a:rPr>
              <a:t>at a </a:t>
            </a:r>
            <a:r>
              <a:rPr lang="en-US" sz="1050" b="1" i="1" dirty="0" smtClean="0">
                <a:solidFill>
                  <a:prstClr val="black"/>
                </a:solidFill>
                <a:latin typeface="Arial"/>
                <a:cs typeface="Arial"/>
              </a:rPr>
              <a:t>competitive price</a:t>
            </a:r>
          </a:p>
          <a:p>
            <a:pPr marL="122238" lvl="0" indent="-122238">
              <a:lnSpc>
                <a:spcPct val="110000"/>
              </a:lnSpc>
              <a:buClr>
                <a:prstClr val="black">
                  <a:lumMod val="65000"/>
                  <a:lumOff val="35000"/>
                </a:prstClr>
              </a:buClr>
              <a:buFontTx/>
              <a:buChar char="•"/>
            </a:pPr>
            <a:r>
              <a:rPr lang="en-US" sz="1050" dirty="0" smtClean="0">
                <a:solidFill>
                  <a:prstClr val="black"/>
                </a:solidFill>
                <a:latin typeface="Arial"/>
                <a:cs typeface="Arial"/>
              </a:rPr>
              <a:t>Needs to expand its PM offerings and invest in management consulting</a:t>
            </a:r>
            <a:endParaRPr lang="en-US" sz="1050" dirty="0">
              <a:solidFill>
                <a:prstClr val="black"/>
              </a:solidFill>
              <a:latin typeface="Arial"/>
              <a:cs typeface="Arial"/>
            </a:endParaRPr>
          </a:p>
        </p:txBody>
      </p:sp>
      <p:sp>
        <p:nvSpPr>
          <p:cNvPr id="23579" name="AutoShape 10">
            <a:hlinkClick r:id="rId3" action="ppaction://hlinksldjump"/>
          </p:cNvPr>
          <p:cNvSpPr>
            <a:spLocks noChangeArrowheads="1"/>
          </p:cNvSpPr>
          <p:nvPr/>
        </p:nvSpPr>
        <p:spPr bwMode="auto">
          <a:xfrm>
            <a:off x="5924550" y="6410325"/>
            <a:ext cx="309563" cy="261938"/>
          </a:xfrm>
          <a:prstGeom prst="actionButtonBackPrevious">
            <a:avLst/>
          </a:prstGeom>
          <a:solidFill>
            <a:srgbClr val="4E84C4"/>
          </a:solidFill>
          <a:ln w="9525">
            <a:noFill/>
            <a:round/>
            <a:headEnd/>
            <a:tailEnd/>
          </a:ln>
        </p:spPr>
        <p:txBody>
          <a:bodyPr wrap="none" anchor="ctr"/>
          <a:lstStyle/>
          <a:p>
            <a:endParaRPr lang="en-US" sz="1600">
              <a:latin typeface="Arial"/>
              <a:ea typeface="Arial Unicode MS" pitchFamily="34" charset="-128"/>
              <a:cs typeface="Arial"/>
            </a:endParaRPr>
          </a:p>
        </p:txBody>
      </p:sp>
      <p:sp>
        <p:nvSpPr>
          <p:cNvPr id="28" name="Slide Number Placeholder 27"/>
          <p:cNvSpPr>
            <a:spLocks noGrp="1"/>
          </p:cNvSpPr>
          <p:nvPr>
            <p:ph type="sldNum" sz="quarter" idx="10"/>
          </p:nvPr>
        </p:nvSpPr>
        <p:spPr/>
        <p:txBody>
          <a:bodyPr/>
          <a:lstStyle/>
          <a:p>
            <a:pPr>
              <a:defRPr/>
            </a:pPr>
            <a:fld id="{7CE87BE8-1CB9-460D-8959-563EB250A989}" type="slidenum">
              <a:rPr lang="en-US" sz="1100" smtClean="0">
                <a:latin typeface="Arial"/>
                <a:cs typeface="Arial"/>
              </a:rPr>
              <a:pPr>
                <a:defRPr/>
              </a:pPr>
              <a:t>18</a:t>
            </a:fld>
            <a:endParaRPr lang="en-US" sz="1100" dirty="0">
              <a:latin typeface="Arial"/>
              <a:cs typeface="Arial"/>
            </a:endParaRPr>
          </a:p>
        </p:txBody>
      </p:sp>
      <p:sp>
        <p:nvSpPr>
          <p:cNvPr id="23560" name="AutoShape 8"/>
          <p:cNvSpPr>
            <a:spLocks noChangeArrowheads="1"/>
          </p:cNvSpPr>
          <p:nvPr/>
        </p:nvSpPr>
        <p:spPr bwMode="auto">
          <a:xfrm>
            <a:off x="5562600" y="1208488"/>
            <a:ext cx="3276600" cy="1280160"/>
          </a:xfrm>
          <a:prstGeom prst="roundRect">
            <a:avLst>
              <a:gd name="adj" fmla="val 11176"/>
            </a:avLst>
          </a:prstGeom>
          <a:solidFill>
            <a:srgbClr val="F3FCFF"/>
          </a:solidFill>
          <a:ln w="12700" algn="ctr">
            <a:noFill/>
            <a:round/>
            <a:headEnd/>
            <a:tailEnd/>
          </a:ln>
        </p:spPr>
        <p:txBody>
          <a:bodyPr lIns="0" tIns="0" rIns="0" anchor="ctr" anchorCtr="0"/>
          <a:lstStyle/>
          <a:p>
            <a:pPr marL="122238" indent="-122238">
              <a:lnSpc>
                <a:spcPct val="110000"/>
              </a:lnSpc>
              <a:buClr>
                <a:schemeClr val="tx1">
                  <a:lumMod val="65000"/>
                  <a:lumOff val="35000"/>
                </a:schemeClr>
              </a:buClr>
              <a:buFontTx/>
              <a:buChar char="•"/>
            </a:pPr>
            <a:r>
              <a:rPr lang="en-US" sz="1000" b="1" i="1" dirty="0">
                <a:latin typeface="Arial"/>
                <a:cs typeface="Arial"/>
              </a:rPr>
              <a:t>Challenger</a:t>
            </a:r>
            <a:r>
              <a:rPr lang="en-US" sz="1000" dirty="0">
                <a:latin typeface="Arial"/>
                <a:cs typeface="Arial"/>
              </a:rPr>
              <a:t> in the Gartner’s Magic quadrant for SAP application outsourcing.</a:t>
            </a:r>
          </a:p>
          <a:p>
            <a:pPr marL="122238" indent="-122238">
              <a:lnSpc>
                <a:spcPct val="110000"/>
              </a:lnSpc>
              <a:buClr>
                <a:schemeClr val="tx1">
                  <a:lumMod val="65000"/>
                  <a:lumOff val="35000"/>
                </a:schemeClr>
              </a:buClr>
              <a:buFontTx/>
              <a:buChar char="•"/>
            </a:pPr>
            <a:r>
              <a:rPr lang="en-US" sz="1000" dirty="0">
                <a:latin typeface="Arial"/>
                <a:cs typeface="Arial"/>
              </a:rPr>
              <a:t>First Indian provider to become a global SAP services partner </a:t>
            </a:r>
          </a:p>
          <a:p>
            <a:pPr marL="122238" indent="-122238">
              <a:lnSpc>
                <a:spcPct val="110000"/>
              </a:lnSpc>
              <a:buClr>
                <a:schemeClr val="tx1">
                  <a:lumMod val="65000"/>
                  <a:lumOff val="35000"/>
                </a:schemeClr>
              </a:buClr>
              <a:buFontTx/>
              <a:buChar char="•"/>
            </a:pPr>
            <a:r>
              <a:rPr lang="en-US" sz="1000" dirty="0">
                <a:latin typeface="Arial"/>
                <a:cs typeface="Arial"/>
              </a:rPr>
              <a:t>Leading offshore firm in the SAP services market.</a:t>
            </a:r>
          </a:p>
          <a:p>
            <a:pPr marL="122238" indent="-122238">
              <a:lnSpc>
                <a:spcPct val="110000"/>
              </a:lnSpc>
              <a:buClr>
                <a:schemeClr val="tx1">
                  <a:lumMod val="65000"/>
                  <a:lumOff val="35000"/>
                </a:schemeClr>
              </a:buClr>
              <a:buFontTx/>
              <a:buChar char="•"/>
            </a:pPr>
            <a:r>
              <a:rPr lang="en-US" sz="1000" dirty="0" smtClean="0">
                <a:latin typeface="Arial"/>
                <a:cs typeface="Arial"/>
              </a:rPr>
              <a:t>Main SAP application life cycle services markets are </a:t>
            </a:r>
            <a:r>
              <a:rPr lang="en-US" sz="1000" b="1" i="1" dirty="0" smtClean="0">
                <a:latin typeface="Arial"/>
                <a:cs typeface="Arial"/>
              </a:rPr>
              <a:t>U.K., Netherlands, Germany, Belgium and Finland</a:t>
            </a:r>
            <a:endParaRPr lang="en-US" sz="1000" b="1" i="1" dirty="0">
              <a:latin typeface="Arial"/>
              <a:cs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err="1" smtClean="0"/>
              <a:t>HiTech</a:t>
            </a:r>
            <a:r>
              <a:rPr lang="en-US" dirty="0" smtClean="0"/>
              <a:t> Focus- Strategic Differentiators</a:t>
            </a:r>
          </a:p>
        </p:txBody>
      </p:sp>
      <p:sp>
        <p:nvSpPr>
          <p:cNvPr id="25613" name="AutoShape 10">
            <a:hlinkClick r:id="rId3" action="ppaction://hlinksldjump"/>
          </p:cNvPr>
          <p:cNvSpPr>
            <a:spLocks noChangeArrowheads="1"/>
          </p:cNvSpPr>
          <p:nvPr/>
        </p:nvSpPr>
        <p:spPr bwMode="auto">
          <a:xfrm>
            <a:off x="5924550" y="6410325"/>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sp>
        <p:nvSpPr>
          <p:cNvPr id="16" name="Slide Number Placeholder 15"/>
          <p:cNvSpPr>
            <a:spLocks noGrp="1"/>
          </p:cNvSpPr>
          <p:nvPr>
            <p:ph type="sldNum" sz="quarter" idx="10"/>
          </p:nvPr>
        </p:nvSpPr>
        <p:spPr/>
        <p:txBody>
          <a:bodyPr/>
          <a:lstStyle/>
          <a:p>
            <a:pPr>
              <a:defRPr/>
            </a:pPr>
            <a:fld id="{7CE87BE8-1CB9-460D-8959-563EB250A989}" type="slidenum">
              <a:rPr lang="en-US" smtClean="0"/>
              <a:pPr>
                <a:defRPr/>
              </a:pPr>
              <a:t>19</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236996094"/>
              </p:ext>
            </p:extLst>
          </p:nvPr>
        </p:nvGraphicFramePr>
        <p:xfrm>
          <a:off x="381000" y="1102614"/>
          <a:ext cx="8458200" cy="3088386"/>
        </p:xfrm>
        <a:graphic>
          <a:graphicData uri="http://schemas.openxmlformats.org/drawingml/2006/table">
            <a:tbl>
              <a:tblPr firstCol="1">
                <a:tableStyleId>{5C22544A-7EE6-4342-B048-85BDC9FD1C3A}</a:tableStyleId>
              </a:tblPr>
              <a:tblGrid>
                <a:gridCol w="1897166"/>
                <a:gridCol w="6561034"/>
              </a:tblGrid>
              <a:tr h="838200">
                <a:tc>
                  <a:txBody>
                    <a:bodyPr/>
                    <a:lstStyle/>
                    <a:p>
                      <a:pPr algn="ctr">
                        <a:lnSpc>
                          <a:spcPct val="150000"/>
                        </a:lnSpc>
                        <a:defRPr/>
                      </a:pPr>
                      <a:r>
                        <a:rPr lang="en-US" sz="1200" b="1" dirty="0" smtClean="0">
                          <a:solidFill>
                            <a:schemeClr val="lt1"/>
                          </a:solidFill>
                          <a:latin typeface="Arial"/>
                          <a:ea typeface="+mn-ea"/>
                          <a:cs typeface="Arial"/>
                        </a:rPr>
                        <a:t>R&amp;D</a:t>
                      </a:r>
                      <a:endParaRPr lang="en-US" sz="1200" b="1" dirty="0">
                        <a:solidFill>
                          <a:schemeClr val="lt1"/>
                        </a:solidFill>
                        <a:latin typeface="Arial"/>
                        <a:ea typeface="+mn-ea"/>
                        <a:cs typeface="Arial"/>
                      </a:endParaRPr>
                    </a:p>
                  </a:txBody>
                  <a:tcPr anchor="ctr"/>
                </a:tc>
                <a:tc>
                  <a:txBody>
                    <a:bodyPr/>
                    <a:lstStyle/>
                    <a:p>
                      <a:pPr marL="115888" indent="-115888" algn="l">
                        <a:lnSpc>
                          <a:spcPct val="150000"/>
                        </a:lnSpc>
                        <a:spcBef>
                          <a:spcPct val="20000"/>
                        </a:spcBef>
                        <a:buClr>
                          <a:schemeClr val="tx1">
                            <a:lumMod val="65000"/>
                            <a:lumOff val="35000"/>
                          </a:schemeClr>
                        </a:buClr>
                        <a:buFontTx/>
                        <a:buChar char="•"/>
                        <a:defRPr/>
                      </a:pPr>
                      <a:r>
                        <a:rPr lang="en-US" sz="1200" dirty="0" smtClean="0">
                          <a:solidFill>
                            <a:schemeClr val="dk1"/>
                          </a:solidFill>
                          <a:latin typeface="Arial"/>
                          <a:ea typeface="+mn-ea"/>
                          <a:cs typeface="Arial"/>
                        </a:rPr>
                        <a:t>Strong R&amp;D skills and established innovation centers for electronics industry and semi-conductors.</a:t>
                      </a:r>
                      <a:endParaRPr lang="en-US" sz="1200" dirty="0">
                        <a:solidFill>
                          <a:schemeClr val="dk1"/>
                        </a:solidFill>
                        <a:latin typeface="Arial"/>
                        <a:ea typeface="+mn-ea"/>
                        <a:cs typeface="Arial"/>
                      </a:endParaRPr>
                    </a:p>
                  </a:txBody>
                  <a:tcPr anchor="ctr"/>
                </a:tc>
              </a:tr>
              <a:tr h="925830">
                <a:tc>
                  <a:txBody>
                    <a:bodyPr/>
                    <a:lstStyle/>
                    <a:p>
                      <a:pPr algn="ctr">
                        <a:lnSpc>
                          <a:spcPct val="150000"/>
                        </a:lnSpc>
                        <a:defRPr/>
                      </a:pPr>
                      <a:r>
                        <a:rPr lang="en-US" sz="1200" b="1" dirty="0" smtClean="0">
                          <a:solidFill>
                            <a:schemeClr val="lt1"/>
                          </a:solidFill>
                          <a:latin typeface="Arial"/>
                          <a:ea typeface="+mn-ea"/>
                          <a:cs typeface="Arial"/>
                        </a:rPr>
                        <a:t>Strong High Tech </a:t>
                      </a:r>
                    </a:p>
                    <a:p>
                      <a:pPr algn="ctr">
                        <a:lnSpc>
                          <a:spcPct val="150000"/>
                        </a:lnSpc>
                        <a:defRPr/>
                      </a:pPr>
                      <a:r>
                        <a:rPr lang="en-US" sz="1200" b="1" dirty="0" smtClean="0">
                          <a:solidFill>
                            <a:schemeClr val="lt1"/>
                          </a:solidFill>
                          <a:latin typeface="Arial"/>
                          <a:ea typeface="+mn-ea"/>
                          <a:cs typeface="Arial"/>
                        </a:rPr>
                        <a:t>Brand</a:t>
                      </a:r>
                      <a:endParaRPr lang="en-US" sz="1200" b="1" dirty="0">
                        <a:solidFill>
                          <a:schemeClr val="lt1"/>
                        </a:solidFill>
                        <a:latin typeface="Arial"/>
                        <a:ea typeface="+mn-ea"/>
                        <a:cs typeface="Arial"/>
                      </a:endParaRPr>
                    </a:p>
                  </a:txBody>
                  <a:tcPr anchor="ctr"/>
                </a:tc>
                <a:tc>
                  <a:txBody>
                    <a:bodyPr/>
                    <a:lstStyle/>
                    <a:p>
                      <a:pPr marL="115888" indent="-115888">
                        <a:lnSpc>
                          <a:spcPct val="150000"/>
                        </a:lnSpc>
                        <a:spcBef>
                          <a:spcPct val="20000"/>
                        </a:spcBef>
                        <a:buClr>
                          <a:schemeClr val="tx1">
                            <a:lumMod val="65000"/>
                            <a:lumOff val="35000"/>
                          </a:schemeClr>
                        </a:buClr>
                        <a:buFontTx/>
                        <a:buChar char="•"/>
                        <a:defRPr/>
                      </a:pPr>
                      <a:r>
                        <a:rPr lang="en-US" sz="1200" dirty="0" smtClean="0">
                          <a:solidFill>
                            <a:schemeClr val="dk1"/>
                          </a:solidFill>
                          <a:latin typeface="Arial"/>
                          <a:ea typeface="+mn-ea"/>
                          <a:cs typeface="Arial"/>
                        </a:rPr>
                        <a:t>IBM is considered a thought leader and premium brand in providing IT services to high tech industry; as a result of significant resources it brings to the industry and to its marketing programs as the top IT consulting provider in the world.</a:t>
                      </a:r>
                      <a:endParaRPr lang="en-US" sz="1200" dirty="0">
                        <a:solidFill>
                          <a:schemeClr val="dk1"/>
                        </a:solidFill>
                        <a:latin typeface="Arial"/>
                        <a:ea typeface="+mn-ea"/>
                        <a:cs typeface="Arial"/>
                      </a:endParaRPr>
                    </a:p>
                  </a:txBody>
                  <a:tcPr anchor="ctr"/>
                </a:tc>
              </a:tr>
              <a:tr h="647700">
                <a:tc>
                  <a:txBody>
                    <a:bodyPr/>
                    <a:lstStyle/>
                    <a:p>
                      <a:pPr algn="ctr">
                        <a:lnSpc>
                          <a:spcPct val="150000"/>
                        </a:lnSpc>
                        <a:defRPr/>
                      </a:pPr>
                      <a:r>
                        <a:rPr lang="en-US" sz="1200" b="1" dirty="0" smtClean="0">
                          <a:solidFill>
                            <a:schemeClr val="lt1"/>
                          </a:solidFill>
                          <a:latin typeface="Arial"/>
                          <a:ea typeface="+mn-ea"/>
                          <a:cs typeface="Arial"/>
                        </a:rPr>
                        <a:t>ERP</a:t>
                      </a:r>
                      <a:endParaRPr lang="en-US" sz="1200" b="1" dirty="0">
                        <a:solidFill>
                          <a:schemeClr val="lt1"/>
                        </a:solidFill>
                        <a:latin typeface="Arial"/>
                        <a:ea typeface="+mn-ea"/>
                        <a:cs typeface="Arial"/>
                      </a:endParaRPr>
                    </a:p>
                  </a:txBody>
                  <a:tcPr anchor="ctr"/>
                </a:tc>
                <a:tc>
                  <a:txBody>
                    <a:bodyPr/>
                    <a:lstStyle/>
                    <a:p>
                      <a:pPr marL="115888" indent="-115888">
                        <a:lnSpc>
                          <a:spcPct val="150000"/>
                        </a:lnSpc>
                        <a:spcBef>
                          <a:spcPct val="20000"/>
                        </a:spcBef>
                        <a:buClr>
                          <a:schemeClr val="tx1">
                            <a:lumMod val="65000"/>
                            <a:lumOff val="35000"/>
                          </a:schemeClr>
                        </a:buClr>
                        <a:buFontTx/>
                        <a:buChar char="•"/>
                        <a:defRPr/>
                      </a:pPr>
                      <a:r>
                        <a:rPr lang="en-US" sz="1200" dirty="0" smtClean="0">
                          <a:solidFill>
                            <a:schemeClr val="dk1"/>
                          </a:solidFill>
                          <a:latin typeface="Arial"/>
                          <a:ea typeface="+mn-ea"/>
                          <a:cs typeface="Arial"/>
                        </a:rPr>
                        <a:t>Strong ERP practice with pioneering remote delivery capability.</a:t>
                      </a:r>
                    </a:p>
                  </a:txBody>
                  <a:tcPr anchor="ctr"/>
                </a:tc>
              </a:tr>
              <a:tr h="647700">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b="1" dirty="0" smtClean="0">
                          <a:solidFill>
                            <a:schemeClr val="lt1"/>
                          </a:solidFill>
                          <a:latin typeface="Arial"/>
                          <a:ea typeface="+mn-ea"/>
                          <a:cs typeface="Arial"/>
                        </a:rPr>
                        <a:t>Strong Clientele</a:t>
                      </a:r>
                    </a:p>
                  </a:txBody>
                  <a:tcPr anchor="ctr"/>
                </a:tc>
                <a:tc>
                  <a:txBody>
                    <a:bodyPr/>
                    <a:lstStyle/>
                    <a:p>
                      <a:pPr marL="115888" indent="-115888">
                        <a:lnSpc>
                          <a:spcPct val="150000"/>
                        </a:lnSpc>
                        <a:spcBef>
                          <a:spcPct val="20000"/>
                        </a:spcBef>
                        <a:buClr>
                          <a:schemeClr val="tx1">
                            <a:lumMod val="65000"/>
                            <a:lumOff val="35000"/>
                          </a:schemeClr>
                        </a:buClr>
                        <a:buFontTx/>
                        <a:buChar char="•"/>
                        <a:defRPr/>
                      </a:pPr>
                      <a:r>
                        <a:rPr lang="en-US" sz="1200" dirty="0" smtClean="0">
                          <a:solidFill>
                            <a:schemeClr val="dk1"/>
                          </a:solidFill>
                          <a:latin typeface="Arial"/>
                          <a:ea typeface="+mn-ea"/>
                          <a:cs typeface="Arial"/>
                        </a:rPr>
                        <a:t>Proven track record in large engagements for global customers.</a:t>
                      </a:r>
                    </a:p>
                    <a:p>
                      <a:pPr marL="115888" indent="-115888">
                        <a:lnSpc>
                          <a:spcPct val="150000"/>
                        </a:lnSpc>
                        <a:spcBef>
                          <a:spcPct val="20000"/>
                        </a:spcBef>
                        <a:buClr>
                          <a:schemeClr val="tx1">
                            <a:lumMod val="65000"/>
                            <a:lumOff val="35000"/>
                          </a:schemeClr>
                        </a:buClr>
                        <a:buFontTx/>
                        <a:buChar char="•"/>
                        <a:defRPr/>
                      </a:pPr>
                      <a:r>
                        <a:rPr lang="en-US" sz="1200" dirty="0" smtClean="0">
                          <a:solidFill>
                            <a:schemeClr val="dk1"/>
                          </a:solidFill>
                          <a:latin typeface="Arial"/>
                          <a:ea typeface="+mn-ea"/>
                          <a:cs typeface="Arial"/>
                        </a:rPr>
                        <a:t>Ramp up capability and speed in execution.</a:t>
                      </a:r>
                    </a:p>
                  </a:txBody>
                  <a:tcPr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4" name="Folded Corner 3"/>
          <p:cNvSpPr/>
          <p:nvPr/>
        </p:nvSpPr>
        <p:spPr>
          <a:xfrm rot="21422955">
            <a:off x="1066765" y="1141445"/>
            <a:ext cx="5980337" cy="4649092"/>
          </a:xfrm>
          <a:prstGeom prst="foldedCorner">
            <a:avLst>
              <a:gd name="adj" fmla="val 13680"/>
            </a:avLst>
          </a:prstGeom>
          <a:solidFill>
            <a:srgbClr val="C1D2F1"/>
          </a:solidFill>
        </p:spPr>
        <p:txBody>
          <a:bodyPr wrap="square" anchor="t">
            <a:noAutofit/>
          </a:bodyPr>
          <a:lstStyle/>
          <a:p>
            <a:pPr marL="631825" indent="-174625" eaLnBrk="0" hangingPunct="0">
              <a:lnSpc>
                <a:spcPts val="2300"/>
              </a:lnSpc>
              <a:buClr>
                <a:srgbClr val="4E84C4"/>
              </a:buClr>
              <a:buFont typeface="Wingdings" pitchFamily="2" charset="2"/>
              <a:buChar char="§"/>
              <a:defRPr/>
            </a:pPr>
            <a:r>
              <a:rPr lang="en-US" sz="1600" dirty="0"/>
              <a:t>Executive Summary</a:t>
            </a:r>
          </a:p>
          <a:p>
            <a:pPr marL="631825" indent="-174625" eaLnBrk="0" hangingPunct="0">
              <a:lnSpc>
                <a:spcPts val="2300"/>
              </a:lnSpc>
              <a:buClr>
                <a:srgbClr val="4E84C4"/>
              </a:buClr>
              <a:buFont typeface="Wingdings" pitchFamily="2" charset="2"/>
              <a:buChar char="§"/>
              <a:defRPr/>
            </a:pPr>
            <a:r>
              <a:rPr lang="en-US" sz="1600" dirty="0" smtClean="0"/>
              <a:t>IBM </a:t>
            </a:r>
            <a:r>
              <a:rPr lang="en-US" sz="1600" dirty="0" err="1" smtClean="0"/>
              <a:t>HiTech</a:t>
            </a:r>
            <a:r>
              <a:rPr lang="en-US" sz="1600" dirty="0" smtClean="0"/>
              <a:t> </a:t>
            </a:r>
            <a:r>
              <a:rPr lang="en-US" sz="1600" dirty="0"/>
              <a:t>Evolution</a:t>
            </a:r>
          </a:p>
          <a:p>
            <a:pPr marL="631825" indent="-174625" eaLnBrk="0" hangingPunct="0">
              <a:lnSpc>
                <a:spcPts val="2300"/>
              </a:lnSpc>
              <a:buClr>
                <a:srgbClr val="4E84C4"/>
              </a:buClr>
              <a:buFont typeface="Wingdings" pitchFamily="2" charset="2"/>
              <a:buChar char="§"/>
              <a:defRPr/>
            </a:pPr>
            <a:r>
              <a:rPr lang="en-US" sz="1600" dirty="0" smtClean="0"/>
              <a:t>IBM Financials </a:t>
            </a:r>
            <a:r>
              <a:rPr lang="en-US" sz="1600" dirty="0"/>
              <a:t>Performance</a:t>
            </a:r>
          </a:p>
          <a:p>
            <a:pPr marL="631825" indent="-174625" eaLnBrk="0" hangingPunct="0">
              <a:lnSpc>
                <a:spcPts val="2300"/>
              </a:lnSpc>
              <a:buClr>
                <a:srgbClr val="4E84C4"/>
              </a:buClr>
              <a:buFont typeface="Wingdings" pitchFamily="2" charset="2"/>
              <a:buChar char="§"/>
              <a:defRPr/>
            </a:pPr>
            <a:r>
              <a:rPr lang="en-US" sz="1600" dirty="0" smtClean="0"/>
              <a:t>Contract analysis</a:t>
            </a:r>
            <a:endParaRPr lang="en-US" sz="1600" dirty="0"/>
          </a:p>
          <a:p>
            <a:pPr marL="631825" indent="-174625" eaLnBrk="0" hangingPunct="0">
              <a:lnSpc>
                <a:spcPts val="2300"/>
              </a:lnSpc>
              <a:buClr>
                <a:srgbClr val="4E84C4"/>
              </a:buClr>
              <a:buFont typeface="Wingdings" pitchFamily="2" charset="2"/>
              <a:buChar char="§"/>
              <a:defRPr/>
            </a:pPr>
            <a:r>
              <a:rPr lang="en-US" sz="1600" dirty="0"/>
              <a:t>Key Offerings in </a:t>
            </a:r>
            <a:r>
              <a:rPr lang="en-US" sz="1600" dirty="0" err="1"/>
              <a:t>HiTech</a:t>
            </a:r>
            <a:endParaRPr lang="en-US" sz="1600" dirty="0"/>
          </a:p>
          <a:p>
            <a:pPr marL="631825" indent="-174625" eaLnBrk="0" hangingPunct="0">
              <a:lnSpc>
                <a:spcPts val="2300"/>
              </a:lnSpc>
              <a:buClr>
                <a:srgbClr val="4E84C4"/>
              </a:buClr>
              <a:buFont typeface="Wingdings" pitchFamily="2" charset="2"/>
              <a:buChar char="§"/>
              <a:defRPr/>
            </a:pPr>
            <a:r>
              <a:rPr lang="en-US" sz="1600" dirty="0" err="1"/>
              <a:t>HiTech</a:t>
            </a:r>
            <a:r>
              <a:rPr lang="en-US" sz="1600" dirty="0"/>
              <a:t> Focus</a:t>
            </a:r>
          </a:p>
          <a:p>
            <a:pPr marL="631825" indent="-174625" eaLnBrk="0" hangingPunct="0">
              <a:lnSpc>
                <a:spcPts val="2300"/>
              </a:lnSpc>
              <a:buClr>
                <a:srgbClr val="4E84C4"/>
              </a:buClr>
              <a:buFont typeface="Wingdings" pitchFamily="2" charset="2"/>
              <a:buChar char="§"/>
              <a:defRPr/>
            </a:pPr>
            <a:r>
              <a:rPr lang="en-US" sz="1600" dirty="0"/>
              <a:t>Key Acquisitions</a:t>
            </a:r>
          </a:p>
          <a:p>
            <a:pPr marL="631825" indent="-174625" eaLnBrk="0" hangingPunct="0">
              <a:lnSpc>
                <a:spcPts val="2300"/>
              </a:lnSpc>
              <a:buClr>
                <a:srgbClr val="4E84C4"/>
              </a:buClr>
              <a:buFont typeface="Wingdings" pitchFamily="2" charset="2"/>
              <a:buChar char="§"/>
              <a:defRPr/>
            </a:pPr>
            <a:r>
              <a:rPr lang="en-US" sz="1600" dirty="0"/>
              <a:t>Alliances</a:t>
            </a:r>
          </a:p>
          <a:p>
            <a:pPr marL="631825" indent="-174625" eaLnBrk="0" hangingPunct="0">
              <a:lnSpc>
                <a:spcPts val="2300"/>
              </a:lnSpc>
              <a:buClr>
                <a:srgbClr val="4E84C4"/>
              </a:buClr>
              <a:buFont typeface="Wingdings" pitchFamily="2" charset="2"/>
              <a:buChar char="§"/>
              <a:defRPr/>
            </a:pPr>
            <a:r>
              <a:rPr lang="en-US" sz="1600" dirty="0"/>
              <a:t>Key Investments</a:t>
            </a:r>
          </a:p>
          <a:p>
            <a:pPr marL="631825" indent="-174625" eaLnBrk="0" hangingPunct="0">
              <a:lnSpc>
                <a:spcPts val="2300"/>
              </a:lnSpc>
              <a:buClr>
                <a:srgbClr val="4E84C4"/>
              </a:buClr>
              <a:buFont typeface="Wingdings" pitchFamily="2" charset="2"/>
              <a:buChar char="§"/>
              <a:defRPr/>
            </a:pPr>
            <a:r>
              <a:rPr lang="en-US" sz="1600" dirty="0"/>
              <a:t>SWOT Analysis</a:t>
            </a:r>
          </a:p>
          <a:p>
            <a:pPr marL="631825" indent="-174625" eaLnBrk="0" hangingPunct="0">
              <a:lnSpc>
                <a:spcPts val="2300"/>
              </a:lnSpc>
              <a:buClr>
                <a:srgbClr val="4E84C4"/>
              </a:buClr>
              <a:buFont typeface="Wingdings" pitchFamily="2" charset="2"/>
              <a:buChar char="§"/>
              <a:defRPr/>
            </a:pPr>
            <a:r>
              <a:rPr lang="en-US" sz="1600" dirty="0"/>
              <a:t>Key </a:t>
            </a:r>
            <a:r>
              <a:rPr lang="en-US" sz="1600" dirty="0" smtClean="0"/>
              <a:t>People</a:t>
            </a:r>
            <a:endParaRPr lang="en-US" sz="1600" dirty="0"/>
          </a:p>
        </p:txBody>
      </p:sp>
      <p:pic>
        <p:nvPicPr>
          <p:cNvPr id="5" name="Picture 4" descr="C:\Documents and Settings\571206\Local Settings\Temporary Internet Files\Content.IE5\LYKJIBHM\MC900432586[1].png"/>
          <p:cNvPicPr>
            <a:picLocks noChangeAspect="1" noChangeArrowheads="1"/>
          </p:cNvPicPr>
          <p:nvPr/>
        </p:nvPicPr>
        <p:blipFill>
          <a:blip r:embed="rId2" cstate="print">
            <a:duotone>
              <a:schemeClr val="accent4">
                <a:shade val="45000"/>
                <a:satMod val="135000"/>
              </a:schemeClr>
              <a:prstClr val="white"/>
            </a:duotone>
          </a:blip>
          <a:srcRect/>
          <a:stretch>
            <a:fillRect/>
          </a:stretch>
        </p:blipFill>
        <p:spPr bwMode="gray">
          <a:xfrm rot="20700000" flipH="1">
            <a:off x="870334" y="1535695"/>
            <a:ext cx="373142" cy="373142"/>
          </a:xfrm>
          <a:prstGeom prst="rect">
            <a:avLst/>
          </a:prstGeom>
          <a:noFill/>
        </p:spPr>
      </p:pic>
    </p:spTree>
    <p:extLst>
      <p:ext uri="{BB962C8B-B14F-4D97-AF65-F5344CB8AC3E}">
        <p14:creationId xmlns:p14="http://schemas.microsoft.com/office/powerpoint/2010/main" val="258239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lide Number Placeholder 4"/>
          <p:cNvSpPr>
            <a:spLocks noGrp="1"/>
          </p:cNvSpPr>
          <p:nvPr>
            <p:ph type="sldNum" sz="quarter" idx="11"/>
          </p:nvPr>
        </p:nvSpPr>
        <p:spPr>
          <a:prstGeom prst="rect">
            <a:avLst/>
          </a:prstGeom>
        </p:spPr>
        <p:txBody>
          <a:bodyPr/>
          <a:lstStyle/>
          <a:p>
            <a:pPr>
              <a:defRPr/>
            </a:pPr>
            <a:fld id="{B0ED6E6B-E64A-49CD-89B9-42CB8FBB3BA1}" type="slidenum">
              <a:rPr lang="en-US" smtClean="0"/>
              <a:pPr>
                <a:defRPr/>
              </a:pPr>
              <a:t>20</a:t>
            </a:fld>
            <a:endParaRPr lang="en-US" dirty="0"/>
          </a:p>
        </p:txBody>
      </p:sp>
      <p:sp>
        <p:nvSpPr>
          <p:cNvPr id="3" name="Title 2"/>
          <p:cNvSpPr>
            <a:spLocks noGrp="1"/>
          </p:cNvSpPr>
          <p:nvPr>
            <p:ph type="title"/>
          </p:nvPr>
        </p:nvSpPr>
        <p:spPr/>
        <p:txBody>
          <a:bodyPr/>
          <a:lstStyle/>
          <a:p>
            <a:r>
              <a:rPr smtClean="0"/>
              <a:t>Hi Tech Focus: IBM </a:t>
            </a:r>
            <a:r>
              <a:rPr lang="en-US" dirty="0" smtClean="0"/>
              <a:t>Research</a:t>
            </a:r>
            <a:endParaRPr lang="en-US" dirty="0"/>
          </a:p>
        </p:txBody>
      </p:sp>
      <p:pic>
        <p:nvPicPr>
          <p:cNvPr id="144385" name="Picture 1"/>
          <p:cNvPicPr>
            <a:picLocks noChangeAspect="1" noChangeArrowheads="1"/>
          </p:cNvPicPr>
          <p:nvPr/>
        </p:nvPicPr>
        <p:blipFill>
          <a:blip r:embed="rId4"/>
          <a:srcRect l="53333" t="21667" r="2667" b="20000"/>
          <a:stretch>
            <a:fillRect/>
          </a:stretch>
        </p:blipFill>
        <p:spPr bwMode="auto">
          <a:xfrm>
            <a:off x="4366060" y="991400"/>
            <a:ext cx="4396961" cy="4663440"/>
          </a:xfrm>
          <a:prstGeom prst="rect">
            <a:avLst/>
          </a:prstGeom>
          <a:noFill/>
          <a:ln w="9525">
            <a:noFill/>
            <a:miter lim="800000"/>
            <a:headEnd/>
            <a:tailEnd/>
          </a:ln>
          <a:effectLst/>
        </p:spPr>
      </p:pic>
      <p:sp>
        <p:nvSpPr>
          <p:cNvPr id="14" name="Rectangle 13"/>
          <p:cNvSpPr/>
          <p:nvPr/>
        </p:nvSpPr>
        <p:spPr>
          <a:xfrm>
            <a:off x="152400" y="914400"/>
            <a:ext cx="3962400" cy="4846320"/>
          </a:xfrm>
          <a:prstGeom prst="rect">
            <a:avLst/>
          </a:prstGeom>
          <a:solidFill>
            <a:srgbClr val="E2CFED">
              <a:alpha val="13000"/>
            </a:srgbClr>
          </a:solidFill>
          <a:ln w="19050" cap="sq" cmpd="tri">
            <a:solidFill>
              <a:srgbClr val="83389B"/>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108000" lvl="0" indent="-114300" defTabSz="457200">
              <a:lnSpc>
                <a:spcPct val="150000"/>
              </a:lnSpc>
              <a:spcBef>
                <a:spcPts val="0"/>
              </a:spcBef>
              <a:buClr>
                <a:srgbClr val="9BBB59">
                  <a:lumMod val="50000"/>
                </a:srgb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200" dirty="0">
                <a:solidFill>
                  <a:srgbClr val="000000"/>
                </a:solidFill>
                <a:latin typeface="Arial"/>
                <a:cs typeface="Arial"/>
              </a:rPr>
              <a:t>IBM set a new U.S. patent record in 2012, marking the </a:t>
            </a:r>
            <a:r>
              <a:rPr lang="en-US" sz="1200" b="1" dirty="0">
                <a:solidFill>
                  <a:srgbClr val="000000"/>
                </a:solidFill>
                <a:latin typeface="Arial"/>
                <a:cs typeface="Arial"/>
              </a:rPr>
              <a:t>20th </a:t>
            </a:r>
            <a:r>
              <a:rPr lang="en-US" sz="1200" dirty="0">
                <a:solidFill>
                  <a:srgbClr val="000000"/>
                </a:solidFill>
                <a:latin typeface="Arial"/>
                <a:cs typeface="Arial"/>
              </a:rPr>
              <a:t>consecutive year that the company has led the annual list of patent recipients. IBM inventors earned a record </a:t>
            </a:r>
            <a:r>
              <a:rPr lang="en-US" sz="1200" b="1" dirty="0">
                <a:solidFill>
                  <a:srgbClr val="000000"/>
                </a:solidFill>
                <a:latin typeface="Arial"/>
                <a:cs typeface="Arial"/>
              </a:rPr>
              <a:t>6,478 </a:t>
            </a:r>
            <a:r>
              <a:rPr lang="en-US" sz="1200" dirty="0">
                <a:solidFill>
                  <a:srgbClr val="000000"/>
                </a:solidFill>
                <a:latin typeface="Arial"/>
                <a:cs typeface="Arial"/>
              </a:rPr>
              <a:t>U.S. patents in 2012. The company's 2012 patent count exceeded the combined totals of Accenture, Amazon, Apple, EMC, HP, Intel, Oracle/SUN and Symantec.</a:t>
            </a:r>
          </a:p>
          <a:p>
            <a:pPr marL="228600" indent="-228600">
              <a:lnSpc>
                <a:spcPct val="150000"/>
              </a:lnSpc>
              <a:buFont typeface="Calibri" pitchFamily="34" charset="0"/>
              <a:buChar char="—"/>
            </a:pPr>
            <a:r>
              <a:rPr lang="en-US" sz="1200" dirty="0" smtClean="0">
                <a:solidFill>
                  <a:srgbClr val="000000"/>
                </a:solidFill>
                <a:latin typeface="Arial"/>
                <a:cs typeface="Arial"/>
              </a:rPr>
              <a:t>Mar, 2013 --  IBM </a:t>
            </a:r>
            <a:r>
              <a:rPr lang="en-US" sz="1200" dirty="0">
                <a:solidFill>
                  <a:srgbClr val="000000"/>
                </a:solidFill>
                <a:latin typeface="Arial"/>
                <a:cs typeface="Arial"/>
              </a:rPr>
              <a:t>announced a materials science breakthrough at the atomic level that could pave the way for a new class of non-volatile memory and logic chips that would use less power than today’s silicon based devices. </a:t>
            </a:r>
            <a:endParaRPr lang="en-US" sz="1200" dirty="0" smtClean="0">
              <a:solidFill>
                <a:srgbClr val="000000"/>
              </a:solidFill>
              <a:latin typeface="Arial"/>
              <a:cs typeface="Arial"/>
            </a:endParaRPr>
          </a:p>
          <a:p>
            <a:pPr marL="228600" indent="-228600">
              <a:lnSpc>
                <a:spcPct val="150000"/>
              </a:lnSpc>
              <a:buFont typeface="Calibri" pitchFamily="34" charset="0"/>
              <a:buChar char="—"/>
            </a:pPr>
            <a:r>
              <a:rPr lang="en-US" sz="1200" dirty="0" smtClean="0">
                <a:solidFill>
                  <a:srgbClr val="000000"/>
                </a:solidFill>
                <a:latin typeface="Arial"/>
                <a:cs typeface="Arial"/>
              </a:rPr>
              <a:t>Oct, 2012- IBM </a:t>
            </a:r>
            <a:r>
              <a:rPr lang="en-US" sz="1200" dirty="0">
                <a:solidFill>
                  <a:srgbClr val="000000"/>
                </a:solidFill>
                <a:latin typeface="Arial"/>
                <a:cs typeface="Arial"/>
              </a:rPr>
              <a:t>scientists have demonstrated a new approach to carbon nanotechnology that opens up the path for commercial fabrication of dramatically smaller, faster and more powerful computer chips.</a:t>
            </a:r>
            <a:r>
              <a:rPr lang="en-US" sz="1200" dirty="0" smtClean="0">
                <a:solidFill>
                  <a:srgbClr val="000000"/>
                </a:solidFill>
                <a:latin typeface="Arial"/>
                <a:cs typeface="Arial"/>
              </a:rPr>
              <a:t>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1"/>
          </p:nvPr>
        </p:nvSpPr>
        <p:spPr>
          <a:prstGeom prst="rect">
            <a:avLst/>
          </a:prstGeom>
        </p:spPr>
        <p:txBody>
          <a:bodyPr/>
          <a:lstStyle/>
          <a:p>
            <a:pPr algn="l">
              <a:defRPr/>
            </a:pPr>
            <a:fld id="{B0ED6E6B-E64A-49CD-89B9-42CB8FBB3BA1}" type="slidenum">
              <a:rPr lang="en-US" sz="1100" smtClean="0">
                <a:latin typeface="Arial"/>
                <a:cs typeface="Arial"/>
              </a:rPr>
              <a:pPr algn="l">
                <a:defRPr/>
              </a:pPr>
              <a:t>21</a:t>
            </a:fld>
            <a:endParaRPr lang="en-US" sz="1100" dirty="0">
              <a:latin typeface="Arial"/>
              <a:cs typeface="Arial"/>
            </a:endParaRPr>
          </a:p>
        </p:txBody>
      </p:sp>
      <p:sp>
        <p:nvSpPr>
          <p:cNvPr id="3" name="Title 2"/>
          <p:cNvSpPr>
            <a:spLocks noGrp="1"/>
          </p:cNvSpPr>
          <p:nvPr>
            <p:ph type="title"/>
          </p:nvPr>
        </p:nvSpPr>
        <p:spPr>
          <a:xfrm>
            <a:off x="1288473" y="-4349"/>
            <a:ext cx="6788727" cy="563563"/>
          </a:xfrm>
        </p:spPr>
        <p:txBody>
          <a:bodyPr/>
          <a:lstStyle/>
          <a:p>
            <a:r>
              <a:rPr sz="2000" dirty="0" smtClean="0">
                <a:latin typeface="Arial"/>
                <a:cs typeface="Arial"/>
              </a:rPr>
              <a:t>Hi Tech Focus: IBM </a:t>
            </a:r>
            <a:r>
              <a:rPr lang="en-US" sz="2000" dirty="0" smtClean="0">
                <a:latin typeface="Arial"/>
                <a:cs typeface="Arial"/>
              </a:rPr>
              <a:t>Semiconductor Research- Thought Leadership</a:t>
            </a:r>
            <a:endParaRPr lang="en-US" sz="2000" dirty="0">
              <a:latin typeface="Arial"/>
              <a:cs typeface="Arial"/>
            </a:endParaRPr>
          </a:p>
        </p:txBody>
      </p:sp>
      <p:sp>
        <p:nvSpPr>
          <p:cNvPr id="8" name="Rectangle 7"/>
          <p:cNvSpPr/>
          <p:nvPr/>
        </p:nvSpPr>
        <p:spPr>
          <a:xfrm>
            <a:off x="106680" y="838200"/>
            <a:ext cx="3931920" cy="100584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latin typeface="Arial"/>
                <a:cs typeface="Arial"/>
              </a:rPr>
              <a:t>IBM and a strategic alliance of semiconductor manufacturing, development and technology companies continue working together to overcome semiconductor design and process technology development challenges that become more complex as technology nodes shrink</a:t>
            </a:r>
            <a:endParaRPr lang="en-US" sz="1100" dirty="0">
              <a:solidFill>
                <a:schemeClr val="tx1"/>
              </a:solidFill>
              <a:latin typeface="Arial"/>
              <a:cs typeface="Arial"/>
            </a:endParaRPr>
          </a:p>
        </p:txBody>
      </p:sp>
      <p:sp>
        <p:nvSpPr>
          <p:cNvPr id="10" name="Rectangle 9"/>
          <p:cNvSpPr/>
          <p:nvPr/>
        </p:nvSpPr>
        <p:spPr>
          <a:xfrm>
            <a:off x="1066800" y="1905000"/>
            <a:ext cx="3931920" cy="1005840"/>
          </a:xfrm>
          <a:prstGeom prst="rect">
            <a:avLst/>
          </a:prstGeom>
          <a:noFill/>
          <a:ln w="19050">
            <a:solidFill>
              <a:srgbClr val="83389B"/>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a:solidFill>
                  <a:srgbClr val="000000"/>
                </a:solidFill>
                <a:latin typeface="Arial"/>
                <a:cs typeface="Arial"/>
              </a:rPr>
              <a:t>Bulk offerings in 32/28 nm and previous technology nodes are already in volume production, and 22 nm/20 nm technology development work is nearing completion. Joint, dedicated resources are now focused on development of bulk-based </a:t>
            </a:r>
            <a:r>
              <a:rPr lang="en-US" sz="1100" dirty="0" err="1">
                <a:solidFill>
                  <a:srgbClr val="000000"/>
                </a:solidFill>
                <a:latin typeface="Arial"/>
                <a:cs typeface="Arial"/>
              </a:rPr>
              <a:t>FinFET</a:t>
            </a:r>
            <a:r>
              <a:rPr lang="en-US" sz="1100" dirty="0">
                <a:solidFill>
                  <a:srgbClr val="000000"/>
                </a:solidFill>
                <a:latin typeface="Arial"/>
                <a:cs typeface="Arial"/>
              </a:rPr>
              <a:t> technology in the 14 nm </a:t>
            </a:r>
            <a:r>
              <a:rPr lang="en-US" sz="1100" dirty="0" smtClean="0">
                <a:solidFill>
                  <a:srgbClr val="000000"/>
                </a:solidFill>
                <a:latin typeface="Arial"/>
                <a:cs typeface="Arial"/>
              </a:rPr>
              <a:t>node</a:t>
            </a:r>
            <a:r>
              <a:rPr lang="en-US" sz="1100" dirty="0">
                <a:solidFill>
                  <a:srgbClr val="000000"/>
                </a:solidFill>
                <a:latin typeface="Arial"/>
                <a:cs typeface="Arial"/>
              </a:rPr>
              <a:t>.</a:t>
            </a:r>
          </a:p>
        </p:txBody>
      </p:sp>
      <p:sp>
        <p:nvSpPr>
          <p:cNvPr id="11" name="Rectangle 10"/>
          <p:cNvSpPr/>
          <p:nvPr/>
        </p:nvSpPr>
        <p:spPr>
          <a:xfrm>
            <a:off x="2209800" y="2971800"/>
            <a:ext cx="4191000" cy="1005840"/>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latin typeface="Arial"/>
                <a:cs typeface="Arial"/>
              </a:rPr>
              <a:t>The Technology Development Alliance of semiconductor leaders </a:t>
            </a:r>
            <a:r>
              <a:rPr lang="en-US" sz="1100" b="1" i="1" dirty="0" smtClean="0">
                <a:solidFill>
                  <a:schemeClr val="tx1"/>
                </a:solidFill>
                <a:latin typeface="Arial"/>
                <a:cs typeface="Arial"/>
              </a:rPr>
              <a:t>IBM, GLOBALFOUNDRIES, Samsung Electronics Co. and STMicroelectronics </a:t>
            </a:r>
            <a:r>
              <a:rPr lang="en-US" sz="1100" dirty="0" smtClean="0">
                <a:solidFill>
                  <a:schemeClr val="tx1"/>
                </a:solidFill>
                <a:latin typeface="Arial"/>
                <a:cs typeface="Arial"/>
              </a:rPr>
              <a:t>has successfully delivered multiple generations of advanced process technologies, including the breakthrough </a:t>
            </a:r>
            <a:r>
              <a:rPr lang="en-US" sz="1100" b="1" i="1" dirty="0" smtClean="0">
                <a:solidFill>
                  <a:schemeClr val="tx1"/>
                </a:solidFill>
                <a:latin typeface="Arial"/>
                <a:cs typeface="Arial"/>
              </a:rPr>
              <a:t>high-k metal gate (HKMG) solution</a:t>
            </a:r>
            <a:endParaRPr lang="en-US" sz="1100" b="1" i="1" dirty="0">
              <a:solidFill>
                <a:schemeClr val="tx1"/>
              </a:solidFill>
              <a:latin typeface="Arial"/>
              <a:cs typeface="Arial"/>
            </a:endParaRPr>
          </a:p>
        </p:txBody>
      </p:sp>
      <p:sp>
        <p:nvSpPr>
          <p:cNvPr id="12" name="Rectangle 11"/>
          <p:cNvSpPr/>
          <p:nvPr/>
        </p:nvSpPr>
        <p:spPr>
          <a:xfrm>
            <a:off x="3429000" y="4038600"/>
            <a:ext cx="3931920" cy="1005840"/>
          </a:xfrm>
          <a:prstGeom prst="rect">
            <a:avLst/>
          </a:prstGeom>
          <a:noFill/>
          <a:ln w="19050">
            <a:solidFill>
              <a:srgbClr val="91D04C"/>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latin typeface="Arial"/>
                <a:cs typeface="Arial"/>
              </a:rPr>
              <a:t>Leading-edge R&amp;D work continues at </a:t>
            </a:r>
            <a:r>
              <a:rPr lang="en-US" sz="1100" b="1" i="1" dirty="0" smtClean="0">
                <a:solidFill>
                  <a:schemeClr val="tx1"/>
                </a:solidFill>
                <a:latin typeface="Arial"/>
                <a:cs typeface="Arial"/>
              </a:rPr>
              <a:t>Albany Nanotech </a:t>
            </a:r>
            <a:r>
              <a:rPr lang="en-US" sz="1100" dirty="0" smtClean="0">
                <a:solidFill>
                  <a:schemeClr val="tx1"/>
                </a:solidFill>
                <a:latin typeface="Arial"/>
                <a:cs typeface="Arial"/>
              </a:rPr>
              <a:t>and the </a:t>
            </a:r>
            <a:r>
              <a:rPr lang="en-US" sz="1100" b="1" i="1" dirty="0" smtClean="0">
                <a:solidFill>
                  <a:schemeClr val="tx1"/>
                </a:solidFill>
                <a:latin typeface="Arial"/>
                <a:cs typeface="Arial"/>
              </a:rPr>
              <a:t>IBM Semiconductor R&amp;D Center</a:t>
            </a:r>
            <a:r>
              <a:rPr lang="en-US" sz="1100" dirty="0" smtClean="0">
                <a:solidFill>
                  <a:schemeClr val="tx1"/>
                </a:solidFill>
                <a:latin typeface="Arial"/>
                <a:cs typeface="Arial"/>
              </a:rPr>
              <a:t>, tapping into pioneering advances to help bring a faster, smaller, more cost-efficient and power-efficient generation of semiconductors to the marketplace.</a:t>
            </a:r>
            <a:endParaRPr lang="en-US" sz="1100" b="1" i="1" dirty="0">
              <a:solidFill>
                <a:schemeClr val="tx1"/>
              </a:solidFill>
              <a:latin typeface="Arial"/>
              <a:cs typeface="Arial"/>
            </a:endParaRPr>
          </a:p>
        </p:txBody>
      </p:sp>
      <p:sp>
        <p:nvSpPr>
          <p:cNvPr id="13" name="Rectangle 12"/>
          <p:cNvSpPr/>
          <p:nvPr/>
        </p:nvSpPr>
        <p:spPr>
          <a:xfrm>
            <a:off x="4572000" y="5110374"/>
            <a:ext cx="4008120" cy="115824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latin typeface="Arial"/>
                <a:cs typeface="Arial"/>
              </a:rPr>
              <a:t>The </a:t>
            </a:r>
            <a:r>
              <a:rPr lang="en-US" sz="1100" b="1" i="1" dirty="0" smtClean="0">
                <a:solidFill>
                  <a:schemeClr val="tx1"/>
                </a:solidFill>
                <a:latin typeface="Arial"/>
                <a:cs typeface="Arial"/>
              </a:rPr>
              <a:t>Common Platform alliance, </a:t>
            </a:r>
            <a:r>
              <a:rPr lang="en-US" sz="1100" dirty="0" smtClean="0">
                <a:solidFill>
                  <a:schemeClr val="tx1"/>
                </a:solidFill>
                <a:latin typeface="Arial"/>
                <a:cs typeface="Arial"/>
              </a:rPr>
              <a:t>a collaboration of </a:t>
            </a:r>
            <a:r>
              <a:rPr lang="en-US" sz="1100" b="1" i="1" dirty="0" smtClean="0">
                <a:solidFill>
                  <a:schemeClr val="tx1"/>
                </a:solidFill>
                <a:latin typeface="Arial"/>
                <a:cs typeface="Arial"/>
              </a:rPr>
              <a:t>IBM, Samsung Electronics Co. and GLOBALFOUNDRIES, </a:t>
            </a:r>
            <a:r>
              <a:rPr lang="en-US" sz="1100" dirty="0" smtClean="0">
                <a:solidFill>
                  <a:schemeClr val="tx1"/>
                </a:solidFill>
                <a:latin typeface="Arial"/>
                <a:cs typeface="Arial"/>
              </a:rPr>
              <a:t>was formed to help solve today’s complex chip-design and manufacturing challenges. Synchronized fabrication capabilities at globally dispersed facilities offer manufacturing choice and flexibility.</a:t>
            </a:r>
            <a:endParaRPr lang="en-US" sz="1100" b="1" i="1" dirty="0">
              <a:solidFill>
                <a:schemeClr val="tx1"/>
              </a:solidFill>
              <a:latin typeface="Arial"/>
              <a:cs typeface="Arial"/>
            </a:endParaRPr>
          </a:p>
        </p:txBody>
      </p:sp>
      <p:sp>
        <p:nvSpPr>
          <p:cNvPr id="21" name="Rounded Rectangle 20"/>
          <p:cNvSpPr/>
          <p:nvPr/>
        </p:nvSpPr>
        <p:spPr>
          <a:xfrm>
            <a:off x="152400" y="5257800"/>
            <a:ext cx="4114800" cy="1115644"/>
          </a:xfrm>
          <a:prstGeom prst="round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Arial"/>
                <a:cs typeface="Arial"/>
              </a:rPr>
              <a:t>Leading EDA, design services, IP, packaging and test providers work closely with IBM and companies from both alliances to seamlessly develop and optimize semiconductor solutions that complement alliance silicon offerings.</a:t>
            </a:r>
            <a:endParaRPr lang="en-US" sz="1200" dirty="0" smtClean="0">
              <a:solidFill>
                <a:schemeClr val="tx1"/>
              </a:solidFill>
              <a:latin typeface="Arial"/>
              <a:cs typeface="Arial"/>
            </a:endParaRPr>
          </a:p>
        </p:txBody>
      </p:sp>
      <p:pic>
        <p:nvPicPr>
          <p:cNvPr id="2" name="Picture 1" descr="Screen Shot 2013-06-05 at 13.17.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407" y="838200"/>
            <a:ext cx="4029593" cy="126959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838200" y="0"/>
            <a:ext cx="7867650" cy="477838"/>
          </a:xfrm>
          <a:noFill/>
          <a:ln w="9525">
            <a:noFill/>
            <a:miter lim="800000"/>
            <a:headEnd/>
            <a:tailEnd/>
          </a:ln>
        </p:spPr>
        <p:txBody>
          <a:bodyPr vert="horz" wrap="square" lIns="91440" tIns="45720" rIns="91440" bIns="45720" numCol="1" anchor="t" anchorCtr="0" compatLnSpc="1">
            <a:prstTxWarp prst="textNoShape">
              <a:avLst/>
            </a:prstTxWarp>
          </a:bodyPr>
          <a:lstStyle/>
          <a:p>
            <a:pPr algn="l" eaLnBrk="1" fontAlgn="auto" hangingPunct="1">
              <a:spcBef>
                <a:spcPts val="0"/>
              </a:spcBef>
              <a:spcAft>
                <a:spcPts val="0"/>
              </a:spcAft>
              <a:defRPr/>
            </a:pPr>
            <a:r>
              <a:rPr sz="1800" kern="0" smtClean="0"/>
              <a:t>Recent Acquisitions</a:t>
            </a:r>
          </a:p>
        </p:txBody>
      </p:sp>
      <p:sp>
        <p:nvSpPr>
          <p:cNvPr id="3094" name="AutoShape 10">
            <a:hlinkClick r:id="rId3" action="ppaction://hlinksldjump"/>
          </p:cNvPr>
          <p:cNvSpPr>
            <a:spLocks noChangeArrowheads="1"/>
          </p:cNvSpPr>
          <p:nvPr/>
        </p:nvSpPr>
        <p:spPr bwMode="auto">
          <a:xfrm>
            <a:off x="8458200" y="6400800"/>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sp>
        <p:nvSpPr>
          <p:cNvPr id="15" name="Slide Number Placeholder 14"/>
          <p:cNvSpPr>
            <a:spLocks noGrp="1"/>
          </p:cNvSpPr>
          <p:nvPr>
            <p:ph type="sldNum" sz="quarter" idx="10"/>
          </p:nvPr>
        </p:nvSpPr>
        <p:spPr/>
        <p:txBody>
          <a:bodyPr/>
          <a:lstStyle/>
          <a:p>
            <a:pPr>
              <a:defRPr/>
            </a:pPr>
            <a:fld id="{7CE87BE8-1CB9-460D-8959-563EB250A989}" type="slidenum">
              <a:rPr lang="en-US" smtClean="0"/>
              <a:pPr>
                <a:defRPr/>
              </a:pPr>
              <a:t>22</a:t>
            </a:fld>
            <a:endParaRPr lang="en-US" dirty="0"/>
          </a:p>
        </p:txBody>
      </p:sp>
      <p:graphicFrame>
        <p:nvGraphicFramePr>
          <p:cNvPr id="13" name="Group 102"/>
          <p:cNvGraphicFramePr>
            <a:graphicFrameLocks noGrp="1"/>
          </p:cNvGraphicFramePr>
          <p:nvPr>
            <p:extLst>
              <p:ext uri="{D42A27DB-BD31-4B8C-83A1-F6EECF244321}">
                <p14:modId xmlns:p14="http://schemas.microsoft.com/office/powerpoint/2010/main" val="2879584012"/>
              </p:ext>
            </p:extLst>
          </p:nvPr>
        </p:nvGraphicFramePr>
        <p:xfrm>
          <a:off x="228600" y="806292"/>
          <a:ext cx="8686800" cy="5442108"/>
        </p:xfrm>
        <a:graphic>
          <a:graphicData uri="http://schemas.openxmlformats.org/drawingml/2006/table">
            <a:tbl>
              <a:tblPr firstCol="1">
                <a:tableStyleId>{5C22544A-7EE6-4342-B048-85BDC9FD1C3A}</a:tableStyleId>
              </a:tblPr>
              <a:tblGrid>
                <a:gridCol w="1524000"/>
                <a:gridCol w="7162800"/>
              </a:tblGrid>
              <a:tr h="625910">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lang="en-US" sz="1100" u="none" strike="noStrike" dirty="0" err="1" smtClean="0">
                          <a:solidFill>
                            <a:schemeClr val="bg1"/>
                          </a:solidFill>
                          <a:latin typeface="Arial"/>
                          <a:cs typeface="Arial"/>
                        </a:rPr>
                        <a:t>StoredIQ</a:t>
                      </a:r>
                      <a:endParaRPr kumimoji="0" lang="en-US" sz="1100" b="1" i="0" u="none" strike="noStrike" cap="none" normalizeH="0" baseline="0" dirty="0" smtClean="0">
                        <a:ln>
                          <a:noFill/>
                        </a:ln>
                        <a:solidFill>
                          <a:schemeClr val="bg1"/>
                        </a:solidFill>
                        <a:effectLst/>
                        <a:latin typeface="Arial"/>
                        <a:cs typeface="Arial"/>
                      </a:endParaRPr>
                    </a:p>
                  </a:txBody>
                  <a:tcPr anchor="ctr" horzOverflow="overflow"/>
                </a:tc>
                <a:tc>
                  <a:txBody>
                    <a:bodyPr/>
                    <a:lstStyle/>
                    <a:p>
                      <a:pPr marL="0" algn="l" fontAlgn="ctr">
                        <a:lnSpc>
                          <a:spcPct val="150000"/>
                        </a:lnSpc>
                      </a:pPr>
                      <a:r>
                        <a:rPr lang="en-US" sz="1100" u="none" strike="noStrike" dirty="0" err="1" smtClean="0">
                          <a:latin typeface="Arial"/>
                          <a:cs typeface="Arial"/>
                        </a:rPr>
                        <a:t>StoredIQ</a:t>
                      </a:r>
                      <a:r>
                        <a:rPr lang="en-US" sz="1100" u="none" strike="noStrike" dirty="0" smtClean="0">
                          <a:latin typeface="Arial"/>
                          <a:cs typeface="Arial"/>
                        </a:rPr>
                        <a:t> will advance IBM’s efforts to help clients derive value from big data and respond more efficiently to litigation and regulations, dispose of information that has outlived its purpose and lower data storage costs</a:t>
                      </a:r>
                      <a:endParaRPr lang="en-US" sz="1100" b="0" i="0" u="none" strike="noStrike" dirty="0">
                        <a:solidFill>
                          <a:srgbClr val="000000"/>
                        </a:solidFill>
                        <a:latin typeface="Arial"/>
                        <a:cs typeface="Arial"/>
                      </a:endParaRPr>
                    </a:p>
                  </a:txBody>
                  <a:tcPr anchor="ctr" horzOverflow="overflow"/>
                </a:tc>
              </a:tr>
              <a:tr h="579268">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algn="ctr" fontAlgn="ctr"/>
                      <a:r>
                        <a:rPr lang="en-US" sz="1100" u="none" strike="noStrike" dirty="0" smtClean="0">
                          <a:solidFill>
                            <a:schemeClr val="bg1"/>
                          </a:solidFill>
                          <a:latin typeface="Arial"/>
                          <a:cs typeface="Arial"/>
                        </a:rPr>
                        <a:t>Texas Memory Systems</a:t>
                      </a:r>
                      <a:endParaRPr lang="en-US" sz="1100" b="1" i="0" u="none" strike="noStrike" dirty="0">
                        <a:solidFill>
                          <a:schemeClr val="bg1"/>
                        </a:solidFill>
                        <a:latin typeface="Arial"/>
                        <a:cs typeface="Arial"/>
                      </a:endParaRPr>
                    </a:p>
                  </a:txBody>
                  <a:tcPr anchor="ctr" horzOverflow="overflow"/>
                </a:tc>
                <a:tc>
                  <a:txBody>
                    <a:bodyPr/>
                    <a:lstStyle/>
                    <a:p>
                      <a:pPr marL="0" marR="0" indent="0" algn="l" defTabSz="914400" eaLnBrk="1" fontAlgn="ctr" latinLnBrk="0" hangingPunct="1">
                        <a:lnSpc>
                          <a:spcPct val="150000"/>
                        </a:lnSpc>
                        <a:spcBef>
                          <a:spcPts val="0"/>
                        </a:spcBef>
                        <a:spcAft>
                          <a:spcPts val="0"/>
                        </a:spcAft>
                        <a:buClrTx/>
                        <a:buSzTx/>
                        <a:buFontTx/>
                        <a:buNone/>
                        <a:tabLst/>
                        <a:defRPr/>
                      </a:pPr>
                      <a:r>
                        <a:rPr lang="en-US" sz="1100" u="none" strike="noStrike" dirty="0" smtClean="0">
                          <a:latin typeface="Arial"/>
                          <a:cs typeface="Arial"/>
                        </a:rPr>
                        <a:t>IBM announced it has entered into a definitive agreement to acquire Texas Memory Systems (TMS), a leading developer of high-performance flash memory solutions</a:t>
                      </a:r>
                      <a:endParaRPr lang="en-US" sz="1100" b="0" i="0" u="none" strike="noStrike" dirty="0" smtClean="0">
                        <a:solidFill>
                          <a:srgbClr val="000000"/>
                        </a:solidFill>
                        <a:latin typeface="Arial"/>
                        <a:cs typeface="Arial"/>
                      </a:endParaRPr>
                    </a:p>
                  </a:txBody>
                  <a:tcPr marL="182880" marR="0" marT="0" marB="0" anchor="ctr"/>
                </a:tc>
              </a:tr>
              <a:tr h="794424">
                <a:tc>
                  <a:txBody>
                    <a:bodyPr/>
                    <a:lstStyle/>
                    <a:p>
                      <a:pPr algn="ctr" fontAlgn="b"/>
                      <a:r>
                        <a:rPr lang="en-US" sz="1100" u="none" strike="noStrike" dirty="0" err="1" smtClean="0">
                          <a:solidFill>
                            <a:schemeClr val="bg1"/>
                          </a:solidFill>
                          <a:latin typeface="Arial"/>
                          <a:cs typeface="Arial"/>
                        </a:rPr>
                        <a:t>Kenexa</a:t>
                      </a:r>
                      <a:endParaRPr lang="en-US" sz="1100" b="1" i="0" u="none" strike="noStrike" dirty="0">
                        <a:solidFill>
                          <a:schemeClr val="bg1"/>
                        </a:solidFill>
                        <a:latin typeface="Arial"/>
                        <a:cs typeface="Arial"/>
                      </a:endParaRPr>
                    </a:p>
                  </a:txBody>
                  <a:tcPr anchor="ctr" horzOverflow="overflow"/>
                </a:tc>
                <a:tc>
                  <a:txBody>
                    <a:bodyPr/>
                    <a:lstStyle/>
                    <a:p>
                      <a:pPr marL="0" algn="l" fontAlgn="ctr">
                        <a:lnSpc>
                          <a:spcPct val="150000"/>
                        </a:lnSpc>
                      </a:pPr>
                      <a:r>
                        <a:rPr lang="en-US" sz="1100" u="none" strike="noStrike" dirty="0">
                          <a:latin typeface="Arial"/>
                          <a:cs typeface="Arial"/>
                        </a:rPr>
                        <a:t>IBM and </a:t>
                      </a:r>
                      <a:r>
                        <a:rPr lang="en-US" sz="1100" u="none" strike="noStrike" dirty="0" err="1">
                          <a:latin typeface="Arial"/>
                          <a:cs typeface="Arial"/>
                        </a:rPr>
                        <a:t>Kenexa</a:t>
                      </a:r>
                      <a:r>
                        <a:rPr lang="en-US" sz="1100" u="none" strike="noStrike" dirty="0">
                          <a:latin typeface="Arial"/>
                          <a:cs typeface="Arial"/>
                        </a:rPr>
                        <a:t> Corporation announced they have entered into a definitive agreement for IBM to acquire </a:t>
                      </a:r>
                      <a:r>
                        <a:rPr lang="en-US" sz="1100" u="none" strike="noStrike" dirty="0" err="1">
                          <a:latin typeface="Arial"/>
                          <a:cs typeface="Arial"/>
                        </a:rPr>
                        <a:t>Kenexa</a:t>
                      </a:r>
                      <a:r>
                        <a:rPr lang="en-US" sz="1100" u="none" strike="noStrike" dirty="0">
                          <a:latin typeface="Arial"/>
                          <a:cs typeface="Arial"/>
                        </a:rPr>
                        <a:t>, a publicly held company headquartered in Wayne, Pa., in a cash transaction at a price of $46 per share, or at a net price of approximately $1.3 billion.</a:t>
                      </a:r>
                      <a:endParaRPr lang="en-US" sz="1100" b="0" i="0" u="none" strike="noStrike" dirty="0">
                        <a:solidFill>
                          <a:srgbClr val="000000"/>
                        </a:solidFill>
                        <a:latin typeface="Arial"/>
                        <a:cs typeface="Arial"/>
                      </a:endParaRPr>
                    </a:p>
                  </a:txBody>
                  <a:tcPr marL="182880" marR="0" marT="0" marB="0" anchor="ctr"/>
                </a:tc>
              </a:tr>
              <a:tr h="794424">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US" sz="1100" b="1" dirty="0" smtClean="0">
                          <a:solidFill>
                            <a:schemeClr val="bg1"/>
                          </a:solidFill>
                          <a:latin typeface="Arial"/>
                          <a:cs typeface="Arial"/>
                        </a:rPr>
                        <a:t>Green Hat</a:t>
                      </a:r>
                    </a:p>
                    <a:p>
                      <a:pPr algn="ctr" fontAlgn="b"/>
                      <a:endParaRPr lang="en-US" sz="1100" b="1" i="0" u="none" strike="noStrike" dirty="0">
                        <a:solidFill>
                          <a:schemeClr val="bg1"/>
                        </a:solidFill>
                        <a:latin typeface="Arial"/>
                        <a:cs typeface="Arial"/>
                      </a:endParaRPr>
                    </a:p>
                  </a:txBody>
                  <a:tcPr anchor="ctr" horzOverflow="overflow"/>
                </a:tc>
                <a:tc>
                  <a:txBody>
                    <a:bodyPr/>
                    <a:lstStyle/>
                    <a:p>
                      <a:pPr marL="0" marR="0" indent="0" algn="l" defTabSz="914400" eaLnBrk="1" fontAlgn="ctr" latinLnBrk="0" hangingPunct="1">
                        <a:lnSpc>
                          <a:spcPct val="150000"/>
                        </a:lnSpc>
                        <a:spcBef>
                          <a:spcPts val="0"/>
                        </a:spcBef>
                        <a:spcAft>
                          <a:spcPts val="0"/>
                        </a:spcAft>
                        <a:buClrTx/>
                        <a:buSzTx/>
                        <a:buFontTx/>
                        <a:buNone/>
                        <a:tabLst/>
                        <a:defRPr/>
                      </a:pPr>
                      <a:r>
                        <a:rPr lang="en-US" sz="1100" dirty="0" smtClean="0">
                          <a:solidFill>
                            <a:schemeClr val="tx1"/>
                          </a:solidFill>
                          <a:latin typeface="Arial"/>
                          <a:cs typeface="Arial"/>
                        </a:rPr>
                        <a:t>Green Hat is a leader in software quality and testing solutions for the cloud and other environments. When combined with IBM’s Rational software solutions, developers and testers can achieve unprecedented levels of efficiency, effectiveness and collaboration while delivering quality software to their business. </a:t>
                      </a:r>
                      <a:endParaRPr lang="en-US" sz="1100" b="1" dirty="0" smtClean="0">
                        <a:solidFill>
                          <a:schemeClr val="accent5">
                            <a:lumMod val="75000"/>
                          </a:schemeClr>
                        </a:solidFill>
                        <a:latin typeface="Arial"/>
                        <a:cs typeface="Arial"/>
                      </a:endParaRPr>
                    </a:p>
                  </a:txBody>
                  <a:tcPr marL="182880" marR="0" marT="0" marB="0" anchor="ctr"/>
                </a:tc>
              </a:tr>
              <a:tr h="1059233">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US" sz="1100" b="1" dirty="0" err="1" smtClean="0">
                          <a:solidFill>
                            <a:schemeClr val="bg1"/>
                          </a:solidFill>
                          <a:latin typeface="Arial"/>
                          <a:cs typeface="Arial"/>
                        </a:rPr>
                        <a:t>Emptoris</a:t>
                      </a:r>
                      <a:endParaRPr lang="en-US" sz="1100" b="1" dirty="0" smtClean="0">
                        <a:solidFill>
                          <a:schemeClr val="bg1"/>
                        </a:solidFill>
                        <a:latin typeface="Arial"/>
                        <a:cs typeface="Arial"/>
                      </a:endParaRPr>
                    </a:p>
                    <a:p>
                      <a:pPr algn="ctr" fontAlgn="b"/>
                      <a:endParaRPr lang="en-US" sz="1100" b="1" i="0" u="none" strike="noStrike" dirty="0">
                        <a:solidFill>
                          <a:schemeClr val="bg1"/>
                        </a:solidFill>
                        <a:latin typeface="Arial"/>
                        <a:cs typeface="Arial"/>
                      </a:endParaRPr>
                    </a:p>
                  </a:txBody>
                  <a:tcPr anchor="ctr" horzOverflow="overflow"/>
                </a:tc>
                <a:tc>
                  <a:txBody>
                    <a:bodyPr/>
                    <a:lstStyle/>
                    <a:p>
                      <a:pPr marL="0" marR="0" indent="0" algn="l" defTabSz="914400" eaLnBrk="1" fontAlgn="ctr" latinLnBrk="0" hangingPunct="1">
                        <a:lnSpc>
                          <a:spcPct val="150000"/>
                        </a:lnSpc>
                        <a:spcBef>
                          <a:spcPts val="0"/>
                        </a:spcBef>
                        <a:spcAft>
                          <a:spcPts val="0"/>
                        </a:spcAft>
                        <a:buClrTx/>
                        <a:buSzTx/>
                        <a:buFontTx/>
                        <a:buNone/>
                        <a:tabLst/>
                        <a:defRPr/>
                      </a:pPr>
                      <a:r>
                        <a:rPr lang="en-US" sz="1100" b="1" i="1" dirty="0" err="1" smtClean="0">
                          <a:solidFill>
                            <a:schemeClr val="tx1"/>
                          </a:solidFill>
                          <a:latin typeface="Arial"/>
                          <a:cs typeface="Arial"/>
                        </a:rPr>
                        <a:t>Emptoris</a:t>
                      </a:r>
                      <a:r>
                        <a:rPr lang="en-US" sz="1100" b="1" i="1" dirty="0" smtClean="0">
                          <a:solidFill>
                            <a:schemeClr val="tx1"/>
                          </a:solidFill>
                          <a:latin typeface="Arial"/>
                          <a:cs typeface="Arial"/>
                        </a:rPr>
                        <a:t>' spend management solutions complement the existing B2B integration and supply chain management capabilities </a:t>
                      </a:r>
                      <a:r>
                        <a:rPr lang="en-US" sz="1100" dirty="0" smtClean="0">
                          <a:solidFill>
                            <a:schemeClr val="tx1"/>
                          </a:solidFill>
                          <a:latin typeface="Arial"/>
                          <a:cs typeface="Arial"/>
                        </a:rPr>
                        <a:t>IBM acquired through the purchase of Sterling Commerce in 2010. The </a:t>
                      </a:r>
                      <a:r>
                        <a:rPr lang="en-US" sz="1100" dirty="0" err="1" smtClean="0">
                          <a:solidFill>
                            <a:schemeClr val="tx1"/>
                          </a:solidFill>
                          <a:latin typeface="Arial"/>
                          <a:cs typeface="Arial"/>
                        </a:rPr>
                        <a:t>Emptoris</a:t>
                      </a:r>
                      <a:r>
                        <a:rPr lang="en-US" sz="1100" dirty="0" smtClean="0">
                          <a:solidFill>
                            <a:schemeClr val="tx1"/>
                          </a:solidFill>
                          <a:latin typeface="Arial"/>
                          <a:cs typeface="Arial"/>
                        </a:rPr>
                        <a:t> acquisition will allow IBM to deliver more solutions focused on the needs of sourcing and procurement professionals.</a:t>
                      </a:r>
                      <a:endParaRPr lang="en-US" sz="1100" b="1" dirty="0" smtClean="0">
                        <a:solidFill>
                          <a:schemeClr val="accent4">
                            <a:lumMod val="75000"/>
                          </a:schemeClr>
                        </a:solidFill>
                        <a:latin typeface="Arial"/>
                        <a:cs typeface="Arial"/>
                      </a:endParaRPr>
                    </a:p>
                  </a:txBody>
                  <a:tcPr marL="182880" marR="0" marT="0" marB="0" anchor="ctr"/>
                </a:tc>
              </a:tr>
              <a:tr h="1588849">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US" sz="1100" b="1" dirty="0" smtClean="0">
                          <a:solidFill>
                            <a:schemeClr val="bg1"/>
                          </a:solidFill>
                          <a:latin typeface="Arial"/>
                          <a:cs typeface="Arial"/>
                        </a:rPr>
                        <a:t>Q1 Labs</a:t>
                      </a:r>
                    </a:p>
                    <a:p>
                      <a:pPr algn="ctr" fontAlgn="b"/>
                      <a:endParaRPr lang="en-US" sz="1100" b="1" i="0" u="none" strike="noStrike" dirty="0">
                        <a:solidFill>
                          <a:schemeClr val="bg1"/>
                        </a:solidFill>
                        <a:latin typeface="Arial"/>
                        <a:cs typeface="Arial"/>
                      </a:endParaRPr>
                    </a:p>
                  </a:txBody>
                  <a:tcPr anchor="ctr" horzOverflow="overflow"/>
                </a:tc>
                <a:tc>
                  <a:txBody>
                    <a:bodyPr/>
                    <a:lstStyle/>
                    <a:p>
                      <a:pPr marL="0" marR="0" indent="0" algn="l" defTabSz="914400" eaLnBrk="1" fontAlgn="ctr" latinLnBrk="0" hangingPunct="1">
                        <a:lnSpc>
                          <a:spcPct val="150000"/>
                        </a:lnSpc>
                        <a:spcBef>
                          <a:spcPts val="0"/>
                        </a:spcBef>
                        <a:spcAft>
                          <a:spcPts val="0"/>
                        </a:spcAft>
                        <a:buClrTx/>
                        <a:buSzTx/>
                        <a:buFontTx/>
                        <a:buNone/>
                        <a:tabLst/>
                        <a:defRPr/>
                      </a:pPr>
                      <a:r>
                        <a:rPr lang="en-US" sz="1100" dirty="0" smtClean="0">
                          <a:solidFill>
                            <a:schemeClr val="tx1"/>
                          </a:solidFill>
                          <a:latin typeface="Arial"/>
                          <a:cs typeface="Arial"/>
                        </a:rPr>
                        <a:t>IBM acquired Q1 Labs, which provides </a:t>
                      </a:r>
                      <a:r>
                        <a:rPr lang="en-US" sz="1100" b="1" i="1" dirty="0" smtClean="0">
                          <a:solidFill>
                            <a:schemeClr val="tx1"/>
                          </a:solidFill>
                          <a:latin typeface="Arial"/>
                          <a:cs typeface="Arial"/>
                        </a:rPr>
                        <a:t>advanced analytics to detect and flag suspicious or abnormal events</a:t>
                      </a:r>
                      <a:r>
                        <a:rPr lang="en-US" sz="1100" dirty="0" smtClean="0">
                          <a:solidFill>
                            <a:schemeClr val="tx1"/>
                          </a:solidFill>
                          <a:latin typeface="Arial"/>
                          <a:cs typeface="Arial"/>
                        </a:rPr>
                        <a:t>. Q1 Labs' advanced analytics and correlation capabilities can help detect and flag actions that deviate from prescribed policies and typical behavior with a view across an organization's network, applications, user activity, mobile endpoints, and physical security devices — including both cloud-based and on-premise sources. Q1 Labs will join the newly formed Security Systems division, which integrates IBM's </a:t>
                      </a:r>
                      <a:r>
                        <a:rPr lang="en-US" sz="1100" b="1" i="1" dirty="0" smtClean="0">
                          <a:solidFill>
                            <a:schemeClr val="tx1"/>
                          </a:solidFill>
                          <a:latin typeface="Arial"/>
                          <a:cs typeface="Arial"/>
                        </a:rPr>
                        <a:t>Tivoli, Rational and Information Management security software, appliances, lab offerings and services</a:t>
                      </a:r>
                      <a:r>
                        <a:rPr lang="en-US" sz="1100" dirty="0" smtClean="0">
                          <a:solidFill>
                            <a:schemeClr val="tx1"/>
                          </a:solidFill>
                          <a:latin typeface="Arial"/>
                          <a:cs typeface="Arial"/>
                        </a:rPr>
                        <a:t>. </a:t>
                      </a:r>
                    </a:p>
                  </a:txBody>
                  <a:tcPr marL="182880" marR="0" marT="0" marB="0" anchor="ct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838200" y="0"/>
            <a:ext cx="7867650" cy="477838"/>
          </a:xfrm>
          <a:noFill/>
          <a:ln w="9525">
            <a:noFill/>
            <a:miter lim="800000"/>
            <a:headEnd/>
            <a:tailEnd/>
          </a:ln>
        </p:spPr>
        <p:txBody>
          <a:bodyPr vert="horz" wrap="square" lIns="91440" tIns="45720" rIns="91440" bIns="45720" numCol="1" anchor="t" anchorCtr="0" compatLnSpc="1">
            <a:prstTxWarp prst="textNoShape">
              <a:avLst/>
            </a:prstTxWarp>
          </a:bodyPr>
          <a:lstStyle/>
          <a:p>
            <a:pPr algn="l" eaLnBrk="1" fontAlgn="auto" hangingPunct="1">
              <a:spcBef>
                <a:spcPts val="0"/>
              </a:spcBef>
              <a:spcAft>
                <a:spcPts val="0"/>
              </a:spcAft>
              <a:defRPr/>
            </a:pPr>
            <a:r>
              <a:rPr sz="1800" kern="0" smtClean="0"/>
              <a:t>Recent Acquisitions</a:t>
            </a:r>
          </a:p>
        </p:txBody>
      </p:sp>
      <p:sp>
        <p:nvSpPr>
          <p:cNvPr id="3094" name="AutoShape 10">
            <a:hlinkClick r:id="rId3" action="ppaction://hlinksldjump"/>
          </p:cNvPr>
          <p:cNvSpPr>
            <a:spLocks noChangeArrowheads="1"/>
          </p:cNvSpPr>
          <p:nvPr/>
        </p:nvSpPr>
        <p:spPr bwMode="auto">
          <a:xfrm>
            <a:off x="8458200" y="6400800"/>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sp>
        <p:nvSpPr>
          <p:cNvPr id="15" name="Slide Number Placeholder 14"/>
          <p:cNvSpPr>
            <a:spLocks noGrp="1"/>
          </p:cNvSpPr>
          <p:nvPr>
            <p:ph type="sldNum" sz="quarter" idx="10"/>
          </p:nvPr>
        </p:nvSpPr>
        <p:spPr/>
        <p:txBody>
          <a:bodyPr/>
          <a:lstStyle/>
          <a:p>
            <a:pPr>
              <a:defRPr/>
            </a:pPr>
            <a:fld id="{7CE87BE8-1CB9-460D-8959-563EB250A989}" type="slidenum">
              <a:rPr lang="en-US" smtClean="0"/>
              <a:pPr>
                <a:defRPr/>
              </a:pPr>
              <a:t>23</a:t>
            </a:fld>
            <a:endParaRPr lang="en-US" dirty="0"/>
          </a:p>
        </p:txBody>
      </p:sp>
      <p:graphicFrame>
        <p:nvGraphicFramePr>
          <p:cNvPr id="13" name="Group 102"/>
          <p:cNvGraphicFramePr>
            <a:graphicFrameLocks noGrp="1"/>
          </p:cNvGraphicFramePr>
          <p:nvPr>
            <p:extLst>
              <p:ext uri="{D42A27DB-BD31-4B8C-83A1-F6EECF244321}">
                <p14:modId xmlns:p14="http://schemas.microsoft.com/office/powerpoint/2010/main" val="1253304417"/>
              </p:ext>
            </p:extLst>
          </p:nvPr>
        </p:nvGraphicFramePr>
        <p:xfrm>
          <a:off x="228600" y="806292"/>
          <a:ext cx="8686800" cy="4846320"/>
        </p:xfrm>
        <a:graphic>
          <a:graphicData uri="http://schemas.openxmlformats.org/drawingml/2006/table">
            <a:tbl>
              <a:tblPr firstCol="1">
                <a:tableStyleId>{5C22544A-7EE6-4342-B048-85BDC9FD1C3A}</a:tableStyleId>
              </a:tblPr>
              <a:tblGrid>
                <a:gridCol w="1524000"/>
                <a:gridCol w="7162800"/>
              </a:tblGrid>
              <a:tr h="392906">
                <a:tc>
                  <a:txBody>
                    <a:bodyPr/>
                    <a:lstStyle/>
                    <a:p>
                      <a:pPr marL="0" marR="0" lvl="0" indent="0" algn="ctr" defTabSz="914400" rtl="0" eaLnBrk="1" fontAlgn="b" latinLnBrk="0" hangingPunct="1">
                        <a:lnSpc>
                          <a:spcPct val="150000"/>
                        </a:lnSpc>
                        <a:spcBef>
                          <a:spcPct val="0"/>
                        </a:spcBef>
                        <a:spcAft>
                          <a:spcPct val="0"/>
                        </a:spcAft>
                        <a:buClrTx/>
                        <a:buSzTx/>
                        <a:buFontTx/>
                        <a:buNone/>
                        <a:tabLst/>
                        <a:defRPr/>
                      </a:pPr>
                      <a:r>
                        <a:rPr lang="en-US" sz="1200" b="1" dirty="0" err="1" smtClean="0">
                          <a:solidFill>
                            <a:srgbClr val="FFFFFF"/>
                          </a:solidFill>
                          <a:latin typeface="Arial"/>
                          <a:cs typeface="Arial"/>
                        </a:rPr>
                        <a:t>Algorithmics</a:t>
                      </a:r>
                      <a:endParaRPr kumimoji="0" lang="en-US" sz="1200" b="1" i="0" u="none" strike="noStrike" cap="none" normalizeH="0" baseline="0" dirty="0" smtClean="0">
                        <a:ln>
                          <a:noFill/>
                        </a:ln>
                        <a:solidFill>
                          <a:srgbClr val="FFFFFF"/>
                        </a:solidFill>
                        <a:effectLst/>
                        <a:latin typeface="Arial"/>
                        <a:cs typeface="Arial"/>
                      </a:endParaRPr>
                    </a:p>
                  </a:txBody>
                  <a:tcPr anchor="ctr" horzOverflow="overflow"/>
                </a:tc>
                <a:tc>
                  <a:txBody>
                    <a:bodyPr/>
                    <a:lstStyle/>
                    <a:p>
                      <a:pPr algn="just">
                        <a:lnSpc>
                          <a:spcPct val="150000"/>
                        </a:lnSpc>
                      </a:pPr>
                      <a:r>
                        <a:rPr lang="en-US" sz="1200" dirty="0" smtClean="0">
                          <a:solidFill>
                            <a:schemeClr val="tx1"/>
                          </a:solidFill>
                          <a:latin typeface="Arial"/>
                          <a:cs typeface="Arial"/>
                        </a:rPr>
                        <a:t>The acquisition expands IBM's </a:t>
                      </a:r>
                      <a:r>
                        <a:rPr lang="en-US" sz="1200" b="1" i="1" dirty="0" smtClean="0">
                          <a:solidFill>
                            <a:schemeClr val="tx1"/>
                          </a:solidFill>
                          <a:latin typeface="Arial"/>
                          <a:cs typeface="Arial"/>
                        </a:rPr>
                        <a:t>business analytics capabilities in the area of financial risk</a:t>
                      </a:r>
                      <a:r>
                        <a:rPr lang="en-US" sz="1200" dirty="0" smtClean="0">
                          <a:solidFill>
                            <a:schemeClr val="tx1"/>
                          </a:solidFill>
                          <a:latin typeface="Arial"/>
                          <a:cs typeface="Arial"/>
                        </a:rPr>
                        <a:t>. </a:t>
                      </a:r>
                      <a:r>
                        <a:rPr lang="en-US" sz="1200" dirty="0" err="1" smtClean="0">
                          <a:solidFill>
                            <a:schemeClr val="tx1"/>
                          </a:solidFill>
                          <a:latin typeface="Arial"/>
                          <a:cs typeface="Arial"/>
                        </a:rPr>
                        <a:t>Algorithmics</a:t>
                      </a:r>
                      <a:r>
                        <a:rPr lang="en-US" sz="1200" dirty="0" smtClean="0">
                          <a:solidFill>
                            <a:schemeClr val="tx1"/>
                          </a:solidFill>
                          <a:latin typeface="Arial"/>
                          <a:cs typeface="Arial"/>
                        </a:rPr>
                        <a:t> provides software and services for improved business insights at banks and investment and insurance organizations to assess risk and address regulatory challenges. The purchase price is </a:t>
                      </a:r>
                      <a:r>
                        <a:rPr lang="en-US" sz="1200" b="1" i="1" dirty="0" smtClean="0">
                          <a:solidFill>
                            <a:schemeClr val="tx1"/>
                          </a:solidFill>
                          <a:latin typeface="Arial"/>
                          <a:cs typeface="Arial"/>
                        </a:rPr>
                        <a:t>$380.2 million</a:t>
                      </a:r>
                      <a:r>
                        <a:rPr lang="en-US" sz="1200" dirty="0" smtClean="0">
                          <a:solidFill>
                            <a:schemeClr val="tx1"/>
                          </a:solidFill>
                          <a:latin typeface="Arial"/>
                          <a:cs typeface="Arial"/>
                        </a:rPr>
                        <a:t>.</a:t>
                      </a:r>
                      <a:endParaRPr lang="en-US" sz="1200" b="1" dirty="0">
                        <a:solidFill>
                          <a:schemeClr val="accent4">
                            <a:lumMod val="75000"/>
                          </a:schemeClr>
                        </a:solidFill>
                        <a:latin typeface="Arial"/>
                        <a:cs typeface="Arial"/>
                      </a:endParaRPr>
                    </a:p>
                  </a:txBody>
                  <a:tcPr anchor="ctr" horzOverflow="overflow"/>
                </a:tc>
              </a:tr>
              <a:tr h="550069">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algn="ctr">
                        <a:lnSpc>
                          <a:spcPct val="150000"/>
                        </a:lnSpc>
                      </a:pPr>
                      <a:r>
                        <a:rPr lang="en-US" sz="1200" b="1" dirty="0" smtClean="0">
                          <a:solidFill>
                            <a:srgbClr val="FFFFFF"/>
                          </a:solidFill>
                          <a:latin typeface="Arial"/>
                          <a:cs typeface="Arial"/>
                        </a:rPr>
                        <a:t>i2</a:t>
                      </a:r>
                    </a:p>
                  </a:txBody>
                  <a:tcPr anchor="ctr" horzOverflow="overflow"/>
                </a:tc>
                <a:tc>
                  <a:txBody>
                    <a:bodyPr/>
                    <a:lstStyle/>
                    <a:p>
                      <a:pPr algn="just">
                        <a:lnSpc>
                          <a:spcPct val="150000"/>
                        </a:lnSpc>
                      </a:pPr>
                      <a:r>
                        <a:rPr lang="en-US" sz="1200" dirty="0" smtClean="0">
                          <a:solidFill>
                            <a:schemeClr val="tx1"/>
                          </a:solidFill>
                          <a:latin typeface="Arial"/>
                          <a:cs typeface="Arial"/>
                        </a:rPr>
                        <a:t>i2 expands IBM's big data analytics software for smarter cities by helping both public and private entities in government, law enforcement, retail, insurance and other industries access and analyze information they need to combat crime, fraud and other security threats</a:t>
                      </a:r>
                      <a:r>
                        <a:rPr lang="en-US" sz="1200" b="1" i="1" dirty="0" smtClean="0">
                          <a:solidFill>
                            <a:schemeClr val="tx1"/>
                          </a:solidFill>
                          <a:latin typeface="Arial"/>
                          <a:cs typeface="Arial"/>
                        </a:rPr>
                        <a:t>. Craig Hayman</a:t>
                      </a:r>
                      <a:r>
                        <a:rPr lang="en-US" sz="1200" dirty="0" smtClean="0">
                          <a:solidFill>
                            <a:schemeClr val="tx1"/>
                          </a:solidFill>
                          <a:latin typeface="Arial"/>
                          <a:cs typeface="Arial"/>
                        </a:rPr>
                        <a:t>, general manager, IBM Industry Solutions said  </a:t>
                      </a:r>
                      <a:r>
                        <a:rPr lang="en-US" sz="1200" b="1" i="1" dirty="0" smtClean="0">
                          <a:solidFill>
                            <a:schemeClr val="accent5">
                              <a:lumMod val="75000"/>
                            </a:schemeClr>
                          </a:solidFill>
                          <a:latin typeface="Arial"/>
                          <a:cs typeface="Arial"/>
                        </a:rPr>
                        <a:t>"Through our acquisition of i2, we are strengthening our ability to help cities, countries, international organizations and private enterprises create safer environments for conducting business."</a:t>
                      </a:r>
                      <a:endParaRPr lang="en-US" sz="1200" b="1" i="1" dirty="0">
                        <a:solidFill>
                          <a:schemeClr val="accent5">
                            <a:lumMod val="75000"/>
                          </a:schemeClr>
                        </a:solidFill>
                        <a:latin typeface="Arial"/>
                        <a:cs typeface="Arial"/>
                      </a:endParaRPr>
                    </a:p>
                  </a:txBody>
                  <a:tcPr marL="182880" marR="0" marT="0" marB="0" anchor="ctr"/>
                </a:tc>
              </a:tr>
              <a:tr h="471487">
                <a:tc>
                  <a:txBody>
                    <a:bodyPr/>
                    <a:lstStyle/>
                    <a:p>
                      <a:pPr algn="ctr" fontAlgn="b">
                        <a:lnSpc>
                          <a:spcPct val="150000"/>
                        </a:lnSpc>
                      </a:pPr>
                      <a:r>
                        <a:rPr lang="en-US" sz="1200" b="1" dirty="0" err="1" smtClean="0">
                          <a:solidFill>
                            <a:srgbClr val="FFFFFF"/>
                          </a:solidFill>
                          <a:latin typeface="Arial"/>
                          <a:cs typeface="Arial"/>
                        </a:rPr>
                        <a:t>Worklight</a:t>
                      </a:r>
                      <a:endParaRPr lang="en-US" sz="1200" b="1" i="0" u="none" strike="noStrike" dirty="0">
                        <a:solidFill>
                          <a:srgbClr val="FFFFFF"/>
                        </a:solidFill>
                        <a:latin typeface="Arial"/>
                        <a:cs typeface="Arial"/>
                      </a:endParaRPr>
                    </a:p>
                  </a:txBody>
                  <a:tcPr anchor="ctr" horzOverflow="overflow"/>
                </a:tc>
                <a:tc>
                  <a:txBody>
                    <a:bodyPr/>
                    <a:lstStyle/>
                    <a:p>
                      <a:pPr algn="just">
                        <a:lnSpc>
                          <a:spcPct val="150000"/>
                        </a:lnSpc>
                      </a:pPr>
                      <a:r>
                        <a:rPr lang="en-US" sz="1200" dirty="0" smtClean="0">
                          <a:solidFill>
                            <a:schemeClr val="tx1"/>
                          </a:solidFill>
                          <a:latin typeface="Arial"/>
                          <a:cs typeface="Arial"/>
                        </a:rPr>
                        <a:t>With this acquisition, IBM's mobile offerings will span </a:t>
                      </a:r>
                      <a:r>
                        <a:rPr lang="en-US" sz="1200" b="1" i="1" dirty="0" smtClean="0">
                          <a:solidFill>
                            <a:schemeClr val="tx1"/>
                          </a:solidFill>
                          <a:latin typeface="Arial"/>
                          <a:cs typeface="Arial"/>
                        </a:rPr>
                        <a:t>mobile application development, integration, security and management.</a:t>
                      </a:r>
                      <a:r>
                        <a:rPr lang="en-US" sz="1200" dirty="0" smtClean="0">
                          <a:solidFill>
                            <a:schemeClr val="tx1"/>
                          </a:solidFill>
                          <a:latin typeface="Arial"/>
                          <a:cs typeface="Arial"/>
                        </a:rPr>
                        <a:t> </a:t>
                      </a:r>
                      <a:r>
                        <a:rPr lang="en-US" sz="1200" dirty="0" err="1" smtClean="0">
                          <a:solidFill>
                            <a:schemeClr val="tx1"/>
                          </a:solidFill>
                          <a:latin typeface="Arial"/>
                          <a:cs typeface="Arial"/>
                        </a:rPr>
                        <a:t>Worklight</a:t>
                      </a:r>
                      <a:r>
                        <a:rPr lang="en-US" sz="1200" dirty="0" smtClean="0">
                          <a:solidFill>
                            <a:schemeClr val="tx1"/>
                          </a:solidFill>
                          <a:latin typeface="Arial"/>
                          <a:cs typeface="Arial"/>
                        </a:rPr>
                        <a:t> will become an important piece of IBM's mobility strategy, offering clients an open platform that helps speed the delivery of existing and new mobile applications to multiple devices. It also helps enable secure connections between smartphone and tablet applications with enterprise IT systems. </a:t>
                      </a:r>
                    </a:p>
                  </a:txBody>
                  <a:tcPr marL="182880" marR="0" marT="0" marB="0" anchor="ctr"/>
                </a:tc>
              </a:tr>
              <a:tr h="471487">
                <a:tc>
                  <a:txBody>
                    <a:bodyPr/>
                    <a:lstStyle/>
                    <a:p>
                      <a:pPr marL="0" marR="0" indent="0" algn="ctr" defTabSz="914400" eaLnBrk="1" fontAlgn="b" latinLnBrk="0" hangingPunct="1">
                        <a:lnSpc>
                          <a:spcPct val="150000"/>
                        </a:lnSpc>
                        <a:spcBef>
                          <a:spcPts val="0"/>
                        </a:spcBef>
                        <a:spcAft>
                          <a:spcPts val="0"/>
                        </a:spcAft>
                        <a:buClrTx/>
                        <a:buSzTx/>
                        <a:buFontTx/>
                        <a:buNone/>
                        <a:tabLst/>
                        <a:defRPr/>
                      </a:pPr>
                      <a:r>
                        <a:rPr lang="en-US" sz="1200" b="1" dirty="0" smtClean="0">
                          <a:solidFill>
                            <a:srgbClr val="FFFFFF"/>
                          </a:solidFill>
                          <a:latin typeface="Arial"/>
                          <a:cs typeface="Arial"/>
                        </a:rPr>
                        <a:t>Demand Tec</a:t>
                      </a:r>
                    </a:p>
                    <a:p>
                      <a:pPr algn="ctr" fontAlgn="b">
                        <a:lnSpc>
                          <a:spcPct val="150000"/>
                        </a:lnSpc>
                      </a:pPr>
                      <a:endParaRPr lang="en-US" sz="1200" b="1" i="0" u="none" strike="noStrike" dirty="0">
                        <a:solidFill>
                          <a:srgbClr val="FFFFFF"/>
                        </a:solidFill>
                        <a:latin typeface="Arial"/>
                        <a:cs typeface="Arial"/>
                      </a:endParaRPr>
                    </a:p>
                  </a:txBody>
                  <a:tcPr anchor="ctr" horzOverflow="overflow"/>
                </a:tc>
                <a:tc>
                  <a:txBody>
                    <a:bodyPr/>
                    <a:lstStyle/>
                    <a:p>
                      <a:pPr marL="0" marR="0" indent="0" algn="l" defTabSz="914400" eaLnBrk="1" fontAlgn="ctr" latinLnBrk="0" hangingPunct="1">
                        <a:lnSpc>
                          <a:spcPct val="150000"/>
                        </a:lnSpc>
                        <a:spcBef>
                          <a:spcPts val="0"/>
                        </a:spcBef>
                        <a:spcAft>
                          <a:spcPts val="0"/>
                        </a:spcAft>
                        <a:buClrTx/>
                        <a:buSzTx/>
                        <a:buFontTx/>
                        <a:buNone/>
                        <a:tabLst/>
                        <a:defRPr/>
                      </a:pPr>
                      <a:r>
                        <a:rPr lang="en-US" sz="1200" dirty="0" smtClean="0">
                          <a:solidFill>
                            <a:schemeClr val="tx1"/>
                          </a:solidFill>
                          <a:latin typeface="Arial"/>
                          <a:cs typeface="Arial"/>
                        </a:rPr>
                        <a:t>The acquisition further extends IBM's </a:t>
                      </a:r>
                      <a:r>
                        <a:rPr lang="en-US" sz="1200" b="1" dirty="0" smtClean="0">
                          <a:solidFill>
                            <a:schemeClr val="tx1"/>
                          </a:solidFill>
                          <a:latin typeface="Arial"/>
                          <a:cs typeface="Arial"/>
                        </a:rPr>
                        <a:t>Smarter Commerce </a:t>
                      </a:r>
                      <a:r>
                        <a:rPr lang="en-US" sz="1200" dirty="0" smtClean="0">
                          <a:solidFill>
                            <a:schemeClr val="tx1"/>
                          </a:solidFill>
                          <a:latin typeface="Arial"/>
                          <a:cs typeface="Arial"/>
                        </a:rPr>
                        <a:t>initiative by adding </a:t>
                      </a:r>
                      <a:r>
                        <a:rPr lang="en-US" sz="1200" b="1" dirty="0" smtClean="0">
                          <a:solidFill>
                            <a:schemeClr val="tx1"/>
                          </a:solidFill>
                          <a:latin typeface="Arial"/>
                          <a:cs typeface="Arial"/>
                        </a:rPr>
                        <a:t>cloud-based software </a:t>
                      </a:r>
                      <a:r>
                        <a:rPr lang="en-US" sz="1200" dirty="0" smtClean="0">
                          <a:solidFill>
                            <a:schemeClr val="tx1"/>
                          </a:solidFill>
                          <a:latin typeface="Arial"/>
                          <a:cs typeface="Arial"/>
                        </a:rPr>
                        <a:t>to help companies drive profitability through measurable pricing, promotion, and assortment planning. </a:t>
                      </a:r>
                    </a:p>
                  </a:txBody>
                  <a:tcPr marL="182880" marR="0" marT="0" marB="0" anchor="ctr"/>
                </a:tc>
              </a:tr>
            </a:tbl>
          </a:graphicData>
        </a:graphic>
      </p:graphicFrame>
    </p:spTree>
    <p:extLst>
      <p:ext uri="{BB962C8B-B14F-4D97-AF65-F5344CB8AC3E}">
        <p14:creationId xmlns:p14="http://schemas.microsoft.com/office/powerpoint/2010/main" val="1116588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838200" y="0"/>
            <a:ext cx="7867650" cy="477838"/>
          </a:xfrm>
          <a:noFill/>
          <a:ln w="9525">
            <a:noFill/>
            <a:miter lim="800000"/>
            <a:headEnd/>
            <a:tailEnd/>
          </a:ln>
        </p:spPr>
        <p:txBody>
          <a:bodyPr vert="horz" wrap="square" lIns="91440" tIns="45720" rIns="91440" bIns="45720" numCol="1" anchor="t" anchorCtr="0" compatLnSpc="1">
            <a:prstTxWarp prst="textNoShape">
              <a:avLst/>
            </a:prstTxWarp>
          </a:bodyPr>
          <a:lstStyle/>
          <a:p>
            <a:pPr eaLnBrk="1" fontAlgn="auto" hangingPunct="1">
              <a:spcBef>
                <a:spcPts val="0"/>
              </a:spcBef>
              <a:spcAft>
                <a:spcPts val="0"/>
              </a:spcAft>
              <a:defRPr/>
            </a:pPr>
            <a:r>
              <a:rPr lang="en-US" dirty="0"/>
              <a:t>Alliances- New</a:t>
            </a:r>
            <a:endParaRPr sz="1800" kern="0" dirty="0" smtClean="0"/>
          </a:p>
        </p:txBody>
      </p:sp>
      <p:sp>
        <p:nvSpPr>
          <p:cNvPr id="3094" name="AutoShape 10">
            <a:hlinkClick r:id="rId3" action="ppaction://hlinksldjump"/>
          </p:cNvPr>
          <p:cNvSpPr>
            <a:spLocks noChangeArrowheads="1"/>
          </p:cNvSpPr>
          <p:nvPr/>
        </p:nvSpPr>
        <p:spPr bwMode="auto">
          <a:xfrm>
            <a:off x="8458200" y="6400800"/>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sp>
        <p:nvSpPr>
          <p:cNvPr id="15" name="Slide Number Placeholder 14"/>
          <p:cNvSpPr>
            <a:spLocks noGrp="1"/>
          </p:cNvSpPr>
          <p:nvPr>
            <p:ph type="sldNum" sz="quarter" idx="10"/>
          </p:nvPr>
        </p:nvSpPr>
        <p:spPr/>
        <p:txBody>
          <a:bodyPr/>
          <a:lstStyle/>
          <a:p>
            <a:pPr>
              <a:defRPr/>
            </a:pPr>
            <a:fld id="{7CE87BE8-1CB9-460D-8959-563EB250A989}" type="slidenum">
              <a:rPr lang="en-US" smtClean="0"/>
              <a:pPr>
                <a:defRPr/>
              </a:pPr>
              <a:t>24</a:t>
            </a:fld>
            <a:endParaRPr lang="en-US" dirty="0"/>
          </a:p>
        </p:txBody>
      </p:sp>
      <p:graphicFrame>
        <p:nvGraphicFramePr>
          <p:cNvPr id="13" name="Group 102"/>
          <p:cNvGraphicFramePr>
            <a:graphicFrameLocks noGrp="1"/>
          </p:cNvGraphicFramePr>
          <p:nvPr>
            <p:extLst>
              <p:ext uri="{D42A27DB-BD31-4B8C-83A1-F6EECF244321}">
                <p14:modId xmlns:p14="http://schemas.microsoft.com/office/powerpoint/2010/main" val="3125778930"/>
              </p:ext>
            </p:extLst>
          </p:nvPr>
        </p:nvGraphicFramePr>
        <p:xfrm>
          <a:off x="228600" y="806292"/>
          <a:ext cx="8686800" cy="5250085"/>
        </p:xfrm>
        <a:graphic>
          <a:graphicData uri="http://schemas.openxmlformats.org/drawingml/2006/table">
            <a:tbl>
              <a:tblPr firstCol="1">
                <a:tableStyleId>{5C22544A-7EE6-4342-B048-85BDC9FD1C3A}</a:tableStyleId>
              </a:tblPr>
              <a:tblGrid>
                <a:gridCol w="1524000"/>
                <a:gridCol w="7162800"/>
              </a:tblGrid>
              <a:tr h="392906">
                <a:tc>
                  <a:txBody>
                    <a:bodyPr/>
                    <a:lstStyle/>
                    <a:p>
                      <a:pPr marL="0" indent="0" algn="ctr">
                        <a:lnSpc>
                          <a:spcPct val="150000"/>
                        </a:lnSpc>
                        <a:buFont typeface="Arial"/>
                        <a:buNone/>
                      </a:pPr>
                      <a:r>
                        <a:rPr lang="en-US" sz="1200" b="1" dirty="0" smtClean="0">
                          <a:solidFill>
                            <a:schemeClr val="bg1"/>
                          </a:solidFill>
                          <a:latin typeface="Arial"/>
                          <a:ea typeface="+mn-ea"/>
                          <a:cs typeface="Arial"/>
                        </a:rPr>
                        <a:t>Open Virtualization Alliance</a:t>
                      </a:r>
                    </a:p>
                  </a:txBody>
                  <a:tcPr anchor="ctr" horzOverflow="overflow"/>
                </a:tc>
                <a:tc>
                  <a:txBody>
                    <a:bodyPr/>
                    <a:lstStyle/>
                    <a:p>
                      <a:pPr marL="0" indent="0" algn="l">
                        <a:lnSpc>
                          <a:spcPct val="150000"/>
                        </a:lnSpc>
                        <a:buClr>
                          <a:srgbClr val="4E84C4"/>
                        </a:buClr>
                        <a:buFont typeface="Arial"/>
                        <a:buNone/>
                        <a:defRPr/>
                      </a:pPr>
                      <a:r>
                        <a:rPr lang="en-US" sz="1200" b="1" i="0" dirty="0" smtClean="0">
                          <a:solidFill>
                            <a:schemeClr val="dk1"/>
                          </a:solidFill>
                          <a:latin typeface="Arial"/>
                          <a:ea typeface="+mn-ea"/>
                          <a:cs typeface="Arial"/>
                        </a:rPr>
                        <a:t>BMC Software, Eucalyptus Systems, HP, IBM, Intel, Red Hat Inc. and SUSE</a:t>
                      </a:r>
                      <a:r>
                        <a:rPr lang="en-US" sz="1200" i="0" dirty="0" smtClean="0">
                          <a:solidFill>
                            <a:schemeClr val="dk1"/>
                          </a:solidFill>
                          <a:latin typeface="Arial"/>
                          <a:ea typeface="+mn-ea"/>
                          <a:cs typeface="Arial"/>
                        </a:rPr>
                        <a:t> formed the Open Virtualization Alliance, a consortium committed to fostering the adoption of open virtualization technologies including Kernel-based Virtual Machine (KVM). </a:t>
                      </a:r>
                      <a:r>
                        <a:rPr lang="en-US" sz="1200" i="0" dirty="0" smtClean="0">
                          <a:latin typeface="Arial"/>
                          <a:cs typeface="Arial"/>
                        </a:rPr>
                        <a:t>The consortium will promote examples of customer successes, encourage interoperability and accelerate the expansion of the ecosystem of third party solutions around KVM, providing businesses improved choice, performance and price for virtualization. </a:t>
                      </a:r>
                      <a:endParaRPr lang="en-US" sz="1200" i="0" dirty="0">
                        <a:solidFill>
                          <a:schemeClr val="dk1"/>
                        </a:solidFill>
                        <a:latin typeface="Arial"/>
                        <a:ea typeface="+mn-ea"/>
                        <a:cs typeface="Arial"/>
                      </a:endParaRPr>
                    </a:p>
                  </a:txBody>
                  <a:tcPr anchor="ctr" horzOverflow="overflow"/>
                </a:tc>
              </a:tr>
              <a:tr h="550069">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indent="0" algn="ctr" defTabSz="914400" eaLnBrk="1" fontAlgn="auto" latinLnBrk="0" hangingPunct="1">
                        <a:lnSpc>
                          <a:spcPct val="150000"/>
                        </a:lnSpc>
                        <a:spcBef>
                          <a:spcPts val="0"/>
                        </a:spcBef>
                        <a:spcAft>
                          <a:spcPts val="0"/>
                        </a:spcAft>
                        <a:buClrTx/>
                        <a:buSzTx/>
                        <a:buFont typeface="Arial"/>
                        <a:buNone/>
                        <a:tabLst/>
                        <a:defRPr/>
                      </a:pPr>
                      <a:r>
                        <a:rPr lang="en-US" sz="1200" b="1" dirty="0" smtClean="0">
                          <a:solidFill>
                            <a:schemeClr val="bg1"/>
                          </a:solidFill>
                          <a:latin typeface="Arial"/>
                          <a:ea typeface="+mn-ea"/>
                          <a:cs typeface="Arial"/>
                        </a:rPr>
                        <a:t>Samsung</a:t>
                      </a:r>
                    </a:p>
                  </a:txBody>
                  <a:tcPr anchor="ctr" horzOverflow="overflow"/>
                </a:tc>
                <a:tc>
                  <a:txBody>
                    <a:bodyPr/>
                    <a:lstStyle/>
                    <a:p>
                      <a:pPr marL="0" marR="0" indent="0" algn="l" defTabSz="914400" eaLnBrk="1" fontAlgn="auto" latinLnBrk="0" hangingPunct="1">
                        <a:lnSpc>
                          <a:spcPct val="150000"/>
                        </a:lnSpc>
                        <a:spcBef>
                          <a:spcPts val="0"/>
                        </a:spcBef>
                        <a:spcAft>
                          <a:spcPts val="0"/>
                        </a:spcAft>
                        <a:buClrTx/>
                        <a:buSzTx/>
                        <a:buFont typeface="Arial"/>
                        <a:buNone/>
                        <a:tabLst/>
                        <a:defRPr/>
                      </a:pPr>
                      <a:r>
                        <a:rPr lang="en-US" sz="1200" dirty="0" smtClean="0">
                          <a:solidFill>
                            <a:schemeClr val="dk1"/>
                          </a:solidFill>
                          <a:latin typeface="Arial"/>
                          <a:ea typeface="+mn-ea"/>
                          <a:cs typeface="Arial"/>
                        </a:rPr>
                        <a:t>jointly develop new semiconductor process technology through the Semiconductor Research Alliance at the Albany Nanotech Complex, Albany, NY. </a:t>
                      </a:r>
                    </a:p>
                  </a:txBody>
                  <a:tcPr marL="182880" marR="0" marT="0" marB="0" anchor="ctr"/>
                </a:tc>
              </a:tr>
              <a:tr h="471487">
                <a:tc>
                  <a:txBody>
                    <a:bodyPr/>
                    <a:lstStyle/>
                    <a:p>
                      <a:pPr marL="0" indent="0" algn="ctr">
                        <a:lnSpc>
                          <a:spcPct val="150000"/>
                        </a:lnSpc>
                        <a:buFont typeface="Arial"/>
                        <a:buNone/>
                      </a:pPr>
                      <a:r>
                        <a:rPr lang="en-US" sz="1200" b="1" dirty="0" smtClean="0">
                          <a:solidFill>
                            <a:schemeClr val="bg1"/>
                          </a:solidFill>
                          <a:latin typeface="Arial"/>
                          <a:ea typeface="+mn-ea"/>
                          <a:cs typeface="Arial"/>
                        </a:rPr>
                        <a:t>Novellus</a:t>
                      </a:r>
                    </a:p>
                    <a:p>
                      <a:pPr marL="0" indent="0" algn="ctr">
                        <a:lnSpc>
                          <a:spcPct val="150000"/>
                        </a:lnSpc>
                        <a:buFont typeface="Arial"/>
                        <a:buNone/>
                      </a:pPr>
                      <a:r>
                        <a:rPr lang="en-US" sz="1200" b="1" dirty="0" smtClean="0">
                          <a:solidFill>
                            <a:schemeClr val="bg1"/>
                          </a:solidFill>
                          <a:latin typeface="Arial"/>
                          <a:ea typeface="+mn-ea"/>
                          <a:cs typeface="Arial"/>
                        </a:rPr>
                        <a:t>Systems</a:t>
                      </a:r>
                    </a:p>
                  </a:txBody>
                  <a:tcPr anchor="ctr" horzOverflow="overflow"/>
                </a:tc>
                <a:tc>
                  <a:txBody>
                    <a:bodyPr/>
                    <a:lstStyle/>
                    <a:p>
                      <a:pPr marL="0" marR="0" indent="0" algn="l" defTabSz="914400" eaLnBrk="1" fontAlgn="auto" latinLnBrk="0" hangingPunct="1">
                        <a:lnSpc>
                          <a:spcPct val="150000"/>
                        </a:lnSpc>
                        <a:spcBef>
                          <a:spcPts val="0"/>
                        </a:spcBef>
                        <a:spcAft>
                          <a:spcPts val="0"/>
                        </a:spcAft>
                        <a:buClrTx/>
                        <a:buSzTx/>
                        <a:buFont typeface="Arial"/>
                        <a:buNone/>
                        <a:tabLst/>
                        <a:defRPr/>
                      </a:pPr>
                      <a:r>
                        <a:rPr lang="en-US" sz="1200" dirty="0" smtClean="0">
                          <a:solidFill>
                            <a:schemeClr val="dk1"/>
                          </a:solidFill>
                          <a:latin typeface="Arial"/>
                          <a:ea typeface="+mn-ea"/>
                          <a:cs typeface="Arial"/>
                        </a:rPr>
                        <a:t>Novellus Systems has formed a joint development program with IBM in the 3-D chip arena., to devise a copper-based, 3-D process, based on through-silicon via (TSV) technology.  (Mar 2010)</a:t>
                      </a:r>
                    </a:p>
                  </a:txBody>
                  <a:tcPr marL="182880" marR="0" marT="0" marB="0" anchor="ctr"/>
                </a:tc>
              </a:tr>
              <a:tr h="471487">
                <a:tc>
                  <a:txBody>
                    <a:bodyPr/>
                    <a:lstStyle/>
                    <a:p>
                      <a:pPr marL="0" indent="0" algn="ctr">
                        <a:lnSpc>
                          <a:spcPct val="150000"/>
                        </a:lnSpc>
                        <a:buFont typeface="Arial"/>
                        <a:buNone/>
                      </a:pPr>
                      <a:r>
                        <a:rPr lang="en-US" sz="1200" b="1" dirty="0" err="1" smtClean="0">
                          <a:solidFill>
                            <a:schemeClr val="bg1"/>
                          </a:solidFill>
                          <a:latin typeface="Arial"/>
                          <a:ea typeface="+mn-ea"/>
                          <a:cs typeface="Arial"/>
                        </a:rPr>
                        <a:t>Broadridge</a:t>
                      </a:r>
                      <a:r>
                        <a:rPr lang="en-US" sz="1200" b="1" dirty="0" smtClean="0">
                          <a:solidFill>
                            <a:schemeClr val="bg1"/>
                          </a:solidFill>
                          <a:latin typeface="Arial"/>
                          <a:ea typeface="+mn-ea"/>
                          <a:cs typeface="Arial"/>
                        </a:rPr>
                        <a:t> Financial</a:t>
                      </a:r>
                    </a:p>
                    <a:p>
                      <a:pPr marL="0" indent="0" algn="ctr">
                        <a:lnSpc>
                          <a:spcPct val="150000"/>
                        </a:lnSpc>
                        <a:buFont typeface="Arial"/>
                        <a:buNone/>
                      </a:pPr>
                      <a:r>
                        <a:rPr lang="en-US" sz="1200" b="1" dirty="0" smtClean="0">
                          <a:solidFill>
                            <a:schemeClr val="bg1"/>
                          </a:solidFill>
                          <a:latin typeface="Arial"/>
                          <a:ea typeface="+mn-ea"/>
                          <a:cs typeface="Arial"/>
                        </a:rPr>
                        <a:t>Solutions</a:t>
                      </a:r>
                    </a:p>
                  </a:txBody>
                  <a:tcPr anchor="ctr" horzOverflow="overflow"/>
                </a:tc>
                <a:tc>
                  <a:txBody>
                    <a:bodyPr/>
                    <a:lstStyle/>
                    <a:p>
                      <a:pPr marL="0" marR="0" indent="0" algn="l" defTabSz="914400" eaLnBrk="1" fontAlgn="ctr" latinLnBrk="0" hangingPunct="1">
                        <a:lnSpc>
                          <a:spcPct val="150000"/>
                        </a:lnSpc>
                        <a:spcBef>
                          <a:spcPts val="0"/>
                        </a:spcBef>
                        <a:spcAft>
                          <a:spcPts val="0"/>
                        </a:spcAft>
                        <a:buClrTx/>
                        <a:buSzTx/>
                        <a:buFont typeface="Arial"/>
                        <a:buNone/>
                        <a:tabLst/>
                        <a:defRPr/>
                      </a:pPr>
                      <a:r>
                        <a:rPr lang="en-US" sz="1200" dirty="0" err="1" smtClean="0">
                          <a:solidFill>
                            <a:schemeClr val="dk1"/>
                          </a:solidFill>
                          <a:latin typeface="Arial"/>
                          <a:ea typeface="+mn-ea"/>
                          <a:cs typeface="Arial"/>
                        </a:rPr>
                        <a:t>Broadridge</a:t>
                      </a:r>
                      <a:r>
                        <a:rPr lang="en-US" sz="1200" dirty="0" smtClean="0">
                          <a:solidFill>
                            <a:schemeClr val="dk1"/>
                          </a:solidFill>
                          <a:latin typeface="Arial"/>
                          <a:ea typeface="+mn-ea"/>
                          <a:cs typeface="Arial"/>
                        </a:rPr>
                        <a:t> Financial Solutions, Inc. and IBM formed an IT services agreement whereby IBM will provide </a:t>
                      </a:r>
                      <a:r>
                        <a:rPr lang="en-US" sz="1200" dirty="0" err="1" smtClean="0">
                          <a:solidFill>
                            <a:schemeClr val="dk1"/>
                          </a:solidFill>
                          <a:latin typeface="Arial"/>
                          <a:ea typeface="+mn-ea"/>
                          <a:cs typeface="Arial"/>
                        </a:rPr>
                        <a:t>Broadridge</a:t>
                      </a:r>
                      <a:r>
                        <a:rPr lang="en-US" sz="1200" dirty="0" smtClean="0">
                          <a:solidFill>
                            <a:schemeClr val="dk1"/>
                          </a:solidFill>
                          <a:latin typeface="Arial"/>
                          <a:ea typeface="+mn-ea"/>
                          <a:cs typeface="Arial"/>
                        </a:rPr>
                        <a:t> data center and information processing services. In addition to the IT services agreement, </a:t>
                      </a:r>
                      <a:r>
                        <a:rPr lang="en-US" sz="1200" dirty="0" err="1" smtClean="0">
                          <a:solidFill>
                            <a:schemeClr val="dk1"/>
                          </a:solidFill>
                          <a:latin typeface="Arial"/>
                          <a:ea typeface="+mn-ea"/>
                          <a:cs typeface="Arial"/>
                        </a:rPr>
                        <a:t>Broadridge</a:t>
                      </a:r>
                      <a:r>
                        <a:rPr lang="en-US" sz="1200" dirty="0" smtClean="0">
                          <a:solidFill>
                            <a:schemeClr val="dk1"/>
                          </a:solidFill>
                          <a:latin typeface="Arial"/>
                          <a:ea typeface="+mn-ea"/>
                          <a:cs typeface="Arial"/>
                        </a:rPr>
                        <a:t> and IBM have signed a business alliance agreement.</a:t>
                      </a:r>
                    </a:p>
                  </a:txBody>
                  <a:tcPr marL="182880" marR="0" marT="0" marB="0" anchor="ctr"/>
                </a:tc>
              </a:tr>
              <a:tr h="471487">
                <a:tc>
                  <a:txBody>
                    <a:bodyPr/>
                    <a:lstStyle/>
                    <a:p>
                      <a:pPr marL="0" indent="0" algn="ctr">
                        <a:lnSpc>
                          <a:spcPct val="150000"/>
                        </a:lnSpc>
                        <a:buFont typeface="Arial"/>
                        <a:buNone/>
                      </a:pPr>
                      <a:r>
                        <a:rPr lang="en-US" sz="1200" b="1" dirty="0" smtClean="0">
                          <a:solidFill>
                            <a:schemeClr val="bg1"/>
                          </a:solidFill>
                          <a:latin typeface="Arial"/>
                          <a:ea typeface="+mn-ea"/>
                          <a:cs typeface="Arial"/>
                        </a:rPr>
                        <a:t>Chartered </a:t>
                      </a:r>
                    </a:p>
                    <a:p>
                      <a:pPr marL="0" indent="0" algn="ctr">
                        <a:lnSpc>
                          <a:spcPct val="150000"/>
                        </a:lnSpc>
                        <a:buFont typeface="Arial"/>
                        <a:buNone/>
                      </a:pPr>
                      <a:r>
                        <a:rPr lang="en-US" sz="1200" b="1" dirty="0" smtClean="0">
                          <a:solidFill>
                            <a:schemeClr val="bg1"/>
                          </a:solidFill>
                          <a:latin typeface="Arial"/>
                          <a:ea typeface="+mn-ea"/>
                          <a:cs typeface="Arial"/>
                        </a:rPr>
                        <a:t>Semiconductor</a:t>
                      </a:r>
                    </a:p>
                  </a:txBody>
                  <a:tcPr anchor="ctr" horzOverflow="overflow"/>
                </a:tc>
                <a:tc>
                  <a:txBody>
                    <a:bodyPr/>
                    <a:lstStyle/>
                    <a:p>
                      <a:pPr marL="0" marR="0" indent="0" algn="l" defTabSz="914400" eaLnBrk="1" fontAlgn="ctr" latinLnBrk="0" hangingPunct="1">
                        <a:lnSpc>
                          <a:spcPct val="150000"/>
                        </a:lnSpc>
                        <a:spcBef>
                          <a:spcPts val="0"/>
                        </a:spcBef>
                        <a:spcAft>
                          <a:spcPts val="0"/>
                        </a:spcAft>
                        <a:buClrTx/>
                        <a:buSzTx/>
                        <a:buFont typeface="Arial"/>
                        <a:buNone/>
                        <a:tabLst/>
                        <a:defRPr/>
                      </a:pPr>
                      <a:r>
                        <a:rPr lang="en-US" sz="1200" dirty="0" smtClean="0">
                          <a:solidFill>
                            <a:schemeClr val="dk1"/>
                          </a:solidFill>
                          <a:latin typeface="Arial"/>
                          <a:ea typeface="+mn-ea"/>
                          <a:cs typeface="Arial"/>
                        </a:rPr>
                        <a:t>Chartered process offering, jointly developed with IBM Corporation, is based on </a:t>
                      </a:r>
                      <a:r>
                        <a:rPr lang="en-US" sz="1200" dirty="0" err="1" smtClean="0">
                          <a:solidFill>
                            <a:schemeClr val="dk1"/>
                          </a:solidFill>
                          <a:latin typeface="Arial"/>
                          <a:ea typeface="+mn-ea"/>
                          <a:cs typeface="Arial"/>
                        </a:rPr>
                        <a:t>Chartered's</a:t>
                      </a:r>
                      <a:r>
                        <a:rPr lang="en-US" sz="1200" dirty="0" smtClean="0">
                          <a:solidFill>
                            <a:schemeClr val="dk1"/>
                          </a:solidFill>
                          <a:latin typeface="Arial"/>
                          <a:ea typeface="+mn-ea"/>
                          <a:cs typeface="Arial"/>
                        </a:rPr>
                        <a:t> enhanced 65nm low-power process (65nm </a:t>
                      </a:r>
                      <a:r>
                        <a:rPr lang="en-US" sz="1200" dirty="0" err="1" smtClean="0">
                          <a:solidFill>
                            <a:schemeClr val="dk1"/>
                          </a:solidFill>
                          <a:latin typeface="Arial"/>
                          <a:ea typeface="+mn-ea"/>
                          <a:cs typeface="Arial"/>
                        </a:rPr>
                        <a:t>LPe</a:t>
                      </a:r>
                      <a:r>
                        <a:rPr lang="en-US" sz="1200" dirty="0" smtClean="0">
                          <a:solidFill>
                            <a:schemeClr val="dk1"/>
                          </a:solidFill>
                          <a:latin typeface="Arial"/>
                          <a:ea typeface="+mn-ea"/>
                          <a:cs typeface="Arial"/>
                        </a:rPr>
                        <a:t>), and includes an IBM RF physical design kit (PDK) available from Chartered</a:t>
                      </a:r>
                    </a:p>
                  </a:txBody>
                  <a:tcPr marL="182880" marR="0" marT="0" marB="0" anchor="ctr"/>
                </a:tc>
              </a:tr>
              <a:tr h="471487">
                <a:tc>
                  <a:txBody>
                    <a:bodyPr/>
                    <a:lstStyle/>
                    <a:p>
                      <a:pPr algn="ctr">
                        <a:lnSpc>
                          <a:spcPct val="90000"/>
                        </a:lnSpc>
                      </a:pPr>
                      <a:r>
                        <a:rPr lang="en-US" sz="1200" b="1" dirty="0" smtClean="0">
                          <a:solidFill>
                            <a:schemeClr val="bg1"/>
                          </a:solidFill>
                          <a:latin typeface="Arial"/>
                          <a:ea typeface="+mn-ea"/>
                          <a:cs typeface="Arial"/>
                        </a:rPr>
                        <a:t>Qwest </a:t>
                      </a:r>
                    </a:p>
                    <a:p>
                      <a:pPr algn="ctr">
                        <a:lnSpc>
                          <a:spcPct val="90000"/>
                        </a:lnSpc>
                      </a:pPr>
                      <a:r>
                        <a:rPr lang="en-US" sz="1200" b="1" dirty="0" smtClean="0">
                          <a:solidFill>
                            <a:schemeClr val="bg1"/>
                          </a:solidFill>
                          <a:latin typeface="Arial"/>
                          <a:ea typeface="+mn-ea"/>
                          <a:cs typeface="Arial"/>
                        </a:rPr>
                        <a:t>Comm. International</a:t>
                      </a:r>
                    </a:p>
                  </a:txBody>
                  <a:tcPr anchor="ctr" horzOverflow="overflow"/>
                </a:tc>
                <a:tc>
                  <a:txBody>
                    <a:bodyPr/>
                    <a:lstStyle/>
                    <a:p>
                      <a:pPr marL="0" marR="0" indent="0" algn="l" defTabSz="914400" eaLnBrk="1" fontAlgn="ctr" latinLnBrk="0" hangingPunct="1">
                        <a:lnSpc>
                          <a:spcPct val="150000"/>
                        </a:lnSpc>
                        <a:spcBef>
                          <a:spcPts val="0"/>
                        </a:spcBef>
                        <a:spcAft>
                          <a:spcPts val="0"/>
                        </a:spcAft>
                        <a:buClrTx/>
                        <a:buSzTx/>
                        <a:buFont typeface="Arial"/>
                        <a:buNone/>
                        <a:tabLst/>
                        <a:defRPr/>
                      </a:pPr>
                      <a:r>
                        <a:rPr lang="en-US" sz="1200" dirty="0" smtClean="0">
                          <a:solidFill>
                            <a:schemeClr val="dk1"/>
                          </a:solidFill>
                          <a:latin typeface="Arial"/>
                          <a:ea typeface="+mn-ea"/>
                          <a:cs typeface="Arial"/>
                        </a:rPr>
                        <a:t>Qwest Communications International Inc. and IBM Corporation announced a five year agreement to deliver highly proactive managed services to mid-size businesses.</a:t>
                      </a:r>
                    </a:p>
                  </a:txBody>
                  <a:tcPr marL="182880" marR="0" marT="0" marB="0" anchor="ctr"/>
                </a:tc>
              </a:tr>
            </a:tbl>
          </a:graphicData>
        </a:graphic>
      </p:graphicFrame>
    </p:spTree>
    <p:extLst>
      <p:ext uri="{BB962C8B-B14F-4D97-AF65-F5344CB8AC3E}">
        <p14:creationId xmlns:p14="http://schemas.microsoft.com/office/powerpoint/2010/main" val="3569873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952500" y="53975"/>
            <a:ext cx="7962900" cy="477838"/>
          </a:xfrm>
        </p:spPr>
        <p:txBody>
          <a:bodyPr/>
          <a:lstStyle/>
          <a:p>
            <a:pPr eaLnBrk="1" hangingPunct="1"/>
            <a:r>
              <a:rPr lang="en-US" dirty="0" smtClean="0"/>
              <a:t>Alliances – Existing Key Alliances</a:t>
            </a:r>
          </a:p>
        </p:txBody>
      </p:sp>
      <p:sp>
        <p:nvSpPr>
          <p:cNvPr id="32784" name="AutoShape 10">
            <a:hlinkClick r:id="rId3" action="ppaction://hlinksldjump"/>
          </p:cNvPr>
          <p:cNvSpPr>
            <a:spLocks noChangeArrowheads="1"/>
          </p:cNvSpPr>
          <p:nvPr/>
        </p:nvSpPr>
        <p:spPr bwMode="auto">
          <a:xfrm>
            <a:off x="5924550" y="6410325"/>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sp>
        <p:nvSpPr>
          <p:cNvPr id="38" name="Slide Number Placeholder 37"/>
          <p:cNvSpPr>
            <a:spLocks noGrp="1"/>
          </p:cNvSpPr>
          <p:nvPr>
            <p:ph type="sldNum" sz="quarter" idx="10"/>
          </p:nvPr>
        </p:nvSpPr>
        <p:spPr/>
        <p:txBody>
          <a:bodyPr/>
          <a:lstStyle/>
          <a:p>
            <a:pPr>
              <a:defRPr/>
            </a:pPr>
            <a:fld id="{7CE87BE8-1CB9-460D-8959-563EB250A989}" type="slidenum">
              <a:rPr lang="en-US" smtClean="0"/>
              <a:pPr>
                <a:defRPr/>
              </a:pPr>
              <a:t>25</a:t>
            </a:fld>
            <a:endParaRPr lang="en-US" dirty="0"/>
          </a:p>
        </p:txBody>
      </p:sp>
      <p:graphicFrame>
        <p:nvGraphicFramePr>
          <p:cNvPr id="23" name="Group 102"/>
          <p:cNvGraphicFramePr>
            <a:graphicFrameLocks noGrp="1"/>
          </p:cNvGraphicFramePr>
          <p:nvPr>
            <p:extLst>
              <p:ext uri="{D42A27DB-BD31-4B8C-83A1-F6EECF244321}">
                <p14:modId xmlns:p14="http://schemas.microsoft.com/office/powerpoint/2010/main" val="4103680106"/>
              </p:ext>
            </p:extLst>
          </p:nvPr>
        </p:nvGraphicFramePr>
        <p:xfrm>
          <a:off x="228600" y="834011"/>
          <a:ext cx="8686800" cy="5057773"/>
        </p:xfrm>
        <a:graphic>
          <a:graphicData uri="http://schemas.openxmlformats.org/drawingml/2006/table">
            <a:tbl>
              <a:tblPr firstCol="1">
                <a:tableStyleId>{5C22544A-7EE6-4342-B048-85BDC9FD1C3A}</a:tableStyleId>
              </a:tblPr>
              <a:tblGrid>
                <a:gridCol w="1524000"/>
                <a:gridCol w="7162800"/>
              </a:tblGrid>
              <a:tr h="392906">
                <a:tc>
                  <a:txBody>
                    <a:bodyPr/>
                    <a:lstStyle/>
                    <a:p>
                      <a:pPr marL="0" marR="0" indent="0" algn="ctr" defTabSz="914400" eaLnBrk="1" fontAlgn="auto" latinLnBrk="0" hangingPunct="1">
                        <a:lnSpc>
                          <a:spcPct val="150000"/>
                        </a:lnSpc>
                        <a:spcBef>
                          <a:spcPts val="0"/>
                        </a:spcBef>
                        <a:spcAft>
                          <a:spcPts val="0"/>
                        </a:spcAft>
                        <a:buClrTx/>
                        <a:buSzTx/>
                        <a:buFont typeface="Arial"/>
                        <a:buNone/>
                        <a:tabLst/>
                        <a:defRPr/>
                      </a:pPr>
                      <a:r>
                        <a:rPr lang="en-US" sz="1200" b="1" dirty="0" smtClean="0">
                          <a:solidFill>
                            <a:schemeClr val="bg1"/>
                          </a:solidFill>
                          <a:latin typeface="Arial"/>
                          <a:ea typeface="+mn-ea"/>
                          <a:cs typeface="Arial"/>
                        </a:rPr>
                        <a:t>Siemens</a:t>
                      </a:r>
                    </a:p>
                  </a:txBody>
                  <a:tcPr anchor="ctr" horzOverflow="overflow"/>
                </a:tc>
                <a:tc>
                  <a:txBody>
                    <a:bodyPr/>
                    <a:lstStyle/>
                    <a:p>
                      <a:pPr marL="0" indent="0" algn="l">
                        <a:lnSpc>
                          <a:spcPct val="150000"/>
                        </a:lnSpc>
                        <a:buClr>
                          <a:srgbClr val="4E84C4"/>
                        </a:buClr>
                        <a:buFontTx/>
                        <a:buNone/>
                        <a:defRPr/>
                      </a:pPr>
                      <a:r>
                        <a:rPr lang="en-US" sz="1200" dirty="0" smtClean="0">
                          <a:solidFill>
                            <a:schemeClr val="dk1"/>
                          </a:solidFill>
                          <a:latin typeface="Arial"/>
                          <a:ea typeface="+mn-ea"/>
                          <a:cs typeface="Arial"/>
                        </a:rPr>
                        <a:t>IBM and Siemens PLM Software announced offerings for firms to improve the management of products throughout their lifecycle from design and manufacturing to end-of-life planning and recycling and simplify the process of sharing key product data and manufacturing plans</a:t>
                      </a:r>
                      <a:endParaRPr lang="en-US" sz="1200" dirty="0">
                        <a:solidFill>
                          <a:schemeClr val="dk1"/>
                        </a:solidFill>
                        <a:latin typeface="Arial"/>
                        <a:ea typeface="+mn-ea"/>
                        <a:cs typeface="Arial"/>
                      </a:endParaRPr>
                    </a:p>
                  </a:txBody>
                  <a:tcPr anchor="ctr" horzOverflow="overflow"/>
                </a:tc>
              </a:tr>
              <a:tr h="550069">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indent="0" algn="ctr" defTabSz="914400" eaLnBrk="1" fontAlgn="auto" latinLnBrk="0" hangingPunct="1">
                        <a:lnSpc>
                          <a:spcPct val="150000"/>
                        </a:lnSpc>
                        <a:spcBef>
                          <a:spcPts val="0"/>
                        </a:spcBef>
                        <a:spcAft>
                          <a:spcPts val="0"/>
                        </a:spcAft>
                        <a:buClrTx/>
                        <a:buSzTx/>
                        <a:buFont typeface="Arial"/>
                        <a:buNone/>
                        <a:tabLst/>
                        <a:defRPr/>
                      </a:pPr>
                      <a:r>
                        <a:rPr lang="en-US" sz="1200" b="1" dirty="0" err="1" smtClean="0">
                          <a:solidFill>
                            <a:schemeClr val="bg1"/>
                          </a:solidFill>
                          <a:latin typeface="Arial"/>
                          <a:ea typeface="+mn-ea"/>
                          <a:cs typeface="Arial"/>
                        </a:rPr>
                        <a:t>Dassault</a:t>
                      </a:r>
                      <a:r>
                        <a:rPr lang="en-US" sz="1200" b="1" dirty="0" smtClean="0">
                          <a:solidFill>
                            <a:schemeClr val="bg1"/>
                          </a:solidFill>
                          <a:latin typeface="Arial"/>
                          <a:ea typeface="+mn-ea"/>
                          <a:cs typeface="Arial"/>
                        </a:rPr>
                        <a:t> </a:t>
                      </a:r>
                      <a:r>
                        <a:rPr lang="en-US" sz="1200" b="1" dirty="0" err="1" smtClean="0">
                          <a:solidFill>
                            <a:schemeClr val="bg1"/>
                          </a:solidFill>
                          <a:latin typeface="Arial"/>
                          <a:ea typeface="+mn-ea"/>
                          <a:cs typeface="Arial"/>
                        </a:rPr>
                        <a:t>Systemes</a:t>
                      </a:r>
                      <a:r>
                        <a:rPr lang="en-US" sz="1200" b="1" dirty="0" smtClean="0">
                          <a:solidFill>
                            <a:schemeClr val="bg1"/>
                          </a:solidFill>
                          <a:latin typeface="Arial"/>
                          <a:ea typeface="+mn-ea"/>
                          <a:cs typeface="Arial"/>
                        </a:rPr>
                        <a:t> </a:t>
                      </a:r>
                    </a:p>
                  </a:txBody>
                  <a:tcPr anchor="ctr" horzOverflow="overflow"/>
                </a:tc>
                <a:tc>
                  <a:txBody>
                    <a:bodyPr/>
                    <a:lstStyle/>
                    <a:p>
                      <a:pPr marL="0" indent="0" algn="l">
                        <a:lnSpc>
                          <a:spcPct val="150000"/>
                        </a:lnSpc>
                        <a:buClr>
                          <a:srgbClr val="4E84C4"/>
                        </a:buClr>
                        <a:buFontTx/>
                        <a:buNone/>
                        <a:defRPr/>
                      </a:pPr>
                      <a:r>
                        <a:rPr lang="en-US" sz="1200" dirty="0" smtClean="0">
                          <a:solidFill>
                            <a:schemeClr val="dk1"/>
                          </a:solidFill>
                          <a:latin typeface="Arial"/>
                          <a:ea typeface="+mn-ea"/>
                          <a:cs typeface="Arial"/>
                        </a:rPr>
                        <a:t>Leader in 3D and PLM solutions; Sales channel for IBM</a:t>
                      </a:r>
                      <a:endParaRPr lang="en-US" sz="1200" dirty="0">
                        <a:solidFill>
                          <a:schemeClr val="dk1"/>
                        </a:solidFill>
                        <a:latin typeface="Arial"/>
                        <a:ea typeface="+mn-ea"/>
                        <a:cs typeface="Arial"/>
                      </a:endParaRPr>
                    </a:p>
                  </a:txBody>
                  <a:tcPr marL="182880" marR="0" marT="0" marB="0" anchor="ctr"/>
                </a:tc>
              </a:tr>
              <a:tr h="471487">
                <a:tc>
                  <a:txBody>
                    <a:bodyPr/>
                    <a:lstStyle/>
                    <a:p>
                      <a:pPr marL="0" indent="0" algn="ctr">
                        <a:lnSpc>
                          <a:spcPct val="150000"/>
                        </a:lnSpc>
                        <a:buFont typeface="Arial"/>
                        <a:buNone/>
                      </a:pPr>
                      <a:r>
                        <a:rPr lang="en-US" sz="1200" b="1" dirty="0" smtClean="0">
                          <a:solidFill>
                            <a:schemeClr val="bg1"/>
                          </a:solidFill>
                          <a:latin typeface="Arial"/>
                          <a:ea typeface="+mn-ea"/>
                          <a:cs typeface="Arial"/>
                        </a:rPr>
                        <a:t>Infosys </a:t>
                      </a:r>
                    </a:p>
                  </a:txBody>
                  <a:tcPr anchor="ctr" horzOverflow="overflow"/>
                </a:tc>
                <a:tc>
                  <a:txBody>
                    <a:bodyPr/>
                    <a:lstStyle/>
                    <a:p>
                      <a:pPr marL="0" marR="0" indent="0" algn="l" defTabSz="914400" eaLnBrk="1" fontAlgn="auto" latinLnBrk="0" hangingPunct="1">
                        <a:lnSpc>
                          <a:spcPct val="150000"/>
                        </a:lnSpc>
                        <a:spcBef>
                          <a:spcPts val="0"/>
                        </a:spcBef>
                        <a:spcAft>
                          <a:spcPts val="0"/>
                        </a:spcAft>
                        <a:buClrTx/>
                        <a:buSzTx/>
                        <a:buFont typeface="Arial"/>
                        <a:buNone/>
                        <a:tabLst/>
                        <a:defRPr/>
                      </a:pPr>
                      <a:r>
                        <a:rPr lang="en-US" sz="1200" dirty="0" smtClean="0">
                          <a:solidFill>
                            <a:schemeClr val="dk1"/>
                          </a:solidFill>
                          <a:latin typeface="Arial"/>
                          <a:ea typeface="+mn-ea"/>
                          <a:cs typeface="Arial"/>
                        </a:rPr>
                        <a:t>Expertise in enterprise content management, document management, workflow and web content management</a:t>
                      </a:r>
                    </a:p>
                  </a:txBody>
                  <a:tcPr marL="182880" marR="0" marT="0" marB="0" anchor="ctr"/>
                </a:tc>
              </a:tr>
              <a:tr h="471487">
                <a:tc>
                  <a:txBody>
                    <a:bodyPr/>
                    <a:lstStyle/>
                    <a:p>
                      <a:pPr algn="ctr">
                        <a:lnSpc>
                          <a:spcPct val="150000"/>
                        </a:lnSpc>
                      </a:pPr>
                      <a:r>
                        <a:rPr lang="en-US" sz="1200" b="1" dirty="0" smtClean="0">
                          <a:solidFill>
                            <a:schemeClr val="bg1"/>
                          </a:solidFill>
                          <a:latin typeface="Arial"/>
                          <a:ea typeface="+mn-ea"/>
                          <a:cs typeface="Arial"/>
                        </a:rPr>
                        <a:t>CMS Software</a:t>
                      </a:r>
                      <a:endParaRPr lang="en-US" sz="1200" b="1" dirty="0">
                        <a:solidFill>
                          <a:schemeClr val="bg1"/>
                        </a:solidFill>
                        <a:latin typeface="Arial"/>
                        <a:ea typeface="+mn-ea"/>
                        <a:cs typeface="Arial"/>
                      </a:endParaRPr>
                    </a:p>
                  </a:txBody>
                  <a:tcPr anchor="ctr" horzOverflow="overflow"/>
                </a:tc>
                <a:tc>
                  <a:txBody>
                    <a:bodyPr/>
                    <a:lstStyle/>
                    <a:p>
                      <a:pPr marL="0" indent="0" algn="l">
                        <a:lnSpc>
                          <a:spcPct val="150000"/>
                        </a:lnSpc>
                        <a:buClr>
                          <a:srgbClr val="4E84C4"/>
                        </a:buClr>
                        <a:buFontTx/>
                        <a:buNone/>
                        <a:defRPr/>
                      </a:pPr>
                      <a:r>
                        <a:rPr lang="en-US" sz="1200" dirty="0" smtClean="0">
                          <a:solidFill>
                            <a:schemeClr val="dk1"/>
                          </a:solidFill>
                          <a:latin typeface="Arial"/>
                          <a:ea typeface="+mn-ea"/>
                          <a:cs typeface="Arial"/>
                        </a:rPr>
                        <a:t>Leading provider of enterprise resource planning software, manufacturing software and supply chain management software solutions to manufacturers and distributors operating in supply chain intensive environments </a:t>
                      </a:r>
                      <a:endParaRPr lang="en-US" sz="1200" dirty="0">
                        <a:solidFill>
                          <a:schemeClr val="dk1"/>
                        </a:solidFill>
                        <a:latin typeface="Arial"/>
                        <a:ea typeface="+mn-ea"/>
                        <a:cs typeface="Arial"/>
                      </a:endParaRPr>
                    </a:p>
                  </a:txBody>
                  <a:tcPr marL="182880" marR="0" marT="0" marB="0" anchor="ctr"/>
                </a:tc>
              </a:tr>
              <a:tr h="471487">
                <a:tc>
                  <a:txBody>
                    <a:bodyPr/>
                    <a:lstStyle/>
                    <a:p>
                      <a:pPr algn="ctr">
                        <a:lnSpc>
                          <a:spcPct val="150000"/>
                        </a:lnSpc>
                      </a:pPr>
                      <a:r>
                        <a:rPr lang="en-US" sz="1200" b="1" dirty="0" smtClean="0">
                          <a:solidFill>
                            <a:schemeClr val="bg1"/>
                          </a:solidFill>
                          <a:latin typeface="Arial"/>
                          <a:ea typeface="+mn-ea"/>
                          <a:cs typeface="Arial"/>
                        </a:rPr>
                        <a:t>Coral8</a:t>
                      </a:r>
                      <a:endParaRPr lang="en-US" sz="1200" b="1" dirty="0">
                        <a:solidFill>
                          <a:schemeClr val="bg1"/>
                        </a:solidFill>
                        <a:latin typeface="Arial"/>
                        <a:ea typeface="+mn-ea"/>
                        <a:cs typeface="Arial"/>
                      </a:endParaRPr>
                    </a:p>
                  </a:txBody>
                  <a:tcPr anchor="ctr" horzOverflow="overflow"/>
                </a:tc>
                <a:tc>
                  <a:txBody>
                    <a:bodyPr/>
                    <a:lstStyle/>
                    <a:p>
                      <a:pPr marL="0" indent="0" algn="l">
                        <a:lnSpc>
                          <a:spcPct val="150000"/>
                        </a:lnSpc>
                        <a:buClr>
                          <a:srgbClr val="4E84C4"/>
                        </a:buClr>
                        <a:buFontTx/>
                        <a:buNone/>
                        <a:defRPr/>
                      </a:pPr>
                      <a:r>
                        <a:rPr lang="en-US" sz="1200" dirty="0" smtClean="0">
                          <a:solidFill>
                            <a:schemeClr val="dk1"/>
                          </a:solidFill>
                          <a:latin typeface="Arial"/>
                          <a:ea typeface="+mn-ea"/>
                          <a:cs typeface="Arial"/>
                        </a:rPr>
                        <a:t>IBM formed this alliance in 2007 to enhance its RFID capabilities</a:t>
                      </a:r>
                      <a:endParaRPr lang="en-US" sz="1200" dirty="0">
                        <a:solidFill>
                          <a:schemeClr val="dk1"/>
                        </a:solidFill>
                        <a:latin typeface="Arial"/>
                        <a:ea typeface="+mn-ea"/>
                        <a:cs typeface="Arial"/>
                      </a:endParaRPr>
                    </a:p>
                  </a:txBody>
                  <a:tcPr marL="182880" marR="0" marT="0" marB="0" anchor="ctr"/>
                </a:tc>
              </a:tr>
              <a:tr h="471487">
                <a:tc>
                  <a:txBody>
                    <a:bodyPr/>
                    <a:lstStyle/>
                    <a:p>
                      <a:pPr algn="ctr">
                        <a:lnSpc>
                          <a:spcPct val="150000"/>
                        </a:lnSpc>
                      </a:pPr>
                      <a:r>
                        <a:rPr lang="en-US" sz="1200" b="1" dirty="0" err="1" smtClean="0">
                          <a:solidFill>
                            <a:schemeClr val="bg1"/>
                          </a:solidFill>
                          <a:latin typeface="Arial"/>
                          <a:ea typeface="+mn-ea"/>
                          <a:cs typeface="Arial"/>
                        </a:rPr>
                        <a:t>Infor</a:t>
                      </a:r>
                      <a:endParaRPr lang="en-US" sz="1200" b="1" dirty="0" smtClean="0">
                        <a:solidFill>
                          <a:schemeClr val="bg1"/>
                        </a:solidFill>
                        <a:latin typeface="Arial"/>
                        <a:ea typeface="+mn-ea"/>
                        <a:cs typeface="Arial"/>
                      </a:endParaRPr>
                    </a:p>
                  </a:txBody>
                  <a:tcPr anchor="ctr" horzOverflow="overflow"/>
                </a:tc>
                <a:tc>
                  <a:txBody>
                    <a:bodyPr/>
                    <a:lstStyle/>
                    <a:p>
                      <a:pPr marL="0" indent="0" algn="l">
                        <a:lnSpc>
                          <a:spcPct val="150000"/>
                        </a:lnSpc>
                        <a:buClr>
                          <a:srgbClr val="4E84C4"/>
                        </a:buClr>
                        <a:buFontTx/>
                        <a:buNone/>
                        <a:defRPr/>
                      </a:pPr>
                      <a:r>
                        <a:rPr lang="en-US" sz="1200" dirty="0" smtClean="0">
                          <a:solidFill>
                            <a:schemeClr val="dk1"/>
                          </a:solidFill>
                          <a:latin typeface="Arial"/>
                          <a:ea typeface="+mn-ea"/>
                          <a:cs typeface="Arial"/>
                        </a:rPr>
                        <a:t>IBM formed this alliance in 2007 to deliver end-to-end business solutions that address the needs of discrete manufacturers worldwide</a:t>
                      </a:r>
                      <a:endParaRPr lang="en-US" sz="1200" dirty="0">
                        <a:solidFill>
                          <a:schemeClr val="dk1"/>
                        </a:solidFill>
                        <a:latin typeface="Arial"/>
                        <a:ea typeface="+mn-ea"/>
                        <a:cs typeface="Arial"/>
                      </a:endParaRPr>
                    </a:p>
                  </a:txBody>
                  <a:tcPr marL="182880" marR="0" marT="0" marB="0" anchor="ctr"/>
                </a:tc>
              </a:tr>
              <a:tr h="471487">
                <a:tc>
                  <a:txBody>
                    <a:bodyPr/>
                    <a:lstStyle/>
                    <a:p>
                      <a:pPr algn="ctr">
                        <a:lnSpc>
                          <a:spcPct val="150000"/>
                        </a:lnSpc>
                      </a:pPr>
                      <a:r>
                        <a:rPr lang="en-US" sz="1200" b="1" dirty="0" smtClean="0">
                          <a:solidFill>
                            <a:schemeClr val="bg1"/>
                          </a:solidFill>
                          <a:latin typeface="Arial"/>
                          <a:ea typeface="+mn-ea"/>
                          <a:cs typeface="Arial"/>
                        </a:rPr>
                        <a:t>Finnish Defense</a:t>
                      </a:r>
                    </a:p>
                    <a:p>
                      <a:pPr algn="ctr">
                        <a:lnSpc>
                          <a:spcPct val="150000"/>
                        </a:lnSpc>
                      </a:pPr>
                      <a:r>
                        <a:rPr lang="en-US" sz="1200" b="1" dirty="0" smtClean="0">
                          <a:solidFill>
                            <a:schemeClr val="bg1"/>
                          </a:solidFill>
                          <a:latin typeface="Arial"/>
                          <a:ea typeface="+mn-ea"/>
                          <a:cs typeface="Arial"/>
                        </a:rPr>
                        <a:t> Forces</a:t>
                      </a:r>
                    </a:p>
                  </a:txBody>
                  <a:tcPr anchor="ctr" horzOverflow="overflow"/>
                </a:tc>
                <a:tc>
                  <a:txBody>
                    <a:bodyPr/>
                    <a:lstStyle/>
                    <a:p>
                      <a:pPr marL="0" marR="0" indent="0" algn="l" defTabSz="914400" eaLnBrk="1" fontAlgn="auto" latinLnBrk="0" hangingPunct="1">
                        <a:lnSpc>
                          <a:spcPct val="150000"/>
                        </a:lnSpc>
                        <a:spcBef>
                          <a:spcPts val="0"/>
                        </a:spcBef>
                        <a:spcAft>
                          <a:spcPts val="0"/>
                        </a:spcAft>
                        <a:buClr>
                          <a:srgbClr val="4E84C4"/>
                        </a:buClr>
                        <a:buSzTx/>
                        <a:buFontTx/>
                        <a:buNone/>
                        <a:tabLst/>
                        <a:defRPr/>
                      </a:pPr>
                      <a:r>
                        <a:rPr lang="en-US" sz="1200" dirty="0" smtClean="0">
                          <a:solidFill>
                            <a:schemeClr val="dk1"/>
                          </a:solidFill>
                          <a:latin typeface="Arial"/>
                          <a:ea typeface="+mn-ea"/>
                          <a:cs typeface="Arial"/>
                        </a:rPr>
                        <a:t>The alliance aimed at the formation of new industry framework for the defense industry</a:t>
                      </a:r>
                    </a:p>
                  </a:txBody>
                  <a:tcPr marL="182880" marR="0" marT="0" marB="0" anchor="ctr"/>
                </a:tc>
              </a:tr>
              <a:tr h="471487">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b="1" dirty="0" smtClean="0">
                          <a:solidFill>
                            <a:schemeClr val="bg1"/>
                          </a:solidFill>
                          <a:latin typeface="Arial"/>
                          <a:ea typeface="+mn-ea"/>
                          <a:cs typeface="Arial"/>
                        </a:rPr>
                        <a:t>VAI</a:t>
                      </a:r>
                    </a:p>
                  </a:txBody>
                  <a:tcPr anchor="ctr" horzOverflow="overflow"/>
                </a:tc>
                <a:tc>
                  <a:txBody>
                    <a:bodyPr/>
                    <a:lstStyle/>
                    <a:p>
                      <a:pPr marL="0" marR="0" indent="0" algn="l" defTabSz="914400" eaLnBrk="1" fontAlgn="auto" latinLnBrk="0" hangingPunct="1">
                        <a:lnSpc>
                          <a:spcPct val="150000"/>
                        </a:lnSpc>
                        <a:spcBef>
                          <a:spcPts val="0"/>
                        </a:spcBef>
                        <a:spcAft>
                          <a:spcPts val="0"/>
                        </a:spcAft>
                        <a:buClr>
                          <a:srgbClr val="4E84C4"/>
                        </a:buClr>
                        <a:buSzTx/>
                        <a:buFontTx/>
                        <a:buNone/>
                        <a:tabLst/>
                        <a:defRPr/>
                      </a:pPr>
                      <a:r>
                        <a:rPr lang="en-US" sz="1200" dirty="0" smtClean="0">
                          <a:solidFill>
                            <a:schemeClr val="dk1"/>
                          </a:solidFill>
                          <a:latin typeface="Arial"/>
                          <a:ea typeface="+mn-ea"/>
                          <a:cs typeface="Arial"/>
                        </a:rPr>
                        <a:t>VAI joins IBM as a Service (</a:t>
                      </a:r>
                      <a:r>
                        <a:rPr lang="en-US" sz="1200" dirty="0" err="1" smtClean="0">
                          <a:solidFill>
                            <a:schemeClr val="dk1"/>
                          </a:solidFill>
                          <a:latin typeface="Arial"/>
                          <a:ea typeface="+mn-ea"/>
                          <a:cs typeface="Arial"/>
                        </a:rPr>
                        <a:t>SaaS</a:t>
                      </a:r>
                      <a:r>
                        <a:rPr lang="en-US" sz="1200" dirty="0" smtClean="0">
                          <a:solidFill>
                            <a:schemeClr val="dk1"/>
                          </a:solidFill>
                          <a:latin typeface="Arial"/>
                          <a:ea typeface="+mn-ea"/>
                          <a:cs typeface="Arial"/>
                        </a:rPr>
                        <a:t>) Specialty program to deliver cloud services to its clients </a:t>
                      </a:r>
                    </a:p>
                  </a:txBody>
                  <a:tcPr marL="182880" marR="0" marT="0" marB="0" anchor="ct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019175" y="53975"/>
            <a:ext cx="7896225" cy="477838"/>
          </a:xfrm>
        </p:spPr>
        <p:txBody>
          <a:bodyPr/>
          <a:lstStyle/>
          <a:p>
            <a:pPr eaLnBrk="1" hangingPunct="1"/>
            <a:r>
              <a:rPr smtClean="0"/>
              <a:t>Alliances – Existing Key Alliances </a:t>
            </a:r>
            <a:r>
              <a:rPr i="1" smtClean="0"/>
              <a:t>contd..</a:t>
            </a:r>
            <a:endParaRPr lang="en-US" dirty="0" smtClean="0"/>
          </a:p>
        </p:txBody>
      </p:sp>
      <p:sp>
        <p:nvSpPr>
          <p:cNvPr id="33806" name="AutoShape 10">
            <a:hlinkClick r:id="rId3" action="ppaction://hlinksldjump"/>
          </p:cNvPr>
          <p:cNvSpPr>
            <a:spLocks noChangeArrowheads="1"/>
          </p:cNvSpPr>
          <p:nvPr/>
        </p:nvSpPr>
        <p:spPr bwMode="auto">
          <a:xfrm>
            <a:off x="5924550" y="6410325"/>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sp>
        <p:nvSpPr>
          <p:cNvPr id="39" name="Slide Number Placeholder 38"/>
          <p:cNvSpPr>
            <a:spLocks noGrp="1"/>
          </p:cNvSpPr>
          <p:nvPr>
            <p:ph type="sldNum" sz="quarter" idx="10"/>
          </p:nvPr>
        </p:nvSpPr>
        <p:spPr/>
        <p:txBody>
          <a:bodyPr/>
          <a:lstStyle/>
          <a:p>
            <a:pPr>
              <a:defRPr/>
            </a:pPr>
            <a:fld id="{7CE87BE8-1CB9-460D-8959-563EB250A989}" type="slidenum">
              <a:rPr lang="en-US" smtClean="0"/>
              <a:pPr>
                <a:defRPr/>
              </a:pPr>
              <a:t>26</a:t>
            </a:fld>
            <a:endParaRPr lang="en-US" dirty="0"/>
          </a:p>
        </p:txBody>
      </p:sp>
      <p:graphicFrame>
        <p:nvGraphicFramePr>
          <p:cNvPr id="23" name="Group 102"/>
          <p:cNvGraphicFramePr>
            <a:graphicFrameLocks noGrp="1"/>
          </p:cNvGraphicFramePr>
          <p:nvPr>
            <p:extLst>
              <p:ext uri="{D42A27DB-BD31-4B8C-83A1-F6EECF244321}">
                <p14:modId xmlns:p14="http://schemas.microsoft.com/office/powerpoint/2010/main" val="4081050460"/>
              </p:ext>
            </p:extLst>
          </p:nvPr>
        </p:nvGraphicFramePr>
        <p:xfrm>
          <a:off x="228600" y="834011"/>
          <a:ext cx="8686800" cy="4297679"/>
        </p:xfrm>
        <a:graphic>
          <a:graphicData uri="http://schemas.openxmlformats.org/drawingml/2006/table">
            <a:tbl>
              <a:tblPr firstCol="1">
                <a:tableStyleId>{5C22544A-7EE6-4342-B048-85BDC9FD1C3A}</a:tableStyleId>
              </a:tblPr>
              <a:tblGrid>
                <a:gridCol w="1524000"/>
                <a:gridCol w="7162800"/>
              </a:tblGrid>
              <a:tr h="392906">
                <a:tc>
                  <a:txBody>
                    <a:bodyPr/>
                    <a:lstStyle/>
                    <a:p>
                      <a:pPr marL="0" marR="0" indent="0" algn="ctr" defTabSz="914400" eaLnBrk="1" fontAlgn="auto" latinLnBrk="0" hangingPunct="1">
                        <a:lnSpc>
                          <a:spcPct val="150000"/>
                        </a:lnSpc>
                        <a:spcBef>
                          <a:spcPts val="0"/>
                        </a:spcBef>
                        <a:spcAft>
                          <a:spcPts val="0"/>
                        </a:spcAft>
                        <a:buClrTx/>
                        <a:buSzTx/>
                        <a:buFont typeface="Arial"/>
                        <a:buNone/>
                        <a:tabLst/>
                        <a:defRPr/>
                      </a:pPr>
                      <a:r>
                        <a:rPr lang="en-US" sz="1200" b="1" dirty="0" smtClean="0">
                          <a:solidFill>
                            <a:schemeClr val="bg1"/>
                          </a:solidFill>
                          <a:latin typeface="Arial"/>
                          <a:ea typeface="+mn-ea"/>
                          <a:cs typeface="Arial"/>
                        </a:rPr>
                        <a:t>Toshiba</a:t>
                      </a:r>
                    </a:p>
                  </a:txBody>
                  <a:tcPr anchor="ctr" horzOverflow="overflow"/>
                </a:tc>
                <a:tc>
                  <a:txBody>
                    <a:bodyPr/>
                    <a:lstStyle/>
                    <a:p>
                      <a:pPr marL="0" marR="0" lvl="3" indent="0" algn="l" defTabSz="914400" eaLnBrk="1" fontAlgn="auto" latinLnBrk="0" hangingPunct="1">
                        <a:lnSpc>
                          <a:spcPct val="150000"/>
                        </a:lnSpc>
                        <a:spcBef>
                          <a:spcPts val="0"/>
                        </a:spcBef>
                        <a:spcAft>
                          <a:spcPts val="0"/>
                        </a:spcAft>
                        <a:buClr>
                          <a:srgbClr val="4E84C4"/>
                        </a:buClr>
                        <a:buSzTx/>
                        <a:buFontTx/>
                        <a:buNone/>
                        <a:tabLst/>
                        <a:defRPr/>
                      </a:pPr>
                      <a:r>
                        <a:rPr lang="en-US" sz="1200" dirty="0" smtClean="0">
                          <a:solidFill>
                            <a:schemeClr val="dk1"/>
                          </a:solidFill>
                          <a:latin typeface="Arial"/>
                          <a:ea typeface="+mn-ea"/>
                          <a:cs typeface="Arial"/>
                        </a:rPr>
                        <a:t>Toshiba Corp., IBM, and AMD developed a world’s smallest Static Random Access Memory (SRAM) cell that that makes use of fin-shaped Field Effect Transistors (</a:t>
                      </a:r>
                      <a:r>
                        <a:rPr lang="en-US" sz="1200" dirty="0" err="1" smtClean="0">
                          <a:solidFill>
                            <a:schemeClr val="dk1"/>
                          </a:solidFill>
                          <a:latin typeface="Arial"/>
                          <a:ea typeface="+mn-ea"/>
                          <a:cs typeface="Arial"/>
                        </a:rPr>
                        <a:t>FinFETs</a:t>
                      </a:r>
                      <a:r>
                        <a:rPr lang="en-US" sz="1200" dirty="0" smtClean="0">
                          <a:solidFill>
                            <a:schemeClr val="dk1"/>
                          </a:solidFill>
                          <a:latin typeface="Arial"/>
                          <a:ea typeface="+mn-ea"/>
                          <a:cs typeface="Arial"/>
                        </a:rPr>
                        <a:t>).</a:t>
                      </a:r>
                    </a:p>
                  </a:txBody>
                  <a:tcPr anchor="ctr" horzOverflow="overflow"/>
                </a:tc>
              </a:tr>
              <a:tr h="550069">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indent="0" algn="ctr" defTabSz="914400" eaLnBrk="1" fontAlgn="auto" latinLnBrk="0" hangingPunct="1">
                        <a:lnSpc>
                          <a:spcPct val="150000"/>
                        </a:lnSpc>
                        <a:spcBef>
                          <a:spcPts val="0"/>
                        </a:spcBef>
                        <a:spcAft>
                          <a:spcPts val="0"/>
                        </a:spcAft>
                        <a:buClrTx/>
                        <a:buSzTx/>
                        <a:buFont typeface="Arial"/>
                        <a:buNone/>
                        <a:tabLst/>
                        <a:defRPr/>
                      </a:pPr>
                      <a:r>
                        <a:rPr lang="en-US" sz="1200" b="1" dirty="0" smtClean="0">
                          <a:solidFill>
                            <a:schemeClr val="bg1"/>
                          </a:solidFill>
                          <a:latin typeface="Arial"/>
                          <a:ea typeface="+mn-ea"/>
                          <a:cs typeface="Arial"/>
                        </a:rPr>
                        <a:t>Rohm and Haas </a:t>
                      </a:r>
                    </a:p>
                  </a:txBody>
                  <a:tcPr anchor="ctr" horzOverflow="overflow"/>
                </a:tc>
                <a:tc>
                  <a:txBody>
                    <a:bodyPr/>
                    <a:lstStyle/>
                    <a:p>
                      <a:pPr marL="0" marR="0" lvl="1" indent="0" algn="l" defTabSz="914400" eaLnBrk="1" fontAlgn="auto" latinLnBrk="0" hangingPunct="1">
                        <a:lnSpc>
                          <a:spcPct val="150000"/>
                        </a:lnSpc>
                        <a:spcBef>
                          <a:spcPts val="0"/>
                        </a:spcBef>
                        <a:spcAft>
                          <a:spcPts val="0"/>
                        </a:spcAft>
                        <a:buClr>
                          <a:srgbClr val="4E84C4"/>
                        </a:buClr>
                        <a:buSzTx/>
                        <a:buFontTx/>
                        <a:buNone/>
                        <a:tabLst/>
                        <a:defRPr/>
                      </a:pPr>
                      <a:r>
                        <a:rPr lang="en-US" sz="1200" dirty="0" smtClean="0">
                          <a:solidFill>
                            <a:schemeClr val="dk1"/>
                          </a:solidFill>
                          <a:latin typeface="Arial"/>
                          <a:ea typeface="+mn-ea"/>
                          <a:cs typeface="Arial"/>
                        </a:rPr>
                        <a:t>This alliance was formed to IBM to develop, as well as evaluate, new materials for emerging packaging technologies. They would focus on the evaluation of photoresists and supporting ancillaries, and low-temperature </a:t>
                      </a:r>
                      <a:r>
                        <a:rPr lang="en-US" sz="1200" dirty="0" err="1" smtClean="0">
                          <a:solidFill>
                            <a:schemeClr val="dk1"/>
                          </a:solidFill>
                          <a:latin typeface="Arial"/>
                          <a:ea typeface="+mn-ea"/>
                          <a:cs typeface="Arial"/>
                        </a:rPr>
                        <a:t>photodielectric</a:t>
                      </a:r>
                      <a:r>
                        <a:rPr lang="en-US" sz="1200" dirty="0" smtClean="0">
                          <a:solidFill>
                            <a:schemeClr val="dk1"/>
                          </a:solidFill>
                          <a:latin typeface="Arial"/>
                          <a:ea typeface="+mn-ea"/>
                          <a:cs typeface="Arial"/>
                        </a:rPr>
                        <a:t> materials for IBM's 3D packaging technologies.</a:t>
                      </a:r>
                    </a:p>
                  </a:txBody>
                  <a:tcPr marL="182880" marR="0" marT="0" marB="0" anchor="ctr"/>
                </a:tc>
              </a:tr>
              <a:tr h="471487">
                <a:tc>
                  <a:txBody>
                    <a:bodyPr/>
                    <a:lstStyle/>
                    <a:p>
                      <a:pPr algn="ctr">
                        <a:lnSpc>
                          <a:spcPct val="150000"/>
                        </a:lnSpc>
                      </a:pPr>
                      <a:r>
                        <a:rPr lang="en-US" sz="1200" b="1" dirty="0" smtClean="0">
                          <a:solidFill>
                            <a:schemeClr val="bg1"/>
                          </a:solidFill>
                          <a:latin typeface="Arial"/>
                          <a:ea typeface="+mn-ea"/>
                          <a:cs typeface="Arial"/>
                        </a:rPr>
                        <a:t>Harvard</a:t>
                      </a:r>
                    </a:p>
                    <a:p>
                      <a:pPr algn="ctr">
                        <a:lnSpc>
                          <a:spcPct val="150000"/>
                        </a:lnSpc>
                      </a:pPr>
                      <a:r>
                        <a:rPr lang="en-US" sz="1200" b="1" dirty="0" smtClean="0">
                          <a:solidFill>
                            <a:schemeClr val="bg1"/>
                          </a:solidFill>
                          <a:latin typeface="Arial"/>
                          <a:ea typeface="+mn-ea"/>
                          <a:cs typeface="Arial"/>
                        </a:rPr>
                        <a:t>researchers</a:t>
                      </a:r>
                    </a:p>
                  </a:txBody>
                  <a:tcPr anchor="ctr" horzOverflow="overflow"/>
                </a:tc>
                <a:tc>
                  <a:txBody>
                    <a:bodyPr/>
                    <a:lstStyle/>
                    <a:p>
                      <a:pPr marL="0" marR="0" indent="0" algn="l" defTabSz="914400" eaLnBrk="1" fontAlgn="auto" latinLnBrk="0" hangingPunct="1">
                        <a:lnSpc>
                          <a:spcPct val="150000"/>
                        </a:lnSpc>
                        <a:spcBef>
                          <a:spcPts val="0"/>
                        </a:spcBef>
                        <a:spcAft>
                          <a:spcPts val="0"/>
                        </a:spcAft>
                        <a:buClrTx/>
                        <a:buSzTx/>
                        <a:buFont typeface="Arial"/>
                        <a:buNone/>
                        <a:tabLst/>
                        <a:defRPr/>
                      </a:pPr>
                      <a:r>
                        <a:rPr lang="en-US" sz="1200" dirty="0" smtClean="0">
                          <a:solidFill>
                            <a:schemeClr val="dk1"/>
                          </a:solidFill>
                          <a:latin typeface="Arial"/>
                          <a:ea typeface="+mn-ea"/>
                          <a:cs typeface="Arial"/>
                        </a:rPr>
                        <a:t>A world community grid has been launched  to discover materials to develop low cost solar cells</a:t>
                      </a:r>
                    </a:p>
                  </a:txBody>
                  <a:tcPr marL="182880" marR="0" marT="0" marB="0" anchor="ctr"/>
                </a:tc>
              </a:tr>
              <a:tr h="471487">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b="1" dirty="0" smtClean="0">
                          <a:solidFill>
                            <a:schemeClr val="bg1"/>
                          </a:solidFill>
                          <a:latin typeface="Arial"/>
                          <a:ea typeface="+mn-ea"/>
                          <a:cs typeface="Arial"/>
                        </a:rPr>
                        <a:t>CMS Software</a:t>
                      </a:r>
                    </a:p>
                  </a:txBody>
                  <a:tcPr anchor="ctr" horzOverflow="overflow"/>
                </a:tc>
                <a:tc>
                  <a:txBody>
                    <a:bodyPr/>
                    <a:lstStyle/>
                    <a:p>
                      <a:pPr marL="0" marR="0" indent="0" algn="l" defTabSz="914400" eaLnBrk="1" fontAlgn="auto" latinLnBrk="0" hangingPunct="1">
                        <a:lnSpc>
                          <a:spcPct val="150000"/>
                        </a:lnSpc>
                        <a:spcBef>
                          <a:spcPts val="0"/>
                        </a:spcBef>
                        <a:spcAft>
                          <a:spcPts val="0"/>
                        </a:spcAft>
                        <a:buClr>
                          <a:srgbClr val="4E84C4"/>
                        </a:buClr>
                        <a:buSzTx/>
                        <a:buFontTx/>
                        <a:buNone/>
                        <a:tabLst/>
                        <a:defRPr/>
                      </a:pPr>
                      <a:r>
                        <a:rPr lang="en-US" sz="1200" dirty="0" smtClean="0">
                          <a:solidFill>
                            <a:schemeClr val="dk1"/>
                          </a:solidFill>
                          <a:latin typeface="Arial"/>
                          <a:ea typeface="+mn-ea"/>
                          <a:cs typeface="Arial"/>
                        </a:rPr>
                        <a:t>State-of-the-art solution developed to facilitate and ease exchange of information between companies with the goal of submitting registration dossiers required by the REACH Regulation</a:t>
                      </a:r>
                    </a:p>
                    <a:p>
                      <a:pPr marL="0" indent="0" algn="l">
                        <a:lnSpc>
                          <a:spcPct val="150000"/>
                        </a:lnSpc>
                        <a:buClr>
                          <a:srgbClr val="4E84C4"/>
                        </a:buClr>
                        <a:buFontTx/>
                        <a:buNone/>
                        <a:defRPr/>
                      </a:pPr>
                      <a:endParaRPr lang="en-US" sz="1200" dirty="0">
                        <a:solidFill>
                          <a:schemeClr val="dk1"/>
                        </a:solidFill>
                        <a:latin typeface="Arial"/>
                        <a:ea typeface="+mn-ea"/>
                        <a:cs typeface="Arial"/>
                      </a:endParaRPr>
                    </a:p>
                  </a:txBody>
                  <a:tcPr marL="182880" marR="0" marT="0" marB="0" anchor="ctr"/>
                </a:tc>
              </a:tr>
              <a:tr h="471487">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b="1" dirty="0" smtClean="0">
                          <a:solidFill>
                            <a:schemeClr val="bg1"/>
                          </a:solidFill>
                          <a:latin typeface="Arial"/>
                          <a:ea typeface="+mn-ea"/>
                          <a:cs typeface="Arial"/>
                        </a:rPr>
                        <a:t>Samsung</a:t>
                      </a:r>
                    </a:p>
                  </a:txBody>
                  <a:tcPr anchor="ctr" horzOverflow="overflow"/>
                </a:tc>
                <a:tc>
                  <a:txBody>
                    <a:bodyPr/>
                    <a:lstStyle/>
                    <a:p>
                      <a:pPr marL="0" marR="0" indent="0" algn="l" defTabSz="914400" eaLnBrk="1" fontAlgn="auto" latinLnBrk="0" hangingPunct="1">
                        <a:lnSpc>
                          <a:spcPct val="150000"/>
                        </a:lnSpc>
                        <a:spcBef>
                          <a:spcPts val="0"/>
                        </a:spcBef>
                        <a:spcAft>
                          <a:spcPts val="0"/>
                        </a:spcAft>
                        <a:buClr>
                          <a:srgbClr val="4E84C4"/>
                        </a:buClr>
                        <a:buSzTx/>
                        <a:buFontTx/>
                        <a:buNone/>
                        <a:tabLst/>
                        <a:defRPr/>
                      </a:pPr>
                      <a:r>
                        <a:rPr lang="en-US" sz="1200" dirty="0" smtClean="0">
                          <a:solidFill>
                            <a:schemeClr val="dk1"/>
                          </a:solidFill>
                          <a:latin typeface="Arial"/>
                          <a:ea typeface="+mn-ea"/>
                          <a:cs typeface="Arial"/>
                        </a:rPr>
                        <a:t>Alliance formed to develop technology for facilitating the re-use of embedded software in electronics devices.</a:t>
                      </a:r>
                    </a:p>
                  </a:txBody>
                  <a:tcPr marL="182880" marR="0" marT="0" marB="0" anchor="ctr"/>
                </a:tc>
              </a:tr>
              <a:tr h="471487">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b="1" dirty="0" smtClean="0">
                          <a:solidFill>
                            <a:schemeClr val="bg1"/>
                          </a:solidFill>
                          <a:latin typeface="Arial"/>
                          <a:ea typeface="+mn-ea"/>
                          <a:cs typeface="Arial"/>
                        </a:rPr>
                        <a:t>Japan Airlines</a:t>
                      </a:r>
                    </a:p>
                  </a:txBody>
                  <a:tcPr anchor="ctr" horzOverflow="overflow"/>
                </a:tc>
                <a:tc>
                  <a:txBody>
                    <a:bodyPr/>
                    <a:lstStyle/>
                    <a:p>
                      <a:pPr marL="0" marR="0" indent="0" algn="l" defTabSz="914400" eaLnBrk="1" fontAlgn="auto" latinLnBrk="0" hangingPunct="1">
                        <a:lnSpc>
                          <a:spcPct val="150000"/>
                        </a:lnSpc>
                        <a:spcBef>
                          <a:spcPts val="0"/>
                        </a:spcBef>
                        <a:spcAft>
                          <a:spcPts val="0"/>
                        </a:spcAft>
                        <a:buClr>
                          <a:srgbClr val="4E84C4"/>
                        </a:buClr>
                        <a:buSzTx/>
                        <a:buFontTx/>
                        <a:buNone/>
                        <a:tabLst/>
                        <a:defRPr/>
                      </a:pPr>
                      <a:r>
                        <a:rPr lang="en-US" sz="1200" dirty="0" smtClean="0">
                          <a:solidFill>
                            <a:schemeClr val="dk1"/>
                          </a:solidFill>
                          <a:latin typeface="Arial"/>
                          <a:ea typeface="+mn-ea"/>
                          <a:cs typeface="Arial"/>
                        </a:rPr>
                        <a:t>IBM Japan, IBM Business Consulting Services, and SAP Japan Co collaborated on the JAL Mighty project to create a system to manage maintenance planning, quality control and parts inventory for approximately 160 aircraft, 460 engines and 500,000 parts.</a:t>
                      </a:r>
                    </a:p>
                  </a:txBody>
                  <a:tcPr marL="182880" marR="0" marT="0" marB="0"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981075" y="53975"/>
            <a:ext cx="7934325" cy="477838"/>
          </a:xfrm>
        </p:spPr>
        <p:txBody>
          <a:bodyPr/>
          <a:lstStyle/>
          <a:p>
            <a:pPr eaLnBrk="1" hangingPunct="1"/>
            <a:r>
              <a:rPr lang="en-US" dirty="0" smtClean="0"/>
              <a:t>Key Investments</a:t>
            </a:r>
          </a:p>
        </p:txBody>
      </p:sp>
      <p:sp>
        <p:nvSpPr>
          <p:cNvPr id="34834" name="AutoShape 10">
            <a:hlinkClick r:id="rId3" action="ppaction://hlinksldjump"/>
          </p:cNvPr>
          <p:cNvSpPr>
            <a:spLocks noChangeArrowheads="1"/>
          </p:cNvSpPr>
          <p:nvPr/>
        </p:nvSpPr>
        <p:spPr bwMode="auto">
          <a:xfrm>
            <a:off x="5924550" y="6410325"/>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sp>
        <p:nvSpPr>
          <p:cNvPr id="19" name="Slide Number Placeholder 18"/>
          <p:cNvSpPr>
            <a:spLocks noGrp="1"/>
          </p:cNvSpPr>
          <p:nvPr>
            <p:ph type="sldNum" sz="quarter" idx="10"/>
          </p:nvPr>
        </p:nvSpPr>
        <p:spPr/>
        <p:txBody>
          <a:bodyPr/>
          <a:lstStyle/>
          <a:p>
            <a:pPr>
              <a:defRPr/>
            </a:pPr>
            <a:fld id="{7CE87BE8-1CB9-460D-8959-563EB250A989}" type="slidenum">
              <a:rPr lang="en-US" smtClean="0"/>
              <a:pPr>
                <a:defRPr/>
              </a:pPr>
              <a:t>27</a:t>
            </a:fld>
            <a:endParaRPr lang="en-US" dirty="0"/>
          </a:p>
        </p:txBody>
      </p:sp>
      <p:graphicFrame>
        <p:nvGraphicFramePr>
          <p:cNvPr id="2" name="Diagram 1"/>
          <p:cNvGraphicFramePr/>
          <p:nvPr>
            <p:extLst>
              <p:ext uri="{D42A27DB-BD31-4B8C-83A1-F6EECF244321}">
                <p14:modId xmlns:p14="http://schemas.microsoft.com/office/powerpoint/2010/main" val="1244805342"/>
              </p:ext>
            </p:extLst>
          </p:nvPr>
        </p:nvGraphicFramePr>
        <p:xfrm>
          <a:off x="381000" y="1066800"/>
          <a:ext cx="8534400" cy="51937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473" y="46037"/>
            <a:ext cx="6788727" cy="563563"/>
          </a:xfrm>
        </p:spPr>
        <p:txBody>
          <a:bodyPr/>
          <a:lstStyle/>
          <a:p>
            <a:pPr algn="l"/>
            <a:r>
              <a:rPr lang="en-US" dirty="0"/>
              <a:t>SWOT </a:t>
            </a:r>
            <a:r>
              <a:rPr lang="en-US" dirty="0" smtClean="0"/>
              <a:t>Analysis</a:t>
            </a:r>
            <a:endParaRPr lang="en-US" dirty="0"/>
          </a:p>
        </p:txBody>
      </p:sp>
      <p:sp>
        <p:nvSpPr>
          <p:cNvPr id="3" name="Rectangle 71"/>
          <p:cNvSpPr>
            <a:spLocks noChangeArrowheads="1"/>
          </p:cNvSpPr>
          <p:nvPr/>
        </p:nvSpPr>
        <p:spPr bwMode="auto">
          <a:xfrm>
            <a:off x="456641" y="1270992"/>
            <a:ext cx="4005106" cy="1243608"/>
          </a:xfrm>
          <a:prstGeom prst="rect">
            <a:avLst/>
          </a:prstGeom>
          <a:gradFill flip="none" rotWithShape="1">
            <a:gsLst>
              <a:gs pos="0">
                <a:srgbClr val="C1D2F1"/>
              </a:gs>
              <a:gs pos="50000">
                <a:srgbClr val="D3DFF5"/>
              </a:gs>
              <a:gs pos="100000">
                <a:schemeClr val="bg1"/>
              </a:gs>
            </a:gsLst>
            <a:lin ang="5400000" scaled="1"/>
            <a:tileRect/>
          </a:gradFill>
          <a:ln w="12700" algn="ctr">
            <a:noFill/>
            <a:miter lim="800000"/>
            <a:headEnd/>
            <a:tailEnd/>
          </a:ln>
        </p:spPr>
        <p:txBody>
          <a:bodyPr anchor="t"/>
          <a:lstStyle/>
          <a:p>
            <a:pPr marL="174625" indent="-174625">
              <a:buFontTx/>
              <a:buChar char="•"/>
              <a:defRPr/>
            </a:pPr>
            <a:r>
              <a:rPr lang="en-US" sz="1200" dirty="0"/>
              <a:t>Diversified solutions</a:t>
            </a:r>
          </a:p>
          <a:p>
            <a:pPr marL="174625" indent="-174625">
              <a:buFontTx/>
              <a:buChar char="•"/>
              <a:defRPr/>
            </a:pPr>
            <a:r>
              <a:rPr lang="en-US" sz="1200" dirty="0"/>
              <a:t>Strong client list</a:t>
            </a:r>
          </a:p>
          <a:p>
            <a:pPr marL="174625" indent="-174625">
              <a:buFontTx/>
              <a:buChar char="•"/>
              <a:defRPr/>
            </a:pPr>
            <a:r>
              <a:rPr lang="en-US" sz="1200" dirty="0"/>
              <a:t>Leaders in SCM consulting and integration service provider</a:t>
            </a:r>
          </a:p>
          <a:p>
            <a:pPr marL="174625" indent="-174625">
              <a:buFontTx/>
              <a:buChar char="•"/>
              <a:defRPr/>
            </a:pPr>
            <a:r>
              <a:rPr lang="en-US" sz="1200" dirty="0"/>
              <a:t>Superior vertical reach</a:t>
            </a:r>
          </a:p>
          <a:p>
            <a:pPr marL="174625" indent="-174625">
              <a:buFontTx/>
              <a:buChar char="•"/>
              <a:defRPr/>
            </a:pPr>
            <a:r>
              <a:rPr lang="en-US" sz="1200" dirty="0"/>
              <a:t>Strong R&amp;D capabilities</a:t>
            </a:r>
          </a:p>
        </p:txBody>
      </p:sp>
      <p:sp>
        <p:nvSpPr>
          <p:cNvPr id="4" name="Rectangle 3" descr="10%"/>
          <p:cNvSpPr>
            <a:spLocks noChangeArrowheads="1"/>
          </p:cNvSpPr>
          <p:nvPr/>
        </p:nvSpPr>
        <p:spPr bwMode="auto">
          <a:xfrm>
            <a:off x="456641" y="838200"/>
            <a:ext cx="4005106" cy="393526"/>
          </a:xfrm>
          <a:prstGeom prst="round2DiagRect">
            <a:avLst/>
          </a:prstGeom>
          <a:solidFill>
            <a:srgbClr val="6D97D8"/>
          </a:solidFill>
          <a:ln w="12700" algn="ctr">
            <a:noFill/>
            <a:miter lim="800000"/>
            <a:headEnd/>
            <a:tailEnd/>
          </a:ln>
        </p:spPr>
        <p:txBody>
          <a:bodyPr wrap="none" anchor="ctr"/>
          <a:lstStyle/>
          <a:p>
            <a:pPr algn="ctr"/>
            <a:r>
              <a:rPr lang="en-US" sz="1400" b="1" dirty="0" smtClean="0">
                <a:solidFill>
                  <a:schemeClr val="bg1"/>
                </a:solidFill>
              </a:rPr>
              <a:t>Strengths</a:t>
            </a:r>
          </a:p>
        </p:txBody>
      </p:sp>
      <p:sp>
        <p:nvSpPr>
          <p:cNvPr id="6" name="Rectangle 71"/>
          <p:cNvSpPr>
            <a:spLocks noChangeArrowheads="1"/>
          </p:cNvSpPr>
          <p:nvPr/>
        </p:nvSpPr>
        <p:spPr bwMode="auto">
          <a:xfrm>
            <a:off x="4630894" y="1295400"/>
            <a:ext cx="4005106" cy="1243608"/>
          </a:xfrm>
          <a:prstGeom prst="rect">
            <a:avLst/>
          </a:prstGeom>
          <a:gradFill flip="none" rotWithShape="1">
            <a:gsLst>
              <a:gs pos="0">
                <a:srgbClr val="DCC5E8"/>
              </a:gs>
              <a:gs pos="50000">
                <a:srgbClr val="EBDEF2"/>
              </a:gs>
              <a:gs pos="100000">
                <a:schemeClr val="bg1"/>
              </a:gs>
            </a:gsLst>
            <a:lin ang="5400000" scaled="1"/>
            <a:tileRect/>
          </a:gradFill>
          <a:ln w="12700" algn="ctr">
            <a:noFill/>
            <a:miter lim="800000"/>
            <a:headEnd/>
            <a:tailEnd/>
          </a:ln>
        </p:spPr>
        <p:txBody>
          <a:bodyPr anchor="t"/>
          <a:lstStyle/>
          <a:p>
            <a:pPr marL="174625" lvl="0" indent="-174625">
              <a:buFontTx/>
              <a:buChar char="•"/>
              <a:defRPr/>
            </a:pPr>
            <a:r>
              <a:rPr lang="en-US" sz="1200" dirty="0" smtClean="0">
                <a:solidFill>
                  <a:srgbClr val="000000"/>
                </a:solidFill>
              </a:rPr>
              <a:t>Complexity </a:t>
            </a:r>
            <a:r>
              <a:rPr lang="en-US" sz="1200" dirty="0">
                <a:solidFill>
                  <a:srgbClr val="000000"/>
                </a:solidFill>
              </a:rPr>
              <a:t>and size of IBM affects agility</a:t>
            </a:r>
          </a:p>
          <a:p>
            <a:pPr marL="174625" lvl="0" indent="-174625">
              <a:buFontTx/>
              <a:buChar char="•"/>
              <a:defRPr/>
            </a:pPr>
            <a:r>
              <a:rPr lang="en-US" sz="1200" dirty="0">
                <a:solidFill>
                  <a:srgbClr val="000000"/>
                </a:solidFill>
              </a:rPr>
              <a:t>Weak enterprise mobility product portfolio</a:t>
            </a:r>
          </a:p>
        </p:txBody>
      </p:sp>
      <p:sp>
        <p:nvSpPr>
          <p:cNvPr id="7" name="Rectangle 3" descr="10%"/>
          <p:cNvSpPr>
            <a:spLocks noChangeArrowheads="1"/>
          </p:cNvSpPr>
          <p:nvPr/>
        </p:nvSpPr>
        <p:spPr bwMode="auto">
          <a:xfrm>
            <a:off x="4630894" y="838200"/>
            <a:ext cx="4005106" cy="393526"/>
          </a:xfrm>
          <a:prstGeom prst="round2DiagRect">
            <a:avLst/>
          </a:prstGeom>
          <a:solidFill>
            <a:srgbClr val="B17AC6"/>
          </a:solidFill>
          <a:ln w="12700" algn="ctr">
            <a:noFill/>
            <a:miter lim="800000"/>
            <a:headEnd/>
            <a:tailEnd/>
          </a:ln>
        </p:spPr>
        <p:txBody>
          <a:bodyPr wrap="none" anchor="ctr"/>
          <a:lstStyle/>
          <a:p>
            <a:pPr algn="ctr"/>
            <a:r>
              <a:rPr lang="en-US" sz="1400" b="1" dirty="0" smtClean="0">
                <a:solidFill>
                  <a:schemeClr val="bg1"/>
                </a:solidFill>
              </a:rPr>
              <a:t>Weakness</a:t>
            </a:r>
          </a:p>
        </p:txBody>
      </p:sp>
      <p:sp>
        <p:nvSpPr>
          <p:cNvPr id="9" name="Rectangle 71"/>
          <p:cNvSpPr>
            <a:spLocks noChangeArrowheads="1"/>
          </p:cNvSpPr>
          <p:nvPr/>
        </p:nvSpPr>
        <p:spPr bwMode="auto">
          <a:xfrm>
            <a:off x="456641" y="3962400"/>
            <a:ext cx="4005106" cy="1219934"/>
          </a:xfrm>
          <a:prstGeom prst="rect">
            <a:avLst/>
          </a:prstGeom>
          <a:gradFill flip="none" rotWithShape="1">
            <a:gsLst>
              <a:gs pos="0">
                <a:srgbClr val="CCE5BA"/>
              </a:gs>
              <a:gs pos="50000">
                <a:srgbClr val="DAECCC"/>
              </a:gs>
              <a:gs pos="100000">
                <a:schemeClr val="bg1"/>
              </a:gs>
            </a:gsLst>
            <a:lin ang="5400000" scaled="1"/>
            <a:tileRect/>
          </a:gradFill>
          <a:ln w="12700" algn="ctr">
            <a:noFill/>
            <a:miter lim="800000"/>
            <a:headEnd/>
            <a:tailEnd/>
          </a:ln>
        </p:spPr>
        <p:txBody>
          <a:bodyPr anchor="t"/>
          <a:lstStyle/>
          <a:p>
            <a:pPr marL="174625" indent="-174625">
              <a:buFontTx/>
              <a:buChar char="•"/>
              <a:defRPr/>
            </a:pPr>
            <a:r>
              <a:rPr lang="en-US" sz="1200" dirty="0">
                <a:solidFill>
                  <a:srgbClr val="000000"/>
                </a:solidFill>
              </a:rPr>
              <a:t>Growing demand for cloud services</a:t>
            </a:r>
          </a:p>
          <a:p>
            <a:pPr marL="174625" indent="-174625">
              <a:buFontTx/>
              <a:buChar char="•"/>
              <a:defRPr/>
            </a:pPr>
            <a:r>
              <a:rPr lang="en-US" sz="1200" dirty="0">
                <a:solidFill>
                  <a:srgbClr val="000000"/>
                </a:solidFill>
              </a:rPr>
              <a:t>Globalization of the processes in the high tech industry</a:t>
            </a:r>
          </a:p>
          <a:p>
            <a:pPr marL="174625" indent="-174625">
              <a:buFontTx/>
              <a:buChar char="•"/>
              <a:defRPr/>
            </a:pPr>
            <a:r>
              <a:rPr lang="en-US" sz="1200" dirty="0">
                <a:solidFill>
                  <a:srgbClr val="000000"/>
                </a:solidFill>
              </a:rPr>
              <a:t>Growing technology demand</a:t>
            </a:r>
          </a:p>
          <a:p>
            <a:pPr marL="174625" indent="-174625">
              <a:buFontTx/>
              <a:buChar char="•"/>
              <a:defRPr/>
            </a:pPr>
            <a:r>
              <a:rPr lang="en-US" sz="1200" dirty="0">
                <a:solidFill>
                  <a:srgbClr val="000000"/>
                </a:solidFill>
              </a:rPr>
              <a:t>Strategic Acquisition</a:t>
            </a:r>
          </a:p>
          <a:p>
            <a:pPr marL="174625" indent="-174625">
              <a:buFontTx/>
              <a:buChar char="•"/>
              <a:defRPr/>
            </a:pPr>
            <a:r>
              <a:rPr lang="en-US" sz="1200" dirty="0">
                <a:solidFill>
                  <a:srgbClr val="000000"/>
                </a:solidFill>
              </a:rPr>
              <a:t>Growth Market Focus</a:t>
            </a:r>
          </a:p>
        </p:txBody>
      </p:sp>
      <p:sp>
        <p:nvSpPr>
          <p:cNvPr id="10" name="Rectangle 3" descr="10%"/>
          <p:cNvSpPr>
            <a:spLocks noChangeArrowheads="1"/>
          </p:cNvSpPr>
          <p:nvPr/>
        </p:nvSpPr>
        <p:spPr bwMode="auto">
          <a:xfrm>
            <a:off x="456641" y="3429000"/>
            <a:ext cx="4005106" cy="477646"/>
          </a:xfrm>
          <a:prstGeom prst="round2DiagRect">
            <a:avLst/>
          </a:prstGeom>
          <a:solidFill>
            <a:srgbClr val="89C35F"/>
          </a:solidFill>
          <a:ln w="12700" algn="ctr">
            <a:noFill/>
            <a:miter lim="800000"/>
            <a:headEnd/>
            <a:tailEnd/>
          </a:ln>
        </p:spPr>
        <p:txBody>
          <a:bodyPr wrap="none" anchor="ctr"/>
          <a:lstStyle/>
          <a:p>
            <a:pPr algn="ctr"/>
            <a:r>
              <a:rPr lang="en-US" sz="1200" b="1" dirty="0" smtClean="0">
                <a:solidFill>
                  <a:schemeClr val="bg1"/>
                </a:solidFill>
              </a:rPr>
              <a:t>Opportunities</a:t>
            </a:r>
          </a:p>
        </p:txBody>
      </p:sp>
      <p:sp>
        <p:nvSpPr>
          <p:cNvPr id="12" name="Rectangle 71"/>
          <p:cNvSpPr>
            <a:spLocks noChangeArrowheads="1"/>
          </p:cNvSpPr>
          <p:nvPr/>
        </p:nvSpPr>
        <p:spPr bwMode="auto">
          <a:xfrm>
            <a:off x="4630894" y="3962400"/>
            <a:ext cx="4005106" cy="1219934"/>
          </a:xfrm>
          <a:prstGeom prst="rect">
            <a:avLst/>
          </a:prstGeom>
          <a:gradFill flip="none" rotWithShape="1">
            <a:gsLst>
              <a:gs pos="0">
                <a:srgbClr val="FCEFA4"/>
              </a:gs>
              <a:gs pos="50000">
                <a:srgbClr val="FEF5CA"/>
              </a:gs>
              <a:gs pos="100000">
                <a:schemeClr val="bg1"/>
              </a:gs>
            </a:gsLst>
            <a:lin ang="5400000" scaled="1"/>
            <a:tileRect/>
          </a:gradFill>
          <a:ln w="12700" algn="ctr">
            <a:noFill/>
            <a:miter lim="800000"/>
            <a:headEnd/>
            <a:tailEnd/>
          </a:ln>
        </p:spPr>
        <p:txBody>
          <a:bodyPr anchor="t"/>
          <a:lstStyle/>
          <a:p>
            <a:pPr marL="174625" indent="-174625">
              <a:buFontTx/>
              <a:buChar char="•"/>
              <a:defRPr/>
            </a:pPr>
            <a:r>
              <a:rPr lang="en-US" sz="1200" dirty="0">
                <a:solidFill>
                  <a:srgbClr val="000000"/>
                </a:solidFill>
              </a:rPr>
              <a:t>Intense Competition</a:t>
            </a:r>
          </a:p>
          <a:p>
            <a:pPr marL="174625" indent="-174625">
              <a:buFontTx/>
              <a:buChar char="•"/>
              <a:defRPr/>
            </a:pPr>
            <a:r>
              <a:rPr lang="en-US" sz="1200" dirty="0">
                <a:solidFill>
                  <a:srgbClr val="000000"/>
                </a:solidFill>
              </a:rPr>
              <a:t>Offshore consultancy</a:t>
            </a:r>
          </a:p>
        </p:txBody>
      </p:sp>
      <p:sp>
        <p:nvSpPr>
          <p:cNvPr id="13" name="Rectangle 3" descr="10%"/>
          <p:cNvSpPr>
            <a:spLocks noChangeArrowheads="1"/>
          </p:cNvSpPr>
          <p:nvPr/>
        </p:nvSpPr>
        <p:spPr bwMode="auto">
          <a:xfrm>
            <a:off x="4630894" y="3429000"/>
            <a:ext cx="4005106" cy="477646"/>
          </a:xfrm>
          <a:prstGeom prst="round2DiagRect">
            <a:avLst/>
          </a:prstGeom>
          <a:solidFill>
            <a:srgbClr val="FDE97F"/>
          </a:solidFill>
          <a:ln w="12700" algn="ctr">
            <a:noFill/>
            <a:miter lim="800000"/>
            <a:headEnd/>
            <a:tailEnd/>
          </a:ln>
        </p:spPr>
        <p:txBody>
          <a:bodyPr wrap="none" anchor="ctr"/>
          <a:lstStyle/>
          <a:p>
            <a:pPr algn="ctr"/>
            <a:r>
              <a:rPr lang="en-US" sz="1200" b="1" dirty="0" smtClean="0"/>
              <a:t>Threats</a:t>
            </a:r>
          </a:p>
        </p:txBody>
      </p:sp>
      <p:sp>
        <p:nvSpPr>
          <p:cNvPr id="11" name="AutoShape 10">
            <a:hlinkClick r:id="rId2" action="ppaction://hlinksldjump"/>
          </p:cNvPr>
          <p:cNvSpPr>
            <a:spLocks noChangeArrowheads="1"/>
          </p:cNvSpPr>
          <p:nvPr/>
        </p:nvSpPr>
        <p:spPr bwMode="auto">
          <a:xfrm>
            <a:off x="8275318" y="6553200"/>
            <a:ext cx="233360" cy="197460"/>
          </a:xfrm>
          <a:prstGeom prst="actionButtonBackPrevious">
            <a:avLst/>
          </a:prstGeom>
          <a:solidFill>
            <a:schemeClr val="bg1">
              <a:lumMod val="65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Tree>
    <p:extLst>
      <p:ext uri="{BB962C8B-B14F-4D97-AF65-F5344CB8AC3E}">
        <p14:creationId xmlns:p14="http://schemas.microsoft.com/office/powerpoint/2010/main" val="3388894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400" b="1" smtClean="0"/>
              <a:t>Key Executives</a:t>
            </a:r>
            <a:endParaRPr lang="en-US" sz="2400" b="1" dirty="0"/>
          </a:p>
        </p:txBody>
      </p:sp>
      <p:sp>
        <p:nvSpPr>
          <p:cNvPr id="4" name="Slide Number Placeholder 3"/>
          <p:cNvSpPr>
            <a:spLocks noGrp="1"/>
          </p:cNvSpPr>
          <p:nvPr>
            <p:ph type="sldNum" sz="quarter" idx="11"/>
          </p:nvPr>
        </p:nvSpPr>
        <p:spPr>
          <a:xfrm>
            <a:off x="6553200" y="6737350"/>
            <a:ext cx="2133600" cy="365125"/>
          </a:xfrm>
        </p:spPr>
        <p:txBody>
          <a:bodyPr/>
          <a:lstStyle/>
          <a:p>
            <a:pPr>
              <a:defRPr/>
            </a:pPr>
            <a:fld id="{16C09D16-85AB-4BEF-BC13-505663093984}" type="slidenum">
              <a:rPr lang="en-US" smtClean="0"/>
              <a:pPr>
                <a:defRPr/>
              </a:pPr>
              <a:t>29</a:t>
            </a:fld>
            <a:endParaRPr lang="en-US" dirty="0"/>
          </a:p>
        </p:txBody>
      </p:sp>
      <p:pic>
        <p:nvPicPr>
          <p:cNvPr id="122882" name="Picture 2"/>
          <p:cNvPicPr>
            <a:picLocks noChangeAspect="1" noChangeArrowheads="1"/>
          </p:cNvPicPr>
          <p:nvPr/>
        </p:nvPicPr>
        <p:blipFill>
          <a:blip r:embed="rId2" cstate="print"/>
          <a:srcRect/>
          <a:stretch>
            <a:fillRect/>
          </a:stretch>
        </p:blipFill>
        <p:spPr bwMode="auto">
          <a:xfrm>
            <a:off x="0" y="685800"/>
            <a:ext cx="9144000" cy="2752725"/>
          </a:xfrm>
          <a:prstGeom prst="rect">
            <a:avLst/>
          </a:prstGeom>
          <a:noFill/>
          <a:ln w="9525">
            <a:noFill/>
            <a:miter lim="800000"/>
            <a:headEnd/>
            <a:tailEnd/>
          </a:ln>
          <a:effectLst/>
        </p:spPr>
      </p:pic>
      <p:pic>
        <p:nvPicPr>
          <p:cNvPr id="122883" name="Picture 3"/>
          <p:cNvPicPr>
            <a:picLocks noChangeAspect="1" noChangeArrowheads="1"/>
          </p:cNvPicPr>
          <p:nvPr/>
        </p:nvPicPr>
        <p:blipFill>
          <a:blip r:embed="rId3" cstate="print"/>
          <a:srcRect/>
          <a:stretch>
            <a:fillRect/>
          </a:stretch>
        </p:blipFill>
        <p:spPr bwMode="auto">
          <a:xfrm>
            <a:off x="-19050" y="3324225"/>
            <a:ext cx="9163050" cy="3609975"/>
          </a:xfrm>
          <a:prstGeom prst="rect">
            <a:avLst/>
          </a:prstGeom>
          <a:noFill/>
          <a:ln w="9525">
            <a:noFill/>
            <a:miter lim="800000"/>
            <a:headEnd/>
            <a:tailEnd/>
          </a:ln>
          <a:effectLst/>
        </p:spPr>
      </p:pic>
      <p:cxnSp>
        <p:nvCxnSpPr>
          <p:cNvPr id="14" name="Straight Connector 13"/>
          <p:cNvCxnSpPr/>
          <p:nvPr/>
        </p:nvCxnSpPr>
        <p:spPr>
          <a:xfrm rot="16200000" flipH="1">
            <a:off x="4019154" y="2762646"/>
            <a:ext cx="1266825" cy="8732"/>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100354" name="Picture 2" descr="http://cdn2.computerworlduk.com/cmsdata/news/3313542/virginia-rometty_thumb230.jpg"/>
          <p:cNvPicPr>
            <a:picLocks noChangeAspect="1" noChangeArrowheads="1"/>
          </p:cNvPicPr>
          <p:nvPr/>
        </p:nvPicPr>
        <p:blipFill>
          <a:blip r:embed="rId4" cstate="print"/>
          <a:srcRect/>
          <a:stretch>
            <a:fillRect/>
          </a:stretch>
        </p:blipFill>
        <p:spPr bwMode="auto">
          <a:xfrm>
            <a:off x="4267200" y="914400"/>
            <a:ext cx="515759" cy="737760"/>
          </a:xfrm>
          <a:prstGeom prst="rect">
            <a:avLst/>
          </a:prstGeom>
          <a:noFill/>
        </p:spPr>
      </p:pic>
      <p:sp>
        <p:nvSpPr>
          <p:cNvPr id="8" name="TextBox 7"/>
          <p:cNvSpPr txBox="1"/>
          <p:nvPr/>
        </p:nvSpPr>
        <p:spPr>
          <a:xfrm>
            <a:off x="3962400" y="1600200"/>
            <a:ext cx="1295400" cy="369332"/>
          </a:xfrm>
          <a:prstGeom prst="rect">
            <a:avLst/>
          </a:prstGeom>
          <a:noFill/>
        </p:spPr>
        <p:txBody>
          <a:bodyPr wrap="square" rtlCol="0">
            <a:spAutoFit/>
          </a:bodyPr>
          <a:lstStyle/>
          <a:p>
            <a:endParaRPr lang="en-US" dirty="0"/>
          </a:p>
        </p:txBody>
      </p:sp>
      <p:sp>
        <p:nvSpPr>
          <p:cNvPr id="9" name="TextBox 8"/>
          <p:cNvSpPr txBox="1"/>
          <p:nvPr/>
        </p:nvSpPr>
        <p:spPr>
          <a:xfrm>
            <a:off x="3962400" y="1600200"/>
            <a:ext cx="1219200" cy="369332"/>
          </a:xfrm>
          <a:prstGeom prst="rect">
            <a:avLst/>
          </a:prstGeom>
          <a:solidFill>
            <a:schemeClr val="accent5">
              <a:lumMod val="50000"/>
            </a:schemeClr>
          </a:solidFill>
        </p:spPr>
        <p:txBody>
          <a:bodyPr wrap="square" rtlCol="0">
            <a:spAutoFit/>
          </a:bodyPr>
          <a:lstStyle/>
          <a:p>
            <a:pPr algn="ctr"/>
            <a:r>
              <a:rPr lang="en-US" sz="900" dirty="0" smtClean="0">
                <a:solidFill>
                  <a:srgbClr val="FFFF99"/>
                </a:solidFill>
                <a:latin typeface="+mn-lt"/>
              </a:rPr>
              <a:t>Ginni” Rometty</a:t>
            </a:r>
          </a:p>
          <a:p>
            <a:pPr algn="ctr"/>
            <a:r>
              <a:rPr lang="en-US" sz="900" dirty="0" smtClean="0">
                <a:solidFill>
                  <a:srgbClr val="FFFF99"/>
                </a:solidFill>
                <a:latin typeface="+mn-lt"/>
              </a:rPr>
              <a:t>President and CEO </a:t>
            </a:r>
            <a:endParaRPr lang="en-US" sz="900" dirty="0">
              <a:solidFill>
                <a:srgbClr val="FFFF99"/>
              </a:solidFill>
              <a:latin typeface="+mn-lt"/>
            </a:endParaRPr>
          </a:p>
        </p:txBody>
      </p:sp>
      <p:pic>
        <p:nvPicPr>
          <p:cNvPr id="106500" name="Picture 4" descr="http://media.linkedin.com/mpr/mpr/shrink_80_80/p/3/000/10f/21d/282dd52.jpg"/>
          <p:cNvPicPr>
            <a:picLocks noChangeAspect="1" noChangeArrowheads="1"/>
          </p:cNvPicPr>
          <p:nvPr/>
        </p:nvPicPr>
        <p:blipFill>
          <a:blip r:embed="rId5" cstate="print"/>
          <a:srcRect/>
          <a:stretch>
            <a:fillRect/>
          </a:stretch>
        </p:blipFill>
        <p:spPr bwMode="auto">
          <a:xfrm>
            <a:off x="2819400" y="3657600"/>
            <a:ext cx="533400" cy="533400"/>
          </a:xfrm>
          <a:prstGeom prst="rect">
            <a:avLst/>
          </a:prstGeom>
          <a:noFill/>
        </p:spPr>
      </p:pic>
      <p:sp>
        <p:nvSpPr>
          <p:cNvPr id="12" name="TextBox 11"/>
          <p:cNvSpPr txBox="1"/>
          <p:nvPr/>
        </p:nvSpPr>
        <p:spPr>
          <a:xfrm>
            <a:off x="2590800" y="4191000"/>
            <a:ext cx="914400" cy="369332"/>
          </a:xfrm>
          <a:prstGeom prst="rect">
            <a:avLst/>
          </a:prstGeom>
          <a:solidFill>
            <a:schemeClr val="accent5">
              <a:lumMod val="50000"/>
            </a:schemeClr>
          </a:solidFill>
        </p:spPr>
        <p:txBody>
          <a:bodyPr wrap="square" rtlCol="0">
            <a:spAutoFit/>
          </a:bodyPr>
          <a:lstStyle/>
          <a:p>
            <a:pPr algn="ctr"/>
            <a:r>
              <a:rPr lang="en-US" sz="900" dirty="0" smtClean="0">
                <a:solidFill>
                  <a:srgbClr val="FFFF99"/>
                </a:solidFill>
                <a:latin typeface="+mn-lt"/>
              </a:rPr>
              <a:t>LYN belo</a:t>
            </a:r>
          </a:p>
          <a:p>
            <a:pPr algn="ctr"/>
            <a:r>
              <a:rPr lang="en-US" sz="900" dirty="0" smtClean="0">
                <a:solidFill>
                  <a:srgbClr val="FFFF99"/>
                </a:solidFill>
                <a:latin typeface="+mn-lt"/>
              </a:rPr>
              <a:t>SVP S&amp;D</a:t>
            </a:r>
            <a:endParaRPr lang="en-US" sz="900" dirty="0">
              <a:solidFill>
                <a:srgbClr val="FFFF99"/>
              </a:solidFill>
              <a:latin typeface="+mn-lt"/>
            </a:endParaRPr>
          </a:p>
        </p:txBody>
      </p:sp>
    </p:spTree>
    <p:extLst>
      <p:ext uri="{BB962C8B-B14F-4D97-AF65-F5344CB8AC3E}">
        <p14:creationId xmlns:p14="http://schemas.microsoft.com/office/powerpoint/2010/main" val="3075141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325" y="-4349"/>
            <a:ext cx="6788727" cy="563563"/>
          </a:xfrm>
        </p:spPr>
        <p:txBody>
          <a:bodyPr/>
          <a:lstStyle/>
          <a:p>
            <a:r>
              <a:rPr lang="en-US" b="1" kern="0" dirty="0"/>
              <a:t>Executive Summary- </a:t>
            </a:r>
            <a:r>
              <a:rPr lang="en-US" b="1" kern="0" dirty="0">
                <a:latin typeface="Arial"/>
              </a:rPr>
              <a:t>IBM Hi Tech Profile</a:t>
            </a:r>
            <a:endParaRPr lang="en-US" dirty="0"/>
          </a:p>
        </p:txBody>
      </p:sp>
      <p:sp>
        <p:nvSpPr>
          <p:cNvPr id="7" name="Rectangle 6"/>
          <p:cNvSpPr/>
          <p:nvPr/>
        </p:nvSpPr>
        <p:spPr>
          <a:xfrm>
            <a:off x="762000" y="990600"/>
            <a:ext cx="8153400" cy="5334000"/>
          </a:xfrm>
          <a:prstGeom prst="rect">
            <a:avLst/>
          </a:prstGeom>
          <a:gradFill flip="none" rotWithShape="1">
            <a:gsLst>
              <a:gs pos="0">
                <a:srgbClr val="C1D2F1"/>
              </a:gs>
              <a:gs pos="50000">
                <a:srgbClr val="D3DFF5"/>
              </a:gs>
              <a:gs pos="100000">
                <a:schemeClr val="bg1"/>
              </a:gs>
            </a:gsLst>
            <a:lin ang="0" scaled="1"/>
            <a:tileRect/>
          </a:gradFill>
          <a:ln w="12700" algn="ctr">
            <a:noFill/>
            <a:miter lim="800000"/>
            <a:headEnd/>
            <a:tailEnd/>
          </a:ln>
        </p:spPr>
        <p:txBody>
          <a:bodyPr anchor="t"/>
          <a:lstStyle/>
          <a:p>
            <a:pPr marL="108000" lvl="0" indent="-114300" defTabSz="457200">
              <a:lnSpc>
                <a:spcPct val="150000"/>
              </a:lnSpc>
              <a:spcBef>
                <a:spcPts val="0"/>
              </a:spcBef>
              <a:buClr>
                <a:srgbClr val="9BBB59">
                  <a:lumMod val="50000"/>
                </a:srgb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200" dirty="0">
                <a:solidFill>
                  <a:srgbClr val="000000"/>
                </a:solidFill>
                <a:latin typeface="Arial"/>
                <a:cs typeface="Arial"/>
              </a:rPr>
              <a:t>IBM set a new U.S. patent record in 2012, marking the </a:t>
            </a:r>
            <a:r>
              <a:rPr lang="en-US" sz="1200" b="1" dirty="0">
                <a:solidFill>
                  <a:srgbClr val="000000"/>
                </a:solidFill>
                <a:latin typeface="Arial"/>
                <a:cs typeface="Arial"/>
              </a:rPr>
              <a:t>20th </a:t>
            </a:r>
            <a:r>
              <a:rPr lang="en-US" sz="1200" dirty="0">
                <a:solidFill>
                  <a:srgbClr val="000000"/>
                </a:solidFill>
                <a:latin typeface="Arial"/>
                <a:cs typeface="Arial"/>
              </a:rPr>
              <a:t>consecutive year that the company has led the annual list of patent recipients. IBM inventors earned a record </a:t>
            </a:r>
            <a:r>
              <a:rPr lang="en-US" sz="1200" b="1" dirty="0">
                <a:solidFill>
                  <a:srgbClr val="000000"/>
                </a:solidFill>
                <a:latin typeface="Arial"/>
                <a:cs typeface="Arial"/>
              </a:rPr>
              <a:t>6,478 </a:t>
            </a:r>
            <a:r>
              <a:rPr lang="en-US" sz="1200" dirty="0">
                <a:solidFill>
                  <a:srgbClr val="000000"/>
                </a:solidFill>
                <a:latin typeface="Arial"/>
                <a:cs typeface="Arial"/>
              </a:rPr>
              <a:t>U.S. patents in 2012. </a:t>
            </a:r>
            <a:r>
              <a:rPr lang="en-US" sz="1200" dirty="0"/>
              <a:t>The company's 2012 patent count exceeded the combined totals of Accenture, Amazon, Apple, EMC, HP, Intel, Oracle/SUN and Symantec.</a:t>
            </a:r>
            <a:endParaRPr lang="en-US" sz="1200" dirty="0">
              <a:solidFill>
                <a:srgbClr val="000000"/>
              </a:solidFill>
              <a:latin typeface="Arial"/>
              <a:cs typeface="Arial"/>
            </a:endParaRPr>
          </a:p>
          <a:p>
            <a:pPr marL="108000" indent="-114300" defTabSz="457200">
              <a:lnSpc>
                <a:spcPct val="150000"/>
              </a:lnSpc>
              <a:spcBef>
                <a:spcPts val="0"/>
              </a:spcBef>
              <a:buClr>
                <a:schemeClr val="accent3">
                  <a:lumMod val="50000"/>
                </a:scheme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200" dirty="0">
                <a:solidFill>
                  <a:srgbClr val="000000"/>
                </a:solidFill>
                <a:latin typeface="Arial"/>
                <a:cs typeface="Arial"/>
              </a:rPr>
              <a:t>IBM is considered </a:t>
            </a:r>
            <a:r>
              <a:rPr lang="en-US" sz="1200" b="1" dirty="0">
                <a:solidFill>
                  <a:srgbClr val="000000"/>
                </a:solidFill>
                <a:latin typeface="Arial"/>
                <a:cs typeface="Arial"/>
              </a:rPr>
              <a:t>a thought leader and premium brand </a:t>
            </a:r>
            <a:r>
              <a:rPr lang="en-US" sz="1200" dirty="0">
                <a:solidFill>
                  <a:srgbClr val="000000"/>
                </a:solidFill>
                <a:latin typeface="Arial"/>
                <a:cs typeface="Arial"/>
              </a:rPr>
              <a:t>in providing IT services to high tech industry; as a result of significant resources it brings to the industry and to its marketing programs as </a:t>
            </a:r>
            <a:r>
              <a:rPr lang="en-US" sz="1200" b="1" dirty="0">
                <a:solidFill>
                  <a:srgbClr val="000000"/>
                </a:solidFill>
                <a:latin typeface="Arial"/>
                <a:cs typeface="Arial"/>
              </a:rPr>
              <a:t>the top IT consulting provider</a:t>
            </a:r>
            <a:r>
              <a:rPr lang="en-US" sz="1200" dirty="0">
                <a:solidFill>
                  <a:srgbClr val="000000"/>
                </a:solidFill>
                <a:latin typeface="Arial"/>
                <a:cs typeface="Arial"/>
              </a:rPr>
              <a:t> in the world.</a:t>
            </a:r>
          </a:p>
          <a:p>
            <a:pPr marL="108000" indent="-114300" defTabSz="457200">
              <a:lnSpc>
                <a:spcPct val="150000"/>
              </a:lnSpc>
              <a:spcBef>
                <a:spcPts val="0"/>
              </a:spcBef>
              <a:buClr>
                <a:schemeClr val="accent3">
                  <a:lumMod val="50000"/>
                </a:scheme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200" dirty="0">
                <a:solidFill>
                  <a:srgbClr val="000000"/>
                </a:solidFill>
                <a:latin typeface="Arial"/>
                <a:cs typeface="Arial"/>
              </a:rPr>
              <a:t>IBM delivers </a:t>
            </a:r>
            <a:r>
              <a:rPr lang="en-US" sz="1200" b="1" dirty="0">
                <a:solidFill>
                  <a:srgbClr val="000000"/>
                </a:solidFill>
                <a:latin typeface="Arial"/>
                <a:cs typeface="Arial"/>
              </a:rPr>
              <a:t>High-Tech PLM solutions</a:t>
            </a:r>
            <a:r>
              <a:rPr lang="en-US" sz="1200" dirty="0">
                <a:solidFill>
                  <a:srgbClr val="000000"/>
                </a:solidFill>
                <a:latin typeface="Arial"/>
                <a:cs typeface="Arial"/>
              </a:rPr>
              <a:t> to help High-Tech and electronics companies in their strategic initiatives around the </a:t>
            </a:r>
            <a:r>
              <a:rPr lang="en-US" sz="1200" b="1" dirty="0">
                <a:solidFill>
                  <a:srgbClr val="000000"/>
                </a:solidFill>
                <a:latin typeface="Arial"/>
                <a:cs typeface="Arial"/>
              </a:rPr>
              <a:t>transformation of product development, manufacturing and enterprise collaboration</a:t>
            </a:r>
            <a:r>
              <a:rPr lang="en-US" sz="1200" dirty="0">
                <a:solidFill>
                  <a:srgbClr val="000000"/>
                </a:solidFill>
                <a:latin typeface="Arial"/>
                <a:cs typeface="Arial"/>
              </a:rPr>
              <a:t> processes by delivering solutions that integrate business process management with cutting-edge tools for design, engineering and manufacturing planning. </a:t>
            </a:r>
          </a:p>
          <a:p>
            <a:pPr marL="108000" indent="-114300" defTabSz="457200">
              <a:lnSpc>
                <a:spcPct val="150000"/>
              </a:lnSpc>
              <a:spcBef>
                <a:spcPts val="0"/>
              </a:spcBef>
              <a:buClr>
                <a:schemeClr val="accent3">
                  <a:lumMod val="50000"/>
                </a:scheme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200" dirty="0">
                <a:solidFill>
                  <a:srgbClr val="000000"/>
                </a:solidFill>
                <a:latin typeface="Arial"/>
                <a:cs typeface="Arial"/>
              </a:rPr>
              <a:t>With </a:t>
            </a:r>
            <a:r>
              <a:rPr lang="en-US" sz="1200" b="1" dirty="0">
                <a:solidFill>
                  <a:srgbClr val="000000"/>
                </a:solidFill>
                <a:latin typeface="Arial"/>
                <a:cs typeface="Arial"/>
              </a:rPr>
              <a:t>big names in the clients list like Honeywell, Solectron, Ericsson, Panasonic, Sony</a:t>
            </a:r>
            <a:r>
              <a:rPr lang="en-US" sz="1200" dirty="0">
                <a:solidFill>
                  <a:srgbClr val="000000"/>
                </a:solidFill>
                <a:latin typeface="Arial"/>
                <a:cs typeface="Arial"/>
              </a:rPr>
              <a:t> etc. in high tech industry sector, this helps the company attract more customers in this space. </a:t>
            </a:r>
          </a:p>
          <a:p>
            <a:pPr marL="108000" indent="-114300" defTabSz="457200">
              <a:lnSpc>
                <a:spcPct val="150000"/>
              </a:lnSpc>
              <a:spcBef>
                <a:spcPts val="0"/>
              </a:spcBef>
              <a:buClr>
                <a:schemeClr val="accent3">
                  <a:lumMod val="50000"/>
                </a:scheme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200" dirty="0">
                <a:solidFill>
                  <a:srgbClr val="000000"/>
                </a:solidFill>
                <a:latin typeface="Arial"/>
                <a:cs typeface="Arial"/>
              </a:rPr>
              <a:t>IBM has the advantage of market insight from </a:t>
            </a:r>
            <a:r>
              <a:rPr lang="en-US" sz="1200" b="1" dirty="0">
                <a:solidFill>
                  <a:srgbClr val="000000"/>
                </a:solidFill>
                <a:latin typeface="Arial"/>
                <a:cs typeface="Arial"/>
              </a:rPr>
              <a:t>synergy with its software business units</a:t>
            </a:r>
            <a:r>
              <a:rPr lang="en-US" sz="1200" dirty="0">
                <a:solidFill>
                  <a:srgbClr val="000000"/>
                </a:solidFill>
                <a:latin typeface="Arial"/>
                <a:cs typeface="Arial"/>
              </a:rPr>
              <a:t> and a reputation for making</a:t>
            </a:r>
            <a:r>
              <a:rPr lang="en-US" sz="1200" b="1" dirty="0">
                <a:solidFill>
                  <a:srgbClr val="000000"/>
                </a:solidFill>
                <a:latin typeface="Arial"/>
                <a:cs typeface="Arial"/>
              </a:rPr>
              <a:t> significant R&amp;D investments </a:t>
            </a:r>
            <a:r>
              <a:rPr lang="en-US" sz="1200" dirty="0">
                <a:solidFill>
                  <a:srgbClr val="000000"/>
                </a:solidFill>
                <a:latin typeface="Arial"/>
                <a:cs typeface="Arial"/>
              </a:rPr>
              <a:t>in the IT industry at large.</a:t>
            </a:r>
          </a:p>
          <a:p>
            <a:pPr marL="108000" indent="-114300" defTabSz="457200">
              <a:lnSpc>
                <a:spcPct val="150000"/>
              </a:lnSpc>
              <a:spcBef>
                <a:spcPts val="0"/>
              </a:spcBef>
              <a:buClr>
                <a:schemeClr val="accent3">
                  <a:lumMod val="50000"/>
                </a:scheme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200" dirty="0">
                <a:solidFill>
                  <a:srgbClr val="000000"/>
                </a:solidFill>
                <a:latin typeface="Arial"/>
                <a:cs typeface="Arial"/>
              </a:rPr>
              <a:t>IBM has</a:t>
            </a:r>
            <a:r>
              <a:rPr lang="en-US" sz="1200" b="1" dirty="0">
                <a:solidFill>
                  <a:srgbClr val="000000"/>
                </a:solidFill>
                <a:latin typeface="Arial"/>
                <a:cs typeface="Arial"/>
              </a:rPr>
              <a:t> focus on latest innovation across semiconductor industry</a:t>
            </a:r>
            <a:r>
              <a:rPr lang="en-US" sz="1200" dirty="0">
                <a:solidFill>
                  <a:srgbClr val="000000"/>
                </a:solidFill>
                <a:latin typeface="Arial"/>
                <a:cs typeface="Arial"/>
              </a:rPr>
              <a:t> with IBM Semiconductor Research &amp; Development </a:t>
            </a:r>
            <a:r>
              <a:rPr lang="en-US" sz="1200" dirty="0" err="1">
                <a:solidFill>
                  <a:srgbClr val="000000"/>
                </a:solidFill>
                <a:latin typeface="Arial"/>
                <a:cs typeface="Arial"/>
              </a:rPr>
              <a:t>centre</a:t>
            </a:r>
            <a:r>
              <a:rPr lang="en-US" sz="1200" dirty="0">
                <a:solidFill>
                  <a:srgbClr val="000000"/>
                </a:solidFill>
                <a:latin typeface="Arial"/>
                <a:cs typeface="Arial"/>
              </a:rPr>
              <a:t>. </a:t>
            </a:r>
          </a:p>
          <a:p>
            <a:pPr marL="108000" indent="-114300" defTabSz="457200">
              <a:lnSpc>
                <a:spcPct val="150000"/>
              </a:lnSpc>
              <a:spcBef>
                <a:spcPts val="0"/>
              </a:spcBef>
              <a:buClr>
                <a:schemeClr val="accent3">
                  <a:lumMod val="50000"/>
                </a:scheme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200" dirty="0">
                <a:solidFill>
                  <a:srgbClr val="000000"/>
                </a:solidFill>
                <a:latin typeface="Arial"/>
                <a:cs typeface="Arial"/>
              </a:rPr>
              <a:t>IBM has received  </a:t>
            </a:r>
            <a:r>
              <a:rPr lang="en-US" sz="1200" b="1" dirty="0">
                <a:solidFill>
                  <a:srgbClr val="000000"/>
                </a:solidFill>
                <a:latin typeface="Arial"/>
                <a:cs typeface="Arial"/>
              </a:rPr>
              <a:t>prestigious 'Best of </a:t>
            </a:r>
            <a:r>
              <a:rPr lang="en-US" sz="1200" b="1" dirty="0" err="1">
                <a:solidFill>
                  <a:srgbClr val="000000"/>
                </a:solidFill>
                <a:latin typeface="Arial"/>
                <a:cs typeface="Arial"/>
              </a:rPr>
              <a:t>Interop</a:t>
            </a:r>
            <a:r>
              <a:rPr lang="en-US" sz="1200" b="1" dirty="0">
                <a:solidFill>
                  <a:srgbClr val="000000"/>
                </a:solidFill>
                <a:latin typeface="Arial"/>
                <a:cs typeface="Arial"/>
              </a:rPr>
              <a:t>' award</a:t>
            </a:r>
            <a:r>
              <a:rPr lang="en-US" sz="1200" dirty="0">
                <a:solidFill>
                  <a:srgbClr val="000000"/>
                </a:solidFill>
                <a:latin typeface="Arial"/>
                <a:cs typeface="Arial"/>
              </a:rPr>
              <a:t> from InformationWeek Analytics and </a:t>
            </a:r>
            <a:r>
              <a:rPr lang="en-US" sz="1200" dirty="0" err="1">
                <a:solidFill>
                  <a:srgbClr val="000000"/>
                </a:solidFill>
                <a:latin typeface="Arial"/>
                <a:cs typeface="Arial"/>
              </a:rPr>
              <a:t>Interop</a:t>
            </a:r>
            <a:r>
              <a:rPr lang="en-US" sz="1200" dirty="0">
                <a:solidFill>
                  <a:srgbClr val="000000"/>
                </a:solidFill>
                <a:latin typeface="Arial"/>
                <a:cs typeface="Arial"/>
              </a:rPr>
              <a:t> in 2010. IBM received the only award in the category of Cloud Computing based on its Smart Business Development &amp; Test for enterprises</a:t>
            </a:r>
            <a:r>
              <a:rPr lang="en-US" sz="1200" dirty="0" smtClean="0">
                <a:solidFill>
                  <a:srgbClr val="000000"/>
                </a:solidFill>
                <a:latin typeface="Arial"/>
                <a:cs typeface="Arial"/>
              </a:rPr>
              <a:t>.</a:t>
            </a:r>
            <a:endParaRPr lang="en-US" sz="1200" dirty="0">
              <a:solidFill>
                <a:srgbClr val="000000"/>
              </a:solidFill>
              <a:latin typeface="Arial"/>
              <a:cs typeface="Arial"/>
            </a:endParaRPr>
          </a:p>
        </p:txBody>
      </p:sp>
      <p:sp>
        <p:nvSpPr>
          <p:cNvPr id="8" name="Rectangle 7"/>
          <p:cNvSpPr/>
          <p:nvPr/>
        </p:nvSpPr>
        <p:spPr>
          <a:xfrm>
            <a:off x="241300" y="990600"/>
            <a:ext cx="444500" cy="5334000"/>
          </a:xfrm>
          <a:prstGeom prst="rect">
            <a:avLst/>
          </a:prstGeom>
          <a:solidFill>
            <a:srgbClr val="6D97D8"/>
          </a:solidFill>
          <a:ln w="12700" algn="ctr">
            <a:noFill/>
            <a:miter lim="800000"/>
            <a:headEnd/>
            <a:tailEnd/>
          </a:ln>
        </p:spPr>
        <p:txBody>
          <a:bodyPr vert="vert270" anchor="ctr"/>
          <a:lstStyle/>
          <a:p>
            <a:pPr algn="ctr">
              <a:buClr>
                <a:srgbClr val="4E84C4"/>
              </a:buClr>
            </a:pPr>
            <a:r>
              <a:rPr lang="en-US" sz="2000" b="1" dirty="0" smtClean="0">
                <a:solidFill>
                  <a:srgbClr val="C1D2F1"/>
                </a:solidFill>
              </a:rPr>
              <a:t>Executive summary</a:t>
            </a:r>
          </a:p>
        </p:txBody>
      </p:sp>
      <p:sp>
        <p:nvSpPr>
          <p:cNvPr id="5" name="AutoShape 10">
            <a:hlinkClick r:id="rId3" action="ppaction://hlinksldjump"/>
          </p:cNvPr>
          <p:cNvSpPr>
            <a:spLocks noChangeArrowheads="1"/>
          </p:cNvSpPr>
          <p:nvPr/>
        </p:nvSpPr>
        <p:spPr bwMode="auto">
          <a:xfrm>
            <a:off x="8275318" y="6553200"/>
            <a:ext cx="233360" cy="197460"/>
          </a:xfrm>
          <a:prstGeom prst="actionButtonBackPrevious">
            <a:avLst/>
          </a:prstGeom>
          <a:solidFill>
            <a:schemeClr val="bg1">
              <a:lumMod val="65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Tree>
    <p:extLst>
      <p:ext uri="{BB962C8B-B14F-4D97-AF65-F5344CB8AC3E}">
        <p14:creationId xmlns:p14="http://schemas.microsoft.com/office/powerpoint/2010/main" val="38873393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4"/>
          <p:cNvSpPr>
            <a:spLocks noGrp="1"/>
          </p:cNvSpPr>
          <p:nvPr>
            <p:ph type="title"/>
          </p:nvPr>
        </p:nvSpPr>
        <p:spPr>
          <a:xfrm>
            <a:off x="363538" y="2722563"/>
            <a:ext cx="8229600" cy="639762"/>
          </a:xfrm>
        </p:spPr>
        <p:txBody>
          <a:bodyPr/>
          <a:lstStyle/>
          <a:p>
            <a:pPr eaLnBrk="1" hangingPunct="1"/>
            <a:r>
              <a:rPr smtClean="0">
                <a:latin typeface="Myriad Pro"/>
              </a:rPr>
              <a:t>Appendix</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3"/>
          <p:cNvSpPr>
            <a:spLocks noGrp="1"/>
          </p:cNvSpPr>
          <p:nvPr>
            <p:ph type="title"/>
          </p:nvPr>
        </p:nvSpPr>
        <p:spPr>
          <a:xfrm>
            <a:off x="868680" y="0"/>
            <a:ext cx="7451725" cy="500063"/>
          </a:xfrm>
          <a:noFill/>
          <a:ln w="9525">
            <a:noFill/>
            <a:miter lim="800000"/>
            <a:headEnd/>
            <a:tailEnd/>
          </a:ln>
        </p:spPr>
        <p:txBody>
          <a:bodyPr vert="horz" wrap="square" lIns="91440" tIns="45720" rIns="91440" bIns="45720" numCol="1" anchor="ctr" anchorCtr="0" compatLnSpc="1">
            <a:prstTxWarp prst="textNoShape">
              <a:avLst/>
            </a:prstTxWarp>
          </a:bodyPr>
          <a:lstStyle/>
          <a:p>
            <a:pPr algn="just"/>
            <a:r>
              <a:rPr sz="2000" b="1" smtClean="0">
                <a:latin typeface="Calibri" pitchFamily="34" charset="0"/>
              </a:rPr>
              <a:t>SWOT Analysis- Strentgh</a:t>
            </a:r>
          </a:p>
        </p:txBody>
      </p:sp>
      <p:sp>
        <p:nvSpPr>
          <p:cNvPr id="63" name="AutoShape 28">
            <a:hlinkClick r:id="rId3" action="ppaction://hlinksldjump"/>
          </p:cNvPr>
          <p:cNvSpPr>
            <a:spLocks noChangeArrowheads="1"/>
          </p:cNvSpPr>
          <p:nvPr/>
        </p:nvSpPr>
        <p:spPr bwMode="auto">
          <a:xfrm>
            <a:off x="8763000" y="6477001"/>
            <a:ext cx="304800" cy="304800"/>
          </a:xfrm>
          <a:prstGeom prst="actionButtonBackPrevious">
            <a:avLst/>
          </a:prstGeom>
          <a:solidFill>
            <a:schemeClr val="tx2">
              <a:lumMod val="60000"/>
              <a:lumOff val="40000"/>
            </a:schemeClr>
          </a:solidFill>
          <a:ln w="9525">
            <a:noFill/>
            <a:round/>
            <a:headEnd/>
            <a:tailEnd/>
          </a:ln>
          <a:scene3d>
            <a:camera prst="orthographicFront"/>
            <a:lightRig rig="threePt" dir="t"/>
          </a:scene3d>
          <a:sp3d>
            <a:bevelT/>
          </a:sp3d>
        </p:spPr>
        <p:txBody>
          <a:bodyPr wrap="none" anchor="ctr"/>
          <a:lstStyle/>
          <a:p>
            <a:pPr algn="ctr"/>
            <a:endParaRPr lang="en-US" sz="1600">
              <a:latin typeface="Arial" pitchFamily="34" charset="0"/>
            </a:endParaRPr>
          </a:p>
        </p:txBody>
      </p:sp>
      <p:sp>
        <p:nvSpPr>
          <p:cNvPr id="50" name="Rectangle 49"/>
          <p:cNvSpPr/>
          <p:nvPr/>
        </p:nvSpPr>
        <p:spPr>
          <a:xfrm>
            <a:off x="381000" y="925256"/>
            <a:ext cx="8153400" cy="5410200"/>
          </a:xfrm>
          <a:prstGeom prst="rect">
            <a:avLst/>
          </a:prstGeom>
        </p:spPr>
        <p:style>
          <a:lnRef idx="2">
            <a:schemeClr val="accent5"/>
          </a:lnRef>
          <a:fillRef idx="1">
            <a:schemeClr val="lt1"/>
          </a:fillRef>
          <a:effectRef idx="0">
            <a:schemeClr val="accent5"/>
          </a:effectRef>
          <a:fontRef idx="minor">
            <a:schemeClr val="dk1"/>
          </a:fontRef>
        </p:style>
        <p:txBody>
          <a:bodyPr/>
          <a:lstStyle/>
          <a:p>
            <a:pPr marL="120650" indent="-120650">
              <a:lnSpc>
                <a:spcPct val="150000"/>
              </a:lnSpc>
              <a:spcBef>
                <a:spcPct val="40000"/>
              </a:spcBef>
              <a:buClr>
                <a:schemeClr val="tx1">
                  <a:lumMod val="65000"/>
                  <a:lumOff val="35000"/>
                </a:schemeClr>
              </a:buClr>
              <a:buFont typeface="Arial" pitchFamily="34" charset="0"/>
              <a:buChar char="•"/>
            </a:pPr>
            <a:r>
              <a:rPr lang="en-US" sz="1100" b="1" dirty="0" smtClean="0">
                <a:latin typeface="Arial"/>
                <a:cs typeface="Arial"/>
              </a:rPr>
              <a:t>Diversified High Tech solutions and offerings: </a:t>
            </a:r>
            <a:r>
              <a:rPr lang="en-US" sz="1100" dirty="0" smtClean="0">
                <a:latin typeface="Arial"/>
                <a:cs typeface="Arial"/>
              </a:rPr>
              <a:t>IBM delivers High-Tech PLM solutions to help High-Tech and electronics companies in their strategic initiatives around the transformation of product development, manufacturing and enterprise collaboration processes by delivering solutions that integrate business process management with cutting-edge tools for design, engineering and manufacturing planning. </a:t>
            </a:r>
          </a:p>
          <a:p>
            <a:pPr marL="120650" indent="-120650">
              <a:lnSpc>
                <a:spcPct val="150000"/>
              </a:lnSpc>
              <a:spcBef>
                <a:spcPct val="40000"/>
              </a:spcBef>
              <a:buClr>
                <a:schemeClr val="tx1">
                  <a:lumMod val="65000"/>
                  <a:lumOff val="35000"/>
                </a:schemeClr>
              </a:buClr>
              <a:buFont typeface="Arial" pitchFamily="34" charset="0"/>
              <a:buChar char="•"/>
            </a:pPr>
            <a:r>
              <a:rPr lang="en-US" sz="1100" b="1" dirty="0" smtClean="0">
                <a:latin typeface="Arial"/>
                <a:cs typeface="Arial"/>
              </a:rPr>
              <a:t>Enviable client list: </a:t>
            </a:r>
            <a:r>
              <a:rPr lang="en-US" sz="1100" dirty="0" smtClean="0">
                <a:latin typeface="Arial"/>
                <a:cs typeface="Arial"/>
              </a:rPr>
              <a:t>With big names in the clients list like Honeywell, Solectron, Ericsson, Panasonic, Sony etc. in high tech industry sector, this helps the company attract more customers in this space. </a:t>
            </a:r>
          </a:p>
          <a:p>
            <a:pPr marL="120650" indent="-120650">
              <a:lnSpc>
                <a:spcPct val="150000"/>
              </a:lnSpc>
              <a:spcBef>
                <a:spcPct val="40000"/>
              </a:spcBef>
              <a:buClr>
                <a:schemeClr val="tx1">
                  <a:lumMod val="65000"/>
                  <a:lumOff val="35000"/>
                </a:schemeClr>
              </a:buClr>
              <a:buFont typeface="Arial" pitchFamily="34" charset="0"/>
              <a:buChar char="•"/>
            </a:pPr>
            <a:r>
              <a:rPr lang="en-US" sz="1100" b="1" dirty="0" smtClean="0">
                <a:latin typeface="Arial"/>
                <a:cs typeface="Arial"/>
              </a:rPr>
              <a:t>Leaders in SCM consulting and integration service provider : </a:t>
            </a:r>
            <a:r>
              <a:rPr lang="en-US" sz="1100" dirty="0" smtClean="0">
                <a:latin typeface="Arial"/>
                <a:cs typeface="Arial"/>
              </a:rPr>
              <a:t>IBM’s SCM practice has deep technology skills and broad industry experience. It covers SAP, Oracle, and specialized packages, as well as IBM integration software. Consultants and technologists draw upon a well-elaborated maturity model and IBM's internal SCM initiatives. </a:t>
            </a:r>
          </a:p>
          <a:p>
            <a:pPr marL="120650" indent="-120650">
              <a:lnSpc>
                <a:spcPct val="150000"/>
              </a:lnSpc>
              <a:spcBef>
                <a:spcPct val="40000"/>
              </a:spcBef>
              <a:buClr>
                <a:schemeClr val="tx1">
                  <a:lumMod val="65000"/>
                  <a:lumOff val="35000"/>
                </a:schemeClr>
              </a:buClr>
              <a:buFont typeface="Arial" pitchFamily="34" charset="0"/>
              <a:buChar char="•"/>
            </a:pPr>
            <a:r>
              <a:rPr lang="en-US" sz="1100" b="1" dirty="0" smtClean="0">
                <a:latin typeface="Arial"/>
                <a:cs typeface="Arial"/>
              </a:rPr>
              <a:t>Superior vertical reach in high tech industry: </a:t>
            </a:r>
            <a:r>
              <a:rPr lang="en-US" sz="1100" dirty="0" smtClean="0">
                <a:latin typeface="Arial"/>
                <a:cs typeface="Arial"/>
              </a:rPr>
              <a:t>IBM is ranked as the leading service provider in IT outsourcing, web hosting, consulting and systems integration. IBM is the clear leader in this space; with revenue almost double of that its nearest competitor. Innovation and acquisitions and leadership in the service oriented architecture (SOA) space will continue to give IBM an edge in terms of technology for the next two years. IBM will continue to lead in this vertical due to its superior vertical reach and continuous improvement of its technology. </a:t>
            </a:r>
          </a:p>
          <a:p>
            <a:pPr marL="120650" indent="-120650">
              <a:lnSpc>
                <a:spcPct val="150000"/>
              </a:lnSpc>
              <a:spcBef>
                <a:spcPct val="40000"/>
              </a:spcBef>
              <a:buClr>
                <a:schemeClr val="tx1">
                  <a:lumMod val="65000"/>
                  <a:lumOff val="35000"/>
                </a:schemeClr>
              </a:buClr>
              <a:buFont typeface="Arial" pitchFamily="34" charset="0"/>
              <a:buChar char="•"/>
            </a:pPr>
            <a:r>
              <a:rPr lang="en-US" sz="1100" b="1" dirty="0" smtClean="0">
                <a:latin typeface="Arial"/>
                <a:cs typeface="Arial"/>
              </a:rPr>
              <a:t>Strong R&amp;D capabilities provide a competitive advantage to the company: </a:t>
            </a:r>
            <a:r>
              <a:rPr lang="en-US" sz="1100" dirty="0" smtClean="0">
                <a:latin typeface="Arial"/>
                <a:cs typeface="Arial"/>
              </a:rPr>
              <a:t>IBM has developed strong research, development and engineering capabilities, as it annually spends approximately $6 billion on R&amp;D, focusing its investments on high-growth, high-value opportunities. Its investments in R&amp;D also result in intellectual property (IP) income of approximately $1 billion annually. Its R&amp;D investments in 2008 were in scientific research and the application of scientific advances to the development of new and improved products and their uses, as well as services and their application. Moreover, its R&amp;D has enabled it to receive more US patents than any other company in 2008, for the 16th consecutive year.</a:t>
            </a:r>
            <a:endParaRPr lang="en-US" sz="1100" dirty="0">
              <a:latin typeface="Arial"/>
              <a:cs typeface="Arial"/>
            </a:endParaRPr>
          </a:p>
        </p:txBody>
      </p:sp>
      <p:sp>
        <p:nvSpPr>
          <p:cNvPr id="51" name="Half Frame 50"/>
          <p:cNvSpPr/>
          <p:nvPr/>
        </p:nvSpPr>
        <p:spPr>
          <a:xfrm>
            <a:off x="304800" y="838200"/>
            <a:ext cx="919976" cy="1073727"/>
          </a:xfrm>
          <a:prstGeom prst="halfFrame">
            <a:avLst>
              <a:gd name="adj1" fmla="val 12500"/>
              <a:gd name="adj2" fmla="val 11110"/>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dirty="0">
              <a:solidFill>
                <a:schemeClr val="tx1"/>
              </a:solidFill>
            </a:endParaRPr>
          </a:p>
        </p:txBody>
      </p:sp>
      <p:sp>
        <p:nvSpPr>
          <p:cNvPr id="69" name="Half Frame 68"/>
          <p:cNvSpPr/>
          <p:nvPr/>
        </p:nvSpPr>
        <p:spPr>
          <a:xfrm flipH="1" flipV="1">
            <a:off x="7696200" y="5355504"/>
            <a:ext cx="919976" cy="1073727"/>
          </a:xfrm>
          <a:prstGeom prst="halfFrame">
            <a:avLst>
              <a:gd name="adj1" fmla="val 12500"/>
              <a:gd name="adj2" fmla="val 11110"/>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solidFill>
                <a:schemeClr val="tx1"/>
              </a:solidFill>
            </a:endParaRPr>
          </a:p>
        </p:txBody>
      </p:sp>
      <p:sp>
        <p:nvSpPr>
          <p:cNvPr id="8" name="Slide Number Placeholder 7"/>
          <p:cNvSpPr>
            <a:spLocks noGrp="1"/>
          </p:cNvSpPr>
          <p:nvPr>
            <p:ph type="sldNum" sz="quarter" idx="10"/>
          </p:nvPr>
        </p:nvSpPr>
        <p:spPr/>
        <p:txBody>
          <a:bodyPr/>
          <a:lstStyle/>
          <a:p>
            <a:pPr>
              <a:defRPr/>
            </a:pPr>
            <a:fld id="{F296D8F6-ACBD-4321-BCC2-B83E85B4DDD5}"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3"/>
          <p:cNvSpPr>
            <a:spLocks noGrp="1"/>
          </p:cNvSpPr>
          <p:nvPr>
            <p:ph type="title"/>
          </p:nvPr>
        </p:nvSpPr>
        <p:spPr>
          <a:xfrm>
            <a:off x="868680" y="0"/>
            <a:ext cx="7451725" cy="500063"/>
          </a:xfrm>
          <a:noFill/>
          <a:ln w="9525">
            <a:noFill/>
            <a:miter lim="800000"/>
            <a:headEnd/>
            <a:tailEnd/>
          </a:ln>
        </p:spPr>
        <p:txBody>
          <a:bodyPr vert="horz" wrap="square" lIns="91440" tIns="45720" rIns="91440" bIns="45720" numCol="1" anchor="ctr" anchorCtr="0" compatLnSpc="1">
            <a:prstTxWarp prst="textNoShape">
              <a:avLst/>
            </a:prstTxWarp>
          </a:bodyPr>
          <a:lstStyle/>
          <a:p>
            <a:pPr algn="just"/>
            <a:r>
              <a:rPr sz="2000" b="1" smtClean="0">
                <a:latin typeface="Calibri" pitchFamily="34" charset="0"/>
              </a:rPr>
              <a:t>SWOT Analysis- Opportunities</a:t>
            </a:r>
          </a:p>
        </p:txBody>
      </p:sp>
      <p:sp>
        <p:nvSpPr>
          <p:cNvPr id="63" name="AutoShape 28">
            <a:hlinkClick r:id="rId3" action="ppaction://hlinksldjump"/>
          </p:cNvPr>
          <p:cNvSpPr>
            <a:spLocks noChangeArrowheads="1"/>
          </p:cNvSpPr>
          <p:nvPr/>
        </p:nvSpPr>
        <p:spPr bwMode="auto">
          <a:xfrm>
            <a:off x="8763000" y="6477001"/>
            <a:ext cx="304800" cy="304800"/>
          </a:xfrm>
          <a:prstGeom prst="actionButtonBackPrevious">
            <a:avLst/>
          </a:prstGeom>
          <a:solidFill>
            <a:schemeClr val="tx2">
              <a:lumMod val="60000"/>
              <a:lumOff val="40000"/>
            </a:schemeClr>
          </a:solidFill>
          <a:ln w="9525">
            <a:noFill/>
            <a:round/>
            <a:headEnd/>
            <a:tailEnd/>
          </a:ln>
          <a:scene3d>
            <a:camera prst="orthographicFront"/>
            <a:lightRig rig="threePt" dir="t"/>
          </a:scene3d>
          <a:sp3d>
            <a:bevelT/>
          </a:sp3d>
        </p:spPr>
        <p:txBody>
          <a:bodyPr wrap="none" anchor="ctr"/>
          <a:lstStyle/>
          <a:p>
            <a:pPr algn="ctr"/>
            <a:endParaRPr lang="en-US" sz="1600">
              <a:latin typeface="Arial" pitchFamily="34" charset="0"/>
            </a:endParaRPr>
          </a:p>
        </p:txBody>
      </p:sp>
      <p:sp>
        <p:nvSpPr>
          <p:cNvPr id="50" name="Rectangle 49"/>
          <p:cNvSpPr/>
          <p:nvPr/>
        </p:nvSpPr>
        <p:spPr>
          <a:xfrm>
            <a:off x="228600" y="838200"/>
            <a:ext cx="8686800" cy="5242502"/>
          </a:xfrm>
          <a:prstGeom prst="rect">
            <a:avLst/>
          </a:prstGeom>
        </p:spPr>
        <p:style>
          <a:lnRef idx="2">
            <a:schemeClr val="accent3"/>
          </a:lnRef>
          <a:fillRef idx="1">
            <a:schemeClr val="lt1"/>
          </a:fillRef>
          <a:effectRef idx="0">
            <a:schemeClr val="accent3"/>
          </a:effectRef>
          <a:fontRef idx="minor">
            <a:schemeClr val="dk1"/>
          </a:fontRef>
        </p:style>
        <p:txBody>
          <a:bodyPr/>
          <a:lstStyle/>
          <a:p>
            <a:pPr marL="120650" indent="-120650">
              <a:lnSpc>
                <a:spcPct val="140000"/>
              </a:lnSpc>
              <a:spcBef>
                <a:spcPct val="50000"/>
              </a:spcBef>
              <a:buClr>
                <a:schemeClr val="tx1">
                  <a:lumMod val="65000"/>
                  <a:lumOff val="35000"/>
                </a:schemeClr>
              </a:buClr>
              <a:buFont typeface="Arial" pitchFamily="34" charset="0"/>
              <a:buChar char="•"/>
            </a:pPr>
            <a:r>
              <a:rPr lang="en-US" sz="1100" b="1" dirty="0" smtClean="0">
                <a:latin typeface="Arial"/>
                <a:cs typeface="Arial"/>
              </a:rPr>
              <a:t>Growing demand for cloud services: </a:t>
            </a:r>
            <a:r>
              <a:rPr lang="en-US" sz="1100" dirty="0" smtClean="0">
                <a:latin typeface="Arial"/>
                <a:cs typeface="Arial"/>
              </a:rPr>
              <a:t>The worldwide demand for cloud computing services is forecast to record strong growth in coming years. Cloud computing infrastructure model enables delivery of software as a service (</a:t>
            </a:r>
            <a:r>
              <a:rPr lang="en-US" sz="1100" dirty="0" err="1" smtClean="0">
                <a:latin typeface="Arial"/>
                <a:cs typeface="Arial"/>
              </a:rPr>
              <a:t>SaaS</a:t>
            </a:r>
            <a:r>
              <a:rPr lang="en-US" sz="1100" dirty="0" smtClean="0">
                <a:latin typeface="Arial"/>
                <a:cs typeface="Arial"/>
              </a:rPr>
              <a:t>) and reduces the upfront royalty or licensing payments, investment in hardware and other operating expenses. As result of its benefits, the cloud services market is forecast to grow by over 20% in 2009 to cross a value of $55 billion. Growing demand for cloud services will facilitate IBM’s revenue and market share growth from the high tech sector in coming years. </a:t>
            </a:r>
          </a:p>
          <a:p>
            <a:pPr marL="120650" indent="-120650">
              <a:lnSpc>
                <a:spcPct val="140000"/>
              </a:lnSpc>
              <a:spcBef>
                <a:spcPct val="50000"/>
              </a:spcBef>
              <a:buClr>
                <a:schemeClr val="tx1">
                  <a:lumMod val="65000"/>
                  <a:lumOff val="35000"/>
                </a:schemeClr>
              </a:buClr>
              <a:buFont typeface="Arial" pitchFamily="34" charset="0"/>
              <a:buChar char="•"/>
            </a:pPr>
            <a:r>
              <a:rPr lang="en-US" sz="1100" b="1" dirty="0" smtClean="0">
                <a:latin typeface="Arial"/>
                <a:cs typeface="Arial"/>
              </a:rPr>
              <a:t>Globalization of the processes in the high tech industry : </a:t>
            </a:r>
            <a:r>
              <a:rPr lang="en-US" sz="1100" dirty="0" smtClean="0">
                <a:latin typeface="Arial"/>
                <a:cs typeface="Arial"/>
              </a:rPr>
              <a:t>High tech firms based in emerging markets, such as Eastern Europe and Asia/Pacific are exhibiting increasingly greater demand for IT services encompassing synchronizing global demand with back-end processes and the supply chain to standardize and streamline disparate regional processes into unified global process while addressing regional requirements. Manufacturers are utilizing IT services companies to help them rein in costs that could otherwise render them uncompetitive or irrelevant in the manufacturing industry.</a:t>
            </a:r>
          </a:p>
          <a:p>
            <a:pPr marL="120650" indent="-120650">
              <a:lnSpc>
                <a:spcPct val="140000"/>
              </a:lnSpc>
              <a:spcBef>
                <a:spcPct val="50000"/>
              </a:spcBef>
              <a:buClr>
                <a:schemeClr val="tx1">
                  <a:lumMod val="65000"/>
                  <a:lumOff val="35000"/>
                </a:schemeClr>
              </a:buClr>
              <a:buFont typeface="Arial" pitchFamily="34" charset="0"/>
              <a:buChar char="•"/>
            </a:pPr>
            <a:r>
              <a:rPr lang="en-US" sz="1100" b="1" dirty="0" smtClean="0">
                <a:latin typeface="Arial"/>
                <a:cs typeface="Arial"/>
              </a:rPr>
              <a:t>Growing technology demand for growth in the high tech and manufacturing vertical: </a:t>
            </a:r>
            <a:r>
              <a:rPr lang="en-US" sz="1100" dirty="0" smtClean="0">
                <a:latin typeface="Arial"/>
                <a:cs typeface="Arial"/>
              </a:rPr>
              <a:t>Gartner predicts that the high tech and manufacturing industries have more-technology plans, as external forces continue to shape the opportunity environment .Investments are likely to be made in CRM and PLM initiatives that would directly affect manufacturers' top-line results by delivering greater insight to manufacturers' segment expansion, service expansion or product portfolio management programs undertaken for tapping increased demand.</a:t>
            </a:r>
          </a:p>
          <a:p>
            <a:pPr marL="120650" indent="-120650">
              <a:lnSpc>
                <a:spcPct val="140000"/>
              </a:lnSpc>
              <a:spcBef>
                <a:spcPct val="50000"/>
              </a:spcBef>
              <a:buClr>
                <a:schemeClr val="tx1">
                  <a:lumMod val="65000"/>
                  <a:lumOff val="35000"/>
                </a:schemeClr>
              </a:buClr>
              <a:buFont typeface="Arial" pitchFamily="34" charset="0"/>
              <a:buChar char="•"/>
            </a:pPr>
            <a:r>
              <a:rPr lang="en-US" sz="1100" b="1" dirty="0" smtClean="0">
                <a:latin typeface="Arial"/>
                <a:cs typeface="Arial"/>
              </a:rPr>
              <a:t>Strategic Acquisition: </a:t>
            </a:r>
            <a:r>
              <a:rPr lang="en-US" sz="1100" dirty="0" smtClean="0">
                <a:latin typeface="Arial"/>
                <a:cs typeface="Arial"/>
              </a:rPr>
              <a:t>IBM has completed acquisition of the following companies in the FY </a:t>
            </a:r>
            <a:r>
              <a:rPr lang="en-US" sz="1100" b="1" i="1" dirty="0" smtClean="0">
                <a:latin typeface="Arial"/>
                <a:cs typeface="Arial"/>
              </a:rPr>
              <a:t>2011-12 </a:t>
            </a:r>
            <a:r>
              <a:rPr lang="en-US" sz="1100" dirty="0" smtClean="0">
                <a:latin typeface="Arial"/>
                <a:cs typeface="Arial"/>
              </a:rPr>
              <a:t>period-</a:t>
            </a:r>
            <a:r>
              <a:rPr lang="en-US" sz="1100" b="1" i="1" dirty="0" smtClean="0">
                <a:latin typeface="Arial"/>
                <a:cs typeface="Arial"/>
              </a:rPr>
              <a:t>  </a:t>
            </a:r>
            <a:r>
              <a:rPr lang="en-US" sz="1100" b="1" i="1" dirty="0" err="1" smtClean="0">
                <a:latin typeface="Arial"/>
                <a:cs typeface="Arial"/>
              </a:rPr>
              <a:t>Worklight</a:t>
            </a:r>
            <a:r>
              <a:rPr lang="en-US" sz="1100" b="1" i="1" dirty="0" smtClean="0">
                <a:latin typeface="Arial"/>
                <a:cs typeface="Arial"/>
              </a:rPr>
              <a:t>, Green Hat, </a:t>
            </a:r>
            <a:r>
              <a:rPr lang="en-US" sz="1100" b="1" i="1" dirty="0" err="1" smtClean="0">
                <a:latin typeface="Arial"/>
                <a:cs typeface="Arial"/>
              </a:rPr>
              <a:t>Emptoris</a:t>
            </a:r>
            <a:r>
              <a:rPr lang="en-US" sz="1100" b="1" i="1" dirty="0" smtClean="0">
                <a:latin typeface="Arial"/>
                <a:cs typeface="Arial"/>
              </a:rPr>
              <a:t>, </a:t>
            </a:r>
            <a:r>
              <a:rPr lang="en-US" sz="1100" b="1" i="1" dirty="0" err="1" smtClean="0">
                <a:latin typeface="Arial"/>
                <a:cs typeface="Arial"/>
              </a:rPr>
              <a:t>DemandTec</a:t>
            </a:r>
            <a:r>
              <a:rPr lang="en-US" sz="1100" b="1" i="1" dirty="0" smtClean="0">
                <a:latin typeface="Arial"/>
                <a:cs typeface="Arial"/>
              </a:rPr>
              <a:t>, Platform Computing, Q1 Labs,  I2, TRIRIGA Inc. </a:t>
            </a:r>
            <a:r>
              <a:rPr lang="en-US" sz="1100" dirty="0" smtClean="0">
                <a:latin typeface="Arial"/>
                <a:cs typeface="Arial"/>
              </a:rPr>
              <a:t>Such acquisitions provide enough reach and opportunity for the company to increase its business to business marketing through the alliance network and channels. Since the beginning of 2000, IBM has acquired 130 companies in strategic areas including analytics, cloud, security and Smarter Commerce and expecting to spend $20 billion in acquisitions over the 2015 Road Map period to support growth initiatives.</a:t>
            </a:r>
            <a:endParaRPr lang="en-US" sz="1100" dirty="0">
              <a:latin typeface="Arial"/>
              <a:cs typeface="Arial"/>
            </a:endParaRPr>
          </a:p>
        </p:txBody>
      </p:sp>
      <p:sp>
        <p:nvSpPr>
          <p:cNvPr id="51" name="Half Frame 50"/>
          <p:cNvSpPr/>
          <p:nvPr/>
        </p:nvSpPr>
        <p:spPr>
          <a:xfrm>
            <a:off x="108765" y="707512"/>
            <a:ext cx="919976" cy="1073727"/>
          </a:xfrm>
          <a:prstGeom prst="halfFrame">
            <a:avLst>
              <a:gd name="adj1" fmla="val 12500"/>
              <a:gd name="adj2" fmla="val 11110"/>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schemeClr val="tx1"/>
              </a:solidFill>
            </a:endParaRPr>
          </a:p>
        </p:txBody>
      </p:sp>
      <p:sp>
        <p:nvSpPr>
          <p:cNvPr id="69" name="Half Frame 68"/>
          <p:cNvSpPr/>
          <p:nvPr/>
        </p:nvSpPr>
        <p:spPr>
          <a:xfrm flipH="1" flipV="1">
            <a:off x="8077200" y="5105400"/>
            <a:ext cx="919976" cy="1073727"/>
          </a:xfrm>
          <a:prstGeom prst="halfFrame">
            <a:avLst>
              <a:gd name="adj1" fmla="val 12500"/>
              <a:gd name="adj2" fmla="val 11110"/>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schemeClr val="tx1"/>
              </a:solidFill>
            </a:endParaRPr>
          </a:p>
        </p:txBody>
      </p:sp>
      <p:sp>
        <p:nvSpPr>
          <p:cNvPr id="8" name="Slide Number Placeholder 7"/>
          <p:cNvSpPr>
            <a:spLocks noGrp="1"/>
          </p:cNvSpPr>
          <p:nvPr>
            <p:ph type="sldNum" sz="quarter" idx="10"/>
          </p:nvPr>
        </p:nvSpPr>
        <p:spPr/>
        <p:txBody>
          <a:bodyPr/>
          <a:lstStyle/>
          <a:p>
            <a:pPr>
              <a:defRPr/>
            </a:pPr>
            <a:fld id="{F296D8F6-ACBD-4321-BCC2-B83E85B4DDD5}"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3"/>
          <p:cNvSpPr>
            <a:spLocks noGrp="1"/>
          </p:cNvSpPr>
          <p:nvPr>
            <p:ph type="title"/>
          </p:nvPr>
        </p:nvSpPr>
        <p:spPr>
          <a:xfrm>
            <a:off x="868680" y="0"/>
            <a:ext cx="7451725" cy="500063"/>
          </a:xfrm>
          <a:noFill/>
          <a:ln w="9525">
            <a:noFill/>
            <a:miter lim="800000"/>
            <a:headEnd/>
            <a:tailEnd/>
          </a:ln>
        </p:spPr>
        <p:txBody>
          <a:bodyPr vert="horz" wrap="square" lIns="91440" tIns="45720" rIns="91440" bIns="45720" numCol="1" anchor="ctr" anchorCtr="0" compatLnSpc="1">
            <a:prstTxWarp prst="textNoShape">
              <a:avLst/>
            </a:prstTxWarp>
          </a:bodyPr>
          <a:lstStyle/>
          <a:p>
            <a:pPr algn="just"/>
            <a:r>
              <a:rPr sz="2000" b="1" smtClean="0">
                <a:latin typeface="Calibri" pitchFamily="34" charset="0"/>
              </a:rPr>
              <a:t>SWOT Analysis- Weakness</a:t>
            </a:r>
          </a:p>
        </p:txBody>
      </p:sp>
      <p:sp>
        <p:nvSpPr>
          <p:cNvPr id="63" name="AutoShape 28">
            <a:hlinkClick r:id="rId3" action="ppaction://hlinksldjump"/>
          </p:cNvPr>
          <p:cNvSpPr>
            <a:spLocks noChangeArrowheads="1"/>
          </p:cNvSpPr>
          <p:nvPr/>
        </p:nvSpPr>
        <p:spPr bwMode="auto">
          <a:xfrm>
            <a:off x="8763000" y="6477001"/>
            <a:ext cx="304800" cy="304800"/>
          </a:xfrm>
          <a:prstGeom prst="actionButtonBackPrevious">
            <a:avLst/>
          </a:prstGeom>
          <a:solidFill>
            <a:schemeClr val="tx2">
              <a:lumMod val="60000"/>
              <a:lumOff val="40000"/>
            </a:schemeClr>
          </a:solidFill>
          <a:ln w="9525">
            <a:noFill/>
            <a:round/>
            <a:headEnd/>
            <a:tailEnd/>
          </a:ln>
          <a:scene3d>
            <a:camera prst="orthographicFront"/>
            <a:lightRig rig="threePt" dir="t"/>
          </a:scene3d>
          <a:sp3d>
            <a:bevelT/>
          </a:sp3d>
        </p:spPr>
        <p:txBody>
          <a:bodyPr wrap="none" anchor="ctr"/>
          <a:lstStyle/>
          <a:p>
            <a:pPr algn="ctr"/>
            <a:endParaRPr lang="en-US" sz="1600">
              <a:latin typeface="Arial" pitchFamily="34" charset="0"/>
            </a:endParaRPr>
          </a:p>
        </p:txBody>
      </p:sp>
      <p:sp>
        <p:nvSpPr>
          <p:cNvPr id="50" name="Rectangle 49"/>
          <p:cNvSpPr/>
          <p:nvPr/>
        </p:nvSpPr>
        <p:spPr>
          <a:xfrm>
            <a:off x="457200" y="990600"/>
            <a:ext cx="8153400" cy="3505200"/>
          </a:xfrm>
          <a:prstGeom prst="rect">
            <a:avLst/>
          </a:prstGeom>
        </p:spPr>
        <p:style>
          <a:lnRef idx="2">
            <a:schemeClr val="accent4"/>
          </a:lnRef>
          <a:fillRef idx="1">
            <a:schemeClr val="lt1"/>
          </a:fillRef>
          <a:effectRef idx="0">
            <a:schemeClr val="accent4"/>
          </a:effectRef>
          <a:fontRef idx="minor">
            <a:schemeClr val="dk1"/>
          </a:fontRef>
        </p:style>
        <p:txBody>
          <a:bodyPr/>
          <a:lstStyle/>
          <a:p>
            <a:pPr marL="120650" indent="-120650">
              <a:lnSpc>
                <a:spcPct val="150000"/>
              </a:lnSpc>
              <a:spcBef>
                <a:spcPct val="30000"/>
              </a:spcBef>
              <a:buClr>
                <a:schemeClr val="hlink"/>
              </a:buClr>
              <a:buFontTx/>
              <a:buChar char="•"/>
            </a:pPr>
            <a:r>
              <a:rPr lang="en-US" sz="1200" b="1" dirty="0" smtClean="0">
                <a:latin typeface="Arial"/>
                <a:cs typeface="Arial"/>
              </a:rPr>
              <a:t>Complexity and size of IBM affects agility:</a:t>
            </a:r>
            <a:r>
              <a:rPr lang="en-US" sz="1200" dirty="0" smtClean="0">
                <a:latin typeface="Arial"/>
                <a:cs typeface="Arial"/>
              </a:rPr>
              <a:t> Slower to exploit opportunities from market changes. Some buyers in the market perceive a disconnection between GTS and GBS from an integrated service sales and delivery perspective. Moreover some clients like GM have stated that disconnected delivery teams resulting from heavily </a:t>
            </a:r>
            <a:r>
              <a:rPr lang="en-US" sz="1200" dirty="0" err="1" smtClean="0">
                <a:latin typeface="Arial"/>
                <a:cs typeface="Arial"/>
              </a:rPr>
              <a:t>matrixed</a:t>
            </a:r>
            <a:r>
              <a:rPr lang="en-US" sz="1200" dirty="0" smtClean="0">
                <a:latin typeface="Arial"/>
                <a:cs typeface="Arial"/>
              </a:rPr>
              <a:t> and varied delivery structure creates an inability to share best practices.</a:t>
            </a:r>
          </a:p>
          <a:p>
            <a:pPr marL="120650" indent="-120650">
              <a:lnSpc>
                <a:spcPct val="150000"/>
              </a:lnSpc>
              <a:spcBef>
                <a:spcPct val="30000"/>
              </a:spcBef>
              <a:buClr>
                <a:schemeClr val="hlink"/>
              </a:buClr>
              <a:buFontTx/>
              <a:buChar char="•"/>
            </a:pPr>
            <a:r>
              <a:rPr lang="en-US" sz="1200" b="1" dirty="0" smtClean="0">
                <a:latin typeface="Arial"/>
                <a:cs typeface="Arial"/>
              </a:rPr>
              <a:t>Weak enterprise mobility product portfolio:</a:t>
            </a:r>
            <a:r>
              <a:rPr lang="en-US" sz="1200" dirty="0" smtClean="0">
                <a:latin typeface="Arial"/>
                <a:cs typeface="Arial"/>
              </a:rPr>
              <a:t> In the enterprise mobility market, IBM’s portfolio of solutions has few gaps. Absence of mobility devices keeps the company at a competitive disadvantage, when compared to its key competitors like Nokia and RIM with significant presence in this segment.  On the other hand, it faces significant competition in the mobile middleware market from Sybase, Microsoft and other players offering similar solutions. IBM has strong presence in the enterprise mobility market but its weakness remains in service capabilities and service levels. IBM is striving to fill gaps in its portfolio, which would affect its near term prospects of the business.</a:t>
            </a:r>
          </a:p>
          <a:p>
            <a:pPr marL="344488" lvl="1" indent="-177800">
              <a:lnSpc>
                <a:spcPct val="150000"/>
              </a:lnSpc>
              <a:spcBef>
                <a:spcPts val="600"/>
              </a:spcBef>
            </a:pPr>
            <a:endParaRPr lang="en-US" sz="1200" dirty="0" smtClean="0">
              <a:latin typeface="Arial"/>
              <a:cs typeface="Arial"/>
            </a:endParaRPr>
          </a:p>
        </p:txBody>
      </p:sp>
      <p:sp>
        <p:nvSpPr>
          <p:cNvPr id="51" name="Half Frame 50"/>
          <p:cNvSpPr/>
          <p:nvPr/>
        </p:nvSpPr>
        <p:spPr>
          <a:xfrm>
            <a:off x="381000" y="900546"/>
            <a:ext cx="919976" cy="1073727"/>
          </a:xfrm>
          <a:prstGeom prst="halfFrame">
            <a:avLst>
              <a:gd name="adj1" fmla="val 12500"/>
              <a:gd name="adj2" fmla="val 11110"/>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solidFill>
                <a:schemeClr val="tx1"/>
              </a:solidFill>
            </a:endParaRPr>
          </a:p>
        </p:txBody>
      </p:sp>
      <p:sp>
        <p:nvSpPr>
          <p:cNvPr id="69" name="Half Frame 68"/>
          <p:cNvSpPr/>
          <p:nvPr/>
        </p:nvSpPr>
        <p:spPr>
          <a:xfrm flipH="1" flipV="1">
            <a:off x="7772400" y="3505200"/>
            <a:ext cx="919976" cy="1073727"/>
          </a:xfrm>
          <a:prstGeom prst="halfFrame">
            <a:avLst>
              <a:gd name="adj1" fmla="val 12500"/>
              <a:gd name="adj2" fmla="val 11110"/>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a:solidFill>
                <a:schemeClr val="tx1"/>
              </a:solidFill>
            </a:endParaRPr>
          </a:p>
        </p:txBody>
      </p:sp>
      <p:sp>
        <p:nvSpPr>
          <p:cNvPr id="10" name="Slide Number Placeholder 9"/>
          <p:cNvSpPr>
            <a:spLocks noGrp="1"/>
          </p:cNvSpPr>
          <p:nvPr>
            <p:ph type="sldNum" sz="quarter" idx="10"/>
          </p:nvPr>
        </p:nvSpPr>
        <p:spPr/>
        <p:txBody>
          <a:bodyPr/>
          <a:lstStyle/>
          <a:p>
            <a:pPr>
              <a:defRPr/>
            </a:pPr>
            <a:fld id="{F296D8F6-ACBD-4321-BCC2-B83E85B4DDD5}"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3"/>
          <p:cNvSpPr>
            <a:spLocks noGrp="1"/>
          </p:cNvSpPr>
          <p:nvPr>
            <p:ph type="title"/>
          </p:nvPr>
        </p:nvSpPr>
        <p:spPr>
          <a:xfrm>
            <a:off x="868680" y="0"/>
            <a:ext cx="7451725" cy="500063"/>
          </a:xfrm>
          <a:noFill/>
          <a:ln w="9525">
            <a:noFill/>
            <a:miter lim="800000"/>
            <a:headEnd/>
            <a:tailEnd/>
          </a:ln>
        </p:spPr>
        <p:txBody>
          <a:bodyPr vert="horz" wrap="square" lIns="91440" tIns="45720" rIns="91440" bIns="45720" numCol="1" anchor="ctr" anchorCtr="0" compatLnSpc="1">
            <a:prstTxWarp prst="textNoShape">
              <a:avLst/>
            </a:prstTxWarp>
          </a:bodyPr>
          <a:lstStyle/>
          <a:p>
            <a:pPr algn="just"/>
            <a:r>
              <a:rPr sz="2000" b="1" smtClean="0">
                <a:latin typeface="Calibri" pitchFamily="34" charset="0"/>
              </a:rPr>
              <a:t>SWOT Analysis- Threat</a:t>
            </a:r>
          </a:p>
        </p:txBody>
      </p:sp>
      <p:sp>
        <p:nvSpPr>
          <p:cNvPr id="63" name="AutoShape 28">
            <a:hlinkClick r:id="rId3" action="ppaction://hlinksldjump"/>
          </p:cNvPr>
          <p:cNvSpPr>
            <a:spLocks noChangeArrowheads="1"/>
          </p:cNvSpPr>
          <p:nvPr/>
        </p:nvSpPr>
        <p:spPr bwMode="auto">
          <a:xfrm>
            <a:off x="8763000" y="6477001"/>
            <a:ext cx="304800" cy="304800"/>
          </a:xfrm>
          <a:prstGeom prst="actionButtonBackPrevious">
            <a:avLst/>
          </a:prstGeom>
          <a:solidFill>
            <a:schemeClr val="tx2">
              <a:lumMod val="60000"/>
              <a:lumOff val="40000"/>
            </a:schemeClr>
          </a:solidFill>
          <a:ln w="9525">
            <a:noFill/>
            <a:round/>
            <a:headEnd/>
            <a:tailEnd/>
          </a:ln>
          <a:scene3d>
            <a:camera prst="orthographicFront"/>
            <a:lightRig rig="threePt" dir="t"/>
          </a:scene3d>
          <a:sp3d>
            <a:bevelT/>
          </a:sp3d>
        </p:spPr>
        <p:txBody>
          <a:bodyPr wrap="none" anchor="ctr"/>
          <a:lstStyle/>
          <a:p>
            <a:pPr algn="ctr"/>
            <a:endParaRPr lang="en-US" sz="1600">
              <a:latin typeface="Arial" pitchFamily="34" charset="0"/>
            </a:endParaRPr>
          </a:p>
        </p:txBody>
      </p:sp>
      <p:sp>
        <p:nvSpPr>
          <p:cNvPr id="50" name="Rectangle 49"/>
          <p:cNvSpPr/>
          <p:nvPr/>
        </p:nvSpPr>
        <p:spPr>
          <a:xfrm>
            <a:off x="476250" y="990600"/>
            <a:ext cx="8153400" cy="4861502"/>
          </a:xfrm>
          <a:prstGeom prst="rect">
            <a:avLst/>
          </a:prstGeom>
        </p:spPr>
        <p:style>
          <a:lnRef idx="2">
            <a:schemeClr val="accent2"/>
          </a:lnRef>
          <a:fillRef idx="1">
            <a:schemeClr val="lt1"/>
          </a:fillRef>
          <a:effectRef idx="0">
            <a:schemeClr val="accent2"/>
          </a:effectRef>
          <a:fontRef idx="minor">
            <a:schemeClr val="dk1"/>
          </a:fontRef>
        </p:style>
        <p:txBody>
          <a:bodyPr/>
          <a:lstStyle/>
          <a:p>
            <a:pPr marL="120650" indent="-120650" eaLnBrk="0" hangingPunct="0">
              <a:lnSpc>
                <a:spcPct val="150000"/>
              </a:lnSpc>
              <a:spcBef>
                <a:spcPct val="60000"/>
              </a:spcBef>
              <a:buClr>
                <a:srgbClr val="4E84C4"/>
              </a:buClr>
              <a:buFontTx/>
              <a:buChar char="•"/>
            </a:pPr>
            <a:r>
              <a:rPr lang="en-US" sz="1200" b="1" dirty="0" smtClean="0">
                <a:latin typeface="Arial"/>
                <a:cs typeface="Arial"/>
              </a:rPr>
              <a:t>Intense Competition:</a:t>
            </a:r>
            <a:r>
              <a:rPr lang="en-US" sz="1200" dirty="0" smtClean="0">
                <a:latin typeface="Arial"/>
                <a:cs typeface="Arial"/>
              </a:rPr>
              <a:t> IBM is facing intense competition from several large players. In the consulting and outsourcing market in high tech industry, it faces stiff competition from Accenture, Computer Sciences Corporation (CSC) and Hewlett Packard (HP). Further, it also competes with the Indian IT services companies, such as Infosys, Wipro and TCS. In the application infrastructure software business, IBM faces competition from Oracle, Sun Microsystems and Microsoft. While in the market for servers, IBM’s position is challenged by HP, Sun Microsystems and Dell. </a:t>
            </a:r>
          </a:p>
          <a:p>
            <a:pPr marL="120650" indent="-120650" eaLnBrk="0" hangingPunct="0">
              <a:lnSpc>
                <a:spcPct val="150000"/>
              </a:lnSpc>
              <a:spcBef>
                <a:spcPct val="60000"/>
              </a:spcBef>
              <a:buClr>
                <a:srgbClr val="4E84C4"/>
              </a:buClr>
              <a:buFontTx/>
              <a:buChar char="•"/>
            </a:pPr>
            <a:r>
              <a:rPr lang="en-US" sz="1200" b="1" dirty="0" smtClean="0">
                <a:latin typeface="Arial"/>
                <a:cs typeface="Arial"/>
              </a:rPr>
              <a:t>Offshore consultancy:</a:t>
            </a:r>
            <a:r>
              <a:rPr lang="en-US" sz="1200" dirty="0" smtClean="0">
                <a:latin typeface="Arial"/>
                <a:cs typeface="Arial"/>
              </a:rPr>
              <a:t> There has been a surge of Indian based technology consulting companies entering the US with a more consolidated base in India. Indian firms like Wipro, Infosys and TCS are benefiting from their unique cost proposition. Wipro and TCS have also acquired IBM’s market share in the consulting business due to their low cost India based operations. Also, the political debate over outsourcing in the US has led to many US states seeking legislation to block government contracts to companies that shift jobs offshore. Any regulation to curtail outsourcing may also have an adverse impact on IBM’s operations in North America.  </a:t>
            </a:r>
          </a:p>
          <a:p>
            <a:pPr marL="114300" indent="-114300">
              <a:lnSpc>
                <a:spcPct val="150000"/>
              </a:lnSpc>
              <a:spcBef>
                <a:spcPts val="600"/>
              </a:spcBef>
              <a:tabLst>
                <a:tab pos="5486400" algn="l"/>
              </a:tabLst>
            </a:pPr>
            <a:endParaRPr lang="en-US" sz="1200" dirty="0" smtClean="0">
              <a:latin typeface="Arial"/>
              <a:cs typeface="Arial"/>
            </a:endParaRPr>
          </a:p>
          <a:p>
            <a:pPr lvl="1">
              <a:lnSpc>
                <a:spcPct val="150000"/>
              </a:lnSpc>
            </a:pPr>
            <a:endParaRPr lang="en-IN" sz="1200" dirty="0">
              <a:latin typeface="Arial"/>
              <a:cs typeface="Arial"/>
            </a:endParaRPr>
          </a:p>
        </p:txBody>
      </p:sp>
      <p:sp>
        <p:nvSpPr>
          <p:cNvPr id="51" name="Half Frame 50"/>
          <p:cNvSpPr/>
          <p:nvPr/>
        </p:nvSpPr>
        <p:spPr>
          <a:xfrm>
            <a:off x="381000" y="900546"/>
            <a:ext cx="919976" cy="1073727"/>
          </a:xfrm>
          <a:prstGeom prst="halfFrame">
            <a:avLst>
              <a:gd name="adj1" fmla="val 12500"/>
              <a:gd name="adj2" fmla="val 11110"/>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dirty="0">
              <a:solidFill>
                <a:schemeClr val="tx1"/>
              </a:solidFill>
            </a:endParaRPr>
          </a:p>
        </p:txBody>
      </p:sp>
      <p:sp>
        <p:nvSpPr>
          <p:cNvPr id="69" name="Half Frame 68"/>
          <p:cNvSpPr/>
          <p:nvPr/>
        </p:nvSpPr>
        <p:spPr>
          <a:xfrm flipH="1" flipV="1">
            <a:off x="7772400" y="4933336"/>
            <a:ext cx="919976" cy="1073727"/>
          </a:xfrm>
          <a:prstGeom prst="halfFrame">
            <a:avLst>
              <a:gd name="adj1" fmla="val 12500"/>
              <a:gd name="adj2" fmla="val 11110"/>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chemeClr val="tx1"/>
              </a:solidFill>
            </a:endParaRPr>
          </a:p>
        </p:txBody>
      </p:sp>
      <p:sp>
        <p:nvSpPr>
          <p:cNvPr id="12" name="Slide Number Placeholder 11"/>
          <p:cNvSpPr>
            <a:spLocks noGrp="1"/>
          </p:cNvSpPr>
          <p:nvPr>
            <p:ph type="sldNum" sz="quarter" idx="10"/>
          </p:nvPr>
        </p:nvSpPr>
        <p:spPr/>
        <p:txBody>
          <a:bodyPr/>
          <a:lstStyle/>
          <a:p>
            <a:pPr>
              <a:defRPr/>
            </a:pPr>
            <a:fld id="{F296D8F6-ACBD-4321-BCC2-B83E85B4DDD5}"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650" y="3063875"/>
            <a:ext cx="7772400" cy="669925"/>
          </a:xfrm>
        </p:spPr>
        <p:txBody>
          <a:bodyPr rtlCol="0">
            <a:normAutofit fontScale="90000"/>
          </a:bodyPr>
          <a:lstStyle/>
          <a:p>
            <a:pPr eaLnBrk="1" fontAlgn="auto" hangingPunct="1">
              <a:spcAft>
                <a:spcPts val="0"/>
              </a:spcAft>
              <a:defRPr/>
            </a:pPr>
            <a:r>
              <a:rPr dirty="0"/>
              <a:t>Thank You </a:t>
            </a:r>
          </a:p>
        </p:txBody>
      </p:sp>
      <p:sp>
        <p:nvSpPr>
          <p:cNvPr id="34819" name="Rectangle 64"/>
          <p:cNvSpPr>
            <a:spLocks noChangeArrowheads="1"/>
          </p:cNvSpPr>
          <p:nvPr/>
        </p:nvSpPr>
        <p:spPr bwMode="auto">
          <a:xfrm>
            <a:off x="446088" y="5765800"/>
            <a:ext cx="1317625" cy="277813"/>
          </a:xfrm>
          <a:prstGeom prst="rect">
            <a:avLst/>
          </a:prstGeom>
          <a:noFill/>
          <a:ln w="9525">
            <a:noFill/>
            <a:miter lim="800000"/>
            <a:headEnd/>
            <a:tailEnd/>
          </a:ln>
        </p:spPr>
        <p:txBody>
          <a:bodyPr wrap="none" lIns="0" tIns="0" rIns="0" bIns="0">
            <a:spAutoFit/>
          </a:bodyPr>
          <a:lstStyle/>
          <a:p>
            <a:fld id="{563CF498-BAAD-468E-8B35-2E57025261F4}" type="datetime4">
              <a:rPr lang="en-US">
                <a:solidFill>
                  <a:srgbClr val="FFFFFF"/>
                </a:solidFill>
                <a:latin typeface="Myriad Pro"/>
              </a:rPr>
              <a:pPr/>
              <a:t>June 6, 2013</a:t>
            </a:fld>
            <a:endParaRPr lang="en-US">
              <a:solidFill>
                <a:srgbClr val="000000"/>
              </a:solidFill>
              <a:latin typeface="Myriad Pro"/>
            </a:endParaRPr>
          </a:p>
        </p:txBody>
      </p:sp>
      <p:sp>
        <p:nvSpPr>
          <p:cNvPr id="4" name="Rectangle 4"/>
          <p:cNvSpPr>
            <a:spLocks noChangeArrowheads="1"/>
          </p:cNvSpPr>
          <p:nvPr/>
        </p:nvSpPr>
        <p:spPr bwMode="auto">
          <a:xfrm>
            <a:off x="381000" y="3759875"/>
            <a:ext cx="7024688" cy="2031325"/>
          </a:xfrm>
          <a:prstGeom prst="rect">
            <a:avLst/>
          </a:prstGeom>
          <a:noFill/>
          <a:ln w="9525">
            <a:noFill/>
            <a:miter lim="800000"/>
            <a:headEnd/>
            <a:tailEnd/>
          </a:ln>
        </p:spPr>
        <p:txBody>
          <a:bodyPr>
            <a:spAutoFit/>
          </a:bodyPr>
          <a:lstStyle/>
          <a:p>
            <a:r>
              <a:rPr lang="en-US" dirty="0">
                <a:solidFill>
                  <a:srgbClr val="FFFFFF"/>
                </a:solidFill>
                <a:latin typeface="Arial" pitchFamily="34" charset="0"/>
                <a:cs typeface="Arial" pitchFamily="34" charset="0"/>
              </a:rPr>
              <a:t>Thank you for reading the report.</a:t>
            </a:r>
            <a:br>
              <a:rPr lang="en-US" dirty="0">
                <a:solidFill>
                  <a:srgbClr val="FFFFFF"/>
                </a:solidFill>
                <a:latin typeface="Arial" pitchFamily="34" charset="0"/>
                <a:cs typeface="Arial" pitchFamily="34" charset="0"/>
              </a:rPr>
            </a:br>
            <a:r>
              <a:rPr lang="en-US" dirty="0">
                <a:solidFill>
                  <a:srgbClr val="FFFFFF"/>
                </a:solidFill>
                <a:latin typeface="Arial" pitchFamily="34" charset="0"/>
                <a:cs typeface="Arial" pitchFamily="34" charset="0"/>
              </a:rPr>
              <a:t>Was the report useful to you?  Do you need more research? </a:t>
            </a:r>
            <a:br>
              <a:rPr lang="en-US" dirty="0">
                <a:solidFill>
                  <a:srgbClr val="FFFFFF"/>
                </a:solidFill>
                <a:latin typeface="Arial" pitchFamily="34" charset="0"/>
                <a:cs typeface="Arial" pitchFamily="34" charset="0"/>
              </a:rPr>
            </a:br>
            <a:endParaRPr lang="en-US" dirty="0">
              <a:solidFill>
                <a:srgbClr val="FFFFFF"/>
              </a:solidFill>
              <a:latin typeface="Arial" pitchFamily="34" charset="0"/>
              <a:cs typeface="Arial" pitchFamily="34" charset="0"/>
            </a:endParaRPr>
          </a:p>
          <a:p>
            <a:r>
              <a:rPr lang="en-US" dirty="0">
                <a:solidFill>
                  <a:srgbClr val="FFFFFF"/>
                </a:solidFill>
                <a:latin typeface="Arial" pitchFamily="34" charset="0"/>
                <a:cs typeface="Arial" pitchFamily="34" charset="0"/>
              </a:rPr>
              <a:t/>
            </a:r>
            <a:br>
              <a:rPr lang="en-US" dirty="0">
                <a:solidFill>
                  <a:srgbClr val="FFFFFF"/>
                </a:solidFill>
                <a:latin typeface="Arial" pitchFamily="34" charset="0"/>
                <a:cs typeface="Arial" pitchFamily="34" charset="0"/>
              </a:rPr>
            </a:br>
            <a:r>
              <a:rPr lang="en-US" dirty="0">
                <a:solidFill>
                  <a:srgbClr val="FFFFFF"/>
                </a:solidFill>
                <a:latin typeface="Arial" pitchFamily="34" charset="0"/>
                <a:cs typeface="Arial" pitchFamily="34" charset="0"/>
              </a:rPr>
              <a:t>Please send your </a:t>
            </a:r>
            <a:r>
              <a:rPr lang="en-US" dirty="0" smtClean="0">
                <a:solidFill>
                  <a:srgbClr val="FFFFFF"/>
                </a:solidFill>
                <a:latin typeface="Arial" pitchFamily="34" charset="0"/>
                <a:cs typeface="Arial" pitchFamily="34" charset="0"/>
              </a:rPr>
              <a:t>comments/suggestions </a:t>
            </a:r>
            <a:r>
              <a:rPr lang="en-US" dirty="0">
                <a:solidFill>
                  <a:srgbClr val="FFFFFF"/>
                </a:solidFill>
                <a:latin typeface="Arial" pitchFamily="34" charset="0"/>
                <a:cs typeface="Arial" pitchFamily="34" charset="0"/>
              </a:rPr>
              <a:t>to:</a:t>
            </a:r>
          </a:p>
          <a:p>
            <a:r>
              <a:rPr lang="en-US" dirty="0" smtClean="0">
                <a:solidFill>
                  <a:srgbClr val="FFFFFF"/>
                </a:solidFill>
                <a:latin typeface="Arial" pitchFamily="34" charset="0"/>
                <a:cs typeface="Arial" pitchFamily="34" charset="0"/>
                <a:hlinkClick r:id="rId2"/>
              </a:rPr>
              <a:t>rohit5.j@tcs.com</a:t>
            </a:r>
            <a:endParaRPr lang="en-US" dirty="0">
              <a:solidFill>
                <a:srgbClr val="FFFFFF"/>
              </a:solidFill>
              <a:latin typeface="Arial" pitchFamily="34" charset="0"/>
              <a:cs typeface="Arial" pitchFamily="34" charset="0"/>
            </a:endParaRPr>
          </a:p>
          <a:p>
            <a:r>
              <a:rPr lang="en-US" dirty="0" smtClean="0">
                <a:solidFill>
                  <a:srgbClr val="FFFFFF"/>
                </a:solidFill>
                <a:latin typeface="Arial" pitchFamily="34" charset="0"/>
                <a:cs typeface="Arial" pitchFamily="34" charset="0"/>
                <a:hlinkClick r:id="rId3"/>
              </a:rPr>
              <a:t>aditi.royghatak@tcs.com</a:t>
            </a:r>
            <a:endParaRPr lang="en-GB" dirty="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88473" y="28575"/>
            <a:ext cx="6788727" cy="563563"/>
          </a:xfrm>
        </p:spPr>
        <p:txBody>
          <a:bodyPr anchor="t"/>
          <a:lstStyle/>
          <a:p>
            <a:pPr algn="l" eaLnBrk="1" fontAlgn="auto" hangingPunct="1">
              <a:spcBef>
                <a:spcPts val="0"/>
              </a:spcBef>
              <a:spcAft>
                <a:spcPts val="0"/>
              </a:spcAft>
              <a:defRPr/>
            </a:pPr>
            <a:r>
              <a:rPr b="1" kern="0" dirty="0" smtClean="0">
                <a:latin typeface="Arial"/>
                <a:cs typeface="Arial"/>
              </a:rPr>
              <a:t>IBM Hi Tech Evolution</a:t>
            </a:r>
          </a:p>
        </p:txBody>
      </p:sp>
      <p:sp>
        <p:nvSpPr>
          <p:cNvPr id="8" name="Oval 8"/>
          <p:cNvSpPr>
            <a:spLocks noChangeArrowheads="1"/>
          </p:cNvSpPr>
          <p:nvPr/>
        </p:nvSpPr>
        <p:spPr bwMode="auto">
          <a:xfrm>
            <a:off x="269875" y="762000"/>
            <a:ext cx="1177925" cy="684213"/>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flatTx/>
          </a:bodyPr>
          <a:lstStyle/>
          <a:p>
            <a:pPr algn="ctr">
              <a:defRPr/>
            </a:pPr>
            <a:r>
              <a:rPr lang="en-US" sz="1000" b="1" dirty="0" smtClean="0">
                <a:solidFill>
                  <a:schemeClr val="bg1"/>
                </a:solidFill>
                <a:latin typeface="Arial"/>
                <a:cs typeface="Arial"/>
              </a:rPr>
              <a:t>1980s</a:t>
            </a:r>
            <a:endParaRPr lang="en-US" sz="1000" b="1" dirty="0">
              <a:solidFill>
                <a:schemeClr val="bg1"/>
              </a:solidFill>
              <a:latin typeface="Arial"/>
              <a:cs typeface="Arial"/>
            </a:endParaRPr>
          </a:p>
        </p:txBody>
      </p:sp>
      <p:sp>
        <p:nvSpPr>
          <p:cNvPr id="16395" name="AutoShape 9"/>
          <p:cNvSpPr>
            <a:spLocks noChangeArrowheads="1"/>
          </p:cNvSpPr>
          <p:nvPr/>
        </p:nvSpPr>
        <p:spPr bwMode="auto">
          <a:xfrm>
            <a:off x="78971" y="1521645"/>
            <a:ext cx="1579418" cy="5031555"/>
          </a:xfrm>
          <a:prstGeom prst="roundRect">
            <a:avLst>
              <a:gd name="adj" fmla="val 5820"/>
            </a:avLst>
          </a:prstGeom>
          <a:ln>
            <a:headEnd/>
            <a:tailEnd/>
          </a:ln>
        </p:spPr>
        <p:style>
          <a:lnRef idx="2">
            <a:schemeClr val="accent6"/>
          </a:lnRef>
          <a:fillRef idx="1">
            <a:schemeClr val="lt1"/>
          </a:fillRef>
          <a:effectRef idx="0">
            <a:schemeClr val="accent6"/>
          </a:effectRef>
          <a:fontRef idx="minor">
            <a:schemeClr val="dk1"/>
          </a:fontRef>
        </p:style>
        <p:txBody>
          <a:bodyPr lIns="0" tIns="0" rIns="0" bIns="0"/>
          <a:lstStyle/>
          <a:p>
            <a:pPr marL="114300" indent="-114300">
              <a:lnSpc>
                <a:spcPct val="105000"/>
              </a:lnSpc>
              <a:spcBef>
                <a:spcPct val="20000"/>
              </a:spcBef>
              <a:buFontTx/>
              <a:buChar char="•"/>
              <a:defRPr/>
            </a:pPr>
            <a:r>
              <a:rPr lang="en-US" sz="1000" dirty="0" smtClean="0">
                <a:latin typeface="Arial"/>
                <a:cs typeface="Arial"/>
              </a:rPr>
              <a:t>1983: First foray into High Tech sector, by means of  partnership arrangements through equity acquisitions in firms providing technology &amp; marketing expertise; IBM acquired 12% stake in chip manufacturer Intel for $ 250 million. </a:t>
            </a:r>
          </a:p>
          <a:p>
            <a:pPr marL="114300" indent="-114300">
              <a:lnSpc>
                <a:spcPct val="105000"/>
              </a:lnSpc>
              <a:spcBef>
                <a:spcPct val="20000"/>
              </a:spcBef>
              <a:buFontTx/>
              <a:buChar char="•"/>
              <a:defRPr/>
            </a:pPr>
            <a:r>
              <a:rPr lang="en-US" sz="1000" dirty="0" smtClean="0">
                <a:latin typeface="Arial"/>
                <a:cs typeface="Arial"/>
              </a:rPr>
              <a:t>1989: Ventured into production of semiconductors by forming alliance with Motorola for R&amp;D in semiconductor production technology.</a:t>
            </a:r>
          </a:p>
          <a:p>
            <a:pPr marL="114300" indent="-114300">
              <a:lnSpc>
                <a:spcPct val="105000"/>
              </a:lnSpc>
              <a:spcBef>
                <a:spcPct val="20000"/>
              </a:spcBef>
              <a:buClr>
                <a:srgbClr val="4E84C4"/>
              </a:buClr>
              <a:buFontTx/>
              <a:buChar char="•"/>
              <a:defRPr/>
            </a:pPr>
            <a:endParaRPr lang="en-US" sz="1000" dirty="0">
              <a:latin typeface="Arial"/>
              <a:cs typeface="Arial"/>
            </a:endParaRPr>
          </a:p>
        </p:txBody>
      </p:sp>
      <p:sp>
        <p:nvSpPr>
          <p:cNvPr id="16399" name="AutoShape 11"/>
          <p:cNvSpPr>
            <a:spLocks noChangeArrowheads="1"/>
          </p:cNvSpPr>
          <p:nvPr/>
        </p:nvSpPr>
        <p:spPr bwMode="auto">
          <a:xfrm>
            <a:off x="1752600" y="1524000"/>
            <a:ext cx="1737360" cy="5029200"/>
          </a:xfrm>
          <a:prstGeom prst="roundRect">
            <a:avLst>
              <a:gd name="adj" fmla="val 7487"/>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lstStyle/>
          <a:p>
            <a:pPr marL="114300" indent="-114300">
              <a:lnSpc>
                <a:spcPct val="105000"/>
              </a:lnSpc>
              <a:spcBef>
                <a:spcPct val="20000"/>
              </a:spcBef>
              <a:buFont typeface="Arial" pitchFamily="34" charset="0"/>
              <a:buChar char="•"/>
              <a:defRPr/>
            </a:pPr>
            <a:r>
              <a:rPr lang="en-US" sz="1000" dirty="0" smtClean="0">
                <a:latin typeface="Arial"/>
                <a:cs typeface="Arial"/>
              </a:rPr>
              <a:t>1990: Powerhouse in semiconductor technology, spending huge sums on R&amp;D to build chips for its own computer designs. </a:t>
            </a:r>
          </a:p>
          <a:p>
            <a:pPr marL="114300" indent="-114300">
              <a:lnSpc>
                <a:spcPct val="105000"/>
              </a:lnSpc>
              <a:spcBef>
                <a:spcPct val="20000"/>
              </a:spcBef>
              <a:buFont typeface="Arial" pitchFamily="34" charset="0"/>
              <a:buChar char="•"/>
              <a:defRPr/>
            </a:pPr>
            <a:r>
              <a:rPr lang="en-US" sz="1000" dirty="0" smtClean="0">
                <a:latin typeface="Arial"/>
                <a:cs typeface="Arial"/>
              </a:rPr>
              <a:t>1992: Strengthened its position in semiconductor sector by forming joint development program with Apple and Motorola.</a:t>
            </a:r>
          </a:p>
          <a:p>
            <a:pPr marL="114300" indent="-114300">
              <a:lnSpc>
                <a:spcPct val="105000"/>
              </a:lnSpc>
              <a:spcBef>
                <a:spcPct val="20000"/>
              </a:spcBef>
              <a:buFont typeface="Arial" pitchFamily="34" charset="0"/>
              <a:buChar char="•"/>
              <a:defRPr/>
            </a:pPr>
            <a:r>
              <a:rPr lang="en-US" sz="1000" dirty="0" smtClean="0">
                <a:latin typeface="Arial"/>
                <a:cs typeface="Arial"/>
              </a:rPr>
              <a:t>1994: Signed alliance with Unisys under which, IBM designed the chips. Same year, IBM signed an OEM contract with chip manufacturer Cyrix .</a:t>
            </a:r>
          </a:p>
          <a:p>
            <a:pPr marL="114300" indent="-114300">
              <a:lnSpc>
                <a:spcPct val="105000"/>
              </a:lnSpc>
              <a:spcBef>
                <a:spcPct val="20000"/>
              </a:spcBef>
              <a:buFont typeface="Arial" pitchFamily="34" charset="0"/>
              <a:buChar char="•"/>
              <a:defRPr/>
            </a:pPr>
            <a:r>
              <a:rPr lang="en-US" sz="1000" dirty="0" smtClean="0">
                <a:latin typeface="Arial"/>
                <a:cs typeface="Arial"/>
              </a:rPr>
              <a:t>1996: First major deal in High Tech, signed $ 50 million, 5-year, outsourcing contract with LSI Logic to manage datacenter, network operations</a:t>
            </a:r>
            <a:endParaRPr lang="en-US" sz="1000" dirty="0">
              <a:latin typeface="Arial"/>
              <a:cs typeface="Arial"/>
            </a:endParaRPr>
          </a:p>
        </p:txBody>
      </p:sp>
      <p:sp>
        <p:nvSpPr>
          <p:cNvPr id="19" name="Oval 8"/>
          <p:cNvSpPr>
            <a:spLocks noChangeArrowheads="1"/>
          </p:cNvSpPr>
          <p:nvPr/>
        </p:nvSpPr>
        <p:spPr bwMode="auto">
          <a:xfrm>
            <a:off x="2098675" y="762000"/>
            <a:ext cx="1177925" cy="684213"/>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flatTx/>
          </a:bodyPr>
          <a:lstStyle/>
          <a:p>
            <a:pPr algn="ctr">
              <a:defRPr/>
            </a:pPr>
            <a:r>
              <a:rPr lang="en-US" sz="1000" b="1" dirty="0" smtClean="0">
                <a:solidFill>
                  <a:schemeClr val="bg1"/>
                </a:solidFill>
                <a:latin typeface="Arial"/>
                <a:cs typeface="Arial"/>
              </a:rPr>
              <a:t>1990s</a:t>
            </a:r>
            <a:endParaRPr lang="en-US" sz="1000" b="1" dirty="0">
              <a:solidFill>
                <a:schemeClr val="bg1"/>
              </a:solidFill>
              <a:latin typeface="Arial"/>
              <a:cs typeface="Arial"/>
            </a:endParaRPr>
          </a:p>
        </p:txBody>
      </p:sp>
      <p:sp>
        <p:nvSpPr>
          <p:cNvPr id="21" name="Oval 8"/>
          <p:cNvSpPr>
            <a:spLocks noChangeArrowheads="1"/>
          </p:cNvSpPr>
          <p:nvPr/>
        </p:nvSpPr>
        <p:spPr bwMode="auto">
          <a:xfrm>
            <a:off x="3927475" y="763587"/>
            <a:ext cx="1177925" cy="68421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flatTx/>
          </a:bodyPr>
          <a:lstStyle/>
          <a:p>
            <a:pPr algn="ctr">
              <a:defRPr/>
            </a:pPr>
            <a:r>
              <a:rPr lang="en-US" sz="1000" b="1" dirty="0" smtClean="0">
                <a:solidFill>
                  <a:schemeClr val="bg1"/>
                </a:solidFill>
                <a:latin typeface="Arial"/>
                <a:cs typeface="Arial"/>
              </a:rPr>
              <a:t>2000-2005</a:t>
            </a:r>
          </a:p>
        </p:txBody>
      </p:sp>
      <p:sp>
        <p:nvSpPr>
          <p:cNvPr id="22" name="Oval 8"/>
          <p:cNvSpPr>
            <a:spLocks noChangeArrowheads="1"/>
          </p:cNvSpPr>
          <p:nvPr/>
        </p:nvSpPr>
        <p:spPr bwMode="auto">
          <a:xfrm>
            <a:off x="5715000" y="762000"/>
            <a:ext cx="1177925" cy="684213"/>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flatTx/>
          </a:bodyPr>
          <a:lstStyle/>
          <a:p>
            <a:pPr algn="ctr">
              <a:defRPr/>
            </a:pPr>
            <a:r>
              <a:rPr lang="en-US" sz="1000" b="1" dirty="0" smtClean="0">
                <a:solidFill>
                  <a:schemeClr val="bg1"/>
                </a:solidFill>
                <a:latin typeface="Arial"/>
                <a:cs typeface="Arial"/>
              </a:rPr>
              <a:t>2006-2009</a:t>
            </a:r>
          </a:p>
        </p:txBody>
      </p:sp>
      <p:sp>
        <p:nvSpPr>
          <p:cNvPr id="14" name="Oval 8"/>
          <p:cNvSpPr>
            <a:spLocks noChangeArrowheads="1"/>
          </p:cNvSpPr>
          <p:nvPr/>
        </p:nvSpPr>
        <p:spPr bwMode="auto">
          <a:xfrm>
            <a:off x="7585075" y="762000"/>
            <a:ext cx="1177925" cy="684213"/>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flatTx/>
          </a:bodyPr>
          <a:lstStyle/>
          <a:p>
            <a:pPr algn="ctr">
              <a:defRPr/>
            </a:pPr>
            <a:r>
              <a:rPr lang="en-US" sz="1000" b="1" dirty="0" smtClean="0">
                <a:solidFill>
                  <a:schemeClr val="bg1"/>
                </a:solidFill>
                <a:latin typeface="Arial"/>
                <a:cs typeface="Arial"/>
              </a:rPr>
              <a:t>2010-2013</a:t>
            </a:r>
            <a:endParaRPr lang="en-US" sz="1000" b="1" dirty="0">
              <a:solidFill>
                <a:schemeClr val="bg1"/>
              </a:solidFill>
              <a:latin typeface="Arial"/>
              <a:cs typeface="Arial"/>
            </a:endParaRPr>
          </a:p>
        </p:txBody>
      </p:sp>
      <p:sp>
        <p:nvSpPr>
          <p:cNvPr id="17" name="AutoShape 9"/>
          <p:cNvSpPr>
            <a:spLocks noChangeArrowheads="1"/>
          </p:cNvSpPr>
          <p:nvPr/>
        </p:nvSpPr>
        <p:spPr bwMode="auto">
          <a:xfrm>
            <a:off x="3581400" y="1524000"/>
            <a:ext cx="1737360" cy="5029200"/>
          </a:xfrm>
          <a:prstGeom prst="roundRect">
            <a:avLst>
              <a:gd name="adj" fmla="val 5820"/>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lstStyle/>
          <a:p>
            <a:pPr marL="114300" indent="-114300">
              <a:lnSpc>
                <a:spcPct val="105000"/>
              </a:lnSpc>
              <a:spcBef>
                <a:spcPct val="20000"/>
              </a:spcBef>
              <a:buFontTx/>
              <a:buChar char="•"/>
              <a:defRPr/>
            </a:pPr>
            <a:r>
              <a:rPr lang="en-US" sz="1000" dirty="0" smtClean="0">
                <a:latin typeface="Arial"/>
                <a:cs typeface="Arial"/>
              </a:rPr>
              <a:t>2002: 10-year, $ 1.8 billion IT infrastructure services agreement with Solectron. Same year, IBM Japan, and Sharp signed basic agreement to form a jointly held company to develop ERP and SCM solutions, and for Sharp to outsource its IT needs to IBM.  Also, same year IBM signed an alliance with Hitachi Ltd. to combine various hard disk drive operations to develop storage services. </a:t>
            </a:r>
          </a:p>
          <a:p>
            <a:pPr marL="114300" indent="-114300">
              <a:lnSpc>
                <a:spcPct val="105000"/>
              </a:lnSpc>
              <a:spcBef>
                <a:spcPct val="20000"/>
              </a:spcBef>
              <a:buFontTx/>
              <a:buChar char="•"/>
              <a:defRPr/>
            </a:pPr>
            <a:r>
              <a:rPr lang="en-US" sz="1000" dirty="0" smtClean="0">
                <a:latin typeface="Arial"/>
                <a:cs typeface="Arial"/>
              </a:rPr>
              <a:t>2003: Struck a strategic deal with Nokia to provide the latter with System Integration services for Nokia’s WLAN.</a:t>
            </a:r>
          </a:p>
          <a:p>
            <a:pPr marL="114300" indent="-114300">
              <a:lnSpc>
                <a:spcPct val="105000"/>
              </a:lnSpc>
              <a:spcBef>
                <a:spcPct val="20000"/>
              </a:spcBef>
              <a:buFontTx/>
              <a:buChar char="•"/>
              <a:defRPr/>
            </a:pPr>
            <a:r>
              <a:rPr lang="en-US" sz="1000" dirty="0" smtClean="0">
                <a:latin typeface="Arial"/>
                <a:cs typeface="Arial"/>
              </a:rPr>
              <a:t>2005: IBM Korea signed an ISO  agreement with KEC Corporation to manage its IT IS, ERP</a:t>
            </a:r>
            <a:endParaRPr lang="en-US" sz="1000" dirty="0">
              <a:latin typeface="Arial"/>
              <a:cs typeface="Arial"/>
            </a:endParaRPr>
          </a:p>
        </p:txBody>
      </p:sp>
      <p:sp>
        <p:nvSpPr>
          <p:cNvPr id="23" name="AutoShape 9"/>
          <p:cNvSpPr>
            <a:spLocks noChangeArrowheads="1"/>
          </p:cNvSpPr>
          <p:nvPr/>
        </p:nvSpPr>
        <p:spPr bwMode="auto">
          <a:xfrm>
            <a:off x="5410200" y="1524000"/>
            <a:ext cx="1828800" cy="5029200"/>
          </a:xfrm>
          <a:prstGeom prst="roundRect">
            <a:avLst>
              <a:gd name="adj" fmla="val 5820"/>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lstStyle/>
          <a:p>
            <a:pPr marL="114300" indent="-114300">
              <a:lnSpc>
                <a:spcPct val="105000"/>
              </a:lnSpc>
              <a:spcBef>
                <a:spcPct val="20000"/>
              </a:spcBef>
              <a:buFontTx/>
              <a:buChar char="•"/>
              <a:defRPr/>
            </a:pPr>
            <a:r>
              <a:rPr lang="en-US" sz="1000" dirty="0" smtClean="0">
                <a:latin typeface="Arial"/>
                <a:cs typeface="Arial"/>
              </a:rPr>
              <a:t>2007: Signed agreement with Semiconductor Manufacturing International Corporation to license 45-nanometer bulk CMOS technology to SMIC.</a:t>
            </a:r>
          </a:p>
          <a:p>
            <a:pPr marL="114300" indent="-114300">
              <a:lnSpc>
                <a:spcPct val="105000"/>
              </a:lnSpc>
              <a:spcBef>
                <a:spcPct val="20000"/>
              </a:spcBef>
              <a:buFontTx/>
              <a:buChar char="•"/>
              <a:defRPr/>
            </a:pPr>
            <a:r>
              <a:rPr lang="en-US" sz="1000" dirty="0" smtClean="0">
                <a:latin typeface="Arial"/>
                <a:cs typeface="Arial"/>
              </a:rPr>
              <a:t>2008: IBM along with Mitsubishi Electric and ILS Technology delivered SOA solution specifically designed for automotive manufacturing. Acquired </a:t>
            </a:r>
            <a:r>
              <a:rPr lang="en-US" sz="1000" dirty="0" err="1" smtClean="0">
                <a:latin typeface="Arial"/>
                <a:cs typeface="Arial"/>
              </a:rPr>
              <a:t>Telelogic</a:t>
            </a:r>
            <a:r>
              <a:rPr lang="en-US" sz="1000" dirty="0" smtClean="0">
                <a:latin typeface="Arial"/>
                <a:cs typeface="Arial"/>
              </a:rPr>
              <a:t>  strengthening its position in aerospace &amp; defense and automotive industries. Rolled out its new offerings in Service management. </a:t>
            </a:r>
            <a:r>
              <a:rPr lang="en-US" sz="1000" dirty="0" err="1" smtClean="0">
                <a:latin typeface="Arial"/>
                <a:cs typeface="Arial"/>
              </a:rPr>
              <a:t>Effigent</a:t>
            </a:r>
            <a:r>
              <a:rPr lang="en-US" sz="1000" dirty="0" smtClean="0">
                <a:latin typeface="Arial"/>
                <a:cs typeface="Arial"/>
              </a:rPr>
              <a:t> and formed OEM agreement under which </a:t>
            </a:r>
            <a:r>
              <a:rPr lang="en-US" sz="1000" dirty="0" err="1" smtClean="0">
                <a:latin typeface="Arial"/>
                <a:cs typeface="Arial"/>
              </a:rPr>
              <a:t>Effigent</a:t>
            </a:r>
            <a:r>
              <a:rPr lang="en-US" sz="1000" dirty="0" smtClean="0">
                <a:latin typeface="Arial"/>
                <a:cs typeface="Arial"/>
              </a:rPr>
              <a:t> created CDP4Mac, an Apple OS X version of IBM Tivoli Continuous Data Protection for Files software. </a:t>
            </a:r>
          </a:p>
          <a:p>
            <a:pPr marL="114300" indent="-114300">
              <a:lnSpc>
                <a:spcPct val="105000"/>
              </a:lnSpc>
              <a:spcBef>
                <a:spcPct val="20000"/>
              </a:spcBef>
              <a:buFontTx/>
              <a:buChar char="•"/>
              <a:defRPr/>
            </a:pPr>
            <a:r>
              <a:rPr lang="en-US" sz="1000" dirty="0" smtClean="0">
                <a:latin typeface="Arial"/>
                <a:cs typeface="Arial"/>
              </a:rPr>
              <a:t>2009: Signed 7 year, $11.3 million BPO services agreement with Lam Research Corporation,</a:t>
            </a:r>
          </a:p>
        </p:txBody>
      </p:sp>
      <p:sp>
        <p:nvSpPr>
          <p:cNvPr id="24" name="AutoShape 9"/>
          <p:cNvSpPr>
            <a:spLocks noChangeArrowheads="1"/>
          </p:cNvSpPr>
          <p:nvPr/>
        </p:nvSpPr>
        <p:spPr bwMode="auto">
          <a:xfrm>
            <a:off x="7344696" y="1524000"/>
            <a:ext cx="1737360" cy="5029200"/>
          </a:xfrm>
          <a:prstGeom prst="roundRect">
            <a:avLst>
              <a:gd name="adj" fmla="val 5820"/>
            </a:avLst>
          </a:prstGeom>
          <a:ln>
            <a:headEnd/>
            <a:tailEnd/>
          </a:ln>
        </p:spPr>
        <p:style>
          <a:lnRef idx="2">
            <a:schemeClr val="accent3"/>
          </a:lnRef>
          <a:fillRef idx="1">
            <a:schemeClr val="lt1"/>
          </a:fillRef>
          <a:effectRef idx="0">
            <a:schemeClr val="accent3"/>
          </a:effectRef>
          <a:fontRef idx="minor">
            <a:schemeClr val="dk1"/>
          </a:fontRef>
        </p:style>
        <p:txBody>
          <a:bodyPr lIns="0" tIns="0" rIns="0" bIns="0"/>
          <a:lstStyle/>
          <a:p>
            <a:pPr marL="114300" indent="-114300">
              <a:lnSpc>
                <a:spcPct val="105000"/>
              </a:lnSpc>
              <a:spcBef>
                <a:spcPct val="20000"/>
              </a:spcBef>
              <a:buFontTx/>
              <a:buChar char="•"/>
              <a:defRPr/>
            </a:pPr>
            <a:r>
              <a:rPr lang="en-US" sz="1000" dirty="0" smtClean="0">
                <a:latin typeface="Arial"/>
                <a:cs typeface="Arial"/>
              </a:rPr>
              <a:t>2010: IBM acquired Lombardi, a privately held software company based in Austin, Texas.</a:t>
            </a:r>
          </a:p>
          <a:p>
            <a:pPr marL="114300" indent="-114300">
              <a:lnSpc>
                <a:spcPct val="105000"/>
              </a:lnSpc>
              <a:spcBef>
                <a:spcPct val="20000"/>
              </a:spcBef>
              <a:buFontTx/>
              <a:buChar char="•"/>
              <a:defRPr/>
            </a:pPr>
            <a:r>
              <a:rPr lang="en-US" sz="1000" dirty="0" smtClean="0">
                <a:latin typeface="Arial"/>
                <a:cs typeface="Arial"/>
              </a:rPr>
              <a:t>2011: Deal worth 35 million Euro 3 base years contract with  DB </a:t>
            </a:r>
            <a:r>
              <a:rPr lang="en-US" sz="1000" dirty="0" err="1" smtClean="0">
                <a:latin typeface="Arial"/>
                <a:cs typeface="Arial"/>
              </a:rPr>
              <a:t>Systel</a:t>
            </a:r>
            <a:r>
              <a:rPr lang="en-US" sz="1000" dirty="0" smtClean="0">
                <a:latin typeface="Arial"/>
                <a:cs typeface="Arial"/>
              </a:rPr>
              <a:t> with an option to  extend for 4 more years. Contract worth 17 million dollar for 2 year  with  German Company Darmstadt data center DARZ </a:t>
            </a:r>
          </a:p>
          <a:p>
            <a:pPr marL="114300" indent="-114300">
              <a:lnSpc>
                <a:spcPct val="105000"/>
              </a:lnSpc>
              <a:spcBef>
                <a:spcPct val="20000"/>
              </a:spcBef>
              <a:buFontTx/>
              <a:buChar char="•"/>
              <a:defRPr/>
            </a:pPr>
            <a:r>
              <a:rPr lang="en-US" sz="1000" dirty="0" smtClean="0">
                <a:latin typeface="Arial"/>
                <a:cs typeface="Arial"/>
              </a:rPr>
              <a:t>2013: IBM </a:t>
            </a:r>
            <a:r>
              <a:rPr lang="en-US" sz="1000" dirty="0">
                <a:latin typeface="Arial"/>
                <a:cs typeface="Arial"/>
              </a:rPr>
              <a:t>introduced the fifth generation of semiconductor technology specialized for high performance communications. The company’s latest silicon-germanium (SiGe) chip-making process is designed to enable ever-increasing amounts of data to flow through network backbones in applications such as Wi-Fi, LTE cellular, wireless backhaul and high speed optical </a:t>
            </a:r>
            <a:r>
              <a:rPr lang="en-US" sz="1000" dirty="0" smtClean="0">
                <a:latin typeface="Arial"/>
                <a:cs typeface="Arial"/>
              </a:rPr>
              <a:t>communications.</a:t>
            </a:r>
          </a:p>
        </p:txBody>
      </p:sp>
      <p:sp>
        <p:nvSpPr>
          <p:cNvPr id="20" name="Slide Number Placeholder 19"/>
          <p:cNvSpPr>
            <a:spLocks noGrp="1"/>
          </p:cNvSpPr>
          <p:nvPr>
            <p:ph type="sldNum" sz="quarter" idx="11"/>
          </p:nvPr>
        </p:nvSpPr>
        <p:spPr/>
        <p:txBody>
          <a:bodyPr/>
          <a:lstStyle/>
          <a:p>
            <a:pPr>
              <a:defRPr/>
            </a:pPr>
            <a:fld id="{B0ED6E6B-E64A-49CD-89B9-42CB8FBB3BA1}" type="slidenum">
              <a:rPr lang="en-US" sz="1000" smtClean="0">
                <a:latin typeface="Arial"/>
                <a:cs typeface="Arial"/>
              </a:rPr>
              <a:pPr>
                <a:defRPr/>
              </a:pPr>
              <a:t>4</a:t>
            </a:fld>
            <a:endParaRPr lang="en-US" sz="1000" dirty="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 Financials - Revenue Analysis</a:t>
            </a:r>
          </a:p>
        </p:txBody>
      </p:sp>
      <p:pic>
        <p:nvPicPr>
          <p:cNvPr id="3" name="Picture 2" descr="Screen Shot 2013-06-05 at 15.46.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0448"/>
            <a:ext cx="9144000" cy="6177552"/>
          </a:xfrm>
          <a:prstGeom prst="rect">
            <a:avLst/>
          </a:prstGeom>
        </p:spPr>
      </p:pic>
    </p:spTree>
    <p:extLst>
      <p:ext uri="{BB962C8B-B14F-4D97-AF65-F5344CB8AC3E}">
        <p14:creationId xmlns:p14="http://schemas.microsoft.com/office/powerpoint/2010/main" val="1733166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847725" y="28575"/>
            <a:ext cx="7467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1"/>
                </a:solidFill>
                <a:effectLst/>
                <a:uLnTx/>
                <a:uFillTx/>
                <a:latin typeface="Myriad Pro" pitchFamily="34" charset="0"/>
                <a:ea typeface="+mj-ea"/>
                <a:cs typeface="+mj-cs"/>
              </a:rPr>
              <a:t>Contract Analysis: Contracts</a:t>
            </a:r>
            <a:r>
              <a:rPr kumimoji="0" lang="en-US" sz="1800" b="1" i="0" u="none" strike="noStrike" kern="0" cap="none" spc="0" normalizeH="0" noProof="0" dirty="0" smtClean="0">
                <a:ln>
                  <a:noFill/>
                </a:ln>
                <a:solidFill>
                  <a:schemeClr val="bg1"/>
                </a:solidFill>
                <a:effectLst/>
                <a:uLnTx/>
                <a:uFillTx/>
                <a:latin typeface="Myriad Pro" pitchFamily="34" charset="0"/>
                <a:ea typeface="+mj-ea"/>
                <a:cs typeface="+mj-cs"/>
              </a:rPr>
              <a:t> Expiring in 2013</a:t>
            </a:r>
            <a:endParaRPr kumimoji="0" lang="en-US" sz="1800" b="1" i="0" u="none" strike="noStrike" kern="0" cap="none" spc="0" normalizeH="0" baseline="0" noProof="0" dirty="0" smtClean="0">
              <a:ln>
                <a:noFill/>
              </a:ln>
              <a:solidFill>
                <a:schemeClr val="bg1"/>
              </a:solidFill>
              <a:effectLst/>
              <a:uLnTx/>
              <a:uFillTx/>
              <a:latin typeface="Myriad Pro" pitchFamily="34" charset="0"/>
              <a:ea typeface="+mj-ea"/>
              <a:cs typeface="+mj-cs"/>
            </a:endParaRPr>
          </a:p>
        </p:txBody>
      </p:sp>
      <p:graphicFrame>
        <p:nvGraphicFramePr>
          <p:cNvPr id="13" name="Table 12"/>
          <p:cNvGraphicFramePr>
            <a:graphicFrameLocks noGrp="1"/>
          </p:cNvGraphicFramePr>
          <p:nvPr>
            <p:extLst>
              <p:ext uri="{D42A27DB-BD31-4B8C-83A1-F6EECF244321}">
                <p14:modId xmlns:p14="http://schemas.microsoft.com/office/powerpoint/2010/main" val="1411403296"/>
              </p:ext>
            </p:extLst>
          </p:nvPr>
        </p:nvGraphicFramePr>
        <p:xfrm>
          <a:off x="76199" y="762000"/>
          <a:ext cx="8915401" cy="5334003"/>
        </p:xfrm>
        <a:graphic>
          <a:graphicData uri="http://schemas.openxmlformats.org/drawingml/2006/table">
            <a:tbl>
              <a:tblPr firstRow="1" bandRow="1">
                <a:tableStyleId>{5C22544A-7EE6-4342-B048-85BDC9FD1C3A}</a:tableStyleId>
              </a:tblPr>
              <a:tblGrid>
                <a:gridCol w="1861459"/>
                <a:gridCol w="1861458"/>
                <a:gridCol w="2351314"/>
                <a:gridCol w="1567542"/>
                <a:gridCol w="1273628"/>
              </a:tblGrid>
              <a:tr h="358215">
                <a:tc>
                  <a:txBody>
                    <a:bodyPr/>
                    <a:lstStyle/>
                    <a:p>
                      <a:pPr algn="ctr" fontAlgn="b"/>
                      <a:r>
                        <a:rPr lang="en-US" sz="1100" u="none" strike="noStrike" dirty="0">
                          <a:effectLst/>
                          <a:latin typeface="Arial"/>
                          <a:cs typeface="Arial"/>
                        </a:rPr>
                        <a:t>Customer Name</a:t>
                      </a:r>
                      <a:endParaRPr lang="en-US" sz="1100" b="1" i="0" u="none" strike="noStrike" dirty="0">
                        <a:effectLst/>
                        <a:latin typeface="Arial"/>
                        <a:cs typeface="Arial"/>
                      </a:endParaRPr>
                    </a:p>
                  </a:txBody>
                  <a:tcPr marL="12700" marR="12700" marT="12700" marB="0" anchor="ctr"/>
                </a:tc>
                <a:tc>
                  <a:txBody>
                    <a:bodyPr/>
                    <a:lstStyle/>
                    <a:p>
                      <a:pPr algn="ctr" fontAlgn="b"/>
                      <a:r>
                        <a:rPr lang="en-US" sz="1100" u="none" strike="noStrike" dirty="0">
                          <a:effectLst/>
                          <a:latin typeface="Arial"/>
                          <a:cs typeface="Arial"/>
                        </a:rPr>
                        <a:t>Customer Sub Industry</a:t>
                      </a:r>
                      <a:endParaRPr lang="en-US" sz="1100" b="1" i="0" u="none" strike="noStrike" dirty="0">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Geographic Scope Region</a:t>
                      </a:r>
                      <a:endParaRPr lang="en-US" sz="1100" b="1"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Engagement Type</a:t>
                      </a:r>
                      <a:endParaRPr lang="en-US" sz="1100" b="1" i="0" u="none" strike="noStrike">
                        <a:effectLst/>
                        <a:latin typeface="Arial"/>
                        <a:cs typeface="Arial"/>
                      </a:endParaRPr>
                    </a:p>
                  </a:txBody>
                  <a:tcPr marL="12700" marR="12700" marT="12700" marB="0" anchor="ctr"/>
                </a:tc>
                <a:tc>
                  <a:txBody>
                    <a:bodyPr/>
                    <a:lstStyle/>
                    <a:p>
                      <a:pPr algn="ctr" fontAlgn="b"/>
                      <a:r>
                        <a:rPr lang="en-US" sz="1100" u="none" strike="noStrike" dirty="0">
                          <a:effectLst/>
                          <a:latin typeface="Arial"/>
                          <a:cs typeface="Arial"/>
                        </a:rPr>
                        <a:t>Contract Value (Base) (in </a:t>
                      </a:r>
                      <a:r>
                        <a:rPr lang="en-US" sz="1100" u="none" strike="noStrike" dirty="0" smtClean="0">
                          <a:effectLst/>
                          <a:latin typeface="Arial"/>
                          <a:cs typeface="Arial"/>
                        </a:rPr>
                        <a:t>USD)</a:t>
                      </a:r>
                      <a:endParaRPr lang="en-US" sz="1100" b="1" i="0" u="none" strike="noStrike" dirty="0">
                        <a:effectLst/>
                        <a:latin typeface="Arial"/>
                        <a:cs typeface="Arial"/>
                      </a:endParaRPr>
                    </a:p>
                  </a:txBody>
                  <a:tcPr marL="12700" marR="12700" marT="12700" marB="0" anchor="ctr"/>
                </a:tc>
              </a:tr>
              <a:tr h="358215">
                <a:tc>
                  <a:txBody>
                    <a:bodyPr/>
                    <a:lstStyle/>
                    <a:p>
                      <a:pPr algn="ctr" fontAlgn="b"/>
                      <a:r>
                        <a:rPr lang="en-US" sz="1100" u="none" strike="noStrike">
                          <a:effectLst/>
                          <a:latin typeface="Arial"/>
                          <a:cs typeface="Arial"/>
                        </a:rPr>
                        <a:t>ISH Tecnologia S/A. (ISH Tecnologia Ltda)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Computer Programming and Data Processing Services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Latin America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Systems Integration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1,823,591</a:t>
                      </a:r>
                      <a:endParaRPr lang="en-US" sz="1100" b="0" i="0" u="none" strike="noStrike">
                        <a:effectLst/>
                        <a:latin typeface="Arial"/>
                        <a:cs typeface="Arial"/>
                      </a:endParaRPr>
                    </a:p>
                  </a:txBody>
                  <a:tcPr marL="12700" marR="12700" marT="12700" marB="0" anchor="ctr"/>
                </a:tc>
              </a:tr>
              <a:tr h="875927">
                <a:tc>
                  <a:txBody>
                    <a:bodyPr/>
                    <a:lstStyle/>
                    <a:p>
                      <a:pPr algn="ctr" fontAlgn="b"/>
                      <a:r>
                        <a:rPr lang="en-US" sz="1100" u="none" strike="noStrike">
                          <a:effectLst/>
                          <a:latin typeface="Arial"/>
                          <a:cs typeface="Arial"/>
                        </a:rPr>
                        <a:t>Center for Information Processing and Information Technology (Zentrum fur Informationsverarbeitung und Informationstechnik - ZIVIT)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Computer Programming and Data Processing Services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Western Europe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Deploy and Support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3,077,235</a:t>
                      </a:r>
                      <a:endParaRPr lang="en-US" sz="1100" b="0" i="0" u="none" strike="noStrike">
                        <a:effectLst/>
                        <a:latin typeface="Arial"/>
                        <a:cs typeface="Arial"/>
                      </a:endParaRPr>
                    </a:p>
                  </a:txBody>
                  <a:tcPr marL="12700" marR="12700" marT="12700" marB="0" anchor="ctr"/>
                </a:tc>
              </a:tr>
              <a:tr h="358215">
                <a:tc>
                  <a:txBody>
                    <a:bodyPr/>
                    <a:lstStyle/>
                    <a:p>
                      <a:pPr algn="ctr" fontAlgn="b"/>
                      <a:r>
                        <a:rPr lang="en-US" sz="1100" u="none" strike="noStrike">
                          <a:effectLst/>
                          <a:latin typeface="Arial"/>
                          <a:cs typeface="Arial"/>
                        </a:rPr>
                        <a:t>PCCW Solutions Limited</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Computer Programming and Data Processing Services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Asia Pacific excluding Japan (APEJ)</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Systems Integration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206,124</a:t>
                      </a:r>
                      <a:endParaRPr lang="en-US" sz="1100" b="0" i="0" u="none" strike="noStrike">
                        <a:effectLst/>
                        <a:latin typeface="Arial"/>
                        <a:cs typeface="Arial"/>
                      </a:endParaRPr>
                    </a:p>
                  </a:txBody>
                  <a:tcPr marL="12700" marR="12700" marT="12700" marB="0" anchor="ctr"/>
                </a:tc>
              </a:tr>
              <a:tr h="358215">
                <a:tc>
                  <a:txBody>
                    <a:bodyPr/>
                    <a:lstStyle/>
                    <a:p>
                      <a:pPr algn="ctr" fontAlgn="b"/>
                      <a:r>
                        <a:rPr lang="en-US" sz="1100" u="none" strike="noStrike">
                          <a:effectLst/>
                          <a:latin typeface="Arial"/>
                          <a:cs typeface="Arial"/>
                        </a:rPr>
                        <a:t>Arek Oy</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Computer Programming and Data Processing Services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Western Europe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6,038,812</a:t>
                      </a:r>
                      <a:endParaRPr lang="en-US" sz="1100" b="0" i="0" u="none" strike="noStrike">
                        <a:effectLst/>
                        <a:latin typeface="Arial"/>
                        <a:cs typeface="Arial"/>
                      </a:endParaRPr>
                    </a:p>
                  </a:txBody>
                  <a:tcPr marL="12700" marR="12700" marT="12700" marB="0" anchor="ctr"/>
                </a:tc>
              </a:tr>
              <a:tr h="530785">
                <a:tc>
                  <a:txBody>
                    <a:bodyPr/>
                    <a:lstStyle/>
                    <a:p>
                      <a:pPr algn="ctr" fontAlgn="b"/>
                      <a:r>
                        <a:rPr lang="en-US" sz="1100" u="none" strike="noStrike">
                          <a:effectLst/>
                          <a:latin typeface="Arial"/>
                          <a:cs typeface="Arial"/>
                        </a:rPr>
                        <a:t>Darmstadt data center DARZ (Darmstadter Rechenzentrum)</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Computer Programming and Data Processing Services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Western Europe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Systems Integration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17,261,220</a:t>
                      </a:r>
                      <a:endParaRPr lang="en-US" sz="1100" b="0" i="0" u="none" strike="noStrike">
                        <a:effectLst/>
                        <a:latin typeface="Arial"/>
                        <a:cs typeface="Arial"/>
                      </a:endParaRPr>
                    </a:p>
                  </a:txBody>
                  <a:tcPr marL="12700" marR="12700" marT="12700" marB="0" anchor="ctr"/>
                </a:tc>
              </a:tr>
              <a:tr h="703356">
                <a:tc>
                  <a:txBody>
                    <a:bodyPr/>
                    <a:lstStyle/>
                    <a:p>
                      <a:pPr algn="ctr" fontAlgn="b"/>
                      <a:r>
                        <a:rPr lang="en-US" sz="1100" u="none" strike="noStrike">
                          <a:effectLst/>
                          <a:latin typeface="Arial"/>
                          <a:cs typeface="Arial"/>
                        </a:rPr>
                        <a:t>Panasonic Corporation</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High Tech: Equipment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Latin America, Asia Pacific excluding Japan (APEJ), Japan, Middle East &amp; Africa, Central &amp; Eastern Europe, Western Europe, North America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Other Outsourcing Services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66,844,916</a:t>
                      </a:r>
                      <a:endParaRPr lang="en-US" sz="1100" b="0" i="0" u="none" strike="noStrike">
                        <a:effectLst/>
                        <a:latin typeface="Arial"/>
                        <a:cs typeface="Arial"/>
                      </a:endParaRPr>
                    </a:p>
                  </a:txBody>
                  <a:tcPr marL="12700" marR="12700" marT="12700" marB="0" anchor="ctr"/>
                </a:tc>
              </a:tr>
              <a:tr h="358215">
                <a:tc>
                  <a:txBody>
                    <a:bodyPr/>
                    <a:lstStyle/>
                    <a:p>
                      <a:pPr algn="ctr" fontAlgn="b"/>
                      <a:r>
                        <a:rPr lang="en-US" sz="1100" u="none" strike="noStrike">
                          <a:effectLst/>
                          <a:latin typeface="Arial"/>
                          <a:cs typeface="Arial"/>
                        </a:rPr>
                        <a:t>Google Latin America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Computer Programming and Data Processing Services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Latin America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Business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1,568,000</a:t>
                      </a:r>
                      <a:endParaRPr lang="en-US" sz="1100" b="0" i="0" u="none" strike="noStrike">
                        <a:effectLst/>
                        <a:latin typeface="Arial"/>
                        <a:cs typeface="Arial"/>
                      </a:endParaRPr>
                    </a:p>
                  </a:txBody>
                  <a:tcPr marL="12700" marR="12700" marT="12700" marB="0" anchor="ctr"/>
                </a:tc>
              </a:tr>
              <a:tr h="358215">
                <a:tc>
                  <a:txBody>
                    <a:bodyPr/>
                    <a:lstStyle/>
                    <a:p>
                      <a:pPr algn="ctr" fontAlgn="b"/>
                      <a:r>
                        <a:rPr lang="en-US" sz="1100" u="none" strike="noStrike">
                          <a:effectLst/>
                          <a:latin typeface="Arial"/>
                          <a:cs typeface="Arial"/>
                        </a:rPr>
                        <a:t>Finanz Informatik</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Computer Programming and Data Processing Services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Western Europe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299,260,000</a:t>
                      </a:r>
                      <a:endParaRPr lang="en-US" sz="1100" b="0" i="0" u="none" strike="noStrike">
                        <a:effectLst/>
                        <a:latin typeface="Arial"/>
                        <a:cs typeface="Arial"/>
                      </a:endParaRPr>
                    </a:p>
                  </a:txBody>
                  <a:tcPr marL="12700" marR="12700" marT="12700" marB="0" anchor="ctr"/>
                </a:tc>
              </a:tr>
              <a:tr h="358215">
                <a:tc>
                  <a:txBody>
                    <a:bodyPr/>
                    <a:lstStyle/>
                    <a:p>
                      <a:pPr algn="ctr" fontAlgn="b"/>
                      <a:r>
                        <a:rPr lang="en-US" sz="1100" u="none" strike="noStrike">
                          <a:effectLst/>
                          <a:latin typeface="Arial"/>
                          <a:cs typeface="Arial"/>
                        </a:rPr>
                        <a:t>Panasonic Europe Ltd.</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High Tech: Equipment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Central &amp; Eastern Europe, Western Europe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37,407,500</a:t>
                      </a:r>
                      <a:endParaRPr lang="en-US" sz="1100" b="0" i="0" u="none" strike="noStrike">
                        <a:effectLst/>
                        <a:latin typeface="Arial"/>
                        <a:cs typeface="Arial"/>
                      </a:endParaRPr>
                    </a:p>
                  </a:txBody>
                  <a:tcPr marL="12700" marR="12700" marT="12700" marB="0" anchor="ctr"/>
                </a:tc>
              </a:tr>
              <a:tr h="358215">
                <a:tc>
                  <a:txBody>
                    <a:bodyPr/>
                    <a:lstStyle/>
                    <a:p>
                      <a:pPr algn="ctr" fontAlgn="b"/>
                      <a:r>
                        <a:rPr lang="en-US" sz="1100" u="none" strike="noStrike">
                          <a:effectLst/>
                          <a:latin typeface="Arial"/>
                          <a:cs typeface="Arial"/>
                        </a:rPr>
                        <a:t>Healy Hudson GmbH</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Computer Programming and Data Processing Services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Western Europe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7,481,500</a:t>
                      </a:r>
                      <a:endParaRPr lang="en-US" sz="1100" b="0" i="0" u="none" strike="noStrike">
                        <a:effectLst/>
                        <a:latin typeface="Arial"/>
                        <a:cs typeface="Arial"/>
                      </a:endParaRPr>
                    </a:p>
                  </a:txBody>
                  <a:tcPr marL="12700" marR="12700" marT="12700" marB="0" anchor="ctr"/>
                </a:tc>
              </a:tr>
              <a:tr h="358215">
                <a:tc>
                  <a:txBody>
                    <a:bodyPr/>
                    <a:lstStyle/>
                    <a:p>
                      <a:pPr algn="ctr" fontAlgn="b"/>
                      <a:r>
                        <a:rPr lang="en-US" sz="1100" u="none" strike="noStrike">
                          <a:effectLst/>
                          <a:latin typeface="Arial"/>
                          <a:cs typeface="Arial"/>
                        </a:rPr>
                        <a:t>Panasonic Corporation of North America (PNA)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High Tech: Equipment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North America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dirty="0">
                          <a:effectLst/>
                          <a:latin typeface="Arial"/>
                          <a:cs typeface="Arial"/>
                        </a:rPr>
                        <a:t>55,000,000</a:t>
                      </a:r>
                      <a:endParaRPr lang="en-US" sz="1100" b="0" i="0" u="none" strike="noStrike" dirty="0">
                        <a:effectLst/>
                        <a:latin typeface="Arial"/>
                        <a:cs typeface="Arial"/>
                      </a:endParaRPr>
                    </a:p>
                  </a:txBody>
                  <a:tcPr marL="12700" marR="12700" marT="12700" marB="0" anchor="ctr"/>
                </a:tc>
              </a:tr>
            </a:tbl>
          </a:graphicData>
        </a:graphic>
      </p:graphicFrame>
      <p:sp>
        <p:nvSpPr>
          <p:cNvPr id="6" name="Slide Number Placeholder 5"/>
          <p:cNvSpPr>
            <a:spLocks noGrp="1"/>
          </p:cNvSpPr>
          <p:nvPr>
            <p:ph type="sldNum" sz="quarter" idx="10"/>
          </p:nvPr>
        </p:nvSpPr>
        <p:spPr/>
        <p:txBody>
          <a:bodyPr/>
          <a:lstStyle/>
          <a:p>
            <a:pPr>
              <a:defRPr/>
            </a:pPr>
            <a:fld id="{F296D8F6-ACBD-4321-BCC2-B83E85B4DDD5}" type="slidenum">
              <a:rPr lang="en-US" smtClean="0"/>
              <a:pPr>
                <a:defRPr/>
              </a:pPr>
              <a:t>6</a:t>
            </a:fld>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847725" y="28575"/>
            <a:ext cx="7467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1"/>
                </a:solidFill>
                <a:effectLst/>
                <a:uLnTx/>
                <a:uFillTx/>
                <a:latin typeface="Myriad Pro" pitchFamily="34" charset="0"/>
                <a:ea typeface="+mj-ea"/>
                <a:cs typeface="+mj-cs"/>
              </a:rPr>
              <a:t>Contract Analysis: Contracts</a:t>
            </a:r>
            <a:r>
              <a:rPr kumimoji="0" lang="en-US" sz="1800" b="1" i="0" u="none" strike="noStrike" kern="0" cap="none" spc="0" normalizeH="0" noProof="0" dirty="0" smtClean="0">
                <a:ln>
                  <a:noFill/>
                </a:ln>
                <a:solidFill>
                  <a:schemeClr val="bg1"/>
                </a:solidFill>
                <a:effectLst/>
                <a:uLnTx/>
                <a:uFillTx/>
                <a:latin typeface="Myriad Pro" pitchFamily="34" charset="0"/>
                <a:ea typeface="+mj-ea"/>
                <a:cs typeface="+mj-cs"/>
              </a:rPr>
              <a:t> Expiring in 2013</a:t>
            </a:r>
            <a:endParaRPr kumimoji="0" lang="en-US" sz="1800" b="1" i="0" u="none" strike="noStrike" kern="0" cap="none" spc="0" normalizeH="0" baseline="0" noProof="0" dirty="0" smtClean="0">
              <a:ln>
                <a:noFill/>
              </a:ln>
              <a:solidFill>
                <a:schemeClr val="bg1"/>
              </a:solidFill>
              <a:effectLst/>
              <a:uLnTx/>
              <a:uFillTx/>
              <a:latin typeface="Myriad Pro" pitchFamily="34" charset="0"/>
              <a:ea typeface="+mj-ea"/>
              <a:cs typeface="+mj-cs"/>
            </a:endParaRPr>
          </a:p>
        </p:txBody>
      </p:sp>
      <p:graphicFrame>
        <p:nvGraphicFramePr>
          <p:cNvPr id="13" name="Table 12"/>
          <p:cNvGraphicFramePr>
            <a:graphicFrameLocks noGrp="1"/>
          </p:cNvGraphicFramePr>
          <p:nvPr>
            <p:extLst>
              <p:ext uri="{D42A27DB-BD31-4B8C-83A1-F6EECF244321}">
                <p14:modId xmlns:p14="http://schemas.microsoft.com/office/powerpoint/2010/main" val="2450090363"/>
              </p:ext>
            </p:extLst>
          </p:nvPr>
        </p:nvGraphicFramePr>
        <p:xfrm>
          <a:off x="119619" y="762000"/>
          <a:ext cx="8915401" cy="5321349"/>
        </p:xfrm>
        <a:graphic>
          <a:graphicData uri="http://schemas.openxmlformats.org/drawingml/2006/table">
            <a:tbl>
              <a:tblPr firstRow="1" bandRow="1">
                <a:tableStyleId>{5C22544A-7EE6-4342-B048-85BDC9FD1C3A}</a:tableStyleId>
              </a:tblPr>
              <a:tblGrid>
                <a:gridCol w="1861459"/>
                <a:gridCol w="1861458"/>
                <a:gridCol w="2177264"/>
                <a:gridCol w="1741592"/>
                <a:gridCol w="1273628"/>
              </a:tblGrid>
              <a:tr h="232761">
                <a:tc>
                  <a:txBody>
                    <a:bodyPr/>
                    <a:lstStyle/>
                    <a:p>
                      <a:pPr algn="ctr" fontAlgn="b"/>
                      <a:r>
                        <a:rPr lang="en-US" sz="1100" u="none" strike="noStrike" dirty="0">
                          <a:effectLst/>
                          <a:latin typeface="Arial"/>
                          <a:cs typeface="Arial"/>
                        </a:rPr>
                        <a:t>Customer Name</a:t>
                      </a:r>
                      <a:endParaRPr lang="en-US" sz="1100" b="1" i="0" u="none" strike="noStrike" dirty="0">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Customer Sub Industry</a:t>
                      </a:r>
                      <a:endParaRPr lang="en-US" sz="1100" b="1"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Geographic Scope Region</a:t>
                      </a:r>
                      <a:endParaRPr lang="en-US" sz="1100" b="1"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Engagement Type</a:t>
                      </a:r>
                      <a:endParaRPr lang="en-US" sz="1100" b="1" i="0" u="none" strike="noStrike">
                        <a:effectLst/>
                        <a:latin typeface="Arial"/>
                        <a:cs typeface="Arial"/>
                      </a:endParaRPr>
                    </a:p>
                  </a:txBody>
                  <a:tcPr marL="12700" marR="12700" marT="12700" marB="0" anchor="ctr"/>
                </a:tc>
                <a:tc>
                  <a:txBody>
                    <a:bodyPr/>
                    <a:lstStyle/>
                    <a:p>
                      <a:pPr algn="ctr" fontAlgn="b"/>
                      <a:r>
                        <a:rPr lang="en-US" sz="1100" u="none" strike="noStrike" dirty="0">
                          <a:effectLst/>
                          <a:latin typeface="Arial"/>
                          <a:cs typeface="Arial"/>
                        </a:rPr>
                        <a:t>Contract Value (Base) (in </a:t>
                      </a:r>
                      <a:r>
                        <a:rPr lang="en-US" sz="1100" u="none" strike="noStrike" dirty="0" smtClean="0">
                          <a:effectLst/>
                          <a:latin typeface="Arial"/>
                          <a:cs typeface="Arial"/>
                        </a:rPr>
                        <a:t>USD)</a:t>
                      </a:r>
                      <a:endParaRPr lang="en-US" sz="1100" b="1" i="0" u="none" strike="noStrike" dirty="0">
                        <a:effectLst/>
                        <a:latin typeface="Arial"/>
                        <a:cs typeface="Arial"/>
                      </a:endParaRPr>
                    </a:p>
                  </a:txBody>
                  <a:tcPr marL="12700" marR="12700" marT="12700" marB="0" anchor="ctr"/>
                </a:tc>
              </a:tr>
              <a:tr h="232761">
                <a:tc>
                  <a:txBody>
                    <a:bodyPr/>
                    <a:lstStyle/>
                    <a:p>
                      <a:pPr algn="ctr" fontAlgn="b"/>
                      <a:r>
                        <a:rPr lang="en-US" sz="1100" u="none" strike="noStrike" dirty="0">
                          <a:effectLst/>
                          <a:latin typeface="Arial"/>
                          <a:cs typeface="Arial"/>
                        </a:rPr>
                        <a:t>Juniper Networks, Inc.</a:t>
                      </a:r>
                      <a:endParaRPr lang="en-US" sz="1100" b="0" i="0" u="none" strike="noStrike" dirty="0">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High Tech: Equipment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Latin America, Asia Pacific excluding Japan (APEJ), Japan, Middle East &amp; Africa, Central &amp; Eastern Europe, Western Europe, North America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56,000,000</a:t>
                      </a:r>
                      <a:endParaRPr lang="en-US" sz="1100" b="0" i="0" u="none" strike="noStrike">
                        <a:effectLst/>
                        <a:latin typeface="Arial"/>
                        <a:cs typeface="Arial"/>
                      </a:endParaRPr>
                    </a:p>
                  </a:txBody>
                  <a:tcPr marL="12700" marR="12700" marT="12700" marB="0" anchor="ctr"/>
                </a:tc>
              </a:tr>
              <a:tr h="232761">
                <a:tc>
                  <a:txBody>
                    <a:bodyPr/>
                    <a:lstStyle/>
                    <a:p>
                      <a:pPr algn="ctr" fontAlgn="b"/>
                      <a:r>
                        <a:rPr lang="en-US" sz="1100" u="none" strike="noStrike" dirty="0">
                          <a:effectLst/>
                          <a:latin typeface="Arial"/>
                          <a:cs typeface="Arial"/>
                        </a:rPr>
                        <a:t>Ericsson (</a:t>
                      </a:r>
                      <a:r>
                        <a:rPr lang="en-US" sz="1100" u="none" strike="noStrike" dirty="0" err="1">
                          <a:effectLst/>
                          <a:latin typeface="Arial"/>
                          <a:cs typeface="Arial"/>
                        </a:rPr>
                        <a:t>Telefonaktiebolaget</a:t>
                      </a:r>
                      <a:r>
                        <a:rPr lang="en-US" sz="1100" u="none" strike="noStrike" dirty="0">
                          <a:effectLst/>
                          <a:latin typeface="Arial"/>
                          <a:cs typeface="Arial"/>
                        </a:rPr>
                        <a:t> LM Ericsson)</a:t>
                      </a:r>
                      <a:endParaRPr lang="en-US" sz="1100" b="0" i="0" u="none" strike="noStrike" dirty="0">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High Tech: Equipment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Latin America, Asia Pacific excluding Japan (APEJ), Japan, Middle East &amp; Africa, Central &amp; Eastern Europe, Western Europe, North America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287,300,000</a:t>
                      </a:r>
                      <a:endParaRPr lang="en-US" sz="1100" b="0" i="0" u="none" strike="noStrike">
                        <a:effectLst/>
                        <a:latin typeface="Arial"/>
                        <a:cs typeface="Arial"/>
                      </a:endParaRPr>
                    </a:p>
                  </a:txBody>
                  <a:tcPr marL="12700" marR="12700" marT="12700" marB="0" anchor="ctr"/>
                </a:tc>
              </a:tr>
              <a:tr h="232761">
                <a:tc>
                  <a:txBody>
                    <a:bodyPr/>
                    <a:lstStyle/>
                    <a:p>
                      <a:pPr algn="ctr" fontAlgn="b"/>
                      <a:r>
                        <a:rPr lang="en-US" sz="1100" u="none" strike="noStrike">
                          <a:effectLst/>
                          <a:latin typeface="Arial"/>
                          <a:cs typeface="Arial"/>
                        </a:rPr>
                        <a:t>Endorsia International AB</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Computer Programming and Data Processing Services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Western Europe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4,541,950</a:t>
                      </a:r>
                      <a:endParaRPr lang="en-US" sz="1100" b="0" i="0" u="none" strike="noStrike">
                        <a:effectLst/>
                        <a:latin typeface="Arial"/>
                        <a:cs typeface="Arial"/>
                      </a:endParaRPr>
                    </a:p>
                  </a:txBody>
                  <a:tcPr marL="12700" marR="12700" marT="12700" marB="0" anchor="ctr"/>
                </a:tc>
              </a:tr>
              <a:tr h="321210">
                <a:tc>
                  <a:txBody>
                    <a:bodyPr/>
                    <a:lstStyle/>
                    <a:p>
                      <a:pPr algn="ctr" fontAlgn="b"/>
                      <a:r>
                        <a:rPr lang="en-US" sz="1100" u="none" strike="noStrike">
                          <a:effectLst/>
                          <a:latin typeface="Arial"/>
                          <a:cs typeface="Arial"/>
                        </a:rPr>
                        <a:t>Endorsia International AB</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Computer Programming and Data Processing Services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Western Europe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10,479,070</a:t>
                      </a:r>
                      <a:endParaRPr lang="en-US" sz="1100" b="0" i="0" u="none" strike="noStrike">
                        <a:effectLst/>
                        <a:latin typeface="Arial"/>
                        <a:cs typeface="Arial"/>
                      </a:endParaRPr>
                    </a:p>
                  </a:txBody>
                  <a:tcPr marL="12700" marR="12700" marT="12700" marB="0" anchor="ctr"/>
                </a:tc>
              </a:tr>
              <a:tr h="242071">
                <a:tc>
                  <a:txBody>
                    <a:bodyPr/>
                    <a:lstStyle/>
                    <a:p>
                      <a:pPr algn="ctr" fontAlgn="b"/>
                      <a:r>
                        <a:rPr lang="en-US" sz="1100" u="none" strike="noStrike">
                          <a:effectLst/>
                          <a:latin typeface="Arial"/>
                          <a:cs typeface="Arial"/>
                        </a:rPr>
                        <a:t>Airbus S.A.S.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Aerospace and Defense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Western Europe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Systems Integration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44,774,000</a:t>
                      </a:r>
                      <a:endParaRPr lang="en-US" sz="1100" b="0" i="0" u="none" strike="noStrike">
                        <a:effectLst/>
                        <a:latin typeface="Arial"/>
                        <a:cs typeface="Arial"/>
                      </a:endParaRPr>
                    </a:p>
                  </a:txBody>
                  <a:tcPr marL="12700" marR="12700" marT="12700" marB="0" anchor="ctr"/>
                </a:tc>
              </a:tr>
              <a:tr h="558625">
                <a:tc>
                  <a:txBody>
                    <a:bodyPr/>
                    <a:lstStyle/>
                    <a:p>
                      <a:pPr algn="ctr" fontAlgn="b"/>
                      <a:r>
                        <a:rPr lang="en-US" sz="1100" u="none" strike="noStrike">
                          <a:effectLst/>
                          <a:latin typeface="Arial"/>
                          <a:cs typeface="Arial"/>
                        </a:rPr>
                        <a:t>ALNO A.G</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Consumer Products (Discrete)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dirty="0">
                          <a:effectLst/>
                          <a:latin typeface="Arial"/>
                          <a:cs typeface="Arial"/>
                        </a:rPr>
                        <a:t>Western Europe</a:t>
                      </a:r>
                      <a:endParaRPr lang="en-US" sz="1100" b="0" i="0" u="none" strike="noStrike" dirty="0">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17,702,640</a:t>
                      </a:r>
                      <a:endParaRPr lang="en-US" sz="1100" b="0" i="0" u="none" strike="noStrike">
                        <a:effectLst/>
                        <a:latin typeface="Arial"/>
                        <a:cs typeface="Arial"/>
                      </a:endParaRPr>
                    </a:p>
                  </a:txBody>
                  <a:tcPr marL="12700" marR="12700" marT="12700" marB="0" anchor="ctr"/>
                </a:tc>
              </a:tr>
              <a:tr h="637764">
                <a:tc>
                  <a:txBody>
                    <a:bodyPr/>
                    <a:lstStyle/>
                    <a:p>
                      <a:pPr algn="ctr" fontAlgn="b"/>
                      <a:r>
                        <a:rPr lang="en-US" sz="1100" u="none" strike="noStrike">
                          <a:effectLst/>
                          <a:latin typeface="Arial"/>
                          <a:cs typeface="Arial"/>
                        </a:rPr>
                        <a:t>European Aeronautic Defense and Space Company N.V. (EADS)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Aerospace and Defense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dirty="0">
                          <a:effectLst/>
                          <a:latin typeface="Arial"/>
                          <a:cs typeface="Arial"/>
                        </a:rPr>
                        <a:t>Western Europe</a:t>
                      </a:r>
                      <a:endParaRPr lang="en-US" sz="1100" b="0" i="0" u="none" strike="noStrike" dirty="0">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Deploy and Support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21,685,734</a:t>
                      </a:r>
                      <a:endParaRPr lang="en-US" sz="1100" b="0" i="0" u="none" strike="noStrike">
                        <a:effectLst/>
                        <a:latin typeface="Arial"/>
                        <a:cs typeface="Arial"/>
                      </a:endParaRPr>
                    </a:p>
                  </a:txBody>
                  <a:tcPr marL="12700" marR="12700" marT="12700" marB="0" anchor="ctr"/>
                </a:tc>
              </a:tr>
              <a:tr h="162932">
                <a:tc>
                  <a:txBody>
                    <a:bodyPr/>
                    <a:lstStyle/>
                    <a:p>
                      <a:pPr algn="ctr" fontAlgn="b"/>
                      <a:r>
                        <a:rPr lang="en-US" sz="1100" u="none" strike="noStrike">
                          <a:effectLst/>
                          <a:latin typeface="Arial"/>
                          <a:cs typeface="Arial"/>
                        </a:rPr>
                        <a:t>Rheinmetall AG</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Aerospace and Defense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Western Europe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Business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15,498,599</a:t>
                      </a:r>
                      <a:endParaRPr lang="en-US" sz="1100" b="0" i="0" u="none" strike="noStrike">
                        <a:effectLst/>
                        <a:latin typeface="Arial"/>
                        <a:cs typeface="Arial"/>
                      </a:endParaRPr>
                    </a:p>
                  </a:txBody>
                  <a:tcPr marL="12700" marR="12700" marT="12700" marB="0" anchor="ctr"/>
                </a:tc>
              </a:tr>
              <a:tr h="479487">
                <a:tc>
                  <a:txBody>
                    <a:bodyPr/>
                    <a:lstStyle/>
                    <a:p>
                      <a:pPr algn="ctr" fontAlgn="b"/>
                      <a:r>
                        <a:rPr lang="en-US" sz="1100" u="none" strike="noStrike">
                          <a:effectLst/>
                          <a:latin typeface="Arial"/>
                          <a:cs typeface="Arial"/>
                        </a:rPr>
                        <a:t>ABB Ltd.</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High Tech: Other</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dirty="0">
                          <a:effectLst/>
                          <a:latin typeface="Arial"/>
                          <a:cs typeface="Arial"/>
                        </a:rPr>
                        <a:t>Asia Pacific excluding Japan (APEJ), Middle East &amp; Africa, Central &amp; Eastern Europe, Western Europe, North America</a:t>
                      </a:r>
                      <a:endParaRPr lang="en-US" sz="1100" b="0" i="0" u="none" strike="noStrike" dirty="0">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dirty="0">
                          <a:effectLst/>
                          <a:latin typeface="Arial"/>
                          <a:cs typeface="Arial"/>
                        </a:rPr>
                        <a:t>1,700,000,000</a:t>
                      </a:r>
                      <a:endParaRPr lang="en-US" sz="1100" b="0" i="0" u="none" strike="noStrike" dirty="0">
                        <a:effectLst/>
                        <a:latin typeface="Arial"/>
                        <a:cs typeface="Arial"/>
                      </a:endParaRPr>
                    </a:p>
                  </a:txBody>
                  <a:tcPr marL="12700" marR="12700" marT="12700" marB="0" anchor="ctr"/>
                </a:tc>
              </a:tr>
            </a:tbl>
          </a:graphicData>
        </a:graphic>
      </p:graphicFrame>
      <p:sp>
        <p:nvSpPr>
          <p:cNvPr id="6" name="Slide Number Placeholder 5"/>
          <p:cNvSpPr>
            <a:spLocks noGrp="1"/>
          </p:cNvSpPr>
          <p:nvPr>
            <p:ph type="sldNum" sz="quarter" idx="10"/>
          </p:nvPr>
        </p:nvSpPr>
        <p:spPr/>
        <p:txBody>
          <a:bodyPr/>
          <a:lstStyle/>
          <a:p>
            <a:pPr>
              <a:defRPr/>
            </a:pPr>
            <a:fld id="{F296D8F6-ACBD-4321-BCC2-B83E85B4DDD5}" type="slidenum">
              <a:rPr lang="en-US" smtClean="0"/>
              <a:pPr>
                <a:defRPr/>
              </a:pPr>
              <a:t>7</a:t>
            </a:fld>
            <a:endParaRPr lang="en-US" dirty="0"/>
          </a:p>
        </p:txBody>
      </p:sp>
    </p:spTree>
    <p:extLst>
      <p:ext uri="{BB962C8B-B14F-4D97-AF65-F5344CB8AC3E}">
        <p14:creationId xmlns:p14="http://schemas.microsoft.com/office/powerpoint/2010/main" val="26888137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847725" y="28575"/>
            <a:ext cx="7467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1"/>
                </a:solidFill>
                <a:effectLst/>
                <a:uLnTx/>
                <a:uFillTx/>
                <a:latin typeface="Myriad Pro" pitchFamily="34" charset="0"/>
                <a:ea typeface="+mj-ea"/>
                <a:cs typeface="+mj-cs"/>
              </a:rPr>
              <a:t>Contract Analysis: Contracts</a:t>
            </a:r>
            <a:r>
              <a:rPr kumimoji="0" lang="en-US" sz="1800" b="1" i="0" u="none" strike="noStrike" kern="0" cap="none" spc="0" normalizeH="0" noProof="0" dirty="0" smtClean="0">
                <a:ln>
                  <a:noFill/>
                </a:ln>
                <a:solidFill>
                  <a:schemeClr val="bg1"/>
                </a:solidFill>
                <a:effectLst/>
                <a:uLnTx/>
                <a:uFillTx/>
                <a:latin typeface="Myriad Pro" pitchFamily="34" charset="0"/>
                <a:ea typeface="+mj-ea"/>
                <a:cs typeface="+mj-cs"/>
              </a:rPr>
              <a:t> Expiring in 2012</a:t>
            </a:r>
            <a:endParaRPr kumimoji="0" lang="en-US" sz="1800" b="1" i="0" u="none" strike="noStrike" kern="0" cap="none" spc="0" normalizeH="0" baseline="0" noProof="0" dirty="0" smtClean="0">
              <a:ln>
                <a:noFill/>
              </a:ln>
              <a:solidFill>
                <a:schemeClr val="bg1"/>
              </a:solidFill>
              <a:effectLst/>
              <a:uLnTx/>
              <a:uFillTx/>
              <a:latin typeface="Myriad Pro" pitchFamily="34" charset="0"/>
              <a:ea typeface="+mj-ea"/>
              <a:cs typeface="+mj-cs"/>
            </a:endParaRPr>
          </a:p>
        </p:txBody>
      </p:sp>
      <p:sp>
        <p:nvSpPr>
          <p:cNvPr id="2098" name="AutoShape 10">
            <a:hlinkClick r:id="rId3" action="ppaction://hlinksldjump"/>
          </p:cNvPr>
          <p:cNvSpPr>
            <a:spLocks noChangeArrowheads="1"/>
          </p:cNvSpPr>
          <p:nvPr/>
        </p:nvSpPr>
        <p:spPr bwMode="auto">
          <a:xfrm>
            <a:off x="5924550" y="6410325"/>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graphicFrame>
        <p:nvGraphicFramePr>
          <p:cNvPr id="13" name="Table 12"/>
          <p:cNvGraphicFramePr>
            <a:graphicFrameLocks noGrp="1"/>
          </p:cNvGraphicFramePr>
          <p:nvPr>
            <p:extLst>
              <p:ext uri="{D42A27DB-BD31-4B8C-83A1-F6EECF244321}">
                <p14:modId xmlns:p14="http://schemas.microsoft.com/office/powerpoint/2010/main" val="635310598"/>
              </p:ext>
            </p:extLst>
          </p:nvPr>
        </p:nvGraphicFramePr>
        <p:xfrm>
          <a:off x="152400" y="762000"/>
          <a:ext cx="8839200" cy="5727525"/>
        </p:xfrm>
        <a:graphic>
          <a:graphicData uri="http://schemas.openxmlformats.org/drawingml/2006/table">
            <a:tbl>
              <a:tblPr firstRow="1">
                <a:tableStyleId>{5C22544A-7EE6-4342-B048-85BDC9FD1C3A}</a:tableStyleId>
              </a:tblPr>
              <a:tblGrid>
                <a:gridCol w="1448646"/>
                <a:gridCol w="2132754"/>
                <a:gridCol w="2057400"/>
                <a:gridCol w="1853474"/>
                <a:gridCol w="1346926"/>
              </a:tblGrid>
              <a:tr h="232761">
                <a:tc>
                  <a:txBody>
                    <a:bodyPr/>
                    <a:lstStyle/>
                    <a:p>
                      <a:pPr algn="ctr" fontAlgn="b"/>
                      <a:r>
                        <a:rPr lang="en-US" sz="1100" u="none" strike="noStrike" dirty="0">
                          <a:effectLst/>
                          <a:latin typeface="Arial"/>
                          <a:cs typeface="Arial"/>
                        </a:rPr>
                        <a:t>Customer Name</a:t>
                      </a:r>
                      <a:endParaRPr lang="en-US" sz="1100" b="1" i="0" u="none" strike="noStrike" dirty="0">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Customer Sub Industry</a:t>
                      </a:r>
                      <a:endParaRPr lang="en-US" sz="1100" b="1"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Geographic Scope Region</a:t>
                      </a:r>
                      <a:endParaRPr lang="en-US" sz="1100" b="1"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Engagement Type</a:t>
                      </a:r>
                      <a:endParaRPr lang="en-US" sz="1100" b="1" i="0" u="none" strike="noStrike">
                        <a:effectLst/>
                        <a:latin typeface="Arial"/>
                        <a:cs typeface="Arial"/>
                      </a:endParaRPr>
                    </a:p>
                  </a:txBody>
                  <a:tcPr marL="12700" marR="12700" marT="12700" marB="0" anchor="ctr"/>
                </a:tc>
                <a:tc>
                  <a:txBody>
                    <a:bodyPr/>
                    <a:lstStyle/>
                    <a:p>
                      <a:pPr algn="ctr" fontAlgn="b"/>
                      <a:r>
                        <a:rPr lang="en-US" sz="1100" u="none" strike="noStrike" dirty="0">
                          <a:effectLst/>
                          <a:latin typeface="Arial"/>
                          <a:cs typeface="Arial"/>
                        </a:rPr>
                        <a:t>Contract Value (Base) (in </a:t>
                      </a:r>
                      <a:r>
                        <a:rPr lang="en-US" sz="1100" u="none" strike="noStrike" dirty="0" smtClean="0">
                          <a:effectLst/>
                          <a:latin typeface="Arial"/>
                          <a:cs typeface="Arial"/>
                        </a:rPr>
                        <a:t>USD)</a:t>
                      </a:r>
                      <a:endParaRPr lang="en-US" sz="1100" b="1" i="0" u="none" strike="noStrike" dirty="0">
                        <a:effectLst/>
                        <a:latin typeface="Arial"/>
                        <a:cs typeface="Arial"/>
                      </a:endParaRPr>
                    </a:p>
                  </a:txBody>
                  <a:tcPr marL="12700" marR="12700" marT="12700" marB="0" anchor="ctr"/>
                </a:tc>
              </a:tr>
              <a:tr h="232761">
                <a:tc>
                  <a:txBody>
                    <a:bodyPr/>
                    <a:lstStyle/>
                    <a:p>
                      <a:pPr algn="ctr" fontAlgn="b"/>
                      <a:r>
                        <a:rPr lang="en-US" sz="1100" u="none" strike="noStrike">
                          <a:effectLst/>
                          <a:latin typeface="Arial"/>
                          <a:cs typeface="Arial"/>
                        </a:rPr>
                        <a:t>Sogeti (ST)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Computer Programming and Data Processing Services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Western Europe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Deploy and Support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450,000</a:t>
                      </a:r>
                      <a:endParaRPr lang="en-US" sz="1100" b="0" i="0" u="none" strike="noStrike">
                        <a:effectLst/>
                        <a:latin typeface="Arial"/>
                        <a:cs typeface="Arial"/>
                      </a:endParaRPr>
                    </a:p>
                  </a:txBody>
                  <a:tcPr marL="12700" marR="12700" marT="12700" marB="0" anchor="ctr"/>
                </a:tc>
              </a:tr>
              <a:tr h="232761">
                <a:tc>
                  <a:txBody>
                    <a:bodyPr/>
                    <a:lstStyle/>
                    <a:p>
                      <a:pPr algn="ctr" fontAlgn="b"/>
                      <a:r>
                        <a:rPr lang="en-US" sz="1100" u="none" strike="noStrike">
                          <a:effectLst/>
                          <a:latin typeface="Arial"/>
                          <a:cs typeface="Arial"/>
                        </a:rPr>
                        <a:t>DB Systel GmbH</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Computer Programming and Data Processing Services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Central &amp; Eastern Europe, Western Europe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21,459,228</a:t>
                      </a:r>
                      <a:endParaRPr lang="en-US" sz="1100" b="0" i="0" u="none" strike="noStrike">
                        <a:effectLst/>
                        <a:latin typeface="Arial"/>
                        <a:cs typeface="Arial"/>
                      </a:endParaRPr>
                    </a:p>
                  </a:txBody>
                  <a:tcPr marL="12700" marR="12700" marT="12700" marB="0" anchor="ctr"/>
                </a:tc>
              </a:tr>
              <a:tr h="232761">
                <a:tc>
                  <a:txBody>
                    <a:bodyPr/>
                    <a:lstStyle/>
                    <a:p>
                      <a:pPr algn="ctr" fontAlgn="b"/>
                      <a:r>
                        <a:rPr lang="en-US" sz="1100" u="none" strike="noStrike">
                          <a:effectLst/>
                          <a:latin typeface="Arial"/>
                          <a:cs typeface="Arial"/>
                        </a:rPr>
                        <a:t>Spirit AeroSystems Holdings, Inc.</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Aerospace and Defense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Asia Pacific excluding Japan (APEJ), Central &amp; Eastern Europe, Western Europe, North America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4,000,000</a:t>
                      </a:r>
                      <a:endParaRPr lang="en-US" sz="1100" b="0" i="0" u="none" strike="noStrike">
                        <a:effectLst/>
                        <a:latin typeface="Arial"/>
                        <a:cs typeface="Arial"/>
                      </a:endParaRPr>
                    </a:p>
                  </a:txBody>
                  <a:tcPr marL="12700" marR="12700" marT="12700" marB="0" anchor="ctr"/>
                </a:tc>
              </a:tr>
              <a:tr h="232761">
                <a:tc>
                  <a:txBody>
                    <a:bodyPr/>
                    <a:lstStyle/>
                    <a:p>
                      <a:pPr algn="ctr" fontAlgn="b"/>
                      <a:r>
                        <a:rPr lang="en-US" sz="1100" u="none" strike="noStrike">
                          <a:effectLst/>
                          <a:latin typeface="Arial"/>
                          <a:cs typeface="Arial"/>
                        </a:rPr>
                        <a:t>Consip S.p.A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Computer Programming and Data Processing Services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Western Europe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Systems Integration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66,656,732</a:t>
                      </a:r>
                      <a:endParaRPr lang="en-US" sz="1100" b="0" i="0" u="none" strike="noStrike">
                        <a:effectLst/>
                        <a:latin typeface="Arial"/>
                        <a:cs typeface="Arial"/>
                      </a:endParaRPr>
                    </a:p>
                  </a:txBody>
                  <a:tcPr marL="12700" marR="12700" marT="12700" marB="0" anchor="ctr"/>
                </a:tc>
              </a:tr>
              <a:tr h="232761">
                <a:tc>
                  <a:txBody>
                    <a:bodyPr/>
                    <a:lstStyle/>
                    <a:p>
                      <a:pPr algn="ctr" fontAlgn="b"/>
                      <a:r>
                        <a:rPr lang="en-US" sz="1100" u="none" strike="noStrike">
                          <a:effectLst/>
                          <a:latin typeface="Arial"/>
                          <a:cs typeface="Arial"/>
                        </a:rPr>
                        <a:t>Total System Services, Inc. (TSYS)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Computer Programming and Data Processing Services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Latin America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18,000,000</a:t>
                      </a:r>
                      <a:endParaRPr lang="en-US" sz="1100" b="0" i="0" u="none" strike="noStrike">
                        <a:effectLst/>
                        <a:latin typeface="Arial"/>
                        <a:cs typeface="Arial"/>
                      </a:endParaRPr>
                    </a:p>
                  </a:txBody>
                  <a:tcPr marL="12700" marR="12700" marT="12700" marB="0" anchor="ctr"/>
                </a:tc>
              </a:tr>
              <a:tr h="321210">
                <a:tc>
                  <a:txBody>
                    <a:bodyPr/>
                    <a:lstStyle/>
                    <a:p>
                      <a:pPr algn="ctr" fontAlgn="b"/>
                      <a:r>
                        <a:rPr lang="en-US" sz="1100" u="none" strike="noStrike">
                          <a:effectLst/>
                          <a:latin typeface="Arial"/>
                          <a:cs typeface="Arial"/>
                        </a:rPr>
                        <a:t>Eureka Forbes Limited</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Consumer Products (Discrete)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Asia Pacific excluding Japan (APEJ)</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15,000,000</a:t>
                      </a:r>
                      <a:endParaRPr lang="en-US" sz="1100" b="0" i="0" u="none" strike="noStrike">
                        <a:effectLst/>
                        <a:latin typeface="Arial"/>
                        <a:cs typeface="Arial"/>
                      </a:endParaRPr>
                    </a:p>
                  </a:txBody>
                  <a:tcPr marL="12700" marR="12700" marT="12700" marB="0" anchor="ctr"/>
                </a:tc>
              </a:tr>
              <a:tr h="242071">
                <a:tc>
                  <a:txBody>
                    <a:bodyPr/>
                    <a:lstStyle/>
                    <a:p>
                      <a:pPr algn="ctr" fontAlgn="b"/>
                      <a:r>
                        <a:rPr lang="en-US" sz="1100" u="none" strike="noStrike">
                          <a:effectLst/>
                          <a:latin typeface="Arial"/>
                          <a:cs typeface="Arial"/>
                        </a:rPr>
                        <a:t>InSiteOne, Inc.</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Computer Programming and Data Processing Services</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North America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15,000,000</a:t>
                      </a:r>
                      <a:endParaRPr lang="en-US" sz="1100" b="0" i="0" u="none" strike="noStrike">
                        <a:effectLst/>
                        <a:latin typeface="Arial"/>
                        <a:cs typeface="Arial"/>
                      </a:endParaRPr>
                    </a:p>
                  </a:txBody>
                  <a:tcPr marL="12700" marR="12700" marT="12700" marB="0" anchor="ctr"/>
                </a:tc>
              </a:tr>
              <a:tr h="558625">
                <a:tc>
                  <a:txBody>
                    <a:bodyPr/>
                    <a:lstStyle/>
                    <a:p>
                      <a:pPr algn="ctr" fontAlgn="b"/>
                      <a:r>
                        <a:rPr lang="en-US" sz="1100" u="none" strike="noStrike">
                          <a:effectLst/>
                          <a:latin typeface="Arial"/>
                          <a:cs typeface="Arial"/>
                        </a:rPr>
                        <a:t>Rheinmetall AG</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Aerospace and Defense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Western Europe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190,524,000</a:t>
                      </a:r>
                      <a:endParaRPr lang="en-US" sz="1100" b="0" i="0" u="none" strike="noStrike">
                        <a:effectLst/>
                        <a:latin typeface="Arial"/>
                        <a:cs typeface="Arial"/>
                      </a:endParaRPr>
                    </a:p>
                  </a:txBody>
                  <a:tcPr marL="12700" marR="12700" marT="12700" marB="0" anchor="ctr"/>
                </a:tc>
              </a:tr>
              <a:tr h="637764">
                <a:tc>
                  <a:txBody>
                    <a:bodyPr/>
                    <a:lstStyle/>
                    <a:p>
                      <a:pPr algn="ctr" fontAlgn="b"/>
                      <a:r>
                        <a:rPr lang="en-US" sz="1100" u="none" strike="noStrike">
                          <a:effectLst/>
                          <a:latin typeface="Arial"/>
                          <a:cs typeface="Arial"/>
                        </a:rPr>
                        <a:t>Sony Mobile Communications AB</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High Tech: Equipment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Latin America, Asia Pacific excluding Japan (APEJ), Japan, Middle East &amp; Africa, Central &amp; Eastern Europe, Western Europe, North America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17,864,700</a:t>
                      </a:r>
                      <a:endParaRPr lang="en-US" sz="1100" b="0" i="0" u="none" strike="noStrike">
                        <a:effectLst/>
                        <a:latin typeface="Arial"/>
                        <a:cs typeface="Arial"/>
                      </a:endParaRPr>
                    </a:p>
                  </a:txBody>
                  <a:tcPr marL="12700" marR="12700" marT="12700" marB="0" anchor="ctr"/>
                </a:tc>
              </a:tr>
              <a:tr h="558625">
                <a:tc>
                  <a:txBody>
                    <a:bodyPr/>
                    <a:lstStyle/>
                    <a:p>
                      <a:pPr algn="ctr" fontAlgn="b"/>
                      <a:r>
                        <a:rPr lang="en-US" sz="1100" u="none" strike="noStrike">
                          <a:effectLst/>
                          <a:latin typeface="Arial"/>
                          <a:cs typeface="Arial"/>
                        </a:rPr>
                        <a:t>Whirlpool Corporation</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Consumer Products (Discrete)</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Latin America, Asia Pacific excluding Japan (APEJ), Japan, Middle East &amp; Africa, Central &amp; Eastern Europe, Western Europe, North America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IT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350,000,000</a:t>
                      </a:r>
                      <a:endParaRPr lang="en-US" sz="1100" b="0" i="0" u="none" strike="noStrike">
                        <a:effectLst/>
                        <a:latin typeface="Arial"/>
                        <a:cs typeface="Arial"/>
                      </a:endParaRPr>
                    </a:p>
                  </a:txBody>
                  <a:tcPr marL="12700" marR="12700" marT="12700" marB="0" anchor="ctr"/>
                </a:tc>
              </a:tr>
              <a:tr h="162932">
                <a:tc>
                  <a:txBody>
                    <a:bodyPr/>
                    <a:lstStyle/>
                    <a:p>
                      <a:pPr algn="ctr" fontAlgn="b"/>
                      <a:r>
                        <a:rPr lang="en-US" sz="1100" u="none" strike="noStrike">
                          <a:effectLst/>
                          <a:latin typeface="Arial"/>
                          <a:cs typeface="Arial"/>
                        </a:rPr>
                        <a:t>Honeywell International, Inc.</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High Tech: Other</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North America</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a:effectLst/>
                          <a:latin typeface="Arial"/>
                          <a:cs typeface="Arial"/>
                        </a:rPr>
                        <a:t>Business Outsourcing Engagement</a:t>
                      </a:r>
                      <a:endParaRPr lang="en-US" sz="1100" b="0" i="0" u="none" strike="noStrike">
                        <a:effectLst/>
                        <a:latin typeface="Arial"/>
                        <a:cs typeface="Arial"/>
                      </a:endParaRPr>
                    </a:p>
                  </a:txBody>
                  <a:tcPr marL="12700" marR="12700" marT="12700" marB="0" anchor="ctr"/>
                </a:tc>
                <a:tc>
                  <a:txBody>
                    <a:bodyPr/>
                    <a:lstStyle/>
                    <a:p>
                      <a:pPr algn="ctr" fontAlgn="b"/>
                      <a:r>
                        <a:rPr lang="en-US" sz="1100" u="none" strike="noStrike" dirty="0">
                          <a:effectLst/>
                          <a:latin typeface="Arial"/>
                          <a:cs typeface="Arial"/>
                        </a:rPr>
                        <a:t>250,000,000</a:t>
                      </a:r>
                      <a:endParaRPr lang="en-US" sz="1100" b="0" i="0" u="none" strike="noStrike" dirty="0">
                        <a:effectLst/>
                        <a:latin typeface="Arial"/>
                        <a:cs typeface="Arial"/>
                      </a:endParaRPr>
                    </a:p>
                  </a:txBody>
                  <a:tcPr marL="12700" marR="12700" marT="12700" marB="0" anchor="ctr"/>
                </a:tc>
              </a:tr>
            </a:tbl>
          </a:graphicData>
        </a:graphic>
      </p:graphicFrame>
      <p:sp>
        <p:nvSpPr>
          <p:cNvPr id="6" name="Slide Number Placeholder 5"/>
          <p:cNvSpPr>
            <a:spLocks noGrp="1"/>
          </p:cNvSpPr>
          <p:nvPr>
            <p:ph type="sldNum" sz="quarter" idx="10"/>
          </p:nvPr>
        </p:nvSpPr>
        <p:spPr/>
        <p:txBody>
          <a:bodyPr/>
          <a:lstStyle/>
          <a:p>
            <a:pPr>
              <a:defRPr/>
            </a:pPr>
            <a:fld id="{F296D8F6-ACBD-4321-BCC2-B83E85B4DDD5}" type="slidenum">
              <a:rPr lang="en-US" smtClean="0"/>
              <a:pPr>
                <a:defRPr/>
              </a:pPr>
              <a:t>8</a:t>
            </a:fld>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847725" y="28575"/>
            <a:ext cx="7467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1"/>
                </a:solidFill>
                <a:effectLst/>
                <a:uLnTx/>
                <a:uFillTx/>
                <a:latin typeface="Myriad Pro" pitchFamily="34" charset="0"/>
                <a:ea typeface="+mj-ea"/>
                <a:cs typeface="+mj-cs"/>
              </a:rPr>
              <a:t>Contract Analysis</a:t>
            </a:r>
          </a:p>
        </p:txBody>
      </p:sp>
      <p:sp>
        <p:nvSpPr>
          <p:cNvPr id="2098" name="AutoShape 10">
            <a:hlinkClick r:id="rId4" action="ppaction://hlinksldjump"/>
          </p:cNvPr>
          <p:cNvSpPr>
            <a:spLocks noChangeArrowheads="1"/>
          </p:cNvSpPr>
          <p:nvPr/>
        </p:nvSpPr>
        <p:spPr bwMode="auto">
          <a:xfrm>
            <a:off x="5924550" y="6410325"/>
            <a:ext cx="309563" cy="261938"/>
          </a:xfrm>
          <a:prstGeom prst="actionButtonBackPrevious">
            <a:avLst/>
          </a:prstGeom>
          <a:solidFill>
            <a:srgbClr val="4E84C4"/>
          </a:solidFill>
          <a:ln w="9525">
            <a:noFill/>
            <a:round/>
            <a:headEnd/>
            <a:tailEnd/>
          </a:ln>
        </p:spPr>
        <p:txBody>
          <a:bodyPr wrap="none" anchor="ctr"/>
          <a:lstStyle/>
          <a:p>
            <a:endParaRPr lang="en-US">
              <a:ea typeface="Arial Unicode MS" pitchFamily="34" charset="-128"/>
              <a:cs typeface="Arial Unicode MS" pitchFamily="34" charset="-128"/>
            </a:endParaRPr>
          </a:p>
        </p:txBody>
      </p:sp>
      <p:sp>
        <p:nvSpPr>
          <p:cNvPr id="12" name="Rectangle 11"/>
          <p:cNvSpPr/>
          <p:nvPr/>
        </p:nvSpPr>
        <p:spPr>
          <a:xfrm>
            <a:off x="2667000" y="2219632"/>
            <a:ext cx="17526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List of </a:t>
            </a:r>
            <a:r>
              <a:rPr lang="en-US" sz="1400" b="1" i="1" dirty="0" smtClean="0">
                <a:solidFill>
                  <a:schemeClr val="tx1"/>
                </a:solidFill>
              </a:rPr>
              <a:t>all</a:t>
            </a:r>
            <a:r>
              <a:rPr lang="en-US" sz="1400" b="1" dirty="0" smtClean="0">
                <a:solidFill>
                  <a:schemeClr val="tx1"/>
                </a:solidFill>
              </a:rPr>
              <a:t> IBM Hi- Tech Contracts till date</a:t>
            </a:r>
            <a:endParaRPr lang="en-US" sz="1400" b="1" dirty="0">
              <a:solidFill>
                <a:schemeClr val="tx1"/>
              </a:solidFill>
            </a:endParaRPr>
          </a:p>
        </p:txBody>
      </p:sp>
      <p:sp>
        <p:nvSpPr>
          <p:cNvPr id="13" name="Rectangle 12"/>
          <p:cNvSpPr/>
          <p:nvPr/>
        </p:nvSpPr>
        <p:spPr>
          <a:xfrm>
            <a:off x="4409768" y="2209800"/>
            <a:ext cx="1752600" cy="685800"/>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p:cNvSpPr>
            <a:spLocks noGrp="1"/>
          </p:cNvSpPr>
          <p:nvPr>
            <p:ph type="sldNum" sz="quarter" idx="10"/>
          </p:nvPr>
        </p:nvSpPr>
        <p:spPr/>
        <p:txBody>
          <a:bodyPr/>
          <a:lstStyle/>
          <a:p>
            <a:pPr>
              <a:defRPr/>
            </a:pPr>
            <a:fld id="{F296D8F6-ACBD-4321-BCC2-B83E85B4DDD5}" type="slidenum">
              <a:rPr lang="en-US" smtClean="0"/>
              <a:pPr>
                <a:defRPr/>
              </a:pPr>
              <a:t>9</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628764553"/>
              </p:ext>
            </p:extLst>
          </p:nvPr>
        </p:nvGraphicFramePr>
        <p:xfrm>
          <a:off x="4800600" y="2352675"/>
          <a:ext cx="914400" cy="771525"/>
        </p:xfrm>
        <a:graphic>
          <a:graphicData uri="http://schemas.openxmlformats.org/presentationml/2006/ole">
            <mc:AlternateContent xmlns:mc="http://schemas.openxmlformats.org/markup-compatibility/2006">
              <mc:Choice xmlns:v="urn:schemas-microsoft-com:vml" Requires="v">
                <p:oleObj spid="_x0000_s56453" name="Worksheet" showAsIcon="1" r:id="rId5" imgW="914400" imgH="771480" progId="Excel.Sheet.8">
                  <p:embed/>
                </p:oleObj>
              </mc:Choice>
              <mc:Fallback>
                <p:oleObj name="Worksheet" showAsIcon="1" r:id="rId5" imgW="914400" imgH="771480" progId="Excel.Sheet.8">
                  <p:embed/>
                  <p:pic>
                    <p:nvPicPr>
                      <p:cNvPr id="0" name=""/>
                      <p:cNvPicPr/>
                      <p:nvPr/>
                    </p:nvPicPr>
                    <p:blipFill>
                      <a:blip r:embed="rId6"/>
                      <a:stretch>
                        <a:fillRect/>
                      </a:stretch>
                    </p:blipFill>
                    <p:spPr>
                      <a:xfrm>
                        <a:off x="4800600" y="2352675"/>
                        <a:ext cx="914400" cy="771525"/>
                      </a:xfrm>
                      <a:prstGeom prst="rect">
                        <a:avLst/>
                      </a:prstGeom>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C" val="5"/>
</p:tagLst>
</file>

<file path=ppt/tags/tag11.xml><?xml version="1.0" encoding="utf-8"?>
<p:tagLst xmlns:a="http://schemas.openxmlformats.org/drawingml/2006/main" xmlns:r="http://schemas.openxmlformats.org/officeDocument/2006/relationships" xmlns:p="http://schemas.openxmlformats.org/presentationml/2006/main">
  <p:tag name="THEMEID" val="6"/>
</p:tagLst>
</file>

<file path=ppt/tags/tag12.xml><?xml version="1.0" encoding="utf-8"?>
<p:tagLst xmlns:a="http://schemas.openxmlformats.org/drawingml/2006/main" xmlns:r="http://schemas.openxmlformats.org/officeDocument/2006/relationships" xmlns:p="http://schemas.openxmlformats.org/presentationml/2006/main">
  <p:tag name="THEMEIDC" val="6"/>
</p:tagLst>
</file>

<file path=ppt/tags/tag13.xml><?xml version="1.0" encoding="utf-8"?>
<p:tagLst xmlns:a="http://schemas.openxmlformats.org/drawingml/2006/main" xmlns:r="http://schemas.openxmlformats.org/officeDocument/2006/relationships" xmlns:p="http://schemas.openxmlformats.org/presentationml/2006/main">
  <p:tag name="THEMEID" val="7"/>
</p:tagLst>
</file>

<file path=ppt/tags/tag14.xml><?xml version="1.0" encoding="utf-8"?>
<p:tagLst xmlns:a="http://schemas.openxmlformats.org/drawingml/2006/main" xmlns:r="http://schemas.openxmlformats.org/officeDocument/2006/relationships" xmlns:p="http://schemas.openxmlformats.org/presentationml/2006/main">
  <p:tag name="THEMEIDC" val="7"/>
</p:tagLst>
</file>

<file path=ppt/tags/tag15.xml><?xml version="1.0" encoding="utf-8"?>
<p:tagLst xmlns:a="http://schemas.openxmlformats.org/drawingml/2006/main" xmlns:r="http://schemas.openxmlformats.org/officeDocument/2006/relationships" xmlns:p="http://schemas.openxmlformats.org/presentationml/2006/main">
  <p:tag name="THEMEID" val="8"/>
</p:tagLst>
</file>

<file path=ppt/tags/tag16.xml><?xml version="1.0" encoding="utf-8"?>
<p:tagLst xmlns:a="http://schemas.openxmlformats.org/drawingml/2006/main" xmlns:r="http://schemas.openxmlformats.org/officeDocument/2006/relationships" xmlns:p="http://schemas.openxmlformats.org/presentationml/2006/main">
  <p:tag name="THEMEIDC" val="8"/>
</p:tagLst>
</file>

<file path=ppt/tags/tag17.xml><?xml version="1.0" encoding="utf-8"?>
<p:tagLst xmlns:a="http://schemas.openxmlformats.org/drawingml/2006/main" xmlns:r="http://schemas.openxmlformats.org/officeDocument/2006/relationships" xmlns:p="http://schemas.openxmlformats.org/presentationml/2006/main">
  <p:tag name="THEMEID" val="9"/>
</p:tagLst>
</file>

<file path=ppt/tags/tag18.xml><?xml version="1.0" encoding="utf-8"?>
<p:tagLst xmlns:a="http://schemas.openxmlformats.org/drawingml/2006/main" xmlns:r="http://schemas.openxmlformats.org/officeDocument/2006/relationships" xmlns:p="http://schemas.openxmlformats.org/presentationml/2006/main">
  <p:tag name="THEMEIDC" val="9"/>
</p:tagLst>
</file>

<file path=ppt/tags/tag19.xml><?xml version="1.0" encoding="utf-8"?>
<p:tagLst xmlns:a="http://schemas.openxmlformats.org/drawingml/2006/main" xmlns:r="http://schemas.openxmlformats.org/officeDocument/2006/relationships" xmlns:p="http://schemas.openxmlformats.org/presentationml/2006/main">
  <p:tag name="THEMEID" val="10"/>
</p:tagLst>
</file>

<file path=ppt/tags/tag2.xml><?xml version="1.0" encoding="utf-8"?>
<p:tagLst xmlns:a="http://schemas.openxmlformats.org/drawingml/2006/main" xmlns:r="http://schemas.openxmlformats.org/officeDocument/2006/relationships" xmlns:p="http://schemas.openxmlformats.org/presentationml/2006/main">
  <p:tag name="THEMEIDC" val="1"/>
</p:tagLst>
</file>

<file path=ppt/tags/tag20.xml><?xml version="1.0" encoding="utf-8"?>
<p:tagLst xmlns:a="http://schemas.openxmlformats.org/drawingml/2006/main" xmlns:r="http://schemas.openxmlformats.org/officeDocument/2006/relationships" xmlns:p="http://schemas.openxmlformats.org/presentationml/2006/main">
  <p:tag name="THEMEIDC" val="10"/>
</p:tagLst>
</file>

<file path=ppt/tags/tag21.xml><?xml version="1.0" encoding="utf-8"?>
<p:tagLst xmlns:a="http://schemas.openxmlformats.org/drawingml/2006/main" xmlns:r="http://schemas.openxmlformats.org/officeDocument/2006/relationships" xmlns:p="http://schemas.openxmlformats.org/presentationml/2006/main">
  <p:tag name="THEMEID" val="11"/>
</p:tagLst>
</file>

<file path=ppt/tags/tag22.xml><?xml version="1.0" encoding="utf-8"?>
<p:tagLst xmlns:a="http://schemas.openxmlformats.org/drawingml/2006/main" xmlns:r="http://schemas.openxmlformats.org/officeDocument/2006/relationships" xmlns:p="http://schemas.openxmlformats.org/presentationml/2006/main">
  <p:tag name="THEMEIDC" val="11"/>
</p:tagLst>
</file>

<file path=ppt/tags/tag23.xml><?xml version="1.0" encoding="utf-8"?>
<p:tagLst xmlns:a="http://schemas.openxmlformats.org/drawingml/2006/main" xmlns:r="http://schemas.openxmlformats.org/officeDocument/2006/relationships" xmlns:p="http://schemas.openxmlformats.org/presentationml/2006/main">
  <p:tag name="THEMEID" val="12"/>
</p:tagLst>
</file>

<file path=ppt/tags/tag24.xml><?xml version="1.0" encoding="utf-8"?>
<p:tagLst xmlns:a="http://schemas.openxmlformats.org/drawingml/2006/main" xmlns:r="http://schemas.openxmlformats.org/officeDocument/2006/relationships" xmlns:p="http://schemas.openxmlformats.org/presentationml/2006/main">
  <p:tag name="THEMEID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C" val="2"/>
</p:tagLst>
</file>

<file path=ppt/tags/tag29.xml><?xml version="1.0" encoding="utf-8"?>
<p:tagLst xmlns:a="http://schemas.openxmlformats.org/drawingml/2006/main" xmlns:r="http://schemas.openxmlformats.org/officeDocument/2006/relationships" xmlns:p="http://schemas.openxmlformats.org/presentationml/2006/main">
  <p:tag name="THEMEIDCC" val="3"/>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C" val="3"/>
</p:tagLst>
</file>

<file path=ppt/tags/tag31.xml><?xml version="1.0" encoding="utf-8"?>
<p:tagLst xmlns:a="http://schemas.openxmlformats.org/drawingml/2006/main" xmlns:r="http://schemas.openxmlformats.org/officeDocument/2006/relationships" xmlns:p="http://schemas.openxmlformats.org/presentationml/2006/main">
  <p:tag name="THEMEIDCC" val="4"/>
</p:tagLst>
</file>

<file path=ppt/tags/tag32.xml><?xml version="1.0" encoding="utf-8"?>
<p:tagLst xmlns:a="http://schemas.openxmlformats.org/drawingml/2006/main" xmlns:r="http://schemas.openxmlformats.org/officeDocument/2006/relationships" xmlns:p="http://schemas.openxmlformats.org/presentationml/2006/main">
  <p:tag name="THEMEIDCCC" val="4"/>
</p:tagLst>
</file>

<file path=ppt/tags/tag33.xml><?xml version="1.0" encoding="utf-8"?>
<p:tagLst xmlns:a="http://schemas.openxmlformats.org/drawingml/2006/main" xmlns:r="http://schemas.openxmlformats.org/officeDocument/2006/relationships" xmlns:p="http://schemas.openxmlformats.org/presentationml/2006/main">
  <p:tag name="THEMEIDCC" val="5"/>
</p:tagLst>
</file>

<file path=ppt/tags/tag34.xml><?xml version="1.0" encoding="utf-8"?>
<p:tagLst xmlns:a="http://schemas.openxmlformats.org/drawingml/2006/main" xmlns:r="http://schemas.openxmlformats.org/officeDocument/2006/relationships" xmlns:p="http://schemas.openxmlformats.org/presentationml/2006/main">
  <p:tag name="THEMEIDCCC" val="5"/>
</p:tagLst>
</file>

<file path=ppt/tags/tag35.xml><?xml version="1.0" encoding="utf-8"?>
<p:tagLst xmlns:a="http://schemas.openxmlformats.org/drawingml/2006/main" xmlns:r="http://schemas.openxmlformats.org/officeDocument/2006/relationships" xmlns:p="http://schemas.openxmlformats.org/presentationml/2006/main">
  <p:tag name="THEMEIDCC" val="6"/>
</p:tagLst>
</file>

<file path=ppt/tags/tag36.xml><?xml version="1.0" encoding="utf-8"?>
<p:tagLst xmlns:a="http://schemas.openxmlformats.org/drawingml/2006/main" xmlns:r="http://schemas.openxmlformats.org/officeDocument/2006/relationships" xmlns:p="http://schemas.openxmlformats.org/presentationml/2006/main">
  <p:tag name="THEMEIDCCC" val="6"/>
</p:tagLst>
</file>

<file path=ppt/tags/tag37.xml><?xml version="1.0" encoding="utf-8"?>
<p:tagLst xmlns:a="http://schemas.openxmlformats.org/drawingml/2006/main" xmlns:r="http://schemas.openxmlformats.org/officeDocument/2006/relationships" xmlns:p="http://schemas.openxmlformats.org/presentationml/2006/main">
  <p:tag name="THEMEIDCC" val="7"/>
</p:tagLst>
</file>

<file path=ppt/tags/tag38.xml><?xml version="1.0" encoding="utf-8"?>
<p:tagLst xmlns:a="http://schemas.openxmlformats.org/drawingml/2006/main" xmlns:r="http://schemas.openxmlformats.org/officeDocument/2006/relationships" xmlns:p="http://schemas.openxmlformats.org/presentationml/2006/main">
  <p:tag name="THEMEIDCCC" val="7"/>
</p:tagLst>
</file>

<file path=ppt/tags/tag39.xml><?xml version="1.0" encoding="utf-8"?>
<p:tagLst xmlns:a="http://schemas.openxmlformats.org/drawingml/2006/main" xmlns:r="http://schemas.openxmlformats.org/officeDocument/2006/relationships" xmlns:p="http://schemas.openxmlformats.org/presentationml/2006/main">
  <p:tag name="THEMEIDCC" val="8"/>
</p:tagLst>
</file>

<file path=ppt/tags/tag4.xml><?xml version="1.0" encoding="utf-8"?>
<p:tagLst xmlns:a="http://schemas.openxmlformats.org/drawingml/2006/main" xmlns:r="http://schemas.openxmlformats.org/officeDocument/2006/relationships" xmlns:p="http://schemas.openxmlformats.org/presentationml/2006/main">
  <p:tag name="THEMEIDC" val="2"/>
</p:tagLst>
</file>

<file path=ppt/tags/tag40.xml><?xml version="1.0" encoding="utf-8"?>
<p:tagLst xmlns:a="http://schemas.openxmlformats.org/drawingml/2006/main" xmlns:r="http://schemas.openxmlformats.org/officeDocument/2006/relationships" xmlns:p="http://schemas.openxmlformats.org/presentationml/2006/main">
  <p:tag name="THEMEIDCCC" val="8"/>
</p:tagLst>
</file>

<file path=ppt/tags/tag41.xml><?xml version="1.0" encoding="utf-8"?>
<p:tagLst xmlns:a="http://schemas.openxmlformats.org/drawingml/2006/main" xmlns:r="http://schemas.openxmlformats.org/officeDocument/2006/relationships" xmlns:p="http://schemas.openxmlformats.org/presentationml/2006/main">
  <p:tag name="THEMEIDCC" val="9"/>
</p:tagLst>
</file>

<file path=ppt/tags/tag42.xml><?xml version="1.0" encoding="utf-8"?>
<p:tagLst xmlns:a="http://schemas.openxmlformats.org/drawingml/2006/main" xmlns:r="http://schemas.openxmlformats.org/officeDocument/2006/relationships" xmlns:p="http://schemas.openxmlformats.org/presentationml/2006/main">
  <p:tag name="THEMEIDCCC" val="9"/>
</p:tagLst>
</file>

<file path=ppt/tags/tag43.xml><?xml version="1.0" encoding="utf-8"?>
<p:tagLst xmlns:a="http://schemas.openxmlformats.org/drawingml/2006/main" xmlns:r="http://schemas.openxmlformats.org/officeDocument/2006/relationships" xmlns:p="http://schemas.openxmlformats.org/presentationml/2006/main">
  <p:tag name="THEMEIDCC" val="10"/>
</p:tagLst>
</file>

<file path=ppt/tags/tag44.xml><?xml version="1.0" encoding="utf-8"?>
<p:tagLst xmlns:a="http://schemas.openxmlformats.org/drawingml/2006/main" xmlns:r="http://schemas.openxmlformats.org/officeDocument/2006/relationships" xmlns:p="http://schemas.openxmlformats.org/presentationml/2006/main">
  <p:tag name="THEMEIDCCC" val="10"/>
</p:tagLst>
</file>

<file path=ppt/tags/tag45.xml><?xml version="1.0" encoding="utf-8"?>
<p:tagLst xmlns:a="http://schemas.openxmlformats.org/drawingml/2006/main" xmlns:r="http://schemas.openxmlformats.org/officeDocument/2006/relationships" xmlns:p="http://schemas.openxmlformats.org/presentationml/2006/main">
  <p:tag name="THEMEIDCC" val="11"/>
</p:tagLst>
</file>

<file path=ppt/tags/tag46.xml><?xml version="1.0" encoding="utf-8"?>
<p:tagLst xmlns:a="http://schemas.openxmlformats.org/drawingml/2006/main" xmlns:r="http://schemas.openxmlformats.org/officeDocument/2006/relationships" xmlns:p="http://schemas.openxmlformats.org/presentationml/2006/main">
  <p:tag name="THEMEIDCCC" val="11"/>
</p:tagLst>
</file>

<file path=ppt/tags/tag47.xml><?xml version="1.0" encoding="utf-8"?>
<p:tagLst xmlns:a="http://schemas.openxmlformats.org/drawingml/2006/main" xmlns:r="http://schemas.openxmlformats.org/officeDocument/2006/relationships" xmlns:p="http://schemas.openxmlformats.org/presentationml/2006/main">
  <p:tag name="THEMEIDCC" val="12"/>
</p:tagLst>
</file>

<file path=ppt/tags/tag48.xml><?xml version="1.0" encoding="utf-8"?>
<p:tagLst xmlns:a="http://schemas.openxmlformats.org/drawingml/2006/main" xmlns:r="http://schemas.openxmlformats.org/officeDocument/2006/relationships" xmlns:p="http://schemas.openxmlformats.org/presentationml/2006/main">
  <p:tag name="THEMEIDCCC" val="12"/>
</p:tagLst>
</file>

<file path=ppt/tags/tag49.xml><?xml version="1.0" encoding="utf-8"?>
<p:tagLst xmlns:a="http://schemas.openxmlformats.org/drawingml/2006/main" xmlns:r="http://schemas.openxmlformats.org/officeDocument/2006/relationships" xmlns:p="http://schemas.openxmlformats.org/presentationml/2006/main">
  <p:tag name="THEMEID" val="1"/>
</p:tagLst>
</file>

<file path=ppt/tags/tag5.xml><?xml version="1.0" encoding="utf-8"?>
<p:tagLst xmlns:a="http://schemas.openxmlformats.org/drawingml/2006/main" xmlns:r="http://schemas.openxmlformats.org/officeDocument/2006/relationships" xmlns:p="http://schemas.openxmlformats.org/presentationml/2006/main">
  <p:tag name="THEMEID" val="3"/>
</p:tagLst>
</file>

<file path=ppt/tags/tag50.xml><?xml version="1.0" encoding="utf-8"?>
<p:tagLst xmlns:a="http://schemas.openxmlformats.org/drawingml/2006/main" xmlns:r="http://schemas.openxmlformats.org/officeDocument/2006/relationships" xmlns:p="http://schemas.openxmlformats.org/presentationml/2006/main">
  <p:tag name="THEMEIDC" val="1"/>
</p:tagLst>
</file>

<file path=ppt/tags/tag51.xml><?xml version="1.0" encoding="utf-8"?>
<p:tagLst xmlns:a="http://schemas.openxmlformats.org/drawingml/2006/main" xmlns:r="http://schemas.openxmlformats.org/officeDocument/2006/relationships" xmlns:p="http://schemas.openxmlformats.org/presentationml/2006/main">
  <p:tag name="THEMEID" val="2"/>
</p:tagLst>
</file>

<file path=ppt/tags/tag52.xml><?xml version="1.0" encoding="utf-8"?>
<p:tagLst xmlns:a="http://schemas.openxmlformats.org/drawingml/2006/main" xmlns:r="http://schemas.openxmlformats.org/officeDocument/2006/relationships" xmlns:p="http://schemas.openxmlformats.org/presentationml/2006/main">
  <p:tag name="THEMEIDC" val="2"/>
</p:tagLst>
</file>

<file path=ppt/tags/tag53.xml><?xml version="1.0" encoding="utf-8"?>
<p:tagLst xmlns:a="http://schemas.openxmlformats.org/drawingml/2006/main" xmlns:r="http://schemas.openxmlformats.org/officeDocument/2006/relationships" xmlns:p="http://schemas.openxmlformats.org/presentationml/2006/main">
  <p:tag name="THEMEID" val="3"/>
</p:tagLst>
</file>

<file path=ppt/tags/tag54.xml><?xml version="1.0" encoding="utf-8"?>
<p:tagLst xmlns:a="http://schemas.openxmlformats.org/drawingml/2006/main" xmlns:r="http://schemas.openxmlformats.org/officeDocument/2006/relationships" xmlns:p="http://schemas.openxmlformats.org/presentationml/2006/main">
  <p:tag name="THEMEIDC" val="3"/>
</p:tagLst>
</file>

<file path=ppt/tags/tag55.xml><?xml version="1.0" encoding="utf-8"?>
<p:tagLst xmlns:a="http://schemas.openxmlformats.org/drawingml/2006/main" xmlns:r="http://schemas.openxmlformats.org/officeDocument/2006/relationships" xmlns:p="http://schemas.openxmlformats.org/presentationml/2006/main">
  <p:tag name="THEMEID" val="4"/>
</p:tagLst>
</file>

<file path=ppt/tags/tag56.xml><?xml version="1.0" encoding="utf-8"?>
<p:tagLst xmlns:a="http://schemas.openxmlformats.org/drawingml/2006/main" xmlns:r="http://schemas.openxmlformats.org/officeDocument/2006/relationships" xmlns:p="http://schemas.openxmlformats.org/presentationml/2006/main">
  <p:tag name="THEMEIDC" val="4"/>
</p:tagLst>
</file>

<file path=ppt/tags/tag57.xml><?xml version="1.0" encoding="utf-8"?>
<p:tagLst xmlns:a="http://schemas.openxmlformats.org/drawingml/2006/main" xmlns:r="http://schemas.openxmlformats.org/officeDocument/2006/relationships" xmlns:p="http://schemas.openxmlformats.org/presentationml/2006/main">
  <p:tag name="THEMEID" val="5"/>
</p:tagLst>
</file>

<file path=ppt/tags/tag58.xml><?xml version="1.0" encoding="utf-8"?>
<p:tagLst xmlns:a="http://schemas.openxmlformats.org/drawingml/2006/main" xmlns:r="http://schemas.openxmlformats.org/officeDocument/2006/relationships" xmlns:p="http://schemas.openxmlformats.org/presentationml/2006/main">
  <p:tag name="THEMEIDC" val="5"/>
</p:tagLst>
</file>

<file path=ppt/tags/tag59.xml><?xml version="1.0" encoding="utf-8"?>
<p:tagLst xmlns:a="http://schemas.openxmlformats.org/drawingml/2006/main" xmlns:r="http://schemas.openxmlformats.org/officeDocument/2006/relationships" xmlns:p="http://schemas.openxmlformats.org/presentationml/2006/main">
  <p:tag name="THEMEID" val="6"/>
</p:tagLst>
</file>

<file path=ppt/tags/tag6.xml><?xml version="1.0" encoding="utf-8"?>
<p:tagLst xmlns:a="http://schemas.openxmlformats.org/drawingml/2006/main" xmlns:r="http://schemas.openxmlformats.org/officeDocument/2006/relationships" xmlns:p="http://schemas.openxmlformats.org/presentationml/2006/main">
  <p:tag name="THEMEIDC" val="3"/>
</p:tagLst>
</file>

<file path=ppt/tags/tag60.xml><?xml version="1.0" encoding="utf-8"?>
<p:tagLst xmlns:a="http://schemas.openxmlformats.org/drawingml/2006/main" xmlns:r="http://schemas.openxmlformats.org/officeDocument/2006/relationships" xmlns:p="http://schemas.openxmlformats.org/presentationml/2006/main">
  <p:tag name="THEMEIDC" val="6"/>
</p:tagLst>
</file>

<file path=ppt/tags/tag61.xml><?xml version="1.0" encoding="utf-8"?>
<p:tagLst xmlns:a="http://schemas.openxmlformats.org/drawingml/2006/main" xmlns:r="http://schemas.openxmlformats.org/officeDocument/2006/relationships" xmlns:p="http://schemas.openxmlformats.org/presentationml/2006/main">
  <p:tag name="THEMEID" val="7"/>
</p:tagLst>
</file>

<file path=ppt/tags/tag62.xml><?xml version="1.0" encoding="utf-8"?>
<p:tagLst xmlns:a="http://schemas.openxmlformats.org/drawingml/2006/main" xmlns:r="http://schemas.openxmlformats.org/officeDocument/2006/relationships" xmlns:p="http://schemas.openxmlformats.org/presentationml/2006/main">
  <p:tag name="THEMEIDC" val="7"/>
</p:tagLst>
</file>

<file path=ppt/tags/tag63.xml><?xml version="1.0" encoding="utf-8"?>
<p:tagLst xmlns:a="http://schemas.openxmlformats.org/drawingml/2006/main" xmlns:r="http://schemas.openxmlformats.org/officeDocument/2006/relationships" xmlns:p="http://schemas.openxmlformats.org/presentationml/2006/main">
  <p:tag name="THEMEID" val="8"/>
</p:tagLst>
</file>

<file path=ppt/tags/tag64.xml><?xml version="1.0" encoding="utf-8"?>
<p:tagLst xmlns:a="http://schemas.openxmlformats.org/drawingml/2006/main" xmlns:r="http://schemas.openxmlformats.org/officeDocument/2006/relationships" xmlns:p="http://schemas.openxmlformats.org/presentationml/2006/main">
  <p:tag name="THEMEIDC" val="8"/>
</p:tagLst>
</file>

<file path=ppt/tags/tag65.xml><?xml version="1.0" encoding="utf-8"?>
<p:tagLst xmlns:a="http://schemas.openxmlformats.org/drawingml/2006/main" xmlns:r="http://schemas.openxmlformats.org/officeDocument/2006/relationships" xmlns:p="http://schemas.openxmlformats.org/presentationml/2006/main">
  <p:tag name="THEMEID" val="9"/>
</p:tagLst>
</file>

<file path=ppt/tags/tag66.xml><?xml version="1.0" encoding="utf-8"?>
<p:tagLst xmlns:a="http://schemas.openxmlformats.org/drawingml/2006/main" xmlns:r="http://schemas.openxmlformats.org/officeDocument/2006/relationships" xmlns:p="http://schemas.openxmlformats.org/presentationml/2006/main">
  <p:tag name="THEMEIDC" val="9"/>
</p:tagLst>
</file>

<file path=ppt/tags/tag67.xml><?xml version="1.0" encoding="utf-8"?>
<p:tagLst xmlns:a="http://schemas.openxmlformats.org/drawingml/2006/main" xmlns:r="http://schemas.openxmlformats.org/officeDocument/2006/relationships" xmlns:p="http://schemas.openxmlformats.org/presentationml/2006/main">
  <p:tag name="THEMEID" val="10"/>
</p:tagLst>
</file>

<file path=ppt/tags/tag68.xml><?xml version="1.0" encoding="utf-8"?>
<p:tagLst xmlns:a="http://schemas.openxmlformats.org/drawingml/2006/main" xmlns:r="http://schemas.openxmlformats.org/officeDocument/2006/relationships" xmlns:p="http://schemas.openxmlformats.org/presentationml/2006/main">
  <p:tag name="THEMEIDC" val="10"/>
</p:tagLst>
</file>

<file path=ppt/tags/tag69.xml><?xml version="1.0" encoding="utf-8"?>
<p:tagLst xmlns:a="http://schemas.openxmlformats.org/drawingml/2006/main" xmlns:r="http://schemas.openxmlformats.org/officeDocument/2006/relationships" xmlns:p="http://schemas.openxmlformats.org/presentationml/2006/main">
  <p:tag name="THEMEID" val="11"/>
</p:tagLst>
</file>

<file path=ppt/tags/tag7.xml><?xml version="1.0" encoding="utf-8"?>
<p:tagLst xmlns:a="http://schemas.openxmlformats.org/drawingml/2006/main" xmlns:r="http://schemas.openxmlformats.org/officeDocument/2006/relationships" xmlns:p="http://schemas.openxmlformats.org/presentationml/2006/main">
  <p:tag name="THEMEID" val="4"/>
</p:tagLst>
</file>

<file path=ppt/tags/tag70.xml><?xml version="1.0" encoding="utf-8"?>
<p:tagLst xmlns:a="http://schemas.openxmlformats.org/drawingml/2006/main" xmlns:r="http://schemas.openxmlformats.org/officeDocument/2006/relationships" xmlns:p="http://schemas.openxmlformats.org/presentationml/2006/main">
  <p:tag name="THEMEIDC" val="11"/>
</p:tagLst>
</file>

<file path=ppt/tags/tag71.xml><?xml version="1.0" encoding="utf-8"?>
<p:tagLst xmlns:a="http://schemas.openxmlformats.org/drawingml/2006/main" xmlns:r="http://schemas.openxmlformats.org/officeDocument/2006/relationships" xmlns:p="http://schemas.openxmlformats.org/presentationml/2006/main">
  <p:tag name="THEMEID" val="12"/>
</p:tagLst>
</file>

<file path=ppt/tags/tag72.xml><?xml version="1.0" encoding="utf-8"?>
<p:tagLst xmlns:a="http://schemas.openxmlformats.org/drawingml/2006/main" xmlns:r="http://schemas.openxmlformats.org/officeDocument/2006/relationships" xmlns:p="http://schemas.openxmlformats.org/presentationml/2006/main">
  <p:tag name="THEMEIDC" val="12"/>
</p:tagLst>
</file>

<file path=ppt/tags/tag73.xml><?xml version="1.0" encoding="utf-8"?>
<p:tagLst xmlns:a="http://schemas.openxmlformats.org/drawingml/2006/main" xmlns:r="http://schemas.openxmlformats.org/officeDocument/2006/relationships" xmlns:p="http://schemas.openxmlformats.org/presentationml/2006/main">
  <p:tag name="THEMEIDCC" val="1"/>
</p:tagLst>
</file>

<file path=ppt/tags/tag74.xml><?xml version="1.0" encoding="utf-8"?>
<p:tagLst xmlns:a="http://schemas.openxmlformats.org/drawingml/2006/main" xmlns:r="http://schemas.openxmlformats.org/officeDocument/2006/relationships" xmlns:p="http://schemas.openxmlformats.org/presentationml/2006/main">
  <p:tag name="THEMEIDCCC" val="1"/>
</p:tagLst>
</file>

<file path=ppt/tags/tag75.xml><?xml version="1.0" encoding="utf-8"?>
<p:tagLst xmlns:a="http://schemas.openxmlformats.org/drawingml/2006/main" xmlns:r="http://schemas.openxmlformats.org/officeDocument/2006/relationships" xmlns:p="http://schemas.openxmlformats.org/presentationml/2006/main">
  <p:tag name="THEMEIDCC" val="2"/>
</p:tagLst>
</file>

<file path=ppt/tags/tag76.xml><?xml version="1.0" encoding="utf-8"?>
<p:tagLst xmlns:a="http://schemas.openxmlformats.org/drawingml/2006/main" xmlns:r="http://schemas.openxmlformats.org/officeDocument/2006/relationships" xmlns:p="http://schemas.openxmlformats.org/presentationml/2006/main">
  <p:tag name="THEMEIDCCC" val="2"/>
</p:tagLst>
</file>

<file path=ppt/tags/tag77.xml><?xml version="1.0" encoding="utf-8"?>
<p:tagLst xmlns:a="http://schemas.openxmlformats.org/drawingml/2006/main" xmlns:r="http://schemas.openxmlformats.org/officeDocument/2006/relationships" xmlns:p="http://schemas.openxmlformats.org/presentationml/2006/main">
  <p:tag name="THEMEIDCC" val="3"/>
</p:tagLst>
</file>

<file path=ppt/tags/tag78.xml><?xml version="1.0" encoding="utf-8"?>
<p:tagLst xmlns:a="http://schemas.openxmlformats.org/drawingml/2006/main" xmlns:r="http://schemas.openxmlformats.org/officeDocument/2006/relationships" xmlns:p="http://schemas.openxmlformats.org/presentationml/2006/main">
  <p:tag name="THEMEIDCCC" val="3"/>
</p:tagLst>
</file>

<file path=ppt/tags/tag79.xml><?xml version="1.0" encoding="utf-8"?>
<p:tagLst xmlns:a="http://schemas.openxmlformats.org/drawingml/2006/main" xmlns:r="http://schemas.openxmlformats.org/officeDocument/2006/relationships" xmlns:p="http://schemas.openxmlformats.org/presentationml/2006/main">
  <p:tag name="THEMEIDCC" val="4"/>
</p:tagLst>
</file>

<file path=ppt/tags/tag8.xml><?xml version="1.0" encoding="utf-8"?>
<p:tagLst xmlns:a="http://schemas.openxmlformats.org/drawingml/2006/main" xmlns:r="http://schemas.openxmlformats.org/officeDocument/2006/relationships" xmlns:p="http://schemas.openxmlformats.org/presentationml/2006/main">
  <p:tag name="THEMEIDC" val="4"/>
</p:tagLst>
</file>

<file path=ppt/tags/tag80.xml><?xml version="1.0" encoding="utf-8"?>
<p:tagLst xmlns:a="http://schemas.openxmlformats.org/drawingml/2006/main" xmlns:r="http://schemas.openxmlformats.org/officeDocument/2006/relationships" xmlns:p="http://schemas.openxmlformats.org/presentationml/2006/main">
  <p:tag name="THEMEIDCCC" val="4"/>
</p:tagLst>
</file>

<file path=ppt/tags/tag81.xml><?xml version="1.0" encoding="utf-8"?>
<p:tagLst xmlns:a="http://schemas.openxmlformats.org/drawingml/2006/main" xmlns:r="http://schemas.openxmlformats.org/officeDocument/2006/relationships" xmlns:p="http://schemas.openxmlformats.org/presentationml/2006/main">
  <p:tag name="THEMEIDCC" val="5"/>
</p:tagLst>
</file>

<file path=ppt/tags/tag82.xml><?xml version="1.0" encoding="utf-8"?>
<p:tagLst xmlns:a="http://schemas.openxmlformats.org/drawingml/2006/main" xmlns:r="http://schemas.openxmlformats.org/officeDocument/2006/relationships" xmlns:p="http://schemas.openxmlformats.org/presentationml/2006/main">
  <p:tag name="THEMEIDCCC" val="5"/>
</p:tagLst>
</file>

<file path=ppt/tags/tag83.xml><?xml version="1.0" encoding="utf-8"?>
<p:tagLst xmlns:a="http://schemas.openxmlformats.org/drawingml/2006/main" xmlns:r="http://schemas.openxmlformats.org/officeDocument/2006/relationships" xmlns:p="http://schemas.openxmlformats.org/presentationml/2006/main">
  <p:tag name="THEMEIDCC" val="6"/>
</p:tagLst>
</file>

<file path=ppt/tags/tag84.xml><?xml version="1.0" encoding="utf-8"?>
<p:tagLst xmlns:a="http://schemas.openxmlformats.org/drawingml/2006/main" xmlns:r="http://schemas.openxmlformats.org/officeDocument/2006/relationships" xmlns:p="http://schemas.openxmlformats.org/presentationml/2006/main">
  <p:tag name="THEMEIDCCC" val="6"/>
</p:tagLst>
</file>

<file path=ppt/tags/tag85.xml><?xml version="1.0" encoding="utf-8"?>
<p:tagLst xmlns:a="http://schemas.openxmlformats.org/drawingml/2006/main" xmlns:r="http://schemas.openxmlformats.org/officeDocument/2006/relationships" xmlns:p="http://schemas.openxmlformats.org/presentationml/2006/main">
  <p:tag name="THEMEIDCC" val="7"/>
</p:tagLst>
</file>

<file path=ppt/tags/tag86.xml><?xml version="1.0" encoding="utf-8"?>
<p:tagLst xmlns:a="http://schemas.openxmlformats.org/drawingml/2006/main" xmlns:r="http://schemas.openxmlformats.org/officeDocument/2006/relationships" xmlns:p="http://schemas.openxmlformats.org/presentationml/2006/main">
  <p:tag name="THEMEIDCCC" val="7"/>
</p:tagLst>
</file>

<file path=ppt/tags/tag87.xml><?xml version="1.0" encoding="utf-8"?>
<p:tagLst xmlns:a="http://schemas.openxmlformats.org/drawingml/2006/main" xmlns:r="http://schemas.openxmlformats.org/officeDocument/2006/relationships" xmlns:p="http://schemas.openxmlformats.org/presentationml/2006/main">
  <p:tag name="THEMEIDCC" val="8"/>
</p:tagLst>
</file>

<file path=ppt/tags/tag88.xml><?xml version="1.0" encoding="utf-8"?>
<p:tagLst xmlns:a="http://schemas.openxmlformats.org/drawingml/2006/main" xmlns:r="http://schemas.openxmlformats.org/officeDocument/2006/relationships" xmlns:p="http://schemas.openxmlformats.org/presentationml/2006/main">
  <p:tag name="THEMEIDCCC" val="8"/>
</p:tagLst>
</file>

<file path=ppt/tags/tag89.xml><?xml version="1.0" encoding="utf-8"?>
<p:tagLst xmlns:a="http://schemas.openxmlformats.org/drawingml/2006/main" xmlns:r="http://schemas.openxmlformats.org/officeDocument/2006/relationships" xmlns:p="http://schemas.openxmlformats.org/presentationml/2006/main">
  <p:tag name="THEMEIDCC" val="9"/>
</p:tagLst>
</file>

<file path=ppt/tags/tag9.xml><?xml version="1.0" encoding="utf-8"?>
<p:tagLst xmlns:a="http://schemas.openxmlformats.org/drawingml/2006/main" xmlns:r="http://schemas.openxmlformats.org/officeDocument/2006/relationships" xmlns:p="http://schemas.openxmlformats.org/presentationml/2006/main">
  <p:tag name="THEMEID" val="5"/>
</p:tagLst>
</file>

<file path=ppt/tags/tag90.xml><?xml version="1.0" encoding="utf-8"?>
<p:tagLst xmlns:a="http://schemas.openxmlformats.org/drawingml/2006/main" xmlns:r="http://schemas.openxmlformats.org/officeDocument/2006/relationships" xmlns:p="http://schemas.openxmlformats.org/presentationml/2006/main">
  <p:tag name="THEMEIDCCC" val="9"/>
</p:tagLst>
</file>

<file path=ppt/tags/tag91.xml><?xml version="1.0" encoding="utf-8"?>
<p:tagLst xmlns:a="http://schemas.openxmlformats.org/drawingml/2006/main" xmlns:r="http://schemas.openxmlformats.org/officeDocument/2006/relationships" xmlns:p="http://schemas.openxmlformats.org/presentationml/2006/main">
  <p:tag name="THEMEIDCC" val="10"/>
</p:tagLst>
</file>

<file path=ppt/tags/tag92.xml><?xml version="1.0" encoding="utf-8"?>
<p:tagLst xmlns:a="http://schemas.openxmlformats.org/drawingml/2006/main" xmlns:r="http://schemas.openxmlformats.org/officeDocument/2006/relationships" xmlns:p="http://schemas.openxmlformats.org/presentationml/2006/main">
  <p:tag name="THEMEIDCCC" val="10"/>
</p:tagLst>
</file>

<file path=ppt/tags/tag93.xml><?xml version="1.0" encoding="utf-8"?>
<p:tagLst xmlns:a="http://schemas.openxmlformats.org/drawingml/2006/main" xmlns:r="http://schemas.openxmlformats.org/officeDocument/2006/relationships" xmlns:p="http://schemas.openxmlformats.org/presentationml/2006/main">
  <p:tag name="THEMEIDCC" val="11"/>
</p:tagLst>
</file>

<file path=ppt/tags/tag94.xml><?xml version="1.0" encoding="utf-8"?>
<p:tagLst xmlns:a="http://schemas.openxmlformats.org/drawingml/2006/main" xmlns:r="http://schemas.openxmlformats.org/officeDocument/2006/relationships" xmlns:p="http://schemas.openxmlformats.org/presentationml/2006/main">
  <p:tag name="THEMEIDCCC" val="11"/>
</p:tagLst>
</file>

<file path=ppt/tags/tag95.xml><?xml version="1.0" encoding="utf-8"?>
<p:tagLst xmlns:a="http://schemas.openxmlformats.org/drawingml/2006/main" xmlns:r="http://schemas.openxmlformats.org/officeDocument/2006/relationships" xmlns:p="http://schemas.openxmlformats.org/presentationml/2006/main">
  <p:tag name="THEMEIDCC" val="12"/>
</p:tagLst>
</file>

<file path=ppt/tags/tag96.xml><?xml version="1.0" encoding="utf-8"?>
<p:tagLst xmlns:a="http://schemas.openxmlformats.org/drawingml/2006/main" xmlns:r="http://schemas.openxmlformats.org/officeDocument/2006/relationships" xmlns:p="http://schemas.openxmlformats.org/presentationml/2006/main">
  <p:tag name="THEMEIDCCC" val="12"/>
</p:tagLst>
</file>

<file path=ppt/theme/theme1.xml><?xml version="1.0" encoding="utf-8"?>
<a:theme xmlns:a="http://schemas.openxmlformats.org/drawingml/2006/main" name="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00B0F0"/>
          </a:solidFill>
        </a:ln>
      </a:spPr>
      <a:bodyPr rtlCol="0" anchor="t" anchorCtr="0"/>
      <a:lstStyle>
        <a:defPPr>
          <a:defRPr sz="1200" dirty="0"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3.xml><?xml version="1.0" encoding="utf-8"?>
<a:theme xmlns:a="http://schemas.openxmlformats.org/drawingml/2006/main" name="Divider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4.xml><?xml version="1.0" encoding="utf-8"?>
<a:theme xmlns:a="http://schemas.openxmlformats.org/drawingml/2006/main" name="Divider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5.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6.xml><?xml version="1.0" encoding="utf-8"?>
<a:theme xmlns:a="http://schemas.openxmlformats.org/drawingml/2006/main" name="1_Divider 2">
  <a:themeElements>
    <a:clrScheme name="tcs palette">
      <a:dk1>
        <a:srgbClr val="FFFFFF"/>
      </a:dk1>
      <a:lt1>
        <a:srgbClr val="FFFFFF"/>
      </a:lt1>
      <a:dk2>
        <a:srgbClr val="1F497D"/>
      </a:dk2>
      <a:lt2>
        <a:srgbClr val="0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7.xml><?xml version="1.0" encoding="utf-8"?>
<a:theme xmlns:a="http://schemas.openxmlformats.org/drawingml/2006/main" name="1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8.xml><?xml version="1.0" encoding="utf-8"?>
<a:theme xmlns:a="http://schemas.openxmlformats.org/drawingml/2006/main" name="Final TCS Template_210411">
  <a:themeElements>
    <a:clrScheme name="New Color Theme">
      <a:dk1>
        <a:srgbClr val="000000"/>
      </a:dk1>
      <a:lt1>
        <a:sysClr val="window" lastClr="FFFFFF"/>
      </a:lt1>
      <a:dk2>
        <a:srgbClr val="4E84C4"/>
      </a:dk2>
      <a:lt2>
        <a:srgbClr val="000000"/>
      </a:lt2>
      <a:accent1>
        <a:srgbClr val="4F81BD"/>
      </a:accent1>
      <a:accent2>
        <a:srgbClr val="58595B"/>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7FC3D1D4134A4EA3D1E5F2886A8BAF" ma:contentTypeVersion="9" ma:contentTypeDescription="Create a new document." ma:contentTypeScope="" ma:versionID="390fa769db962f7ad2b0bb8af6831a28">
  <xsd:schema xmlns:xsd="http://www.w3.org/2001/XMLSchema" xmlns:p="http://schemas.microsoft.com/office/2006/metadata/properties" xmlns:ns2="1e522788-807d-4c3b-a21c-e4669516c0a0" targetNamespace="http://schemas.microsoft.com/office/2006/metadata/properties" ma:root="true" ma:fieldsID="a00a6fd85a794dfbdcb9938a0ba7f395" ns2:_="">
    <xsd:import namespace="1e522788-807d-4c3b-a21c-e4669516c0a0"/>
    <xsd:element name="properties">
      <xsd:complexType>
        <xsd:sequence>
          <xsd:element name="documentManagement">
            <xsd:complexType>
              <xsd:all>
                <xsd:element ref="ns2:ResearchTracks" minOccurs="0"/>
                <xsd:element ref="ns2:Verticals" minOccurs="0"/>
                <xsd:element ref="ns2:Region" minOccurs="0"/>
                <xsd:element ref="ns2:Services" minOccurs="0"/>
              </xsd:all>
            </xsd:complexType>
          </xsd:element>
        </xsd:sequence>
      </xsd:complexType>
    </xsd:element>
  </xsd:schema>
  <xsd:schema xmlns:xsd="http://www.w3.org/2001/XMLSchema" xmlns:dms="http://schemas.microsoft.com/office/2006/documentManagement/types" targetNamespace="1e522788-807d-4c3b-a21c-e4669516c0a0" elementFormDefault="qualified">
    <xsd:import namespace="http://schemas.microsoft.com/office/2006/documentManagement/types"/>
    <xsd:element name="ResearchTracks" ma:index="8" nillable="true" ma:displayName="ResearchTracks" ma:default="Competitive Profiles" ma:internalName="ResearchTracks">
      <xsd:complexType>
        <xsd:complexContent>
          <xsd:extension base="dms:MultiChoice">
            <xsd:sequence>
              <xsd:element name="Value" maxOccurs="unbounded" minOccurs="0" nillable="true">
                <xsd:simpleType>
                  <xsd:restriction base="dms:Choice">
                    <xsd:enumeration value="Competitive Profiles"/>
                    <xsd:enumeration value="Prospect/Account Profiles"/>
                    <xsd:enumeration value="Industry Profiles"/>
                    <xsd:enumeration value="Regional Profiles"/>
                  </xsd:restriction>
                </xsd:simpleType>
              </xsd:element>
            </xsd:sequence>
          </xsd:extension>
        </xsd:complexContent>
      </xsd:complexType>
    </xsd:element>
    <xsd:element name="Verticals" ma:index="9" nillable="true" ma:displayName="Verticals" ma:default="Retail" ma:internalName="Verticals">
      <xsd:complexType>
        <xsd:complexContent>
          <xsd:extension base="dms:MultiChoice">
            <xsd:sequence>
              <xsd:element name="Value" maxOccurs="unbounded" minOccurs="0" nillable="true">
                <xsd:simpleType>
                  <xsd:restriction base="dms:Choice">
                    <xsd:enumeration value="BFS"/>
                    <xsd:enumeration value="CPG"/>
                    <xsd:enumeration value="Energy &amp; Resources"/>
                    <xsd:enumeration value="Government"/>
                    <xsd:enumeration value="Healthcare"/>
                    <xsd:enumeration value="HiTech"/>
                    <xsd:enumeration value="Insurance"/>
                    <xsd:enumeration value="Lifesciences"/>
                    <xsd:enumeration value="Manufacturing"/>
                    <xsd:enumeration value="Media &amp; Information Services"/>
                    <xsd:enumeration value="Retail"/>
                    <xsd:enumeration value="Telecom"/>
                    <xsd:enumeration value="TTH"/>
                    <xsd:enumeration value="Utilities"/>
                  </xsd:restriction>
                </xsd:simpleType>
              </xsd:element>
            </xsd:sequence>
          </xsd:extension>
        </xsd:complexContent>
      </xsd:complexType>
    </xsd:element>
    <xsd:element name="Region" ma:index="10" nillable="true" ma:displayName="Region" ma:default="Global" ma:internalName="Region">
      <xsd:complexType>
        <xsd:complexContent>
          <xsd:extension base="dms:MultiChoice">
            <xsd:sequence>
              <xsd:element name="Value" maxOccurs="unbounded" minOccurs="0" nillable="true">
                <xsd:simpleType>
                  <xsd:restriction base="dms:Choice">
                    <xsd:enumeration value="US"/>
                    <xsd:enumeration value="UK&amp;I"/>
                    <xsd:enumeration value="Europe"/>
                    <xsd:enumeration value="APAC"/>
                    <xsd:enumeration value="India"/>
                    <xsd:enumeration value="Emerging Markets"/>
                    <xsd:enumeration value="LatAm"/>
                    <xsd:enumeration value="North America"/>
                    <xsd:enumeration value="Global"/>
                    <xsd:enumeration value="ASEAN"/>
                    <xsd:enumeration value="ANZ"/>
                    <xsd:enumeration value="Greater China"/>
                    <xsd:enumeration value="Japan &amp; South Korea"/>
                    <xsd:enumeration value="Mediterranean"/>
                    <xsd:enumeration value="Eastern Europe"/>
                    <xsd:enumeration value="South Africa"/>
                    <xsd:enumeration value="CIS"/>
                    <xsd:enumeration value="Middle East &amp; North Africa"/>
                    <xsd:enumeration value="Benelux"/>
                    <xsd:enumeration value="Central Europe"/>
                    <xsd:enumeration value="Nordics"/>
                    <xsd:enumeration value="South Europe"/>
                    <xsd:enumeration value="France"/>
                    <xsd:enumeration value="Switzerland"/>
                  </xsd:restriction>
                </xsd:simpleType>
              </xsd:element>
            </xsd:sequence>
          </xsd:extension>
        </xsd:complexContent>
      </xsd:complexType>
    </xsd:element>
    <xsd:element name="Services" ma:index="11" nillable="true" ma:displayName="Services" ma:default="IT Services" ma:internalName="Services">
      <xsd:complexType>
        <xsd:complexContent>
          <xsd:extension base="dms:MultiChoice">
            <xsd:sequence>
              <xsd:element name="Value" maxOccurs="unbounded" minOccurs="0" nillable="true">
                <xsd:simpleType>
                  <xsd:restriction base="dms:Choice">
                    <xsd:enumeration value="Platform BPO"/>
                    <xsd:enumeration value="TCS FS"/>
                    <xsd:enumeration value="GCP"/>
                    <xsd:enumeration value="EIS"/>
                    <xsd:enumeration value="SMB"/>
                    <xsd:enumeration value="BPO"/>
                    <xsd:enumeration value="ISIT"/>
                    <xsd:enumeration value="Assurance"/>
                    <xsd:enumeration value="IT Services"/>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Region xmlns="1e522788-807d-4c3b-a21c-e4669516c0a0">
      <Value>Global</Value>
    </Region>
    <ResearchTracks xmlns="1e522788-807d-4c3b-a21c-e4669516c0a0">
      <Value>Competitive Profiles</Value>
    </ResearchTracks>
    <Services xmlns="1e522788-807d-4c3b-a21c-e4669516c0a0">
      <Value>IT Services</Value>
    </Services>
    <Verticals xmlns="1e522788-807d-4c3b-a21c-e4669516c0a0">
      <Value>HiTech</Value>
    </Vertica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6C9FC-4F7C-4128-AD90-D92A12839B78}"/>
</file>

<file path=customXml/itemProps2.xml><?xml version="1.0" encoding="utf-8"?>
<ds:datastoreItem xmlns:ds="http://schemas.openxmlformats.org/officeDocument/2006/customXml" ds:itemID="{3C5A30C0-3B3E-4190-9681-40DA4D52A66D}"/>
</file>

<file path=customXml/itemProps3.xml><?xml version="1.0" encoding="utf-8"?>
<ds:datastoreItem xmlns:ds="http://schemas.openxmlformats.org/officeDocument/2006/customXml" ds:itemID="{14AE65C6-AC99-465B-99B2-702C865BC9E2}"/>
</file>

<file path=docProps/app.xml><?xml version="1.0" encoding="utf-8"?>
<Properties xmlns="http://schemas.openxmlformats.org/officeDocument/2006/extended-properties" xmlns:vt="http://schemas.openxmlformats.org/officeDocument/2006/docPropsVTypes">
  <Template>TCS_Presentation Template</Template>
  <TotalTime>14174</TotalTime>
  <Words>6452</Words>
  <Application>Microsoft Office PowerPoint</Application>
  <PresentationFormat>On-screen Show (4:3)</PresentationFormat>
  <Paragraphs>647</Paragraphs>
  <Slides>35</Slides>
  <Notes>30</Notes>
  <HiddenSlides>0</HiddenSlides>
  <MMClips>0</MMClips>
  <ScaleCrop>false</ScaleCrop>
  <HeadingPairs>
    <vt:vector size="6" baseType="variant">
      <vt:variant>
        <vt:lpstr>Theme</vt:lpstr>
      </vt:variant>
      <vt:variant>
        <vt:i4>8</vt:i4>
      </vt:variant>
      <vt:variant>
        <vt:lpstr>Embedded OLE Servers</vt:lpstr>
      </vt:variant>
      <vt:variant>
        <vt:i4>1</vt:i4>
      </vt:variant>
      <vt:variant>
        <vt:lpstr>Slide Titles</vt:lpstr>
      </vt:variant>
      <vt:variant>
        <vt:i4>35</vt:i4>
      </vt:variant>
    </vt:vector>
  </HeadingPairs>
  <TitlesOfParts>
    <vt:vector size="44" baseType="lpstr">
      <vt:lpstr>TCS_Presentation Template</vt:lpstr>
      <vt:lpstr>Divider 1</vt:lpstr>
      <vt:lpstr>Divider 2</vt:lpstr>
      <vt:lpstr>Divider 3</vt:lpstr>
      <vt:lpstr>Thank You</vt:lpstr>
      <vt:lpstr>1_Divider 2</vt:lpstr>
      <vt:lpstr>1_TCS_Presentation Template</vt:lpstr>
      <vt:lpstr>Final TCS Template_210411</vt:lpstr>
      <vt:lpstr>Microsoft Excel 97-2003 Worksheet</vt:lpstr>
      <vt:lpstr>IBM Hi Tech Competitor Intelligence Report</vt:lpstr>
      <vt:lpstr>Table of Contents</vt:lpstr>
      <vt:lpstr>Executive Summary- IBM Hi Tech Profile</vt:lpstr>
      <vt:lpstr>IBM Hi Tech Evolution</vt:lpstr>
      <vt:lpstr>IBM Financials - Revenue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IBM: Semiconductor research initiatives</vt:lpstr>
      <vt:lpstr>Hi Tech Focus</vt:lpstr>
      <vt:lpstr>Hi Tech Focus- Technology Competency</vt:lpstr>
      <vt:lpstr>Hi Tech Focus- Technology Competency</vt:lpstr>
      <vt:lpstr>HiTech Focus- Strategic Differentiators</vt:lpstr>
      <vt:lpstr>Hi Tech Focus: IBM Research</vt:lpstr>
      <vt:lpstr>Hi Tech Focus: IBM Semiconductor Research- Thought Leadership</vt:lpstr>
      <vt:lpstr>Recent Acquisitions</vt:lpstr>
      <vt:lpstr>Recent Acquisitions</vt:lpstr>
      <vt:lpstr>Alliances- New</vt:lpstr>
      <vt:lpstr>Alliances – Existing Key Alliances</vt:lpstr>
      <vt:lpstr>Alliances – Existing Key Alliances contd..</vt:lpstr>
      <vt:lpstr>Key Investments</vt:lpstr>
      <vt:lpstr>SWOT Analysis</vt:lpstr>
      <vt:lpstr>Key Executives</vt:lpstr>
      <vt:lpstr>Appendix</vt:lpstr>
      <vt:lpstr>SWOT Analysis- Strentgh</vt:lpstr>
      <vt:lpstr>SWOT Analysis- Opportunities</vt:lpstr>
      <vt:lpstr>SWOT Analysis- Weakness</vt:lpstr>
      <vt:lpstr>SWOT Analysis- Threat</vt:lpstr>
      <vt:lpstr>Thank You </vt:lpstr>
    </vt:vector>
  </TitlesOfParts>
  <Company>TCS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217773</dc:creator>
  <cp:lastModifiedBy>Rohit  Jain</cp:lastModifiedBy>
  <cp:revision>866</cp:revision>
  <dcterms:created xsi:type="dcterms:W3CDTF">2011-04-20T10:04:31Z</dcterms:created>
  <dcterms:modified xsi:type="dcterms:W3CDTF">2013-06-06T10:05:15Z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0x010100EA7FC3D1D4134A4EA3D1E5F2886A8BAF</vt:lpwstr>
  </property>
  <property fmtid="{D5CDD505-2E9C-101B-9397-08002B2CF9AE}" pid="3" name="Region">
    <vt:lpwstr>Global</vt:lpwstr>
  </property>
  <property fmtid="{D5CDD505-2E9C-101B-9397-08002B2CF9AE}" pid="4" name="Services">
    <vt:lpwstr>IT Services</vt:lpwstr>
  </property>
  <property fmtid="{D5CDD505-2E9C-101B-9397-08002B2CF9AE}" pid="5" name="ResearchTracks">
    <vt:lpwstr>Competitive Profiles</vt:lpwstr>
  </property>
  <property fmtid="{D5CDD505-2E9C-101B-9397-08002B2CF9AE}" pid="6" name="FileType">
    <vt:lpwstr>Presentations</vt:lpwstr>
  </property>
  <property fmtid="{D5CDD505-2E9C-101B-9397-08002B2CF9AE}" pid="7" name="Verticals">
    <vt:lpwstr>HiTech</vt:lpwstr>
  </property>
  <property fmtid="{D5CDD505-2E9C-101B-9397-08002B2CF9AE}" pid="8" name="CampaignType">
    <vt:lpwstr>Event Campaigns</vt:lpwstr>
  </property>
</Properties>
</file>